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0" r:id="rId2"/>
    <p:sldId id="261" r:id="rId3"/>
    <p:sldId id="262" r:id="rId4"/>
    <p:sldId id="256" r:id="rId5"/>
    <p:sldId id="259" r:id="rId6"/>
    <p:sldId id="263" r:id="rId7"/>
    <p:sldId id="264" r:id="rId8"/>
    <p:sldId id="257" r:id="rId9"/>
    <p:sldId id="258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842" autoAdjust="0"/>
  </p:normalViewPr>
  <p:slideViewPr>
    <p:cSldViewPr snapToGrid="0">
      <p:cViewPr varScale="1">
        <p:scale>
          <a:sx n="63" d="100"/>
          <a:sy n="63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CDB7B-BC49-4E59-8784-4B31D798115B}" type="datetimeFigureOut">
              <a:rPr lang="en-MY" smtClean="0"/>
              <a:pPr/>
              <a:t>7/8/2015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2F26D-EA43-4421-8E04-FC44EB4BDFAB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57534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Have you eaten your rice today?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2F26D-EA43-4421-8E04-FC44EB4BDFAB}" type="slidenum">
              <a:rPr lang="en-MY" smtClean="0"/>
              <a:pPr/>
              <a:t>1</a:t>
            </a:fld>
            <a:endParaRPr lang="en-MY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Well, I believe many</a:t>
            </a:r>
            <a:r>
              <a:rPr lang="en-US" baseline="0" dirty="0" smtClean="0"/>
              <a:t> of your are not aware of these interesting and fun facts on rice. For example …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2F26D-EA43-4421-8E04-FC44EB4BDFAB}" type="slidenum">
              <a:rPr lang="en-MY" smtClean="0"/>
              <a:pPr/>
              <a:t>2</a:t>
            </a:fld>
            <a:endParaRPr lang="en-MY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Rice is a staple for more than half of the world population. But</a:t>
            </a:r>
            <a:r>
              <a:rPr lang="en-US" baseline="0" dirty="0" smtClean="0"/>
              <a:t>, is there really a need to increase SSL in Sarawak to 70%? Do we really need to eat that much rice? Most important, is there a short-cut to increase yield and nutritional quality in rice? I believe breeding is the way forward but is time consuming. You cannot just pick two varieties, cross them and pray for miracle to happen.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2F26D-EA43-4421-8E04-FC44EB4BDFAB}" type="slidenum">
              <a:rPr lang="en-MY" smtClean="0"/>
              <a:pPr/>
              <a:t>3</a:t>
            </a:fld>
            <a:endParaRPr lang="en-MY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Silicon has been reported to have many beneficial effects on plant growth and yield. This</a:t>
            </a:r>
            <a:r>
              <a:rPr lang="en-US" baseline="0" dirty="0" smtClean="0"/>
              <a:t> figure shows some of the effect of silicon. For example ….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2F26D-EA43-4421-8E04-FC44EB4BDFAB}" type="slidenum">
              <a:rPr lang="en-MY" smtClean="0"/>
              <a:pPr/>
              <a:t>4</a:t>
            </a:fld>
            <a:endParaRPr lang="en-MY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2C00A-B59D-48AD-A6AA-FF76F9B9EB72}" type="datetimeFigureOut">
              <a:rPr lang="en-MY" smtClean="0"/>
              <a:pPr/>
              <a:t>7/8/2015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FC471-B79E-45A4-8D34-64263F02C8E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2C00A-B59D-48AD-A6AA-FF76F9B9EB72}" type="datetimeFigureOut">
              <a:rPr lang="en-MY" smtClean="0"/>
              <a:pPr/>
              <a:t>7/8/2015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FC471-B79E-45A4-8D34-64263F02C8E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2C00A-B59D-48AD-A6AA-FF76F9B9EB72}" type="datetimeFigureOut">
              <a:rPr lang="en-MY" smtClean="0"/>
              <a:pPr/>
              <a:t>7/8/2015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FC471-B79E-45A4-8D34-64263F02C8E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2C00A-B59D-48AD-A6AA-FF76F9B9EB72}" type="datetimeFigureOut">
              <a:rPr lang="en-MY" smtClean="0"/>
              <a:pPr/>
              <a:t>7/8/2015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FC471-B79E-45A4-8D34-64263F02C8E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2C00A-B59D-48AD-A6AA-FF76F9B9EB72}" type="datetimeFigureOut">
              <a:rPr lang="en-MY" smtClean="0"/>
              <a:pPr/>
              <a:t>7/8/2015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FC471-B79E-45A4-8D34-64263F02C8E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2C00A-B59D-48AD-A6AA-FF76F9B9EB72}" type="datetimeFigureOut">
              <a:rPr lang="en-MY" smtClean="0"/>
              <a:pPr/>
              <a:t>7/8/2015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FC471-B79E-45A4-8D34-64263F02C8E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2C00A-B59D-48AD-A6AA-FF76F9B9EB72}" type="datetimeFigureOut">
              <a:rPr lang="en-MY" smtClean="0"/>
              <a:pPr/>
              <a:t>7/8/2015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FC471-B79E-45A4-8D34-64263F02C8E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2C00A-B59D-48AD-A6AA-FF76F9B9EB72}" type="datetimeFigureOut">
              <a:rPr lang="en-MY" smtClean="0"/>
              <a:pPr/>
              <a:t>7/8/2015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FC471-B79E-45A4-8D34-64263F02C8E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2C00A-B59D-48AD-A6AA-FF76F9B9EB72}" type="datetimeFigureOut">
              <a:rPr lang="en-MY" smtClean="0"/>
              <a:pPr/>
              <a:t>7/8/2015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FC471-B79E-45A4-8D34-64263F02C8E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2C00A-B59D-48AD-A6AA-FF76F9B9EB72}" type="datetimeFigureOut">
              <a:rPr lang="en-MY" smtClean="0"/>
              <a:pPr/>
              <a:t>7/8/2015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FC471-B79E-45A4-8D34-64263F02C8E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2C00A-B59D-48AD-A6AA-FF76F9B9EB72}" type="datetimeFigureOut">
              <a:rPr lang="en-MY" smtClean="0"/>
              <a:pPr/>
              <a:t>7/8/2015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FC471-B79E-45A4-8D34-64263F02C8E8}" type="slidenum">
              <a:rPr lang="en-MY" smtClean="0"/>
              <a:pPr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2C00A-B59D-48AD-A6AA-FF76F9B9EB72}" type="datetimeFigureOut">
              <a:rPr lang="en-MY" smtClean="0"/>
              <a:pPr/>
              <a:t>7/8/2015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FC471-B79E-45A4-8D34-64263F02C8E8}" type="slidenum">
              <a:rPr lang="en-MY" smtClean="0"/>
              <a:pPr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874808"/>
            <a:ext cx="81381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Bio-fortification of rice grain:</a:t>
            </a: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A case study in Sarawak using calcium silicate and organic </a:t>
            </a:r>
            <a:r>
              <a:rPr lang="en-US" sz="3600" b="1" i="1" dirty="0" err="1" smtClean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fertiliser</a:t>
            </a:r>
            <a:endParaRPr lang="en-MY" sz="3600" b="1" i="1" dirty="0">
              <a:solidFill>
                <a:schemeClr val="bg1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7236" y="807720"/>
            <a:ext cx="26212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Maclin </a:t>
            </a:r>
            <a:r>
              <a:rPr lang="en-US" sz="3200" b="1" i="1" dirty="0" err="1" smtClean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Dayod</a:t>
            </a:r>
            <a:endParaRPr lang="en-MY" sz="2800" b="1" i="1" dirty="0">
              <a:solidFill>
                <a:schemeClr val="bg1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3854" y="4815840"/>
            <a:ext cx="47172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Agri2015</a:t>
            </a:r>
          </a:p>
          <a:p>
            <a:pPr algn="ctr"/>
            <a:r>
              <a:rPr lang="en-US" sz="2400" b="1" i="1" dirty="0" smtClean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13-15 July 2015</a:t>
            </a:r>
          </a:p>
          <a:p>
            <a:pPr algn="ctr"/>
            <a:r>
              <a:rPr lang="en-US" sz="2400" b="1" i="1" dirty="0" smtClean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Doubletree by Hilton, Beijing, China</a:t>
            </a:r>
            <a:endParaRPr lang="en-MY" sz="2400" b="1" dirty="0">
              <a:solidFill>
                <a:schemeClr val="bg1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18"/>
            <a:ext cx="8229600" cy="1143000"/>
          </a:xfrm>
        </p:spPr>
        <p:txBody>
          <a:bodyPr/>
          <a:lstStyle/>
          <a:p>
            <a:r>
              <a:rPr lang="en-US" b="1" dirty="0" smtClean="0">
                <a:effectLst/>
              </a:rPr>
              <a:t>Interesting and Fun Facts on Rice</a:t>
            </a:r>
            <a:endParaRPr lang="en-MY" b="1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461"/>
            <a:ext cx="8229600" cy="4905530"/>
          </a:xfrm>
        </p:spPr>
        <p:txBody>
          <a:bodyPr>
            <a:normAutofit fontScale="92500"/>
          </a:bodyPr>
          <a:lstStyle/>
          <a:p>
            <a:pPr marL="539750" indent="-539750">
              <a:buFont typeface="Wingdings" pitchFamily="2" charset="2"/>
              <a:buChar char="Ø"/>
            </a:pPr>
            <a:r>
              <a:rPr lang="en-US" dirty="0" smtClean="0">
                <a:effectLst/>
              </a:rPr>
              <a:t>A typical greeting in Bangladesh, China &amp; Thailand – “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Have you eaten your rice today</a:t>
            </a:r>
            <a:r>
              <a:rPr lang="en-US" dirty="0" smtClean="0">
                <a:effectLst/>
              </a:rPr>
              <a:t>?”</a:t>
            </a:r>
          </a:p>
          <a:p>
            <a:pPr marL="539750" indent="-539750">
              <a:buFont typeface="Wingdings" pitchFamily="2" charset="2"/>
              <a:buChar char="Ø"/>
            </a:pPr>
            <a:r>
              <a:rPr lang="en-US" dirty="0" smtClean="0">
                <a:effectLst/>
              </a:rPr>
              <a:t>Honda means “main rice field”</a:t>
            </a:r>
          </a:p>
          <a:p>
            <a:pPr marL="539750" indent="-539750">
              <a:buFont typeface="Wingdings" pitchFamily="2" charset="2"/>
              <a:buChar char="Ø"/>
            </a:pPr>
            <a:r>
              <a:rPr lang="en-US" dirty="0" smtClean="0">
                <a:effectLst/>
              </a:rPr>
              <a:t>Toyota means “bountiful rice field”</a:t>
            </a:r>
          </a:p>
          <a:p>
            <a:pPr marL="539750" indent="-539750">
              <a:buFont typeface="Wingdings" pitchFamily="2" charset="2"/>
              <a:buChar char="Ø"/>
            </a:pPr>
            <a:r>
              <a:rPr lang="en-US" dirty="0" smtClean="0">
                <a:effectLst/>
              </a:rPr>
              <a:t>Japanese word for cooked rice = meal</a:t>
            </a:r>
          </a:p>
          <a:p>
            <a:pPr marL="539750" indent="-539750">
              <a:buFont typeface="Wingdings" pitchFamily="2" charset="2"/>
              <a:buChar char="Ø"/>
            </a:pPr>
            <a:r>
              <a:rPr lang="en-US" dirty="0" smtClean="0">
                <a:effectLst/>
              </a:rPr>
              <a:t>In Japanese - Breakfast, lunch &amp; dinner = </a:t>
            </a:r>
            <a:r>
              <a:rPr lang="en-US" dirty="0" err="1" smtClean="0">
                <a:effectLst/>
              </a:rPr>
              <a:t>asa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gohan</a:t>
            </a:r>
            <a:r>
              <a:rPr lang="en-US" dirty="0" smtClean="0">
                <a:effectLst/>
              </a:rPr>
              <a:t> (morning rice), </a:t>
            </a:r>
            <a:r>
              <a:rPr lang="en-US" dirty="0" err="1" smtClean="0">
                <a:effectLst/>
              </a:rPr>
              <a:t>hiru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gohan</a:t>
            </a:r>
            <a:r>
              <a:rPr lang="en-US" dirty="0" smtClean="0">
                <a:effectLst/>
              </a:rPr>
              <a:t> (afternoon rice) &amp; ban </a:t>
            </a:r>
            <a:r>
              <a:rPr lang="en-US" dirty="0" err="1" smtClean="0">
                <a:effectLst/>
              </a:rPr>
              <a:t>gohan</a:t>
            </a:r>
            <a:r>
              <a:rPr lang="en-US" dirty="0" smtClean="0">
                <a:effectLst/>
              </a:rPr>
              <a:t> (evening rice)</a:t>
            </a:r>
          </a:p>
          <a:p>
            <a:pPr marL="539750" indent="-539750">
              <a:buFont typeface="Wingdings" pitchFamily="2" charset="2"/>
              <a:buChar char="Ø"/>
            </a:pPr>
            <a:r>
              <a:rPr lang="en-US" dirty="0" smtClean="0">
                <a:effectLst/>
              </a:rPr>
              <a:t>In Lao PDR &amp; Thailand, eating rice = eating food</a:t>
            </a:r>
            <a:endParaRPr lang="en-MY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688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Is there a short-cut to increase yield and nutritional quality in rice?</a:t>
            </a:r>
            <a:endParaRPr lang="en-MY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0100"/>
            <a:ext cx="8229600" cy="3976141"/>
          </a:xfrm>
        </p:spPr>
        <p:txBody>
          <a:bodyPr>
            <a:normAutofit/>
          </a:bodyPr>
          <a:lstStyle/>
          <a:p>
            <a:r>
              <a:rPr lang="en-US" dirty="0" smtClean="0"/>
              <a:t>Breeding </a:t>
            </a:r>
            <a:r>
              <a:rPr lang="en-US" b="1" i="1" dirty="0" smtClean="0">
                <a:solidFill>
                  <a:srgbClr val="FF0000"/>
                </a:solidFill>
              </a:rPr>
              <a:t>IS</a:t>
            </a:r>
            <a:r>
              <a:rPr lang="en-US" dirty="0" smtClean="0"/>
              <a:t> the way forward – </a:t>
            </a:r>
            <a:r>
              <a:rPr lang="en-US" b="1" i="1" dirty="0" smtClean="0"/>
              <a:t>but it is time consuming</a:t>
            </a:r>
          </a:p>
          <a:p>
            <a:r>
              <a:rPr lang="en-US" dirty="0" smtClean="0"/>
              <a:t>Many studies have reported the beneficial effects of </a:t>
            </a:r>
            <a:r>
              <a:rPr lang="en-US" dirty="0" err="1" smtClean="0"/>
              <a:t>CaSi</a:t>
            </a:r>
            <a:r>
              <a:rPr lang="en-US" dirty="0" smtClean="0"/>
              <a:t> on yield in rice – </a:t>
            </a:r>
            <a:r>
              <a:rPr lang="en-US" b="1" i="1" dirty="0" smtClean="0"/>
              <a:t>but nutritional quality always overlooked</a:t>
            </a:r>
          </a:p>
          <a:p>
            <a:r>
              <a:rPr lang="en-US" dirty="0" smtClean="0"/>
              <a:t>No comprehensive study in Sarawak yet.</a:t>
            </a:r>
            <a:endParaRPr lang="en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287749" y="1920732"/>
            <a:ext cx="3780000" cy="90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/>
          <p:cNvSpPr/>
          <p:nvPr/>
        </p:nvSpPr>
        <p:spPr>
          <a:xfrm>
            <a:off x="2287749" y="2937065"/>
            <a:ext cx="3780000" cy="360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Rectangle 6"/>
          <p:cNvSpPr/>
          <p:nvPr/>
        </p:nvSpPr>
        <p:spPr>
          <a:xfrm>
            <a:off x="1617189" y="1052339"/>
            <a:ext cx="4557010" cy="3147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69101" y="1025070"/>
            <a:ext cx="3220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Increase canopy photosynthesis</a:t>
            </a:r>
            <a:endParaRPr lang="en-MY" b="1" dirty="0"/>
          </a:p>
        </p:txBody>
      </p:sp>
      <p:sp>
        <p:nvSpPr>
          <p:cNvPr id="8" name="Rectangle 7"/>
          <p:cNvSpPr/>
          <p:nvPr/>
        </p:nvSpPr>
        <p:spPr>
          <a:xfrm>
            <a:off x="1620686" y="1526241"/>
            <a:ext cx="4557010" cy="511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3" name="TextBox 12"/>
          <p:cNvSpPr txBox="1"/>
          <p:nvPr/>
        </p:nvSpPr>
        <p:spPr>
          <a:xfrm>
            <a:off x="1874770" y="1539389"/>
            <a:ext cx="2590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Increase stress resistance</a:t>
            </a:r>
            <a:endParaRPr lang="en-MY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834176" y="1908990"/>
            <a:ext cx="2730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Enhance resistance to biotic stress</a:t>
            </a:r>
            <a:endParaRPr lang="en-MY" sz="1400" b="1" dirty="0"/>
          </a:p>
        </p:txBody>
      </p:sp>
      <p:sp>
        <p:nvSpPr>
          <p:cNvPr id="16" name="Rounded Rectangle 15"/>
          <p:cNvSpPr/>
          <p:nvPr/>
        </p:nvSpPr>
        <p:spPr>
          <a:xfrm>
            <a:off x="2377690" y="2244438"/>
            <a:ext cx="1051560" cy="216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Disease</a:t>
            </a:r>
            <a:endParaRPr lang="en-MY" sz="1400" b="1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377690" y="2533998"/>
            <a:ext cx="1051560" cy="216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Pest</a:t>
            </a:r>
            <a:endParaRPr lang="en-MY" sz="1400" b="1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14010" y="2198550"/>
            <a:ext cx="21507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e.g. blast, powdery mildew</a:t>
            </a:r>
            <a:endParaRPr lang="en-MY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3414010" y="2488110"/>
            <a:ext cx="2269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e.g. stem borer, </a:t>
            </a:r>
            <a:r>
              <a:rPr lang="en-US" sz="1400" dirty="0" err="1" smtClean="0"/>
              <a:t>planthopper</a:t>
            </a:r>
            <a:endParaRPr lang="en-MY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270706" y="2930070"/>
            <a:ext cx="1855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Alleviate </a:t>
            </a:r>
            <a:r>
              <a:rPr lang="en-US" sz="1400" b="1" dirty="0" err="1" smtClean="0"/>
              <a:t>abiotic</a:t>
            </a:r>
            <a:r>
              <a:rPr lang="en-US" sz="1400" b="1" dirty="0" smtClean="0"/>
              <a:t> stress</a:t>
            </a:r>
            <a:endParaRPr lang="en-MY" sz="14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2377690" y="3265350"/>
            <a:ext cx="1051560" cy="4724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Chemical stress</a:t>
            </a:r>
            <a:endParaRPr lang="en-MY" sz="14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377690" y="4758870"/>
            <a:ext cx="1051560" cy="4724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Physical stress</a:t>
            </a:r>
            <a:endParaRPr lang="en-MY" sz="1400" b="1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748909" y="3250110"/>
            <a:ext cx="2232000" cy="228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Alleviate metal toxicity</a:t>
            </a:r>
            <a:endParaRPr lang="en-MY" sz="14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748909" y="3737790"/>
            <a:ext cx="2232000" cy="228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Improve nutrient imbalance</a:t>
            </a:r>
            <a:endParaRPr lang="en-MY" sz="1400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748909" y="4225470"/>
            <a:ext cx="2232000" cy="228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Alleviate salt stress</a:t>
            </a:r>
            <a:endParaRPr lang="en-MY" sz="1400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85053" y="3448230"/>
            <a:ext cx="1759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e.g. Al, </a:t>
            </a:r>
            <a:r>
              <a:rPr lang="en-US" sz="1400" dirty="0" err="1" smtClean="0"/>
              <a:t>Cd</a:t>
            </a:r>
            <a:r>
              <a:rPr lang="en-US" sz="1400" dirty="0" smtClean="0"/>
              <a:t>, As, </a:t>
            </a:r>
            <a:r>
              <a:rPr lang="en-US" sz="1400" dirty="0" err="1" smtClean="0"/>
              <a:t>Mn</a:t>
            </a:r>
            <a:r>
              <a:rPr lang="en-US" sz="1400" dirty="0" smtClean="0"/>
              <a:t>, Fe</a:t>
            </a:r>
            <a:endParaRPr lang="en-MY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3830011" y="3935910"/>
            <a:ext cx="2069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e.g. N excess, P deficiency</a:t>
            </a:r>
            <a:endParaRPr lang="en-MY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269822" y="53716"/>
            <a:ext cx="8664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Beneficial effects of silicon on plant growth in relation to biotic and </a:t>
            </a:r>
            <a:r>
              <a:rPr lang="en-US" sz="2400" b="1" dirty="0" err="1" smtClean="0"/>
              <a:t>abiotic</a:t>
            </a:r>
            <a:r>
              <a:rPr lang="en-US" sz="2400" b="1" dirty="0" smtClean="0"/>
              <a:t> stresses</a:t>
            </a:r>
            <a:r>
              <a:rPr lang="en-US" sz="2400" dirty="0" smtClean="0"/>
              <a:t>.</a:t>
            </a:r>
            <a:r>
              <a:rPr lang="en-US" sz="1600" dirty="0" smtClean="0"/>
              <a:t> </a:t>
            </a:r>
            <a:r>
              <a:rPr lang="en-US" sz="1600" i="1" dirty="0" smtClean="0"/>
              <a:t>TRENDS in Plant Science</a:t>
            </a:r>
            <a:r>
              <a:rPr lang="en-US" sz="1600" dirty="0" smtClean="0"/>
              <a:t>. 11(8)</a:t>
            </a:r>
            <a:endParaRPr lang="en-MY" sz="1600" dirty="0"/>
          </a:p>
        </p:txBody>
      </p:sp>
      <p:sp>
        <p:nvSpPr>
          <p:cNvPr id="29" name="Oval 28"/>
          <p:cNvSpPr/>
          <p:nvPr/>
        </p:nvSpPr>
        <p:spPr>
          <a:xfrm>
            <a:off x="213610" y="3554910"/>
            <a:ext cx="612000" cy="612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Si</a:t>
            </a:r>
            <a:endParaRPr lang="en-MY" sz="2800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748909" y="4636950"/>
            <a:ext cx="2232000" cy="228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Prevent lodging</a:t>
            </a:r>
            <a:endParaRPr lang="en-MY" sz="1400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748909" y="4956990"/>
            <a:ext cx="2232000" cy="43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Increase resistance to low/high temperature</a:t>
            </a:r>
            <a:endParaRPr lang="en-MY" sz="1400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748909" y="5490390"/>
            <a:ext cx="2232000" cy="43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Increase resistance to drought stress</a:t>
            </a:r>
            <a:endParaRPr lang="en-MY" sz="1400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3748909" y="6023790"/>
            <a:ext cx="2232000" cy="43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Increase resistance to radiation stress</a:t>
            </a:r>
            <a:endParaRPr lang="en-MY" sz="1400" dirty="0">
              <a:solidFill>
                <a:schemeClr val="tx1"/>
              </a:solidFill>
            </a:endParaRPr>
          </a:p>
        </p:txBody>
      </p:sp>
      <p:cxnSp>
        <p:nvCxnSpPr>
          <p:cNvPr id="35" name="Elbow Connector 34"/>
          <p:cNvCxnSpPr>
            <a:stCxn id="29" idx="6"/>
            <a:endCxn id="7" idx="1"/>
          </p:cNvCxnSpPr>
          <p:nvPr/>
        </p:nvCxnSpPr>
        <p:spPr>
          <a:xfrm flipV="1">
            <a:off x="825610" y="1209736"/>
            <a:ext cx="791579" cy="2651174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29" idx="6"/>
            <a:endCxn id="9" idx="1"/>
          </p:cNvCxnSpPr>
          <p:nvPr/>
        </p:nvCxnSpPr>
        <p:spPr>
          <a:xfrm flipV="1">
            <a:off x="825610" y="2370732"/>
            <a:ext cx="1462139" cy="1490178"/>
          </a:xfrm>
          <a:prstGeom prst="bentConnector3">
            <a:avLst>
              <a:gd name="adj1" fmla="val 27069"/>
            </a:avLst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29" idx="6"/>
            <a:endCxn id="10" idx="1"/>
          </p:cNvCxnSpPr>
          <p:nvPr/>
        </p:nvCxnSpPr>
        <p:spPr>
          <a:xfrm>
            <a:off x="825610" y="3860910"/>
            <a:ext cx="1462139" cy="876155"/>
          </a:xfrm>
          <a:prstGeom prst="bentConnector3">
            <a:avLst>
              <a:gd name="adj1" fmla="val 27069"/>
            </a:avLst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21" idx="3"/>
            <a:endCxn id="23" idx="1"/>
          </p:cNvCxnSpPr>
          <p:nvPr/>
        </p:nvCxnSpPr>
        <p:spPr>
          <a:xfrm flipV="1">
            <a:off x="3429250" y="3364410"/>
            <a:ext cx="319659" cy="13716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21" idx="3"/>
            <a:endCxn id="24" idx="1"/>
          </p:cNvCxnSpPr>
          <p:nvPr/>
        </p:nvCxnSpPr>
        <p:spPr>
          <a:xfrm>
            <a:off x="3429250" y="3501570"/>
            <a:ext cx="319659" cy="35052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>
            <a:stCxn id="21" idx="3"/>
            <a:endCxn id="25" idx="1"/>
          </p:cNvCxnSpPr>
          <p:nvPr/>
        </p:nvCxnSpPr>
        <p:spPr>
          <a:xfrm>
            <a:off x="3429250" y="3501570"/>
            <a:ext cx="319659" cy="8382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22" idx="3"/>
            <a:endCxn id="30" idx="1"/>
          </p:cNvCxnSpPr>
          <p:nvPr/>
        </p:nvCxnSpPr>
        <p:spPr>
          <a:xfrm flipV="1">
            <a:off x="3429250" y="4751250"/>
            <a:ext cx="319659" cy="24384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>
            <a:stCxn id="22" idx="3"/>
            <a:endCxn id="31" idx="1"/>
          </p:cNvCxnSpPr>
          <p:nvPr/>
        </p:nvCxnSpPr>
        <p:spPr>
          <a:xfrm>
            <a:off x="3429250" y="4995090"/>
            <a:ext cx="319659" cy="1779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lbow Connector 53"/>
          <p:cNvCxnSpPr>
            <a:stCxn id="22" idx="3"/>
            <a:endCxn id="32" idx="1"/>
          </p:cNvCxnSpPr>
          <p:nvPr/>
        </p:nvCxnSpPr>
        <p:spPr>
          <a:xfrm>
            <a:off x="3429250" y="4995090"/>
            <a:ext cx="319659" cy="7113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/>
          <p:cNvCxnSpPr>
            <a:stCxn id="22" idx="3"/>
            <a:endCxn id="33" idx="1"/>
          </p:cNvCxnSpPr>
          <p:nvPr/>
        </p:nvCxnSpPr>
        <p:spPr>
          <a:xfrm>
            <a:off x="3429250" y="4995090"/>
            <a:ext cx="319659" cy="12447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User\Desktop\ric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44" r="18114"/>
          <a:stretch>
            <a:fillRect/>
          </a:stretch>
        </p:blipFill>
        <p:spPr bwMode="auto">
          <a:xfrm>
            <a:off x="7165298" y="2623277"/>
            <a:ext cx="1618938" cy="160927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</p:pic>
      <p:cxnSp>
        <p:nvCxnSpPr>
          <p:cNvPr id="63" name="Elbow Connector 62"/>
          <p:cNvCxnSpPr>
            <a:stCxn id="7" idx="3"/>
            <a:endCxn id="1027" idx="1"/>
          </p:cNvCxnSpPr>
          <p:nvPr/>
        </p:nvCxnSpPr>
        <p:spPr>
          <a:xfrm>
            <a:off x="6174199" y="1209736"/>
            <a:ext cx="991099" cy="2218177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/>
          <p:cNvCxnSpPr>
            <a:stCxn id="8" idx="3"/>
            <a:endCxn id="1027" idx="1"/>
          </p:cNvCxnSpPr>
          <p:nvPr/>
        </p:nvCxnSpPr>
        <p:spPr>
          <a:xfrm flipV="1">
            <a:off x="6177696" y="3427913"/>
            <a:ext cx="987602" cy="654328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7318370" y="4242217"/>
            <a:ext cx="1312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Higher Yield</a:t>
            </a:r>
            <a:endParaRPr lang="en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6950" y="104936"/>
            <a:ext cx="800474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Calcium :</a:t>
            </a:r>
          </a:p>
          <a:p>
            <a:pPr algn="ctr"/>
            <a:r>
              <a:rPr lang="en-US" sz="3200" b="1" i="1" dirty="0" smtClean="0"/>
              <a:t>both versatile nutrient and specific signal</a:t>
            </a:r>
            <a:endParaRPr lang="en-MY" sz="32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35903" y="1484029"/>
            <a:ext cx="85468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000" dirty="0" smtClean="0"/>
              <a:t>participates in metabolic processes of other nutrients uptake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dirty="0" smtClean="0"/>
              <a:t>promotes proper plant cell elongation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dirty="0" smtClean="0"/>
              <a:t>strengthen cell wall structure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dirty="0" smtClean="0"/>
              <a:t>participates in enzymatic and hormonal processes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dirty="0" smtClean="0"/>
              <a:t>helps in protecting the plant against heat stress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dirty="0" smtClean="0"/>
              <a:t>helps in protecting the plant against diseases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dirty="0" smtClean="0"/>
              <a:t>affects fruit quality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dirty="0" smtClean="0"/>
              <a:t>has a role in the regulation of stomata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000" dirty="0" smtClean="0"/>
              <a:t>has a direct role in photosynthesis</a:t>
            </a:r>
            <a:endParaRPr lang="en-MY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509"/>
            <a:ext cx="8229600" cy="1143000"/>
          </a:xfrm>
        </p:spPr>
        <p:txBody>
          <a:bodyPr/>
          <a:lstStyle/>
          <a:p>
            <a:r>
              <a:rPr lang="en-US" b="1" dirty="0" smtClean="0"/>
              <a:t>Objective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741"/>
            <a:ext cx="8229600" cy="2162331"/>
          </a:xfrm>
        </p:spPr>
        <p:txBody>
          <a:bodyPr/>
          <a:lstStyle/>
          <a:p>
            <a:r>
              <a:rPr lang="en-US" dirty="0" smtClean="0"/>
              <a:t>To compare impact of GML, </a:t>
            </a:r>
            <a:r>
              <a:rPr lang="en-US" dirty="0" err="1" smtClean="0"/>
              <a:t>CaSi</a:t>
            </a:r>
            <a:r>
              <a:rPr lang="en-US" dirty="0" smtClean="0"/>
              <a:t> and OF on grain yield and nutritional quality in rice.</a:t>
            </a:r>
            <a:endParaRPr lang="en-MY" dirty="0"/>
          </a:p>
        </p:txBody>
      </p:sp>
      <p:pic>
        <p:nvPicPr>
          <p:cNvPr id="1026" name="Picture 2" descr="C:\Users\User\Desktop\MD\From S2a\_MG_396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2000" y="2415830"/>
            <a:ext cx="6480000" cy="432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Materials and Methods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0300"/>
            <a:ext cx="8229600" cy="5010462"/>
          </a:xfrm>
        </p:spPr>
        <p:txBody>
          <a:bodyPr>
            <a:normAutofit/>
          </a:bodyPr>
          <a:lstStyle/>
          <a:p>
            <a:r>
              <a:rPr lang="en-US" dirty="0" smtClean="0"/>
              <a:t>Variety </a:t>
            </a:r>
            <a:r>
              <a:rPr lang="en-US" dirty="0" err="1" smtClean="0"/>
              <a:t>Ukong</a:t>
            </a:r>
            <a:r>
              <a:rPr lang="en-US" dirty="0" smtClean="0"/>
              <a:t> was used a test plant</a:t>
            </a:r>
          </a:p>
          <a:p>
            <a:r>
              <a:rPr lang="en-US" dirty="0" smtClean="0"/>
              <a:t>Trial was laid down at </a:t>
            </a:r>
            <a:r>
              <a:rPr lang="en-US" dirty="0" err="1" smtClean="0"/>
              <a:t>Paya</a:t>
            </a:r>
            <a:r>
              <a:rPr lang="en-US" dirty="0" smtClean="0"/>
              <a:t> </a:t>
            </a:r>
            <a:r>
              <a:rPr lang="en-US" dirty="0" err="1" smtClean="0"/>
              <a:t>Paloh</a:t>
            </a:r>
            <a:r>
              <a:rPr lang="en-US" dirty="0" smtClean="0"/>
              <a:t>, </a:t>
            </a:r>
            <a:r>
              <a:rPr lang="en-US" dirty="0" err="1" smtClean="0"/>
              <a:t>Samarahan</a:t>
            </a:r>
            <a:endParaRPr lang="en-US" dirty="0" smtClean="0"/>
          </a:p>
          <a:p>
            <a:r>
              <a:rPr lang="en-US" dirty="0" smtClean="0"/>
              <a:t>4 treatments (1 t/ha GML, 1.36 t/ha </a:t>
            </a:r>
            <a:r>
              <a:rPr lang="en-US" dirty="0" err="1" smtClean="0"/>
              <a:t>CaSi</a:t>
            </a:r>
            <a:r>
              <a:rPr lang="en-US" dirty="0" smtClean="0"/>
              <a:t>, 1.76 t/ha </a:t>
            </a:r>
            <a:r>
              <a:rPr lang="en-US" dirty="0" err="1" smtClean="0"/>
              <a:t>CaSi</a:t>
            </a:r>
            <a:r>
              <a:rPr lang="en-US" dirty="0" smtClean="0"/>
              <a:t> and 2.16 t/ha organic </a:t>
            </a:r>
            <a:r>
              <a:rPr lang="en-US" dirty="0" err="1" smtClean="0"/>
              <a:t>fertiliser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4 replicates arranged in RCBD</a:t>
            </a:r>
          </a:p>
          <a:p>
            <a:r>
              <a:rPr lang="en-US" b="1" i="1" dirty="0" smtClean="0"/>
              <a:t>Prices of the </a:t>
            </a:r>
            <a:r>
              <a:rPr lang="en-US" b="1" i="1" dirty="0" err="1" smtClean="0"/>
              <a:t>fertilisers</a:t>
            </a:r>
            <a:r>
              <a:rPr lang="en-US" b="1" i="1" dirty="0" smtClean="0"/>
              <a:t> :</a:t>
            </a:r>
          </a:p>
          <a:p>
            <a:pPr lvl="3"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sz="2400" b="1" dirty="0" smtClean="0"/>
              <a:t>GML = RM 0.36/kg</a:t>
            </a:r>
          </a:p>
          <a:p>
            <a:pPr lvl="3">
              <a:buFont typeface="Wingdings" pitchFamily="2" charset="2"/>
              <a:buChar char="§"/>
            </a:pPr>
            <a:r>
              <a:rPr lang="en-US" sz="2400" b="1" dirty="0" err="1" smtClean="0"/>
              <a:t>CaSi</a:t>
            </a:r>
            <a:r>
              <a:rPr lang="en-US" sz="2400" b="1" dirty="0" smtClean="0"/>
              <a:t> = RM 8.28/kg</a:t>
            </a:r>
          </a:p>
          <a:p>
            <a:pPr lvl="3">
              <a:buFont typeface="Wingdings" pitchFamily="2" charset="2"/>
              <a:buChar char="§"/>
            </a:pPr>
            <a:r>
              <a:rPr lang="en-US" sz="2400" b="1" dirty="0" smtClean="0"/>
              <a:t>Organic </a:t>
            </a:r>
            <a:r>
              <a:rPr lang="en-US" sz="2400" b="1" dirty="0" err="1" smtClean="0"/>
              <a:t>fertiliser</a:t>
            </a:r>
            <a:r>
              <a:rPr lang="en-US" sz="2400" b="1" dirty="0" smtClean="0"/>
              <a:t> = RM 2.64/kg </a:t>
            </a:r>
            <a:endParaRPr lang="en-MY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Yield CaSi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88" t="3378" r="7214" b="3522"/>
          <a:stretch>
            <a:fillRect/>
          </a:stretch>
        </p:blipFill>
        <p:spPr bwMode="auto">
          <a:xfrm>
            <a:off x="74949" y="74949"/>
            <a:ext cx="7442298" cy="6696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79155" y="4180135"/>
            <a:ext cx="43621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No difference </a:t>
            </a:r>
            <a:r>
              <a:rPr lang="en-US" sz="2800" dirty="0" smtClean="0"/>
              <a:t>in yield, no. of productive tillers &amp; harvest index</a:t>
            </a:r>
          </a:p>
          <a:p>
            <a:endParaRPr lang="en-US" sz="1400" dirty="0" smtClean="0"/>
          </a:p>
          <a:p>
            <a:r>
              <a:rPr lang="en-US" sz="2800" b="1" i="1" dirty="0" smtClean="0">
                <a:solidFill>
                  <a:srgbClr val="FF0000"/>
                </a:solidFill>
              </a:rPr>
              <a:t>BUT based on </a:t>
            </a:r>
            <a:r>
              <a:rPr lang="en-US" sz="2800" b="1" i="1" dirty="0" smtClean="0"/>
              <a:t>production cost</a:t>
            </a:r>
            <a:r>
              <a:rPr lang="en-US" sz="2800" b="1" i="1" dirty="0" smtClean="0">
                <a:solidFill>
                  <a:srgbClr val="FF0000"/>
                </a:solidFill>
              </a:rPr>
              <a:t>, GML is superior</a:t>
            </a:r>
            <a:endParaRPr lang="en-MY" sz="2800" b="1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5400000" flipH="1">
            <a:off x="4746976" y="3086269"/>
            <a:ext cx="677108" cy="161274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3200" b="1" dirty="0" smtClean="0"/>
              <a:t>RESULTS </a:t>
            </a:r>
            <a:endParaRPr lang="en-MY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Silicon and calcium in grain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9" r="7578" b="3442"/>
          <a:stretch>
            <a:fillRect/>
          </a:stretch>
        </p:blipFill>
        <p:spPr bwMode="auto">
          <a:xfrm>
            <a:off x="72272" y="70933"/>
            <a:ext cx="6940740" cy="6660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53543" y="4418375"/>
            <a:ext cx="50781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1" dirty="0" smtClean="0"/>
              <a:t>Too much </a:t>
            </a:r>
            <a:r>
              <a:rPr lang="en-US" sz="2600" b="1" i="1" dirty="0" err="1" smtClean="0"/>
              <a:t>CaSi</a:t>
            </a:r>
            <a:r>
              <a:rPr lang="en-US" sz="2600" b="1" i="1" dirty="0" smtClean="0"/>
              <a:t> can reduce Si and Ca accumulation in the grain</a:t>
            </a:r>
          </a:p>
          <a:p>
            <a:endParaRPr lang="en-US" sz="1600" b="1" i="1" dirty="0" smtClean="0">
              <a:solidFill>
                <a:srgbClr val="FF0000"/>
              </a:solidFill>
            </a:endParaRPr>
          </a:p>
          <a:p>
            <a:r>
              <a:rPr lang="en-US" sz="2600" b="1" i="1" dirty="0" smtClean="0">
                <a:solidFill>
                  <a:srgbClr val="FF0000"/>
                </a:solidFill>
              </a:rPr>
              <a:t>Si values in straw and grain, and Ca value in grain are consider low.</a:t>
            </a:r>
            <a:endParaRPr lang="en-MY" sz="2600" b="1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5400000" flipH="1">
            <a:off x="4321364" y="3347533"/>
            <a:ext cx="677108" cy="161274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3200" b="1" dirty="0" smtClean="0"/>
              <a:t>RESULTS </a:t>
            </a:r>
            <a:endParaRPr lang="en-MY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853" y="14990"/>
            <a:ext cx="8229600" cy="779489"/>
          </a:xfrm>
        </p:spPr>
        <p:txBody>
          <a:bodyPr>
            <a:normAutofit/>
          </a:bodyPr>
          <a:lstStyle/>
          <a:p>
            <a:r>
              <a:rPr lang="en-US" b="1" dirty="0" smtClean="0"/>
              <a:t>Implications of this work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225" y="850700"/>
            <a:ext cx="8490857" cy="579502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There is no such thing as “</a:t>
            </a:r>
            <a:r>
              <a:rPr lang="en-US" dirty="0" smtClean="0">
                <a:solidFill>
                  <a:srgbClr val="FF0000"/>
                </a:solidFill>
              </a:rPr>
              <a:t>one size fits all</a:t>
            </a:r>
            <a:r>
              <a:rPr lang="en-US" dirty="0" smtClean="0"/>
              <a:t>”</a:t>
            </a:r>
          </a:p>
          <a:p>
            <a:pPr lvl="2"/>
            <a:r>
              <a:rPr lang="en-US" sz="2800" dirty="0" smtClean="0"/>
              <a:t>Some varieties may not be responsive to certain </a:t>
            </a:r>
            <a:r>
              <a:rPr lang="en-US" sz="2800" dirty="0" err="1" smtClean="0"/>
              <a:t>fertilisers</a:t>
            </a:r>
            <a:endParaRPr lang="en-US" sz="2800" dirty="0" smtClean="0"/>
          </a:p>
          <a:p>
            <a:r>
              <a:rPr lang="en-US" dirty="0" smtClean="0"/>
              <a:t>“</a:t>
            </a:r>
            <a:r>
              <a:rPr lang="en-US" dirty="0" smtClean="0">
                <a:solidFill>
                  <a:srgbClr val="FF0000"/>
                </a:solidFill>
              </a:rPr>
              <a:t>Grain nutritional quality = yield</a:t>
            </a:r>
            <a:r>
              <a:rPr lang="en-US" dirty="0" smtClean="0"/>
              <a:t>” : </a:t>
            </a:r>
            <a:r>
              <a:rPr lang="en-US" i="1" dirty="0" smtClean="0"/>
              <a:t>do you prefer a plate-full of low quality rice or a quarter-full plate with rice pack with nutrition. </a:t>
            </a:r>
          </a:p>
          <a:p>
            <a:r>
              <a:rPr lang="en-US" dirty="0" smtClean="0"/>
              <a:t>Many factors affect grain yield and nutritional quality – soil, </a:t>
            </a:r>
            <a:r>
              <a:rPr lang="en-US" dirty="0" err="1" smtClean="0"/>
              <a:t>fertilisers</a:t>
            </a:r>
            <a:r>
              <a:rPr lang="en-US" dirty="0" smtClean="0"/>
              <a:t>, management practices </a:t>
            </a:r>
          </a:p>
          <a:p>
            <a:r>
              <a:rPr lang="en-US" dirty="0" smtClean="0"/>
              <a:t>Some rice varieties may be intrinsically have low ability to accumulate certain nutrients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Screening for Si transporter in rice </a:t>
            </a:r>
            <a:r>
              <a:rPr lang="en-US" dirty="0" smtClean="0"/>
              <a:t>– future work</a:t>
            </a:r>
            <a:endParaRPr lang="en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4240" y="5507855"/>
            <a:ext cx="821577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“Have you eaten your rice today?”</a:t>
            </a:r>
            <a:endParaRPr lang="en-MY" sz="4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0719" y="44976"/>
            <a:ext cx="63028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Thank you for your attention</a:t>
            </a:r>
            <a:endParaRPr lang="en-MY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706</Words>
  <Application>Microsoft Office PowerPoint</Application>
  <PresentationFormat>On-screen Show (4:3)</PresentationFormat>
  <Paragraphs>86</Paragraphs>
  <Slides>11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Interesting and Fun Facts on Rice</vt:lpstr>
      <vt:lpstr>Is there a short-cut to increase yield and nutritional quality in rice?</vt:lpstr>
      <vt:lpstr>PowerPoint Presentation</vt:lpstr>
      <vt:lpstr>PowerPoint Presentation</vt:lpstr>
      <vt:lpstr>Objective</vt:lpstr>
      <vt:lpstr>Materials and Methods</vt:lpstr>
      <vt:lpstr>PowerPoint Presentation</vt:lpstr>
      <vt:lpstr>PowerPoint Presentation</vt:lpstr>
      <vt:lpstr>Implications of this work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Aparna</cp:lastModifiedBy>
  <cp:revision>27</cp:revision>
  <dcterms:created xsi:type="dcterms:W3CDTF">2014-08-06T06:28:16Z</dcterms:created>
  <dcterms:modified xsi:type="dcterms:W3CDTF">2015-08-07T08:19:47Z</dcterms:modified>
</cp:coreProperties>
</file>