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diagrams/layout6.xml" ContentType="application/vnd.openxmlformats-officedocument.drawingml.diagram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notesSlides/notesSlide20.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handoutMasterIdLst>
    <p:handoutMasterId r:id="rId91"/>
  </p:handoutMasterIdLst>
  <p:sldIdLst>
    <p:sldId id="339" r:id="rId2"/>
    <p:sldId id="257" r:id="rId3"/>
    <p:sldId id="341" r:id="rId4"/>
    <p:sldId id="374" r:id="rId5"/>
    <p:sldId id="405" r:id="rId6"/>
    <p:sldId id="439" r:id="rId7"/>
    <p:sldId id="407" r:id="rId8"/>
    <p:sldId id="408" r:id="rId9"/>
    <p:sldId id="409" r:id="rId10"/>
    <p:sldId id="410" r:id="rId11"/>
    <p:sldId id="412" r:id="rId12"/>
    <p:sldId id="415" r:id="rId13"/>
    <p:sldId id="416" r:id="rId14"/>
    <p:sldId id="417" r:id="rId15"/>
    <p:sldId id="347" r:id="rId16"/>
    <p:sldId id="348" r:id="rId17"/>
    <p:sldId id="349" r:id="rId18"/>
    <p:sldId id="356" r:id="rId19"/>
    <p:sldId id="357" r:id="rId20"/>
    <p:sldId id="263" r:id="rId21"/>
    <p:sldId id="265" r:id="rId22"/>
    <p:sldId id="441" r:id="rId23"/>
    <p:sldId id="267" r:id="rId24"/>
    <p:sldId id="268" r:id="rId25"/>
    <p:sldId id="269" r:id="rId26"/>
    <p:sldId id="361" r:id="rId27"/>
    <p:sldId id="362" r:id="rId28"/>
    <p:sldId id="364" r:id="rId29"/>
    <p:sldId id="366" r:id="rId30"/>
    <p:sldId id="367" r:id="rId31"/>
    <p:sldId id="423" r:id="rId32"/>
    <p:sldId id="368" r:id="rId33"/>
    <p:sldId id="369" r:id="rId34"/>
    <p:sldId id="427" r:id="rId35"/>
    <p:sldId id="370" r:id="rId36"/>
    <p:sldId id="371" r:id="rId37"/>
    <p:sldId id="289" r:id="rId38"/>
    <p:sldId id="284" r:id="rId39"/>
    <p:sldId id="376" r:id="rId40"/>
    <p:sldId id="285" r:id="rId41"/>
    <p:sldId id="287" r:id="rId42"/>
    <p:sldId id="291" r:id="rId43"/>
    <p:sldId id="293" r:id="rId44"/>
    <p:sldId id="428" r:id="rId45"/>
    <p:sldId id="377" r:id="rId46"/>
    <p:sldId id="292" r:id="rId47"/>
    <p:sldId id="295" r:id="rId48"/>
    <p:sldId id="299" r:id="rId49"/>
    <p:sldId id="401" r:id="rId50"/>
    <p:sldId id="393" r:id="rId51"/>
    <p:sldId id="379" r:id="rId52"/>
    <p:sldId id="397" r:id="rId53"/>
    <p:sldId id="382" r:id="rId54"/>
    <p:sldId id="384" r:id="rId55"/>
    <p:sldId id="386" r:id="rId56"/>
    <p:sldId id="387" r:id="rId57"/>
    <p:sldId id="300" r:id="rId58"/>
    <p:sldId id="301" r:id="rId59"/>
    <p:sldId id="402" r:id="rId60"/>
    <p:sldId id="302" r:id="rId61"/>
    <p:sldId id="303" r:id="rId62"/>
    <p:sldId id="304" r:id="rId63"/>
    <p:sldId id="305" r:id="rId64"/>
    <p:sldId id="306" r:id="rId65"/>
    <p:sldId id="307" r:id="rId66"/>
    <p:sldId id="309" r:id="rId67"/>
    <p:sldId id="310" r:id="rId68"/>
    <p:sldId id="322" r:id="rId69"/>
    <p:sldId id="311" r:id="rId70"/>
    <p:sldId id="312" r:id="rId71"/>
    <p:sldId id="313" r:id="rId72"/>
    <p:sldId id="314" r:id="rId73"/>
    <p:sldId id="316" r:id="rId74"/>
    <p:sldId id="403" r:id="rId75"/>
    <p:sldId id="317" r:id="rId76"/>
    <p:sldId id="320" r:id="rId77"/>
    <p:sldId id="389" r:id="rId78"/>
    <p:sldId id="328" r:id="rId79"/>
    <p:sldId id="329" r:id="rId80"/>
    <p:sldId id="330" r:id="rId81"/>
    <p:sldId id="331" r:id="rId82"/>
    <p:sldId id="332" r:id="rId83"/>
    <p:sldId id="333" r:id="rId84"/>
    <p:sldId id="334" r:id="rId85"/>
    <p:sldId id="335" r:id="rId86"/>
    <p:sldId id="336" r:id="rId87"/>
    <p:sldId id="337" r:id="rId88"/>
    <p:sldId id="338" r:id="rId8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7C199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34559" autoAdjust="0"/>
    <p:restoredTop sz="86380" autoAdjust="0"/>
  </p:normalViewPr>
  <p:slideViewPr>
    <p:cSldViewPr>
      <p:cViewPr>
        <p:scale>
          <a:sx n="50" d="100"/>
          <a:sy n="50" d="100"/>
        </p:scale>
        <p:origin x="-1710" y="-366"/>
      </p:cViewPr>
      <p:guideLst>
        <p:guide orient="horz" pos="2160"/>
        <p:guide pos="2880"/>
      </p:guideLst>
    </p:cSldViewPr>
  </p:slideViewPr>
  <p:outlineViewPr>
    <p:cViewPr>
      <p:scale>
        <a:sx n="33" d="100"/>
        <a:sy n="33" d="100"/>
      </p:scale>
      <p:origin x="228" y="12276"/>
    </p:cViewPr>
  </p:outlineViewPr>
  <p:notesTextViewPr>
    <p:cViewPr>
      <p:scale>
        <a:sx n="100" d="100"/>
        <a:sy n="100" d="100"/>
      </p:scale>
      <p:origin x="0" y="0"/>
    </p:cViewPr>
  </p:notesTextViewPr>
  <p:sorterViewPr>
    <p:cViewPr>
      <p:scale>
        <a:sx n="66" d="100"/>
        <a:sy n="66" d="100"/>
      </p:scale>
      <p:origin x="0" y="676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_rels/data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eg"/><Relationship Id="rId1" Type="http://schemas.openxmlformats.org/officeDocument/2006/relationships/image" Target="../media/image2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E4CDE6-BEE4-4A23-AF86-7BFC7F8FA46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49AF830-C146-4972-A52E-0E1546BC1C60}">
      <dgm:prSet phldrT="[Text]" custT="1"/>
      <dgm:spPr/>
      <dgm:t>
        <a:bodyPr/>
        <a:lstStyle/>
        <a:p>
          <a:r>
            <a:rPr lang="en-US" sz="4000" dirty="0" smtClean="0"/>
            <a:t>Nonionic</a:t>
          </a:r>
          <a:endParaRPr lang="en-US" sz="4000" dirty="0"/>
        </a:p>
      </dgm:t>
    </dgm:pt>
    <dgm:pt modelId="{B5EAFCF4-A493-4D1C-945D-4B072CFCF0CC}" type="parTrans" cxnId="{83C3451F-7932-4ACD-9A25-6828640300A7}">
      <dgm:prSet/>
      <dgm:spPr/>
      <dgm:t>
        <a:bodyPr/>
        <a:lstStyle/>
        <a:p>
          <a:endParaRPr lang="en-US"/>
        </a:p>
      </dgm:t>
    </dgm:pt>
    <dgm:pt modelId="{275ECBD9-312F-43E1-AC03-E40890DE7756}" type="sibTrans" cxnId="{83C3451F-7932-4ACD-9A25-6828640300A7}">
      <dgm:prSet/>
      <dgm:spPr/>
      <dgm:t>
        <a:bodyPr/>
        <a:lstStyle/>
        <a:p>
          <a:endParaRPr lang="en-US"/>
        </a:p>
      </dgm:t>
    </dgm:pt>
    <dgm:pt modelId="{FD6BEEE7-78CC-4C93-9128-3E0B35C2A266}">
      <dgm:prSet phldrT="[Text]" custT="1"/>
      <dgm:spPr/>
      <dgm:t>
        <a:bodyPr/>
        <a:lstStyle/>
        <a:p>
          <a:r>
            <a:rPr lang="en-US" sz="4400" dirty="0" smtClean="0"/>
            <a:t> </a:t>
          </a:r>
          <a:r>
            <a:rPr lang="en-US" sz="4000" dirty="0" smtClean="0"/>
            <a:t>Anionic</a:t>
          </a:r>
          <a:r>
            <a:rPr lang="en-US" sz="4400" dirty="0" smtClean="0"/>
            <a:t> </a:t>
          </a:r>
          <a:endParaRPr lang="en-US" sz="4400" dirty="0"/>
        </a:p>
      </dgm:t>
    </dgm:pt>
    <dgm:pt modelId="{96184E99-67B4-4107-9892-B2F8DEAC1E70}" type="sibTrans" cxnId="{698ED385-1242-489E-BD33-EBDAB2954E7C}">
      <dgm:prSet/>
      <dgm:spPr/>
      <dgm:t>
        <a:bodyPr/>
        <a:lstStyle/>
        <a:p>
          <a:endParaRPr lang="en-US"/>
        </a:p>
      </dgm:t>
    </dgm:pt>
    <dgm:pt modelId="{E41237D1-53B3-41A8-9058-2DF5B50C42A7}" type="parTrans" cxnId="{698ED385-1242-489E-BD33-EBDAB2954E7C}">
      <dgm:prSet/>
      <dgm:spPr/>
      <dgm:t>
        <a:bodyPr/>
        <a:lstStyle/>
        <a:p>
          <a:endParaRPr lang="en-US"/>
        </a:p>
      </dgm:t>
    </dgm:pt>
    <dgm:pt modelId="{65416B65-DF55-48A5-9D07-8924E1B22AA2}" type="pres">
      <dgm:prSet presAssocID="{50E4CDE6-BEE4-4A23-AF86-7BFC7F8FA463}" presName="linear" presStyleCnt="0">
        <dgm:presLayoutVars>
          <dgm:animLvl val="lvl"/>
          <dgm:resizeHandles val="exact"/>
        </dgm:presLayoutVars>
      </dgm:prSet>
      <dgm:spPr/>
      <dgm:t>
        <a:bodyPr/>
        <a:lstStyle/>
        <a:p>
          <a:endParaRPr lang="en-US"/>
        </a:p>
      </dgm:t>
    </dgm:pt>
    <dgm:pt modelId="{D97B0112-5B1D-4564-8B35-1D82B5290BA4}" type="pres">
      <dgm:prSet presAssocID="{F49AF830-C146-4972-A52E-0E1546BC1C60}" presName="parentText" presStyleLbl="node1" presStyleIdx="0" presStyleCnt="2">
        <dgm:presLayoutVars>
          <dgm:chMax val="0"/>
          <dgm:bulletEnabled val="1"/>
        </dgm:presLayoutVars>
      </dgm:prSet>
      <dgm:spPr/>
      <dgm:t>
        <a:bodyPr/>
        <a:lstStyle/>
        <a:p>
          <a:endParaRPr lang="en-US"/>
        </a:p>
      </dgm:t>
    </dgm:pt>
    <dgm:pt modelId="{A7947C1D-A972-4E3B-976B-997F9D1EAEE7}" type="pres">
      <dgm:prSet presAssocID="{275ECBD9-312F-43E1-AC03-E40890DE7756}" presName="spacer" presStyleCnt="0"/>
      <dgm:spPr/>
    </dgm:pt>
    <dgm:pt modelId="{8C3F4CF4-73F9-4CC5-A05D-35A93ECDA5A5}" type="pres">
      <dgm:prSet presAssocID="{FD6BEEE7-78CC-4C93-9128-3E0B35C2A266}" presName="parentText" presStyleLbl="node1" presStyleIdx="1" presStyleCnt="2" custLinFactNeighborY="-70352">
        <dgm:presLayoutVars>
          <dgm:chMax val="0"/>
          <dgm:bulletEnabled val="1"/>
        </dgm:presLayoutVars>
      </dgm:prSet>
      <dgm:spPr/>
      <dgm:t>
        <a:bodyPr/>
        <a:lstStyle/>
        <a:p>
          <a:endParaRPr lang="en-US"/>
        </a:p>
      </dgm:t>
    </dgm:pt>
  </dgm:ptLst>
  <dgm:cxnLst>
    <dgm:cxn modelId="{698ED385-1242-489E-BD33-EBDAB2954E7C}" srcId="{50E4CDE6-BEE4-4A23-AF86-7BFC7F8FA463}" destId="{FD6BEEE7-78CC-4C93-9128-3E0B35C2A266}" srcOrd="1" destOrd="0" parTransId="{E41237D1-53B3-41A8-9058-2DF5B50C42A7}" sibTransId="{96184E99-67B4-4107-9892-B2F8DEAC1E70}"/>
    <dgm:cxn modelId="{83C3451F-7932-4ACD-9A25-6828640300A7}" srcId="{50E4CDE6-BEE4-4A23-AF86-7BFC7F8FA463}" destId="{F49AF830-C146-4972-A52E-0E1546BC1C60}" srcOrd="0" destOrd="0" parTransId="{B5EAFCF4-A493-4D1C-945D-4B072CFCF0CC}" sibTransId="{275ECBD9-312F-43E1-AC03-E40890DE7756}"/>
    <dgm:cxn modelId="{C78137AC-F1CD-4A98-98E0-5B02D1887F58}" type="presOf" srcId="{F49AF830-C146-4972-A52E-0E1546BC1C60}" destId="{D97B0112-5B1D-4564-8B35-1D82B5290BA4}" srcOrd="0" destOrd="0" presId="urn:microsoft.com/office/officeart/2005/8/layout/vList2"/>
    <dgm:cxn modelId="{87C7B70D-3782-452C-A5C8-9005653C27F7}" type="presOf" srcId="{FD6BEEE7-78CC-4C93-9128-3E0B35C2A266}" destId="{8C3F4CF4-73F9-4CC5-A05D-35A93ECDA5A5}" srcOrd="0" destOrd="0" presId="urn:microsoft.com/office/officeart/2005/8/layout/vList2"/>
    <dgm:cxn modelId="{037BC177-9064-47C6-BEBA-CACD0EBF6049}" type="presOf" srcId="{50E4CDE6-BEE4-4A23-AF86-7BFC7F8FA463}" destId="{65416B65-DF55-48A5-9D07-8924E1B22AA2}" srcOrd="0" destOrd="0" presId="urn:microsoft.com/office/officeart/2005/8/layout/vList2"/>
    <dgm:cxn modelId="{8B3EBE25-AB50-484D-8E10-2B79E8E9AD27}" type="presParOf" srcId="{65416B65-DF55-48A5-9D07-8924E1B22AA2}" destId="{D97B0112-5B1D-4564-8B35-1D82B5290BA4}" srcOrd="0" destOrd="0" presId="urn:microsoft.com/office/officeart/2005/8/layout/vList2"/>
    <dgm:cxn modelId="{B6A36413-A4EF-4636-AC75-D60A174874C0}" type="presParOf" srcId="{65416B65-DF55-48A5-9D07-8924E1B22AA2}" destId="{A7947C1D-A972-4E3B-976B-997F9D1EAEE7}" srcOrd="1" destOrd="0" presId="urn:microsoft.com/office/officeart/2005/8/layout/vList2"/>
    <dgm:cxn modelId="{8F179A79-F436-42CF-8BFE-C4A8CC753175}" type="presParOf" srcId="{65416B65-DF55-48A5-9D07-8924E1B22AA2}" destId="{8C3F4CF4-73F9-4CC5-A05D-35A93ECDA5A5}" srcOrd="2"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B31A8552-9FEC-42DC-8581-E42B26AC841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A92F994-3601-4105-B235-C96C3A5E250E}">
      <dgm:prSet phldrT="[Text]" custT="1"/>
      <dgm:spPr/>
      <dgm:t>
        <a:bodyPr/>
        <a:lstStyle/>
        <a:p>
          <a:r>
            <a:rPr lang="en-US" sz="2400" b="1" dirty="0" smtClean="0">
              <a:latin typeface="Times New Roman" pitchFamily="18" charset="0"/>
              <a:cs typeface="Times New Roman" pitchFamily="18" charset="0"/>
            </a:rPr>
            <a:t>Surfactants</a:t>
          </a:r>
          <a:endParaRPr lang="en-US" sz="2400" b="1" dirty="0">
            <a:latin typeface="Times New Roman" pitchFamily="18" charset="0"/>
            <a:cs typeface="Times New Roman" pitchFamily="18" charset="0"/>
          </a:endParaRPr>
        </a:p>
      </dgm:t>
    </dgm:pt>
    <dgm:pt modelId="{B3E7CF91-40E4-40AB-8604-16924920B4B6}" type="parTrans" cxnId="{44DB4A84-775B-4B3D-B60C-2B817EA88CAA}">
      <dgm:prSet/>
      <dgm:spPr/>
      <dgm:t>
        <a:bodyPr/>
        <a:lstStyle/>
        <a:p>
          <a:endParaRPr lang="en-US"/>
        </a:p>
      </dgm:t>
    </dgm:pt>
    <dgm:pt modelId="{D5B83698-E345-4A78-847D-B2E71C9A40B4}" type="sibTrans" cxnId="{44DB4A84-775B-4B3D-B60C-2B817EA88CAA}">
      <dgm:prSet/>
      <dgm:spPr/>
      <dgm:t>
        <a:bodyPr/>
        <a:lstStyle/>
        <a:p>
          <a:endParaRPr lang="en-US"/>
        </a:p>
      </dgm:t>
    </dgm:pt>
    <dgm:pt modelId="{7776AC59-333C-4C1B-A8A2-7A1A0C53EC08}">
      <dgm:prSet phldrT="[Text]" custT="1"/>
      <dgm:spPr/>
      <dgm:t>
        <a:bodyPr/>
        <a:lstStyle/>
        <a:p>
          <a:r>
            <a:rPr lang="en-US" sz="2400" b="1" dirty="0" smtClean="0">
              <a:latin typeface="Times New Roman" pitchFamily="18" charset="0"/>
              <a:cs typeface="Times New Roman" pitchFamily="18" charset="0"/>
            </a:rPr>
            <a:t>Surface Activity</a:t>
          </a:r>
          <a:endParaRPr lang="en-US" sz="2400" b="1" dirty="0">
            <a:latin typeface="Times New Roman" pitchFamily="18" charset="0"/>
            <a:cs typeface="Times New Roman" pitchFamily="18" charset="0"/>
          </a:endParaRPr>
        </a:p>
      </dgm:t>
    </dgm:pt>
    <dgm:pt modelId="{56D51A82-A806-4552-9FF1-AE358A8FB379}" type="parTrans" cxnId="{0452BB7A-7C2E-47B7-B6FE-4C26DDD952DA}">
      <dgm:prSet/>
      <dgm:spPr/>
      <dgm:t>
        <a:bodyPr/>
        <a:lstStyle/>
        <a:p>
          <a:endParaRPr lang="en-US"/>
        </a:p>
      </dgm:t>
    </dgm:pt>
    <dgm:pt modelId="{ED9160FD-6E89-4955-A12B-9035DBE60F25}" type="sibTrans" cxnId="{0452BB7A-7C2E-47B7-B6FE-4C26DDD952DA}">
      <dgm:prSet/>
      <dgm:spPr/>
      <dgm:t>
        <a:bodyPr/>
        <a:lstStyle/>
        <a:p>
          <a:endParaRPr lang="en-US"/>
        </a:p>
      </dgm:t>
    </dgm:pt>
    <dgm:pt modelId="{49C2328E-E1D2-403D-8F9D-53E40FE2DA6B}">
      <dgm:prSet phldrT="[Text]" custT="1"/>
      <dgm:spPr/>
      <dgm:t>
        <a:bodyPr/>
        <a:lstStyle/>
        <a:p>
          <a:r>
            <a:rPr lang="en-US" sz="2400" b="1" dirty="0" smtClean="0"/>
            <a:t>Associative Colloids</a:t>
          </a:r>
          <a:endParaRPr lang="en-US" sz="2400" b="1" dirty="0"/>
        </a:p>
      </dgm:t>
    </dgm:pt>
    <dgm:pt modelId="{41B9A83B-7233-4781-ABD4-B037F0E37D24}" type="parTrans" cxnId="{8BA32B01-E195-460E-8FF2-8BCE357FC0A1}">
      <dgm:prSet/>
      <dgm:spPr/>
      <dgm:t>
        <a:bodyPr/>
        <a:lstStyle/>
        <a:p>
          <a:endParaRPr lang="en-US"/>
        </a:p>
      </dgm:t>
    </dgm:pt>
    <dgm:pt modelId="{E4D6E311-C3D0-4CF5-A9EF-05603479DB4D}" type="sibTrans" cxnId="{8BA32B01-E195-460E-8FF2-8BCE357FC0A1}">
      <dgm:prSet/>
      <dgm:spPr/>
      <dgm:t>
        <a:bodyPr/>
        <a:lstStyle/>
        <a:p>
          <a:endParaRPr lang="en-US"/>
        </a:p>
      </dgm:t>
    </dgm:pt>
    <dgm:pt modelId="{DA606032-21CC-4E7C-999D-6C55BE1F9EF3}" type="pres">
      <dgm:prSet presAssocID="{B31A8552-9FEC-42DC-8581-E42B26AC841D}" presName="hierChild1" presStyleCnt="0">
        <dgm:presLayoutVars>
          <dgm:chPref val="1"/>
          <dgm:dir/>
          <dgm:animOne val="branch"/>
          <dgm:animLvl val="lvl"/>
          <dgm:resizeHandles/>
        </dgm:presLayoutVars>
      </dgm:prSet>
      <dgm:spPr/>
      <dgm:t>
        <a:bodyPr/>
        <a:lstStyle/>
        <a:p>
          <a:endParaRPr lang="en-US"/>
        </a:p>
      </dgm:t>
    </dgm:pt>
    <dgm:pt modelId="{7BACF1E3-6C78-4A6C-949B-69657D642400}" type="pres">
      <dgm:prSet presAssocID="{8A92F994-3601-4105-B235-C96C3A5E250E}" presName="hierRoot1" presStyleCnt="0"/>
      <dgm:spPr/>
    </dgm:pt>
    <dgm:pt modelId="{F32CDD7B-42D0-438F-9262-E7022F8863C1}" type="pres">
      <dgm:prSet presAssocID="{8A92F994-3601-4105-B235-C96C3A5E250E}" presName="composite" presStyleCnt="0"/>
      <dgm:spPr/>
    </dgm:pt>
    <dgm:pt modelId="{BE89AC6F-014F-4428-95D5-C7CEC122D77E}" type="pres">
      <dgm:prSet presAssocID="{8A92F994-3601-4105-B235-C96C3A5E250E}" presName="background" presStyleLbl="node0" presStyleIdx="0" presStyleCnt="1"/>
      <dgm:spPr/>
    </dgm:pt>
    <dgm:pt modelId="{B7557E1B-6624-4608-8CA2-D0A147D44952}" type="pres">
      <dgm:prSet presAssocID="{8A92F994-3601-4105-B235-C96C3A5E250E}" presName="text" presStyleLbl="fgAcc0" presStyleIdx="0" presStyleCnt="1" custLinFactNeighborX="-6960" custLinFactNeighborY="-1695">
        <dgm:presLayoutVars>
          <dgm:chPref val="3"/>
        </dgm:presLayoutVars>
      </dgm:prSet>
      <dgm:spPr/>
      <dgm:t>
        <a:bodyPr/>
        <a:lstStyle/>
        <a:p>
          <a:endParaRPr lang="en-US"/>
        </a:p>
      </dgm:t>
    </dgm:pt>
    <dgm:pt modelId="{A7D22BC6-CF6D-4474-892A-F9CB02631B52}" type="pres">
      <dgm:prSet presAssocID="{8A92F994-3601-4105-B235-C96C3A5E250E}" presName="hierChild2" presStyleCnt="0"/>
      <dgm:spPr/>
    </dgm:pt>
    <dgm:pt modelId="{3D398491-A9C9-4EAF-A048-B1B8580C0529}" type="pres">
      <dgm:prSet presAssocID="{56D51A82-A806-4552-9FF1-AE358A8FB379}" presName="Name10" presStyleLbl="parChTrans1D2" presStyleIdx="0" presStyleCnt="2"/>
      <dgm:spPr/>
      <dgm:t>
        <a:bodyPr/>
        <a:lstStyle/>
        <a:p>
          <a:endParaRPr lang="en-US"/>
        </a:p>
      </dgm:t>
    </dgm:pt>
    <dgm:pt modelId="{9189E2ED-56ED-4C1F-9E9F-A47E2E3C5736}" type="pres">
      <dgm:prSet presAssocID="{7776AC59-333C-4C1B-A8A2-7A1A0C53EC08}" presName="hierRoot2" presStyleCnt="0"/>
      <dgm:spPr/>
    </dgm:pt>
    <dgm:pt modelId="{879F842A-4159-4122-8139-CDBBAE2D495E}" type="pres">
      <dgm:prSet presAssocID="{7776AC59-333C-4C1B-A8A2-7A1A0C53EC08}" presName="composite2" presStyleCnt="0"/>
      <dgm:spPr/>
    </dgm:pt>
    <dgm:pt modelId="{CB12245D-66FF-48DF-B423-574E3EB14866}" type="pres">
      <dgm:prSet presAssocID="{7776AC59-333C-4C1B-A8A2-7A1A0C53EC08}" presName="background2" presStyleLbl="node2" presStyleIdx="0" presStyleCnt="2"/>
      <dgm:spPr/>
    </dgm:pt>
    <dgm:pt modelId="{6287159C-D85A-4798-BA0A-EC45A5E49AF4}" type="pres">
      <dgm:prSet presAssocID="{7776AC59-333C-4C1B-A8A2-7A1A0C53EC08}" presName="text2" presStyleLbl="fgAcc2" presStyleIdx="0" presStyleCnt="2" custLinFactNeighborX="-44399" custLinFactNeighborY="-3097">
        <dgm:presLayoutVars>
          <dgm:chPref val="3"/>
        </dgm:presLayoutVars>
      </dgm:prSet>
      <dgm:spPr/>
      <dgm:t>
        <a:bodyPr/>
        <a:lstStyle/>
        <a:p>
          <a:endParaRPr lang="en-US"/>
        </a:p>
      </dgm:t>
    </dgm:pt>
    <dgm:pt modelId="{D18FB05F-3EF1-4F51-8615-8B5627BD72F3}" type="pres">
      <dgm:prSet presAssocID="{7776AC59-333C-4C1B-A8A2-7A1A0C53EC08}" presName="hierChild3" presStyleCnt="0"/>
      <dgm:spPr/>
    </dgm:pt>
    <dgm:pt modelId="{6FA012AA-7A60-4894-BBDA-9F03DBC4A405}" type="pres">
      <dgm:prSet presAssocID="{41B9A83B-7233-4781-ABD4-B037F0E37D24}" presName="Name10" presStyleLbl="parChTrans1D2" presStyleIdx="1" presStyleCnt="2"/>
      <dgm:spPr/>
      <dgm:t>
        <a:bodyPr/>
        <a:lstStyle/>
        <a:p>
          <a:endParaRPr lang="en-US"/>
        </a:p>
      </dgm:t>
    </dgm:pt>
    <dgm:pt modelId="{B4BC0620-11E4-43F5-8BA5-CD1A9BA67775}" type="pres">
      <dgm:prSet presAssocID="{49C2328E-E1D2-403D-8F9D-53E40FE2DA6B}" presName="hierRoot2" presStyleCnt="0"/>
      <dgm:spPr/>
    </dgm:pt>
    <dgm:pt modelId="{C0FB1A53-A366-4C62-B560-615B782B7E11}" type="pres">
      <dgm:prSet presAssocID="{49C2328E-E1D2-403D-8F9D-53E40FE2DA6B}" presName="composite2" presStyleCnt="0"/>
      <dgm:spPr/>
    </dgm:pt>
    <dgm:pt modelId="{2FA340BB-F86F-4EDF-B125-DE8B0A043070}" type="pres">
      <dgm:prSet presAssocID="{49C2328E-E1D2-403D-8F9D-53E40FE2DA6B}" presName="background2" presStyleLbl="node2" presStyleIdx="1" presStyleCnt="2"/>
      <dgm:spPr/>
    </dgm:pt>
    <dgm:pt modelId="{602BE19F-F991-4CB3-8955-CA809821C192}" type="pres">
      <dgm:prSet presAssocID="{49C2328E-E1D2-403D-8F9D-53E40FE2DA6B}" presName="text2" presStyleLbl="fgAcc2" presStyleIdx="1" presStyleCnt="2" custLinFactNeighborX="44319" custLinFactNeighborY="-4944">
        <dgm:presLayoutVars>
          <dgm:chPref val="3"/>
        </dgm:presLayoutVars>
      </dgm:prSet>
      <dgm:spPr/>
      <dgm:t>
        <a:bodyPr/>
        <a:lstStyle/>
        <a:p>
          <a:endParaRPr lang="en-US"/>
        </a:p>
      </dgm:t>
    </dgm:pt>
    <dgm:pt modelId="{6E106476-2B48-4A2B-8424-B24681C0677C}" type="pres">
      <dgm:prSet presAssocID="{49C2328E-E1D2-403D-8F9D-53E40FE2DA6B}" presName="hierChild3" presStyleCnt="0"/>
      <dgm:spPr/>
    </dgm:pt>
  </dgm:ptLst>
  <dgm:cxnLst>
    <dgm:cxn modelId="{C443D90D-BFE5-4CC4-B3A3-C7C412AFBDF6}" type="presOf" srcId="{7776AC59-333C-4C1B-A8A2-7A1A0C53EC08}" destId="{6287159C-D85A-4798-BA0A-EC45A5E49AF4}" srcOrd="0" destOrd="0" presId="urn:microsoft.com/office/officeart/2005/8/layout/hierarchy1"/>
    <dgm:cxn modelId="{E818C8F1-2B7F-46A5-B64D-B94962E9BB40}" type="presOf" srcId="{41B9A83B-7233-4781-ABD4-B037F0E37D24}" destId="{6FA012AA-7A60-4894-BBDA-9F03DBC4A405}" srcOrd="0" destOrd="0" presId="urn:microsoft.com/office/officeart/2005/8/layout/hierarchy1"/>
    <dgm:cxn modelId="{F7DD6683-3AF2-4627-9544-58E9B40388F5}" type="presOf" srcId="{8A92F994-3601-4105-B235-C96C3A5E250E}" destId="{B7557E1B-6624-4608-8CA2-D0A147D44952}" srcOrd="0" destOrd="0" presId="urn:microsoft.com/office/officeart/2005/8/layout/hierarchy1"/>
    <dgm:cxn modelId="{0452BB7A-7C2E-47B7-B6FE-4C26DDD952DA}" srcId="{8A92F994-3601-4105-B235-C96C3A5E250E}" destId="{7776AC59-333C-4C1B-A8A2-7A1A0C53EC08}" srcOrd="0" destOrd="0" parTransId="{56D51A82-A806-4552-9FF1-AE358A8FB379}" sibTransId="{ED9160FD-6E89-4955-A12B-9035DBE60F25}"/>
    <dgm:cxn modelId="{5B759100-38C6-4C28-A8C2-3B6919270B9B}" type="presOf" srcId="{B31A8552-9FEC-42DC-8581-E42B26AC841D}" destId="{DA606032-21CC-4E7C-999D-6C55BE1F9EF3}" srcOrd="0" destOrd="0" presId="urn:microsoft.com/office/officeart/2005/8/layout/hierarchy1"/>
    <dgm:cxn modelId="{932D9378-7A70-42B1-9F67-8A3DDB07F8AE}" type="presOf" srcId="{49C2328E-E1D2-403D-8F9D-53E40FE2DA6B}" destId="{602BE19F-F991-4CB3-8955-CA809821C192}" srcOrd="0" destOrd="0" presId="urn:microsoft.com/office/officeart/2005/8/layout/hierarchy1"/>
    <dgm:cxn modelId="{8BA32B01-E195-460E-8FF2-8BCE357FC0A1}" srcId="{8A92F994-3601-4105-B235-C96C3A5E250E}" destId="{49C2328E-E1D2-403D-8F9D-53E40FE2DA6B}" srcOrd="1" destOrd="0" parTransId="{41B9A83B-7233-4781-ABD4-B037F0E37D24}" sibTransId="{E4D6E311-C3D0-4CF5-A9EF-05603479DB4D}"/>
    <dgm:cxn modelId="{44DB4A84-775B-4B3D-B60C-2B817EA88CAA}" srcId="{B31A8552-9FEC-42DC-8581-E42B26AC841D}" destId="{8A92F994-3601-4105-B235-C96C3A5E250E}" srcOrd="0" destOrd="0" parTransId="{B3E7CF91-40E4-40AB-8604-16924920B4B6}" sibTransId="{D5B83698-E345-4A78-847D-B2E71C9A40B4}"/>
    <dgm:cxn modelId="{A348976C-C890-4BB0-AB08-DEBA28A926D1}" type="presOf" srcId="{56D51A82-A806-4552-9FF1-AE358A8FB379}" destId="{3D398491-A9C9-4EAF-A048-B1B8580C0529}" srcOrd="0" destOrd="0" presId="urn:microsoft.com/office/officeart/2005/8/layout/hierarchy1"/>
    <dgm:cxn modelId="{D6C4044E-1BC7-44AA-AB73-1004BC07B304}" type="presParOf" srcId="{DA606032-21CC-4E7C-999D-6C55BE1F9EF3}" destId="{7BACF1E3-6C78-4A6C-949B-69657D642400}" srcOrd="0" destOrd="0" presId="urn:microsoft.com/office/officeart/2005/8/layout/hierarchy1"/>
    <dgm:cxn modelId="{65C2523B-C3F0-4917-8A4D-D0FAB68493CB}" type="presParOf" srcId="{7BACF1E3-6C78-4A6C-949B-69657D642400}" destId="{F32CDD7B-42D0-438F-9262-E7022F8863C1}" srcOrd="0" destOrd="0" presId="urn:microsoft.com/office/officeart/2005/8/layout/hierarchy1"/>
    <dgm:cxn modelId="{EFAA498C-D48B-459B-9C1D-6AD55D009E75}" type="presParOf" srcId="{F32CDD7B-42D0-438F-9262-E7022F8863C1}" destId="{BE89AC6F-014F-4428-95D5-C7CEC122D77E}" srcOrd="0" destOrd="0" presId="urn:microsoft.com/office/officeart/2005/8/layout/hierarchy1"/>
    <dgm:cxn modelId="{2C61E86D-4065-4EF0-A3B9-A15D50A8D1D1}" type="presParOf" srcId="{F32CDD7B-42D0-438F-9262-E7022F8863C1}" destId="{B7557E1B-6624-4608-8CA2-D0A147D44952}" srcOrd="1" destOrd="0" presId="urn:microsoft.com/office/officeart/2005/8/layout/hierarchy1"/>
    <dgm:cxn modelId="{87F1FD8D-2E9C-4342-A4D6-E29B12D85D08}" type="presParOf" srcId="{7BACF1E3-6C78-4A6C-949B-69657D642400}" destId="{A7D22BC6-CF6D-4474-892A-F9CB02631B52}" srcOrd="1" destOrd="0" presId="urn:microsoft.com/office/officeart/2005/8/layout/hierarchy1"/>
    <dgm:cxn modelId="{02CB2F50-7A4F-44A0-B436-65C1D075D76B}" type="presParOf" srcId="{A7D22BC6-CF6D-4474-892A-F9CB02631B52}" destId="{3D398491-A9C9-4EAF-A048-B1B8580C0529}" srcOrd="0" destOrd="0" presId="urn:microsoft.com/office/officeart/2005/8/layout/hierarchy1"/>
    <dgm:cxn modelId="{1A11823D-4C1E-4203-BBB4-E741643B6677}" type="presParOf" srcId="{A7D22BC6-CF6D-4474-892A-F9CB02631B52}" destId="{9189E2ED-56ED-4C1F-9E9F-A47E2E3C5736}" srcOrd="1" destOrd="0" presId="urn:microsoft.com/office/officeart/2005/8/layout/hierarchy1"/>
    <dgm:cxn modelId="{A59763D6-96D5-473A-A96A-2554BEFF7981}" type="presParOf" srcId="{9189E2ED-56ED-4C1F-9E9F-A47E2E3C5736}" destId="{879F842A-4159-4122-8139-CDBBAE2D495E}" srcOrd="0" destOrd="0" presId="urn:microsoft.com/office/officeart/2005/8/layout/hierarchy1"/>
    <dgm:cxn modelId="{B6A38EF8-2177-4416-B1EF-F1843BA65E75}" type="presParOf" srcId="{879F842A-4159-4122-8139-CDBBAE2D495E}" destId="{CB12245D-66FF-48DF-B423-574E3EB14866}" srcOrd="0" destOrd="0" presId="urn:microsoft.com/office/officeart/2005/8/layout/hierarchy1"/>
    <dgm:cxn modelId="{91AD4F7A-31AE-4D6A-B5DF-867DA8035FCD}" type="presParOf" srcId="{879F842A-4159-4122-8139-CDBBAE2D495E}" destId="{6287159C-D85A-4798-BA0A-EC45A5E49AF4}" srcOrd="1" destOrd="0" presId="urn:microsoft.com/office/officeart/2005/8/layout/hierarchy1"/>
    <dgm:cxn modelId="{1068D19F-1DEB-498A-A463-07D25BE7F354}" type="presParOf" srcId="{9189E2ED-56ED-4C1F-9E9F-A47E2E3C5736}" destId="{D18FB05F-3EF1-4F51-8615-8B5627BD72F3}" srcOrd="1" destOrd="0" presId="urn:microsoft.com/office/officeart/2005/8/layout/hierarchy1"/>
    <dgm:cxn modelId="{7107F148-E9F8-4C54-B0F0-0344DBDBEB33}" type="presParOf" srcId="{A7D22BC6-CF6D-4474-892A-F9CB02631B52}" destId="{6FA012AA-7A60-4894-BBDA-9F03DBC4A405}" srcOrd="2" destOrd="0" presId="urn:microsoft.com/office/officeart/2005/8/layout/hierarchy1"/>
    <dgm:cxn modelId="{1D049EF9-5661-49F9-B969-DE1FF303F73A}" type="presParOf" srcId="{A7D22BC6-CF6D-4474-892A-F9CB02631B52}" destId="{B4BC0620-11E4-43F5-8BA5-CD1A9BA67775}" srcOrd="3" destOrd="0" presId="urn:microsoft.com/office/officeart/2005/8/layout/hierarchy1"/>
    <dgm:cxn modelId="{00697DE6-8BA2-488A-B445-E9F65939ACB9}" type="presParOf" srcId="{B4BC0620-11E4-43F5-8BA5-CD1A9BA67775}" destId="{C0FB1A53-A366-4C62-B560-615B782B7E11}" srcOrd="0" destOrd="0" presId="urn:microsoft.com/office/officeart/2005/8/layout/hierarchy1"/>
    <dgm:cxn modelId="{31DBAF3A-61D3-4740-BD17-4AFC8C68C0B2}" type="presParOf" srcId="{C0FB1A53-A366-4C62-B560-615B782B7E11}" destId="{2FA340BB-F86F-4EDF-B125-DE8B0A043070}" srcOrd="0" destOrd="0" presId="urn:microsoft.com/office/officeart/2005/8/layout/hierarchy1"/>
    <dgm:cxn modelId="{738A17B5-1C4A-47FE-965D-4C8A36C010B9}" type="presParOf" srcId="{C0FB1A53-A366-4C62-B560-615B782B7E11}" destId="{602BE19F-F991-4CB3-8955-CA809821C192}" srcOrd="1" destOrd="0" presId="urn:microsoft.com/office/officeart/2005/8/layout/hierarchy1"/>
    <dgm:cxn modelId="{1DB24C8E-062F-4BAF-BD13-162FE72EFEE2}" type="presParOf" srcId="{B4BC0620-11E4-43F5-8BA5-CD1A9BA67775}" destId="{6E106476-2B48-4A2B-8424-B24681C0677C}" srcOrd="1" destOrd="0" presId="urn:microsoft.com/office/officeart/2005/8/layout/hierarchy1"/>
  </dgm:cxnLst>
  <dgm:bg/>
  <dgm:whole/>
</dgm:dataModel>
</file>

<file path=ppt/diagrams/data3.xml><?xml version="1.0" encoding="utf-8"?>
<dgm:dataModel xmlns:dgm="http://schemas.openxmlformats.org/drawingml/2006/diagram" xmlns:a="http://schemas.openxmlformats.org/drawingml/2006/main">
  <dgm:ptLst>
    <dgm:pt modelId="{26C74EA4-C3B1-43BE-85D7-3CA014D0B151}"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A0C0B1D-F43D-450A-8A48-F4F46E67C85B}">
      <dgm:prSet phldrT="[Text]" custT="1"/>
      <dgm:spPr>
        <a:blipFill rotWithShape="0">
          <a:blip xmlns:r="http://schemas.openxmlformats.org/officeDocument/2006/relationships" r:embed="rId1"/>
          <a:tile tx="0" ty="0" sx="100000" sy="100000" flip="none" algn="tl"/>
        </a:blipFill>
      </dgm:spPr>
      <dgm:t>
        <a:bodyPr/>
        <a:lstStyle/>
        <a:p>
          <a:r>
            <a:rPr lang="en-US" sz="2400" b="1" dirty="0" smtClean="0">
              <a:solidFill>
                <a:schemeClr val="tx1"/>
              </a:solidFill>
              <a:latin typeface="Times New Roman" pitchFamily="18" charset="0"/>
              <a:cs typeface="Times New Roman" pitchFamily="18" charset="0"/>
            </a:rPr>
            <a:t>Types of Micelles</a:t>
          </a:r>
          <a:endParaRPr lang="en-US" sz="2400" b="1" dirty="0">
            <a:solidFill>
              <a:schemeClr val="tx1"/>
            </a:solidFill>
            <a:latin typeface="Times New Roman" pitchFamily="18" charset="0"/>
            <a:cs typeface="Times New Roman" pitchFamily="18" charset="0"/>
          </a:endParaRPr>
        </a:p>
      </dgm:t>
    </dgm:pt>
    <dgm:pt modelId="{73AD7DE4-11EB-457C-8363-E0D169186D32}" type="parTrans" cxnId="{03F1EAD6-07CD-4F3B-BBAA-3E3BD1F5BE73}">
      <dgm:prSet/>
      <dgm:spPr/>
      <dgm:t>
        <a:bodyPr/>
        <a:lstStyle/>
        <a:p>
          <a:endParaRPr lang="en-US"/>
        </a:p>
      </dgm:t>
    </dgm:pt>
    <dgm:pt modelId="{EB6C2AC7-53F9-420C-B296-53A1B89093AE}" type="sibTrans" cxnId="{03F1EAD6-07CD-4F3B-BBAA-3E3BD1F5BE73}">
      <dgm:prSet/>
      <dgm:spPr/>
      <dgm:t>
        <a:bodyPr/>
        <a:lstStyle/>
        <a:p>
          <a:endParaRPr lang="en-US"/>
        </a:p>
      </dgm:t>
    </dgm:pt>
    <dgm:pt modelId="{95FEF91C-9A93-42E5-BA75-0F7041F3EE9A}">
      <dgm:prSet phldrT="[Text]" custT="1"/>
      <dgm:spPr>
        <a:blipFill rotWithShape="0">
          <a:blip xmlns:r="http://schemas.openxmlformats.org/officeDocument/2006/relationships" r:embed="rId2"/>
          <a:tile tx="0" ty="0" sx="100000" sy="100000" flip="none" algn="tl"/>
        </a:blipFill>
      </dgm:spPr>
      <dgm:t>
        <a:bodyPr/>
        <a:lstStyle/>
        <a:p>
          <a:r>
            <a:rPr lang="en-US" sz="2400" b="1" dirty="0" smtClean="0">
              <a:solidFill>
                <a:schemeClr val="tx1"/>
              </a:solidFill>
            </a:rPr>
            <a:t>Normal Micelles</a:t>
          </a:r>
          <a:endParaRPr lang="en-US" sz="2400" b="1" dirty="0">
            <a:solidFill>
              <a:schemeClr val="tx1"/>
            </a:solidFill>
          </a:endParaRPr>
        </a:p>
      </dgm:t>
    </dgm:pt>
    <dgm:pt modelId="{6C014219-7D92-4D32-8A6C-14665F321603}" type="parTrans" cxnId="{0EB53FE7-AB44-4A78-955D-D99C1BC5FFA0}">
      <dgm:prSet/>
      <dgm:spPr/>
      <dgm:t>
        <a:bodyPr/>
        <a:lstStyle/>
        <a:p>
          <a:endParaRPr lang="en-US"/>
        </a:p>
      </dgm:t>
    </dgm:pt>
    <dgm:pt modelId="{694C8519-9FAF-4FF0-BD1A-C0291787C489}" type="sibTrans" cxnId="{0EB53FE7-AB44-4A78-955D-D99C1BC5FFA0}">
      <dgm:prSet/>
      <dgm:spPr/>
      <dgm:t>
        <a:bodyPr/>
        <a:lstStyle/>
        <a:p>
          <a:endParaRPr lang="en-US"/>
        </a:p>
      </dgm:t>
    </dgm:pt>
    <dgm:pt modelId="{B9235BB1-B38D-404F-9598-D499D33CCF34}">
      <dgm:prSet phldrT="[Text]" custT="1"/>
      <dgm:spPr>
        <a:blipFill rotWithShape="0">
          <a:blip xmlns:r="http://schemas.openxmlformats.org/officeDocument/2006/relationships" r:embed="rId3"/>
          <a:tile tx="0" ty="0" sx="100000" sy="100000" flip="none" algn="tl"/>
        </a:blipFill>
      </dgm:spPr>
      <dgm:t>
        <a:bodyPr/>
        <a:lstStyle/>
        <a:p>
          <a:r>
            <a:rPr lang="en-US" sz="2400" b="1" dirty="0" smtClean="0">
              <a:solidFill>
                <a:schemeClr val="tx1"/>
              </a:solidFill>
              <a:latin typeface="Times New Roman" pitchFamily="18" charset="0"/>
              <a:cs typeface="Times New Roman" pitchFamily="18" charset="0"/>
            </a:rPr>
            <a:t>Reverse Micelles</a:t>
          </a:r>
          <a:endParaRPr lang="en-US" sz="2400" b="1" dirty="0">
            <a:solidFill>
              <a:schemeClr val="tx1"/>
            </a:solidFill>
            <a:latin typeface="Times New Roman" pitchFamily="18" charset="0"/>
            <a:cs typeface="Times New Roman" pitchFamily="18" charset="0"/>
          </a:endParaRPr>
        </a:p>
      </dgm:t>
    </dgm:pt>
    <dgm:pt modelId="{D0AAF005-47FC-4C54-9FFC-68A44FA9F007}" type="parTrans" cxnId="{9A60B27D-4021-4925-914D-544143369309}">
      <dgm:prSet/>
      <dgm:spPr/>
      <dgm:t>
        <a:bodyPr/>
        <a:lstStyle/>
        <a:p>
          <a:endParaRPr lang="en-US"/>
        </a:p>
      </dgm:t>
    </dgm:pt>
    <dgm:pt modelId="{FC6D4504-AA6C-44C4-9531-A2DAC8476F68}" type="sibTrans" cxnId="{9A60B27D-4021-4925-914D-544143369309}">
      <dgm:prSet/>
      <dgm:spPr/>
      <dgm:t>
        <a:bodyPr/>
        <a:lstStyle/>
        <a:p>
          <a:endParaRPr lang="en-US"/>
        </a:p>
      </dgm:t>
    </dgm:pt>
    <dgm:pt modelId="{E12673AF-6C56-4489-9CB2-766CED937556}">
      <dgm:prSet phldrT="[Text]" custT="1"/>
      <dgm:spPr>
        <a:blipFill rotWithShape="0">
          <a:blip xmlns:r="http://schemas.openxmlformats.org/officeDocument/2006/relationships" r:embed="rId2"/>
          <a:tile tx="0" ty="0" sx="100000" sy="100000" flip="none" algn="tl"/>
        </a:blipFill>
      </dgm:spPr>
      <dgm:t>
        <a:bodyPr/>
        <a:lstStyle/>
        <a:p>
          <a:r>
            <a:rPr lang="en-US" sz="2400" b="1" dirty="0" smtClean="0">
              <a:solidFill>
                <a:schemeClr val="tx1"/>
              </a:solidFill>
              <a:latin typeface="Times New Roman" pitchFamily="18" charset="0"/>
              <a:cs typeface="Times New Roman" pitchFamily="18" charset="0"/>
            </a:rPr>
            <a:t>Mixed Micelles</a:t>
          </a:r>
          <a:endParaRPr lang="en-US" sz="2400" b="1" dirty="0">
            <a:solidFill>
              <a:schemeClr val="tx1"/>
            </a:solidFill>
            <a:latin typeface="Times New Roman" pitchFamily="18" charset="0"/>
            <a:cs typeface="Times New Roman" pitchFamily="18" charset="0"/>
          </a:endParaRPr>
        </a:p>
      </dgm:t>
    </dgm:pt>
    <dgm:pt modelId="{668DD9A0-C6C1-4F5C-AA30-5022B5C7B2D9}" type="parTrans" cxnId="{2E42A95C-9F0C-476D-9132-792A263CFCD8}">
      <dgm:prSet/>
      <dgm:spPr/>
      <dgm:t>
        <a:bodyPr/>
        <a:lstStyle/>
        <a:p>
          <a:endParaRPr lang="en-US"/>
        </a:p>
      </dgm:t>
    </dgm:pt>
    <dgm:pt modelId="{49FF4DD9-761C-49C6-8B97-D7B5A29563F3}" type="sibTrans" cxnId="{2E42A95C-9F0C-476D-9132-792A263CFCD8}">
      <dgm:prSet/>
      <dgm:spPr/>
      <dgm:t>
        <a:bodyPr/>
        <a:lstStyle/>
        <a:p>
          <a:endParaRPr lang="en-US"/>
        </a:p>
      </dgm:t>
    </dgm:pt>
    <dgm:pt modelId="{0516B8E3-D15C-4E61-98C7-B1091C084CDE}" type="pres">
      <dgm:prSet presAssocID="{26C74EA4-C3B1-43BE-85D7-3CA014D0B151}" presName="hierChild1" presStyleCnt="0">
        <dgm:presLayoutVars>
          <dgm:orgChart val="1"/>
          <dgm:chPref val="1"/>
          <dgm:dir/>
          <dgm:animOne val="branch"/>
          <dgm:animLvl val="lvl"/>
          <dgm:resizeHandles/>
        </dgm:presLayoutVars>
      </dgm:prSet>
      <dgm:spPr/>
      <dgm:t>
        <a:bodyPr/>
        <a:lstStyle/>
        <a:p>
          <a:endParaRPr lang="en-US"/>
        </a:p>
      </dgm:t>
    </dgm:pt>
    <dgm:pt modelId="{F8EA8E43-70E6-4F0F-A43F-979BAC2DE2DC}" type="pres">
      <dgm:prSet presAssocID="{AA0C0B1D-F43D-450A-8A48-F4F46E67C85B}" presName="hierRoot1" presStyleCnt="0">
        <dgm:presLayoutVars>
          <dgm:hierBranch val="init"/>
        </dgm:presLayoutVars>
      </dgm:prSet>
      <dgm:spPr/>
    </dgm:pt>
    <dgm:pt modelId="{49EF3EF5-3429-45BC-875A-D756FBB40FB9}" type="pres">
      <dgm:prSet presAssocID="{AA0C0B1D-F43D-450A-8A48-F4F46E67C85B}" presName="rootComposite1" presStyleCnt="0"/>
      <dgm:spPr/>
    </dgm:pt>
    <dgm:pt modelId="{0FE1AC98-02B4-4C77-B909-0D09E012DBB7}" type="pres">
      <dgm:prSet presAssocID="{AA0C0B1D-F43D-450A-8A48-F4F46E67C85B}" presName="rootText1" presStyleLbl="node0" presStyleIdx="0" presStyleCnt="1" custScaleX="79217" custScaleY="38239" custLinFactNeighborY="-51700">
        <dgm:presLayoutVars>
          <dgm:chPref val="3"/>
        </dgm:presLayoutVars>
      </dgm:prSet>
      <dgm:spPr/>
      <dgm:t>
        <a:bodyPr/>
        <a:lstStyle/>
        <a:p>
          <a:endParaRPr lang="en-US"/>
        </a:p>
      </dgm:t>
    </dgm:pt>
    <dgm:pt modelId="{67260115-80AD-4C09-A730-B06DD89B4A19}" type="pres">
      <dgm:prSet presAssocID="{AA0C0B1D-F43D-450A-8A48-F4F46E67C85B}" presName="rootConnector1" presStyleLbl="node1" presStyleIdx="0" presStyleCnt="0"/>
      <dgm:spPr/>
      <dgm:t>
        <a:bodyPr/>
        <a:lstStyle/>
        <a:p>
          <a:endParaRPr lang="en-US"/>
        </a:p>
      </dgm:t>
    </dgm:pt>
    <dgm:pt modelId="{58B4B412-157E-4245-80FB-DFB395BFA81A}" type="pres">
      <dgm:prSet presAssocID="{AA0C0B1D-F43D-450A-8A48-F4F46E67C85B}" presName="hierChild2" presStyleCnt="0"/>
      <dgm:spPr/>
    </dgm:pt>
    <dgm:pt modelId="{962D673F-D3E9-4E9B-8F2B-A1E6DDA3CB6C}" type="pres">
      <dgm:prSet presAssocID="{6C014219-7D92-4D32-8A6C-14665F321603}" presName="Name37" presStyleLbl="parChTrans1D2" presStyleIdx="0" presStyleCnt="3"/>
      <dgm:spPr/>
      <dgm:t>
        <a:bodyPr/>
        <a:lstStyle/>
        <a:p>
          <a:endParaRPr lang="en-US"/>
        </a:p>
      </dgm:t>
    </dgm:pt>
    <dgm:pt modelId="{C25214EC-9355-4AC4-B503-4B614C1E8210}" type="pres">
      <dgm:prSet presAssocID="{95FEF91C-9A93-42E5-BA75-0F7041F3EE9A}" presName="hierRoot2" presStyleCnt="0">
        <dgm:presLayoutVars>
          <dgm:hierBranch val="init"/>
        </dgm:presLayoutVars>
      </dgm:prSet>
      <dgm:spPr/>
    </dgm:pt>
    <dgm:pt modelId="{6F746355-6AF2-4641-B0BB-DD421FA4ABC9}" type="pres">
      <dgm:prSet presAssocID="{95FEF91C-9A93-42E5-BA75-0F7041F3EE9A}" presName="rootComposite" presStyleCnt="0"/>
      <dgm:spPr/>
    </dgm:pt>
    <dgm:pt modelId="{EEDAEC74-2F04-40C1-9E1B-DABFBCB47E7A}" type="pres">
      <dgm:prSet presAssocID="{95FEF91C-9A93-42E5-BA75-0F7041F3EE9A}" presName="rootText" presStyleLbl="node2" presStyleIdx="0" presStyleCnt="3" custScaleX="84153" custScaleY="36257">
        <dgm:presLayoutVars>
          <dgm:chPref val="3"/>
        </dgm:presLayoutVars>
      </dgm:prSet>
      <dgm:spPr/>
      <dgm:t>
        <a:bodyPr/>
        <a:lstStyle/>
        <a:p>
          <a:endParaRPr lang="en-US"/>
        </a:p>
      </dgm:t>
    </dgm:pt>
    <dgm:pt modelId="{9EBC8FEA-DF5F-4822-86E2-04A98449E9B5}" type="pres">
      <dgm:prSet presAssocID="{95FEF91C-9A93-42E5-BA75-0F7041F3EE9A}" presName="rootConnector" presStyleLbl="node2" presStyleIdx="0" presStyleCnt="3"/>
      <dgm:spPr/>
      <dgm:t>
        <a:bodyPr/>
        <a:lstStyle/>
        <a:p>
          <a:endParaRPr lang="en-US"/>
        </a:p>
      </dgm:t>
    </dgm:pt>
    <dgm:pt modelId="{C40F9D58-38E4-4D8A-9487-298B20F243CE}" type="pres">
      <dgm:prSet presAssocID="{95FEF91C-9A93-42E5-BA75-0F7041F3EE9A}" presName="hierChild4" presStyleCnt="0"/>
      <dgm:spPr/>
    </dgm:pt>
    <dgm:pt modelId="{1F8C6B98-63F2-4003-BE5D-505F1139BB9D}" type="pres">
      <dgm:prSet presAssocID="{95FEF91C-9A93-42E5-BA75-0F7041F3EE9A}" presName="hierChild5" presStyleCnt="0"/>
      <dgm:spPr/>
    </dgm:pt>
    <dgm:pt modelId="{0076255A-2868-42CA-A3F8-FB00160C870C}" type="pres">
      <dgm:prSet presAssocID="{D0AAF005-47FC-4C54-9FFC-68A44FA9F007}" presName="Name37" presStyleLbl="parChTrans1D2" presStyleIdx="1" presStyleCnt="3"/>
      <dgm:spPr/>
      <dgm:t>
        <a:bodyPr/>
        <a:lstStyle/>
        <a:p>
          <a:endParaRPr lang="en-US"/>
        </a:p>
      </dgm:t>
    </dgm:pt>
    <dgm:pt modelId="{DF1D3145-8887-4412-8C54-7DE7C86D1880}" type="pres">
      <dgm:prSet presAssocID="{B9235BB1-B38D-404F-9598-D499D33CCF34}" presName="hierRoot2" presStyleCnt="0">
        <dgm:presLayoutVars>
          <dgm:hierBranch val="init"/>
        </dgm:presLayoutVars>
      </dgm:prSet>
      <dgm:spPr/>
    </dgm:pt>
    <dgm:pt modelId="{A3C23735-1862-432C-9FC2-CA373E2DAB21}" type="pres">
      <dgm:prSet presAssocID="{B9235BB1-B38D-404F-9598-D499D33CCF34}" presName="rootComposite" presStyleCnt="0"/>
      <dgm:spPr/>
    </dgm:pt>
    <dgm:pt modelId="{700A117C-54B7-414F-9A1A-5DCEC3E4B545}" type="pres">
      <dgm:prSet presAssocID="{B9235BB1-B38D-404F-9598-D499D33CCF34}" presName="rootText" presStyleLbl="node2" presStyleIdx="1" presStyleCnt="3" custScaleX="104511" custScaleY="30502">
        <dgm:presLayoutVars>
          <dgm:chPref val="3"/>
        </dgm:presLayoutVars>
      </dgm:prSet>
      <dgm:spPr/>
      <dgm:t>
        <a:bodyPr/>
        <a:lstStyle/>
        <a:p>
          <a:endParaRPr lang="en-US"/>
        </a:p>
      </dgm:t>
    </dgm:pt>
    <dgm:pt modelId="{F3D2C85C-AEDD-4235-A601-C638452C0272}" type="pres">
      <dgm:prSet presAssocID="{B9235BB1-B38D-404F-9598-D499D33CCF34}" presName="rootConnector" presStyleLbl="node2" presStyleIdx="1" presStyleCnt="3"/>
      <dgm:spPr/>
      <dgm:t>
        <a:bodyPr/>
        <a:lstStyle/>
        <a:p>
          <a:endParaRPr lang="en-US"/>
        </a:p>
      </dgm:t>
    </dgm:pt>
    <dgm:pt modelId="{BD22A3A2-62FE-4FE4-9C6A-0070569E856A}" type="pres">
      <dgm:prSet presAssocID="{B9235BB1-B38D-404F-9598-D499D33CCF34}" presName="hierChild4" presStyleCnt="0"/>
      <dgm:spPr/>
    </dgm:pt>
    <dgm:pt modelId="{2602C560-9C90-41BD-935D-59CB9C6EA746}" type="pres">
      <dgm:prSet presAssocID="{B9235BB1-B38D-404F-9598-D499D33CCF34}" presName="hierChild5" presStyleCnt="0"/>
      <dgm:spPr/>
    </dgm:pt>
    <dgm:pt modelId="{F2BE7DA1-D0CB-422F-A134-AB4B6C5B6E7E}" type="pres">
      <dgm:prSet presAssocID="{668DD9A0-C6C1-4F5C-AA30-5022B5C7B2D9}" presName="Name37" presStyleLbl="parChTrans1D2" presStyleIdx="2" presStyleCnt="3"/>
      <dgm:spPr/>
      <dgm:t>
        <a:bodyPr/>
        <a:lstStyle/>
        <a:p>
          <a:endParaRPr lang="en-US"/>
        </a:p>
      </dgm:t>
    </dgm:pt>
    <dgm:pt modelId="{3A2AED14-DB14-4636-B53B-4FCB9A1BAB82}" type="pres">
      <dgm:prSet presAssocID="{E12673AF-6C56-4489-9CB2-766CED937556}" presName="hierRoot2" presStyleCnt="0">
        <dgm:presLayoutVars>
          <dgm:hierBranch val="init"/>
        </dgm:presLayoutVars>
      </dgm:prSet>
      <dgm:spPr/>
    </dgm:pt>
    <dgm:pt modelId="{23D1C8EB-D9A5-4BFA-8EE5-FE65EBB63A71}" type="pres">
      <dgm:prSet presAssocID="{E12673AF-6C56-4489-9CB2-766CED937556}" presName="rootComposite" presStyleCnt="0"/>
      <dgm:spPr/>
    </dgm:pt>
    <dgm:pt modelId="{975CF3B3-5A93-4CBC-A828-23494D11DA77}" type="pres">
      <dgm:prSet presAssocID="{E12673AF-6C56-4489-9CB2-766CED937556}" presName="rootText" presStyleLbl="node2" presStyleIdx="2" presStyleCnt="3" custScaleX="65838" custScaleY="35914">
        <dgm:presLayoutVars>
          <dgm:chPref val="3"/>
        </dgm:presLayoutVars>
      </dgm:prSet>
      <dgm:spPr/>
      <dgm:t>
        <a:bodyPr/>
        <a:lstStyle/>
        <a:p>
          <a:endParaRPr lang="en-US"/>
        </a:p>
      </dgm:t>
    </dgm:pt>
    <dgm:pt modelId="{14B3073B-2AE4-4048-BA1B-C627F25AA276}" type="pres">
      <dgm:prSet presAssocID="{E12673AF-6C56-4489-9CB2-766CED937556}" presName="rootConnector" presStyleLbl="node2" presStyleIdx="2" presStyleCnt="3"/>
      <dgm:spPr/>
      <dgm:t>
        <a:bodyPr/>
        <a:lstStyle/>
        <a:p>
          <a:endParaRPr lang="en-US"/>
        </a:p>
      </dgm:t>
    </dgm:pt>
    <dgm:pt modelId="{0ED5016A-EE4C-415E-8DCD-15C5783BECB7}" type="pres">
      <dgm:prSet presAssocID="{E12673AF-6C56-4489-9CB2-766CED937556}" presName="hierChild4" presStyleCnt="0"/>
      <dgm:spPr/>
    </dgm:pt>
    <dgm:pt modelId="{AB9EAEF2-7F46-48B5-A6A8-26C81305A026}" type="pres">
      <dgm:prSet presAssocID="{E12673AF-6C56-4489-9CB2-766CED937556}" presName="hierChild5" presStyleCnt="0"/>
      <dgm:spPr/>
    </dgm:pt>
    <dgm:pt modelId="{FB3AD3D5-6B25-4860-8695-EEC71FFA6CCA}" type="pres">
      <dgm:prSet presAssocID="{AA0C0B1D-F43D-450A-8A48-F4F46E67C85B}" presName="hierChild3" presStyleCnt="0"/>
      <dgm:spPr/>
    </dgm:pt>
  </dgm:ptLst>
  <dgm:cxnLst>
    <dgm:cxn modelId="{57D6129E-7A64-4DFF-AFD9-2FF4EEAB32EA}" type="presOf" srcId="{E12673AF-6C56-4489-9CB2-766CED937556}" destId="{14B3073B-2AE4-4048-BA1B-C627F25AA276}" srcOrd="1" destOrd="0" presId="urn:microsoft.com/office/officeart/2005/8/layout/orgChart1"/>
    <dgm:cxn modelId="{749AD539-1DBC-4BD1-B45B-A82B480D1484}" type="presOf" srcId="{AA0C0B1D-F43D-450A-8A48-F4F46E67C85B}" destId="{0FE1AC98-02B4-4C77-B909-0D09E012DBB7}" srcOrd="0" destOrd="0" presId="urn:microsoft.com/office/officeart/2005/8/layout/orgChart1"/>
    <dgm:cxn modelId="{A3B5EE05-7104-4DD7-997F-FD11AF14E3AD}" type="presOf" srcId="{95FEF91C-9A93-42E5-BA75-0F7041F3EE9A}" destId="{EEDAEC74-2F04-40C1-9E1B-DABFBCB47E7A}" srcOrd="0" destOrd="0" presId="urn:microsoft.com/office/officeart/2005/8/layout/orgChart1"/>
    <dgm:cxn modelId="{7FF0C39B-DFA9-43C4-B6AB-0E18355101DC}" type="presOf" srcId="{6C014219-7D92-4D32-8A6C-14665F321603}" destId="{962D673F-D3E9-4E9B-8F2B-A1E6DDA3CB6C}" srcOrd="0" destOrd="0" presId="urn:microsoft.com/office/officeart/2005/8/layout/orgChart1"/>
    <dgm:cxn modelId="{03F1EAD6-07CD-4F3B-BBAA-3E3BD1F5BE73}" srcId="{26C74EA4-C3B1-43BE-85D7-3CA014D0B151}" destId="{AA0C0B1D-F43D-450A-8A48-F4F46E67C85B}" srcOrd="0" destOrd="0" parTransId="{73AD7DE4-11EB-457C-8363-E0D169186D32}" sibTransId="{EB6C2AC7-53F9-420C-B296-53A1B89093AE}"/>
    <dgm:cxn modelId="{76784785-5542-4657-9F50-1A2433772C56}" type="presOf" srcId="{26C74EA4-C3B1-43BE-85D7-3CA014D0B151}" destId="{0516B8E3-D15C-4E61-98C7-B1091C084CDE}" srcOrd="0" destOrd="0" presId="urn:microsoft.com/office/officeart/2005/8/layout/orgChart1"/>
    <dgm:cxn modelId="{3A2262F0-3D8B-4EA7-8BEC-23B66286EEBA}" type="presOf" srcId="{B9235BB1-B38D-404F-9598-D499D33CCF34}" destId="{700A117C-54B7-414F-9A1A-5DCEC3E4B545}" srcOrd="0" destOrd="0" presId="urn:microsoft.com/office/officeart/2005/8/layout/orgChart1"/>
    <dgm:cxn modelId="{383AABDB-83C3-43A6-99EC-598D31D43B1B}" type="presOf" srcId="{E12673AF-6C56-4489-9CB2-766CED937556}" destId="{975CF3B3-5A93-4CBC-A828-23494D11DA77}" srcOrd="0" destOrd="0" presId="urn:microsoft.com/office/officeart/2005/8/layout/orgChart1"/>
    <dgm:cxn modelId="{2E42A95C-9F0C-476D-9132-792A263CFCD8}" srcId="{AA0C0B1D-F43D-450A-8A48-F4F46E67C85B}" destId="{E12673AF-6C56-4489-9CB2-766CED937556}" srcOrd="2" destOrd="0" parTransId="{668DD9A0-C6C1-4F5C-AA30-5022B5C7B2D9}" sibTransId="{49FF4DD9-761C-49C6-8B97-D7B5A29563F3}"/>
    <dgm:cxn modelId="{2646FD31-3DF2-4238-B22F-E4BAFC7AC7A7}" type="presOf" srcId="{668DD9A0-C6C1-4F5C-AA30-5022B5C7B2D9}" destId="{F2BE7DA1-D0CB-422F-A134-AB4B6C5B6E7E}" srcOrd="0" destOrd="0" presId="urn:microsoft.com/office/officeart/2005/8/layout/orgChart1"/>
    <dgm:cxn modelId="{3087BE33-091D-4B5A-9136-FCC50ECA7C0C}" type="presOf" srcId="{B9235BB1-B38D-404F-9598-D499D33CCF34}" destId="{F3D2C85C-AEDD-4235-A601-C638452C0272}" srcOrd="1" destOrd="0" presId="urn:microsoft.com/office/officeart/2005/8/layout/orgChart1"/>
    <dgm:cxn modelId="{C5B3117C-D9E8-4079-A77C-9EB4FC051F30}" type="presOf" srcId="{95FEF91C-9A93-42E5-BA75-0F7041F3EE9A}" destId="{9EBC8FEA-DF5F-4822-86E2-04A98449E9B5}" srcOrd="1" destOrd="0" presId="urn:microsoft.com/office/officeart/2005/8/layout/orgChart1"/>
    <dgm:cxn modelId="{1C1E8105-80D6-4810-B980-B46672961AE7}" type="presOf" srcId="{D0AAF005-47FC-4C54-9FFC-68A44FA9F007}" destId="{0076255A-2868-42CA-A3F8-FB00160C870C}" srcOrd="0" destOrd="0" presId="urn:microsoft.com/office/officeart/2005/8/layout/orgChart1"/>
    <dgm:cxn modelId="{9A60B27D-4021-4925-914D-544143369309}" srcId="{AA0C0B1D-F43D-450A-8A48-F4F46E67C85B}" destId="{B9235BB1-B38D-404F-9598-D499D33CCF34}" srcOrd="1" destOrd="0" parTransId="{D0AAF005-47FC-4C54-9FFC-68A44FA9F007}" sibTransId="{FC6D4504-AA6C-44C4-9531-A2DAC8476F68}"/>
    <dgm:cxn modelId="{D2742832-8F92-492E-8568-27799B1F7AA3}" type="presOf" srcId="{AA0C0B1D-F43D-450A-8A48-F4F46E67C85B}" destId="{67260115-80AD-4C09-A730-B06DD89B4A19}" srcOrd="1" destOrd="0" presId="urn:microsoft.com/office/officeart/2005/8/layout/orgChart1"/>
    <dgm:cxn modelId="{0EB53FE7-AB44-4A78-955D-D99C1BC5FFA0}" srcId="{AA0C0B1D-F43D-450A-8A48-F4F46E67C85B}" destId="{95FEF91C-9A93-42E5-BA75-0F7041F3EE9A}" srcOrd="0" destOrd="0" parTransId="{6C014219-7D92-4D32-8A6C-14665F321603}" sibTransId="{694C8519-9FAF-4FF0-BD1A-C0291787C489}"/>
    <dgm:cxn modelId="{47C207CC-C9C8-4DE4-B1D7-0A6765484876}" type="presParOf" srcId="{0516B8E3-D15C-4E61-98C7-B1091C084CDE}" destId="{F8EA8E43-70E6-4F0F-A43F-979BAC2DE2DC}" srcOrd="0" destOrd="0" presId="urn:microsoft.com/office/officeart/2005/8/layout/orgChart1"/>
    <dgm:cxn modelId="{9E5BF1C5-FDE0-4FF7-AB25-50A73A32ED60}" type="presParOf" srcId="{F8EA8E43-70E6-4F0F-A43F-979BAC2DE2DC}" destId="{49EF3EF5-3429-45BC-875A-D756FBB40FB9}" srcOrd="0" destOrd="0" presId="urn:microsoft.com/office/officeart/2005/8/layout/orgChart1"/>
    <dgm:cxn modelId="{7358E0B6-8DEB-462A-903F-7A039C1C7EBE}" type="presParOf" srcId="{49EF3EF5-3429-45BC-875A-D756FBB40FB9}" destId="{0FE1AC98-02B4-4C77-B909-0D09E012DBB7}" srcOrd="0" destOrd="0" presId="urn:microsoft.com/office/officeart/2005/8/layout/orgChart1"/>
    <dgm:cxn modelId="{4D74B75D-2E08-422E-9608-90D9A747A2F9}" type="presParOf" srcId="{49EF3EF5-3429-45BC-875A-D756FBB40FB9}" destId="{67260115-80AD-4C09-A730-B06DD89B4A19}" srcOrd="1" destOrd="0" presId="urn:microsoft.com/office/officeart/2005/8/layout/orgChart1"/>
    <dgm:cxn modelId="{FA5C1A04-E390-4045-9F4A-A3252A59A0D3}" type="presParOf" srcId="{F8EA8E43-70E6-4F0F-A43F-979BAC2DE2DC}" destId="{58B4B412-157E-4245-80FB-DFB395BFA81A}" srcOrd="1" destOrd="0" presId="urn:microsoft.com/office/officeart/2005/8/layout/orgChart1"/>
    <dgm:cxn modelId="{F3B11097-7D44-4D56-95AB-4DFA5F58782C}" type="presParOf" srcId="{58B4B412-157E-4245-80FB-DFB395BFA81A}" destId="{962D673F-D3E9-4E9B-8F2B-A1E6DDA3CB6C}" srcOrd="0" destOrd="0" presId="urn:microsoft.com/office/officeart/2005/8/layout/orgChart1"/>
    <dgm:cxn modelId="{C09CCBF9-531F-4DC3-9C30-906FAD1E2AF0}" type="presParOf" srcId="{58B4B412-157E-4245-80FB-DFB395BFA81A}" destId="{C25214EC-9355-4AC4-B503-4B614C1E8210}" srcOrd="1" destOrd="0" presId="urn:microsoft.com/office/officeart/2005/8/layout/orgChart1"/>
    <dgm:cxn modelId="{34585060-6D34-4250-91ED-E736D0D1EA13}" type="presParOf" srcId="{C25214EC-9355-4AC4-B503-4B614C1E8210}" destId="{6F746355-6AF2-4641-B0BB-DD421FA4ABC9}" srcOrd="0" destOrd="0" presId="urn:microsoft.com/office/officeart/2005/8/layout/orgChart1"/>
    <dgm:cxn modelId="{C9C77321-BE65-4289-97E5-7F7237E79EE9}" type="presParOf" srcId="{6F746355-6AF2-4641-B0BB-DD421FA4ABC9}" destId="{EEDAEC74-2F04-40C1-9E1B-DABFBCB47E7A}" srcOrd="0" destOrd="0" presId="urn:microsoft.com/office/officeart/2005/8/layout/orgChart1"/>
    <dgm:cxn modelId="{074C759E-EE42-47CA-B9A7-01A424066BF7}" type="presParOf" srcId="{6F746355-6AF2-4641-B0BB-DD421FA4ABC9}" destId="{9EBC8FEA-DF5F-4822-86E2-04A98449E9B5}" srcOrd="1" destOrd="0" presId="urn:microsoft.com/office/officeart/2005/8/layout/orgChart1"/>
    <dgm:cxn modelId="{70BD3836-272E-4BD7-A038-3EEB34F20AB4}" type="presParOf" srcId="{C25214EC-9355-4AC4-B503-4B614C1E8210}" destId="{C40F9D58-38E4-4D8A-9487-298B20F243CE}" srcOrd="1" destOrd="0" presId="urn:microsoft.com/office/officeart/2005/8/layout/orgChart1"/>
    <dgm:cxn modelId="{ED7AE68A-57A6-46AB-AF5D-E6CA28A200E4}" type="presParOf" srcId="{C25214EC-9355-4AC4-B503-4B614C1E8210}" destId="{1F8C6B98-63F2-4003-BE5D-505F1139BB9D}" srcOrd="2" destOrd="0" presId="urn:microsoft.com/office/officeart/2005/8/layout/orgChart1"/>
    <dgm:cxn modelId="{2E31E699-A2C1-4689-801C-96665D7DB494}" type="presParOf" srcId="{58B4B412-157E-4245-80FB-DFB395BFA81A}" destId="{0076255A-2868-42CA-A3F8-FB00160C870C}" srcOrd="2" destOrd="0" presId="urn:microsoft.com/office/officeart/2005/8/layout/orgChart1"/>
    <dgm:cxn modelId="{362A9F57-CBB0-42C8-B24E-1C0C6C04FE76}" type="presParOf" srcId="{58B4B412-157E-4245-80FB-DFB395BFA81A}" destId="{DF1D3145-8887-4412-8C54-7DE7C86D1880}" srcOrd="3" destOrd="0" presId="urn:microsoft.com/office/officeart/2005/8/layout/orgChart1"/>
    <dgm:cxn modelId="{A089E67F-D657-45F7-B30C-E4A903F797D5}" type="presParOf" srcId="{DF1D3145-8887-4412-8C54-7DE7C86D1880}" destId="{A3C23735-1862-432C-9FC2-CA373E2DAB21}" srcOrd="0" destOrd="0" presId="urn:microsoft.com/office/officeart/2005/8/layout/orgChart1"/>
    <dgm:cxn modelId="{83AD20A8-BA3A-40CB-862A-A3EDAE97C926}" type="presParOf" srcId="{A3C23735-1862-432C-9FC2-CA373E2DAB21}" destId="{700A117C-54B7-414F-9A1A-5DCEC3E4B545}" srcOrd="0" destOrd="0" presId="urn:microsoft.com/office/officeart/2005/8/layout/orgChart1"/>
    <dgm:cxn modelId="{F1FE2076-6675-4975-AAEF-BAD66A58D7A5}" type="presParOf" srcId="{A3C23735-1862-432C-9FC2-CA373E2DAB21}" destId="{F3D2C85C-AEDD-4235-A601-C638452C0272}" srcOrd="1" destOrd="0" presId="urn:microsoft.com/office/officeart/2005/8/layout/orgChart1"/>
    <dgm:cxn modelId="{160E68A6-E0F8-44B1-8F75-96A738393462}" type="presParOf" srcId="{DF1D3145-8887-4412-8C54-7DE7C86D1880}" destId="{BD22A3A2-62FE-4FE4-9C6A-0070569E856A}" srcOrd="1" destOrd="0" presId="urn:microsoft.com/office/officeart/2005/8/layout/orgChart1"/>
    <dgm:cxn modelId="{06C26BF7-9DEE-4C56-BC02-D92B24A4C7BA}" type="presParOf" srcId="{DF1D3145-8887-4412-8C54-7DE7C86D1880}" destId="{2602C560-9C90-41BD-935D-59CB9C6EA746}" srcOrd="2" destOrd="0" presId="urn:microsoft.com/office/officeart/2005/8/layout/orgChart1"/>
    <dgm:cxn modelId="{2AF6EDEE-6BFC-4B9E-96DC-BA542FC0FDEF}" type="presParOf" srcId="{58B4B412-157E-4245-80FB-DFB395BFA81A}" destId="{F2BE7DA1-D0CB-422F-A134-AB4B6C5B6E7E}" srcOrd="4" destOrd="0" presId="urn:microsoft.com/office/officeart/2005/8/layout/orgChart1"/>
    <dgm:cxn modelId="{7A759978-867D-4469-BC54-B9678ABE9A14}" type="presParOf" srcId="{58B4B412-157E-4245-80FB-DFB395BFA81A}" destId="{3A2AED14-DB14-4636-B53B-4FCB9A1BAB82}" srcOrd="5" destOrd="0" presId="urn:microsoft.com/office/officeart/2005/8/layout/orgChart1"/>
    <dgm:cxn modelId="{6888D5F2-7B16-4A52-AFA5-B3865A4C463E}" type="presParOf" srcId="{3A2AED14-DB14-4636-B53B-4FCB9A1BAB82}" destId="{23D1C8EB-D9A5-4BFA-8EE5-FE65EBB63A71}" srcOrd="0" destOrd="0" presId="urn:microsoft.com/office/officeart/2005/8/layout/orgChart1"/>
    <dgm:cxn modelId="{00467AC0-A052-447B-9548-FC05E2879E7A}" type="presParOf" srcId="{23D1C8EB-D9A5-4BFA-8EE5-FE65EBB63A71}" destId="{975CF3B3-5A93-4CBC-A828-23494D11DA77}" srcOrd="0" destOrd="0" presId="urn:microsoft.com/office/officeart/2005/8/layout/orgChart1"/>
    <dgm:cxn modelId="{9E68F26C-F781-4679-8F38-692E0DD96F4C}" type="presParOf" srcId="{23D1C8EB-D9A5-4BFA-8EE5-FE65EBB63A71}" destId="{14B3073B-2AE4-4048-BA1B-C627F25AA276}" srcOrd="1" destOrd="0" presId="urn:microsoft.com/office/officeart/2005/8/layout/orgChart1"/>
    <dgm:cxn modelId="{C08522C5-3F4C-414C-BDAD-032EF283B0D3}" type="presParOf" srcId="{3A2AED14-DB14-4636-B53B-4FCB9A1BAB82}" destId="{0ED5016A-EE4C-415E-8DCD-15C5783BECB7}" srcOrd="1" destOrd="0" presId="urn:microsoft.com/office/officeart/2005/8/layout/orgChart1"/>
    <dgm:cxn modelId="{30EB67AE-B594-47DA-ADE2-ED1A548ABF9B}" type="presParOf" srcId="{3A2AED14-DB14-4636-B53B-4FCB9A1BAB82}" destId="{AB9EAEF2-7F46-48B5-A6A8-26C81305A026}" srcOrd="2" destOrd="0" presId="urn:microsoft.com/office/officeart/2005/8/layout/orgChart1"/>
    <dgm:cxn modelId="{0C1EB1A0-DC9D-44EA-9E33-865B82812066}" type="presParOf" srcId="{F8EA8E43-70E6-4F0F-A43F-979BAC2DE2DC}" destId="{FB3AD3D5-6B25-4860-8695-EEC71FFA6CCA}" srcOrd="2" destOrd="0" presId="urn:microsoft.com/office/officeart/2005/8/layout/orgChart1"/>
  </dgm:cxnLst>
  <dgm:bg/>
  <dgm:whole/>
</dgm:dataModel>
</file>

<file path=ppt/diagrams/data4.xml><?xml version="1.0" encoding="utf-8"?>
<dgm:dataModel xmlns:dgm="http://schemas.openxmlformats.org/drawingml/2006/diagram" xmlns:a="http://schemas.openxmlformats.org/drawingml/2006/main">
  <dgm:ptLst>
    <dgm:pt modelId="{E968BC6F-F36D-4EA3-AECD-904AA10FAD0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C0E85B-775F-4A2F-B3E9-80AF9A296071}">
      <dgm:prSet phldrT="[Text]"/>
      <dgm:spPr/>
      <dgm:t>
        <a:bodyPr/>
        <a:lstStyle/>
        <a:p>
          <a:r>
            <a:rPr lang="en-US" dirty="0" smtClean="0"/>
            <a:t>Polymers</a:t>
          </a:r>
          <a:endParaRPr lang="en-US" dirty="0"/>
        </a:p>
      </dgm:t>
    </dgm:pt>
    <dgm:pt modelId="{EDE752B6-A93E-4C69-807A-4A0881CA72A4}" type="parTrans" cxnId="{D66FEE18-59E2-41A4-92F3-BB914F147C9E}">
      <dgm:prSet/>
      <dgm:spPr/>
      <dgm:t>
        <a:bodyPr/>
        <a:lstStyle/>
        <a:p>
          <a:endParaRPr lang="en-US"/>
        </a:p>
      </dgm:t>
    </dgm:pt>
    <dgm:pt modelId="{D0E6871F-166E-43F5-8D96-93CC2F985EEC}" type="sibTrans" cxnId="{D66FEE18-59E2-41A4-92F3-BB914F147C9E}">
      <dgm:prSet/>
      <dgm:spPr/>
      <dgm:t>
        <a:bodyPr/>
        <a:lstStyle/>
        <a:p>
          <a:endParaRPr lang="en-US"/>
        </a:p>
      </dgm:t>
    </dgm:pt>
    <dgm:pt modelId="{178A5125-C097-45BC-8211-0095738A385D}">
      <dgm:prSet phldrT="[Text]"/>
      <dgm:spPr/>
      <dgm:t>
        <a:bodyPr/>
        <a:lstStyle/>
        <a:p>
          <a:r>
            <a:rPr lang="en-US" dirty="0" smtClean="0"/>
            <a:t>Synthetic</a:t>
          </a:r>
          <a:endParaRPr lang="en-US" dirty="0"/>
        </a:p>
      </dgm:t>
    </dgm:pt>
    <dgm:pt modelId="{875D1633-806C-40DB-B4E7-390FDCD71BD8}" type="parTrans" cxnId="{1AAE81A8-E3AC-4C88-8385-748E781C0C92}">
      <dgm:prSet/>
      <dgm:spPr/>
      <dgm:t>
        <a:bodyPr/>
        <a:lstStyle/>
        <a:p>
          <a:endParaRPr lang="en-US"/>
        </a:p>
      </dgm:t>
    </dgm:pt>
    <dgm:pt modelId="{D9BB0766-6495-4189-A383-10C6934218ED}" type="sibTrans" cxnId="{1AAE81A8-E3AC-4C88-8385-748E781C0C92}">
      <dgm:prSet/>
      <dgm:spPr/>
      <dgm:t>
        <a:bodyPr/>
        <a:lstStyle/>
        <a:p>
          <a:endParaRPr lang="en-US"/>
        </a:p>
      </dgm:t>
    </dgm:pt>
    <dgm:pt modelId="{E1758BA1-588B-46E2-84B9-C2517A59E9AF}">
      <dgm:prSet phldrT="[Text]"/>
      <dgm:spPr/>
      <dgm:t>
        <a:bodyPr/>
        <a:lstStyle/>
        <a:p>
          <a:r>
            <a:rPr lang="en-US" dirty="0" smtClean="0"/>
            <a:t>Natural</a:t>
          </a:r>
          <a:endParaRPr lang="en-US" dirty="0"/>
        </a:p>
      </dgm:t>
    </dgm:pt>
    <dgm:pt modelId="{09F0C3AE-52EA-4D60-9B71-BC748CAB465A}" type="parTrans" cxnId="{F14E48EA-C875-4C58-BB77-8D015277488B}">
      <dgm:prSet/>
      <dgm:spPr/>
      <dgm:t>
        <a:bodyPr/>
        <a:lstStyle/>
        <a:p>
          <a:endParaRPr lang="en-US"/>
        </a:p>
      </dgm:t>
    </dgm:pt>
    <dgm:pt modelId="{3A005BAC-7473-41E4-B8A5-54F67136C01C}" type="sibTrans" cxnId="{F14E48EA-C875-4C58-BB77-8D015277488B}">
      <dgm:prSet/>
      <dgm:spPr/>
      <dgm:t>
        <a:bodyPr/>
        <a:lstStyle/>
        <a:p>
          <a:endParaRPr lang="en-US"/>
        </a:p>
      </dgm:t>
    </dgm:pt>
    <dgm:pt modelId="{573BD6CD-C052-4D84-B1D7-B5FBFE3862FB}" type="pres">
      <dgm:prSet presAssocID="{E968BC6F-F36D-4EA3-AECD-904AA10FAD05}" presName="hierChild1" presStyleCnt="0">
        <dgm:presLayoutVars>
          <dgm:orgChart val="1"/>
          <dgm:chPref val="1"/>
          <dgm:dir/>
          <dgm:animOne val="branch"/>
          <dgm:animLvl val="lvl"/>
          <dgm:resizeHandles/>
        </dgm:presLayoutVars>
      </dgm:prSet>
      <dgm:spPr/>
      <dgm:t>
        <a:bodyPr/>
        <a:lstStyle/>
        <a:p>
          <a:endParaRPr lang="en-US"/>
        </a:p>
      </dgm:t>
    </dgm:pt>
    <dgm:pt modelId="{5FC9C331-7F9D-4E9E-9123-0CBDA05576C0}" type="pres">
      <dgm:prSet presAssocID="{A1C0E85B-775F-4A2F-B3E9-80AF9A296071}" presName="hierRoot1" presStyleCnt="0">
        <dgm:presLayoutVars>
          <dgm:hierBranch val="init"/>
        </dgm:presLayoutVars>
      </dgm:prSet>
      <dgm:spPr/>
    </dgm:pt>
    <dgm:pt modelId="{4D565D42-A9A7-4385-878D-1FF8278ECF46}" type="pres">
      <dgm:prSet presAssocID="{A1C0E85B-775F-4A2F-B3E9-80AF9A296071}" presName="rootComposite1" presStyleCnt="0"/>
      <dgm:spPr/>
    </dgm:pt>
    <dgm:pt modelId="{F60E5CA1-1390-4B76-94EC-E4ACD39A1D93}" type="pres">
      <dgm:prSet presAssocID="{A1C0E85B-775F-4A2F-B3E9-80AF9A296071}" presName="rootText1" presStyleLbl="node0" presStyleIdx="0" presStyleCnt="1" custScaleX="81675" custScaleY="24367" custLinFactNeighborY="-11025">
        <dgm:presLayoutVars>
          <dgm:chPref val="3"/>
        </dgm:presLayoutVars>
      </dgm:prSet>
      <dgm:spPr/>
      <dgm:t>
        <a:bodyPr/>
        <a:lstStyle/>
        <a:p>
          <a:endParaRPr lang="en-US"/>
        </a:p>
      </dgm:t>
    </dgm:pt>
    <dgm:pt modelId="{BFB7EAEB-5283-4E4A-926B-7DDACC60995F}" type="pres">
      <dgm:prSet presAssocID="{A1C0E85B-775F-4A2F-B3E9-80AF9A296071}" presName="rootConnector1" presStyleLbl="node1" presStyleIdx="0" presStyleCnt="0"/>
      <dgm:spPr/>
      <dgm:t>
        <a:bodyPr/>
        <a:lstStyle/>
        <a:p>
          <a:endParaRPr lang="en-US"/>
        </a:p>
      </dgm:t>
    </dgm:pt>
    <dgm:pt modelId="{EA02A189-30C4-4529-AE61-27D619A674BA}" type="pres">
      <dgm:prSet presAssocID="{A1C0E85B-775F-4A2F-B3E9-80AF9A296071}" presName="hierChild2" presStyleCnt="0"/>
      <dgm:spPr/>
    </dgm:pt>
    <dgm:pt modelId="{F7DECB73-48C7-41D0-A9A0-2886529AF7D6}" type="pres">
      <dgm:prSet presAssocID="{875D1633-806C-40DB-B4E7-390FDCD71BD8}" presName="Name37" presStyleLbl="parChTrans1D2" presStyleIdx="0" presStyleCnt="2"/>
      <dgm:spPr/>
      <dgm:t>
        <a:bodyPr/>
        <a:lstStyle/>
        <a:p>
          <a:endParaRPr lang="en-US"/>
        </a:p>
      </dgm:t>
    </dgm:pt>
    <dgm:pt modelId="{8F0A75A8-61FE-4997-A7FA-2E634B8BEFC2}" type="pres">
      <dgm:prSet presAssocID="{178A5125-C097-45BC-8211-0095738A385D}" presName="hierRoot2" presStyleCnt="0">
        <dgm:presLayoutVars>
          <dgm:hierBranch val="init"/>
        </dgm:presLayoutVars>
      </dgm:prSet>
      <dgm:spPr/>
    </dgm:pt>
    <dgm:pt modelId="{15591DDB-AAE1-4CA9-BE88-726C5BAD5989}" type="pres">
      <dgm:prSet presAssocID="{178A5125-C097-45BC-8211-0095738A385D}" presName="rootComposite" presStyleCnt="0"/>
      <dgm:spPr/>
    </dgm:pt>
    <dgm:pt modelId="{A606443A-79AD-4C45-9823-B113D6B5498B}" type="pres">
      <dgm:prSet presAssocID="{178A5125-C097-45BC-8211-0095738A385D}" presName="rootText" presStyleLbl="node2" presStyleIdx="0" presStyleCnt="2" custScaleX="75601" custScaleY="17592">
        <dgm:presLayoutVars>
          <dgm:chPref val="3"/>
        </dgm:presLayoutVars>
      </dgm:prSet>
      <dgm:spPr/>
      <dgm:t>
        <a:bodyPr/>
        <a:lstStyle/>
        <a:p>
          <a:endParaRPr lang="en-US"/>
        </a:p>
      </dgm:t>
    </dgm:pt>
    <dgm:pt modelId="{1DA76C06-8A21-4FDF-8C4D-7753C1674870}" type="pres">
      <dgm:prSet presAssocID="{178A5125-C097-45BC-8211-0095738A385D}" presName="rootConnector" presStyleLbl="node2" presStyleIdx="0" presStyleCnt="2"/>
      <dgm:spPr/>
      <dgm:t>
        <a:bodyPr/>
        <a:lstStyle/>
        <a:p>
          <a:endParaRPr lang="en-US"/>
        </a:p>
      </dgm:t>
    </dgm:pt>
    <dgm:pt modelId="{52D46EA1-709C-49BA-ABDA-176771A42CFC}" type="pres">
      <dgm:prSet presAssocID="{178A5125-C097-45BC-8211-0095738A385D}" presName="hierChild4" presStyleCnt="0"/>
      <dgm:spPr/>
    </dgm:pt>
    <dgm:pt modelId="{593A82A0-9A97-4F29-8A43-C11B25D43500}" type="pres">
      <dgm:prSet presAssocID="{178A5125-C097-45BC-8211-0095738A385D}" presName="hierChild5" presStyleCnt="0"/>
      <dgm:spPr/>
    </dgm:pt>
    <dgm:pt modelId="{D1630B72-0251-480E-90CC-1B76B096A65D}" type="pres">
      <dgm:prSet presAssocID="{09F0C3AE-52EA-4D60-9B71-BC748CAB465A}" presName="Name37" presStyleLbl="parChTrans1D2" presStyleIdx="1" presStyleCnt="2"/>
      <dgm:spPr/>
      <dgm:t>
        <a:bodyPr/>
        <a:lstStyle/>
        <a:p>
          <a:endParaRPr lang="en-US"/>
        </a:p>
      </dgm:t>
    </dgm:pt>
    <dgm:pt modelId="{CA6A1F93-2315-4E6F-9A11-0F15039992C8}" type="pres">
      <dgm:prSet presAssocID="{E1758BA1-588B-46E2-84B9-C2517A59E9AF}" presName="hierRoot2" presStyleCnt="0">
        <dgm:presLayoutVars>
          <dgm:hierBranch val="init"/>
        </dgm:presLayoutVars>
      </dgm:prSet>
      <dgm:spPr/>
    </dgm:pt>
    <dgm:pt modelId="{4BFE99BC-23C1-423A-A76E-B0A5C07B4965}" type="pres">
      <dgm:prSet presAssocID="{E1758BA1-588B-46E2-84B9-C2517A59E9AF}" presName="rootComposite" presStyleCnt="0"/>
      <dgm:spPr/>
    </dgm:pt>
    <dgm:pt modelId="{E6919FEA-F9FB-432B-A899-8DBF27DA4B81}" type="pres">
      <dgm:prSet presAssocID="{E1758BA1-588B-46E2-84B9-C2517A59E9AF}" presName="rootText" presStyleLbl="node2" presStyleIdx="1" presStyleCnt="2" custScaleX="66653" custScaleY="15308">
        <dgm:presLayoutVars>
          <dgm:chPref val="3"/>
        </dgm:presLayoutVars>
      </dgm:prSet>
      <dgm:spPr/>
      <dgm:t>
        <a:bodyPr/>
        <a:lstStyle/>
        <a:p>
          <a:endParaRPr lang="en-US"/>
        </a:p>
      </dgm:t>
    </dgm:pt>
    <dgm:pt modelId="{8E31FEDB-35BF-4542-A211-F1256A9D4A82}" type="pres">
      <dgm:prSet presAssocID="{E1758BA1-588B-46E2-84B9-C2517A59E9AF}" presName="rootConnector" presStyleLbl="node2" presStyleIdx="1" presStyleCnt="2"/>
      <dgm:spPr/>
      <dgm:t>
        <a:bodyPr/>
        <a:lstStyle/>
        <a:p>
          <a:endParaRPr lang="en-US"/>
        </a:p>
      </dgm:t>
    </dgm:pt>
    <dgm:pt modelId="{024672AE-0853-4E5F-80A1-EC629D9AD19C}" type="pres">
      <dgm:prSet presAssocID="{E1758BA1-588B-46E2-84B9-C2517A59E9AF}" presName="hierChild4" presStyleCnt="0"/>
      <dgm:spPr/>
    </dgm:pt>
    <dgm:pt modelId="{550C301D-44D5-4DA0-B211-453FE6493D1A}" type="pres">
      <dgm:prSet presAssocID="{E1758BA1-588B-46E2-84B9-C2517A59E9AF}" presName="hierChild5" presStyleCnt="0"/>
      <dgm:spPr/>
    </dgm:pt>
    <dgm:pt modelId="{BA22C7B8-E79F-43A4-9271-0EE099385E9D}" type="pres">
      <dgm:prSet presAssocID="{A1C0E85B-775F-4A2F-B3E9-80AF9A296071}" presName="hierChild3" presStyleCnt="0"/>
      <dgm:spPr/>
    </dgm:pt>
  </dgm:ptLst>
  <dgm:cxnLst>
    <dgm:cxn modelId="{23E7FD5F-1BF2-472B-89AF-CDF503AE87FE}" type="presOf" srcId="{178A5125-C097-45BC-8211-0095738A385D}" destId="{1DA76C06-8A21-4FDF-8C4D-7753C1674870}" srcOrd="1" destOrd="0" presId="urn:microsoft.com/office/officeart/2005/8/layout/orgChart1"/>
    <dgm:cxn modelId="{1AAE81A8-E3AC-4C88-8385-748E781C0C92}" srcId="{A1C0E85B-775F-4A2F-B3E9-80AF9A296071}" destId="{178A5125-C097-45BC-8211-0095738A385D}" srcOrd="0" destOrd="0" parTransId="{875D1633-806C-40DB-B4E7-390FDCD71BD8}" sibTransId="{D9BB0766-6495-4189-A383-10C6934218ED}"/>
    <dgm:cxn modelId="{04AF1DEA-6054-4AE1-BCD4-B4F035D12643}" type="presOf" srcId="{178A5125-C097-45BC-8211-0095738A385D}" destId="{A606443A-79AD-4C45-9823-B113D6B5498B}" srcOrd="0" destOrd="0" presId="urn:microsoft.com/office/officeart/2005/8/layout/orgChart1"/>
    <dgm:cxn modelId="{51DF50AE-D74D-42E2-BC79-60BD8426B496}" type="presOf" srcId="{875D1633-806C-40DB-B4E7-390FDCD71BD8}" destId="{F7DECB73-48C7-41D0-A9A0-2886529AF7D6}" srcOrd="0" destOrd="0" presId="urn:microsoft.com/office/officeart/2005/8/layout/orgChart1"/>
    <dgm:cxn modelId="{7FD05EB9-071A-429A-8FCE-5982826E93D8}" type="presOf" srcId="{E968BC6F-F36D-4EA3-AECD-904AA10FAD05}" destId="{573BD6CD-C052-4D84-B1D7-B5FBFE3862FB}" srcOrd="0" destOrd="0" presId="urn:microsoft.com/office/officeart/2005/8/layout/orgChart1"/>
    <dgm:cxn modelId="{272CD177-7A73-4AA6-920C-C0A255EF41B0}" type="presOf" srcId="{E1758BA1-588B-46E2-84B9-C2517A59E9AF}" destId="{E6919FEA-F9FB-432B-A899-8DBF27DA4B81}" srcOrd="0" destOrd="0" presId="urn:microsoft.com/office/officeart/2005/8/layout/orgChart1"/>
    <dgm:cxn modelId="{F14E48EA-C875-4C58-BB77-8D015277488B}" srcId="{A1C0E85B-775F-4A2F-B3E9-80AF9A296071}" destId="{E1758BA1-588B-46E2-84B9-C2517A59E9AF}" srcOrd="1" destOrd="0" parTransId="{09F0C3AE-52EA-4D60-9B71-BC748CAB465A}" sibTransId="{3A005BAC-7473-41E4-B8A5-54F67136C01C}"/>
    <dgm:cxn modelId="{AC3C00D1-3EED-4D3B-80D6-6ECDB0F35EE8}" type="presOf" srcId="{09F0C3AE-52EA-4D60-9B71-BC748CAB465A}" destId="{D1630B72-0251-480E-90CC-1B76B096A65D}" srcOrd="0" destOrd="0" presId="urn:microsoft.com/office/officeart/2005/8/layout/orgChart1"/>
    <dgm:cxn modelId="{D9D05881-5E9C-4A00-8C76-E9ECD012F84D}" type="presOf" srcId="{A1C0E85B-775F-4A2F-B3E9-80AF9A296071}" destId="{BFB7EAEB-5283-4E4A-926B-7DDACC60995F}" srcOrd="1" destOrd="0" presId="urn:microsoft.com/office/officeart/2005/8/layout/orgChart1"/>
    <dgm:cxn modelId="{4BED64D4-CFBD-4B0C-A960-2A860C5CFD21}" type="presOf" srcId="{E1758BA1-588B-46E2-84B9-C2517A59E9AF}" destId="{8E31FEDB-35BF-4542-A211-F1256A9D4A82}" srcOrd="1" destOrd="0" presId="urn:microsoft.com/office/officeart/2005/8/layout/orgChart1"/>
    <dgm:cxn modelId="{D66FEE18-59E2-41A4-92F3-BB914F147C9E}" srcId="{E968BC6F-F36D-4EA3-AECD-904AA10FAD05}" destId="{A1C0E85B-775F-4A2F-B3E9-80AF9A296071}" srcOrd="0" destOrd="0" parTransId="{EDE752B6-A93E-4C69-807A-4A0881CA72A4}" sibTransId="{D0E6871F-166E-43F5-8D96-93CC2F985EEC}"/>
    <dgm:cxn modelId="{43487EE1-C921-42D7-9F2E-DFEAEC6E48A7}" type="presOf" srcId="{A1C0E85B-775F-4A2F-B3E9-80AF9A296071}" destId="{F60E5CA1-1390-4B76-94EC-E4ACD39A1D93}" srcOrd="0" destOrd="0" presId="urn:microsoft.com/office/officeart/2005/8/layout/orgChart1"/>
    <dgm:cxn modelId="{2A9F65F3-873D-4FF0-B288-4D064930C4AB}" type="presParOf" srcId="{573BD6CD-C052-4D84-B1D7-B5FBFE3862FB}" destId="{5FC9C331-7F9D-4E9E-9123-0CBDA05576C0}" srcOrd="0" destOrd="0" presId="urn:microsoft.com/office/officeart/2005/8/layout/orgChart1"/>
    <dgm:cxn modelId="{5BFF1287-553A-4749-BEF7-79F6A68A1E8D}" type="presParOf" srcId="{5FC9C331-7F9D-4E9E-9123-0CBDA05576C0}" destId="{4D565D42-A9A7-4385-878D-1FF8278ECF46}" srcOrd="0" destOrd="0" presId="urn:microsoft.com/office/officeart/2005/8/layout/orgChart1"/>
    <dgm:cxn modelId="{A1371636-BEC0-4F33-97FB-3838557B617E}" type="presParOf" srcId="{4D565D42-A9A7-4385-878D-1FF8278ECF46}" destId="{F60E5CA1-1390-4B76-94EC-E4ACD39A1D93}" srcOrd="0" destOrd="0" presId="urn:microsoft.com/office/officeart/2005/8/layout/orgChart1"/>
    <dgm:cxn modelId="{6CCE4E1E-6936-4E7B-AFFB-118597984A1B}" type="presParOf" srcId="{4D565D42-A9A7-4385-878D-1FF8278ECF46}" destId="{BFB7EAEB-5283-4E4A-926B-7DDACC60995F}" srcOrd="1" destOrd="0" presId="urn:microsoft.com/office/officeart/2005/8/layout/orgChart1"/>
    <dgm:cxn modelId="{73CB62C1-1CD0-444C-9EC5-19668E772393}" type="presParOf" srcId="{5FC9C331-7F9D-4E9E-9123-0CBDA05576C0}" destId="{EA02A189-30C4-4529-AE61-27D619A674BA}" srcOrd="1" destOrd="0" presId="urn:microsoft.com/office/officeart/2005/8/layout/orgChart1"/>
    <dgm:cxn modelId="{FD8EB85C-DB5E-4961-8D86-E20EAB620191}" type="presParOf" srcId="{EA02A189-30C4-4529-AE61-27D619A674BA}" destId="{F7DECB73-48C7-41D0-A9A0-2886529AF7D6}" srcOrd="0" destOrd="0" presId="urn:microsoft.com/office/officeart/2005/8/layout/orgChart1"/>
    <dgm:cxn modelId="{2DF538A2-5923-4754-A641-8B7582B96263}" type="presParOf" srcId="{EA02A189-30C4-4529-AE61-27D619A674BA}" destId="{8F0A75A8-61FE-4997-A7FA-2E634B8BEFC2}" srcOrd="1" destOrd="0" presId="urn:microsoft.com/office/officeart/2005/8/layout/orgChart1"/>
    <dgm:cxn modelId="{7549A350-ECB7-4628-AAE5-FFB613D0FEED}" type="presParOf" srcId="{8F0A75A8-61FE-4997-A7FA-2E634B8BEFC2}" destId="{15591DDB-AAE1-4CA9-BE88-726C5BAD5989}" srcOrd="0" destOrd="0" presId="urn:microsoft.com/office/officeart/2005/8/layout/orgChart1"/>
    <dgm:cxn modelId="{014AC027-A38E-4753-B38C-7A3F8C672CD6}" type="presParOf" srcId="{15591DDB-AAE1-4CA9-BE88-726C5BAD5989}" destId="{A606443A-79AD-4C45-9823-B113D6B5498B}" srcOrd="0" destOrd="0" presId="urn:microsoft.com/office/officeart/2005/8/layout/orgChart1"/>
    <dgm:cxn modelId="{46A68568-895C-4D1E-BAE1-672C0C3C8843}" type="presParOf" srcId="{15591DDB-AAE1-4CA9-BE88-726C5BAD5989}" destId="{1DA76C06-8A21-4FDF-8C4D-7753C1674870}" srcOrd="1" destOrd="0" presId="urn:microsoft.com/office/officeart/2005/8/layout/orgChart1"/>
    <dgm:cxn modelId="{D10467B4-EDF6-4245-904E-209518CC7893}" type="presParOf" srcId="{8F0A75A8-61FE-4997-A7FA-2E634B8BEFC2}" destId="{52D46EA1-709C-49BA-ABDA-176771A42CFC}" srcOrd="1" destOrd="0" presId="urn:microsoft.com/office/officeart/2005/8/layout/orgChart1"/>
    <dgm:cxn modelId="{A2C45835-606D-43D3-97B5-18D3802EA54B}" type="presParOf" srcId="{8F0A75A8-61FE-4997-A7FA-2E634B8BEFC2}" destId="{593A82A0-9A97-4F29-8A43-C11B25D43500}" srcOrd="2" destOrd="0" presId="urn:microsoft.com/office/officeart/2005/8/layout/orgChart1"/>
    <dgm:cxn modelId="{640B6ABA-DADD-46D4-8181-E570A05F468E}" type="presParOf" srcId="{EA02A189-30C4-4529-AE61-27D619A674BA}" destId="{D1630B72-0251-480E-90CC-1B76B096A65D}" srcOrd="2" destOrd="0" presId="urn:microsoft.com/office/officeart/2005/8/layout/orgChart1"/>
    <dgm:cxn modelId="{DB670C6A-BF99-407F-926F-5B06AFF8D8BC}" type="presParOf" srcId="{EA02A189-30C4-4529-AE61-27D619A674BA}" destId="{CA6A1F93-2315-4E6F-9A11-0F15039992C8}" srcOrd="3" destOrd="0" presId="urn:microsoft.com/office/officeart/2005/8/layout/orgChart1"/>
    <dgm:cxn modelId="{6AE167DB-4A5E-44DB-B703-3A317D12B925}" type="presParOf" srcId="{CA6A1F93-2315-4E6F-9A11-0F15039992C8}" destId="{4BFE99BC-23C1-423A-A76E-B0A5C07B4965}" srcOrd="0" destOrd="0" presId="urn:microsoft.com/office/officeart/2005/8/layout/orgChart1"/>
    <dgm:cxn modelId="{E7834A39-747A-4BEE-AE82-CC42C8567ECF}" type="presParOf" srcId="{4BFE99BC-23C1-423A-A76E-B0A5C07B4965}" destId="{E6919FEA-F9FB-432B-A899-8DBF27DA4B81}" srcOrd="0" destOrd="0" presId="urn:microsoft.com/office/officeart/2005/8/layout/orgChart1"/>
    <dgm:cxn modelId="{29FAEF2E-DD79-47E7-B36C-BBE483C5B69B}" type="presParOf" srcId="{4BFE99BC-23C1-423A-A76E-B0A5C07B4965}" destId="{8E31FEDB-35BF-4542-A211-F1256A9D4A82}" srcOrd="1" destOrd="0" presId="urn:microsoft.com/office/officeart/2005/8/layout/orgChart1"/>
    <dgm:cxn modelId="{10009E58-5E4A-4822-81EE-E3943A2E8005}" type="presParOf" srcId="{CA6A1F93-2315-4E6F-9A11-0F15039992C8}" destId="{024672AE-0853-4E5F-80A1-EC629D9AD19C}" srcOrd="1" destOrd="0" presId="urn:microsoft.com/office/officeart/2005/8/layout/orgChart1"/>
    <dgm:cxn modelId="{AFEA093F-E86B-486D-9835-1F539A46791D}" type="presParOf" srcId="{CA6A1F93-2315-4E6F-9A11-0F15039992C8}" destId="{550C301D-44D5-4DA0-B211-453FE6493D1A}" srcOrd="2" destOrd="0" presId="urn:microsoft.com/office/officeart/2005/8/layout/orgChart1"/>
    <dgm:cxn modelId="{340695A7-B1CD-4EC6-B69A-8A3D7A897EFD}" type="presParOf" srcId="{5FC9C331-7F9D-4E9E-9123-0CBDA05576C0}" destId="{BA22C7B8-E79F-43A4-9271-0EE099385E9D}" srcOrd="2" destOrd="0" presId="urn:microsoft.com/office/officeart/2005/8/layout/orgChart1"/>
  </dgm:cxnLst>
  <dgm:bg/>
  <dgm:whole/>
</dgm:dataModel>
</file>

<file path=ppt/diagrams/data5.xml><?xml version="1.0" encoding="utf-8"?>
<dgm:dataModel xmlns:dgm="http://schemas.openxmlformats.org/drawingml/2006/diagram" xmlns:a="http://schemas.openxmlformats.org/drawingml/2006/main">
  <dgm:ptLst>
    <dgm:pt modelId="{1C1C5E61-162B-4710-9DE9-902C579C3696}"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8DF14C7C-BBEC-4A34-9A15-A511362DFA91}">
      <dgm:prSet phldrT="[Text]" custT="1"/>
      <dgm:spPr/>
      <dgm:t>
        <a:bodyPr/>
        <a:lstStyle/>
        <a:p>
          <a:r>
            <a:rPr lang="en-US" sz="2400" dirty="0" smtClean="0">
              <a:solidFill>
                <a:schemeClr val="tx1"/>
              </a:solidFill>
            </a:rPr>
            <a:t>The two breaks in the presence of polymer </a:t>
          </a:r>
          <a:endParaRPr lang="en-US" sz="2400" dirty="0">
            <a:solidFill>
              <a:schemeClr val="tx1"/>
            </a:solidFill>
          </a:endParaRPr>
        </a:p>
      </dgm:t>
    </dgm:pt>
    <dgm:pt modelId="{98ADC467-03FE-4087-B904-9CD89C3F02FD}" type="parTrans" cxnId="{5C746F4B-A0BE-47B9-B6E8-E7A54D7A8F27}">
      <dgm:prSet/>
      <dgm:spPr/>
      <dgm:t>
        <a:bodyPr/>
        <a:lstStyle/>
        <a:p>
          <a:endParaRPr lang="en-US" sz="2400"/>
        </a:p>
      </dgm:t>
    </dgm:pt>
    <dgm:pt modelId="{065F4936-BDF0-41D0-9033-0CE796D84CA6}" type="sibTrans" cxnId="{5C746F4B-A0BE-47B9-B6E8-E7A54D7A8F27}">
      <dgm:prSet/>
      <dgm:spPr/>
      <dgm:t>
        <a:bodyPr/>
        <a:lstStyle/>
        <a:p>
          <a:endParaRPr lang="en-US" sz="2400"/>
        </a:p>
      </dgm:t>
    </dgm:pt>
    <dgm:pt modelId="{5AED3FB8-6482-4437-BE83-69105837C813}">
      <dgm:prSet phldrT="[Text]" custT="1"/>
      <dgm:spPr/>
      <dgm:t>
        <a:bodyPr/>
        <a:lstStyle/>
        <a:p>
          <a:endParaRPr lang="en-US" sz="2400" dirty="0"/>
        </a:p>
      </dgm:t>
    </dgm:pt>
    <dgm:pt modelId="{F0C7FAB0-C8CC-4B04-83FD-0AA82437ADAC}" type="parTrans" cxnId="{56D37D17-D86B-4B95-A13E-E5EC263DA2C0}">
      <dgm:prSet/>
      <dgm:spPr/>
    </dgm:pt>
    <dgm:pt modelId="{C6576914-88D1-4DEC-996D-614B00423253}" type="sibTrans" cxnId="{56D37D17-D86B-4B95-A13E-E5EC263DA2C0}">
      <dgm:prSet/>
      <dgm:spPr/>
    </dgm:pt>
    <dgm:pt modelId="{D98D94C0-5834-4605-AF61-3F9600E74BCC}">
      <dgm:prSet phldrT="[Text]" custT="1"/>
      <dgm:spPr/>
      <dgm:t>
        <a:bodyPr/>
        <a:lstStyle/>
        <a:p>
          <a:r>
            <a:rPr lang="en-US" sz="2400" dirty="0" smtClean="0"/>
            <a:t>Occurrence of two kinds of aggregation phenomena</a:t>
          </a:r>
          <a:endParaRPr lang="en-US" sz="2400" dirty="0"/>
        </a:p>
      </dgm:t>
    </dgm:pt>
    <dgm:pt modelId="{40B8E87F-2FE1-4158-8DF4-4DE21B51DBB1}" type="parTrans" cxnId="{142F85CB-1477-4601-A70A-8C723DDDB341}">
      <dgm:prSet/>
      <dgm:spPr/>
    </dgm:pt>
    <dgm:pt modelId="{61F57FB7-BAF2-41B2-8079-509151D6F094}" type="sibTrans" cxnId="{142F85CB-1477-4601-A70A-8C723DDDB341}">
      <dgm:prSet/>
      <dgm:spPr/>
    </dgm:pt>
    <dgm:pt modelId="{E4B5806C-9966-4CB1-96DB-ADC52838CEFF}" type="pres">
      <dgm:prSet presAssocID="{1C1C5E61-162B-4710-9DE9-902C579C3696}" presName="Name0" presStyleCnt="0">
        <dgm:presLayoutVars>
          <dgm:dir/>
          <dgm:animLvl val="lvl"/>
          <dgm:resizeHandles/>
        </dgm:presLayoutVars>
      </dgm:prSet>
      <dgm:spPr/>
      <dgm:t>
        <a:bodyPr/>
        <a:lstStyle/>
        <a:p>
          <a:endParaRPr lang="en-US"/>
        </a:p>
      </dgm:t>
    </dgm:pt>
    <dgm:pt modelId="{4AF51659-540B-4FC0-9783-D06A91202730}" type="pres">
      <dgm:prSet presAssocID="{8DF14C7C-BBEC-4A34-9A15-A511362DFA91}" presName="linNode" presStyleCnt="0"/>
      <dgm:spPr/>
    </dgm:pt>
    <dgm:pt modelId="{3F42FF9F-6756-47F9-822D-9C19CB2F2806}" type="pres">
      <dgm:prSet presAssocID="{8DF14C7C-BBEC-4A34-9A15-A511362DFA91}" presName="parentShp" presStyleLbl="node1" presStyleIdx="0" presStyleCnt="1" custLinFactNeighborY="625">
        <dgm:presLayoutVars>
          <dgm:bulletEnabled val="1"/>
        </dgm:presLayoutVars>
      </dgm:prSet>
      <dgm:spPr/>
      <dgm:t>
        <a:bodyPr/>
        <a:lstStyle/>
        <a:p>
          <a:endParaRPr lang="en-US"/>
        </a:p>
      </dgm:t>
    </dgm:pt>
    <dgm:pt modelId="{D8BA27B6-0092-4E29-9490-DDBFD5389999}" type="pres">
      <dgm:prSet presAssocID="{8DF14C7C-BBEC-4A34-9A15-A511362DFA91}" presName="childShp" presStyleLbl="bgAccFollowNode1" presStyleIdx="0" presStyleCnt="1">
        <dgm:presLayoutVars>
          <dgm:bulletEnabled val="1"/>
        </dgm:presLayoutVars>
      </dgm:prSet>
      <dgm:spPr/>
      <dgm:t>
        <a:bodyPr/>
        <a:lstStyle/>
        <a:p>
          <a:endParaRPr lang="en-US"/>
        </a:p>
      </dgm:t>
    </dgm:pt>
  </dgm:ptLst>
  <dgm:cxnLst>
    <dgm:cxn modelId="{142F85CB-1477-4601-A70A-8C723DDDB341}" srcId="{8DF14C7C-BBEC-4A34-9A15-A511362DFA91}" destId="{D98D94C0-5834-4605-AF61-3F9600E74BCC}" srcOrd="1" destOrd="0" parTransId="{40B8E87F-2FE1-4158-8DF4-4DE21B51DBB1}" sibTransId="{61F57FB7-BAF2-41B2-8079-509151D6F094}"/>
    <dgm:cxn modelId="{5C746F4B-A0BE-47B9-B6E8-E7A54D7A8F27}" srcId="{1C1C5E61-162B-4710-9DE9-902C579C3696}" destId="{8DF14C7C-BBEC-4A34-9A15-A511362DFA91}" srcOrd="0" destOrd="0" parTransId="{98ADC467-03FE-4087-B904-9CD89C3F02FD}" sibTransId="{065F4936-BDF0-41D0-9033-0CE796D84CA6}"/>
    <dgm:cxn modelId="{4B594973-0CFA-4507-BC84-212019BB6BEF}" type="presOf" srcId="{5AED3FB8-6482-4437-BE83-69105837C813}" destId="{D8BA27B6-0092-4E29-9490-DDBFD5389999}" srcOrd="0" destOrd="0" presId="urn:microsoft.com/office/officeart/2005/8/layout/vList6"/>
    <dgm:cxn modelId="{DF16900B-5040-4F01-B5EB-0B59F8020489}" type="presOf" srcId="{D98D94C0-5834-4605-AF61-3F9600E74BCC}" destId="{D8BA27B6-0092-4E29-9490-DDBFD5389999}" srcOrd="0" destOrd="1" presId="urn:microsoft.com/office/officeart/2005/8/layout/vList6"/>
    <dgm:cxn modelId="{64768E81-D22F-4DC2-B7C9-B1659A74D81F}" type="presOf" srcId="{8DF14C7C-BBEC-4A34-9A15-A511362DFA91}" destId="{3F42FF9F-6756-47F9-822D-9C19CB2F2806}" srcOrd="0" destOrd="0" presId="urn:microsoft.com/office/officeart/2005/8/layout/vList6"/>
    <dgm:cxn modelId="{2C0BBB64-9FB4-42BB-B0B0-BCA8379AEC87}" type="presOf" srcId="{1C1C5E61-162B-4710-9DE9-902C579C3696}" destId="{E4B5806C-9966-4CB1-96DB-ADC52838CEFF}" srcOrd="0" destOrd="0" presId="urn:microsoft.com/office/officeart/2005/8/layout/vList6"/>
    <dgm:cxn modelId="{56D37D17-D86B-4B95-A13E-E5EC263DA2C0}" srcId="{8DF14C7C-BBEC-4A34-9A15-A511362DFA91}" destId="{5AED3FB8-6482-4437-BE83-69105837C813}" srcOrd="0" destOrd="0" parTransId="{F0C7FAB0-C8CC-4B04-83FD-0AA82437ADAC}" sibTransId="{C6576914-88D1-4DEC-996D-614B00423253}"/>
    <dgm:cxn modelId="{5EF489AA-0720-4F66-BCA9-56266E7C6B48}" type="presParOf" srcId="{E4B5806C-9966-4CB1-96DB-ADC52838CEFF}" destId="{4AF51659-540B-4FC0-9783-D06A91202730}" srcOrd="0" destOrd="0" presId="urn:microsoft.com/office/officeart/2005/8/layout/vList6"/>
    <dgm:cxn modelId="{358C7A96-AD0E-4E0B-BC6F-873C16395BA2}" type="presParOf" srcId="{4AF51659-540B-4FC0-9783-D06A91202730}" destId="{3F42FF9F-6756-47F9-822D-9C19CB2F2806}" srcOrd="0" destOrd="0" presId="urn:microsoft.com/office/officeart/2005/8/layout/vList6"/>
    <dgm:cxn modelId="{419186C2-35CD-479F-ADA7-9822964AA39D}" type="presParOf" srcId="{4AF51659-540B-4FC0-9783-D06A91202730}" destId="{D8BA27B6-0092-4E29-9490-DDBFD5389999}" srcOrd="1" destOrd="0" presId="urn:microsoft.com/office/officeart/2005/8/layout/vList6"/>
  </dgm:cxnLst>
  <dgm:bg/>
  <dgm:whole/>
</dgm:dataModel>
</file>

<file path=ppt/diagrams/data6.xml><?xml version="1.0" encoding="utf-8"?>
<dgm:dataModel xmlns:dgm="http://schemas.openxmlformats.org/drawingml/2006/diagram" xmlns:a="http://schemas.openxmlformats.org/drawingml/2006/main">
  <dgm:ptLst>
    <dgm:pt modelId="{A6B82D21-D38B-4871-8068-0AF233F81FB9}"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2B61DBC4-7DD3-4D3B-A8B4-544702E0D0F6}">
      <dgm:prSet phldrT="[Text]" custT="1"/>
      <dgm:spPr/>
      <dgm:t>
        <a:bodyPr/>
        <a:lstStyle/>
        <a:p>
          <a:r>
            <a:rPr lang="en-US" sz="2400" dirty="0" smtClean="0">
              <a:solidFill>
                <a:schemeClr val="tx1"/>
              </a:solidFill>
            </a:rPr>
            <a:t>The first break is called CAC </a:t>
          </a:r>
          <a:endParaRPr lang="en-US" sz="2400" dirty="0">
            <a:solidFill>
              <a:schemeClr val="tx1"/>
            </a:solidFill>
          </a:endParaRPr>
        </a:p>
      </dgm:t>
    </dgm:pt>
    <dgm:pt modelId="{F9291CC8-07B1-4E1F-B80E-A81E646620AA}" type="parTrans" cxnId="{92CD6328-1FC1-4E42-95A1-B0AC574E4E8D}">
      <dgm:prSet/>
      <dgm:spPr/>
      <dgm:t>
        <a:bodyPr/>
        <a:lstStyle/>
        <a:p>
          <a:endParaRPr lang="en-US" sz="2400"/>
        </a:p>
      </dgm:t>
    </dgm:pt>
    <dgm:pt modelId="{D5E7C1E9-3723-440B-88A5-25F585C62E7B}" type="sibTrans" cxnId="{92CD6328-1FC1-4E42-95A1-B0AC574E4E8D}">
      <dgm:prSet/>
      <dgm:spPr/>
      <dgm:t>
        <a:bodyPr/>
        <a:lstStyle/>
        <a:p>
          <a:endParaRPr lang="en-US" sz="2400"/>
        </a:p>
      </dgm:t>
    </dgm:pt>
    <dgm:pt modelId="{1501C0A1-78C2-4B47-93DA-E7B8465CF00B}">
      <dgm:prSet phldrT="[Text]" custT="1"/>
      <dgm:spPr/>
      <dgm:t>
        <a:bodyPr/>
        <a:lstStyle/>
        <a:p>
          <a:r>
            <a:rPr lang="en-US" sz="2400" dirty="0" smtClean="0"/>
            <a:t>where the interaction of polymer chain with surfactant starts</a:t>
          </a:r>
          <a:endParaRPr lang="en-US" sz="2400" dirty="0"/>
        </a:p>
      </dgm:t>
    </dgm:pt>
    <dgm:pt modelId="{F8FB440A-7330-4115-866D-7562BCDF49FC}" type="parTrans" cxnId="{13B6C588-6D6F-42B9-90F3-F1A6ABEE51C7}">
      <dgm:prSet/>
      <dgm:spPr/>
      <dgm:t>
        <a:bodyPr/>
        <a:lstStyle/>
        <a:p>
          <a:endParaRPr lang="en-US" sz="2400"/>
        </a:p>
      </dgm:t>
    </dgm:pt>
    <dgm:pt modelId="{66AAF7FD-B012-41DC-A50B-C1F7B423F238}" type="sibTrans" cxnId="{13B6C588-6D6F-42B9-90F3-F1A6ABEE51C7}">
      <dgm:prSet/>
      <dgm:spPr/>
      <dgm:t>
        <a:bodyPr/>
        <a:lstStyle/>
        <a:p>
          <a:endParaRPr lang="en-US" sz="2400"/>
        </a:p>
      </dgm:t>
    </dgm:pt>
    <dgm:pt modelId="{129CE067-4C02-40C4-BF98-D83DF5D94B47}">
      <dgm:prSet phldrT="[Text]" custT="1"/>
      <dgm:spPr/>
      <dgm:t>
        <a:bodyPr/>
        <a:lstStyle/>
        <a:p>
          <a:r>
            <a:rPr lang="en-US" sz="2400" dirty="0" smtClean="0">
              <a:solidFill>
                <a:schemeClr val="tx1"/>
              </a:solidFill>
            </a:rPr>
            <a:t>The second break point is called as CMC</a:t>
          </a:r>
          <a:endParaRPr lang="en-US" sz="2400" dirty="0">
            <a:solidFill>
              <a:schemeClr val="tx1"/>
            </a:solidFill>
          </a:endParaRPr>
        </a:p>
      </dgm:t>
    </dgm:pt>
    <dgm:pt modelId="{D30F2AFE-1FD4-4D81-9CE0-6196F4DB5D26}" type="parTrans" cxnId="{CCAD26FC-9031-46D3-81B5-F0EB277E6080}">
      <dgm:prSet/>
      <dgm:spPr/>
      <dgm:t>
        <a:bodyPr/>
        <a:lstStyle/>
        <a:p>
          <a:endParaRPr lang="en-US" sz="2400"/>
        </a:p>
      </dgm:t>
    </dgm:pt>
    <dgm:pt modelId="{EE23316D-3751-4B3D-BF18-3DDD81A25DE6}" type="sibTrans" cxnId="{CCAD26FC-9031-46D3-81B5-F0EB277E6080}">
      <dgm:prSet/>
      <dgm:spPr/>
      <dgm:t>
        <a:bodyPr/>
        <a:lstStyle/>
        <a:p>
          <a:endParaRPr lang="en-US" sz="2400"/>
        </a:p>
      </dgm:t>
    </dgm:pt>
    <dgm:pt modelId="{1E57D38C-B30F-43A1-B4C8-313224555EB8}">
      <dgm:prSet phldrT="[Text]" custT="1"/>
      <dgm:spPr/>
      <dgm:t>
        <a:bodyPr/>
        <a:lstStyle/>
        <a:p>
          <a:pPr algn="just"/>
          <a:r>
            <a:rPr lang="en-US" sz="2400" dirty="0" smtClean="0"/>
            <a:t>where the polymer chain with surfactant and/or micelle-like aggregates gets saturated, followed by formation of normal micelles on adding a greater amount of surfactant </a:t>
          </a:r>
          <a:endParaRPr lang="en-US" sz="2400" dirty="0"/>
        </a:p>
      </dgm:t>
    </dgm:pt>
    <dgm:pt modelId="{C0E8DEAB-99B8-4623-8BBD-0DF9045F3C85}" type="parTrans" cxnId="{2CE148E8-896C-47CD-B4A4-3CCE494153C1}">
      <dgm:prSet/>
      <dgm:spPr/>
      <dgm:t>
        <a:bodyPr/>
        <a:lstStyle/>
        <a:p>
          <a:endParaRPr lang="en-US" sz="2400"/>
        </a:p>
      </dgm:t>
    </dgm:pt>
    <dgm:pt modelId="{99221B3D-432B-4887-B9E3-CD2BF02A102B}" type="sibTrans" cxnId="{2CE148E8-896C-47CD-B4A4-3CCE494153C1}">
      <dgm:prSet/>
      <dgm:spPr/>
      <dgm:t>
        <a:bodyPr/>
        <a:lstStyle/>
        <a:p>
          <a:endParaRPr lang="en-US" sz="2400"/>
        </a:p>
      </dgm:t>
    </dgm:pt>
    <dgm:pt modelId="{15DBE295-A442-4AF5-B964-F5BAC874ECB1}">
      <dgm:prSet phldrT="[Text]" custT="1"/>
      <dgm:spPr/>
      <dgm:t>
        <a:bodyPr/>
        <a:lstStyle/>
        <a:p>
          <a:endParaRPr lang="en-US" sz="2400" dirty="0"/>
        </a:p>
      </dgm:t>
    </dgm:pt>
    <dgm:pt modelId="{24177D4A-AF62-43EF-8FC2-DB2D55BF31A4}" type="parTrans" cxnId="{A6A7EAB3-E246-4541-8A30-E0BDAC2AAF08}">
      <dgm:prSet/>
      <dgm:spPr/>
    </dgm:pt>
    <dgm:pt modelId="{D7374286-ECCC-40B2-ABCD-F490A1B3E4B1}" type="sibTrans" cxnId="{A6A7EAB3-E246-4541-8A30-E0BDAC2AAF08}">
      <dgm:prSet/>
      <dgm:spPr/>
    </dgm:pt>
    <dgm:pt modelId="{E6552ADB-35EE-4F43-A961-C65BBF351194}" type="pres">
      <dgm:prSet presAssocID="{A6B82D21-D38B-4871-8068-0AF233F81FB9}" presName="Name0" presStyleCnt="0">
        <dgm:presLayoutVars>
          <dgm:dir/>
          <dgm:animLvl val="lvl"/>
          <dgm:resizeHandles/>
        </dgm:presLayoutVars>
      </dgm:prSet>
      <dgm:spPr/>
      <dgm:t>
        <a:bodyPr/>
        <a:lstStyle/>
        <a:p>
          <a:endParaRPr lang="en-US"/>
        </a:p>
      </dgm:t>
    </dgm:pt>
    <dgm:pt modelId="{FDEDB122-86C6-4A7F-9B08-B09DE4B2383F}" type="pres">
      <dgm:prSet presAssocID="{2B61DBC4-7DD3-4D3B-A8B4-544702E0D0F6}" presName="linNode" presStyleCnt="0"/>
      <dgm:spPr/>
    </dgm:pt>
    <dgm:pt modelId="{DFBEAF02-217F-49BF-990A-0B94D6BC5185}" type="pres">
      <dgm:prSet presAssocID="{2B61DBC4-7DD3-4D3B-A8B4-544702E0D0F6}" presName="parentShp" presStyleLbl="node1" presStyleIdx="0" presStyleCnt="2">
        <dgm:presLayoutVars>
          <dgm:bulletEnabled val="1"/>
        </dgm:presLayoutVars>
      </dgm:prSet>
      <dgm:spPr/>
      <dgm:t>
        <a:bodyPr/>
        <a:lstStyle/>
        <a:p>
          <a:endParaRPr lang="en-US"/>
        </a:p>
      </dgm:t>
    </dgm:pt>
    <dgm:pt modelId="{EEA68B92-5DBB-4B66-BA6C-2D92AC99737E}" type="pres">
      <dgm:prSet presAssocID="{2B61DBC4-7DD3-4D3B-A8B4-544702E0D0F6}" presName="childShp" presStyleLbl="bgAccFollowNode1" presStyleIdx="0" presStyleCnt="2">
        <dgm:presLayoutVars>
          <dgm:bulletEnabled val="1"/>
        </dgm:presLayoutVars>
      </dgm:prSet>
      <dgm:spPr/>
      <dgm:t>
        <a:bodyPr/>
        <a:lstStyle/>
        <a:p>
          <a:endParaRPr lang="en-US"/>
        </a:p>
      </dgm:t>
    </dgm:pt>
    <dgm:pt modelId="{E3F851EC-81CB-4FDD-97DA-15A3A57C9461}" type="pres">
      <dgm:prSet presAssocID="{D5E7C1E9-3723-440B-88A5-25F585C62E7B}" presName="spacing" presStyleCnt="0"/>
      <dgm:spPr/>
    </dgm:pt>
    <dgm:pt modelId="{D6AC57C2-4450-414C-9C4B-DDCC87685F29}" type="pres">
      <dgm:prSet presAssocID="{129CE067-4C02-40C4-BF98-D83DF5D94B47}" presName="linNode" presStyleCnt="0"/>
      <dgm:spPr/>
    </dgm:pt>
    <dgm:pt modelId="{E663AF0D-118B-4D99-90BF-403A1DA42CC9}" type="pres">
      <dgm:prSet presAssocID="{129CE067-4C02-40C4-BF98-D83DF5D94B47}" presName="parentShp" presStyleLbl="node1" presStyleIdx="1" presStyleCnt="2">
        <dgm:presLayoutVars>
          <dgm:bulletEnabled val="1"/>
        </dgm:presLayoutVars>
      </dgm:prSet>
      <dgm:spPr/>
      <dgm:t>
        <a:bodyPr/>
        <a:lstStyle/>
        <a:p>
          <a:endParaRPr lang="en-US"/>
        </a:p>
      </dgm:t>
    </dgm:pt>
    <dgm:pt modelId="{6E7A0A73-DEBB-4C24-AFE0-AED100D76A43}" type="pres">
      <dgm:prSet presAssocID="{129CE067-4C02-40C4-BF98-D83DF5D94B47}" presName="childShp" presStyleLbl="bgAccFollowNode1" presStyleIdx="1" presStyleCnt="2" custLinFactNeighborY="-17041">
        <dgm:presLayoutVars>
          <dgm:bulletEnabled val="1"/>
        </dgm:presLayoutVars>
      </dgm:prSet>
      <dgm:spPr/>
      <dgm:t>
        <a:bodyPr/>
        <a:lstStyle/>
        <a:p>
          <a:endParaRPr lang="en-US"/>
        </a:p>
      </dgm:t>
    </dgm:pt>
  </dgm:ptLst>
  <dgm:cxnLst>
    <dgm:cxn modelId="{BD1F7249-A3F6-4C19-A849-84B189049B18}" type="presOf" srcId="{A6B82D21-D38B-4871-8068-0AF233F81FB9}" destId="{E6552ADB-35EE-4F43-A961-C65BBF351194}" srcOrd="0" destOrd="0" presId="urn:microsoft.com/office/officeart/2005/8/layout/vList6"/>
    <dgm:cxn modelId="{CCAD26FC-9031-46D3-81B5-F0EB277E6080}" srcId="{A6B82D21-D38B-4871-8068-0AF233F81FB9}" destId="{129CE067-4C02-40C4-BF98-D83DF5D94B47}" srcOrd="1" destOrd="0" parTransId="{D30F2AFE-1FD4-4D81-9CE0-6196F4DB5D26}" sibTransId="{EE23316D-3751-4B3D-BF18-3DDD81A25DE6}"/>
    <dgm:cxn modelId="{13B6C588-6D6F-42B9-90F3-F1A6ABEE51C7}" srcId="{2B61DBC4-7DD3-4D3B-A8B4-544702E0D0F6}" destId="{1501C0A1-78C2-4B47-93DA-E7B8465CF00B}" srcOrd="1" destOrd="0" parTransId="{F8FB440A-7330-4115-866D-7562BCDF49FC}" sibTransId="{66AAF7FD-B012-41DC-A50B-C1F7B423F238}"/>
    <dgm:cxn modelId="{2CE148E8-896C-47CD-B4A4-3CCE494153C1}" srcId="{129CE067-4C02-40C4-BF98-D83DF5D94B47}" destId="{1E57D38C-B30F-43A1-B4C8-313224555EB8}" srcOrd="0" destOrd="0" parTransId="{C0E8DEAB-99B8-4623-8BBD-0DF9045F3C85}" sibTransId="{99221B3D-432B-4887-B9E3-CD2BF02A102B}"/>
    <dgm:cxn modelId="{090D809E-673B-486B-A756-1F33942D39F2}" type="presOf" srcId="{1E57D38C-B30F-43A1-B4C8-313224555EB8}" destId="{6E7A0A73-DEBB-4C24-AFE0-AED100D76A43}" srcOrd="0" destOrd="0" presId="urn:microsoft.com/office/officeart/2005/8/layout/vList6"/>
    <dgm:cxn modelId="{92CD6328-1FC1-4E42-95A1-B0AC574E4E8D}" srcId="{A6B82D21-D38B-4871-8068-0AF233F81FB9}" destId="{2B61DBC4-7DD3-4D3B-A8B4-544702E0D0F6}" srcOrd="0" destOrd="0" parTransId="{F9291CC8-07B1-4E1F-B80E-A81E646620AA}" sibTransId="{D5E7C1E9-3723-440B-88A5-25F585C62E7B}"/>
    <dgm:cxn modelId="{3A933E25-15EC-4A36-8475-E50290DD1A2C}" type="presOf" srcId="{129CE067-4C02-40C4-BF98-D83DF5D94B47}" destId="{E663AF0D-118B-4D99-90BF-403A1DA42CC9}" srcOrd="0" destOrd="0" presId="urn:microsoft.com/office/officeart/2005/8/layout/vList6"/>
    <dgm:cxn modelId="{C497CD39-EF19-4C98-9567-3BF8A8E9E228}" type="presOf" srcId="{15DBE295-A442-4AF5-B964-F5BAC874ECB1}" destId="{EEA68B92-5DBB-4B66-BA6C-2D92AC99737E}" srcOrd="0" destOrd="0" presId="urn:microsoft.com/office/officeart/2005/8/layout/vList6"/>
    <dgm:cxn modelId="{A6A7EAB3-E246-4541-8A30-E0BDAC2AAF08}" srcId="{2B61DBC4-7DD3-4D3B-A8B4-544702E0D0F6}" destId="{15DBE295-A442-4AF5-B964-F5BAC874ECB1}" srcOrd="0" destOrd="0" parTransId="{24177D4A-AF62-43EF-8FC2-DB2D55BF31A4}" sibTransId="{D7374286-ECCC-40B2-ABCD-F490A1B3E4B1}"/>
    <dgm:cxn modelId="{19FBCE20-2BB7-40B4-BA19-D70547A447BD}" type="presOf" srcId="{1501C0A1-78C2-4B47-93DA-E7B8465CF00B}" destId="{EEA68B92-5DBB-4B66-BA6C-2D92AC99737E}" srcOrd="0" destOrd="1" presId="urn:microsoft.com/office/officeart/2005/8/layout/vList6"/>
    <dgm:cxn modelId="{52BA2939-D8DB-4F0E-9040-22E30A74836C}" type="presOf" srcId="{2B61DBC4-7DD3-4D3B-A8B4-544702E0D0F6}" destId="{DFBEAF02-217F-49BF-990A-0B94D6BC5185}" srcOrd="0" destOrd="0" presId="urn:microsoft.com/office/officeart/2005/8/layout/vList6"/>
    <dgm:cxn modelId="{D036CCDE-1DFB-4E0E-A6BB-E3768127491B}" type="presParOf" srcId="{E6552ADB-35EE-4F43-A961-C65BBF351194}" destId="{FDEDB122-86C6-4A7F-9B08-B09DE4B2383F}" srcOrd="0" destOrd="0" presId="urn:microsoft.com/office/officeart/2005/8/layout/vList6"/>
    <dgm:cxn modelId="{F0645626-182B-404C-BE21-9B5914C1A2CB}" type="presParOf" srcId="{FDEDB122-86C6-4A7F-9B08-B09DE4B2383F}" destId="{DFBEAF02-217F-49BF-990A-0B94D6BC5185}" srcOrd="0" destOrd="0" presId="urn:microsoft.com/office/officeart/2005/8/layout/vList6"/>
    <dgm:cxn modelId="{346870DD-D2D5-443A-9DF1-06CAE4842043}" type="presParOf" srcId="{FDEDB122-86C6-4A7F-9B08-B09DE4B2383F}" destId="{EEA68B92-5DBB-4B66-BA6C-2D92AC99737E}" srcOrd="1" destOrd="0" presId="urn:microsoft.com/office/officeart/2005/8/layout/vList6"/>
    <dgm:cxn modelId="{8DC3F6F5-C987-4050-B63F-EE3320F3FD05}" type="presParOf" srcId="{E6552ADB-35EE-4F43-A961-C65BBF351194}" destId="{E3F851EC-81CB-4FDD-97DA-15A3A57C9461}" srcOrd="1" destOrd="0" presId="urn:microsoft.com/office/officeart/2005/8/layout/vList6"/>
    <dgm:cxn modelId="{2CA1B3F5-CD8B-4413-BD33-492AFEDF1778}" type="presParOf" srcId="{E6552ADB-35EE-4F43-A961-C65BBF351194}" destId="{D6AC57C2-4450-414C-9C4B-DDCC87685F29}" srcOrd="2" destOrd="0" presId="urn:microsoft.com/office/officeart/2005/8/layout/vList6"/>
    <dgm:cxn modelId="{80335D64-AD96-4203-9193-B43F2A445311}" type="presParOf" srcId="{D6AC57C2-4450-414C-9C4B-DDCC87685F29}" destId="{E663AF0D-118B-4D99-90BF-403A1DA42CC9}" srcOrd="0" destOrd="0" presId="urn:microsoft.com/office/officeart/2005/8/layout/vList6"/>
    <dgm:cxn modelId="{67704289-25E9-4A32-BA97-9EC2C40789E6}" type="presParOf" srcId="{D6AC57C2-4450-414C-9C4B-DDCC87685F29}" destId="{6E7A0A73-DEBB-4C24-AFE0-AED100D76A43}" srcOrd="1" destOrd="0" presId="urn:microsoft.com/office/officeart/2005/8/layout/vList6"/>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0747080-F2E0-440D-9ADA-278EA4F51668}" type="datetimeFigureOut">
              <a:rPr lang="en-US" smtClean="0"/>
              <a:pPr/>
              <a:t>12/2/2016</a:t>
            </a:fld>
            <a:endParaRPr lang="en-IN"/>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A81CE89A-45F6-4622-86F3-D2B80DB4B221}" type="slidenum">
              <a:rPr lang="en-IN" smtClean="0"/>
              <a:pPr/>
              <a:t>‹#›</a:t>
            </a:fld>
            <a:endParaRPr lang="en-I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D1848C-A8B2-4557-914D-0D51A736B7AA}" type="datetimeFigureOut">
              <a:rPr lang="en-US" smtClean="0"/>
              <a:pPr/>
              <a:t>12/2/2016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A0F1769-3D19-4BBF-9F14-37ACFB4BDB76}" type="slidenum">
              <a:rPr lang="en-US" smtClean="0"/>
              <a:pPr/>
              <a:t>‹#›</a:t>
            </a:fld>
            <a:endParaRPr lang="en-US"/>
          </a:p>
        </p:txBody>
      </p:sp>
    </p:spTree>
    <p:extLst>
      <p:ext uri="{BB962C8B-B14F-4D97-AF65-F5344CB8AC3E}">
        <p14:creationId xmlns:p14="http://schemas.microsoft.com/office/powerpoint/2010/main" xmlns="" val="1588034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29F2A24E-9A6D-4DD2-ABBD-128E60294B99}"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lnSpc>
                <a:spcPct val="80000"/>
              </a:lnSpc>
              <a:buFontTx/>
              <a:buNone/>
            </a:pPr>
            <a:r>
              <a:rPr lang="en-US" sz="1200" b="1" dirty="0" smtClean="0">
                <a:solidFill>
                  <a:srgbClr val="800000"/>
                </a:solidFill>
                <a:latin typeface="Arial" pitchFamily="34" charset="0"/>
                <a:cs typeface="Arial" pitchFamily="34" charset="0"/>
              </a:rPr>
              <a:t>Anionic</a:t>
            </a:r>
            <a:r>
              <a:rPr lang="en-US" sz="1200" b="1" dirty="0" smtClean="0">
                <a:latin typeface="Arial" pitchFamily="34" charset="0"/>
                <a:cs typeface="Arial" pitchFamily="34" charset="0"/>
              </a:rPr>
              <a:t> – </a:t>
            </a:r>
            <a:r>
              <a:rPr lang="en-US" sz="1200" b="1" dirty="0" smtClean="0">
                <a:solidFill>
                  <a:srgbClr val="0070C0"/>
                </a:solidFill>
                <a:latin typeface="Arial" pitchFamily="34" charset="0"/>
                <a:cs typeface="Arial" pitchFamily="34" charset="0"/>
              </a:rPr>
              <a:t>The surface-active portion bears a negative charge  </a:t>
            </a:r>
            <a:r>
              <a:rPr lang="en-US" sz="1200" b="1" dirty="0" err="1" smtClean="0">
                <a:solidFill>
                  <a:srgbClr val="0070C0"/>
                </a:solidFill>
                <a:latin typeface="Arial" pitchFamily="34" charset="0"/>
                <a:cs typeface="Arial" pitchFamily="34" charset="0"/>
              </a:rPr>
              <a:t>alkane</a:t>
            </a:r>
            <a:r>
              <a:rPr lang="en-US" sz="1200" b="1" dirty="0" smtClean="0">
                <a:solidFill>
                  <a:srgbClr val="0070C0"/>
                </a:solidFill>
                <a:latin typeface="Arial" pitchFamily="34" charset="0"/>
                <a:cs typeface="Arial" pitchFamily="34" charset="0"/>
              </a:rPr>
              <a:t> carboxylic salts (soap) </a:t>
            </a:r>
            <a:r>
              <a:rPr lang="en-US" sz="1200" b="1" dirty="0" err="1" smtClean="0">
                <a:solidFill>
                  <a:srgbClr val="0070C0"/>
                </a:solidFill>
                <a:latin typeface="Arial" pitchFamily="34" charset="0"/>
                <a:cs typeface="Arial" pitchFamily="34" charset="0"/>
              </a:rPr>
              <a:t>Alkane</a:t>
            </a:r>
            <a:r>
              <a:rPr lang="en-US" sz="1200" b="1" dirty="0" smtClean="0">
                <a:solidFill>
                  <a:srgbClr val="0070C0"/>
                </a:solidFill>
                <a:latin typeface="Arial" pitchFamily="34" charset="0"/>
                <a:cs typeface="Arial" pitchFamily="34" charset="0"/>
              </a:rPr>
              <a:t> </a:t>
            </a:r>
            <a:r>
              <a:rPr lang="en-US" sz="1200" b="1" dirty="0" err="1" smtClean="0">
                <a:solidFill>
                  <a:srgbClr val="0070C0"/>
                </a:solidFill>
                <a:latin typeface="Arial" pitchFamily="34" charset="0"/>
                <a:cs typeface="Arial" pitchFamily="34" charset="0"/>
              </a:rPr>
              <a:t>sulfonic</a:t>
            </a:r>
            <a:r>
              <a:rPr lang="en-US" sz="1200" b="1" dirty="0" smtClean="0">
                <a:solidFill>
                  <a:srgbClr val="0070C0"/>
                </a:solidFill>
                <a:latin typeface="Arial" pitchFamily="34" charset="0"/>
                <a:cs typeface="Arial" pitchFamily="34" charset="0"/>
              </a:rPr>
              <a:t> salts (detergents)</a:t>
            </a:r>
          </a:p>
          <a:p>
            <a:pPr eaLnBrk="1" hangingPunct="1">
              <a:lnSpc>
                <a:spcPct val="80000"/>
              </a:lnSpc>
              <a:buFontTx/>
              <a:buNone/>
            </a:pPr>
            <a:r>
              <a:rPr lang="en-US" sz="1200" b="1" dirty="0" smtClean="0">
                <a:solidFill>
                  <a:srgbClr val="0070C0"/>
                </a:solidFill>
                <a:latin typeface="Arial" pitchFamily="34" charset="0"/>
                <a:cs typeface="Arial" pitchFamily="34" charset="0"/>
              </a:rPr>
              <a:t>	Alkyl-aromatic </a:t>
            </a:r>
            <a:r>
              <a:rPr lang="en-US" sz="1200" b="1" dirty="0" err="1" smtClean="0">
                <a:solidFill>
                  <a:srgbClr val="0070C0"/>
                </a:solidFill>
                <a:latin typeface="Arial" pitchFamily="34" charset="0"/>
                <a:cs typeface="Arial" pitchFamily="34" charset="0"/>
              </a:rPr>
              <a:t>sulfonic</a:t>
            </a:r>
            <a:r>
              <a:rPr lang="en-US" sz="1200" b="1" dirty="0" smtClean="0">
                <a:solidFill>
                  <a:srgbClr val="0070C0"/>
                </a:solidFill>
                <a:latin typeface="Arial" pitchFamily="34" charset="0"/>
                <a:cs typeface="Arial" pitchFamily="34" charset="0"/>
              </a:rPr>
              <a:t> salts Others: Phosphates, phosphoric salt</a:t>
            </a:r>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lnSpc>
                <a:spcPct val="80000"/>
              </a:lnSpc>
              <a:buFontTx/>
              <a:buNone/>
            </a:pPr>
            <a:r>
              <a:rPr lang="en-US" sz="1200" b="1" dirty="0" smtClean="0">
                <a:solidFill>
                  <a:srgbClr val="800000"/>
                </a:solidFill>
                <a:latin typeface="Arial" pitchFamily="34" charset="0"/>
                <a:cs typeface="Arial" pitchFamily="34" charset="0"/>
              </a:rPr>
              <a:t>Cationic</a:t>
            </a:r>
            <a:r>
              <a:rPr lang="en-US" sz="1200" b="1" dirty="0" smtClean="0">
                <a:latin typeface="Arial" pitchFamily="34" charset="0"/>
                <a:cs typeface="Arial" pitchFamily="34" charset="0"/>
              </a:rPr>
              <a:t> – </a:t>
            </a:r>
            <a:r>
              <a:rPr lang="en-US" sz="1200" b="1" dirty="0" smtClean="0">
                <a:solidFill>
                  <a:srgbClr val="0070C0"/>
                </a:solidFill>
                <a:latin typeface="Arial" pitchFamily="34" charset="0"/>
                <a:cs typeface="Arial" pitchFamily="34" charset="0"/>
              </a:rPr>
              <a:t>The surface-active portion bears a positive charge Amine salts , Quaternary ammonium salts</a:t>
            </a:r>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lnSpc>
                <a:spcPct val="80000"/>
              </a:lnSpc>
              <a:buFontTx/>
              <a:buNone/>
            </a:pPr>
            <a:r>
              <a:rPr lang="en-US" sz="1200" b="1" dirty="0" smtClean="0">
                <a:solidFill>
                  <a:srgbClr val="800000"/>
                </a:solidFill>
                <a:latin typeface="Arial" pitchFamily="34" charset="0"/>
                <a:cs typeface="Arial" pitchFamily="34" charset="0"/>
              </a:rPr>
              <a:t> Nonionic</a:t>
            </a:r>
            <a:r>
              <a:rPr lang="en-US" sz="1200" b="1" dirty="0" smtClean="0">
                <a:latin typeface="Arial" pitchFamily="34" charset="0"/>
                <a:cs typeface="Arial" pitchFamily="34" charset="0"/>
              </a:rPr>
              <a:t> – </a:t>
            </a:r>
            <a:r>
              <a:rPr lang="en-US" sz="1200" b="1" dirty="0" smtClean="0">
                <a:solidFill>
                  <a:srgbClr val="0070C0"/>
                </a:solidFill>
                <a:latin typeface="Arial" pitchFamily="34" charset="0"/>
                <a:cs typeface="Arial" pitchFamily="34" charset="0"/>
              </a:rPr>
              <a:t>The surface-active portion contains no charge  	Long chain </a:t>
            </a:r>
            <a:r>
              <a:rPr lang="en-US" sz="1200" b="1" dirty="0" err="1" smtClean="0">
                <a:solidFill>
                  <a:srgbClr val="0070C0"/>
                </a:solidFill>
                <a:latin typeface="Arial" pitchFamily="34" charset="0"/>
                <a:cs typeface="Arial" pitchFamily="34" charset="0"/>
              </a:rPr>
              <a:t>ethers,Fatty</a:t>
            </a:r>
            <a:r>
              <a:rPr lang="en-US" sz="1200" b="1" dirty="0" smtClean="0">
                <a:solidFill>
                  <a:srgbClr val="0070C0"/>
                </a:solidFill>
                <a:latin typeface="Arial" pitchFamily="34" charset="0"/>
                <a:cs typeface="Arial" pitchFamily="34" charset="0"/>
              </a:rPr>
              <a:t> acid esters, Amides</a:t>
            </a:r>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lnSpc>
                <a:spcPct val="80000"/>
              </a:lnSpc>
              <a:buFontTx/>
              <a:buNone/>
            </a:pPr>
            <a:r>
              <a:rPr lang="en-US" sz="1200" b="1" dirty="0" smtClean="0">
                <a:latin typeface="Arial" pitchFamily="34" charset="0"/>
                <a:cs typeface="Arial" pitchFamily="34" charset="0"/>
              </a:rPr>
              <a:t> </a:t>
            </a:r>
            <a:r>
              <a:rPr lang="en-US" sz="1200" b="1" dirty="0" err="1" smtClean="0">
                <a:solidFill>
                  <a:srgbClr val="800000"/>
                </a:solidFill>
                <a:latin typeface="Arial" pitchFamily="34" charset="0"/>
                <a:cs typeface="Arial" pitchFamily="34" charset="0"/>
              </a:rPr>
              <a:t>Zwitterionic</a:t>
            </a:r>
            <a:r>
              <a:rPr lang="en-US" sz="1200" b="1" dirty="0" smtClean="0">
                <a:latin typeface="Arial" pitchFamily="34" charset="0"/>
                <a:cs typeface="Arial" pitchFamily="34" charset="0"/>
              </a:rPr>
              <a:t> – </a:t>
            </a:r>
            <a:r>
              <a:rPr lang="en-US" sz="1200" b="1" dirty="0" smtClean="0">
                <a:solidFill>
                  <a:srgbClr val="0070C0"/>
                </a:solidFill>
                <a:latin typeface="Arial" pitchFamily="34" charset="0"/>
                <a:cs typeface="Arial" pitchFamily="34" charset="0"/>
              </a:rPr>
              <a:t>The surface-active portion bears both charges , Long-chain amino acid salts, </a:t>
            </a:r>
            <a:r>
              <a:rPr lang="en-US" sz="1200" b="1" dirty="0" err="1" smtClean="0">
                <a:solidFill>
                  <a:srgbClr val="0070C0"/>
                </a:solidFill>
                <a:latin typeface="Arial" pitchFamily="34" charset="0"/>
                <a:cs typeface="Arial" pitchFamily="34" charset="0"/>
              </a:rPr>
              <a:t>Betaines</a:t>
            </a:r>
            <a:endParaRPr lang="en-US" sz="1200" b="1" dirty="0" smtClean="0">
              <a:solidFill>
                <a:srgbClr val="0070C0"/>
              </a:solidFill>
              <a:latin typeface="Arial" pitchFamily="34" charset="0"/>
              <a:cs typeface="Arial" pitchFamily="34" charset="0"/>
            </a:endParaRPr>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C1EC267-985D-4E36-8FB9-BA2161D2E9B2}" type="slidenum">
              <a:rPr lang="en-US" smtClean="0">
                <a:latin typeface="Arial" pitchFamily="34" charset="0"/>
                <a:cs typeface="Arial" pitchFamily="34" charset="0"/>
              </a:rPr>
              <a:pPr/>
              <a:t>28</a:t>
            </a:fld>
            <a:endParaRPr lang="en-US" smtClean="0">
              <a:latin typeface="Arial" pitchFamily="34" charset="0"/>
              <a:cs typeface="Arial" pitchFamily="34"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xfrm>
            <a:off x="905724" y="4715273"/>
            <a:ext cx="4986228" cy="4466432"/>
          </a:xfrm>
          <a:noFill/>
        </p:spPr>
        <p:txBody>
          <a:bodyPr wrap="square" numCol="1" anchor="t" anchorCtr="0" compatLnSpc="1">
            <a:prstTxWarp prst="textNoShape">
              <a:avLst/>
            </a:prstTxWarp>
          </a:bodyPr>
          <a:lstStyle/>
          <a:p>
            <a:r>
              <a:rPr lang="en-US" sz="1800" dirty="0" smtClean="0">
                <a:solidFill>
                  <a:srgbClr val="000099"/>
                </a:solidFill>
              </a:rPr>
              <a:t>Molecules of </a:t>
            </a:r>
            <a:r>
              <a:rPr lang="en-US" sz="1800" dirty="0" err="1" smtClean="0">
                <a:solidFill>
                  <a:srgbClr val="000099"/>
                </a:solidFill>
              </a:rPr>
              <a:t>amphiphilic</a:t>
            </a:r>
            <a:r>
              <a:rPr lang="en-US" sz="1800" dirty="0" smtClean="0">
                <a:solidFill>
                  <a:srgbClr val="000099"/>
                </a:solidFill>
              </a:rPr>
              <a:t> surfactants in solution self-assemble into various </a:t>
            </a:r>
            <a:r>
              <a:rPr lang="en-US" sz="1800" dirty="0" err="1" smtClean="0">
                <a:solidFill>
                  <a:srgbClr val="000099"/>
                </a:solidFill>
              </a:rPr>
              <a:t>supramolecular</a:t>
            </a:r>
            <a:r>
              <a:rPr lang="en-US" sz="1800" dirty="0" smtClean="0">
                <a:solidFill>
                  <a:srgbClr val="000099"/>
                </a:solidFill>
              </a:rPr>
              <a:t> aggregates. This slide shows typical changes in surfactant self-assembly and morphologies formed with decreasing water content in the system (water content decrease is shown by arrows)</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latin typeface="Times New Roman" pitchFamily="18" charset="0"/>
                <a:cs typeface="Times New Roman" pitchFamily="18" charset="0"/>
              </a:rPr>
              <a:t>These can attain spherical, cylindrical, or planar (discs or </a:t>
            </a:r>
            <a:r>
              <a:rPr lang="en-US" sz="1800" dirty="0" err="1" smtClean="0">
                <a:solidFill>
                  <a:schemeClr val="tx1"/>
                </a:solidFill>
                <a:latin typeface="Times New Roman" pitchFamily="18" charset="0"/>
                <a:cs typeface="Times New Roman" pitchFamily="18" charset="0"/>
              </a:rPr>
              <a:t>bilayers</a:t>
            </a:r>
            <a:r>
              <a:rPr lang="en-US" sz="1800" dirty="0" smtClean="0">
                <a:solidFill>
                  <a:schemeClr val="tx1"/>
                </a:solidFill>
                <a:latin typeface="Times New Roman" pitchFamily="18" charset="0"/>
                <a:cs typeface="Times New Roman" pitchFamily="18" charset="0"/>
              </a:rPr>
              <a:t>) shapes. </a:t>
            </a:r>
          </a:p>
          <a:p>
            <a:endParaRPr lang="en-US" sz="1800" dirty="0" smtClean="0">
              <a:solidFill>
                <a:srgbClr val="000099"/>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The presence of polymeric chains induces the formation of  micelles</a:t>
            </a:r>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31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47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55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shapes of micelles can be estimated from the packing parameter (p) which was  calculated using the equation from the literature.</a:t>
            </a:r>
            <a:endParaRPr lang="en-IN" sz="1200" dirty="0" smtClean="0"/>
          </a:p>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56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57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58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59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latin typeface="Berlin Sans FB" pitchFamily="34" charset="0"/>
              </a:rPr>
              <a:t>Therefore all the resulted values by the Surface tension measurements from above figures are shown below in Table 3 and 4 respectively.</a:t>
            </a:r>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68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70</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4A0F1769-3D19-4BBF-9F14-37ACFB4BDB76}" type="slidenum">
              <a:rPr lang="en-US" smtClean="0"/>
              <a:pPr/>
              <a:t>73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7B99A1-1A90-44D1-8CD2-090E7E4EAAEE}" type="datetime1">
              <a:rPr lang="en-US" smtClean="0"/>
              <a:pPr/>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2DD270B-A34B-4F17-9614-C29F6BDC3B3D}" type="datetime1">
              <a:rPr lang="en-US" smtClean="0"/>
              <a:pPr/>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34E4C3-BC90-4DE6-A33B-596C75C58154}" type="datetime1">
              <a:rPr lang="en-US" smtClean="0"/>
              <a:pPr/>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8B0444-E932-463B-8492-C4AF7D3CB727}" type="datetime1">
              <a:rPr lang="en-US" smtClean="0"/>
              <a:pPr/>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9E19B7-75F7-44D1-8F2F-FFA446F4DBA5}" type="datetime1">
              <a:rPr lang="en-US" smtClean="0"/>
              <a:pPr/>
              <a:t>12/2/2016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012AEC-964F-49C9-8FD1-895D75E1D1D3}" type="datetime1">
              <a:rPr lang="en-US" smtClean="0"/>
              <a:pPr/>
              <a:t>12/2/2016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D0A6BD-9D59-4804-834E-CCB269213908}" type="datetime1">
              <a:rPr lang="en-US" smtClean="0"/>
              <a:pPr/>
              <a:t>12/2/2016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5B49FB-2863-42D4-AB7E-2A30EDF34E82}" type="datetime1">
              <a:rPr lang="en-US" smtClean="0"/>
              <a:pPr/>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A5A380-48CB-4C05-890A-F2D3A8901079}" type="datetime1">
              <a:rPr lang="en-US" smtClean="0"/>
              <a:pPr/>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A3339C-DBCD-4CA4-A789-5741E0841ACE}" type="datetime1">
              <a:rPr lang="en-US" smtClean="0"/>
              <a:pPr/>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C79BFF-27A7-42FC-9CBC-82861BBA047C}" type="datetime1">
              <a:rPr lang="en-US" smtClean="0"/>
              <a:pPr/>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467017-FFE4-40DA-AEB9-07E694A27866}" type="datetime1">
              <a:rPr lang="en-US" smtClean="0"/>
              <a:pPr/>
              <a:t>12/2/2016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Layout" Target="../diagrams/layout2.xml"/><Relationship Id="rId7" Type="http://schemas.openxmlformats.org/officeDocument/2006/relationships/image" Target="../media/image13.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diagramColors" Target="../diagrams/colors2.xml"/><Relationship Id="rId10" Type="http://schemas.openxmlformats.org/officeDocument/2006/relationships/image" Target="../media/image16.png"/><Relationship Id="rId4" Type="http://schemas.openxmlformats.org/officeDocument/2006/relationships/diagramQuickStyle" Target="../diagrams/quickStyle2.xml"/><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Layout" Target="../diagrams/layout3.xml"/><Relationship Id="rId7" Type="http://schemas.openxmlformats.org/officeDocument/2006/relationships/image" Target="../media/image22.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s>
</file>

<file path=ppt/slides/_rels/slide19.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diagramLayout" Target="../diagrams/layout5.xml"/><Relationship Id="rId7" Type="http://schemas.openxmlformats.org/officeDocument/2006/relationships/diagramLayout" Target="../diagrams/layout6.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openxmlformats.org/officeDocument/2006/relationships/diagramData" Target="../diagrams/data6.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diagramColors" Target="../diagrams/colors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1</a:t>
            </a:fld>
            <a:endParaRPr lang="en-US"/>
          </a:p>
        </p:txBody>
      </p:sp>
      <p:sp>
        <p:nvSpPr>
          <p:cNvPr id="1025" name="Rectangle 1"/>
          <p:cNvSpPr>
            <a:spLocks noChangeArrowheads="1"/>
          </p:cNvSpPr>
          <p:nvPr/>
        </p:nvSpPr>
        <p:spPr bwMode="auto">
          <a:xfrm>
            <a:off x="214282" y="0"/>
            <a:ext cx="8429684" cy="17235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543175" algn="l"/>
              </a:tabLst>
            </a:pPr>
            <a:endParaRPr kumimoji="0" lang="it-IT" sz="1600" b="1" i="0" u="none" strike="noStrike" cap="none" normalizeH="0" baseline="0" dirty="0" smtClean="0">
              <a:ln>
                <a:noFill/>
              </a:ln>
              <a:solidFill>
                <a:schemeClr val="tx1"/>
              </a:solidFill>
              <a:effectLst/>
              <a:latin typeface="Cambria" pitchFamily="18"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543175" algn="l"/>
              </a:tabLst>
            </a:pPr>
            <a:endParaRPr lang="it-IT" sz="1600" b="1" dirty="0" smtClean="0">
              <a:latin typeface="Cambria" pitchFamily="18"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543175" algn="l"/>
              </a:tabLst>
            </a:pPr>
            <a:r>
              <a:rPr kumimoji="0" lang="it-IT"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Studies on Solution behavior of Xanthan </a:t>
            </a:r>
            <a:r>
              <a:rPr kumimoji="0" lang="it-IT"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gum  </a:t>
            </a:r>
            <a:r>
              <a:rPr kumimoji="0" lang="it-IT"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in Presence of Anionic/Cationic  Surfactants</a:t>
            </a:r>
            <a:endParaRPr kumimoji="0" lang="it-IT" sz="2800" b="1"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543175" algn="l"/>
              </a:tabLst>
            </a:pPr>
            <a:endParaRPr kumimoji="0" lang="it-IT" sz="1800" b="1" i="0" u="none" strike="noStrike" cap="none" normalizeH="0" baseline="0" dirty="0" smtClean="0">
              <a:ln>
                <a:noFill/>
              </a:ln>
              <a:solidFill>
                <a:srgbClr val="FF0000"/>
              </a:solidFill>
              <a:effectLst/>
              <a:latin typeface="Times New Roman" pitchFamily="18" charset="0"/>
              <a:cs typeface="Times New Roman" pitchFamily="18" charset="0"/>
            </a:endParaRPr>
          </a:p>
        </p:txBody>
      </p:sp>
      <p:sp>
        <p:nvSpPr>
          <p:cNvPr id="4" name="Rectangle 3"/>
          <p:cNvSpPr/>
          <p:nvPr/>
        </p:nvSpPr>
        <p:spPr>
          <a:xfrm>
            <a:off x="428596" y="2214554"/>
            <a:ext cx="8143932" cy="3046988"/>
          </a:xfrm>
          <a:prstGeom prst="rect">
            <a:avLst/>
          </a:prstGeom>
        </p:spPr>
        <p:txBody>
          <a:bodyPr wrap="square">
            <a:spAutoFit/>
          </a:bodyPr>
          <a:lstStyle/>
          <a:p>
            <a:pPr algn="ctr"/>
            <a:r>
              <a:rPr lang="en-US" sz="2400" dirty="0" smtClean="0">
                <a:solidFill>
                  <a:srgbClr val="00B050"/>
                </a:solidFill>
                <a:latin typeface="Arial Black" pitchFamily="34" charset="0"/>
                <a:cs typeface="Times New Roman" pitchFamily="18" charset="0"/>
              </a:rPr>
              <a:t>MOHAMMAD </a:t>
            </a:r>
            <a:r>
              <a:rPr lang="en-US" sz="2400" dirty="0" smtClean="0">
                <a:solidFill>
                  <a:srgbClr val="00B050"/>
                </a:solidFill>
                <a:latin typeface="Arial Black" pitchFamily="34" charset="0"/>
                <a:cs typeface="Times New Roman" pitchFamily="18" charset="0"/>
              </a:rPr>
              <a:t>KAMIL</a:t>
            </a:r>
            <a:br>
              <a:rPr lang="en-US" sz="2400" dirty="0" smtClean="0">
                <a:solidFill>
                  <a:srgbClr val="00B050"/>
                </a:solidFill>
                <a:latin typeface="Arial Black" pitchFamily="34" charset="0"/>
                <a:cs typeface="Times New Roman" pitchFamily="18" charset="0"/>
              </a:rPr>
            </a:br>
            <a:r>
              <a:rPr lang="en-US" sz="2400" dirty="0" smtClean="0">
                <a:solidFill>
                  <a:srgbClr val="00B050"/>
                </a:solidFill>
                <a:latin typeface="Arial Black" pitchFamily="34" charset="0"/>
                <a:cs typeface="Times New Roman" pitchFamily="18" charset="0"/>
              </a:rPr>
              <a:t>Professor &amp; Chair                                      </a:t>
            </a:r>
          </a:p>
          <a:p>
            <a:pPr algn="ctr"/>
            <a:r>
              <a:rPr lang="en-US" sz="2400" dirty="0" smtClean="0">
                <a:solidFill>
                  <a:srgbClr val="00B050"/>
                </a:solidFill>
                <a:latin typeface="Arial Black" pitchFamily="34" charset="0"/>
                <a:cs typeface="Times New Roman" pitchFamily="18" charset="0"/>
              </a:rPr>
              <a:t>Department  of Petroleum Studies </a:t>
            </a:r>
            <a:br>
              <a:rPr lang="en-US" sz="2400" dirty="0" smtClean="0">
                <a:solidFill>
                  <a:srgbClr val="00B050"/>
                </a:solidFill>
                <a:latin typeface="Arial Black" pitchFamily="34" charset="0"/>
                <a:cs typeface="Times New Roman" pitchFamily="18" charset="0"/>
              </a:rPr>
            </a:br>
            <a:r>
              <a:rPr lang="en-US" sz="2400" dirty="0" smtClean="0">
                <a:solidFill>
                  <a:srgbClr val="00B050"/>
                </a:solidFill>
                <a:latin typeface="Arial Black" pitchFamily="34" charset="0"/>
                <a:cs typeface="Times New Roman" pitchFamily="18" charset="0"/>
              </a:rPr>
              <a:t>Z. H. College of Engineering &amp; Technology</a:t>
            </a:r>
          </a:p>
          <a:p>
            <a:pPr algn="ctr"/>
            <a:r>
              <a:rPr lang="en-US" sz="2400" dirty="0" smtClean="0">
                <a:solidFill>
                  <a:srgbClr val="00B050"/>
                </a:solidFill>
                <a:latin typeface="Arial Black" pitchFamily="34" charset="0"/>
                <a:cs typeface="Times New Roman" pitchFamily="18" charset="0"/>
              </a:rPr>
              <a:t>AMU Aligarh-202002, INDIA</a:t>
            </a:r>
          </a:p>
          <a:p>
            <a:r>
              <a:rPr lang="en-US" sz="2400" dirty="0" smtClean="0">
                <a:solidFill>
                  <a:srgbClr val="00B050"/>
                </a:solidFill>
                <a:latin typeface="Arial Black" pitchFamily="34" charset="0"/>
                <a:cs typeface="Times New Roman" pitchFamily="18" charset="0"/>
              </a:rPr>
              <a:t>                            </a:t>
            </a:r>
            <a:r>
              <a:rPr lang="en-US" sz="2400" dirty="0" smtClean="0">
                <a:solidFill>
                  <a:srgbClr val="FF0000"/>
                </a:solidFill>
                <a:latin typeface="Arial Black" pitchFamily="34" charset="0"/>
                <a:cs typeface="Times New Roman" pitchFamily="18" charset="0"/>
              </a:rPr>
              <a:t>           </a:t>
            </a:r>
            <a:r>
              <a:rPr lang="en-US" sz="2000" dirty="0" smtClean="0">
                <a:solidFill>
                  <a:srgbClr val="FF0000"/>
                </a:solidFill>
                <a:latin typeface="Arial Black" pitchFamily="34" charset="0"/>
                <a:cs typeface="Times New Roman" pitchFamily="18" charset="0"/>
              </a:rPr>
              <a:t> &amp;</a:t>
            </a:r>
          </a:p>
          <a:p>
            <a:pPr algn="ctr"/>
            <a:r>
              <a:rPr lang="en-US" sz="2400" dirty="0" smtClean="0">
                <a:latin typeface="Times New Roman" pitchFamily="18" charset="0"/>
                <a:cs typeface="Times New Roman" pitchFamily="18" charset="0"/>
              </a:rPr>
              <a:t>Chairman, FIE, IEI, Aligarh Local Centre, India</a:t>
            </a:r>
          </a:p>
          <a:p>
            <a:pPr algn="ctr"/>
            <a:r>
              <a:rPr lang="en-US" sz="2400" dirty="0" smtClean="0">
                <a:solidFill>
                  <a:srgbClr val="C00000"/>
                </a:solidFill>
                <a:latin typeface="Times New Roman" pitchFamily="18" charset="0"/>
                <a:cs typeface="Times New Roman" pitchFamily="18" charset="0"/>
              </a:rPr>
              <a:t>           mkamilamu@gmail.com</a:t>
            </a:r>
            <a:endParaRPr lang="en-US" sz="2400" dirty="0">
              <a:solidFill>
                <a:srgbClr val="C00000"/>
              </a:solidFill>
              <a:latin typeface="Times New Roman" pitchFamily="18" charset="0"/>
              <a:cs typeface="Times New Roman" pitchFamily="18" charset="0"/>
            </a:endParaRPr>
          </a:p>
        </p:txBody>
      </p:sp>
      <p:sp>
        <p:nvSpPr>
          <p:cNvPr id="5" name="TextBox 4"/>
          <p:cNvSpPr txBox="1"/>
          <p:nvPr/>
        </p:nvSpPr>
        <p:spPr>
          <a:xfrm>
            <a:off x="214282" y="5935824"/>
            <a:ext cx="8715436" cy="707886"/>
          </a:xfrm>
          <a:prstGeom prst="rect">
            <a:avLst/>
          </a:prstGeom>
          <a:noFill/>
        </p:spPr>
        <p:txBody>
          <a:bodyPr wrap="square" rtlCol="0">
            <a:spAutoFit/>
          </a:bodyPr>
          <a:lstStyle/>
          <a:p>
            <a:r>
              <a:rPr lang="en-IN" sz="2000" b="1" dirty="0" smtClean="0">
                <a:latin typeface="Times New Roman" pitchFamily="18" charset="0"/>
                <a:cs typeface="Times New Roman" pitchFamily="18" charset="0"/>
              </a:rPr>
              <a:t>5</a:t>
            </a:r>
            <a:r>
              <a:rPr lang="en-IN" sz="2000" b="1" baseline="30000" dirty="0" smtClean="0">
                <a:latin typeface="Times New Roman" pitchFamily="18" charset="0"/>
                <a:cs typeface="Times New Roman" pitchFamily="18" charset="0"/>
              </a:rPr>
              <a:t>th</a:t>
            </a:r>
            <a:r>
              <a:rPr lang="en-IN" sz="2000" b="1" dirty="0" smtClean="0">
                <a:latin typeface="Times New Roman" pitchFamily="18" charset="0"/>
                <a:cs typeface="Times New Roman" pitchFamily="18" charset="0"/>
              </a:rPr>
              <a:t> World Congress on Petrochemistry and Chemical </a:t>
            </a:r>
            <a:r>
              <a:rPr lang="en-IN" sz="2000" b="1" dirty="0" err="1" smtClean="0">
                <a:latin typeface="Times New Roman" pitchFamily="18" charset="0"/>
                <a:cs typeface="Times New Roman" pitchFamily="18" charset="0"/>
              </a:rPr>
              <a:t>Engg</a:t>
            </a:r>
            <a:r>
              <a:rPr lang="en-IN" sz="2000" b="1" dirty="0" smtClean="0">
                <a:latin typeface="Times New Roman" pitchFamily="18" charset="0"/>
                <a:cs typeface="Times New Roman" pitchFamily="18" charset="0"/>
              </a:rPr>
              <a:t>.</a:t>
            </a:r>
          </a:p>
          <a:p>
            <a:r>
              <a:rPr lang="en-IN" sz="2000" b="1" dirty="0" smtClean="0">
                <a:latin typeface="Times New Roman" pitchFamily="18" charset="0"/>
                <a:cs typeface="Times New Roman" pitchFamily="18" charset="0"/>
              </a:rPr>
              <a:t> Dec. 5-7, 2016, Phoenix, USA </a:t>
            </a:r>
            <a:endParaRPr lang="en-IN" sz="2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800" dirty="0" smtClean="0">
                <a:solidFill>
                  <a:schemeClr val="tx1">
                    <a:lumMod val="95000"/>
                    <a:lumOff val="5000"/>
                  </a:schemeClr>
                </a:solidFill>
                <a:latin typeface="Berlin Sans FB Demi" pitchFamily="34" charset="0"/>
                <a:ea typeface="Adobe Gothic Std B" pitchFamily="34" charset="-128"/>
              </a:rPr>
              <a:t> OUTLINE</a:t>
            </a:r>
            <a:endParaRPr lang="en-US" sz="2800" dirty="0">
              <a:solidFill>
                <a:schemeClr val="tx1">
                  <a:lumMod val="95000"/>
                  <a:lumOff val="5000"/>
                </a:schemeClr>
              </a:solidFill>
              <a:latin typeface="Berlin Sans FB Demi" pitchFamily="34" charset="0"/>
            </a:endParaRPr>
          </a:p>
        </p:txBody>
      </p:sp>
      <p:sp>
        <p:nvSpPr>
          <p:cNvPr id="3" name="Content Placeholder 2"/>
          <p:cNvSpPr>
            <a:spLocks noGrp="1"/>
          </p:cNvSpPr>
          <p:nvPr>
            <p:ph idx="1"/>
          </p:nvPr>
        </p:nvSpPr>
        <p:spPr>
          <a:xfrm>
            <a:off x="214282" y="1285860"/>
            <a:ext cx="8715436" cy="5286412"/>
          </a:xfrm>
        </p:spPr>
        <p:style>
          <a:lnRef idx="1">
            <a:schemeClr val="accent4"/>
          </a:lnRef>
          <a:fillRef idx="2">
            <a:schemeClr val="accent4"/>
          </a:fillRef>
          <a:effectRef idx="1">
            <a:schemeClr val="accent4"/>
          </a:effectRef>
          <a:fontRef idx="minor">
            <a:schemeClr val="dk1"/>
          </a:fontRef>
        </p:style>
        <p:txBody>
          <a:bodyPr/>
          <a:lstStyle/>
          <a:p>
            <a:pPr>
              <a:buFont typeface="Wingdings" pitchFamily="2" charset="2"/>
              <a:buChar char="Ø"/>
            </a:pPr>
            <a:r>
              <a:rPr lang="en-US" sz="2400" dirty="0" smtClean="0">
                <a:latin typeface="Berlin Sans FB" pitchFamily="34" charset="0"/>
              </a:rPr>
              <a:t>INTRODUCTION</a:t>
            </a:r>
          </a:p>
          <a:p>
            <a:pPr>
              <a:buFont typeface="Wingdings" pitchFamily="2" charset="2"/>
              <a:buChar char="Ø"/>
            </a:pPr>
            <a:r>
              <a:rPr lang="en-US" sz="2400" dirty="0" smtClean="0">
                <a:latin typeface="Berlin Sans FB" pitchFamily="34" charset="0"/>
              </a:rPr>
              <a:t>POLYMER –SURFACTANT INTERACTION</a:t>
            </a:r>
            <a:r>
              <a:rPr lang="en-US" dirty="0" smtClean="0">
                <a:latin typeface="Berlin Sans FB" pitchFamily="34" charset="0"/>
              </a:rPr>
              <a:t>s</a:t>
            </a:r>
          </a:p>
          <a:p>
            <a:pPr>
              <a:buFont typeface="Wingdings" pitchFamily="2" charset="2"/>
              <a:buChar char="Ø"/>
            </a:pPr>
            <a:r>
              <a:rPr lang="en-US" sz="2400" dirty="0" smtClean="0">
                <a:latin typeface="Berlin Sans FB" pitchFamily="34" charset="0"/>
              </a:rPr>
              <a:t>BACK GROUND INFORMATION </a:t>
            </a:r>
            <a:endParaRPr lang="en-US" sz="2400" dirty="0" smtClean="0">
              <a:latin typeface="Berlin Sans FB" pitchFamily="34" charset="0"/>
            </a:endParaRPr>
          </a:p>
          <a:p>
            <a:pPr>
              <a:buFont typeface="Wingdings" pitchFamily="2" charset="2"/>
              <a:buChar char="Ø"/>
            </a:pPr>
            <a:r>
              <a:rPr lang="en-US" sz="2400" dirty="0" smtClean="0">
                <a:latin typeface="Berlin Sans FB" pitchFamily="34" charset="0"/>
              </a:rPr>
              <a:t>OBJECTIVES OF RESEARCH</a:t>
            </a:r>
          </a:p>
          <a:p>
            <a:pPr>
              <a:buFont typeface="Wingdings" pitchFamily="2" charset="2"/>
              <a:buChar char="Ø"/>
            </a:pPr>
            <a:r>
              <a:rPr lang="en-US" sz="2400" dirty="0" smtClean="0">
                <a:latin typeface="Berlin Sans FB" pitchFamily="34" charset="0"/>
              </a:rPr>
              <a:t>EXPERIMENTAL METHODS AND PROCEDURE</a:t>
            </a:r>
          </a:p>
          <a:p>
            <a:pPr>
              <a:buFont typeface="Wingdings" pitchFamily="2" charset="2"/>
              <a:buChar char="Ø"/>
            </a:pPr>
            <a:r>
              <a:rPr lang="en-US" sz="2400" dirty="0" smtClean="0">
                <a:latin typeface="Berlin Sans FB" pitchFamily="34" charset="0"/>
              </a:rPr>
              <a:t>RESULTS AND  DISCUSSION</a:t>
            </a:r>
          </a:p>
          <a:p>
            <a:pPr>
              <a:buFont typeface="Wingdings" pitchFamily="2" charset="2"/>
              <a:buChar char="Ø"/>
            </a:pPr>
            <a:r>
              <a:rPr lang="en-US" sz="2400" dirty="0" smtClean="0">
                <a:latin typeface="Berlin Sans FB" pitchFamily="34" charset="0"/>
              </a:rPr>
              <a:t>CONCLUSIONS </a:t>
            </a:r>
          </a:p>
          <a:p>
            <a:pPr>
              <a:buFont typeface="Wingdings" pitchFamily="2" charset="2"/>
              <a:buChar char="Ø"/>
            </a:pPr>
            <a:r>
              <a:rPr lang="en-US" sz="2400" dirty="0" smtClean="0">
                <a:latin typeface="Berlin Sans FB" pitchFamily="34" charset="0"/>
              </a:rPr>
              <a:t>FUTURE  RECOMMENDATIONS </a:t>
            </a:r>
          </a:p>
          <a:p>
            <a:pPr>
              <a:buFont typeface="Wingdings" pitchFamily="2" charset="2"/>
              <a:buChar char="Ø"/>
            </a:pPr>
            <a:endParaRPr lang="en-US" sz="2400" dirty="0" smtClean="0">
              <a:latin typeface="Berlin Sans FB" pitchFamily="34" charset="0"/>
            </a:endParaRPr>
          </a:p>
          <a:p>
            <a:pPr>
              <a:buFont typeface="Wingdings" pitchFamily="2" charset="2"/>
              <a:buChar char="Ø"/>
            </a:pPr>
            <a:endParaRPr lang="en-US" sz="2400" dirty="0" smtClean="0">
              <a:latin typeface="Berlin Sans FB" pitchFamily="34" charset="0"/>
            </a:endParaRPr>
          </a:p>
          <a:p>
            <a:pPr>
              <a:buFont typeface="Wingdings" pitchFamily="2" charset="2"/>
              <a:buChar char="Ø"/>
            </a:pPr>
            <a:endParaRPr lang="en-US" dirty="0" smtClean="0"/>
          </a:p>
          <a:p>
            <a:pPr>
              <a:buFont typeface="Wingdings" pitchFamily="2" charset="2"/>
              <a:buChar char="Ø"/>
            </a:pP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14282" y="785794"/>
            <a:ext cx="8715436" cy="4525963"/>
          </a:xfrm>
        </p:spPr>
        <p:txBody>
          <a:bodyPr>
            <a:noAutofit/>
          </a:bodyPr>
          <a:lstStyle/>
          <a:p>
            <a:pPr algn="just"/>
            <a:r>
              <a:rPr lang="en-IN" sz="2000" b="1" dirty="0" smtClean="0">
                <a:latin typeface="Times New Roman" pitchFamily="18" charset="0"/>
                <a:cs typeface="Times New Roman" pitchFamily="18" charset="0"/>
              </a:rPr>
              <a:t>Systems containing water, ionic or non-ionic surfactants and water-soluble polymers are vitally important to the success of product formulations and aimed at a fundamental understanding of their properties for their use in various industrial applications such as</a:t>
            </a:r>
            <a:r>
              <a:rPr lang="en-US" sz="2000" b="1" dirty="0" smtClean="0">
                <a:latin typeface="Times New Roman" pitchFamily="18" charset="0"/>
                <a:cs typeface="Times New Roman" pitchFamily="18" charset="0"/>
              </a:rPr>
              <a:t>pharmaceuticals and biomedical, personal care product, detergency, paints and coating, oil drilling and enhanced oil recovery fluid, food and mineral processing etc.</a:t>
            </a:r>
          </a:p>
          <a:p>
            <a:pPr algn="just"/>
            <a:r>
              <a:rPr lang="en-IN" sz="2000" b="1" dirty="0" smtClean="0">
                <a:latin typeface="Times New Roman" pitchFamily="18" charset="0"/>
                <a:cs typeface="Times New Roman" pitchFamily="18" charset="0"/>
              </a:rPr>
              <a:t> .In the past, surfactants and polymers were used separately in many applications mainly for their individual function rather than for those arising out of their mutual interactions. </a:t>
            </a:r>
          </a:p>
          <a:p>
            <a:pPr algn="just"/>
            <a:r>
              <a:rPr lang="en-IN" sz="2000" b="1" dirty="0" smtClean="0">
                <a:latin typeface="Times New Roman" pitchFamily="18" charset="0"/>
                <a:cs typeface="Times New Roman" pitchFamily="18" charset="0"/>
              </a:rPr>
              <a:t>When these two entities are present in systems, they generally provide better properties as compared to single entity. </a:t>
            </a:r>
          </a:p>
          <a:p>
            <a:pPr algn="just"/>
            <a:r>
              <a:rPr lang="en-IN" sz="2000" b="1" dirty="0" smtClean="0">
                <a:latin typeface="Times New Roman" pitchFamily="18" charset="0"/>
                <a:cs typeface="Times New Roman" pitchFamily="18" charset="0"/>
              </a:rPr>
              <a:t>When present together, they can interact to provide beneficial properties or unusual and unwanted properties, such as hydrophobic aggregation, viscosity enhancement, gel formation, solubilisation and phase separation. </a:t>
            </a:r>
          </a:p>
          <a:p>
            <a:pPr algn="just"/>
            <a:r>
              <a:rPr lang="en-IN" sz="2000" b="1" dirty="0" smtClean="0">
                <a:latin typeface="Times New Roman" pitchFamily="18" charset="0"/>
                <a:cs typeface="Times New Roman" pitchFamily="18" charset="0"/>
              </a:rPr>
              <a:t>These Phenomena  can be controlled, influenced and employed in specific applications.</a:t>
            </a:r>
          </a:p>
        </p:txBody>
      </p:sp>
      <p:sp>
        <p:nvSpPr>
          <p:cNvPr id="3" name="Slide Number Placeholder 2"/>
          <p:cNvSpPr>
            <a:spLocks noGrp="1"/>
          </p:cNvSpPr>
          <p:nvPr>
            <p:ph type="sldNum" sz="quarter" idx="12"/>
          </p:nvPr>
        </p:nvSpPr>
        <p:spPr/>
        <p:txBody>
          <a:bodyPr/>
          <a:lstStyle/>
          <a:p>
            <a:fld id="{B6F15528-21DE-4FAA-801E-634DDDAF4B2B}" type="slidenum">
              <a:rPr lang="en-US" smtClean="0"/>
              <a:pPr/>
              <a:t>3</a:t>
            </a:fld>
            <a:endParaRPr lang="en-US"/>
          </a:p>
        </p:txBody>
      </p:sp>
      <p:sp>
        <p:nvSpPr>
          <p:cNvPr id="4" name="TextBox 3"/>
          <p:cNvSpPr txBox="1"/>
          <p:nvPr/>
        </p:nvSpPr>
        <p:spPr>
          <a:xfrm>
            <a:off x="685800" y="71414"/>
            <a:ext cx="8001000" cy="707886"/>
          </a:xfrm>
          <a:prstGeom prst="rect">
            <a:avLst/>
          </a:prstGeom>
          <a:noFill/>
        </p:spPr>
        <p:txBody>
          <a:bodyPr wrap="square" rtlCol="0">
            <a:spAutoFit/>
          </a:bodyPr>
          <a:lstStyle/>
          <a:p>
            <a:pPr algn="ctr"/>
            <a:r>
              <a:rPr lang="en-US" sz="4000" b="1" dirty="0" smtClean="0">
                <a:solidFill>
                  <a:srgbClr val="C00000"/>
                </a:solidFill>
              </a:rPr>
              <a:t>Introduction</a:t>
            </a:r>
            <a:endParaRPr lang="en-US" sz="4000" b="1" dirty="0">
              <a:solidFill>
                <a:srgbClr val="C0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hp-admin\Desktop\images (9).jpg"/>
          <p:cNvPicPr>
            <a:picLocks noChangeAspect="1" noChangeArrowheads="1"/>
          </p:cNvPicPr>
          <p:nvPr/>
        </p:nvPicPr>
        <p:blipFill>
          <a:blip r:embed="rId2" cstate="print"/>
          <a:srcRect/>
          <a:stretch>
            <a:fillRect/>
          </a:stretch>
        </p:blipFill>
        <p:spPr bwMode="auto">
          <a:xfrm>
            <a:off x="0" y="-571528"/>
            <a:ext cx="9144000" cy="7645790"/>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ctrTitle"/>
          </p:nvPr>
        </p:nvSpPr>
        <p:spPr>
          <a:xfrm>
            <a:off x="1657350" y="-285776"/>
            <a:ext cx="5829300" cy="685800"/>
          </a:xfrm>
        </p:spPr>
        <p:txBody>
          <a:bodyPr>
            <a:normAutofit fontScale="90000"/>
          </a:bodyPr>
          <a:lstStyle/>
          <a:p>
            <a:r>
              <a:rPr lang="en-US" dirty="0" smtClean="0"/>
              <a:t>                                            </a:t>
            </a:r>
            <a:r>
              <a:rPr lang="en-US" sz="2200" dirty="0" smtClean="0"/>
              <a:t>Cont.</a:t>
            </a:r>
            <a:endParaRPr lang="en-US" sz="2200" dirty="0"/>
          </a:p>
        </p:txBody>
      </p:sp>
      <p:sp>
        <p:nvSpPr>
          <p:cNvPr id="3" name="Subtitle 2"/>
          <p:cNvSpPr>
            <a:spLocks noGrp="1"/>
          </p:cNvSpPr>
          <p:nvPr>
            <p:ph type="subTitle" idx="1"/>
          </p:nvPr>
        </p:nvSpPr>
        <p:spPr>
          <a:xfrm>
            <a:off x="285719" y="571480"/>
            <a:ext cx="8643999" cy="5334000"/>
          </a:xfrm>
        </p:spPr>
        <p:txBody>
          <a:bodyPr>
            <a:noAutofit/>
          </a:bodyPr>
          <a:lstStyle/>
          <a:p>
            <a:pPr algn="just">
              <a:buFont typeface="Arial" pitchFamily="34" charset="0"/>
              <a:buChar char="•"/>
            </a:pPr>
            <a:r>
              <a:rPr lang="en-US" sz="2200" dirty="0">
                <a:latin typeface="Times New Roman" pitchFamily="18" charset="0"/>
                <a:cs typeface="Times New Roman" pitchFamily="18" charset="0"/>
              </a:rPr>
              <a:t> </a:t>
            </a:r>
            <a:r>
              <a:rPr lang="en-US" sz="2200" dirty="0">
                <a:solidFill>
                  <a:schemeClr val="tx1"/>
                </a:solidFill>
                <a:latin typeface="Times New Roman" pitchFamily="18" charset="0"/>
                <a:cs typeface="Times New Roman" pitchFamily="18" charset="0"/>
              </a:rPr>
              <a:t>To recover the petroleum from depleted oil </a:t>
            </a:r>
            <a:r>
              <a:rPr lang="en-US" sz="2200" dirty="0" smtClean="0">
                <a:solidFill>
                  <a:schemeClr val="tx1"/>
                </a:solidFill>
                <a:latin typeface="Times New Roman" pitchFamily="18" charset="0"/>
                <a:cs typeface="Times New Roman" pitchFamily="18" charset="0"/>
              </a:rPr>
              <a:t>wells </a:t>
            </a:r>
            <a:r>
              <a:rPr lang="en-US" sz="2200" dirty="0">
                <a:solidFill>
                  <a:schemeClr val="tx1"/>
                </a:solidFill>
                <a:latin typeface="Times New Roman" pitchFamily="18" charset="0"/>
                <a:cs typeface="Times New Roman" pitchFamily="18" charset="0"/>
              </a:rPr>
              <a:t>by </a:t>
            </a:r>
            <a:r>
              <a:rPr lang="en-US" sz="2200" dirty="0" smtClean="0">
                <a:solidFill>
                  <a:schemeClr val="tx1"/>
                </a:solidFill>
                <a:latin typeface="Times New Roman" pitchFamily="18" charset="0"/>
                <a:cs typeface="Times New Roman" pitchFamily="18" charset="0"/>
              </a:rPr>
              <a:t>enhanced </a:t>
            </a:r>
            <a:r>
              <a:rPr lang="en-US" sz="2200" dirty="0">
                <a:solidFill>
                  <a:schemeClr val="tx1"/>
                </a:solidFill>
                <a:latin typeface="Times New Roman" pitchFamily="18" charset="0"/>
                <a:cs typeface="Times New Roman" pitchFamily="18" charset="0"/>
              </a:rPr>
              <a:t>oil recovery processes as surfactant-polymer flooding, foaming and acid fracturing, gel formation are commonly employed.</a:t>
            </a:r>
          </a:p>
          <a:p>
            <a:pPr algn="just">
              <a:buFont typeface="Arial" pitchFamily="34" charset="0"/>
              <a:buChar char="•"/>
            </a:pPr>
            <a:endParaRPr lang="en-US" sz="2200" dirty="0">
              <a:solidFill>
                <a:schemeClr val="tx1"/>
              </a:solidFill>
              <a:latin typeface="Times New Roman" pitchFamily="18" charset="0"/>
              <a:cs typeface="Times New Roman" pitchFamily="18" charset="0"/>
            </a:endParaRPr>
          </a:p>
          <a:p>
            <a:pPr algn="just">
              <a:buFont typeface="Arial" pitchFamily="34" charset="0"/>
              <a:buChar char="•"/>
            </a:pPr>
            <a:r>
              <a:rPr lang="en-US" sz="2200" dirty="0">
                <a:solidFill>
                  <a:schemeClr val="tx1"/>
                </a:solidFill>
                <a:latin typeface="Times New Roman" pitchFamily="18" charset="0"/>
                <a:cs typeface="Times New Roman" pitchFamily="18" charset="0"/>
              </a:rPr>
              <a:t>The purpose of surfactant–polymer flooding is to produce oil from reservoir which held back by capillary forces after water flooding. Injection of surfactant-polymer solution leads to reduction in interfacial tension between oil and water thereby leading to mobilization of the residual oil.           </a:t>
            </a:r>
          </a:p>
          <a:p>
            <a:pPr algn="just">
              <a:buFont typeface="Arial" pitchFamily="34" charset="0"/>
              <a:buChar char="•"/>
            </a:pPr>
            <a:endParaRPr lang="en-US" sz="2200" dirty="0">
              <a:solidFill>
                <a:schemeClr val="tx1"/>
              </a:solidFill>
              <a:latin typeface="Times New Roman" pitchFamily="18" charset="0"/>
              <a:cs typeface="Times New Roman" pitchFamily="18" charset="0"/>
            </a:endParaRPr>
          </a:p>
          <a:p>
            <a:pPr algn="just">
              <a:buFont typeface="Arial" pitchFamily="34" charset="0"/>
              <a:buChar char="•"/>
            </a:pPr>
            <a:r>
              <a:rPr lang="en-US" sz="2200" dirty="0">
                <a:solidFill>
                  <a:schemeClr val="tx1"/>
                </a:solidFill>
                <a:latin typeface="Times New Roman" pitchFamily="18" charset="0"/>
                <a:cs typeface="Times New Roman" pitchFamily="18" charset="0"/>
              </a:rPr>
              <a:t> Synergism interaction of  surfactant and polymer are used in many formulation and industrial process to boost the properties of surfactant and lead to unwanted and undesirable property changes.</a:t>
            </a:r>
          </a:p>
          <a:p>
            <a:pPr algn="just">
              <a:buFont typeface="Arial" pitchFamily="34" charset="0"/>
              <a:buChar char="•"/>
            </a:pPr>
            <a:endParaRPr lang="en-US" sz="2200" dirty="0">
              <a:latin typeface="Times New Roman" pitchFamily="18" charset="0"/>
              <a:cs typeface="Times New Roman" pitchFamily="18" charset="0"/>
            </a:endParaRPr>
          </a:p>
          <a:p>
            <a:pPr algn="just"/>
            <a:endParaRPr lang="en-US" sz="2200" dirty="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575C3349-2197-49E0-81D1-439DDEE365BC}" type="slidenum">
              <a:rPr lang="en-US" smtClean="0"/>
              <a:pPr/>
              <a:t>4</a:t>
            </a:fld>
            <a:endParaRPr lang="en-US"/>
          </a:p>
        </p:txBody>
      </p:sp>
    </p:spTree>
    <p:extLst>
      <p:ext uri="{BB962C8B-B14F-4D97-AF65-F5344CB8AC3E}">
        <p14:creationId xmlns="" xmlns:p14="http://schemas.microsoft.com/office/powerpoint/2010/main" val="8869089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1"/>
          <p:cNvSpPr txBox="1">
            <a:spLocks noChangeArrowheads="1"/>
          </p:cNvSpPr>
          <p:nvPr/>
        </p:nvSpPr>
        <p:spPr bwMode="auto">
          <a:xfrm>
            <a:off x="3314700" y="285728"/>
            <a:ext cx="2286000" cy="523875"/>
          </a:xfrm>
          <a:prstGeom prst="rect">
            <a:avLst/>
          </a:prstGeom>
          <a:blipFill dpi="0" rotWithShape="1">
            <a:blip r:embed="rId2"/>
            <a:srcRect/>
            <a:tile tx="0" ty="0" sx="100000" sy="100000" flip="none" algn="tl"/>
          </a:blipFill>
          <a:ln w="9525">
            <a:solidFill>
              <a:srgbClr val="FF0000"/>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latin typeface="Times New Roman" panose="02020603050405020304" pitchFamily="18" charset="0"/>
                <a:cs typeface="Times New Roman" panose="02020603050405020304" pitchFamily="18" charset="0"/>
              </a:rPr>
              <a:t>Surfactants</a:t>
            </a:r>
          </a:p>
        </p:txBody>
      </p:sp>
      <p:sp>
        <p:nvSpPr>
          <p:cNvPr id="1033" name="TextBox 3"/>
          <p:cNvSpPr txBox="1">
            <a:spLocks noChangeArrowheads="1"/>
          </p:cNvSpPr>
          <p:nvPr/>
        </p:nvSpPr>
        <p:spPr bwMode="auto">
          <a:xfrm>
            <a:off x="642910" y="1071546"/>
            <a:ext cx="8001056" cy="5632311"/>
          </a:xfrm>
          <a:prstGeom prst="rect">
            <a:avLst/>
          </a:prstGeom>
          <a:noFill/>
          <a:ln w="9525">
            <a:noFill/>
            <a:miter lim="800000"/>
            <a:headEnd/>
            <a:tailEnd/>
          </a:ln>
        </p:spPr>
        <p:txBody>
          <a:bodyPr wrap="square">
            <a:spAutoFit/>
          </a:bodyPr>
          <a:lstStyle/>
          <a:p>
            <a:pPr algn="just">
              <a:buClr>
                <a:srgbClr val="C00000"/>
              </a:buClr>
              <a:buFont typeface="Wingdings" pitchFamily="2" charset="2"/>
              <a:buChar char="Ø"/>
              <a:defRPr/>
            </a:pPr>
            <a:r>
              <a:rPr lang="en-US" sz="2000" b="1" dirty="0" err="1">
                <a:solidFill>
                  <a:srgbClr val="FF0000"/>
                </a:solidFill>
                <a:latin typeface="Times New Roman" pitchFamily="18" charset="0"/>
                <a:cs typeface="Times New Roman" pitchFamily="18" charset="0"/>
              </a:rPr>
              <a:t>SURF</a:t>
            </a:r>
            <a:r>
              <a:rPr lang="en-US" sz="2000" b="1" dirty="0" err="1">
                <a:solidFill>
                  <a:schemeClr val="tx1">
                    <a:lumMod val="85000"/>
                    <a:lumOff val="15000"/>
                  </a:schemeClr>
                </a:solidFill>
                <a:latin typeface="Times New Roman" pitchFamily="18" charset="0"/>
                <a:cs typeface="Times New Roman" pitchFamily="18" charset="0"/>
              </a:rPr>
              <a:t>ace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ACT</a:t>
            </a:r>
            <a:r>
              <a:rPr lang="en-US" sz="2000" b="1" dirty="0" err="1">
                <a:solidFill>
                  <a:schemeClr val="tx1">
                    <a:lumMod val="85000"/>
                    <a:lumOff val="15000"/>
                  </a:schemeClr>
                </a:solidFill>
                <a:latin typeface="Times New Roman" pitchFamily="18" charset="0"/>
                <a:cs typeface="Times New Roman" pitchFamily="18" charset="0"/>
              </a:rPr>
              <a:t>ive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Age</a:t>
            </a:r>
            <a:r>
              <a:rPr lang="en-US" sz="2000" b="1" dirty="0" err="1">
                <a:solidFill>
                  <a:srgbClr val="FF0000"/>
                </a:solidFill>
                <a:latin typeface="Times New Roman" pitchFamily="18" charset="0"/>
                <a:cs typeface="Times New Roman" pitchFamily="18" charset="0"/>
              </a:rPr>
              <a:t>NTS</a:t>
            </a:r>
            <a:r>
              <a:rPr lang="en-US" sz="2000" b="1" dirty="0">
                <a:solidFill>
                  <a:schemeClr val="tx1">
                    <a:lumMod val="85000"/>
                    <a:lumOff val="15000"/>
                  </a:schemeClr>
                </a:solidFill>
                <a:latin typeface="Times New Roman" pitchFamily="18" charset="0"/>
                <a:cs typeface="Times New Roman" pitchFamily="18" charset="0"/>
              </a:rPr>
              <a:t> (referred to as SURFACTANTS) are </a:t>
            </a:r>
            <a:r>
              <a:rPr lang="en-US" sz="2000" b="1" dirty="0" err="1">
                <a:solidFill>
                  <a:schemeClr val="tx1">
                    <a:lumMod val="85000"/>
                    <a:lumOff val="15000"/>
                  </a:schemeClr>
                </a:solidFill>
                <a:latin typeface="Times New Roman" pitchFamily="18" charset="0"/>
                <a:cs typeface="Times New Roman" pitchFamily="18" charset="0"/>
              </a:rPr>
              <a:t>amphipathic</a:t>
            </a:r>
            <a:r>
              <a:rPr lang="en-US" sz="2000" b="1" dirty="0">
                <a:solidFill>
                  <a:schemeClr val="tx1">
                    <a:lumMod val="85000"/>
                    <a:lumOff val="15000"/>
                  </a:schemeClr>
                </a:solidFill>
                <a:latin typeface="Times New Roman" pitchFamily="18" charset="0"/>
                <a:cs typeface="Times New Roman" pitchFamily="18" charset="0"/>
              </a:rPr>
              <a:t> molecules that, when present at low concentration in a system, have the property of adsorbing onto surfaces or interfaces of the system and of altering to a marked degree the surface or interfacial free energies of those surfaces or interfaces</a:t>
            </a:r>
            <a:r>
              <a:rPr lang="en-US" sz="2000" b="1" dirty="0" smtClean="0">
                <a:solidFill>
                  <a:schemeClr val="tx1">
                    <a:lumMod val="85000"/>
                    <a:lumOff val="15000"/>
                  </a:schemeClr>
                </a:solidFill>
                <a:latin typeface="Times New Roman" pitchFamily="18" charset="0"/>
                <a:cs typeface="Times New Roman" pitchFamily="18" charset="0"/>
              </a:rPr>
              <a:t>.</a:t>
            </a:r>
            <a:r>
              <a:rPr lang="en-US" sz="2000" b="1" dirty="0" smtClean="0">
                <a:solidFill>
                  <a:schemeClr val="bg1"/>
                </a:solidFill>
                <a:latin typeface="Times New Roman" pitchFamily="18" charset="0"/>
                <a:cs typeface="Times New Roman" pitchFamily="18" charset="0"/>
              </a:rPr>
              <a:t>)</a:t>
            </a:r>
          </a:p>
          <a:p>
            <a:pPr algn="just">
              <a:buClr>
                <a:srgbClr val="C00000"/>
              </a:buClr>
              <a:buFont typeface="Wingdings" pitchFamily="2" charset="2"/>
              <a:buChar char="Ø"/>
              <a:defRPr/>
            </a:pPr>
            <a:endParaRPr lang="en-US" sz="2000" b="1" dirty="0" smtClean="0">
              <a:solidFill>
                <a:schemeClr val="bg1"/>
              </a:solidFill>
              <a:latin typeface="Times New Roman" pitchFamily="18" charset="0"/>
              <a:cs typeface="Times New Roman" pitchFamily="18" charset="0"/>
            </a:endParaRPr>
          </a:p>
          <a:p>
            <a:pPr algn="just"/>
            <a:r>
              <a:rPr lang="en-US" sz="2000" b="1" dirty="0" smtClean="0">
                <a:solidFill>
                  <a:srgbClr val="0070C0"/>
                </a:solidFill>
                <a:latin typeface="Times New Roman" pitchFamily="18" charset="0"/>
                <a:cs typeface="Times New Roman" pitchFamily="18" charset="0"/>
              </a:rPr>
              <a:t>The molecule is composed of </a:t>
            </a:r>
            <a:r>
              <a:rPr lang="en-US" sz="2000" b="1" dirty="0" smtClean="0">
                <a:solidFill>
                  <a:srgbClr val="FF0000"/>
                </a:solidFill>
                <a:latin typeface="Times New Roman" pitchFamily="18" charset="0"/>
                <a:cs typeface="Times New Roman" pitchFamily="18" charset="0"/>
              </a:rPr>
              <a:t>non-polar hydrophobic portion </a:t>
            </a:r>
            <a:r>
              <a:rPr lang="en-US" sz="2000" b="1" dirty="0" smtClean="0">
                <a:solidFill>
                  <a:srgbClr val="0070C0"/>
                </a:solidFill>
                <a:latin typeface="Times New Roman" pitchFamily="18" charset="0"/>
                <a:cs typeface="Times New Roman" pitchFamily="18" charset="0"/>
              </a:rPr>
              <a:t>and a </a:t>
            </a:r>
            <a:r>
              <a:rPr lang="en-US" sz="2000" b="1" dirty="0" smtClean="0">
                <a:solidFill>
                  <a:srgbClr val="FF0000"/>
                </a:solidFill>
                <a:latin typeface="Times New Roman" pitchFamily="18" charset="0"/>
                <a:cs typeface="Times New Roman" pitchFamily="18" charset="0"/>
              </a:rPr>
              <a:t>polar hydrophilic portion</a:t>
            </a:r>
            <a:r>
              <a:rPr lang="en-US" sz="2000" b="1" dirty="0" smtClean="0">
                <a:solidFill>
                  <a:srgbClr val="0070C0"/>
                </a:solidFill>
                <a:latin typeface="Times New Roman" pitchFamily="18" charset="0"/>
                <a:cs typeface="Times New Roman" pitchFamily="18" charset="0"/>
              </a:rPr>
              <a:t>. The polar  or ionic portion of the molecule interacts strongly with water via dipole or ion-dipole interactions. </a:t>
            </a:r>
          </a:p>
          <a:p>
            <a:pPr algn="just"/>
            <a:endParaRPr lang="en-US" sz="2000" b="1" dirty="0" smtClean="0">
              <a:solidFill>
                <a:srgbClr val="0070C0"/>
              </a:solidFill>
              <a:latin typeface="Times New Roman" pitchFamily="18" charset="0"/>
              <a:cs typeface="Times New Roman" pitchFamily="18" charset="0"/>
            </a:endParaRPr>
          </a:p>
          <a:p>
            <a:pPr algn="just"/>
            <a:r>
              <a:rPr lang="en-US" sz="2000" b="1" dirty="0" smtClean="0">
                <a:solidFill>
                  <a:srgbClr val="0070C0"/>
                </a:solidFill>
                <a:latin typeface="Times New Roman" pitchFamily="18" charset="0"/>
                <a:cs typeface="Times New Roman" pitchFamily="18" charset="0"/>
              </a:rPr>
              <a:t>The non-polar part is hydrocarbon chain that has least affinity for water molecules. It is well known that surface-active molecules undergo </a:t>
            </a:r>
            <a:r>
              <a:rPr lang="en-US" sz="2000" b="1" dirty="0" smtClean="0">
                <a:solidFill>
                  <a:srgbClr val="FF0000"/>
                </a:solidFill>
                <a:latin typeface="Times New Roman" pitchFamily="18" charset="0"/>
                <a:cs typeface="Times New Roman" pitchFamily="18" charset="0"/>
              </a:rPr>
              <a:t>self-organized aggregates </a:t>
            </a:r>
            <a:r>
              <a:rPr lang="en-US" sz="2000" b="1" dirty="0" smtClean="0">
                <a:solidFill>
                  <a:srgbClr val="0070C0"/>
                </a:solidFill>
                <a:latin typeface="Times New Roman" pitchFamily="18" charset="0"/>
                <a:cs typeface="Times New Roman" pitchFamily="18" charset="0"/>
              </a:rPr>
              <a:t>known </a:t>
            </a:r>
            <a:r>
              <a:rPr lang="en-US" sz="2000" b="1" dirty="0" smtClean="0">
                <a:solidFill>
                  <a:srgbClr val="FF0000"/>
                </a:solidFill>
                <a:latin typeface="Times New Roman" pitchFamily="18" charset="0"/>
                <a:cs typeface="Times New Roman" pitchFamily="18" charset="0"/>
              </a:rPr>
              <a:t>as micelles </a:t>
            </a:r>
            <a:r>
              <a:rPr lang="en-US" sz="2000" b="1" dirty="0" smtClean="0">
                <a:solidFill>
                  <a:srgbClr val="0070C0"/>
                </a:solidFill>
                <a:latin typeface="Times New Roman" pitchFamily="18" charset="0"/>
                <a:cs typeface="Times New Roman" pitchFamily="18" charset="0"/>
              </a:rPr>
              <a:t>above a certain concentration, which is known as the </a:t>
            </a:r>
            <a:r>
              <a:rPr lang="en-US" sz="2000" b="1" dirty="0" smtClean="0">
                <a:solidFill>
                  <a:srgbClr val="FF0000"/>
                </a:solidFill>
                <a:latin typeface="Times New Roman" pitchFamily="18" charset="0"/>
                <a:cs typeface="Times New Roman" pitchFamily="18" charset="0"/>
              </a:rPr>
              <a:t>critical micelle concentration, </a:t>
            </a:r>
            <a:r>
              <a:rPr lang="en-US" sz="2000" b="1" dirty="0" err="1" smtClean="0">
                <a:solidFill>
                  <a:srgbClr val="FF0000"/>
                </a:solidFill>
                <a:latin typeface="Times New Roman" pitchFamily="18" charset="0"/>
                <a:cs typeface="Times New Roman" pitchFamily="18" charset="0"/>
              </a:rPr>
              <a:t>cmc</a:t>
            </a:r>
            <a:r>
              <a:rPr lang="en-US" sz="2000" b="1" dirty="0" smtClean="0">
                <a:solidFill>
                  <a:srgbClr val="0070C0"/>
                </a:solidFill>
                <a:latin typeface="Times New Roman" pitchFamily="18" charset="0"/>
                <a:cs typeface="Times New Roman" pitchFamily="18" charset="0"/>
              </a:rPr>
              <a:t>. </a:t>
            </a:r>
            <a:r>
              <a:rPr lang="en-US" sz="2000" b="1" dirty="0" err="1" smtClean="0">
                <a:solidFill>
                  <a:srgbClr val="0070C0"/>
                </a:solidFill>
                <a:latin typeface="Times New Roman" pitchFamily="18" charset="0"/>
                <a:cs typeface="Times New Roman" pitchFamily="18" charset="0"/>
              </a:rPr>
              <a:t>Mcbain</a:t>
            </a:r>
            <a:r>
              <a:rPr lang="en-US" sz="2000" b="1" dirty="0" smtClean="0">
                <a:solidFill>
                  <a:srgbClr val="0070C0"/>
                </a:solidFill>
                <a:latin typeface="Times New Roman" pitchFamily="18" charset="0"/>
                <a:cs typeface="Times New Roman" pitchFamily="18" charset="0"/>
              </a:rPr>
              <a:t> and Hartley from their preliminary research work had concluded that the micelles are spherical or roughly spherical in their shape. </a:t>
            </a:r>
          </a:p>
          <a:p>
            <a:pPr algn="just">
              <a:buClr>
                <a:srgbClr val="C00000"/>
              </a:buClr>
              <a:defRPr/>
            </a:pP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702636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57200"/>
            <a:ext cx="8229600" cy="641956"/>
          </a:xfrm>
        </p:spPr>
        <p:txBody>
          <a:bodyPr>
            <a:noAutofit/>
          </a:bodyPr>
          <a:lstStyle/>
          <a:p>
            <a:pPr algn="ctr"/>
            <a:r>
              <a:rPr lang="en-US" sz="4000" b="1" dirty="0" smtClean="0">
                <a:solidFill>
                  <a:srgbClr val="C00000"/>
                </a:solidFill>
                <a:cs typeface="Times New Roman" pitchFamily="18" charset="0"/>
              </a:rPr>
              <a:t>Types of Surfactants</a:t>
            </a:r>
            <a:endParaRPr lang="en-US" sz="4000" b="1" dirty="0">
              <a:solidFill>
                <a:srgbClr val="C00000"/>
              </a:solidFill>
              <a:cs typeface="Times New Roman" pitchFamily="18" charset="0"/>
            </a:endParaRPr>
          </a:p>
        </p:txBody>
      </p:sp>
      <p:pic>
        <p:nvPicPr>
          <p:cNvPr id="1026" name="Picture 2" descr="TensideHyrophilHydrophob.png (500×315)"/>
          <p:cNvPicPr>
            <a:picLocks noGrp="1" noChangeAspect="1" noChangeArrowheads="1"/>
          </p:cNvPicPr>
          <p:nvPr>
            <p:ph sz="half" idx="1"/>
          </p:nvPr>
        </p:nvPicPr>
        <p:blipFill>
          <a:blip r:embed="rId3"/>
          <a:stretch>
            <a:fillRect/>
          </a:stretch>
        </p:blipFill>
        <p:spPr bwMode="auto">
          <a:xfrm>
            <a:off x="457200" y="1600200"/>
            <a:ext cx="5791200" cy="4724400"/>
          </a:xfrm>
          <a:prstGeom prst="rect">
            <a:avLst/>
          </a:prstGeom>
          <a:noFill/>
          <a:ln w="9525">
            <a:noFill/>
            <a:miter lim="800000"/>
            <a:headEnd/>
            <a:tailEnd/>
          </a:ln>
        </p:spPr>
      </p:pic>
      <p:graphicFrame>
        <p:nvGraphicFramePr>
          <p:cNvPr id="9" name="Content Placeholder 8"/>
          <p:cNvGraphicFramePr>
            <a:graphicFrameLocks noGrp="1"/>
          </p:cNvGraphicFramePr>
          <p:nvPr>
            <p:ph sz="half" idx="2"/>
          </p:nvPr>
        </p:nvGraphicFramePr>
        <p:xfrm>
          <a:off x="6248400" y="1524000"/>
          <a:ext cx="2743200" cy="26669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Slide Number Placeholder 11"/>
          <p:cNvSpPr>
            <a:spLocks noGrp="1"/>
          </p:cNvSpPr>
          <p:nvPr>
            <p:ph type="sldNum" sz="quarter" idx="12"/>
          </p:nvPr>
        </p:nvSpPr>
        <p:spPr/>
        <p:txBody>
          <a:bodyPr/>
          <a:lstStyle/>
          <a:p>
            <a:fld id="{E2C7BAAC-3037-40D5-9F13-8E380DCD3D4E}" type="slidenum">
              <a:rPr lang="en-US" smtClean="0"/>
              <a:pPr/>
              <a:t>6</a:t>
            </a:fld>
            <a:endParaRPr lang="en-US"/>
          </a:p>
        </p:txBody>
      </p:sp>
      <p:grpSp>
        <p:nvGrpSpPr>
          <p:cNvPr id="2" name="Group 4"/>
          <p:cNvGrpSpPr/>
          <p:nvPr/>
        </p:nvGrpSpPr>
        <p:grpSpPr>
          <a:xfrm>
            <a:off x="6248400" y="3962400"/>
            <a:ext cx="2743200" cy="1143000"/>
            <a:chOff x="0" y="138599"/>
            <a:chExt cx="2743200" cy="1143000"/>
          </a:xfrm>
        </p:grpSpPr>
        <p:sp>
          <p:nvSpPr>
            <p:cNvPr id="6" name="Rounded Rectangle 5"/>
            <p:cNvSpPr/>
            <p:nvPr/>
          </p:nvSpPr>
          <p:spPr>
            <a:xfrm>
              <a:off x="0" y="214799"/>
              <a:ext cx="2743200" cy="10553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51517" y="138599"/>
              <a:ext cx="2640166" cy="11430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en-US" sz="4000" dirty="0" smtClean="0"/>
                <a:t>Cat</a:t>
              </a:r>
              <a:r>
                <a:rPr lang="en-US" sz="4000" kern="1200" dirty="0" smtClean="0"/>
                <a:t>ionic</a:t>
              </a:r>
              <a:endParaRPr lang="en-US" sz="4000" kern="1200" dirty="0"/>
            </a:p>
          </p:txBody>
        </p:sp>
      </p:grpSp>
      <p:grpSp>
        <p:nvGrpSpPr>
          <p:cNvPr id="3" name="Group 7"/>
          <p:cNvGrpSpPr/>
          <p:nvPr/>
        </p:nvGrpSpPr>
        <p:grpSpPr>
          <a:xfrm>
            <a:off x="6248400" y="5116860"/>
            <a:ext cx="2895599" cy="1283940"/>
            <a:chOff x="0" y="286852"/>
            <a:chExt cx="2895599" cy="1055340"/>
          </a:xfrm>
        </p:grpSpPr>
        <p:sp>
          <p:nvSpPr>
            <p:cNvPr id="10" name="Rounded Rectangle 9"/>
            <p:cNvSpPr/>
            <p:nvPr/>
          </p:nvSpPr>
          <p:spPr>
            <a:xfrm>
              <a:off x="0" y="286852"/>
              <a:ext cx="2743200" cy="10553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ed Rectangle 4"/>
            <p:cNvSpPr/>
            <p:nvPr/>
          </p:nvSpPr>
          <p:spPr>
            <a:xfrm>
              <a:off x="51516" y="340065"/>
              <a:ext cx="2844083" cy="87855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3600" dirty="0" err="1" smtClean="0"/>
                <a:t>Zwitter</a:t>
              </a:r>
              <a:r>
                <a:rPr lang="en-US" sz="3600" kern="1200" dirty="0" err="1" smtClean="0"/>
                <a:t>ionic</a:t>
              </a:r>
              <a:endParaRPr lang="en-US" sz="3600" kern="1200" dirty="0"/>
            </a:p>
          </p:txBody>
        </p:sp>
      </p:gr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C:\Users\hp-admin\Desktop\Textures_wallpapers_539.jpg"/>
          <p:cNvPicPr>
            <a:picLocks noChangeAspect="1" noChangeArrowheads="1"/>
          </p:cNvPicPr>
          <p:nvPr/>
        </p:nvPicPr>
        <p:blipFill>
          <a:blip r:embed="rId3" cstate="print"/>
          <a:srcRect/>
          <a:stretch>
            <a:fillRect/>
          </a:stretch>
        </p:blipFill>
        <p:spPr bwMode="auto">
          <a:xfrm>
            <a:off x="357158" y="0"/>
            <a:ext cx="8572560" cy="6858000"/>
          </a:xfrm>
          <a:prstGeom prst="rect">
            <a:avLst/>
          </a:prstGeom>
          <a:noFill/>
        </p:spPr>
      </p:pic>
      <p:sp>
        <p:nvSpPr>
          <p:cNvPr id="2" name="Title 1"/>
          <p:cNvSpPr>
            <a:spLocks noGrp="1"/>
          </p:cNvSpPr>
          <p:nvPr>
            <p:ph type="ctrTitle"/>
          </p:nvPr>
        </p:nvSpPr>
        <p:spPr>
          <a:xfrm>
            <a:off x="1657350" y="3"/>
            <a:ext cx="5829300" cy="1066799"/>
          </a:xfrm>
        </p:spPr>
        <p:txBody>
          <a:bodyPr/>
          <a:lstStyle/>
          <a:p>
            <a:r>
              <a:rPr lang="en-US" dirty="0" smtClean="0"/>
              <a:t>Ionic surfactant </a:t>
            </a:r>
            <a:endParaRPr lang="en-US" dirty="0"/>
          </a:p>
        </p:txBody>
      </p:sp>
      <p:sp>
        <p:nvSpPr>
          <p:cNvPr id="3" name="Subtitle 2"/>
          <p:cNvSpPr>
            <a:spLocks noGrp="1"/>
          </p:cNvSpPr>
          <p:nvPr>
            <p:ph type="subTitle" idx="1"/>
          </p:nvPr>
        </p:nvSpPr>
        <p:spPr>
          <a:xfrm>
            <a:off x="1428750" y="1371600"/>
            <a:ext cx="6000750" cy="5029200"/>
          </a:xfrm>
        </p:spPr>
        <p:txBody>
          <a:bodyPr>
            <a:normAutofit/>
          </a:bodyPr>
          <a:lstStyle/>
          <a:p>
            <a:pPr algn="just"/>
            <a:endParaRPr lang="en-US" sz="2000" dirty="0">
              <a:latin typeface="Times New Roman" pitchFamily="18" charset="0"/>
              <a:cs typeface="Times New Roman" pitchFamily="18" charset="0"/>
            </a:endParaRPr>
          </a:p>
          <a:p>
            <a:pPr algn="just">
              <a:buFont typeface="Wingdings" pitchFamily="2" charset="2"/>
              <a:buChar char="v"/>
            </a:pPr>
            <a:r>
              <a:rPr lang="en-US" sz="2000" dirty="0">
                <a:latin typeface="Times New Roman" pitchFamily="18" charset="0"/>
                <a:cs typeface="Times New Roman" pitchFamily="18" charset="0"/>
              </a:rPr>
              <a:t> </a:t>
            </a:r>
            <a:r>
              <a:rPr lang="en-US" sz="2800" dirty="0">
                <a:solidFill>
                  <a:schemeClr val="tx1"/>
                </a:solidFill>
                <a:latin typeface="Times New Roman" pitchFamily="18" charset="0"/>
                <a:cs typeface="Times New Roman" pitchFamily="18" charset="0"/>
              </a:rPr>
              <a:t>Anionic surfactants </a:t>
            </a:r>
          </a:p>
          <a:p>
            <a:pPr algn="just"/>
            <a:r>
              <a:rPr lang="en-US" sz="2000" dirty="0">
                <a:solidFill>
                  <a:schemeClr val="tx1"/>
                </a:solidFill>
                <a:latin typeface="Times New Roman" pitchFamily="18" charset="0"/>
                <a:cs typeface="Times New Roman" pitchFamily="18" charset="0"/>
              </a:rPr>
              <a:t>     </a:t>
            </a:r>
          </a:p>
          <a:p>
            <a:pPr algn="just"/>
            <a:r>
              <a:rPr lang="en-US" sz="2200" dirty="0">
                <a:solidFill>
                  <a:schemeClr val="tx1"/>
                </a:solidFill>
                <a:latin typeface="Times New Roman" pitchFamily="18" charset="0"/>
                <a:cs typeface="Times New Roman" pitchFamily="18" charset="0"/>
              </a:rPr>
              <a:t>A surfactant with negatively charge  head group such as Sodium </a:t>
            </a:r>
            <a:r>
              <a:rPr lang="en-US" sz="2200" dirty="0" err="1">
                <a:solidFill>
                  <a:schemeClr val="tx1"/>
                </a:solidFill>
                <a:latin typeface="Times New Roman" pitchFamily="18" charset="0"/>
                <a:cs typeface="Times New Roman" pitchFamily="18" charset="0"/>
              </a:rPr>
              <a:t>dodecyl</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sulfonate</a:t>
            </a:r>
            <a:r>
              <a:rPr lang="en-US" sz="2200" dirty="0">
                <a:solidFill>
                  <a:schemeClr val="tx1"/>
                </a:solidFill>
                <a:latin typeface="Times New Roman" pitchFamily="18" charset="0"/>
                <a:cs typeface="Times New Roman" pitchFamily="18" charset="0"/>
              </a:rPr>
              <a:t> (SDS)</a:t>
            </a:r>
          </a:p>
          <a:p>
            <a:pPr algn="just"/>
            <a:endParaRPr lang="en-US" sz="2200" dirty="0">
              <a:solidFill>
                <a:schemeClr val="tx1"/>
              </a:solidFill>
              <a:latin typeface="Times New Roman" pitchFamily="18" charset="0"/>
              <a:cs typeface="Times New Roman" pitchFamily="18" charset="0"/>
            </a:endParaRPr>
          </a:p>
          <a:p>
            <a:pPr algn="just"/>
            <a:endParaRPr lang="en-US" dirty="0">
              <a:solidFill>
                <a:schemeClr val="tx1"/>
              </a:solidFill>
              <a:latin typeface="Times New Roman" pitchFamily="18" charset="0"/>
              <a:cs typeface="Times New Roman" pitchFamily="18" charset="0"/>
            </a:endParaRPr>
          </a:p>
        </p:txBody>
      </p:sp>
      <p:pic>
        <p:nvPicPr>
          <p:cNvPr id="4" name="Picture 2"/>
          <p:cNvPicPr>
            <a:picLocks noChangeAspect="1" noChangeArrowheads="1"/>
          </p:cNvPicPr>
          <p:nvPr/>
        </p:nvPicPr>
        <p:blipFill>
          <a:blip r:embed="rId4"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 xmlns:a14="http://schemas.microsoft.com/office/drawing/2010/main" val="0"/>
              </a:ext>
            </a:extLst>
          </a:blip>
          <a:srcRect/>
          <a:stretch>
            <a:fillRect/>
          </a:stretch>
        </p:blipFill>
        <p:spPr bwMode="auto">
          <a:xfrm flipV="1">
            <a:off x="4343401" y="1447802"/>
            <a:ext cx="1336148" cy="968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cstate="print"/>
          <a:srcRect/>
          <a:stretch>
            <a:fillRect/>
          </a:stretch>
        </p:blipFill>
        <p:spPr bwMode="auto">
          <a:xfrm>
            <a:off x="2457451" y="3886202"/>
            <a:ext cx="4307681" cy="1285875"/>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575C3349-2197-49E0-81D1-439DDEE365BC}" type="slidenum">
              <a:rPr lang="en-US" smtClean="0"/>
              <a:pPr/>
              <a:t>7</a:t>
            </a:fld>
            <a:endParaRPr lang="en-US"/>
          </a:p>
        </p:txBody>
      </p:sp>
    </p:spTree>
    <p:extLst>
      <p:ext uri="{BB962C8B-B14F-4D97-AF65-F5344CB8AC3E}">
        <p14:creationId xmlns="" xmlns:p14="http://schemas.microsoft.com/office/powerpoint/2010/main" val="2956809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descr="C:\Users\hp-admin\Desktop\Textures_wallpapers_539.jpg"/>
          <p:cNvPicPr>
            <a:picLocks noChangeAspect="1" noChangeArrowheads="1"/>
          </p:cNvPicPr>
          <p:nvPr/>
        </p:nvPicPr>
        <p:blipFill>
          <a:blip r:embed="rId3" cstate="print"/>
          <a:srcRect/>
          <a:stretch>
            <a:fillRect/>
          </a:stretch>
        </p:blipFill>
        <p:spPr bwMode="auto">
          <a:xfrm>
            <a:off x="1143000" y="0"/>
            <a:ext cx="6858000" cy="6858000"/>
          </a:xfrm>
          <a:prstGeom prst="rect">
            <a:avLst/>
          </a:prstGeom>
          <a:noFill/>
        </p:spPr>
      </p:pic>
      <p:sp>
        <p:nvSpPr>
          <p:cNvPr id="2" name="Title 1"/>
          <p:cNvSpPr>
            <a:spLocks noGrp="1"/>
          </p:cNvSpPr>
          <p:nvPr>
            <p:ph type="ctrTitle"/>
          </p:nvPr>
        </p:nvSpPr>
        <p:spPr>
          <a:xfrm>
            <a:off x="1657350" y="381003"/>
            <a:ext cx="5829300" cy="609599"/>
          </a:xfrm>
        </p:spPr>
        <p:txBody>
          <a:bodyPr>
            <a:normAutofit fontScale="90000"/>
          </a:bodyPr>
          <a:lstStyle/>
          <a:p>
            <a:r>
              <a:rPr lang="en-US" dirty="0" smtClean="0"/>
              <a:t>Cont..</a:t>
            </a:r>
            <a:endParaRPr lang="en-US" dirty="0"/>
          </a:p>
        </p:txBody>
      </p:sp>
      <p:sp>
        <p:nvSpPr>
          <p:cNvPr id="3" name="Subtitle 2"/>
          <p:cNvSpPr>
            <a:spLocks noGrp="1"/>
          </p:cNvSpPr>
          <p:nvPr>
            <p:ph type="subTitle" idx="1"/>
          </p:nvPr>
        </p:nvSpPr>
        <p:spPr>
          <a:xfrm>
            <a:off x="785786" y="1295400"/>
            <a:ext cx="7858180" cy="5029200"/>
          </a:xfrm>
        </p:spPr>
        <p:txBody>
          <a:bodyPr>
            <a:normAutofit/>
          </a:bodyPr>
          <a:lstStyle/>
          <a:p>
            <a:pPr algn="just">
              <a:buFont typeface="Wingdings" pitchFamily="2" charset="2"/>
              <a:buChar char="v"/>
            </a:pPr>
            <a:r>
              <a:rPr lang="en-US" dirty="0"/>
              <a:t> </a:t>
            </a:r>
            <a:r>
              <a:rPr lang="en-US" dirty="0">
                <a:solidFill>
                  <a:schemeClr val="tx1"/>
                </a:solidFill>
              </a:rPr>
              <a:t>Cationic Surfactant</a:t>
            </a:r>
            <a:r>
              <a:rPr lang="en-US" dirty="0"/>
              <a:t>  </a:t>
            </a:r>
          </a:p>
          <a:p>
            <a:pPr algn="just"/>
            <a:r>
              <a:rPr lang="en-US" dirty="0"/>
              <a:t>      </a:t>
            </a:r>
          </a:p>
          <a:p>
            <a:pPr algn="just"/>
            <a:endParaRPr lang="en-US" dirty="0">
              <a:latin typeface="Times New Roman" pitchFamily="18" charset="0"/>
              <a:cs typeface="Times New Roman" pitchFamily="18" charset="0"/>
            </a:endParaRPr>
          </a:p>
          <a:p>
            <a:pPr algn="just"/>
            <a:r>
              <a:rPr lang="en-US" sz="2200" dirty="0">
                <a:solidFill>
                  <a:schemeClr val="tx1"/>
                </a:solidFill>
                <a:latin typeface="Times New Roman" pitchFamily="18" charset="0"/>
                <a:cs typeface="Times New Roman" pitchFamily="18" charset="0"/>
              </a:rPr>
              <a:t>Surface-active portion bears a positive charge for example </a:t>
            </a:r>
            <a:r>
              <a:rPr lang="en-US" sz="2200" dirty="0" err="1">
                <a:solidFill>
                  <a:schemeClr val="tx1"/>
                </a:solidFill>
                <a:latin typeface="Times New Roman" pitchFamily="18" charset="0"/>
                <a:cs typeface="Times New Roman" pitchFamily="18" charset="0"/>
              </a:rPr>
              <a:t>Cetyltrimethylammonium</a:t>
            </a:r>
            <a:r>
              <a:rPr lang="en-US" sz="2200" dirty="0">
                <a:solidFill>
                  <a:schemeClr val="tx1"/>
                </a:solidFill>
                <a:latin typeface="Times New Roman" pitchFamily="18" charset="0"/>
                <a:cs typeface="Times New Roman" pitchFamily="18" charset="0"/>
              </a:rPr>
              <a:t> Bromide( CTAB</a:t>
            </a:r>
            <a:r>
              <a:rPr lang="en-US" sz="2200" dirty="0">
                <a:solidFill>
                  <a:schemeClr val="tx1"/>
                </a:solidFill>
              </a:rPr>
              <a:t>)</a:t>
            </a:r>
          </a:p>
        </p:txBody>
      </p:sp>
      <p:pic>
        <p:nvPicPr>
          <p:cNvPr id="4" name="Picture 3"/>
          <p:cNvPicPr>
            <a:picLocks noChangeAspect="1" noChangeArrowheads="1"/>
          </p:cNvPicPr>
          <p:nvPr/>
        </p:nvPicPr>
        <p:blipFill>
          <a:blip r:embed="rId4" cstate="print">
            <a:clrChange>
              <a:clrFrom>
                <a:srgbClr val="FFFFFF"/>
              </a:clrFrom>
              <a:clrTo>
                <a:srgbClr val="FFFFFF">
                  <a:alpha val="0"/>
                </a:srgbClr>
              </a:clrTo>
            </a:clrChange>
            <a:duotone>
              <a:prstClr val="black"/>
              <a:schemeClr val="accent3">
                <a:tint val="45000"/>
                <a:satMod val="400000"/>
              </a:schemeClr>
            </a:duotone>
            <a:extLst>
              <a:ext uri="{28A0092B-C50C-407E-A947-70E740481C1C}">
                <a14:useLocalDpi xmlns="" xmlns:a14="http://schemas.microsoft.com/office/drawing/2010/main" val="0"/>
              </a:ext>
            </a:extLst>
          </a:blip>
          <a:srcRect/>
          <a:stretch>
            <a:fillRect/>
          </a:stretch>
        </p:blipFill>
        <p:spPr bwMode="auto">
          <a:xfrm>
            <a:off x="4286250" y="1600202"/>
            <a:ext cx="1314450" cy="849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cstate="print"/>
          <a:srcRect/>
          <a:stretch>
            <a:fillRect/>
          </a:stretch>
        </p:blipFill>
        <p:spPr bwMode="auto">
          <a:xfrm>
            <a:off x="1943101" y="3810000"/>
            <a:ext cx="2135981" cy="1219200"/>
          </a:xfrm>
          <a:prstGeom prst="rect">
            <a:avLst/>
          </a:prstGeom>
          <a:noFill/>
          <a:ln w="9525">
            <a:noFill/>
            <a:miter lim="800000"/>
            <a:headEnd/>
            <a:tailEnd/>
          </a:ln>
        </p:spPr>
      </p:pic>
      <p:pic>
        <p:nvPicPr>
          <p:cNvPr id="3075" name="Picture 3"/>
          <p:cNvPicPr>
            <a:picLocks noChangeAspect="1" noChangeArrowheads="1"/>
          </p:cNvPicPr>
          <p:nvPr/>
        </p:nvPicPr>
        <p:blipFill>
          <a:blip r:embed="rId6" cstate="print"/>
          <a:srcRect/>
          <a:stretch>
            <a:fillRect/>
          </a:stretch>
        </p:blipFill>
        <p:spPr bwMode="auto">
          <a:xfrm>
            <a:off x="4057650" y="4267202"/>
            <a:ext cx="1085850" cy="904875"/>
          </a:xfrm>
          <a:prstGeom prst="rect">
            <a:avLst/>
          </a:prstGeom>
          <a:noFill/>
          <a:ln w="9525">
            <a:noFill/>
            <a:miter lim="800000"/>
            <a:headEnd/>
            <a:tailEnd/>
          </a:ln>
        </p:spPr>
      </p:pic>
      <p:sp>
        <p:nvSpPr>
          <p:cNvPr id="7" name="TextBox 6"/>
          <p:cNvSpPr txBox="1"/>
          <p:nvPr/>
        </p:nvSpPr>
        <p:spPr>
          <a:xfrm>
            <a:off x="4171950" y="3810002"/>
            <a:ext cx="514350" cy="830997"/>
          </a:xfrm>
          <a:prstGeom prst="rect">
            <a:avLst/>
          </a:prstGeom>
          <a:noFill/>
        </p:spPr>
        <p:txBody>
          <a:bodyPr wrap="square" rtlCol="0">
            <a:spAutoFit/>
          </a:bodyPr>
          <a:lstStyle/>
          <a:p>
            <a:r>
              <a:rPr lang="en-US" sz="2400" dirty="0"/>
              <a:t>Br</a:t>
            </a:r>
            <a:r>
              <a:rPr lang="en-US" sz="2400" dirty="0">
                <a:effectLst>
                  <a:outerShdw blurRad="38100" dist="38100" dir="2700000" algn="tl">
                    <a:srgbClr val="000000">
                      <a:alpha val="43137"/>
                    </a:srgbClr>
                  </a:outerShdw>
                </a:effectLst>
                <a:latin typeface="Aharoni"/>
                <a:cs typeface="Aharoni"/>
              </a:rPr>
              <a:t>¯</a:t>
            </a:r>
            <a:endParaRPr lang="en-US" sz="2400" dirty="0"/>
          </a:p>
        </p:txBody>
      </p:sp>
      <p:sp>
        <p:nvSpPr>
          <p:cNvPr id="9" name="Slide Number Placeholder 8"/>
          <p:cNvSpPr>
            <a:spLocks noGrp="1"/>
          </p:cNvSpPr>
          <p:nvPr>
            <p:ph type="sldNum" sz="quarter" idx="12"/>
          </p:nvPr>
        </p:nvSpPr>
        <p:spPr/>
        <p:txBody>
          <a:bodyPr/>
          <a:lstStyle/>
          <a:p>
            <a:fld id="{575C3349-2197-49E0-81D1-439DDEE365BC}" type="slidenum">
              <a:rPr lang="en-US" smtClean="0"/>
              <a:pPr/>
              <a:t>8</a:t>
            </a:fld>
            <a:endParaRPr lang="en-US"/>
          </a:p>
        </p:txBody>
      </p:sp>
    </p:spTree>
    <p:extLst>
      <p:ext uri="{BB962C8B-B14F-4D97-AF65-F5344CB8AC3E}">
        <p14:creationId xmlns="" xmlns:p14="http://schemas.microsoft.com/office/powerpoint/2010/main" val="2802660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hp-admin\Desktop\Textures_wallpapers_539.jpg"/>
          <p:cNvPicPr>
            <a:picLocks noChangeAspect="1" noChangeArrowheads="1"/>
          </p:cNvPicPr>
          <p:nvPr/>
        </p:nvPicPr>
        <p:blipFill>
          <a:blip r:embed="rId3" cstate="print"/>
          <a:srcRect/>
          <a:stretch>
            <a:fillRect/>
          </a:stretch>
        </p:blipFill>
        <p:spPr bwMode="auto">
          <a:xfrm>
            <a:off x="1143000" y="0"/>
            <a:ext cx="6858000" cy="6858000"/>
          </a:xfrm>
          <a:prstGeom prst="rect">
            <a:avLst/>
          </a:prstGeom>
          <a:noFill/>
        </p:spPr>
      </p:pic>
      <p:sp>
        <p:nvSpPr>
          <p:cNvPr id="2" name="Title 1"/>
          <p:cNvSpPr>
            <a:spLocks noGrp="1"/>
          </p:cNvSpPr>
          <p:nvPr>
            <p:ph type="ctrTitle"/>
          </p:nvPr>
        </p:nvSpPr>
        <p:spPr>
          <a:xfrm>
            <a:off x="714348" y="304801"/>
            <a:ext cx="6772302" cy="609600"/>
          </a:xfrm>
        </p:spPr>
        <p:txBody>
          <a:bodyPr>
            <a:normAutofit/>
          </a:bodyPr>
          <a:lstStyle/>
          <a:p>
            <a:r>
              <a:rPr lang="en-US" sz="3200" dirty="0"/>
              <a:t>Non ionic surfactant </a:t>
            </a:r>
          </a:p>
        </p:txBody>
      </p:sp>
      <p:sp>
        <p:nvSpPr>
          <p:cNvPr id="3" name="Subtitle 2"/>
          <p:cNvSpPr>
            <a:spLocks noGrp="1"/>
          </p:cNvSpPr>
          <p:nvPr>
            <p:ph type="subTitle" idx="1"/>
          </p:nvPr>
        </p:nvSpPr>
        <p:spPr>
          <a:xfrm>
            <a:off x="1485900" y="1600200"/>
            <a:ext cx="5829300" cy="5029200"/>
          </a:xfrm>
        </p:spPr>
        <p:txBody>
          <a:bodyPr>
            <a:normAutofit/>
          </a:bodyPr>
          <a:lstStyle/>
          <a:p>
            <a:pPr algn="just">
              <a:buFont typeface="Wingdings" pitchFamily="2" charset="2"/>
              <a:buChar char="v"/>
            </a:pPr>
            <a:r>
              <a:rPr lang="en-US" dirty="0">
                <a:latin typeface="Times New Roman" pitchFamily="18" charset="0"/>
                <a:cs typeface="Times New Roman" pitchFamily="18" charset="0"/>
              </a:rPr>
              <a:t> </a:t>
            </a:r>
            <a:r>
              <a:rPr lang="en-US" sz="2200" dirty="0">
                <a:solidFill>
                  <a:schemeClr val="tx1"/>
                </a:solidFill>
                <a:latin typeface="Times New Roman" pitchFamily="18" charset="0"/>
                <a:cs typeface="Times New Roman" pitchFamily="18" charset="0"/>
              </a:rPr>
              <a:t>A surfactant with no charge group or in </a:t>
            </a:r>
            <a:r>
              <a:rPr lang="en-US" sz="2200" dirty="0" err="1">
                <a:solidFill>
                  <a:schemeClr val="tx1"/>
                </a:solidFill>
                <a:latin typeface="Times New Roman" pitchFamily="18" charset="0"/>
                <a:cs typeface="Times New Roman" pitchFamily="18" charset="0"/>
              </a:rPr>
              <a:t>otherwords</a:t>
            </a:r>
            <a:r>
              <a:rPr lang="en-US" sz="2200" dirty="0">
                <a:solidFill>
                  <a:schemeClr val="tx1"/>
                </a:solidFill>
              </a:rPr>
              <a:t> surface-active portion bears no apparent ionic charge.</a:t>
            </a:r>
          </a:p>
          <a:p>
            <a:pPr algn="just">
              <a:buFont typeface="Wingdings" pitchFamily="2" charset="2"/>
              <a:buChar char="v"/>
            </a:pPr>
            <a:r>
              <a:rPr lang="en-US" sz="2200" dirty="0">
                <a:solidFill>
                  <a:schemeClr val="tx1"/>
                </a:solidFill>
              </a:rPr>
              <a:t> For example:</a:t>
            </a:r>
          </a:p>
          <a:p>
            <a:pPr algn="just"/>
            <a:r>
              <a:rPr lang="en-US" sz="2200" dirty="0">
                <a:solidFill>
                  <a:schemeClr val="tx1"/>
                </a:solidFill>
              </a:rPr>
              <a:t>polyoxyethylene 20 </a:t>
            </a:r>
            <a:r>
              <a:rPr lang="en-US" sz="2200" dirty="0" err="1">
                <a:solidFill>
                  <a:schemeClr val="tx1"/>
                </a:solidFill>
              </a:rPr>
              <a:t>cetyl</a:t>
            </a:r>
            <a:r>
              <a:rPr lang="en-US" sz="2200" dirty="0">
                <a:solidFill>
                  <a:schemeClr val="tx1"/>
                </a:solidFill>
              </a:rPr>
              <a:t> ether (Brij58) </a:t>
            </a:r>
          </a:p>
          <a:p>
            <a:pPr algn="just"/>
            <a:r>
              <a:rPr lang="en-US" sz="2200" dirty="0">
                <a:solidFill>
                  <a:schemeClr val="tx1"/>
                </a:solidFill>
              </a:rPr>
              <a:t>     		C</a:t>
            </a:r>
            <a:r>
              <a:rPr lang="en-US" sz="2200" baseline="-25000" dirty="0">
                <a:solidFill>
                  <a:schemeClr val="tx1"/>
                </a:solidFill>
              </a:rPr>
              <a:t>16</a:t>
            </a:r>
            <a:r>
              <a:rPr lang="en-US" sz="2200" dirty="0">
                <a:solidFill>
                  <a:schemeClr val="tx1"/>
                </a:solidFill>
              </a:rPr>
              <a:t>H</a:t>
            </a:r>
            <a:r>
              <a:rPr lang="en-US" sz="2200" baseline="-25000" dirty="0">
                <a:solidFill>
                  <a:schemeClr val="tx1"/>
                </a:solidFill>
              </a:rPr>
              <a:t>33</a:t>
            </a:r>
            <a:r>
              <a:rPr lang="en-US" sz="2200" dirty="0">
                <a:solidFill>
                  <a:schemeClr val="tx1"/>
                </a:solidFill>
              </a:rPr>
              <a:t>(O CH</a:t>
            </a:r>
            <a:r>
              <a:rPr lang="en-US" sz="2200" baseline="-25000" dirty="0">
                <a:solidFill>
                  <a:schemeClr val="tx1"/>
                </a:solidFill>
              </a:rPr>
              <a:t>2</a:t>
            </a:r>
            <a:r>
              <a:rPr lang="en-US" sz="2200" dirty="0">
                <a:solidFill>
                  <a:schemeClr val="tx1"/>
                </a:solidFill>
              </a:rPr>
              <a:t>CH</a:t>
            </a:r>
            <a:r>
              <a:rPr lang="en-US" sz="2200" baseline="-25000" dirty="0">
                <a:solidFill>
                  <a:schemeClr val="tx1"/>
                </a:solidFill>
              </a:rPr>
              <a:t>2</a:t>
            </a:r>
            <a:r>
              <a:rPr lang="en-US" sz="2200" dirty="0">
                <a:solidFill>
                  <a:schemeClr val="tx1"/>
                </a:solidFill>
              </a:rPr>
              <a:t>)</a:t>
            </a:r>
            <a:r>
              <a:rPr lang="en-US" sz="2200" baseline="-25000" dirty="0">
                <a:solidFill>
                  <a:schemeClr val="tx1"/>
                </a:solidFill>
              </a:rPr>
              <a:t>20</a:t>
            </a:r>
            <a:r>
              <a:rPr lang="en-US" sz="2200" dirty="0">
                <a:solidFill>
                  <a:schemeClr val="tx1"/>
                </a:solidFill>
              </a:rPr>
              <a:t>­­­ –OH </a:t>
            </a:r>
          </a:p>
          <a:p>
            <a:pPr algn="just"/>
            <a:endParaRPr lang="en-US" sz="2200" dirty="0"/>
          </a:p>
          <a:p>
            <a:pPr algn="just"/>
            <a:endParaRPr lang="en-US"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4" cstate="print"/>
          <a:srcRect/>
          <a:stretch>
            <a:fillRect/>
          </a:stretch>
        </p:blipFill>
        <p:spPr bwMode="auto">
          <a:xfrm>
            <a:off x="1428751" y="4743464"/>
            <a:ext cx="5250656" cy="685800"/>
          </a:xfrm>
          <a:prstGeom prst="rect">
            <a:avLst/>
          </a:prstGeom>
          <a:noFill/>
          <a:ln w="9525">
            <a:noFill/>
            <a:miter lim="800000"/>
            <a:headEnd/>
            <a:tailEnd/>
          </a:ln>
        </p:spPr>
      </p:pic>
      <p:pic>
        <p:nvPicPr>
          <p:cNvPr id="5" name="Picture 4"/>
          <p:cNvPicPr/>
          <p:nvPr/>
        </p:nvPicPr>
        <p:blipFill>
          <a:blip r:embed="rId5" cstate="print"/>
          <a:srcRect l="3333" t="12500" r="1667" b="65625"/>
          <a:stretch>
            <a:fillRect/>
          </a:stretch>
        </p:blipFill>
        <p:spPr bwMode="auto">
          <a:xfrm>
            <a:off x="6000750" y="381000"/>
            <a:ext cx="1600200" cy="838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575C3349-2197-49E0-81D1-439DDEE365BC}" type="slidenum">
              <a:rPr lang="en-US" smtClean="0"/>
              <a:pPr/>
              <a:t>9</a:t>
            </a:fld>
            <a:endParaRPr lang="en-US"/>
          </a:p>
        </p:txBody>
      </p:sp>
    </p:spTree>
    <p:extLst>
      <p:ext uri="{BB962C8B-B14F-4D97-AF65-F5344CB8AC3E}">
        <p14:creationId xmlns="" xmlns:p14="http://schemas.microsoft.com/office/powerpoint/2010/main" val="16478034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descr="C:\Users\hp-admin\Desktop\Textures_wallpapers_539.jpg"/>
          <p:cNvPicPr>
            <a:picLocks noChangeAspect="1" noChangeArrowheads="1"/>
          </p:cNvPicPr>
          <p:nvPr/>
        </p:nvPicPr>
        <p:blipFill>
          <a:blip r:embed="rId3" cstate="print"/>
          <a:srcRect/>
          <a:stretch>
            <a:fillRect/>
          </a:stretch>
        </p:blipFill>
        <p:spPr bwMode="auto">
          <a:xfrm>
            <a:off x="1143000" y="0"/>
            <a:ext cx="6858000" cy="6858000"/>
          </a:xfrm>
          <a:prstGeom prst="rect">
            <a:avLst/>
          </a:prstGeom>
          <a:noFill/>
        </p:spPr>
      </p:pic>
      <p:sp>
        <p:nvSpPr>
          <p:cNvPr id="2" name="Title 1"/>
          <p:cNvSpPr>
            <a:spLocks noGrp="1"/>
          </p:cNvSpPr>
          <p:nvPr>
            <p:ph type="ctrTitle"/>
          </p:nvPr>
        </p:nvSpPr>
        <p:spPr>
          <a:xfrm>
            <a:off x="1371600" y="228603"/>
            <a:ext cx="6115050" cy="685799"/>
          </a:xfrm>
        </p:spPr>
        <p:txBody>
          <a:bodyPr>
            <a:normAutofit fontScale="90000"/>
          </a:bodyPr>
          <a:lstStyle/>
          <a:p>
            <a:r>
              <a:rPr lang="en-US" dirty="0" smtClean="0"/>
              <a:t>Cont..</a:t>
            </a:r>
            <a:endParaRPr lang="en-US" dirty="0"/>
          </a:p>
        </p:txBody>
      </p:sp>
      <p:sp>
        <p:nvSpPr>
          <p:cNvPr id="3" name="Subtitle 2"/>
          <p:cNvSpPr>
            <a:spLocks noGrp="1"/>
          </p:cNvSpPr>
          <p:nvPr>
            <p:ph type="subTitle" idx="1"/>
          </p:nvPr>
        </p:nvSpPr>
        <p:spPr>
          <a:xfrm>
            <a:off x="642910" y="990600"/>
            <a:ext cx="8072494" cy="5334000"/>
          </a:xfrm>
        </p:spPr>
        <p:txBody>
          <a:bodyPr/>
          <a:lstStyle/>
          <a:p>
            <a:pPr marL="342900" indent="-342900" algn="l">
              <a:buFont typeface="Wingdings" pitchFamily="2" charset="2"/>
              <a:buChar char="v"/>
            </a:pPr>
            <a:r>
              <a:rPr lang="en-IN" sz="2800" b="1" dirty="0"/>
              <a:t> </a:t>
            </a:r>
            <a:r>
              <a:rPr lang="en-IN" sz="2800" b="1" dirty="0" err="1">
                <a:solidFill>
                  <a:schemeClr val="tx1"/>
                </a:solidFill>
              </a:rPr>
              <a:t>Zwitterionic</a:t>
            </a:r>
            <a:r>
              <a:rPr lang="en-IN" sz="2800" b="1" dirty="0">
                <a:solidFill>
                  <a:schemeClr val="tx1"/>
                </a:solidFill>
              </a:rPr>
              <a:t>:</a:t>
            </a:r>
          </a:p>
          <a:p>
            <a:pPr marL="342900" indent="-342900" algn="l"/>
            <a:r>
              <a:rPr lang="en-IN" sz="2800" b="1" dirty="0">
                <a:solidFill>
                  <a:schemeClr val="tx1"/>
                </a:solidFill>
              </a:rPr>
              <a:t>   </a:t>
            </a:r>
            <a:r>
              <a:rPr lang="en-IN" sz="2800" dirty="0">
                <a:solidFill>
                  <a:schemeClr val="tx1"/>
                </a:solidFill>
              </a:rPr>
              <a:t> </a:t>
            </a:r>
          </a:p>
          <a:p>
            <a:pPr marL="342900" indent="-342900" algn="l"/>
            <a:r>
              <a:rPr lang="en-IN" sz="2800" dirty="0">
                <a:solidFill>
                  <a:schemeClr val="tx1"/>
                </a:solidFill>
                <a:latin typeface="Times New Roman" pitchFamily="18" charset="0"/>
                <a:cs typeface="Times New Roman" pitchFamily="18" charset="0"/>
              </a:rPr>
              <a:t>    </a:t>
            </a:r>
          </a:p>
          <a:p>
            <a:pPr marL="342900" indent="-342900" algn="just"/>
            <a:r>
              <a:rPr lang="en-IN" sz="2800" dirty="0">
                <a:solidFill>
                  <a:schemeClr val="tx1"/>
                </a:solidFill>
                <a:latin typeface="Times New Roman" pitchFamily="18" charset="0"/>
                <a:cs typeface="Times New Roman" pitchFamily="18" charset="0"/>
              </a:rPr>
              <a:t>     </a:t>
            </a:r>
            <a:r>
              <a:rPr lang="en-IN" dirty="0">
                <a:solidFill>
                  <a:schemeClr val="tx1"/>
                </a:solidFill>
                <a:latin typeface="Times New Roman" pitchFamily="18" charset="0"/>
                <a:cs typeface="Times New Roman" pitchFamily="18" charset="0"/>
              </a:rPr>
              <a:t>B</a:t>
            </a:r>
            <a:r>
              <a:rPr lang="en-US" sz="2200" dirty="0" err="1">
                <a:solidFill>
                  <a:schemeClr val="tx1"/>
                </a:solidFill>
                <a:latin typeface="Times New Roman" pitchFamily="18" charset="0"/>
                <a:cs typeface="Times New Roman" pitchFamily="18" charset="0"/>
              </a:rPr>
              <a:t>oth</a:t>
            </a:r>
            <a:r>
              <a:rPr lang="en-US" sz="2200" dirty="0">
                <a:solidFill>
                  <a:schemeClr val="tx1"/>
                </a:solidFill>
                <a:latin typeface="Times New Roman" pitchFamily="18" charset="0"/>
                <a:cs typeface="Times New Roman" pitchFamily="18" charset="0"/>
              </a:rPr>
              <a:t> positive and negative charges may be present in the surface-active portion. Exhibit anionic behavior at higher pH values and cationic behavior near or below their </a:t>
            </a:r>
            <a:r>
              <a:rPr lang="en-US" sz="2200" dirty="0" err="1">
                <a:solidFill>
                  <a:schemeClr val="tx1"/>
                </a:solidFill>
                <a:latin typeface="Times New Roman" pitchFamily="18" charset="0"/>
                <a:cs typeface="Times New Roman" pitchFamily="18" charset="0"/>
              </a:rPr>
              <a:t>iso</a:t>
            </a:r>
            <a:r>
              <a:rPr lang="en-US" sz="2200" dirty="0">
                <a:solidFill>
                  <a:schemeClr val="tx1"/>
                </a:solidFill>
                <a:latin typeface="Times New Roman" pitchFamily="18" charset="0"/>
                <a:cs typeface="Times New Roman" pitchFamily="18" charset="0"/>
              </a:rPr>
              <a:t> – electric points. These may contain two charged groups with different sign, for example, </a:t>
            </a:r>
            <a:r>
              <a:rPr lang="en-US" sz="2200" i="1" dirty="0">
                <a:solidFill>
                  <a:schemeClr val="tx1"/>
                </a:solidFill>
                <a:latin typeface="Times New Roman" pitchFamily="18" charset="0"/>
                <a:cs typeface="Times New Roman" pitchFamily="18" charset="0"/>
              </a:rPr>
              <a:t>N</a:t>
            </a:r>
            <a:r>
              <a:rPr lang="en-US" sz="2200" dirty="0">
                <a:solidFill>
                  <a:schemeClr val="tx1"/>
                </a:solidFill>
                <a:latin typeface="Times New Roman" pitchFamily="18" charset="0"/>
                <a:cs typeface="Times New Roman" pitchFamily="18" charset="0"/>
              </a:rPr>
              <a:t>-</a:t>
            </a:r>
            <a:r>
              <a:rPr lang="en-US" sz="2200" dirty="0" err="1">
                <a:solidFill>
                  <a:schemeClr val="tx1"/>
                </a:solidFill>
                <a:latin typeface="Times New Roman" pitchFamily="18" charset="0"/>
                <a:cs typeface="Times New Roman" pitchFamily="18" charset="0"/>
              </a:rPr>
              <a:t>dodecyl</a:t>
            </a:r>
            <a:r>
              <a:rPr lang="en-US" sz="2200" dirty="0">
                <a:solidFill>
                  <a:schemeClr val="tx1"/>
                </a:solidFill>
                <a:latin typeface="Times New Roman" pitchFamily="18" charset="0"/>
                <a:cs typeface="Times New Roman" pitchFamily="18" charset="0"/>
              </a:rPr>
              <a:t>-</a:t>
            </a:r>
            <a:r>
              <a:rPr lang="en-US" sz="2200" i="1" dirty="0">
                <a:solidFill>
                  <a:schemeClr val="tx1"/>
                </a:solidFill>
                <a:latin typeface="Times New Roman" pitchFamily="18" charset="0"/>
                <a:cs typeface="Times New Roman" pitchFamily="18" charset="0"/>
              </a:rPr>
              <a:t>N,N</a:t>
            </a:r>
            <a:r>
              <a:rPr lang="en-US" sz="2200" dirty="0">
                <a:solidFill>
                  <a:schemeClr val="tx1"/>
                </a:solidFill>
                <a:latin typeface="Times New Roman" pitchFamily="18" charset="0"/>
                <a:cs typeface="Times New Roman" pitchFamily="18" charset="0"/>
              </a:rPr>
              <a:t>-</a:t>
            </a:r>
            <a:r>
              <a:rPr lang="en-US" sz="2200" dirty="0" err="1">
                <a:solidFill>
                  <a:schemeClr val="tx1"/>
                </a:solidFill>
                <a:latin typeface="Times New Roman" pitchFamily="18" charset="0"/>
                <a:cs typeface="Times New Roman" pitchFamily="18" charset="0"/>
              </a:rPr>
              <a:t>dimethylbetaine</a:t>
            </a:r>
            <a:r>
              <a:rPr lang="en-US" sz="2200" dirty="0">
                <a:solidFill>
                  <a:schemeClr val="tx1"/>
                </a:solidFill>
                <a:latin typeface="Times New Roman" pitchFamily="18" charset="0"/>
                <a:cs typeface="Times New Roman" pitchFamily="18" charset="0"/>
              </a:rPr>
              <a:t> (C</a:t>
            </a:r>
            <a:r>
              <a:rPr lang="en-US" sz="2200" baseline="-25000" dirty="0">
                <a:solidFill>
                  <a:schemeClr val="tx1"/>
                </a:solidFill>
                <a:latin typeface="Times New Roman" pitchFamily="18" charset="0"/>
                <a:cs typeface="Times New Roman" pitchFamily="18" charset="0"/>
              </a:rPr>
              <a:t>12</a:t>
            </a:r>
            <a:r>
              <a:rPr lang="en-US" sz="2200" dirty="0">
                <a:solidFill>
                  <a:schemeClr val="tx1"/>
                </a:solidFill>
                <a:latin typeface="Times New Roman" pitchFamily="18" charset="0"/>
                <a:cs typeface="Times New Roman" pitchFamily="18" charset="0"/>
              </a:rPr>
              <a:t>H</a:t>
            </a:r>
            <a:r>
              <a:rPr lang="en-US" sz="2200" baseline="-25000" dirty="0">
                <a:solidFill>
                  <a:schemeClr val="tx1"/>
                </a:solidFill>
                <a:latin typeface="Times New Roman" pitchFamily="18" charset="0"/>
                <a:cs typeface="Times New Roman" pitchFamily="18" charset="0"/>
              </a:rPr>
              <a:t>25</a:t>
            </a:r>
            <a:r>
              <a:rPr lang="en-US" sz="2200" dirty="0">
                <a:solidFill>
                  <a:schemeClr val="tx1"/>
                </a:solidFill>
                <a:latin typeface="Times New Roman" pitchFamily="18" charset="0"/>
                <a:cs typeface="Times New Roman" pitchFamily="18" charset="0"/>
              </a:rPr>
              <a:t>N</a:t>
            </a:r>
            <a:r>
              <a:rPr lang="en-US" sz="2200" baseline="30000" dirty="0">
                <a:solidFill>
                  <a:schemeClr val="tx1"/>
                </a:solidFill>
                <a:latin typeface="Times New Roman" pitchFamily="18" charset="0"/>
                <a:cs typeface="Times New Roman" pitchFamily="18" charset="0"/>
              </a:rPr>
              <a:t>+</a:t>
            </a:r>
            <a:r>
              <a:rPr lang="en-US" sz="2200" dirty="0">
                <a:solidFill>
                  <a:schemeClr val="tx1"/>
                </a:solidFill>
                <a:latin typeface="Times New Roman" pitchFamily="18" charset="0"/>
                <a:cs typeface="Times New Roman" pitchFamily="18" charset="0"/>
              </a:rPr>
              <a:t>(CH</a:t>
            </a:r>
            <a:r>
              <a:rPr lang="en-US" sz="2200" baseline="-25000" dirty="0">
                <a:solidFill>
                  <a:schemeClr val="tx1"/>
                </a:solidFill>
                <a:latin typeface="Times New Roman" pitchFamily="18" charset="0"/>
                <a:cs typeface="Times New Roman" pitchFamily="18" charset="0"/>
              </a:rPr>
              <a:t>3</a:t>
            </a:r>
            <a:r>
              <a:rPr lang="en-US" sz="2200" dirty="0">
                <a:solidFill>
                  <a:schemeClr val="tx1"/>
                </a:solidFill>
                <a:latin typeface="Times New Roman" pitchFamily="18" charset="0"/>
                <a:cs typeface="Times New Roman" pitchFamily="18" charset="0"/>
              </a:rPr>
              <a:t>)</a:t>
            </a:r>
            <a:r>
              <a:rPr lang="en-US" sz="2200" baseline="-25000" dirty="0">
                <a:solidFill>
                  <a:schemeClr val="tx1"/>
                </a:solidFill>
                <a:latin typeface="Times New Roman" pitchFamily="18" charset="0"/>
                <a:cs typeface="Times New Roman" pitchFamily="18" charset="0"/>
              </a:rPr>
              <a:t>2</a:t>
            </a:r>
            <a:r>
              <a:rPr lang="en-US" sz="2200" dirty="0">
                <a:solidFill>
                  <a:schemeClr val="tx1"/>
                </a:solidFill>
                <a:latin typeface="Times New Roman" pitchFamily="18" charset="0"/>
                <a:cs typeface="Times New Roman" pitchFamily="18" charset="0"/>
              </a:rPr>
              <a:t>CH</a:t>
            </a:r>
            <a:r>
              <a:rPr lang="en-US" sz="2200" baseline="-25000" dirty="0">
                <a:solidFill>
                  <a:schemeClr val="tx1"/>
                </a:solidFill>
                <a:latin typeface="Times New Roman" pitchFamily="18" charset="0"/>
                <a:cs typeface="Times New Roman" pitchFamily="18" charset="0"/>
              </a:rPr>
              <a:t>2</a:t>
            </a:r>
            <a:r>
              <a:rPr lang="en-US" sz="2200" dirty="0">
                <a:solidFill>
                  <a:schemeClr val="tx1"/>
                </a:solidFill>
                <a:latin typeface="Times New Roman" pitchFamily="18" charset="0"/>
                <a:cs typeface="Times New Roman" pitchFamily="18" charset="0"/>
              </a:rPr>
              <a:t>COO</a:t>
            </a:r>
            <a:r>
              <a:rPr lang="en-US" sz="2200" baseline="30000" dirty="0">
                <a:solidFill>
                  <a:schemeClr val="tx1"/>
                </a:solidFill>
                <a:latin typeface="Times New Roman" pitchFamily="18" charset="0"/>
                <a:cs typeface="Times New Roman" pitchFamily="18" charset="0"/>
              </a:rPr>
              <a:t>– </a:t>
            </a:r>
            <a:r>
              <a:rPr lang="en-IN" sz="2200" dirty="0">
                <a:solidFill>
                  <a:schemeClr val="tx1"/>
                </a:solidFill>
                <a:latin typeface="Times New Roman" pitchFamily="18" charset="0"/>
                <a:cs typeface="Times New Roman" pitchFamily="18" charset="0"/>
              </a:rPr>
              <a:t>).</a:t>
            </a:r>
          </a:p>
          <a:p>
            <a:pPr marL="342900" indent="-342900" algn="l"/>
            <a:endParaRPr lang="en-US" sz="2200" dirty="0">
              <a:solidFill>
                <a:schemeClr val="tx1"/>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5" name="Picture 4"/>
          <p:cNvPicPr/>
          <p:nvPr/>
        </p:nvPicPr>
        <p:blipFill>
          <a:blip r:embed="rId4" cstate="print"/>
          <a:srcRect l="3333" t="71875" r="3333" b="6250"/>
          <a:stretch>
            <a:fillRect/>
          </a:stretch>
        </p:blipFill>
        <p:spPr bwMode="auto">
          <a:xfrm>
            <a:off x="2643174" y="1752600"/>
            <a:ext cx="4143404" cy="5334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575C3349-2197-49E0-81D1-439DDEE365BC}" type="slidenum">
              <a:rPr lang="en-US" smtClean="0"/>
              <a:pPr/>
              <a:t>10</a:t>
            </a:fld>
            <a:endParaRPr lang="en-US"/>
          </a:p>
        </p:txBody>
      </p:sp>
    </p:spTree>
    <p:extLst>
      <p:ext uri="{BB962C8B-B14F-4D97-AF65-F5344CB8AC3E}">
        <p14:creationId xmlns="" xmlns:p14="http://schemas.microsoft.com/office/powerpoint/2010/main" val="24066013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314450" y="152400"/>
          <a:ext cx="611505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1747" name="Picture 2"/>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4572001" y="3962400"/>
            <a:ext cx="1021556" cy="1123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748" name="Picture 3"/>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5772151" y="3886202"/>
            <a:ext cx="1793081" cy="1076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749" name="Picture 4"/>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4229100" y="5257802"/>
            <a:ext cx="1943100" cy="1057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750" name="Picture 5"/>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213873" y="4981577"/>
            <a:ext cx="1787128" cy="1876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751" name="Picture 6"/>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500034" y="4071942"/>
            <a:ext cx="3286147" cy="25717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Curved Down Arrow 8"/>
          <p:cNvSpPr/>
          <p:nvPr/>
        </p:nvSpPr>
        <p:spPr>
          <a:xfrm>
            <a:off x="3429000" y="2819400"/>
            <a:ext cx="1828800" cy="12192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31753" name="TextBox 9"/>
          <p:cNvSpPr txBox="1">
            <a:spLocks noChangeArrowheads="1"/>
          </p:cNvSpPr>
          <p:nvPr/>
        </p:nvSpPr>
        <p:spPr bwMode="auto">
          <a:xfrm>
            <a:off x="3657601" y="2514600"/>
            <a:ext cx="174919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Concentration</a:t>
            </a:r>
          </a:p>
        </p:txBody>
      </p:sp>
      <p:sp>
        <p:nvSpPr>
          <p:cNvPr id="31754" name="TextBox 10"/>
          <p:cNvSpPr txBox="1">
            <a:spLocks noChangeArrowheads="1"/>
          </p:cNvSpPr>
          <p:nvPr/>
        </p:nvSpPr>
        <p:spPr bwMode="auto">
          <a:xfrm>
            <a:off x="3714750" y="3429002"/>
            <a:ext cx="163378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Experimental</a:t>
            </a:r>
          </a:p>
          <a:p>
            <a:pPr eaLnBrk="1" hangingPunct="1"/>
            <a:r>
              <a:rPr lang="en-US" altLang="en-US" b="1"/>
              <a:t>  conditions</a:t>
            </a:r>
          </a:p>
        </p:txBody>
      </p:sp>
    </p:spTree>
    <p:extLst>
      <p:ext uri="{BB962C8B-B14F-4D97-AF65-F5344CB8AC3E}">
        <p14:creationId xmlns="" xmlns:p14="http://schemas.microsoft.com/office/powerpoint/2010/main" val="21026300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2914650" y="152402"/>
            <a:ext cx="4152547" cy="461665"/>
          </a:xfrm>
          <a:prstGeom prst="rect">
            <a:avLst/>
          </a:prstGeom>
          <a:blipFill dpi="0" rotWithShape="1">
            <a:blip r:embed="rId2"/>
            <a:srcRect/>
            <a:tile tx="0" ty="0" sx="100000" sy="100000" flip="none" algn="tl"/>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b="1">
                <a:latin typeface="Times New Roman" panose="02020603050405020304" pitchFamily="18" charset="0"/>
                <a:ea typeface="Calibri" panose="020F0502020204030204" pitchFamily="34" charset="0"/>
                <a:cs typeface="Times New Roman" panose="02020603050405020304" pitchFamily="18" charset="0"/>
              </a:rPr>
              <a:t>Micelles and Types of Micelles</a:t>
            </a:r>
            <a:endParaRPr lang="en-US" altLang="en-US" sz="2400">
              <a:latin typeface="Calibri" panose="020F0502020204030204" pitchFamily="34" charset="0"/>
              <a:ea typeface="Calibri" panose="020F0502020204030204" pitchFamily="34" charset="0"/>
              <a:cs typeface="Times New Roman" panose="02020603050405020304" pitchFamily="18" charset="0"/>
            </a:endParaRPr>
          </a:p>
        </p:txBody>
      </p:sp>
      <p:sp>
        <p:nvSpPr>
          <p:cNvPr id="33795" name="Rectangle 2"/>
          <p:cNvSpPr>
            <a:spLocks noChangeArrowheads="1"/>
          </p:cNvSpPr>
          <p:nvPr/>
        </p:nvSpPr>
        <p:spPr bwMode="auto">
          <a:xfrm>
            <a:off x="214282" y="533401"/>
            <a:ext cx="8572560" cy="31700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dirty="0">
                <a:latin typeface="Times New Roman" panose="02020603050405020304" pitchFamily="18" charset="0"/>
                <a:cs typeface="Times New Roman" panose="02020603050405020304" pitchFamily="18" charset="0"/>
              </a:rPr>
              <a:t>Micelles have highly dynamic structures because they are only held together by physical interactions that are relatively weak, compared to the thermal energy of the system. </a:t>
            </a:r>
          </a:p>
          <a:p>
            <a:pPr algn="just" eaLnBrk="1" hangingPunct="1"/>
            <a:r>
              <a:rPr lang="en-US" altLang="en-US" sz="2000" b="1" dirty="0" smtClean="0">
                <a:latin typeface="Times New Roman" panose="02020603050405020304" pitchFamily="18" charset="0"/>
                <a:cs typeface="Times New Roman" panose="02020603050405020304" pitchFamily="18" charset="0"/>
              </a:rPr>
              <a:t>Two </a:t>
            </a:r>
            <a:r>
              <a:rPr lang="en-US" altLang="en-US" sz="2000" b="1" dirty="0">
                <a:latin typeface="Times New Roman" panose="02020603050405020304" pitchFamily="18" charset="0"/>
                <a:cs typeface="Times New Roman" panose="02020603050405020304" pitchFamily="18" charset="0"/>
              </a:rPr>
              <a:t>relaxation processes are involved in </a:t>
            </a:r>
            <a:r>
              <a:rPr lang="en-US" altLang="en-US" sz="2000" b="1" dirty="0" err="1">
                <a:latin typeface="Times New Roman" panose="02020603050405020304" pitchFamily="18" charset="0"/>
                <a:cs typeface="Times New Roman" panose="02020603050405020304" pitchFamily="18" charset="0"/>
              </a:rPr>
              <a:t>micellar</a:t>
            </a:r>
            <a:r>
              <a:rPr lang="en-US" altLang="en-US" sz="2000" b="1" dirty="0">
                <a:latin typeface="Times New Roman" panose="02020603050405020304" pitchFamily="18" charset="0"/>
                <a:cs typeface="Times New Roman" panose="02020603050405020304" pitchFamily="18" charset="0"/>
              </a:rPr>
              <a:t> solutions. The first one is the fast relaxation process with relaxation time </a:t>
            </a:r>
            <a:r>
              <a:rPr lang="en-US" altLang="en-US" sz="2000" b="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b="1" baseline="-25000" dirty="0">
                <a:latin typeface="Times New Roman" panose="02020603050405020304" pitchFamily="18" charset="0"/>
                <a:cs typeface="Times New Roman" panose="02020603050405020304" pitchFamily="18" charset="0"/>
              </a:rPr>
              <a:t>1</a:t>
            </a:r>
            <a:r>
              <a:rPr lang="en-US" altLang="en-US" sz="2000" b="1" dirty="0">
                <a:latin typeface="Times New Roman" panose="02020603050405020304" pitchFamily="18" charset="0"/>
                <a:cs typeface="Times New Roman" panose="02020603050405020304" pitchFamily="18" charset="0"/>
              </a:rPr>
              <a:t> (generally in the order of microseconds), which is associated with the fast exchange of monomers between micelles and the surrounding bulk phase. The second relaxation time </a:t>
            </a:r>
            <a:r>
              <a:rPr lang="en-US" altLang="en-US" sz="2000" b="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b="1" baseline="-25000" dirty="0">
                <a:latin typeface="Times New Roman" panose="02020603050405020304" pitchFamily="18" charset="0"/>
                <a:cs typeface="Times New Roman" panose="02020603050405020304" pitchFamily="18" charset="0"/>
              </a:rPr>
              <a:t>2</a:t>
            </a:r>
            <a:r>
              <a:rPr lang="en-US" altLang="en-US" sz="2000" b="1" dirty="0">
                <a:latin typeface="Times New Roman" panose="02020603050405020304" pitchFamily="18" charset="0"/>
                <a:cs typeface="Times New Roman" panose="02020603050405020304" pitchFamily="18" charset="0"/>
              </a:rPr>
              <a:t> (usually in the order of milliseconds) is attributed to the micelle formation and dissociation process.</a:t>
            </a:r>
          </a:p>
          <a:p>
            <a:pPr eaLnBrk="1" hangingPunct="1"/>
            <a:endParaRPr lang="en-US" altLang="en-US" sz="2000" b="1" dirty="0">
              <a:latin typeface="Times New Roman" panose="02020603050405020304" pitchFamily="18" charset="0"/>
              <a:cs typeface="Times New Roman" panose="02020603050405020304" pitchFamily="18" charset="0"/>
            </a:endParaRPr>
          </a:p>
        </p:txBody>
      </p:sp>
      <p:pic>
        <p:nvPicPr>
          <p:cNvPr id="33796"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343400" y="3429000"/>
            <a:ext cx="3657600" cy="2139950"/>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pic>
        <p:nvPicPr>
          <p:cNvPr id="33797" name="Picture 2" descr="C:\Users\ZAHID\Desktop\polymersomes.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14348" y="3500438"/>
            <a:ext cx="2486052" cy="2449513"/>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sp>
        <p:nvSpPr>
          <p:cNvPr id="33798" name="TextBox 5"/>
          <p:cNvSpPr txBox="1">
            <a:spLocks noChangeArrowheads="1"/>
          </p:cNvSpPr>
          <p:nvPr/>
        </p:nvSpPr>
        <p:spPr bwMode="auto">
          <a:xfrm>
            <a:off x="785786" y="6143644"/>
            <a:ext cx="3335080" cy="369332"/>
          </a:xfrm>
          <a:prstGeom prst="rect">
            <a:avLst/>
          </a:prstGeom>
          <a:blipFill dpi="0" rotWithShape="1">
            <a:blip r:embed="rId5"/>
            <a:srcRect/>
            <a:tile tx="0" ty="0" sx="100000" sy="100000" flip="none" algn="tl"/>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err="1"/>
              <a:t>Cryo</a:t>
            </a:r>
            <a:r>
              <a:rPr lang="en-US" altLang="en-US" b="1" dirty="0"/>
              <a:t>-Tem picture of micelles</a:t>
            </a:r>
          </a:p>
        </p:txBody>
      </p:sp>
      <p:sp>
        <p:nvSpPr>
          <p:cNvPr id="33799" name="Rectangle 6"/>
          <p:cNvSpPr>
            <a:spLocks noChangeArrowheads="1"/>
          </p:cNvSpPr>
          <p:nvPr/>
        </p:nvSpPr>
        <p:spPr bwMode="auto">
          <a:xfrm>
            <a:off x="4286250" y="5715016"/>
            <a:ext cx="3714750" cy="923330"/>
          </a:xfrm>
          <a:prstGeom prst="rect">
            <a:avLst/>
          </a:prstGeom>
          <a:blipFill dpi="0" rotWithShape="1">
            <a:blip r:embed="rId5"/>
            <a:srcRect/>
            <a:tile tx="0" ty="0" sx="100000" sy="100000" flip="none" algn="tl"/>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i="1" dirty="0"/>
              <a:t>Irregular surface of micelle compared to smooth uniform surface</a:t>
            </a:r>
            <a:r>
              <a:rPr lang="en-US" altLang="en-US" b="1" dirty="0"/>
              <a:t>.</a:t>
            </a:r>
          </a:p>
        </p:txBody>
      </p:sp>
    </p:spTree>
    <p:extLst>
      <p:ext uri="{BB962C8B-B14F-4D97-AF65-F5344CB8AC3E}">
        <p14:creationId xmlns="" xmlns:p14="http://schemas.microsoft.com/office/powerpoint/2010/main" val="5019256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descr="C:\Users\hp-admin\Desktop\Textures_wallpapers_539.jpg"/>
          <p:cNvPicPr>
            <a:picLocks noChangeAspect="1" noChangeArrowheads="1"/>
          </p:cNvPicPr>
          <p:nvPr/>
        </p:nvPicPr>
        <p:blipFill>
          <a:blip r:embed="rId2" cstate="print"/>
          <a:srcRect/>
          <a:stretch>
            <a:fillRect/>
          </a:stretch>
        </p:blipFill>
        <p:spPr bwMode="auto">
          <a:xfrm>
            <a:off x="0" y="0"/>
            <a:ext cx="8929718" cy="6858000"/>
          </a:xfrm>
          <a:prstGeom prst="rect">
            <a:avLst/>
          </a:prstGeom>
          <a:noFill/>
        </p:spPr>
      </p:pic>
      <p:sp>
        <p:nvSpPr>
          <p:cNvPr id="2" name="Title 1"/>
          <p:cNvSpPr>
            <a:spLocks noGrp="1"/>
          </p:cNvSpPr>
          <p:nvPr>
            <p:ph type="ctrTitle"/>
          </p:nvPr>
        </p:nvSpPr>
        <p:spPr>
          <a:xfrm>
            <a:off x="1428750" y="304801"/>
            <a:ext cx="6457950" cy="838200"/>
          </a:xfrm>
        </p:spPr>
        <p:txBody>
          <a:bodyPr>
            <a:normAutofit/>
          </a:bodyPr>
          <a:lstStyle/>
          <a:p>
            <a:r>
              <a:rPr lang="en-US" sz="3200" dirty="0"/>
              <a:t>Micelle formation</a:t>
            </a:r>
          </a:p>
        </p:txBody>
      </p:sp>
      <p:sp>
        <p:nvSpPr>
          <p:cNvPr id="3" name="Subtitle 2"/>
          <p:cNvSpPr>
            <a:spLocks noGrp="1"/>
          </p:cNvSpPr>
          <p:nvPr>
            <p:ph type="subTitle" idx="1"/>
          </p:nvPr>
        </p:nvSpPr>
        <p:spPr>
          <a:xfrm>
            <a:off x="285720" y="1000108"/>
            <a:ext cx="8429684" cy="5357850"/>
          </a:xfrm>
        </p:spPr>
        <p:txBody>
          <a:bodyPr>
            <a:normAutofit fontScale="92500" lnSpcReduction="10000"/>
          </a:bodyPr>
          <a:lstStyle/>
          <a:p>
            <a:pPr algn="just">
              <a:buFont typeface="Wingdings" pitchFamily="2" charset="2"/>
              <a:buChar char="v"/>
            </a:pPr>
            <a:r>
              <a:rPr lang="en-IN" dirty="0">
                <a:solidFill>
                  <a:schemeClr val="tx1"/>
                </a:solidFill>
                <a:latin typeface="Times New Roman" pitchFamily="18" charset="0"/>
                <a:cs typeface="Times New Roman" pitchFamily="18" charset="0"/>
              </a:rPr>
              <a:t>Micelle is pool of surfactant </a:t>
            </a:r>
            <a:r>
              <a:rPr lang="en-IN" dirty="0" err="1">
                <a:solidFill>
                  <a:schemeClr val="tx1"/>
                </a:solidFill>
                <a:latin typeface="Times New Roman" pitchFamily="18" charset="0"/>
                <a:cs typeface="Times New Roman" pitchFamily="18" charset="0"/>
              </a:rPr>
              <a:t>unimers</a:t>
            </a:r>
            <a:r>
              <a:rPr lang="en-IN" dirty="0">
                <a:solidFill>
                  <a:schemeClr val="tx1"/>
                </a:solidFill>
                <a:latin typeface="Times New Roman" pitchFamily="18" charset="0"/>
                <a:cs typeface="Times New Roman" pitchFamily="18" charset="0"/>
              </a:rPr>
              <a:t>.</a:t>
            </a:r>
          </a:p>
          <a:p>
            <a:pPr algn="just">
              <a:buFont typeface="Wingdings" pitchFamily="2" charset="2"/>
              <a:buChar char="v"/>
            </a:pPr>
            <a:r>
              <a:rPr lang="en-US" dirty="0" smtClean="0">
                <a:solidFill>
                  <a:schemeClr val="tx1"/>
                </a:solidFill>
                <a:latin typeface="Times New Roman" pitchFamily="18" charset="0"/>
                <a:cs typeface="Times New Roman" pitchFamily="18" charset="0"/>
              </a:rPr>
              <a:t>At </a:t>
            </a:r>
            <a:r>
              <a:rPr lang="en-US" dirty="0">
                <a:solidFill>
                  <a:schemeClr val="tx1"/>
                </a:solidFill>
                <a:latin typeface="Times New Roman" pitchFamily="18" charset="0"/>
                <a:cs typeface="Times New Roman" pitchFamily="18" charset="0"/>
              </a:rPr>
              <a:t>higher surfactant concentration, when all interfaces get saturated, the overall energy reduction may continue through some other mechanisms.</a:t>
            </a:r>
          </a:p>
          <a:p>
            <a:pPr algn="just">
              <a:buFont typeface="Wingdings" pitchFamily="2" charset="2"/>
              <a:buChar char="v"/>
            </a:pPr>
            <a:r>
              <a:rPr lang="en-US" dirty="0" smtClean="0">
                <a:solidFill>
                  <a:schemeClr val="tx1"/>
                </a:solidFill>
                <a:latin typeface="Times New Roman" pitchFamily="18" charset="0"/>
                <a:cs typeface="Times New Roman" pitchFamily="18" charset="0"/>
              </a:rPr>
              <a:t>These </a:t>
            </a:r>
            <a:r>
              <a:rPr lang="en-US" dirty="0">
                <a:solidFill>
                  <a:schemeClr val="tx1"/>
                </a:solidFill>
                <a:latin typeface="Times New Roman" pitchFamily="18" charset="0"/>
                <a:cs typeface="Times New Roman" pitchFamily="18" charset="0"/>
              </a:rPr>
              <a:t>mechanisms may include crystallization or precipitation of the surfactant from solution, or aggregate formation. </a:t>
            </a:r>
            <a:endParaRPr lang="en-US" dirty="0" smtClean="0">
              <a:solidFill>
                <a:schemeClr val="tx1"/>
              </a:solidFill>
              <a:latin typeface="Times New Roman" pitchFamily="18" charset="0"/>
              <a:cs typeface="Times New Roman" pitchFamily="18" charset="0"/>
            </a:endParaRPr>
          </a:p>
          <a:p>
            <a:pPr algn="just">
              <a:buFont typeface="Wingdings" pitchFamily="2" charset="2"/>
              <a:buChar char="v"/>
            </a:pPr>
            <a:r>
              <a:rPr lang="en-US" dirty="0" smtClean="0">
                <a:solidFill>
                  <a:schemeClr val="tx1"/>
                </a:solidFill>
                <a:latin typeface="Times New Roman" pitchFamily="18" charset="0"/>
                <a:cs typeface="Times New Roman" pitchFamily="18" charset="0"/>
              </a:rPr>
              <a:t>Shape and size of micelle can be controlled by changing the surfactant structure as well as by varying solution conditions like temperature, overall surfactant concentration, surfactant composition (in the case of mixed surfactant systems).</a:t>
            </a:r>
          </a:p>
          <a:p>
            <a:pPr algn="just"/>
            <a:endParaRPr lang="en-US" dirty="0" smtClean="0">
              <a:solidFill>
                <a:schemeClr val="tx1"/>
              </a:solidFill>
              <a:latin typeface="Times New Roman" pitchFamily="18" charset="0"/>
              <a:cs typeface="Times New Roman" pitchFamily="18" charset="0"/>
            </a:endParaRPr>
          </a:p>
          <a:p>
            <a:pPr algn="just">
              <a:buFont typeface="Wingdings" pitchFamily="2" charset="2"/>
              <a:buChar char="v"/>
            </a:pPr>
            <a:endParaRPr lang="en-US" dirty="0">
              <a:solidFill>
                <a:schemeClr val="tx1"/>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575C3349-2197-49E0-81D1-439DDEE365BC}" type="slidenum">
              <a:rPr lang="en-US" smtClean="0"/>
              <a:pPr/>
              <a:t>13</a:t>
            </a:fld>
            <a:endParaRPr lang="en-US"/>
          </a:p>
        </p:txBody>
      </p:sp>
    </p:spTree>
    <p:extLst>
      <p:ext uri="{BB962C8B-B14F-4D97-AF65-F5344CB8AC3E}">
        <p14:creationId xmlns="" xmlns:p14="http://schemas.microsoft.com/office/powerpoint/2010/main" val="34988793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143000" y="-228600"/>
          <a:ext cx="6858000" cy="419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4819" name="Picture 2"/>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285720" y="2857497"/>
            <a:ext cx="3857652" cy="371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4820" name="Picture 3"/>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4443428" y="2941638"/>
            <a:ext cx="2343150" cy="3382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4821" name="Picture 5"/>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6900891" y="3114677"/>
            <a:ext cx="1814513" cy="2752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8314011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p:txBody>
          <a:bodyPr/>
          <a:lstStyle/>
          <a:p>
            <a:pPr eaLnBrk="1" hangingPunct="1"/>
            <a:r>
              <a:rPr lang="en-US" sz="2800" dirty="0" smtClean="0">
                <a:solidFill>
                  <a:srgbClr val="C00000"/>
                </a:solidFill>
                <a:effectLst/>
              </a:rPr>
              <a:t>Surfactant existence in different phases dependent on surfactant concentration</a:t>
            </a:r>
          </a:p>
        </p:txBody>
      </p:sp>
      <p:pic>
        <p:nvPicPr>
          <p:cNvPr id="20483" name="Picture 4"/>
          <p:cNvPicPr>
            <a:picLocks noGrp="1" noChangeAspect="1" noChangeArrowheads="1"/>
          </p:cNvPicPr>
          <p:nvPr>
            <p:ph idx="1"/>
          </p:nvPr>
        </p:nvPicPr>
        <p:blipFill>
          <a:blip r:embed="rId2"/>
          <a:srcRect/>
          <a:stretch>
            <a:fillRect/>
          </a:stretch>
        </p:blipFill>
        <p:spPr>
          <a:xfrm>
            <a:off x="914400" y="1435100"/>
            <a:ext cx="6705600" cy="4768850"/>
          </a:xfrm>
          <a:noFill/>
        </p:spPr>
      </p:pic>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57200"/>
            <a:ext cx="8305800" cy="1600200"/>
          </a:xfrm>
        </p:spPr>
        <p:txBody>
          <a:bodyPr>
            <a:noAutofit/>
          </a:bodyPr>
          <a:lstStyle/>
          <a:p>
            <a:pPr algn="just">
              <a:buFont typeface="Wingdings" pitchFamily="2" charset="2"/>
              <a:buChar char="Ø"/>
            </a:pPr>
            <a:r>
              <a:rPr lang="en-US" sz="2400" dirty="0" smtClean="0">
                <a:solidFill>
                  <a:schemeClr val="tx1"/>
                </a:solidFill>
                <a:cs typeface="Times New Roman" pitchFamily="18" charset="0"/>
              </a:rPr>
              <a:t>Micelle, a Latin term, means “small bit” and was coined by </a:t>
            </a:r>
            <a:r>
              <a:rPr lang="en-US" sz="2400" dirty="0" smtClean="0">
                <a:solidFill>
                  <a:srgbClr val="FF0000"/>
                </a:solidFill>
                <a:cs typeface="Times New Roman" pitchFamily="18" charset="0"/>
              </a:rPr>
              <a:t>J. W. </a:t>
            </a:r>
            <a:r>
              <a:rPr lang="en-US" sz="2400" dirty="0" err="1" smtClean="0">
                <a:solidFill>
                  <a:srgbClr val="FF0000"/>
                </a:solidFill>
                <a:cs typeface="Times New Roman" pitchFamily="18" charset="0"/>
              </a:rPr>
              <a:t>McBain</a:t>
            </a:r>
            <a:r>
              <a:rPr lang="en-US" sz="2400" dirty="0" smtClean="0">
                <a:solidFill>
                  <a:schemeClr val="tx1"/>
                </a:solidFill>
                <a:cs typeface="Times New Roman" pitchFamily="18" charset="0"/>
              </a:rPr>
              <a:t> in 1920 to describe colloidal sized particles of detergents and soaps, and the phenomenon of self-association of </a:t>
            </a:r>
            <a:r>
              <a:rPr lang="en-US" sz="2400" dirty="0" err="1" smtClean="0">
                <a:solidFill>
                  <a:schemeClr val="tx1"/>
                </a:solidFill>
                <a:cs typeface="Times New Roman" pitchFamily="18" charset="0"/>
              </a:rPr>
              <a:t>amphiphilic</a:t>
            </a:r>
            <a:r>
              <a:rPr lang="en-US" sz="2400" dirty="0" smtClean="0">
                <a:solidFill>
                  <a:schemeClr val="tx1"/>
                </a:solidFill>
                <a:cs typeface="Times New Roman" pitchFamily="18" charset="0"/>
              </a:rPr>
              <a:t> monomers into the micelle was called micellization. The driving force behind micellization is the hydrophobic effect which was proposed by </a:t>
            </a:r>
            <a:r>
              <a:rPr lang="en-US" sz="2400" dirty="0" smtClean="0">
                <a:solidFill>
                  <a:srgbClr val="FF0000"/>
                </a:solidFill>
                <a:cs typeface="Times New Roman" pitchFamily="18" charset="0"/>
              </a:rPr>
              <a:t>G. S. Hartley </a:t>
            </a:r>
            <a:r>
              <a:rPr lang="en-US" sz="2400" dirty="0" smtClean="0">
                <a:solidFill>
                  <a:schemeClr val="tx1"/>
                </a:solidFill>
                <a:cs typeface="Times New Roman" pitchFamily="18" charset="0"/>
              </a:rPr>
              <a:t>in 1936.</a:t>
            </a:r>
            <a:endParaRPr lang="en-US" sz="2400" dirty="0">
              <a:solidFill>
                <a:schemeClr val="tx1"/>
              </a:solidFill>
              <a:cs typeface="Times New Roman" pitchFamily="18" charset="0"/>
            </a:endParaRPr>
          </a:p>
        </p:txBody>
      </p:sp>
      <p:sp>
        <p:nvSpPr>
          <p:cNvPr id="5" name="Slide Number Placeholder 4"/>
          <p:cNvSpPr>
            <a:spLocks noGrp="1"/>
          </p:cNvSpPr>
          <p:nvPr>
            <p:ph type="sldNum" sz="quarter" idx="12"/>
          </p:nvPr>
        </p:nvSpPr>
        <p:spPr/>
        <p:txBody>
          <a:bodyPr/>
          <a:lstStyle/>
          <a:p>
            <a:fld id="{E2C7BAAC-3037-40D5-9F13-8E380DCD3D4E}" type="slidenum">
              <a:rPr lang="en-US" smtClean="0"/>
              <a:pPr/>
              <a:t>16</a:t>
            </a:fld>
            <a:endParaRPr lang="en-US"/>
          </a:p>
        </p:txBody>
      </p:sp>
      <p:pic>
        <p:nvPicPr>
          <p:cNvPr id="68610" name="Picture 2" descr="AmphiphilicMonolayerMicelle"/>
          <p:cNvPicPr>
            <a:picLocks noChangeAspect="1" noChangeArrowheads="1"/>
          </p:cNvPicPr>
          <p:nvPr/>
        </p:nvPicPr>
        <p:blipFill>
          <a:blip r:embed="rId2"/>
          <a:srcRect/>
          <a:stretch>
            <a:fillRect/>
          </a:stretch>
        </p:blipFill>
        <p:spPr bwMode="auto">
          <a:xfrm>
            <a:off x="457200" y="2486114"/>
            <a:ext cx="8382000" cy="383848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304800" y="76200"/>
            <a:ext cx="8534400" cy="3046988"/>
          </a:xfrm>
          <a:prstGeom prst="rect">
            <a:avLst/>
          </a:prstGeom>
          <a:noFill/>
          <a:ln w="9525">
            <a:noFill/>
            <a:miter lim="800000"/>
            <a:headEnd/>
            <a:tailEnd/>
          </a:ln>
        </p:spPr>
        <p:txBody>
          <a:bodyPr>
            <a:spAutoFit/>
          </a:bodyPr>
          <a:lstStyle/>
          <a:p>
            <a:pPr marL="177800" indent="-177800" algn="just">
              <a:buClr>
                <a:srgbClr val="FF0000"/>
              </a:buClr>
            </a:pPr>
            <a:r>
              <a:rPr lang="en-US" sz="2400" dirty="0" smtClean="0">
                <a:solidFill>
                  <a:srgbClr val="002060"/>
                </a:solidFill>
                <a:latin typeface="+mj-lt"/>
              </a:rPr>
              <a:t>  The </a:t>
            </a:r>
            <a:r>
              <a:rPr lang="en-US" sz="2400" dirty="0">
                <a:solidFill>
                  <a:srgbClr val="002060"/>
                </a:solidFill>
                <a:latin typeface="+mj-lt"/>
              </a:rPr>
              <a:t>threshold concentration at and above which micelles first appear in solution is termed as the </a:t>
            </a:r>
            <a:r>
              <a:rPr lang="en-US" sz="2400" b="1" dirty="0">
                <a:solidFill>
                  <a:srgbClr val="002060"/>
                </a:solidFill>
                <a:latin typeface="+mj-lt"/>
              </a:rPr>
              <a:t>critical micelle concentration </a:t>
            </a:r>
            <a:r>
              <a:rPr lang="en-US" sz="2400" dirty="0">
                <a:solidFill>
                  <a:srgbClr val="002060"/>
                </a:solidFill>
                <a:latin typeface="+mj-lt"/>
              </a:rPr>
              <a:t>(CMC), a term proposed by </a:t>
            </a:r>
            <a:r>
              <a:rPr lang="en-US" sz="2400" dirty="0">
                <a:solidFill>
                  <a:srgbClr val="FF0000"/>
                </a:solidFill>
                <a:latin typeface="+mj-lt"/>
              </a:rPr>
              <a:t>Bury and Davies</a:t>
            </a:r>
            <a:r>
              <a:rPr lang="en-US" sz="2400" dirty="0">
                <a:solidFill>
                  <a:srgbClr val="002060"/>
                </a:solidFill>
                <a:latin typeface="+mj-lt"/>
              </a:rPr>
              <a:t> in 1930. The </a:t>
            </a:r>
            <a:r>
              <a:rPr lang="en-US" sz="2400" dirty="0" err="1">
                <a:solidFill>
                  <a:srgbClr val="002060"/>
                </a:solidFill>
                <a:latin typeface="+mj-lt"/>
              </a:rPr>
              <a:t>physico</a:t>
            </a:r>
            <a:r>
              <a:rPr lang="en-US" sz="2400" dirty="0">
                <a:solidFill>
                  <a:srgbClr val="002060"/>
                </a:solidFill>
                <a:latin typeface="+mj-lt"/>
              </a:rPr>
              <a:t>-chemical properties of surfactants vary above and below the CMC value. Below the CMC value, the </a:t>
            </a:r>
            <a:r>
              <a:rPr lang="en-US" sz="2400" dirty="0" err="1">
                <a:solidFill>
                  <a:srgbClr val="002060"/>
                </a:solidFill>
                <a:latin typeface="+mj-lt"/>
              </a:rPr>
              <a:t>physico</a:t>
            </a:r>
            <a:r>
              <a:rPr lang="en-US" sz="2400" dirty="0">
                <a:solidFill>
                  <a:srgbClr val="002060"/>
                </a:solidFill>
                <a:latin typeface="+mj-lt"/>
              </a:rPr>
              <a:t>-chemical properties of ionic surfactants resemble those of strong electrolytes. Above the CMC value, these properties change drastically, indicating a highly cooperative association process is taking place.  </a:t>
            </a:r>
          </a:p>
        </p:txBody>
      </p:sp>
      <p:sp>
        <p:nvSpPr>
          <p:cNvPr id="34819"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onstantia" pitchFamily="18" charset="0"/>
            </a:endParaRPr>
          </a:p>
        </p:txBody>
      </p:sp>
      <p:pic>
        <p:nvPicPr>
          <p:cNvPr id="34820" name="Picture 5"/>
          <p:cNvPicPr>
            <a:picLocks noChangeAspect="1" noChangeArrowheads="1"/>
          </p:cNvPicPr>
          <p:nvPr/>
        </p:nvPicPr>
        <p:blipFill>
          <a:blip r:embed="rId2" cstate="print"/>
          <a:srcRect/>
          <a:stretch>
            <a:fillRect/>
          </a:stretch>
        </p:blipFill>
        <p:spPr bwMode="auto">
          <a:xfrm>
            <a:off x="762000" y="3200400"/>
            <a:ext cx="3569772" cy="344331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468447A6-DF8B-4FAF-B3B8-C0C63C3290ED}" type="slidenum">
              <a:rPr lang="en-US" smtClean="0"/>
              <a:pPr>
                <a:defRPr/>
              </a:pPr>
              <a:t>17</a:t>
            </a:fld>
            <a:endParaRPr lang="en-US"/>
          </a:p>
        </p:txBody>
      </p:sp>
      <p:pic>
        <p:nvPicPr>
          <p:cNvPr id="6" name="Picture 5" descr="Picture2"/>
          <p:cNvPicPr>
            <a:picLocks noChangeAspect="1" noChangeArrowheads="1"/>
          </p:cNvPicPr>
          <p:nvPr/>
        </p:nvPicPr>
        <p:blipFill>
          <a:blip r:embed="rId3"/>
          <a:srcRect/>
          <a:stretch>
            <a:fillRect/>
          </a:stretch>
        </p:blipFill>
        <p:spPr bwMode="auto">
          <a:xfrm>
            <a:off x="4800599" y="3429000"/>
            <a:ext cx="3860139" cy="321471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200" b="1" dirty="0" smtClean="0">
                <a:solidFill>
                  <a:srgbClr val="C00000"/>
                </a:solidFill>
              </a:rPr>
              <a:t>Gemini Surfactants</a:t>
            </a:r>
            <a:endParaRPr lang="en-US" sz="3200" b="1" dirty="0">
              <a:solidFill>
                <a:srgbClr val="C000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18</a:t>
            </a:fld>
            <a:endParaRPr lang="en-US"/>
          </a:p>
        </p:txBody>
      </p:sp>
      <p:sp>
        <p:nvSpPr>
          <p:cNvPr id="5" name="TextBox 4"/>
          <p:cNvSpPr txBox="1"/>
          <p:nvPr/>
        </p:nvSpPr>
        <p:spPr>
          <a:xfrm>
            <a:off x="609600" y="914400"/>
            <a:ext cx="8001000" cy="4154984"/>
          </a:xfrm>
          <a:prstGeom prst="rect">
            <a:avLst/>
          </a:prstGeom>
          <a:noFill/>
        </p:spPr>
        <p:txBody>
          <a:bodyPr wrap="square" rtlCol="0">
            <a:spAutoFit/>
          </a:bodyPr>
          <a:lstStyle/>
          <a:p>
            <a:pPr algn="just"/>
            <a:r>
              <a:rPr lang="en-US" sz="2400" dirty="0" smtClean="0">
                <a:latin typeface="+mj-lt"/>
              </a:rPr>
              <a:t>A new class of surfactants, known as the </a:t>
            </a:r>
            <a:r>
              <a:rPr lang="en-US" sz="2400" b="1" dirty="0" smtClean="0">
                <a:latin typeface="+mj-lt"/>
              </a:rPr>
              <a:t>‘</a:t>
            </a:r>
            <a:r>
              <a:rPr lang="en-US" sz="2400" b="1" dirty="0" err="1" smtClean="0">
                <a:latin typeface="+mj-lt"/>
              </a:rPr>
              <a:t>gemini</a:t>
            </a:r>
            <a:r>
              <a:rPr lang="en-US" sz="2400" b="1" dirty="0" smtClean="0">
                <a:latin typeface="+mj-lt"/>
              </a:rPr>
              <a:t>’ </a:t>
            </a:r>
            <a:r>
              <a:rPr lang="en-US" sz="2400" dirty="0" smtClean="0">
                <a:latin typeface="+mj-lt"/>
              </a:rPr>
              <a:t>surfactants, has been introduced to the scientific world in the recent past. Gemini or </a:t>
            </a:r>
            <a:r>
              <a:rPr lang="en-US" sz="2400" dirty="0" err="1" smtClean="0">
                <a:latin typeface="+mj-lt"/>
              </a:rPr>
              <a:t>dimeric</a:t>
            </a:r>
            <a:r>
              <a:rPr lang="en-US" sz="2400" dirty="0" smtClean="0">
                <a:latin typeface="+mj-lt"/>
              </a:rPr>
              <a:t> surfactants are defined as surfactants made up of two identical </a:t>
            </a:r>
            <a:r>
              <a:rPr lang="en-US" sz="2400" dirty="0" err="1" smtClean="0">
                <a:latin typeface="+mj-lt"/>
              </a:rPr>
              <a:t>amphiphilic</a:t>
            </a:r>
            <a:r>
              <a:rPr lang="en-US" sz="2400" dirty="0" smtClean="0">
                <a:latin typeface="+mj-lt"/>
              </a:rPr>
              <a:t> moieties connected at the level of head groups, or of the two alkyl chains but still very close to the head groups, by a spacer group .</a:t>
            </a:r>
            <a:r>
              <a:rPr lang="en-US" sz="2400" baseline="30000" dirty="0" smtClean="0">
                <a:latin typeface="+mj-lt"/>
              </a:rPr>
              <a:t> </a:t>
            </a:r>
            <a:r>
              <a:rPr lang="en-US" sz="2400" dirty="0" smtClean="0">
                <a:latin typeface="+mj-lt"/>
              </a:rPr>
              <a:t>The head group, like the conventional surfactant, can be anionic, cationic, nonionic, or </a:t>
            </a:r>
            <a:r>
              <a:rPr lang="en-US" sz="2400" dirty="0" err="1" smtClean="0">
                <a:latin typeface="+mj-lt"/>
              </a:rPr>
              <a:t>zwitterionic</a:t>
            </a:r>
            <a:r>
              <a:rPr lang="en-US" sz="2400" dirty="0" smtClean="0">
                <a:latin typeface="+mj-lt"/>
              </a:rPr>
              <a:t> whereas the spacer group is hydrophilic or hydrophobic, rigid (</a:t>
            </a:r>
            <a:r>
              <a:rPr lang="en-US" sz="2400" dirty="0" err="1" smtClean="0">
                <a:latin typeface="+mj-lt"/>
              </a:rPr>
              <a:t>stilbene</a:t>
            </a:r>
            <a:r>
              <a:rPr lang="en-US" sz="2400" dirty="0" smtClean="0">
                <a:latin typeface="+mj-lt"/>
              </a:rPr>
              <a:t>) or flexible.</a:t>
            </a:r>
          </a:p>
          <a:p>
            <a:pPr algn="just"/>
            <a:endParaRPr lang="en-US" sz="2400" dirty="0" smtClean="0">
              <a:solidFill>
                <a:srgbClr val="002060"/>
              </a:solidFill>
              <a:latin typeface="Modern No. 20" pitchFamily="18" charset="0"/>
            </a:endParaRPr>
          </a:p>
          <a:p>
            <a:pPr algn="just"/>
            <a:endParaRPr lang="en-US" sz="2400" dirty="0"/>
          </a:p>
        </p:txBody>
      </p:sp>
      <p:graphicFrame>
        <p:nvGraphicFramePr>
          <p:cNvPr id="2050" name="Object 2"/>
          <p:cNvGraphicFramePr>
            <a:graphicFrameLocks noChangeAspect="1"/>
          </p:cNvGraphicFramePr>
          <p:nvPr/>
        </p:nvGraphicFramePr>
        <p:xfrm>
          <a:off x="5568820" y="4267200"/>
          <a:ext cx="2736980" cy="2438400"/>
        </p:xfrm>
        <a:graphic>
          <a:graphicData uri="http://schemas.openxmlformats.org/presentationml/2006/ole">
            <p:oleObj spid="_x0000_s1026" name="CS ChemDraw Drawing" r:id="rId3" imgW="2167467" imgH="2133600" progId="">
              <p:embed/>
            </p:oleObj>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ChangeArrowheads="1"/>
          </p:cNvSpPr>
          <p:nvPr/>
        </p:nvSpPr>
        <p:spPr bwMode="auto">
          <a:xfrm>
            <a:off x="228600" y="0"/>
            <a:ext cx="8534400" cy="7602081"/>
          </a:xfrm>
          <a:prstGeom prst="rect">
            <a:avLst/>
          </a:prstGeom>
          <a:noFill/>
          <a:ln w="9525">
            <a:noFill/>
            <a:miter lim="800000"/>
            <a:headEnd/>
            <a:tailEnd/>
          </a:ln>
        </p:spPr>
        <p:txBody>
          <a:bodyPr>
            <a:spAutoFit/>
          </a:bodyPr>
          <a:lstStyle/>
          <a:p>
            <a:pPr algn="ctr">
              <a:defRPr/>
            </a:pPr>
            <a:r>
              <a:rPr lang="en-US" sz="2800" b="1" dirty="0">
                <a:solidFill>
                  <a:srgbClr val="C00000"/>
                </a:solidFill>
                <a:latin typeface="Calibri" pitchFamily="34" charset="0"/>
              </a:rPr>
              <a:t>Gemini </a:t>
            </a:r>
            <a:r>
              <a:rPr lang="en-US" sz="2800" b="1" dirty="0" smtClean="0">
                <a:solidFill>
                  <a:srgbClr val="C00000"/>
                </a:solidFill>
                <a:latin typeface="Calibri" pitchFamily="34" charset="0"/>
              </a:rPr>
              <a:t>vs. Conventional</a:t>
            </a:r>
            <a:endParaRPr lang="en-US" sz="2800" b="1" dirty="0">
              <a:solidFill>
                <a:srgbClr val="C00000"/>
              </a:solidFill>
              <a:latin typeface="Calibri" pitchFamily="34" charset="0"/>
            </a:endParaRPr>
          </a:p>
          <a:p>
            <a:pPr algn="just">
              <a:defRPr/>
            </a:pPr>
            <a:endParaRPr lang="en-US" sz="2300" dirty="0">
              <a:solidFill>
                <a:srgbClr val="002060"/>
              </a:solidFill>
              <a:latin typeface="+mj-lt"/>
            </a:endParaRPr>
          </a:p>
          <a:p>
            <a:pPr marL="177800" indent="-177800" algn="just">
              <a:buClr>
                <a:srgbClr val="FF0000"/>
              </a:buClr>
              <a:buFontTx/>
              <a:buBlip>
                <a:blip r:embed="rId2"/>
              </a:buBlip>
              <a:defRPr/>
            </a:pPr>
            <a:r>
              <a:rPr lang="en-US" sz="2300" dirty="0">
                <a:latin typeface="+mj-lt"/>
              </a:rPr>
              <a:t>They are 10–100 times more efficient at reducing the surface tension of water and the interfacial tension at an oil/water interface than conventional surfactants.</a:t>
            </a:r>
          </a:p>
          <a:p>
            <a:pPr algn="just">
              <a:buClr>
                <a:srgbClr val="FF0000"/>
              </a:buClr>
              <a:buFontTx/>
              <a:buBlip>
                <a:blip r:embed="rId2"/>
              </a:buBlip>
              <a:defRPr/>
            </a:pPr>
            <a:endParaRPr lang="en-US" sz="2300" dirty="0">
              <a:latin typeface="+mj-lt"/>
            </a:endParaRPr>
          </a:p>
          <a:p>
            <a:pPr marL="177800" indent="-177800" algn="just">
              <a:buClr>
                <a:srgbClr val="FF0000"/>
              </a:buClr>
              <a:buFontTx/>
              <a:buBlip>
                <a:blip r:embed="rId2"/>
              </a:buBlip>
              <a:defRPr/>
            </a:pPr>
            <a:r>
              <a:rPr lang="en-US" sz="2300" dirty="0">
                <a:latin typeface="+mj-lt"/>
              </a:rPr>
              <a:t>They appear to have better </a:t>
            </a:r>
            <a:r>
              <a:rPr lang="en-US" sz="2300" dirty="0" err="1">
                <a:latin typeface="+mj-lt"/>
              </a:rPr>
              <a:t>solubilizing</a:t>
            </a:r>
            <a:r>
              <a:rPr lang="en-US" sz="2300" dirty="0">
                <a:latin typeface="+mj-lt"/>
              </a:rPr>
              <a:t>, wetting, and foaming ability than the conventional surfactants. Some anionic </a:t>
            </a:r>
            <a:r>
              <a:rPr lang="en-US" sz="2300" dirty="0" err="1">
                <a:latin typeface="+mj-lt"/>
              </a:rPr>
              <a:t>gemini</a:t>
            </a:r>
            <a:r>
              <a:rPr lang="en-US" sz="2300" dirty="0">
                <a:latin typeface="+mj-lt"/>
              </a:rPr>
              <a:t> surfactants have low </a:t>
            </a:r>
            <a:r>
              <a:rPr lang="en-US" sz="2300" dirty="0" err="1">
                <a:latin typeface="+mj-lt"/>
              </a:rPr>
              <a:t>Krafft</a:t>
            </a:r>
            <a:r>
              <a:rPr lang="en-US" sz="2300" dirty="0">
                <a:latin typeface="+mj-lt"/>
              </a:rPr>
              <a:t> temperatures, which make them applicable in cold water. Also, cationic </a:t>
            </a:r>
            <a:r>
              <a:rPr lang="en-US" sz="2300" dirty="0" err="1">
                <a:latin typeface="+mj-lt"/>
              </a:rPr>
              <a:t>gemini</a:t>
            </a:r>
            <a:r>
              <a:rPr lang="en-US" sz="2300" dirty="0">
                <a:latin typeface="+mj-lt"/>
              </a:rPr>
              <a:t> surfactants possess interesting biological properties.</a:t>
            </a:r>
          </a:p>
          <a:p>
            <a:pPr algn="just">
              <a:buClr>
                <a:srgbClr val="FF0000"/>
              </a:buClr>
              <a:buFontTx/>
              <a:buBlip>
                <a:blip r:embed="rId2"/>
              </a:buBlip>
              <a:defRPr/>
            </a:pPr>
            <a:endParaRPr lang="en-US" sz="2300" dirty="0">
              <a:latin typeface="+mj-lt"/>
            </a:endParaRPr>
          </a:p>
          <a:p>
            <a:pPr marL="177800" indent="-177800" algn="just">
              <a:buClr>
                <a:srgbClr val="FF0000"/>
              </a:buClr>
              <a:buFontTx/>
              <a:buBlip>
                <a:blip r:embed="rId2"/>
              </a:buBlip>
              <a:defRPr/>
            </a:pPr>
            <a:r>
              <a:rPr lang="en-US" sz="2300" dirty="0">
                <a:latin typeface="+mj-lt"/>
              </a:rPr>
              <a:t>The aqueous solutions of some </a:t>
            </a:r>
            <a:r>
              <a:rPr lang="en-US" sz="2300" dirty="0" err="1">
                <a:latin typeface="+mj-lt"/>
              </a:rPr>
              <a:t>gemini</a:t>
            </a:r>
            <a:r>
              <a:rPr lang="en-US" sz="2300" dirty="0">
                <a:latin typeface="+mj-lt"/>
              </a:rPr>
              <a:t> surfactants with a short spacer can have special rheological properties at relatively low concentration.</a:t>
            </a:r>
          </a:p>
          <a:p>
            <a:pPr algn="just">
              <a:buClr>
                <a:srgbClr val="FF0000"/>
              </a:buClr>
              <a:buFontTx/>
              <a:buBlip>
                <a:blip r:embed="rId2"/>
              </a:buBlip>
              <a:defRPr/>
            </a:pPr>
            <a:endParaRPr lang="en-US" sz="2300" dirty="0">
              <a:latin typeface="+mj-lt"/>
            </a:endParaRPr>
          </a:p>
          <a:p>
            <a:pPr marL="177800" indent="-177800" algn="just">
              <a:buClr>
                <a:srgbClr val="FF0000"/>
              </a:buClr>
              <a:buFontTx/>
              <a:buBlip>
                <a:blip r:embed="rId2"/>
              </a:buBlip>
              <a:defRPr/>
            </a:pPr>
            <a:r>
              <a:rPr lang="en-US" sz="2300" dirty="0">
                <a:latin typeface="+mj-lt"/>
              </a:rPr>
              <a:t>The micelles present in solutions of some </a:t>
            </a:r>
            <a:r>
              <a:rPr lang="en-US" sz="2300" dirty="0" err="1">
                <a:latin typeface="+mj-lt"/>
              </a:rPr>
              <a:t>gemini</a:t>
            </a:r>
            <a:r>
              <a:rPr lang="en-US" sz="2300" dirty="0">
                <a:latin typeface="+mj-lt"/>
              </a:rPr>
              <a:t> surfactants can have unusual shapes as, for instance, ring-like or elongated with numerous branches</a:t>
            </a:r>
            <a:r>
              <a:rPr lang="en-US" sz="2300" dirty="0">
                <a:latin typeface="Modern No. 20" pitchFamily="18" charset="0"/>
              </a:rPr>
              <a:t>.</a:t>
            </a:r>
          </a:p>
          <a:p>
            <a:pPr>
              <a:defRPr/>
            </a:pPr>
            <a:endParaRPr lang="en-US" sz="2300" dirty="0">
              <a:latin typeface="Constantia" pitchFamily="18" charset="0"/>
            </a:endParaRPr>
          </a:p>
          <a:p>
            <a:pPr>
              <a:defRPr/>
            </a:pPr>
            <a:endParaRPr lang="en-US" sz="2300" dirty="0">
              <a:latin typeface="Constantia" pitchFamily="18" charset="0"/>
            </a:endParaRPr>
          </a:p>
        </p:txBody>
      </p:sp>
      <p:sp>
        <p:nvSpPr>
          <p:cNvPr id="5" name="Slide Number Placeholder 4"/>
          <p:cNvSpPr>
            <a:spLocks noGrp="1"/>
          </p:cNvSpPr>
          <p:nvPr>
            <p:ph type="sldNum" sz="quarter" idx="12"/>
          </p:nvPr>
        </p:nvSpPr>
        <p:spPr/>
        <p:txBody>
          <a:bodyPr/>
          <a:lstStyle/>
          <a:p>
            <a:pPr>
              <a:defRPr/>
            </a:pPr>
            <a:fld id="{F06C5D0E-CD3F-469E-B047-E4D0BBAA88F9}" type="slidenum">
              <a:rPr lang="en-US"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214282" y="428604"/>
            <a:ext cx="8715436" cy="6215106"/>
          </a:xfrm>
        </p:spPr>
        <p:style>
          <a:lnRef idx="1">
            <a:schemeClr val="accent4"/>
          </a:lnRef>
          <a:fillRef idx="2">
            <a:schemeClr val="accent4"/>
          </a:fillRef>
          <a:effectRef idx="1">
            <a:schemeClr val="accent4"/>
          </a:effectRef>
          <a:fontRef idx="minor">
            <a:schemeClr val="dk1"/>
          </a:fontRef>
        </p:style>
        <p:txBody>
          <a:bodyPr/>
          <a:lstStyle/>
          <a:p>
            <a:pPr>
              <a:buNone/>
            </a:pPr>
            <a:r>
              <a:rPr lang="en-US" sz="2400" dirty="0" err="1" smtClean="0">
                <a:latin typeface="Berlin Sans FB Demi" pitchFamily="34" charset="0"/>
              </a:rPr>
              <a:t>Biosurfactant</a:t>
            </a:r>
            <a:r>
              <a:rPr lang="en-US" sz="2400" dirty="0" smtClean="0">
                <a:latin typeface="Berlin Sans FB Demi" pitchFamily="34" charset="0"/>
              </a:rPr>
              <a:t> </a:t>
            </a:r>
          </a:p>
          <a:p>
            <a:pPr algn="just">
              <a:buNone/>
            </a:pPr>
            <a:r>
              <a:rPr lang="en-US" sz="2400" dirty="0" smtClean="0">
                <a:latin typeface="Berlin Sans FB" pitchFamily="34" charset="0"/>
              </a:rPr>
              <a:t>Biosurfactant are the biological surface active agents, produced by microorganisms, plants and animals including humans</a:t>
            </a:r>
            <a:r>
              <a:rPr lang="en-US" dirty="0" smtClean="0"/>
              <a:t>.</a:t>
            </a:r>
          </a:p>
          <a:p>
            <a:pPr algn="just">
              <a:buNone/>
            </a:pPr>
            <a:r>
              <a:rPr lang="en-US" sz="2400" b="1" dirty="0" err="1" smtClean="0">
                <a:latin typeface="Berlin Sans FB Demi" pitchFamily="34" charset="0"/>
              </a:rPr>
              <a:t>Speciality</a:t>
            </a:r>
            <a:r>
              <a:rPr lang="en-US" sz="2400" b="1" dirty="0" smtClean="0">
                <a:latin typeface="Berlin Sans FB Demi" pitchFamily="34" charset="0"/>
              </a:rPr>
              <a:t> Surfactants – Fluorocarbon and Silicone Surfactants</a:t>
            </a:r>
          </a:p>
          <a:p>
            <a:pPr algn="just">
              <a:buNone/>
            </a:pPr>
            <a:r>
              <a:rPr lang="en-US" sz="2400" dirty="0" smtClean="0">
                <a:latin typeface="Berlin Sans FB" pitchFamily="34" charset="0"/>
              </a:rPr>
              <a:t>These surfactants may lower the surface tension of the water  below</a:t>
            </a:r>
          </a:p>
          <a:p>
            <a:pPr algn="just">
              <a:buNone/>
            </a:pPr>
            <a:r>
              <a:rPr lang="en-US" sz="2400" dirty="0" smtClean="0">
                <a:latin typeface="Berlin Sans FB" pitchFamily="34" charset="0"/>
              </a:rPr>
              <a:t>20 mN.m-1.</a:t>
            </a:r>
          </a:p>
          <a:p>
            <a:pPr algn="just">
              <a:buNone/>
            </a:pPr>
            <a:r>
              <a:rPr lang="en-US" sz="2400" dirty="0" smtClean="0">
                <a:latin typeface="Berlin Sans FB" pitchFamily="34" charset="0"/>
              </a:rPr>
              <a:t>    These surfactants have good thermal and chemical stability and they are excellent wetting agents for low energy surfaces and they are costly than conventional surfactants.</a:t>
            </a:r>
          </a:p>
          <a:p>
            <a:pPr>
              <a:buNone/>
            </a:pPr>
            <a:r>
              <a:rPr lang="en-US" sz="2400" b="1" dirty="0" smtClean="0">
                <a:latin typeface="Berlin Sans FB Demi" pitchFamily="34" charset="0"/>
              </a:rPr>
              <a:t>Polymeric Surfactants</a:t>
            </a:r>
          </a:p>
          <a:p>
            <a:pPr algn="just">
              <a:buNone/>
            </a:pPr>
            <a:r>
              <a:rPr lang="en-US" sz="2400" dirty="0" smtClean="0">
                <a:latin typeface="Berlin Sans FB" pitchFamily="34" charset="0"/>
              </a:rPr>
              <a:t>These surfactants are the modified in several ways to produce molecules that are suitable as emulsifiers, dispersants in extreme conditions such as high or low </a:t>
            </a:r>
            <a:r>
              <a:rPr lang="en-US" sz="2400" dirty="0" err="1" smtClean="0">
                <a:latin typeface="Berlin Sans FB" pitchFamily="34" charset="0"/>
              </a:rPr>
              <a:t>pH.</a:t>
            </a:r>
            <a:endParaRPr lang="en-US" sz="2400" dirty="0" smtClean="0">
              <a:latin typeface="Berlin Sans FB" pitchFamily="34" charset="0"/>
            </a:endParaRPr>
          </a:p>
          <a:p>
            <a:pPr algn="just">
              <a:buNone/>
            </a:pPr>
            <a:endParaRPr lang="en-US" sz="2400" dirty="0" smtClean="0">
              <a:latin typeface="Berlin Sans FB" pitchFamily="34" charset="0"/>
            </a:endParaRPr>
          </a:p>
          <a:p>
            <a:pPr>
              <a:buNone/>
            </a:pP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2852"/>
            <a:ext cx="9144000" cy="71438"/>
          </a:xfrm>
        </p:spPr>
        <p:style>
          <a:lnRef idx="1">
            <a:schemeClr val="accent1"/>
          </a:lnRef>
          <a:fillRef idx="2">
            <a:schemeClr val="accent1"/>
          </a:fillRef>
          <a:effectRef idx="1">
            <a:schemeClr val="accent1"/>
          </a:effectRef>
          <a:fontRef idx="minor">
            <a:schemeClr val="dk1"/>
          </a:fontRef>
        </p:style>
        <p:txBody>
          <a:bodyPr>
            <a:noAutofit/>
          </a:bodyPr>
          <a:lstStyle/>
          <a:p>
            <a:pPr algn="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0" y="285728"/>
            <a:ext cx="9144000" cy="6000768"/>
          </a:xfrm>
        </p:spPr>
        <p:style>
          <a:lnRef idx="1">
            <a:schemeClr val="accent4"/>
          </a:lnRef>
          <a:fillRef idx="2">
            <a:schemeClr val="accent4"/>
          </a:fillRef>
          <a:effectRef idx="1">
            <a:schemeClr val="accent4"/>
          </a:effectRef>
          <a:fontRef idx="minor">
            <a:schemeClr val="dk1"/>
          </a:fontRef>
        </p:style>
        <p:txBody>
          <a:bodyPr>
            <a:normAutofit/>
          </a:bodyPr>
          <a:lstStyle/>
          <a:p>
            <a:pPr marL="514350" indent="-514350">
              <a:buNone/>
            </a:pPr>
            <a:r>
              <a:rPr lang="en-US" sz="2800" dirty="0" smtClean="0">
                <a:solidFill>
                  <a:srgbClr val="00B050"/>
                </a:solidFill>
                <a:latin typeface="Berlin Sans FB" pitchFamily="34" charset="0"/>
              </a:rPr>
              <a:t>Classification of Polymers</a:t>
            </a:r>
          </a:p>
          <a:p>
            <a:pPr marL="514350" indent="-514350">
              <a:buFont typeface="+mj-lt"/>
              <a:buAutoNum type="arabicParenR"/>
            </a:pPr>
            <a:r>
              <a:rPr lang="en-US" sz="2800" dirty="0" smtClean="0">
                <a:latin typeface="Berlin Sans FB" pitchFamily="34" charset="0"/>
              </a:rPr>
              <a:t>Thermoplastics and </a:t>
            </a:r>
          </a:p>
          <a:p>
            <a:pPr marL="514350" indent="-514350">
              <a:buFont typeface="+mj-lt"/>
              <a:buAutoNum type="arabicParenR"/>
            </a:pPr>
            <a:r>
              <a:rPr lang="en-US" sz="2800" dirty="0" err="1" smtClean="0">
                <a:latin typeface="Berlin Sans FB" pitchFamily="34" charset="0"/>
              </a:rPr>
              <a:t>Thermosets</a:t>
            </a:r>
            <a:r>
              <a:rPr lang="en-US" sz="2800" dirty="0" smtClean="0">
                <a:latin typeface="Berlin Sans FB" pitchFamily="34" charset="0"/>
              </a:rPr>
              <a:t>. </a:t>
            </a:r>
          </a:p>
          <a:p>
            <a:r>
              <a:rPr lang="en-US" sz="2400" dirty="0" smtClean="0">
                <a:latin typeface="Berlin Sans FB Demi" pitchFamily="34" charset="0"/>
              </a:rPr>
              <a:t>A more important classification of polymers is based on the molecular structure.</a:t>
            </a:r>
          </a:p>
          <a:p>
            <a:pPr marL="514350" indent="-514350">
              <a:buFont typeface="+mj-lt"/>
              <a:buAutoNum type="arabicParenR"/>
            </a:pPr>
            <a:r>
              <a:rPr lang="en-US" sz="2400" dirty="0" smtClean="0">
                <a:latin typeface="Berlin Sans FB" pitchFamily="34" charset="0"/>
              </a:rPr>
              <a:t>Linear-chain polymer</a:t>
            </a:r>
          </a:p>
          <a:p>
            <a:pPr marL="514350" indent="-514350">
              <a:buFont typeface="+mj-lt"/>
              <a:buAutoNum type="arabicParenR"/>
            </a:pPr>
            <a:r>
              <a:rPr lang="en-US" sz="2400" dirty="0" smtClean="0">
                <a:latin typeface="Berlin Sans FB" pitchFamily="34" charset="0"/>
              </a:rPr>
              <a:t>Branched-chain polymer</a:t>
            </a:r>
          </a:p>
          <a:p>
            <a:pPr marL="514350" indent="-514350">
              <a:buFont typeface="+mj-lt"/>
              <a:buAutoNum type="arabicParenR"/>
            </a:pPr>
            <a:r>
              <a:rPr lang="en-US" sz="2400" dirty="0" smtClean="0">
                <a:latin typeface="Berlin Sans FB" pitchFamily="34" charset="0"/>
              </a:rPr>
              <a:t>Network or gel polymer</a:t>
            </a:r>
          </a:p>
          <a:p>
            <a:pPr>
              <a:buNone/>
            </a:pPr>
            <a:r>
              <a:rPr lang="en-US" sz="2400" dirty="0" smtClean="0">
                <a:latin typeface="Berlin Sans FB" pitchFamily="34" charset="0"/>
              </a:rPr>
              <a:t>Polymers are also classified according to method of preparation:</a:t>
            </a:r>
          </a:p>
          <a:p>
            <a:pPr>
              <a:buNone/>
            </a:pPr>
            <a:r>
              <a:rPr lang="en-US" sz="2400" dirty="0" smtClean="0">
                <a:solidFill>
                  <a:srgbClr val="FF0000"/>
                </a:solidFill>
                <a:latin typeface="Berlin Sans FB" pitchFamily="34" charset="0"/>
              </a:rPr>
              <a:t>Addition polymers</a:t>
            </a:r>
            <a:r>
              <a:rPr lang="en-US" sz="2400" dirty="0" smtClean="0">
                <a:latin typeface="Berlin Sans FB" pitchFamily="34" charset="0"/>
              </a:rPr>
              <a:t>, usually the monomers are unsaturated (Alkenes) ex. Polyethylene</a:t>
            </a:r>
          </a:p>
          <a:p>
            <a:pPr>
              <a:buNone/>
            </a:pPr>
            <a:r>
              <a:rPr lang="en-US" sz="2400" dirty="0" smtClean="0">
                <a:solidFill>
                  <a:srgbClr val="FF0000"/>
                </a:solidFill>
                <a:latin typeface="Berlin Sans FB" pitchFamily="34" charset="0"/>
              </a:rPr>
              <a:t>Condensation polymers</a:t>
            </a:r>
            <a:r>
              <a:rPr lang="en-US" sz="2400" dirty="0" smtClean="0">
                <a:latin typeface="Berlin Sans FB" pitchFamily="34" charset="0"/>
              </a:rPr>
              <a:t>, usually the monomers have functional groups like acids and hydroxyl    ex. Polyamides (Nylon) </a:t>
            </a:r>
            <a:endParaRPr lang="en-US" sz="2400" b="1" dirty="0" smtClean="0">
              <a:latin typeface="Berlin Sans FB" pitchFamily="34" charset="0"/>
            </a:endParaRPr>
          </a:p>
          <a:p>
            <a:pPr marL="514350" indent="-514350">
              <a:buFont typeface="+mj-lt"/>
              <a:buAutoNum type="arabicParenR"/>
            </a:pPr>
            <a:endParaRPr lang="en-US" sz="2400" dirty="0" smtClean="0"/>
          </a:p>
          <a:p>
            <a:endParaRPr lang="en-US" sz="2400" dirty="0">
              <a:latin typeface="Berlin Sans FB Demi" pitchFamily="34"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1143000" y="-533400"/>
          <a:ext cx="6858000"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8915" name="TextBox 6"/>
          <p:cNvSpPr txBox="1">
            <a:spLocks noChangeArrowheads="1"/>
          </p:cNvSpPr>
          <p:nvPr/>
        </p:nvSpPr>
        <p:spPr bwMode="auto">
          <a:xfrm>
            <a:off x="1143000" y="2762250"/>
            <a:ext cx="3257550" cy="1477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Plolyethyleneglycol (PEG) (nonionic)</a:t>
            </a:r>
          </a:p>
          <a:p>
            <a:pPr eaLnBrk="1" hangingPunct="1"/>
            <a:endParaRPr lang="en-US" altLang="en-US" b="1"/>
          </a:p>
          <a:p>
            <a:pPr eaLnBrk="1" hangingPunct="1"/>
            <a:endParaRPr lang="en-US" altLang="en-US" b="1"/>
          </a:p>
          <a:p>
            <a:pPr eaLnBrk="1" hangingPunct="1"/>
            <a:endParaRPr lang="en-US" altLang="en-US" b="1"/>
          </a:p>
        </p:txBody>
      </p:sp>
      <p:sp>
        <p:nvSpPr>
          <p:cNvPr id="38916" name="TextBox 7"/>
          <p:cNvSpPr txBox="1">
            <a:spLocks noChangeArrowheads="1"/>
          </p:cNvSpPr>
          <p:nvPr/>
        </p:nvSpPr>
        <p:spPr bwMode="auto">
          <a:xfrm>
            <a:off x="5429250" y="2819402"/>
            <a:ext cx="3105337"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t>Proteins, DNA, RNA, </a:t>
            </a:r>
          </a:p>
          <a:p>
            <a:pPr eaLnBrk="1" hangingPunct="1"/>
            <a:r>
              <a:rPr lang="en-US" altLang="en-US" sz="2000" b="1"/>
              <a:t>Polysaccharides, Lipids</a:t>
            </a:r>
          </a:p>
        </p:txBody>
      </p:sp>
      <p:pic>
        <p:nvPicPr>
          <p:cNvPr id="38917" name="Picture 5"/>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371600" y="3575065"/>
            <a:ext cx="2971800" cy="1997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8616636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latin typeface="Berlin Sans FB" pitchFamily="34" charset="0"/>
              </a:rPr>
              <a:t>continued</a:t>
            </a:r>
            <a:endParaRPr lang="en-US" sz="2000" dirty="0">
              <a:latin typeface="Berlin Sans FB" pitchFamily="34" charset="0"/>
            </a:endParaRPr>
          </a:p>
        </p:txBody>
      </p:sp>
      <p:sp>
        <p:nvSpPr>
          <p:cNvPr id="3" name="Content Placeholder 2"/>
          <p:cNvSpPr>
            <a:spLocks noGrp="1"/>
          </p:cNvSpPr>
          <p:nvPr>
            <p:ph idx="1"/>
          </p:nvPr>
        </p:nvSpPr>
        <p:spPr>
          <a:xfrm>
            <a:off x="0" y="838200"/>
            <a:ext cx="9144000" cy="6019800"/>
          </a:xfrm>
        </p:spPr>
        <p:style>
          <a:lnRef idx="1">
            <a:schemeClr val="accent4"/>
          </a:lnRef>
          <a:fillRef idx="2">
            <a:schemeClr val="accent4"/>
          </a:fillRef>
          <a:effectRef idx="1">
            <a:schemeClr val="accent4"/>
          </a:effectRef>
          <a:fontRef idx="minor">
            <a:schemeClr val="dk1"/>
          </a:fontRef>
        </p:style>
        <p:txBody>
          <a:bodyPr/>
          <a:lstStyle/>
          <a:p>
            <a:r>
              <a:rPr lang="en-US" sz="2400" b="1" dirty="0" smtClean="0">
                <a:latin typeface="Berlin Sans FB" pitchFamily="34" charset="0"/>
              </a:rPr>
              <a:t>Commercial polymers</a:t>
            </a:r>
          </a:p>
          <a:p>
            <a:pPr algn="just">
              <a:buNone/>
            </a:pPr>
            <a:r>
              <a:rPr lang="en-US" sz="2400" dirty="0" smtClean="0">
                <a:latin typeface="Berlin Sans FB" pitchFamily="34" charset="0"/>
              </a:rPr>
              <a:t>    widely used commercial polymers styrene-butadiene rubber, nylon, PE, PP, PVC, ABS, SAN, PMMA and Xanthan gum etc.</a:t>
            </a:r>
          </a:p>
          <a:p>
            <a:pPr>
              <a:buFont typeface="Wingdings" pitchFamily="2" charset="2"/>
              <a:buChar char="q"/>
            </a:pPr>
            <a:r>
              <a:rPr lang="en-US" sz="2400" dirty="0" smtClean="0">
                <a:latin typeface="Berlin Sans FB" pitchFamily="34" charset="0"/>
              </a:rPr>
              <a:t>Xanthan gum is a polysaccharide. It is also known as the anionic polyelectrolyte. </a:t>
            </a:r>
          </a:p>
          <a:p>
            <a:pPr>
              <a:buFont typeface="Wingdings" pitchFamily="2" charset="2"/>
              <a:buChar char="q"/>
            </a:pPr>
            <a:r>
              <a:rPr lang="en-US" sz="2400" dirty="0" smtClean="0">
                <a:latin typeface="Berlin Sans FB" pitchFamily="34" charset="0"/>
              </a:rPr>
              <a:t>The commercial polymers are the highly branched, and dimers and trimers are truly linear. The molecular weight distribution ranges from the 2*10</a:t>
            </a:r>
            <a:r>
              <a:rPr lang="en-US" sz="2400" baseline="30000" dirty="0" smtClean="0">
                <a:latin typeface="Berlin Sans FB" pitchFamily="34" charset="0"/>
              </a:rPr>
              <a:t>6</a:t>
            </a:r>
            <a:r>
              <a:rPr lang="en-US" sz="2400" dirty="0" smtClean="0">
                <a:latin typeface="Berlin Sans FB" pitchFamily="34" charset="0"/>
              </a:rPr>
              <a:t> to 20*10</a:t>
            </a:r>
            <a:r>
              <a:rPr lang="en-US" sz="2400" baseline="30000" dirty="0" smtClean="0">
                <a:latin typeface="Berlin Sans FB" pitchFamily="34" charset="0"/>
              </a:rPr>
              <a:t>6</a:t>
            </a:r>
            <a:r>
              <a:rPr lang="en-US" sz="2400" dirty="0" smtClean="0">
                <a:latin typeface="Berlin Sans FB" pitchFamily="34" charset="0"/>
              </a:rPr>
              <a:t> Da.</a:t>
            </a:r>
          </a:p>
          <a:p>
            <a:pPr>
              <a:buFont typeface="Wingdings" pitchFamily="2" charset="2"/>
              <a:buChar char="q"/>
            </a:pPr>
            <a:r>
              <a:rPr lang="en-US" sz="2400" dirty="0" smtClean="0">
                <a:latin typeface="Berlin Sans FB" pitchFamily="34" charset="0"/>
              </a:rPr>
              <a:t>The variations of fermentation conditions used in production are factors that can influence the molecular weight of Xanthan gum [10].</a:t>
            </a:r>
          </a:p>
        </p:txBody>
      </p:sp>
      <p:sp>
        <p:nvSpPr>
          <p:cNvPr id="6" name="Slide Number Placeholder 5"/>
          <p:cNvSpPr>
            <a:spLocks noGrp="1"/>
          </p:cNvSpPr>
          <p:nvPr>
            <p:ph type="sldNum" sz="quarter" idx="12"/>
          </p:nvPr>
        </p:nvSpPr>
        <p:spPr/>
        <p:txBody>
          <a:bodyPr/>
          <a:lstStyle/>
          <a:p>
            <a:fld id="{B6F15528-21DE-4FAA-801E-634DDDAF4B2B}"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609600"/>
            <a:ext cx="9144000" cy="6248400"/>
          </a:xfrm>
        </p:spPr>
        <p:style>
          <a:lnRef idx="1">
            <a:schemeClr val="accent4"/>
          </a:lnRef>
          <a:fillRef idx="2">
            <a:schemeClr val="accent4"/>
          </a:fillRef>
          <a:effectRef idx="1">
            <a:schemeClr val="accent4"/>
          </a:effectRef>
          <a:fontRef idx="minor">
            <a:schemeClr val="dk1"/>
          </a:fontRef>
        </p:style>
        <p:txBody>
          <a:bodyPr>
            <a:normAutofit/>
          </a:bodyPr>
          <a:lstStyle/>
          <a:p>
            <a:pPr>
              <a:buFont typeface="Wingdings" pitchFamily="2" charset="2"/>
              <a:buChar char="q"/>
            </a:pPr>
            <a:r>
              <a:rPr lang="en-US" sz="2400" dirty="0" smtClean="0">
                <a:latin typeface="Berlin Sans FB" pitchFamily="34" charset="0"/>
              </a:rPr>
              <a:t>Xanthan gum is a microbial polysaccharide of the great commercial significance.</a:t>
            </a:r>
          </a:p>
          <a:p>
            <a:pPr>
              <a:buNone/>
            </a:pPr>
            <a:r>
              <a:rPr lang="en-US" sz="2400" dirty="0" smtClean="0">
                <a:latin typeface="Berlin Sans FB" pitchFamily="34" charset="0"/>
              </a:rPr>
              <a:t>Chemical structure of the Xanthan gum :</a:t>
            </a: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a:latin typeface="Berlin Sans FB" pitchFamily="34" charset="0"/>
            </a:endParaRPr>
          </a:p>
        </p:txBody>
      </p:sp>
      <p:pic>
        <p:nvPicPr>
          <p:cNvPr id="4" name="Picture 3" descr="C:\Users\Taqumeel\Desktop\t.jpg"/>
          <p:cNvPicPr/>
          <p:nvPr/>
        </p:nvPicPr>
        <p:blipFill>
          <a:blip r:embed="rId2"/>
          <a:srcRect/>
          <a:stretch>
            <a:fillRect/>
          </a:stretch>
        </p:blipFill>
        <p:spPr bwMode="auto">
          <a:xfrm>
            <a:off x="0" y="2071678"/>
            <a:ext cx="9144000" cy="4786322"/>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762000"/>
            <a:ext cx="9144000" cy="6096000"/>
          </a:xfrm>
        </p:spPr>
        <p:style>
          <a:lnRef idx="1">
            <a:schemeClr val="accent4"/>
          </a:lnRef>
          <a:fillRef idx="2">
            <a:schemeClr val="accent4"/>
          </a:fillRef>
          <a:effectRef idx="1">
            <a:schemeClr val="accent4"/>
          </a:effectRef>
          <a:fontRef idx="minor">
            <a:schemeClr val="dk1"/>
          </a:fontRef>
        </p:style>
        <p:txBody>
          <a:bodyPr>
            <a:normAutofit/>
          </a:bodyPr>
          <a:lstStyle/>
          <a:p>
            <a:pPr algn="just">
              <a:buFont typeface="Wingdings" pitchFamily="2" charset="2"/>
              <a:buChar char="q"/>
            </a:pPr>
            <a:r>
              <a:rPr lang="en-US" sz="2400" dirty="0" smtClean="0">
                <a:latin typeface="Berlin Sans FB" pitchFamily="34" charset="0"/>
              </a:rPr>
              <a:t>It is a </a:t>
            </a:r>
            <a:r>
              <a:rPr lang="en-US" sz="2400" dirty="0" smtClean="0">
                <a:solidFill>
                  <a:srgbClr val="7C1997"/>
                </a:solidFill>
                <a:latin typeface="Berlin Sans FB" pitchFamily="34" charset="0"/>
              </a:rPr>
              <a:t>heteropolysaccharide</a:t>
            </a:r>
            <a:r>
              <a:rPr lang="en-US" sz="2400" dirty="0" smtClean="0">
                <a:latin typeface="Berlin Sans FB" pitchFamily="34" charset="0"/>
              </a:rPr>
              <a:t> with a primary structure consisting of repeated pentasaccharide units formed by </a:t>
            </a:r>
            <a:r>
              <a:rPr lang="en-US" sz="2400" dirty="0" smtClean="0">
                <a:solidFill>
                  <a:srgbClr val="7C1997"/>
                </a:solidFill>
                <a:latin typeface="Berlin Sans FB" pitchFamily="34" charset="0"/>
              </a:rPr>
              <a:t>two glucose units</a:t>
            </a:r>
            <a:r>
              <a:rPr lang="en-US" sz="2400" dirty="0" smtClean="0">
                <a:latin typeface="Berlin Sans FB" pitchFamily="34" charset="0"/>
              </a:rPr>
              <a:t>, </a:t>
            </a:r>
            <a:r>
              <a:rPr lang="en-US" sz="2400" dirty="0" smtClean="0">
                <a:solidFill>
                  <a:srgbClr val="7C1997"/>
                </a:solidFill>
                <a:latin typeface="Berlin Sans FB" pitchFamily="34" charset="0"/>
              </a:rPr>
              <a:t>two mannose units</a:t>
            </a:r>
            <a:r>
              <a:rPr lang="en-US" sz="2400" dirty="0" smtClean="0">
                <a:latin typeface="Berlin Sans FB" pitchFamily="34" charset="0"/>
              </a:rPr>
              <a:t>, and one </a:t>
            </a:r>
            <a:r>
              <a:rPr lang="en-US" sz="2400" dirty="0" smtClean="0">
                <a:solidFill>
                  <a:srgbClr val="7C1997"/>
                </a:solidFill>
                <a:latin typeface="Berlin Sans FB" pitchFamily="34" charset="0"/>
              </a:rPr>
              <a:t>glucuronic acid </a:t>
            </a:r>
            <a:r>
              <a:rPr lang="en-US" sz="2400" dirty="0" smtClean="0">
                <a:latin typeface="Berlin Sans FB" pitchFamily="34" charset="0"/>
              </a:rPr>
              <a:t>unit.</a:t>
            </a:r>
          </a:p>
          <a:p>
            <a:pPr algn="just">
              <a:buFont typeface="Wingdings" pitchFamily="2" charset="2"/>
              <a:buChar char="q"/>
            </a:pPr>
            <a:r>
              <a:rPr lang="en-US" sz="2400" dirty="0" smtClean="0">
                <a:latin typeface="Berlin Sans FB" pitchFamily="34" charset="0"/>
              </a:rPr>
              <a:t>Xanthan gum used in a wide variety of foods for a number of important reasons, including </a:t>
            </a:r>
            <a:r>
              <a:rPr lang="en-US" sz="2400" dirty="0" smtClean="0">
                <a:solidFill>
                  <a:srgbClr val="7C1997"/>
                </a:solidFill>
                <a:latin typeface="Berlin Sans FB" pitchFamily="34" charset="0"/>
              </a:rPr>
              <a:t>emulsion stabilization</a:t>
            </a:r>
            <a:r>
              <a:rPr lang="en-US" sz="2400" dirty="0" smtClean="0">
                <a:latin typeface="Berlin Sans FB" pitchFamily="34" charset="0"/>
              </a:rPr>
              <a:t>, </a:t>
            </a:r>
            <a:r>
              <a:rPr lang="en-US" sz="2400" dirty="0" smtClean="0">
                <a:solidFill>
                  <a:srgbClr val="7C1997"/>
                </a:solidFill>
                <a:latin typeface="Berlin Sans FB" pitchFamily="34" charset="0"/>
              </a:rPr>
              <a:t>temperature stability</a:t>
            </a:r>
            <a:r>
              <a:rPr lang="en-US" sz="2400" dirty="0" smtClean="0">
                <a:latin typeface="Berlin Sans FB" pitchFamily="34" charset="0"/>
              </a:rPr>
              <a:t>, and as </a:t>
            </a:r>
            <a:r>
              <a:rPr lang="en-US" sz="2400" dirty="0" smtClean="0">
                <a:solidFill>
                  <a:srgbClr val="7C1997"/>
                </a:solidFill>
                <a:latin typeface="Berlin Sans FB" pitchFamily="34" charset="0"/>
              </a:rPr>
              <a:t>thickening</a:t>
            </a:r>
            <a:r>
              <a:rPr lang="en-US" sz="2400" dirty="0" smtClean="0">
                <a:latin typeface="Berlin Sans FB" pitchFamily="34" charset="0"/>
              </a:rPr>
              <a:t> agents </a:t>
            </a:r>
          </a:p>
          <a:p>
            <a:pPr algn="just">
              <a:buNone/>
            </a:pPr>
            <a:endParaRPr lang="en-US" sz="2400" dirty="0" smtClean="0">
              <a:latin typeface="Berlin Sans FB" pitchFamily="34" charset="0"/>
            </a:endParaRPr>
          </a:p>
          <a:p>
            <a:pPr algn="just">
              <a:buNone/>
            </a:pPr>
            <a:r>
              <a:rPr lang="en-US" sz="2400" dirty="0" smtClean="0">
                <a:latin typeface="Berlin Sans FB Demi" pitchFamily="34" charset="0"/>
              </a:rPr>
              <a:t> </a:t>
            </a:r>
            <a:endParaRPr lang="en-US" sz="2400" dirty="0">
              <a:latin typeface="Berlin Sans FB" pitchFamily="34"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990600" y="85725"/>
            <a:ext cx="7793038" cy="1066800"/>
          </a:xfrm>
        </p:spPr>
        <p:txBody>
          <a:bodyPr>
            <a:normAutofit fontScale="90000"/>
          </a:bodyPr>
          <a:lstStyle/>
          <a:p>
            <a:r>
              <a:rPr lang="en-US" sz="3400" b="1" smtClean="0">
                <a:solidFill>
                  <a:srgbClr val="FF0000"/>
                </a:solidFill>
              </a:rPr>
              <a:t>Factors Influencing the Polymer Surfactant interaction</a:t>
            </a:r>
          </a:p>
        </p:txBody>
      </p:sp>
      <p:sp>
        <p:nvSpPr>
          <p:cNvPr id="20483" name="Rectangle 3"/>
          <p:cNvSpPr>
            <a:spLocks noGrp="1" noChangeArrowheads="1"/>
          </p:cNvSpPr>
          <p:nvPr>
            <p:ph type="body" idx="1"/>
          </p:nvPr>
        </p:nvSpPr>
        <p:spPr>
          <a:xfrm>
            <a:off x="762000" y="1447800"/>
            <a:ext cx="7772400" cy="4114800"/>
          </a:xfrm>
        </p:spPr>
        <p:txBody>
          <a:bodyPr>
            <a:normAutofit lnSpcReduction="10000"/>
          </a:bodyPr>
          <a:lstStyle/>
          <a:p>
            <a:pPr>
              <a:lnSpc>
                <a:spcPct val="90000"/>
              </a:lnSpc>
            </a:pPr>
            <a:r>
              <a:rPr lang="en-US" smtClean="0"/>
              <a:t>Temperature</a:t>
            </a:r>
          </a:p>
          <a:p>
            <a:pPr>
              <a:lnSpc>
                <a:spcPct val="90000"/>
              </a:lnSpc>
            </a:pPr>
            <a:r>
              <a:rPr lang="en-US" smtClean="0"/>
              <a:t>Addition of electrolyte</a:t>
            </a:r>
          </a:p>
          <a:p>
            <a:pPr>
              <a:lnSpc>
                <a:spcPct val="90000"/>
              </a:lnSpc>
            </a:pPr>
            <a:r>
              <a:rPr lang="en-US" smtClean="0"/>
              <a:t>Surfactant chain length</a:t>
            </a:r>
          </a:p>
          <a:p>
            <a:pPr>
              <a:lnSpc>
                <a:spcPct val="90000"/>
              </a:lnSpc>
            </a:pPr>
            <a:r>
              <a:rPr lang="en-US" smtClean="0"/>
              <a:t>Surfactant structure</a:t>
            </a:r>
          </a:p>
          <a:p>
            <a:pPr>
              <a:lnSpc>
                <a:spcPct val="90000"/>
              </a:lnSpc>
            </a:pPr>
            <a:r>
              <a:rPr lang="en-US" smtClean="0"/>
              <a:t>Surfactant Classes</a:t>
            </a:r>
          </a:p>
          <a:p>
            <a:pPr>
              <a:lnSpc>
                <a:spcPct val="90000"/>
              </a:lnSpc>
            </a:pPr>
            <a:r>
              <a:rPr lang="en-US" smtClean="0"/>
              <a:t>Polymer molecular weight</a:t>
            </a:r>
          </a:p>
          <a:p>
            <a:pPr>
              <a:lnSpc>
                <a:spcPct val="90000"/>
              </a:lnSpc>
            </a:pPr>
            <a:r>
              <a:rPr lang="en-US" smtClean="0"/>
              <a:t>Amount of polymer</a:t>
            </a:r>
          </a:p>
          <a:p>
            <a:pPr>
              <a:lnSpc>
                <a:spcPct val="90000"/>
              </a:lnSpc>
            </a:pPr>
            <a:r>
              <a:rPr lang="en-US" smtClean="0"/>
              <a:t>Polymer structure and hydrophobicity</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33363"/>
            <a:ext cx="8478838" cy="1004887"/>
          </a:xfrm>
        </p:spPr>
        <p:txBody>
          <a:bodyPr>
            <a:normAutofit fontScale="90000"/>
          </a:bodyPr>
          <a:lstStyle/>
          <a:p>
            <a:r>
              <a:rPr lang="en-US" sz="3400" b="1" smtClean="0">
                <a:solidFill>
                  <a:srgbClr val="FF0000"/>
                </a:solidFill>
              </a:rPr>
              <a:t>Techniques used to study Polymer surfactant interaction</a:t>
            </a:r>
          </a:p>
        </p:txBody>
      </p:sp>
      <p:sp>
        <p:nvSpPr>
          <p:cNvPr id="21507" name="Rectangle 3"/>
          <p:cNvSpPr>
            <a:spLocks noGrp="1" noChangeArrowheads="1"/>
          </p:cNvSpPr>
          <p:nvPr>
            <p:ph type="body" idx="1"/>
          </p:nvPr>
        </p:nvSpPr>
        <p:spPr>
          <a:xfrm>
            <a:off x="762000" y="1447800"/>
            <a:ext cx="7772400" cy="4114800"/>
          </a:xfrm>
        </p:spPr>
        <p:txBody>
          <a:bodyPr>
            <a:normAutofit fontScale="92500" lnSpcReduction="10000"/>
          </a:bodyPr>
          <a:lstStyle/>
          <a:p>
            <a:pPr>
              <a:lnSpc>
                <a:spcPct val="90000"/>
              </a:lnSpc>
            </a:pPr>
            <a:r>
              <a:rPr lang="en-US" dirty="0" smtClean="0"/>
              <a:t>Surface Tension Measurement</a:t>
            </a:r>
          </a:p>
          <a:p>
            <a:pPr>
              <a:lnSpc>
                <a:spcPct val="90000"/>
              </a:lnSpc>
            </a:pPr>
            <a:r>
              <a:rPr lang="en-US" dirty="0" smtClean="0"/>
              <a:t>Conductivity</a:t>
            </a:r>
          </a:p>
          <a:p>
            <a:pPr>
              <a:lnSpc>
                <a:spcPct val="90000"/>
              </a:lnSpc>
            </a:pPr>
            <a:r>
              <a:rPr lang="en-US" dirty="0" smtClean="0"/>
              <a:t>Fluorescence</a:t>
            </a:r>
          </a:p>
          <a:p>
            <a:pPr>
              <a:lnSpc>
                <a:spcPct val="90000"/>
              </a:lnSpc>
            </a:pPr>
            <a:r>
              <a:rPr lang="en-US" dirty="0" smtClean="0"/>
              <a:t>Nuclear Magnetic Resonance</a:t>
            </a:r>
          </a:p>
          <a:p>
            <a:pPr>
              <a:lnSpc>
                <a:spcPct val="90000"/>
              </a:lnSpc>
            </a:pPr>
            <a:r>
              <a:rPr lang="en-US" dirty="0" smtClean="0"/>
              <a:t>Viscosity</a:t>
            </a:r>
          </a:p>
          <a:p>
            <a:pPr>
              <a:lnSpc>
                <a:spcPct val="90000"/>
              </a:lnSpc>
            </a:pPr>
            <a:r>
              <a:rPr lang="en-US" dirty="0" smtClean="0"/>
              <a:t>Light scattering techniques</a:t>
            </a:r>
          </a:p>
          <a:p>
            <a:pPr>
              <a:lnSpc>
                <a:spcPct val="90000"/>
              </a:lnSpc>
            </a:pPr>
            <a:r>
              <a:rPr lang="en-US" dirty="0" smtClean="0"/>
              <a:t>Calorimetric Measurements</a:t>
            </a:r>
          </a:p>
          <a:p>
            <a:pPr>
              <a:lnSpc>
                <a:spcPct val="90000"/>
              </a:lnSpc>
            </a:pPr>
            <a:r>
              <a:rPr lang="en-US" dirty="0" smtClean="0"/>
              <a:t>Electromotive Force</a:t>
            </a:r>
          </a:p>
          <a:p>
            <a:pPr>
              <a:lnSpc>
                <a:spcPct val="90000"/>
              </a:lnSpc>
            </a:pPr>
            <a:r>
              <a:rPr lang="en-US" dirty="0" smtClean="0"/>
              <a:t>Gel Permeation Chromatography (GPC) etc.</a:t>
            </a:r>
          </a:p>
          <a:p>
            <a:pPr>
              <a:lnSpc>
                <a:spcPct val="90000"/>
              </a:lnSpc>
            </a:pPr>
            <a:endParaRPr lang="en-US"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886200" y="2590800"/>
            <a:ext cx="838200" cy="762000"/>
            <a:chOff x="480" y="1344"/>
            <a:chExt cx="528" cy="480"/>
          </a:xfrm>
        </p:grpSpPr>
        <p:sp>
          <p:nvSpPr>
            <p:cNvPr id="23954" name="Oval 3"/>
            <p:cNvSpPr>
              <a:spLocks noChangeArrowheads="1"/>
            </p:cNvSpPr>
            <p:nvPr/>
          </p:nvSpPr>
          <p:spPr bwMode="auto">
            <a:xfrm>
              <a:off x="864" y="139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55" name="Oval 4"/>
            <p:cNvSpPr>
              <a:spLocks noChangeArrowheads="1"/>
            </p:cNvSpPr>
            <p:nvPr/>
          </p:nvSpPr>
          <p:spPr bwMode="auto">
            <a:xfrm>
              <a:off x="912" y="148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56" name="Oval 5"/>
            <p:cNvSpPr>
              <a:spLocks noChangeArrowheads="1"/>
            </p:cNvSpPr>
            <p:nvPr/>
          </p:nvSpPr>
          <p:spPr bwMode="auto">
            <a:xfrm>
              <a:off x="912"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57" name="Oval 6"/>
            <p:cNvSpPr>
              <a:spLocks noChangeArrowheads="1"/>
            </p:cNvSpPr>
            <p:nvPr/>
          </p:nvSpPr>
          <p:spPr bwMode="auto">
            <a:xfrm>
              <a:off x="768"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58" name="Oval 7"/>
            <p:cNvSpPr>
              <a:spLocks noChangeArrowheads="1"/>
            </p:cNvSpPr>
            <p:nvPr/>
          </p:nvSpPr>
          <p:spPr bwMode="auto">
            <a:xfrm>
              <a:off x="6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59" name="Oval 8"/>
            <p:cNvSpPr>
              <a:spLocks noChangeArrowheads="1"/>
            </p:cNvSpPr>
            <p:nvPr/>
          </p:nvSpPr>
          <p:spPr bwMode="auto">
            <a:xfrm>
              <a:off x="768" y="17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0" name="Oval 9"/>
            <p:cNvSpPr>
              <a:spLocks noChangeArrowheads="1"/>
            </p:cNvSpPr>
            <p:nvPr/>
          </p:nvSpPr>
          <p:spPr bwMode="auto">
            <a:xfrm>
              <a:off x="864"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1" name="Oval 10"/>
            <p:cNvSpPr>
              <a:spLocks noChangeArrowheads="1"/>
            </p:cNvSpPr>
            <p:nvPr/>
          </p:nvSpPr>
          <p:spPr bwMode="auto">
            <a:xfrm>
              <a:off x="624" y="17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2" name="Oval 11"/>
            <p:cNvSpPr>
              <a:spLocks noChangeArrowheads="1"/>
            </p:cNvSpPr>
            <p:nvPr/>
          </p:nvSpPr>
          <p:spPr bwMode="auto">
            <a:xfrm>
              <a:off x="576"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3" name="Oval 12"/>
            <p:cNvSpPr>
              <a:spLocks noChangeArrowheads="1"/>
            </p:cNvSpPr>
            <p:nvPr/>
          </p:nvSpPr>
          <p:spPr bwMode="auto">
            <a:xfrm>
              <a:off x="528" y="139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4" name="Oval 13"/>
            <p:cNvSpPr>
              <a:spLocks noChangeArrowheads="1"/>
            </p:cNvSpPr>
            <p:nvPr/>
          </p:nvSpPr>
          <p:spPr bwMode="auto">
            <a:xfrm>
              <a:off x="480"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5" name="Oval 14"/>
            <p:cNvSpPr>
              <a:spLocks noChangeArrowheads="1"/>
            </p:cNvSpPr>
            <p:nvPr/>
          </p:nvSpPr>
          <p:spPr bwMode="auto">
            <a:xfrm>
              <a:off x="528"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6" name="Oval 15"/>
            <p:cNvSpPr>
              <a:spLocks noChangeArrowheads="1"/>
            </p:cNvSpPr>
            <p:nvPr/>
          </p:nvSpPr>
          <p:spPr bwMode="auto">
            <a:xfrm>
              <a:off x="480" y="148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67" name="Freeform 16"/>
            <p:cNvSpPr>
              <a:spLocks/>
            </p:cNvSpPr>
            <p:nvPr/>
          </p:nvSpPr>
          <p:spPr bwMode="auto">
            <a:xfrm>
              <a:off x="731" y="1440"/>
              <a:ext cx="74" cy="182"/>
            </a:xfrm>
            <a:custGeom>
              <a:avLst/>
              <a:gdLst>
                <a:gd name="T0" fmla="*/ 69 w 74"/>
                <a:gd name="T1" fmla="*/ 0 h 182"/>
                <a:gd name="T2" fmla="*/ 73 w 74"/>
                <a:gd name="T3" fmla="*/ 12 h 182"/>
                <a:gd name="T4" fmla="*/ 57 w 74"/>
                <a:gd name="T5" fmla="*/ 36 h 182"/>
                <a:gd name="T6" fmla="*/ 21 w 74"/>
                <a:gd name="T7" fmla="*/ 96 h 182"/>
                <a:gd name="T8" fmla="*/ 17 w 74"/>
                <a:gd name="T9" fmla="*/ 144 h 182"/>
                <a:gd name="T10" fmla="*/ 37 w 74"/>
                <a:gd name="T11" fmla="*/ 176 h 182"/>
                <a:gd name="T12" fmla="*/ 0 60000 65536"/>
                <a:gd name="T13" fmla="*/ 0 60000 65536"/>
                <a:gd name="T14" fmla="*/ 0 60000 65536"/>
                <a:gd name="T15" fmla="*/ 0 60000 65536"/>
                <a:gd name="T16" fmla="*/ 0 60000 65536"/>
                <a:gd name="T17" fmla="*/ 0 60000 65536"/>
                <a:gd name="T18" fmla="*/ 0 w 74"/>
                <a:gd name="T19" fmla="*/ 0 h 182"/>
                <a:gd name="T20" fmla="*/ 74 w 74"/>
                <a:gd name="T21" fmla="*/ 182 h 182"/>
              </a:gdLst>
              <a:ahLst/>
              <a:cxnLst>
                <a:cxn ang="T12">
                  <a:pos x="T0" y="T1"/>
                </a:cxn>
                <a:cxn ang="T13">
                  <a:pos x="T2" y="T3"/>
                </a:cxn>
                <a:cxn ang="T14">
                  <a:pos x="T4" y="T5"/>
                </a:cxn>
                <a:cxn ang="T15">
                  <a:pos x="T6" y="T7"/>
                </a:cxn>
                <a:cxn ang="T16">
                  <a:pos x="T8" y="T9"/>
                </a:cxn>
                <a:cxn ang="T17">
                  <a:pos x="T10" y="T11"/>
                </a:cxn>
              </a:cxnLst>
              <a:rect l="T18" t="T19" r="T20" b="T21"/>
              <a:pathLst>
                <a:path w="74" h="182">
                  <a:moveTo>
                    <a:pt x="69" y="0"/>
                  </a:moveTo>
                  <a:cubicBezTo>
                    <a:pt x="70" y="4"/>
                    <a:pt x="74" y="8"/>
                    <a:pt x="73" y="12"/>
                  </a:cubicBezTo>
                  <a:cubicBezTo>
                    <a:pt x="70" y="21"/>
                    <a:pt x="57" y="36"/>
                    <a:pt x="57" y="36"/>
                  </a:cubicBezTo>
                  <a:cubicBezTo>
                    <a:pt x="52" y="71"/>
                    <a:pt x="50" y="77"/>
                    <a:pt x="21" y="96"/>
                  </a:cubicBezTo>
                  <a:cubicBezTo>
                    <a:pt x="3" y="122"/>
                    <a:pt x="0" y="119"/>
                    <a:pt x="17" y="144"/>
                  </a:cubicBezTo>
                  <a:cubicBezTo>
                    <a:pt x="23" y="182"/>
                    <a:pt x="19" y="158"/>
                    <a:pt x="37" y="176"/>
                  </a:cubicBezTo>
                </a:path>
              </a:pathLst>
            </a:custGeom>
            <a:noFill/>
            <a:ln w="28575">
              <a:solidFill>
                <a:srgbClr val="000099"/>
              </a:solidFill>
              <a:round/>
              <a:headEnd/>
              <a:tailEnd/>
            </a:ln>
          </p:spPr>
          <p:txBody>
            <a:bodyPr wrap="none" anchor="ctr"/>
            <a:lstStyle/>
            <a:p>
              <a:endParaRPr lang="en-US"/>
            </a:p>
          </p:txBody>
        </p:sp>
        <p:sp>
          <p:nvSpPr>
            <p:cNvPr id="23968" name="Freeform 17"/>
            <p:cNvSpPr>
              <a:spLocks/>
            </p:cNvSpPr>
            <p:nvPr/>
          </p:nvSpPr>
          <p:spPr bwMode="auto">
            <a:xfrm>
              <a:off x="690" y="1444"/>
              <a:ext cx="66" cy="90"/>
            </a:xfrm>
            <a:custGeom>
              <a:avLst/>
              <a:gdLst>
                <a:gd name="T0" fmla="*/ 34 w 66"/>
                <a:gd name="T1" fmla="*/ 0 h 90"/>
                <a:gd name="T2" fmla="*/ 10 w 66"/>
                <a:gd name="T3" fmla="*/ 36 h 90"/>
                <a:gd name="T4" fmla="*/ 2 w 66"/>
                <a:gd name="T5" fmla="*/ 48 h 90"/>
                <a:gd name="T6" fmla="*/ 26 w 66"/>
                <a:gd name="T7" fmla="*/ 64 h 90"/>
                <a:gd name="T8" fmla="*/ 30 w 66"/>
                <a:gd name="T9" fmla="*/ 76 h 90"/>
                <a:gd name="T10" fmla="*/ 30 w 66"/>
                <a:gd name="T11" fmla="*/ 88 h 90"/>
                <a:gd name="T12" fmla="*/ 66 w 66"/>
                <a:gd name="T13" fmla="*/ 28 h 90"/>
                <a:gd name="T14" fmla="*/ 0 60000 65536"/>
                <a:gd name="T15" fmla="*/ 0 60000 65536"/>
                <a:gd name="T16" fmla="*/ 0 60000 65536"/>
                <a:gd name="T17" fmla="*/ 0 60000 65536"/>
                <a:gd name="T18" fmla="*/ 0 60000 65536"/>
                <a:gd name="T19" fmla="*/ 0 60000 65536"/>
                <a:gd name="T20" fmla="*/ 0 60000 65536"/>
                <a:gd name="T21" fmla="*/ 0 w 66"/>
                <a:gd name="T22" fmla="*/ 0 h 90"/>
                <a:gd name="T23" fmla="*/ 66 w 66"/>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90">
                  <a:moveTo>
                    <a:pt x="34" y="0"/>
                  </a:moveTo>
                  <a:cubicBezTo>
                    <a:pt x="63" y="19"/>
                    <a:pt x="30" y="31"/>
                    <a:pt x="10" y="36"/>
                  </a:cubicBezTo>
                  <a:cubicBezTo>
                    <a:pt x="7" y="40"/>
                    <a:pt x="0" y="44"/>
                    <a:pt x="2" y="48"/>
                  </a:cubicBezTo>
                  <a:cubicBezTo>
                    <a:pt x="7" y="56"/>
                    <a:pt x="26" y="64"/>
                    <a:pt x="26" y="64"/>
                  </a:cubicBezTo>
                  <a:cubicBezTo>
                    <a:pt x="27" y="68"/>
                    <a:pt x="32" y="72"/>
                    <a:pt x="30" y="76"/>
                  </a:cubicBezTo>
                  <a:cubicBezTo>
                    <a:pt x="25" y="90"/>
                    <a:pt x="5" y="80"/>
                    <a:pt x="30" y="88"/>
                  </a:cubicBezTo>
                  <a:cubicBezTo>
                    <a:pt x="52" y="73"/>
                    <a:pt x="48" y="46"/>
                    <a:pt x="66" y="28"/>
                  </a:cubicBezTo>
                </a:path>
              </a:pathLst>
            </a:custGeom>
            <a:noFill/>
            <a:ln w="28575">
              <a:solidFill>
                <a:srgbClr val="000099"/>
              </a:solidFill>
              <a:round/>
              <a:headEnd/>
              <a:tailEnd/>
            </a:ln>
          </p:spPr>
          <p:txBody>
            <a:bodyPr wrap="none" anchor="ctr"/>
            <a:lstStyle/>
            <a:p>
              <a:endParaRPr lang="en-US"/>
            </a:p>
          </p:txBody>
        </p:sp>
        <p:sp>
          <p:nvSpPr>
            <p:cNvPr id="23969" name="Freeform 18"/>
            <p:cNvSpPr>
              <a:spLocks/>
            </p:cNvSpPr>
            <p:nvPr/>
          </p:nvSpPr>
          <p:spPr bwMode="auto">
            <a:xfrm>
              <a:off x="768" y="1468"/>
              <a:ext cx="108" cy="100"/>
            </a:xfrm>
            <a:custGeom>
              <a:avLst/>
              <a:gdLst>
                <a:gd name="T0" fmla="*/ 108 w 108"/>
                <a:gd name="T1" fmla="*/ 0 h 100"/>
                <a:gd name="T2" fmla="*/ 64 w 108"/>
                <a:gd name="T3" fmla="*/ 0 h 100"/>
                <a:gd name="T4" fmla="*/ 20 w 108"/>
                <a:gd name="T5" fmla="*/ 76 h 100"/>
                <a:gd name="T6" fmla="*/ 0 w 108"/>
                <a:gd name="T7" fmla="*/ 100 h 100"/>
                <a:gd name="T8" fmla="*/ 0 60000 65536"/>
                <a:gd name="T9" fmla="*/ 0 60000 65536"/>
                <a:gd name="T10" fmla="*/ 0 60000 65536"/>
                <a:gd name="T11" fmla="*/ 0 60000 65536"/>
                <a:gd name="T12" fmla="*/ 0 w 108"/>
                <a:gd name="T13" fmla="*/ 0 h 100"/>
                <a:gd name="T14" fmla="*/ 108 w 108"/>
                <a:gd name="T15" fmla="*/ 100 h 100"/>
              </a:gdLst>
              <a:ahLst/>
              <a:cxnLst>
                <a:cxn ang="T8">
                  <a:pos x="T0" y="T1"/>
                </a:cxn>
                <a:cxn ang="T9">
                  <a:pos x="T2" y="T3"/>
                </a:cxn>
                <a:cxn ang="T10">
                  <a:pos x="T4" y="T5"/>
                </a:cxn>
                <a:cxn ang="T11">
                  <a:pos x="T6" y="T7"/>
                </a:cxn>
              </a:cxnLst>
              <a:rect l="T12" t="T13" r="T14" b="T15"/>
              <a:pathLst>
                <a:path w="108" h="100">
                  <a:moveTo>
                    <a:pt x="108" y="0"/>
                  </a:moveTo>
                  <a:cubicBezTo>
                    <a:pt x="100" y="23"/>
                    <a:pt x="84" y="5"/>
                    <a:pt x="64" y="0"/>
                  </a:cubicBezTo>
                  <a:cubicBezTo>
                    <a:pt x="50" y="21"/>
                    <a:pt x="47" y="67"/>
                    <a:pt x="20" y="76"/>
                  </a:cubicBezTo>
                  <a:cubicBezTo>
                    <a:pt x="9" y="92"/>
                    <a:pt x="0" y="86"/>
                    <a:pt x="0" y="100"/>
                  </a:cubicBezTo>
                </a:path>
              </a:pathLst>
            </a:custGeom>
            <a:noFill/>
            <a:ln w="28575">
              <a:solidFill>
                <a:srgbClr val="000099"/>
              </a:solidFill>
              <a:round/>
              <a:headEnd/>
              <a:tailEnd/>
            </a:ln>
          </p:spPr>
          <p:txBody>
            <a:bodyPr wrap="none" anchor="ctr"/>
            <a:lstStyle/>
            <a:p>
              <a:endParaRPr lang="en-US"/>
            </a:p>
          </p:txBody>
        </p:sp>
        <p:sp>
          <p:nvSpPr>
            <p:cNvPr id="23970" name="Freeform 19"/>
            <p:cNvSpPr>
              <a:spLocks/>
            </p:cNvSpPr>
            <p:nvPr/>
          </p:nvSpPr>
          <p:spPr bwMode="auto">
            <a:xfrm>
              <a:off x="816" y="1520"/>
              <a:ext cx="96" cy="90"/>
            </a:xfrm>
            <a:custGeom>
              <a:avLst/>
              <a:gdLst>
                <a:gd name="T0" fmla="*/ 96 w 96"/>
                <a:gd name="T1" fmla="*/ 28 h 90"/>
                <a:gd name="T2" fmla="*/ 68 w 96"/>
                <a:gd name="T3" fmla="*/ 0 h 90"/>
                <a:gd name="T4" fmla="*/ 52 w 96"/>
                <a:gd name="T5" fmla="*/ 52 h 90"/>
                <a:gd name="T6" fmla="*/ 48 w 96"/>
                <a:gd name="T7" fmla="*/ 68 h 90"/>
                <a:gd name="T8" fmla="*/ 8 w 96"/>
                <a:gd name="T9" fmla="*/ 44 h 90"/>
                <a:gd name="T10" fmla="*/ 0 w 96"/>
                <a:gd name="T11" fmla="*/ 52 h 90"/>
                <a:gd name="T12" fmla="*/ 0 60000 65536"/>
                <a:gd name="T13" fmla="*/ 0 60000 65536"/>
                <a:gd name="T14" fmla="*/ 0 60000 65536"/>
                <a:gd name="T15" fmla="*/ 0 60000 65536"/>
                <a:gd name="T16" fmla="*/ 0 60000 65536"/>
                <a:gd name="T17" fmla="*/ 0 60000 65536"/>
                <a:gd name="T18" fmla="*/ 0 w 96"/>
                <a:gd name="T19" fmla="*/ 0 h 90"/>
                <a:gd name="T20" fmla="*/ 96 w 96"/>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96" h="90">
                  <a:moveTo>
                    <a:pt x="96" y="28"/>
                  </a:moveTo>
                  <a:cubicBezTo>
                    <a:pt x="76" y="23"/>
                    <a:pt x="74" y="19"/>
                    <a:pt x="68" y="0"/>
                  </a:cubicBezTo>
                  <a:cubicBezTo>
                    <a:pt x="38" y="7"/>
                    <a:pt x="49" y="21"/>
                    <a:pt x="52" y="52"/>
                  </a:cubicBezTo>
                  <a:cubicBezTo>
                    <a:pt x="51" y="57"/>
                    <a:pt x="51" y="64"/>
                    <a:pt x="48" y="68"/>
                  </a:cubicBezTo>
                  <a:cubicBezTo>
                    <a:pt x="30" y="90"/>
                    <a:pt x="29" y="40"/>
                    <a:pt x="8" y="44"/>
                  </a:cubicBezTo>
                  <a:cubicBezTo>
                    <a:pt x="4" y="45"/>
                    <a:pt x="3" y="49"/>
                    <a:pt x="0" y="52"/>
                  </a:cubicBezTo>
                </a:path>
              </a:pathLst>
            </a:custGeom>
            <a:noFill/>
            <a:ln w="28575">
              <a:solidFill>
                <a:srgbClr val="000099"/>
              </a:solidFill>
              <a:round/>
              <a:headEnd/>
              <a:tailEnd/>
            </a:ln>
          </p:spPr>
          <p:txBody>
            <a:bodyPr wrap="none" anchor="ctr"/>
            <a:lstStyle/>
            <a:p>
              <a:endParaRPr lang="en-US"/>
            </a:p>
          </p:txBody>
        </p:sp>
        <p:sp>
          <p:nvSpPr>
            <p:cNvPr id="23971" name="Freeform 20"/>
            <p:cNvSpPr>
              <a:spLocks/>
            </p:cNvSpPr>
            <p:nvPr/>
          </p:nvSpPr>
          <p:spPr bwMode="auto">
            <a:xfrm>
              <a:off x="804" y="1580"/>
              <a:ext cx="104" cy="56"/>
            </a:xfrm>
            <a:custGeom>
              <a:avLst/>
              <a:gdLst>
                <a:gd name="T0" fmla="*/ 104 w 104"/>
                <a:gd name="T1" fmla="*/ 52 h 56"/>
                <a:gd name="T2" fmla="*/ 84 w 104"/>
                <a:gd name="T3" fmla="*/ 8 h 56"/>
                <a:gd name="T4" fmla="*/ 64 w 104"/>
                <a:gd name="T5" fmla="*/ 56 h 56"/>
                <a:gd name="T6" fmla="*/ 28 w 104"/>
                <a:gd name="T7" fmla="*/ 36 h 56"/>
                <a:gd name="T8" fmla="*/ 16 w 104"/>
                <a:gd name="T9" fmla="*/ 28 h 56"/>
                <a:gd name="T10" fmla="*/ 0 w 104"/>
                <a:gd name="T11" fmla="*/ 0 h 56"/>
                <a:gd name="T12" fmla="*/ 0 60000 65536"/>
                <a:gd name="T13" fmla="*/ 0 60000 65536"/>
                <a:gd name="T14" fmla="*/ 0 60000 65536"/>
                <a:gd name="T15" fmla="*/ 0 60000 65536"/>
                <a:gd name="T16" fmla="*/ 0 60000 65536"/>
                <a:gd name="T17" fmla="*/ 0 60000 65536"/>
                <a:gd name="T18" fmla="*/ 0 w 104"/>
                <a:gd name="T19" fmla="*/ 0 h 56"/>
                <a:gd name="T20" fmla="*/ 104 w 10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104" h="56">
                  <a:moveTo>
                    <a:pt x="104" y="52"/>
                  </a:moveTo>
                  <a:cubicBezTo>
                    <a:pt x="99" y="33"/>
                    <a:pt x="104" y="15"/>
                    <a:pt x="84" y="8"/>
                  </a:cubicBezTo>
                  <a:cubicBezTo>
                    <a:pt x="78" y="27"/>
                    <a:pt x="74" y="40"/>
                    <a:pt x="64" y="56"/>
                  </a:cubicBezTo>
                  <a:cubicBezTo>
                    <a:pt x="43" y="49"/>
                    <a:pt x="56" y="54"/>
                    <a:pt x="28" y="36"/>
                  </a:cubicBezTo>
                  <a:cubicBezTo>
                    <a:pt x="24" y="33"/>
                    <a:pt x="16" y="28"/>
                    <a:pt x="16" y="28"/>
                  </a:cubicBezTo>
                  <a:cubicBezTo>
                    <a:pt x="7" y="1"/>
                    <a:pt x="16" y="8"/>
                    <a:pt x="0" y="0"/>
                  </a:cubicBezTo>
                </a:path>
              </a:pathLst>
            </a:custGeom>
            <a:noFill/>
            <a:ln w="28575">
              <a:solidFill>
                <a:srgbClr val="000099"/>
              </a:solidFill>
              <a:round/>
              <a:headEnd/>
              <a:tailEnd/>
            </a:ln>
          </p:spPr>
          <p:txBody>
            <a:bodyPr wrap="none" anchor="ctr"/>
            <a:lstStyle/>
            <a:p>
              <a:endParaRPr lang="en-US"/>
            </a:p>
          </p:txBody>
        </p:sp>
        <p:sp>
          <p:nvSpPr>
            <p:cNvPr id="23972" name="Freeform 21"/>
            <p:cNvSpPr>
              <a:spLocks/>
            </p:cNvSpPr>
            <p:nvPr/>
          </p:nvSpPr>
          <p:spPr bwMode="auto">
            <a:xfrm>
              <a:off x="784" y="1588"/>
              <a:ext cx="92" cy="108"/>
            </a:xfrm>
            <a:custGeom>
              <a:avLst/>
              <a:gdLst>
                <a:gd name="T0" fmla="*/ 92 w 92"/>
                <a:gd name="T1" fmla="*/ 108 h 108"/>
                <a:gd name="T2" fmla="*/ 80 w 92"/>
                <a:gd name="T3" fmla="*/ 104 h 108"/>
                <a:gd name="T4" fmla="*/ 76 w 92"/>
                <a:gd name="T5" fmla="*/ 92 h 108"/>
                <a:gd name="T6" fmla="*/ 52 w 92"/>
                <a:gd name="T7" fmla="*/ 84 h 108"/>
                <a:gd name="T8" fmla="*/ 36 w 92"/>
                <a:gd name="T9" fmla="*/ 48 h 108"/>
                <a:gd name="T10" fmla="*/ 12 w 92"/>
                <a:gd name="T11" fmla="*/ 36 h 108"/>
                <a:gd name="T12" fmla="*/ 0 w 92"/>
                <a:gd name="T13" fmla="*/ 0 h 108"/>
                <a:gd name="T14" fmla="*/ 0 60000 65536"/>
                <a:gd name="T15" fmla="*/ 0 60000 65536"/>
                <a:gd name="T16" fmla="*/ 0 60000 65536"/>
                <a:gd name="T17" fmla="*/ 0 60000 65536"/>
                <a:gd name="T18" fmla="*/ 0 60000 65536"/>
                <a:gd name="T19" fmla="*/ 0 60000 65536"/>
                <a:gd name="T20" fmla="*/ 0 60000 65536"/>
                <a:gd name="T21" fmla="*/ 0 w 92"/>
                <a:gd name="T22" fmla="*/ 0 h 108"/>
                <a:gd name="T23" fmla="*/ 92 w 92"/>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2" h="108">
                  <a:moveTo>
                    <a:pt x="92" y="108"/>
                  </a:moveTo>
                  <a:cubicBezTo>
                    <a:pt x="88" y="107"/>
                    <a:pt x="83" y="107"/>
                    <a:pt x="80" y="104"/>
                  </a:cubicBezTo>
                  <a:cubicBezTo>
                    <a:pt x="77" y="101"/>
                    <a:pt x="79" y="94"/>
                    <a:pt x="76" y="92"/>
                  </a:cubicBezTo>
                  <a:cubicBezTo>
                    <a:pt x="69" y="87"/>
                    <a:pt x="52" y="84"/>
                    <a:pt x="52" y="84"/>
                  </a:cubicBezTo>
                  <a:cubicBezTo>
                    <a:pt x="49" y="75"/>
                    <a:pt x="42" y="54"/>
                    <a:pt x="36" y="48"/>
                  </a:cubicBezTo>
                  <a:cubicBezTo>
                    <a:pt x="30" y="42"/>
                    <a:pt x="19" y="41"/>
                    <a:pt x="12" y="36"/>
                  </a:cubicBezTo>
                  <a:cubicBezTo>
                    <a:pt x="5" y="25"/>
                    <a:pt x="0" y="0"/>
                    <a:pt x="0" y="0"/>
                  </a:cubicBezTo>
                </a:path>
              </a:pathLst>
            </a:custGeom>
            <a:noFill/>
            <a:ln w="28575">
              <a:solidFill>
                <a:srgbClr val="000099"/>
              </a:solidFill>
              <a:round/>
              <a:headEnd/>
              <a:tailEnd/>
            </a:ln>
          </p:spPr>
          <p:txBody>
            <a:bodyPr wrap="none" anchor="ctr"/>
            <a:lstStyle/>
            <a:p>
              <a:endParaRPr lang="en-US"/>
            </a:p>
          </p:txBody>
        </p:sp>
        <p:sp>
          <p:nvSpPr>
            <p:cNvPr id="23973" name="Freeform 22"/>
            <p:cNvSpPr>
              <a:spLocks/>
            </p:cNvSpPr>
            <p:nvPr/>
          </p:nvSpPr>
          <p:spPr bwMode="auto">
            <a:xfrm>
              <a:off x="740" y="1627"/>
              <a:ext cx="60" cy="109"/>
            </a:xfrm>
            <a:custGeom>
              <a:avLst/>
              <a:gdLst>
                <a:gd name="T0" fmla="*/ 60 w 60"/>
                <a:gd name="T1" fmla="*/ 109 h 109"/>
                <a:gd name="T2" fmla="*/ 44 w 60"/>
                <a:gd name="T3" fmla="*/ 41 h 109"/>
                <a:gd name="T4" fmla="*/ 12 w 60"/>
                <a:gd name="T5" fmla="*/ 13 h 109"/>
                <a:gd name="T6" fmla="*/ 0 w 60"/>
                <a:gd name="T7" fmla="*/ 1 h 109"/>
                <a:gd name="T8" fmla="*/ 0 60000 65536"/>
                <a:gd name="T9" fmla="*/ 0 60000 65536"/>
                <a:gd name="T10" fmla="*/ 0 60000 65536"/>
                <a:gd name="T11" fmla="*/ 0 60000 65536"/>
                <a:gd name="T12" fmla="*/ 0 w 60"/>
                <a:gd name="T13" fmla="*/ 0 h 109"/>
                <a:gd name="T14" fmla="*/ 60 w 60"/>
                <a:gd name="T15" fmla="*/ 109 h 109"/>
              </a:gdLst>
              <a:ahLst/>
              <a:cxnLst>
                <a:cxn ang="T8">
                  <a:pos x="T0" y="T1"/>
                </a:cxn>
                <a:cxn ang="T9">
                  <a:pos x="T2" y="T3"/>
                </a:cxn>
                <a:cxn ang="T10">
                  <a:pos x="T4" y="T5"/>
                </a:cxn>
                <a:cxn ang="T11">
                  <a:pos x="T6" y="T7"/>
                </a:cxn>
              </a:cxnLst>
              <a:rect l="T12" t="T13" r="T14" b="T15"/>
              <a:pathLst>
                <a:path w="60" h="109">
                  <a:moveTo>
                    <a:pt x="60" y="109"/>
                  </a:moveTo>
                  <a:cubicBezTo>
                    <a:pt x="57" y="76"/>
                    <a:pt x="60" y="65"/>
                    <a:pt x="44" y="41"/>
                  </a:cubicBezTo>
                  <a:cubicBezTo>
                    <a:pt x="39" y="15"/>
                    <a:pt x="36" y="19"/>
                    <a:pt x="12" y="13"/>
                  </a:cubicBezTo>
                  <a:cubicBezTo>
                    <a:pt x="3" y="0"/>
                    <a:pt x="9" y="1"/>
                    <a:pt x="0" y="1"/>
                  </a:cubicBezTo>
                </a:path>
              </a:pathLst>
            </a:custGeom>
            <a:noFill/>
            <a:ln w="28575">
              <a:solidFill>
                <a:srgbClr val="000099"/>
              </a:solidFill>
              <a:round/>
              <a:headEnd/>
              <a:tailEnd/>
            </a:ln>
          </p:spPr>
          <p:txBody>
            <a:bodyPr wrap="none" anchor="ctr"/>
            <a:lstStyle/>
            <a:p>
              <a:endParaRPr lang="en-US"/>
            </a:p>
          </p:txBody>
        </p:sp>
        <p:sp>
          <p:nvSpPr>
            <p:cNvPr id="23974" name="Freeform 23"/>
            <p:cNvSpPr>
              <a:spLocks/>
            </p:cNvSpPr>
            <p:nvPr/>
          </p:nvSpPr>
          <p:spPr bwMode="auto">
            <a:xfrm>
              <a:off x="696" y="1620"/>
              <a:ext cx="52" cy="120"/>
            </a:xfrm>
            <a:custGeom>
              <a:avLst/>
              <a:gdLst>
                <a:gd name="T0" fmla="*/ 0 w 52"/>
                <a:gd name="T1" fmla="*/ 120 h 120"/>
                <a:gd name="T2" fmla="*/ 40 w 52"/>
                <a:gd name="T3" fmla="*/ 108 h 120"/>
                <a:gd name="T4" fmla="*/ 52 w 52"/>
                <a:gd name="T5" fmla="*/ 80 h 120"/>
                <a:gd name="T6" fmla="*/ 24 w 52"/>
                <a:gd name="T7" fmla="*/ 60 h 120"/>
                <a:gd name="T8" fmla="*/ 24 w 52"/>
                <a:gd name="T9" fmla="*/ 0 h 120"/>
                <a:gd name="T10" fmla="*/ 0 60000 65536"/>
                <a:gd name="T11" fmla="*/ 0 60000 65536"/>
                <a:gd name="T12" fmla="*/ 0 60000 65536"/>
                <a:gd name="T13" fmla="*/ 0 60000 65536"/>
                <a:gd name="T14" fmla="*/ 0 60000 65536"/>
                <a:gd name="T15" fmla="*/ 0 w 52"/>
                <a:gd name="T16" fmla="*/ 0 h 120"/>
                <a:gd name="T17" fmla="*/ 52 w 52"/>
                <a:gd name="T18" fmla="*/ 120 h 120"/>
              </a:gdLst>
              <a:ahLst/>
              <a:cxnLst>
                <a:cxn ang="T10">
                  <a:pos x="T0" y="T1"/>
                </a:cxn>
                <a:cxn ang="T11">
                  <a:pos x="T2" y="T3"/>
                </a:cxn>
                <a:cxn ang="T12">
                  <a:pos x="T4" y="T5"/>
                </a:cxn>
                <a:cxn ang="T13">
                  <a:pos x="T6" y="T7"/>
                </a:cxn>
                <a:cxn ang="T14">
                  <a:pos x="T8" y="T9"/>
                </a:cxn>
              </a:cxnLst>
              <a:rect l="T15" t="T16" r="T17" b="T18"/>
              <a:pathLst>
                <a:path w="52" h="120">
                  <a:moveTo>
                    <a:pt x="0" y="120"/>
                  </a:moveTo>
                  <a:cubicBezTo>
                    <a:pt x="12" y="114"/>
                    <a:pt x="29" y="116"/>
                    <a:pt x="40" y="108"/>
                  </a:cubicBezTo>
                  <a:cubicBezTo>
                    <a:pt x="48" y="102"/>
                    <a:pt x="46" y="88"/>
                    <a:pt x="52" y="80"/>
                  </a:cubicBezTo>
                  <a:cubicBezTo>
                    <a:pt x="34" y="74"/>
                    <a:pt x="42" y="66"/>
                    <a:pt x="24" y="60"/>
                  </a:cubicBezTo>
                  <a:cubicBezTo>
                    <a:pt x="20" y="38"/>
                    <a:pt x="24" y="24"/>
                    <a:pt x="24" y="0"/>
                  </a:cubicBezTo>
                </a:path>
              </a:pathLst>
            </a:custGeom>
            <a:noFill/>
            <a:ln w="28575">
              <a:solidFill>
                <a:srgbClr val="000099"/>
              </a:solidFill>
              <a:round/>
              <a:headEnd/>
              <a:tailEnd/>
            </a:ln>
          </p:spPr>
          <p:txBody>
            <a:bodyPr wrap="none" anchor="ctr"/>
            <a:lstStyle/>
            <a:p>
              <a:endParaRPr lang="en-US"/>
            </a:p>
          </p:txBody>
        </p:sp>
        <p:sp>
          <p:nvSpPr>
            <p:cNvPr id="23975" name="Freeform 24"/>
            <p:cNvSpPr>
              <a:spLocks/>
            </p:cNvSpPr>
            <p:nvPr/>
          </p:nvSpPr>
          <p:spPr bwMode="auto">
            <a:xfrm>
              <a:off x="620" y="1611"/>
              <a:ext cx="72" cy="93"/>
            </a:xfrm>
            <a:custGeom>
              <a:avLst/>
              <a:gdLst>
                <a:gd name="T0" fmla="*/ 0 w 72"/>
                <a:gd name="T1" fmla="*/ 93 h 93"/>
                <a:gd name="T2" fmla="*/ 36 w 72"/>
                <a:gd name="T3" fmla="*/ 69 h 93"/>
                <a:gd name="T4" fmla="*/ 60 w 72"/>
                <a:gd name="T5" fmla="*/ 13 h 93"/>
                <a:gd name="T6" fmla="*/ 72 w 72"/>
                <a:gd name="T7" fmla="*/ 1 h 93"/>
                <a:gd name="T8" fmla="*/ 0 60000 65536"/>
                <a:gd name="T9" fmla="*/ 0 60000 65536"/>
                <a:gd name="T10" fmla="*/ 0 60000 65536"/>
                <a:gd name="T11" fmla="*/ 0 60000 65536"/>
                <a:gd name="T12" fmla="*/ 0 w 72"/>
                <a:gd name="T13" fmla="*/ 0 h 93"/>
                <a:gd name="T14" fmla="*/ 72 w 72"/>
                <a:gd name="T15" fmla="*/ 93 h 93"/>
              </a:gdLst>
              <a:ahLst/>
              <a:cxnLst>
                <a:cxn ang="T8">
                  <a:pos x="T0" y="T1"/>
                </a:cxn>
                <a:cxn ang="T9">
                  <a:pos x="T2" y="T3"/>
                </a:cxn>
                <a:cxn ang="T10">
                  <a:pos x="T4" y="T5"/>
                </a:cxn>
                <a:cxn ang="T11">
                  <a:pos x="T6" y="T7"/>
                </a:cxn>
              </a:cxnLst>
              <a:rect l="T12" t="T13" r="T14" b="T15"/>
              <a:pathLst>
                <a:path w="72" h="93">
                  <a:moveTo>
                    <a:pt x="0" y="93"/>
                  </a:moveTo>
                  <a:cubicBezTo>
                    <a:pt x="33" y="86"/>
                    <a:pt x="12" y="85"/>
                    <a:pt x="36" y="69"/>
                  </a:cubicBezTo>
                  <a:cubicBezTo>
                    <a:pt x="50" y="48"/>
                    <a:pt x="34" y="22"/>
                    <a:pt x="60" y="13"/>
                  </a:cubicBezTo>
                  <a:cubicBezTo>
                    <a:pt x="69" y="0"/>
                    <a:pt x="63" y="1"/>
                    <a:pt x="72" y="1"/>
                  </a:cubicBezTo>
                </a:path>
              </a:pathLst>
            </a:custGeom>
            <a:noFill/>
            <a:ln w="28575">
              <a:solidFill>
                <a:srgbClr val="000099"/>
              </a:solidFill>
              <a:round/>
              <a:headEnd/>
              <a:tailEnd/>
            </a:ln>
          </p:spPr>
          <p:txBody>
            <a:bodyPr wrap="none" anchor="ctr"/>
            <a:lstStyle/>
            <a:p>
              <a:endParaRPr lang="en-US"/>
            </a:p>
          </p:txBody>
        </p:sp>
        <p:sp>
          <p:nvSpPr>
            <p:cNvPr id="23976" name="Freeform 25"/>
            <p:cNvSpPr>
              <a:spLocks/>
            </p:cNvSpPr>
            <p:nvPr/>
          </p:nvSpPr>
          <p:spPr bwMode="auto">
            <a:xfrm>
              <a:off x="640" y="1436"/>
              <a:ext cx="64" cy="128"/>
            </a:xfrm>
            <a:custGeom>
              <a:avLst/>
              <a:gdLst>
                <a:gd name="T0" fmla="*/ 0 w 64"/>
                <a:gd name="T1" fmla="*/ 0 h 128"/>
                <a:gd name="T2" fmla="*/ 4 w 64"/>
                <a:gd name="T3" fmla="*/ 16 h 128"/>
                <a:gd name="T4" fmla="*/ 16 w 64"/>
                <a:gd name="T5" fmla="*/ 20 h 128"/>
                <a:gd name="T6" fmla="*/ 4 w 64"/>
                <a:gd name="T7" fmla="*/ 76 h 128"/>
                <a:gd name="T8" fmla="*/ 28 w 64"/>
                <a:gd name="T9" fmla="*/ 88 h 128"/>
                <a:gd name="T10" fmla="*/ 64 w 64"/>
                <a:gd name="T11" fmla="*/ 128 h 128"/>
                <a:gd name="T12" fmla="*/ 0 60000 65536"/>
                <a:gd name="T13" fmla="*/ 0 60000 65536"/>
                <a:gd name="T14" fmla="*/ 0 60000 65536"/>
                <a:gd name="T15" fmla="*/ 0 60000 65536"/>
                <a:gd name="T16" fmla="*/ 0 60000 65536"/>
                <a:gd name="T17" fmla="*/ 0 60000 65536"/>
                <a:gd name="T18" fmla="*/ 0 w 64"/>
                <a:gd name="T19" fmla="*/ 0 h 128"/>
                <a:gd name="T20" fmla="*/ 64 w 64"/>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64" h="128">
                  <a:moveTo>
                    <a:pt x="0" y="0"/>
                  </a:moveTo>
                  <a:cubicBezTo>
                    <a:pt x="1" y="5"/>
                    <a:pt x="1" y="12"/>
                    <a:pt x="4" y="16"/>
                  </a:cubicBezTo>
                  <a:cubicBezTo>
                    <a:pt x="7" y="19"/>
                    <a:pt x="15" y="16"/>
                    <a:pt x="16" y="20"/>
                  </a:cubicBezTo>
                  <a:cubicBezTo>
                    <a:pt x="18" y="27"/>
                    <a:pt x="5" y="70"/>
                    <a:pt x="4" y="76"/>
                  </a:cubicBezTo>
                  <a:cubicBezTo>
                    <a:pt x="11" y="81"/>
                    <a:pt x="24" y="80"/>
                    <a:pt x="28" y="88"/>
                  </a:cubicBezTo>
                  <a:cubicBezTo>
                    <a:pt x="40" y="113"/>
                    <a:pt x="25" y="128"/>
                    <a:pt x="64" y="128"/>
                  </a:cubicBezTo>
                </a:path>
              </a:pathLst>
            </a:custGeom>
            <a:noFill/>
            <a:ln w="28575">
              <a:solidFill>
                <a:srgbClr val="000099"/>
              </a:solidFill>
              <a:round/>
              <a:headEnd/>
              <a:tailEnd/>
            </a:ln>
          </p:spPr>
          <p:txBody>
            <a:bodyPr wrap="none" anchor="ctr"/>
            <a:lstStyle/>
            <a:p>
              <a:endParaRPr lang="en-US"/>
            </a:p>
          </p:txBody>
        </p:sp>
        <p:sp>
          <p:nvSpPr>
            <p:cNvPr id="23977" name="Freeform 26"/>
            <p:cNvSpPr>
              <a:spLocks/>
            </p:cNvSpPr>
            <p:nvPr/>
          </p:nvSpPr>
          <p:spPr bwMode="auto">
            <a:xfrm>
              <a:off x="596" y="1480"/>
              <a:ext cx="72" cy="108"/>
            </a:xfrm>
            <a:custGeom>
              <a:avLst/>
              <a:gdLst>
                <a:gd name="T0" fmla="*/ 8 w 72"/>
                <a:gd name="T1" fmla="*/ 0 h 108"/>
                <a:gd name="T2" fmla="*/ 44 w 72"/>
                <a:gd name="T3" fmla="*/ 60 h 108"/>
                <a:gd name="T4" fmla="*/ 72 w 72"/>
                <a:gd name="T5" fmla="*/ 108 h 108"/>
                <a:gd name="T6" fmla="*/ 0 60000 65536"/>
                <a:gd name="T7" fmla="*/ 0 60000 65536"/>
                <a:gd name="T8" fmla="*/ 0 60000 65536"/>
                <a:gd name="T9" fmla="*/ 0 w 72"/>
                <a:gd name="T10" fmla="*/ 0 h 108"/>
                <a:gd name="T11" fmla="*/ 72 w 72"/>
                <a:gd name="T12" fmla="*/ 108 h 108"/>
              </a:gdLst>
              <a:ahLst/>
              <a:cxnLst>
                <a:cxn ang="T6">
                  <a:pos x="T0" y="T1"/>
                </a:cxn>
                <a:cxn ang="T7">
                  <a:pos x="T2" y="T3"/>
                </a:cxn>
                <a:cxn ang="T8">
                  <a:pos x="T4" y="T5"/>
                </a:cxn>
              </a:cxnLst>
              <a:rect l="T9" t="T10" r="T11" b="T12"/>
              <a:pathLst>
                <a:path w="72" h="108">
                  <a:moveTo>
                    <a:pt x="8" y="0"/>
                  </a:moveTo>
                  <a:cubicBezTo>
                    <a:pt x="21" y="39"/>
                    <a:pt x="0" y="53"/>
                    <a:pt x="44" y="60"/>
                  </a:cubicBezTo>
                  <a:cubicBezTo>
                    <a:pt x="48" y="80"/>
                    <a:pt x="53" y="98"/>
                    <a:pt x="72" y="108"/>
                  </a:cubicBezTo>
                </a:path>
              </a:pathLst>
            </a:custGeom>
            <a:noFill/>
            <a:ln w="28575">
              <a:solidFill>
                <a:srgbClr val="000099"/>
              </a:solidFill>
              <a:round/>
              <a:headEnd/>
              <a:tailEnd/>
            </a:ln>
          </p:spPr>
          <p:txBody>
            <a:bodyPr wrap="none" anchor="ctr"/>
            <a:lstStyle/>
            <a:p>
              <a:endParaRPr lang="en-US"/>
            </a:p>
          </p:txBody>
        </p:sp>
        <p:sp>
          <p:nvSpPr>
            <p:cNvPr id="23978" name="Freeform 27"/>
            <p:cNvSpPr>
              <a:spLocks/>
            </p:cNvSpPr>
            <p:nvPr/>
          </p:nvSpPr>
          <p:spPr bwMode="auto">
            <a:xfrm>
              <a:off x="580" y="1620"/>
              <a:ext cx="68" cy="38"/>
            </a:xfrm>
            <a:custGeom>
              <a:avLst/>
              <a:gdLst>
                <a:gd name="T0" fmla="*/ 0 w 68"/>
                <a:gd name="T1" fmla="*/ 8 h 38"/>
                <a:gd name="T2" fmla="*/ 36 w 68"/>
                <a:gd name="T3" fmla="*/ 28 h 38"/>
                <a:gd name="T4" fmla="*/ 68 w 68"/>
                <a:gd name="T5" fmla="*/ 0 h 38"/>
                <a:gd name="T6" fmla="*/ 0 60000 65536"/>
                <a:gd name="T7" fmla="*/ 0 60000 65536"/>
                <a:gd name="T8" fmla="*/ 0 60000 65536"/>
                <a:gd name="T9" fmla="*/ 0 w 68"/>
                <a:gd name="T10" fmla="*/ 0 h 38"/>
                <a:gd name="T11" fmla="*/ 68 w 68"/>
                <a:gd name="T12" fmla="*/ 38 h 38"/>
              </a:gdLst>
              <a:ahLst/>
              <a:cxnLst>
                <a:cxn ang="T6">
                  <a:pos x="T0" y="T1"/>
                </a:cxn>
                <a:cxn ang="T7">
                  <a:pos x="T2" y="T3"/>
                </a:cxn>
                <a:cxn ang="T8">
                  <a:pos x="T4" y="T5"/>
                </a:cxn>
              </a:cxnLst>
              <a:rect l="T9" t="T10" r="T11" b="T12"/>
              <a:pathLst>
                <a:path w="68" h="38">
                  <a:moveTo>
                    <a:pt x="0" y="8"/>
                  </a:moveTo>
                  <a:cubicBezTo>
                    <a:pt x="20" y="38"/>
                    <a:pt x="7" y="34"/>
                    <a:pt x="36" y="28"/>
                  </a:cubicBezTo>
                  <a:cubicBezTo>
                    <a:pt x="47" y="12"/>
                    <a:pt x="46" y="0"/>
                    <a:pt x="68" y="0"/>
                  </a:cubicBezTo>
                </a:path>
              </a:pathLst>
            </a:custGeom>
            <a:noFill/>
            <a:ln w="28575">
              <a:solidFill>
                <a:srgbClr val="000099"/>
              </a:solidFill>
              <a:round/>
              <a:headEnd/>
              <a:tailEnd/>
            </a:ln>
          </p:spPr>
          <p:txBody>
            <a:bodyPr wrap="none" anchor="ctr"/>
            <a:lstStyle/>
            <a:p>
              <a:endParaRPr lang="en-US"/>
            </a:p>
          </p:txBody>
        </p:sp>
        <p:sp>
          <p:nvSpPr>
            <p:cNvPr id="23979" name="Freeform 28"/>
            <p:cNvSpPr>
              <a:spLocks/>
            </p:cNvSpPr>
            <p:nvPr/>
          </p:nvSpPr>
          <p:spPr bwMode="auto">
            <a:xfrm>
              <a:off x="558" y="1526"/>
              <a:ext cx="106" cy="81"/>
            </a:xfrm>
            <a:custGeom>
              <a:avLst/>
              <a:gdLst>
                <a:gd name="T0" fmla="*/ 14 w 106"/>
                <a:gd name="T1" fmla="*/ 30 h 81"/>
                <a:gd name="T2" fmla="*/ 46 w 106"/>
                <a:gd name="T3" fmla="*/ 46 h 81"/>
                <a:gd name="T4" fmla="*/ 50 w 106"/>
                <a:gd name="T5" fmla="*/ 74 h 81"/>
                <a:gd name="T6" fmla="*/ 106 w 106"/>
                <a:gd name="T7" fmla="*/ 78 h 81"/>
                <a:gd name="T8" fmla="*/ 0 60000 65536"/>
                <a:gd name="T9" fmla="*/ 0 60000 65536"/>
                <a:gd name="T10" fmla="*/ 0 60000 65536"/>
                <a:gd name="T11" fmla="*/ 0 60000 65536"/>
                <a:gd name="T12" fmla="*/ 0 w 106"/>
                <a:gd name="T13" fmla="*/ 0 h 81"/>
                <a:gd name="T14" fmla="*/ 106 w 106"/>
                <a:gd name="T15" fmla="*/ 81 h 81"/>
              </a:gdLst>
              <a:ahLst/>
              <a:cxnLst>
                <a:cxn ang="T8">
                  <a:pos x="T0" y="T1"/>
                </a:cxn>
                <a:cxn ang="T9">
                  <a:pos x="T2" y="T3"/>
                </a:cxn>
                <a:cxn ang="T10">
                  <a:pos x="T4" y="T5"/>
                </a:cxn>
                <a:cxn ang="T11">
                  <a:pos x="T6" y="T7"/>
                </a:cxn>
              </a:cxnLst>
              <a:rect l="T12" t="T13" r="T14" b="T15"/>
              <a:pathLst>
                <a:path w="106" h="81">
                  <a:moveTo>
                    <a:pt x="14" y="30"/>
                  </a:moveTo>
                  <a:cubicBezTo>
                    <a:pt x="27" y="69"/>
                    <a:pt x="0" y="0"/>
                    <a:pt x="46" y="46"/>
                  </a:cubicBezTo>
                  <a:cubicBezTo>
                    <a:pt x="53" y="53"/>
                    <a:pt x="46" y="66"/>
                    <a:pt x="50" y="74"/>
                  </a:cubicBezTo>
                  <a:cubicBezTo>
                    <a:pt x="54" y="81"/>
                    <a:pt x="102" y="78"/>
                    <a:pt x="106" y="78"/>
                  </a:cubicBezTo>
                </a:path>
              </a:pathLst>
            </a:custGeom>
            <a:noFill/>
            <a:ln w="28575">
              <a:solidFill>
                <a:srgbClr val="000099"/>
              </a:solidFill>
              <a:round/>
              <a:headEnd/>
              <a:tailEnd/>
            </a:ln>
          </p:spPr>
          <p:txBody>
            <a:bodyPr wrap="none" anchor="ctr"/>
            <a:lstStyle/>
            <a:p>
              <a:endParaRPr lang="en-US"/>
            </a:p>
          </p:txBody>
        </p:sp>
      </p:grpSp>
      <p:grpSp>
        <p:nvGrpSpPr>
          <p:cNvPr id="3" name="Group 29"/>
          <p:cNvGrpSpPr>
            <a:grpSpLocks/>
          </p:cNvGrpSpPr>
          <p:nvPr/>
        </p:nvGrpSpPr>
        <p:grpSpPr bwMode="auto">
          <a:xfrm>
            <a:off x="1143000" y="2362200"/>
            <a:ext cx="1616075" cy="1219200"/>
            <a:chOff x="576" y="1536"/>
            <a:chExt cx="1018" cy="768"/>
          </a:xfrm>
        </p:grpSpPr>
        <p:sp>
          <p:nvSpPr>
            <p:cNvPr id="23940" name="Oval 30"/>
            <p:cNvSpPr>
              <a:spLocks noChangeArrowheads="1"/>
            </p:cNvSpPr>
            <p:nvPr/>
          </p:nvSpPr>
          <p:spPr bwMode="auto">
            <a:xfrm>
              <a:off x="1200"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1" name="Oval 31"/>
            <p:cNvSpPr>
              <a:spLocks noChangeArrowheads="1"/>
            </p:cNvSpPr>
            <p:nvPr/>
          </p:nvSpPr>
          <p:spPr bwMode="auto">
            <a:xfrm>
              <a:off x="672" y="18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2" name="Oval 32"/>
            <p:cNvSpPr>
              <a:spLocks noChangeArrowheads="1"/>
            </p:cNvSpPr>
            <p:nvPr/>
          </p:nvSpPr>
          <p:spPr bwMode="auto">
            <a:xfrm>
              <a:off x="1200" y="201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3" name="Oval 33"/>
            <p:cNvSpPr>
              <a:spLocks noChangeArrowheads="1"/>
            </p:cNvSpPr>
            <p:nvPr/>
          </p:nvSpPr>
          <p:spPr bwMode="auto">
            <a:xfrm>
              <a:off x="960" y="220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4" name="Oval 34"/>
            <p:cNvSpPr>
              <a:spLocks noChangeArrowheads="1"/>
            </p:cNvSpPr>
            <p:nvPr/>
          </p:nvSpPr>
          <p:spPr bwMode="auto">
            <a:xfrm>
              <a:off x="912"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5" name="Oval 35"/>
            <p:cNvSpPr>
              <a:spLocks noChangeArrowheads="1"/>
            </p:cNvSpPr>
            <p:nvPr/>
          </p:nvSpPr>
          <p:spPr bwMode="auto">
            <a:xfrm>
              <a:off x="864" y="201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6" name="Oval 36"/>
            <p:cNvSpPr>
              <a:spLocks noChangeArrowheads="1"/>
            </p:cNvSpPr>
            <p:nvPr/>
          </p:nvSpPr>
          <p:spPr bwMode="auto">
            <a:xfrm>
              <a:off x="1440"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47" name="Freeform 37"/>
            <p:cNvSpPr>
              <a:spLocks/>
            </p:cNvSpPr>
            <p:nvPr/>
          </p:nvSpPr>
          <p:spPr bwMode="auto">
            <a:xfrm>
              <a:off x="1200" y="1632"/>
              <a:ext cx="74" cy="182"/>
            </a:xfrm>
            <a:custGeom>
              <a:avLst/>
              <a:gdLst>
                <a:gd name="T0" fmla="*/ 69 w 74"/>
                <a:gd name="T1" fmla="*/ 0 h 182"/>
                <a:gd name="T2" fmla="*/ 73 w 74"/>
                <a:gd name="T3" fmla="*/ 12 h 182"/>
                <a:gd name="T4" fmla="*/ 57 w 74"/>
                <a:gd name="T5" fmla="*/ 36 h 182"/>
                <a:gd name="T6" fmla="*/ 21 w 74"/>
                <a:gd name="T7" fmla="*/ 96 h 182"/>
                <a:gd name="T8" fmla="*/ 17 w 74"/>
                <a:gd name="T9" fmla="*/ 144 h 182"/>
                <a:gd name="T10" fmla="*/ 37 w 74"/>
                <a:gd name="T11" fmla="*/ 176 h 182"/>
                <a:gd name="T12" fmla="*/ 0 60000 65536"/>
                <a:gd name="T13" fmla="*/ 0 60000 65536"/>
                <a:gd name="T14" fmla="*/ 0 60000 65536"/>
                <a:gd name="T15" fmla="*/ 0 60000 65536"/>
                <a:gd name="T16" fmla="*/ 0 60000 65536"/>
                <a:gd name="T17" fmla="*/ 0 60000 65536"/>
                <a:gd name="T18" fmla="*/ 0 w 74"/>
                <a:gd name="T19" fmla="*/ 0 h 182"/>
                <a:gd name="T20" fmla="*/ 74 w 74"/>
                <a:gd name="T21" fmla="*/ 182 h 182"/>
              </a:gdLst>
              <a:ahLst/>
              <a:cxnLst>
                <a:cxn ang="T12">
                  <a:pos x="T0" y="T1"/>
                </a:cxn>
                <a:cxn ang="T13">
                  <a:pos x="T2" y="T3"/>
                </a:cxn>
                <a:cxn ang="T14">
                  <a:pos x="T4" y="T5"/>
                </a:cxn>
                <a:cxn ang="T15">
                  <a:pos x="T6" y="T7"/>
                </a:cxn>
                <a:cxn ang="T16">
                  <a:pos x="T8" y="T9"/>
                </a:cxn>
                <a:cxn ang="T17">
                  <a:pos x="T10" y="T11"/>
                </a:cxn>
              </a:cxnLst>
              <a:rect l="T18" t="T19" r="T20" b="T21"/>
              <a:pathLst>
                <a:path w="74" h="182">
                  <a:moveTo>
                    <a:pt x="69" y="0"/>
                  </a:moveTo>
                  <a:cubicBezTo>
                    <a:pt x="70" y="4"/>
                    <a:pt x="74" y="8"/>
                    <a:pt x="73" y="12"/>
                  </a:cubicBezTo>
                  <a:cubicBezTo>
                    <a:pt x="70" y="21"/>
                    <a:pt x="57" y="36"/>
                    <a:pt x="57" y="36"/>
                  </a:cubicBezTo>
                  <a:cubicBezTo>
                    <a:pt x="52" y="71"/>
                    <a:pt x="50" y="77"/>
                    <a:pt x="21" y="96"/>
                  </a:cubicBezTo>
                  <a:cubicBezTo>
                    <a:pt x="3" y="122"/>
                    <a:pt x="0" y="119"/>
                    <a:pt x="17" y="144"/>
                  </a:cubicBezTo>
                  <a:cubicBezTo>
                    <a:pt x="23" y="182"/>
                    <a:pt x="19" y="158"/>
                    <a:pt x="37" y="176"/>
                  </a:cubicBezTo>
                </a:path>
              </a:pathLst>
            </a:custGeom>
            <a:noFill/>
            <a:ln w="28575">
              <a:solidFill>
                <a:srgbClr val="000099"/>
              </a:solidFill>
              <a:round/>
              <a:headEnd/>
              <a:tailEnd/>
            </a:ln>
          </p:spPr>
          <p:txBody>
            <a:bodyPr wrap="none" anchor="ctr"/>
            <a:lstStyle/>
            <a:p>
              <a:endParaRPr lang="en-US"/>
            </a:p>
          </p:txBody>
        </p:sp>
        <p:sp>
          <p:nvSpPr>
            <p:cNvPr id="23948" name="Freeform 38"/>
            <p:cNvSpPr>
              <a:spLocks/>
            </p:cNvSpPr>
            <p:nvPr/>
          </p:nvSpPr>
          <p:spPr bwMode="auto">
            <a:xfrm>
              <a:off x="576" y="1856"/>
              <a:ext cx="96" cy="90"/>
            </a:xfrm>
            <a:custGeom>
              <a:avLst/>
              <a:gdLst>
                <a:gd name="T0" fmla="*/ 96 w 96"/>
                <a:gd name="T1" fmla="*/ 28 h 90"/>
                <a:gd name="T2" fmla="*/ 68 w 96"/>
                <a:gd name="T3" fmla="*/ 0 h 90"/>
                <a:gd name="T4" fmla="*/ 52 w 96"/>
                <a:gd name="T5" fmla="*/ 52 h 90"/>
                <a:gd name="T6" fmla="*/ 48 w 96"/>
                <a:gd name="T7" fmla="*/ 68 h 90"/>
                <a:gd name="T8" fmla="*/ 8 w 96"/>
                <a:gd name="T9" fmla="*/ 44 h 90"/>
                <a:gd name="T10" fmla="*/ 0 w 96"/>
                <a:gd name="T11" fmla="*/ 52 h 90"/>
                <a:gd name="T12" fmla="*/ 0 60000 65536"/>
                <a:gd name="T13" fmla="*/ 0 60000 65536"/>
                <a:gd name="T14" fmla="*/ 0 60000 65536"/>
                <a:gd name="T15" fmla="*/ 0 60000 65536"/>
                <a:gd name="T16" fmla="*/ 0 60000 65536"/>
                <a:gd name="T17" fmla="*/ 0 60000 65536"/>
                <a:gd name="T18" fmla="*/ 0 w 96"/>
                <a:gd name="T19" fmla="*/ 0 h 90"/>
                <a:gd name="T20" fmla="*/ 96 w 96"/>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96" h="90">
                  <a:moveTo>
                    <a:pt x="96" y="28"/>
                  </a:moveTo>
                  <a:cubicBezTo>
                    <a:pt x="76" y="23"/>
                    <a:pt x="74" y="19"/>
                    <a:pt x="68" y="0"/>
                  </a:cubicBezTo>
                  <a:cubicBezTo>
                    <a:pt x="38" y="7"/>
                    <a:pt x="49" y="21"/>
                    <a:pt x="52" y="52"/>
                  </a:cubicBezTo>
                  <a:cubicBezTo>
                    <a:pt x="51" y="57"/>
                    <a:pt x="51" y="64"/>
                    <a:pt x="48" y="68"/>
                  </a:cubicBezTo>
                  <a:cubicBezTo>
                    <a:pt x="30" y="90"/>
                    <a:pt x="29" y="40"/>
                    <a:pt x="8" y="44"/>
                  </a:cubicBezTo>
                  <a:cubicBezTo>
                    <a:pt x="4" y="45"/>
                    <a:pt x="3" y="49"/>
                    <a:pt x="0" y="52"/>
                  </a:cubicBezTo>
                </a:path>
              </a:pathLst>
            </a:custGeom>
            <a:noFill/>
            <a:ln w="28575">
              <a:solidFill>
                <a:srgbClr val="000099"/>
              </a:solidFill>
              <a:round/>
              <a:headEnd/>
              <a:tailEnd/>
            </a:ln>
          </p:spPr>
          <p:txBody>
            <a:bodyPr wrap="none" anchor="ctr"/>
            <a:lstStyle/>
            <a:p>
              <a:endParaRPr lang="en-US"/>
            </a:p>
          </p:txBody>
        </p:sp>
        <p:sp>
          <p:nvSpPr>
            <p:cNvPr id="23949" name="Freeform 39"/>
            <p:cNvSpPr>
              <a:spLocks/>
            </p:cNvSpPr>
            <p:nvPr/>
          </p:nvSpPr>
          <p:spPr bwMode="auto">
            <a:xfrm>
              <a:off x="1120" y="1924"/>
              <a:ext cx="92" cy="108"/>
            </a:xfrm>
            <a:custGeom>
              <a:avLst/>
              <a:gdLst>
                <a:gd name="T0" fmla="*/ 92 w 92"/>
                <a:gd name="T1" fmla="*/ 108 h 108"/>
                <a:gd name="T2" fmla="*/ 80 w 92"/>
                <a:gd name="T3" fmla="*/ 104 h 108"/>
                <a:gd name="T4" fmla="*/ 76 w 92"/>
                <a:gd name="T5" fmla="*/ 92 h 108"/>
                <a:gd name="T6" fmla="*/ 52 w 92"/>
                <a:gd name="T7" fmla="*/ 84 h 108"/>
                <a:gd name="T8" fmla="*/ 36 w 92"/>
                <a:gd name="T9" fmla="*/ 48 h 108"/>
                <a:gd name="T10" fmla="*/ 12 w 92"/>
                <a:gd name="T11" fmla="*/ 36 h 108"/>
                <a:gd name="T12" fmla="*/ 0 w 92"/>
                <a:gd name="T13" fmla="*/ 0 h 108"/>
                <a:gd name="T14" fmla="*/ 0 60000 65536"/>
                <a:gd name="T15" fmla="*/ 0 60000 65536"/>
                <a:gd name="T16" fmla="*/ 0 60000 65536"/>
                <a:gd name="T17" fmla="*/ 0 60000 65536"/>
                <a:gd name="T18" fmla="*/ 0 60000 65536"/>
                <a:gd name="T19" fmla="*/ 0 60000 65536"/>
                <a:gd name="T20" fmla="*/ 0 60000 65536"/>
                <a:gd name="T21" fmla="*/ 0 w 92"/>
                <a:gd name="T22" fmla="*/ 0 h 108"/>
                <a:gd name="T23" fmla="*/ 92 w 92"/>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2" h="108">
                  <a:moveTo>
                    <a:pt x="92" y="108"/>
                  </a:moveTo>
                  <a:cubicBezTo>
                    <a:pt x="88" y="107"/>
                    <a:pt x="83" y="107"/>
                    <a:pt x="80" y="104"/>
                  </a:cubicBezTo>
                  <a:cubicBezTo>
                    <a:pt x="77" y="101"/>
                    <a:pt x="79" y="94"/>
                    <a:pt x="76" y="92"/>
                  </a:cubicBezTo>
                  <a:cubicBezTo>
                    <a:pt x="69" y="87"/>
                    <a:pt x="52" y="84"/>
                    <a:pt x="52" y="84"/>
                  </a:cubicBezTo>
                  <a:cubicBezTo>
                    <a:pt x="49" y="75"/>
                    <a:pt x="42" y="54"/>
                    <a:pt x="36" y="48"/>
                  </a:cubicBezTo>
                  <a:cubicBezTo>
                    <a:pt x="30" y="42"/>
                    <a:pt x="19" y="41"/>
                    <a:pt x="12" y="36"/>
                  </a:cubicBezTo>
                  <a:cubicBezTo>
                    <a:pt x="5" y="25"/>
                    <a:pt x="0" y="0"/>
                    <a:pt x="0" y="0"/>
                  </a:cubicBezTo>
                </a:path>
              </a:pathLst>
            </a:custGeom>
            <a:noFill/>
            <a:ln w="28575">
              <a:solidFill>
                <a:srgbClr val="000099"/>
              </a:solidFill>
              <a:round/>
              <a:headEnd/>
              <a:tailEnd/>
            </a:ln>
          </p:spPr>
          <p:txBody>
            <a:bodyPr wrap="none" anchor="ctr"/>
            <a:lstStyle/>
            <a:p>
              <a:endParaRPr lang="en-US"/>
            </a:p>
          </p:txBody>
        </p:sp>
        <p:sp>
          <p:nvSpPr>
            <p:cNvPr id="23950" name="Freeform 40"/>
            <p:cNvSpPr>
              <a:spLocks/>
            </p:cNvSpPr>
            <p:nvPr/>
          </p:nvSpPr>
          <p:spPr bwMode="auto">
            <a:xfrm>
              <a:off x="912" y="1584"/>
              <a:ext cx="60" cy="109"/>
            </a:xfrm>
            <a:custGeom>
              <a:avLst/>
              <a:gdLst>
                <a:gd name="T0" fmla="*/ 60 w 60"/>
                <a:gd name="T1" fmla="*/ 109 h 109"/>
                <a:gd name="T2" fmla="*/ 44 w 60"/>
                <a:gd name="T3" fmla="*/ 41 h 109"/>
                <a:gd name="T4" fmla="*/ 12 w 60"/>
                <a:gd name="T5" fmla="*/ 13 h 109"/>
                <a:gd name="T6" fmla="*/ 0 w 60"/>
                <a:gd name="T7" fmla="*/ 1 h 109"/>
                <a:gd name="T8" fmla="*/ 0 60000 65536"/>
                <a:gd name="T9" fmla="*/ 0 60000 65536"/>
                <a:gd name="T10" fmla="*/ 0 60000 65536"/>
                <a:gd name="T11" fmla="*/ 0 60000 65536"/>
                <a:gd name="T12" fmla="*/ 0 w 60"/>
                <a:gd name="T13" fmla="*/ 0 h 109"/>
                <a:gd name="T14" fmla="*/ 60 w 60"/>
                <a:gd name="T15" fmla="*/ 109 h 109"/>
              </a:gdLst>
              <a:ahLst/>
              <a:cxnLst>
                <a:cxn ang="T8">
                  <a:pos x="T0" y="T1"/>
                </a:cxn>
                <a:cxn ang="T9">
                  <a:pos x="T2" y="T3"/>
                </a:cxn>
                <a:cxn ang="T10">
                  <a:pos x="T4" y="T5"/>
                </a:cxn>
                <a:cxn ang="T11">
                  <a:pos x="T6" y="T7"/>
                </a:cxn>
              </a:cxnLst>
              <a:rect l="T12" t="T13" r="T14" b="T15"/>
              <a:pathLst>
                <a:path w="60" h="109">
                  <a:moveTo>
                    <a:pt x="60" y="109"/>
                  </a:moveTo>
                  <a:cubicBezTo>
                    <a:pt x="57" y="76"/>
                    <a:pt x="60" y="65"/>
                    <a:pt x="44" y="41"/>
                  </a:cubicBezTo>
                  <a:cubicBezTo>
                    <a:pt x="39" y="15"/>
                    <a:pt x="36" y="19"/>
                    <a:pt x="12" y="13"/>
                  </a:cubicBezTo>
                  <a:cubicBezTo>
                    <a:pt x="3" y="0"/>
                    <a:pt x="9" y="1"/>
                    <a:pt x="0" y="1"/>
                  </a:cubicBezTo>
                </a:path>
              </a:pathLst>
            </a:custGeom>
            <a:noFill/>
            <a:ln w="28575">
              <a:solidFill>
                <a:srgbClr val="000099"/>
              </a:solidFill>
              <a:round/>
              <a:headEnd/>
              <a:tailEnd/>
            </a:ln>
          </p:spPr>
          <p:txBody>
            <a:bodyPr wrap="none" anchor="ctr"/>
            <a:lstStyle/>
            <a:p>
              <a:endParaRPr lang="en-US"/>
            </a:p>
          </p:txBody>
        </p:sp>
        <p:sp>
          <p:nvSpPr>
            <p:cNvPr id="23951" name="Freeform 41"/>
            <p:cNvSpPr>
              <a:spLocks/>
            </p:cNvSpPr>
            <p:nvPr/>
          </p:nvSpPr>
          <p:spPr bwMode="auto">
            <a:xfrm>
              <a:off x="1032" y="2100"/>
              <a:ext cx="52" cy="120"/>
            </a:xfrm>
            <a:custGeom>
              <a:avLst/>
              <a:gdLst>
                <a:gd name="T0" fmla="*/ 0 w 52"/>
                <a:gd name="T1" fmla="*/ 120 h 120"/>
                <a:gd name="T2" fmla="*/ 40 w 52"/>
                <a:gd name="T3" fmla="*/ 108 h 120"/>
                <a:gd name="T4" fmla="*/ 52 w 52"/>
                <a:gd name="T5" fmla="*/ 80 h 120"/>
                <a:gd name="T6" fmla="*/ 24 w 52"/>
                <a:gd name="T7" fmla="*/ 60 h 120"/>
                <a:gd name="T8" fmla="*/ 24 w 52"/>
                <a:gd name="T9" fmla="*/ 0 h 120"/>
                <a:gd name="T10" fmla="*/ 0 60000 65536"/>
                <a:gd name="T11" fmla="*/ 0 60000 65536"/>
                <a:gd name="T12" fmla="*/ 0 60000 65536"/>
                <a:gd name="T13" fmla="*/ 0 60000 65536"/>
                <a:gd name="T14" fmla="*/ 0 60000 65536"/>
                <a:gd name="T15" fmla="*/ 0 w 52"/>
                <a:gd name="T16" fmla="*/ 0 h 120"/>
                <a:gd name="T17" fmla="*/ 52 w 52"/>
                <a:gd name="T18" fmla="*/ 120 h 120"/>
              </a:gdLst>
              <a:ahLst/>
              <a:cxnLst>
                <a:cxn ang="T10">
                  <a:pos x="T0" y="T1"/>
                </a:cxn>
                <a:cxn ang="T11">
                  <a:pos x="T2" y="T3"/>
                </a:cxn>
                <a:cxn ang="T12">
                  <a:pos x="T4" y="T5"/>
                </a:cxn>
                <a:cxn ang="T13">
                  <a:pos x="T6" y="T7"/>
                </a:cxn>
                <a:cxn ang="T14">
                  <a:pos x="T8" y="T9"/>
                </a:cxn>
              </a:cxnLst>
              <a:rect l="T15" t="T16" r="T17" b="T18"/>
              <a:pathLst>
                <a:path w="52" h="120">
                  <a:moveTo>
                    <a:pt x="0" y="120"/>
                  </a:moveTo>
                  <a:cubicBezTo>
                    <a:pt x="12" y="114"/>
                    <a:pt x="29" y="116"/>
                    <a:pt x="40" y="108"/>
                  </a:cubicBezTo>
                  <a:cubicBezTo>
                    <a:pt x="48" y="102"/>
                    <a:pt x="46" y="88"/>
                    <a:pt x="52" y="80"/>
                  </a:cubicBezTo>
                  <a:cubicBezTo>
                    <a:pt x="34" y="74"/>
                    <a:pt x="42" y="66"/>
                    <a:pt x="24" y="60"/>
                  </a:cubicBezTo>
                  <a:cubicBezTo>
                    <a:pt x="20" y="38"/>
                    <a:pt x="24" y="24"/>
                    <a:pt x="24" y="0"/>
                  </a:cubicBezTo>
                </a:path>
              </a:pathLst>
            </a:custGeom>
            <a:noFill/>
            <a:ln w="28575">
              <a:solidFill>
                <a:srgbClr val="000099"/>
              </a:solidFill>
              <a:round/>
              <a:headEnd/>
              <a:tailEnd/>
            </a:ln>
          </p:spPr>
          <p:txBody>
            <a:bodyPr wrap="none" anchor="ctr"/>
            <a:lstStyle/>
            <a:p>
              <a:endParaRPr lang="en-US"/>
            </a:p>
          </p:txBody>
        </p:sp>
        <p:sp>
          <p:nvSpPr>
            <p:cNvPr id="23952" name="Freeform 42"/>
            <p:cNvSpPr>
              <a:spLocks/>
            </p:cNvSpPr>
            <p:nvPr/>
          </p:nvSpPr>
          <p:spPr bwMode="auto">
            <a:xfrm>
              <a:off x="816" y="2064"/>
              <a:ext cx="72" cy="93"/>
            </a:xfrm>
            <a:custGeom>
              <a:avLst/>
              <a:gdLst>
                <a:gd name="T0" fmla="*/ 0 w 72"/>
                <a:gd name="T1" fmla="*/ 93 h 93"/>
                <a:gd name="T2" fmla="*/ 36 w 72"/>
                <a:gd name="T3" fmla="*/ 69 h 93"/>
                <a:gd name="T4" fmla="*/ 60 w 72"/>
                <a:gd name="T5" fmla="*/ 13 h 93"/>
                <a:gd name="T6" fmla="*/ 72 w 72"/>
                <a:gd name="T7" fmla="*/ 1 h 93"/>
                <a:gd name="T8" fmla="*/ 0 60000 65536"/>
                <a:gd name="T9" fmla="*/ 0 60000 65536"/>
                <a:gd name="T10" fmla="*/ 0 60000 65536"/>
                <a:gd name="T11" fmla="*/ 0 60000 65536"/>
                <a:gd name="T12" fmla="*/ 0 w 72"/>
                <a:gd name="T13" fmla="*/ 0 h 93"/>
                <a:gd name="T14" fmla="*/ 72 w 72"/>
                <a:gd name="T15" fmla="*/ 93 h 93"/>
              </a:gdLst>
              <a:ahLst/>
              <a:cxnLst>
                <a:cxn ang="T8">
                  <a:pos x="T0" y="T1"/>
                </a:cxn>
                <a:cxn ang="T9">
                  <a:pos x="T2" y="T3"/>
                </a:cxn>
                <a:cxn ang="T10">
                  <a:pos x="T4" y="T5"/>
                </a:cxn>
                <a:cxn ang="T11">
                  <a:pos x="T6" y="T7"/>
                </a:cxn>
              </a:cxnLst>
              <a:rect l="T12" t="T13" r="T14" b="T15"/>
              <a:pathLst>
                <a:path w="72" h="93">
                  <a:moveTo>
                    <a:pt x="0" y="93"/>
                  </a:moveTo>
                  <a:cubicBezTo>
                    <a:pt x="33" y="86"/>
                    <a:pt x="12" y="85"/>
                    <a:pt x="36" y="69"/>
                  </a:cubicBezTo>
                  <a:cubicBezTo>
                    <a:pt x="50" y="48"/>
                    <a:pt x="34" y="22"/>
                    <a:pt x="60" y="13"/>
                  </a:cubicBezTo>
                  <a:cubicBezTo>
                    <a:pt x="69" y="0"/>
                    <a:pt x="63" y="1"/>
                    <a:pt x="72" y="1"/>
                  </a:cubicBezTo>
                </a:path>
              </a:pathLst>
            </a:custGeom>
            <a:noFill/>
            <a:ln w="28575">
              <a:solidFill>
                <a:srgbClr val="000099"/>
              </a:solidFill>
              <a:round/>
              <a:headEnd/>
              <a:tailEnd/>
            </a:ln>
          </p:spPr>
          <p:txBody>
            <a:bodyPr wrap="none" anchor="ctr"/>
            <a:lstStyle/>
            <a:p>
              <a:endParaRPr lang="en-US"/>
            </a:p>
          </p:txBody>
        </p:sp>
        <p:sp>
          <p:nvSpPr>
            <p:cNvPr id="23953" name="Freeform 43"/>
            <p:cNvSpPr>
              <a:spLocks/>
            </p:cNvSpPr>
            <p:nvPr/>
          </p:nvSpPr>
          <p:spPr bwMode="auto">
            <a:xfrm>
              <a:off x="1488" y="1728"/>
              <a:ext cx="106" cy="81"/>
            </a:xfrm>
            <a:custGeom>
              <a:avLst/>
              <a:gdLst>
                <a:gd name="T0" fmla="*/ 14 w 106"/>
                <a:gd name="T1" fmla="*/ 30 h 81"/>
                <a:gd name="T2" fmla="*/ 46 w 106"/>
                <a:gd name="T3" fmla="*/ 46 h 81"/>
                <a:gd name="T4" fmla="*/ 50 w 106"/>
                <a:gd name="T5" fmla="*/ 74 h 81"/>
                <a:gd name="T6" fmla="*/ 106 w 106"/>
                <a:gd name="T7" fmla="*/ 78 h 81"/>
                <a:gd name="T8" fmla="*/ 0 60000 65536"/>
                <a:gd name="T9" fmla="*/ 0 60000 65536"/>
                <a:gd name="T10" fmla="*/ 0 60000 65536"/>
                <a:gd name="T11" fmla="*/ 0 60000 65536"/>
                <a:gd name="T12" fmla="*/ 0 w 106"/>
                <a:gd name="T13" fmla="*/ 0 h 81"/>
                <a:gd name="T14" fmla="*/ 106 w 106"/>
                <a:gd name="T15" fmla="*/ 81 h 81"/>
              </a:gdLst>
              <a:ahLst/>
              <a:cxnLst>
                <a:cxn ang="T8">
                  <a:pos x="T0" y="T1"/>
                </a:cxn>
                <a:cxn ang="T9">
                  <a:pos x="T2" y="T3"/>
                </a:cxn>
                <a:cxn ang="T10">
                  <a:pos x="T4" y="T5"/>
                </a:cxn>
                <a:cxn ang="T11">
                  <a:pos x="T6" y="T7"/>
                </a:cxn>
              </a:cxnLst>
              <a:rect l="T12" t="T13" r="T14" b="T15"/>
              <a:pathLst>
                <a:path w="106" h="81">
                  <a:moveTo>
                    <a:pt x="14" y="30"/>
                  </a:moveTo>
                  <a:cubicBezTo>
                    <a:pt x="27" y="69"/>
                    <a:pt x="0" y="0"/>
                    <a:pt x="46" y="46"/>
                  </a:cubicBezTo>
                  <a:cubicBezTo>
                    <a:pt x="53" y="53"/>
                    <a:pt x="46" y="66"/>
                    <a:pt x="50" y="74"/>
                  </a:cubicBezTo>
                  <a:cubicBezTo>
                    <a:pt x="54" y="81"/>
                    <a:pt x="102" y="78"/>
                    <a:pt x="106" y="78"/>
                  </a:cubicBezTo>
                </a:path>
              </a:pathLst>
            </a:custGeom>
            <a:noFill/>
            <a:ln w="28575">
              <a:solidFill>
                <a:srgbClr val="000099"/>
              </a:solidFill>
              <a:round/>
              <a:headEnd/>
              <a:tailEnd/>
            </a:ln>
          </p:spPr>
          <p:txBody>
            <a:bodyPr wrap="none" anchor="ctr"/>
            <a:lstStyle/>
            <a:p>
              <a:endParaRPr lang="en-US"/>
            </a:p>
          </p:txBody>
        </p:sp>
      </p:grpSp>
      <p:grpSp>
        <p:nvGrpSpPr>
          <p:cNvPr id="4" name="Group 44"/>
          <p:cNvGrpSpPr>
            <a:grpSpLocks/>
          </p:cNvGrpSpPr>
          <p:nvPr/>
        </p:nvGrpSpPr>
        <p:grpSpPr bwMode="auto">
          <a:xfrm>
            <a:off x="6096000" y="4876800"/>
            <a:ext cx="2578100" cy="762000"/>
            <a:chOff x="3840" y="3072"/>
            <a:chExt cx="1624" cy="480"/>
          </a:xfrm>
        </p:grpSpPr>
        <p:sp>
          <p:nvSpPr>
            <p:cNvPr id="23888" name="Oval 45"/>
            <p:cNvSpPr>
              <a:spLocks noChangeArrowheads="1"/>
            </p:cNvSpPr>
            <p:nvPr/>
          </p:nvSpPr>
          <p:spPr bwMode="auto">
            <a:xfrm>
              <a:off x="3840"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89" name="Oval 46"/>
            <p:cNvSpPr>
              <a:spLocks noChangeArrowheads="1"/>
            </p:cNvSpPr>
            <p:nvPr/>
          </p:nvSpPr>
          <p:spPr bwMode="auto">
            <a:xfrm>
              <a:off x="3936"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0" name="Oval 47"/>
            <p:cNvSpPr>
              <a:spLocks noChangeArrowheads="1"/>
            </p:cNvSpPr>
            <p:nvPr/>
          </p:nvSpPr>
          <p:spPr bwMode="auto">
            <a:xfrm>
              <a:off x="4032"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1" name="Oval 48"/>
            <p:cNvSpPr>
              <a:spLocks noChangeArrowheads="1"/>
            </p:cNvSpPr>
            <p:nvPr/>
          </p:nvSpPr>
          <p:spPr bwMode="auto">
            <a:xfrm>
              <a:off x="4128"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2" name="Oval 49"/>
            <p:cNvSpPr>
              <a:spLocks noChangeArrowheads="1"/>
            </p:cNvSpPr>
            <p:nvPr/>
          </p:nvSpPr>
          <p:spPr bwMode="auto">
            <a:xfrm>
              <a:off x="4224"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3" name="Oval 50"/>
            <p:cNvSpPr>
              <a:spLocks noChangeArrowheads="1"/>
            </p:cNvSpPr>
            <p:nvPr/>
          </p:nvSpPr>
          <p:spPr bwMode="auto">
            <a:xfrm>
              <a:off x="4320"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4" name="Oval 51"/>
            <p:cNvSpPr>
              <a:spLocks noChangeArrowheads="1"/>
            </p:cNvSpPr>
            <p:nvPr/>
          </p:nvSpPr>
          <p:spPr bwMode="auto">
            <a:xfrm>
              <a:off x="4416"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5" name="Oval 52"/>
            <p:cNvSpPr>
              <a:spLocks noChangeArrowheads="1"/>
            </p:cNvSpPr>
            <p:nvPr/>
          </p:nvSpPr>
          <p:spPr bwMode="auto">
            <a:xfrm>
              <a:off x="4512"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6" name="Oval 53"/>
            <p:cNvSpPr>
              <a:spLocks noChangeArrowheads="1"/>
            </p:cNvSpPr>
            <p:nvPr/>
          </p:nvSpPr>
          <p:spPr bwMode="auto">
            <a:xfrm>
              <a:off x="4608"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7" name="Oval 54"/>
            <p:cNvSpPr>
              <a:spLocks noChangeArrowheads="1"/>
            </p:cNvSpPr>
            <p:nvPr/>
          </p:nvSpPr>
          <p:spPr bwMode="auto">
            <a:xfrm>
              <a:off x="4704"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8" name="Oval 55"/>
            <p:cNvSpPr>
              <a:spLocks noChangeArrowheads="1"/>
            </p:cNvSpPr>
            <p:nvPr/>
          </p:nvSpPr>
          <p:spPr bwMode="auto">
            <a:xfrm>
              <a:off x="4800"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99" name="Oval 56"/>
            <p:cNvSpPr>
              <a:spLocks noChangeArrowheads="1"/>
            </p:cNvSpPr>
            <p:nvPr/>
          </p:nvSpPr>
          <p:spPr bwMode="auto">
            <a:xfrm>
              <a:off x="4896"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0" name="Oval 57"/>
            <p:cNvSpPr>
              <a:spLocks noChangeArrowheads="1"/>
            </p:cNvSpPr>
            <p:nvPr/>
          </p:nvSpPr>
          <p:spPr bwMode="auto">
            <a:xfrm>
              <a:off x="3840"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1" name="Oval 58"/>
            <p:cNvSpPr>
              <a:spLocks noChangeArrowheads="1"/>
            </p:cNvSpPr>
            <p:nvPr/>
          </p:nvSpPr>
          <p:spPr bwMode="auto">
            <a:xfrm>
              <a:off x="3936"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2" name="Oval 59"/>
            <p:cNvSpPr>
              <a:spLocks noChangeArrowheads="1"/>
            </p:cNvSpPr>
            <p:nvPr/>
          </p:nvSpPr>
          <p:spPr bwMode="auto">
            <a:xfrm>
              <a:off x="4032"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3" name="Oval 60"/>
            <p:cNvSpPr>
              <a:spLocks noChangeArrowheads="1"/>
            </p:cNvSpPr>
            <p:nvPr/>
          </p:nvSpPr>
          <p:spPr bwMode="auto">
            <a:xfrm>
              <a:off x="4128"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4" name="Oval 61"/>
            <p:cNvSpPr>
              <a:spLocks noChangeArrowheads="1"/>
            </p:cNvSpPr>
            <p:nvPr/>
          </p:nvSpPr>
          <p:spPr bwMode="auto">
            <a:xfrm>
              <a:off x="4224"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5" name="Oval 62"/>
            <p:cNvSpPr>
              <a:spLocks noChangeArrowheads="1"/>
            </p:cNvSpPr>
            <p:nvPr/>
          </p:nvSpPr>
          <p:spPr bwMode="auto">
            <a:xfrm>
              <a:off x="4320"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6" name="Oval 63"/>
            <p:cNvSpPr>
              <a:spLocks noChangeArrowheads="1"/>
            </p:cNvSpPr>
            <p:nvPr/>
          </p:nvSpPr>
          <p:spPr bwMode="auto">
            <a:xfrm>
              <a:off x="4416"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7" name="Oval 64"/>
            <p:cNvSpPr>
              <a:spLocks noChangeArrowheads="1"/>
            </p:cNvSpPr>
            <p:nvPr/>
          </p:nvSpPr>
          <p:spPr bwMode="auto">
            <a:xfrm>
              <a:off x="4512"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8" name="Oval 65"/>
            <p:cNvSpPr>
              <a:spLocks noChangeArrowheads="1"/>
            </p:cNvSpPr>
            <p:nvPr/>
          </p:nvSpPr>
          <p:spPr bwMode="auto">
            <a:xfrm>
              <a:off x="4608"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09" name="Oval 66"/>
            <p:cNvSpPr>
              <a:spLocks noChangeArrowheads="1"/>
            </p:cNvSpPr>
            <p:nvPr/>
          </p:nvSpPr>
          <p:spPr bwMode="auto">
            <a:xfrm>
              <a:off x="4704"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10" name="Oval 67"/>
            <p:cNvSpPr>
              <a:spLocks noChangeArrowheads="1"/>
            </p:cNvSpPr>
            <p:nvPr/>
          </p:nvSpPr>
          <p:spPr bwMode="auto">
            <a:xfrm>
              <a:off x="4800"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11" name="Oval 68"/>
            <p:cNvSpPr>
              <a:spLocks noChangeArrowheads="1"/>
            </p:cNvSpPr>
            <p:nvPr/>
          </p:nvSpPr>
          <p:spPr bwMode="auto">
            <a:xfrm>
              <a:off x="4896" y="345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912" name="Freeform 69"/>
            <p:cNvSpPr>
              <a:spLocks/>
            </p:cNvSpPr>
            <p:nvPr/>
          </p:nvSpPr>
          <p:spPr bwMode="auto">
            <a:xfrm>
              <a:off x="3868"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3" name="Freeform 70"/>
            <p:cNvSpPr>
              <a:spLocks/>
            </p:cNvSpPr>
            <p:nvPr/>
          </p:nvSpPr>
          <p:spPr bwMode="auto">
            <a:xfrm>
              <a:off x="3984"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4" name="Freeform 71"/>
            <p:cNvSpPr>
              <a:spLocks/>
            </p:cNvSpPr>
            <p:nvPr/>
          </p:nvSpPr>
          <p:spPr bwMode="auto">
            <a:xfrm>
              <a:off x="4080"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5" name="Freeform 72"/>
            <p:cNvSpPr>
              <a:spLocks/>
            </p:cNvSpPr>
            <p:nvPr/>
          </p:nvSpPr>
          <p:spPr bwMode="auto">
            <a:xfrm>
              <a:off x="3888"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6" name="Freeform 73"/>
            <p:cNvSpPr>
              <a:spLocks/>
            </p:cNvSpPr>
            <p:nvPr/>
          </p:nvSpPr>
          <p:spPr bwMode="auto">
            <a:xfrm>
              <a:off x="3984"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7" name="Freeform 74"/>
            <p:cNvSpPr>
              <a:spLocks/>
            </p:cNvSpPr>
            <p:nvPr/>
          </p:nvSpPr>
          <p:spPr bwMode="auto">
            <a:xfrm>
              <a:off x="4080"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8" name="Freeform 75"/>
            <p:cNvSpPr>
              <a:spLocks/>
            </p:cNvSpPr>
            <p:nvPr/>
          </p:nvSpPr>
          <p:spPr bwMode="auto">
            <a:xfrm>
              <a:off x="4176"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19" name="Freeform 76"/>
            <p:cNvSpPr>
              <a:spLocks/>
            </p:cNvSpPr>
            <p:nvPr/>
          </p:nvSpPr>
          <p:spPr bwMode="auto">
            <a:xfrm>
              <a:off x="4272"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0" name="Freeform 77"/>
            <p:cNvSpPr>
              <a:spLocks/>
            </p:cNvSpPr>
            <p:nvPr/>
          </p:nvSpPr>
          <p:spPr bwMode="auto">
            <a:xfrm>
              <a:off x="4368"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1" name="Freeform 78"/>
            <p:cNvSpPr>
              <a:spLocks/>
            </p:cNvSpPr>
            <p:nvPr/>
          </p:nvSpPr>
          <p:spPr bwMode="auto">
            <a:xfrm>
              <a:off x="4464"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2" name="Freeform 79"/>
            <p:cNvSpPr>
              <a:spLocks/>
            </p:cNvSpPr>
            <p:nvPr/>
          </p:nvSpPr>
          <p:spPr bwMode="auto">
            <a:xfrm>
              <a:off x="4560"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3" name="Freeform 80"/>
            <p:cNvSpPr>
              <a:spLocks/>
            </p:cNvSpPr>
            <p:nvPr/>
          </p:nvSpPr>
          <p:spPr bwMode="auto">
            <a:xfrm>
              <a:off x="4656"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4" name="Freeform 81"/>
            <p:cNvSpPr>
              <a:spLocks/>
            </p:cNvSpPr>
            <p:nvPr/>
          </p:nvSpPr>
          <p:spPr bwMode="auto">
            <a:xfrm>
              <a:off x="4752"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5" name="Freeform 82"/>
            <p:cNvSpPr>
              <a:spLocks/>
            </p:cNvSpPr>
            <p:nvPr/>
          </p:nvSpPr>
          <p:spPr bwMode="auto">
            <a:xfrm>
              <a:off x="4848"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6" name="Freeform 83"/>
            <p:cNvSpPr>
              <a:spLocks/>
            </p:cNvSpPr>
            <p:nvPr/>
          </p:nvSpPr>
          <p:spPr bwMode="auto">
            <a:xfrm>
              <a:off x="4944" y="3168"/>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7" name="Freeform 84"/>
            <p:cNvSpPr>
              <a:spLocks/>
            </p:cNvSpPr>
            <p:nvPr/>
          </p:nvSpPr>
          <p:spPr bwMode="auto">
            <a:xfrm>
              <a:off x="4176"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8" name="Freeform 85"/>
            <p:cNvSpPr>
              <a:spLocks/>
            </p:cNvSpPr>
            <p:nvPr/>
          </p:nvSpPr>
          <p:spPr bwMode="auto">
            <a:xfrm>
              <a:off x="4272"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29" name="Freeform 86"/>
            <p:cNvSpPr>
              <a:spLocks/>
            </p:cNvSpPr>
            <p:nvPr/>
          </p:nvSpPr>
          <p:spPr bwMode="auto">
            <a:xfrm>
              <a:off x="4368"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0" name="Freeform 87"/>
            <p:cNvSpPr>
              <a:spLocks/>
            </p:cNvSpPr>
            <p:nvPr/>
          </p:nvSpPr>
          <p:spPr bwMode="auto">
            <a:xfrm>
              <a:off x="4464"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1" name="Freeform 88"/>
            <p:cNvSpPr>
              <a:spLocks/>
            </p:cNvSpPr>
            <p:nvPr/>
          </p:nvSpPr>
          <p:spPr bwMode="auto">
            <a:xfrm>
              <a:off x="4560"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2" name="Freeform 89"/>
            <p:cNvSpPr>
              <a:spLocks/>
            </p:cNvSpPr>
            <p:nvPr/>
          </p:nvSpPr>
          <p:spPr bwMode="auto">
            <a:xfrm>
              <a:off x="4656"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3" name="Freeform 90"/>
            <p:cNvSpPr>
              <a:spLocks/>
            </p:cNvSpPr>
            <p:nvPr/>
          </p:nvSpPr>
          <p:spPr bwMode="auto">
            <a:xfrm>
              <a:off x="4752"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4" name="Freeform 91"/>
            <p:cNvSpPr>
              <a:spLocks/>
            </p:cNvSpPr>
            <p:nvPr/>
          </p:nvSpPr>
          <p:spPr bwMode="auto">
            <a:xfrm>
              <a:off x="4848"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5" name="Freeform 92"/>
            <p:cNvSpPr>
              <a:spLocks/>
            </p:cNvSpPr>
            <p:nvPr/>
          </p:nvSpPr>
          <p:spPr bwMode="auto">
            <a:xfrm>
              <a:off x="4944" y="3312"/>
              <a:ext cx="18" cy="140"/>
            </a:xfrm>
            <a:custGeom>
              <a:avLst/>
              <a:gdLst>
                <a:gd name="T0" fmla="*/ 12 w 18"/>
                <a:gd name="T1" fmla="*/ 0 h 140"/>
                <a:gd name="T2" fmla="*/ 0 w 18"/>
                <a:gd name="T3" fmla="*/ 48 h 140"/>
                <a:gd name="T4" fmla="*/ 4 w 18"/>
                <a:gd name="T5" fmla="*/ 72 h 140"/>
                <a:gd name="T6" fmla="*/ 12 w 18"/>
                <a:gd name="T7" fmla="*/ 96 h 140"/>
                <a:gd name="T8" fmla="*/ 4 w 18"/>
                <a:gd name="T9" fmla="*/ 140 h 140"/>
                <a:gd name="T10" fmla="*/ 0 60000 65536"/>
                <a:gd name="T11" fmla="*/ 0 60000 65536"/>
                <a:gd name="T12" fmla="*/ 0 60000 65536"/>
                <a:gd name="T13" fmla="*/ 0 60000 65536"/>
                <a:gd name="T14" fmla="*/ 0 60000 65536"/>
                <a:gd name="T15" fmla="*/ 0 w 18"/>
                <a:gd name="T16" fmla="*/ 0 h 140"/>
                <a:gd name="T17" fmla="*/ 18 w 18"/>
                <a:gd name="T18" fmla="*/ 140 h 140"/>
              </a:gdLst>
              <a:ahLst/>
              <a:cxnLst>
                <a:cxn ang="T10">
                  <a:pos x="T0" y="T1"/>
                </a:cxn>
                <a:cxn ang="T11">
                  <a:pos x="T2" y="T3"/>
                </a:cxn>
                <a:cxn ang="T12">
                  <a:pos x="T4" y="T5"/>
                </a:cxn>
                <a:cxn ang="T13">
                  <a:pos x="T6" y="T7"/>
                </a:cxn>
                <a:cxn ang="T14">
                  <a:pos x="T8" y="T9"/>
                </a:cxn>
              </a:cxnLst>
              <a:rect l="T15" t="T16" r="T17" b="T18"/>
              <a:pathLst>
                <a:path w="18" h="140">
                  <a:moveTo>
                    <a:pt x="12" y="0"/>
                  </a:moveTo>
                  <a:cubicBezTo>
                    <a:pt x="18" y="19"/>
                    <a:pt x="10" y="32"/>
                    <a:pt x="0" y="48"/>
                  </a:cubicBezTo>
                  <a:cubicBezTo>
                    <a:pt x="1" y="56"/>
                    <a:pt x="2" y="64"/>
                    <a:pt x="4" y="72"/>
                  </a:cubicBezTo>
                  <a:cubicBezTo>
                    <a:pt x="6" y="80"/>
                    <a:pt x="12" y="96"/>
                    <a:pt x="12" y="96"/>
                  </a:cubicBezTo>
                  <a:cubicBezTo>
                    <a:pt x="9" y="111"/>
                    <a:pt x="4" y="125"/>
                    <a:pt x="4" y="140"/>
                  </a:cubicBezTo>
                </a:path>
              </a:pathLst>
            </a:custGeom>
            <a:noFill/>
            <a:ln w="28575">
              <a:solidFill>
                <a:srgbClr val="000099"/>
              </a:solidFill>
              <a:round/>
              <a:headEnd/>
              <a:tailEnd/>
            </a:ln>
          </p:spPr>
          <p:txBody>
            <a:bodyPr wrap="none" anchor="ctr"/>
            <a:lstStyle/>
            <a:p>
              <a:endParaRPr lang="en-US"/>
            </a:p>
          </p:txBody>
        </p:sp>
        <p:sp>
          <p:nvSpPr>
            <p:cNvPr id="23936" name="Line 93"/>
            <p:cNvSpPr>
              <a:spLocks noChangeShapeType="1"/>
            </p:cNvSpPr>
            <p:nvPr/>
          </p:nvSpPr>
          <p:spPr bwMode="auto">
            <a:xfrm>
              <a:off x="4896" y="3072"/>
              <a:ext cx="288" cy="0"/>
            </a:xfrm>
            <a:prstGeom prst="line">
              <a:avLst/>
            </a:prstGeom>
            <a:noFill/>
            <a:ln w="9525">
              <a:solidFill>
                <a:schemeClr val="tx1"/>
              </a:solidFill>
              <a:round/>
              <a:headEnd/>
              <a:tailEnd/>
            </a:ln>
          </p:spPr>
          <p:txBody>
            <a:bodyPr wrap="none" anchor="ctr"/>
            <a:lstStyle/>
            <a:p>
              <a:endParaRPr lang="en-IN"/>
            </a:p>
          </p:txBody>
        </p:sp>
        <p:sp>
          <p:nvSpPr>
            <p:cNvPr id="23937" name="Line 94"/>
            <p:cNvSpPr>
              <a:spLocks noChangeShapeType="1"/>
            </p:cNvSpPr>
            <p:nvPr/>
          </p:nvSpPr>
          <p:spPr bwMode="auto">
            <a:xfrm>
              <a:off x="4896" y="3552"/>
              <a:ext cx="288" cy="0"/>
            </a:xfrm>
            <a:prstGeom prst="line">
              <a:avLst/>
            </a:prstGeom>
            <a:noFill/>
            <a:ln w="9525">
              <a:solidFill>
                <a:schemeClr val="tx1"/>
              </a:solidFill>
              <a:round/>
              <a:headEnd/>
              <a:tailEnd/>
            </a:ln>
          </p:spPr>
          <p:txBody>
            <a:bodyPr wrap="none" anchor="ctr"/>
            <a:lstStyle/>
            <a:p>
              <a:endParaRPr lang="en-IN"/>
            </a:p>
          </p:txBody>
        </p:sp>
        <p:sp>
          <p:nvSpPr>
            <p:cNvPr id="23938" name="Line 95"/>
            <p:cNvSpPr>
              <a:spLocks noChangeShapeType="1"/>
            </p:cNvSpPr>
            <p:nvPr/>
          </p:nvSpPr>
          <p:spPr bwMode="auto">
            <a:xfrm>
              <a:off x="5088" y="3072"/>
              <a:ext cx="0" cy="480"/>
            </a:xfrm>
            <a:prstGeom prst="line">
              <a:avLst/>
            </a:prstGeom>
            <a:noFill/>
            <a:ln w="9525">
              <a:solidFill>
                <a:schemeClr val="tx1"/>
              </a:solidFill>
              <a:round/>
              <a:headEnd type="arrow" w="med" len="med"/>
              <a:tailEnd type="arrow" w="med" len="med"/>
            </a:ln>
          </p:spPr>
          <p:txBody>
            <a:bodyPr wrap="none" anchor="ctr"/>
            <a:lstStyle/>
            <a:p>
              <a:endParaRPr lang="en-IN"/>
            </a:p>
          </p:txBody>
        </p:sp>
        <p:sp>
          <p:nvSpPr>
            <p:cNvPr id="23939" name="Text Box 96"/>
            <p:cNvSpPr txBox="1">
              <a:spLocks noChangeArrowheads="1"/>
            </p:cNvSpPr>
            <p:nvPr/>
          </p:nvSpPr>
          <p:spPr bwMode="auto">
            <a:xfrm>
              <a:off x="5088" y="3168"/>
              <a:ext cx="376" cy="212"/>
            </a:xfrm>
            <a:prstGeom prst="rect">
              <a:avLst/>
            </a:prstGeom>
            <a:noFill/>
            <a:ln w="9525">
              <a:noFill/>
              <a:miter lim="800000"/>
              <a:headEnd/>
              <a:tailEnd/>
            </a:ln>
          </p:spPr>
          <p:txBody>
            <a:bodyPr wrap="none">
              <a:spAutoFit/>
            </a:bodyPr>
            <a:lstStyle/>
            <a:p>
              <a:pPr eaLnBrk="0" hangingPunct="0"/>
              <a:r>
                <a:rPr lang="en-US" sz="1600">
                  <a:latin typeface="Times New Roman" pitchFamily="18" charset="0"/>
                </a:rPr>
                <a:t>4 nm</a:t>
              </a:r>
            </a:p>
          </p:txBody>
        </p:sp>
      </p:grpSp>
      <p:grpSp>
        <p:nvGrpSpPr>
          <p:cNvPr id="5" name="Group 97"/>
          <p:cNvGrpSpPr>
            <a:grpSpLocks/>
          </p:cNvGrpSpPr>
          <p:nvPr/>
        </p:nvGrpSpPr>
        <p:grpSpPr bwMode="auto">
          <a:xfrm>
            <a:off x="3733800" y="4724400"/>
            <a:ext cx="1168400" cy="1123950"/>
            <a:chOff x="2296" y="2916"/>
            <a:chExt cx="736" cy="708"/>
          </a:xfrm>
        </p:grpSpPr>
        <p:sp>
          <p:nvSpPr>
            <p:cNvPr id="23862" name="Oval 98"/>
            <p:cNvSpPr>
              <a:spLocks noChangeArrowheads="1"/>
            </p:cNvSpPr>
            <p:nvPr/>
          </p:nvSpPr>
          <p:spPr bwMode="auto">
            <a:xfrm>
              <a:off x="2784"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3" name="Oval 99"/>
            <p:cNvSpPr>
              <a:spLocks noChangeArrowheads="1"/>
            </p:cNvSpPr>
            <p:nvPr/>
          </p:nvSpPr>
          <p:spPr bwMode="auto">
            <a:xfrm>
              <a:off x="2832" y="316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4" name="Oval 100"/>
            <p:cNvSpPr>
              <a:spLocks noChangeArrowheads="1"/>
            </p:cNvSpPr>
            <p:nvPr/>
          </p:nvSpPr>
          <p:spPr bwMode="auto">
            <a:xfrm>
              <a:off x="2832" y="326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5" name="Oval 101"/>
            <p:cNvSpPr>
              <a:spLocks noChangeArrowheads="1"/>
            </p:cNvSpPr>
            <p:nvPr/>
          </p:nvSpPr>
          <p:spPr bwMode="auto">
            <a:xfrm>
              <a:off x="2688"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6" name="Oval 102"/>
            <p:cNvSpPr>
              <a:spLocks noChangeArrowheads="1"/>
            </p:cNvSpPr>
            <p:nvPr/>
          </p:nvSpPr>
          <p:spPr bwMode="auto">
            <a:xfrm>
              <a:off x="2592"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7" name="Oval 103"/>
            <p:cNvSpPr>
              <a:spLocks noChangeArrowheads="1"/>
            </p:cNvSpPr>
            <p:nvPr/>
          </p:nvSpPr>
          <p:spPr bwMode="auto">
            <a:xfrm>
              <a:off x="2688" y="340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8" name="Oval 104"/>
            <p:cNvSpPr>
              <a:spLocks noChangeArrowheads="1"/>
            </p:cNvSpPr>
            <p:nvPr/>
          </p:nvSpPr>
          <p:spPr bwMode="auto">
            <a:xfrm>
              <a:off x="2784" y="336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9" name="Oval 105"/>
            <p:cNvSpPr>
              <a:spLocks noChangeArrowheads="1"/>
            </p:cNvSpPr>
            <p:nvPr/>
          </p:nvSpPr>
          <p:spPr bwMode="auto">
            <a:xfrm>
              <a:off x="2544" y="340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0" name="Oval 106"/>
            <p:cNvSpPr>
              <a:spLocks noChangeArrowheads="1"/>
            </p:cNvSpPr>
            <p:nvPr/>
          </p:nvSpPr>
          <p:spPr bwMode="auto">
            <a:xfrm>
              <a:off x="2496"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1" name="Oval 107"/>
            <p:cNvSpPr>
              <a:spLocks noChangeArrowheads="1"/>
            </p:cNvSpPr>
            <p:nvPr/>
          </p:nvSpPr>
          <p:spPr bwMode="auto">
            <a:xfrm>
              <a:off x="2448"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2" name="Oval 108"/>
            <p:cNvSpPr>
              <a:spLocks noChangeArrowheads="1"/>
            </p:cNvSpPr>
            <p:nvPr/>
          </p:nvSpPr>
          <p:spPr bwMode="auto">
            <a:xfrm>
              <a:off x="2400" y="326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3" name="Oval 109"/>
            <p:cNvSpPr>
              <a:spLocks noChangeArrowheads="1"/>
            </p:cNvSpPr>
            <p:nvPr/>
          </p:nvSpPr>
          <p:spPr bwMode="auto">
            <a:xfrm>
              <a:off x="2448" y="336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4" name="Oval 110"/>
            <p:cNvSpPr>
              <a:spLocks noChangeArrowheads="1"/>
            </p:cNvSpPr>
            <p:nvPr/>
          </p:nvSpPr>
          <p:spPr bwMode="auto">
            <a:xfrm>
              <a:off x="2400" y="316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75" name="Freeform 111"/>
            <p:cNvSpPr>
              <a:spLocks/>
            </p:cNvSpPr>
            <p:nvPr/>
          </p:nvSpPr>
          <p:spPr bwMode="auto">
            <a:xfrm>
              <a:off x="2880" y="3024"/>
              <a:ext cx="108" cy="100"/>
            </a:xfrm>
            <a:custGeom>
              <a:avLst/>
              <a:gdLst>
                <a:gd name="T0" fmla="*/ 108 w 108"/>
                <a:gd name="T1" fmla="*/ 0 h 100"/>
                <a:gd name="T2" fmla="*/ 64 w 108"/>
                <a:gd name="T3" fmla="*/ 0 h 100"/>
                <a:gd name="T4" fmla="*/ 20 w 108"/>
                <a:gd name="T5" fmla="*/ 76 h 100"/>
                <a:gd name="T6" fmla="*/ 0 w 108"/>
                <a:gd name="T7" fmla="*/ 100 h 100"/>
                <a:gd name="T8" fmla="*/ 0 60000 65536"/>
                <a:gd name="T9" fmla="*/ 0 60000 65536"/>
                <a:gd name="T10" fmla="*/ 0 60000 65536"/>
                <a:gd name="T11" fmla="*/ 0 60000 65536"/>
                <a:gd name="T12" fmla="*/ 0 w 108"/>
                <a:gd name="T13" fmla="*/ 0 h 100"/>
                <a:gd name="T14" fmla="*/ 108 w 108"/>
                <a:gd name="T15" fmla="*/ 100 h 100"/>
              </a:gdLst>
              <a:ahLst/>
              <a:cxnLst>
                <a:cxn ang="T8">
                  <a:pos x="T0" y="T1"/>
                </a:cxn>
                <a:cxn ang="T9">
                  <a:pos x="T2" y="T3"/>
                </a:cxn>
                <a:cxn ang="T10">
                  <a:pos x="T4" y="T5"/>
                </a:cxn>
                <a:cxn ang="T11">
                  <a:pos x="T6" y="T7"/>
                </a:cxn>
              </a:cxnLst>
              <a:rect l="T12" t="T13" r="T14" b="T15"/>
              <a:pathLst>
                <a:path w="108" h="100">
                  <a:moveTo>
                    <a:pt x="108" y="0"/>
                  </a:moveTo>
                  <a:cubicBezTo>
                    <a:pt x="100" y="23"/>
                    <a:pt x="84" y="5"/>
                    <a:pt x="64" y="0"/>
                  </a:cubicBezTo>
                  <a:cubicBezTo>
                    <a:pt x="50" y="21"/>
                    <a:pt x="47" y="67"/>
                    <a:pt x="20" y="76"/>
                  </a:cubicBezTo>
                  <a:cubicBezTo>
                    <a:pt x="9" y="92"/>
                    <a:pt x="0" y="86"/>
                    <a:pt x="0" y="100"/>
                  </a:cubicBezTo>
                </a:path>
              </a:pathLst>
            </a:custGeom>
            <a:noFill/>
            <a:ln w="28575">
              <a:solidFill>
                <a:srgbClr val="000099"/>
              </a:solidFill>
              <a:round/>
              <a:headEnd/>
              <a:tailEnd/>
            </a:ln>
          </p:spPr>
          <p:txBody>
            <a:bodyPr wrap="none" anchor="ctr"/>
            <a:lstStyle/>
            <a:p>
              <a:endParaRPr lang="en-US"/>
            </a:p>
          </p:txBody>
        </p:sp>
        <p:sp>
          <p:nvSpPr>
            <p:cNvPr id="23876" name="Freeform 112"/>
            <p:cNvSpPr>
              <a:spLocks/>
            </p:cNvSpPr>
            <p:nvPr/>
          </p:nvSpPr>
          <p:spPr bwMode="auto">
            <a:xfrm>
              <a:off x="2928" y="3168"/>
              <a:ext cx="96" cy="90"/>
            </a:xfrm>
            <a:custGeom>
              <a:avLst/>
              <a:gdLst>
                <a:gd name="T0" fmla="*/ 96 w 96"/>
                <a:gd name="T1" fmla="*/ 28 h 90"/>
                <a:gd name="T2" fmla="*/ 68 w 96"/>
                <a:gd name="T3" fmla="*/ 0 h 90"/>
                <a:gd name="T4" fmla="*/ 52 w 96"/>
                <a:gd name="T5" fmla="*/ 52 h 90"/>
                <a:gd name="T6" fmla="*/ 48 w 96"/>
                <a:gd name="T7" fmla="*/ 68 h 90"/>
                <a:gd name="T8" fmla="*/ 8 w 96"/>
                <a:gd name="T9" fmla="*/ 44 h 90"/>
                <a:gd name="T10" fmla="*/ 0 w 96"/>
                <a:gd name="T11" fmla="*/ 52 h 90"/>
                <a:gd name="T12" fmla="*/ 0 60000 65536"/>
                <a:gd name="T13" fmla="*/ 0 60000 65536"/>
                <a:gd name="T14" fmla="*/ 0 60000 65536"/>
                <a:gd name="T15" fmla="*/ 0 60000 65536"/>
                <a:gd name="T16" fmla="*/ 0 60000 65536"/>
                <a:gd name="T17" fmla="*/ 0 60000 65536"/>
                <a:gd name="T18" fmla="*/ 0 w 96"/>
                <a:gd name="T19" fmla="*/ 0 h 90"/>
                <a:gd name="T20" fmla="*/ 96 w 96"/>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96" h="90">
                  <a:moveTo>
                    <a:pt x="96" y="28"/>
                  </a:moveTo>
                  <a:cubicBezTo>
                    <a:pt x="76" y="23"/>
                    <a:pt x="74" y="19"/>
                    <a:pt x="68" y="0"/>
                  </a:cubicBezTo>
                  <a:cubicBezTo>
                    <a:pt x="38" y="7"/>
                    <a:pt x="49" y="21"/>
                    <a:pt x="52" y="52"/>
                  </a:cubicBezTo>
                  <a:cubicBezTo>
                    <a:pt x="51" y="57"/>
                    <a:pt x="51" y="64"/>
                    <a:pt x="48" y="68"/>
                  </a:cubicBezTo>
                  <a:cubicBezTo>
                    <a:pt x="30" y="90"/>
                    <a:pt x="29" y="40"/>
                    <a:pt x="8" y="44"/>
                  </a:cubicBezTo>
                  <a:cubicBezTo>
                    <a:pt x="4" y="45"/>
                    <a:pt x="3" y="49"/>
                    <a:pt x="0" y="52"/>
                  </a:cubicBezTo>
                </a:path>
              </a:pathLst>
            </a:custGeom>
            <a:noFill/>
            <a:ln w="28575">
              <a:solidFill>
                <a:srgbClr val="000099"/>
              </a:solidFill>
              <a:round/>
              <a:headEnd/>
              <a:tailEnd/>
            </a:ln>
          </p:spPr>
          <p:txBody>
            <a:bodyPr wrap="none" anchor="ctr"/>
            <a:lstStyle/>
            <a:p>
              <a:endParaRPr lang="en-US"/>
            </a:p>
          </p:txBody>
        </p:sp>
        <p:sp>
          <p:nvSpPr>
            <p:cNvPr id="23877" name="Freeform 113"/>
            <p:cNvSpPr>
              <a:spLocks/>
            </p:cNvSpPr>
            <p:nvPr/>
          </p:nvSpPr>
          <p:spPr bwMode="auto">
            <a:xfrm>
              <a:off x="2928" y="3312"/>
              <a:ext cx="104" cy="56"/>
            </a:xfrm>
            <a:custGeom>
              <a:avLst/>
              <a:gdLst>
                <a:gd name="T0" fmla="*/ 104 w 104"/>
                <a:gd name="T1" fmla="*/ 52 h 56"/>
                <a:gd name="T2" fmla="*/ 84 w 104"/>
                <a:gd name="T3" fmla="*/ 8 h 56"/>
                <a:gd name="T4" fmla="*/ 64 w 104"/>
                <a:gd name="T5" fmla="*/ 56 h 56"/>
                <a:gd name="T6" fmla="*/ 28 w 104"/>
                <a:gd name="T7" fmla="*/ 36 h 56"/>
                <a:gd name="T8" fmla="*/ 16 w 104"/>
                <a:gd name="T9" fmla="*/ 28 h 56"/>
                <a:gd name="T10" fmla="*/ 0 w 104"/>
                <a:gd name="T11" fmla="*/ 0 h 56"/>
                <a:gd name="T12" fmla="*/ 0 60000 65536"/>
                <a:gd name="T13" fmla="*/ 0 60000 65536"/>
                <a:gd name="T14" fmla="*/ 0 60000 65536"/>
                <a:gd name="T15" fmla="*/ 0 60000 65536"/>
                <a:gd name="T16" fmla="*/ 0 60000 65536"/>
                <a:gd name="T17" fmla="*/ 0 60000 65536"/>
                <a:gd name="T18" fmla="*/ 0 w 104"/>
                <a:gd name="T19" fmla="*/ 0 h 56"/>
                <a:gd name="T20" fmla="*/ 104 w 10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104" h="56">
                  <a:moveTo>
                    <a:pt x="104" y="52"/>
                  </a:moveTo>
                  <a:cubicBezTo>
                    <a:pt x="99" y="33"/>
                    <a:pt x="104" y="15"/>
                    <a:pt x="84" y="8"/>
                  </a:cubicBezTo>
                  <a:cubicBezTo>
                    <a:pt x="78" y="27"/>
                    <a:pt x="74" y="40"/>
                    <a:pt x="64" y="56"/>
                  </a:cubicBezTo>
                  <a:cubicBezTo>
                    <a:pt x="43" y="49"/>
                    <a:pt x="56" y="54"/>
                    <a:pt x="28" y="36"/>
                  </a:cubicBezTo>
                  <a:cubicBezTo>
                    <a:pt x="24" y="33"/>
                    <a:pt x="16" y="28"/>
                    <a:pt x="16" y="28"/>
                  </a:cubicBezTo>
                  <a:cubicBezTo>
                    <a:pt x="7" y="1"/>
                    <a:pt x="16" y="8"/>
                    <a:pt x="0" y="0"/>
                  </a:cubicBezTo>
                </a:path>
              </a:pathLst>
            </a:custGeom>
            <a:noFill/>
            <a:ln w="28575">
              <a:solidFill>
                <a:srgbClr val="000099"/>
              </a:solidFill>
              <a:round/>
              <a:headEnd/>
              <a:tailEnd/>
            </a:ln>
          </p:spPr>
          <p:txBody>
            <a:bodyPr wrap="none" anchor="ctr"/>
            <a:lstStyle/>
            <a:p>
              <a:endParaRPr lang="en-US"/>
            </a:p>
          </p:txBody>
        </p:sp>
        <p:sp>
          <p:nvSpPr>
            <p:cNvPr id="23878" name="Freeform 114"/>
            <p:cNvSpPr>
              <a:spLocks/>
            </p:cNvSpPr>
            <p:nvPr/>
          </p:nvSpPr>
          <p:spPr bwMode="auto">
            <a:xfrm>
              <a:off x="2880" y="3408"/>
              <a:ext cx="92" cy="108"/>
            </a:xfrm>
            <a:custGeom>
              <a:avLst/>
              <a:gdLst>
                <a:gd name="T0" fmla="*/ 92 w 92"/>
                <a:gd name="T1" fmla="*/ 108 h 108"/>
                <a:gd name="T2" fmla="*/ 80 w 92"/>
                <a:gd name="T3" fmla="*/ 104 h 108"/>
                <a:gd name="T4" fmla="*/ 76 w 92"/>
                <a:gd name="T5" fmla="*/ 92 h 108"/>
                <a:gd name="T6" fmla="*/ 52 w 92"/>
                <a:gd name="T7" fmla="*/ 84 h 108"/>
                <a:gd name="T8" fmla="*/ 36 w 92"/>
                <a:gd name="T9" fmla="*/ 48 h 108"/>
                <a:gd name="T10" fmla="*/ 12 w 92"/>
                <a:gd name="T11" fmla="*/ 36 h 108"/>
                <a:gd name="T12" fmla="*/ 0 w 92"/>
                <a:gd name="T13" fmla="*/ 0 h 108"/>
                <a:gd name="T14" fmla="*/ 0 60000 65536"/>
                <a:gd name="T15" fmla="*/ 0 60000 65536"/>
                <a:gd name="T16" fmla="*/ 0 60000 65536"/>
                <a:gd name="T17" fmla="*/ 0 60000 65536"/>
                <a:gd name="T18" fmla="*/ 0 60000 65536"/>
                <a:gd name="T19" fmla="*/ 0 60000 65536"/>
                <a:gd name="T20" fmla="*/ 0 60000 65536"/>
                <a:gd name="T21" fmla="*/ 0 w 92"/>
                <a:gd name="T22" fmla="*/ 0 h 108"/>
                <a:gd name="T23" fmla="*/ 92 w 92"/>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2" h="108">
                  <a:moveTo>
                    <a:pt x="92" y="108"/>
                  </a:moveTo>
                  <a:cubicBezTo>
                    <a:pt x="88" y="107"/>
                    <a:pt x="83" y="107"/>
                    <a:pt x="80" y="104"/>
                  </a:cubicBezTo>
                  <a:cubicBezTo>
                    <a:pt x="77" y="101"/>
                    <a:pt x="79" y="94"/>
                    <a:pt x="76" y="92"/>
                  </a:cubicBezTo>
                  <a:cubicBezTo>
                    <a:pt x="69" y="87"/>
                    <a:pt x="52" y="84"/>
                    <a:pt x="52" y="84"/>
                  </a:cubicBezTo>
                  <a:cubicBezTo>
                    <a:pt x="49" y="75"/>
                    <a:pt x="42" y="54"/>
                    <a:pt x="36" y="48"/>
                  </a:cubicBezTo>
                  <a:cubicBezTo>
                    <a:pt x="30" y="42"/>
                    <a:pt x="19" y="41"/>
                    <a:pt x="12" y="36"/>
                  </a:cubicBezTo>
                  <a:cubicBezTo>
                    <a:pt x="5" y="25"/>
                    <a:pt x="0" y="0"/>
                    <a:pt x="0" y="0"/>
                  </a:cubicBezTo>
                </a:path>
              </a:pathLst>
            </a:custGeom>
            <a:noFill/>
            <a:ln w="28575">
              <a:solidFill>
                <a:srgbClr val="000099"/>
              </a:solidFill>
              <a:round/>
              <a:headEnd/>
              <a:tailEnd/>
            </a:ln>
          </p:spPr>
          <p:txBody>
            <a:bodyPr wrap="none" anchor="ctr"/>
            <a:lstStyle/>
            <a:p>
              <a:endParaRPr lang="en-US"/>
            </a:p>
          </p:txBody>
        </p:sp>
        <p:sp>
          <p:nvSpPr>
            <p:cNvPr id="23879" name="Freeform 115"/>
            <p:cNvSpPr>
              <a:spLocks/>
            </p:cNvSpPr>
            <p:nvPr/>
          </p:nvSpPr>
          <p:spPr bwMode="auto">
            <a:xfrm>
              <a:off x="2736" y="3504"/>
              <a:ext cx="60" cy="109"/>
            </a:xfrm>
            <a:custGeom>
              <a:avLst/>
              <a:gdLst>
                <a:gd name="T0" fmla="*/ 60 w 60"/>
                <a:gd name="T1" fmla="*/ 109 h 109"/>
                <a:gd name="T2" fmla="*/ 44 w 60"/>
                <a:gd name="T3" fmla="*/ 41 h 109"/>
                <a:gd name="T4" fmla="*/ 12 w 60"/>
                <a:gd name="T5" fmla="*/ 13 h 109"/>
                <a:gd name="T6" fmla="*/ 0 w 60"/>
                <a:gd name="T7" fmla="*/ 1 h 109"/>
                <a:gd name="T8" fmla="*/ 0 60000 65536"/>
                <a:gd name="T9" fmla="*/ 0 60000 65536"/>
                <a:gd name="T10" fmla="*/ 0 60000 65536"/>
                <a:gd name="T11" fmla="*/ 0 60000 65536"/>
                <a:gd name="T12" fmla="*/ 0 w 60"/>
                <a:gd name="T13" fmla="*/ 0 h 109"/>
                <a:gd name="T14" fmla="*/ 60 w 60"/>
                <a:gd name="T15" fmla="*/ 109 h 109"/>
              </a:gdLst>
              <a:ahLst/>
              <a:cxnLst>
                <a:cxn ang="T8">
                  <a:pos x="T0" y="T1"/>
                </a:cxn>
                <a:cxn ang="T9">
                  <a:pos x="T2" y="T3"/>
                </a:cxn>
                <a:cxn ang="T10">
                  <a:pos x="T4" y="T5"/>
                </a:cxn>
                <a:cxn ang="T11">
                  <a:pos x="T6" y="T7"/>
                </a:cxn>
              </a:cxnLst>
              <a:rect l="T12" t="T13" r="T14" b="T15"/>
              <a:pathLst>
                <a:path w="60" h="109">
                  <a:moveTo>
                    <a:pt x="60" y="109"/>
                  </a:moveTo>
                  <a:cubicBezTo>
                    <a:pt x="57" y="76"/>
                    <a:pt x="60" y="65"/>
                    <a:pt x="44" y="41"/>
                  </a:cubicBezTo>
                  <a:cubicBezTo>
                    <a:pt x="39" y="15"/>
                    <a:pt x="36" y="19"/>
                    <a:pt x="12" y="13"/>
                  </a:cubicBezTo>
                  <a:cubicBezTo>
                    <a:pt x="3" y="0"/>
                    <a:pt x="9" y="1"/>
                    <a:pt x="0" y="1"/>
                  </a:cubicBezTo>
                </a:path>
              </a:pathLst>
            </a:custGeom>
            <a:noFill/>
            <a:ln w="28575">
              <a:solidFill>
                <a:srgbClr val="000099"/>
              </a:solidFill>
              <a:round/>
              <a:headEnd/>
              <a:tailEnd/>
            </a:ln>
          </p:spPr>
          <p:txBody>
            <a:bodyPr wrap="none" anchor="ctr"/>
            <a:lstStyle/>
            <a:p>
              <a:endParaRPr lang="en-US"/>
            </a:p>
          </p:txBody>
        </p:sp>
        <p:sp>
          <p:nvSpPr>
            <p:cNvPr id="23880" name="Freeform 116"/>
            <p:cNvSpPr>
              <a:spLocks/>
            </p:cNvSpPr>
            <p:nvPr/>
          </p:nvSpPr>
          <p:spPr bwMode="auto">
            <a:xfrm>
              <a:off x="2544" y="3504"/>
              <a:ext cx="52" cy="120"/>
            </a:xfrm>
            <a:custGeom>
              <a:avLst/>
              <a:gdLst>
                <a:gd name="T0" fmla="*/ 0 w 52"/>
                <a:gd name="T1" fmla="*/ 120 h 120"/>
                <a:gd name="T2" fmla="*/ 40 w 52"/>
                <a:gd name="T3" fmla="*/ 108 h 120"/>
                <a:gd name="T4" fmla="*/ 52 w 52"/>
                <a:gd name="T5" fmla="*/ 80 h 120"/>
                <a:gd name="T6" fmla="*/ 24 w 52"/>
                <a:gd name="T7" fmla="*/ 60 h 120"/>
                <a:gd name="T8" fmla="*/ 24 w 52"/>
                <a:gd name="T9" fmla="*/ 0 h 120"/>
                <a:gd name="T10" fmla="*/ 0 60000 65536"/>
                <a:gd name="T11" fmla="*/ 0 60000 65536"/>
                <a:gd name="T12" fmla="*/ 0 60000 65536"/>
                <a:gd name="T13" fmla="*/ 0 60000 65536"/>
                <a:gd name="T14" fmla="*/ 0 60000 65536"/>
                <a:gd name="T15" fmla="*/ 0 w 52"/>
                <a:gd name="T16" fmla="*/ 0 h 120"/>
                <a:gd name="T17" fmla="*/ 52 w 52"/>
                <a:gd name="T18" fmla="*/ 120 h 120"/>
              </a:gdLst>
              <a:ahLst/>
              <a:cxnLst>
                <a:cxn ang="T10">
                  <a:pos x="T0" y="T1"/>
                </a:cxn>
                <a:cxn ang="T11">
                  <a:pos x="T2" y="T3"/>
                </a:cxn>
                <a:cxn ang="T12">
                  <a:pos x="T4" y="T5"/>
                </a:cxn>
                <a:cxn ang="T13">
                  <a:pos x="T6" y="T7"/>
                </a:cxn>
                <a:cxn ang="T14">
                  <a:pos x="T8" y="T9"/>
                </a:cxn>
              </a:cxnLst>
              <a:rect l="T15" t="T16" r="T17" b="T18"/>
              <a:pathLst>
                <a:path w="52" h="120">
                  <a:moveTo>
                    <a:pt x="0" y="120"/>
                  </a:moveTo>
                  <a:cubicBezTo>
                    <a:pt x="12" y="114"/>
                    <a:pt x="29" y="116"/>
                    <a:pt x="40" y="108"/>
                  </a:cubicBezTo>
                  <a:cubicBezTo>
                    <a:pt x="48" y="102"/>
                    <a:pt x="46" y="88"/>
                    <a:pt x="52" y="80"/>
                  </a:cubicBezTo>
                  <a:cubicBezTo>
                    <a:pt x="34" y="74"/>
                    <a:pt x="42" y="66"/>
                    <a:pt x="24" y="60"/>
                  </a:cubicBezTo>
                  <a:cubicBezTo>
                    <a:pt x="20" y="38"/>
                    <a:pt x="24" y="24"/>
                    <a:pt x="24" y="0"/>
                  </a:cubicBezTo>
                </a:path>
              </a:pathLst>
            </a:custGeom>
            <a:noFill/>
            <a:ln w="28575">
              <a:solidFill>
                <a:srgbClr val="000099"/>
              </a:solidFill>
              <a:round/>
              <a:headEnd/>
              <a:tailEnd/>
            </a:ln>
          </p:spPr>
          <p:txBody>
            <a:bodyPr wrap="none" anchor="ctr"/>
            <a:lstStyle/>
            <a:p>
              <a:endParaRPr lang="en-US"/>
            </a:p>
          </p:txBody>
        </p:sp>
        <p:sp>
          <p:nvSpPr>
            <p:cNvPr id="23881" name="Freeform 117"/>
            <p:cNvSpPr>
              <a:spLocks/>
            </p:cNvSpPr>
            <p:nvPr/>
          </p:nvSpPr>
          <p:spPr bwMode="auto">
            <a:xfrm>
              <a:off x="2400" y="3456"/>
              <a:ext cx="72" cy="93"/>
            </a:xfrm>
            <a:custGeom>
              <a:avLst/>
              <a:gdLst>
                <a:gd name="T0" fmla="*/ 0 w 72"/>
                <a:gd name="T1" fmla="*/ 93 h 93"/>
                <a:gd name="T2" fmla="*/ 36 w 72"/>
                <a:gd name="T3" fmla="*/ 69 h 93"/>
                <a:gd name="T4" fmla="*/ 60 w 72"/>
                <a:gd name="T5" fmla="*/ 13 h 93"/>
                <a:gd name="T6" fmla="*/ 72 w 72"/>
                <a:gd name="T7" fmla="*/ 1 h 93"/>
                <a:gd name="T8" fmla="*/ 0 60000 65536"/>
                <a:gd name="T9" fmla="*/ 0 60000 65536"/>
                <a:gd name="T10" fmla="*/ 0 60000 65536"/>
                <a:gd name="T11" fmla="*/ 0 60000 65536"/>
                <a:gd name="T12" fmla="*/ 0 w 72"/>
                <a:gd name="T13" fmla="*/ 0 h 93"/>
                <a:gd name="T14" fmla="*/ 72 w 72"/>
                <a:gd name="T15" fmla="*/ 93 h 93"/>
              </a:gdLst>
              <a:ahLst/>
              <a:cxnLst>
                <a:cxn ang="T8">
                  <a:pos x="T0" y="T1"/>
                </a:cxn>
                <a:cxn ang="T9">
                  <a:pos x="T2" y="T3"/>
                </a:cxn>
                <a:cxn ang="T10">
                  <a:pos x="T4" y="T5"/>
                </a:cxn>
                <a:cxn ang="T11">
                  <a:pos x="T6" y="T7"/>
                </a:cxn>
              </a:cxnLst>
              <a:rect l="T12" t="T13" r="T14" b="T15"/>
              <a:pathLst>
                <a:path w="72" h="93">
                  <a:moveTo>
                    <a:pt x="0" y="93"/>
                  </a:moveTo>
                  <a:cubicBezTo>
                    <a:pt x="33" y="86"/>
                    <a:pt x="12" y="85"/>
                    <a:pt x="36" y="69"/>
                  </a:cubicBezTo>
                  <a:cubicBezTo>
                    <a:pt x="50" y="48"/>
                    <a:pt x="34" y="22"/>
                    <a:pt x="60" y="13"/>
                  </a:cubicBezTo>
                  <a:cubicBezTo>
                    <a:pt x="69" y="0"/>
                    <a:pt x="63" y="1"/>
                    <a:pt x="72" y="1"/>
                  </a:cubicBezTo>
                </a:path>
              </a:pathLst>
            </a:custGeom>
            <a:noFill/>
            <a:ln w="28575">
              <a:solidFill>
                <a:srgbClr val="000099"/>
              </a:solidFill>
              <a:round/>
              <a:headEnd/>
              <a:tailEnd/>
            </a:ln>
          </p:spPr>
          <p:txBody>
            <a:bodyPr wrap="none" anchor="ctr"/>
            <a:lstStyle/>
            <a:p>
              <a:endParaRPr lang="en-US"/>
            </a:p>
          </p:txBody>
        </p:sp>
        <p:sp>
          <p:nvSpPr>
            <p:cNvPr id="23882" name="Freeform 118"/>
            <p:cNvSpPr>
              <a:spLocks/>
            </p:cNvSpPr>
            <p:nvPr/>
          </p:nvSpPr>
          <p:spPr bwMode="auto">
            <a:xfrm>
              <a:off x="2448" y="2928"/>
              <a:ext cx="64" cy="128"/>
            </a:xfrm>
            <a:custGeom>
              <a:avLst/>
              <a:gdLst>
                <a:gd name="T0" fmla="*/ 0 w 64"/>
                <a:gd name="T1" fmla="*/ 0 h 128"/>
                <a:gd name="T2" fmla="*/ 4 w 64"/>
                <a:gd name="T3" fmla="*/ 16 h 128"/>
                <a:gd name="T4" fmla="*/ 16 w 64"/>
                <a:gd name="T5" fmla="*/ 20 h 128"/>
                <a:gd name="T6" fmla="*/ 4 w 64"/>
                <a:gd name="T7" fmla="*/ 76 h 128"/>
                <a:gd name="T8" fmla="*/ 28 w 64"/>
                <a:gd name="T9" fmla="*/ 88 h 128"/>
                <a:gd name="T10" fmla="*/ 64 w 64"/>
                <a:gd name="T11" fmla="*/ 128 h 128"/>
                <a:gd name="T12" fmla="*/ 0 60000 65536"/>
                <a:gd name="T13" fmla="*/ 0 60000 65536"/>
                <a:gd name="T14" fmla="*/ 0 60000 65536"/>
                <a:gd name="T15" fmla="*/ 0 60000 65536"/>
                <a:gd name="T16" fmla="*/ 0 60000 65536"/>
                <a:gd name="T17" fmla="*/ 0 60000 65536"/>
                <a:gd name="T18" fmla="*/ 0 w 64"/>
                <a:gd name="T19" fmla="*/ 0 h 128"/>
                <a:gd name="T20" fmla="*/ 64 w 64"/>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64" h="128">
                  <a:moveTo>
                    <a:pt x="0" y="0"/>
                  </a:moveTo>
                  <a:cubicBezTo>
                    <a:pt x="1" y="5"/>
                    <a:pt x="1" y="12"/>
                    <a:pt x="4" y="16"/>
                  </a:cubicBezTo>
                  <a:cubicBezTo>
                    <a:pt x="7" y="19"/>
                    <a:pt x="15" y="16"/>
                    <a:pt x="16" y="20"/>
                  </a:cubicBezTo>
                  <a:cubicBezTo>
                    <a:pt x="18" y="27"/>
                    <a:pt x="5" y="70"/>
                    <a:pt x="4" y="76"/>
                  </a:cubicBezTo>
                  <a:cubicBezTo>
                    <a:pt x="11" y="81"/>
                    <a:pt x="24" y="80"/>
                    <a:pt x="28" y="88"/>
                  </a:cubicBezTo>
                  <a:cubicBezTo>
                    <a:pt x="40" y="113"/>
                    <a:pt x="25" y="128"/>
                    <a:pt x="64" y="128"/>
                  </a:cubicBezTo>
                </a:path>
              </a:pathLst>
            </a:custGeom>
            <a:noFill/>
            <a:ln w="28575">
              <a:solidFill>
                <a:srgbClr val="000099"/>
              </a:solidFill>
              <a:round/>
              <a:headEnd/>
              <a:tailEnd/>
            </a:ln>
          </p:spPr>
          <p:txBody>
            <a:bodyPr wrap="none" anchor="ctr"/>
            <a:lstStyle/>
            <a:p>
              <a:endParaRPr lang="en-US"/>
            </a:p>
          </p:txBody>
        </p:sp>
        <p:sp>
          <p:nvSpPr>
            <p:cNvPr id="23883" name="Freeform 119"/>
            <p:cNvSpPr>
              <a:spLocks/>
            </p:cNvSpPr>
            <p:nvPr/>
          </p:nvSpPr>
          <p:spPr bwMode="auto">
            <a:xfrm>
              <a:off x="2304" y="3120"/>
              <a:ext cx="106" cy="81"/>
            </a:xfrm>
            <a:custGeom>
              <a:avLst/>
              <a:gdLst>
                <a:gd name="T0" fmla="*/ 14 w 106"/>
                <a:gd name="T1" fmla="*/ 30 h 81"/>
                <a:gd name="T2" fmla="*/ 46 w 106"/>
                <a:gd name="T3" fmla="*/ 46 h 81"/>
                <a:gd name="T4" fmla="*/ 50 w 106"/>
                <a:gd name="T5" fmla="*/ 74 h 81"/>
                <a:gd name="T6" fmla="*/ 106 w 106"/>
                <a:gd name="T7" fmla="*/ 78 h 81"/>
                <a:gd name="T8" fmla="*/ 0 60000 65536"/>
                <a:gd name="T9" fmla="*/ 0 60000 65536"/>
                <a:gd name="T10" fmla="*/ 0 60000 65536"/>
                <a:gd name="T11" fmla="*/ 0 60000 65536"/>
                <a:gd name="T12" fmla="*/ 0 w 106"/>
                <a:gd name="T13" fmla="*/ 0 h 81"/>
                <a:gd name="T14" fmla="*/ 106 w 106"/>
                <a:gd name="T15" fmla="*/ 81 h 81"/>
              </a:gdLst>
              <a:ahLst/>
              <a:cxnLst>
                <a:cxn ang="T8">
                  <a:pos x="T0" y="T1"/>
                </a:cxn>
                <a:cxn ang="T9">
                  <a:pos x="T2" y="T3"/>
                </a:cxn>
                <a:cxn ang="T10">
                  <a:pos x="T4" y="T5"/>
                </a:cxn>
                <a:cxn ang="T11">
                  <a:pos x="T6" y="T7"/>
                </a:cxn>
              </a:cxnLst>
              <a:rect l="T12" t="T13" r="T14" b="T15"/>
              <a:pathLst>
                <a:path w="106" h="81">
                  <a:moveTo>
                    <a:pt x="14" y="30"/>
                  </a:moveTo>
                  <a:cubicBezTo>
                    <a:pt x="27" y="69"/>
                    <a:pt x="0" y="0"/>
                    <a:pt x="46" y="46"/>
                  </a:cubicBezTo>
                  <a:cubicBezTo>
                    <a:pt x="53" y="53"/>
                    <a:pt x="46" y="66"/>
                    <a:pt x="50" y="74"/>
                  </a:cubicBezTo>
                  <a:cubicBezTo>
                    <a:pt x="54" y="81"/>
                    <a:pt x="102" y="78"/>
                    <a:pt x="106" y="78"/>
                  </a:cubicBezTo>
                </a:path>
              </a:pathLst>
            </a:custGeom>
            <a:noFill/>
            <a:ln w="28575">
              <a:solidFill>
                <a:srgbClr val="000099"/>
              </a:solidFill>
              <a:round/>
              <a:headEnd/>
              <a:tailEnd/>
            </a:ln>
          </p:spPr>
          <p:txBody>
            <a:bodyPr wrap="none" anchor="ctr"/>
            <a:lstStyle/>
            <a:p>
              <a:endParaRPr lang="en-US"/>
            </a:p>
          </p:txBody>
        </p:sp>
        <p:sp>
          <p:nvSpPr>
            <p:cNvPr id="23884" name="Freeform 120"/>
            <p:cNvSpPr>
              <a:spLocks/>
            </p:cNvSpPr>
            <p:nvPr/>
          </p:nvSpPr>
          <p:spPr bwMode="auto">
            <a:xfrm>
              <a:off x="2750" y="2924"/>
              <a:ext cx="50" cy="112"/>
            </a:xfrm>
            <a:custGeom>
              <a:avLst/>
              <a:gdLst>
                <a:gd name="T0" fmla="*/ 6 w 50"/>
                <a:gd name="T1" fmla="*/ 112 h 112"/>
                <a:gd name="T2" fmla="*/ 10 w 50"/>
                <a:gd name="T3" fmla="*/ 64 h 112"/>
                <a:gd name="T4" fmla="*/ 34 w 50"/>
                <a:gd name="T5" fmla="*/ 60 h 112"/>
                <a:gd name="T6" fmla="*/ 22 w 50"/>
                <a:gd name="T7" fmla="*/ 28 h 112"/>
                <a:gd name="T8" fmla="*/ 50 w 50"/>
                <a:gd name="T9" fmla="*/ 0 h 112"/>
                <a:gd name="T10" fmla="*/ 0 60000 65536"/>
                <a:gd name="T11" fmla="*/ 0 60000 65536"/>
                <a:gd name="T12" fmla="*/ 0 60000 65536"/>
                <a:gd name="T13" fmla="*/ 0 60000 65536"/>
                <a:gd name="T14" fmla="*/ 0 60000 65536"/>
                <a:gd name="T15" fmla="*/ 0 w 50"/>
                <a:gd name="T16" fmla="*/ 0 h 112"/>
                <a:gd name="T17" fmla="*/ 50 w 50"/>
                <a:gd name="T18" fmla="*/ 112 h 112"/>
              </a:gdLst>
              <a:ahLst/>
              <a:cxnLst>
                <a:cxn ang="T10">
                  <a:pos x="T0" y="T1"/>
                </a:cxn>
                <a:cxn ang="T11">
                  <a:pos x="T2" y="T3"/>
                </a:cxn>
                <a:cxn ang="T12">
                  <a:pos x="T4" y="T5"/>
                </a:cxn>
                <a:cxn ang="T13">
                  <a:pos x="T6" y="T7"/>
                </a:cxn>
                <a:cxn ang="T14">
                  <a:pos x="T8" y="T9"/>
                </a:cxn>
              </a:cxnLst>
              <a:rect l="T15" t="T16" r="T17" b="T18"/>
              <a:pathLst>
                <a:path w="50" h="112">
                  <a:moveTo>
                    <a:pt x="6" y="112"/>
                  </a:moveTo>
                  <a:cubicBezTo>
                    <a:pt x="10" y="99"/>
                    <a:pt x="0" y="74"/>
                    <a:pt x="10" y="64"/>
                  </a:cubicBezTo>
                  <a:cubicBezTo>
                    <a:pt x="16" y="58"/>
                    <a:pt x="26" y="61"/>
                    <a:pt x="34" y="60"/>
                  </a:cubicBezTo>
                  <a:cubicBezTo>
                    <a:pt x="46" y="41"/>
                    <a:pt x="33" y="45"/>
                    <a:pt x="22" y="28"/>
                  </a:cubicBezTo>
                  <a:cubicBezTo>
                    <a:pt x="36" y="19"/>
                    <a:pt x="50" y="19"/>
                    <a:pt x="50" y="0"/>
                  </a:cubicBezTo>
                </a:path>
              </a:pathLst>
            </a:custGeom>
            <a:noFill/>
            <a:ln w="28575">
              <a:solidFill>
                <a:srgbClr val="000099"/>
              </a:solidFill>
              <a:round/>
              <a:headEnd/>
              <a:tailEnd/>
            </a:ln>
          </p:spPr>
          <p:txBody>
            <a:bodyPr wrap="none" anchor="ctr"/>
            <a:lstStyle/>
            <a:p>
              <a:endParaRPr lang="en-US"/>
            </a:p>
          </p:txBody>
        </p:sp>
        <p:sp>
          <p:nvSpPr>
            <p:cNvPr id="23885" name="Freeform 121"/>
            <p:cNvSpPr>
              <a:spLocks/>
            </p:cNvSpPr>
            <p:nvPr/>
          </p:nvSpPr>
          <p:spPr bwMode="auto">
            <a:xfrm>
              <a:off x="2613" y="2916"/>
              <a:ext cx="73" cy="145"/>
            </a:xfrm>
            <a:custGeom>
              <a:avLst/>
              <a:gdLst>
                <a:gd name="T0" fmla="*/ 31 w 73"/>
                <a:gd name="T1" fmla="*/ 112 h 145"/>
                <a:gd name="T2" fmla="*/ 3 w 73"/>
                <a:gd name="T3" fmla="*/ 92 h 145"/>
                <a:gd name="T4" fmla="*/ 11 w 73"/>
                <a:gd name="T5" fmla="*/ 80 h 145"/>
                <a:gd name="T6" fmla="*/ 43 w 73"/>
                <a:gd name="T7" fmla="*/ 72 h 145"/>
                <a:gd name="T8" fmla="*/ 31 w 73"/>
                <a:gd name="T9" fmla="*/ 24 h 145"/>
                <a:gd name="T10" fmla="*/ 19 w 73"/>
                <a:gd name="T11" fmla="*/ 0 h 145"/>
                <a:gd name="T12" fmla="*/ 0 60000 65536"/>
                <a:gd name="T13" fmla="*/ 0 60000 65536"/>
                <a:gd name="T14" fmla="*/ 0 60000 65536"/>
                <a:gd name="T15" fmla="*/ 0 60000 65536"/>
                <a:gd name="T16" fmla="*/ 0 60000 65536"/>
                <a:gd name="T17" fmla="*/ 0 60000 65536"/>
                <a:gd name="T18" fmla="*/ 0 w 73"/>
                <a:gd name="T19" fmla="*/ 0 h 145"/>
                <a:gd name="T20" fmla="*/ 73 w 73"/>
                <a:gd name="T21" fmla="*/ 145 h 145"/>
              </a:gdLst>
              <a:ahLst/>
              <a:cxnLst>
                <a:cxn ang="T12">
                  <a:pos x="T0" y="T1"/>
                </a:cxn>
                <a:cxn ang="T13">
                  <a:pos x="T2" y="T3"/>
                </a:cxn>
                <a:cxn ang="T14">
                  <a:pos x="T4" y="T5"/>
                </a:cxn>
                <a:cxn ang="T15">
                  <a:pos x="T6" y="T7"/>
                </a:cxn>
                <a:cxn ang="T16">
                  <a:pos x="T8" y="T9"/>
                </a:cxn>
                <a:cxn ang="T17">
                  <a:pos x="T10" y="T11"/>
                </a:cxn>
              </a:cxnLst>
              <a:rect l="T18" t="T19" r="T20" b="T21"/>
              <a:pathLst>
                <a:path w="73" h="145">
                  <a:moveTo>
                    <a:pt x="31" y="112"/>
                  </a:moveTo>
                  <a:cubicBezTo>
                    <a:pt x="17" y="70"/>
                    <a:pt x="46" y="145"/>
                    <a:pt x="3" y="92"/>
                  </a:cubicBezTo>
                  <a:cubicBezTo>
                    <a:pt x="0" y="88"/>
                    <a:pt x="7" y="82"/>
                    <a:pt x="11" y="80"/>
                  </a:cubicBezTo>
                  <a:cubicBezTo>
                    <a:pt x="21" y="75"/>
                    <a:pt x="32" y="75"/>
                    <a:pt x="43" y="72"/>
                  </a:cubicBezTo>
                  <a:cubicBezTo>
                    <a:pt x="73" y="52"/>
                    <a:pt x="63" y="30"/>
                    <a:pt x="31" y="24"/>
                  </a:cubicBezTo>
                  <a:cubicBezTo>
                    <a:pt x="22" y="18"/>
                    <a:pt x="2" y="9"/>
                    <a:pt x="19" y="0"/>
                  </a:cubicBezTo>
                </a:path>
              </a:pathLst>
            </a:custGeom>
            <a:noFill/>
            <a:ln w="28575">
              <a:solidFill>
                <a:srgbClr val="000099"/>
              </a:solidFill>
              <a:round/>
              <a:headEnd/>
              <a:tailEnd/>
            </a:ln>
          </p:spPr>
          <p:txBody>
            <a:bodyPr wrap="none" anchor="ctr"/>
            <a:lstStyle/>
            <a:p>
              <a:endParaRPr lang="en-US"/>
            </a:p>
          </p:txBody>
        </p:sp>
        <p:sp>
          <p:nvSpPr>
            <p:cNvPr id="23886" name="Freeform 122"/>
            <p:cNvSpPr>
              <a:spLocks/>
            </p:cNvSpPr>
            <p:nvPr/>
          </p:nvSpPr>
          <p:spPr bwMode="auto">
            <a:xfrm>
              <a:off x="2336" y="3055"/>
              <a:ext cx="117" cy="58"/>
            </a:xfrm>
            <a:custGeom>
              <a:avLst/>
              <a:gdLst>
                <a:gd name="T0" fmla="*/ 116 w 117"/>
                <a:gd name="T1" fmla="*/ 53 h 58"/>
                <a:gd name="T2" fmla="*/ 96 w 117"/>
                <a:gd name="T3" fmla="*/ 37 h 58"/>
                <a:gd name="T4" fmla="*/ 32 w 117"/>
                <a:gd name="T5" fmla="*/ 25 h 58"/>
                <a:gd name="T6" fmla="*/ 0 w 117"/>
                <a:gd name="T7" fmla="*/ 9 h 58"/>
                <a:gd name="T8" fmla="*/ 0 60000 65536"/>
                <a:gd name="T9" fmla="*/ 0 60000 65536"/>
                <a:gd name="T10" fmla="*/ 0 60000 65536"/>
                <a:gd name="T11" fmla="*/ 0 60000 65536"/>
                <a:gd name="T12" fmla="*/ 0 w 117"/>
                <a:gd name="T13" fmla="*/ 0 h 58"/>
                <a:gd name="T14" fmla="*/ 117 w 117"/>
                <a:gd name="T15" fmla="*/ 58 h 58"/>
              </a:gdLst>
              <a:ahLst/>
              <a:cxnLst>
                <a:cxn ang="T8">
                  <a:pos x="T0" y="T1"/>
                </a:cxn>
                <a:cxn ang="T9">
                  <a:pos x="T2" y="T3"/>
                </a:cxn>
                <a:cxn ang="T10">
                  <a:pos x="T4" y="T5"/>
                </a:cxn>
                <a:cxn ang="T11">
                  <a:pos x="T6" y="T7"/>
                </a:cxn>
              </a:cxnLst>
              <a:rect l="T12" t="T13" r="T14" b="T15"/>
              <a:pathLst>
                <a:path w="117" h="58">
                  <a:moveTo>
                    <a:pt x="116" y="53"/>
                  </a:moveTo>
                  <a:cubicBezTo>
                    <a:pt x="76" y="43"/>
                    <a:pt x="117" y="58"/>
                    <a:pt x="96" y="37"/>
                  </a:cubicBezTo>
                  <a:cubicBezTo>
                    <a:pt x="81" y="22"/>
                    <a:pt x="53" y="28"/>
                    <a:pt x="32" y="25"/>
                  </a:cubicBezTo>
                  <a:cubicBezTo>
                    <a:pt x="26" y="0"/>
                    <a:pt x="33" y="9"/>
                    <a:pt x="0" y="9"/>
                  </a:cubicBezTo>
                </a:path>
              </a:pathLst>
            </a:custGeom>
            <a:noFill/>
            <a:ln w="28575">
              <a:solidFill>
                <a:srgbClr val="000099"/>
              </a:solidFill>
              <a:round/>
              <a:headEnd/>
              <a:tailEnd/>
            </a:ln>
          </p:spPr>
          <p:txBody>
            <a:bodyPr wrap="none" anchor="ctr"/>
            <a:lstStyle/>
            <a:p>
              <a:endParaRPr lang="en-US"/>
            </a:p>
          </p:txBody>
        </p:sp>
        <p:sp>
          <p:nvSpPr>
            <p:cNvPr id="23887" name="Freeform 123"/>
            <p:cNvSpPr>
              <a:spLocks/>
            </p:cNvSpPr>
            <p:nvPr/>
          </p:nvSpPr>
          <p:spPr bwMode="auto">
            <a:xfrm>
              <a:off x="2296" y="3336"/>
              <a:ext cx="108" cy="68"/>
            </a:xfrm>
            <a:custGeom>
              <a:avLst/>
              <a:gdLst>
                <a:gd name="T0" fmla="*/ 108 w 108"/>
                <a:gd name="T1" fmla="*/ 0 h 68"/>
                <a:gd name="T2" fmla="*/ 48 w 108"/>
                <a:gd name="T3" fmla="*/ 28 h 68"/>
                <a:gd name="T4" fmla="*/ 28 w 108"/>
                <a:gd name="T5" fmla="*/ 68 h 68"/>
                <a:gd name="T6" fmla="*/ 0 w 108"/>
                <a:gd name="T7" fmla="*/ 64 h 68"/>
                <a:gd name="T8" fmla="*/ 0 60000 65536"/>
                <a:gd name="T9" fmla="*/ 0 60000 65536"/>
                <a:gd name="T10" fmla="*/ 0 60000 65536"/>
                <a:gd name="T11" fmla="*/ 0 60000 65536"/>
                <a:gd name="T12" fmla="*/ 0 w 108"/>
                <a:gd name="T13" fmla="*/ 0 h 68"/>
                <a:gd name="T14" fmla="*/ 108 w 108"/>
                <a:gd name="T15" fmla="*/ 68 h 68"/>
              </a:gdLst>
              <a:ahLst/>
              <a:cxnLst>
                <a:cxn ang="T8">
                  <a:pos x="T0" y="T1"/>
                </a:cxn>
                <a:cxn ang="T9">
                  <a:pos x="T2" y="T3"/>
                </a:cxn>
                <a:cxn ang="T10">
                  <a:pos x="T4" y="T5"/>
                </a:cxn>
                <a:cxn ang="T11">
                  <a:pos x="T6" y="T7"/>
                </a:cxn>
              </a:cxnLst>
              <a:rect l="T12" t="T13" r="T14" b="T15"/>
              <a:pathLst>
                <a:path w="108" h="68">
                  <a:moveTo>
                    <a:pt x="108" y="0"/>
                  </a:moveTo>
                  <a:cubicBezTo>
                    <a:pt x="101" y="35"/>
                    <a:pt x="87" y="24"/>
                    <a:pt x="48" y="28"/>
                  </a:cubicBezTo>
                  <a:cubicBezTo>
                    <a:pt x="42" y="46"/>
                    <a:pt x="44" y="57"/>
                    <a:pt x="28" y="68"/>
                  </a:cubicBezTo>
                  <a:cubicBezTo>
                    <a:pt x="3" y="64"/>
                    <a:pt x="12" y="64"/>
                    <a:pt x="0" y="64"/>
                  </a:cubicBezTo>
                </a:path>
              </a:pathLst>
            </a:custGeom>
            <a:noFill/>
            <a:ln w="28575">
              <a:solidFill>
                <a:srgbClr val="000099"/>
              </a:solidFill>
              <a:round/>
              <a:headEnd/>
              <a:tailEnd/>
            </a:ln>
          </p:spPr>
          <p:txBody>
            <a:bodyPr wrap="none" anchor="ctr"/>
            <a:lstStyle/>
            <a:p>
              <a:endParaRPr lang="en-US"/>
            </a:p>
          </p:txBody>
        </p:sp>
      </p:grpSp>
      <p:grpSp>
        <p:nvGrpSpPr>
          <p:cNvPr id="6" name="Group 124"/>
          <p:cNvGrpSpPr>
            <a:grpSpLocks/>
          </p:cNvGrpSpPr>
          <p:nvPr/>
        </p:nvGrpSpPr>
        <p:grpSpPr bwMode="auto">
          <a:xfrm>
            <a:off x="1143000" y="4495800"/>
            <a:ext cx="1333500" cy="1552575"/>
            <a:chOff x="4038" y="2562"/>
            <a:chExt cx="840" cy="978"/>
          </a:xfrm>
        </p:grpSpPr>
        <p:sp>
          <p:nvSpPr>
            <p:cNvPr id="23788" name="Oval 125"/>
            <p:cNvSpPr>
              <a:spLocks noChangeArrowheads="1"/>
            </p:cNvSpPr>
            <p:nvPr/>
          </p:nvSpPr>
          <p:spPr bwMode="auto">
            <a:xfrm>
              <a:off x="4608" y="268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9" name="Oval 126"/>
            <p:cNvSpPr>
              <a:spLocks noChangeArrowheads="1"/>
            </p:cNvSpPr>
            <p:nvPr/>
          </p:nvSpPr>
          <p:spPr bwMode="auto">
            <a:xfrm>
              <a:off x="4656" y="27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0" name="Oval 127"/>
            <p:cNvSpPr>
              <a:spLocks noChangeArrowheads="1"/>
            </p:cNvSpPr>
            <p:nvPr/>
          </p:nvSpPr>
          <p:spPr bwMode="auto">
            <a:xfrm>
              <a:off x="4608" y="28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1" name="Oval 128"/>
            <p:cNvSpPr>
              <a:spLocks noChangeArrowheads="1"/>
            </p:cNvSpPr>
            <p:nvPr/>
          </p:nvSpPr>
          <p:spPr bwMode="auto">
            <a:xfrm>
              <a:off x="4512" y="27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2" name="Freeform 129"/>
            <p:cNvSpPr>
              <a:spLocks/>
            </p:cNvSpPr>
            <p:nvPr/>
          </p:nvSpPr>
          <p:spPr bwMode="auto">
            <a:xfrm>
              <a:off x="4653" y="2562"/>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793" name="Freeform 130"/>
            <p:cNvSpPr>
              <a:spLocks/>
            </p:cNvSpPr>
            <p:nvPr/>
          </p:nvSpPr>
          <p:spPr bwMode="auto">
            <a:xfrm>
              <a:off x="4746" y="2742"/>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794" name="Freeform 131"/>
            <p:cNvSpPr>
              <a:spLocks/>
            </p:cNvSpPr>
            <p:nvPr/>
          </p:nvSpPr>
          <p:spPr bwMode="auto">
            <a:xfrm>
              <a:off x="4644" y="2976"/>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795" name="Freeform 132"/>
            <p:cNvSpPr>
              <a:spLocks/>
            </p:cNvSpPr>
            <p:nvPr/>
          </p:nvSpPr>
          <p:spPr bwMode="auto">
            <a:xfrm>
              <a:off x="4422" y="2586"/>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796" name="Oval 133"/>
            <p:cNvSpPr>
              <a:spLocks noChangeArrowheads="1"/>
            </p:cNvSpPr>
            <p:nvPr/>
          </p:nvSpPr>
          <p:spPr bwMode="auto">
            <a:xfrm>
              <a:off x="4560" y="27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7" name="Oval 134"/>
            <p:cNvSpPr>
              <a:spLocks noChangeArrowheads="1"/>
            </p:cNvSpPr>
            <p:nvPr/>
          </p:nvSpPr>
          <p:spPr bwMode="auto">
            <a:xfrm>
              <a:off x="4608" y="283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8" name="Oval 135"/>
            <p:cNvSpPr>
              <a:spLocks noChangeArrowheads="1"/>
            </p:cNvSpPr>
            <p:nvPr/>
          </p:nvSpPr>
          <p:spPr bwMode="auto">
            <a:xfrm>
              <a:off x="4560" y="29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99" name="Oval 136"/>
            <p:cNvSpPr>
              <a:spLocks noChangeArrowheads="1"/>
            </p:cNvSpPr>
            <p:nvPr/>
          </p:nvSpPr>
          <p:spPr bwMode="auto">
            <a:xfrm>
              <a:off x="4464" y="27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00" name="Freeform 137"/>
            <p:cNvSpPr>
              <a:spLocks/>
            </p:cNvSpPr>
            <p:nvPr/>
          </p:nvSpPr>
          <p:spPr bwMode="auto">
            <a:xfrm>
              <a:off x="4605" y="2610"/>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01" name="Freeform 138"/>
            <p:cNvSpPr>
              <a:spLocks/>
            </p:cNvSpPr>
            <p:nvPr/>
          </p:nvSpPr>
          <p:spPr bwMode="auto">
            <a:xfrm>
              <a:off x="4698" y="2790"/>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02" name="Freeform 139"/>
            <p:cNvSpPr>
              <a:spLocks/>
            </p:cNvSpPr>
            <p:nvPr/>
          </p:nvSpPr>
          <p:spPr bwMode="auto">
            <a:xfrm>
              <a:off x="4596" y="3024"/>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03" name="Freeform 140"/>
            <p:cNvSpPr>
              <a:spLocks/>
            </p:cNvSpPr>
            <p:nvPr/>
          </p:nvSpPr>
          <p:spPr bwMode="auto">
            <a:xfrm>
              <a:off x="4374" y="2634"/>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04" name="Oval 141"/>
            <p:cNvSpPr>
              <a:spLocks noChangeArrowheads="1"/>
            </p:cNvSpPr>
            <p:nvPr/>
          </p:nvSpPr>
          <p:spPr bwMode="auto">
            <a:xfrm>
              <a:off x="4512" y="27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05" name="Oval 142"/>
            <p:cNvSpPr>
              <a:spLocks noChangeArrowheads="1"/>
            </p:cNvSpPr>
            <p:nvPr/>
          </p:nvSpPr>
          <p:spPr bwMode="auto">
            <a:xfrm>
              <a:off x="4560" y="28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06" name="Oval 143"/>
            <p:cNvSpPr>
              <a:spLocks noChangeArrowheads="1"/>
            </p:cNvSpPr>
            <p:nvPr/>
          </p:nvSpPr>
          <p:spPr bwMode="auto">
            <a:xfrm>
              <a:off x="4512" y="297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07" name="Oval 144"/>
            <p:cNvSpPr>
              <a:spLocks noChangeArrowheads="1"/>
            </p:cNvSpPr>
            <p:nvPr/>
          </p:nvSpPr>
          <p:spPr bwMode="auto">
            <a:xfrm>
              <a:off x="4416" y="283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08" name="Freeform 145"/>
            <p:cNvSpPr>
              <a:spLocks/>
            </p:cNvSpPr>
            <p:nvPr/>
          </p:nvSpPr>
          <p:spPr bwMode="auto">
            <a:xfrm>
              <a:off x="4557" y="2658"/>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09" name="Freeform 146"/>
            <p:cNvSpPr>
              <a:spLocks/>
            </p:cNvSpPr>
            <p:nvPr/>
          </p:nvSpPr>
          <p:spPr bwMode="auto">
            <a:xfrm>
              <a:off x="4650" y="2838"/>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10" name="Freeform 147"/>
            <p:cNvSpPr>
              <a:spLocks/>
            </p:cNvSpPr>
            <p:nvPr/>
          </p:nvSpPr>
          <p:spPr bwMode="auto">
            <a:xfrm>
              <a:off x="4548" y="3072"/>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11" name="Freeform 148"/>
            <p:cNvSpPr>
              <a:spLocks/>
            </p:cNvSpPr>
            <p:nvPr/>
          </p:nvSpPr>
          <p:spPr bwMode="auto">
            <a:xfrm>
              <a:off x="4326" y="2682"/>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12" name="Oval 149"/>
            <p:cNvSpPr>
              <a:spLocks noChangeArrowheads="1"/>
            </p:cNvSpPr>
            <p:nvPr/>
          </p:nvSpPr>
          <p:spPr bwMode="auto">
            <a:xfrm>
              <a:off x="4464" y="283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13" name="Oval 150"/>
            <p:cNvSpPr>
              <a:spLocks noChangeArrowheads="1"/>
            </p:cNvSpPr>
            <p:nvPr/>
          </p:nvSpPr>
          <p:spPr bwMode="auto">
            <a:xfrm>
              <a:off x="4512" y="29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14" name="Oval 151"/>
            <p:cNvSpPr>
              <a:spLocks noChangeArrowheads="1"/>
            </p:cNvSpPr>
            <p:nvPr/>
          </p:nvSpPr>
          <p:spPr bwMode="auto">
            <a:xfrm>
              <a:off x="4464"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15" name="Oval 152"/>
            <p:cNvSpPr>
              <a:spLocks noChangeArrowheads="1"/>
            </p:cNvSpPr>
            <p:nvPr/>
          </p:nvSpPr>
          <p:spPr bwMode="auto">
            <a:xfrm>
              <a:off x="4368" y="28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16" name="Freeform 153"/>
            <p:cNvSpPr>
              <a:spLocks/>
            </p:cNvSpPr>
            <p:nvPr/>
          </p:nvSpPr>
          <p:spPr bwMode="auto">
            <a:xfrm>
              <a:off x="4509" y="2706"/>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17" name="Freeform 154"/>
            <p:cNvSpPr>
              <a:spLocks/>
            </p:cNvSpPr>
            <p:nvPr/>
          </p:nvSpPr>
          <p:spPr bwMode="auto">
            <a:xfrm>
              <a:off x="4602" y="2886"/>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18" name="Freeform 155"/>
            <p:cNvSpPr>
              <a:spLocks/>
            </p:cNvSpPr>
            <p:nvPr/>
          </p:nvSpPr>
          <p:spPr bwMode="auto">
            <a:xfrm>
              <a:off x="4500" y="3120"/>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19" name="Freeform 156"/>
            <p:cNvSpPr>
              <a:spLocks/>
            </p:cNvSpPr>
            <p:nvPr/>
          </p:nvSpPr>
          <p:spPr bwMode="auto">
            <a:xfrm>
              <a:off x="4278" y="2730"/>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20" name="Oval 157"/>
            <p:cNvSpPr>
              <a:spLocks noChangeArrowheads="1"/>
            </p:cNvSpPr>
            <p:nvPr/>
          </p:nvSpPr>
          <p:spPr bwMode="auto">
            <a:xfrm>
              <a:off x="4416" y="28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21" name="Oval 158"/>
            <p:cNvSpPr>
              <a:spLocks noChangeArrowheads="1"/>
            </p:cNvSpPr>
            <p:nvPr/>
          </p:nvSpPr>
          <p:spPr bwMode="auto">
            <a:xfrm>
              <a:off x="4464" y="297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22" name="Oval 159"/>
            <p:cNvSpPr>
              <a:spLocks noChangeArrowheads="1"/>
            </p:cNvSpPr>
            <p:nvPr/>
          </p:nvSpPr>
          <p:spPr bwMode="auto">
            <a:xfrm>
              <a:off x="4416"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23" name="Oval 160"/>
            <p:cNvSpPr>
              <a:spLocks noChangeArrowheads="1"/>
            </p:cNvSpPr>
            <p:nvPr/>
          </p:nvSpPr>
          <p:spPr bwMode="auto">
            <a:xfrm>
              <a:off x="4320" y="29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24" name="Freeform 161"/>
            <p:cNvSpPr>
              <a:spLocks/>
            </p:cNvSpPr>
            <p:nvPr/>
          </p:nvSpPr>
          <p:spPr bwMode="auto">
            <a:xfrm>
              <a:off x="4461" y="2754"/>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25" name="Freeform 162"/>
            <p:cNvSpPr>
              <a:spLocks/>
            </p:cNvSpPr>
            <p:nvPr/>
          </p:nvSpPr>
          <p:spPr bwMode="auto">
            <a:xfrm>
              <a:off x="4554" y="2934"/>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26" name="Freeform 163"/>
            <p:cNvSpPr>
              <a:spLocks/>
            </p:cNvSpPr>
            <p:nvPr/>
          </p:nvSpPr>
          <p:spPr bwMode="auto">
            <a:xfrm>
              <a:off x="4452" y="3168"/>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27" name="Freeform 164"/>
            <p:cNvSpPr>
              <a:spLocks/>
            </p:cNvSpPr>
            <p:nvPr/>
          </p:nvSpPr>
          <p:spPr bwMode="auto">
            <a:xfrm>
              <a:off x="4230" y="2778"/>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28" name="Oval 165"/>
            <p:cNvSpPr>
              <a:spLocks noChangeArrowheads="1"/>
            </p:cNvSpPr>
            <p:nvPr/>
          </p:nvSpPr>
          <p:spPr bwMode="auto">
            <a:xfrm>
              <a:off x="4368" y="29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29" name="Oval 166"/>
            <p:cNvSpPr>
              <a:spLocks noChangeArrowheads="1"/>
            </p:cNvSpPr>
            <p:nvPr/>
          </p:nvSpPr>
          <p:spPr bwMode="auto">
            <a:xfrm>
              <a:off x="4416"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0" name="Oval 167"/>
            <p:cNvSpPr>
              <a:spLocks noChangeArrowheads="1"/>
            </p:cNvSpPr>
            <p:nvPr/>
          </p:nvSpPr>
          <p:spPr bwMode="auto">
            <a:xfrm>
              <a:off x="4368" y="312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1" name="Oval 168"/>
            <p:cNvSpPr>
              <a:spLocks noChangeArrowheads="1"/>
            </p:cNvSpPr>
            <p:nvPr/>
          </p:nvSpPr>
          <p:spPr bwMode="auto">
            <a:xfrm>
              <a:off x="4272" y="297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2" name="Freeform 169"/>
            <p:cNvSpPr>
              <a:spLocks/>
            </p:cNvSpPr>
            <p:nvPr/>
          </p:nvSpPr>
          <p:spPr bwMode="auto">
            <a:xfrm>
              <a:off x="4413" y="2802"/>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33" name="Freeform 170"/>
            <p:cNvSpPr>
              <a:spLocks/>
            </p:cNvSpPr>
            <p:nvPr/>
          </p:nvSpPr>
          <p:spPr bwMode="auto">
            <a:xfrm>
              <a:off x="4506" y="2982"/>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34" name="Freeform 171"/>
            <p:cNvSpPr>
              <a:spLocks/>
            </p:cNvSpPr>
            <p:nvPr/>
          </p:nvSpPr>
          <p:spPr bwMode="auto">
            <a:xfrm>
              <a:off x="4404" y="3216"/>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35" name="Freeform 172"/>
            <p:cNvSpPr>
              <a:spLocks/>
            </p:cNvSpPr>
            <p:nvPr/>
          </p:nvSpPr>
          <p:spPr bwMode="auto">
            <a:xfrm>
              <a:off x="4182" y="2826"/>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36" name="Oval 173"/>
            <p:cNvSpPr>
              <a:spLocks noChangeArrowheads="1"/>
            </p:cNvSpPr>
            <p:nvPr/>
          </p:nvSpPr>
          <p:spPr bwMode="auto">
            <a:xfrm>
              <a:off x="4320" y="297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7" name="Oval 174"/>
            <p:cNvSpPr>
              <a:spLocks noChangeArrowheads="1"/>
            </p:cNvSpPr>
            <p:nvPr/>
          </p:nvSpPr>
          <p:spPr bwMode="auto">
            <a:xfrm>
              <a:off x="4368"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8" name="Oval 175"/>
            <p:cNvSpPr>
              <a:spLocks noChangeArrowheads="1"/>
            </p:cNvSpPr>
            <p:nvPr/>
          </p:nvSpPr>
          <p:spPr bwMode="auto">
            <a:xfrm>
              <a:off x="4320" y="316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39" name="Oval 176"/>
            <p:cNvSpPr>
              <a:spLocks noChangeArrowheads="1"/>
            </p:cNvSpPr>
            <p:nvPr/>
          </p:nvSpPr>
          <p:spPr bwMode="auto">
            <a:xfrm>
              <a:off x="4224"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40" name="Freeform 177"/>
            <p:cNvSpPr>
              <a:spLocks/>
            </p:cNvSpPr>
            <p:nvPr/>
          </p:nvSpPr>
          <p:spPr bwMode="auto">
            <a:xfrm>
              <a:off x="4365" y="2850"/>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41" name="Freeform 178"/>
            <p:cNvSpPr>
              <a:spLocks/>
            </p:cNvSpPr>
            <p:nvPr/>
          </p:nvSpPr>
          <p:spPr bwMode="auto">
            <a:xfrm>
              <a:off x="4458" y="3030"/>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42" name="Freeform 179"/>
            <p:cNvSpPr>
              <a:spLocks/>
            </p:cNvSpPr>
            <p:nvPr/>
          </p:nvSpPr>
          <p:spPr bwMode="auto">
            <a:xfrm>
              <a:off x="4356" y="3264"/>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43" name="Freeform 180"/>
            <p:cNvSpPr>
              <a:spLocks/>
            </p:cNvSpPr>
            <p:nvPr/>
          </p:nvSpPr>
          <p:spPr bwMode="auto">
            <a:xfrm>
              <a:off x="4134" y="2874"/>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44" name="Oval 181"/>
            <p:cNvSpPr>
              <a:spLocks noChangeArrowheads="1"/>
            </p:cNvSpPr>
            <p:nvPr/>
          </p:nvSpPr>
          <p:spPr bwMode="auto">
            <a:xfrm>
              <a:off x="4272" y="302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45" name="Oval 182"/>
            <p:cNvSpPr>
              <a:spLocks noChangeArrowheads="1"/>
            </p:cNvSpPr>
            <p:nvPr/>
          </p:nvSpPr>
          <p:spPr bwMode="auto">
            <a:xfrm>
              <a:off x="4320" y="312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46" name="Oval 183"/>
            <p:cNvSpPr>
              <a:spLocks noChangeArrowheads="1"/>
            </p:cNvSpPr>
            <p:nvPr/>
          </p:nvSpPr>
          <p:spPr bwMode="auto">
            <a:xfrm>
              <a:off x="4272" y="321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47" name="Oval 184"/>
            <p:cNvSpPr>
              <a:spLocks noChangeArrowheads="1"/>
            </p:cNvSpPr>
            <p:nvPr/>
          </p:nvSpPr>
          <p:spPr bwMode="auto">
            <a:xfrm>
              <a:off x="4176"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48" name="Freeform 185"/>
            <p:cNvSpPr>
              <a:spLocks/>
            </p:cNvSpPr>
            <p:nvPr/>
          </p:nvSpPr>
          <p:spPr bwMode="auto">
            <a:xfrm>
              <a:off x="4317" y="2898"/>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49" name="Freeform 186"/>
            <p:cNvSpPr>
              <a:spLocks/>
            </p:cNvSpPr>
            <p:nvPr/>
          </p:nvSpPr>
          <p:spPr bwMode="auto">
            <a:xfrm>
              <a:off x="4410" y="3078"/>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50" name="Freeform 187"/>
            <p:cNvSpPr>
              <a:spLocks/>
            </p:cNvSpPr>
            <p:nvPr/>
          </p:nvSpPr>
          <p:spPr bwMode="auto">
            <a:xfrm>
              <a:off x="4308" y="3312"/>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51" name="Freeform 188"/>
            <p:cNvSpPr>
              <a:spLocks/>
            </p:cNvSpPr>
            <p:nvPr/>
          </p:nvSpPr>
          <p:spPr bwMode="auto">
            <a:xfrm>
              <a:off x="4086" y="2922"/>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52" name="Oval 189"/>
            <p:cNvSpPr>
              <a:spLocks noChangeArrowheads="1"/>
            </p:cNvSpPr>
            <p:nvPr/>
          </p:nvSpPr>
          <p:spPr bwMode="auto">
            <a:xfrm>
              <a:off x="4224" y="307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53" name="Oval 190"/>
            <p:cNvSpPr>
              <a:spLocks noChangeArrowheads="1"/>
            </p:cNvSpPr>
            <p:nvPr/>
          </p:nvSpPr>
          <p:spPr bwMode="auto">
            <a:xfrm>
              <a:off x="4272" y="316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54" name="Oval 191"/>
            <p:cNvSpPr>
              <a:spLocks noChangeArrowheads="1"/>
            </p:cNvSpPr>
            <p:nvPr/>
          </p:nvSpPr>
          <p:spPr bwMode="auto">
            <a:xfrm>
              <a:off x="4224" y="326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55" name="Oval 192"/>
            <p:cNvSpPr>
              <a:spLocks noChangeArrowheads="1"/>
            </p:cNvSpPr>
            <p:nvPr/>
          </p:nvSpPr>
          <p:spPr bwMode="auto">
            <a:xfrm>
              <a:off x="4128" y="312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56" name="Freeform 193"/>
            <p:cNvSpPr>
              <a:spLocks/>
            </p:cNvSpPr>
            <p:nvPr/>
          </p:nvSpPr>
          <p:spPr bwMode="auto">
            <a:xfrm>
              <a:off x="4269" y="2946"/>
              <a:ext cx="57" cy="126"/>
            </a:xfrm>
            <a:custGeom>
              <a:avLst/>
              <a:gdLst>
                <a:gd name="T0" fmla="*/ 15 w 57"/>
                <a:gd name="T1" fmla="*/ 126 h 126"/>
                <a:gd name="T2" fmla="*/ 3 w 57"/>
                <a:gd name="T3" fmla="*/ 78 h 126"/>
                <a:gd name="T4" fmla="*/ 21 w 57"/>
                <a:gd name="T5" fmla="*/ 42 h 126"/>
                <a:gd name="T6" fmla="*/ 57 w 57"/>
                <a:gd name="T7" fmla="*/ 0 h 126"/>
                <a:gd name="T8" fmla="*/ 0 60000 65536"/>
                <a:gd name="T9" fmla="*/ 0 60000 65536"/>
                <a:gd name="T10" fmla="*/ 0 60000 65536"/>
                <a:gd name="T11" fmla="*/ 0 60000 65536"/>
                <a:gd name="T12" fmla="*/ 0 w 57"/>
                <a:gd name="T13" fmla="*/ 0 h 126"/>
                <a:gd name="T14" fmla="*/ 57 w 57"/>
                <a:gd name="T15" fmla="*/ 126 h 126"/>
              </a:gdLst>
              <a:ahLst/>
              <a:cxnLst>
                <a:cxn ang="T8">
                  <a:pos x="T0" y="T1"/>
                </a:cxn>
                <a:cxn ang="T9">
                  <a:pos x="T2" y="T3"/>
                </a:cxn>
                <a:cxn ang="T10">
                  <a:pos x="T4" y="T5"/>
                </a:cxn>
                <a:cxn ang="T11">
                  <a:pos x="T6" y="T7"/>
                </a:cxn>
              </a:cxnLst>
              <a:rect l="T12" t="T13" r="T14" b="T15"/>
              <a:pathLst>
                <a:path w="57" h="126">
                  <a:moveTo>
                    <a:pt x="15" y="126"/>
                  </a:moveTo>
                  <a:cubicBezTo>
                    <a:pt x="12" y="110"/>
                    <a:pt x="0" y="94"/>
                    <a:pt x="3" y="78"/>
                  </a:cubicBezTo>
                  <a:cubicBezTo>
                    <a:pt x="5" y="65"/>
                    <a:pt x="17" y="55"/>
                    <a:pt x="21" y="42"/>
                  </a:cubicBezTo>
                  <a:cubicBezTo>
                    <a:pt x="8" y="4"/>
                    <a:pt x="22" y="0"/>
                    <a:pt x="57" y="0"/>
                  </a:cubicBezTo>
                </a:path>
              </a:pathLst>
            </a:custGeom>
            <a:noFill/>
            <a:ln w="28575">
              <a:solidFill>
                <a:srgbClr val="000099"/>
              </a:solidFill>
              <a:round/>
              <a:headEnd/>
              <a:tailEnd/>
            </a:ln>
          </p:spPr>
          <p:txBody>
            <a:bodyPr wrap="none" anchor="ctr"/>
            <a:lstStyle/>
            <a:p>
              <a:endParaRPr lang="en-US"/>
            </a:p>
          </p:txBody>
        </p:sp>
        <p:sp>
          <p:nvSpPr>
            <p:cNvPr id="23857" name="Freeform 194"/>
            <p:cNvSpPr>
              <a:spLocks/>
            </p:cNvSpPr>
            <p:nvPr/>
          </p:nvSpPr>
          <p:spPr bwMode="auto">
            <a:xfrm>
              <a:off x="4362" y="3126"/>
              <a:ext cx="132" cy="84"/>
            </a:xfrm>
            <a:custGeom>
              <a:avLst/>
              <a:gdLst>
                <a:gd name="T0" fmla="*/ 0 w 132"/>
                <a:gd name="T1" fmla="*/ 84 h 84"/>
                <a:gd name="T2" fmla="*/ 42 w 132"/>
                <a:gd name="T3" fmla="*/ 18 h 84"/>
                <a:gd name="T4" fmla="*/ 102 w 132"/>
                <a:gd name="T5" fmla="*/ 66 h 84"/>
                <a:gd name="T6" fmla="*/ 132 w 132"/>
                <a:gd name="T7" fmla="*/ 0 h 84"/>
                <a:gd name="T8" fmla="*/ 0 60000 65536"/>
                <a:gd name="T9" fmla="*/ 0 60000 65536"/>
                <a:gd name="T10" fmla="*/ 0 60000 65536"/>
                <a:gd name="T11" fmla="*/ 0 60000 65536"/>
                <a:gd name="T12" fmla="*/ 0 w 132"/>
                <a:gd name="T13" fmla="*/ 0 h 84"/>
                <a:gd name="T14" fmla="*/ 132 w 132"/>
                <a:gd name="T15" fmla="*/ 84 h 84"/>
              </a:gdLst>
              <a:ahLst/>
              <a:cxnLst>
                <a:cxn ang="T8">
                  <a:pos x="T0" y="T1"/>
                </a:cxn>
                <a:cxn ang="T9">
                  <a:pos x="T2" y="T3"/>
                </a:cxn>
                <a:cxn ang="T10">
                  <a:pos x="T4" y="T5"/>
                </a:cxn>
                <a:cxn ang="T11">
                  <a:pos x="T6" y="T7"/>
                </a:cxn>
              </a:cxnLst>
              <a:rect l="T12" t="T13" r="T14" b="T15"/>
              <a:pathLst>
                <a:path w="132" h="84">
                  <a:moveTo>
                    <a:pt x="0" y="84"/>
                  </a:moveTo>
                  <a:cubicBezTo>
                    <a:pt x="40" y="58"/>
                    <a:pt x="34" y="80"/>
                    <a:pt x="42" y="18"/>
                  </a:cubicBezTo>
                  <a:cubicBezTo>
                    <a:pt x="88" y="27"/>
                    <a:pt x="72" y="36"/>
                    <a:pt x="102" y="66"/>
                  </a:cubicBezTo>
                  <a:cubicBezTo>
                    <a:pt x="132" y="56"/>
                    <a:pt x="132" y="30"/>
                    <a:pt x="132" y="0"/>
                  </a:cubicBezTo>
                </a:path>
              </a:pathLst>
            </a:custGeom>
            <a:noFill/>
            <a:ln w="28575">
              <a:solidFill>
                <a:srgbClr val="000099"/>
              </a:solidFill>
              <a:round/>
              <a:headEnd/>
              <a:tailEnd/>
            </a:ln>
          </p:spPr>
          <p:txBody>
            <a:bodyPr wrap="none" anchor="ctr"/>
            <a:lstStyle/>
            <a:p>
              <a:endParaRPr lang="en-US"/>
            </a:p>
          </p:txBody>
        </p:sp>
        <p:sp>
          <p:nvSpPr>
            <p:cNvPr id="23858" name="Freeform 195"/>
            <p:cNvSpPr>
              <a:spLocks/>
            </p:cNvSpPr>
            <p:nvPr/>
          </p:nvSpPr>
          <p:spPr bwMode="auto">
            <a:xfrm>
              <a:off x="4260" y="3360"/>
              <a:ext cx="52" cy="180"/>
            </a:xfrm>
            <a:custGeom>
              <a:avLst/>
              <a:gdLst>
                <a:gd name="T0" fmla="*/ 18 w 52"/>
                <a:gd name="T1" fmla="*/ 0 h 180"/>
                <a:gd name="T2" fmla="*/ 30 w 52"/>
                <a:gd name="T3" fmla="*/ 42 h 180"/>
                <a:gd name="T4" fmla="*/ 18 w 52"/>
                <a:gd name="T5" fmla="*/ 96 h 180"/>
                <a:gd name="T6" fmla="*/ 6 w 52"/>
                <a:gd name="T7" fmla="*/ 114 h 180"/>
                <a:gd name="T8" fmla="*/ 48 w 52"/>
                <a:gd name="T9" fmla="*/ 156 h 180"/>
                <a:gd name="T10" fmla="*/ 48 w 52"/>
                <a:gd name="T11" fmla="*/ 180 h 180"/>
                <a:gd name="T12" fmla="*/ 0 60000 65536"/>
                <a:gd name="T13" fmla="*/ 0 60000 65536"/>
                <a:gd name="T14" fmla="*/ 0 60000 65536"/>
                <a:gd name="T15" fmla="*/ 0 60000 65536"/>
                <a:gd name="T16" fmla="*/ 0 60000 65536"/>
                <a:gd name="T17" fmla="*/ 0 60000 65536"/>
                <a:gd name="T18" fmla="*/ 0 w 52"/>
                <a:gd name="T19" fmla="*/ 0 h 180"/>
                <a:gd name="T20" fmla="*/ 52 w 52"/>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52" h="180">
                  <a:moveTo>
                    <a:pt x="18" y="0"/>
                  </a:moveTo>
                  <a:cubicBezTo>
                    <a:pt x="2" y="23"/>
                    <a:pt x="2" y="33"/>
                    <a:pt x="30" y="42"/>
                  </a:cubicBezTo>
                  <a:cubicBezTo>
                    <a:pt x="45" y="72"/>
                    <a:pt x="46" y="78"/>
                    <a:pt x="18" y="96"/>
                  </a:cubicBezTo>
                  <a:cubicBezTo>
                    <a:pt x="14" y="102"/>
                    <a:pt x="7" y="107"/>
                    <a:pt x="6" y="114"/>
                  </a:cubicBezTo>
                  <a:cubicBezTo>
                    <a:pt x="0" y="155"/>
                    <a:pt x="35" y="130"/>
                    <a:pt x="48" y="156"/>
                  </a:cubicBezTo>
                  <a:cubicBezTo>
                    <a:pt x="52" y="163"/>
                    <a:pt x="48" y="172"/>
                    <a:pt x="48" y="180"/>
                  </a:cubicBezTo>
                </a:path>
              </a:pathLst>
            </a:custGeom>
            <a:noFill/>
            <a:ln w="28575">
              <a:solidFill>
                <a:srgbClr val="000099"/>
              </a:solidFill>
              <a:round/>
              <a:headEnd/>
              <a:tailEnd/>
            </a:ln>
          </p:spPr>
          <p:txBody>
            <a:bodyPr wrap="none" anchor="ctr"/>
            <a:lstStyle/>
            <a:p>
              <a:endParaRPr lang="en-US"/>
            </a:p>
          </p:txBody>
        </p:sp>
        <p:sp>
          <p:nvSpPr>
            <p:cNvPr id="23859" name="Freeform 196"/>
            <p:cNvSpPr>
              <a:spLocks/>
            </p:cNvSpPr>
            <p:nvPr/>
          </p:nvSpPr>
          <p:spPr bwMode="auto">
            <a:xfrm>
              <a:off x="4038" y="2970"/>
              <a:ext cx="138" cy="168"/>
            </a:xfrm>
            <a:custGeom>
              <a:avLst/>
              <a:gdLst>
                <a:gd name="T0" fmla="*/ 138 w 138"/>
                <a:gd name="T1" fmla="*/ 168 h 168"/>
                <a:gd name="T2" fmla="*/ 132 w 138"/>
                <a:gd name="T3" fmla="*/ 150 h 168"/>
                <a:gd name="T4" fmla="*/ 120 w 138"/>
                <a:gd name="T5" fmla="*/ 132 h 168"/>
                <a:gd name="T6" fmla="*/ 114 w 138"/>
                <a:gd name="T7" fmla="*/ 108 h 168"/>
                <a:gd name="T8" fmla="*/ 78 w 138"/>
                <a:gd name="T9" fmla="*/ 96 h 168"/>
                <a:gd name="T10" fmla="*/ 96 w 138"/>
                <a:gd name="T11" fmla="*/ 48 h 168"/>
                <a:gd name="T12" fmla="*/ 0 w 138"/>
                <a:gd name="T13" fmla="*/ 0 h 168"/>
                <a:gd name="T14" fmla="*/ 0 60000 65536"/>
                <a:gd name="T15" fmla="*/ 0 60000 65536"/>
                <a:gd name="T16" fmla="*/ 0 60000 65536"/>
                <a:gd name="T17" fmla="*/ 0 60000 65536"/>
                <a:gd name="T18" fmla="*/ 0 60000 65536"/>
                <a:gd name="T19" fmla="*/ 0 60000 65536"/>
                <a:gd name="T20" fmla="*/ 0 60000 65536"/>
                <a:gd name="T21" fmla="*/ 0 w 138"/>
                <a:gd name="T22" fmla="*/ 0 h 168"/>
                <a:gd name="T23" fmla="*/ 138 w 138"/>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68">
                  <a:moveTo>
                    <a:pt x="138" y="168"/>
                  </a:moveTo>
                  <a:cubicBezTo>
                    <a:pt x="136" y="162"/>
                    <a:pt x="135" y="156"/>
                    <a:pt x="132" y="150"/>
                  </a:cubicBezTo>
                  <a:cubicBezTo>
                    <a:pt x="129" y="144"/>
                    <a:pt x="123" y="139"/>
                    <a:pt x="120" y="132"/>
                  </a:cubicBezTo>
                  <a:cubicBezTo>
                    <a:pt x="117" y="124"/>
                    <a:pt x="120" y="113"/>
                    <a:pt x="114" y="108"/>
                  </a:cubicBezTo>
                  <a:cubicBezTo>
                    <a:pt x="104" y="100"/>
                    <a:pt x="78" y="96"/>
                    <a:pt x="78" y="96"/>
                  </a:cubicBezTo>
                  <a:cubicBezTo>
                    <a:pt x="61" y="71"/>
                    <a:pt x="67" y="58"/>
                    <a:pt x="96" y="48"/>
                  </a:cubicBezTo>
                  <a:cubicBezTo>
                    <a:pt x="53" y="5"/>
                    <a:pt x="60" y="0"/>
                    <a:pt x="0" y="0"/>
                  </a:cubicBezTo>
                </a:path>
              </a:pathLst>
            </a:custGeom>
            <a:noFill/>
            <a:ln w="28575">
              <a:solidFill>
                <a:srgbClr val="000099"/>
              </a:solidFill>
              <a:round/>
              <a:headEnd/>
              <a:tailEnd/>
            </a:ln>
          </p:spPr>
          <p:txBody>
            <a:bodyPr wrap="none" anchor="ctr"/>
            <a:lstStyle/>
            <a:p>
              <a:endParaRPr lang="en-US"/>
            </a:p>
          </p:txBody>
        </p:sp>
        <p:sp>
          <p:nvSpPr>
            <p:cNvPr id="23860" name="Oval 197"/>
            <p:cNvSpPr>
              <a:spLocks noChangeArrowheads="1"/>
            </p:cNvSpPr>
            <p:nvPr/>
          </p:nvSpPr>
          <p:spPr bwMode="auto">
            <a:xfrm>
              <a:off x="4128" y="321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861" name="Freeform 198"/>
            <p:cNvSpPr>
              <a:spLocks/>
            </p:cNvSpPr>
            <p:nvPr/>
          </p:nvSpPr>
          <p:spPr bwMode="auto">
            <a:xfrm>
              <a:off x="4128" y="3300"/>
              <a:ext cx="28" cy="126"/>
            </a:xfrm>
            <a:custGeom>
              <a:avLst/>
              <a:gdLst>
                <a:gd name="T0" fmla="*/ 12 w 28"/>
                <a:gd name="T1" fmla="*/ 0 h 126"/>
                <a:gd name="T2" fmla="*/ 0 w 28"/>
                <a:gd name="T3" fmla="*/ 66 h 126"/>
                <a:gd name="T4" fmla="*/ 24 w 28"/>
                <a:gd name="T5" fmla="*/ 96 h 126"/>
                <a:gd name="T6" fmla="*/ 24 w 28"/>
                <a:gd name="T7" fmla="*/ 126 h 126"/>
                <a:gd name="T8" fmla="*/ 0 60000 65536"/>
                <a:gd name="T9" fmla="*/ 0 60000 65536"/>
                <a:gd name="T10" fmla="*/ 0 60000 65536"/>
                <a:gd name="T11" fmla="*/ 0 60000 65536"/>
                <a:gd name="T12" fmla="*/ 0 w 28"/>
                <a:gd name="T13" fmla="*/ 0 h 126"/>
                <a:gd name="T14" fmla="*/ 28 w 28"/>
                <a:gd name="T15" fmla="*/ 126 h 126"/>
              </a:gdLst>
              <a:ahLst/>
              <a:cxnLst>
                <a:cxn ang="T8">
                  <a:pos x="T0" y="T1"/>
                </a:cxn>
                <a:cxn ang="T9">
                  <a:pos x="T2" y="T3"/>
                </a:cxn>
                <a:cxn ang="T10">
                  <a:pos x="T4" y="T5"/>
                </a:cxn>
                <a:cxn ang="T11">
                  <a:pos x="T6" y="T7"/>
                </a:cxn>
              </a:cxnLst>
              <a:rect l="T12" t="T13" r="T14" b="T15"/>
              <a:pathLst>
                <a:path w="28" h="126">
                  <a:moveTo>
                    <a:pt x="12" y="0"/>
                  </a:moveTo>
                  <a:cubicBezTo>
                    <a:pt x="9" y="22"/>
                    <a:pt x="0" y="44"/>
                    <a:pt x="0" y="66"/>
                  </a:cubicBezTo>
                  <a:cubicBezTo>
                    <a:pt x="0" y="106"/>
                    <a:pt x="10" y="64"/>
                    <a:pt x="24" y="96"/>
                  </a:cubicBezTo>
                  <a:cubicBezTo>
                    <a:pt x="28" y="105"/>
                    <a:pt x="24" y="116"/>
                    <a:pt x="24" y="126"/>
                  </a:cubicBezTo>
                </a:path>
              </a:pathLst>
            </a:custGeom>
            <a:noFill/>
            <a:ln w="28575">
              <a:solidFill>
                <a:srgbClr val="000099"/>
              </a:solidFill>
              <a:round/>
              <a:headEnd/>
              <a:tailEnd/>
            </a:ln>
          </p:spPr>
          <p:txBody>
            <a:bodyPr wrap="none" anchor="ctr"/>
            <a:lstStyle/>
            <a:p>
              <a:endParaRPr lang="en-US"/>
            </a:p>
          </p:txBody>
        </p:sp>
      </p:grpSp>
      <p:grpSp>
        <p:nvGrpSpPr>
          <p:cNvPr id="7" name="Group 199"/>
          <p:cNvGrpSpPr>
            <a:grpSpLocks/>
          </p:cNvGrpSpPr>
          <p:nvPr/>
        </p:nvGrpSpPr>
        <p:grpSpPr bwMode="auto">
          <a:xfrm>
            <a:off x="6248400" y="2286000"/>
            <a:ext cx="1524000" cy="1447800"/>
            <a:chOff x="4032" y="1536"/>
            <a:chExt cx="960" cy="912"/>
          </a:xfrm>
        </p:grpSpPr>
        <p:grpSp>
          <p:nvGrpSpPr>
            <p:cNvPr id="8" name="Group 200"/>
            <p:cNvGrpSpPr>
              <a:grpSpLocks/>
            </p:cNvGrpSpPr>
            <p:nvPr/>
          </p:nvGrpSpPr>
          <p:grpSpPr bwMode="auto">
            <a:xfrm>
              <a:off x="4368" y="1536"/>
              <a:ext cx="624" cy="576"/>
              <a:chOff x="3600" y="1200"/>
              <a:chExt cx="624" cy="576"/>
            </a:xfrm>
          </p:grpSpPr>
          <p:grpSp>
            <p:nvGrpSpPr>
              <p:cNvPr id="9" name="Group 201"/>
              <p:cNvGrpSpPr>
                <a:grpSpLocks/>
              </p:cNvGrpSpPr>
              <p:nvPr/>
            </p:nvGrpSpPr>
            <p:grpSpPr bwMode="auto">
              <a:xfrm>
                <a:off x="3648" y="1200"/>
                <a:ext cx="576" cy="528"/>
                <a:chOff x="3696" y="1200"/>
                <a:chExt cx="576" cy="528"/>
              </a:xfrm>
            </p:grpSpPr>
            <p:grpSp>
              <p:nvGrpSpPr>
                <p:cNvPr id="10" name="Group 202"/>
                <p:cNvGrpSpPr>
                  <a:grpSpLocks/>
                </p:cNvGrpSpPr>
                <p:nvPr/>
              </p:nvGrpSpPr>
              <p:grpSpPr bwMode="auto">
                <a:xfrm>
                  <a:off x="3744" y="1200"/>
                  <a:ext cx="528" cy="480"/>
                  <a:chOff x="3840" y="1200"/>
                  <a:chExt cx="528" cy="480"/>
                </a:xfrm>
              </p:grpSpPr>
              <p:sp>
                <p:nvSpPr>
                  <p:cNvPr id="23778" name="Oval 203"/>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9" name="Oval 204"/>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0" name="Oval 205"/>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1" name="Oval 206"/>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2" name="Oval 207"/>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3" name="Oval 208"/>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4" name="Oval 209"/>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5" name="Oval 210"/>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6" name="Oval 211"/>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87" name="Oval 212"/>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11" name="Group 213"/>
                <p:cNvGrpSpPr>
                  <a:grpSpLocks/>
                </p:cNvGrpSpPr>
                <p:nvPr/>
              </p:nvGrpSpPr>
              <p:grpSpPr bwMode="auto">
                <a:xfrm>
                  <a:off x="3696" y="1248"/>
                  <a:ext cx="528" cy="480"/>
                  <a:chOff x="3840" y="1200"/>
                  <a:chExt cx="528" cy="480"/>
                </a:xfrm>
              </p:grpSpPr>
              <p:sp>
                <p:nvSpPr>
                  <p:cNvPr id="23768" name="Oval 214"/>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9" name="Oval 215"/>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0" name="Oval 216"/>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1" name="Oval 217"/>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2" name="Oval 218"/>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3" name="Oval 219"/>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4" name="Oval 220"/>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5" name="Oval 221"/>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6" name="Oval 222"/>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77" name="Oval 223"/>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nvGrpSpPr>
              <p:cNvPr id="12" name="Group 224"/>
              <p:cNvGrpSpPr>
                <a:grpSpLocks/>
              </p:cNvGrpSpPr>
              <p:nvPr/>
            </p:nvGrpSpPr>
            <p:grpSpPr bwMode="auto">
              <a:xfrm>
                <a:off x="3600" y="1248"/>
                <a:ext cx="576" cy="528"/>
                <a:chOff x="3696" y="1200"/>
                <a:chExt cx="576" cy="528"/>
              </a:xfrm>
            </p:grpSpPr>
            <p:grpSp>
              <p:nvGrpSpPr>
                <p:cNvPr id="13" name="Group 225"/>
                <p:cNvGrpSpPr>
                  <a:grpSpLocks/>
                </p:cNvGrpSpPr>
                <p:nvPr/>
              </p:nvGrpSpPr>
              <p:grpSpPr bwMode="auto">
                <a:xfrm>
                  <a:off x="3744" y="1200"/>
                  <a:ext cx="528" cy="480"/>
                  <a:chOff x="3840" y="1200"/>
                  <a:chExt cx="528" cy="480"/>
                </a:xfrm>
              </p:grpSpPr>
              <p:sp>
                <p:nvSpPr>
                  <p:cNvPr id="23756" name="Oval 226"/>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7" name="Oval 227"/>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8" name="Oval 228"/>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9" name="Oval 229"/>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0" name="Oval 230"/>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1" name="Oval 231"/>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2" name="Oval 232"/>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3" name="Oval 233"/>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4" name="Oval 234"/>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65" name="Oval 235"/>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14" name="Group 236"/>
                <p:cNvGrpSpPr>
                  <a:grpSpLocks/>
                </p:cNvGrpSpPr>
                <p:nvPr/>
              </p:nvGrpSpPr>
              <p:grpSpPr bwMode="auto">
                <a:xfrm>
                  <a:off x="3696" y="1248"/>
                  <a:ext cx="528" cy="480"/>
                  <a:chOff x="3840" y="1200"/>
                  <a:chExt cx="528" cy="480"/>
                </a:xfrm>
              </p:grpSpPr>
              <p:sp>
                <p:nvSpPr>
                  <p:cNvPr id="23746" name="Oval 237"/>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47" name="Oval 238"/>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48" name="Oval 239"/>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49" name="Oval 240"/>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0" name="Oval 241"/>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1" name="Oval 242"/>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2" name="Oval 243"/>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3" name="Oval 244"/>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4" name="Oval 245"/>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55" name="Oval 246"/>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grpSp>
          <p:nvGrpSpPr>
            <p:cNvPr id="15" name="Group 247"/>
            <p:cNvGrpSpPr>
              <a:grpSpLocks/>
            </p:cNvGrpSpPr>
            <p:nvPr/>
          </p:nvGrpSpPr>
          <p:grpSpPr bwMode="auto">
            <a:xfrm>
              <a:off x="4272" y="1632"/>
              <a:ext cx="624" cy="576"/>
              <a:chOff x="3600" y="1200"/>
              <a:chExt cx="624" cy="576"/>
            </a:xfrm>
          </p:grpSpPr>
          <p:grpSp>
            <p:nvGrpSpPr>
              <p:cNvPr id="16" name="Group 248"/>
              <p:cNvGrpSpPr>
                <a:grpSpLocks/>
              </p:cNvGrpSpPr>
              <p:nvPr/>
            </p:nvGrpSpPr>
            <p:grpSpPr bwMode="auto">
              <a:xfrm>
                <a:off x="3648" y="1200"/>
                <a:ext cx="576" cy="528"/>
                <a:chOff x="3696" y="1200"/>
                <a:chExt cx="576" cy="528"/>
              </a:xfrm>
            </p:grpSpPr>
            <p:grpSp>
              <p:nvGrpSpPr>
                <p:cNvPr id="17" name="Group 249"/>
                <p:cNvGrpSpPr>
                  <a:grpSpLocks/>
                </p:cNvGrpSpPr>
                <p:nvPr/>
              </p:nvGrpSpPr>
              <p:grpSpPr bwMode="auto">
                <a:xfrm>
                  <a:off x="3744" y="1200"/>
                  <a:ext cx="528" cy="480"/>
                  <a:chOff x="3840" y="1200"/>
                  <a:chExt cx="528" cy="480"/>
                </a:xfrm>
              </p:grpSpPr>
              <p:sp>
                <p:nvSpPr>
                  <p:cNvPr id="23732" name="Oval 250"/>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3" name="Oval 251"/>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4" name="Oval 252"/>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5" name="Oval 253"/>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6" name="Oval 254"/>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7" name="Oval 255"/>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8" name="Oval 256"/>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9" name="Oval 257"/>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40" name="Oval 258"/>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41" name="Oval 259"/>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18" name="Group 260"/>
                <p:cNvGrpSpPr>
                  <a:grpSpLocks/>
                </p:cNvGrpSpPr>
                <p:nvPr/>
              </p:nvGrpSpPr>
              <p:grpSpPr bwMode="auto">
                <a:xfrm>
                  <a:off x="3696" y="1248"/>
                  <a:ext cx="528" cy="480"/>
                  <a:chOff x="3840" y="1200"/>
                  <a:chExt cx="528" cy="480"/>
                </a:xfrm>
              </p:grpSpPr>
              <p:sp>
                <p:nvSpPr>
                  <p:cNvPr id="23722" name="Oval 261"/>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3" name="Oval 262"/>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4" name="Oval 263"/>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5" name="Oval 264"/>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6" name="Oval 265"/>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7" name="Oval 266"/>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8" name="Oval 267"/>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29" name="Oval 268"/>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0" name="Oval 269"/>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31" name="Oval 270"/>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nvGrpSpPr>
              <p:cNvPr id="19" name="Group 271"/>
              <p:cNvGrpSpPr>
                <a:grpSpLocks/>
              </p:cNvGrpSpPr>
              <p:nvPr/>
            </p:nvGrpSpPr>
            <p:grpSpPr bwMode="auto">
              <a:xfrm>
                <a:off x="3600" y="1248"/>
                <a:ext cx="576" cy="528"/>
                <a:chOff x="3696" y="1200"/>
                <a:chExt cx="576" cy="528"/>
              </a:xfrm>
            </p:grpSpPr>
            <p:grpSp>
              <p:nvGrpSpPr>
                <p:cNvPr id="20" name="Group 272"/>
                <p:cNvGrpSpPr>
                  <a:grpSpLocks/>
                </p:cNvGrpSpPr>
                <p:nvPr/>
              </p:nvGrpSpPr>
              <p:grpSpPr bwMode="auto">
                <a:xfrm>
                  <a:off x="3744" y="1200"/>
                  <a:ext cx="528" cy="480"/>
                  <a:chOff x="3840" y="1200"/>
                  <a:chExt cx="528" cy="480"/>
                </a:xfrm>
              </p:grpSpPr>
              <p:sp>
                <p:nvSpPr>
                  <p:cNvPr id="23710" name="Oval 273"/>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1" name="Oval 274"/>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2" name="Oval 275"/>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3" name="Oval 276"/>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4" name="Oval 277"/>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5" name="Oval 278"/>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6" name="Oval 279"/>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7" name="Oval 280"/>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8" name="Oval 281"/>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19" name="Oval 282"/>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21" name="Group 283"/>
                <p:cNvGrpSpPr>
                  <a:grpSpLocks/>
                </p:cNvGrpSpPr>
                <p:nvPr/>
              </p:nvGrpSpPr>
              <p:grpSpPr bwMode="auto">
                <a:xfrm>
                  <a:off x="3696" y="1248"/>
                  <a:ext cx="528" cy="480"/>
                  <a:chOff x="3840" y="1200"/>
                  <a:chExt cx="528" cy="480"/>
                </a:xfrm>
              </p:grpSpPr>
              <p:sp>
                <p:nvSpPr>
                  <p:cNvPr id="23700" name="Oval 284"/>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1" name="Oval 285"/>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2" name="Oval 286"/>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3" name="Oval 287"/>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4" name="Oval 288"/>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5" name="Oval 289"/>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6" name="Oval 290"/>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7" name="Oval 291"/>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8" name="Oval 292"/>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709" name="Oval 293"/>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grpSp>
          <p:nvGrpSpPr>
            <p:cNvPr id="22" name="Group 294"/>
            <p:cNvGrpSpPr>
              <a:grpSpLocks/>
            </p:cNvGrpSpPr>
            <p:nvPr/>
          </p:nvGrpSpPr>
          <p:grpSpPr bwMode="auto">
            <a:xfrm>
              <a:off x="4176" y="1728"/>
              <a:ext cx="624" cy="576"/>
              <a:chOff x="3600" y="1200"/>
              <a:chExt cx="624" cy="576"/>
            </a:xfrm>
          </p:grpSpPr>
          <p:grpSp>
            <p:nvGrpSpPr>
              <p:cNvPr id="23" name="Group 295"/>
              <p:cNvGrpSpPr>
                <a:grpSpLocks/>
              </p:cNvGrpSpPr>
              <p:nvPr/>
            </p:nvGrpSpPr>
            <p:grpSpPr bwMode="auto">
              <a:xfrm>
                <a:off x="3648" y="1200"/>
                <a:ext cx="576" cy="528"/>
                <a:chOff x="3696" y="1200"/>
                <a:chExt cx="576" cy="528"/>
              </a:xfrm>
            </p:grpSpPr>
            <p:grpSp>
              <p:nvGrpSpPr>
                <p:cNvPr id="24" name="Group 296"/>
                <p:cNvGrpSpPr>
                  <a:grpSpLocks/>
                </p:cNvGrpSpPr>
                <p:nvPr/>
              </p:nvGrpSpPr>
              <p:grpSpPr bwMode="auto">
                <a:xfrm>
                  <a:off x="3744" y="1200"/>
                  <a:ext cx="528" cy="480"/>
                  <a:chOff x="3840" y="1200"/>
                  <a:chExt cx="528" cy="480"/>
                </a:xfrm>
              </p:grpSpPr>
              <p:sp>
                <p:nvSpPr>
                  <p:cNvPr id="23686" name="Oval 297"/>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7" name="Oval 298"/>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8" name="Oval 299"/>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9" name="Oval 300"/>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0" name="Oval 301"/>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1" name="Oval 302"/>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2" name="Oval 303"/>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3" name="Oval 304"/>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4" name="Oval 305"/>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95" name="Oval 306"/>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25" name="Group 307"/>
                <p:cNvGrpSpPr>
                  <a:grpSpLocks/>
                </p:cNvGrpSpPr>
                <p:nvPr/>
              </p:nvGrpSpPr>
              <p:grpSpPr bwMode="auto">
                <a:xfrm>
                  <a:off x="3696" y="1248"/>
                  <a:ext cx="528" cy="480"/>
                  <a:chOff x="3840" y="1200"/>
                  <a:chExt cx="528" cy="480"/>
                </a:xfrm>
              </p:grpSpPr>
              <p:sp>
                <p:nvSpPr>
                  <p:cNvPr id="23676" name="Oval 308"/>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7" name="Oval 309"/>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8" name="Oval 310"/>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9" name="Oval 311"/>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0" name="Oval 312"/>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1" name="Oval 313"/>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2" name="Oval 314"/>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3" name="Oval 315"/>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4" name="Oval 316"/>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85" name="Oval 317"/>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nvGrpSpPr>
              <p:cNvPr id="26" name="Group 318"/>
              <p:cNvGrpSpPr>
                <a:grpSpLocks/>
              </p:cNvGrpSpPr>
              <p:nvPr/>
            </p:nvGrpSpPr>
            <p:grpSpPr bwMode="auto">
              <a:xfrm>
                <a:off x="3600" y="1248"/>
                <a:ext cx="576" cy="528"/>
                <a:chOff x="3696" y="1200"/>
                <a:chExt cx="576" cy="528"/>
              </a:xfrm>
            </p:grpSpPr>
            <p:grpSp>
              <p:nvGrpSpPr>
                <p:cNvPr id="27" name="Group 319"/>
                <p:cNvGrpSpPr>
                  <a:grpSpLocks/>
                </p:cNvGrpSpPr>
                <p:nvPr/>
              </p:nvGrpSpPr>
              <p:grpSpPr bwMode="auto">
                <a:xfrm>
                  <a:off x="3744" y="1200"/>
                  <a:ext cx="528" cy="480"/>
                  <a:chOff x="3840" y="1200"/>
                  <a:chExt cx="528" cy="480"/>
                </a:xfrm>
              </p:grpSpPr>
              <p:sp>
                <p:nvSpPr>
                  <p:cNvPr id="23664" name="Oval 320"/>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5" name="Oval 321"/>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6" name="Oval 322"/>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7" name="Oval 323"/>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8" name="Oval 324"/>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9" name="Oval 325"/>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0" name="Oval 326"/>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1" name="Oval 327"/>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2" name="Oval 328"/>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73" name="Oval 329"/>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28" name="Group 330"/>
                <p:cNvGrpSpPr>
                  <a:grpSpLocks/>
                </p:cNvGrpSpPr>
                <p:nvPr/>
              </p:nvGrpSpPr>
              <p:grpSpPr bwMode="auto">
                <a:xfrm>
                  <a:off x="3696" y="1248"/>
                  <a:ext cx="528" cy="480"/>
                  <a:chOff x="3840" y="1200"/>
                  <a:chExt cx="528" cy="480"/>
                </a:xfrm>
              </p:grpSpPr>
              <p:sp>
                <p:nvSpPr>
                  <p:cNvPr id="23654" name="Oval 331"/>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55" name="Oval 332"/>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56" name="Oval 333"/>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57" name="Oval 334"/>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58" name="Oval 335"/>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59" name="Oval 336"/>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0" name="Oval 337"/>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1" name="Oval 338"/>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2" name="Oval 339"/>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63" name="Oval 340"/>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grpSp>
          <p:nvGrpSpPr>
            <p:cNvPr id="29" name="Group 341"/>
            <p:cNvGrpSpPr>
              <a:grpSpLocks/>
            </p:cNvGrpSpPr>
            <p:nvPr/>
          </p:nvGrpSpPr>
          <p:grpSpPr bwMode="auto">
            <a:xfrm>
              <a:off x="4080" y="1824"/>
              <a:ext cx="624" cy="576"/>
              <a:chOff x="3600" y="1200"/>
              <a:chExt cx="624" cy="576"/>
            </a:xfrm>
          </p:grpSpPr>
          <p:grpSp>
            <p:nvGrpSpPr>
              <p:cNvPr id="30" name="Group 342"/>
              <p:cNvGrpSpPr>
                <a:grpSpLocks/>
              </p:cNvGrpSpPr>
              <p:nvPr/>
            </p:nvGrpSpPr>
            <p:grpSpPr bwMode="auto">
              <a:xfrm>
                <a:off x="3648" y="1200"/>
                <a:ext cx="576" cy="528"/>
                <a:chOff x="3696" y="1200"/>
                <a:chExt cx="576" cy="528"/>
              </a:xfrm>
            </p:grpSpPr>
            <p:grpSp>
              <p:nvGrpSpPr>
                <p:cNvPr id="31" name="Group 343"/>
                <p:cNvGrpSpPr>
                  <a:grpSpLocks/>
                </p:cNvGrpSpPr>
                <p:nvPr/>
              </p:nvGrpSpPr>
              <p:grpSpPr bwMode="auto">
                <a:xfrm>
                  <a:off x="3744" y="1200"/>
                  <a:ext cx="528" cy="480"/>
                  <a:chOff x="3840" y="1200"/>
                  <a:chExt cx="528" cy="480"/>
                </a:xfrm>
              </p:grpSpPr>
              <p:sp>
                <p:nvSpPr>
                  <p:cNvPr id="23640" name="Oval 344"/>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1" name="Oval 345"/>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2" name="Oval 346"/>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3" name="Oval 347"/>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4" name="Oval 348"/>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5" name="Oval 349"/>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6" name="Oval 350"/>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7" name="Oval 351"/>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8" name="Oval 352"/>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49" name="Oval 353"/>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23552" name="Group 354"/>
                <p:cNvGrpSpPr>
                  <a:grpSpLocks/>
                </p:cNvGrpSpPr>
                <p:nvPr/>
              </p:nvGrpSpPr>
              <p:grpSpPr bwMode="auto">
                <a:xfrm>
                  <a:off x="3696" y="1248"/>
                  <a:ext cx="528" cy="480"/>
                  <a:chOff x="3840" y="1200"/>
                  <a:chExt cx="528" cy="480"/>
                </a:xfrm>
              </p:grpSpPr>
              <p:sp>
                <p:nvSpPr>
                  <p:cNvPr id="23630" name="Oval 355"/>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1" name="Oval 356"/>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2" name="Oval 357"/>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3" name="Oval 358"/>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4" name="Oval 359"/>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5" name="Oval 360"/>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6" name="Oval 361"/>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7" name="Oval 362"/>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8" name="Oval 363"/>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39" name="Oval 364"/>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nvGrpSpPr>
              <p:cNvPr id="23553" name="Group 365"/>
              <p:cNvGrpSpPr>
                <a:grpSpLocks/>
              </p:cNvGrpSpPr>
              <p:nvPr/>
            </p:nvGrpSpPr>
            <p:grpSpPr bwMode="auto">
              <a:xfrm>
                <a:off x="3600" y="1248"/>
                <a:ext cx="576" cy="528"/>
                <a:chOff x="3696" y="1200"/>
                <a:chExt cx="576" cy="528"/>
              </a:xfrm>
            </p:grpSpPr>
            <p:grpSp>
              <p:nvGrpSpPr>
                <p:cNvPr id="23554" name="Group 366"/>
                <p:cNvGrpSpPr>
                  <a:grpSpLocks/>
                </p:cNvGrpSpPr>
                <p:nvPr/>
              </p:nvGrpSpPr>
              <p:grpSpPr bwMode="auto">
                <a:xfrm>
                  <a:off x="3744" y="1200"/>
                  <a:ext cx="528" cy="480"/>
                  <a:chOff x="3840" y="1200"/>
                  <a:chExt cx="528" cy="480"/>
                </a:xfrm>
              </p:grpSpPr>
              <p:sp>
                <p:nvSpPr>
                  <p:cNvPr id="23618" name="Oval 367"/>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9" name="Oval 368"/>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0" name="Oval 369"/>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1" name="Oval 370"/>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2" name="Oval 371"/>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3" name="Oval 372"/>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4" name="Oval 373"/>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5" name="Oval 374"/>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6" name="Oval 375"/>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27" name="Oval 376"/>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nvGrpSpPr>
                <p:cNvPr id="23555" name="Group 377"/>
                <p:cNvGrpSpPr>
                  <a:grpSpLocks/>
                </p:cNvGrpSpPr>
                <p:nvPr/>
              </p:nvGrpSpPr>
              <p:grpSpPr bwMode="auto">
                <a:xfrm>
                  <a:off x="3696" y="1248"/>
                  <a:ext cx="528" cy="480"/>
                  <a:chOff x="3840" y="1200"/>
                  <a:chExt cx="528" cy="480"/>
                </a:xfrm>
              </p:grpSpPr>
              <p:sp>
                <p:nvSpPr>
                  <p:cNvPr id="23608" name="Oval 378"/>
                  <p:cNvSpPr>
                    <a:spLocks noChangeArrowheads="1"/>
                  </p:cNvSpPr>
                  <p:nvPr/>
                </p:nvSpPr>
                <p:spPr bwMode="auto">
                  <a:xfrm>
                    <a:off x="4224"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09" name="Oval 379"/>
                  <p:cNvSpPr>
                    <a:spLocks noChangeArrowheads="1"/>
                  </p:cNvSpPr>
                  <p:nvPr/>
                </p:nvSpPr>
                <p:spPr bwMode="auto">
                  <a:xfrm>
                    <a:off x="42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0" name="Oval 380"/>
                  <p:cNvSpPr>
                    <a:spLocks noChangeArrowheads="1"/>
                  </p:cNvSpPr>
                  <p:nvPr/>
                </p:nvSpPr>
                <p:spPr bwMode="auto">
                  <a:xfrm>
                    <a:off x="4272" y="144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1" name="Oval 381"/>
                  <p:cNvSpPr>
                    <a:spLocks noChangeArrowheads="1"/>
                  </p:cNvSpPr>
                  <p:nvPr/>
                </p:nvSpPr>
                <p:spPr bwMode="auto">
                  <a:xfrm>
                    <a:off x="4128"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2" name="Oval 382"/>
                  <p:cNvSpPr>
                    <a:spLocks noChangeArrowheads="1"/>
                  </p:cNvSpPr>
                  <p:nvPr/>
                </p:nvSpPr>
                <p:spPr bwMode="auto">
                  <a:xfrm>
                    <a:off x="4032"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3" name="Oval 383"/>
                  <p:cNvSpPr>
                    <a:spLocks noChangeArrowheads="1"/>
                  </p:cNvSpPr>
                  <p:nvPr/>
                </p:nvSpPr>
                <p:spPr bwMode="auto">
                  <a:xfrm>
                    <a:off x="4128"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4" name="Oval 384"/>
                  <p:cNvSpPr>
                    <a:spLocks noChangeArrowheads="1"/>
                  </p:cNvSpPr>
                  <p:nvPr/>
                </p:nvSpPr>
                <p:spPr bwMode="auto">
                  <a:xfrm>
                    <a:off x="4224" y="1536"/>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5" name="Oval 385"/>
                  <p:cNvSpPr>
                    <a:spLocks noChangeArrowheads="1"/>
                  </p:cNvSpPr>
                  <p:nvPr/>
                </p:nvSpPr>
                <p:spPr bwMode="auto">
                  <a:xfrm>
                    <a:off x="3936" y="120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6" name="Oval 386"/>
                  <p:cNvSpPr>
                    <a:spLocks noChangeArrowheads="1"/>
                  </p:cNvSpPr>
                  <p:nvPr/>
                </p:nvSpPr>
                <p:spPr bwMode="auto">
                  <a:xfrm>
                    <a:off x="3888" y="124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617" name="Oval 387"/>
                  <p:cNvSpPr>
                    <a:spLocks noChangeArrowheads="1"/>
                  </p:cNvSpPr>
                  <p:nvPr/>
                </p:nvSpPr>
                <p:spPr bwMode="auto">
                  <a:xfrm>
                    <a:off x="3840" y="1344"/>
                    <a:ext cx="96" cy="96"/>
                  </a:xfrm>
                  <a:prstGeom prst="ellipse">
                    <a:avLst/>
                  </a:prstGeom>
                  <a:solidFill>
                    <a:srgbClr val="FF0000"/>
                  </a:solidFill>
                  <a:ln w="9525">
                    <a:solidFill>
                      <a:schemeClr val="tx1"/>
                    </a:solidFill>
                    <a:round/>
                    <a:headEnd/>
                    <a:tailEnd/>
                  </a:ln>
                </p:spPr>
                <p:txBody>
                  <a:bodyPr wrap="none" anchor="ctr"/>
                  <a:lstStyle/>
                  <a:p>
                    <a:endParaRPr lang="en-US"/>
                  </a:p>
                </p:txBody>
              </p:sp>
            </p:grpSp>
          </p:grpSp>
        </p:grpSp>
        <p:grpSp>
          <p:nvGrpSpPr>
            <p:cNvPr id="23556" name="Group 388"/>
            <p:cNvGrpSpPr>
              <a:grpSpLocks/>
            </p:cNvGrpSpPr>
            <p:nvPr/>
          </p:nvGrpSpPr>
          <p:grpSpPr bwMode="auto">
            <a:xfrm>
              <a:off x="4032" y="1968"/>
              <a:ext cx="528" cy="480"/>
              <a:chOff x="480" y="1344"/>
              <a:chExt cx="528" cy="480"/>
            </a:xfrm>
          </p:grpSpPr>
          <p:sp>
            <p:nvSpPr>
              <p:cNvPr id="23578" name="Oval 389"/>
              <p:cNvSpPr>
                <a:spLocks noChangeArrowheads="1"/>
              </p:cNvSpPr>
              <p:nvPr/>
            </p:nvSpPr>
            <p:spPr bwMode="auto">
              <a:xfrm>
                <a:off x="864" y="139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79" name="Oval 390"/>
              <p:cNvSpPr>
                <a:spLocks noChangeArrowheads="1"/>
              </p:cNvSpPr>
              <p:nvPr/>
            </p:nvSpPr>
            <p:spPr bwMode="auto">
              <a:xfrm>
                <a:off x="912" y="148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0" name="Oval 391"/>
              <p:cNvSpPr>
                <a:spLocks noChangeArrowheads="1"/>
              </p:cNvSpPr>
              <p:nvPr/>
            </p:nvSpPr>
            <p:spPr bwMode="auto">
              <a:xfrm>
                <a:off x="912"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1" name="Oval 392"/>
              <p:cNvSpPr>
                <a:spLocks noChangeArrowheads="1"/>
              </p:cNvSpPr>
              <p:nvPr/>
            </p:nvSpPr>
            <p:spPr bwMode="auto">
              <a:xfrm>
                <a:off x="768"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2" name="Oval 393"/>
              <p:cNvSpPr>
                <a:spLocks noChangeArrowheads="1"/>
              </p:cNvSpPr>
              <p:nvPr/>
            </p:nvSpPr>
            <p:spPr bwMode="auto">
              <a:xfrm>
                <a:off x="672"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3" name="Oval 394"/>
              <p:cNvSpPr>
                <a:spLocks noChangeArrowheads="1"/>
              </p:cNvSpPr>
              <p:nvPr/>
            </p:nvSpPr>
            <p:spPr bwMode="auto">
              <a:xfrm>
                <a:off x="768" y="17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4" name="Oval 395"/>
              <p:cNvSpPr>
                <a:spLocks noChangeArrowheads="1"/>
              </p:cNvSpPr>
              <p:nvPr/>
            </p:nvSpPr>
            <p:spPr bwMode="auto">
              <a:xfrm>
                <a:off x="864"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5" name="Oval 396"/>
              <p:cNvSpPr>
                <a:spLocks noChangeArrowheads="1"/>
              </p:cNvSpPr>
              <p:nvPr/>
            </p:nvSpPr>
            <p:spPr bwMode="auto">
              <a:xfrm>
                <a:off x="624" y="172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6" name="Oval 397"/>
              <p:cNvSpPr>
                <a:spLocks noChangeArrowheads="1"/>
              </p:cNvSpPr>
              <p:nvPr/>
            </p:nvSpPr>
            <p:spPr bwMode="auto">
              <a:xfrm>
                <a:off x="576" y="134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7" name="Oval 398"/>
              <p:cNvSpPr>
                <a:spLocks noChangeArrowheads="1"/>
              </p:cNvSpPr>
              <p:nvPr/>
            </p:nvSpPr>
            <p:spPr bwMode="auto">
              <a:xfrm>
                <a:off x="528" y="1392"/>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8" name="Oval 399"/>
              <p:cNvSpPr>
                <a:spLocks noChangeArrowheads="1"/>
              </p:cNvSpPr>
              <p:nvPr/>
            </p:nvSpPr>
            <p:spPr bwMode="auto">
              <a:xfrm>
                <a:off x="480" y="1584"/>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89" name="Oval 400"/>
              <p:cNvSpPr>
                <a:spLocks noChangeArrowheads="1"/>
              </p:cNvSpPr>
              <p:nvPr/>
            </p:nvSpPr>
            <p:spPr bwMode="auto">
              <a:xfrm>
                <a:off x="528" y="1680"/>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90" name="Oval 401"/>
              <p:cNvSpPr>
                <a:spLocks noChangeArrowheads="1"/>
              </p:cNvSpPr>
              <p:nvPr/>
            </p:nvSpPr>
            <p:spPr bwMode="auto">
              <a:xfrm>
                <a:off x="480" y="1488"/>
                <a:ext cx="96" cy="96"/>
              </a:xfrm>
              <a:prstGeom prst="ellipse">
                <a:avLst/>
              </a:prstGeom>
              <a:solidFill>
                <a:srgbClr val="FF0000"/>
              </a:solidFill>
              <a:ln w="9525">
                <a:solidFill>
                  <a:schemeClr val="tx1"/>
                </a:solidFill>
                <a:round/>
                <a:headEnd/>
                <a:tailEnd/>
              </a:ln>
            </p:spPr>
            <p:txBody>
              <a:bodyPr wrap="none" anchor="ctr"/>
              <a:lstStyle/>
              <a:p>
                <a:endParaRPr lang="en-US"/>
              </a:p>
            </p:txBody>
          </p:sp>
          <p:sp>
            <p:nvSpPr>
              <p:cNvPr id="23591" name="Freeform 402"/>
              <p:cNvSpPr>
                <a:spLocks/>
              </p:cNvSpPr>
              <p:nvPr/>
            </p:nvSpPr>
            <p:spPr bwMode="auto">
              <a:xfrm>
                <a:off x="731" y="1440"/>
                <a:ext cx="74" cy="182"/>
              </a:xfrm>
              <a:custGeom>
                <a:avLst/>
                <a:gdLst>
                  <a:gd name="T0" fmla="*/ 69 w 74"/>
                  <a:gd name="T1" fmla="*/ 0 h 182"/>
                  <a:gd name="T2" fmla="*/ 73 w 74"/>
                  <a:gd name="T3" fmla="*/ 12 h 182"/>
                  <a:gd name="T4" fmla="*/ 57 w 74"/>
                  <a:gd name="T5" fmla="*/ 36 h 182"/>
                  <a:gd name="T6" fmla="*/ 21 w 74"/>
                  <a:gd name="T7" fmla="*/ 96 h 182"/>
                  <a:gd name="T8" fmla="*/ 17 w 74"/>
                  <a:gd name="T9" fmla="*/ 144 h 182"/>
                  <a:gd name="T10" fmla="*/ 37 w 74"/>
                  <a:gd name="T11" fmla="*/ 176 h 182"/>
                  <a:gd name="T12" fmla="*/ 0 60000 65536"/>
                  <a:gd name="T13" fmla="*/ 0 60000 65536"/>
                  <a:gd name="T14" fmla="*/ 0 60000 65536"/>
                  <a:gd name="T15" fmla="*/ 0 60000 65536"/>
                  <a:gd name="T16" fmla="*/ 0 60000 65536"/>
                  <a:gd name="T17" fmla="*/ 0 60000 65536"/>
                  <a:gd name="T18" fmla="*/ 0 w 74"/>
                  <a:gd name="T19" fmla="*/ 0 h 182"/>
                  <a:gd name="T20" fmla="*/ 74 w 74"/>
                  <a:gd name="T21" fmla="*/ 182 h 182"/>
                </a:gdLst>
                <a:ahLst/>
                <a:cxnLst>
                  <a:cxn ang="T12">
                    <a:pos x="T0" y="T1"/>
                  </a:cxn>
                  <a:cxn ang="T13">
                    <a:pos x="T2" y="T3"/>
                  </a:cxn>
                  <a:cxn ang="T14">
                    <a:pos x="T4" y="T5"/>
                  </a:cxn>
                  <a:cxn ang="T15">
                    <a:pos x="T6" y="T7"/>
                  </a:cxn>
                  <a:cxn ang="T16">
                    <a:pos x="T8" y="T9"/>
                  </a:cxn>
                  <a:cxn ang="T17">
                    <a:pos x="T10" y="T11"/>
                  </a:cxn>
                </a:cxnLst>
                <a:rect l="T18" t="T19" r="T20" b="T21"/>
                <a:pathLst>
                  <a:path w="74" h="182">
                    <a:moveTo>
                      <a:pt x="69" y="0"/>
                    </a:moveTo>
                    <a:cubicBezTo>
                      <a:pt x="70" y="4"/>
                      <a:pt x="74" y="8"/>
                      <a:pt x="73" y="12"/>
                    </a:cubicBezTo>
                    <a:cubicBezTo>
                      <a:pt x="70" y="21"/>
                      <a:pt x="57" y="36"/>
                      <a:pt x="57" y="36"/>
                    </a:cubicBezTo>
                    <a:cubicBezTo>
                      <a:pt x="52" y="71"/>
                      <a:pt x="50" y="77"/>
                      <a:pt x="21" y="96"/>
                    </a:cubicBezTo>
                    <a:cubicBezTo>
                      <a:pt x="3" y="122"/>
                      <a:pt x="0" y="119"/>
                      <a:pt x="17" y="144"/>
                    </a:cubicBezTo>
                    <a:cubicBezTo>
                      <a:pt x="23" y="182"/>
                      <a:pt x="19" y="158"/>
                      <a:pt x="37" y="176"/>
                    </a:cubicBezTo>
                  </a:path>
                </a:pathLst>
              </a:custGeom>
              <a:noFill/>
              <a:ln w="28575">
                <a:solidFill>
                  <a:srgbClr val="000099"/>
                </a:solidFill>
                <a:round/>
                <a:headEnd/>
                <a:tailEnd/>
              </a:ln>
            </p:spPr>
            <p:txBody>
              <a:bodyPr wrap="none" anchor="ctr"/>
              <a:lstStyle/>
              <a:p>
                <a:endParaRPr lang="en-US"/>
              </a:p>
            </p:txBody>
          </p:sp>
          <p:sp>
            <p:nvSpPr>
              <p:cNvPr id="23592" name="Freeform 403"/>
              <p:cNvSpPr>
                <a:spLocks/>
              </p:cNvSpPr>
              <p:nvPr/>
            </p:nvSpPr>
            <p:spPr bwMode="auto">
              <a:xfrm>
                <a:off x="690" y="1444"/>
                <a:ext cx="66" cy="90"/>
              </a:xfrm>
              <a:custGeom>
                <a:avLst/>
                <a:gdLst>
                  <a:gd name="T0" fmla="*/ 34 w 66"/>
                  <a:gd name="T1" fmla="*/ 0 h 90"/>
                  <a:gd name="T2" fmla="*/ 10 w 66"/>
                  <a:gd name="T3" fmla="*/ 36 h 90"/>
                  <a:gd name="T4" fmla="*/ 2 w 66"/>
                  <a:gd name="T5" fmla="*/ 48 h 90"/>
                  <a:gd name="T6" fmla="*/ 26 w 66"/>
                  <a:gd name="T7" fmla="*/ 64 h 90"/>
                  <a:gd name="T8" fmla="*/ 30 w 66"/>
                  <a:gd name="T9" fmla="*/ 76 h 90"/>
                  <a:gd name="T10" fmla="*/ 30 w 66"/>
                  <a:gd name="T11" fmla="*/ 88 h 90"/>
                  <a:gd name="T12" fmla="*/ 66 w 66"/>
                  <a:gd name="T13" fmla="*/ 28 h 90"/>
                  <a:gd name="T14" fmla="*/ 0 60000 65536"/>
                  <a:gd name="T15" fmla="*/ 0 60000 65536"/>
                  <a:gd name="T16" fmla="*/ 0 60000 65536"/>
                  <a:gd name="T17" fmla="*/ 0 60000 65536"/>
                  <a:gd name="T18" fmla="*/ 0 60000 65536"/>
                  <a:gd name="T19" fmla="*/ 0 60000 65536"/>
                  <a:gd name="T20" fmla="*/ 0 60000 65536"/>
                  <a:gd name="T21" fmla="*/ 0 w 66"/>
                  <a:gd name="T22" fmla="*/ 0 h 90"/>
                  <a:gd name="T23" fmla="*/ 66 w 66"/>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90">
                    <a:moveTo>
                      <a:pt x="34" y="0"/>
                    </a:moveTo>
                    <a:cubicBezTo>
                      <a:pt x="63" y="19"/>
                      <a:pt x="30" y="31"/>
                      <a:pt x="10" y="36"/>
                    </a:cubicBezTo>
                    <a:cubicBezTo>
                      <a:pt x="7" y="40"/>
                      <a:pt x="0" y="44"/>
                      <a:pt x="2" y="48"/>
                    </a:cubicBezTo>
                    <a:cubicBezTo>
                      <a:pt x="7" y="56"/>
                      <a:pt x="26" y="64"/>
                      <a:pt x="26" y="64"/>
                    </a:cubicBezTo>
                    <a:cubicBezTo>
                      <a:pt x="27" y="68"/>
                      <a:pt x="32" y="72"/>
                      <a:pt x="30" y="76"/>
                    </a:cubicBezTo>
                    <a:cubicBezTo>
                      <a:pt x="25" y="90"/>
                      <a:pt x="5" y="80"/>
                      <a:pt x="30" y="88"/>
                    </a:cubicBezTo>
                    <a:cubicBezTo>
                      <a:pt x="52" y="73"/>
                      <a:pt x="48" y="46"/>
                      <a:pt x="66" y="28"/>
                    </a:cubicBezTo>
                  </a:path>
                </a:pathLst>
              </a:custGeom>
              <a:noFill/>
              <a:ln w="28575">
                <a:solidFill>
                  <a:srgbClr val="000099"/>
                </a:solidFill>
                <a:round/>
                <a:headEnd/>
                <a:tailEnd/>
              </a:ln>
            </p:spPr>
            <p:txBody>
              <a:bodyPr wrap="none" anchor="ctr"/>
              <a:lstStyle/>
              <a:p>
                <a:endParaRPr lang="en-US"/>
              </a:p>
            </p:txBody>
          </p:sp>
          <p:sp>
            <p:nvSpPr>
              <p:cNvPr id="23593" name="Freeform 404"/>
              <p:cNvSpPr>
                <a:spLocks/>
              </p:cNvSpPr>
              <p:nvPr/>
            </p:nvSpPr>
            <p:spPr bwMode="auto">
              <a:xfrm>
                <a:off x="768" y="1468"/>
                <a:ext cx="108" cy="100"/>
              </a:xfrm>
              <a:custGeom>
                <a:avLst/>
                <a:gdLst>
                  <a:gd name="T0" fmla="*/ 108 w 108"/>
                  <a:gd name="T1" fmla="*/ 0 h 100"/>
                  <a:gd name="T2" fmla="*/ 64 w 108"/>
                  <a:gd name="T3" fmla="*/ 0 h 100"/>
                  <a:gd name="T4" fmla="*/ 20 w 108"/>
                  <a:gd name="T5" fmla="*/ 76 h 100"/>
                  <a:gd name="T6" fmla="*/ 0 w 108"/>
                  <a:gd name="T7" fmla="*/ 100 h 100"/>
                  <a:gd name="T8" fmla="*/ 0 60000 65536"/>
                  <a:gd name="T9" fmla="*/ 0 60000 65536"/>
                  <a:gd name="T10" fmla="*/ 0 60000 65536"/>
                  <a:gd name="T11" fmla="*/ 0 60000 65536"/>
                  <a:gd name="T12" fmla="*/ 0 w 108"/>
                  <a:gd name="T13" fmla="*/ 0 h 100"/>
                  <a:gd name="T14" fmla="*/ 108 w 108"/>
                  <a:gd name="T15" fmla="*/ 100 h 100"/>
                </a:gdLst>
                <a:ahLst/>
                <a:cxnLst>
                  <a:cxn ang="T8">
                    <a:pos x="T0" y="T1"/>
                  </a:cxn>
                  <a:cxn ang="T9">
                    <a:pos x="T2" y="T3"/>
                  </a:cxn>
                  <a:cxn ang="T10">
                    <a:pos x="T4" y="T5"/>
                  </a:cxn>
                  <a:cxn ang="T11">
                    <a:pos x="T6" y="T7"/>
                  </a:cxn>
                </a:cxnLst>
                <a:rect l="T12" t="T13" r="T14" b="T15"/>
                <a:pathLst>
                  <a:path w="108" h="100">
                    <a:moveTo>
                      <a:pt x="108" y="0"/>
                    </a:moveTo>
                    <a:cubicBezTo>
                      <a:pt x="100" y="23"/>
                      <a:pt x="84" y="5"/>
                      <a:pt x="64" y="0"/>
                    </a:cubicBezTo>
                    <a:cubicBezTo>
                      <a:pt x="50" y="21"/>
                      <a:pt x="47" y="67"/>
                      <a:pt x="20" y="76"/>
                    </a:cubicBezTo>
                    <a:cubicBezTo>
                      <a:pt x="9" y="92"/>
                      <a:pt x="0" y="86"/>
                      <a:pt x="0" y="100"/>
                    </a:cubicBezTo>
                  </a:path>
                </a:pathLst>
              </a:custGeom>
              <a:noFill/>
              <a:ln w="28575">
                <a:solidFill>
                  <a:srgbClr val="000099"/>
                </a:solidFill>
                <a:round/>
                <a:headEnd/>
                <a:tailEnd/>
              </a:ln>
            </p:spPr>
            <p:txBody>
              <a:bodyPr wrap="none" anchor="ctr"/>
              <a:lstStyle/>
              <a:p>
                <a:endParaRPr lang="en-US"/>
              </a:p>
            </p:txBody>
          </p:sp>
          <p:sp>
            <p:nvSpPr>
              <p:cNvPr id="23594" name="Freeform 405"/>
              <p:cNvSpPr>
                <a:spLocks/>
              </p:cNvSpPr>
              <p:nvPr/>
            </p:nvSpPr>
            <p:spPr bwMode="auto">
              <a:xfrm>
                <a:off x="816" y="1520"/>
                <a:ext cx="96" cy="90"/>
              </a:xfrm>
              <a:custGeom>
                <a:avLst/>
                <a:gdLst>
                  <a:gd name="T0" fmla="*/ 96 w 96"/>
                  <a:gd name="T1" fmla="*/ 28 h 90"/>
                  <a:gd name="T2" fmla="*/ 68 w 96"/>
                  <a:gd name="T3" fmla="*/ 0 h 90"/>
                  <a:gd name="T4" fmla="*/ 52 w 96"/>
                  <a:gd name="T5" fmla="*/ 52 h 90"/>
                  <a:gd name="T6" fmla="*/ 48 w 96"/>
                  <a:gd name="T7" fmla="*/ 68 h 90"/>
                  <a:gd name="T8" fmla="*/ 8 w 96"/>
                  <a:gd name="T9" fmla="*/ 44 h 90"/>
                  <a:gd name="T10" fmla="*/ 0 w 96"/>
                  <a:gd name="T11" fmla="*/ 52 h 90"/>
                  <a:gd name="T12" fmla="*/ 0 60000 65536"/>
                  <a:gd name="T13" fmla="*/ 0 60000 65536"/>
                  <a:gd name="T14" fmla="*/ 0 60000 65536"/>
                  <a:gd name="T15" fmla="*/ 0 60000 65536"/>
                  <a:gd name="T16" fmla="*/ 0 60000 65536"/>
                  <a:gd name="T17" fmla="*/ 0 60000 65536"/>
                  <a:gd name="T18" fmla="*/ 0 w 96"/>
                  <a:gd name="T19" fmla="*/ 0 h 90"/>
                  <a:gd name="T20" fmla="*/ 96 w 96"/>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96" h="90">
                    <a:moveTo>
                      <a:pt x="96" y="28"/>
                    </a:moveTo>
                    <a:cubicBezTo>
                      <a:pt x="76" y="23"/>
                      <a:pt x="74" y="19"/>
                      <a:pt x="68" y="0"/>
                    </a:cubicBezTo>
                    <a:cubicBezTo>
                      <a:pt x="38" y="7"/>
                      <a:pt x="49" y="21"/>
                      <a:pt x="52" y="52"/>
                    </a:cubicBezTo>
                    <a:cubicBezTo>
                      <a:pt x="51" y="57"/>
                      <a:pt x="51" y="64"/>
                      <a:pt x="48" y="68"/>
                    </a:cubicBezTo>
                    <a:cubicBezTo>
                      <a:pt x="30" y="90"/>
                      <a:pt x="29" y="40"/>
                      <a:pt x="8" y="44"/>
                    </a:cubicBezTo>
                    <a:cubicBezTo>
                      <a:pt x="4" y="45"/>
                      <a:pt x="3" y="49"/>
                      <a:pt x="0" y="52"/>
                    </a:cubicBezTo>
                  </a:path>
                </a:pathLst>
              </a:custGeom>
              <a:noFill/>
              <a:ln w="28575">
                <a:solidFill>
                  <a:srgbClr val="000099"/>
                </a:solidFill>
                <a:round/>
                <a:headEnd/>
                <a:tailEnd/>
              </a:ln>
            </p:spPr>
            <p:txBody>
              <a:bodyPr wrap="none" anchor="ctr"/>
              <a:lstStyle/>
              <a:p>
                <a:endParaRPr lang="en-US"/>
              </a:p>
            </p:txBody>
          </p:sp>
          <p:sp>
            <p:nvSpPr>
              <p:cNvPr id="23595" name="Freeform 406"/>
              <p:cNvSpPr>
                <a:spLocks/>
              </p:cNvSpPr>
              <p:nvPr/>
            </p:nvSpPr>
            <p:spPr bwMode="auto">
              <a:xfrm>
                <a:off x="804" y="1580"/>
                <a:ext cx="104" cy="56"/>
              </a:xfrm>
              <a:custGeom>
                <a:avLst/>
                <a:gdLst>
                  <a:gd name="T0" fmla="*/ 104 w 104"/>
                  <a:gd name="T1" fmla="*/ 52 h 56"/>
                  <a:gd name="T2" fmla="*/ 84 w 104"/>
                  <a:gd name="T3" fmla="*/ 8 h 56"/>
                  <a:gd name="T4" fmla="*/ 64 w 104"/>
                  <a:gd name="T5" fmla="*/ 56 h 56"/>
                  <a:gd name="T6" fmla="*/ 28 w 104"/>
                  <a:gd name="T7" fmla="*/ 36 h 56"/>
                  <a:gd name="T8" fmla="*/ 16 w 104"/>
                  <a:gd name="T9" fmla="*/ 28 h 56"/>
                  <a:gd name="T10" fmla="*/ 0 w 104"/>
                  <a:gd name="T11" fmla="*/ 0 h 56"/>
                  <a:gd name="T12" fmla="*/ 0 60000 65536"/>
                  <a:gd name="T13" fmla="*/ 0 60000 65536"/>
                  <a:gd name="T14" fmla="*/ 0 60000 65536"/>
                  <a:gd name="T15" fmla="*/ 0 60000 65536"/>
                  <a:gd name="T16" fmla="*/ 0 60000 65536"/>
                  <a:gd name="T17" fmla="*/ 0 60000 65536"/>
                  <a:gd name="T18" fmla="*/ 0 w 104"/>
                  <a:gd name="T19" fmla="*/ 0 h 56"/>
                  <a:gd name="T20" fmla="*/ 104 w 10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104" h="56">
                    <a:moveTo>
                      <a:pt x="104" y="52"/>
                    </a:moveTo>
                    <a:cubicBezTo>
                      <a:pt x="99" y="33"/>
                      <a:pt x="104" y="15"/>
                      <a:pt x="84" y="8"/>
                    </a:cubicBezTo>
                    <a:cubicBezTo>
                      <a:pt x="78" y="27"/>
                      <a:pt x="74" y="40"/>
                      <a:pt x="64" y="56"/>
                    </a:cubicBezTo>
                    <a:cubicBezTo>
                      <a:pt x="43" y="49"/>
                      <a:pt x="56" y="54"/>
                      <a:pt x="28" y="36"/>
                    </a:cubicBezTo>
                    <a:cubicBezTo>
                      <a:pt x="24" y="33"/>
                      <a:pt x="16" y="28"/>
                      <a:pt x="16" y="28"/>
                    </a:cubicBezTo>
                    <a:cubicBezTo>
                      <a:pt x="7" y="1"/>
                      <a:pt x="16" y="8"/>
                      <a:pt x="0" y="0"/>
                    </a:cubicBezTo>
                  </a:path>
                </a:pathLst>
              </a:custGeom>
              <a:noFill/>
              <a:ln w="28575">
                <a:solidFill>
                  <a:srgbClr val="000099"/>
                </a:solidFill>
                <a:round/>
                <a:headEnd/>
                <a:tailEnd/>
              </a:ln>
            </p:spPr>
            <p:txBody>
              <a:bodyPr wrap="none" anchor="ctr"/>
              <a:lstStyle/>
              <a:p>
                <a:endParaRPr lang="en-US"/>
              </a:p>
            </p:txBody>
          </p:sp>
          <p:sp>
            <p:nvSpPr>
              <p:cNvPr id="23596" name="Freeform 407"/>
              <p:cNvSpPr>
                <a:spLocks/>
              </p:cNvSpPr>
              <p:nvPr/>
            </p:nvSpPr>
            <p:spPr bwMode="auto">
              <a:xfrm>
                <a:off x="784" y="1588"/>
                <a:ext cx="92" cy="108"/>
              </a:xfrm>
              <a:custGeom>
                <a:avLst/>
                <a:gdLst>
                  <a:gd name="T0" fmla="*/ 92 w 92"/>
                  <a:gd name="T1" fmla="*/ 108 h 108"/>
                  <a:gd name="T2" fmla="*/ 80 w 92"/>
                  <a:gd name="T3" fmla="*/ 104 h 108"/>
                  <a:gd name="T4" fmla="*/ 76 w 92"/>
                  <a:gd name="T5" fmla="*/ 92 h 108"/>
                  <a:gd name="T6" fmla="*/ 52 w 92"/>
                  <a:gd name="T7" fmla="*/ 84 h 108"/>
                  <a:gd name="T8" fmla="*/ 36 w 92"/>
                  <a:gd name="T9" fmla="*/ 48 h 108"/>
                  <a:gd name="T10" fmla="*/ 12 w 92"/>
                  <a:gd name="T11" fmla="*/ 36 h 108"/>
                  <a:gd name="T12" fmla="*/ 0 w 92"/>
                  <a:gd name="T13" fmla="*/ 0 h 108"/>
                  <a:gd name="T14" fmla="*/ 0 60000 65536"/>
                  <a:gd name="T15" fmla="*/ 0 60000 65536"/>
                  <a:gd name="T16" fmla="*/ 0 60000 65536"/>
                  <a:gd name="T17" fmla="*/ 0 60000 65536"/>
                  <a:gd name="T18" fmla="*/ 0 60000 65536"/>
                  <a:gd name="T19" fmla="*/ 0 60000 65536"/>
                  <a:gd name="T20" fmla="*/ 0 60000 65536"/>
                  <a:gd name="T21" fmla="*/ 0 w 92"/>
                  <a:gd name="T22" fmla="*/ 0 h 108"/>
                  <a:gd name="T23" fmla="*/ 92 w 92"/>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2" h="108">
                    <a:moveTo>
                      <a:pt x="92" y="108"/>
                    </a:moveTo>
                    <a:cubicBezTo>
                      <a:pt x="88" y="107"/>
                      <a:pt x="83" y="107"/>
                      <a:pt x="80" y="104"/>
                    </a:cubicBezTo>
                    <a:cubicBezTo>
                      <a:pt x="77" y="101"/>
                      <a:pt x="79" y="94"/>
                      <a:pt x="76" y="92"/>
                    </a:cubicBezTo>
                    <a:cubicBezTo>
                      <a:pt x="69" y="87"/>
                      <a:pt x="52" y="84"/>
                      <a:pt x="52" y="84"/>
                    </a:cubicBezTo>
                    <a:cubicBezTo>
                      <a:pt x="49" y="75"/>
                      <a:pt x="42" y="54"/>
                      <a:pt x="36" y="48"/>
                    </a:cubicBezTo>
                    <a:cubicBezTo>
                      <a:pt x="30" y="42"/>
                      <a:pt x="19" y="41"/>
                      <a:pt x="12" y="36"/>
                    </a:cubicBezTo>
                    <a:cubicBezTo>
                      <a:pt x="5" y="25"/>
                      <a:pt x="0" y="0"/>
                      <a:pt x="0" y="0"/>
                    </a:cubicBezTo>
                  </a:path>
                </a:pathLst>
              </a:custGeom>
              <a:noFill/>
              <a:ln w="28575">
                <a:solidFill>
                  <a:srgbClr val="000099"/>
                </a:solidFill>
                <a:round/>
                <a:headEnd/>
                <a:tailEnd/>
              </a:ln>
            </p:spPr>
            <p:txBody>
              <a:bodyPr wrap="none" anchor="ctr"/>
              <a:lstStyle/>
              <a:p>
                <a:endParaRPr lang="en-US"/>
              </a:p>
            </p:txBody>
          </p:sp>
          <p:sp>
            <p:nvSpPr>
              <p:cNvPr id="23597" name="Freeform 408"/>
              <p:cNvSpPr>
                <a:spLocks/>
              </p:cNvSpPr>
              <p:nvPr/>
            </p:nvSpPr>
            <p:spPr bwMode="auto">
              <a:xfrm>
                <a:off x="740" y="1627"/>
                <a:ext cx="60" cy="109"/>
              </a:xfrm>
              <a:custGeom>
                <a:avLst/>
                <a:gdLst>
                  <a:gd name="T0" fmla="*/ 60 w 60"/>
                  <a:gd name="T1" fmla="*/ 109 h 109"/>
                  <a:gd name="T2" fmla="*/ 44 w 60"/>
                  <a:gd name="T3" fmla="*/ 41 h 109"/>
                  <a:gd name="T4" fmla="*/ 12 w 60"/>
                  <a:gd name="T5" fmla="*/ 13 h 109"/>
                  <a:gd name="T6" fmla="*/ 0 w 60"/>
                  <a:gd name="T7" fmla="*/ 1 h 109"/>
                  <a:gd name="T8" fmla="*/ 0 60000 65536"/>
                  <a:gd name="T9" fmla="*/ 0 60000 65536"/>
                  <a:gd name="T10" fmla="*/ 0 60000 65536"/>
                  <a:gd name="T11" fmla="*/ 0 60000 65536"/>
                  <a:gd name="T12" fmla="*/ 0 w 60"/>
                  <a:gd name="T13" fmla="*/ 0 h 109"/>
                  <a:gd name="T14" fmla="*/ 60 w 60"/>
                  <a:gd name="T15" fmla="*/ 109 h 109"/>
                </a:gdLst>
                <a:ahLst/>
                <a:cxnLst>
                  <a:cxn ang="T8">
                    <a:pos x="T0" y="T1"/>
                  </a:cxn>
                  <a:cxn ang="T9">
                    <a:pos x="T2" y="T3"/>
                  </a:cxn>
                  <a:cxn ang="T10">
                    <a:pos x="T4" y="T5"/>
                  </a:cxn>
                  <a:cxn ang="T11">
                    <a:pos x="T6" y="T7"/>
                  </a:cxn>
                </a:cxnLst>
                <a:rect l="T12" t="T13" r="T14" b="T15"/>
                <a:pathLst>
                  <a:path w="60" h="109">
                    <a:moveTo>
                      <a:pt x="60" y="109"/>
                    </a:moveTo>
                    <a:cubicBezTo>
                      <a:pt x="57" y="76"/>
                      <a:pt x="60" y="65"/>
                      <a:pt x="44" y="41"/>
                    </a:cubicBezTo>
                    <a:cubicBezTo>
                      <a:pt x="39" y="15"/>
                      <a:pt x="36" y="19"/>
                      <a:pt x="12" y="13"/>
                    </a:cubicBezTo>
                    <a:cubicBezTo>
                      <a:pt x="3" y="0"/>
                      <a:pt x="9" y="1"/>
                      <a:pt x="0" y="1"/>
                    </a:cubicBezTo>
                  </a:path>
                </a:pathLst>
              </a:custGeom>
              <a:noFill/>
              <a:ln w="28575">
                <a:solidFill>
                  <a:srgbClr val="000099"/>
                </a:solidFill>
                <a:round/>
                <a:headEnd/>
                <a:tailEnd/>
              </a:ln>
            </p:spPr>
            <p:txBody>
              <a:bodyPr wrap="none" anchor="ctr"/>
              <a:lstStyle/>
              <a:p>
                <a:endParaRPr lang="en-US"/>
              </a:p>
            </p:txBody>
          </p:sp>
          <p:sp>
            <p:nvSpPr>
              <p:cNvPr id="23598" name="Freeform 409"/>
              <p:cNvSpPr>
                <a:spLocks/>
              </p:cNvSpPr>
              <p:nvPr/>
            </p:nvSpPr>
            <p:spPr bwMode="auto">
              <a:xfrm>
                <a:off x="696" y="1620"/>
                <a:ext cx="52" cy="120"/>
              </a:xfrm>
              <a:custGeom>
                <a:avLst/>
                <a:gdLst>
                  <a:gd name="T0" fmla="*/ 0 w 52"/>
                  <a:gd name="T1" fmla="*/ 120 h 120"/>
                  <a:gd name="T2" fmla="*/ 40 w 52"/>
                  <a:gd name="T3" fmla="*/ 108 h 120"/>
                  <a:gd name="T4" fmla="*/ 52 w 52"/>
                  <a:gd name="T5" fmla="*/ 80 h 120"/>
                  <a:gd name="T6" fmla="*/ 24 w 52"/>
                  <a:gd name="T7" fmla="*/ 60 h 120"/>
                  <a:gd name="T8" fmla="*/ 24 w 52"/>
                  <a:gd name="T9" fmla="*/ 0 h 120"/>
                  <a:gd name="T10" fmla="*/ 0 60000 65536"/>
                  <a:gd name="T11" fmla="*/ 0 60000 65536"/>
                  <a:gd name="T12" fmla="*/ 0 60000 65536"/>
                  <a:gd name="T13" fmla="*/ 0 60000 65536"/>
                  <a:gd name="T14" fmla="*/ 0 60000 65536"/>
                  <a:gd name="T15" fmla="*/ 0 w 52"/>
                  <a:gd name="T16" fmla="*/ 0 h 120"/>
                  <a:gd name="T17" fmla="*/ 52 w 52"/>
                  <a:gd name="T18" fmla="*/ 120 h 120"/>
                </a:gdLst>
                <a:ahLst/>
                <a:cxnLst>
                  <a:cxn ang="T10">
                    <a:pos x="T0" y="T1"/>
                  </a:cxn>
                  <a:cxn ang="T11">
                    <a:pos x="T2" y="T3"/>
                  </a:cxn>
                  <a:cxn ang="T12">
                    <a:pos x="T4" y="T5"/>
                  </a:cxn>
                  <a:cxn ang="T13">
                    <a:pos x="T6" y="T7"/>
                  </a:cxn>
                  <a:cxn ang="T14">
                    <a:pos x="T8" y="T9"/>
                  </a:cxn>
                </a:cxnLst>
                <a:rect l="T15" t="T16" r="T17" b="T18"/>
                <a:pathLst>
                  <a:path w="52" h="120">
                    <a:moveTo>
                      <a:pt x="0" y="120"/>
                    </a:moveTo>
                    <a:cubicBezTo>
                      <a:pt x="12" y="114"/>
                      <a:pt x="29" y="116"/>
                      <a:pt x="40" y="108"/>
                    </a:cubicBezTo>
                    <a:cubicBezTo>
                      <a:pt x="48" y="102"/>
                      <a:pt x="46" y="88"/>
                      <a:pt x="52" y="80"/>
                    </a:cubicBezTo>
                    <a:cubicBezTo>
                      <a:pt x="34" y="74"/>
                      <a:pt x="42" y="66"/>
                      <a:pt x="24" y="60"/>
                    </a:cubicBezTo>
                    <a:cubicBezTo>
                      <a:pt x="20" y="38"/>
                      <a:pt x="24" y="24"/>
                      <a:pt x="24" y="0"/>
                    </a:cubicBezTo>
                  </a:path>
                </a:pathLst>
              </a:custGeom>
              <a:noFill/>
              <a:ln w="28575">
                <a:solidFill>
                  <a:srgbClr val="000099"/>
                </a:solidFill>
                <a:round/>
                <a:headEnd/>
                <a:tailEnd/>
              </a:ln>
            </p:spPr>
            <p:txBody>
              <a:bodyPr wrap="none" anchor="ctr"/>
              <a:lstStyle/>
              <a:p>
                <a:endParaRPr lang="en-US"/>
              </a:p>
            </p:txBody>
          </p:sp>
          <p:sp>
            <p:nvSpPr>
              <p:cNvPr id="23599" name="Freeform 410"/>
              <p:cNvSpPr>
                <a:spLocks/>
              </p:cNvSpPr>
              <p:nvPr/>
            </p:nvSpPr>
            <p:spPr bwMode="auto">
              <a:xfrm>
                <a:off x="620" y="1611"/>
                <a:ext cx="72" cy="93"/>
              </a:xfrm>
              <a:custGeom>
                <a:avLst/>
                <a:gdLst>
                  <a:gd name="T0" fmla="*/ 0 w 72"/>
                  <a:gd name="T1" fmla="*/ 93 h 93"/>
                  <a:gd name="T2" fmla="*/ 36 w 72"/>
                  <a:gd name="T3" fmla="*/ 69 h 93"/>
                  <a:gd name="T4" fmla="*/ 60 w 72"/>
                  <a:gd name="T5" fmla="*/ 13 h 93"/>
                  <a:gd name="T6" fmla="*/ 72 w 72"/>
                  <a:gd name="T7" fmla="*/ 1 h 93"/>
                  <a:gd name="T8" fmla="*/ 0 60000 65536"/>
                  <a:gd name="T9" fmla="*/ 0 60000 65536"/>
                  <a:gd name="T10" fmla="*/ 0 60000 65536"/>
                  <a:gd name="T11" fmla="*/ 0 60000 65536"/>
                  <a:gd name="T12" fmla="*/ 0 w 72"/>
                  <a:gd name="T13" fmla="*/ 0 h 93"/>
                  <a:gd name="T14" fmla="*/ 72 w 72"/>
                  <a:gd name="T15" fmla="*/ 93 h 93"/>
                </a:gdLst>
                <a:ahLst/>
                <a:cxnLst>
                  <a:cxn ang="T8">
                    <a:pos x="T0" y="T1"/>
                  </a:cxn>
                  <a:cxn ang="T9">
                    <a:pos x="T2" y="T3"/>
                  </a:cxn>
                  <a:cxn ang="T10">
                    <a:pos x="T4" y="T5"/>
                  </a:cxn>
                  <a:cxn ang="T11">
                    <a:pos x="T6" y="T7"/>
                  </a:cxn>
                </a:cxnLst>
                <a:rect l="T12" t="T13" r="T14" b="T15"/>
                <a:pathLst>
                  <a:path w="72" h="93">
                    <a:moveTo>
                      <a:pt x="0" y="93"/>
                    </a:moveTo>
                    <a:cubicBezTo>
                      <a:pt x="33" y="86"/>
                      <a:pt x="12" y="85"/>
                      <a:pt x="36" y="69"/>
                    </a:cubicBezTo>
                    <a:cubicBezTo>
                      <a:pt x="50" y="48"/>
                      <a:pt x="34" y="22"/>
                      <a:pt x="60" y="13"/>
                    </a:cubicBezTo>
                    <a:cubicBezTo>
                      <a:pt x="69" y="0"/>
                      <a:pt x="63" y="1"/>
                      <a:pt x="72" y="1"/>
                    </a:cubicBezTo>
                  </a:path>
                </a:pathLst>
              </a:custGeom>
              <a:noFill/>
              <a:ln w="28575">
                <a:solidFill>
                  <a:srgbClr val="000099"/>
                </a:solidFill>
                <a:round/>
                <a:headEnd/>
                <a:tailEnd/>
              </a:ln>
            </p:spPr>
            <p:txBody>
              <a:bodyPr wrap="none" anchor="ctr"/>
              <a:lstStyle/>
              <a:p>
                <a:endParaRPr lang="en-US"/>
              </a:p>
            </p:txBody>
          </p:sp>
          <p:sp>
            <p:nvSpPr>
              <p:cNvPr id="23600" name="Freeform 411"/>
              <p:cNvSpPr>
                <a:spLocks/>
              </p:cNvSpPr>
              <p:nvPr/>
            </p:nvSpPr>
            <p:spPr bwMode="auto">
              <a:xfrm>
                <a:off x="640" y="1436"/>
                <a:ext cx="64" cy="128"/>
              </a:xfrm>
              <a:custGeom>
                <a:avLst/>
                <a:gdLst>
                  <a:gd name="T0" fmla="*/ 0 w 64"/>
                  <a:gd name="T1" fmla="*/ 0 h 128"/>
                  <a:gd name="T2" fmla="*/ 4 w 64"/>
                  <a:gd name="T3" fmla="*/ 16 h 128"/>
                  <a:gd name="T4" fmla="*/ 16 w 64"/>
                  <a:gd name="T5" fmla="*/ 20 h 128"/>
                  <a:gd name="T6" fmla="*/ 4 w 64"/>
                  <a:gd name="T7" fmla="*/ 76 h 128"/>
                  <a:gd name="T8" fmla="*/ 28 w 64"/>
                  <a:gd name="T9" fmla="*/ 88 h 128"/>
                  <a:gd name="T10" fmla="*/ 64 w 64"/>
                  <a:gd name="T11" fmla="*/ 128 h 128"/>
                  <a:gd name="T12" fmla="*/ 0 60000 65536"/>
                  <a:gd name="T13" fmla="*/ 0 60000 65536"/>
                  <a:gd name="T14" fmla="*/ 0 60000 65536"/>
                  <a:gd name="T15" fmla="*/ 0 60000 65536"/>
                  <a:gd name="T16" fmla="*/ 0 60000 65536"/>
                  <a:gd name="T17" fmla="*/ 0 60000 65536"/>
                  <a:gd name="T18" fmla="*/ 0 w 64"/>
                  <a:gd name="T19" fmla="*/ 0 h 128"/>
                  <a:gd name="T20" fmla="*/ 64 w 64"/>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64" h="128">
                    <a:moveTo>
                      <a:pt x="0" y="0"/>
                    </a:moveTo>
                    <a:cubicBezTo>
                      <a:pt x="1" y="5"/>
                      <a:pt x="1" y="12"/>
                      <a:pt x="4" y="16"/>
                    </a:cubicBezTo>
                    <a:cubicBezTo>
                      <a:pt x="7" y="19"/>
                      <a:pt x="15" y="16"/>
                      <a:pt x="16" y="20"/>
                    </a:cubicBezTo>
                    <a:cubicBezTo>
                      <a:pt x="18" y="27"/>
                      <a:pt x="5" y="70"/>
                      <a:pt x="4" y="76"/>
                    </a:cubicBezTo>
                    <a:cubicBezTo>
                      <a:pt x="11" y="81"/>
                      <a:pt x="24" y="80"/>
                      <a:pt x="28" y="88"/>
                    </a:cubicBezTo>
                    <a:cubicBezTo>
                      <a:pt x="40" y="113"/>
                      <a:pt x="25" y="128"/>
                      <a:pt x="64" y="128"/>
                    </a:cubicBezTo>
                  </a:path>
                </a:pathLst>
              </a:custGeom>
              <a:noFill/>
              <a:ln w="28575">
                <a:solidFill>
                  <a:srgbClr val="000099"/>
                </a:solidFill>
                <a:round/>
                <a:headEnd/>
                <a:tailEnd/>
              </a:ln>
            </p:spPr>
            <p:txBody>
              <a:bodyPr wrap="none" anchor="ctr"/>
              <a:lstStyle/>
              <a:p>
                <a:endParaRPr lang="en-US"/>
              </a:p>
            </p:txBody>
          </p:sp>
          <p:sp>
            <p:nvSpPr>
              <p:cNvPr id="23601" name="Freeform 412"/>
              <p:cNvSpPr>
                <a:spLocks/>
              </p:cNvSpPr>
              <p:nvPr/>
            </p:nvSpPr>
            <p:spPr bwMode="auto">
              <a:xfrm>
                <a:off x="596" y="1480"/>
                <a:ext cx="72" cy="108"/>
              </a:xfrm>
              <a:custGeom>
                <a:avLst/>
                <a:gdLst>
                  <a:gd name="T0" fmla="*/ 8 w 72"/>
                  <a:gd name="T1" fmla="*/ 0 h 108"/>
                  <a:gd name="T2" fmla="*/ 44 w 72"/>
                  <a:gd name="T3" fmla="*/ 60 h 108"/>
                  <a:gd name="T4" fmla="*/ 72 w 72"/>
                  <a:gd name="T5" fmla="*/ 108 h 108"/>
                  <a:gd name="T6" fmla="*/ 0 60000 65536"/>
                  <a:gd name="T7" fmla="*/ 0 60000 65536"/>
                  <a:gd name="T8" fmla="*/ 0 60000 65536"/>
                  <a:gd name="T9" fmla="*/ 0 w 72"/>
                  <a:gd name="T10" fmla="*/ 0 h 108"/>
                  <a:gd name="T11" fmla="*/ 72 w 72"/>
                  <a:gd name="T12" fmla="*/ 108 h 108"/>
                </a:gdLst>
                <a:ahLst/>
                <a:cxnLst>
                  <a:cxn ang="T6">
                    <a:pos x="T0" y="T1"/>
                  </a:cxn>
                  <a:cxn ang="T7">
                    <a:pos x="T2" y="T3"/>
                  </a:cxn>
                  <a:cxn ang="T8">
                    <a:pos x="T4" y="T5"/>
                  </a:cxn>
                </a:cxnLst>
                <a:rect l="T9" t="T10" r="T11" b="T12"/>
                <a:pathLst>
                  <a:path w="72" h="108">
                    <a:moveTo>
                      <a:pt x="8" y="0"/>
                    </a:moveTo>
                    <a:cubicBezTo>
                      <a:pt x="21" y="39"/>
                      <a:pt x="0" y="53"/>
                      <a:pt x="44" y="60"/>
                    </a:cubicBezTo>
                    <a:cubicBezTo>
                      <a:pt x="48" y="80"/>
                      <a:pt x="53" y="98"/>
                      <a:pt x="72" y="108"/>
                    </a:cubicBezTo>
                  </a:path>
                </a:pathLst>
              </a:custGeom>
              <a:noFill/>
              <a:ln w="28575">
                <a:solidFill>
                  <a:srgbClr val="000099"/>
                </a:solidFill>
                <a:round/>
                <a:headEnd/>
                <a:tailEnd/>
              </a:ln>
            </p:spPr>
            <p:txBody>
              <a:bodyPr wrap="none" anchor="ctr"/>
              <a:lstStyle/>
              <a:p>
                <a:endParaRPr lang="en-US"/>
              </a:p>
            </p:txBody>
          </p:sp>
          <p:sp>
            <p:nvSpPr>
              <p:cNvPr id="23602" name="Freeform 413"/>
              <p:cNvSpPr>
                <a:spLocks/>
              </p:cNvSpPr>
              <p:nvPr/>
            </p:nvSpPr>
            <p:spPr bwMode="auto">
              <a:xfrm>
                <a:off x="580" y="1620"/>
                <a:ext cx="68" cy="38"/>
              </a:xfrm>
              <a:custGeom>
                <a:avLst/>
                <a:gdLst>
                  <a:gd name="T0" fmla="*/ 0 w 68"/>
                  <a:gd name="T1" fmla="*/ 8 h 38"/>
                  <a:gd name="T2" fmla="*/ 36 w 68"/>
                  <a:gd name="T3" fmla="*/ 28 h 38"/>
                  <a:gd name="T4" fmla="*/ 68 w 68"/>
                  <a:gd name="T5" fmla="*/ 0 h 38"/>
                  <a:gd name="T6" fmla="*/ 0 60000 65536"/>
                  <a:gd name="T7" fmla="*/ 0 60000 65536"/>
                  <a:gd name="T8" fmla="*/ 0 60000 65536"/>
                  <a:gd name="T9" fmla="*/ 0 w 68"/>
                  <a:gd name="T10" fmla="*/ 0 h 38"/>
                  <a:gd name="T11" fmla="*/ 68 w 68"/>
                  <a:gd name="T12" fmla="*/ 38 h 38"/>
                </a:gdLst>
                <a:ahLst/>
                <a:cxnLst>
                  <a:cxn ang="T6">
                    <a:pos x="T0" y="T1"/>
                  </a:cxn>
                  <a:cxn ang="T7">
                    <a:pos x="T2" y="T3"/>
                  </a:cxn>
                  <a:cxn ang="T8">
                    <a:pos x="T4" y="T5"/>
                  </a:cxn>
                </a:cxnLst>
                <a:rect l="T9" t="T10" r="T11" b="T12"/>
                <a:pathLst>
                  <a:path w="68" h="38">
                    <a:moveTo>
                      <a:pt x="0" y="8"/>
                    </a:moveTo>
                    <a:cubicBezTo>
                      <a:pt x="20" y="38"/>
                      <a:pt x="7" y="34"/>
                      <a:pt x="36" y="28"/>
                    </a:cubicBezTo>
                    <a:cubicBezTo>
                      <a:pt x="47" y="12"/>
                      <a:pt x="46" y="0"/>
                      <a:pt x="68" y="0"/>
                    </a:cubicBezTo>
                  </a:path>
                </a:pathLst>
              </a:custGeom>
              <a:noFill/>
              <a:ln w="28575">
                <a:solidFill>
                  <a:srgbClr val="000099"/>
                </a:solidFill>
                <a:round/>
                <a:headEnd/>
                <a:tailEnd/>
              </a:ln>
            </p:spPr>
            <p:txBody>
              <a:bodyPr wrap="none" anchor="ctr"/>
              <a:lstStyle/>
              <a:p>
                <a:endParaRPr lang="en-US"/>
              </a:p>
            </p:txBody>
          </p:sp>
          <p:sp>
            <p:nvSpPr>
              <p:cNvPr id="23603" name="Freeform 414"/>
              <p:cNvSpPr>
                <a:spLocks/>
              </p:cNvSpPr>
              <p:nvPr/>
            </p:nvSpPr>
            <p:spPr bwMode="auto">
              <a:xfrm>
                <a:off x="558" y="1526"/>
                <a:ext cx="106" cy="81"/>
              </a:xfrm>
              <a:custGeom>
                <a:avLst/>
                <a:gdLst>
                  <a:gd name="T0" fmla="*/ 14 w 106"/>
                  <a:gd name="T1" fmla="*/ 30 h 81"/>
                  <a:gd name="T2" fmla="*/ 46 w 106"/>
                  <a:gd name="T3" fmla="*/ 46 h 81"/>
                  <a:gd name="T4" fmla="*/ 50 w 106"/>
                  <a:gd name="T5" fmla="*/ 74 h 81"/>
                  <a:gd name="T6" fmla="*/ 106 w 106"/>
                  <a:gd name="T7" fmla="*/ 78 h 81"/>
                  <a:gd name="T8" fmla="*/ 0 60000 65536"/>
                  <a:gd name="T9" fmla="*/ 0 60000 65536"/>
                  <a:gd name="T10" fmla="*/ 0 60000 65536"/>
                  <a:gd name="T11" fmla="*/ 0 60000 65536"/>
                  <a:gd name="T12" fmla="*/ 0 w 106"/>
                  <a:gd name="T13" fmla="*/ 0 h 81"/>
                  <a:gd name="T14" fmla="*/ 106 w 106"/>
                  <a:gd name="T15" fmla="*/ 81 h 81"/>
                </a:gdLst>
                <a:ahLst/>
                <a:cxnLst>
                  <a:cxn ang="T8">
                    <a:pos x="T0" y="T1"/>
                  </a:cxn>
                  <a:cxn ang="T9">
                    <a:pos x="T2" y="T3"/>
                  </a:cxn>
                  <a:cxn ang="T10">
                    <a:pos x="T4" y="T5"/>
                  </a:cxn>
                  <a:cxn ang="T11">
                    <a:pos x="T6" y="T7"/>
                  </a:cxn>
                </a:cxnLst>
                <a:rect l="T12" t="T13" r="T14" b="T15"/>
                <a:pathLst>
                  <a:path w="106" h="81">
                    <a:moveTo>
                      <a:pt x="14" y="30"/>
                    </a:moveTo>
                    <a:cubicBezTo>
                      <a:pt x="27" y="69"/>
                      <a:pt x="0" y="0"/>
                      <a:pt x="46" y="46"/>
                    </a:cubicBezTo>
                    <a:cubicBezTo>
                      <a:pt x="53" y="53"/>
                      <a:pt x="46" y="66"/>
                      <a:pt x="50" y="74"/>
                    </a:cubicBezTo>
                    <a:cubicBezTo>
                      <a:pt x="54" y="81"/>
                      <a:pt x="102" y="78"/>
                      <a:pt x="106" y="78"/>
                    </a:cubicBezTo>
                  </a:path>
                </a:pathLst>
              </a:custGeom>
              <a:noFill/>
              <a:ln w="28575">
                <a:solidFill>
                  <a:srgbClr val="000099"/>
                </a:solidFill>
                <a:round/>
                <a:headEnd/>
                <a:tailEnd/>
              </a:ln>
            </p:spPr>
            <p:txBody>
              <a:bodyPr wrap="none" anchor="ctr"/>
              <a:lstStyle/>
              <a:p>
                <a:endParaRPr lang="en-US"/>
              </a:p>
            </p:txBody>
          </p:sp>
        </p:grpSp>
      </p:grpSp>
      <p:sp>
        <p:nvSpPr>
          <p:cNvPr id="23560" name="Line 415"/>
          <p:cNvSpPr>
            <a:spLocks noChangeShapeType="1"/>
          </p:cNvSpPr>
          <p:nvPr/>
        </p:nvSpPr>
        <p:spPr bwMode="auto">
          <a:xfrm>
            <a:off x="3048000" y="2895600"/>
            <a:ext cx="533400" cy="0"/>
          </a:xfrm>
          <a:prstGeom prst="line">
            <a:avLst/>
          </a:prstGeom>
          <a:noFill/>
          <a:ln w="9525">
            <a:solidFill>
              <a:schemeClr val="tx1"/>
            </a:solidFill>
            <a:round/>
            <a:headEnd/>
            <a:tailEnd type="triangle" w="med" len="med"/>
          </a:ln>
        </p:spPr>
        <p:txBody>
          <a:bodyPr wrap="none" anchor="ctr"/>
          <a:lstStyle/>
          <a:p>
            <a:endParaRPr lang="en-IN"/>
          </a:p>
        </p:txBody>
      </p:sp>
      <p:sp>
        <p:nvSpPr>
          <p:cNvPr id="23561" name="Line 416"/>
          <p:cNvSpPr>
            <a:spLocks noChangeShapeType="1"/>
          </p:cNvSpPr>
          <p:nvPr/>
        </p:nvSpPr>
        <p:spPr bwMode="auto">
          <a:xfrm>
            <a:off x="5105400" y="2971800"/>
            <a:ext cx="533400" cy="0"/>
          </a:xfrm>
          <a:prstGeom prst="line">
            <a:avLst/>
          </a:prstGeom>
          <a:noFill/>
          <a:ln w="9525">
            <a:solidFill>
              <a:schemeClr val="tx1"/>
            </a:solidFill>
            <a:round/>
            <a:headEnd/>
            <a:tailEnd type="triangle" w="med" len="med"/>
          </a:ln>
        </p:spPr>
        <p:txBody>
          <a:bodyPr wrap="none" anchor="ctr"/>
          <a:lstStyle/>
          <a:p>
            <a:endParaRPr lang="en-IN"/>
          </a:p>
        </p:txBody>
      </p:sp>
      <p:sp>
        <p:nvSpPr>
          <p:cNvPr id="23562" name="Line 417"/>
          <p:cNvSpPr>
            <a:spLocks noChangeShapeType="1"/>
          </p:cNvSpPr>
          <p:nvPr/>
        </p:nvSpPr>
        <p:spPr bwMode="auto">
          <a:xfrm>
            <a:off x="7010400" y="4038600"/>
            <a:ext cx="0" cy="533400"/>
          </a:xfrm>
          <a:prstGeom prst="line">
            <a:avLst/>
          </a:prstGeom>
          <a:noFill/>
          <a:ln w="9525">
            <a:solidFill>
              <a:schemeClr val="tx1"/>
            </a:solidFill>
            <a:round/>
            <a:headEnd/>
            <a:tailEnd type="triangle" w="med" len="med"/>
          </a:ln>
        </p:spPr>
        <p:txBody>
          <a:bodyPr wrap="none" anchor="ctr"/>
          <a:lstStyle/>
          <a:p>
            <a:endParaRPr lang="en-IN"/>
          </a:p>
        </p:txBody>
      </p:sp>
      <p:sp>
        <p:nvSpPr>
          <p:cNvPr id="23563" name="Line 418"/>
          <p:cNvSpPr>
            <a:spLocks noChangeShapeType="1"/>
          </p:cNvSpPr>
          <p:nvPr/>
        </p:nvSpPr>
        <p:spPr bwMode="auto">
          <a:xfrm flipH="1">
            <a:off x="5257800" y="5257800"/>
            <a:ext cx="609600" cy="0"/>
          </a:xfrm>
          <a:prstGeom prst="line">
            <a:avLst/>
          </a:prstGeom>
          <a:noFill/>
          <a:ln w="9525">
            <a:solidFill>
              <a:schemeClr val="tx1"/>
            </a:solidFill>
            <a:round/>
            <a:headEnd/>
            <a:tailEnd type="triangle" w="med" len="med"/>
          </a:ln>
        </p:spPr>
        <p:txBody>
          <a:bodyPr wrap="none" anchor="ctr"/>
          <a:lstStyle/>
          <a:p>
            <a:endParaRPr lang="en-IN"/>
          </a:p>
        </p:txBody>
      </p:sp>
      <p:sp>
        <p:nvSpPr>
          <p:cNvPr id="23564" name="Line 419"/>
          <p:cNvSpPr>
            <a:spLocks noChangeShapeType="1"/>
          </p:cNvSpPr>
          <p:nvPr/>
        </p:nvSpPr>
        <p:spPr bwMode="auto">
          <a:xfrm flipH="1">
            <a:off x="2743200" y="5257800"/>
            <a:ext cx="609600" cy="0"/>
          </a:xfrm>
          <a:prstGeom prst="line">
            <a:avLst/>
          </a:prstGeom>
          <a:noFill/>
          <a:ln w="9525">
            <a:solidFill>
              <a:schemeClr val="tx1"/>
            </a:solidFill>
            <a:round/>
            <a:headEnd/>
            <a:tailEnd type="triangle" w="med" len="med"/>
          </a:ln>
        </p:spPr>
        <p:txBody>
          <a:bodyPr wrap="none" anchor="ctr"/>
          <a:lstStyle/>
          <a:p>
            <a:endParaRPr lang="en-IN"/>
          </a:p>
        </p:txBody>
      </p:sp>
      <p:sp>
        <p:nvSpPr>
          <p:cNvPr id="23565" name="Text Box 420"/>
          <p:cNvSpPr txBox="1">
            <a:spLocks noChangeArrowheads="1"/>
          </p:cNvSpPr>
          <p:nvPr/>
        </p:nvSpPr>
        <p:spPr bwMode="auto">
          <a:xfrm>
            <a:off x="822325" y="1714500"/>
            <a:ext cx="97155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Unimers</a:t>
            </a:r>
            <a:endParaRPr lang="en-US" sz="2400">
              <a:latin typeface="Times New Roman" pitchFamily="18" charset="0"/>
            </a:endParaRPr>
          </a:p>
        </p:txBody>
      </p:sp>
      <p:sp>
        <p:nvSpPr>
          <p:cNvPr id="23566" name="Text Box 421"/>
          <p:cNvSpPr txBox="1">
            <a:spLocks noChangeArrowheads="1"/>
          </p:cNvSpPr>
          <p:nvPr/>
        </p:nvSpPr>
        <p:spPr bwMode="auto">
          <a:xfrm>
            <a:off x="4419600" y="1600200"/>
            <a:ext cx="170180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Normal micelles</a:t>
            </a:r>
            <a:endParaRPr lang="en-US" sz="2400">
              <a:latin typeface="Times New Roman" pitchFamily="18" charset="0"/>
            </a:endParaRPr>
          </a:p>
        </p:txBody>
      </p:sp>
      <p:sp>
        <p:nvSpPr>
          <p:cNvPr id="23567" name="Rectangle 422"/>
          <p:cNvSpPr>
            <a:spLocks noChangeArrowheads="1"/>
          </p:cNvSpPr>
          <p:nvPr/>
        </p:nvSpPr>
        <p:spPr bwMode="auto">
          <a:xfrm>
            <a:off x="3810000" y="2133600"/>
            <a:ext cx="100965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spherical</a:t>
            </a:r>
          </a:p>
        </p:txBody>
      </p:sp>
      <p:sp>
        <p:nvSpPr>
          <p:cNvPr id="23568" name="Rectangle 423"/>
          <p:cNvSpPr>
            <a:spLocks noChangeArrowheads="1"/>
          </p:cNvSpPr>
          <p:nvPr/>
        </p:nvSpPr>
        <p:spPr bwMode="auto">
          <a:xfrm>
            <a:off x="6629400" y="1828800"/>
            <a:ext cx="116205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cylindrical</a:t>
            </a:r>
          </a:p>
        </p:txBody>
      </p:sp>
      <p:sp>
        <p:nvSpPr>
          <p:cNvPr id="23569" name="Rectangle 424"/>
          <p:cNvSpPr>
            <a:spLocks noChangeArrowheads="1"/>
          </p:cNvSpPr>
          <p:nvPr/>
        </p:nvSpPr>
        <p:spPr bwMode="auto">
          <a:xfrm>
            <a:off x="7162800" y="4419600"/>
            <a:ext cx="158750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Bilayer lamella</a:t>
            </a:r>
          </a:p>
        </p:txBody>
      </p:sp>
      <p:sp>
        <p:nvSpPr>
          <p:cNvPr id="23570" name="Rectangle 425"/>
          <p:cNvSpPr>
            <a:spLocks noChangeArrowheads="1"/>
          </p:cNvSpPr>
          <p:nvPr/>
        </p:nvSpPr>
        <p:spPr bwMode="auto">
          <a:xfrm>
            <a:off x="3429000" y="4191000"/>
            <a:ext cx="173990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Reverse micelles</a:t>
            </a:r>
          </a:p>
        </p:txBody>
      </p:sp>
      <p:sp>
        <p:nvSpPr>
          <p:cNvPr id="23571" name="Rectangle 426"/>
          <p:cNvSpPr>
            <a:spLocks noChangeArrowheads="1"/>
          </p:cNvSpPr>
          <p:nvPr/>
        </p:nvSpPr>
        <p:spPr bwMode="auto">
          <a:xfrm>
            <a:off x="533400" y="4038600"/>
            <a:ext cx="2520950" cy="366713"/>
          </a:xfrm>
          <a:prstGeom prst="rect">
            <a:avLst/>
          </a:prstGeom>
          <a:noFill/>
          <a:ln w="9525">
            <a:noFill/>
            <a:miter lim="800000"/>
            <a:headEnd/>
            <a:tailEnd/>
          </a:ln>
        </p:spPr>
        <p:txBody>
          <a:bodyPr wrap="none">
            <a:spAutoFit/>
          </a:bodyPr>
          <a:lstStyle/>
          <a:p>
            <a:pPr eaLnBrk="0" hangingPunct="0"/>
            <a:r>
              <a:rPr lang="en-US">
                <a:solidFill>
                  <a:srgbClr val="000099"/>
                </a:solidFill>
                <a:latin typeface="Times New Roman" pitchFamily="18" charset="0"/>
              </a:rPr>
              <a:t>Inverted hexagonal phase</a:t>
            </a:r>
          </a:p>
        </p:txBody>
      </p:sp>
      <p:sp>
        <p:nvSpPr>
          <p:cNvPr id="226731" name="Rectangle 427"/>
          <p:cNvSpPr>
            <a:spLocks noGrp="1" noChangeArrowheads="1"/>
          </p:cNvSpPr>
          <p:nvPr>
            <p:ph type="title"/>
          </p:nvPr>
        </p:nvSpPr>
        <p:spPr>
          <a:xfrm>
            <a:off x="457200" y="277813"/>
            <a:ext cx="7886700" cy="852487"/>
          </a:xfrm>
          <a:effectLst>
            <a:outerShdw dist="35921" dir="2700000" algn="ctr" rotWithShape="0">
              <a:schemeClr val="bg2"/>
            </a:outerShdw>
          </a:effectLst>
        </p:spPr>
        <p:txBody>
          <a:bodyPr anchor="ctr"/>
          <a:lstStyle/>
          <a:p>
            <a:pPr>
              <a:defRPr/>
            </a:pPr>
            <a:r>
              <a:rPr lang="en-US">
                <a:solidFill>
                  <a:srgbClr val="000099"/>
                </a:solidFill>
              </a:rPr>
              <a:t> </a:t>
            </a:r>
            <a:r>
              <a:rPr lang="en-US">
                <a:effectLst>
                  <a:outerShdw blurRad="38100" dist="38100" dir="2700000" algn="tl">
                    <a:srgbClr val="C0C0C0"/>
                  </a:outerShdw>
                </a:effectLst>
              </a:rPr>
              <a:t>Surfactant Aggregates</a:t>
            </a:r>
          </a:p>
        </p:txBody>
      </p:sp>
      <p:sp>
        <p:nvSpPr>
          <p:cNvPr id="428" name="Slide Number Placeholder 427"/>
          <p:cNvSpPr>
            <a:spLocks noGrp="1"/>
          </p:cNvSpPr>
          <p:nvPr>
            <p:ph type="sldNum" sz="quarter" idx="12"/>
          </p:nvPr>
        </p:nvSpPr>
        <p:spPr/>
        <p:txBody>
          <a:bodyPr/>
          <a:lstStyle/>
          <a:p>
            <a:fld id="{B6F15528-21DE-4FAA-801E-634DDDAF4B2B}"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14290"/>
            <a:ext cx="8610600" cy="707886"/>
          </a:xfrm>
          <a:prstGeom prst="rect">
            <a:avLst/>
          </a:prstGeom>
          <a:noFill/>
        </p:spPr>
        <p:txBody>
          <a:bodyPr wrap="square" rtlCol="0">
            <a:spAutoFit/>
          </a:bodyPr>
          <a:lstStyle/>
          <a:p>
            <a:pPr algn="ctr"/>
            <a:r>
              <a:rPr lang="en-US" sz="4000" b="1" dirty="0" smtClean="0">
                <a:solidFill>
                  <a:srgbClr val="C00000"/>
                </a:solidFill>
                <a:latin typeface="Times New Roman" pitchFamily="18" charset="0"/>
                <a:cs typeface="Times New Roman" pitchFamily="18" charset="0"/>
              </a:rPr>
              <a:t>Polymer Surfactant Interactions</a:t>
            </a:r>
            <a:endParaRPr lang="en-US" sz="4000" b="1" dirty="0">
              <a:solidFill>
                <a:srgbClr val="C00000"/>
              </a:solidFill>
              <a:latin typeface="Times New Roman" pitchFamily="18" charset="0"/>
              <a:cs typeface="Times New Roman" pitchFamily="18" charset="0"/>
            </a:endParaRPr>
          </a:p>
        </p:txBody>
      </p:sp>
      <p:sp>
        <p:nvSpPr>
          <p:cNvPr id="3" name="TextBox 2"/>
          <p:cNvSpPr txBox="1"/>
          <p:nvPr/>
        </p:nvSpPr>
        <p:spPr>
          <a:xfrm>
            <a:off x="1981200" y="1828800"/>
            <a:ext cx="184731" cy="369332"/>
          </a:xfrm>
          <a:prstGeom prst="rect">
            <a:avLst/>
          </a:prstGeom>
          <a:noFill/>
        </p:spPr>
        <p:txBody>
          <a:bodyPr wrap="none" rtlCol="0">
            <a:spAutoFit/>
          </a:bodyPr>
          <a:lstStyle/>
          <a:p>
            <a:endParaRPr lang="en-US"/>
          </a:p>
        </p:txBody>
      </p:sp>
      <p:sp>
        <p:nvSpPr>
          <p:cNvPr id="6" name="TextBox 5"/>
          <p:cNvSpPr txBox="1"/>
          <p:nvPr/>
        </p:nvSpPr>
        <p:spPr>
          <a:xfrm>
            <a:off x="228600" y="928670"/>
            <a:ext cx="8153400" cy="5632311"/>
          </a:xfrm>
          <a:prstGeom prst="rect">
            <a:avLst/>
          </a:prstGeom>
          <a:noFill/>
        </p:spPr>
        <p:txBody>
          <a:bodyPr wrap="square" rtlCol="0">
            <a:spAutoFit/>
          </a:bodyPr>
          <a:lstStyle/>
          <a:p>
            <a:pPr algn="just"/>
            <a:r>
              <a:rPr lang="en-US" sz="2400" b="1" dirty="0" smtClean="0">
                <a:latin typeface="Times New Roman" pitchFamily="18" charset="0"/>
                <a:cs typeface="Times New Roman" pitchFamily="18" charset="0"/>
              </a:rPr>
              <a:t>Interaction occurs in two ways:</a:t>
            </a:r>
          </a:p>
          <a:p>
            <a:pPr algn="just"/>
            <a:endParaRPr lang="en-US" sz="2400" b="1" dirty="0" smtClean="0">
              <a:latin typeface="Times New Roman" pitchFamily="18" charset="0"/>
              <a:cs typeface="Times New Roman" pitchFamily="18" charset="0"/>
            </a:endParaRPr>
          </a:p>
          <a:p>
            <a:pPr algn="just">
              <a:buFont typeface="Arial" pitchFamily="34" charset="0"/>
              <a:buChar char="•"/>
            </a:pPr>
            <a:r>
              <a:rPr lang="en-US" sz="2400" b="1" dirty="0" smtClean="0">
                <a:latin typeface="Times New Roman" pitchFamily="18" charset="0"/>
                <a:cs typeface="Times New Roman" pitchFamily="18" charset="0"/>
              </a:rPr>
              <a:t> First, the interaction is possible for polymers with negative or positive charge with oppositely charged ionic surfactant; here the electrostatic interactions play a profound role. </a:t>
            </a:r>
          </a:p>
          <a:p>
            <a:pPr algn="just"/>
            <a:endParaRPr lang="en-US" sz="2400" b="1" dirty="0" smtClean="0">
              <a:latin typeface="Times New Roman" pitchFamily="18" charset="0"/>
              <a:cs typeface="Times New Roman" pitchFamily="18" charset="0"/>
            </a:endParaRPr>
          </a:p>
          <a:p>
            <a:pPr algn="just"/>
            <a:r>
              <a:rPr lang="en-US" sz="2400" b="1" dirty="0" smtClean="0">
                <a:latin typeface="Times New Roman" pitchFamily="18" charset="0"/>
                <a:cs typeface="Times New Roman" pitchFamily="18" charset="0"/>
              </a:rPr>
              <a:t>The second type is the interaction between nonionic polymer and ionic surfactant, a hydrophobic interaction between the hydrophobic parts of both polymer and surfactant is the driving force for the interaction in this category. </a:t>
            </a:r>
            <a:r>
              <a:rPr lang="en-IN" sz="2400" b="1" dirty="0" smtClean="0">
                <a:latin typeface="Times New Roman" pitchFamily="18" charset="0"/>
                <a:cs typeface="Times New Roman" pitchFamily="18" charset="0"/>
              </a:rPr>
              <a:t>Generally the addition of the polymer to a surfactant solution results in a modification of the aggregation process and therefore association describes the interaction in a better way.</a:t>
            </a:r>
          </a:p>
          <a:p>
            <a:pPr algn="just">
              <a:buFont typeface="Arial" pitchFamily="34" charset="0"/>
              <a:buChar char="•"/>
            </a:pPr>
            <a:endParaRPr lang="en-US" sz="2400" dirty="0" smtClean="0"/>
          </a:p>
          <a:p>
            <a:pPr algn="just"/>
            <a:endParaRPr lang="en-US" sz="24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76200"/>
            <a:ext cx="8763000" cy="4154984"/>
          </a:xfrm>
          <a:prstGeom prst="rect">
            <a:avLst/>
          </a:prstGeom>
        </p:spPr>
        <p:txBody>
          <a:bodyPr wrap="square">
            <a:spAutoFit/>
          </a:bodyPr>
          <a:lstStyle/>
          <a:p>
            <a:pPr algn="just">
              <a:buFont typeface="Arial" pitchFamily="34" charset="0"/>
              <a:buChar char="•"/>
            </a:pPr>
            <a:r>
              <a:rPr lang="en-IN" sz="2400" b="1" dirty="0" smtClean="0">
                <a:latin typeface="Times New Roman" pitchFamily="18" charset="0"/>
                <a:cs typeface="Times New Roman" pitchFamily="18" charset="0"/>
              </a:rPr>
              <a:t>Free micelle formation starts when the chemical potential of the surfactant becomes equal to that for the case of micelle formation in aqueous solution, i.e., CMC which is dependent on polymer concentration.</a:t>
            </a:r>
          </a:p>
          <a:p>
            <a:pPr algn="just">
              <a:buFont typeface="Arial" pitchFamily="34" charset="0"/>
              <a:buChar char="•"/>
            </a:pPr>
            <a:endParaRPr lang="en-US" sz="2400" b="1" dirty="0" smtClean="0">
              <a:latin typeface="Times New Roman" pitchFamily="18" charset="0"/>
              <a:cs typeface="Times New Roman" pitchFamily="18" charset="0"/>
            </a:endParaRPr>
          </a:p>
          <a:p>
            <a:pPr algn="just">
              <a:buFont typeface="Arial" pitchFamily="34" charset="0"/>
              <a:buChar char="•"/>
            </a:pPr>
            <a:r>
              <a:rPr lang="en-US" sz="2400" b="1" dirty="0" smtClean="0">
                <a:latin typeface="Times New Roman" pitchFamily="18" charset="0"/>
                <a:cs typeface="Times New Roman" pitchFamily="18" charset="0"/>
              </a:rPr>
              <a:t>An addition of polymer to a surfactant solution induces aggregation of the surfactants</a:t>
            </a:r>
          </a:p>
          <a:p>
            <a:pPr algn="just">
              <a:buFont typeface="Arial" pitchFamily="34" charset="0"/>
              <a:buChar char="•"/>
            </a:pPr>
            <a:endParaRPr lang="en-US" sz="2400" b="1" dirty="0" smtClean="0">
              <a:latin typeface="Times New Roman" pitchFamily="18" charset="0"/>
              <a:cs typeface="Times New Roman" pitchFamily="18" charset="0"/>
            </a:endParaRPr>
          </a:p>
          <a:p>
            <a:pPr algn="just">
              <a:buFont typeface="Arial" pitchFamily="34" charset="0"/>
              <a:buChar char="•"/>
            </a:pPr>
            <a:r>
              <a:rPr lang="en-US" sz="2400" b="1" dirty="0" smtClean="0">
                <a:latin typeface="Times New Roman" pitchFamily="18" charset="0"/>
                <a:cs typeface="Times New Roman" pitchFamily="18" charset="0"/>
              </a:rPr>
              <a:t>Two critical concentrations, CAC (critical aggregate concentration), and the other CMC (critical micelle concentration), characterize this interaction as depicted in Figure</a:t>
            </a:r>
          </a:p>
        </p:txBody>
      </p:sp>
      <p:sp>
        <p:nvSpPr>
          <p:cNvPr id="7" name="Slide Number Placeholder 6"/>
          <p:cNvSpPr>
            <a:spLocks noGrp="1"/>
          </p:cNvSpPr>
          <p:nvPr>
            <p:ph type="sldNum" sz="quarter" idx="12"/>
          </p:nvPr>
        </p:nvSpPr>
        <p:spPr/>
        <p:txBody>
          <a:bodyPr/>
          <a:lstStyle/>
          <a:p>
            <a:fld id="{B6F15528-21DE-4FAA-801E-634DDDAF4B2B}"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Users\hp-admin\Desktop\Textures_wallpapers_539.jpg"/>
          <p:cNvPicPr>
            <a:picLocks noChangeAspect="1" noChangeArrowheads="1"/>
          </p:cNvPicPr>
          <p:nvPr/>
        </p:nvPicPr>
        <p:blipFill>
          <a:blip r:embed="rId3" cstate="print"/>
          <a:srcRect/>
          <a:stretch>
            <a:fillRect/>
          </a:stretch>
        </p:blipFill>
        <p:spPr bwMode="auto">
          <a:xfrm>
            <a:off x="1143000" y="0"/>
            <a:ext cx="6858000" cy="6858000"/>
          </a:xfrm>
          <a:prstGeom prst="rect">
            <a:avLst/>
          </a:prstGeom>
          <a:noFill/>
        </p:spPr>
      </p:pic>
      <p:sp>
        <p:nvSpPr>
          <p:cNvPr id="2" name="Title 1"/>
          <p:cNvSpPr>
            <a:spLocks noGrp="1"/>
          </p:cNvSpPr>
          <p:nvPr>
            <p:ph type="ctrTitle"/>
          </p:nvPr>
        </p:nvSpPr>
        <p:spPr>
          <a:xfrm>
            <a:off x="1657350" y="304803"/>
            <a:ext cx="5829300" cy="533399"/>
          </a:xfrm>
        </p:spPr>
        <p:txBody>
          <a:bodyPr>
            <a:normAutofit fontScale="90000"/>
          </a:bodyPr>
          <a:lstStyle/>
          <a:p>
            <a:r>
              <a:rPr lang="en-US" dirty="0" smtClean="0"/>
              <a:t>                                    </a:t>
            </a:r>
            <a:endParaRPr lang="en-US" dirty="0"/>
          </a:p>
        </p:txBody>
      </p:sp>
      <p:sp>
        <p:nvSpPr>
          <p:cNvPr id="3" name="Subtitle 2"/>
          <p:cNvSpPr>
            <a:spLocks noGrp="1"/>
          </p:cNvSpPr>
          <p:nvPr>
            <p:ph type="subTitle" idx="1"/>
          </p:nvPr>
        </p:nvSpPr>
        <p:spPr>
          <a:xfrm>
            <a:off x="571472" y="514368"/>
            <a:ext cx="8072494" cy="5486400"/>
          </a:xfrm>
        </p:spPr>
        <p:txBody>
          <a:bodyPr>
            <a:normAutofit/>
          </a:bodyPr>
          <a:lstStyle/>
          <a:p>
            <a:r>
              <a:rPr lang="en-US" b="1" dirty="0">
                <a:solidFill>
                  <a:srgbClr val="FF0000"/>
                </a:solidFill>
                <a:latin typeface="Times New Roman" pitchFamily="18" charset="0"/>
                <a:cs typeface="Times New Roman" pitchFamily="18" charset="0"/>
              </a:rPr>
              <a:t>Types of interactions :</a:t>
            </a:r>
          </a:p>
          <a:p>
            <a:pPr algn="just">
              <a:buFont typeface="Wingdings" pitchFamily="2" charset="2"/>
              <a:buChar char="v"/>
            </a:pPr>
            <a:r>
              <a:rPr lang="en-US" dirty="0">
                <a:solidFill>
                  <a:schemeClr val="tx1"/>
                </a:solidFill>
                <a:latin typeface="Times New Roman" pitchFamily="18" charset="0"/>
                <a:cs typeface="Times New Roman" pitchFamily="18" charset="0"/>
              </a:rPr>
              <a:t> </a:t>
            </a:r>
            <a:r>
              <a:rPr lang="en-US" sz="2800" dirty="0">
                <a:solidFill>
                  <a:schemeClr val="tx1"/>
                </a:solidFill>
                <a:latin typeface="Times New Roman" pitchFamily="18" charset="0"/>
                <a:cs typeface="Times New Roman" pitchFamily="18" charset="0"/>
              </a:rPr>
              <a:t>Electrostatic interaction (if the polymer in solution and the surfactant are oppositely charged)</a:t>
            </a:r>
          </a:p>
          <a:p>
            <a:pPr algn="just">
              <a:buFont typeface="Wingdings" pitchFamily="2" charset="2"/>
              <a:buChar char="v"/>
            </a:pPr>
            <a:r>
              <a:rPr lang="en-US" sz="2800" dirty="0">
                <a:solidFill>
                  <a:schemeClr val="tx1"/>
                </a:solidFill>
                <a:latin typeface="Times New Roman" pitchFamily="18" charset="0"/>
                <a:cs typeface="Times New Roman" pitchFamily="18" charset="0"/>
              </a:rPr>
              <a:t> Hydrophobic interaction ( between the hydrophobic part of both the polymer and surfactant)</a:t>
            </a:r>
          </a:p>
          <a:p>
            <a:pPr algn="just"/>
            <a:endParaRPr lang="en-US" dirty="0">
              <a:solidFill>
                <a:schemeClr val="tx1"/>
              </a:solidFill>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4" cstate="print"/>
          <a:srcRect/>
          <a:stretch>
            <a:fillRect/>
          </a:stretch>
        </p:blipFill>
        <p:spPr bwMode="auto">
          <a:xfrm>
            <a:off x="500034" y="3571876"/>
            <a:ext cx="3557616" cy="2724152"/>
          </a:xfrm>
          <a:prstGeom prst="rect">
            <a:avLst/>
          </a:prstGeom>
          <a:noFill/>
          <a:ln w="9525">
            <a:noFill/>
            <a:miter lim="800000"/>
            <a:headEnd/>
            <a:tailEnd/>
          </a:ln>
        </p:spPr>
      </p:pic>
      <p:sp>
        <p:nvSpPr>
          <p:cNvPr id="5" name="TextBox 4"/>
          <p:cNvSpPr txBox="1"/>
          <p:nvPr/>
        </p:nvSpPr>
        <p:spPr>
          <a:xfrm>
            <a:off x="4343400" y="3505202"/>
            <a:ext cx="4443442" cy="2215991"/>
          </a:xfrm>
          <a:prstGeom prst="rect">
            <a:avLst/>
          </a:prstGeom>
          <a:noFill/>
        </p:spPr>
        <p:txBody>
          <a:bodyPr wrap="square" rtlCol="0">
            <a:spAutoFit/>
          </a:bodyPr>
          <a:lstStyle/>
          <a:p>
            <a:endParaRPr lang="en-US" dirty="0">
              <a:latin typeface="Times New Roman" pitchFamily="18" charset="0"/>
              <a:cs typeface="Times New Roman" pitchFamily="18" charset="0"/>
            </a:endParaRPr>
          </a:p>
          <a:p>
            <a:r>
              <a:rPr lang="en-US" sz="2400" b="1" dirty="0">
                <a:latin typeface="Times New Roman" pitchFamily="18" charset="0"/>
                <a:cs typeface="Times New Roman" pitchFamily="18" charset="0"/>
              </a:rPr>
              <a:t>The presence of similarities between the surfactant and polymer attract the surfactant molecules to certain position in polymer.</a:t>
            </a:r>
          </a:p>
        </p:txBody>
      </p:sp>
      <p:sp>
        <p:nvSpPr>
          <p:cNvPr id="7" name="Slide Number Placeholder 6"/>
          <p:cNvSpPr>
            <a:spLocks noGrp="1"/>
          </p:cNvSpPr>
          <p:nvPr>
            <p:ph type="sldNum" sz="quarter" idx="12"/>
          </p:nvPr>
        </p:nvSpPr>
        <p:spPr/>
        <p:txBody>
          <a:bodyPr/>
          <a:lstStyle/>
          <a:p>
            <a:fld id="{575C3349-2197-49E0-81D1-439DDEE365BC}" type="slidenum">
              <a:rPr lang="en-US" smtClean="0"/>
              <a:pPr/>
              <a:t>31</a:t>
            </a:fld>
            <a:endParaRPr lang="en-US"/>
          </a:p>
        </p:txBody>
      </p:sp>
    </p:spTree>
    <p:extLst>
      <p:ext uri="{BB962C8B-B14F-4D97-AF65-F5344CB8AC3E}">
        <p14:creationId xmlns="" xmlns:p14="http://schemas.microsoft.com/office/powerpoint/2010/main" val="34170559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838200"/>
            <a:ext cx="8572560" cy="3416320"/>
          </a:xfrm>
          <a:prstGeom prst="rect">
            <a:avLst/>
          </a:prstGeom>
        </p:spPr>
        <p:txBody>
          <a:bodyPr wrap="square">
            <a:spAutoFit/>
          </a:bodyPr>
          <a:lstStyle/>
          <a:p>
            <a:pPr algn="just"/>
            <a:r>
              <a:rPr lang="en-US" sz="2400" b="1" dirty="0" smtClean="0">
                <a:latin typeface="Times New Roman" pitchFamily="18" charset="0"/>
                <a:cs typeface="Times New Roman" pitchFamily="18" charset="0"/>
              </a:rPr>
              <a:t>The CAC corresponds to the onset of the interaction between the surfactant and the polymer, as the concentration of surfactant is increased, ‘binding” of surfactant molecules to the polymer continues until the activity of the surfactant reaches a point where any further increase in surfactant concentration results in the formation of regular surfactant micelles. This point, known as CMC, is often referred to as the saturation concentration for the polymer means the point at which any additional surfactant goes into the formation of regular micelles. </a:t>
            </a:r>
            <a:endParaRPr lang="en-US" sz="2400" b="1"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71414"/>
            <a:ext cx="8024842" cy="6740307"/>
          </a:xfrm>
          <a:prstGeom prst="rect">
            <a:avLst/>
          </a:prstGeom>
          <a:noFill/>
        </p:spPr>
        <p:txBody>
          <a:bodyPr wrap="square" rtlCol="0">
            <a:spAutoFit/>
          </a:bodyPr>
          <a:lstStyle/>
          <a:p>
            <a:pPr algn="just"/>
            <a:r>
              <a:rPr lang="en-US" sz="2400" dirty="0" smtClean="0">
                <a:latin typeface="Times New Roman" pitchFamily="18" charset="0"/>
                <a:cs typeface="Times New Roman" pitchFamily="18" charset="0"/>
              </a:rPr>
              <a:t>It is generally accepted that the addition of the polymer to a surfactant solution results in a modification of the aggregation process and therefore association or aggregation better describes the interaction. The model presented by </a:t>
            </a:r>
            <a:r>
              <a:rPr lang="en-US" sz="2400" dirty="0" smtClean="0">
                <a:solidFill>
                  <a:srgbClr val="FF0000"/>
                </a:solidFill>
                <a:latin typeface="Times New Roman" pitchFamily="18" charset="0"/>
                <a:cs typeface="Times New Roman" pitchFamily="18" charset="0"/>
              </a:rPr>
              <a:t>Jones</a:t>
            </a:r>
            <a:r>
              <a:rPr lang="en-US" sz="2400" dirty="0" smtClean="0">
                <a:latin typeface="Times New Roman" pitchFamily="18" charset="0"/>
                <a:cs typeface="Times New Roman" pitchFamily="18" charset="0"/>
              </a:rPr>
              <a:t> and further modified by </a:t>
            </a:r>
            <a:r>
              <a:rPr lang="en-US" sz="2400" dirty="0" err="1" smtClean="0">
                <a:solidFill>
                  <a:srgbClr val="FF0000"/>
                </a:solidFill>
                <a:latin typeface="Times New Roman" pitchFamily="18" charset="0"/>
                <a:cs typeface="Times New Roman" pitchFamily="18" charset="0"/>
              </a:rPr>
              <a:t>Cabane</a:t>
            </a:r>
            <a:r>
              <a:rPr lang="en-US" sz="2400" dirty="0" smtClean="0">
                <a:latin typeface="Times New Roman" pitchFamily="18" charset="0"/>
                <a:cs typeface="Times New Roman" pitchFamily="18" charset="0"/>
              </a:rPr>
              <a:t> , proposed a structure in which the aggregated surfactant is surrounded by macromolecules in a loopy configuration. A schematic picture of this structure, sometimes referred to as ‘‘pearl-necklace model’’.</a:t>
            </a:r>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smtClean="0"/>
          </a:p>
          <a:p>
            <a:pPr algn="just"/>
            <a:endParaRPr lang="en-US" sz="2000" dirty="0"/>
          </a:p>
        </p:txBody>
      </p:sp>
      <p:pic>
        <p:nvPicPr>
          <p:cNvPr id="37892" name="Picture 4"/>
          <p:cNvPicPr>
            <a:picLocks noChangeAspect="1" noChangeArrowheads="1"/>
          </p:cNvPicPr>
          <p:nvPr/>
        </p:nvPicPr>
        <p:blipFill>
          <a:blip r:embed="rId2"/>
          <a:srcRect/>
          <a:stretch>
            <a:fillRect/>
          </a:stretch>
        </p:blipFill>
        <p:spPr bwMode="auto">
          <a:xfrm>
            <a:off x="2209800" y="3144820"/>
            <a:ext cx="4724400" cy="2493980"/>
          </a:xfrm>
          <a:prstGeom prst="rect">
            <a:avLst/>
          </a:prstGeom>
          <a:noFill/>
          <a:ln w="9525">
            <a:noFill/>
            <a:miter lim="800000"/>
            <a:headEnd/>
            <a:tailEnd/>
          </a:ln>
        </p:spPr>
      </p:pic>
      <p:sp>
        <p:nvSpPr>
          <p:cNvPr id="37893" name="Rectangle 5"/>
          <p:cNvSpPr>
            <a:spLocks noChangeArrowheads="1"/>
          </p:cNvSpPr>
          <p:nvPr/>
        </p:nvSpPr>
        <p:spPr bwMode="auto">
          <a:xfrm>
            <a:off x="1066800" y="5715000"/>
            <a:ext cx="6858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Schematic representation of a surfactant</a:t>
            </a:r>
            <a:r>
              <a:rPr kumimoji="0" lang="en-US"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polymer complex in aqueous solution.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4192F1-C87D-4C7E-8D5D-69EED76834F4}" type="slidenum">
              <a:rPr lang="en-IN" smtClean="0"/>
              <a:pPr/>
              <a:t>34</a:t>
            </a:fld>
            <a:endParaRPr lang="en-IN"/>
          </a:p>
        </p:txBody>
      </p:sp>
      <p:pic>
        <p:nvPicPr>
          <p:cNvPr id="1026" name="Picture 2" descr="C:\Users\sony\Desktop\Capture.PNG"/>
          <p:cNvPicPr>
            <a:picLocks noChangeAspect="1" noChangeArrowheads="1"/>
          </p:cNvPicPr>
          <p:nvPr/>
        </p:nvPicPr>
        <p:blipFill>
          <a:blip r:embed="rId2" cstate="print"/>
          <a:srcRect/>
          <a:stretch>
            <a:fillRect/>
          </a:stretch>
        </p:blipFill>
        <p:spPr bwMode="auto">
          <a:xfrm>
            <a:off x="571472" y="357166"/>
            <a:ext cx="8072494" cy="4500594"/>
          </a:xfrm>
          <a:prstGeom prst="rect">
            <a:avLst/>
          </a:prstGeom>
          <a:ln w="88900" cap="sq" cmpd="thickThin">
            <a:solidFill>
              <a:srgbClr val="000000"/>
            </a:solidFill>
            <a:prstDash val="solid"/>
            <a:miter lim="800000"/>
          </a:ln>
          <a:effectLst>
            <a:innerShdw blurRad="76200">
              <a:srgbClr val="000000"/>
            </a:innerShdw>
          </a:effectLst>
        </p:spPr>
      </p:pic>
      <p:sp>
        <p:nvSpPr>
          <p:cNvPr id="4" name="TextBox 3"/>
          <p:cNvSpPr txBox="1"/>
          <p:nvPr/>
        </p:nvSpPr>
        <p:spPr>
          <a:xfrm>
            <a:off x="1000100" y="5455523"/>
            <a:ext cx="7572428" cy="830997"/>
          </a:xfrm>
          <a:prstGeom prst="rect">
            <a:avLst/>
          </a:prstGeom>
          <a:noFill/>
        </p:spPr>
        <p:txBody>
          <a:bodyPr wrap="square" rtlCol="0">
            <a:spAutoFit/>
          </a:bodyPr>
          <a:lstStyle/>
          <a:p>
            <a:r>
              <a:rPr lang="en-IN" sz="2400" dirty="0" smtClean="0"/>
              <a:t>Figure : </a:t>
            </a:r>
            <a:r>
              <a:rPr lang="en-IN" sz="2400" dirty="0"/>
              <a:t>Schematic representation of Polymer </a:t>
            </a:r>
            <a:r>
              <a:rPr lang="en-IN" sz="2400" dirty="0" smtClean="0"/>
              <a:t>-Surfactant </a:t>
            </a:r>
            <a:r>
              <a:rPr lang="en-IN" sz="2400" dirty="0"/>
              <a:t>interaction</a:t>
            </a:r>
          </a:p>
        </p:txBody>
      </p:sp>
    </p:spTree>
    <p:extLst>
      <p:ext uri="{BB962C8B-B14F-4D97-AF65-F5344CB8AC3E}">
        <p14:creationId xmlns="" xmlns:p14="http://schemas.microsoft.com/office/powerpoint/2010/main" val="791966875"/>
      </p:ext>
    </p:extLst>
  </p:cSld>
  <p:clrMapOvr>
    <a:masterClrMapping/>
  </p:clrMapOvr>
  <p:transition>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1143000"/>
            <a:ext cx="184731" cy="369332"/>
          </a:xfrm>
          <a:prstGeom prst="rect">
            <a:avLst/>
          </a:prstGeom>
          <a:noFill/>
        </p:spPr>
        <p:txBody>
          <a:bodyPr wrap="none" rtlCol="0">
            <a:spAutoFit/>
          </a:bodyPr>
          <a:lstStyle/>
          <a:p>
            <a:endParaRPr lang="en-US" dirty="0"/>
          </a:p>
        </p:txBody>
      </p:sp>
      <p:sp>
        <p:nvSpPr>
          <p:cNvPr id="3" name="TextBox 2"/>
          <p:cNvSpPr txBox="1"/>
          <p:nvPr/>
        </p:nvSpPr>
        <p:spPr>
          <a:xfrm>
            <a:off x="533400" y="-52328"/>
            <a:ext cx="8382000" cy="6617196"/>
          </a:xfrm>
          <a:prstGeom prst="rect">
            <a:avLst/>
          </a:prstGeom>
          <a:noFill/>
        </p:spPr>
        <p:txBody>
          <a:bodyPr wrap="square" rtlCol="0">
            <a:spAutoFit/>
          </a:bodyPr>
          <a:lstStyle/>
          <a:p>
            <a:pPr algn="ctr"/>
            <a:r>
              <a:rPr lang="en-US" sz="3200" b="1" dirty="0" smtClean="0">
                <a:solidFill>
                  <a:srgbClr val="C00000"/>
                </a:solidFill>
              </a:rPr>
              <a:t>General Applications of Polymer-Surfactant Mixtures </a:t>
            </a:r>
            <a:endParaRPr lang="en-US" sz="3200" dirty="0" smtClean="0">
              <a:solidFill>
                <a:srgbClr val="C00000"/>
              </a:solidFill>
            </a:endParaRPr>
          </a:p>
          <a:p>
            <a:pPr algn="just"/>
            <a:endParaRPr lang="en-US" sz="2400" dirty="0" smtClean="0"/>
          </a:p>
          <a:p>
            <a:pPr algn="just"/>
            <a:r>
              <a:rPr lang="en-US" sz="2400" dirty="0" smtClean="0"/>
              <a:t>Polymers are added to surfactants to: </a:t>
            </a:r>
          </a:p>
          <a:p>
            <a:pPr algn="just"/>
            <a:endParaRPr lang="en-US" sz="2400" dirty="0" smtClean="0"/>
          </a:p>
          <a:p>
            <a:pPr lvl="0" algn="just">
              <a:buFont typeface="Wingdings" pitchFamily="2" charset="2"/>
              <a:buChar char="Ø"/>
            </a:pPr>
            <a:r>
              <a:rPr lang="en-US" sz="2400" dirty="0" smtClean="0"/>
              <a:t>control the phase behavior (e.g., to </a:t>
            </a:r>
            <a:r>
              <a:rPr lang="en-US" sz="2400" dirty="0" err="1" smtClean="0"/>
              <a:t>solubilize</a:t>
            </a:r>
            <a:r>
              <a:rPr lang="en-US" sz="2400" dirty="0" smtClean="0"/>
              <a:t> water  insoluble polymers),</a:t>
            </a:r>
          </a:p>
          <a:p>
            <a:pPr lvl="0" algn="just">
              <a:buFont typeface="Wingdings" pitchFamily="2" charset="2"/>
              <a:buChar char="Ø"/>
            </a:pPr>
            <a:r>
              <a:rPr lang="en-US" sz="2400" dirty="0" smtClean="0"/>
              <a:t>control the interfacial properties (e.g., to stabilize  suspensions which depend on a complex interplay  </a:t>
            </a:r>
          </a:p>
          <a:p>
            <a:pPr lvl="0" algn="just"/>
            <a:r>
              <a:rPr lang="en-US" sz="2400" dirty="0" smtClean="0"/>
              <a:t>    between different pair interactions. Addition of a polymer </a:t>
            </a:r>
          </a:p>
          <a:p>
            <a:pPr lvl="0" algn="just"/>
            <a:r>
              <a:rPr lang="en-US" sz="2400" dirty="0" smtClean="0"/>
              <a:t>    can either remove a surfactant from a surface or enhance  </a:t>
            </a:r>
          </a:p>
          <a:p>
            <a:pPr lvl="0" algn="just"/>
            <a:r>
              <a:rPr lang="en-US" sz="2400" dirty="0" smtClean="0"/>
              <a:t>    its adsorption to a surface). </a:t>
            </a:r>
          </a:p>
          <a:p>
            <a:pPr lvl="0" algn="just">
              <a:buFont typeface="Wingdings" pitchFamily="2" charset="2"/>
              <a:buChar char="Ø"/>
            </a:pPr>
            <a:r>
              <a:rPr lang="en-US" sz="2400" dirty="0" smtClean="0"/>
              <a:t> achieve a suitable </a:t>
            </a:r>
            <a:r>
              <a:rPr lang="en-US" sz="2400" dirty="0" err="1" smtClean="0"/>
              <a:t>rheology</a:t>
            </a:r>
            <a:r>
              <a:rPr lang="en-US" sz="2400" dirty="0" smtClean="0"/>
              <a:t> </a:t>
            </a:r>
          </a:p>
          <a:p>
            <a:pPr lvl="0" algn="just">
              <a:buFont typeface="Wingdings" pitchFamily="2" charset="2"/>
              <a:buChar char="Ø"/>
            </a:pPr>
            <a:r>
              <a:rPr lang="en-US" sz="2400" dirty="0" smtClean="0"/>
              <a:t>The polymer induced micellization lead to a lower surfactant free molecules concentration and activity (e.g., in skin formulations, free surfactant molecules cause skin  irritation) </a:t>
            </a:r>
          </a:p>
          <a:p>
            <a:pPr algn="just"/>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81000"/>
            <a:ext cx="7924800" cy="4524315"/>
          </a:xfrm>
          <a:prstGeom prst="rect">
            <a:avLst/>
          </a:prstGeom>
          <a:noFill/>
        </p:spPr>
        <p:txBody>
          <a:bodyPr wrap="square" rtlCol="0">
            <a:spAutoFit/>
          </a:bodyPr>
          <a:lstStyle/>
          <a:p>
            <a:pPr lvl="0" algn="just">
              <a:buFont typeface="Wingdings" pitchFamily="2" charset="2"/>
              <a:buChar char="Ø"/>
            </a:pPr>
            <a:r>
              <a:rPr lang="en-US" sz="2400" dirty="0" smtClean="0"/>
              <a:t>Chemical EOR systems include surfactants, polymers, alkali agents, or combinations there of. Addition of polymer to small slugs of surfactant solutions has been observed to give large effects on oil recovery in core floods. Surfactants and alkali agents can lower interfacial tension between oil and water, thereby mobilizing the immobile oil</a:t>
            </a:r>
          </a:p>
          <a:p>
            <a:pPr lvl="0" algn="just">
              <a:buFont typeface="Wingdings" pitchFamily="2" charset="2"/>
              <a:buChar char="Ø"/>
            </a:pPr>
            <a:endParaRPr lang="en-US" sz="2400" dirty="0" smtClean="0"/>
          </a:p>
          <a:p>
            <a:pPr lvl="0" algn="just">
              <a:buFont typeface="Wingdings" pitchFamily="2" charset="2"/>
              <a:buChar char="Ø"/>
            </a:pPr>
            <a:r>
              <a:rPr lang="en-US" sz="2400" dirty="0" smtClean="0"/>
              <a:t>Polymers are used to </a:t>
            </a:r>
            <a:r>
              <a:rPr lang="en-US" sz="2400" dirty="0" err="1" smtClean="0"/>
              <a:t>viscosify</a:t>
            </a:r>
            <a:r>
              <a:rPr lang="en-US" sz="2400" dirty="0" smtClean="0"/>
              <a:t> aqueous solutions and maintain mobility control, because if mobility control is lost, then oil recovery is reduced. </a:t>
            </a:r>
          </a:p>
          <a:p>
            <a:pPr algn="just"/>
            <a:endParaRPr lang="en-IN" sz="2400" dirty="0" smtClean="0"/>
          </a:p>
          <a:p>
            <a:pPr lvl="0" algn="just">
              <a:buFont typeface="Wingdings" pitchFamily="2" charset="2"/>
              <a:buChar char="Ø"/>
            </a:pPr>
            <a:endParaRPr lang="en-US" sz="2400"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00108"/>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l"/>
            <a:r>
              <a:rPr lang="en-US" sz="3100" dirty="0" smtClean="0">
                <a:latin typeface="Berlin Sans FB" pitchFamily="34" charset="0"/>
              </a:rPr>
              <a:t/>
            </a:r>
            <a:br>
              <a:rPr lang="en-US" sz="3100" dirty="0" smtClean="0">
                <a:latin typeface="Berlin Sans FB" pitchFamily="34" charset="0"/>
              </a:rPr>
            </a:br>
            <a:r>
              <a:rPr lang="en-US" sz="3100" dirty="0" smtClean="0">
                <a:latin typeface="Berlin Sans FB" pitchFamily="34" charset="0"/>
              </a:rPr>
              <a:t/>
            </a:r>
            <a:br>
              <a:rPr lang="en-US" sz="3100" dirty="0" smtClean="0">
                <a:latin typeface="Berlin Sans FB" pitchFamily="34" charset="0"/>
              </a:rPr>
            </a:br>
            <a:r>
              <a:rPr lang="en-US" sz="3600" dirty="0" smtClean="0">
                <a:latin typeface="Berlin Sans FB" pitchFamily="34" charset="0"/>
              </a:rPr>
              <a:t>O</a:t>
            </a:r>
            <a:r>
              <a:rPr lang="en-US" sz="3100" dirty="0" smtClean="0">
                <a:latin typeface="Berlin Sans FB Demi" pitchFamily="34" charset="0"/>
              </a:rPr>
              <a:t>BJECTIVE</a:t>
            </a:r>
            <a:r>
              <a:rPr lang="en-US" dirty="0" smtClean="0">
                <a:latin typeface="Berlin Sans FB Demi" pitchFamily="34" charset="0"/>
              </a:rPr>
              <a:t>s</a:t>
            </a:r>
            <a:r>
              <a:rPr lang="en-US" sz="3100" dirty="0" smtClean="0">
                <a:latin typeface="Berlin Sans FB Demi" pitchFamily="34" charset="0"/>
              </a:rPr>
              <a:t> OF RESEARCH</a:t>
            </a:r>
            <a:r>
              <a:rPr lang="en-US" dirty="0" smtClean="0">
                <a:latin typeface="Berlin Sans FB" pitchFamily="34" charset="0"/>
              </a:rPr>
              <a:t/>
            </a:r>
            <a:br>
              <a:rPr lang="en-US" dirty="0" smtClean="0">
                <a:latin typeface="Berlin Sans FB" pitchFamily="34" charset="0"/>
              </a:rPr>
            </a:br>
            <a:endParaRPr lang="en-US" dirty="0"/>
          </a:p>
        </p:txBody>
      </p:sp>
      <p:sp>
        <p:nvSpPr>
          <p:cNvPr id="3" name="Content Placeholder 2"/>
          <p:cNvSpPr>
            <a:spLocks noGrp="1"/>
          </p:cNvSpPr>
          <p:nvPr>
            <p:ph idx="1"/>
          </p:nvPr>
        </p:nvSpPr>
        <p:spPr>
          <a:xfrm>
            <a:off x="0" y="1214422"/>
            <a:ext cx="9144000" cy="5643578"/>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algn="just"/>
            <a:r>
              <a:rPr lang="en-IN" sz="2800" dirty="0" smtClean="0"/>
              <a:t>Interaction between </a:t>
            </a:r>
            <a:r>
              <a:rPr lang="en-IN" sz="2800" dirty="0" err="1" smtClean="0"/>
              <a:t>xantan</a:t>
            </a:r>
            <a:r>
              <a:rPr lang="en-IN" sz="2800" dirty="0" smtClean="0"/>
              <a:t> gum and SDS, and cationic surfactants (CTAB and G5) at various concentrations by measuring the conductivity and surface tension of the solution. The effect of salts (Na2CO3 and </a:t>
            </a:r>
            <a:r>
              <a:rPr lang="en-IN" sz="2800" dirty="0" err="1" smtClean="0"/>
              <a:t>NaCl</a:t>
            </a:r>
            <a:r>
              <a:rPr lang="en-IN" sz="2800" dirty="0" smtClean="0"/>
              <a:t>) and  alkali (</a:t>
            </a:r>
            <a:r>
              <a:rPr lang="en-IN" sz="2800" dirty="0" err="1" smtClean="0"/>
              <a:t>NaOH</a:t>
            </a:r>
            <a:r>
              <a:rPr lang="en-IN" sz="2800" dirty="0" smtClean="0"/>
              <a:t>) on the interaction between the polymer and surfactant system has also been  discussed.</a:t>
            </a:r>
          </a:p>
          <a:p>
            <a:pPr algn="just"/>
            <a:endParaRPr lang="en-IN" sz="2800" dirty="0" smtClean="0"/>
          </a:p>
          <a:p>
            <a:pPr marL="0" lvl="0" indent="457200" algn="just" fontAlgn="base">
              <a:spcBef>
                <a:spcPct val="0"/>
              </a:spcBef>
              <a:spcAft>
                <a:spcPct val="0"/>
              </a:spcAft>
              <a:buFont typeface="Wingdings" pitchFamily="2" charset="2"/>
              <a:buChar char="§"/>
            </a:pPr>
            <a:r>
              <a:rPr lang="en-US" sz="2800" dirty="0" smtClean="0">
                <a:solidFill>
                  <a:schemeClr val="tx1"/>
                </a:solidFill>
                <a:latin typeface="Calibri" pitchFamily="34" charset="0"/>
                <a:ea typeface="Times New Roman" pitchFamily="18" charset="0"/>
                <a:cs typeface="Times New Roman" pitchFamily="18" charset="0"/>
              </a:rPr>
              <a:t>to gain a better understanding of how the Anionic/cationic  surfactant interacts with   water soluble polymer. We have attempted to develop an empirical expression for the dependence of </a:t>
            </a:r>
          </a:p>
          <a:p>
            <a:pPr marL="0" lvl="0" indent="457200" algn="just" fontAlgn="base">
              <a:spcBef>
                <a:spcPct val="0"/>
              </a:spcBef>
              <a:spcAft>
                <a:spcPct val="0"/>
              </a:spcAft>
              <a:buNone/>
            </a:pPr>
            <a:r>
              <a:rPr lang="en-US" sz="2800" dirty="0" smtClean="0">
                <a:solidFill>
                  <a:schemeClr val="tx1"/>
                </a:solidFill>
                <a:latin typeface="Calibri" pitchFamily="34" charset="0"/>
                <a:ea typeface="Times New Roman" pitchFamily="18" charset="0"/>
                <a:cs typeface="Times New Roman" pitchFamily="18" charset="0"/>
              </a:rPr>
              <a:t>CMC on polymer concentration, C</a:t>
            </a:r>
            <a:r>
              <a:rPr lang="en-US" sz="2800" baseline="-30000" dirty="0" smtClean="0">
                <a:solidFill>
                  <a:schemeClr val="tx1"/>
                </a:solidFill>
                <a:latin typeface="Calibri" pitchFamily="34" charset="0"/>
                <a:ea typeface="Times New Roman" pitchFamily="18" charset="0"/>
                <a:cs typeface="Times New Roman" pitchFamily="18" charset="0"/>
              </a:rPr>
              <a:t>P</a:t>
            </a:r>
            <a:r>
              <a:rPr lang="en-US" sz="2800" dirty="0" smtClean="0">
                <a:solidFill>
                  <a:schemeClr val="tx1"/>
                </a:solidFill>
                <a:latin typeface="Calibri" pitchFamily="34" charset="0"/>
                <a:ea typeface="Times New Roman" pitchFamily="18" charset="0"/>
                <a:cs typeface="Times New Roman" pitchFamily="18" charset="0"/>
              </a:rPr>
              <a:t>, and temperature, T, and </a:t>
            </a:r>
          </a:p>
          <a:p>
            <a:pPr marL="0" lvl="0" indent="457200" algn="just" fontAlgn="base">
              <a:spcBef>
                <a:spcPct val="0"/>
              </a:spcBef>
              <a:spcAft>
                <a:spcPct val="0"/>
              </a:spcAft>
            </a:pPr>
            <a:endParaRPr lang="en-US" sz="2800" dirty="0" smtClean="0">
              <a:latin typeface="Calibri" pitchFamily="34" charset="0"/>
              <a:ea typeface="Times New Roman" pitchFamily="18" charset="0"/>
              <a:cs typeface="Times New Roman" pitchFamily="18" charset="0"/>
            </a:endParaRPr>
          </a:p>
          <a:p>
            <a:pPr algn="just"/>
            <a:endParaRPr lang="en-US" sz="2800" dirty="0" smtClean="0">
              <a:latin typeface="Berlin Sans FB" pitchFamily="34" charset="0"/>
            </a:endParaRPr>
          </a:p>
          <a:p>
            <a:pPr algn="just">
              <a:buNone/>
            </a:pPr>
            <a:r>
              <a:rPr lang="en-US" sz="2800" dirty="0" smtClean="0">
                <a:latin typeface="Berlin Sans FB" pitchFamily="34" charset="0"/>
              </a:rPr>
              <a:t> </a:t>
            </a:r>
          </a:p>
          <a:p>
            <a:pPr algn="just"/>
            <a:endParaRPr lang="en-US" sz="2400" dirty="0" smtClean="0">
              <a:latin typeface="Berlin Sans FB" pitchFamily="34" charset="0"/>
            </a:endParaRPr>
          </a:p>
          <a:p>
            <a:pPr algn="just"/>
            <a:endParaRPr lang="en-US" sz="2400" dirty="0" smtClean="0">
              <a:latin typeface="Berlin Sans FB" pitchFamily="34" charset="0"/>
            </a:endParaRPr>
          </a:p>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l"/>
            <a:r>
              <a:rPr lang="en-US" sz="3100" dirty="0" smtClean="0">
                <a:latin typeface="Berlin Sans FB Demi" pitchFamily="34" charset="0"/>
              </a:rPr>
              <a:t/>
            </a:r>
            <a:br>
              <a:rPr lang="en-US" sz="3100" dirty="0" smtClean="0">
                <a:latin typeface="Berlin Sans FB Demi" pitchFamily="34" charset="0"/>
              </a:rPr>
            </a:br>
            <a:r>
              <a:rPr lang="en-US" sz="3100" dirty="0" smtClean="0">
                <a:latin typeface="Berlin Sans FB Demi" pitchFamily="34" charset="0"/>
              </a:rPr>
              <a:t/>
            </a:r>
            <a:br>
              <a:rPr lang="en-US" sz="3100" dirty="0" smtClean="0">
                <a:latin typeface="Berlin Sans FB Demi" pitchFamily="34" charset="0"/>
              </a:rPr>
            </a:br>
            <a:r>
              <a:rPr lang="en-US" sz="3100" dirty="0" smtClean="0">
                <a:latin typeface="Berlin Sans FB Demi" pitchFamily="34" charset="0"/>
              </a:rPr>
              <a:t>EXPERIMENTAL METHODS AND PROCEDURE</a:t>
            </a:r>
            <a:r>
              <a:rPr lang="en-US" dirty="0" smtClean="0">
                <a:latin typeface="Berlin Sans FB" pitchFamily="34" charset="0"/>
              </a:rPr>
              <a:t/>
            </a:r>
            <a:br>
              <a:rPr lang="en-US" dirty="0" smtClean="0">
                <a:latin typeface="Berlin Sans FB" pitchFamily="34" charset="0"/>
              </a:rPr>
            </a:br>
            <a:endParaRPr lang="en-US" dirty="0"/>
          </a:p>
        </p:txBody>
      </p:sp>
      <p:sp>
        <p:nvSpPr>
          <p:cNvPr id="3" name="Content Placeholder 2"/>
          <p:cNvSpPr>
            <a:spLocks noGrp="1"/>
          </p:cNvSpPr>
          <p:nvPr>
            <p:ph idx="1"/>
          </p:nvPr>
        </p:nvSpPr>
        <p:spPr>
          <a:xfrm>
            <a:off x="0" y="762000"/>
            <a:ext cx="9144000" cy="6096000"/>
          </a:xfrm>
        </p:spPr>
        <p:style>
          <a:lnRef idx="1">
            <a:schemeClr val="accent4"/>
          </a:lnRef>
          <a:fillRef idx="2">
            <a:schemeClr val="accent4"/>
          </a:fillRef>
          <a:effectRef idx="1">
            <a:schemeClr val="accent4"/>
          </a:effectRef>
          <a:fontRef idx="minor">
            <a:schemeClr val="dk1"/>
          </a:fontRef>
        </p:style>
        <p:txBody>
          <a:bodyPr>
            <a:normAutofit fontScale="77500" lnSpcReduction="20000"/>
          </a:bodyPr>
          <a:lstStyle/>
          <a:p>
            <a:pPr algn="just"/>
            <a:endParaRPr lang="en-US" sz="2400" dirty="0" smtClean="0">
              <a:latin typeface="Berlin Sans FB" pitchFamily="34" charset="0"/>
            </a:endParaRPr>
          </a:p>
          <a:p>
            <a:pPr algn="just"/>
            <a:r>
              <a:rPr lang="en-US" sz="4400" dirty="0" smtClean="0">
                <a:latin typeface="Berlin Sans FB" pitchFamily="34" charset="0"/>
              </a:rPr>
              <a:t>In the present research , interaction of Xanthan gum with surfactants (SDS, CTAB and 16-5-16)  was carried out by  </a:t>
            </a:r>
            <a:r>
              <a:rPr lang="en-US" sz="4400" dirty="0" smtClean="0">
                <a:solidFill>
                  <a:srgbClr val="FF0000"/>
                </a:solidFill>
                <a:latin typeface="Berlin Sans FB" pitchFamily="34" charset="0"/>
              </a:rPr>
              <a:t>conductivity </a:t>
            </a:r>
            <a:r>
              <a:rPr lang="en-US" sz="4400" dirty="0" smtClean="0">
                <a:latin typeface="Berlin Sans FB" pitchFamily="34" charset="0"/>
              </a:rPr>
              <a:t> and </a:t>
            </a:r>
            <a:r>
              <a:rPr lang="en-US" sz="4400" dirty="0" smtClean="0">
                <a:solidFill>
                  <a:srgbClr val="FF0000"/>
                </a:solidFill>
                <a:latin typeface="Berlin Sans FB" pitchFamily="34" charset="0"/>
              </a:rPr>
              <a:t>Surface Tension  measurements.</a:t>
            </a:r>
          </a:p>
          <a:p>
            <a:pPr algn="just">
              <a:buNone/>
            </a:pPr>
            <a:endParaRPr lang="en-US" sz="3800" dirty="0" smtClean="0">
              <a:solidFill>
                <a:srgbClr val="FF0000"/>
              </a:solidFill>
              <a:latin typeface="Berlin Sans FB" pitchFamily="34" charset="0"/>
            </a:endParaRPr>
          </a:p>
          <a:p>
            <a:r>
              <a:rPr lang="en-US" sz="4400" dirty="0" smtClean="0">
                <a:latin typeface="Berlin Sans FB" pitchFamily="34" charset="0"/>
              </a:rPr>
              <a:t>different concentrations of  Xanthan gum </a:t>
            </a:r>
          </a:p>
          <a:p>
            <a:r>
              <a:rPr lang="en-US" sz="4400" dirty="0" smtClean="0">
                <a:latin typeface="Berlin Sans FB" pitchFamily="34" charset="0"/>
              </a:rPr>
              <a:t> 20 ppm, 50, ppm, 100 ppm, 700 ppm, 1200 </a:t>
            </a:r>
            <a:r>
              <a:rPr lang="en-US" sz="4400" dirty="0" err="1" smtClean="0">
                <a:latin typeface="Berlin Sans FB" pitchFamily="34" charset="0"/>
              </a:rPr>
              <a:t>ppm</a:t>
            </a:r>
            <a:r>
              <a:rPr lang="en-US" sz="4400" dirty="0" smtClean="0">
                <a:latin typeface="Berlin Sans FB" pitchFamily="34" charset="0"/>
              </a:rPr>
              <a:t> were used.</a:t>
            </a:r>
          </a:p>
          <a:p>
            <a:pPr algn="ctr">
              <a:buNone/>
            </a:pPr>
            <a:endParaRPr lang="en-US" sz="2400" dirty="0" smtClean="0">
              <a:latin typeface="Berlin Sans FB" pitchFamily="34" charset="0"/>
            </a:endParaRPr>
          </a:p>
          <a:p>
            <a:pPr>
              <a:buNone/>
            </a:pPr>
            <a:endParaRPr lang="en-US" sz="2400" dirty="0" smtClean="0"/>
          </a:p>
          <a:p>
            <a:pPr>
              <a:buNone/>
            </a:pPr>
            <a:endParaRPr lang="en-US" sz="2400" dirty="0" smtClean="0">
              <a:solidFill>
                <a:srgbClr val="00B0F0"/>
              </a:solidFill>
            </a:endParaRPr>
          </a:p>
          <a:p>
            <a:pPr algn="just"/>
            <a:endParaRPr lang="en-US" sz="2400" dirty="0" smtClean="0">
              <a:solidFill>
                <a:srgbClr val="FF0000"/>
              </a:solidFill>
              <a:latin typeface="Berlin Sans FB" pitchFamily="34" charset="0"/>
            </a:endParaRPr>
          </a:p>
          <a:p>
            <a:pPr algn="just">
              <a:buNone/>
            </a:pPr>
            <a:endParaRPr lang="en-US" sz="2400" dirty="0" smtClean="0">
              <a:solidFill>
                <a:srgbClr val="FF0000"/>
              </a:solidFill>
              <a:latin typeface="Berlin Sans FB" pitchFamily="34" charset="0"/>
            </a:endParaRPr>
          </a:p>
          <a:p>
            <a:pPr>
              <a:buNone/>
            </a:pPr>
            <a:r>
              <a:rPr lang="en-US" dirty="0" smtClean="0">
                <a:solidFill>
                  <a:srgbClr val="FF0000"/>
                </a:solidFill>
              </a:rPr>
              <a:t> </a:t>
            </a:r>
          </a:p>
          <a:p>
            <a:endParaRPr lang="en-US" dirty="0" smtClean="0">
              <a:solidFill>
                <a:srgbClr val="FF0000"/>
              </a:solidFill>
            </a:endParaRPr>
          </a:p>
          <a:p>
            <a:endParaRPr lang="en-US" dirty="0">
              <a:solidFill>
                <a:srgbClr val="FF00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39</a:t>
            </a:fld>
            <a:endParaRPr lang="en-US"/>
          </a:p>
        </p:txBody>
      </p:sp>
      <p:sp>
        <p:nvSpPr>
          <p:cNvPr id="32769" name="Rectangle 1"/>
          <p:cNvSpPr>
            <a:spLocks noChangeArrowheads="1"/>
          </p:cNvSpPr>
          <p:nvPr/>
        </p:nvSpPr>
        <p:spPr bwMode="auto">
          <a:xfrm>
            <a:off x="214282" y="0"/>
            <a:ext cx="8501122"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Conductivity Measurements</a:t>
            </a:r>
          </a:p>
          <a:p>
            <a:pPr algn="just" fontAlgn="base">
              <a:spcBef>
                <a:spcPct val="0"/>
              </a:spcBef>
              <a:spcAft>
                <a:spcPct val="0"/>
              </a:spcAft>
            </a:pPr>
            <a:r>
              <a:rPr lang="en-US" sz="2400" dirty="0" smtClean="0">
                <a:latin typeface="Times New Roman" pitchFamily="18" charset="0"/>
                <a:cs typeface="Times New Roman" pitchFamily="18" charset="0"/>
              </a:rPr>
              <a:t>The conductivity measurements were performed on the digital conductivity meter (</a:t>
            </a:r>
            <a:r>
              <a:rPr lang="en-US" sz="2400" dirty="0" err="1" smtClean="0">
                <a:latin typeface="Times New Roman" pitchFamily="18" charset="0"/>
                <a:cs typeface="Times New Roman" pitchFamily="18" charset="0"/>
              </a:rPr>
              <a:t>Systronics</a:t>
            </a:r>
            <a:r>
              <a:rPr lang="en-US" sz="2400" dirty="0" smtClean="0">
                <a:latin typeface="Times New Roman" pitchFamily="18" charset="0"/>
                <a:cs typeface="Times New Roman" pitchFamily="18" charset="0"/>
              </a:rPr>
              <a:t> Conductivity-TDS Meter 308, range 0.1 </a:t>
            </a:r>
            <a:r>
              <a:rPr lang="en-US" sz="2400" dirty="0" err="1" smtClean="0">
                <a:latin typeface="Times New Roman" pitchFamily="18" charset="0"/>
                <a:cs typeface="Times New Roman" pitchFamily="18" charset="0"/>
              </a:rPr>
              <a:t>μS</a:t>
            </a:r>
            <a:r>
              <a:rPr lang="en-US" sz="2400" dirty="0" smtClean="0">
                <a:latin typeface="Times New Roman" pitchFamily="18" charset="0"/>
                <a:cs typeface="Times New Roman" pitchFamily="18" charset="0"/>
              </a:rPr>
              <a:t> to 100 </a:t>
            </a:r>
            <a:r>
              <a:rPr lang="en-US" sz="2400" dirty="0" err="1" smtClean="0">
                <a:latin typeface="Times New Roman" pitchFamily="18" charset="0"/>
                <a:cs typeface="Times New Roman" pitchFamily="18" charset="0"/>
              </a:rPr>
              <a:t>mS</a:t>
            </a:r>
            <a:r>
              <a:rPr lang="en-US" sz="2400" dirty="0" smtClean="0">
                <a:latin typeface="Times New Roman" pitchFamily="18" charset="0"/>
                <a:cs typeface="Times New Roman" pitchFamily="18" charset="0"/>
              </a:rPr>
              <a:t>, accuracy ±1% of F.S. ± 1 digit, India). </a:t>
            </a:r>
            <a:endParaRPr lang="en-US" sz="2400" dirty="0" smtClean="0">
              <a:solidFill>
                <a:srgbClr val="FF0000"/>
              </a:solidFill>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a typeface="GulliverRM"/>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The temperature within uncertainties of ± 0.1 K was maintained in a bath, 25 ml of the polymer solution consisting of an appropriate amount of polymer in water was taken in the conductivity cell at the desired temperature. Then a known amount of stock solution of surfactants made with the same polymer solution  was added. In this way, the precise conductance of xanthan gum  + surfactant mixture over the complete mole fraction  range in aqueous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xanthan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gum was measured.</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000" dirty="0" smtClean="0"/>
              <a:t>                                                                                                                                          Continued</a:t>
            </a:r>
            <a:br>
              <a:rPr lang="en-US" sz="2000" dirty="0" smtClean="0"/>
            </a:br>
            <a:r>
              <a:rPr lang="en-US" sz="2400" b="1" dirty="0" smtClean="0">
                <a:latin typeface="Berlin Sans FB" pitchFamily="34" charset="0"/>
              </a:rPr>
              <a:t>Conductivity meter</a:t>
            </a:r>
            <a:endParaRPr lang="en-US" sz="2400" b="1" dirty="0">
              <a:latin typeface="Berlin Sans FB" pitchFamily="34" charset="0"/>
            </a:endParaRPr>
          </a:p>
        </p:txBody>
      </p:sp>
      <p:pic>
        <p:nvPicPr>
          <p:cNvPr id="4" name="Content Placeholder 3" descr="C:\Users\Taqumeel\Desktop\20140530_103420.jpg"/>
          <p:cNvPicPr>
            <a:picLocks noGrp="1"/>
          </p:cNvPicPr>
          <p:nvPr>
            <p:ph idx="1"/>
          </p:nvPr>
        </p:nvPicPr>
        <p:blipFill>
          <a:blip r:embed="rId3" cstate="print"/>
          <a:srcRect/>
          <a:stretch>
            <a:fillRect/>
          </a:stretch>
        </p:blipFill>
        <p:spPr bwMode="auto">
          <a:xfrm>
            <a:off x="1066800" y="1600200"/>
            <a:ext cx="68580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000" dirty="0" smtClean="0"/>
              <a:t>                                                                             			                  </a:t>
            </a:r>
            <a:br>
              <a:rPr lang="en-US" sz="2000" dirty="0" smtClean="0"/>
            </a:br>
            <a:r>
              <a:rPr lang="en-US" sz="2800" dirty="0" smtClean="0">
                <a:latin typeface="Berlin Sans FB" pitchFamily="34" charset="0"/>
              </a:rPr>
              <a:t>Surface Tension Analyser</a:t>
            </a:r>
            <a:endParaRPr lang="en-US" sz="2800" dirty="0">
              <a:latin typeface="Berlin Sans FB" pitchFamily="34" charset="0"/>
            </a:endParaRPr>
          </a:p>
        </p:txBody>
      </p:sp>
      <p:pic>
        <p:nvPicPr>
          <p:cNvPr id="4" name="Content Placeholder 3" descr="F:\DISRTN 6JULY2K14\TAQ\report\equipment figure\tensiometer.jpg"/>
          <p:cNvPicPr>
            <a:picLocks noGrp="1"/>
          </p:cNvPicPr>
          <p:nvPr>
            <p:ph idx="1"/>
          </p:nvPr>
        </p:nvPicPr>
        <p:blipFill>
          <a:blip r:embed="rId3" cstate="print"/>
          <a:srcRect/>
          <a:stretch>
            <a:fillRect/>
          </a:stretch>
        </p:blipFill>
        <p:spPr bwMode="auto">
          <a:xfrm>
            <a:off x="1066800" y="1143000"/>
            <a:ext cx="6858000" cy="5029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2984"/>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l"/>
            <a:r>
              <a:rPr lang="en-US" sz="3100" dirty="0" smtClean="0">
                <a:latin typeface="Berlin Sans FB" pitchFamily="34" charset="0"/>
              </a:rPr>
              <a:t/>
            </a:r>
            <a:br>
              <a:rPr lang="en-US" sz="3100" dirty="0" smtClean="0">
                <a:latin typeface="Berlin Sans FB" pitchFamily="34" charset="0"/>
              </a:rPr>
            </a:br>
            <a:r>
              <a:rPr lang="en-US" sz="3100" dirty="0" smtClean="0">
                <a:latin typeface="Berlin Sans FB" pitchFamily="34" charset="0"/>
              </a:rPr>
              <a:t>RESULTS AND  DISCUSSION</a:t>
            </a:r>
            <a:r>
              <a:rPr lang="en-US" dirty="0" smtClean="0">
                <a:latin typeface="Berlin Sans FB" pitchFamily="34" charset="0"/>
              </a:rPr>
              <a:t/>
            </a:r>
            <a:br>
              <a:rPr lang="en-US" dirty="0" smtClean="0">
                <a:latin typeface="Berlin Sans FB" pitchFamily="34" charset="0"/>
              </a:rPr>
            </a:br>
            <a:endParaRPr lang="en-US" dirty="0"/>
          </a:p>
        </p:txBody>
      </p:sp>
      <p:sp>
        <p:nvSpPr>
          <p:cNvPr id="3" name="Content Placeholder 2"/>
          <p:cNvSpPr>
            <a:spLocks noGrp="1"/>
          </p:cNvSpPr>
          <p:nvPr>
            <p:ph idx="1"/>
          </p:nvPr>
        </p:nvSpPr>
        <p:spPr>
          <a:xfrm>
            <a:off x="0" y="1428736"/>
            <a:ext cx="9144000" cy="4953000"/>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algn="just"/>
            <a:r>
              <a:rPr lang="en-US" sz="2400" dirty="0" smtClean="0">
                <a:latin typeface="Berlin Sans FB" pitchFamily="34" charset="0"/>
              </a:rPr>
              <a:t>Interaction between water soluble polymer and </a:t>
            </a:r>
            <a:r>
              <a:rPr lang="en-US" sz="2400" dirty="0" smtClean="0">
                <a:solidFill>
                  <a:srgbClr val="FF0000"/>
                </a:solidFill>
                <a:latin typeface="Berlin Sans FB" pitchFamily="34" charset="0"/>
              </a:rPr>
              <a:t>anionic, cationic and gemini</a:t>
            </a:r>
            <a:r>
              <a:rPr lang="en-US" sz="2400" dirty="0" smtClean="0">
                <a:latin typeface="Berlin Sans FB" pitchFamily="34" charset="0"/>
              </a:rPr>
              <a:t> surfactant has been studied by surface tension and conductivity measurements at two different temperatures </a:t>
            </a:r>
            <a:r>
              <a:rPr lang="en-US" sz="2400" dirty="0" smtClean="0">
                <a:solidFill>
                  <a:srgbClr val="FF0000"/>
                </a:solidFill>
                <a:latin typeface="Berlin Sans FB" pitchFamily="34" charset="0"/>
              </a:rPr>
              <a:t>310.15 K and 318.15 K </a:t>
            </a:r>
            <a:r>
              <a:rPr lang="en-US" sz="2400" dirty="0" smtClean="0">
                <a:latin typeface="Berlin Sans FB" pitchFamily="34" charset="0"/>
              </a:rPr>
              <a:t>. </a:t>
            </a:r>
          </a:p>
          <a:p>
            <a:pPr algn="just"/>
            <a:endParaRPr lang="en-US" sz="2400" dirty="0" smtClean="0">
              <a:solidFill>
                <a:srgbClr val="FF0000"/>
              </a:solidFill>
              <a:latin typeface="Berlin Sans FB" pitchFamily="34" charset="0"/>
            </a:endParaRPr>
          </a:p>
          <a:p>
            <a:pPr algn="just"/>
            <a:r>
              <a:rPr lang="en-US" sz="2400" dirty="0" smtClean="0">
                <a:solidFill>
                  <a:srgbClr val="FF0000"/>
                </a:solidFill>
                <a:latin typeface="Berlin Sans FB" pitchFamily="34" charset="0"/>
              </a:rPr>
              <a:t>SDS, CTAB and 16-5-16 </a:t>
            </a:r>
            <a:r>
              <a:rPr lang="en-US" sz="2400" dirty="0" smtClean="0">
                <a:latin typeface="Berlin Sans FB" pitchFamily="34" charset="0"/>
              </a:rPr>
              <a:t>were used as surfactant while Xanthan gum was used as water soluble polymer for the present study.</a:t>
            </a:r>
          </a:p>
          <a:p>
            <a:pPr algn="just">
              <a:buNone/>
            </a:pPr>
            <a:endParaRPr lang="en-US" sz="2400" dirty="0" smtClean="0">
              <a:latin typeface="Berlin Sans FB" pitchFamily="34" charset="0"/>
            </a:endParaRPr>
          </a:p>
          <a:p>
            <a:pPr algn="just">
              <a:buNone/>
            </a:pPr>
            <a:r>
              <a:rPr lang="en-US" sz="2800" b="1" dirty="0" smtClean="0">
                <a:latin typeface="Berlin Sans FB Demi" pitchFamily="34" charset="0"/>
              </a:rPr>
              <a:t>Conductivity results</a:t>
            </a:r>
          </a:p>
          <a:p>
            <a:pPr algn="just">
              <a:buNone/>
            </a:pPr>
            <a:r>
              <a:rPr lang="en-US" sz="2400" dirty="0" smtClean="0">
                <a:latin typeface="Berlin Sans FB" pitchFamily="34" charset="0"/>
              </a:rPr>
              <a:t>  Conductivity of the aqueous solutions with and without polymer is nothing but the dissociated cations and anions of the polymer and surfactant</a:t>
            </a:r>
            <a:r>
              <a:rPr lang="en-US" sz="2800" dirty="0" smtClean="0"/>
              <a:t>.</a:t>
            </a:r>
            <a:endParaRPr lang="en-US" sz="2800" b="1" dirty="0" smtClean="0">
              <a:latin typeface="Berlin Sans FB Demi" pitchFamily="34" charset="0"/>
            </a:endParaRPr>
          </a:p>
          <a:p>
            <a:pPr algn="just">
              <a:buNone/>
            </a:pPr>
            <a:endParaRPr lang="en-US" sz="2800" dirty="0" smtClean="0">
              <a:latin typeface="Berlin Sans FB Demi" pitchFamily="34" charset="0"/>
            </a:endParaRPr>
          </a:p>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style>
          <a:lnRef idx="1">
            <a:schemeClr val="accent1"/>
          </a:lnRef>
          <a:fillRef idx="2">
            <a:schemeClr val="accent1"/>
          </a:fillRef>
          <a:effectRef idx="1">
            <a:schemeClr val="accent1"/>
          </a:effectRef>
          <a:fontRef idx="minor">
            <a:schemeClr val="dk1"/>
          </a:fontRef>
        </p:style>
        <p:txBody>
          <a:bodyPr>
            <a:normAutofit/>
          </a:bodyPr>
          <a:lstStyle/>
          <a:p>
            <a:pPr algn="just"/>
            <a:r>
              <a:rPr lang="en-US" sz="2400" dirty="0" smtClean="0">
                <a:latin typeface="Berlin Sans FB" pitchFamily="34" charset="0"/>
              </a:rPr>
              <a:t>Fig. 1 represents specific conductivity as a function of SDS concentrations, in the absence of the polymer at 310.15 K and 318.15 K. </a:t>
            </a:r>
            <a:endParaRPr lang="en-US" sz="2400" dirty="0">
              <a:latin typeface="Berlin Sans FB" pitchFamily="34" charset="0"/>
            </a:endParaRPr>
          </a:p>
        </p:txBody>
      </p:sp>
      <p:sp>
        <p:nvSpPr>
          <p:cNvPr id="7" name="Content Placeholder 6"/>
          <p:cNvSpPr>
            <a:spLocks noGrp="1"/>
          </p:cNvSpPr>
          <p:nvPr>
            <p:ph idx="1"/>
          </p:nvPr>
        </p:nvSpPr>
        <p:spPr>
          <a:xfrm>
            <a:off x="457200" y="1285860"/>
            <a:ext cx="8329642" cy="5214974"/>
          </a:xfrm>
        </p:spPr>
        <p:txBody>
          <a:bodyPr/>
          <a:lstStyle/>
          <a:p>
            <a:pPr>
              <a:buNone/>
            </a:pPr>
            <a:r>
              <a:rPr lang="en-US" sz="2400" dirty="0" smtClean="0">
                <a:latin typeface="Berlin Sans FB Demi" pitchFamily="34" charset="0"/>
              </a:rPr>
              <a:t> </a:t>
            </a:r>
          </a:p>
          <a:p>
            <a:pPr>
              <a:buNone/>
            </a:pPr>
            <a:endParaRPr lang="en-US" dirty="0"/>
          </a:p>
        </p:txBody>
      </p:sp>
      <p:pic>
        <p:nvPicPr>
          <p:cNvPr id="8" name="Content Placeholder 3"/>
          <p:cNvPicPr>
            <a:picLocks/>
          </p:cNvPicPr>
          <p:nvPr/>
        </p:nvPicPr>
        <p:blipFill>
          <a:blip r:embed="rId3"/>
          <a:srcRect/>
          <a:stretch>
            <a:fillRect/>
          </a:stretch>
        </p:blipFill>
        <p:spPr bwMode="auto">
          <a:xfrm>
            <a:off x="914400" y="2209800"/>
            <a:ext cx="7010400" cy="43434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fld id="{B6F15528-21DE-4FAA-801E-634DDDAF4B2B}" type="slidenum">
              <a:rPr lang="en-US" smtClean="0"/>
              <a:pPr/>
              <a:t>43</a:t>
            </a:fld>
            <a:endParaRPr lang="en-US"/>
          </a:p>
        </p:txBody>
      </p:sp>
      <p:sp>
        <p:nvSpPr>
          <p:cNvPr id="6" name="Rectangle 5"/>
          <p:cNvSpPr/>
          <p:nvPr/>
        </p:nvSpPr>
        <p:spPr>
          <a:xfrm>
            <a:off x="500034" y="1428736"/>
            <a:ext cx="7929618" cy="707886"/>
          </a:xfrm>
          <a:prstGeom prst="rect">
            <a:avLst/>
          </a:prstGeom>
        </p:spPr>
        <p:txBody>
          <a:bodyPr wrap="square">
            <a:spAutoFit/>
          </a:bodyPr>
          <a:lstStyle/>
          <a:p>
            <a:pPr algn="just"/>
            <a:r>
              <a:rPr lang="en-US" sz="2000" b="1" dirty="0" smtClean="0">
                <a:solidFill>
                  <a:srgbClr val="FF0000"/>
                </a:solidFill>
              </a:rPr>
              <a:t>One break point is observed The intersection point of the two straight lines represents the usual CMC of surfactants </a:t>
            </a:r>
            <a:endParaRPr lang="en-US" sz="2000" b="1" dirty="0">
              <a:solidFill>
                <a:srgbClr val="FF0000"/>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44</a:t>
            </a:fld>
            <a:endParaRPr lang="en-US"/>
          </a:p>
        </p:txBody>
      </p:sp>
      <p:pic>
        <p:nvPicPr>
          <p:cNvPr id="3" name="Picture 2"/>
          <p:cNvPicPr/>
          <p:nvPr/>
        </p:nvPicPr>
        <p:blipFill>
          <a:blip r:embed="rId3"/>
          <a:srcRect/>
          <a:stretch>
            <a:fillRect/>
          </a:stretch>
        </p:blipFill>
        <p:spPr bwMode="auto">
          <a:xfrm>
            <a:off x="1219200" y="1500174"/>
            <a:ext cx="6172200" cy="5129226"/>
          </a:xfrm>
          <a:prstGeom prst="rect">
            <a:avLst/>
          </a:prstGeom>
          <a:noFill/>
          <a:ln w="9525">
            <a:noFill/>
            <a:miter lim="800000"/>
            <a:headEnd/>
            <a:tailEnd/>
          </a:ln>
        </p:spPr>
      </p:pic>
      <p:sp>
        <p:nvSpPr>
          <p:cNvPr id="4" name="Rectangle 3"/>
          <p:cNvSpPr/>
          <p:nvPr/>
        </p:nvSpPr>
        <p:spPr>
          <a:xfrm>
            <a:off x="285720" y="285728"/>
            <a:ext cx="7929618" cy="1938992"/>
          </a:xfrm>
          <a:prstGeom prst="rect">
            <a:avLst/>
          </a:prstGeom>
        </p:spPr>
        <p:txBody>
          <a:bodyPr wrap="square">
            <a:spAutoFit/>
          </a:bodyPr>
          <a:lstStyle/>
          <a:p>
            <a:r>
              <a:rPr lang="en-US" sz="2000" dirty="0" smtClean="0">
                <a:latin typeface="Berlin Sans FB" pitchFamily="34" charset="0"/>
              </a:rPr>
              <a:t>Further the interaction of polymer with cationic surfactant (CTAB)  is observed from the conductivity measurements.</a:t>
            </a:r>
          </a:p>
          <a:p>
            <a:endParaRPr lang="en-US" sz="2000" dirty="0" smtClean="0">
              <a:latin typeface="Berlin Sans FB" pitchFamily="34" charset="0"/>
            </a:endParaRPr>
          </a:p>
          <a:p>
            <a:pPr algn="just"/>
            <a:r>
              <a:rPr lang="en-US" sz="2000" dirty="0" smtClean="0">
                <a:latin typeface="Berlin Sans FB" pitchFamily="34" charset="0"/>
              </a:rPr>
              <a:t>Fig.  2</a:t>
            </a:r>
          </a:p>
          <a:p>
            <a:pPr algn="just">
              <a:buNone/>
            </a:pPr>
            <a:r>
              <a:rPr lang="en-US" sz="2000" dirty="0" smtClean="0">
                <a:latin typeface="Berlin Sans FB" pitchFamily="34" charset="0"/>
              </a:rPr>
              <a:t> </a:t>
            </a:r>
          </a:p>
          <a:p>
            <a:endParaRPr lang="en-IN" sz="2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45</a:t>
            </a:fld>
            <a:endParaRPr lang="en-US"/>
          </a:p>
        </p:txBody>
      </p:sp>
      <p:sp>
        <p:nvSpPr>
          <p:cNvPr id="133121" name="Rectangle 1"/>
          <p:cNvSpPr>
            <a:spLocks noChangeArrowheads="1"/>
          </p:cNvSpPr>
          <p:nvPr/>
        </p:nvSpPr>
        <p:spPr bwMode="auto">
          <a:xfrm>
            <a:off x="285720" y="214290"/>
            <a:ext cx="8643998"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00B050"/>
                </a:solidFill>
                <a:effectLst/>
                <a:latin typeface="Times New Roman" pitchFamily="18" charset="0"/>
                <a:ea typeface="GulliverRM"/>
                <a:cs typeface="Times New Roman" pitchFamily="18" charset="0"/>
              </a:rPr>
              <a:t>Conductivity Results</a:t>
            </a: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cs typeface="Times New Roman" pitchFamily="18" charset="0"/>
            </a:endParaRPr>
          </a:p>
          <a:p>
            <a:pPr algn="just" fontAlgn="base">
              <a:spcBef>
                <a:spcPct val="0"/>
              </a:spcBef>
              <a:spcAft>
                <a:spcPct val="0"/>
              </a:spcAft>
            </a:pPr>
            <a:r>
              <a:rPr lang="en-US" sz="2800" dirty="0" smtClean="0">
                <a:latin typeface="Times New Roman" pitchFamily="18" charset="0"/>
                <a:ea typeface="GulliverRM"/>
                <a:cs typeface="Times New Roman" pitchFamily="18" charset="0"/>
              </a:rPr>
              <a:t>The two breaks in the presence of polymer are ascribed to the occurrence of two kinds of aggregation phenomena. The first break is called CAC where the interaction of polymer chain with surfactant starts. The second break point is called as CMC, where the polymer chain with surfactant and/or micelle‐like aggregates gets saturated, followed by formation of normal micelles on adding a greater amount of surfactant.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just">
              <a:buFont typeface="Arial" pitchFamily="34" charset="0"/>
              <a:buChar char="•"/>
            </a:pPr>
            <a:r>
              <a:rPr lang="en-US" sz="2400" dirty="0" smtClean="0">
                <a:latin typeface="Berlin Sans FB" pitchFamily="34" charset="0"/>
              </a:rPr>
              <a:t> The cmc values in the presence of polymer molecule are higher than the values in the absence of the polymer molecule, </a:t>
            </a:r>
            <a:br>
              <a:rPr lang="en-US" sz="2400" dirty="0" smtClean="0">
                <a:latin typeface="Berlin Sans FB" pitchFamily="34" charset="0"/>
              </a:rPr>
            </a:br>
            <a:r>
              <a:rPr lang="en-US" sz="2400" dirty="0" smtClean="0">
                <a:latin typeface="Berlin Sans FB" pitchFamily="34" charset="0"/>
              </a:rPr>
              <a:t>cac and cmc increases as the concentration of polymer and temperature increase. </a:t>
            </a:r>
            <a:endParaRPr lang="en-US" sz="2400" dirty="0">
              <a:latin typeface="Berlin Sans FB" pitchFamily="34" charset="0"/>
            </a:endParaRPr>
          </a:p>
        </p:txBody>
      </p:sp>
      <p:sp>
        <p:nvSpPr>
          <p:cNvPr id="6" name="Content Placeholder 5"/>
          <p:cNvSpPr>
            <a:spLocks noGrp="1"/>
          </p:cNvSpPr>
          <p:nvPr>
            <p:ph idx="1"/>
          </p:nvPr>
        </p:nvSpPr>
        <p:spPr>
          <a:xfrm>
            <a:off x="0" y="1600200"/>
            <a:ext cx="9144000" cy="5257800"/>
          </a:xfrm>
        </p:spPr>
        <p:txBody>
          <a:bodyPr/>
          <a:lstStyle/>
          <a:p>
            <a:r>
              <a:rPr lang="en-US" sz="2400" dirty="0" smtClean="0">
                <a:latin typeface="Berlin Sans FB" pitchFamily="34" charset="0"/>
              </a:rPr>
              <a:t>Fig. 3 Effect of Xanthan gum on conductivity of SDS  at 310.15 K.</a:t>
            </a:r>
          </a:p>
          <a:p>
            <a:pPr>
              <a:buNone/>
            </a:pPr>
            <a:endParaRPr lang="en-US" sz="2400" dirty="0">
              <a:latin typeface="Berlin Sans FB" pitchFamily="34" charset="0"/>
            </a:endParaRPr>
          </a:p>
        </p:txBody>
      </p:sp>
      <p:pic>
        <p:nvPicPr>
          <p:cNvPr id="7" name="Content Placeholder 3"/>
          <p:cNvPicPr>
            <a:picLocks/>
          </p:cNvPicPr>
          <p:nvPr/>
        </p:nvPicPr>
        <p:blipFill>
          <a:blip r:embed="rId3"/>
          <a:srcRect/>
          <a:stretch>
            <a:fillRect/>
          </a:stretch>
        </p:blipFill>
        <p:spPr bwMode="auto">
          <a:xfrm>
            <a:off x="1066800" y="2057400"/>
            <a:ext cx="6553200" cy="45720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fld id="{B6F15528-21DE-4FAA-801E-634DDDAF4B2B}" type="slidenum">
              <a:rPr lang="en-US" smtClean="0"/>
              <a:pPr/>
              <a:t>46</a:t>
            </a:fld>
            <a:endParaRPr lang="en-US"/>
          </a:p>
        </p:txBody>
      </p:sp>
      <p:sp>
        <p:nvSpPr>
          <p:cNvPr id="8" name="Rectangle 7"/>
          <p:cNvSpPr/>
          <p:nvPr/>
        </p:nvSpPr>
        <p:spPr>
          <a:xfrm>
            <a:off x="7500958" y="2214554"/>
            <a:ext cx="1500198" cy="3477875"/>
          </a:xfrm>
          <a:prstGeom prst="rect">
            <a:avLst/>
          </a:prstGeom>
        </p:spPr>
        <p:txBody>
          <a:bodyPr wrap="square">
            <a:spAutoFit/>
          </a:bodyPr>
          <a:lstStyle/>
          <a:p>
            <a:pPr algn="just"/>
            <a:r>
              <a:rPr lang="en-US" sz="2000" b="1" dirty="0" smtClean="0">
                <a:solidFill>
                  <a:srgbClr val="FF0000"/>
                </a:solidFill>
              </a:rPr>
              <a:t>Plots show two breaks in the presence of polymer in comparison to a single break observed in the absence of polymer</a:t>
            </a:r>
            <a:endParaRPr lang="en-US" sz="2000" b="1" dirty="0">
              <a:solidFill>
                <a:srgbClr val="FF0000"/>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17638"/>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latin typeface="Berlin Sans FB" pitchFamily="34" charset="0"/>
              </a:rPr>
              <a:t>Fig. 4 shows the variation of the cac and cmc at 318.15 K. the trend of the curve is almost similar as  earlier in  Fig. 2. However the cac and cmc values are higher at 318.15 K.</a:t>
            </a:r>
            <a:endParaRPr lang="en-US" sz="2400" dirty="0"/>
          </a:p>
        </p:txBody>
      </p:sp>
      <p:sp>
        <p:nvSpPr>
          <p:cNvPr id="3" name="Content Placeholder 2"/>
          <p:cNvSpPr>
            <a:spLocks noGrp="1"/>
          </p:cNvSpPr>
          <p:nvPr>
            <p:ph idx="1"/>
          </p:nvPr>
        </p:nvSpPr>
        <p:spPr>
          <a:xfrm>
            <a:off x="0" y="1447800"/>
            <a:ext cx="9144000" cy="5410200"/>
          </a:xfrm>
        </p:spPr>
        <p:txBody>
          <a:bodyPr/>
          <a:lstStyle/>
          <a:p>
            <a:pPr>
              <a:buNone/>
            </a:pPr>
            <a:endParaRPr lang="en-US" sz="2400" dirty="0" smtClean="0">
              <a:latin typeface="Berlin Sans FB" pitchFamily="34" charset="0"/>
            </a:endParaRPr>
          </a:p>
          <a:p>
            <a:pPr>
              <a:buNone/>
            </a:pPr>
            <a:endParaRPr lang="en-US" dirty="0"/>
          </a:p>
        </p:txBody>
      </p:sp>
      <p:pic>
        <p:nvPicPr>
          <p:cNvPr id="4" name="Picture 3"/>
          <p:cNvPicPr/>
          <p:nvPr/>
        </p:nvPicPr>
        <p:blipFill>
          <a:blip r:embed="rId3"/>
          <a:srcRect/>
          <a:stretch>
            <a:fillRect/>
          </a:stretch>
        </p:blipFill>
        <p:spPr bwMode="auto">
          <a:xfrm>
            <a:off x="685800" y="1828800"/>
            <a:ext cx="7848600" cy="4724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style>
          <a:lnRef idx="1">
            <a:schemeClr val="accent1"/>
          </a:lnRef>
          <a:fillRef idx="2">
            <a:schemeClr val="accent1"/>
          </a:fillRef>
          <a:effectRef idx="1">
            <a:schemeClr val="accent1"/>
          </a:effectRef>
          <a:fontRef idx="minor">
            <a:schemeClr val="dk1"/>
          </a:fontRef>
        </p:style>
        <p:txBody>
          <a:bodyPr>
            <a:normAutofit/>
          </a:bodyPr>
          <a:lstStyle/>
          <a:p>
            <a:pPr algn="just"/>
            <a:r>
              <a:rPr lang="en-US" sz="2400" dirty="0" smtClean="0">
                <a:latin typeface="Berlin Sans FB" pitchFamily="34" charset="0"/>
              </a:rPr>
              <a:t>Similar trend is observed at 318.15 K as shown below. Both </a:t>
            </a:r>
            <a:r>
              <a:rPr lang="en-US" sz="2400" dirty="0" err="1" smtClean="0">
                <a:latin typeface="Berlin Sans FB" pitchFamily="34" charset="0"/>
              </a:rPr>
              <a:t>cac</a:t>
            </a:r>
            <a:r>
              <a:rPr lang="en-US" sz="2400" dirty="0" smtClean="0">
                <a:latin typeface="Berlin Sans FB" pitchFamily="34" charset="0"/>
              </a:rPr>
              <a:t> and </a:t>
            </a:r>
            <a:r>
              <a:rPr lang="en-US" sz="2400" dirty="0" err="1" smtClean="0">
                <a:latin typeface="Berlin Sans FB" pitchFamily="34" charset="0"/>
              </a:rPr>
              <a:t>cmc</a:t>
            </a:r>
            <a:r>
              <a:rPr lang="en-US" sz="2400" dirty="0" smtClean="0">
                <a:latin typeface="Berlin Sans FB" pitchFamily="34" charset="0"/>
              </a:rPr>
              <a:t> are slighter higher than at 310.15 K.</a:t>
            </a:r>
            <a:endParaRPr lang="en-US" sz="2400" dirty="0"/>
          </a:p>
        </p:txBody>
      </p:sp>
      <p:sp>
        <p:nvSpPr>
          <p:cNvPr id="3" name="Content Placeholder 2"/>
          <p:cNvSpPr>
            <a:spLocks noGrp="1"/>
          </p:cNvSpPr>
          <p:nvPr>
            <p:ph idx="1"/>
          </p:nvPr>
        </p:nvSpPr>
        <p:spPr>
          <a:xfrm>
            <a:off x="457200" y="990600"/>
            <a:ext cx="8229600" cy="5867400"/>
          </a:xfrm>
        </p:spPr>
        <p:txBody>
          <a:bodyPr/>
          <a:lstStyle/>
          <a:p>
            <a:pPr>
              <a:buNone/>
            </a:pPr>
            <a:r>
              <a:rPr lang="en-US" sz="2400" dirty="0" smtClean="0">
                <a:latin typeface="Berlin Sans FB" pitchFamily="34" charset="0"/>
              </a:rPr>
              <a:t>Fig. 5</a:t>
            </a:r>
            <a:endParaRPr lang="en-US" sz="2400" dirty="0">
              <a:latin typeface="Berlin Sans FB" pitchFamily="34" charset="0"/>
            </a:endParaRPr>
          </a:p>
        </p:txBody>
      </p:sp>
      <p:pic>
        <p:nvPicPr>
          <p:cNvPr id="4" name="Picture 3"/>
          <p:cNvPicPr/>
          <p:nvPr/>
        </p:nvPicPr>
        <p:blipFill>
          <a:blip r:embed="rId2"/>
          <a:srcRect/>
          <a:stretch>
            <a:fillRect/>
          </a:stretch>
        </p:blipFill>
        <p:spPr bwMode="auto">
          <a:xfrm>
            <a:off x="1219200" y="2209800"/>
            <a:ext cx="64770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48</a:t>
            </a:fld>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49</a:t>
            </a:fld>
            <a:endParaRPr lang="en-US"/>
          </a:p>
        </p:txBody>
      </p:sp>
      <p:graphicFrame>
        <p:nvGraphicFramePr>
          <p:cNvPr id="3" name="Table 2"/>
          <p:cNvGraphicFramePr>
            <a:graphicFrameLocks noGrp="1"/>
          </p:cNvGraphicFramePr>
          <p:nvPr/>
        </p:nvGraphicFramePr>
        <p:xfrm>
          <a:off x="428598" y="1285860"/>
          <a:ext cx="8715402" cy="5207382"/>
        </p:xfrm>
        <a:graphic>
          <a:graphicData uri="http://schemas.openxmlformats.org/drawingml/2006/table">
            <a:tbl>
              <a:tblPr/>
              <a:tblGrid>
                <a:gridCol w="1405894"/>
                <a:gridCol w="1619981"/>
                <a:gridCol w="1354285"/>
                <a:gridCol w="1490956"/>
                <a:gridCol w="1490001"/>
                <a:gridCol w="1354285"/>
              </a:tblGrid>
              <a:tr h="903091">
                <a:tc>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err="1">
                          <a:latin typeface="Times New Roman"/>
                          <a:ea typeface="AdvGulliv-R"/>
                          <a:cs typeface="Times New Roman"/>
                        </a:rPr>
                        <a:t>Xanthan</a:t>
                      </a:r>
                      <a:r>
                        <a:rPr lang="en-US" sz="1600" dirty="0">
                          <a:latin typeface="Times New Roman"/>
                          <a:ea typeface="AdvGulliv-R"/>
                          <a:cs typeface="Times New Roman"/>
                        </a:rPr>
                        <a:t>     gum (</a:t>
                      </a:r>
                      <a:r>
                        <a:rPr lang="en-US" sz="1600" dirty="0" err="1">
                          <a:latin typeface="Times New Roman"/>
                          <a:ea typeface="AdvGulliv-R"/>
                          <a:cs typeface="Times New Roman"/>
                        </a:rPr>
                        <a:t>ppm</a:t>
                      </a:r>
                      <a:r>
                        <a:rPr lang="en-US" sz="1600" dirty="0">
                          <a:latin typeface="Times New Roman"/>
                          <a:ea typeface="AdvGulliv-R"/>
                          <a:cs typeface="Times New Roman"/>
                        </a:rPr>
                        <a:t>)</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a:latin typeface="Times New Roman"/>
                          <a:ea typeface="Times New Roman"/>
                          <a:cs typeface="Times New Roman"/>
                        </a:rPr>
                        <a:t>Temperature</a:t>
                      </a:r>
                      <a:endParaRPr lang="en-IN" sz="1600" dirty="0">
                        <a:latin typeface="Calibri"/>
                        <a:ea typeface="Times New Roman"/>
                        <a:cs typeface="Times New Roman"/>
                      </a:endParaRPr>
                    </a:p>
                    <a:p>
                      <a:pPr algn="ctr">
                        <a:lnSpc>
                          <a:spcPct val="115000"/>
                        </a:lnSpc>
                        <a:spcAft>
                          <a:spcPts val="0"/>
                        </a:spcAft>
                      </a:pPr>
                      <a:r>
                        <a:rPr lang="en-US" sz="1600" dirty="0">
                          <a:latin typeface="Times New Roman"/>
                          <a:ea typeface="Times New Roman"/>
                          <a:cs typeface="Times New Roman"/>
                        </a:rPr>
                        <a:t>(K)</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a:latin typeface="Times New Roman"/>
                          <a:ea typeface="Times New Roman"/>
                          <a:cs typeface="Times New Roman"/>
                        </a:rPr>
                        <a:t>CTAB</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IN"/>
                    </a:p>
                  </a:txBody>
                  <a:tcPr/>
                </a:tc>
                <a:tc gridSpan="2">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a:latin typeface="Times New Roman"/>
                          <a:ea typeface="Times New Roman"/>
                          <a:cs typeface="Times New Roman"/>
                        </a:rPr>
                        <a:t>SDS</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IN"/>
                    </a:p>
                  </a:txBody>
                  <a:tcPr/>
                </a:tc>
              </a:tr>
              <a:tr h="903091">
                <a:tc>
                  <a:txBody>
                    <a:bodyPr/>
                    <a:lstStyle/>
                    <a:p>
                      <a:pPr algn="ctr">
                        <a:lnSpc>
                          <a:spcPct val="115000"/>
                        </a:lnSpc>
                        <a:spcAft>
                          <a:spcPts val="0"/>
                        </a:spcAft>
                      </a:pPr>
                      <a:endParaRPr lang="en-US" sz="1600">
                        <a:latin typeface="Times New Roman"/>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600">
                        <a:latin typeface="Times New Roman"/>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123825" algn="l"/>
                          <a:tab pos="1212215" algn="r"/>
                        </a:tabLst>
                      </a:pPr>
                      <a:endParaRPr lang="en-US" sz="1600">
                        <a:latin typeface="Times New Roman"/>
                        <a:ea typeface="Times New Roman"/>
                        <a:cs typeface="Times New Roman"/>
                      </a:endParaRPr>
                    </a:p>
                    <a:p>
                      <a:pPr algn="ctr">
                        <a:lnSpc>
                          <a:spcPct val="115000"/>
                        </a:lnSpc>
                        <a:spcAft>
                          <a:spcPts val="0"/>
                        </a:spcAft>
                        <a:tabLst>
                          <a:tab pos="123825" algn="l"/>
                          <a:tab pos="1212215" algn="r"/>
                        </a:tabLst>
                      </a:pPr>
                      <a:r>
                        <a:rPr lang="en-US" sz="1600">
                          <a:latin typeface="Times New Roman"/>
                          <a:ea typeface="Times New Roman"/>
                          <a:cs typeface="Times New Roman"/>
                        </a:rPr>
                        <a:t>cac</a:t>
                      </a:r>
                      <a:endParaRPr lang="en-IN" sz="1600">
                        <a:latin typeface="Calibri"/>
                        <a:ea typeface="Times New Roman"/>
                        <a:cs typeface="Times New Roman"/>
                      </a:endParaRPr>
                    </a:p>
                    <a:p>
                      <a:pPr algn="ctr">
                        <a:lnSpc>
                          <a:spcPct val="115000"/>
                        </a:lnSpc>
                        <a:spcAft>
                          <a:spcPts val="0"/>
                        </a:spcAft>
                        <a:tabLst>
                          <a:tab pos="123825" algn="l"/>
                          <a:tab pos="1212215" algn="r"/>
                        </a:tabLst>
                      </a:pPr>
                      <a:r>
                        <a:rPr lang="en-US" sz="1600">
                          <a:latin typeface="Times New Roman"/>
                          <a:ea typeface="Times New Roman"/>
                          <a:cs typeface="Times New Roman"/>
                        </a:rPr>
                        <a:t>(mmol/dm</a:t>
                      </a:r>
                      <a:r>
                        <a:rPr lang="en-US" sz="1600" baseline="30000">
                          <a:latin typeface="Times New Roman"/>
                          <a:ea typeface="Times New Roman"/>
                          <a:cs typeface="Times New Roman"/>
                        </a:rPr>
                        <a:t>3</a:t>
                      </a:r>
                      <a:r>
                        <a:rPr lang="en-US" sz="1600">
                          <a:latin typeface="Times New Roman"/>
                          <a:ea typeface="Times New Roman"/>
                          <a:cs typeface="Times New Roman"/>
                        </a:rPr>
                        <a:t>)</a:t>
                      </a:r>
                      <a:endParaRPr lang="en-IN" sz="160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123825" algn="l"/>
                          <a:tab pos="1212215" algn="r"/>
                        </a:tabLst>
                      </a:pPr>
                      <a:endParaRPr lang="en-US" sz="1600">
                        <a:latin typeface="Times New Roman"/>
                        <a:ea typeface="Times New Roman"/>
                        <a:cs typeface="Times New Roman"/>
                      </a:endParaRPr>
                    </a:p>
                    <a:p>
                      <a:pPr algn="ctr">
                        <a:lnSpc>
                          <a:spcPct val="115000"/>
                        </a:lnSpc>
                        <a:spcAft>
                          <a:spcPts val="0"/>
                        </a:spcAft>
                        <a:tabLst>
                          <a:tab pos="123825" algn="l"/>
                          <a:tab pos="1212215" algn="r"/>
                        </a:tabLst>
                      </a:pPr>
                      <a:r>
                        <a:rPr lang="en-US" sz="1600">
                          <a:latin typeface="Times New Roman"/>
                          <a:ea typeface="Times New Roman"/>
                          <a:cs typeface="Times New Roman"/>
                        </a:rPr>
                        <a:t>cmc</a:t>
                      </a:r>
                      <a:endParaRPr lang="en-IN" sz="1600">
                        <a:latin typeface="Calibri"/>
                        <a:ea typeface="Times New Roman"/>
                        <a:cs typeface="Times New Roman"/>
                      </a:endParaRPr>
                    </a:p>
                    <a:p>
                      <a:pPr algn="ctr">
                        <a:lnSpc>
                          <a:spcPct val="115000"/>
                        </a:lnSpc>
                        <a:spcAft>
                          <a:spcPts val="0"/>
                        </a:spcAft>
                        <a:tabLst>
                          <a:tab pos="123825" algn="l"/>
                          <a:tab pos="1212215" algn="r"/>
                        </a:tabLst>
                      </a:pPr>
                      <a:r>
                        <a:rPr lang="en-US" sz="1600">
                          <a:latin typeface="Times New Roman"/>
                          <a:ea typeface="Times New Roman"/>
                          <a:cs typeface="Times New Roman"/>
                        </a:rPr>
                        <a:t>(mmol/dm</a:t>
                      </a:r>
                      <a:r>
                        <a:rPr lang="en-US" sz="1600" baseline="30000">
                          <a:latin typeface="Times New Roman"/>
                          <a:ea typeface="Times New Roman"/>
                          <a:cs typeface="Times New Roman"/>
                        </a:rPr>
                        <a:t>3</a:t>
                      </a:r>
                      <a:r>
                        <a:rPr lang="en-US" sz="1600">
                          <a:latin typeface="Times New Roman"/>
                          <a:ea typeface="Times New Roman"/>
                          <a:cs typeface="Times New Roman"/>
                        </a:rPr>
                        <a:t>)</a:t>
                      </a:r>
                      <a:endParaRPr lang="en-IN" sz="160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err="1">
                          <a:latin typeface="Times New Roman"/>
                          <a:ea typeface="Times New Roman"/>
                          <a:cs typeface="Times New Roman"/>
                        </a:rPr>
                        <a:t>cac</a:t>
                      </a:r>
                      <a:endParaRPr lang="en-IN" sz="1600" dirty="0">
                        <a:latin typeface="Calibri"/>
                        <a:ea typeface="Times New Roman"/>
                        <a:cs typeface="Times New Roman"/>
                      </a:endParaRPr>
                    </a:p>
                    <a:p>
                      <a:pPr algn="ctr">
                        <a:lnSpc>
                          <a:spcPct val="115000"/>
                        </a:lnSpc>
                        <a:spcAft>
                          <a:spcPts val="0"/>
                        </a:spcAft>
                      </a:pPr>
                      <a:r>
                        <a:rPr lang="en-US" sz="1600" dirty="0">
                          <a:latin typeface="Times New Roman"/>
                          <a:ea typeface="Times New Roman"/>
                          <a:cs typeface="Times New Roman"/>
                        </a:rPr>
                        <a:t>(</a:t>
                      </a:r>
                      <a:r>
                        <a:rPr lang="en-US" sz="1600" dirty="0" err="1">
                          <a:latin typeface="Times New Roman"/>
                          <a:ea typeface="Times New Roman"/>
                          <a:cs typeface="Times New Roman"/>
                        </a:rPr>
                        <a:t>mmol</a:t>
                      </a:r>
                      <a:r>
                        <a:rPr lang="en-US" sz="1600" dirty="0">
                          <a:latin typeface="Times New Roman"/>
                          <a:ea typeface="Times New Roman"/>
                          <a:cs typeface="Times New Roman"/>
                        </a:rPr>
                        <a:t>/dm</a:t>
                      </a:r>
                      <a:r>
                        <a:rPr lang="en-US" sz="1600" baseline="30000" dirty="0">
                          <a:latin typeface="Times New Roman"/>
                          <a:ea typeface="Times New Roman"/>
                          <a:cs typeface="Times New Roman"/>
                        </a:rPr>
                        <a:t>3</a:t>
                      </a:r>
                      <a:r>
                        <a:rPr lang="en-US" sz="1600" dirty="0">
                          <a:latin typeface="Times New Roman"/>
                          <a:ea typeface="Times New Roman"/>
                          <a:cs typeface="Times New Roman"/>
                        </a:rPr>
                        <a:t>)</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err="1">
                          <a:latin typeface="Times New Roman"/>
                          <a:ea typeface="Times New Roman"/>
                          <a:cs typeface="Times New Roman"/>
                        </a:rPr>
                        <a:t>cmc</a:t>
                      </a:r>
                      <a:endParaRPr lang="en-IN" sz="1600" dirty="0">
                        <a:latin typeface="Calibri"/>
                        <a:ea typeface="Times New Roman"/>
                        <a:cs typeface="Times New Roman"/>
                      </a:endParaRPr>
                    </a:p>
                    <a:p>
                      <a:pPr algn="ctr">
                        <a:lnSpc>
                          <a:spcPct val="115000"/>
                        </a:lnSpc>
                        <a:spcAft>
                          <a:spcPts val="0"/>
                        </a:spcAft>
                      </a:pPr>
                      <a:r>
                        <a:rPr lang="en-US" sz="1600" dirty="0">
                          <a:latin typeface="Times New Roman"/>
                          <a:ea typeface="Times New Roman"/>
                          <a:cs typeface="Times New Roman"/>
                        </a:rPr>
                        <a:t>(</a:t>
                      </a:r>
                      <a:r>
                        <a:rPr lang="en-US" sz="1600" dirty="0" err="1">
                          <a:latin typeface="Times New Roman"/>
                          <a:ea typeface="Times New Roman"/>
                          <a:cs typeface="Times New Roman"/>
                        </a:rPr>
                        <a:t>mmol</a:t>
                      </a:r>
                      <a:r>
                        <a:rPr lang="en-US" sz="1600" dirty="0">
                          <a:latin typeface="Times New Roman"/>
                          <a:ea typeface="Times New Roman"/>
                          <a:cs typeface="Times New Roman"/>
                        </a:rPr>
                        <a:t>/dm</a:t>
                      </a:r>
                      <a:r>
                        <a:rPr lang="en-US" sz="1600" baseline="30000" dirty="0">
                          <a:latin typeface="Times New Roman"/>
                          <a:ea typeface="Times New Roman"/>
                          <a:cs typeface="Times New Roman"/>
                        </a:rPr>
                        <a:t>3</a:t>
                      </a:r>
                      <a:r>
                        <a:rPr lang="en-US" sz="1600" dirty="0">
                          <a:latin typeface="Times New Roman"/>
                          <a:ea typeface="Times New Roman"/>
                          <a:cs typeface="Times New Roman"/>
                        </a:rPr>
                        <a:t>)</a:t>
                      </a:r>
                      <a:endParaRPr lang="en-IN" sz="1600" dirty="0">
                        <a:latin typeface="Calibri"/>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5561">
                <a:tc>
                  <a:txBody>
                    <a:bodyPr/>
                    <a:lstStyle/>
                    <a:p>
                      <a:pPr algn="ctr">
                        <a:lnSpc>
                          <a:spcPct val="115000"/>
                        </a:lnSpc>
                        <a:spcAft>
                          <a:spcPts val="0"/>
                        </a:spcAft>
                      </a:pPr>
                      <a:r>
                        <a:rPr lang="en-US" sz="1600">
                          <a:latin typeface="Times New Roman"/>
                          <a:ea typeface="Times New Roman"/>
                          <a:cs typeface="Times New Roman"/>
                        </a:rPr>
                        <a:t>0.00</a:t>
                      </a:r>
                      <a:endParaRPr lang="en-IN" sz="160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endParaRPr lang="en-US" sz="1600">
                        <a:latin typeface="Times New Roman"/>
                        <a:ea typeface="Times New Roman"/>
                        <a:cs typeface="Times New Roman"/>
                      </a:endParaRPr>
                    </a:p>
                    <a:p>
                      <a:pPr algn="ctr">
                        <a:lnSpc>
                          <a:spcPct val="115000"/>
                        </a:lnSpc>
                        <a:spcAft>
                          <a:spcPts val="0"/>
                        </a:spcAft>
                      </a:pPr>
                      <a:r>
                        <a:rPr lang="en-US" sz="1600">
                          <a:latin typeface="Times New Roman"/>
                          <a:ea typeface="Times New Roman"/>
                          <a:cs typeface="Times New Roman"/>
                        </a:rPr>
                        <a:t>310.15</a:t>
                      </a:r>
                      <a:endParaRPr lang="en-IN" sz="160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a:t>
                      </a:r>
                      <a:endParaRPr lang="en-IN" sz="160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n-US" sz="1600">
                          <a:latin typeface="Times New Roman"/>
                          <a:ea typeface="Times New Roman"/>
                          <a:cs typeface="Times New Roman"/>
                        </a:rPr>
                        <a:t>0.950</a:t>
                      </a:r>
                      <a:endParaRPr lang="en-IN" sz="1600">
                        <a:latin typeface="Calibri"/>
                        <a:ea typeface="Times New Roman"/>
                        <a:cs typeface="Times New Roman"/>
                      </a:endParaRPr>
                    </a:p>
                    <a:p>
                      <a:pPr algn="ctr">
                        <a:lnSpc>
                          <a:spcPct val="115000"/>
                        </a:lnSpc>
                        <a:spcAft>
                          <a:spcPts val="0"/>
                        </a:spcAft>
                      </a:pPr>
                      <a:r>
                        <a:rPr lang="en-US" sz="1600">
                          <a:latin typeface="Times New Roman"/>
                          <a:ea typeface="Times New Roman"/>
                          <a:cs typeface="Times New Roman"/>
                        </a:rPr>
                        <a:t>(0.990)</a:t>
                      </a:r>
                      <a:r>
                        <a:rPr lang="en-US" sz="1600" baseline="30000">
                          <a:latin typeface="Times New Roman"/>
                          <a:ea typeface="Times New Roman"/>
                          <a:cs typeface="Times New Roman"/>
                        </a:rPr>
                        <a:t>a</a:t>
                      </a:r>
                      <a:endParaRPr lang="en-IN" sz="160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n-US" sz="1600">
                          <a:latin typeface="Times New Roman"/>
                          <a:ea typeface="Times New Roman"/>
                          <a:cs typeface="Times New Roman"/>
                        </a:rPr>
                        <a:t>-</a:t>
                      </a:r>
                      <a:endParaRPr lang="en-IN" sz="160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n-US" sz="1600" dirty="0">
                          <a:latin typeface="Times New Roman"/>
                          <a:ea typeface="Times New Roman"/>
                          <a:cs typeface="Times New Roman"/>
                        </a:rPr>
                        <a:t>8.80</a:t>
                      </a:r>
                      <a:endParaRPr lang="en-IN" sz="1600" dirty="0">
                        <a:latin typeface="Calibri"/>
                        <a:ea typeface="Times New Roman"/>
                        <a:cs typeface="Times New Roman"/>
                      </a:endParaRPr>
                    </a:p>
                    <a:p>
                      <a:pPr algn="ctr">
                        <a:lnSpc>
                          <a:spcPct val="115000"/>
                        </a:lnSpc>
                        <a:spcAft>
                          <a:spcPts val="0"/>
                        </a:spcAft>
                      </a:pPr>
                      <a:r>
                        <a:rPr lang="en-US" sz="1600" dirty="0">
                          <a:latin typeface="Times New Roman"/>
                          <a:ea typeface="Times New Roman"/>
                          <a:cs typeface="Times New Roman"/>
                        </a:rPr>
                        <a:t>(10.0)</a:t>
                      </a:r>
                      <a:r>
                        <a:rPr lang="en-US" sz="1600" baseline="30000" dirty="0">
                          <a:latin typeface="Times New Roman"/>
                          <a:ea typeface="Times New Roman"/>
                          <a:cs typeface="Times New Roman"/>
                        </a:rPr>
                        <a:t>a</a:t>
                      </a:r>
                      <a:endParaRPr lang="en-IN" sz="1600" dirty="0">
                        <a:latin typeface="Calibri"/>
                        <a:ea typeface="Times New Roman"/>
                        <a:cs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26203">
                <a:tc>
                  <a:txBody>
                    <a:bodyPr/>
                    <a:lstStyle/>
                    <a:p>
                      <a:pPr algn="ctr">
                        <a:lnSpc>
                          <a:spcPct val="115000"/>
                        </a:lnSpc>
                        <a:spcAft>
                          <a:spcPts val="0"/>
                        </a:spcAft>
                      </a:pPr>
                      <a:endParaRPr lang="en-US" sz="1600">
                        <a:latin typeface="Times New Roman"/>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a:latin typeface="Times New Roman"/>
                          <a:ea typeface="Times New Roman"/>
                          <a:cs typeface="Times New Roman"/>
                        </a:rPr>
                        <a:t>318.15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dirty="0" smtClean="0">
                          <a:latin typeface="Times New Roman"/>
                          <a:ea typeface="AdvGulliv-R"/>
                          <a:cs typeface="Times New Roman"/>
                        </a:rPr>
                        <a:t>1.05</a:t>
                      </a:r>
                      <a:endParaRPr lang="en-IN" sz="1600" dirty="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dirty="0">
                          <a:latin typeface="Times New Roman"/>
                          <a:ea typeface="Times New Roman"/>
                          <a:cs typeface="Times New Roman"/>
                        </a:rPr>
                        <a:t>9.60</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326203">
                <a:tc>
                  <a:txBody>
                    <a:bodyPr/>
                    <a:lstStyle/>
                    <a:p>
                      <a:pPr algn="ctr">
                        <a:lnSpc>
                          <a:spcPct val="115000"/>
                        </a:lnSpc>
                        <a:spcAft>
                          <a:spcPts val="0"/>
                        </a:spcAft>
                      </a:pPr>
                      <a:r>
                        <a:rPr lang="en-US" sz="1600">
                          <a:latin typeface="Times New Roman"/>
                          <a:ea typeface="AdvGulliv-R"/>
                          <a:cs typeface="Times New Roman"/>
                        </a:rPr>
                        <a:t>100</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a:latin typeface="Times New Roman"/>
                          <a:ea typeface="Times New Roman"/>
                          <a:cs typeface="Times New Roman"/>
                        </a:rPr>
                        <a:t>310.15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0.2</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0.75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2.0</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dirty="0">
                          <a:latin typeface="Times New Roman"/>
                          <a:ea typeface="Times New Roman"/>
                          <a:cs typeface="Times New Roman"/>
                        </a:rPr>
                        <a:t>10.0</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595561">
                <a:tc>
                  <a:txBody>
                    <a:bodyPr/>
                    <a:lstStyle/>
                    <a:p>
                      <a:pPr algn="ctr">
                        <a:lnSpc>
                          <a:spcPct val="115000"/>
                        </a:lnSpc>
                        <a:spcAft>
                          <a:spcPts val="0"/>
                        </a:spcAft>
                      </a:pPr>
                      <a:endParaRPr lang="en-US" sz="1600">
                        <a:latin typeface="Times New Roman"/>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a:latin typeface="Times New Roman"/>
                          <a:ea typeface="Times New Roman"/>
                          <a:cs typeface="Times New Roman"/>
                        </a:rPr>
                        <a:t>318.15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r>
                        <a:rPr lang="en-US" sz="1600">
                          <a:latin typeface="Times New Roman"/>
                          <a:ea typeface="Times New Roman"/>
                          <a:cs typeface="Times New Roman"/>
                        </a:rPr>
                        <a:t>0.4</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Bef>
                          <a:spcPts val="600"/>
                        </a:spcBef>
                        <a:spcAft>
                          <a:spcPts val="600"/>
                        </a:spcAft>
                      </a:pPr>
                      <a:r>
                        <a:rPr lang="en-US" sz="1600">
                          <a:latin typeface="Times New Roman"/>
                          <a:ea typeface="AdvGulliv-R"/>
                          <a:cs typeface="Times New Roman"/>
                        </a:rPr>
                        <a:t>1.15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endParaRPr lang="en-US" sz="1600">
                        <a:latin typeface="Times New Roman"/>
                        <a:ea typeface="Times New Roman"/>
                        <a:cs typeface="Times New Roman"/>
                      </a:endParaRPr>
                    </a:p>
                    <a:p>
                      <a:pPr algn="ctr">
                        <a:lnSpc>
                          <a:spcPct val="115000"/>
                        </a:lnSpc>
                        <a:spcAft>
                          <a:spcPts val="0"/>
                        </a:spcAft>
                      </a:pPr>
                      <a:r>
                        <a:rPr lang="en-US" sz="1600">
                          <a:latin typeface="Times New Roman"/>
                          <a:ea typeface="Times New Roman"/>
                          <a:cs typeface="Times New Roman"/>
                        </a:rPr>
                        <a:t>2.2</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15000"/>
                        </a:lnSpc>
                        <a:spcAft>
                          <a:spcPts val="0"/>
                        </a:spcAft>
                      </a:pPr>
                      <a:endParaRPr lang="en-US" sz="1600" dirty="0">
                        <a:latin typeface="Times New Roman"/>
                        <a:ea typeface="Times New Roman"/>
                        <a:cs typeface="Times New Roman"/>
                      </a:endParaRPr>
                    </a:p>
                    <a:p>
                      <a:pPr algn="ctr">
                        <a:lnSpc>
                          <a:spcPct val="115000"/>
                        </a:lnSpc>
                        <a:spcAft>
                          <a:spcPts val="0"/>
                        </a:spcAft>
                      </a:pPr>
                      <a:r>
                        <a:rPr lang="en-US" sz="1600" dirty="0">
                          <a:latin typeface="Times New Roman"/>
                          <a:ea typeface="Times New Roman"/>
                          <a:cs typeface="Times New Roman"/>
                        </a:rPr>
                        <a:t>11.0</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377710">
                <a:tc>
                  <a:txBody>
                    <a:bodyPr/>
                    <a:lstStyle/>
                    <a:p>
                      <a:pPr algn="ctr">
                        <a:lnSpc>
                          <a:spcPct val="150000"/>
                        </a:lnSpc>
                        <a:spcAft>
                          <a:spcPts val="0"/>
                        </a:spcAft>
                      </a:pPr>
                      <a:r>
                        <a:rPr lang="en-US" sz="1600">
                          <a:latin typeface="Times New Roman"/>
                          <a:ea typeface="Times New Roman"/>
                          <a:cs typeface="Times New Roman"/>
                        </a:rPr>
                        <a:t>700</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310.15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2.6</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dirty="0">
                          <a:latin typeface="Times New Roman"/>
                          <a:ea typeface="Times New Roman"/>
                          <a:cs typeface="Times New Roman"/>
                        </a:rPr>
                        <a:t>11.6</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401126">
                <a:tc>
                  <a:txBody>
                    <a:bodyPr/>
                    <a:lstStyle/>
                    <a:p>
                      <a:pPr algn="ctr">
                        <a:lnSpc>
                          <a:spcPct val="150000"/>
                        </a:lnSpc>
                        <a:spcAft>
                          <a:spcPts val="0"/>
                        </a:spcAft>
                      </a:pPr>
                      <a:endParaRPr lang="en-US" sz="1600">
                        <a:latin typeface="Times New Roman"/>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318.15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3.2</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dirty="0">
                          <a:latin typeface="Times New Roman"/>
                          <a:ea typeface="Times New Roman"/>
                          <a:cs typeface="Times New Roman"/>
                        </a:rPr>
                        <a:t>11.6</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377710">
                <a:tc>
                  <a:txBody>
                    <a:bodyPr/>
                    <a:lstStyle/>
                    <a:p>
                      <a:pPr algn="ctr">
                        <a:lnSpc>
                          <a:spcPct val="150000"/>
                        </a:lnSpc>
                        <a:spcAft>
                          <a:spcPts val="0"/>
                        </a:spcAft>
                      </a:pPr>
                      <a:r>
                        <a:rPr lang="en-US" sz="1600">
                          <a:latin typeface="Times New Roman"/>
                          <a:ea typeface="Times New Roman"/>
                          <a:cs typeface="Times New Roman"/>
                        </a:rPr>
                        <a:t>1200</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310.15</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a:latin typeface="Times New Roman"/>
                          <a:ea typeface="Times New Roman"/>
                          <a:cs typeface="Times New Roman"/>
                        </a:rPr>
                        <a:t>4</a:t>
                      </a:r>
                      <a:endParaRPr lang="en-IN" sz="1600">
                        <a:latin typeface="Calibri"/>
                        <a:ea typeface="Times New Roman"/>
                        <a:cs typeface="Times New Roman"/>
                      </a:endParaRPr>
                    </a:p>
                  </a:txBody>
                  <a:tcPr marL="68580" marR="68580" marT="0" marB="0" anchor="ctr">
                    <a:lnL>
                      <a:noFill/>
                    </a:lnL>
                    <a:lnR>
                      <a:noFill/>
                    </a:lnR>
                    <a:lnT>
                      <a:noFill/>
                    </a:lnT>
                    <a:lnB>
                      <a:noFill/>
                    </a:lnB>
                  </a:tcPr>
                </a:tc>
                <a:tc>
                  <a:txBody>
                    <a:bodyPr/>
                    <a:lstStyle/>
                    <a:p>
                      <a:pPr algn="ctr">
                        <a:lnSpc>
                          <a:spcPct val="150000"/>
                        </a:lnSpc>
                        <a:spcAft>
                          <a:spcPts val="0"/>
                        </a:spcAft>
                      </a:pPr>
                      <a:r>
                        <a:rPr lang="en-US" sz="1600" dirty="0">
                          <a:latin typeface="Times New Roman"/>
                          <a:ea typeface="Times New Roman"/>
                          <a:cs typeface="Times New Roman"/>
                        </a:rPr>
                        <a:t>10.2</a:t>
                      </a:r>
                      <a:endParaRPr lang="en-IN" sz="1600" dirty="0">
                        <a:latin typeface="Calibri"/>
                        <a:ea typeface="Times New Roman"/>
                        <a:cs typeface="Times New Roman"/>
                      </a:endParaRPr>
                    </a:p>
                  </a:txBody>
                  <a:tcPr marL="68580" marR="68580" marT="0" marB="0" anchor="ctr">
                    <a:lnL>
                      <a:noFill/>
                    </a:lnL>
                    <a:lnR>
                      <a:noFill/>
                    </a:lnR>
                    <a:lnT>
                      <a:noFill/>
                    </a:lnT>
                    <a:lnB>
                      <a:noFill/>
                    </a:lnB>
                  </a:tcPr>
                </a:tc>
              </a:tr>
              <a:tr h="401126">
                <a:tc>
                  <a:txBody>
                    <a:bodyPr/>
                    <a:lstStyle/>
                    <a:p>
                      <a:pPr algn="ctr">
                        <a:lnSpc>
                          <a:spcPct val="150000"/>
                        </a:lnSpc>
                        <a:spcAft>
                          <a:spcPts val="0"/>
                        </a:spcAft>
                      </a:pPr>
                      <a:endParaRPr lang="en-US" sz="1600">
                        <a:latin typeface="Times New Roman"/>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latin typeface="Times New Roman"/>
                          <a:ea typeface="Times New Roman"/>
                          <a:cs typeface="Times New Roman"/>
                        </a:rPr>
                        <a:t>318.15</a:t>
                      </a:r>
                      <a:endParaRPr lang="en-IN" sz="1600">
                        <a:latin typeface="Calibri"/>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latin typeface="Times New Roman"/>
                          <a:ea typeface="Times New Roman"/>
                          <a:cs typeface="Times New Roman"/>
                        </a:rPr>
                        <a:t>precipitation</a:t>
                      </a:r>
                      <a:endParaRPr lang="en-IN" sz="1600">
                        <a:latin typeface="Calibri"/>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latin typeface="Times New Roman"/>
                          <a:ea typeface="Times New Roman"/>
                          <a:cs typeface="Times New Roman"/>
                        </a:rPr>
                        <a:t>3.5</a:t>
                      </a:r>
                      <a:endParaRPr lang="en-IN" sz="1600">
                        <a:latin typeface="Calibri"/>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dirty="0">
                          <a:latin typeface="Times New Roman"/>
                          <a:ea typeface="Times New Roman"/>
                          <a:cs typeface="Times New Roman"/>
                        </a:rPr>
                        <a:t>10.5</a:t>
                      </a:r>
                      <a:endParaRPr lang="en-IN" sz="1600" dirty="0">
                        <a:latin typeface="Calibri"/>
                        <a:ea typeface="Times New Roman"/>
                        <a:cs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
        <p:nvSpPr>
          <p:cNvPr id="200705" name="Rectangle 1"/>
          <p:cNvSpPr>
            <a:spLocks noChangeArrowheads="1"/>
          </p:cNvSpPr>
          <p:nvPr/>
        </p:nvSpPr>
        <p:spPr bwMode="auto">
          <a:xfrm>
            <a:off x="214282" y="124074"/>
            <a:ext cx="864399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23825" algn="l"/>
                <a:tab pos="1212850" algn="r"/>
              </a:tabLst>
            </a:pP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Table 1. </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Values of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cmc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for CTAB and SDS in solutions containing different weight percentages of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xanthan</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gum  (determined from conductivity measurements).</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23825" algn="l"/>
                <a:tab pos="1212850" algn="r"/>
              </a:tabLst>
            </a:pPr>
            <a:r>
              <a:rPr kumimoji="0" lang="en-US"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a</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Literature value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Kabir</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ud</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-Din,* M. A. Rub, A. Z.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Naqvi</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J. Phys. Chem. B 114 (2010) 6354).</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pPr/>
              <a:t>50</a:t>
            </a:fld>
            <a:endParaRPr lang="en-US"/>
          </a:p>
        </p:txBody>
      </p:sp>
      <p:graphicFrame>
        <p:nvGraphicFramePr>
          <p:cNvPr id="6" name="Diagram 5"/>
          <p:cNvGraphicFramePr/>
          <p:nvPr/>
        </p:nvGraphicFramePr>
        <p:xfrm>
          <a:off x="609600" y="228600"/>
          <a:ext cx="8001000" cy="220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nvGraphicFramePr>
        <p:xfrm>
          <a:off x="533400" y="2514600"/>
          <a:ext cx="8382000" cy="4064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51</a:t>
            </a:fld>
            <a:endParaRPr lang="en-US"/>
          </a:p>
        </p:txBody>
      </p:sp>
      <p:sp>
        <p:nvSpPr>
          <p:cNvPr id="135169" name="Rectangle 1"/>
          <p:cNvSpPr>
            <a:spLocks noChangeArrowheads="1"/>
          </p:cNvSpPr>
          <p:nvPr/>
        </p:nvSpPr>
        <p:spPr bwMode="auto">
          <a:xfrm>
            <a:off x="214282" y="214290"/>
            <a:ext cx="8715436"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Both CAC and CMC values increase with temperature for all concentrations of polymers as per details given in Tables 1 and 2 respectively. Obviously, the processes of aggregation/ micellization are less favored at higher temperatures.</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For  the xanthan gum the dependency of CMC on polymer concentration, C</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P</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and on temperature, T, was obtained by regression using a power law model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CMC = k [C</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P</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n1</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n2</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The values of constant k and indices n</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1</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and n</a:t>
            </a:r>
            <a:r>
              <a:rPr kumimoji="0" lang="en-US"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2</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are calculated . For all the systems the maximum value for the mean absolute deviation (MAD) was found to be less than 8.2 %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8001000" cy="5867400"/>
          </a:xfrm>
        </p:spPr>
        <p:txBody>
          <a:bodyPr>
            <a:noAutofit/>
          </a:bodyPr>
          <a:lstStyle/>
          <a:p>
            <a:pPr algn="l"/>
            <a:r>
              <a:rPr lang="en-US" sz="2000" dirty="0" smtClean="0"/>
              <a:t>The free energy of aggregation, ∆</a:t>
            </a:r>
            <a:r>
              <a:rPr lang="en-US" sz="2000" dirty="0" err="1" smtClean="0"/>
              <a:t>G</a:t>
            </a:r>
            <a:r>
              <a:rPr lang="en-US" sz="2000" baseline="-25000" dirty="0" err="1" smtClean="0"/>
              <a:t>agg</a:t>
            </a:r>
            <a:r>
              <a:rPr lang="en-US" sz="2000" dirty="0" smtClean="0"/>
              <a:t>, and the free energy of micellization, ∆</a:t>
            </a:r>
            <a:r>
              <a:rPr lang="en-US" sz="2000" dirty="0" err="1" smtClean="0"/>
              <a:t>G</a:t>
            </a:r>
            <a:r>
              <a:rPr lang="en-US" sz="2000" baseline="-25000" dirty="0" err="1" smtClean="0"/>
              <a:t>mic</a:t>
            </a:r>
            <a:r>
              <a:rPr lang="en-US" sz="2000" dirty="0" smtClean="0"/>
              <a:t>, can be calculated using the following Equations.:</a:t>
            </a:r>
            <a:br>
              <a:rPr lang="en-US" sz="2000" dirty="0" smtClean="0"/>
            </a:br>
            <a:r>
              <a:rPr lang="en-US" sz="2000" dirty="0" smtClean="0"/>
              <a:t/>
            </a:r>
            <a:br>
              <a:rPr lang="en-US" sz="2000" dirty="0" smtClean="0"/>
            </a:br>
            <a:r>
              <a:rPr lang="en-US" sz="2000" b="1" dirty="0" smtClean="0">
                <a:solidFill>
                  <a:srgbClr val="002060"/>
                </a:solidFill>
              </a:rPr>
              <a:t>∆</a:t>
            </a:r>
            <a:r>
              <a:rPr lang="en-US" sz="2000" b="1" dirty="0" err="1" smtClean="0">
                <a:solidFill>
                  <a:srgbClr val="002060"/>
                </a:solidFill>
              </a:rPr>
              <a:t>G</a:t>
            </a:r>
            <a:r>
              <a:rPr lang="en-US" sz="2000" b="1" baseline="-25000" dirty="0" err="1" smtClean="0">
                <a:solidFill>
                  <a:srgbClr val="002060"/>
                </a:solidFill>
              </a:rPr>
              <a:t>agg</a:t>
            </a:r>
            <a:r>
              <a:rPr lang="en-US" sz="2000" b="1" baseline="-25000" dirty="0" smtClean="0">
                <a:solidFill>
                  <a:srgbClr val="002060"/>
                </a:solidFill>
              </a:rPr>
              <a:t> </a:t>
            </a:r>
            <a:r>
              <a:rPr lang="en-US" sz="2000" b="1" dirty="0" smtClean="0">
                <a:solidFill>
                  <a:srgbClr val="002060"/>
                </a:solidFill>
              </a:rPr>
              <a:t>= RT (2–g</a:t>
            </a:r>
            <a:r>
              <a:rPr lang="en-US" sz="2000" b="1" baseline="-25000" dirty="0" smtClean="0">
                <a:solidFill>
                  <a:srgbClr val="002060"/>
                </a:solidFill>
              </a:rPr>
              <a:t>1</a:t>
            </a:r>
            <a:r>
              <a:rPr lang="en-US" sz="2000" b="1" dirty="0" smtClean="0">
                <a:solidFill>
                  <a:srgbClr val="002060"/>
                </a:solidFill>
              </a:rPr>
              <a:t>) </a:t>
            </a:r>
            <a:r>
              <a:rPr lang="en-US" sz="2000" b="1" dirty="0" err="1" smtClean="0">
                <a:solidFill>
                  <a:srgbClr val="002060"/>
                </a:solidFill>
              </a:rPr>
              <a:t>lnX</a:t>
            </a:r>
            <a:r>
              <a:rPr lang="en-US" sz="2000" b="1" baseline="-25000" dirty="0" err="1" smtClean="0">
                <a:solidFill>
                  <a:srgbClr val="002060"/>
                </a:solidFill>
              </a:rPr>
              <a:t>CAC</a:t>
            </a:r>
            <a:r>
              <a:rPr lang="en-US" sz="2000" dirty="0" smtClean="0">
                <a:solidFill>
                  <a:srgbClr val="002060"/>
                </a:solidFill>
              </a:rPr>
              <a:t>					        </a:t>
            </a:r>
            <a:br>
              <a:rPr lang="en-US" sz="2000" dirty="0" smtClean="0">
                <a:solidFill>
                  <a:srgbClr val="002060"/>
                </a:solidFill>
              </a:rPr>
            </a:br>
            <a:r>
              <a:rPr lang="en-US" sz="2000" dirty="0" smtClean="0">
                <a:solidFill>
                  <a:srgbClr val="002060"/>
                </a:solidFill>
              </a:rPr>
              <a:t/>
            </a:r>
            <a:br>
              <a:rPr lang="en-US" sz="2000" dirty="0" smtClean="0">
                <a:solidFill>
                  <a:srgbClr val="002060"/>
                </a:solidFill>
              </a:rPr>
            </a:br>
            <a:r>
              <a:rPr lang="en-US" sz="2000" b="1" dirty="0" smtClean="0">
                <a:solidFill>
                  <a:srgbClr val="002060"/>
                </a:solidFill>
              </a:rPr>
              <a:t>∆</a:t>
            </a:r>
            <a:r>
              <a:rPr lang="en-US" sz="2000" b="1" dirty="0" err="1" smtClean="0">
                <a:solidFill>
                  <a:srgbClr val="002060"/>
                </a:solidFill>
              </a:rPr>
              <a:t>G</a:t>
            </a:r>
            <a:r>
              <a:rPr lang="en-US" sz="2000" b="1" baseline="-25000" dirty="0" err="1" smtClean="0">
                <a:solidFill>
                  <a:srgbClr val="002060"/>
                </a:solidFill>
              </a:rPr>
              <a:t>mic</a:t>
            </a:r>
            <a:r>
              <a:rPr lang="en-US" sz="2000" b="1" baseline="-25000" dirty="0" smtClean="0">
                <a:solidFill>
                  <a:srgbClr val="002060"/>
                </a:solidFill>
              </a:rPr>
              <a:t> </a:t>
            </a:r>
            <a:r>
              <a:rPr lang="en-US" sz="2000" b="1" dirty="0" smtClean="0">
                <a:solidFill>
                  <a:srgbClr val="002060"/>
                </a:solidFill>
              </a:rPr>
              <a:t>= RT (2 –g</a:t>
            </a:r>
            <a:r>
              <a:rPr lang="en-US" sz="2000" b="1" baseline="-25000" dirty="0" smtClean="0">
                <a:solidFill>
                  <a:srgbClr val="002060"/>
                </a:solidFill>
              </a:rPr>
              <a:t>2</a:t>
            </a:r>
            <a:r>
              <a:rPr lang="en-US" sz="2000" b="1" dirty="0" smtClean="0">
                <a:solidFill>
                  <a:srgbClr val="002060"/>
                </a:solidFill>
              </a:rPr>
              <a:t>) </a:t>
            </a:r>
            <a:r>
              <a:rPr lang="en-US" sz="2000" b="1" dirty="0" err="1" smtClean="0">
                <a:solidFill>
                  <a:srgbClr val="002060"/>
                </a:solidFill>
              </a:rPr>
              <a:t>lnX</a:t>
            </a:r>
            <a:r>
              <a:rPr lang="en-US" sz="2000" b="1" baseline="-25000" dirty="0" err="1" smtClean="0">
                <a:solidFill>
                  <a:srgbClr val="002060"/>
                </a:solidFill>
              </a:rPr>
              <a:t>CMC</a:t>
            </a:r>
            <a:r>
              <a:rPr lang="en-US" sz="2000" dirty="0" smtClean="0"/>
              <a:t>				                        </a:t>
            </a:r>
            <a:br>
              <a:rPr lang="en-US" sz="2000" dirty="0" smtClean="0"/>
            </a:br>
            <a:r>
              <a:rPr lang="en-US" sz="2000" dirty="0" smtClean="0"/>
              <a:t/>
            </a:r>
            <a:br>
              <a:rPr lang="en-US" sz="2000" dirty="0" smtClean="0"/>
            </a:br>
            <a:r>
              <a:rPr lang="en-US" sz="2000" dirty="0" smtClean="0"/>
              <a:t>In case of </a:t>
            </a:r>
            <a:r>
              <a:rPr lang="en-US" sz="2000" dirty="0" err="1" smtClean="0"/>
              <a:t>gemini</a:t>
            </a:r>
            <a:r>
              <a:rPr lang="en-US" sz="2000" dirty="0" smtClean="0"/>
              <a:t> surfactants, the above two equations become:</a:t>
            </a:r>
            <a:br>
              <a:rPr lang="en-US" sz="2000" dirty="0" smtClean="0"/>
            </a:br>
            <a:r>
              <a:rPr lang="en-US" sz="2000" dirty="0" smtClean="0"/>
              <a:t/>
            </a:r>
            <a:br>
              <a:rPr lang="en-US" sz="2000" dirty="0" smtClean="0"/>
            </a:br>
            <a:r>
              <a:rPr lang="en-US" sz="2000" b="1" dirty="0" smtClean="0">
                <a:solidFill>
                  <a:srgbClr val="002060"/>
                </a:solidFill>
              </a:rPr>
              <a:t>∆</a:t>
            </a:r>
            <a:r>
              <a:rPr lang="en-US" sz="2000" b="1" dirty="0" err="1" smtClean="0">
                <a:solidFill>
                  <a:srgbClr val="002060"/>
                </a:solidFill>
              </a:rPr>
              <a:t>G</a:t>
            </a:r>
            <a:r>
              <a:rPr lang="en-US" sz="2000" b="1" baseline="-25000" dirty="0" err="1" smtClean="0">
                <a:solidFill>
                  <a:srgbClr val="002060"/>
                </a:solidFill>
              </a:rPr>
              <a:t>agg</a:t>
            </a:r>
            <a:r>
              <a:rPr lang="en-US" sz="2000" b="1" baseline="-25000" dirty="0" smtClean="0">
                <a:solidFill>
                  <a:srgbClr val="002060"/>
                </a:solidFill>
              </a:rPr>
              <a:t> </a:t>
            </a:r>
            <a:r>
              <a:rPr lang="en-US" sz="2000" b="1" dirty="0" smtClean="0">
                <a:solidFill>
                  <a:srgbClr val="002060"/>
                </a:solidFill>
              </a:rPr>
              <a:t>= 2RT (1.5–g</a:t>
            </a:r>
            <a:r>
              <a:rPr lang="en-US" sz="2000" b="1" baseline="-25000" dirty="0" smtClean="0">
                <a:solidFill>
                  <a:srgbClr val="002060"/>
                </a:solidFill>
              </a:rPr>
              <a:t>1</a:t>
            </a:r>
            <a:r>
              <a:rPr lang="en-US" sz="2000" b="1" dirty="0" smtClean="0">
                <a:solidFill>
                  <a:srgbClr val="002060"/>
                </a:solidFill>
              </a:rPr>
              <a:t>) </a:t>
            </a:r>
            <a:r>
              <a:rPr lang="en-US" sz="2000" b="1" dirty="0" err="1" smtClean="0">
                <a:solidFill>
                  <a:srgbClr val="002060"/>
                </a:solidFill>
              </a:rPr>
              <a:t>lnX</a:t>
            </a:r>
            <a:r>
              <a:rPr lang="en-US" sz="2000" b="1" baseline="-25000" dirty="0" err="1" smtClean="0">
                <a:solidFill>
                  <a:srgbClr val="002060"/>
                </a:solidFill>
              </a:rPr>
              <a:t>CAC</a:t>
            </a:r>
            <a:r>
              <a:rPr lang="en-US" sz="2000" dirty="0" smtClean="0">
                <a:solidFill>
                  <a:srgbClr val="002060"/>
                </a:solidFill>
              </a:rPr>
              <a:t>					</a:t>
            </a:r>
            <a:br>
              <a:rPr lang="en-US" sz="2000" dirty="0" smtClean="0">
                <a:solidFill>
                  <a:srgbClr val="002060"/>
                </a:solidFill>
              </a:rPr>
            </a:br>
            <a:r>
              <a:rPr lang="en-US" sz="2000" dirty="0" smtClean="0">
                <a:solidFill>
                  <a:srgbClr val="002060"/>
                </a:solidFill>
              </a:rPr>
              <a:t/>
            </a:r>
            <a:br>
              <a:rPr lang="en-US" sz="2000" dirty="0" smtClean="0">
                <a:solidFill>
                  <a:srgbClr val="002060"/>
                </a:solidFill>
              </a:rPr>
            </a:br>
            <a:r>
              <a:rPr lang="en-US" sz="2000" b="1" dirty="0" smtClean="0">
                <a:solidFill>
                  <a:srgbClr val="002060"/>
                </a:solidFill>
              </a:rPr>
              <a:t>∆</a:t>
            </a:r>
            <a:r>
              <a:rPr lang="en-US" sz="2000" b="1" dirty="0" err="1" smtClean="0">
                <a:solidFill>
                  <a:srgbClr val="002060"/>
                </a:solidFill>
              </a:rPr>
              <a:t>G</a:t>
            </a:r>
            <a:r>
              <a:rPr lang="en-US" sz="2000" b="1" baseline="-25000" dirty="0" err="1" smtClean="0">
                <a:solidFill>
                  <a:srgbClr val="002060"/>
                </a:solidFill>
              </a:rPr>
              <a:t>mic</a:t>
            </a:r>
            <a:r>
              <a:rPr lang="en-US" sz="2000" b="1" baseline="-25000" dirty="0" smtClean="0">
                <a:solidFill>
                  <a:srgbClr val="002060"/>
                </a:solidFill>
              </a:rPr>
              <a:t> </a:t>
            </a:r>
            <a:r>
              <a:rPr lang="en-US" sz="2000" b="1" dirty="0" smtClean="0">
                <a:solidFill>
                  <a:srgbClr val="002060"/>
                </a:solidFill>
              </a:rPr>
              <a:t>= 2RT (1.5–g</a:t>
            </a:r>
            <a:r>
              <a:rPr lang="en-US" sz="2000" b="1" baseline="-25000" dirty="0" smtClean="0">
                <a:solidFill>
                  <a:srgbClr val="002060"/>
                </a:solidFill>
              </a:rPr>
              <a:t>2</a:t>
            </a:r>
            <a:r>
              <a:rPr lang="en-US" sz="2000" b="1" dirty="0" smtClean="0">
                <a:solidFill>
                  <a:srgbClr val="002060"/>
                </a:solidFill>
              </a:rPr>
              <a:t>) </a:t>
            </a:r>
            <a:r>
              <a:rPr lang="en-US" sz="2000" b="1" dirty="0" err="1" smtClean="0">
                <a:solidFill>
                  <a:srgbClr val="002060"/>
                </a:solidFill>
              </a:rPr>
              <a:t>lnX</a:t>
            </a:r>
            <a:r>
              <a:rPr lang="en-US" sz="2000" b="1" baseline="-25000" dirty="0" err="1" smtClean="0">
                <a:solidFill>
                  <a:srgbClr val="002060"/>
                </a:solidFill>
              </a:rPr>
              <a:t>CMC</a:t>
            </a:r>
            <a:r>
              <a:rPr lang="en-US" sz="2000" dirty="0" smtClean="0"/>
              <a:t>				</a:t>
            </a:r>
            <a:br>
              <a:rPr lang="en-US" sz="2000" dirty="0" smtClean="0"/>
            </a:br>
            <a:r>
              <a:rPr lang="en-US" sz="2000" dirty="0" smtClean="0"/>
              <a:t/>
            </a:r>
            <a:br>
              <a:rPr lang="en-US" sz="2000" dirty="0" smtClean="0"/>
            </a:br>
            <a:r>
              <a:rPr lang="en-US" sz="2000" dirty="0" smtClean="0"/>
              <a:t>The free energy of transfer, ∆</a:t>
            </a:r>
            <a:r>
              <a:rPr lang="en-US" sz="2000" dirty="0" err="1" smtClean="0"/>
              <a:t>G</a:t>
            </a:r>
            <a:r>
              <a:rPr lang="en-US" sz="2000" baseline="-25000" dirty="0" err="1" smtClean="0"/>
              <a:t>t</a:t>
            </a:r>
            <a:r>
              <a:rPr lang="en-US" sz="2000" dirty="0" smtClean="0"/>
              <a:t>, associated with the binding interaction between surfactant and polymer, is given by</a:t>
            </a:r>
            <a:br>
              <a:rPr lang="en-US" sz="2000" dirty="0" smtClean="0"/>
            </a:br>
            <a:r>
              <a:rPr lang="en-US" sz="2000" b="1" dirty="0" smtClean="0">
                <a:solidFill>
                  <a:srgbClr val="002060"/>
                </a:solidFill>
              </a:rPr>
              <a:t>∆</a:t>
            </a:r>
            <a:r>
              <a:rPr lang="en-US" sz="2000" b="1" dirty="0" err="1" smtClean="0">
                <a:solidFill>
                  <a:srgbClr val="002060"/>
                </a:solidFill>
              </a:rPr>
              <a:t>G</a:t>
            </a:r>
            <a:r>
              <a:rPr lang="en-US" sz="2000" b="1" baseline="-25000" dirty="0" err="1" smtClean="0">
                <a:solidFill>
                  <a:srgbClr val="002060"/>
                </a:solidFill>
              </a:rPr>
              <a:t>t</a:t>
            </a:r>
            <a:r>
              <a:rPr lang="en-US" sz="2000" b="1" dirty="0" smtClean="0">
                <a:solidFill>
                  <a:srgbClr val="002060"/>
                </a:solidFill>
              </a:rPr>
              <a:t> = ∆</a:t>
            </a:r>
            <a:r>
              <a:rPr lang="en-US" sz="2000" b="1" dirty="0" err="1" smtClean="0">
                <a:solidFill>
                  <a:srgbClr val="002060"/>
                </a:solidFill>
              </a:rPr>
              <a:t>G</a:t>
            </a:r>
            <a:r>
              <a:rPr lang="en-US" sz="2000" b="1" baseline="-25000" dirty="0" err="1" smtClean="0">
                <a:solidFill>
                  <a:srgbClr val="002060"/>
                </a:solidFill>
              </a:rPr>
              <a:t>agg</a:t>
            </a:r>
            <a:r>
              <a:rPr lang="en-US" sz="2000" b="1" dirty="0" smtClean="0">
                <a:solidFill>
                  <a:srgbClr val="002060"/>
                </a:solidFill>
              </a:rPr>
              <a:t> – ∆</a:t>
            </a:r>
            <a:r>
              <a:rPr lang="en-US" sz="2000" b="1" dirty="0" err="1" smtClean="0">
                <a:solidFill>
                  <a:srgbClr val="002060"/>
                </a:solidFill>
              </a:rPr>
              <a:t>G</a:t>
            </a:r>
            <a:r>
              <a:rPr lang="en-US" sz="2000" b="1" baseline="-25000" dirty="0" err="1" smtClean="0">
                <a:solidFill>
                  <a:srgbClr val="002060"/>
                </a:solidFill>
              </a:rPr>
              <a:t>mic</a:t>
            </a:r>
            <a:r>
              <a:rPr lang="en-US" sz="2000" baseline="-25000" dirty="0" smtClean="0"/>
              <a:t>				</a:t>
            </a:r>
            <a:r>
              <a:rPr lang="en-US" sz="2000" dirty="0" smtClean="0"/>
              <a:t/>
            </a:r>
            <a:br>
              <a:rPr lang="en-US" sz="2000" dirty="0" smtClean="0"/>
            </a:br>
            <a:endParaRPr lang="en-US" sz="2000"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53</a:t>
            </a:fld>
            <a:endParaRPr lang="en-US"/>
          </a:p>
        </p:txBody>
      </p:sp>
      <p:sp>
        <p:nvSpPr>
          <p:cNvPr id="138241" name="Rectangle 1"/>
          <p:cNvSpPr>
            <a:spLocks noChangeArrowheads="1"/>
          </p:cNvSpPr>
          <p:nvPr/>
        </p:nvSpPr>
        <p:spPr bwMode="auto">
          <a:xfrm>
            <a:off x="214282" y="214290"/>
            <a:ext cx="871543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Surface tension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Surface tension (γ) of the aqueous surfactant solution was measured by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tensiometer</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Hardson</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&amp; Co., Kolkata) at room temperature using a platinum ring. The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tensiometer</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was calibrated against water. In an experimental run, the γ at each mole fraction was measured by successive addition of concentrated solution of the mixture in pure water at room temperature and the surface tension was measured after proper and thorough mixing and equilibration. In order to determine the values of critical micelle concentration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cmc</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two γ concentration characterized by linear decrease of the surface tension and the second one to the region of concentration with nearly constant surface tension. The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cmc</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values were obtained from the break point of the surface tension vs. concentration curves. The accuracy on the individual surface tension reading is approximately 0.5mNm</a:t>
            </a:r>
            <a:r>
              <a:rPr kumimoji="0" lang="en-US" sz="24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-1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[4,7]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54</a:t>
            </a:fld>
            <a:endParaRPr lang="en-US"/>
          </a:p>
        </p:txBody>
      </p:sp>
      <p:sp>
        <p:nvSpPr>
          <p:cNvPr id="139265" name="Rectangle 1"/>
          <p:cNvSpPr>
            <a:spLocks noChangeArrowheads="1"/>
          </p:cNvSpPr>
          <p:nvPr/>
        </p:nvSpPr>
        <p:spPr bwMode="auto">
          <a:xfrm>
            <a:off x="214282" y="0"/>
            <a:ext cx="8715436"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Surface Tension Method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surface tension was measured for SDS,CTAB, and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gemini</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surfactants (16-5-16) solutions in presence and absence of different weight percentages of Polymer. The surface tension profiles as a function of concentration of SDS, CTAB, 16-5-16  at 298.15 K in pure water is shown in Figs. 6-13. The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cmc</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has been obtained from a sharp break in surface tension versus log [surfactant] plot and these values agree well with those reported in literature [5, 7].</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Surface tension versus surfactant concentration plots in the presence of polymer shows two distinct zones as shown in  various Figures.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55</a:t>
            </a:fld>
            <a:endParaRPr lang="en-US"/>
          </a:p>
        </p:txBody>
      </p:sp>
      <p:sp>
        <p:nvSpPr>
          <p:cNvPr id="141313" name="Rectangle 1"/>
          <p:cNvSpPr>
            <a:spLocks noChangeArrowheads="1"/>
          </p:cNvSpPr>
          <p:nvPr/>
        </p:nvSpPr>
        <p:spPr bwMode="auto">
          <a:xfrm>
            <a:off x="214282" y="214290"/>
            <a:ext cx="8715436" cy="92640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The slope of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tensiometric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profile near the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cmc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is the measure of interfacial adsorption efficiency of the surfactant and is quantified as </a:t>
            </a:r>
            <a:r>
              <a:rPr kumimoji="0" lang="en-US" sz="2000" b="1" i="0" u="none" strike="noStrike" cap="none" normalizeH="0" baseline="0" dirty="0" smtClean="0">
                <a:ln>
                  <a:noFill/>
                </a:ln>
                <a:solidFill>
                  <a:srgbClr val="00B050"/>
                </a:solidFill>
                <a:effectLst/>
                <a:latin typeface="Times New Roman" pitchFamily="18" charset="0"/>
                <a:ea typeface="Calibri" pitchFamily="34" charset="0"/>
                <a:cs typeface="Times New Roman" pitchFamily="18" charset="0"/>
                <a:sym typeface="Symbol" pitchFamily="18" charset="2"/>
              </a:rPr>
              <a:t>Gibbs surface excess</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The Gibbs surface excess indicating the effectiveness of surfactants to be adsorbed at interface as compared to the bulk phase has been calculated from the slope of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tensiometric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isotherm using the following equation:</a:t>
            </a:r>
          </a:p>
          <a:p>
            <a:pPr marL="0" marR="0" lvl="0" indent="0" algn="just" defTabSz="914400" rtl="0" eaLnBrk="1" fontAlgn="base" latinLnBrk="0" hangingPunct="1">
              <a:lnSpc>
                <a:spcPct val="100000"/>
              </a:lnSpc>
              <a:spcBef>
                <a:spcPct val="0"/>
              </a:spcBef>
              <a:spcAft>
                <a:spcPct val="0"/>
              </a:spcAft>
              <a:buClrTx/>
              <a:buSzTx/>
              <a:buFontTx/>
              <a:buNone/>
              <a:tabLst>
                <a:tab pos="57150" algn="l"/>
              </a:tabLs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max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 - 1/2.303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nRT</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lim</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(d</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 log[surfactant])</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(1)</a:t>
            </a:r>
            <a:endPar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c </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rPr>
              <a:t>cmc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lang="en-US" sz="2000" dirty="0" smtClean="0">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algn="just" eaLnBrk="0" fontAlgn="base" hangingPunct="0">
              <a:spcBef>
                <a:spcPct val="0"/>
              </a:spcBef>
              <a:spcAft>
                <a:spcPct val="0"/>
              </a:spcAft>
              <a:tabLst>
                <a:tab pos="57150" algn="l"/>
              </a:tabLst>
            </a:pPr>
            <a:r>
              <a:rPr lang="en-US" sz="2000" dirty="0" smtClean="0">
                <a:latin typeface="Times New Roman" pitchFamily="18" charset="0"/>
                <a:cs typeface="Times New Roman" pitchFamily="18" charset="0"/>
              </a:rPr>
              <a:t>where </a:t>
            </a:r>
            <a:r>
              <a:rPr lang="en-US" sz="2000" dirty="0" smtClean="0">
                <a:latin typeface="Times New Roman" pitchFamily="18" charset="0"/>
                <a:cs typeface="Times New Roman" pitchFamily="18" charset="0"/>
                <a:sym typeface="Symbol"/>
              </a:rPr>
              <a:t></a:t>
            </a:r>
            <a:r>
              <a:rPr lang="en-US" sz="2000" baseline="-25000" dirty="0" smtClean="0">
                <a:latin typeface="Times New Roman" pitchFamily="18" charset="0"/>
                <a:cs typeface="Times New Roman" pitchFamily="18" charset="0"/>
              </a:rPr>
              <a:t>max</a:t>
            </a:r>
            <a:r>
              <a:rPr lang="en-US" sz="2000" dirty="0" smtClean="0">
                <a:latin typeface="Times New Roman" pitchFamily="18" charset="0"/>
                <a:cs typeface="Times New Roman" pitchFamily="18" charset="0"/>
              </a:rPr>
              <a:t> is in mol.m</a:t>
            </a:r>
            <a:r>
              <a:rPr lang="en-US" sz="2000" baseline="30000" dirty="0" smtClean="0">
                <a:latin typeface="Times New Roman" pitchFamily="18" charset="0"/>
                <a:cs typeface="Times New Roman" pitchFamily="18" charset="0"/>
              </a:rPr>
              <a:t>-2, </a:t>
            </a:r>
            <a:r>
              <a:rPr lang="en-US" sz="2000" dirty="0" smtClean="0">
                <a:latin typeface="Times New Roman" pitchFamily="18" charset="0"/>
                <a:cs typeface="Times New Roman" pitchFamily="18" charset="0"/>
              </a:rPr>
              <a:t>and n is the number of species per surfactant molecule at the air/ solution interface and R is the gas constant. </a:t>
            </a:r>
          </a:p>
          <a:p>
            <a:pPr algn="just" eaLnBrk="0" fontAlgn="base" hangingPunct="0">
              <a:spcBef>
                <a:spcPct val="0"/>
              </a:spcBef>
              <a:spcAft>
                <a:spcPct val="0"/>
              </a:spcAft>
              <a:tabLst>
                <a:tab pos="57150" algn="l"/>
              </a:tabLst>
            </a:pPr>
            <a:r>
              <a:rPr lang="en-US" sz="2000" dirty="0" smtClean="0">
                <a:latin typeface="Times New Roman" pitchFamily="18" charset="0"/>
                <a:cs typeface="Times New Roman" pitchFamily="18" charset="0"/>
                <a:sym typeface="Symbol"/>
              </a:rPr>
              <a:t></a:t>
            </a:r>
            <a:r>
              <a:rPr lang="en-US" sz="2000" baseline="-25000" dirty="0" smtClean="0">
                <a:latin typeface="Times New Roman" pitchFamily="18" charset="0"/>
                <a:cs typeface="Times New Roman" pitchFamily="18" charset="0"/>
              </a:rPr>
              <a:t>max </a:t>
            </a:r>
            <a:r>
              <a:rPr lang="en-US" sz="2000" dirty="0" smtClean="0">
                <a:latin typeface="Times New Roman" pitchFamily="18" charset="0"/>
                <a:cs typeface="Times New Roman" pitchFamily="18" charset="0"/>
              </a:rPr>
              <a:t> values decreases with the increase in Polymer concentration as addition of Polymer to water leads to decrease the dielectric constant of the medium . Surfactant molecule becomes less active and capability of surfactant inactivation increases with increase in Polymer concentration.</a:t>
            </a:r>
            <a:endParaRPr lang="en-IN" sz="2000" dirty="0" smtClean="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57150" algn="l"/>
              </a:tabLst>
            </a:pPr>
            <a:r>
              <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endParaRPr kumimoji="0" lang="en-US" sz="16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56</a:t>
            </a:fld>
            <a:endParaRPr lang="en-US"/>
          </a:p>
        </p:txBody>
      </p:sp>
      <p:sp>
        <p:nvSpPr>
          <p:cNvPr id="143361" name="Rectangle 1"/>
          <p:cNvSpPr>
            <a:spLocks noChangeArrowheads="1"/>
          </p:cNvSpPr>
          <p:nvPr/>
        </p:nvSpPr>
        <p:spPr bwMode="auto">
          <a:xfrm>
            <a:off x="214282" y="214290"/>
            <a:ext cx="8715436" cy="75405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Assuming complete monolayer formation at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cmc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the area of exclusion per surfactant monomer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rPr>
              <a:t>min</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air-water interface can be calculated from the following relation:</a:t>
            </a:r>
          </a:p>
          <a:p>
            <a:pPr marL="0" marR="0" lvl="0" indent="0" algn="just" defTabSz="914400" rtl="0" eaLnBrk="1" fontAlgn="base" latinLnBrk="0" hangingPunct="1">
              <a:lnSpc>
                <a:spcPct val="100000"/>
              </a:lnSpc>
              <a:spcBef>
                <a:spcPct val="0"/>
              </a:spcBef>
              <a:spcAft>
                <a:spcPct val="0"/>
              </a:spcAft>
              <a:buClrTx/>
              <a:buSzTx/>
              <a:buFontTx/>
              <a:buNone/>
              <a:tabLst>
                <a:tab pos="571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rPr>
              <a:t>min</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10</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20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A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max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2</a:t>
            </a:r>
            <a:r>
              <a:rPr lang="en-US" sz="2000" dirty="0" smtClean="0">
                <a:latin typeface="Times New Roman" pitchFamily="18" charset="0"/>
                <a:ea typeface="Calibri" pitchFamily="34" charset="0"/>
                <a:cs typeface="Times New Roman" pitchFamily="18" charset="0"/>
                <a:sym typeface="Symbol" pitchFamily="18" charset="2"/>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molecule</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-1</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where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min</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is in A</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2</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.molecule</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-1</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and N</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is the Avogadro’s number. The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min</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values increase with Polymer concentration, which is probably due to the  strong electrostatic repulsions and more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steric</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factor between surfactants and polymer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i.e</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with the addition of Polymer, lesser number of surfactant molecules are adsorbed at the air/water  interface, leading to the availability of larger space per molecule at the interfacial region [2,4,7]. </a:t>
            </a: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lang="en-US" sz="2000" dirty="0" smtClean="0">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The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min</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values for CTAB are found to be lower than that of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gemini</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surfactants.  Thus it can be seen that the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min</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values follow the sequence G5 &gt; CTAB and SDS among the studied  surfactants. The values of surface parameters   at different temperatures are given in Tables. The highest value of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A</a:t>
            </a:r>
            <a:r>
              <a:rPr kumimoji="0" lang="en-US" sz="2000" b="0" i="0" u="none" strike="noStrike" cap="none" normalizeH="0" baseline="-30000" dirty="0" err="1" smtClean="0">
                <a:ln>
                  <a:noFill/>
                </a:ln>
                <a:solidFill>
                  <a:schemeClr val="tx1"/>
                </a:solidFill>
                <a:effectLst/>
                <a:latin typeface="Times New Roman" pitchFamily="18" charset="0"/>
                <a:ea typeface="Calibri" pitchFamily="34" charset="0"/>
                <a:cs typeface="Times New Roman" pitchFamily="18" charset="0"/>
                <a:sym typeface="Symbol" pitchFamily="18" charset="2"/>
              </a:rPr>
              <a:t>min</a:t>
            </a:r>
            <a:r>
              <a:rPr kumimoji="0" lang="en-US" sz="20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rPr>
              <a:t>shows the close fitting of surfactants head on micelle. The closest fitting of surfactant heads increases with the concentration of polymer as observed earlier [ 4,7].</a:t>
            </a:r>
            <a:r>
              <a:rPr lang="en-US" sz="2000" dirty="0" smtClean="0"/>
              <a:t> </a:t>
            </a:r>
          </a:p>
          <a:p>
            <a:pPr algn="just" eaLnBrk="0" fontAlgn="base" hangingPunct="0">
              <a:spcBef>
                <a:spcPct val="0"/>
              </a:spcBef>
              <a:spcAft>
                <a:spcPct val="0"/>
              </a:spcAft>
              <a:tabLst>
                <a:tab pos="57150" algn="l"/>
              </a:tabLst>
            </a:pPr>
            <a:endParaRPr lang="en-US" sz="2000" dirty="0" smtClean="0"/>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lang="en-US" sz="1200" dirty="0" smtClean="0">
              <a:latin typeface="Times New Roman" pitchFamily="18" charset="0"/>
              <a:ea typeface="Calibri"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tab pos="57150" algn="l"/>
              </a:tabLst>
            </a:pPr>
            <a:endPar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sym typeface="Symbol" pitchFamily="18" charset="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28670"/>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l"/>
            <a:r>
              <a:rPr lang="en-US" sz="2800" dirty="0" smtClean="0">
                <a:latin typeface="Berlin Sans FB Demi" pitchFamily="34" charset="0"/>
              </a:rPr>
              <a:t/>
            </a:r>
            <a:br>
              <a:rPr lang="en-US" sz="2800" dirty="0" smtClean="0">
                <a:latin typeface="Berlin Sans FB Demi" pitchFamily="34" charset="0"/>
              </a:rPr>
            </a:br>
            <a:r>
              <a:rPr lang="en-US" sz="2800" dirty="0" smtClean="0">
                <a:latin typeface="Berlin Sans FB Demi" pitchFamily="34" charset="0"/>
              </a:rPr>
              <a:t>Surface tension  of surfactants </a:t>
            </a:r>
            <a:endParaRPr lang="en-US" sz="2800" dirty="0">
              <a:latin typeface="Berlin Sans FB Demi" pitchFamily="34" charset="0"/>
            </a:endParaRPr>
          </a:p>
        </p:txBody>
      </p:sp>
      <p:sp>
        <p:nvSpPr>
          <p:cNvPr id="3" name="Content Placeholder 2"/>
          <p:cNvSpPr>
            <a:spLocks noGrp="1"/>
          </p:cNvSpPr>
          <p:nvPr>
            <p:ph idx="1"/>
          </p:nvPr>
        </p:nvSpPr>
        <p:spPr>
          <a:xfrm>
            <a:off x="0" y="1143000"/>
            <a:ext cx="9144000" cy="5715000"/>
          </a:xfrm>
        </p:spPr>
        <p:style>
          <a:lnRef idx="1">
            <a:schemeClr val="accent4"/>
          </a:lnRef>
          <a:fillRef idx="2">
            <a:schemeClr val="accent4"/>
          </a:fillRef>
          <a:effectRef idx="1">
            <a:schemeClr val="accent4"/>
          </a:effectRef>
          <a:fontRef idx="minor">
            <a:schemeClr val="dk1"/>
          </a:fontRef>
        </p:style>
        <p:txBody>
          <a:bodyPr>
            <a:normAutofit/>
          </a:bodyPr>
          <a:lstStyle/>
          <a:p>
            <a:r>
              <a:rPr lang="en-IN" sz="2800" dirty="0" smtClean="0">
                <a:solidFill>
                  <a:schemeClr val="tx1"/>
                </a:solidFill>
              </a:rPr>
              <a:t>It is well known that surfactants reduce the surface tension of water by getting adsorbed on the liquid–gas interface. The CMC, one of the main parameters for surfactants, is the concentration at which surfactant solutions begin to form micelles in large amounts.</a:t>
            </a:r>
            <a:r>
              <a:rPr lang="en-IN" sz="2800" dirty="0" smtClean="0"/>
              <a:t> Surface tensions of the surfactant (SDS , CTAB and  G5)   solutions at different concentrations were measured and plotted as a function of concentration .</a:t>
            </a:r>
            <a:endParaRPr lang="en-US" sz="2800" dirty="0" smtClean="0">
              <a:latin typeface="Berlin Sans FB" pitchFamily="34" charset="0"/>
            </a:endParaRPr>
          </a:p>
          <a:p>
            <a:pPr algn="just"/>
            <a:endParaRPr lang="en-US" sz="2800" dirty="0" smtClean="0">
              <a:latin typeface="Berlin Sans FB" pitchFamily="34" charset="0"/>
            </a:endParaRPr>
          </a:p>
          <a:p>
            <a:pPr algn="just"/>
            <a:endParaRPr lang="en-US" sz="2400" dirty="0" smtClean="0">
              <a:latin typeface="Berlin Sans FB" pitchFamily="34" charset="0"/>
            </a:endParaRPr>
          </a:p>
          <a:p>
            <a:pPr algn="just"/>
            <a:endParaRPr lang="en-US" sz="2400" dirty="0" smtClean="0">
              <a:latin typeface="Berlin Sans FB" pitchFamily="34" charset="0"/>
            </a:endParaRPr>
          </a:p>
          <a:p>
            <a:pPr algn="just"/>
            <a:endParaRPr lang="en-US" sz="2400" dirty="0" smtClean="0">
              <a:latin typeface="Berlin Sans FB" pitchFamily="34" charset="0"/>
            </a:endParaRPr>
          </a:p>
          <a:p>
            <a:pPr algn="just">
              <a:buNone/>
            </a:pPr>
            <a:endParaRPr lang="en-US" sz="2400" dirty="0">
              <a:latin typeface="Berlin Sans FB" pitchFamily="34"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57</a:t>
            </a:fld>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4422"/>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latin typeface="Berlin Sans FB" pitchFamily="34" charset="0"/>
              </a:rPr>
              <a:t>The concentration at the turning point of the curve is </a:t>
            </a:r>
            <a:r>
              <a:rPr lang="en-US" sz="2400" dirty="0" err="1" smtClean="0">
                <a:latin typeface="Berlin Sans FB" pitchFamily="34" charset="0"/>
              </a:rPr>
              <a:t>cmc</a:t>
            </a:r>
            <a:r>
              <a:rPr lang="en-US" sz="2400" dirty="0" smtClean="0">
                <a:latin typeface="Berlin Sans FB" pitchFamily="34" charset="0"/>
              </a:rPr>
              <a:t>.</a:t>
            </a:r>
            <a:endParaRPr lang="en-US" sz="2400" dirty="0">
              <a:latin typeface="Berlin Sans FB" pitchFamily="34" charset="0"/>
            </a:endParaRPr>
          </a:p>
        </p:txBody>
      </p:sp>
      <p:pic>
        <p:nvPicPr>
          <p:cNvPr id="4" name="Content Placeholder 3"/>
          <p:cNvPicPr>
            <a:picLocks noGrp="1"/>
          </p:cNvPicPr>
          <p:nvPr>
            <p:ph idx="1"/>
          </p:nvPr>
        </p:nvPicPr>
        <p:blipFill>
          <a:blip r:embed="rId3"/>
          <a:srcRect/>
          <a:stretch>
            <a:fillRect/>
          </a:stretch>
        </p:blipFill>
        <p:spPr bwMode="auto">
          <a:xfrm>
            <a:off x="571472" y="1071546"/>
            <a:ext cx="7786742" cy="5214974"/>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58</a:t>
            </a:fld>
            <a:endParaRPr lang="en-US"/>
          </a:p>
        </p:txBody>
      </p:sp>
      <p:sp>
        <p:nvSpPr>
          <p:cNvPr id="5" name="TextBox 4"/>
          <p:cNvSpPr txBox="1"/>
          <p:nvPr/>
        </p:nvSpPr>
        <p:spPr>
          <a:xfrm>
            <a:off x="500034" y="6429396"/>
            <a:ext cx="7000924" cy="369332"/>
          </a:xfrm>
          <a:prstGeom prst="rect">
            <a:avLst/>
          </a:prstGeom>
          <a:noFill/>
        </p:spPr>
        <p:txBody>
          <a:bodyPr wrap="square" rtlCol="0">
            <a:spAutoFit/>
          </a:bodyPr>
          <a:lstStyle/>
          <a:p>
            <a:r>
              <a:rPr lang="en-US" dirty="0" smtClean="0"/>
              <a:t>F</a:t>
            </a:r>
            <a:r>
              <a:rPr lang="en-US" dirty="0" smtClean="0">
                <a:latin typeface="Berlin Sans FB" pitchFamily="34" charset="0"/>
              </a:rPr>
              <a:t>ig. 6 variation of surface tension with[SDS] at different temperatures </a:t>
            </a:r>
            <a:endParaRPr lang="en-IN"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59</a:t>
            </a:fld>
            <a:endParaRPr lang="en-US"/>
          </a:p>
        </p:txBody>
      </p:sp>
      <p:sp>
        <p:nvSpPr>
          <p:cNvPr id="3" name="Rectangle 2"/>
          <p:cNvSpPr/>
          <p:nvPr/>
        </p:nvSpPr>
        <p:spPr>
          <a:xfrm>
            <a:off x="571472" y="357167"/>
            <a:ext cx="8143932" cy="3816429"/>
          </a:xfrm>
          <a:prstGeom prst="rect">
            <a:avLst/>
          </a:prstGeom>
        </p:spPr>
        <p:txBody>
          <a:bodyPr wrap="square">
            <a:spAutoFit/>
          </a:bodyPr>
          <a:lstStyle/>
          <a:p>
            <a:r>
              <a:rPr lang="en-US" sz="3200" dirty="0" smtClean="0">
                <a:solidFill>
                  <a:srgbClr val="FF0000"/>
                </a:solidFill>
                <a:latin typeface="Times New Roman" pitchFamily="18" charset="0"/>
                <a:cs typeface="Times New Roman" pitchFamily="18" charset="0"/>
              </a:rPr>
              <a:t>Surface tension of Surfactant- polymer mixtures </a:t>
            </a:r>
          </a:p>
          <a:p>
            <a:endParaRPr lang="en-IN" dirty="0" smtClean="0"/>
          </a:p>
          <a:p>
            <a:pPr algn="just"/>
            <a:r>
              <a:rPr lang="en-IN" sz="2400" dirty="0" smtClean="0"/>
              <a:t>Different techniques are used to examine the water soluble polymer–surfactant aggregates formed in solution. </a:t>
            </a:r>
            <a:r>
              <a:rPr lang="en-IN" sz="2400" i="1" dirty="0" smtClean="0"/>
              <a:t>The interaction of water-soluble polymers </a:t>
            </a:r>
            <a:r>
              <a:rPr lang="en-IN" sz="2400" dirty="0" smtClean="0"/>
              <a:t>with anionic surfactants has been studied by surface tension and conductivity measurements. The main characteristic of surfactants is to lower the interfacial tension between an aqueous solution and some other phases. But for ionic surfactant, these properties are modified by the presence of polymer in aqueous solution.</a:t>
            </a:r>
            <a:endParaRPr lang="en-IN" sz="24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2852"/>
            <a:ext cx="9144000" cy="571504"/>
          </a:xfrm>
        </p:spPr>
        <p:style>
          <a:lnRef idx="1">
            <a:schemeClr val="accent1"/>
          </a:lnRef>
          <a:fillRef idx="2">
            <a:schemeClr val="accent1"/>
          </a:fillRef>
          <a:effectRef idx="1">
            <a:schemeClr val="accent1"/>
          </a:effectRef>
          <a:fontRef idx="minor">
            <a:schemeClr val="dk1"/>
          </a:fontRef>
        </p:style>
        <p:txBody>
          <a:bodyPr>
            <a:noAutofit/>
          </a:bodyPr>
          <a:lstStyle/>
          <a:p>
            <a:r>
              <a:rPr lang="en-US" sz="2400" dirty="0" smtClean="0">
                <a:solidFill>
                  <a:srgbClr val="FF0000"/>
                </a:solidFill>
                <a:latin typeface="Berlin Sans FB" pitchFamily="34" charset="0"/>
              </a:rPr>
              <a:t/>
            </a:r>
            <a:br>
              <a:rPr lang="en-US" sz="2400" dirty="0" smtClean="0">
                <a:solidFill>
                  <a:srgbClr val="FF0000"/>
                </a:solidFill>
                <a:latin typeface="Berlin Sans FB" pitchFamily="34" charset="0"/>
              </a:rPr>
            </a:br>
            <a:r>
              <a:rPr lang="en-US" sz="2400" dirty="0" smtClean="0">
                <a:solidFill>
                  <a:srgbClr val="FF0000"/>
                </a:solidFill>
                <a:latin typeface="Berlin Sans FB" pitchFamily="34" charset="0"/>
              </a:rPr>
              <a:t/>
            </a:r>
            <a:br>
              <a:rPr lang="en-US" sz="2400" dirty="0" smtClean="0">
                <a:solidFill>
                  <a:srgbClr val="FF0000"/>
                </a:solidFill>
                <a:latin typeface="Berlin Sans FB" pitchFamily="34" charset="0"/>
              </a:rPr>
            </a:br>
            <a:r>
              <a:rPr lang="en-US" sz="2400" dirty="0" smtClean="0">
                <a:latin typeface="Berlin Sans FB" pitchFamily="34" charset="0"/>
              </a:rPr>
              <a:t> </a:t>
            </a:r>
            <a:br>
              <a:rPr lang="en-US" sz="2400" dirty="0" smtClean="0">
                <a:latin typeface="Berlin Sans FB" pitchFamily="34" charset="0"/>
              </a:rPr>
            </a:br>
            <a:r>
              <a:rPr lang="en-US" sz="2400" dirty="0" smtClean="0">
                <a:latin typeface="Berlin Sans FB" pitchFamily="34" charset="0"/>
              </a:rPr>
              <a:t> Fig. 7(a) Effect of (</a:t>
            </a:r>
            <a:r>
              <a:rPr lang="en-US" sz="2400" dirty="0" err="1" smtClean="0">
                <a:latin typeface="Berlin Sans FB" pitchFamily="34" charset="0"/>
              </a:rPr>
              <a:t>xanthan</a:t>
            </a:r>
            <a:r>
              <a:rPr lang="en-US" sz="2400" dirty="0" smtClean="0">
                <a:latin typeface="Berlin Sans FB" pitchFamily="34" charset="0"/>
              </a:rPr>
              <a:t> gum) on surface tension  of SDS at 310.15 K</a:t>
            </a:r>
            <a:br>
              <a:rPr lang="en-US" sz="2400" dirty="0" smtClean="0">
                <a:latin typeface="Berlin Sans FB" pitchFamily="34" charset="0"/>
              </a:rPr>
            </a:br>
            <a:r>
              <a:rPr lang="en-US" sz="2400" dirty="0" smtClean="0">
                <a:solidFill>
                  <a:srgbClr val="FF0000"/>
                </a:solidFill>
                <a:latin typeface="Berlin Sans FB" pitchFamily="34" charset="0"/>
              </a:rPr>
              <a:t/>
            </a:r>
            <a:br>
              <a:rPr lang="en-US" sz="2400" dirty="0" smtClean="0">
                <a:solidFill>
                  <a:srgbClr val="FF0000"/>
                </a:solidFill>
                <a:latin typeface="Berlin Sans FB" pitchFamily="34" charset="0"/>
              </a:rPr>
            </a:br>
            <a:r>
              <a:rPr lang="en-US" sz="2400" dirty="0" smtClean="0">
                <a:solidFill>
                  <a:srgbClr val="FF0000"/>
                </a:solidFill>
                <a:latin typeface="Berlin Sans FB" pitchFamily="34" charset="0"/>
              </a:rPr>
              <a:t/>
            </a:r>
            <a:br>
              <a:rPr lang="en-US" sz="2400" dirty="0" smtClean="0">
                <a:solidFill>
                  <a:srgbClr val="FF0000"/>
                </a:solidFill>
                <a:latin typeface="Berlin Sans FB" pitchFamily="34" charset="0"/>
              </a:rPr>
            </a:br>
            <a:endParaRPr lang="en-US" sz="2400" dirty="0">
              <a:solidFill>
                <a:srgbClr val="FF0000"/>
              </a:solidFill>
              <a:latin typeface="Berlin Sans FB" pitchFamily="34" charset="0"/>
            </a:endParaRPr>
          </a:p>
        </p:txBody>
      </p:sp>
      <p:sp>
        <p:nvSpPr>
          <p:cNvPr id="3" name="Content Placeholder 2"/>
          <p:cNvSpPr>
            <a:spLocks noGrp="1"/>
          </p:cNvSpPr>
          <p:nvPr>
            <p:ph idx="1"/>
          </p:nvPr>
        </p:nvSpPr>
        <p:spPr>
          <a:xfrm>
            <a:off x="0" y="1214422"/>
            <a:ext cx="9144000" cy="5643578"/>
          </a:xfrm>
        </p:spPr>
        <p:txBody>
          <a:bodyPr>
            <a:normAutofit/>
          </a:bodyPr>
          <a:lstStyle/>
          <a:p>
            <a:pPr>
              <a:buNone/>
            </a:pPr>
            <a:r>
              <a:rPr lang="en-US" sz="2400" dirty="0" smtClean="0">
                <a:latin typeface="Berlin Sans FB" pitchFamily="34" charset="0"/>
              </a:rPr>
              <a:t>Surface tension of surfactant solution increases in the presence of polymer. </a:t>
            </a:r>
            <a:endParaRPr lang="en-US" sz="2400" dirty="0">
              <a:latin typeface="Berlin Sans FB" pitchFamily="34" charset="0"/>
            </a:endParaRPr>
          </a:p>
        </p:txBody>
      </p:sp>
      <p:pic>
        <p:nvPicPr>
          <p:cNvPr id="4" name="Picture 3"/>
          <p:cNvPicPr/>
          <p:nvPr/>
        </p:nvPicPr>
        <p:blipFill>
          <a:blip r:embed="rId3"/>
          <a:srcRect/>
          <a:stretch>
            <a:fillRect/>
          </a:stretch>
        </p:blipFill>
        <p:spPr bwMode="auto">
          <a:xfrm>
            <a:off x="2743200" y="2057401"/>
            <a:ext cx="6400800" cy="4572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l"/>
            <a:r>
              <a:rPr lang="en-US" sz="2700" dirty="0" smtClean="0">
                <a:latin typeface="Berlin Sans FB" pitchFamily="34" charset="0"/>
              </a:rPr>
              <a:t>Now similar trends  is  observed at  318.15 K.</a:t>
            </a:r>
            <a:br>
              <a:rPr lang="en-US" sz="2700" dirty="0" smtClean="0">
                <a:latin typeface="Berlin Sans FB" pitchFamily="34" charset="0"/>
              </a:rPr>
            </a:br>
            <a:r>
              <a:rPr lang="en-US" sz="2700" dirty="0" smtClean="0">
                <a:latin typeface="Berlin Sans FB" pitchFamily="34" charset="0"/>
              </a:rPr>
              <a:t>Both cac and cmc values at 318.15 K are slighter higher than cac and cmc values at 310.15 K.</a:t>
            </a:r>
            <a:br>
              <a:rPr lang="en-US" sz="2700" dirty="0" smtClean="0">
                <a:latin typeface="Berlin Sans FB" pitchFamily="34" charset="0"/>
              </a:rPr>
            </a:br>
            <a:r>
              <a:rPr lang="en-US" sz="2700" dirty="0" smtClean="0">
                <a:latin typeface="Berlin Sans FB" pitchFamily="34" charset="0"/>
              </a:rPr>
              <a:t>Fig. 7(b) at   318.15 K</a:t>
            </a:r>
            <a:r>
              <a:rPr lang="en-US" sz="2400" dirty="0" smtClean="0">
                <a:latin typeface="Berlin Sans FB" pitchFamily="34" charset="0"/>
              </a:rPr>
              <a:t>.</a:t>
            </a:r>
            <a:endParaRPr lang="en-US" sz="2400" dirty="0">
              <a:latin typeface="Berlin Sans FB" pitchFamily="34" charset="0"/>
            </a:endParaRPr>
          </a:p>
        </p:txBody>
      </p:sp>
      <p:pic>
        <p:nvPicPr>
          <p:cNvPr id="4" name="Content Placeholder 3"/>
          <p:cNvPicPr>
            <a:picLocks noGrp="1"/>
          </p:cNvPicPr>
          <p:nvPr>
            <p:ph idx="1"/>
          </p:nvPr>
        </p:nvPicPr>
        <p:blipFill>
          <a:blip r:embed="rId3"/>
          <a:srcRect/>
          <a:stretch>
            <a:fillRect/>
          </a:stretch>
        </p:blipFill>
        <p:spPr bwMode="auto">
          <a:xfrm>
            <a:off x="1491158" y="1676400"/>
            <a:ext cx="6161684" cy="4449763"/>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61</a:t>
            </a:fld>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81200"/>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latin typeface="Berlin Sans FB" pitchFamily="34" charset="0"/>
              </a:rPr>
              <a:t>The surface tension measurements were also made to determine the cac, cmc with and without polymer for the </a:t>
            </a:r>
            <a:r>
              <a:rPr lang="en-US" sz="2400" dirty="0" smtClean="0">
                <a:solidFill>
                  <a:srgbClr val="FF0000"/>
                </a:solidFill>
                <a:latin typeface="Berlin Sans FB" pitchFamily="34" charset="0"/>
              </a:rPr>
              <a:t>CTAB</a:t>
            </a:r>
            <a:r>
              <a:rPr lang="en-US" sz="2400" dirty="0" smtClean="0">
                <a:latin typeface="Berlin Sans FB" pitchFamily="34" charset="0"/>
              </a:rPr>
              <a:t> at 310.15 K 318.15 K.</a:t>
            </a:r>
            <a:endParaRPr lang="en-US" sz="2400" dirty="0">
              <a:latin typeface="Berlin Sans FB" pitchFamily="34" charset="0"/>
            </a:endParaRPr>
          </a:p>
        </p:txBody>
      </p:sp>
      <p:sp>
        <p:nvSpPr>
          <p:cNvPr id="3" name="Content Placeholder 2"/>
          <p:cNvSpPr>
            <a:spLocks noGrp="1"/>
          </p:cNvSpPr>
          <p:nvPr>
            <p:ph idx="1"/>
          </p:nvPr>
        </p:nvSpPr>
        <p:spPr>
          <a:xfrm>
            <a:off x="0" y="1981200"/>
            <a:ext cx="9144000" cy="4876800"/>
          </a:xfrm>
        </p:spPr>
        <p:style>
          <a:lnRef idx="1">
            <a:schemeClr val="accent4"/>
          </a:lnRef>
          <a:fillRef idx="2">
            <a:schemeClr val="accent4"/>
          </a:fillRef>
          <a:effectRef idx="1">
            <a:schemeClr val="accent4"/>
          </a:effectRef>
          <a:fontRef idx="minor">
            <a:schemeClr val="dk1"/>
          </a:fontRef>
        </p:style>
        <p:txBody>
          <a:bodyPr/>
          <a:lstStyle/>
          <a:p>
            <a:pPr algn="just"/>
            <a:endParaRPr lang="en-US" sz="2400" dirty="0" smtClean="0">
              <a:latin typeface="Berlin Sans FB" pitchFamily="34" charset="0"/>
            </a:endParaRPr>
          </a:p>
          <a:p>
            <a:pPr algn="just"/>
            <a:endParaRPr lang="en-US" sz="2400" dirty="0" smtClean="0">
              <a:latin typeface="Berlin Sans FB" pitchFamily="34" charset="0"/>
            </a:endParaRPr>
          </a:p>
          <a:p>
            <a:pPr algn="just"/>
            <a:r>
              <a:rPr lang="en-US" sz="2400" dirty="0" smtClean="0">
                <a:latin typeface="Berlin Sans FB" pitchFamily="34" charset="0"/>
              </a:rPr>
              <a:t>Polymer concentration was fixed at </a:t>
            </a:r>
            <a:r>
              <a:rPr lang="en-US" sz="2400" dirty="0" smtClean="0">
                <a:solidFill>
                  <a:srgbClr val="FF0000"/>
                </a:solidFill>
                <a:latin typeface="Berlin Sans FB" pitchFamily="34" charset="0"/>
              </a:rPr>
              <a:t>100 ppm</a:t>
            </a:r>
            <a:r>
              <a:rPr lang="en-US" sz="2400" dirty="0" smtClean="0">
                <a:latin typeface="Berlin Sans FB" pitchFamily="34" charset="0"/>
              </a:rPr>
              <a:t>. Beyond this concentration limit, precipitation appeared. The experiments were carried out at 310.15 K and 318.15 K.</a:t>
            </a:r>
          </a:p>
          <a:p>
            <a:pPr algn="just"/>
            <a:r>
              <a:rPr lang="en-US" sz="2400" dirty="0" smtClean="0">
                <a:latin typeface="Berlin Sans FB" pitchFamily="34" charset="0"/>
              </a:rPr>
              <a:t>Fig.  8 shows the effect of </a:t>
            </a:r>
            <a:r>
              <a:rPr lang="en-US" sz="2400" dirty="0" err="1" smtClean="0">
                <a:latin typeface="Berlin Sans FB" pitchFamily="34" charset="0"/>
              </a:rPr>
              <a:t>xanthan</a:t>
            </a:r>
            <a:r>
              <a:rPr lang="en-US" sz="2400" dirty="0" smtClean="0">
                <a:latin typeface="Berlin Sans FB" pitchFamily="34" charset="0"/>
              </a:rPr>
              <a:t> gum on  surface tension of the aqueous solution of CTAB.</a:t>
            </a:r>
          </a:p>
          <a:p>
            <a:pPr>
              <a:buNone/>
            </a:pP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62</a:t>
            </a:fld>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862526"/>
            <a:ext cx="7620000" cy="566738"/>
          </a:xfrm>
        </p:spPr>
        <p:txBody>
          <a:bodyPr>
            <a:noAutofit/>
          </a:bodyPr>
          <a:lstStyle/>
          <a:p>
            <a:pPr algn="ctr"/>
            <a:r>
              <a:rPr lang="en-US" dirty="0" smtClean="0"/>
              <a:t>Figure  8 Variations of interfacial tension with surfactant concentration at 310.15 K and 318.15 K</a:t>
            </a:r>
            <a:endParaRPr lang="en-US" dirty="0"/>
          </a:p>
        </p:txBody>
      </p:sp>
      <p:sp>
        <p:nvSpPr>
          <p:cNvPr id="4" name="Text Placeholder 3"/>
          <p:cNvSpPr>
            <a:spLocks noGrp="1"/>
          </p:cNvSpPr>
          <p:nvPr>
            <p:ph type="body" sz="half" idx="2"/>
          </p:nvPr>
        </p:nvSpPr>
        <p:spPr>
          <a:xfrm>
            <a:off x="381000" y="5367338"/>
            <a:ext cx="8229600" cy="804862"/>
          </a:xfrm>
        </p:spPr>
        <p:txBody>
          <a:bodyPr>
            <a:noAutofit/>
          </a:bodyPr>
          <a:lstStyle/>
          <a:p>
            <a:pPr algn="just"/>
            <a:r>
              <a:rPr lang="en-US" sz="2400" dirty="0" smtClean="0">
                <a:latin typeface="Berlin Sans FB" pitchFamily="34" charset="0"/>
              </a:rPr>
              <a:t>Surface tension of the aqueous solution of the surfactant </a:t>
            </a:r>
            <a:r>
              <a:rPr lang="en-US" sz="2400" dirty="0" smtClean="0">
                <a:solidFill>
                  <a:srgbClr val="FF0000"/>
                </a:solidFill>
                <a:latin typeface="Berlin Sans FB" pitchFamily="34" charset="0"/>
              </a:rPr>
              <a:t>decreases</a:t>
            </a:r>
            <a:r>
              <a:rPr lang="en-US" sz="2400" dirty="0" smtClean="0">
                <a:latin typeface="Berlin Sans FB" pitchFamily="34" charset="0"/>
              </a:rPr>
              <a:t> with </a:t>
            </a:r>
            <a:r>
              <a:rPr lang="en-US" sz="2400" dirty="0" smtClean="0">
                <a:solidFill>
                  <a:srgbClr val="FF0000"/>
                </a:solidFill>
                <a:latin typeface="Berlin Sans FB" pitchFamily="34" charset="0"/>
              </a:rPr>
              <a:t>increasing</a:t>
            </a:r>
            <a:r>
              <a:rPr lang="en-US" sz="2400" dirty="0" smtClean="0">
                <a:latin typeface="Berlin Sans FB" pitchFamily="34" charset="0"/>
              </a:rPr>
              <a:t>  concentration of the </a:t>
            </a:r>
            <a:r>
              <a:rPr lang="en-US" sz="2400" dirty="0" smtClean="0">
                <a:solidFill>
                  <a:srgbClr val="FF0000"/>
                </a:solidFill>
                <a:latin typeface="Berlin Sans FB" pitchFamily="34" charset="0"/>
              </a:rPr>
              <a:t>CTAB</a:t>
            </a:r>
            <a:r>
              <a:rPr lang="en-US" sz="2400" dirty="0" smtClean="0">
                <a:latin typeface="Berlin Sans FB" pitchFamily="34" charset="0"/>
              </a:rPr>
              <a:t>.</a:t>
            </a:r>
            <a:endParaRPr lang="en-US" sz="2400" dirty="0">
              <a:latin typeface="Berlin Sans FB"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63</a:t>
            </a:fld>
            <a:endParaRPr lang="en-US"/>
          </a:p>
        </p:txBody>
      </p:sp>
      <p:pic>
        <p:nvPicPr>
          <p:cNvPr id="6" name="Picture Placeholder 5"/>
          <p:cNvPicPr>
            <a:picLocks noGrp="1"/>
          </p:cNvPicPr>
          <p:nvPr>
            <p:ph type="pic" idx="1"/>
          </p:nvPr>
        </p:nvPicPr>
        <p:blipFill>
          <a:blip r:embed="rId3"/>
          <a:srcRect t="6106" b="6106"/>
          <a:stretch>
            <a:fillRect/>
          </a:stretch>
        </p:blipFill>
        <p:spPr bwMode="auto">
          <a:xfrm>
            <a:off x="685800" y="304800"/>
            <a:ext cx="7315200" cy="4422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643578"/>
            <a:ext cx="8043890" cy="500066"/>
          </a:xfrm>
        </p:spPr>
        <p:txBody>
          <a:bodyPr>
            <a:noAutofit/>
          </a:bodyPr>
          <a:lstStyle/>
          <a:p>
            <a:endParaRPr lang="en-US" dirty="0"/>
          </a:p>
        </p:txBody>
      </p:sp>
      <p:sp>
        <p:nvSpPr>
          <p:cNvPr id="4" name="Text Placeholder 3"/>
          <p:cNvSpPr>
            <a:spLocks noGrp="1"/>
          </p:cNvSpPr>
          <p:nvPr>
            <p:ph type="body" sz="half" idx="2"/>
          </p:nvPr>
        </p:nvSpPr>
        <p:spPr>
          <a:xfrm>
            <a:off x="609600" y="5367338"/>
            <a:ext cx="8001000" cy="804862"/>
          </a:xfrm>
        </p:spPr>
        <p:txBody>
          <a:bodyPr>
            <a:normAutofit fontScale="62500" lnSpcReduction="20000"/>
          </a:bodyPr>
          <a:lstStyle/>
          <a:p>
            <a:endParaRPr lang="en-US" sz="2000" dirty="0" smtClean="0"/>
          </a:p>
          <a:p>
            <a:r>
              <a:rPr lang="en-US" sz="3200" b="1" dirty="0" smtClean="0"/>
              <a:t>Figure  9 Effect of Xanthan gum on surface tension of CTAB at 310.15 K.</a:t>
            </a:r>
            <a:br>
              <a:rPr lang="en-US" sz="3200" b="1" dirty="0" smtClean="0"/>
            </a:br>
            <a:endParaRPr lang="en-US" sz="3200" b="1" dirty="0">
              <a:latin typeface="Berlin Sans FB"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64</a:t>
            </a:fld>
            <a:endParaRPr lang="en-US"/>
          </a:p>
        </p:txBody>
      </p:sp>
      <p:pic>
        <p:nvPicPr>
          <p:cNvPr id="7" name="Picture Placeholder 6"/>
          <p:cNvPicPr>
            <a:picLocks noGrp="1"/>
          </p:cNvPicPr>
          <p:nvPr>
            <p:ph type="pic" idx="1"/>
          </p:nvPr>
        </p:nvPicPr>
        <p:blipFill>
          <a:blip r:embed="rId3"/>
          <a:srcRect t="4750" b="4750"/>
          <a:stretch>
            <a:fillRect/>
          </a:stretch>
        </p:blipFill>
        <p:spPr bwMode="auto">
          <a:xfrm>
            <a:off x="1428728" y="0"/>
            <a:ext cx="5857916" cy="5143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style>
          <a:lnRef idx="2">
            <a:schemeClr val="dk1"/>
          </a:lnRef>
          <a:fillRef idx="1">
            <a:schemeClr val="lt1"/>
          </a:fillRef>
          <a:effectRef idx="0">
            <a:schemeClr val="dk1"/>
          </a:effectRef>
          <a:fontRef idx="minor">
            <a:schemeClr val="dk1"/>
          </a:fontRef>
        </p:style>
        <p:txBody>
          <a:bodyPr>
            <a:noAutofit/>
          </a:bodyPr>
          <a:lstStyle/>
          <a:p>
            <a:pPr algn="just"/>
            <a:r>
              <a:rPr lang="en-US" sz="2400" dirty="0" smtClean="0">
                <a:latin typeface="Berlin Sans FB" pitchFamily="34" charset="0"/>
              </a:rPr>
              <a:t>It is clear that the surface tension decrease with the addition of a small amount of CTAB. </a:t>
            </a:r>
            <a:endParaRPr lang="en-US" sz="2400" dirty="0">
              <a:latin typeface="Berlin Sans FB" pitchFamily="34" charset="0"/>
            </a:endParaRPr>
          </a:p>
        </p:txBody>
      </p:sp>
      <p:sp>
        <p:nvSpPr>
          <p:cNvPr id="3" name="Content Placeholder 2"/>
          <p:cNvSpPr>
            <a:spLocks noGrp="1"/>
          </p:cNvSpPr>
          <p:nvPr>
            <p:ph idx="1"/>
          </p:nvPr>
        </p:nvSpPr>
        <p:spPr>
          <a:xfrm>
            <a:off x="0" y="1828800"/>
            <a:ext cx="8991600" cy="5029200"/>
          </a:xfrm>
        </p:spPr>
        <p:txBody>
          <a:bodyPr>
            <a:normAutofit/>
          </a:bodyPr>
          <a:lstStyle/>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latin typeface="Berlin Sans FB" pitchFamily="34" charset="0"/>
            </a:endParaRPr>
          </a:p>
          <a:p>
            <a:pPr algn="ctr">
              <a:buNone/>
            </a:pPr>
            <a:r>
              <a:rPr lang="en-US" sz="2000" dirty="0" smtClean="0">
                <a:latin typeface="Berlin Sans FB" pitchFamily="34" charset="0"/>
              </a:rPr>
              <a:t>        Figure  10 Effect of Xanthan gum on surface tension of CTAB at 318.15 K.</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65</a:t>
            </a:fld>
            <a:endParaRPr lang="en-US"/>
          </a:p>
        </p:txBody>
      </p:sp>
      <p:pic>
        <p:nvPicPr>
          <p:cNvPr id="5" name="Picture 4"/>
          <p:cNvPicPr/>
          <p:nvPr/>
        </p:nvPicPr>
        <p:blipFill>
          <a:blip r:embed="rId3"/>
          <a:srcRect/>
          <a:stretch>
            <a:fillRect/>
          </a:stretch>
        </p:blipFill>
        <p:spPr bwMode="auto">
          <a:xfrm>
            <a:off x="1295399" y="1524000"/>
            <a:ext cx="6553201" cy="411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600200"/>
          </a:xfrm>
        </p:spPr>
        <p:style>
          <a:lnRef idx="2">
            <a:schemeClr val="dk1"/>
          </a:lnRef>
          <a:fillRef idx="1">
            <a:schemeClr val="lt1"/>
          </a:fillRef>
          <a:effectRef idx="0">
            <a:schemeClr val="dk1"/>
          </a:effectRef>
          <a:fontRef idx="minor">
            <a:schemeClr val="dk1"/>
          </a:fontRef>
        </p:style>
        <p:txBody>
          <a:bodyPr>
            <a:noAutofit/>
          </a:bodyPr>
          <a:lstStyle/>
          <a:p>
            <a:pPr algn="just"/>
            <a:r>
              <a:rPr lang="en-US" sz="2400" dirty="0" smtClean="0">
                <a:latin typeface="Berlin Sans FB" pitchFamily="34" charset="0"/>
              </a:rPr>
              <a:t>Surface tension of the gemini surfactant (16-5-16) in the absence of the polymer at 310.15 K and 318.15 K is given in Fig. 11.</a:t>
            </a:r>
            <a:endParaRPr lang="en-US" sz="2400" dirty="0">
              <a:latin typeface="Berlin Sans FB" pitchFamily="34" charset="0"/>
            </a:endParaRPr>
          </a:p>
        </p:txBody>
      </p:sp>
      <p:sp>
        <p:nvSpPr>
          <p:cNvPr id="3" name="Content Placeholder 2"/>
          <p:cNvSpPr>
            <a:spLocks noGrp="1"/>
          </p:cNvSpPr>
          <p:nvPr>
            <p:ph idx="1"/>
          </p:nvPr>
        </p:nvSpPr>
        <p:spPr>
          <a:xfrm>
            <a:off x="457200" y="1600200"/>
            <a:ext cx="8229600" cy="5029200"/>
          </a:xfrm>
        </p:spPr>
        <p:txBody>
          <a:bodyPr>
            <a:normAutofit lnSpcReduction="10000"/>
          </a:bodyPr>
          <a:lstStyle/>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just"/>
            <a:endParaRPr lang="en-US" sz="2000" dirty="0" smtClean="0">
              <a:latin typeface="Berlin Sans FB" pitchFamily="34" charset="0"/>
            </a:endParaRPr>
          </a:p>
          <a:p>
            <a:pPr algn="ctr">
              <a:buNone/>
            </a:pPr>
            <a:endParaRPr lang="en-US" sz="2000" dirty="0" smtClean="0">
              <a:latin typeface="Berlin Sans FB" pitchFamily="34" charset="0"/>
            </a:endParaRPr>
          </a:p>
          <a:p>
            <a:pPr algn="ctr">
              <a:buNone/>
            </a:pPr>
            <a:endParaRPr lang="en-US" sz="2000" dirty="0" smtClean="0">
              <a:latin typeface="Berlin Sans FB" pitchFamily="34" charset="0"/>
            </a:endParaRPr>
          </a:p>
          <a:p>
            <a:pPr algn="ctr">
              <a:buNone/>
            </a:pPr>
            <a:r>
              <a:rPr lang="en-US" sz="2000" dirty="0" smtClean="0">
                <a:latin typeface="Berlin Sans FB" pitchFamily="34" charset="0"/>
              </a:rPr>
              <a:t>Fig. 11 Variations of interfacial tension with surfactant concentration at 310.15 K and 318.15 K.</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66</a:t>
            </a:fld>
            <a:endParaRPr lang="en-US"/>
          </a:p>
        </p:txBody>
      </p:sp>
      <p:pic>
        <p:nvPicPr>
          <p:cNvPr id="5" name="Picture 4"/>
          <p:cNvPicPr/>
          <p:nvPr/>
        </p:nvPicPr>
        <p:blipFill>
          <a:blip r:embed="rId3"/>
          <a:srcRect/>
          <a:stretch>
            <a:fillRect/>
          </a:stretch>
        </p:blipFill>
        <p:spPr bwMode="auto">
          <a:xfrm>
            <a:off x="1676400" y="1371599"/>
            <a:ext cx="5714999" cy="42672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954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1371600"/>
            <a:ext cx="9144000" cy="5486400"/>
          </a:xfrm>
        </p:spPr>
        <p:style>
          <a:lnRef idx="1">
            <a:schemeClr val="accent4"/>
          </a:lnRef>
          <a:fillRef idx="2">
            <a:schemeClr val="accent4"/>
          </a:fillRef>
          <a:effectRef idx="1">
            <a:schemeClr val="accent4"/>
          </a:effectRef>
          <a:fontRef idx="minor">
            <a:schemeClr val="dk1"/>
          </a:fontRef>
        </p:style>
        <p:txBody>
          <a:bodyPr/>
          <a:lstStyle/>
          <a:p>
            <a:pPr algn="just"/>
            <a:endParaRPr lang="en-US" sz="2400" dirty="0" smtClean="0">
              <a:latin typeface="Berlin Sans FB" pitchFamily="34" charset="0"/>
            </a:endParaRPr>
          </a:p>
          <a:p>
            <a:pPr algn="just"/>
            <a:r>
              <a:rPr lang="en-US" sz="2400" dirty="0" smtClean="0">
                <a:latin typeface="Berlin Sans FB" pitchFamily="34" charset="0"/>
              </a:rPr>
              <a:t>The</a:t>
            </a:r>
            <a:r>
              <a:rPr lang="en-US" sz="2400" dirty="0" smtClean="0">
                <a:solidFill>
                  <a:srgbClr val="FF0000"/>
                </a:solidFill>
                <a:latin typeface="Berlin Sans FB" pitchFamily="34" charset="0"/>
              </a:rPr>
              <a:t> cac </a:t>
            </a:r>
            <a:r>
              <a:rPr lang="en-US" sz="2400" dirty="0" smtClean="0">
                <a:latin typeface="Berlin Sans FB" pitchFamily="34" charset="0"/>
              </a:rPr>
              <a:t>and </a:t>
            </a:r>
            <a:r>
              <a:rPr lang="en-US" sz="2400" dirty="0" smtClean="0">
                <a:solidFill>
                  <a:srgbClr val="FF0000"/>
                </a:solidFill>
                <a:latin typeface="Berlin Sans FB" pitchFamily="34" charset="0"/>
              </a:rPr>
              <a:t>cmc</a:t>
            </a:r>
            <a:r>
              <a:rPr lang="en-US" sz="2400" dirty="0" smtClean="0">
                <a:latin typeface="Berlin Sans FB" pitchFamily="34" charset="0"/>
              </a:rPr>
              <a:t> values for 16-5-16 are </a:t>
            </a:r>
            <a:r>
              <a:rPr lang="en-US" sz="2400" dirty="0" smtClean="0">
                <a:solidFill>
                  <a:srgbClr val="FF0000"/>
                </a:solidFill>
                <a:latin typeface="Berlin Sans FB" pitchFamily="34" charset="0"/>
              </a:rPr>
              <a:t>very small </a:t>
            </a:r>
            <a:r>
              <a:rPr lang="en-US" sz="2400" dirty="0" smtClean="0">
                <a:latin typeface="Berlin Sans FB" pitchFamily="34" charset="0"/>
              </a:rPr>
              <a:t>in comparison to convention surfactants (SDS and CTAB). </a:t>
            </a:r>
          </a:p>
          <a:p>
            <a:pPr algn="just"/>
            <a:endParaRPr lang="en-US" sz="2400" dirty="0" smtClean="0">
              <a:latin typeface="Berlin Sans FB" pitchFamily="34" charset="0"/>
            </a:endParaRPr>
          </a:p>
          <a:p>
            <a:pPr algn="just"/>
            <a:r>
              <a:rPr lang="en-US" sz="2400" dirty="0" smtClean="0">
                <a:latin typeface="Berlin Sans FB" pitchFamily="34" charset="0"/>
              </a:rPr>
              <a:t>When </a:t>
            </a:r>
            <a:r>
              <a:rPr lang="en-US" sz="2400" dirty="0" smtClean="0">
                <a:solidFill>
                  <a:srgbClr val="FF0000"/>
                </a:solidFill>
                <a:latin typeface="Berlin Sans FB" pitchFamily="34" charset="0"/>
              </a:rPr>
              <a:t>no polymer </a:t>
            </a:r>
            <a:r>
              <a:rPr lang="en-US" sz="2400" dirty="0" smtClean="0">
                <a:latin typeface="Berlin Sans FB" pitchFamily="34" charset="0"/>
              </a:rPr>
              <a:t>is present the surface tension is seen to </a:t>
            </a:r>
            <a:r>
              <a:rPr lang="en-US" sz="2400" dirty="0" smtClean="0">
                <a:solidFill>
                  <a:srgbClr val="FF0000"/>
                </a:solidFill>
                <a:latin typeface="Berlin Sans FB" pitchFamily="34" charset="0"/>
              </a:rPr>
              <a:t>decrease</a:t>
            </a:r>
            <a:r>
              <a:rPr lang="en-US" sz="2400" dirty="0" smtClean="0">
                <a:latin typeface="Berlin Sans FB" pitchFamily="34" charset="0"/>
              </a:rPr>
              <a:t> with </a:t>
            </a:r>
            <a:r>
              <a:rPr lang="en-US" sz="2400" dirty="0" smtClean="0">
                <a:solidFill>
                  <a:srgbClr val="FF0000"/>
                </a:solidFill>
                <a:latin typeface="Berlin Sans FB" pitchFamily="34" charset="0"/>
              </a:rPr>
              <a:t>increase</a:t>
            </a:r>
            <a:r>
              <a:rPr lang="en-US" sz="2400" dirty="0" smtClean="0">
                <a:latin typeface="Berlin Sans FB" pitchFamily="34" charset="0"/>
              </a:rPr>
              <a:t> in surfactant concentration of </a:t>
            </a:r>
            <a:r>
              <a:rPr lang="en-US" sz="2400" dirty="0" smtClean="0">
                <a:solidFill>
                  <a:srgbClr val="FF0000"/>
                </a:solidFill>
                <a:latin typeface="Berlin Sans FB" pitchFamily="34" charset="0"/>
              </a:rPr>
              <a:t>16-5-16</a:t>
            </a:r>
            <a:r>
              <a:rPr lang="en-US" sz="2400" dirty="0" smtClean="0">
                <a:latin typeface="Berlin Sans FB" pitchFamily="34" charset="0"/>
              </a:rPr>
              <a:t>.</a:t>
            </a:r>
          </a:p>
          <a:p>
            <a:pPr algn="just"/>
            <a:endParaRPr lang="en-US" sz="2400" dirty="0" smtClean="0">
              <a:latin typeface="Berlin Sans FB" pitchFamily="34" charset="0"/>
            </a:endParaRPr>
          </a:p>
          <a:p>
            <a:pPr algn="just"/>
            <a:r>
              <a:rPr lang="en-US" sz="2400" dirty="0" smtClean="0">
                <a:solidFill>
                  <a:schemeClr val="tx1"/>
                </a:solidFill>
                <a:latin typeface="Berlin Sans FB" pitchFamily="34" charset="0"/>
              </a:rPr>
              <a:t>In gemini surfactant, </a:t>
            </a:r>
            <a:r>
              <a:rPr lang="en-US" sz="2400" dirty="0" smtClean="0">
                <a:solidFill>
                  <a:srgbClr val="FF0000"/>
                </a:solidFill>
                <a:latin typeface="Berlin Sans FB" pitchFamily="34" charset="0"/>
              </a:rPr>
              <a:t>two hydrophobic groups </a:t>
            </a:r>
            <a:r>
              <a:rPr lang="en-US" sz="2400" dirty="0" smtClean="0">
                <a:solidFill>
                  <a:schemeClr val="tx1"/>
                </a:solidFill>
                <a:latin typeface="Berlin Sans FB" pitchFamily="34" charset="0"/>
              </a:rPr>
              <a:t>in a single molecule are more disruptive to the water than the individual chains in conventional surfactants.</a:t>
            </a:r>
          </a:p>
          <a:p>
            <a:pPr>
              <a:buNone/>
            </a:pP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67</a:t>
            </a:fld>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600200"/>
          </a:xfrm>
        </p:spPr>
        <p:style>
          <a:lnRef idx="1">
            <a:schemeClr val="accent1"/>
          </a:lnRef>
          <a:fillRef idx="2">
            <a:schemeClr val="accent1"/>
          </a:fillRef>
          <a:effectRef idx="1">
            <a:schemeClr val="accent1"/>
          </a:effectRef>
          <a:fontRef idx="minor">
            <a:schemeClr val="dk1"/>
          </a:fontRef>
        </p:style>
        <p:txBody>
          <a:bodyPr>
            <a:noAutofit/>
          </a:bodyPr>
          <a:lstStyle/>
          <a:p>
            <a:pPr algn="just"/>
            <a:endParaRPr lang="en-US" sz="2400" dirty="0">
              <a:latin typeface="Berlin Sans FB"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68</a:t>
            </a:fld>
            <a:endParaRPr lang="en-US"/>
          </a:p>
        </p:txBody>
      </p:sp>
      <p:pic>
        <p:nvPicPr>
          <p:cNvPr id="7170" name="Picture 2"/>
          <p:cNvPicPr>
            <a:picLocks noGrp="1" noChangeAspect="1" noChangeArrowheads="1"/>
          </p:cNvPicPr>
          <p:nvPr>
            <p:ph idx="1"/>
          </p:nvPr>
        </p:nvPicPr>
        <p:blipFill>
          <a:blip r:embed="rId3"/>
          <a:srcRect/>
          <a:stretch>
            <a:fillRect/>
          </a:stretch>
        </p:blipFill>
        <p:spPr bwMode="auto">
          <a:xfrm>
            <a:off x="0" y="357166"/>
            <a:ext cx="8763000" cy="604363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17638"/>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latin typeface="Berlin Sans FB" pitchFamily="34" charset="0"/>
              </a:rPr>
              <a:t>Moreover, aqueous solutions of some cationic gemini surfactant (16-5-16) with Xanthan gum exhibit strong viscosifying capability.</a:t>
            </a:r>
            <a:endParaRPr lang="en-US" sz="2400" dirty="0">
              <a:latin typeface="Berlin Sans FB" pitchFamily="34" charset="0"/>
            </a:endParaRPr>
          </a:p>
        </p:txBody>
      </p:sp>
      <p:sp>
        <p:nvSpPr>
          <p:cNvPr id="3" name="Content Placeholder 2"/>
          <p:cNvSpPr>
            <a:spLocks noGrp="1"/>
          </p:cNvSpPr>
          <p:nvPr>
            <p:ph idx="1"/>
          </p:nvPr>
        </p:nvSpPr>
        <p:spPr>
          <a:xfrm>
            <a:off x="0" y="1590700"/>
            <a:ext cx="9144000" cy="5410200"/>
          </a:xfrm>
        </p:spPr>
        <p:style>
          <a:lnRef idx="1">
            <a:schemeClr val="accent4"/>
          </a:lnRef>
          <a:fillRef idx="2">
            <a:schemeClr val="accent4"/>
          </a:fillRef>
          <a:effectRef idx="1">
            <a:schemeClr val="accent4"/>
          </a:effectRef>
          <a:fontRef idx="minor">
            <a:schemeClr val="dk1"/>
          </a:fontRef>
        </p:style>
        <p:txBody>
          <a:bodyPr/>
          <a:lstStyle/>
          <a:p>
            <a:pPr algn="just"/>
            <a:endParaRPr lang="en-US" sz="2400" dirty="0" smtClean="0">
              <a:latin typeface="Berlin Sans FB" pitchFamily="34" charset="0"/>
            </a:endParaRPr>
          </a:p>
          <a:p>
            <a:pPr algn="just"/>
            <a:r>
              <a:rPr lang="en-US" sz="2400" dirty="0" err="1" smtClean="0">
                <a:latin typeface="Berlin Sans FB" pitchFamily="34" charset="0"/>
              </a:rPr>
              <a:t>gemini</a:t>
            </a:r>
            <a:r>
              <a:rPr lang="en-US" sz="2400" dirty="0" smtClean="0">
                <a:latin typeface="Berlin Sans FB" pitchFamily="34" charset="0"/>
              </a:rPr>
              <a:t> surfactant with low concentration 20 ppm and 50 ppm of the polymer Xanthan gum at 310.15 K and 318.15K , shown in Figs. 12 and 13.</a:t>
            </a:r>
          </a:p>
          <a:p>
            <a:pPr algn="just"/>
            <a:endParaRPr lang="en-US" sz="2400" dirty="0" smtClean="0">
              <a:latin typeface="Berlin Sans FB" pitchFamily="34" charset="0"/>
            </a:endParaRPr>
          </a:p>
          <a:p>
            <a:pPr algn="just"/>
            <a:r>
              <a:rPr lang="en-US" sz="2400" dirty="0" smtClean="0">
                <a:latin typeface="Berlin Sans FB" pitchFamily="34" charset="0"/>
              </a:rPr>
              <a:t>Beyond the concentration of 50 ppm of Xanthan gum solutions, </a:t>
            </a:r>
            <a:r>
              <a:rPr lang="en-US" sz="2400" dirty="0" smtClean="0">
                <a:solidFill>
                  <a:srgbClr val="FF0000"/>
                </a:solidFill>
                <a:latin typeface="Berlin Sans FB" pitchFamily="34" charset="0"/>
              </a:rPr>
              <a:t>precipitation</a:t>
            </a:r>
            <a:r>
              <a:rPr lang="en-US" sz="2400" dirty="0" smtClean="0">
                <a:latin typeface="Berlin Sans FB" pitchFamily="34" charset="0"/>
              </a:rPr>
              <a:t> formed with the gemini surfactant 16-5-16.</a:t>
            </a:r>
            <a:endParaRPr lang="en-US" sz="2400" dirty="0">
              <a:latin typeface="Berlin Sans FB"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1600200"/>
            <a:ext cx="9144000" cy="5257800"/>
          </a:xfrm>
        </p:spPr>
        <p:style>
          <a:lnRef idx="1">
            <a:schemeClr val="accent4"/>
          </a:lnRef>
          <a:fillRef idx="2">
            <a:schemeClr val="accent4"/>
          </a:fillRef>
          <a:effectRef idx="1">
            <a:schemeClr val="accent4"/>
          </a:effectRef>
          <a:fontRef idx="minor">
            <a:schemeClr val="dk1"/>
          </a:fontRef>
        </p:style>
        <p:txBody>
          <a:bodyPr>
            <a:normAutofit/>
          </a:bodyPr>
          <a:lstStyle/>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buNone/>
            </a:pPr>
            <a:endParaRPr lang="en-US" sz="2400" dirty="0" smtClean="0">
              <a:latin typeface="Berlin Sans FB" pitchFamily="34" charset="0"/>
            </a:endParaRPr>
          </a:p>
          <a:p>
            <a:pPr algn="ctr">
              <a:buNone/>
            </a:pPr>
            <a:endParaRPr lang="en-US" sz="2400" dirty="0" smtClean="0">
              <a:latin typeface="Berlin Sans FB" pitchFamily="34" charset="0"/>
            </a:endParaRPr>
          </a:p>
          <a:p>
            <a:pPr algn="ctr">
              <a:buNone/>
            </a:pPr>
            <a:endParaRPr lang="en-US" sz="2400" dirty="0" smtClean="0">
              <a:latin typeface="Berlin Sans FB" pitchFamily="34" charset="0"/>
            </a:endParaRPr>
          </a:p>
          <a:p>
            <a:pPr algn="ctr">
              <a:buNone/>
            </a:pPr>
            <a:r>
              <a:rPr lang="en-US" sz="2400" dirty="0" smtClean="0">
                <a:latin typeface="Berlin Sans FB" pitchFamily="34" charset="0"/>
              </a:rPr>
              <a:t>Figure  12 Effect of Xanthan gum on surface tension of 16-5-16 .</a:t>
            </a:r>
          </a:p>
          <a:p>
            <a:pPr>
              <a:buNone/>
            </a:pPr>
            <a:endParaRPr lang="en-US" sz="2400" dirty="0">
              <a:latin typeface="Berlin Sans FB"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70</a:t>
            </a:fld>
            <a:endParaRPr lang="en-US"/>
          </a:p>
        </p:txBody>
      </p:sp>
      <p:pic>
        <p:nvPicPr>
          <p:cNvPr id="6" name="Picture 5"/>
          <p:cNvPicPr/>
          <p:nvPr/>
        </p:nvPicPr>
        <p:blipFill>
          <a:blip r:embed="rId3"/>
          <a:srcRect/>
          <a:stretch>
            <a:fillRect/>
          </a:stretch>
        </p:blipFill>
        <p:spPr bwMode="auto">
          <a:xfrm>
            <a:off x="285720" y="357166"/>
            <a:ext cx="8858280" cy="52816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1600200"/>
            <a:ext cx="9144000" cy="5257800"/>
          </a:xfrm>
        </p:spPr>
        <p:style>
          <a:lnRef idx="1">
            <a:schemeClr val="accent4"/>
          </a:lnRef>
          <a:fillRef idx="2">
            <a:schemeClr val="accent4"/>
          </a:fillRef>
          <a:effectRef idx="1">
            <a:schemeClr val="accent4"/>
          </a:effectRef>
          <a:fontRef idx="minor">
            <a:schemeClr val="dk1"/>
          </a:fontRef>
        </p:style>
        <p:txBody>
          <a:bodyPr/>
          <a:lstStyle/>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just">
              <a:buNone/>
            </a:pPr>
            <a:endParaRPr lang="en-US" sz="2000" dirty="0" smtClean="0">
              <a:latin typeface="Berlin Sans FB" pitchFamily="34" charset="0"/>
            </a:endParaRPr>
          </a:p>
          <a:p>
            <a:pPr algn="ctr">
              <a:buNone/>
            </a:pPr>
            <a:r>
              <a:rPr lang="en-US" sz="2000" dirty="0" smtClean="0">
                <a:latin typeface="Berlin Sans FB" pitchFamily="34" charset="0"/>
              </a:rPr>
              <a:t>Figure  13  Effect of Xanthan gum on surface tension of 16-5-16 at 318.15 K.</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71</a:t>
            </a:fld>
            <a:endParaRPr lang="en-US"/>
          </a:p>
        </p:txBody>
      </p:sp>
      <p:pic>
        <p:nvPicPr>
          <p:cNvPr id="5" name="Picture 4"/>
          <p:cNvPicPr/>
          <p:nvPr/>
        </p:nvPicPr>
        <p:blipFill>
          <a:blip r:embed="rId2"/>
          <a:srcRect/>
          <a:stretch>
            <a:fillRect/>
          </a:stretch>
        </p:blipFill>
        <p:spPr bwMode="auto">
          <a:xfrm>
            <a:off x="1295400" y="914401"/>
            <a:ext cx="6400799"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914400"/>
            <a:ext cx="9144000" cy="5943600"/>
          </a:xfrm>
        </p:spPr>
        <p:style>
          <a:lnRef idx="1">
            <a:schemeClr val="accent4"/>
          </a:lnRef>
          <a:fillRef idx="2">
            <a:schemeClr val="accent4"/>
          </a:fillRef>
          <a:effectRef idx="1">
            <a:schemeClr val="accent4"/>
          </a:effectRef>
          <a:fontRef idx="minor">
            <a:schemeClr val="dk1"/>
          </a:fontRef>
        </p:style>
        <p:txBody>
          <a:bodyPr>
            <a:normAutofit/>
          </a:bodyPr>
          <a:lstStyle/>
          <a:p>
            <a:pPr algn="just"/>
            <a:endParaRPr lang="en-US" sz="2400" dirty="0" smtClean="0">
              <a:latin typeface="Berlin Sans FB" pitchFamily="34" charset="0"/>
            </a:endParaRPr>
          </a:p>
          <a:p>
            <a:pPr algn="just"/>
            <a:r>
              <a:rPr lang="en-US" sz="2400" dirty="0" smtClean="0">
                <a:latin typeface="Berlin Sans FB" pitchFamily="34" charset="0"/>
              </a:rPr>
              <a:t>A comparison of the </a:t>
            </a:r>
            <a:r>
              <a:rPr lang="en-US" sz="2400" dirty="0" smtClean="0">
                <a:solidFill>
                  <a:srgbClr val="FF0000"/>
                </a:solidFill>
                <a:latin typeface="Berlin Sans FB" pitchFamily="34" charset="0"/>
              </a:rPr>
              <a:t>cac</a:t>
            </a:r>
            <a:r>
              <a:rPr lang="en-US" sz="2400" dirty="0" smtClean="0">
                <a:latin typeface="Berlin Sans FB" pitchFamily="34" charset="0"/>
              </a:rPr>
              <a:t> values for surfactants (CTAB, SDS and 16-5-16) suggests that these are </a:t>
            </a:r>
            <a:r>
              <a:rPr lang="en-US" sz="2400" dirty="0" smtClean="0">
                <a:solidFill>
                  <a:srgbClr val="FF0000"/>
                </a:solidFill>
                <a:latin typeface="Berlin Sans FB" pitchFamily="34" charset="0"/>
              </a:rPr>
              <a:t>not close to each </a:t>
            </a:r>
            <a:r>
              <a:rPr lang="en-US" sz="2400" dirty="0" smtClean="0">
                <a:latin typeface="Berlin Sans FB" pitchFamily="34" charset="0"/>
              </a:rPr>
              <a:t>other for </a:t>
            </a:r>
            <a:r>
              <a:rPr lang="en-US" sz="2400" dirty="0" smtClean="0">
                <a:solidFill>
                  <a:srgbClr val="FF0000"/>
                </a:solidFill>
                <a:latin typeface="Berlin Sans FB" pitchFamily="34" charset="0"/>
              </a:rPr>
              <a:t>CTAB, SDS and 16-5-16</a:t>
            </a:r>
            <a:r>
              <a:rPr lang="en-US" sz="2400" dirty="0" smtClean="0">
                <a:latin typeface="Berlin Sans FB" pitchFamily="34" charset="0"/>
              </a:rPr>
              <a:t>.</a:t>
            </a:r>
          </a:p>
          <a:p>
            <a:pPr algn="just"/>
            <a:r>
              <a:rPr lang="en-US" sz="2400" dirty="0" smtClean="0">
                <a:latin typeface="Berlin Sans FB" pitchFamily="34" charset="0"/>
              </a:rPr>
              <a:t>The higher value of the cac of SDS is related to the </a:t>
            </a:r>
            <a:r>
              <a:rPr lang="en-US" sz="2400" dirty="0" smtClean="0">
                <a:solidFill>
                  <a:srgbClr val="FF0000"/>
                </a:solidFill>
                <a:latin typeface="Berlin Sans FB" pitchFamily="34" charset="0"/>
              </a:rPr>
              <a:t>weaker association</a:t>
            </a:r>
            <a:r>
              <a:rPr lang="en-US" sz="2400" dirty="0" smtClean="0">
                <a:latin typeface="Berlin Sans FB" pitchFamily="34" charset="0"/>
              </a:rPr>
              <a:t> of the SDS with Xanthan gum in comparison to the CTAB and 16-5-16.</a:t>
            </a:r>
          </a:p>
          <a:p>
            <a:pPr algn="just"/>
            <a:r>
              <a:rPr lang="en-US" sz="2400" dirty="0" smtClean="0">
                <a:latin typeface="Berlin Sans FB" pitchFamily="34" charset="0"/>
              </a:rPr>
              <a:t>Strength of the interaction for the above anionic surfactant (SDS), cationic surfactant CTAB and cationic 16-5-16 with </a:t>
            </a:r>
            <a:r>
              <a:rPr lang="en-US" sz="2400" dirty="0" err="1" smtClean="0">
                <a:latin typeface="Berlin Sans FB" pitchFamily="34" charset="0"/>
              </a:rPr>
              <a:t>Xanthan</a:t>
            </a:r>
            <a:r>
              <a:rPr lang="en-US" sz="2400" dirty="0" smtClean="0">
                <a:latin typeface="Berlin Sans FB" pitchFamily="34" charset="0"/>
              </a:rPr>
              <a:t> gum is </a:t>
            </a:r>
          </a:p>
          <a:p>
            <a:pPr algn="ctr">
              <a:buNone/>
            </a:pPr>
            <a:r>
              <a:rPr lang="en-US" sz="2400" b="1" dirty="0" smtClean="0">
                <a:solidFill>
                  <a:srgbClr val="FF0000"/>
                </a:solidFill>
                <a:latin typeface="Times New Roman" pitchFamily="18" charset="0"/>
                <a:cs typeface="Times New Roman" pitchFamily="18" charset="0"/>
              </a:rPr>
              <a:t>SDS&lt;CTAB&lt;16-5-16</a:t>
            </a:r>
          </a:p>
          <a:p>
            <a:pPr algn="ctr">
              <a:buNone/>
            </a:pPr>
            <a:r>
              <a:rPr lang="en-US" sz="2400" dirty="0" smtClean="0">
                <a:latin typeface="Berlin Sans FB" pitchFamily="34" charset="0"/>
              </a:rPr>
              <a:t>The </a:t>
            </a:r>
            <a:r>
              <a:rPr lang="en-US" sz="2400" dirty="0" err="1" smtClean="0">
                <a:latin typeface="Berlin Sans FB" pitchFamily="34" charset="0"/>
              </a:rPr>
              <a:t>cmc</a:t>
            </a:r>
            <a:r>
              <a:rPr lang="en-US" sz="2400" dirty="0" smtClean="0">
                <a:latin typeface="Berlin Sans FB" pitchFamily="34" charset="0"/>
              </a:rPr>
              <a:t> values obtained from surface tension data agrees well with the ones obtained from conductivity measurements. The small differences may be related with a specific techniques used.</a:t>
            </a:r>
          </a:p>
          <a:p>
            <a:pPr algn="ctr">
              <a:buNone/>
            </a:pPr>
            <a:endParaRPr lang="en-US" sz="2400" dirty="0">
              <a:solidFill>
                <a:srgbClr val="FF0000"/>
              </a:solidFill>
              <a:latin typeface="Berlin Sans FB"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72</a:t>
            </a:fld>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000" dirty="0" smtClean="0">
                <a:latin typeface="Berlin Sans FB" pitchFamily="34" charset="0"/>
              </a:rPr>
              <a:t>Table 5 Values of cac and cmc for 16-5-16 in aqueous solutions containing different concentrations of Xanthan gum (determined from surfactant tension measurements) at 310.15 K and 318.15 K.</a:t>
            </a:r>
            <a:br>
              <a:rPr lang="en-US" sz="2000" dirty="0" smtClean="0">
                <a:latin typeface="Berlin Sans FB" pitchFamily="34" charset="0"/>
              </a:rPr>
            </a:br>
            <a:endParaRPr lang="en-US" sz="2000" dirty="0">
              <a:latin typeface="Berlin Sans FB"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73</a:t>
            </a:fld>
            <a:endParaRPr lang="en-US"/>
          </a:p>
        </p:txBody>
      </p:sp>
      <p:pic>
        <p:nvPicPr>
          <p:cNvPr id="1028" name="Picture 4"/>
          <p:cNvPicPr>
            <a:picLocks noGrp="1" noChangeAspect="1" noChangeArrowheads="1"/>
          </p:cNvPicPr>
          <p:nvPr>
            <p:ph idx="1"/>
          </p:nvPr>
        </p:nvPicPr>
        <p:blipFill>
          <a:blip r:embed="rId3"/>
          <a:srcRect/>
          <a:stretch>
            <a:fillRect/>
          </a:stretch>
        </p:blipFill>
        <p:spPr bwMode="auto">
          <a:xfrm>
            <a:off x="762000" y="1752600"/>
            <a:ext cx="7620000" cy="351075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74</a:t>
            </a:fld>
            <a:endParaRPr lang="en-US"/>
          </a:p>
        </p:txBody>
      </p:sp>
      <p:sp>
        <p:nvSpPr>
          <p:cNvPr id="3" name="Rectangle 2"/>
          <p:cNvSpPr/>
          <p:nvPr/>
        </p:nvSpPr>
        <p:spPr>
          <a:xfrm>
            <a:off x="500034" y="214290"/>
            <a:ext cx="8215370" cy="5262979"/>
          </a:xfrm>
          <a:prstGeom prst="rect">
            <a:avLst/>
          </a:prstGeom>
        </p:spPr>
        <p:txBody>
          <a:bodyPr wrap="square">
            <a:spAutoFit/>
          </a:bodyPr>
          <a:lstStyle/>
          <a:p>
            <a:pPr algn="just"/>
            <a:r>
              <a:rPr lang="en-IN" sz="2400" dirty="0" smtClean="0"/>
              <a:t>Therefore, as the temperature increased both </a:t>
            </a:r>
            <a:r>
              <a:rPr lang="en-IN" sz="2400" dirty="0" err="1" smtClean="0"/>
              <a:t>cac</a:t>
            </a:r>
            <a:r>
              <a:rPr lang="en-IN" sz="2400" dirty="0" smtClean="0"/>
              <a:t> and </a:t>
            </a:r>
            <a:r>
              <a:rPr lang="en-IN" sz="2400" dirty="0" err="1" smtClean="0"/>
              <a:t>cmc</a:t>
            </a:r>
            <a:r>
              <a:rPr lang="en-IN" sz="2400" dirty="0" smtClean="0"/>
              <a:t> values increased for all concentrations of the polymer. Generally, the effect of the temperature on the </a:t>
            </a:r>
            <a:r>
              <a:rPr lang="en-IN" sz="2400" dirty="0" err="1" smtClean="0"/>
              <a:t>cmc</a:t>
            </a:r>
            <a:r>
              <a:rPr lang="en-IN" sz="2400" dirty="0" smtClean="0"/>
              <a:t> of surfactants in aqueous system is complex. On the one side, temperature increase causes decrease hydration of the hydrophilic group, which is in the </a:t>
            </a:r>
            <a:r>
              <a:rPr lang="en-IN" sz="2400" dirty="0" err="1" smtClean="0"/>
              <a:t>favor</a:t>
            </a:r>
            <a:r>
              <a:rPr lang="en-IN" sz="2400" dirty="0" smtClean="0"/>
              <a:t> of the </a:t>
            </a:r>
            <a:r>
              <a:rPr lang="en-IN" sz="2400" dirty="0" err="1" smtClean="0"/>
              <a:t>micellization</a:t>
            </a:r>
            <a:r>
              <a:rPr lang="en-IN" sz="2400" dirty="0" smtClean="0"/>
              <a:t>. But on another side, temperature increase also cause disruption of the structure water surrounding the hydrophobic group, which </a:t>
            </a:r>
            <a:r>
              <a:rPr lang="en-IN" sz="2400" dirty="0" err="1" smtClean="0"/>
              <a:t>disfavors</a:t>
            </a:r>
            <a:r>
              <a:rPr lang="en-IN" sz="2400" dirty="0" smtClean="0"/>
              <a:t> </a:t>
            </a:r>
            <a:r>
              <a:rPr lang="en-IN" sz="2400" dirty="0" err="1" smtClean="0"/>
              <a:t>micellization</a:t>
            </a:r>
            <a:r>
              <a:rPr lang="en-IN" sz="2400" dirty="0" smtClean="0"/>
              <a:t>. The relative magnitude of two opposite effects, so, determines whether the </a:t>
            </a:r>
            <a:r>
              <a:rPr lang="en-IN" sz="2400" dirty="0" err="1" smtClean="0"/>
              <a:t>cmc</a:t>
            </a:r>
            <a:r>
              <a:rPr lang="en-IN" sz="2400" dirty="0" smtClean="0"/>
              <a:t> increased or decreased over the particular temperature range [45]. In the present study the </a:t>
            </a:r>
            <a:r>
              <a:rPr lang="en-IN" sz="2400" dirty="0" err="1" smtClean="0"/>
              <a:t>cmc</a:t>
            </a:r>
            <a:r>
              <a:rPr lang="en-IN" sz="2400" dirty="0" smtClean="0"/>
              <a:t> values increased with the increase in temperature indicating that the </a:t>
            </a:r>
            <a:r>
              <a:rPr lang="en-IN" sz="2400" dirty="0" err="1" smtClean="0"/>
              <a:t>micellization</a:t>
            </a:r>
            <a:r>
              <a:rPr lang="en-IN" sz="2400" dirty="0" smtClean="0"/>
              <a:t> is less </a:t>
            </a:r>
            <a:r>
              <a:rPr lang="en-IN" sz="2400" dirty="0" err="1" smtClean="0"/>
              <a:t>favored</a:t>
            </a:r>
            <a:r>
              <a:rPr lang="en-IN" sz="2400" dirty="0" smtClean="0"/>
              <a:t> in these three systems, </a:t>
            </a:r>
            <a:r>
              <a:rPr lang="en-IN" sz="2400" dirty="0" err="1" smtClean="0"/>
              <a:t>Xanthan</a:t>
            </a:r>
            <a:r>
              <a:rPr lang="en-IN" sz="2400" dirty="0" smtClean="0"/>
              <a:t> gum/SDS, </a:t>
            </a:r>
            <a:r>
              <a:rPr lang="en-IN" sz="2400" dirty="0" err="1" smtClean="0"/>
              <a:t>Xanthan</a:t>
            </a:r>
            <a:r>
              <a:rPr lang="en-IN" sz="2400" dirty="0" smtClean="0"/>
              <a:t> gum/CTAB, and </a:t>
            </a:r>
            <a:r>
              <a:rPr lang="en-IN" sz="2400" dirty="0" err="1" smtClean="0"/>
              <a:t>Xanthan</a:t>
            </a:r>
            <a:r>
              <a:rPr lang="en-IN" sz="2400" dirty="0" smtClean="0"/>
              <a:t> gum/16-5-16.</a:t>
            </a:r>
            <a:endParaRPr lang="en-IN" sz="2400"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676400"/>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t> ΔG</a:t>
            </a:r>
            <a:r>
              <a:rPr lang="en-US" sz="2400" baseline="-25000" dirty="0" smtClean="0"/>
              <a:t>agg</a:t>
            </a:r>
            <a:r>
              <a:rPr lang="en-US" sz="2400" dirty="0" smtClean="0"/>
              <a:t>, ΔG</a:t>
            </a:r>
            <a:r>
              <a:rPr lang="en-US" sz="2400" baseline="-25000" dirty="0" smtClean="0"/>
              <a:t>mic</a:t>
            </a:r>
            <a:r>
              <a:rPr lang="en-US" sz="2400" dirty="0" smtClean="0"/>
              <a:t>, and ΔG</a:t>
            </a:r>
            <a:r>
              <a:rPr lang="en-US" sz="2400" baseline="-25000" dirty="0" smtClean="0"/>
              <a:t>t</a:t>
            </a:r>
            <a:r>
              <a:rPr lang="en-US" sz="2400" dirty="0" smtClean="0"/>
              <a:t>, associated with the binding interaction between surfactant and polymer are calculated from the conductivity graphs. And also calculated the Gibbs surface excess and (A</a:t>
            </a:r>
            <a:r>
              <a:rPr lang="en-US" sz="2400" baseline="-25000" dirty="0" smtClean="0"/>
              <a:t>min</a:t>
            </a:r>
            <a:r>
              <a:rPr lang="en-US" sz="2400" dirty="0" smtClean="0"/>
              <a:t>).</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75</a:t>
            </a:fld>
            <a:endParaRPr lang="en-US"/>
          </a:p>
        </p:txBody>
      </p:sp>
      <p:pic>
        <p:nvPicPr>
          <p:cNvPr id="2051" name="Picture 3"/>
          <p:cNvPicPr>
            <a:picLocks noGrp="1" noChangeAspect="1" noChangeArrowheads="1"/>
          </p:cNvPicPr>
          <p:nvPr>
            <p:ph idx="1"/>
          </p:nvPr>
        </p:nvPicPr>
        <p:blipFill>
          <a:blip r:embed="rId2"/>
          <a:srcRect/>
          <a:stretch>
            <a:fillRect/>
          </a:stretch>
        </p:blipFill>
        <p:spPr bwMode="auto">
          <a:xfrm>
            <a:off x="0" y="1752600"/>
            <a:ext cx="9144000" cy="4724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71546"/>
          </a:xfrm>
        </p:spPr>
        <p:style>
          <a:lnRef idx="1">
            <a:schemeClr val="accent1"/>
          </a:lnRef>
          <a:fillRef idx="2">
            <a:schemeClr val="accent1"/>
          </a:fillRef>
          <a:effectRef idx="1">
            <a:schemeClr val="accent1"/>
          </a:effectRef>
          <a:fontRef idx="minor">
            <a:schemeClr val="dk1"/>
          </a:fontRef>
        </p:style>
        <p:txBody>
          <a:bodyPr>
            <a:noAutofit/>
          </a:bodyPr>
          <a:lstStyle/>
          <a:p>
            <a:pPr algn="just"/>
            <a:r>
              <a:rPr lang="en-US" sz="2400" dirty="0" smtClean="0">
                <a:latin typeface="Berlin Sans FB" pitchFamily="34" charset="0"/>
              </a:rPr>
              <a:t/>
            </a:r>
            <a:br>
              <a:rPr lang="en-US" sz="2400" dirty="0" smtClean="0">
                <a:latin typeface="Berlin Sans FB" pitchFamily="34" charset="0"/>
              </a:rPr>
            </a:br>
            <a:r>
              <a:rPr lang="en-US" sz="2400" dirty="0" smtClean="0">
                <a:latin typeface="Berlin Sans FB" pitchFamily="34" charset="0"/>
              </a:rPr>
              <a:t>The negative values of </a:t>
            </a:r>
            <a:r>
              <a:rPr lang="en-US" sz="2400" dirty="0" err="1" smtClean="0">
                <a:latin typeface="Berlin Sans FB" pitchFamily="34" charset="0"/>
              </a:rPr>
              <a:t>ΔG</a:t>
            </a:r>
            <a:r>
              <a:rPr lang="en-US" sz="2400" baseline="-25000" dirty="0" err="1" smtClean="0">
                <a:latin typeface="Berlin Sans FB" pitchFamily="34" charset="0"/>
              </a:rPr>
              <a:t>t</a:t>
            </a:r>
            <a:r>
              <a:rPr lang="en-US" sz="2400" dirty="0" smtClean="0">
                <a:latin typeface="Berlin Sans FB" pitchFamily="34" charset="0"/>
              </a:rPr>
              <a:t> confirm the feasibility of interaction between the surfactants and polymer </a:t>
            </a:r>
            <a:br>
              <a:rPr lang="en-US" sz="2400" dirty="0" smtClean="0">
                <a:latin typeface="Berlin Sans FB" pitchFamily="34" charset="0"/>
              </a:rPr>
            </a:b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76</a:t>
            </a:fld>
            <a:endParaRPr lang="en-US"/>
          </a:p>
        </p:txBody>
      </p:sp>
      <p:pic>
        <p:nvPicPr>
          <p:cNvPr id="5123" name="Picture 3"/>
          <p:cNvPicPr>
            <a:picLocks noGrp="1" noChangeAspect="1" noChangeArrowheads="1"/>
          </p:cNvPicPr>
          <p:nvPr>
            <p:ph idx="1"/>
          </p:nvPr>
        </p:nvPicPr>
        <p:blipFill>
          <a:blip r:embed="rId2"/>
          <a:srcRect/>
          <a:stretch>
            <a:fillRect/>
          </a:stretch>
        </p:blipFill>
        <p:spPr bwMode="auto">
          <a:xfrm>
            <a:off x="500034" y="1447801"/>
            <a:ext cx="8286808" cy="37576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77</a:t>
            </a:fld>
            <a:endParaRPr lang="en-US"/>
          </a:p>
        </p:txBody>
      </p:sp>
      <p:sp>
        <p:nvSpPr>
          <p:cNvPr id="3" name="Rectangle 2"/>
          <p:cNvSpPr/>
          <p:nvPr/>
        </p:nvSpPr>
        <p:spPr>
          <a:xfrm>
            <a:off x="500034" y="142852"/>
            <a:ext cx="8001056" cy="7725192"/>
          </a:xfrm>
          <a:prstGeom prst="rect">
            <a:avLst/>
          </a:prstGeom>
        </p:spPr>
        <p:txBody>
          <a:bodyPr wrap="square">
            <a:spAutoFit/>
          </a:bodyPr>
          <a:lstStyle/>
          <a:p>
            <a:pPr algn="just"/>
            <a:r>
              <a:rPr lang="en-IN" sz="2800" b="1" dirty="0" smtClean="0">
                <a:solidFill>
                  <a:srgbClr val="FF0000"/>
                </a:solidFill>
                <a:latin typeface="Times New Roman" pitchFamily="18" charset="0"/>
                <a:cs typeface="Times New Roman" pitchFamily="18" charset="0"/>
              </a:rPr>
              <a:t>Effect of salt on surfactant–polymer interaction</a:t>
            </a:r>
          </a:p>
          <a:p>
            <a:pPr algn="just"/>
            <a:endParaRPr lang="en-IN" b="1" dirty="0" smtClean="0"/>
          </a:p>
          <a:p>
            <a:pPr algn="just"/>
            <a:r>
              <a:rPr lang="en-IN" sz="2400" i="1" dirty="0" smtClean="0"/>
              <a:t>Addition of salt significantly </a:t>
            </a:r>
            <a:r>
              <a:rPr lang="en-IN" sz="2400" dirty="0" smtClean="0"/>
              <a:t>reduces the CMC of ionic surfactants. For surfactant–polymer system, CAC also decreases drastically in the presence of salt, indicating that association starts at a much lower concentration of the surfactant. The effects of 1% Na2CO3 and 1% </a:t>
            </a:r>
            <a:r>
              <a:rPr lang="en-IN" sz="2400" dirty="0" err="1" smtClean="0"/>
              <a:t>NaCl</a:t>
            </a:r>
            <a:r>
              <a:rPr lang="en-IN" sz="2400" dirty="0" smtClean="0"/>
              <a:t> on polymer– surfactant interaction has been reported [4]. It may be seen that in the presence of salt, the surface tension of the solution significantly decreases. This reduction in surface tension is probably due to the increasing binding ability between surfactant and polymer in the presence of salt. Also reported that in salt solution with higher ionic strength, the formation of micelles and surfactant–polymer complexes is promoted due to reduction in electrostatic repulsion between the ionic surfactant head groups, which stabilizes the surfactant micelle structure. </a:t>
            </a:r>
            <a:endParaRPr lang="en-IN" sz="2400" b="1" dirty="0" smtClean="0"/>
          </a:p>
          <a:p>
            <a:endParaRPr lang="en-IN" b="1" dirty="0" smtClean="0"/>
          </a:p>
          <a:p>
            <a:endParaRPr lang="en-IN" b="1" dirty="0" smtClean="0"/>
          </a:p>
          <a:p>
            <a:endParaRPr lang="en-IN" b="1" dirty="0" smtClean="0"/>
          </a:p>
          <a:p>
            <a:endParaRPr lang="en-IN" b="1" dirty="0" smtClean="0"/>
          </a:p>
          <a:p>
            <a:endParaRPr lang="en-IN"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800" dirty="0" smtClean="0">
                <a:latin typeface="Berlin Sans FB Demi" pitchFamily="34" charset="0"/>
              </a:rPr>
              <a:t>CONCLUSIONS</a:t>
            </a:r>
            <a:br>
              <a:rPr lang="en-US" sz="2800" dirty="0" smtClean="0">
                <a:latin typeface="Berlin Sans FB Demi" pitchFamily="34" charset="0"/>
              </a:rPr>
            </a:br>
            <a:r>
              <a:rPr lang="en-US" sz="2400" dirty="0" smtClean="0">
                <a:latin typeface="Berlin Sans FB" pitchFamily="34" charset="0"/>
              </a:rPr>
              <a:t>following conclusions can be drawn from experimental studies:</a:t>
            </a:r>
            <a:endParaRPr lang="en-US" sz="2400" dirty="0">
              <a:latin typeface="Berlin Sans FB" pitchFamily="34" charset="0"/>
            </a:endParaRPr>
          </a:p>
        </p:txBody>
      </p:sp>
      <p:sp>
        <p:nvSpPr>
          <p:cNvPr id="3" name="Content Placeholder 2"/>
          <p:cNvSpPr>
            <a:spLocks noGrp="1"/>
          </p:cNvSpPr>
          <p:nvPr>
            <p:ph idx="1"/>
          </p:nvPr>
        </p:nvSpPr>
        <p:spPr>
          <a:xfrm>
            <a:off x="0" y="1219200"/>
            <a:ext cx="9144000" cy="5638800"/>
          </a:xfrm>
        </p:spPr>
        <p:style>
          <a:lnRef idx="1">
            <a:schemeClr val="accent4"/>
          </a:lnRef>
          <a:fillRef idx="2">
            <a:schemeClr val="accent4"/>
          </a:fillRef>
          <a:effectRef idx="1">
            <a:schemeClr val="accent4"/>
          </a:effectRef>
          <a:fontRef idx="minor">
            <a:schemeClr val="dk1"/>
          </a:fontRef>
        </p:style>
        <p:txBody>
          <a:bodyPr>
            <a:normAutofit/>
          </a:bodyPr>
          <a:lstStyle/>
          <a:p>
            <a:pPr algn="just"/>
            <a:endParaRPr lang="en-US" sz="2600" dirty="0" smtClean="0">
              <a:latin typeface="Berlin Sans FB" pitchFamily="34" charset="0"/>
            </a:endParaRPr>
          </a:p>
          <a:p>
            <a:pPr algn="just"/>
            <a:r>
              <a:rPr lang="en-US" sz="2600" dirty="0" smtClean="0">
                <a:latin typeface="Berlin Sans FB" pitchFamily="34" charset="0"/>
              </a:rPr>
              <a:t>The lowering of surface tension with increase in concentration of surfactants is higher in the case of 16-5-16, and also the cmc value of 16-5-16 is lower than that of SDS and CATB due to the difference in their head groups.</a:t>
            </a:r>
          </a:p>
          <a:p>
            <a:pPr lvl="0" algn="just"/>
            <a:r>
              <a:rPr lang="en-US" sz="2600" dirty="0" smtClean="0">
                <a:latin typeface="Berlin Sans FB" pitchFamily="34" charset="0"/>
              </a:rPr>
              <a:t>Surface tension of the surfactant solutions decreases in the presence of polymer. </a:t>
            </a:r>
          </a:p>
          <a:p>
            <a:pPr lvl="0" algn="just"/>
            <a:r>
              <a:rPr lang="en-US" sz="2600" dirty="0" smtClean="0">
                <a:latin typeface="Berlin Sans FB" pitchFamily="34" charset="0"/>
              </a:rPr>
              <a:t>Surface tension of Xanthan gum and SDS system taken together was found to more decrease than 16-5-16 and CTAB with increasing concentration of the polymer for the same concentration of surfactant, as Xanthan gum itself shows lower surface tension in aqueous solution</a:t>
            </a:r>
            <a:r>
              <a:rPr lang="en-US" dirty="0" smtClean="0"/>
              <a:t>.</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78</a:t>
            </a:fld>
            <a:endParaRPr lang="en-US"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1143000"/>
            <a:ext cx="9144000" cy="5715000"/>
          </a:xfrm>
        </p:spPr>
        <p:style>
          <a:lnRef idx="1">
            <a:schemeClr val="accent4"/>
          </a:lnRef>
          <a:fillRef idx="2">
            <a:schemeClr val="accent4"/>
          </a:fillRef>
          <a:effectRef idx="1">
            <a:schemeClr val="accent4"/>
          </a:effectRef>
          <a:fontRef idx="minor">
            <a:schemeClr val="dk1"/>
          </a:fontRef>
        </p:style>
        <p:txBody>
          <a:bodyPr/>
          <a:lstStyle/>
          <a:p>
            <a:pPr lvl="0" algn="just"/>
            <a:endParaRPr lang="en-US" sz="2400" dirty="0" smtClean="0">
              <a:latin typeface="Berlin Sans FB" pitchFamily="34" charset="0"/>
            </a:endParaRPr>
          </a:p>
          <a:p>
            <a:pPr lvl="0" algn="just"/>
            <a:r>
              <a:rPr lang="en-US" sz="2400" dirty="0" smtClean="0">
                <a:latin typeface="Berlin Sans FB" pitchFamily="34" charset="0"/>
              </a:rPr>
              <a:t>The surface tension vs. surfactant concentration plots in the presence of polymer shows </a:t>
            </a:r>
            <a:r>
              <a:rPr lang="en-US" sz="2400" dirty="0" smtClean="0">
                <a:solidFill>
                  <a:srgbClr val="FF0000"/>
                </a:solidFill>
                <a:latin typeface="Berlin Sans FB" pitchFamily="34" charset="0"/>
              </a:rPr>
              <a:t>two distinct zones </a:t>
            </a:r>
            <a:r>
              <a:rPr lang="en-US" sz="2400" dirty="0" smtClean="0">
                <a:latin typeface="Berlin Sans FB" pitchFamily="34" charset="0"/>
              </a:rPr>
              <a:t>and the interaction between surfactant and polymer is strongly dependent on the surface tension concentration. The </a:t>
            </a:r>
            <a:r>
              <a:rPr lang="en-US" sz="2400" dirty="0" smtClean="0">
                <a:solidFill>
                  <a:srgbClr val="FF0000"/>
                </a:solidFill>
                <a:latin typeface="Berlin Sans FB" pitchFamily="34" charset="0"/>
              </a:rPr>
              <a:t>maximum</a:t>
            </a:r>
            <a:r>
              <a:rPr lang="en-US" sz="2400" dirty="0" smtClean="0">
                <a:latin typeface="Berlin Sans FB" pitchFamily="34" charset="0"/>
              </a:rPr>
              <a:t> interaction occurs between</a:t>
            </a:r>
            <a:r>
              <a:rPr lang="en-US" sz="2400" dirty="0" smtClean="0">
                <a:solidFill>
                  <a:srgbClr val="FF0000"/>
                </a:solidFill>
                <a:latin typeface="Berlin Sans FB" pitchFamily="34" charset="0"/>
              </a:rPr>
              <a:t> cac </a:t>
            </a:r>
            <a:r>
              <a:rPr lang="en-US" sz="2400" dirty="0" smtClean="0">
                <a:latin typeface="Berlin Sans FB" pitchFamily="34" charset="0"/>
              </a:rPr>
              <a:t>and </a:t>
            </a:r>
            <a:r>
              <a:rPr lang="en-US" sz="2400" dirty="0" smtClean="0">
                <a:solidFill>
                  <a:srgbClr val="FF0000"/>
                </a:solidFill>
                <a:latin typeface="Berlin Sans FB" pitchFamily="34" charset="0"/>
              </a:rPr>
              <a:t>cmc</a:t>
            </a:r>
            <a:r>
              <a:rPr lang="en-US" sz="2400" dirty="0" smtClean="0">
                <a:latin typeface="Berlin Sans FB" pitchFamily="34" charset="0"/>
              </a:rPr>
              <a:t> of the surfactant.</a:t>
            </a:r>
          </a:p>
          <a:p>
            <a:pPr algn="just"/>
            <a:endParaRPr lang="en-US" sz="2400" dirty="0" smtClean="0"/>
          </a:p>
          <a:p>
            <a:pPr algn="just"/>
            <a:r>
              <a:rPr lang="en-US" sz="2400" dirty="0" smtClean="0">
                <a:latin typeface="Berlin Sans FB" pitchFamily="34" charset="0"/>
              </a:rPr>
              <a:t>The interaction between polymer and surfactant observed by </a:t>
            </a:r>
            <a:r>
              <a:rPr lang="en-US" sz="2400" dirty="0" smtClean="0">
                <a:solidFill>
                  <a:srgbClr val="FF0000"/>
                </a:solidFill>
                <a:latin typeface="Berlin Sans FB" pitchFamily="34" charset="0"/>
              </a:rPr>
              <a:t>surface tension measurements </a:t>
            </a:r>
            <a:r>
              <a:rPr lang="en-US" sz="2400" dirty="0" smtClean="0">
                <a:latin typeface="Berlin Sans FB" pitchFamily="34" charset="0"/>
              </a:rPr>
              <a:t>was found to be supported by the </a:t>
            </a:r>
            <a:r>
              <a:rPr lang="en-US" sz="2400" dirty="0" smtClean="0">
                <a:solidFill>
                  <a:srgbClr val="FF0000"/>
                </a:solidFill>
                <a:latin typeface="Berlin Sans FB" pitchFamily="34" charset="0"/>
              </a:rPr>
              <a:t>conductivity measurements </a:t>
            </a:r>
            <a:r>
              <a:rPr lang="en-US" sz="2400" dirty="0" smtClean="0">
                <a:latin typeface="Berlin Sans FB" pitchFamily="34" charset="0"/>
              </a:rPr>
              <a:t>also.</a:t>
            </a:r>
          </a:p>
          <a:p>
            <a:pPr lvl="0" algn="just">
              <a:buNone/>
            </a:pPr>
            <a:endParaRPr lang="en-US" sz="2400" dirty="0" smtClean="0">
              <a:latin typeface="Berlin Sans FB" pitchFamily="34" charset="0"/>
            </a:endParaRP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79</a:t>
            </a:fld>
            <a:endParaRPr lang="en-US"/>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17638"/>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800" dirty="0" smtClean="0">
                <a:latin typeface="Berlin Sans FB Demi" pitchFamily="34" charset="0"/>
              </a:rPr>
              <a:t>FUTURE WORK</a:t>
            </a:r>
            <a:endParaRPr lang="en-US" sz="2800" dirty="0">
              <a:latin typeface="Berlin Sans FB Demi" pitchFamily="34" charset="0"/>
            </a:endParaRPr>
          </a:p>
        </p:txBody>
      </p:sp>
      <p:sp>
        <p:nvSpPr>
          <p:cNvPr id="3" name="Content Placeholder 2"/>
          <p:cNvSpPr>
            <a:spLocks noGrp="1"/>
          </p:cNvSpPr>
          <p:nvPr>
            <p:ph idx="1"/>
          </p:nvPr>
        </p:nvSpPr>
        <p:spPr>
          <a:xfrm>
            <a:off x="0" y="1524000"/>
            <a:ext cx="9144000" cy="5334000"/>
          </a:xfrm>
        </p:spPr>
        <p:style>
          <a:lnRef idx="1">
            <a:schemeClr val="accent4"/>
          </a:lnRef>
          <a:fillRef idx="2">
            <a:schemeClr val="accent4"/>
          </a:fillRef>
          <a:effectRef idx="1">
            <a:schemeClr val="accent4"/>
          </a:effectRef>
          <a:fontRef idx="minor">
            <a:schemeClr val="dk1"/>
          </a:fontRef>
        </p:style>
        <p:txBody>
          <a:bodyPr>
            <a:normAutofit/>
          </a:bodyPr>
          <a:lstStyle/>
          <a:p>
            <a:pPr algn="just">
              <a:buNone/>
            </a:pPr>
            <a:endParaRPr lang="en-US" sz="2400" dirty="0" smtClean="0">
              <a:latin typeface="Berlin Sans FB" pitchFamily="34" charset="0"/>
            </a:endParaRPr>
          </a:p>
          <a:p>
            <a:pPr algn="just">
              <a:buNone/>
            </a:pPr>
            <a:r>
              <a:rPr lang="en-US" sz="2400" dirty="0" smtClean="0">
                <a:latin typeface="Berlin Sans FB" pitchFamily="34" charset="0"/>
              </a:rPr>
              <a:t>In future investigation:</a:t>
            </a:r>
          </a:p>
          <a:p>
            <a:pPr algn="just">
              <a:buNone/>
            </a:pPr>
            <a:endParaRPr lang="en-US" sz="2400" dirty="0" smtClean="0">
              <a:latin typeface="Berlin Sans FB" pitchFamily="34" charset="0"/>
            </a:endParaRPr>
          </a:p>
          <a:p>
            <a:pPr algn="just">
              <a:buFont typeface="Wingdings" pitchFamily="2" charset="2"/>
              <a:buChar char="Ø"/>
            </a:pPr>
            <a:r>
              <a:rPr lang="en-US" sz="2400" dirty="0" smtClean="0">
                <a:solidFill>
                  <a:schemeClr val="tx1"/>
                </a:solidFill>
                <a:latin typeface="Berlin Sans FB" pitchFamily="34" charset="0"/>
              </a:rPr>
              <a:t>other conventional surfactants, gemini surfactants, and mixed surfactants may be used. </a:t>
            </a:r>
          </a:p>
          <a:p>
            <a:pPr algn="just">
              <a:buNone/>
            </a:pPr>
            <a:endParaRPr lang="en-US" sz="2400" dirty="0" smtClean="0">
              <a:solidFill>
                <a:schemeClr val="tx1"/>
              </a:solidFill>
              <a:latin typeface="Berlin Sans FB" pitchFamily="34" charset="0"/>
            </a:endParaRPr>
          </a:p>
          <a:p>
            <a:pPr algn="just">
              <a:buFont typeface="Wingdings" pitchFamily="2" charset="2"/>
              <a:buChar char="Ø"/>
            </a:pPr>
            <a:r>
              <a:rPr lang="en-US" sz="2400" dirty="0" smtClean="0">
                <a:latin typeface="Berlin Sans FB" pitchFamily="34" charset="0"/>
              </a:rPr>
              <a:t>Further other techniques (</a:t>
            </a:r>
            <a:r>
              <a:rPr lang="en-US" sz="2400" dirty="0" smtClean="0">
                <a:solidFill>
                  <a:srgbClr val="0070C0"/>
                </a:solidFill>
                <a:latin typeface="Berlin Sans FB" pitchFamily="34" charset="0"/>
              </a:rPr>
              <a:t> Calorimetry, NMR, Light- scattering </a:t>
            </a:r>
            <a:r>
              <a:rPr lang="en-US" sz="2400" dirty="0" smtClean="0">
                <a:latin typeface="Berlin Sans FB" pitchFamily="34" charset="0"/>
              </a:rPr>
              <a:t>etc.) may be used to understand the interaction of Xanthan gum with surfactants.</a:t>
            </a:r>
          </a:p>
          <a:p>
            <a:pPr algn="just">
              <a:buNone/>
            </a:pPr>
            <a:endParaRPr lang="en-US" dirty="0" smtClean="0"/>
          </a:p>
          <a:p>
            <a:pPr>
              <a:buNone/>
            </a:pP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80</a:t>
            </a:fld>
            <a:endParaRPr lang="en-US"/>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style>
          <a:lnRef idx="1">
            <a:schemeClr val="accent1"/>
          </a:lnRef>
          <a:fillRef idx="2">
            <a:schemeClr val="accent1"/>
          </a:fillRef>
          <a:effectRef idx="1">
            <a:schemeClr val="accent1"/>
          </a:effectRef>
          <a:fontRef idx="minor">
            <a:schemeClr val="dk1"/>
          </a:fontRef>
        </p:style>
        <p:txBody>
          <a:bodyPr>
            <a:normAutofit/>
          </a:bodyPr>
          <a:lstStyle/>
          <a:p>
            <a:pPr algn="l"/>
            <a:r>
              <a:rPr lang="en-US" sz="2400" dirty="0" smtClean="0">
                <a:latin typeface="Berlin Sans FB Demi" pitchFamily="34" charset="0"/>
              </a:rPr>
              <a:t>REFERENCES</a:t>
            </a:r>
            <a:endParaRPr lang="en-US" sz="2400" dirty="0">
              <a:latin typeface="Berlin Sans FB Demi" pitchFamily="34" charset="0"/>
            </a:endParaRPr>
          </a:p>
        </p:txBody>
      </p:sp>
      <p:sp>
        <p:nvSpPr>
          <p:cNvPr id="3" name="Content Placeholder 2"/>
          <p:cNvSpPr>
            <a:spLocks noGrp="1"/>
          </p:cNvSpPr>
          <p:nvPr>
            <p:ph idx="1"/>
          </p:nvPr>
        </p:nvSpPr>
        <p:spPr>
          <a:xfrm>
            <a:off x="0" y="838200"/>
            <a:ext cx="9144000" cy="6019800"/>
          </a:xfrm>
        </p:spPr>
        <p:style>
          <a:lnRef idx="1">
            <a:schemeClr val="accent4"/>
          </a:lnRef>
          <a:fillRef idx="2">
            <a:schemeClr val="accent4"/>
          </a:fillRef>
          <a:effectRef idx="1">
            <a:schemeClr val="accent4"/>
          </a:effectRef>
          <a:fontRef idx="minor">
            <a:schemeClr val="dk1"/>
          </a:fontRef>
        </p:style>
        <p:txBody>
          <a:bodyPr>
            <a:normAutofit/>
          </a:bodyPr>
          <a:lstStyle/>
          <a:p>
            <a:pPr lvl="0"/>
            <a:r>
              <a:rPr lang="en-US" sz="1600" dirty="0" smtClean="0"/>
              <a:t>K. Holmberg, B. Jonsson, B. Kronberg and B. Lindman, “Surfactants and polymers in aqueous solution”, 2</a:t>
            </a:r>
            <a:r>
              <a:rPr lang="en-US" sz="1600" baseline="30000" dirty="0" smtClean="0"/>
              <a:t>nd</a:t>
            </a:r>
            <a:r>
              <a:rPr lang="en-US" sz="1600" dirty="0" smtClean="0"/>
              <a:t> ed. John Wiley &amp; Sons, Ltd. England, 2002.</a:t>
            </a:r>
          </a:p>
          <a:p>
            <a:pPr lvl="0"/>
            <a:r>
              <a:rPr lang="en-US" sz="1600" dirty="0" smtClean="0"/>
              <a:t>T. F. Tadros, “Applied surfactants, principals and applications”, Wiley-VCH </a:t>
            </a:r>
            <a:r>
              <a:rPr lang="en-US" sz="1600" dirty="0" err="1" smtClean="0"/>
              <a:t>Verlag</a:t>
            </a:r>
            <a:r>
              <a:rPr lang="en-US" sz="1600" dirty="0" smtClean="0"/>
              <a:t> GmbH &amp; Co. KGA, Weinheim, 2005.</a:t>
            </a:r>
          </a:p>
          <a:p>
            <a:pPr lvl="0"/>
            <a:r>
              <a:rPr lang="en-US" sz="1600" dirty="0" smtClean="0"/>
              <a:t>A. Kumar, R. K. Gupta, “Fundamentals of polymer engineering”, 2</a:t>
            </a:r>
            <a:r>
              <a:rPr lang="en-US" sz="1600" baseline="30000" dirty="0" smtClean="0"/>
              <a:t>nd</a:t>
            </a:r>
            <a:r>
              <a:rPr lang="en-US" sz="1600" dirty="0" smtClean="0"/>
              <a:t> ed. revised and expanded, Marcel  </a:t>
            </a:r>
            <a:r>
              <a:rPr lang="en-US" sz="1600" dirty="0" err="1" smtClean="0"/>
              <a:t>Dekkerr</a:t>
            </a:r>
            <a:r>
              <a:rPr lang="en-US" sz="1600" dirty="0" smtClean="0"/>
              <a:t>,  inc., </a:t>
            </a:r>
            <a:r>
              <a:rPr lang="en-US" sz="1600" dirty="0" err="1" smtClean="0"/>
              <a:t>Newyork</a:t>
            </a:r>
            <a:r>
              <a:rPr lang="en-US" sz="1600" dirty="0" smtClean="0"/>
              <a:t>, 2003.</a:t>
            </a:r>
          </a:p>
          <a:p>
            <a:pPr lvl="0"/>
            <a:r>
              <a:rPr lang="en-US" sz="1600" dirty="0" smtClean="0"/>
              <a:t>A. Mevawalla, “Achieving Drag Reduction through Polymer-Surfactant Interaction”, Waterloo, Ontario, Canada , 2013.</a:t>
            </a:r>
          </a:p>
          <a:p>
            <a:pPr lvl="0"/>
            <a:r>
              <a:rPr lang="en-US" sz="1600" dirty="0" smtClean="0"/>
              <a:t>A. </a:t>
            </a:r>
            <a:r>
              <a:rPr lang="en-US" sz="1600" dirty="0" err="1" smtClean="0"/>
              <a:t>Capalbi</a:t>
            </a:r>
            <a:r>
              <a:rPr lang="en-US" sz="1600" dirty="0" smtClean="0"/>
              <a:t> and C. L. Mesa, “polymer-surfactant interactions”, J. of Thermal  Analysis and Calorimetry, Vol. 66 (2001) 233-241. </a:t>
            </a:r>
          </a:p>
          <a:p>
            <a:pPr lvl="0"/>
            <a:r>
              <a:rPr lang="en-US" sz="1600" dirty="0" smtClean="0"/>
              <a:t>M. J. Rosen, “surfactants and interfacial phenomena”, 3</a:t>
            </a:r>
            <a:r>
              <a:rPr lang="en-US" sz="1600" baseline="30000" dirty="0" smtClean="0"/>
              <a:t>rd</a:t>
            </a:r>
            <a:r>
              <a:rPr lang="en-US" sz="1600" dirty="0" smtClean="0"/>
              <a:t> Edi. A John Wiley &amp; Sons, Inc., New Jersey, 2004.</a:t>
            </a:r>
          </a:p>
          <a:p>
            <a:pPr lvl="0"/>
            <a:r>
              <a:rPr lang="en-US" sz="1600" dirty="0" smtClean="0"/>
              <a:t>T. Austad, K. </a:t>
            </a:r>
            <a:r>
              <a:rPr lang="en-US" sz="1600" dirty="0" err="1" smtClean="0"/>
              <a:t>Taugbol</a:t>
            </a:r>
            <a:r>
              <a:rPr lang="en-US" sz="1600" dirty="0" smtClean="0"/>
              <a:t>, “Chemical flooding of oil reservoirs Dissociative surfactant-polymer interaction with a negative effect on oil recovery”, Colloid Surf. A 103 (1995) 73-81.</a:t>
            </a:r>
          </a:p>
          <a:p>
            <a:pPr lvl="0"/>
            <a:r>
              <a:rPr lang="en-US" sz="1600" dirty="0" smtClean="0"/>
              <a:t>P. Hansson and B. Lindman, “Surfactant-polymer interactions”, Curr. Opin. Colloid &amp; Interface Sci. (1996) 604-613.</a:t>
            </a:r>
          </a:p>
          <a:p>
            <a:pPr lvl="0"/>
            <a:r>
              <a:rPr lang="en-US" sz="1600" dirty="0" smtClean="0"/>
              <a:t>J. A. </a:t>
            </a:r>
            <a:r>
              <a:rPr lang="en-US" sz="1600" dirty="0" err="1" smtClean="0"/>
              <a:t>Casas</a:t>
            </a:r>
            <a:r>
              <a:rPr lang="en-US" sz="1600" dirty="0" smtClean="0"/>
              <a:t>, V. E. Santos, F. G. Ochoa, “Xanthan Gum production under several operational conditions: molecular structure and rheological properties”, Enzyme and Microbial Technology 26 (2000) 282–291.</a:t>
            </a:r>
          </a:p>
          <a:p>
            <a:pPr lvl="0"/>
            <a:r>
              <a:rPr lang="en-US" sz="1600" dirty="0" smtClean="0"/>
              <a:t>F. G. Ochoa, V. E. Santos, J. A. </a:t>
            </a:r>
            <a:r>
              <a:rPr lang="en-US" sz="1600" dirty="0" err="1" smtClean="0"/>
              <a:t>Casas</a:t>
            </a:r>
            <a:r>
              <a:rPr lang="en-US" sz="1600" dirty="0" smtClean="0"/>
              <a:t>, E. Goamez, “Xanthan gum: production, recovery, and properties”, Biotechnology Adv. 18 (2000) 549-579</a:t>
            </a:r>
          </a:p>
          <a:p>
            <a:endParaRPr lang="en-US" sz="1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81</a:t>
            </a:fld>
            <a:endParaRPr lang="en-US"/>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762000"/>
            <a:ext cx="9144000" cy="6096000"/>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lvl="0">
              <a:buNone/>
            </a:pPr>
            <a:endParaRPr lang="en-US" sz="1600" dirty="0" smtClean="0"/>
          </a:p>
          <a:p>
            <a:pPr lvl="0"/>
            <a:r>
              <a:rPr lang="en-US" sz="1600" dirty="0" smtClean="0"/>
              <a:t>F. G. Ochoa, V. E. Santos, J. A. </a:t>
            </a:r>
            <a:r>
              <a:rPr lang="en-US" sz="1600" dirty="0" err="1" smtClean="0"/>
              <a:t>Casas</a:t>
            </a:r>
            <a:r>
              <a:rPr lang="en-US" sz="1600" dirty="0" smtClean="0"/>
              <a:t>, E. Goamez, “Xanthan gum: production, recovery, and properties”, Biotechnology Adv. 18 (2000) 549-579</a:t>
            </a:r>
          </a:p>
          <a:p>
            <a:pPr lvl="0"/>
            <a:r>
              <a:rPr lang="en-US" sz="1600" dirty="0" smtClean="0"/>
              <a:t>S. K. </a:t>
            </a:r>
            <a:r>
              <a:rPr lang="en-US" sz="1600" dirty="0" err="1" smtClean="0"/>
              <a:t>Hait</a:t>
            </a:r>
            <a:r>
              <a:rPr lang="en-US" sz="1600" dirty="0" smtClean="0"/>
              <a:t> and S. P. </a:t>
            </a:r>
            <a:r>
              <a:rPr lang="en-US" sz="1600" dirty="0" err="1" smtClean="0"/>
              <a:t>Moulik</a:t>
            </a:r>
            <a:r>
              <a:rPr lang="en-US" sz="1600" dirty="0" smtClean="0"/>
              <a:t>, “Gemini surfactants: A distinct class of self-assembling molecules”, Curr. Sci., Vol. 82, No. 9, May 16</a:t>
            </a:r>
            <a:r>
              <a:rPr lang="en-US" sz="1600" baseline="30000" dirty="0" smtClean="0"/>
              <a:t>th</a:t>
            </a:r>
            <a:r>
              <a:rPr lang="en-US" sz="1600" dirty="0" smtClean="0"/>
              <a:t>, 2002.</a:t>
            </a:r>
          </a:p>
          <a:p>
            <a:pPr lvl="0"/>
            <a:r>
              <a:rPr lang="en-US" sz="1600" dirty="0" smtClean="0"/>
              <a:t>H. </a:t>
            </a:r>
            <a:r>
              <a:rPr lang="en-US" sz="1600" dirty="0" err="1" smtClean="0"/>
              <a:t>Diamant</a:t>
            </a:r>
            <a:r>
              <a:rPr lang="en-US" sz="1600" dirty="0" smtClean="0"/>
              <a:t> and D. </a:t>
            </a:r>
            <a:r>
              <a:rPr lang="en-US" sz="1600" dirty="0" err="1" smtClean="0"/>
              <a:t>Andelman</a:t>
            </a:r>
            <a:r>
              <a:rPr lang="en-US" sz="1600" dirty="0" smtClean="0"/>
              <a:t>, “Models of Gemini Surfactants”, Gemini Surfactants: Interfacial &amp; Solution Phase Behavior, R. </a:t>
            </a:r>
            <a:r>
              <a:rPr lang="en-US" sz="1600" dirty="0" err="1" smtClean="0"/>
              <a:t>Zana</a:t>
            </a:r>
            <a:r>
              <a:rPr lang="en-US" sz="1600" dirty="0" smtClean="0"/>
              <a:t> and J. Xia (eds.), Marcel Dekker, New York, 2003.</a:t>
            </a:r>
          </a:p>
          <a:p>
            <a:pPr lvl="0"/>
            <a:r>
              <a:rPr lang="en-US" sz="1600" dirty="0" smtClean="0"/>
              <a:t>A. J. Kirby, P. </a:t>
            </a:r>
            <a:r>
              <a:rPr lang="en-US" sz="1600" dirty="0" err="1" smtClean="0"/>
              <a:t>Camilleri</a:t>
            </a:r>
            <a:r>
              <a:rPr lang="en-US" sz="1600" dirty="0" smtClean="0"/>
              <a:t>, J. B. F. N. </a:t>
            </a:r>
            <a:r>
              <a:rPr lang="en-US" sz="1600" dirty="0" err="1" smtClean="0"/>
              <a:t>Engberts</a:t>
            </a:r>
            <a:r>
              <a:rPr lang="en-US" sz="1600" dirty="0" smtClean="0"/>
              <a:t>, Martin . </a:t>
            </a:r>
            <a:r>
              <a:rPr lang="en-US" sz="1600" dirty="0" err="1" smtClean="0"/>
              <a:t>Feiters</a:t>
            </a:r>
            <a:r>
              <a:rPr lang="en-US" sz="1600" dirty="0" smtClean="0"/>
              <a:t>, R. J. M. Nolte, O. </a:t>
            </a:r>
            <a:r>
              <a:rPr lang="en-US" sz="1600" dirty="0" err="1" smtClean="0"/>
              <a:t>Soderman</a:t>
            </a:r>
            <a:r>
              <a:rPr lang="en-US" sz="1600" dirty="0" smtClean="0"/>
              <a:t>, M. Bergsma, P. C. Bell, M. L. </a:t>
            </a:r>
            <a:r>
              <a:rPr lang="en-US" sz="1600" dirty="0" err="1" smtClean="0"/>
              <a:t>Fielden</a:t>
            </a:r>
            <a:r>
              <a:rPr lang="en-US" sz="1600" dirty="0" smtClean="0"/>
              <a:t>, C. L. G. Rodriguez, P. </a:t>
            </a:r>
            <a:r>
              <a:rPr lang="en-US" sz="1600" dirty="0" err="1" smtClean="0"/>
              <a:t>Gudat</a:t>
            </a:r>
            <a:r>
              <a:rPr lang="en-US" sz="1600" dirty="0" smtClean="0"/>
              <a:t>, A. Kremer, C. M. </a:t>
            </a:r>
            <a:r>
              <a:rPr lang="en-US" sz="1600" dirty="0" err="1" smtClean="0"/>
              <a:t>Gregor</a:t>
            </a:r>
            <a:r>
              <a:rPr lang="en-US" sz="1600" dirty="0" smtClean="0"/>
              <a:t>, C. Perrin, G. </a:t>
            </a:r>
            <a:r>
              <a:rPr lang="en-US" sz="1600" dirty="0" err="1" smtClean="0"/>
              <a:t>Ronsin</a:t>
            </a:r>
            <a:r>
              <a:rPr lang="en-US" sz="1600" dirty="0" smtClean="0"/>
              <a:t>, and M. C. P. </a:t>
            </a:r>
            <a:r>
              <a:rPr lang="en-US" sz="1600" dirty="0" err="1" smtClean="0"/>
              <a:t>Eijk</a:t>
            </a:r>
            <a:r>
              <a:rPr lang="en-US" sz="1600" dirty="0" smtClean="0"/>
              <a:t>, “Gemini Surfactants: New Synthetic Vectors for Gene Transfection”, </a:t>
            </a:r>
            <a:r>
              <a:rPr lang="en-US" sz="1600" dirty="0" err="1" smtClean="0"/>
              <a:t>Angew</a:t>
            </a:r>
            <a:r>
              <a:rPr lang="en-US" sz="1600" dirty="0" smtClean="0"/>
              <a:t>. Chem. Int. Ed. 42 (2003) 1448– 1457.</a:t>
            </a:r>
          </a:p>
          <a:p>
            <a:pPr lvl="0"/>
            <a:r>
              <a:rPr lang="en-US" sz="1600" dirty="0" smtClean="0"/>
              <a:t>B. S. </a:t>
            </a:r>
            <a:r>
              <a:rPr lang="en-US" sz="1600" dirty="0" err="1" smtClean="0"/>
              <a:t>Sekhon</a:t>
            </a:r>
            <a:r>
              <a:rPr lang="en-US" sz="1600" dirty="0" smtClean="0"/>
              <a:t>, “Gemini (</a:t>
            </a:r>
            <a:r>
              <a:rPr lang="en-US" sz="1600" dirty="0" err="1" smtClean="0"/>
              <a:t>dimeric</a:t>
            </a:r>
            <a:r>
              <a:rPr lang="en-US" sz="1600" dirty="0" smtClean="0"/>
              <a:t>) surfactants the two-faced molecules”, Resonance /2004.</a:t>
            </a:r>
          </a:p>
          <a:p>
            <a:pPr lvl="0"/>
            <a:r>
              <a:rPr lang="en-US" sz="1600" dirty="0" smtClean="0"/>
              <a:t>E. I. </a:t>
            </a:r>
            <a:r>
              <a:rPr lang="en-US" sz="1600" dirty="0" err="1" smtClean="0"/>
              <a:t>Yaseen</a:t>
            </a:r>
            <a:r>
              <a:rPr lang="en-US" sz="1600" dirty="0" smtClean="0"/>
              <a:t>, T. J. Herald, F. M. </a:t>
            </a:r>
            <a:r>
              <a:rPr lang="en-US" sz="1600" dirty="0" err="1" smtClean="0"/>
              <a:t>Aramouni</a:t>
            </a:r>
            <a:r>
              <a:rPr lang="en-US" sz="1600" dirty="0" smtClean="0"/>
              <a:t>, S. </a:t>
            </a:r>
            <a:r>
              <a:rPr lang="en-US" sz="1600" dirty="0" err="1" smtClean="0"/>
              <a:t>Alavi</a:t>
            </a:r>
            <a:r>
              <a:rPr lang="en-US" sz="1600" dirty="0" smtClean="0"/>
              <a:t>, “Rheological properties of selected gum solutions”, Food Research International 38 (2005) 111–119.</a:t>
            </a:r>
          </a:p>
          <a:p>
            <a:pPr lvl="0"/>
            <a:r>
              <a:rPr lang="en-US" sz="1600" dirty="0" smtClean="0"/>
              <a:t>A. A. </a:t>
            </a:r>
            <a:r>
              <a:rPr lang="en-US" sz="1600" dirty="0" err="1" smtClean="0"/>
              <a:t>Dementiev</a:t>
            </a:r>
            <a:r>
              <a:rPr lang="en-US" sz="1600" dirty="0" smtClean="0"/>
              <a:t>, A. A. </a:t>
            </a:r>
            <a:r>
              <a:rPr lang="en-US" sz="1600" dirty="0" err="1" smtClean="0"/>
              <a:t>Baikov</a:t>
            </a:r>
            <a:r>
              <a:rPr lang="en-US" sz="1600" dirty="0" smtClean="0"/>
              <a:t>, V. V. </a:t>
            </a:r>
            <a:r>
              <a:rPr lang="en-US" sz="1600" dirty="0" err="1" smtClean="0"/>
              <a:t>Ptushenko</a:t>
            </a:r>
            <a:r>
              <a:rPr lang="en-US" sz="1600" dirty="0" smtClean="0"/>
              <a:t>, G. B. </a:t>
            </a:r>
            <a:r>
              <a:rPr lang="en-US" sz="1600" dirty="0" err="1" smtClean="0"/>
              <a:t>Khomutov</a:t>
            </a:r>
            <a:r>
              <a:rPr lang="en-US" sz="1600" dirty="0" smtClean="0"/>
              <a:t>, A. N. </a:t>
            </a:r>
            <a:r>
              <a:rPr lang="en-US" sz="1600" dirty="0" err="1" smtClean="0"/>
              <a:t>Tikhonov</a:t>
            </a:r>
            <a:r>
              <a:rPr lang="en-US" sz="1600" dirty="0" smtClean="0"/>
              <a:t>, “Biological and polymeric self-assembled hybrid systems: Structure and properties of </a:t>
            </a:r>
            <a:r>
              <a:rPr lang="en-US" sz="1600" dirty="0" err="1" smtClean="0"/>
              <a:t>thylakoid</a:t>
            </a:r>
            <a:r>
              <a:rPr lang="en-US" sz="1600" dirty="0" smtClean="0"/>
              <a:t>/polyelectrolyte complexes”, </a:t>
            </a:r>
            <a:r>
              <a:rPr lang="en-US" sz="1600" dirty="0" err="1" smtClean="0"/>
              <a:t>Biochimica</a:t>
            </a:r>
            <a:r>
              <a:rPr lang="en-US" sz="1600" dirty="0" smtClean="0"/>
              <a:t> et </a:t>
            </a:r>
            <a:r>
              <a:rPr lang="en-US" sz="1600" dirty="0" err="1" smtClean="0"/>
              <a:t>Biophysica</a:t>
            </a:r>
            <a:r>
              <a:rPr lang="en-US" sz="1600" dirty="0" smtClean="0"/>
              <a:t> </a:t>
            </a:r>
            <a:r>
              <a:rPr lang="en-US" sz="1600" dirty="0" err="1" smtClean="0"/>
              <a:t>Acta</a:t>
            </a:r>
            <a:r>
              <a:rPr lang="en-US" sz="1600" dirty="0" smtClean="0"/>
              <a:t> 1712 (2005) 9 – 16.</a:t>
            </a:r>
          </a:p>
          <a:p>
            <a:pPr lvl="0"/>
            <a:r>
              <a:rPr lang="en-US" sz="1600" dirty="0" smtClean="0"/>
              <a:t>M. A. </a:t>
            </a:r>
            <a:r>
              <a:rPr lang="en-US" sz="1600" dirty="0" err="1" smtClean="0"/>
              <a:t>Bahria</a:t>
            </a:r>
            <a:r>
              <a:rPr lang="en-US" sz="1600" dirty="0" smtClean="0"/>
              <a:t>, M. </a:t>
            </a:r>
            <a:r>
              <a:rPr lang="en-US" sz="1600" dirty="0" err="1" smtClean="0"/>
              <a:t>Hoebeke</a:t>
            </a:r>
            <a:r>
              <a:rPr lang="en-US" sz="1600" dirty="0" smtClean="0"/>
              <a:t>, A. </a:t>
            </a:r>
            <a:r>
              <a:rPr lang="en-US" sz="1600" dirty="0" err="1" smtClean="0"/>
              <a:t>Grammenos</a:t>
            </a:r>
            <a:r>
              <a:rPr lang="en-US" sz="1600" dirty="0" smtClean="0"/>
              <a:t>, L. </a:t>
            </a:r>
            <a:r>
              <a:rPr lang="en-US" sz="1600" dirty="0" err="1" smtClean="0"/>
              <a:t>Delanaye</a:t>
            </a:r>
            <a:r>
              <a:rPr lang="en-US" sz="1600" dirty="0" smtClean="0"/>
              <a:t> , N. </a:t>
            </a:r>
            <a:r>
              <a:rPr lang="en-US" sz="1600" dirty="0" err="1" smtClean="0"/>
              <a:t>Vandewalle</a:t>
            </a:r>
            <a:r>
              <a:rPr lang="en-US" sz="1600" dirty="0" smtClean="0"/>
              <a:t>, and A. </a:t>
            </a:r>
            <a:r>
              <a:rPr lang="en-US" sz="1600" dirty="0" err="1" smtClean="0"/>
              <a:t>Seret</a:t>
            </a:r>
            <a:r>
              <a:rPr lang="en-US" sz="1600" dirty="0" smtClean="0"/>
              <a:t>, “Investigation of SDS, DTAB and CTAB micelle micro viscosities by Electron Spin Resonance”, Colloids Surf. A 290 (2006) 206-212.</a:t>
            </a:r>
          </a:p>
          <a:p>
            <a:pPr lvl="0"/>
            <a:r>
              <a:rPr lang="en-US" sz="1600" dirty="0" smtClean="0"/>
              <a:t>D. J. F. Taylor, R.  K. Thomas, J Penfold, “Polymer/surfactant interactions at the air /water interface”, Adv. Colloid Interface Sci. 132 (2007) 69-110.</a:t>
            </a:r>
          </a:p>
          <a:p>
            <a:pPr lvl="0"/>
            <a:r>
              <a:rPr lang="en-US" sz="1600" dirty="0" smtClean="0"/>
              <a:t>M. F. Torres, A. J. Muller, M. A. Szidarovszky, A. E. </a:t>
            </a:r>
            <a:r>
              <a:rPr lang="en-US" sz="1600" dirty="0" err="1" smtClean="0"/>
              <a:t>Saez</a:t>
            </a:r>
            <a:r>
              <a:rPr lang="en-US" sz="1600" dirty="0" smtClean="0"/>
              <a:t> , “Shear and extensional rheology of solutions of mixtures of poly (ethylene oxide) and  anionic surfactants in ionic environments”, J. Colloid and Interface Sci. 326 (2008) 254–260.</a:t>
            </a:r>
          </a:p>
          <a:p>
            <a:r>
              <a:rPr lang="en-US" sz="1600" dirty="0" smtClean="0"/>
              <a:t>A. J. M. </a:t>
            </a:r>
            <a:r>
              <a:rPr lang="en-US" sz="1600" dirty="0" err="1" smtClean="0"/>
              <a:t>Valente</a:t>
            </a:r>
            <a:r>
              <a:rPr lang="en-US" sz="1600" dirty="0" smtClean="0"/>
              <a:t>, H. D. Burrows, S. M. A. Cruz, R.  F. P. Pereira, A. C. F. </a:t>
            </a:r>
            <a:r>
              <a:rPr lang="en-US" sz="1600" dirty="0" err="1" smtClean="0"/>
              <a:t>Ribeiro</a:t>
            </a:r>
            <a:r>
              <a:rPr lang="en-US" sz="1600" dirty="0" smtClean="0"/>
              <a:t>, V. M. M. Lobo, “Aggregation and micellization of sodium dodecyl sulfate in the presence of </a:t>
            </a:r>
            <a:r>
              <a:rPr lang="en-US" sz="1600" dirty="0" err="1" smtClean="0"/>
              <a:t>Ce</a:t>
            </a:r>
            <a:r>
              <a:rPr lang="en-US" sz="1600" dirty="0" smtClean="0"/>
              <a:t>(III) at different temperatures: A </a:t>
            </a:r>
            <a:r>
              <a:rPr lang="en-US" sz="1600" dirty="0" err="1" smtClean="0"/>
              <a:t>Conductometric</a:t>
            </a:r>
            <a:r>
              <a:rPr lang="en-US" sz="1600" dirty="0" smtClean="0"/>
              <a:t> study”, J. Colloid and Interface Sci.  323 (2008) 141–145</a:t>
            </a:r>
          </a:p>
          <a:p>
            <a:endParaRPr lang="en-US" sz="1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82</a:t>
            </a:fld>
            <a:endParaRPr lang="en-US"/>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334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533400"/>
            <a:ext cx="9144000" cy="6324600"/>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lvl="0" algn="just"/>
            <a:r>
              <a:rPr lang="en-US" sz="1600" dirty="0" smtClean="0"/>
              <a:t>N. </a:t>
            </a:r>
            <a:r>
              <a:rPr lang="en-US" sz="1600" dirty="0" err="1" smtClean="0"/>
              <a:t>Dubey</a:t>
            </a:r>
            <a:r>
              <a:rPr lang="en-US" sz="1600" dirty="0" smtClean="0"/>
              <a:t>, “A Conductometry study of  </a:t>
            </a:r>
            <a:r>
              <a:rPr lang="en-US" sz="1600" dirty="0" err="1" smtClean="0"/>
              <a:t>ienteraction</a:t>
            </a:r>
            <a:r>
              <a:rPr lang="en-US" sz="1600" dirty="0" smtClean="0"/>
              <a:t> between  sodium dodecyl sulfate and 1- </a:t>
            </a:r>
            <a:r>
              <a:rPr lang="en-US" sz="1600" dirty="0" err="1" smtClean="0"/>
              <a:t>propanol</a:t>
            </a:r>
            <a:r>
              <a:rPr lang="en-US" sz="1600" dirty="0" smtClean="0"/>
              <a:t>, 1-butanol, and 1-hexanol at different temperatures”, J. Surface  Sci. </a:t>
            </a:r>
            <a:r>
              <a:rPr lang="en-US" sz="1600" dirty="0" err="1" smtClean="0"/>
              <a:t>Vol</a:t>
            </a:r>
            <a:r>
              <a:rPr lang="en-US" sz="1600" dirty="0" smtClean="0"/>
              <a:t> 24, No. 3-4, (2008) 139-148. </a:t>
            </a:r>
          </a:p>
          <a:p>
            <a:pPr lvl="0" algn="just"/>
            <a:r>
              <a:rPr lang="en-US" sz="1600" dirty="0" smtClean="0"/>
              <a:t>M. Y. Khan, A. </a:t>
            </a:r>
            <a:r>
              <a:rPr lang="en-US" sz="1600" dirty="0" err="1" smtClean="0"/>
              <a:t>Samanta</a:t>
            </a:r>
            <a:r>
              <a:rPr lang="en-US" sz="1600" dirty="0" smtClean="0"/>
              <a:t>, K. </a:t>
            </a:r>
            <a:r>
              <a:rPr lang="en-US" sz="1600" dirty="0" err="1" smtClean="0"/>
              <a:t>Ojha</a:t>
            </a:r>
            <a:r>
              <a:rPr lang="en-US" sz="1600" dirty="0" smtClean="0"/>
              <a:t>, and A. </a:t>
            </a:r>
            <a:r>
              <a:rPr lang="en-US" sz="1600" dirty="0" err="1" smtClean="0"/>
              <a:t>Mandal</a:t>
            </a:r>
            <a:r>
              <a:rPr lang="en-US" sz="1600" dirty="0" smtClean="0"/>
              <a:t> , “Interaction between aqueous solutions of polymer and surfactant and its effect on physiochemical properties’, Asia- Pac. J. Chem. Eng. (2008) 579-589.</a:t>
            </a:r>
          </a:p>
          <a:p>
            <a:pPr lvl="0" algn="just"/>
            <a:r>
              <a:rPr lang="en-US" sz="1600" dirty="0" smtClean="0"/>
              <a:t>T. Patel, P. </a:t>
            </a:r>
            <a:r>
              <a:rPr lang="en-US" sz="1600" dirty="0" err="1" smtClean="0"/>
              <a:t>Bahadur</a:t>
            </a:r>
            <a:r>
              <a:rPr lang="en-US" sz="1600" dirty="0" smtClean="0"/>
              <a:t>, J. Mata, “The clouding behaviour of PEO–PPO based triblock copolymers in aqueous ionic surfactant solutions: A new approach for cloud point measurements”, J. Colloid and Interface Sci. 345 (2010) 346–350.</a:t>
            </a:r>
          </a:p>
          <a:p>
            <a:pPr lvl="0" algn="just"/>
            <a:r>
              <a:rPr lang="en-US" sz="1600" dirty="0" smtClean="0"/>
              <a:t>D. A. Z. </a:t>
            </a:r>
            <a:r>
              <a:rPr lang="en-US" sz="1600" dirty="0" err="1" smtClean="0"/>
              <a:t>Wevera</a:t>
            </a:r>
            <a:r>
              <a:rPr lang="en-US" sz="1600" dirty="0" smtClean="0"/>
              <a:t>, F. </a:t>
            </a:r>
            <a:r>
              <a:rPr lang="en-US" sz="1600" dirty="0" err="1" smtClean="0"/>
              <a:t>Picchionia</a:t>
            </a:r>
            <a:r>
              <a:rPr lang="en-US" sz="1600" dirty="0" smtClean="0"/>
              <a:t>, A. A. </a:t>
            </a:r>
            <a:r>
              <a:rPr lang="en-US" sz="1600" dirty="0" err="1" smtClean="0"/>
              <a:t>Broekhuisa</a:t>
            </a:r>
            <a:r>
              <a:rPr lang="en-US" sz="1600" dirty="0" smtClean="0"/>
              <a:t>, “Polymers for enhanced oil recovery: A paradigm for structure–property relationship in aqueous solution”, Progress in Polymer Sci.  36 (2011) 1558– 1628.</a:t>
            </a:r>
          </a:p>
          <a:p>
            <a:pPr lvl="0" algn="just"/>
            <a:r>
              <a:rPr lang="en-US" sz="1600" dirty="0" smtClean="0"/>
              <a:t>N. </a:t>
            </a:r>
            <a:r>
              <a:rPr lang="en-US" sz="1600" dirty="0" err="1" smtClean="0"/>
              <a:t>Sardar</a:t>
            </a:r>
            <a:r>
              <a:rPr lang="en-US" sz="1600" dirty="0" smtClean="0"/>
              <a:t>, M. </a:t>
            </a:r>
            <a:r>
              <a:rPr lang="en-US" sz="1600" dirty="0" err="1" smtClean="0"/>
              <a:t>Kamil</a:t>
            </a:r>
            <a:r>
              <a:rPr lang="en-US" sz="1600" dirty="0" smtClean="0"/>
              <a:t>, and </a:t>
            </a:r>
            <a:r>
              <a:rPr lang="en-US" sz="1600" dirty="0" err="1" smtClean="0"/>
              <a:t>Kabir</a:t>
            </a:r>
            <a:r>
              <a:rPr lang="en-US" sz="1600" dirty="0" smtClean="0"/>
              <a:t>-</a:t>
            </a:r>
            <a:r>
              <a:rPr lang="en-US" sz="1600" dirty="0" err="1" smtClean="0"/>
              <a:t>ud</a:t>
            </a:r>
            <a:r>
              <a:rPr lang="en-US" sz="1600" dirty="0" smtClean="0"/>
              <a:t>-Din, “Interaction between Nonionic Polymer </a:t>
            </a:r>
            <a:r>
              <a:rPr lang="en-US" sz="1600" dirty="0" err="1" smtClean="0"/>
              <a:t>Hydroxypropyl</a:t>
            </a:r>
            <a:r>
              <a:rPr lang="en-US" sz="1600" dirty="0" smtClean="0"/>
              <a:t> Methyl Cellulose (HPMC) and Cationic Gemini/Conventional Surfactants”, Ind. Eng. Chem. Res., 51 (2012) 1227−1235.</a:t>
            </a:r>
          </a:p>
          <a:p>
            <a:pPr lvl="0" algn="just"/>
            <a:r>
              <a:rPr lang="en-US" sz="1600" dirty="0" smtClean="0"/>
              <a:t>N. Azum , A. M. </a:t>
            </a:r>
            <a:r>
              <a:rPr lang="en-US" sz="1600" dirty="0" err="1" smtClean="0"/>
              <a:t>Asiri</a:t>
            </a:r>
            <a:r>
              <a:rPr lang="en-US" sz="1600" dirty="0" smtClean="0"/>
              <a:t>, M. A. Rub, A. O. Al-</a:t>
            </a:r>
            <a:r>
              <a:rPr lang="en-US" sz="1600" dirty="0" err="1" smtClean="0"/>
              <a:t>Youbi</a:t>
            </a:r>
            <a:r>
              <a:rPr lang="en-US" sz="1600" dirty="0" smtClean="0"/>
              <a:t>, A. Khan , “Thermodynamic aspects of polymer–surfactant interactions: Gemini (16-5-16)-PVP-water system”, Arabian j. of chem. 2012.</a:t>
            </a:r>
          </a:p>
          <a:p>
            <a:pPr lvl="0" algn="just"/>
            <a:r>
              <a:rPr lang="en-US" sz="1600" dirty="0" smtClean="0"/>
              <a:t>B. Kumar, D. </a:t>
            </a:r>
            <a:r>
              <a:rPr lang="en-US" sz="1600" dirty="0" err="1" smtClean="0"/>
              <a:t>Tikariha</a:t>
            </a:r>
            <a:r>
              <a:rPr lang="en-US" sz="1600" dirty="0" smtClean="0"/>
              <a:t>, K. K. </a:t>
            </a:r>
            <a:r>
              <a:rPr lang="en-US" sz="1600" dirty="0" err="1" smtClean="0"/>
              <a:t>Ghosh</a:t>
            </a:r>
            <a:r>
              <a:rPr lang="en-US" sz="1600" dirty="0" smtClean="0"/>
              <a:t>, P. </a:t>
            </a:r>
            <a:r>
              <a:rPr lang="en-US" sz="1600" dirty="0" err="1" smtClean="0"/>
              <a:t>Quagliotto</a:t>
            </a:r>
            <a:r>
              <a:rPr lang="en-US" sz="1600" dirty="0" smtClean="0"/>
              <a:t>, “Effect of short chain length alcohols on micellization behavior of cationic gemini and monomeric surfactants”, J. of Molecular Liquids 172 (2012) 81–87.</a:t>
            </a:r>
          </a:p>
          <a:p>
            <a:pPr lvl="0"/>
            <a:r>
              <a:rPr lang="en-US" sz="1600" dirty="0" smtClean="0"/>
              <a:t>S. I. </a:t>
            </a:r>
            <a:r>
              <a:rPr lang="en-US" sz="1600" dirty="0" err="1" smtClean="0"/>
              <a:t>Karakashev</a:t>
            </a:r>
            <a:r>
              <a:rPr lang="en-US" sz="1600" dirty="0" smtClean="0"/>
              <a:t>, M. V. </a:t>
            </a:r>
            <a:r>
              <a:rPr lang="en-US" sz="1600" dirty="0" err="1" smtClean="0"/>
              <a:t>Grozdanova</a:t>
            </a:r>
            <a:r>
              <a:rPr lang="en-US" sz="1600" dirty="0" smtClean="0"/>
              <a:t>, “Foams and antifoams”, Adv. Colloid and Interface Sci. 176 –177 (2012) 1–17.</a:t>
            </a:r>
          </a:p>
          <a:p>
            <a:pPr lvl="0"/>
            <a:r>
              <a:rPr lang="en-US" sz="1600" dirty="0" smtClean="0"/>
              <a:t>N. </a:t>
            </a:r>
            <a:r>
              <a:rPr lang="en-US" sz="1600" dirty="0" err="1" smtClean="0"/>
              <a:t>Sardar</a:t>
            </a:r>
            <a:r>
              <a:rPr lang="en-US" sz="1600" dirty="0" smtClean="0"/>
              <a:t>, M. </a:t>
            </a:r>
            <a:r>
              <a:rPr lang="en-US" sz="1600" dirty="0" err="1" smtClean="0"/>
              <a:t>Kamil</a:t>
            </a:r>
            <a:r>
              <a:rPr lang="en-US" sz="1600" dirty="0" smtClean="0"/>
              <a:t>, </a:t>
            </a:r>
            <a:r>
              <a:rPr lang="en-US" sz="1600" dirty="0" err="1" smtClean="0"/>
              <a:t>Kabir</a:t>
            </a:r>
            <a:r>
              <a:rPr lang="en-US" sz="1600" dirty="0" smtClean="0"/>
              <a:t>-</a:t>
            </a:r>
            <a:r>
              <a:rPr lang="en-US" sz="1600" dirty="0" err="1" smtClean="0"/>
              <a:t>ud</a:t>
            </a:r>
            <a:r>
              <a:rPr lang="en-US" sz="1600" dirty="0" smtClean="0"/>
              <a:t>-Din, “Solution behavior of anionic polymer sodium </a:t>
            </a:r>
            <a:r>
              <a:rPr lang="en-US" sz="1600" dirty="0" err="1" smtClean="0"/>
              <a:t>carboxymethylcellulose</a:t>
            </a:r>
            <a:r>
              <a:rPr lang="en-US" sz="1600" dirty="0" smtClean="0"/>
              <a:t> (</a:t>
            </a:r>
            <a:r>
              <a:rPr lang="en-US" sz="1600" dirty="0" err="1" smtClean="0"/>
              <a:t>NaCMC</a:t>
            </a:r>
            <a:r>
              <a:rPr lang="en-US" sz="1600" dirty="0" smtClean="0"/>
              <a:t>) in presence of cationic gemini/conventional surfactants”, Colloids and Surf.  A: Phys. Eng. Aspects 415 (2012) 413– 420.</a:t>
            </a:r>
          </a:p>
          <a:p>
            <a:pPr lvl="0"/>
            <a:r>
              <a:rPr lang="en-US" sz="1600" dirty="0" smtClean="0"/>
              <a:t>S. I. </a:t>
            </a:r>
            <a:r>
              <a:rPr lang="en-US" sz="1600" dirty="0" err="1" smtClean="0"/>
              <a:t>Chenga</a:t>
            </a:r>
            <a:r>
              <a:rPr lang="en-US" sz="1600" dirty="0" smtClean="0"/>
              <a:t>, D. C. </a:t>
            </a:r>
            <a:r>
              <a:rPr lang="en-US" sz="1600" dirty="0" err="1" smtClean="0"/>
              <a:t>Stuckeya</a:t>
            </a:r>
            <a:r>
              <a:rPr lang="en-US" sz="1600" dirty="0" smtClean="0"/>
              <a:t>, “Protein precipitation using an anionic surfactant”, Process Biochemistry 47 (2012) 712–719.</a:t>
            </a:r>
          </a:p>
          <a:p>
            <a:pPr lvl="0"/>
            <a:r>
              <a:rPr lang="en-US" sz="1600" dirty="0" smtClean="0"/>
              <a:t>B. Kumar, D. </a:t>
            </a:r>
            <a:r>
              <a:rPr lang="en-US" sz="1600" dirty="0" err="1" smtClean="0"/>
              <a:t>Tikariha</a:t>
            </a:r>
            <a:r>
              <a:rPr lang="en-US" sz="1600" dirty="0" smtClean="0"/>
              <a:t>, K. K. </a:t>
            </a:r>
            <a:r>
              <a:rPr lang="en-US" sz="1600" dirty="0" err="1" smtClean="0"/>
              <a:t>Ghosh</a:t>
            </a:r>
            <a:r>
              <a:rPr lang="en-US" sz="1600" dirty="0" smtClean="0"/>
              <a:t>, N. </a:t>
            </a:r>
            <a:r>
              <a:rPr lang="en-US" sz="1600" dirty="0" err="1" smtClean="0"/>
              <a:t>Barbero</a:t>
            </a:r>
            <a:r>
              <a:rPr lang="en-US" sz="1600" dirty="0" smtClean="0"/>
              <a:t>, P. </a:t>
            </a:r>
            <a:r>
              <a:rPr lang="en-US" sz="1600" dirty="0" err="1" smtClean="0"/>
              <a:t>Quagliotto</a:t>
            </a:r>
            <a:r>
              <a:rPr lang="en-US" sz="1600" dirty="0" smtClean="0"/>
              <a:t>, “ Effect of polymers and temperature </a:t>
            </a:r>
            <a:r>
              <a:rPr lang="en-US" sz="1600" dirty="0" err="1" smtClean="0"/>
              <a:t>oncritical</a:t>
            </a:r>
            <a:r>
              <a:rPr lang="en-US" sz="1600" dirty="0" smtClean="0"/>
              <a:t> micelle concentration of some gemini and monomeric surfactants”, J. Chem. Thermodynamics 62 (2013) 178-185.</a:t>
            </a:r>
          </a:p>
          <a:p>
            <a:pPr algn="just"/>
            <a:endParaRPr lang="en-US" sz="1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83</a:t>
            </a:fld>
            <a:endParaRPr lang="en-US"/>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572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457200"/>
            <a:ext cx="9144000" cy="6400800"/>
          </a:xfrm>
        </p:spPr>
        <p:style>
          <a:lnRef idx="1">
            <a:schemeClr val="accent4"/>
          </a:lnRef>
          <a:fillRef idx="2">
            <a:schemeClr val="accent4"/>
          </a:fillRef>
          <a:effectRef idx="1">
            <a:schemeClr val="accent4"/>
          </a:effectRef>
          <a:fontRef idx="minor">
            <a:schemeClr val="dk1"/>
          </a:fontRef>
        </p:style>
        <p:txBody>
          <a:bodyPr>
            <a:normAutofit/>
          </a:bodyPr>
          <a:lstStyle/>
          <a:p>
            <a:pPr lvl="0"/>
            <a:r>
              <a:rPr lang="en-US" sz="1600" dirty="0" smtClean="0"/>
              <a:t>A. </a:t>
            </a:r>
            <a:r>
              <a:rPr lang="en-US" sz="1600" dirty="0" err="1" smtClean="0"/>
              <a:t>Bera</a:t>
            </a:r>
            <a:r>
              <a:rPr lang="en-US" sz="1600" dirty="0" smtClean="0"/>
              <a:t>, T. Kumar, K. </a:t>
            </a:r>
            <a:r>
              <a:rPr lang="en-US" sz="1600" dirty="0" err="1" smtClean="0"/>
              <a:t>Ojha</a:t>
            </a:r>
            <a:r>
              <a:rPr lang="en-US" sz="1600" dirty="0" smtClean="0"/>
              <a:t>, A. </a:t>
            </a:r>
            <a:r>
              <a:rPr lang="en-US" sz="1600" dirty="0" err="1" smtClean="0"/>
              <a:t>Mandal</a:t>
            </a:r>
            <a:r>
              <a:rPr lang="en-US" sz="1600" dirty="0" smtClean="0"/>
              <a:t>, “Adsorption of surfactants on sand surface in enhanced oil recovery: Isotherms, kinetics and thermodynamic studies”, Applied Sur.  Sci. 284 (2013) 87– 99.</a:t>
            </a:r>
          </a:p>
          <a:p>
            <a:pPr lvl="0"/>
            <a:r>
              <a:rPr lang="en-US" sz="1600" dirty="0" smtClean="0"/>
              <a:t>R. </a:t>
            </a:r>
            <a:r>
              <a:rPr lang="en-US" sz="1600" dirty="0" err="1" smtClean="0"/>
              <a:t>Yuana</a:t>
            </a:r>
            <a:r>
              <a:rPr lang="en-US" sz="1600" dirty="0" smtClean="0"/>
              <a:t>, Y. Li, </a:t>
            </a:r>
            <a:r>
              <a:rPr lang="en-US" sz="1600" dirty="0" err="1" smtClean="0"/>
              <a:t>Chunxiu</a:t>
            </a:r>
            <a:r>
              <a:rPr lang="en-US" sz="1600" dirty="0" smtClean="0"/>
              <a:t> Li, H. </a:t>
            </a:r>
            <a:r>
              <a:rPr lang="en-US" sz="1600" dirty="0" err="1" smtClean="0"/>
              <a:t>Fangb</a:t>
            </a:r>
            <a:r>
              <a:rPr lang="en-US" sz="1600" dirty="0" smtClean="0"/>
              <a:t>, W.  </a:t>
            </a:r>
            <a:r>
              <a:rPr lang="en-US" sz="1600" dirty="0" err="1" smtClean="0"/>
              <a:t>Wangb</a:t>
            </a:r>
            <a:r>
              <a:rPr lang="en-US" sz="1600" dirty="0" smtClean="0"/>
              <a:t>, “Study about how the metal cationic ions affect the properties of partially hydrolyzed hydrophobically modified polyacrylamide (HMHPAM) in aqueous solution”, Colloids and Sur. A: </a:t>
            </a:r>
            <a:r>
              <a:rPr lang="en-US" sz="1600" dirty="0" err="1" smtClean="0"/>
              <a:t>Physicochem</a:t>
            </a:r>
            <a:r>
              <a:rPr lang="en-US" sz="1600" dirty="0" smtClean="0"/>
              <a:t>. Eng. Aspects 434 (2013) 16– 24.</a:t>
            </a:r>
          </a:p>
          <a:p>
            <a:pPr lvl="0"/>
            <a:r>
              <a:rPr lang="en-US" sz="1600" dirty="0" smtClean="0"/>
              <a:t> C. Wang, X. Li, P. Li, Y. </a:t>
            </a:r>
            <a:r>
              <a:rPr lang="en-US" sz="1600" dirty="0" err="1" smtClean="0"/>
              <a:t>NiuKey</a:t>
            </a:r>
            <a:r>
              <a:rPr lang="en-US" sz="1600" dirty="0" smtClean="0"/>
              <a:t>, “ Interactions between fluorinated cationic guar gum and surfactants in the dilute and semi-dilute solutions”, Carbohydrate Polymers 99 (2014) 638– 645.</a:t>
            </a:r>
          </a:p>
          <a:p>
            <a:pPr lvl="0"/>
            <a:r>
              <a:rPr lang="en-US" sz="1600" dirty="0" smtClean="0"/>
              <a:t>U. S. </a:t>
            </a:r>
            <a:r>
              <a:rPr lang="en-US" sz="1600" dirty="0" err="1" smtClean="0"/>
              <a:t>Siddiqui</a:t>
            </a:r>
            <a:r>
              <a:rPr lang="en-US" sz="1600" dirty="0" smtClean="0"/>
              <a:t>, J. </a:t>
            </a:r>
            <a:r>
              <a:rPr lang="en-US" sz="1600" dirty="0" err="1" smtClean="0"/>
              <a:t>Aslam</a:t>
            </a:r>
            <a:r>
              <a:rPr lang="en-US" sz="1600" dirty="0" smtClean="0"/>
              <a:t>, W. Husain </a:t>
            </a:r>
            <a:r>
              <a:rPr lang="en-US" sz="1600" dirty="0" err="1" smtClean="0"/>
              <a:t>Ansari</a:t>
            </a:r>
            <a:r>
              <a:rPr lang="en-US" sz="1600" dirty="0" smtClean="0"/>
              <a:t>, </a:t>
            </a:r>
            <a:r>
              <a:rPr lang="en-US" sz="1600" dirty="0" err="1" smtClean="0"/>
              <a:t>Kabir</a:t>
            </a:r>
            <a:r>
              <a:rPr lang="en-US" sz="1600" dirty="0" smtClean="0"/>
              <a:t>-</a:t>
            </a:r>
            <a:r>
              <a:rPr lang="en-US" sz="1600" dirty="0" err="1" smtClean="0"/>
              <a:t>ud</a:t>
            </a:r>
            <a:r>
              <a:rPr lang="en-US" sz="1600" dirty="0" smtClean="0"/>
              <a:t>-Din, “Micellization and aggregation behavior of a series of cationic Gemini surfactants (m-s-m type) on their interaction with a biodegradable sugar-based surfactant (</a:t>
            </a:r>
            <a:r>
              <a:rPr lang="en-US" sz="1600" dirty="0" err="1" smtClean="0"/>
              <a:t>octyl</a:t>
            </a:r>
            <a:r>
              <a:rPr lang="en-US" sz="1600" dirty="0" smtClean="0"/>
              <a:t>-_-D-</a:t>
            </a:r>
            <a:r>
              <a:rPr lang="en-US" sz="1600" dirty="0" err="1" smtClean="0"/>
              <a:t>glucopyranoside</a:t>
            </a:r>
            <a:r>
              <a:rPr lang="en-US" sz="1600" dirty="0" smtClean="0"/>
              <a:t>)”, Colloids and Surfaces A: </a:t>
            </a:r>
            <a:r>
              <a:rPr lang="en-US" sz="1600" dirty="0" err="1" smtClean="0"/>
              <a:t>Physicochem</a:t>
            </a:r>
            <a:r>
              <a:rPr lang="en-US" sz="1600" dirty="0" smtClean="0"/>
              <a:t>. Eng. Aspects 421 (2013) 164– 172.</a:t>
            </a:r>
          </a:p>
          <a:p>
            <a:pPr lvl="0"/>
            <a:r>
              <a:rPr lang="en-US" sz="1600" dirty="0" smtClean="0"/>
              <a:t>D. Kumar, M. A. Rub, M. </a:t>
            </a:r>
            <a:r>
              <a:rPr lang="en-US" sz="1600" dirty="0" err="1" smtClean="0"/>
              <a:t>Akram</a:t>
            </a:r>
            <a:r>
              <a:rPr lang="en-US" sz="1600" dirty="0" smtClean="0"/>
              <a:t>, </a:t>
            </a:r>
            <a:r>
              <a:rPr lang="en-US" sz="1600" dirty="0" err="1" smtClean="0"/>
              <a:t>Kabir</a:t>
            </a:r>
            <a:r>
              <a:rPr lang="en-US" sz="1600" dirty="0" smtClean="0"/>
              <a:t>-</a:t>
            </a:r>
            <a:r>
              <a:rPr lang="en-US" sz="1600" dirty="0" err="1" smtClean="0"/>
              <a:t>ud</a:t>
            </a:r>
            <a:r>
              <a:rPr lang="en-US" sz="1600" dirty="0" smtClean="0"/>
              <a:t>-Din, “Interaction between </a:t>
            </a:r>
            <a:r>
              <a:rPr lang="en-US" sz="1600" dirty="0" err="1" smtClean="0"/>
              <a:t>dipeptide</a:t>
            </a:r>
            <a:r>
              <a:rPr lang="en-US" sz="1600" dirty="0" smtClean="0"/>
              <a:t> (</a:t>
            </a:r>
            <a:r>
              <a:rPr lang="en-US" sz="1600" dirty="0" err="1" smtClean="0"/>
              <a:t>glycyl</a:t>
            </a:r>
            <a:r>
              <a:rPr lang="en-US" sz="1600" dirty="0" smtClean="0"/>
              <a:t>-phenylalanine) and </a:t>
            </a:r>
            <a:r>
              <a:rPr lang="en-US" sz="1600" dirty="0" err="1" smtClean="0"/>
              <a:t>ninhydrin</a:t>
            </a:r>
            <a:r>
              <a:rPr lang="en-US" sz="1600" dirty="0" smtClean="0"/>
              <a:t>: Role of CTAB and Gemini (16-s-16, s = 4, 5, 6) surfactant micelles”, J.  Colloid and Interface Sci. 418 (2014) 324–329.</a:t>
            </a:r>
          </a:p>
          <a:p>
            <a:pPr lvl="0"/>
            <a:r>
              <a:rPr lang="en-US" sz="1600" dirty="0" smtClean="0"/>
              <a:t>A. K. </a:t>
            </a:r>
            <a:r>
              <a:rPr lang="en-US" sz="1600" dirty="0" err="1" smtClean="0"/>
              <a:t>Tiwari</a:t>
            </a:r>
            <a:r>
              <a:rPr lang="en-US" sz="1600" dirty="0" smtClean="0"/>
              <a:t>, </a:t>
            </a:r>
            <a:r>
              <a:rPr lang="en-US" sz="1600" dirty="0" err="1" smtClean="0"/>
              <a:t>Sonu</a:t>
            </a:r>
            <a:r>
              <a:rPr lang="en-US" sz="1600" dirty="0" smtClean="0"/>
              <a:t>, S. K. </a:t>
            </a:r>
            <a:r>
              <a:rPr lang="en-US" sz="1600" dirty="0" err="1" smtClean="0"/>
              <a:t>Saha</a:t>
            </a:r>
            <a:r>
              <a:rPr lang="en-US" sz="1600" dirty="0" smtClean="0"/>
              <a:t>, “Aggregation properties and thermodynamics of micellization of Gemini surfactants with diethyl ether spacer in water and water–organic solvent mixed media”, J. Chem. Thermodynamics 70 (2014) 24–32.</a:t>
            </a:r>
          </a:p>
          <a:p>
            <a:pPr lvl="0"/>
            <a:r>
              <a:rPr lang="en-US" sz="1600" dirty="0" smtClean="0"/>
              <a:t>B. Gao, M. M. Sharma, “A family of alkyl sulfate gemini surfactants. Characterization of surface properties”, J. Colloid and Interface Sci. 404 (2013) 80–84.</a:t>
            </a:r>
          </a:p>
          <a:p>
            <a:pPr lvl="0"/>
            <a:r>
              <a:rPr lang="en-US" sz="1600" dirty="0" smtClean="0"/>
              <a:t>S. </a:t>
            </a:r>
            <a:r>
              <a:rPr lang="en-US" sz="1600" dirty="0" err="1" smtClean="0"/>
              <a:t>Aidarova</a:t>
            </a:r>
            <a:r>
              <a:rPr lang="en-US" sz="1600" dirty="0" smtClean="0"/>
              <a:t>, A. </a:t>
            </a:r>
            <a:r>
              <a:rPr lang="en-US" sz="1600" dirty="0" err="1" smtClean="0"/>
              <a:t>Sharipova</a:t>
            </a:r>
            <a:r>
              <a:rPr lang="en-US" sz="1600" dirty="0" smtClean="0"/>
              <a:t>, J. </a:t>
            </a:r>
            <a:r>
              <a:rPr lang="en-US" sz="1600" dirty="0" err="1" smtClean="0"/>
              <a:t>Krägel</a:t>
            </a:r>
            <a:r>
              <a:rPr lang="en-US" sz="1600" dirty="0" smtClean="0"/>
              <a:t>, R. Miller, “Polyelectrolyte/surfactant mixtures in the bulk and at water/oil interfaces”, Adv. in Colloid and Interface Sci. 205 (2014) 87–93.</a:t>
            </a:r>
          </a:p>
          <a:p>
            <a:pPr lvl="0"/>
            <a:r>
              <a:rPr lang="en-US" sz="1600" dirty="0" smtClean="0"/>
              <a:t>H. </a:t>
            </a:r>
            <a:r>
              <a:rPr lang="en-US" sz="1600" dirty="0" err="1" smtClean="0"/>
              <a:t>Peia</a:t>
            </a:r>
            <a:r>
              <a:rPr lang="en-US" sz="1600" dirty="0" smtClean="0"/>
              <a:t>, G. </a:t>
            </a:r>
            <a:r>
              <a:rPr lang="en-US" sz="1600" dirty="0" err="1" smtClean="0"/>
              <a:t>Zhanga</a:t>
            </a:r>
            <a:r>
              <a:rPr lang="en-US" sz="1600" dirty="0" smtClean="0"/>
              <a:t>, </a:t>
            </a:r>
            <a:r>
              <a:rPr lang="en-US" sz="1600" dirty="0" err="1" smtClean="0"/>
              <a:t>Jijiang</a:t>
            </a:r>
            <a:r>
              <a:rPr lang="en-US" sz="1600" dirty="0" smtClean="0"/>
              <a:t> </a:t>
            </a:r>
            <a:r>
              <a:rPr lang="en-US" sz="1600" dirty="0" err="1" smtClean="0"/>
              <a:t>Gea</a:t>
            </a:r>
            <a:r>
              <a:rPr lang="en-US" sz="1600" dirty="0" smtClean="0"/>
              <a:t>, L. </a:t>
            </a:r>
            <a:r>
              <a:rPr lang="en-US" sz="1600" dirty="0" err="1" smtClean="0"/>
              <a:t>Zhanga</a:t>
            </a:r>
            <a:r>
              <a:rPr lang="en-US" sz="1600" dirty="0" smtClean="0"/>
              <a:t>, H. </a:t>
            </a:r>
            <a:r>
              <a:rPr lang="en-US" sz="1600" dirty="0" err="1" smtClean="0"/>
              <a:t>Wangaa</a:t>
            </a:r>
            <a:r>
              <a:rPr lang="en-US" sz="1600" dirty="0" smtClean="0"/>
              <a:t>,  “Effect of polymer on the interaction of alkali with heavy oil and its </a:t>
            </a:r>
            <a:r>
              <a:rPr lang="en-US" sz="1600" dirty="0" err="1" smtClean="0"/>
              <a:t>usein</a:t>
            </a:r>
            <a:r>
              <a:rPr lang="en-US" sz="1600" dirty="0" smtClean="0"/>
              <a:t> improving oil recovery”, Colloids and Surfaces A: </a:t>
            </a:r>
            <a:r>
              <a:rPr lang="en-US" sz="1600" dirty="0" err="1" smtClean="0"/>
              <a:t>Physicochem</a:t>
            </a:r>
            <a:r>
              <a:rPr lang="en-US" sz="1600" dirty="0" smtClean="0"/>
              <a:t>. Eng. Aspects 446 (2014) 57–64.</a:t>
            </a:r>
          </a:p>
          <a:p>
            <a:endParaRPr lang="en-US" sz="1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84</a:t>
            </a:fld>
            <a:endParaRPr lang="en-US"/>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334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609600"/>
            <a:ext cx="9144000" cy="6248400"/>
          </a:xfrm>
        </p:spPr>
        <p:style>
          <a:lnRef idx="1">
            <a:schemeClr val="accent4"/>
          </a:lnRef>
          <a:fillRef idx="2">
            <a:schemeClr val="accent4"/>
          </a:fillRef>
          <a:effectRef idx="1">
            <a:schemeClr val="accent4"/>
          </a:effectRef>
          <a:fontRef idx="minor">
            <a:schemeClr val="dk1"/>
          </a:fontRef>
        </p:style>
        <p:txBody>
          <a:bodyPr>
            <a:normAutofit fontScale="47500" lnSpcReduction="20000"/>
          </a:bodyPr>
          <a:lstStyle/>
          <a:p>
            <a:pPr lvl="0"/>
            <a:r>
              <a:rPr lang="en-US" dirty="0" smtClean="0"/>
              <a:t>H. </a:t>
            </a:r>
            <a:r>
              <a:rPr lang="en-US" dirty="0" err="1" smtClean="0"/>
              <a:t>Akbas</a:t>
            </a:r>
            <a:r>
              <a:rPr lang="en-US" dirty="0" smtClean="0"/>
              <a:t>, M. </a:t>
            </a:r>
            <a:r>
              <a:rPr lang="en-US" dirty="0" err="1" smtClean="0"/>
              <a:t>Boz</a:t>
            </a:r>
            <a:r>
              <a:rPr lang="en-US" dirty="0" smtClean="0"/>
              <a:t>, A. </a:t>
            </a:r>
            <a:r>
              <a:rPr lang="en-US" dirty="0" err="1" smtClean="0"/>
              <a:t>Elemenli</a:t>
            </a:r>
            <a:r>
              <a:rPr lang="en-US" dirty="0" smtClean="0"/>
              <a:t>, “Interaction between cationic gemini surfactant and related single-chain surfactant in aqueous solutions”, Fluid Phase </a:t>
            </a:r>
            <a:r>
              <a:rPr lang="en-US" dirty="0" err="1" smtClean="0"/>
              <a:t>Equilibria</a:t>
            </a:r>
            <a:r>
              <a:rPr lang="en-US" dirty="0" smtClean="0"/>
              <a:t> 370 (2014) 95–100.</a:t>
            </a:r>
          </a:p>
          <a:p>
            <a:pPr lvl="0"/>
            <a:r>
              <a:rPr lang="en-US" dirty="0" smtClean="0"/>
              <a:t>A. Pal, S. </a:t>
            </a:r>
            <a:r>
              <a:rPr lang="en-US" dirty="0" err="1" smtClean="0"/>
              <a:t>Chaudhary</a:t>
            </a:r>
            <a:r>
              <a:rPr lang="en-US" dirty="0" smtClean="0"/>
              <a:t>, “Ionic liquids effect on critical micelle concentration of SDS: Conductivity, fluorescence and NMR studies”, Fluid Phase </a:t>
            </a:r>
            <a:r>
              <a:rPr lang="en-US" dirty="0" err="1" smtClean="0"/>
              <a:t>Equilibria</a:t>
            </a:r>
            <a:r>
              <a:rPr lang="en-US" dirty="0" smtClean="0"/>
              <a:t> 372 (2014) 100–104.</a:t>
            </a:r>
          </a:p>
          <a:p>
            <a:pPr lvl="0"/>
            <a:r>
              <a:rPr lang="en-US" dirty="0" smtClean="0"/>
              <a:t>D. </a:t>
            </a:r>
            <a:r>
              <a:rPr lang="en-US" dirty="0" err="1" smtClean="0"/>
              <a:t>Myres</a:t>
            </a:r>
            <a:r>
              <a:rPr lang="en-US" dirty="0" smtClean="0"/>
              <a:t>, “Surfactant science and technology”, 3</a:t>
            </a:r>
            <a:r>
              <a:rPr lang="en-US" baseline="30000" dirty="0" smtClean="0"/>
              <a:t>rd</a:t>
            </a:r>
            <a:r>
              <a:rPr lang="en-US" dirty="0" smtClean="0"/>
              <a:t> </a:t>
            </a:r>
            <a:r>
              <a:rPr lang="en-US" dirty="0" err="1" smtClean="0"/>
              <a:t>edi</a:t>
            </a:r>
            <a:r>
              <a:rPr lang="en-US" dirty="0" smtClean="0"/>
              <a:t>., A John Willey &amp; Sons, </a:t>
            </a:r>
            <a:r>
              <a:rPr lang="en-US" dirty="0" err="1" smtClean="0"/>
              <a:t>Inc.,New</a:t>
            </a:r>
            <a:r>
              <a:rPr lang="en-US" dirty="0" smtClean="0"/>
              <a:t> Jersey, 2004. </a:t>
            </a:r>
          </a:p>
          <a:p>
            <a:pPr lvl="0"/>
            <a:r>
              <a:rPr lang="en-US" dirty="0" smtClean="0"/>
              <a:t>A. B. </a:t>
            </a:r>
            <a:r>
              <a:rPr lang="en-US" dirty="0" err="1" smtClean="0"/>
              <a:t>Chhetri</a:t>
            </a:r>
            <a:r>
              <a:rPr lang="en-US" dirty="0" smtClean="0"/>
              <a:t>, K. C. Watts, “Surface tensions of petro-diesel, canola, </a:t>
            </a:r>
            <a:r>
              <a:rPr lang="en-US" dirty="0" err="1" smtClean="0"/>
              <a:t>jatropha</a:t>
            </a:r>
            <a:r>
              <a:rPr lang="en-US" dirty="0" smtClean="0"/>
              <a:t> and </a:t>
            </a:r>
            <a:r>
              <a:rPr lang="en-US" dirty="0" err="1" smtClean="0"/>
              <a:t>soapnut</a:t>
            </a:r>
            <a:r>
              <a:rPr lang="en-US" dirty="0" smtClean="0"/>
              <a:t> biodiesel fuels at elevated temperatures and pressures”, Fuel 104 (2013) 704–710.</a:t>
            </a:r>
          </a:p>
          <a:p>
            <a:pPr lvl="0"/>
            <a:r>
              <a:rPr lang="en-US" dirty="0" smtClean="0"/>
              <a:t>D.  Fu, H. M. Wang, L. X. Du, “Experiments and model for the surface tension of (MDEA + [</a:t>
            </a:r>
            <a:r>
              <a:rPr lang="en-US" dirty="0" err="1" smtClean="0"/>
              <a:t>Bmim</a:t>
            </a:r>
            <a:r>
              <a:rPr lang="en-US" dirty="0" smtClean="0"/>
              <a:t>][BF4]) and (MDEA + [</a:t>
            </a:r>
            <a:r>
              <a:rPr lang="en-US" dirty="0" err="1" smtClean="0"/>
              <a:t>Bmim</a:t>
            </a:r>
            <a:r>
              <a:rPr lang="en-US" dirty="0" smtClean="0"/>
              <a:t>][Br]) aqueous solutions”, J. Chem. Thermodynamics 71 (2014) 1–5.</a:t>
            </a:r>
          </a:p>
          <a:p>
            <a:pPr lvl="0"/>
            <a:r>
              <a:rPr lang="en-US" dirty="0" smtClean="0"/>
              <a:t>M. </a:t>
            </a:r>
            <a:r>
              <a:rPr lang="en-US" dirty="0" err="1" smtClean="0"/>
              <a:t>Oroian</a:t>
            </a:r>
            <a:r>
              <a:rPr lang="en-US" dirty="0" smtClean="0"/>
              <a:t>, “Measurement, prediction and correlation of density, viscosity, surface tension and ultrasonic velocity of different honey types at different temperatures”, J. of Food Eng.  119 (2013) 167–172.</a:t>
            </a:r>
          </a:p>
          <a:p>
            <a:pPr lvl="0"/>
            <a:r>
              <a:rPr lang="en-US" dirty="0" smtClean="0"/>
              <a:t>K.  Ali, A. </a:t>
            </a:r>
            <a:r>
              <a:rPr lang="en-US" dirty="0" err="1" smtClean="0"/>
              <a:t>Haq</a:t>
            </a:r>
            <a:r>
              <a:rPr lang="en-US" dirty="0" smtClean="0"/>
              <a:t>, S.  </a:t>
            </a:r>
            <a:r>
              <a:rPr lang="en-US" dirty="0" err="1" smtClean="0"/>
              <a:t>Bilal</a:t>
            </a:r>
            <a:r>
              <a:rPr lang="en-US" dirty="0" smtClean="0"/>
              <a:t>, S. </a:t>
            </a:r>
            <a:r>
              <a:rPr lang="en-US" dirty="0" err="1" smtClean="0"/>
              <a:t>Siddiqi</a:t>
            </a:r>
            <a:r>
              <a:rPr lang="en-US" dirty="0" smtClean="0"/>
              <a:t>, “Concentration and temperature dependence of surface parameters of some aqueous salt solutions”, Colloids and Surf.  A: </a:t>
            </a:r>
            <a:r>
              <a:rPr lang="en-US" dirty="0" err="1" smtClean="0"/>
              <a:t>Physicochem</a:t>
            </a:r>
            <a:r>
              <a:rPr lang="en-US" dirty="0" smtClean="0"/>
              <a:t>. Eng. Aspects 272 (2006) 105–110.</a:t>
            </a:r>
          </a:p>
          <a:p>
            <a:pPr lvl="0"/>
            <a:r>
              <a:rPr lang="en-US" dirty="0" smtClean="0"/>
              <a:t>R. </a:t>
            </a:r>
            <a:r>
              <a:rPr lang="en-US" dirty="0" err="1" smtClean="0"/>
              <a:t>Moreira</a:t>
            </a:r>
            <a:r>
              <a:rPr lang="en-US" dirty="0" smtClean="0"/>
              <a:t>, F. </a:t>
            </a:r>
            <a:r>
              <a:rPr lang="en-US" dirty="0" err="1" smtClean="0"/>
              <a:t>Chenlo</a:t>
            </a:r>
            <a:r>
              <a:rPr lang="en-US" dirty="0" smtClean="0"/>
              <a:t>, C. Silva, M. D. Torres, D. D. Varela, L. </a:t>
            </a:r>
            <a:r>
              <a:rPr lang="en-US" dirty="0" err="1" smtClean="0"/>
              <a:t>Hilliou</a:t>
            </a:r>
            <a:r>
              <a:rPr lang="en-US" dirty="0" smtClean="0"/>
              <a:t>, H. </a:t>
            </a:r>
            <a:r>
              <a:rPr lang="en-US" dirty="0" err="1" smtClean="0"/>
              <a:t>Argence</a:t>
            </a:r>
            <a:r>
              <a:rPr lang="en-US" dirty="0" smtClean="0"/>
              <a:t>, “Surface tension and refractive index of guar and </a:t>
            </a:r>
            <a:r>
              <a:rPr lang="en-US" dirty="0" err="1" smtClean="0"/>
              <a:t>tragacanth</a:t>
            </a:r>
            <a:r>
              <a:rPr lang="en-US" dirty="0" smtClean="0"/>
              <a:t> gums aqueous dispersions at different polymer concentrations, polymer ratios and temperatures”, Food Hydrocolloids 28 (2012) 284-290.</a:t>
            </a:r>
          </a:p>
          <a:p>
            <a:pPr lvl="0"/>
            <a:r>
              <a:rPr lang="en-US" dirty="0" smtClean="0"/>
              <a:t>Polymer-Surfactant Interaction, Feb 16</a:t>
            </a:r>
            <a:r>
              <a:rPr lang="en-US" baseline="30000" dirty="0" smtClean="0"/>
              <a:t>th</a:t>
            </a:r>
            <a:r>
              <a:rPr lang="en-US" dirty="0" smtClean="0"/>
              <a:t>, 2006, “Fadwa Odeh, Department of Chemistry Clarkson University”.</a:t>
            </a:r>
          </a:p>
          <a:p>
            <a:pPr lvl="0"/>
            <a:r>
              <a:rPr lang="en-US" dirty="0" smtClean="0"/>
              <a:t>A. J. M. </a:t>
            </a:r>
            <a:r>
              <a:rPr lang="en-US" dirty="0" err="1" smtClean="0"/>
              <a:t>Valente</a:t>
            </a:r>
            <a:r>
              <a:rPr lang="en-US" dirty="0" smtClean="0"/>
              <a:t>, A. Y. </a:t>
            </a:r>
            <a:r>
              <a:rPr lang="en-US" dirty="0" err="1" smtClean="0"/>
              <a:t>Polishchuk</a:t>
            </a:r>
            <a:r>
              <a:rPr lang="en-US" dirty="0" smtClean="0"/>
              <a:t> , H. D. Burrows, M. G. Miguel , V. M. M. Lobo, “Sorption/diffusion behaviour of anionic surfactants in polyacrylamide </a:t>
            </a:r>
            <a:r>
              <a:rPr lang="en-US" dirty="0" err="1" smtClean="0"/>
              <a:t>hydrogels</a:t>
            </a:r>
            <a:r>
              <a:rPr lang="en-US" dirty="0" smtClean="0"/>
              <a:t>: from experiment to modeling” European Polymer J. 39 (2003) 1855–1865.</a:t>
            </a:r>
          </a:p>
          <a:p>
            <a:pPr lvl="0"/>
            <a:r>
              <a:rPr lang="en-US" dirty="0" smtClean="0"/>
              <a:t>A. </a:t>
            </a:r>
            <a:r>
              <a:rPr lang="en-US" dirty="0" err="1" smtClean="0"/>
              <a:t>Lehmanna</a:t>
            </a:r>
            <a:r>
              <a:rPr lang="en-US" dirty="0" smtClean="0"/>
              <a:t>,  B. </a:t>
            </a:r>
            <a:r>
              <a:rPr lang="en-US" dirty="0" err="1" smtClean="0"/>
              <a:t>Volkert</a:t>
            </a:r>
            <a:r>
              <a:rPr lang="en-US" dirty="0" smtClean="0"/>
              <a:t> , S. </a:t>
            </a:r>
            <a:r>
              <a:rPr lang="en-US" dirty="0" err="1" smtClean="0"/>
              <a:t>Fischerb</a:t>
            </a:r>
            <a:r>
              <a:rPr lang="en-US" dirty="0" smtClean="0"/>
              <a:t>, A. </a:t>
            </a:r>
            <a:r>
              <a:rPr lang="en-US" dirty="0" err="1" smtClean="0"/>
              <a:t>Schraderc</a:t>
            </a:r>
            <a:r>
              <a:rPr lang="en-US" dirty="0" smtClean="0"/>
              <a:t>, H. </a:t>
            </a:r>
            <a:r>
              <a:rPr lang="en-US" dirty="0" err="1" smtClean="0"/>
              <a:t>Nerenzc,”Starch</a:t>
            </a:r>
            <a:r>
              <a:rPr lang="en-US" dirty="0" smtClean="0"/>
              <a:t> based thickening agents for personal care and surfactant systems”, Colloids and Surf. A: </a:t>
            </a:r>
            <a:r>
              <a:rPr lang="en-US" dirty="0" err="1" smtClean="0"/>
              <a:t>Physicochem</a:t>
            </a:r>
            <a:r>
              <a:rPr lang="en-US" dirty="0" smtClean="0"/>
              <a:t>. Eng. Aspects 331 (2008) 150–154</a:t>
            </a:r>
          </a:p>
          <a:p>
            <a:pPr lvl="0"/>
            <a:r>
              <a:rPr lang="en-US" dirty="0" smtClean="0"/>
              <a:t>B. </a:t>
            </a:r>
            <a:r>
              <a:rPr lang="en-US" dirty="0" err="1" smtClean="0"/>
              <a:t>Peng</a:t>
            </a:r>
            <a:r>
              <a:rPr lang="en-US" dirty="0" smtClean="0"/>
              <a:t>, X. Chu , Y. Li, D. Li, Y Chen, “Jiang Zhao Adsorption kinetics and stability of poly(ethylene oxide)-</a:t>
            </a:r>
            <a:r>
              <a:rPr lang="en-US" dirty="0" err="1" smtClean="0"/>
              <a:t>blockpolystyrene</a:t>
            </a:r>
            <a:r>
              <a:rPr lang="en-US" dirty="0" smtClean="0"/>
              <a:t> micelles on polystyrene surface”, Polymer 54 (2013) 5779-5789.</a:t>
            </a:r>
          </a:p>
          <a:p>
            <a:r>
              <a:rPr lang="en-US" dirty="0" smtClean="0"/>
              <a:t>A. K. </a:t>
            </a:r>
            <a:r>
              <a:rPr lang="en-US" dirty="0" err="1" smtClean="0"/>
              <a:t>Verma</a:t>
            </a:r>
            <a:r>
              <a:rPr lang="en-US" dirty="0" smtClean="0"/>
              <a:t>, R. R. Dash, P. </a:t>
            </a:r>
            <a:r>
              <a:rPr lang="en-US" dirty="0" err="1" smtClean="0"/>
              <a:t>Bhunia</a:t>
            </a:r>
            <a:r>
              <a:rPr lang="en-US" dirty="0" smtClean="0"/>
              <a:t>, “A review on chemical coagulation/flocculation technologies for removal of </a:t>
            </a:r>
            <a:r>
              <a:rPr lang="en-US" dirty="0" err="1" smtClean="0"/>
              <a:t>colour</a:t>
            </a:r>
            <a:r>
              <a:rPr lang="en-US" dirty="0" smtClean="0"/>
              <a:t> from textile wastewaters”, J. of Environmental Management 93 (2012) 154-168</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85</a:t>
            </a:fld>
            <a:endParaRPr lang="en-US"/>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style>
          <a:lnRef idx="1">
            <a:schemeClr val="accent1"/>
          </a:lnRef>
          <a:fillRef idx="2">
            <a:schemeClr val="accent1"/>
          </a:fillRef>
          <a:effectRef idx="1">
            <a:schemeClr val="accent1"/>
          </a:effectRef>
          <a:fontRef idx="minor">
            <a:schemeClr val="dk1"/>
          </a:fontRef>
        </p:style>
        <p:txBody>
          <a:bodyPr>
            <a:normAutofit/>
          </a:bodyPr>
          <a:lstStyle/>
          <a:p>
            <a:pPr algn="r"/>
            <a:r>
              <a:rPr lang="en-US" sz="2000" dirty="0" smtClean="0"/>
              <a:t>continued</a:t>
            </a:r>
            <a:endParaRPr lang="en-US" sz="2000" dirty="0"/>
          </a:p>
        </p:txBody>
      </p:sp>
      <p:sp>
        <p:nvSpPr>
          <p:cNvPr id="3" name="Content Placeholder 2"/>
          <p:cNvSpPr>
            <a:spLocks noGrp="1"/>
          </p:cNvSpPr>
          <p:nvPr>
            <p:ph idx="1"/>
          </p:nvPr>
        </p:nvSpPr>
        <p:spPr>
          <a:xfrm>
            <a:off x="0" y="533400"/>
            <a:ext cx="9144000" cy="6324600"/>
          </a:xfrm>
        </p:spPr>
        <p:style>
          <a:lnRef idx="1">
            <a:schemeClr val="accent4"/>
          </a:lnRef>
          <a:fillRef idx="2">
            <a:schemeClr val="accent4"/>
          </a:fillRef>
          <a:effectRef idx="1">
            <a:schemeClr val="accent4"/>
          </a:effectRef>
          <a:fontRef idx="minor">
            <a:schemeClr val="dk1"/>
          </a:fontRef>
        </p:style>
        <p:txBody>
          <a:bodyPr>
            <a:normAutofit/>
          </a:bodyPr>
          <a:lstStyle/>
          <a:p>
            <a:pPr lvl="0" algn="just"/>
            <a:r>
              <a:rPr lang="en-US" sz="1700" dirty="0" smtClean="0"/>
              <a:t>A. A. </a:t>
            </a:r>
            <a:r>
              <a:rPr lang="en-US" sz="1700" dirty="0" err="1" smtClean="0"/>
              <a:t>Ansari</a:t>
            </a:r>
            <a:r>
              <a:rPr lang="en-US" sz="1700" dirty="0" smtClean="0"/>
              <a:t>, “Experimental study on Polymer surfactant interaction”, Department of Petroleum Studies, AMU, Aligarh, 2011.</a:t>
            </a:r>
          </a:p>
          <a:p>
            <a:pPr lvl="0" algn="just"/>
            <a:r>
              <a:rPr lang="en-US" sz="1700" dirty="0" smtClean="0"/>
              <a:t>J. C. T. </a:t>
            </a:r>
            <a:r>
              <a:rPr lang="en-US" sz="1700" dirty="0" err="1" smtClean="0"/>
              <a:t>kwak</a:t>
            </a:r>
            <a:r>
              <a:rPr lang="en-US" sz="1700" dirty="0" smtClean="0"/>
              <a:t>, “Polymer surfactant system “, Dekker: New York, 1998.</a:t>
            </a:r>
          </a:p>
          <a:p>
            <a:pPr lvl="0" algn="just"/>
            <a:r>
              <a:rPr lang="en-US" sz="1700" dirty="0" smtClean="0"/>
              <a:t>N. </a:t>
            </a:r>
            <a:r>
              <a:rPr lang="en-US" sz="1700" dirty="0" err="1" smtClean="0"/>
              <a:t>sardar</a:t>
            </a:r>
            <a:r>
              <a:rPr lang="en-US" sz="1700" dirty="0" smtClean="0"/>
              <a:t>, M. </a:t>
            </a:r>
            <a:r>
              <a:rPr lang="en-US" sz="1700" dirty="0" err="1" smtClean="0"/>
              <a:t>kamil</a:t>
            </a:r>
            <a:r>
              <a:rPr lang="en-US" sz="1700" dirty="0" smtClean="0"/>
              <a:t>, </a:t>
            </a:r>
            <a:r>
              <a:rPr lang="en-US" sz="1700" dirty="0" err="1" smtClean="0"/>
              <a:t>Kabir</a:t>
            </a:r>
            <a:r>
              <a:rPr lang="en-US" sz="1700" dirty="0" smtClean="0"/>
              <a:t>-</a:t>
            </a:r>
            <a:r>
              <a:rPr lang="en-US" sz="1700" dirty="0" err="1" smtClean="0"/>
              <a:t>ud</a:t>
            </a:r>
            <a:r>
              <a:rPr lang="en-US" sz="1700" dirty="0" smtClean="0"/>
              <a:t>-Din, “Interaction between nonionic polymer methyl cellulose (HPMC) and cationic gemini/ conventional surfactants, “</a:t>
            </a:r>
            <a:r>
              <a:rPr lang="en-US" sz="1700" dirty="0" err="1" smtClean="0"/>
              <a:t>Ind</a:t>
            </a:r>
            <a:r>
              <a:rPr lang="en-US" sz="1700" dirty="0" smtClean="0"/>
              <a:t> &amp; Eng. Chem. Res. 51 (2012) 1227-1235.</a:t>
            </a:r>
          </a:p>
          <a:p>
            <a:pPr lvl="0" algn="just"/>
            <a:r>
              <a:rPr lang="en-US" sz="1700" dirty="0" smtClean="0"/>
              <a:t>A. </a:t>
            </a:r>
            <a:r>
              <a:rPr lang="en-US" sz="1700" dirty="0" err="1" smtClean="0"/>
              <a:t>Kezwon</a:t>
            </a:r>
            <a:r>
              <a:rPr lang="en-US" sz="1700" dirty="0" smtClean="0"/>
              <a:t> and K. </a:t>
            </a:r>
            <a:r>
              <a:rPr lang="en-US" sz="1700" dirty="0" err="1" smtClean="0"/>
              <a:t>Wojciechowski</a:t>
            </a:r>
            <a:r>
              <a:rPr lang="en-US" sz="1700" dirty="0" smtClean="0"/>
              <a:t>, “Effect of temperature on surface tension and surface </a:t>
            </a:r>
            <a:r>
              <a:rPr lang="en-US" sz="1700" dirty="0" err="1" smtClean="0"/>
              <a:t>dilational</a:t>
            </a:r>
            <a:r>
              <a:rPr lang="en-US" sz="1700" dirty="0" smtClean="0"/>
              <a:t> rheology of type I collagen”, Colloids and Surf. A: </a:t>
            </a:r>
            <a:r>
              <a:rPr lang="en-US" sz="1700" dirty="0" err="1" smtClean="0"/>
              <a:t>Physicochem</a:t>
            </a:r>
            <a:r>
              <a:rPr lang="en-US" sz="1700" dirty="0" smtClean="0"/>
              <a:t>. Eng. Aspects 460 (2014) 168–175.</a:t>
            </a:r>
          </a:p>
          <a:p>
            <a:pPr lvl="0" algn="just"/>
            <a:r>
              <a:rPr lang="en-US" sz="1700" dirty="0" smtClean="0"/>
              <a:t>M. Deng, J. Li, J. Liu, X. Ma, </a:t>
            </a:r>
            <a:r>
              <a:rPr lang="en-US" sz="1700" dirty="0" err="1" smtClean="0"/>
              <a:t>Yilin</a:t>
            </a:r>
            <a:r>
              <a:rPr lang="en-US" sz="1700" dirty="0" smtClean="0"/>
              <a:t> Wang, “Abnormal interfacial tension behavior of </a:t>
            </a:r>
            <a:r>
              <a:rPr lang="en-US" sz="1700" dirty="0" err="1" smtClean="0"/>
              <a:t>alkanediyl</a:t>
            </a:r>
            <a:r>
              <a:rPr lang="en-US" sz="1700" dirty="0" smtClean="0"/>
              <a:t>-bis(</a:t>
            </a:r>
            <a:r>
              <a:rPr lang="en-US" sz="1700" dirty="0" err="1" smtClean="0"/>
              <a:t>dodecyldimethylammonium</a:t>
            </a:r>
            <a:r>
              <a:rPr lang="en-US" sz="1700" dirty="0" smtClean="0"/>
              <a:t> bromide) gemini surfactants”, Colloids and Surf.  A: </a:t>
            </a:r>
            <a:r>
              <a:rPr lang="en-US" sz="1700" dirty="0" err="1" smtClean="0"/>
              <a:t>Physicochem</a:t>
            </a:r>
            <a:r>
              <a:rPr lang="en-US" sz="1700" dirty="0" smtClean="0"/>
              <a:t>. Eng. Aspects 356 (2010) 97–103.</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86</a:t>
            </a:fld>
            <a:endParaRPr lang="en-US"/>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87</a:t>
            </a:fld>
            <a:endParaRPr lang="en-US"/>
          </a:p>
        </p:txBody>
      </p:sp>
      <p:sp>
        <p:nvSpPr>
          <p:cNvPr id="4" name="Title 3"/>
          <p:cNvSpPr txBox="1">
            <a:spLocks/>
          </p:cNvSpPr>
          <p:nvPr/>
        </p:nvSpPr>
        <p:spPr>
          <a:xfrm>
            <a:off x="0" y="0"/>
            <a:ext cx="9144000" cy="6858000"/>
          </a:xfrm>
          <a:prstGeom prst="rect">
            <a:avLst/>
          </a:prstGeom>
        </p:spPr>
        <p:style>
          <a:lnRef idx="1">
            <a:schemeClr val="accent3"/>
          </a:lnRef>
          <a:fillRef idx="2">
            <a:schemeClr val="accent3"/>
          </a:fillRef>
          <a:effectRef idx="1">
            <a:schemeClr val="accent3"/>
          </a:effectRef>
          <a:fontRef idx="minor">
            <a:schemeClr val="dk1"/>
          </a:fontRef>
        </p:style>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8800" b="1" i="0" u="none" strike="noStrike" kern="1200" cap="none" spc="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1" i="0" u="none" strike="noStrike" kern="1200" cap="none" spc="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n-lt"/>
                <a:ea typeface="+mn-ea"/>
                <a:cs typeface="+mn-cs"/>
              </a:rPr>
              <a:t>Any </a:t>
            </a:r>
            <a:br>
              <a:rPr kumimoji="0" lang="en-US" sz="8800" b="1" i="0" u="none" strike="noStrike" kern="1200" cap="none" spc="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n-lt"/>
                <a:ea typeface="+mn-ea"/>
                <a:cs typeface="+mn-cs"/>
              </a:rPr>
            </a:br>
            <a:r>
              <a:rPr kumimoji="0" lang="en-US" sz="8800" b="1" i="0" u="none" strike="noStrike" kern="1200" cap="none" spc="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n-lt"/>
                <a:ea typeface="+mn-ea"/>
                <a:cs typeface="+mn-cs"/>
              </a:rPr>
              <a:t>Query?</a:t>
            </a:r>
            <a:endParaRPr kumimoji="0" lang="en-US" sz="8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n-lt"/>
              <a:ea typeface="+mn-ea"/>
              <a:cs typeface="+mn-cs"/>
            </a:endParaRPr>
          </a:p>
        </p:txBody>
      </p:sp>
      <p:sp>
        <p:nvSpPr>
          <p:cNvPr id="5" name="Rectangle 4"/>
          <p:cNvSpPr/>
          <p:nvPr/>
        </p:nvSpPr>
        <p:spPr>
          <a:xfrm>
            <a:off x="3319093" y="2551837"/>
            <a:ext cx="2505814" cy="175432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kumimoji="0" lang="en-US" sz="5400" b="1" i="0" u="none" strike="noStrike" kern="1200" cap="all" spc="0" normalizeH="0" baseline="0" noProof="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mn-lt"/>
                <a:ea typeface="+mn-ea"/>
                <a:cs typeface="+mn-cs"/>
              </a:rPr>
              <a:t>Any </a:t>
            </a:r>
            <a:br>
              <a:rPr kumimoji="0" lang="en-US" sz="5400" b="1" i="0" u="none" strike="noStrike" kern="1200" cap="all" spc="0" normalizeH="0" baseline="0" noProof="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mn-lt"/>
                <a:ea typeface="+mn-ea"/>
                <a:cs typeface="+mn-cs"/>
              </a:rPr>
            </a:br>
            <a:r>
              <a:rPr kumimoji="0" lang="en-US" sz="5400" b="1" i="0" u="none" strike="noStrike" kern="1200" cap="all" spc="0" normalizeH="0" baseline="0" noProof="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mn-lt"/>
                <a:ea typeface="+mn-ea"/>
                <a:cs typeface="+mn-cs"/>
              </a:rPr>
              <a:t>Query?</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6F15528-21DE-4FAA-801E-634DDDAF4B2B}" type="slidenum">
              <a:rPr lang="en-US" smtClean="0"/>
              <a:pPr/>
              <a:t>88</a:t>
            </a:fld>
            <a:endParaRPr lang="en-US"/>
          </a:p>
        </p:txBody>
      </p:sp>
      <p:sp>
        <p:nvSpPr>
          <p:cNvPr id="4" name="Title 3"/>
          <p:cNvSpPr>
            <a:spLocks noGrp="1"/>
          </p:cNvSpPr>
          <p:nvPr>
            <p:ph type="title"/>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8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Any </a:t>
            </a:r>
            <a:br>
              <a:rPr lang="en-US" sz="8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en-US" sz="8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Query?</a:t>
            </a:r>
            <a:endParaRPr lang="en-US" sz="8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Rectangle 4"/>
          <p:cNvSpPr/>
          <p:nvPr/>
        </p:nvSpPr>
        <p:spPr>
          <a:xfrm>
            <a:off x="3433002" y="2551837"/>
            <a:ext cx="2277996" cy="1754326"/>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Any </a:t>
            </a:r>
            <a:b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b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Query?</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6" name="Picture 2" descr="C:\Users\taqumeel\Desktop\TH2.jpg"/>
          <p:cNvPicPr>
            <a:picLocks noChangeAspect="1" noChangeArrowheads="1"/>
          </p:cNvPicPr>
          <p:nvPr/>
        </p:nvPicPr>
        <p:blipFill>
          <a:blip r:embed="rId2"/>
          <a:srcRect/>
          <a:stretch>
            <a:fillRect/>
          </a:stretch>
        </p:blipFill>
        <p:spPr bwMode="auto">
          <a:xfrm>
            <a:off x="0" y="0"/>
            <a:ext cx="10160000" cy="762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2095</TotalTime>
  <Words>7669</Words>
  <Application>Microsoft Office PowerPoint</Application>
  <PresentationFormat>On-screen Show (4:3)</PresentationFormat>
  <Paragraphs>712</Paragraphs>
  <Slides>88</Slides>
  <Notes>28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88</vt:i4>
      </vt:variant>
    </vt:vector>
  </HeadingPairs>
  <TitlesOfParts>
    <vt:vector size="90" baseType="lpstr">
      <vt:lpstr>Office Theme</vt:lpstr>
      <vt:lpstr>CS ChemDraw Drawing</vt:lpstr>
      <vt:lpstr>Slide 1</vt:lpstr>
      <vt:lpstr> OUTLINE</vt:lpstr>
      <vt:lpstr>Slide 3</vt:lpstr>
      <vt:lpstr>                                            Cont.</vt:lpstr>
      <vt:lpstr>Slide 5</vt:lpstr>
      <vt:lpstr>Types of Surfactants</vt:lpstr>
      <vt:lpstr>Ionic surfactant </vt:lpstr>
      <vt:lpstr>Cont..</vt:lpstr>
      <vt:lpstr>Non ionic surfactant </vt:lpstr>
      <vt:lpstr>Cont..</vt:lpstr>
      <vt:lpstr>Slide 11</vt:lpstr>
      <vt:lpstr>Slide 12</vt:lpstr>
      <vt:lpstr>Micelle formation</vt:lpstr>
      <vt:lpstr>Slide 14</vt:lpstr>
      <vt:lpstr>Surfactant existence in different phases dependent on surfactant concentration</vt:lpstr>
      <vt:lpstr>Micelle, a Latin term, means “small bit” and was coined by J. W. McBain in 1920 to describe colloidal sized particles of detergents and soaps, and the phenomenon of self-association of amphiphilic monomers into the micelle was called micellization. The driving force behind micellization is the hydrophobic effect which was proposed by G. S. Hartley in 1936.</vt:lpstr>
      <vt:lpstr>Slide 17</vt:lpstr>
      <vt:lpstr>Gemini Surfactants</vt:lpstr>
      <vt:lpstr>Slide 19</vt:lpstr>
      <vt:lpstr>continued</vt:lpstr>
      <vt:lpstr> </vt:lpstr>
      <vt:lpstr>Slide 22</vt:lpstr>
      <vt:lpstr>continued</vt:lpstr>
      <vt:lpstr>continued</vt:lpstr>
      <vt:lpstr>continued</vt:lpstr>
      <vt:lpstr>Factors Influencing the Polymer Surfactant interaction</vt:lpstr>
      <vt:lpstr>Techniques used to study Polymer surfactant interaction</vt:lpstr>
      <vt:lpstr> Surfactant Aggregates</vt:lpstr>
      <vt:lpstr>Slide 29</vt:lpstr>
      <vt:lpstr>Slide 30</vt:lpstr>
      <vt:lpstr>                                    </vt:lpstr>
      <vt:lpstr>Slide 32</vt:lpstr>
      <vt:lpstr>Slide 33</vt:lpstr>
      <vt:lpstr>Slide 34</vt:lpstr>
      <vt:lpstr>Slide 35</vt:lpstr>
      <vt:lpstr>Slide 36</vt:lpstr>
      <vt:lpstr>  OBJECTIVEs OF RESEARCH </vt:lpstr>
      <vt:lpstr>  EXPERIMENTAL METHODS AND PROCEDURE </vt:lpstr>
      <vt:lpstr>Slide 39</vt:lpstr>
      <vt:lpstr>                                                                                                                                          Continued Conductivity meter</vt:lpstr>
      <vt:lpstr>                                                                                                   Surface Tension Analyser</vt:lpstr>
      <vt:lpstr> RESULTS AND  DISCUSSION </vt:lpstr>
      <vt:lpstr>Fig. 1 represents specific conductivity as a function of SDS concentrations, in the absence of the polymer at 310.15 K and 318.15 K. </vt:lpstr>
      <vt:lpstr>Slide 44</vt:lpstr>
      <vt:lpstr>Slide 45</vt:lpstr>
      <vt:lpstr> The cmc values in the presence of polymer molecule are higher than the values in the absence of the polymer molecule,  cac and cmc increases as the concentration of polymer and temperature increase. </vt:lpstr>
      <vt:lpstr>Fig. 4 shows the variation of the cac and cmc at 318.15 K. the trend of the curve is almost similar as  earlier in  Fig. 2. However the cac and cmc values are higher at 318.15 K.</vt:lpstr>
      <vt:lpstr>Similar trend is observed at 318.15 K as shown below. Both cac and cmc are slighter higher than at 310.15 K.</vt:lpstr>
      <vt:lpstr>Slide 49</vt:lpstr>
      <vt:lpstr>Slide 50</vt:lpstr>
      <vt:lpstr>Slide 51</vt:lpstr>
      <vt:lpstr>The free energy of aggregation, ∆Gagg, and the free energy of micellization, ∆Gmic, can be calculated using the following Equations.:  ∆Gagg = RT (2–g1) lnXCAC               ∆Gmic = RT (2 –g2) lnXCMC                              In case of gemini surfactants, the above two equations become:  ∆Gagg = 2RT (1.5–g1) lnXCAC       ∆Gmic = 2RT (1.5–g2) lnXCMC      The free energy of transfer, ∆Gt, associated with the binding interaction between surfactant and polymer, is given by ∆Gt = ∆Gagg – ∆Gmic     </vt:lpstr>
      <vt:lpstr>Slide 53</vt:lpstr>
      <vt:lpstr>Slide 54</vt:lpstr>
      <vt:lpstr>Slide 55</vt:lpstr>
      <vt:lpstr>Slide 56</vt:lpstr>
      <vt:lpstr> Surface tension  of surfactants </vt:lpstr>
      <vt:lpstr>The concentration at the turning point of the curve is cmc.</vt:lpstr>
      <vt:lpstr>Slide 59</vt:lpstr>
      <vt:lpstr>     Fig. 7(a) Effect of (xanthan gum) on surface tension  of SDS at 310.15 K   </vt:lpstr>
      <vt:lpstr>Now similar trends  is  observed at  318.15 K. Both cac and cmc values at 318.15 K are slighter higher than cac and cmc values at 310.15 K. Fig. 7(b) at   318.15 K.</vt:lpstr>
      <vt:lpstr>The surface tension measurements were also made to determine the cac, cmc with and without polymer for the CTAB at 310.15 K 318.15 K.</vt:lpstr>
      <vt:lpstr>Figure  8 Variations of interfacial tension with surfactant concentration at 310.15 K and 318.15 K</vt:lpstr>
      <vt:lpstr>Slide 64</vt:lpstr>
      <vt:lpstr>It is clear that the surface tension decrease with the addition of a small amount of CTAB. </vt:lpstr>
      <vt:lpstr>Surface tension of the gemini surfactant (16-5-16) in the absence of the polymer at 310.15 K and 318.15 K is given in Fig. 11.</vt:lpstr>
      <vt:lpstr>continued</vt:lpstr>
      <vt:lpstr>Slide 68</vt:lpstr>
      <vt:lpstr>Moreover, aqueous solutions of some cationic gemini surfactant (16-5-16) with Xanthan gum exhibit strong viscosifying capability.</vt:lpstr>
      <vt:lpstr>continued</vt:lpstr>
      <vt:lpstr>continued</vt:lpstr>
      <vt:lpstr>continued</vt:lpstr>
      <vt:lpstr>Table 5 Values of cac and cmc for 16-5-16 in aqueous solutions containing different concentrations of Xanthan gum (determined from surfactant tension measurements) at 310.15 K and 318.15 K. </vt:lpstr>
      <vt:lpstr>Slide 74</vt:lpstr>
      <vt:lpstr> ΔGagg, ΔGmic, and ΔGt, associated with the binding interaction between surfactant and polymer are calculated from the conductivity graphs. And also calculated the Gibbs surface excess and (Amin).</vt:lpstr>
      <vt:lpstr> The negative values of ΔGt confirm the feasibility of interaction between the surfactants and polymer  </vt:lpstr>
      <vt:lpstr>Slide 77</vt:lpstr>
      <vt:lpstr>CONCLUSIONS following conclusions can be drawn from experimental studies:</vt:lpstr>
      <vt:lpstr>continued</vt:lpstr>
      <vt:lpstr>FUTURE WORK</vt:lpstr>
      <vt:lpstr>REFERENCES</vt:lpstr>
      <vt:lpstr>continued</vt:lpstr>
      <vt:lpstr>continued</vt:lpstr>
      <vt:lpstr>continued</vt:lpstr>
      <vt:lpstr>continued</vt:lpstr>
      <vt:lpstr>continued</vt:lpstr>
      <vt:lpstr>Slide 87</vt:lpstr>
      <vt:lpstr>Any  Query?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EXPERIMENTAL STUDIES ON SOLUTION BEHAVIOR OF    XANTHAN GUM IN PRESENCE OF SURFACTANTS  SUBMITTED BY:  TAQUMEEL HUSSAIN GG 9563 M. TECH.  PETROLEUM  PROCESSING  &amp; PETRO CHEMICAL ENGINEERING</dc:title>
  <dc:creator>Taqumeel</dc:creator>
  <cp:lastModifiedBy>Zaid Kamil</cp:lastModifiedBy>
  <cp:revision>382</cp:revision>
  <dcterms:created xsi:type="dcterms:W3CDTF">2006-08-16T00:00:00Z</dcterms:created>
  <dcterms:modified xsi:type="dcterms:W3CDTF">2016-12-02T14:48:08Z</dcterms:modified>
</cp:coreProperties>
</file>