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70" r:id="rId3"/>
    <p:sldId id="257" r:id="rId4"/>
    <p:sldId id="292" r:id="rId5"/>
    <p:sldId id="260" r:id="rId6"/>
    <p:sldId id="269" r:id="rId7"/>
    <p:sldId id="261" r:id="rId8"/>
    <p:sldId id="262" r:id="rId9"/>
    <p:sldId id="293" r:id="rId10"/>
    <p:sldId id="294" r:id="rId11"/>
    <p:sldId id="295" r:id="rId12"/>
    <p:sldId id="296" r:id="rId13"/>
    <p:sldId id="272" r:id="rId14"/>
    <p:sldId id="297" r:id="rId15"/>
    <p:sldId id="298" r:id="rId16"/>
    <p:sldId id="300" r:id="rId17"/>
    <p:sldId id="301" r:id="rId18"/>
    <p:sldId id="302" r:id="rId19"/>
    <p:sldId id="303" r:id="rId20"/>
    <p:sldId id="304" r:id="rId21"/>
    <p:sldId id="290" r:id="rId22"/>
    <p:sldId id="273" r:id="rId23"/>
    <p:sldId id="283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305" r:id="rId32"/>
    <p:sldId id="288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6" autoAdjust="0"/>
    <p:restoredTop sz="94615" autoAdjust="0"/>
  </p:normalViewPr>
  <p:slideViewPr>
    <p:cSldViewPr snapToGrid="0">
      <p:cViewPr varScale="1">
        <p:scale>
          <a:sx n="69" d="100"/>
          <a:sy n="69" d="100"/>
        </p:scale>
        <p:origin x="-66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embar_Kerja_Microsoft_Excel1.xlsx"/><Relationship Id="rId4" Type="http://schemas.openxmlformats.org/officeDocument/2006/relationships/chartUserShapes" Target="../drawings/drawing1.xm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d-ID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2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/>
              <a:t>Laparoscopic approach for colorectal cancer </a:t>
            </a:r>
            <a:endParaRPr lang="en-US" sz="2400" b="1" dirty="0" smtClean="0"/>
          </a:p>
          <a:p>
            <a:pPr>
              <a:defRPr lang="en-US" sz="2400" b="1"/>
            </a:pPr>
            <a:r>
              <a:rPr lang="en-US" sz="2400" b="1" smtClean="0"/>
              <a:t>( n</a:t>
            </a:r>
            <a:r>
              <a:rPr lang="en-US" sz="2400" b="1" dirty="0" smtClean="0"/>
              <a:t> </a:t>
            </a:r>
            <a:r>
              <a:rPr lang="en-US" sz="2400" b="1" smtClean="0"/>
              <a:t>=</a:t>
            </a:r>
            <a:r>
              <a:rPr lang="en-US" sz="2400" b="1" dirty="0" smtClean="0"/>
              <a:t> </a:t>
            </a:r>
            <a:r>
              <a:rPr lang="en-US" sz="2400" b="1" smtClean="0"/>
              <a:t>cases </a:t>
            </a:r>
            <a:r>
              <a:rPr lang="en-US" sz="2400" b="1"/>
              <a:t>)</a:t>
            </a:r>
          </a:p>
        </c:rich>
      </c:tx>
      <c:layout>
        <c:manualLayout>
          <c:xMode val="edge"/>
          <c:yMode val="edge"/>
          <c:x val="0.219057250656168"/>
          <c:y val="0.05185185185185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541666666666667"/>
          <c:y val="0.276048702245553"/>
          <c:w val="0.522916666666667"/>
          <c:h val="0.4552185768445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Laparoscopic approach for colorectal cancer ( n=cases 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Right Hemicolectomy</c:v>
                </c:pt>
                <c:pt idx="1">
                  <c:v>Left Hemicolectomy</c:v>
                </c:pt>
                <c:pt idx="2">
                  <c:v>Sigmoid resection</c:v>
                </c:pt>
                <c:pt idx="3">
                  <c:v>Rectal resection</c:v>
                </c:pt>
                <c:pt idx="4">
                  <c:v>Total colectomy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20.0</c:v>
                </c:pt>
                <c:pt idx="1">
                  <c:v>30.0</c:v>
                </c:pt>
                <c:pt idx="2">
                  <c:v>25.0</c:v>
                </c:pt>
                <c:pt idx="3">
                  <c:v>22.0</c:v>
                </c:pt>
                <c:pt idx="4">
                  <c:v>3.0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49-4CEE-A2A6-E3DF0B8D21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2732693569554"/>
          <c:y val="0.250158501020706"/>
          <c:w val="0.313492946194226"/>
          <c:h val="0.4128044619422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d-ID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d-ID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D83248-C204-4FDF-A85C-235065F87EEE}" type="doc">
      <dgm:prSet loTypeId="urn:diagrams.loki3.com/Bracket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FC3EE688-ED42-477F-A5D9-AE9E848B4FB5}">
      <dgm:prSet phldrT="[Text]"/>
      <dgm:spPr/>
      <dgm:t>
        <a:bodyPr/>
        <a:lstStyle/>
        <a:p>
          <a:pPr algn="just"/>
          <a:r>
            <a:rPr lang="id-ID" dirty="0" smtClean="0"/>
            <a:t>Traditionally </a:t>
          </a:r>
          <a:endParaRPr lang="en-US" dirty="0"/>
        </a:p>
      </dgm:t>
    </dgm:pt>
    <dgm:pt modelId="{294D9B81-88E8-48DB-AC30-A73935F4705B}" type="parTrans" cxnId="{2E7EFDC9-413B-4A17-994E-F2F2F83D2AA8}">
      <dgm:prSet/>
      <dgm:spPr/>
      <dgm:t>
        <a:bodyPr/>
        <a:lstStyle/>
        <a:p>
          <a:pPr algn="just"/>
          <a:endParaRPr lang="en-US"/>
        </a:p>
      </dgm:t>
    </dgm:pt>
    <dgm:pt modelId="{AEF4E68C-2D50-4E97-9536-A1713FD0CC40}" type="sibTrans" cxnId="{2E7EFDC9-413B-4A17-994E-F2F2F83D2AA8}">
      <dgm:prSet/>
      <dgm:spPr/>
      <dgm:t>
        <a:bodyPr/>
        <a:lstStyle/>
        <a:p>
          <a:pPr algn="just"/>
          <a:endParaRPr lang="en-US"/>
        </a:p>
      </dgm:t>
    </dgm:pt>
    <dgm:pt modelId="{0CDBE373-6711-474B-A7F5-6622C51E91A0}">
      <dgm:prSet phldrT="[Text]" custT="1"/>
      <dgm:spPr/>
      <dgm:t>
        <a:bodyPr/>
        <a:lstStyle/>
        <a:p>
          <a:pPr algn="just"/>
          <a:r>
            <a:rPr lang="id-ID" sz="2400" dirty="0" smtClean="0"/>
            <a:t>Abdominal surgery involve a large incision in abdomen </a:t>
          </a:r>
          <a:r>
            <a:rPr lang="id-ID" sz="2400" dirty="0" smtClean="0">
              <a:sym typeface="Wingdings" panose="05000000000000000000" pitchFamily="2" charset="2"/>
            </a:rPr>
            <a:t> painful, lenghty </a:t>
          </a:r>
          <a:r>
            <a:rPr lang="id-ID" sz="2400" dirty="0">
              <a:sym typeface="Wingdings" panose="05000000000000000000" pitchFamily="2" charset="2"/>
            </a:rPr>
            <a:t>recovery</a:t>
          </a:r>
          <a:endParaRPr lang="en-US" sz="2400" dirty="0"/>
        </a:p>
      </dgm:t>
    </dgm:pt>
    <dgm:pt modelId="{E3AF971C-9E37-4DF6-8C18-A3A2E799275F}" type="parTrans" cxnId="{F406ECE3-6161-4713-AED7-A751511BB3AB}">
      <dgm:prSet/>
      <dgm:spPr/>
      <dgm:t>
        <a:bodyPr/>
        <a:lstStyle/>
        <a:p>
          <a:pPr algn="just"/>
          <a:endParaRPr lang="en-US"/>
        </a:p>
      </dgm:t>
    </dgm:pt>
    <dgm:pt modelId="{77A6031A-9918-491A-8D10-6423BB04F358}" type="sibTrans" cxnId="{F406ECE3-6161-4713-AED7-A751511BB3AB}">
      <dgm:prSet/>
      <dgm:spPr/>
      <dgm:t>
        <a:bodyPr/>
        <a:lstStyle/>
        <a:p>
          <a:pPr algn="just"/>
          <a:endParaRPr lang="en-US"/>
        </a:p>
      </dgm:t>
    </dgm:pt>
    <dgm:pt modelId="{9746FA63-86E4-4B72-9801-1868107D7411}">
      <dgm:prSet phldrT="[Text]"/>
      <dgm:spPr/>
      <dgm:t>
        <a:bodyPr/>
        <a:lstStyle/>
        <a:p>
          <a:pPr algn="just"/>
          <a:r>
            <a:rPr lang="id-ID" dirty="0"/>
            <a:t>Laparoscopy </a:t>
          </a:r>
          <a:endParaRPr lang="en-US" dirty="0"/>
        </a:p>
      </dgm:t>
    </dgm:pt>
    <dgm:pt modelId="{B1E2B914-C2B5-4B0B-B66E-EEFACA421167}" type="parTrans" cxnId="{5954C92D-7F92-4096-BB0B-A7B524C7DEF3}">
      <dgm:prSet/>
      <dgm:spPr/>
      <dgm:t>
        <a:bodyPr/>
        <a:lstStyle/>
        <a:p>
          <a:pPr algn="just"/>
          <a:endParaRPr lang="en-US"/>
        </a:p>
      </dgm:t>
    </dgm:pt>
    <dgm:pt modelId="{8D16B048-FEF8-4497-ADA8-9079492E4A32}" type="sibTrans" cxnId="{5954C92D-7F92-4096-BB0B-A7B524C7DEF3}">
      <dgm:prSet/>
      <dgm:spPr/>
      <dgm:t>
        <a:bodyPr/>
        <a:lstStyle/>
        <a:p>
          <a:pPr algn="just"/>
          <a:endParaRPr lang="en-US"/>
        </a:p>
      </dgm:t>
    </dgm:pt>
    <dgm:pt modelId="{B303A163-FF38-44B8-8426-C40EB5C3B75F}">
      <dgm:prSet phldrT="[Text]" custT="1"/>
      <dgm:spPr/>
      <dgm:t>
        <a:bodyPr/>
        <a:lstStyle/>
        <a:p>
          <a:pPr algn="just"/>
          <a:r>
            <a:rPr lang="id-ID" sz="2400" dirty="0" smtClean="0"/>
            <a:t>Surgical innovation </a:t>
          </a:r>
          <a:r>
            <a:rPr lang="id-ID" sz="2400" dirty="0" smtClean="0">
              <a:sym typeface="Wingdings" panose="05000000000000000000" pitchFamily="2" charset="2"/>
            </a:rPr>
            <a:t> New </a:t>
          </a:r>
          <a:r>
            <a:rPr lang="id-ID" sz="2000" dirty="0" smtClean="0">
              <a:sym typeface="Wingdings" panose="05000000000000000000" pitchFamily="2" charset="2"/>
            </a:rPr>
            <a:t>instrumentation</a:t>
          </a:r>
          <a:r>
            <a:rPr lang="id-ID" sz="2400" dirty="0" smtClean="0">
              <a:sym typeface="Wingdings" panose="05000000000000000000" pitchFamily="2" charset="2"/>
            </a:rPr>
            <a:t>, new technique, minimally invasive surgery </a:t>
          </a:r>
          <a:endParaRPr lang="en-US" sz="2400" dirty="0"/>
        </a:p>
      </dgm:t>
    </dgm:pt>
    <dgm:pt modelId="{1E34BB09-3ADA-446C-9A9D-09ADF64F26AD}" type="parTrans" cxnId="{1E978E04-D0AA-47E7-93E5-19FB3A8C7E83}">
      <dgm:prSet/>
      <dgm:spPr/>
      <dgm:t>
        <a:bodyPr/>
        <a:lstStyle/>
        <a:p>
          <a:pPr algn="just"/>
          <a:endParaRPr lang="en-US"/>
        </a:p>
      </dgm:t>
    </dgm:pt>
    <dgm:pt modelId="{2E4C3DDB-B628-4BCF-8F33-CAF2F3EE70BF}" type="sibTrans" cxnId="{1E978E04-D0AA-47E7-93E5-19FB3A8C7E83}">
      <dgm:prSet/>
      <dgm:spPr/>
      <dgm:t>
        <a:bodyPr/>
        <a:lstStyle/>
        <a:p>
          <a:pPr algn="just"/>
          <a:endParaRPr lang="en-US"/>
        </a:p>
      </dgm:t>
    </dgm:pt>
    <dgm:pt modelId="{D09449B9-B998-44EF-B4B1-55F3A019C110}" type="pres">
      <dgm:prSet presAssocID="{DFD83248-C204-4FDF-A85C-235065F87EE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B9C195-D344-4B63-8FAD-F5F0B46630AB}" type="pres">
      <dgm:prSet presAssocID="{FC3EE688-ED42-477F-A5D9-AE9E848B4FB5}" presName="linNode" presStyleCnt="0"/>
      <dgm:spPr/>
      <dgm:t>
        <a:bodyPr/>
        <a:lstStyle/>
        <a:p>
          <a:endParaRPr lang="en-US"/>
        </a:p>
      </dgm:t>
    </dgm:pt>
    <dgm:pt modelId="{E29B8629-289B-41F7-8E65-0F90AB224091}" type="pres">
      <dgm:prSet presAssocID="{FC3EE688-ED42-477F-A5D9-AE9E848B4FB5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5CF56E-1EC5-4129-B9CB-F44A38954F4E}" type="pres">
      <dgm:prSet presAssocID="{FC3EE688-ED42-477F-A5D9-AE9E848B4FB5}" presName="bracket" presStyleLbl="parChTrans1D1" presStyleIdx="0" presStyleCnt="2"/>
      <dgm:spPr/>
      <dgm:t>
        <a:bodyPr/>
        <a:lstStyle/>
        <a:p>
          <a:endParaRPr lang="en-US"/>
        </a:p>
      </dgm:t>
    </dgm:pt>
    <dgm:pt modelId="{2C25333D-3866-48C1-85E4-DD4B2A5E104E}" type="pres">
      <dgm:prSet presAssocID="{FC3EE688-ED42-477F-A5D9-AE9E848B4FB5}" presName="spH" presStyleCnt="0"/>
      <dgm:spPr/>
      <dgm:t>
        <a:bodyPr/>
        <a:lstStyle/>
        <a:p>
          <a:endParaRPr lang="en-US"/>
        </a:p>
      </dgm:t>
    </dgm:pt>
    <dgm:pt modelId="{8C91DFEF-6797-4AFD-8A22-9E360AFD8837}" type="pres">
      <dgm:prSet presAssocID="{FC3EE688-ED42-477F-A5D9-AE9E848B4FB5}" presName="des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9EC4E0-7580-4E71-996E-2D5BDF9ED7BA}" type="pres">
      <dgm:prSet presAssocID="{AEF4E68C-2D50-4E97-9536-A1713FD0CC40}" presName="spV" presStyleCnt="0"/>
      <dgm:spPr/>
      <dgm:t>
        <a:bodyPr/>
        <a:lstStyle/>
        <a:p>
          <a:endParaRPr lang="en-US"/>
        </a:p>
      </dgm:t>
    </dgm:pt>
    <dgm:pt modelId="{007D4A53-DA79-4A4B-A8E1-F971F96F5396}" type="pres">
      <dgm:prSet presAssocID="{9746FA63-86E4-4B72-9801-1868107D7411}" presName="linNode" presStyleCnt="0"/>
      <dgm:spPr/>
      <dgm:t>
        <a:bodyPr/>
        <a:lstStyle/>
        <a:p>
          <a:endParaRPr lang="en-US"/>
        </a:p>
      </dgm:t>
    </dgm:pt>
    <dgm:pt modelId="{8BE172FC-5055-433A-857F-435A5ED4420D}" type="pres">
      <dgm:prSet presAssocID="{9746FA63-86E4-4B72-9801-1868107D7411}" presName="parTx" presStyleLbl="revTx" presStyleIdx="1" presStyleCnt="2" custLinFactNeighborY="6967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4B768F-4FC1-48BB-8334-3C4443BFEB4C}" type="pres">
      <dgm:prSet presAssocID="{9746FA63-86E4-4B72-9801-1868107D7411}" presName="bracket" presStyleLbl="parChTrans1D1" presStyleIdx="1" presStyleCnt="2" custLinFactNeighborY="51662"/>
      <dgm:spPr/>
      <dgm:t>
        <a:bodyPr/>
        <a:lstStyle/>
        <a:p>
          <a:endParaRPr lang="en-US"/>
        </a:p>
      </dgm:t>
    </dgm:pt>
    <dgm:pt modelId="{C373D0B5-004C-4B59-8DD0-E67CF234AF8F}" type="pres">
      <dgm:prSet presAssocID="{9746FA63-86E4-4B72-9801-1868107D7411}" presName="spH" presStyleCnt="0"/>
      <dgm:spPr/>
      <dgm:t>
        <a:bodyPr/>
        <a:lstStyle/>
        <a:p>
          <a:endParaRPr lang="en-US"/>
        </a:p>
      </dgm:t>
    </dgm:pt>
    <dgm:pt modelId="{E70FD9B8-B4D3-4584-B67A-D6B6C0BF7CA0}" type="pres">
      <dgm:prSet presAssocID="{9746FA63-86E4-4B72-9801-1868107D7411}" presName="desTx" presStyleLbl="node1" presStyleIdx="1" presStyleCnt="2" custLinFactNeighborY="576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4737ECD-438D-C04F-9986-44BAFF31E753}" type="presOf" srcId="{0CDBE373-6711-474B-A7F5-6622C51E91A0}" destId="{8C91DFEF-6797-4AFD-8A22-9E360AFD8837}" srcOrd="0" destOrd="0" presId="urn:diagrams.loki3.com/BracketList"/>
    <dgm:cxn modelId="{2E7EFDC9-413B-4A17-994E-F2F2F83D2AA8}" srcId="{DFD83248-C204-4FDF-A85C-235065F87EEE}" destId="{FC3EE688-ED42-477F-A5D9-AE9E848B4FB5}" srcOrd="0" destOrd="0" parTransId="{294D9B81-88E8-48DB-AC30-A73935F4705B}" sibTransId="{AEF4E68C-2D50-4E97-9536-A1713FD0CC40}"/>
    <dgm:cxn modelId="{D8474B11-8524-3F4C-B15F-2344F8659BFD}" type="presOf" srcId="{FC3EE688-ED42-477F-A5D9-AE9E848B4FB5}" destId="{E29B8629-289B-41F7-8E65-0F90AB224091}" srcOrd="0" destOrd="0" presId="urn:diagrams.loki3.com/BracketList"/>
    <dgm:cxn modelId="{5E40D9D6-3BA4-9240-90FC-BC7D4434683B}" type="presOf" srcId="{9746FA63-86E4-4B72-9801-1868107D7411}" destId="{8BE172FC-5055-433A-857F-435A5ED4420D}" srcOrd="0" destOrd="0" presId="urn:diagrams.loki3.com/BracketList"/>
    <dgm:cxn modelId="{F406ECE3-6161-4713-AED7-A751511BB3AB}" srcId="{FC3EE688-ED42-477F-A5D9-AE9E848B4FB5}" destId="{0CDBE373-6711-474B-A7F5-6622C51E91A0}" srcOrd="0" destOrd="0" parTransId="{E3AF971C-9E37-4DF6-8C18-A3A2E799275F}" sibTransId="{77A6031A-9918-491A-8D10-6423BB04F358}"/>
    <dgm:cxn modelId="{A8FA1CB0-EF71-AB40-A420-CCC01F352008}" type="presOf" srcId="{B303A163-FF38-44B8-8426-C40EB5C3B75F}" destId="{E70FD9B8-B4D3-4584-B67A-D6B6C0BF7CA0}" srcOrd="0" destOrd="0" presId="urn:diagrams.loki3.com/BracketList"/>
    <dgm:cxn modelId="{08DEC782-FED8-C14E-A315-E2B8909712BD}" type="presOf" srcId="{DFD83248-C204-4FDF-A85C-235065F87EEE}" destId="{D09449B9-B998-44EF-B4B1-55F3A019C110}" srcOrd="0" destOrd="0" presId="urn:diagrams.loki3.com/BracketList"/>
    <dgm:cxn modelId="{1E978E04-D0AA-47E7-93E5-19FB3A8C7E83}" srcId="{9746FA63-86E4-4B72-9801-1868107D7411}" destId="{B303A163-FF38-44B8-8426-C40EB5C3B75F}" srcOrd="0" destOrd="0" parTransId="{1E34BB09-3ADA-446C-9A9D-09ADF64F26AD}" sibTransId="{2E4C3DDB-B628-4BCF-8F33-CAF2F3EE70BF}"/>
    <dgm:cxn modelId="{5954C92D-7F92-4096-BB0B-A7B524C7DEF3}" srcId="{DFD83248-C204-4FDF-A85C-235065F87EEE}" destId="{9746FA63-86E4-4B72-9801-1868107D7411}" srcOrd="1" destOrd="0" parTransId="{B1E2B914-C2B5-4B0B-B66E-EEFACA421167}" sibTransId="{8D16B048-FEF8-4497-ADA8-9079492E4A32}"/>
    <dgm:cxn modelId="{20AAD4A3-8DBA-7946-A89D-40BAA1CB2DC8}" type="presParOf" srcId="{D09449B9-B998-44EF-B4B1-55F3A019C110}" destId="{6EB9C195-D344-4B63-8FAD-F5F0B46630AB}" srcOrd="0" destOrd="0" presId="urn:diagrams.loki3.com/BracketList"/>
    <dgm:cxn modelId="{6151A8CC-4DA9-DD48-9C39-DE2B38D6D7C8}" type="presParOf" srcId="{6EB9C195-D344-4B63-8FAD-F5F0B46630AB}" destId="{E29B8629-289B-41F7-8E65-0F90AB224091}" srcOrd="0" destOrd="0" presId="urn:diagrams.loki3.com/BracketList"/>
    <dgm:cxn modelId="{433A57A4-4D4E-AB46-80A0-C7898BA6F048}" type="presParOf" srcId="{6EB9C195-D344-4B63-8FAD-F5F0B46630AB}" destId="{8E5CF56E-1EC5-4129-B9CB-F44A38954F4E}" srcOrd="1" destOrd="0" presId="urn:diagrams.loki3.com/BracketList"/>
    <dgm:cxn modelId="{570B8EED-DB34-B244-B254-38EAC85D5736}" type="presParOf" srcId="{6EB9C195-D344-4B63-8FAD-F5F0B46630AB}" destId="{2C25333D-3866-48C1-85E4-DD4B2A5E104E}" srcOrd="2" destOrd="0" presId="urn:diagrams.loki3.com/BracketList"/>
    <dgm:cxn modelId="{D8E1C90B-A66D-194E-A57C-811EB277BF84}" type="presParOf" srcId="{6EB9C195-D344-4B63-8FAD-F5F0B46630AB}" destId="{8C91DFEF-6797-4AFD-8A22-9E360AFD8837}" srcOrd="3" destOrd="0" presId="urn:diagrams.loki3.com/BracketList"/>
    <dgm:cxn modelId="{04602FAE-81BA-2B4B-8D83-6376FEA9C92B}" type="presParOf" srcId="{D09449B9-B998-44EF-B4B1-55F3A019C110}" destId="{FD9EC4E0-7580-4E71-996E-2D5BDF9ED7BA}" srcOrd="1" destOrd="0" presId="urn:diagrams.loki3.com/BracketList"/>
    <dgm:cxn modelId="{93ACCB82-4FB8-714D-8833-FA9C42D617B2}" type="presParOf" srcId="{D09449B9-B998-44EF-B4B1-55F3A019C110}" destId="{007D4A53-DA79-4A4B-A8E1-F971F96F5396}" srcOrd="2" destOrd="0" presId="urn:diagrams.loki3.com/BracketList"/>
    <dgm:cxn modelId="{56A09A78-7D5D-2B47-887D-6959A7867ED9}" type="presParOf" srcId="{007D4A53-DA79-4A4B-A8E1-F971F96F5396}" destId="{8BE172FC-5055-433A-857F-435A5ED4420D}" srcOrd="0" destOrd="0" presId="urn:diagrams.loki3.com/BracketList"/>
    <dgm:cxn modelId="{A2C0D273-9249-8043-82D5-F7C75D895C72}" type="presParOf" srcId="{007D4A53-DA79-4A4B-A8E1-F971F96F5396}" destId="{9F4B768F-4FC1-48BB-8334-3C4443BFEB4C}" srcOrd="1" destOrd="0" presId="urn:diagrams.loki3.com/BracketList"/>
    <dgm:cxn modelId="{C70A6415-EB34-5549-9804-2F44C123C990}" type="presParOf" srcId="{007D4A53-DA79-4A4B-A8E1-F971F96F5396}" destId="{C373D0B5-004C-4B59-8DD0-E67CF234AF8F}" srcOrd="2" destOrd="0" presId="urn:diagrams.loki3.com/BracketList"/>
    <dgm:cxn modelId="{A92B90B8-3FF3-A543-8D56-8B5D596B7CD7}" type="presParOf" srcId="{007D4A53-DA79-4A4B-A8E1-F971F96F5396}" destId="{E70FD9B8-B4D3-4584-B67A-D6B6C0BF7CA0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2079E5-4E99-43DA-AC8B-85E447B876B7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EE6097BF-31E1-4F56-B440-B1A0CE92845D}">
      <dgm:prSet phldrT="[Text]"/>
      <dgm:spPr/>
      <dgm:t>
        <a:bodyPr/>
        <a:lstStyle/>
        <a:p>
          <a:r>
            <a:rPr lang="id-ID" dirty="0" smtClean="0"/>
            <a:t>Right hemicolectomy</a:t>
          </a:r>
          <a:endParaRPr lang="en-US" dirty="0"/>
        </a:p>
      </dgm:t>
    </dgm:pt>
    <dgm:pt modelId="{EBF5D5D3-C6B8-4ECF-8E1F-D52FE4F274B6}" type="parTrans" cxnId="{EC0E85EE-9A8C-4043-B837-6E21ADAC0964}">
      <dgm:prSet/>
      <dgm:spPr/>
      <dgm:t>
        <a:bodyPr/>
        <a:lstStyle/>
        <a:p>
          <a:endParaRPr lang="en-US"/>
        </a:p>
      </dgm:t>
    </dgm:pt>
    <dgm:pt modelId="{6D951B6B-C2D7-4059-A8D9-441E624ABD73}" type="sibTrans" cxnId="{EC0E85EE-9A8C-4043-B837-6E21ADAC0964}">
      <dgm:prSet/>
      <dgm:spPr/>
      <dgm:t>
        <a:bodyPr/>
        <a:lstStyle/>
        <a:p>
          <a:endParaRPr lang="en-US"/>
        </a:p>
      </dgm:t>
    </dgm:pt>
    <dgm:pt modelId="{E9DE700A-B5D2-49EC-B5B3-ADD8253C4EE3}">
      <dgm:prSet phldrT="[Text]"/>
      <dgm:spPr/>
      <dgm:t>
        <a:bodyPr/>
        <a:lstStyle/>
        <a:p>
          <a:r>
            <a:rPr lang="id-ID" dirty="0" smtClean="0"/>
            <a:t>Left hemicolectomy</a:t>
          </a:r>
          <a:endParaRPr lang="en-US" dirty="0"/>
        </a:p>
      </dgm:t>
    </dgm:pt>
    <dgm:pt modelId="{E2B28D1C-A92F-4E94-A95A-0995F9DDF9F9}" type="parTrans" cxnId="{728C4739-035F-4108-BD3A-3B69561580FD}">
      <dgm:prSet/>
      <dgm:spPr/>
      <dgm:t>
        <a:bodyPr/>
        <a:lstStyle/>
        <a:p>
          <a:endParaRPr lang="en-US"/>
        </a:p>
      </dgm:t>
    </dgm:pt>
    <dgm:pt modelId="{C0C2068D-1BA3-4895-9217-2224384F19E5}" type="sibTrans" cxnId="{728C4739-035F-4108-BD3A-3B69561580FD}">
      <dgm:prSet/>
      <dgm:spPr/>
      <dgm:t>
        <a:bodyPr/>
        <a:lstStyle/>
        <a:p>
          <a:endParaRPr lang="en-US"/>
        </a:p>
      </dgm:t>
    </dgm:pt>
    <dgm:pt modelId="{7A6C32D1-4F9C-472B-8F08-8724EC90CE88}">
      <dgm:prSet phldrT="[Text]"/>
      <dgm:spPr/>
      <dgm:t>
        <a:bodyPr/>
        <a:lstStyle/>
        <a:p>
          <a:r>
            <a:rPr lang="id-ID" dirty="0" smtClean="0"/>
            <a:t>Low Anterior Resection</a:t>
          </a:r>
          <a:endParaRPr lang="en-US" dirty="0"/>
        </a:p>
      </dgm:t>
    </dgm:pt>
    <dgm:pt modelId="{82DC25A2-CF8F-443E-9BC5-553ECBBF42B0}" type="parTrans" cxnId="{EB029CA5-45ED-487D-8ED9-2D3A363EA485}">
      <dgm:prSet/>
      <dgm:spPr/>
      <dgm:t>
        <a:bodyPr/>
        <a:lstStyle/>
        <a:p>
          <a:endParaRPr lang="en-US"/>
        </a:p>
      </dgm:t>
    </dgm:pt>
    <dgm:pt modelId="{1549C4D7-A7EB-4F9F-A4EA-D653C15BA07C}" type="sibTrans" cxnId="{EB029CA5-45ED-487D-8ED9-2D3A363EA485}">
      <dgm:prSet/>
      <dgm:spPr/>
      <dgm:t>
        <a:bodyPr/>
        <a:lstStyle/>
        <a:p>
          <a:endParaRPr lang="en-US"/>
        </a:p>
      </dgm:t>
    </dgm:pt>
    <dgm:pt modelId="{2C10B2E9-BADD-4ACB-94D0-FF3E10DF6DF7}">
      <dgm:prSet phldrT="[Text]"/>
      <dgm:spPr/>
      <dgm:t>
        <a:bodyPr/>
        <a:lstStyle/>
        <a:p>
          <a:r>
            <a:rPr lang="id-ID" dirty="0"/>
            <a:t>Total colectomy </a:t>
          </a:r>
          <a:endParaRPr lang="en-US" dirty="0"/>
        </a:p>
      </dgm:t>
    </dgm:pt>
    <dgm:pt modelId="{2F6E41B8-3ECD-43CB-810F-C4C3E94A746E}" type="parTrans" cxnId="{E6B3A23B-D268-464A-8D0F-3E667C2B0B59}">
      <dgm:prSet/>
      <dgm:spPr/>
      <dgm:t>
        <a:bodyPr/>
        <a:lstStyle/>
        <a:p>
          <a:endParaRPr lang="en-US"/>
        </a:p>
      </dgm:t>
    </dgm:pt>
    <dgm:pt modelId="{0DE40C43-CC66-42C7-AD58-45EB7E66F594}" type="sibTrans" cxnId="{E6B3A23B-D268-464A-8D0F-3E667C2B0B59}">
      <dgm:prSet/>
      <dgm:spPr/>
      <dgm:t>
        <a:bodyPr/>
        <a:lstStyle/>
        <a:p>
          <a:endParaRPr lang="en-US"/>
        </a:p>
      </dgm:t>
    </dgm:pt>
    <dgm:pt modelId="{AD9BD79D-D75E-4017-999B-AE2BB8CE7FC6}">
      <dgm:prSet phldrT="[Text]"/>
      <dgm:spPr/>
      <dgm:t>
        <a:bodyPr/>
        <a:lstStyle/>
        <a:p>
          <a:r>
            <a:rPr lang="id-ID" dirty="0" smtClean="0"/>
            <a:t>Mile’s Procedure </a:t>
          </a:r>
          <a:endParaRPr lang="en-US" dirty="0"/>
        </a:p>
      </dgm:t>
    </dgm:pt>
    <dgm:pt modelId="{40B3EBEB-F0F6-4973-831E-01A0E4F73264}" type="parTrans" cxnId="{971F854D-688D-4BEF-969D-B066B304A929}">
      <dgm:prSet/>
      <dgm:spPr/>
      <dgm:t>
        <a:bodyPr/>
        <a:lstStyle/>
        <a:p>
          <a:endParaRPr lang="en-US"/>
        </a:p>
      </dgm:t>
    </dgm:pt>
    <dgm:pt modelId="{6A266058-C7E8-4E05-B819-EEF44BCB93DC}" type="sibTrans" cxnId="{971F854D-688D-4BEF-969D-B066B304A929}">
      <dgm:prSet/>
      <dgm:spPr/>
      <dgm:t>
        <a:bodyPr/>
        <a:lstStyle/>
        <a:p>
          <a:endParaRPr lang="en-US"/>
        </a:p>
      </dgm:t>
    </dgm:pt>
    <dgm:pt modelId="{736C3254-85C5-4A17-AFCF-9B3E69FC5FB5}" type="pres">
      <dgm:prSet presAssocID="{152079E5-4E99-43DA-AC8B-85E447B876B7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0CEF6F86-9168-492D-BEDA-3EF97B71BFFA}" type="pres">
      <dgm:prSet presAssocID="{152079E5-4E99-43DA-AC8B-85E447B876B7}" presName="Name1" presStyleCnt="0"/>
      <dgm:spPr/>
      <dgm:t>
        <a:bodyPr/>
        <a:lstStyle/>
        <a:p>
          <a:endParaRPr lang="en-US"/>
        </a:p>
      </dgm:t>
    </dgm:pt>
    <dgm:pt modelId="{1D566BF3-C106-4F3C-A952-AED48E1A1F7F}" type="pres">
      <dgm:prSet presAssocID="{152079E5-4E99-43DA-AC8B-85E447B876B7}" presName="cycle" presStyleCnt="0"/>
      <dgm:spPr/>
      <dgm:t>
        <a:bodyPr/>
        <a:lstStyle/>
        <a:p>
          <a:endParaRPr lang="en-US"/>
        </a:p>
      </dgm:t>
    </dgm:pt>
    <dgm:pt modelId="{C74090A6-A83E-4DAE-89F1-D14DF424D36F}" type="pres">
      <dgm:prSet presAssocID="{152079E5-4E99-43DA-AC8B-85E447B876B7}" presName="srcNode" presStyleLbl="node1" presStyleIdx="0" presStyleCnt="5"/>
      <dgm:spPr/>
      <dgm:t>
        <a:bodyPr/>
        <a:lstStyle/>
        <a:p>
          <a:endParaRPr lang="en-US"/>
        </a:p>
      </dgm:t>
    </dgm:pt>
    <dgm:pt modelId="{0EE68A2B-F813-4BD5-A578-5A7B4089E258}" type="pres">
      <dgm:prSet presAssocID="{152079E5-4E99-43DA-AC8B-85E447B876B7}" presName="conn" presStyleLbl="parChTrans1D2" presStyleIdx="0" presStyleCnt="1"/>
      <dgm:spPr/>
      <dgm:t>
        <a:bodyPr/>
        <a:lstStyle/>
        <a:p>
          <a:endParaRPr lang="en-US"/>
        </a:p>
      </dgm:t>
    </dgm:pt>
    <dgm:pt modelId="{A86429F0-0535-4F55-B160-C0AA9FB7C232}" type="pres">
      <dgm:prSet presAssocID="{152079E5-4E99-43DA-AC8B-85E447B876B7}" presName="extraNode" presStyleLbl="node1" presStyleIdx="0" presStyleCnt="5"/>
      <dgm:spPr/>
      <dgm:t>
        <a:bodyPr/>
        <a:lstStyle/>
        <a:p>
          <a:endParaRPr lang="en-US"/>
        </a:p>
      </dgm:t>
    </dgm:pt>
    <dgm:pt modelId="{6C3E4103-0FD6-4BE0-A638-97FD797EC7E7}" type="pres">
      <dgm:prSet presAssocID="{152079E5-4E99-43DA-AC8B-85E447B876B7}" presName="dstNode" presStyleLbl="node1" presStyleIdx="0" presStyleCnt="5"/>
      <dgm:spPr/>
      <dgm:t>
        <a:bodyPr/>
        <a:lstStyle/>
        <a:p>
          <a:endParaRPr lang="en-US"/>
        </a:p>
      </dgm:t>
    </dgm:pt>
    <dgm:pt modelId="{AFA7EE7B-DDBF-41C4-B6BD-A66AB7EEF078}" type="pres">
      <dgm:prSet presAssocID="{EE6097BF-31E1-4F56-B440-B1A0CE92845D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9D7E44-F1DA-43D1-8562-0AC4CCF4B322}" type="pres">
      <dgm:prSet presAssocID="{EE6097BF-31E1-4F56-B440-B1A0CE92845D}" presName="accent_1" presStyleCnt="0"/>
      <dgm:spPr/>
      <dgm:t>
        <a:bodyPr/>
        <a:lstStyle/>
        <a:p>
          <a:endParaRPr lang="en-US"/>
        </a:p>
      </dgm:t>
    </dgm:pt>
    <dgm:pt modelId="{F35893A5-30E6-4577-BDDB-0C87AAB0B1CD}" type="pres">
      <dgm:prSet presAssocID="{EE6097BF-31E1-4F56-B440-B1A0CE92845D}" presName="accentRepeatNode" presStyleLbl="solidFgAcc1" presStyleIdx="0" presStyleCnt="5"/>
      <dgm:spPr/>
      <dgm:t>
        <a:bodyPr/>
        <a:lstStyle/>
        <a:p>
          <a:endParaRPr lang="en-US"/>
        </a:p>
      </dgm:t>
    </dgm:pt>
    <dgm:pt modelId="{830AAFB7-F708-4713-ADA4-F64D6092FFE2}" type="pres">
      <dgm:prSet presAssocID="{E9DE700A-B5D2-49EC-B5B3-ADD8253C4EE3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E50392-AFC8-4ABD-A9A3-6B1C793125BA}" type="pres">
      <dgm:prSet presAssocID="{E9DE700A-B5D2-49EC-B5B3-ADD8253C4EE3}" presName="accent_2" presStyleCnt="0"/>
      <dgm:spPr/>
      <dgm:t>
        <a:bodyPr/>
        <a:lstStyle/>
        <a:p>
          <a:endParaRPr lang="en-US"/>
        </a:p>
      </dgm:t>
    </dgm:pt>
    <dgm:pt modelId="{907B3238-A2D4-47F9-A795-56A14FE5B122}" type="pres">
      <dgm:prSet presAssocID="{E9DE700A-B5D2-49EC-B5B3-ADD8253C4EE3}" presName="accentRepeatNode" presStyleLbl="solidFgAcc1" presStyleIdx="1" presStyleCnt="5"/>
      <dgm:spPr/>
      <dgm:t>
        <a:bodyPr/>
        <a:lstStyle/>
        <a:p>
          <a:endParaRPr lang="en-US"/>
        </a:p>
      </dgm:t>
    </dgm:pt>
    <dgm:pt modelId="{B758512F-12A2-4FFF-9392-EDEE41C5DF63}" type="pres">
      <dgm:prSet presAssocID="{7A6C32D1-4F9C-472B-8F08-8724EC90CE88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9F639C-5B65-4F12-BB14-F4E07FA98313}" type="pres">
      <dgm:prSet presAssocID="{7A6C32D1-4F9C-472B-8F08-8724EC90CE88}" presName="accent_3" presStyleCnt="0"/>
      <dgm:spPr/>
      <dgm:t>
        <a:bodyPr/>
        <a:lstStyle/>
        <a:p>
          <a:endParaRPr lang="en-US"/>
        </a:p>
      </dgm:t>
    </dgm:pt>
    <dgm:pt modelId="{41D23DCB-3D61-436F-92EE-5832E60A9543}" type="pres">
      <dgm:prSet presAssocID="{7A6C32D1-4F9C-472B-8F08-8724EC90CE88}" presName="accentRepeatNode" presStyleLbl="solidFgAcc1" presStyleIdx="2" presStyleCnt="5"/>
      <dgm:spPr/>
      <dgm:t>
        <a:bodyPr/>
        <a:lstStyle/>
        <a:p>
          <a:endParaRPr lang="en-US"/>
        </a:p>
      </dgm:t>
    </dgm:pt>
    <dgm:pt modelId="{66BE91E1-D4CE-43B1-83DC-CAB67B61A8E2}" type="pres">
      <dgm:prSet presAssocID="{2C10B2E9-BADD-4ACB-94D0-FF3E10DF6DF7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B2DE27-CEDD-49B5-A581-EA9AB6CA5B45}" type="pres">
      <dgm:prSet presAssocID="{2C10B2E9-BADD-4ACB-94D0-FF3E10DF6DF7}" presName="accent_4" presStyleCnt="0"/>
      <dgm:spPr/>
      <dgm:t>
        <a:bodyPr/>
        <a:lstStyle/>
        <a:p>
          <a:endParaRPr lang="en-US"/>
        </a:p>
      </dgm:t>
    </dgm:pt>
    <dgm:pt modelId="{A61F9034-D40A-4AD5-9AC9-226D8B4831F2}" type="pres">
      <dgm:prSet presAssocID="{2C10B2E9-BADD-4ACB-94D0-FF3E10DF6DF7}" presName="accentRepeatNode" presStyleLbl="solidFgAcc1" presStyleIdx="3" presStyleCnt="5"/>
      <dgm:spPr/>
      <dgm:t>
        <a:bodyPr/>
        <a:lstStyle/>
        <a:p>
          <a:endParaRPr lang="en-US"/>
        </a:p>
      </dgm:t>
    </dgm:pt>
    <dgm:pt modelId="{BD51151D-1AE9-4B07-9053-7D2CC3B17280}" type="pres">
      <dgm:prSet presAssocID="{AD9BD79D-D75E-4017-999B-AE2BB8CE7FC6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895404-0772-4E46-859B-C536B78CCABE}" type="pres">
      <dgm:prSet presAssocID="{AD9BD79D-D75E-4017-999B-AE2BB8CE7FC6}" presName="accent_5" presStyleCnt="0"/>
      <dgm:spPr/>
      <dgm:t>
        <a:bodyPr/>
        <a:lstStyle/>
        <a:p>
          <a:endParaRPr lang="en-US"/>
        </a:p>
      </dgm:t>
    </dgm:pt>
    <dgm:pt modelId="{41B549F3-4795-44CA-9AC0-16A63F783C93}" type="pres">
      <dgm:prSet presAssocID="{AD9BD79D-D75E-4017-999B-AE2BB8CE7FC6}" presName="accentRepeatNode" presStyleLbl="solidFgAcc1" presStyleIdx="4" presStyleCnt="5"/>
      <dgm:spPr/>
      <dgm:t>
        <a:bodyPr/>
        <a:lstStyle/>
        <a:p>
          <a:endParaRPr lang="en-US"/>
        </a:p>
      </dgm:t>
    </dgm:pt>
  </dgm:ptLst>
  <dgm:cxnLst>
    <dgm:cxn modelId="{B8272B1B-3512-914B-91D5-BC36681E4216}" type="presOf" srcId="{7A6C32D1-4F9C-472B-8F08-8724EC90CE88}" destId="{B758512F-12A2-4FFF-9392-EDEE41C5DF63}" srcOrd="0" destOrd="0" presId="urn:microsoft.com/office/officeart/2008/layout/VerticalCurvedList"/>
    <dgm:cxn modelId="{EB029CA5-45ED-487D-8ED9-2D3A363EA485}" srcId="{152079E5-4E99-43DA-AC8B-85E447B876B7}" destId="{7A6C32D1-4F9C-472B-8F08-8724EC90CE88}" srcOrd="2" destOrd="0" parTransId="{82DC25A2-CF8F-443E-9BC5-553ECBBF42B0}" sibTransId="{1549C4D7-A7EB-4F9F-A4EA-D653C15BA07C}"/>
    <dgm:cxn modelId="{7F5FC14F-DC98-D04B-B1E7-CA0717D3F265}" type="presOf" srcId="{EE6097BF-31E1-4F56-B440-B1A0CE92845D}" destId="{AFA7EE7B-DDBF-41C4-B6BD-A66AB7EEF078}" srcOrd="0" destOrd="0" presId="urn:microsoft.com/office/officeart/2008/layout/VerticalCurvedList"/>
    <dgm:cxn modelId="{434335F9-BCAF-1B4F-AF21-81AA31D500B7}" type="presOf" srcId="{2C10B2E9-BADD-4ACB-94D0-FF3E10DF6DF7}" destId="{66BE91E1-D4CE-43B1-83DC-CAB67B61A8E2}" srcOrd="0" destOrd="0" presId="urn:microsoft.com/office/officeart/2008/layout/VerticalCurvedList"/>
    <dgm:cxn modelId="{5847A7FC-B6A4-CC42-BC66-EE2A03E1E07D}" type="presOf" srcId="{E9DE700A-B5D2-49EC-B5B3-ADD8253C4EE3}" destId="{830AAFB7-F708-4713-ADA4-F64D6092FFE2}" srcOrd="0" destOrd="0" presId="urn:microsoft.com/office/officeart/2008/layout/VerticalCurvedList"/>
    <dgm:cxn modelId="{AF91AFEE-3721-4A49-B39F-A82C9A928713}" type="presOf" srcId="{152079E5-4E99-43DA-AC8B-85E447B876B7}" destId="{736C3254-85C5-4A17-AFCF-9B3E69FC5FB5}" srcOrd="0" destOrd="0" presId="urn:microsoft.com/office/officeart/2008/layout/VerticalCurvedList"/>
    <dgm:cxn modelId="{971F854D-688D-4BEF-969D-B066B304A929}" srcId="{152079E5-4E99-43DA-AC8B-85E447B876B7}" destId="{AD9BD79D-D75E-4017-999B-AE2BB8CE7FC6}" srcOrd="4" destOrd="0" parTransId="{40B3EBEB-F0F6-4973-831E-01A0E4F73264}" sibTransId="{6A266058-C7E8-4E05-B819-EEF44BCB93DC}"/>
    <dgm:cxn modelId="{A2D04FD7-25DE-7E4E-BF40-EFAEE162D1EF}" type="presOf" srcId="{AD9BD79D-D75E-4017-999B-AE2BB8CE7FC6}" destId="{BD51151D-1AE9-4B07-9053-7D2CC3B17280}" srcOrd="0" destOrd="0" presId="urn:microsoft.com/office/officeart/2008/layout/VerticalCurvedList"/>
    <dgm:cxn modelId="{E6B3A23B-D268-464A-8D0F-3E667C2B0B59}" srcId="{152079E5-4E99-43DA-AC8B-85E447B876B7}" destId="{2C10B2E9-BADD-4ACB-94D0-FF3E10DF6DF7}" srcOrd="3" destOrd="0" parTransId="{2F6E41B8-3ECD-43CB-810F-C4C3E94A746E}" sibTransId="{0DE40C43-CC66-42C7-AD58-45EB7E66F594}"/>
    <dgm:cxn modelId="{EC0E85EE-9A8C-4043-B837-6E21ADAC0964}" srcId="{152079E5-4E99-43DA-AC8B-85E447B876B7}" destId="{EE6097BF-31E1-4F56-B440-B1A0CE92845D}" srcOrd="0" destOrd="0" parTransId="{EBF5D5D3-C6B8-4ECF-8E1F-D52FE4F274B6}" sibTransId="{6D951B6B-C2D7-4059-A8D9-441E624ABD73}"/>
    <dgm:cxn modelId="{0C6410EB-482A-C546-BCA3-E30D9A540B6E}" type="presOf" srcId="{6D951B6B-C2D7-4059-A8D9-441E624ABD73}" destId="{0EE68A2B-F813-4BD5-A578-5A7B4089E258}" srcOrd="0" destOrd="0" presId="urn:microsoft.com/office/officeart/2008/layout/VerticalCurvedList"/>
    <dgm:cxn modelId="{728C4739-035F-4108-BD3A-3B69561580FD}" srcId="{152079E5-4E99-43DA-AC8B-85E447B876B7}" destId="{E9DE700A-B5D2-49EC-B5B3-ADD8253C4EE3}" srcOrd="1" destOrd="0" parTransId="{E2B28D1C-A92F-4E94-A95A-0995F9DDF9F9}" sibTransId="{C0C2068D-1BA3-4895-9217-2224384F19E5}"/>
    <dgm:cxn modelId="{34719B22-89CF-8940-A6D8-4E98C3D696DA}" type="presParOf" srcId="{736C3254-85C5-4A17-AFCF-9B3E69FC5FB5}" destId="{0CEF6F86-9168-492D-BEDA-3EF97B71BFFA}" srcOrd="0" destOrd="0" presId="urn:microsoft.com/office/officeart/2008/layout/VerticalCurvedList"/>
    <dgm:cxn modelId="{1D7F3C13-259C-324E-BB3E-77832783F15E}" type="presParOf" srcId="{0CEF6F86-9168-492D-BEDA-3EF97B71BFFA}" destId="{1D566BF3-C106-4F3C-A952-AED48E1A1F7F}" srcOrd="0" destOrd="0" presId="urn:microsoft.com/office/officeart/2008/layout/VerticalCurvedList"/>
    <dgm:cxn modelId="{9E0D447A-19EF-C14D-9AB6-C98F49F8F3C0}" type="presParOf" srcId="{1D566BF3-C106-4F3C-A952-AED48E1A1F7F}" destId="{C74090A6-A83E-4DAE-89F1-D14DF424D36F}" srcOrd="0" destOrd="0" presId="urn:microsoft.com/office/officeart/2008/layout/VerticalCurvedList"/>
    <dgm:cxn modelId="{E0E2C719-71D2-8D4F-A1AA-0DB4B34A973C}" type="presParOf" srcId="{1D566BF3-C106-4F3C-A952-AED48E1A1F7F}" destId="{0EE68A2B-F813-4BD5-A578-5A7B4089E258}" srcOrd="1" destOrd="0" presId="urn:microsoft.com/office/officeart/2008/layout/VerticalCurvedList"/>
    <dgm:cxn modelId="{E0924630-A687-AE4C-9110-9D053F11DB01}" type="presParOf" srcId="{1D566BF3-C106-4F3C-A952-AED48E1A1F7F}" destId="{A86429F0-0535-4F55-B160-C0AA9FB7C232}" srcOrd="2" destOrd="0" presId="urn:microsoft.com/office/officeart/2008/layout/VerticalCurvedList"/>
    <dgm:cxn modelId="{2D286CA9-BEFF-9E42-BA5D-67721EB96FE5}" type="presParOf" srcId="{1D566BF3-C106-4F3C-A952-AED48E1A1F7F}" destId="{6C3E4103-0FD6-4BE0-A638-97FD797EC7E7}" srcOrd="3" destOrd="0" presId="urn:microsoft.com/office/officeart/2008/layout/VerticalCurvedList"/>
    <dgm:cxn modelId="{BD0A2065-84D4-5642-84E1-09F2B6EE0902}" type="presParOf" srcId="{0CEF6F86-9168-492D-BEDA-3EF97B71BFFA}" destId="{AFA7EE7B-DDBF-41C4-B6BD-A66AB7EEF078}" srcOrd="1" destOrd="0" presId="urn:microsoft.com/office/officeart/2008/layout/VerticalCurvedList"/>
    <dgm:cxn modelId="{32143CB5-43D6-4E45-B862-982D4A9659A4}" type="presParOf" srcId="{0CEF6F86-9168-492D-BEDA-3EF97B71BFFA}" destId="{AF9D7E44-F1DA-43D1-8562-0AC4CCF4B322}" srcOrd="2" destOrd="0" presId="urn:microsoft.com/office/officeart/2008/layout/VerticalCurvedList"/>
    <dgm:cxn modelId="{0FA724D9-7941-9D48-B454-28C770CB72D3}" type="presParOf" srcId="{AF9D7E44-F1DA-43D1-8562-0AC4CCF4B322}" destId="{F35893A5-30E6-4577-BDDB-0C87AAB0B1CD}" srcOrd="0" destOrd="0" presId="urn:microsoft.com/office/officeart/2008/layout/VerticalCurvedList"/>
    <dgm:cxn modelId="{9A1B9116-8AA6-4646-983A-397C6CD42019}" type="presParOf" srcId="{0CEF6F86-9168-492D-BEDA-3EF97B71BFFA}" destId="{830AAFB7-F708-4713-ADA4-F64D6092FFE2}" srcOrd="3" destOrd="0" presId="urn:microsoft.com/office/officeart/2008/layout/VerticalCurvedList"/>
    <dgm:cxn modelId="{CB91F9CD-23B0-A44A-A0C5-25A5EBEA735D}" type="presParOf" srcId="{0CEF6F86-9168-492D-BEDA-3EF97B71BFFA}" destId="{EAE50392-AFC8-4ABD-A9A3-6B1C793125BA}" srcOrd="4" destOrd="0" presId="urn:microsoft.com/office/officeart/2008/layout/VerticalCurvedList"/>
    <dgm:cxn modelId="{34C7DFF5-8E2B-9B4C-8DB8-8A5AD29CFE0F}" type="presParOf" srcId="{EAE50392-AFC8-4ABD-A9A3-6B1C793125BA}" destId="{907B3238-A2D4-47F9-A795-56A14FE5B122}" srcOrd="0" destOrd="0" presId="urn:microsoft.com/office/officeart/2008/layout/VerticalCurvedList"/>
    <dgm:cxn modelId="{C245DA7D-830B-CA41-ADB9-19B8230BA798}" type="presParOf" srcId="{0CEF6F86-9168-492D-BEDA-3EF97B71BFFA}" destId="{B758512F-12A2-4FFF-9392-EDEE41C5DF63}" srcOrd="5" destOrd="0" presId="urn:microsoft.com/office/officeart/2008/layout/VerticalCurvedList"/>
    <dgm:cxn modelId="{D8227B43-CC94-0947-8F26-1D589B84D525}" type="presParOf" srcId="{0CEF6F86-9168-492D-BEDA-3EF97B71BFFA}" destId="{C19F639C-5B65-4F12-BB14-F4E07FA98313}" srcOrd="6" destOrd="0" presId="urn:microsoft.com/office/officeart/2008/layout/VerticalCurvedList"/>
    <dgm:cxn modelId="{4B9D2A97-86A2-ED4B-AD65-36B89C8CA898}" type="presParOf" srcId="{C19F639C-5B65-4F12-BB14-F4E07FA98313}" destId="{41D23DCB-3D61-436F-92EE-5832E60A9543}" srcOrd="0" destOrd="0" presId="urn:microsoft.com/office/officeart/2008/layout/VerticalCurvedList"/>
    <dgm:cxn modelId="{3D58DD8F-26A4-CA4A-A9D3-562DFEFFE09C}" type="presParOf" srcId="{0CEF6F86-9168-492D-BEDA-3EF97B71BFFA}" destId="{66BE91E1-D4CE-43B1-83DC-CAB67B61A8E2}" srcOrd="7" destOrd="0" presId="urn:microsoft.com/office/officeart/2008/layout/VerticalCurvedList"/>
    <dgm:cxn modelId="{B3F3D890-4A5F-EE4B-A155-DA9BE308C2BD}" type="presParOf" srcId="{0CEF6F86-9168-492D-BEDA-3EF97B71BFFA}" destId="{D9B2DE27-CEDD-49B5-A581-EA9AB6CA5B45}" srcOrd="8" destOrd="0" presId="urn:microsoft.com/office/officeart/2008/layout/VerticalCurvedList"/>
    <dgm:cxn modelId="{CB59F75B-6BF4-F347-89AE-05A5B0BED7F5}" type="presParOf" srcId="{D9B2DE27-CEDD-49B5-A581-EA9AB6CA5B45}" destId="{A61F9034-D40A-4AD5-9AC9-226D8B4831F2}" srcOrd="0" destOrd="0" presId="urn:microsoft.com/office/officeart/2008/layout/VerticalCurvedList"/>
    <dgm:cxn modelId="{2E756A2B-4659-6040-AF1D-E6781FFF332F}" type="presParOf" srcId="{0CEF6F86-9168-492D-BEDA-3EF97B71BFFA}" destId="{BD51151D-1AE9-4B07-9053-7D2CC3B17280}" srcOrd="9" destOrd="0" presId="urn:microsoft.com/office/officeart/2008/layout/VerticalCurvedList"/>
    <dgm:cxn modelId="{716D522A-C00B-E544-9E89-6A2266FCFD3C}" type="presParOf" srcId="{0CEF6F86-9168-492D-BEDA-3EF97B71BFFA}" destId="{3E895404-0772-4E46-859B-C536B78CCABE}" srcOrd="10" destOrd="0" presId="urn:microsoft.com/office/officeart/2008/layout/VerticalCurvedList"/>
    <dgm:cxn modelId="{706F9E02-291C-3945-BA67-96D0FF54777C}" type="presParOf" srcId="{3E895404-0772-4E46-859B-C536B78CCABE}" destId="{41B549F3-4795-44CA-9AC0-16A63F783C9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377923-4A63-431C-83F1-FE971F596762}" type="doc">
      <dgm:prSet loTypeId="urn:microsoft.com/office/officeart/2011/layout/HexagonRadial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FAE2698-5873-43D9-B0B0-EE7B65BD9E44}">
      <dgm:prSet phldrT="[Text]" custT="1"/>
      <dgm:spPr/>
      <dgm:t>
        <a:bodyPr/>
        <a:lstStyle/>
        <a:p>
          <a:r>
            <a:rPr lang="id-ID" sz="2000" b="1" dirty="0"/>
            <a:t>Laparoscopy</a:t>
          </a:r>
          <a:endParaRPr lang="en-US" sz="2000" b="1" dirty="0"/>
        </a:p>
      </dgm:t>
    </dgm:pt>
    <dgm:pt modelId="{20D04E7B-C780-4CB4-9BB1-DD38214880BC}" type="parTrans" cxnId="{E1BE4E51-2A5B-47C0-B104-F01D0B13A11B}">
      <dgm:prSet/>
      <dgm:spPr/>
      <dgm:t>
        <a:bodyPr/>
        <a:lstStyle/>
        <a:p>
          <a:endParaRPr lang="en-US"/>
        </a:p>
      </dgm:t>
    </dgm:pt>
    <dgm:pt modelId="{606AF37C-DCA0-4ABB-895C-A7D809568C27}" type="sibTrans" cxnId="{E1BE4E51-2A5B-47C0-B104-F01D0B13A11B}">
      <dgm:prSet/>
      <dgm:spPr/>
      <dgm:t>
        <a:bodyPr/>
        <a:lstStyle/>
        <a:p>
          <a:endParaRPr lang="en-US"/>
        </a:p>
      </dgm:t>
    </dgm:pt>
    <dgm:pt modelId="{328A4A80-BC51-4517-92AA-C985E18A5CE9}">
      <dgm:prSet phldrT="[Text]"/>
      <dgm:spPr/>
      <dgm:t>
        <a:bodyPr/>
        <a:lstStyle/>
        <a:p>
          <a:r>
            <a:rPr lang="id-ID" dirty="0"/>
            <a:t>Better visualisation</a:t>
          </a:r>
          <a:endParaRPr lang="en-US" dirty="0"/>
        </a:p>
      </dgm:t>
    </dgm:pt>
    <dgm:pt modelId="{4E259E9D-861F-487B-BC12-F8DDECEFFEDE}" type="parTrans" cxnId="{9837A657-4312-4834-B782-ED55DAB5E0CF}">
      <dgm:prSet/>
      <dgm:spPr/>
      <dgm:t>
        <a:bodyPr/>
        <a:lstStyle/>
        <a:p>
          <a:endParaRPr lang="en-US"/>
        </a:p>
      </dgm:t>
    </dgm:pt>
    <dgm:pt modelId="{AD7F6971-3E0C-4B17-8B67-1B941C102CB4}" type="sibTrans" cxnId="{9837A657-4312-4834-B782-ED55DAB5E0CF}">
      <dgm:prSet/>
      <dgm:spPr/>
      <dgm:t>
        <a:bodyPr/>
        <a:lstStyle/>
        <a:p>
          <a:endParaRPr lang="en-US"/>
        </a:p>
      </dgm:t>
    </dgm:pt>
    <dgm:pt modelId="{F6322F38-AD58-4618-8904-3CEB274FCE7B}">
      <dgm:prSet phldrT="[Text]"/>
      <dgm:spPr/>
      <dgm:t>
        <a:bodyPr/>
        <a:lstStyle/>
        <a:p>
          <a:r>
            <a:rPr lang="id-ID" dirty="0"/>
            <a:t>Improved dissection</a:t>
          </a:r>
          <a:endParaRPr lang="en-US" dirty="0"/>
        </a:p>
      </dgm:t>
    </dgm:pt>
    <dgm:pt modelId="{9DF9BBA3-9179-417B-9EAE-40A2121C97B1}" type="parTrans" cxnId="{0A1D52A0-81EA-4D17-86C7-15AFFC3F5E51}">
      <dgm:prSet/>
      <dgm:spPr/>
      <dgm:t>
        <a:bodyPr/>
        <a:lstStyle/>
        <a:p>
          <a:endParaRPr lang="en-US"/>
        </a:p>
      </dgm:t>
    </dgm:pt>
    <dgm:pt modelId="{6EA3FA71-05BD-4B3C-8723-0C6D12C2A266}" type="sibTrans" cxnId="{0A1D52A0-81EA-4D17-86C7-15AFFC3F5E51}">
      <dgm:prSet/>
      <dgm:spPr/>
      <dgm:t>
        <a:bodyPr/>
        <a:lstStyle/>
        <a:p>
          <a:endParaRPr lang="en-US"/>
        </a:p>
      </dgm:t>
    </dgm:pt>
    <dgm:pt modelId="{57716BD3-339A-4164-BBDD-7474B39ED0DC}">
      <dgm:prSet phldrT="[Text]"/>
      <dgm:spPr/>
      <dgm:t>
        <a:bodyPr/>
        <a:lstStyle/>
        <a:p>
          <a:r>
            <a:rPr lang="id-ID" dirty="0"/>
            <a:t>Reduced hospital stay</a:t>
          </a:r>
          <a:endParaRPr lang="en-US" dirty="0"/>
        </a:p>
      </dgm:t>
    </dgm:pt>
    <dgm:pt modelId="{AAFB8921-6982-4763-A4C1-5088A9C79AA4}" type="parTrans" cxnId="{F2E60719-C489-48F8-9D37-B67C753D3ED4}">
      <dgm:prSet/>
      <dgm:spPr/>
      <dgm:t>
        <a:bodyPr/>
        <a:lstStyle/>
        <a:p>
          <a:endParaRPr lang="en-US"/>
        </a:p>
      </dgm:t>
    </dgm:pt>
    <dgm:pt modelId="{30AFA67A-D220-4B9C-8794-796CA2726A9A}" type="sibTrans" cxnId="{F2E60719-C489-48F8-9D37-B67C753D3ED4}">
      <dgm:prSet/>
      <dgm:spPr/>
      <dgm:t>
        <a:bodyPr/>
        <a:lstStyle/>
        <a:p>
          <a:endParaRPr lang="en-US"/>
        </a:p>
      </dgm:t>
    </dgm:pt>
    <dgm:pt modelId="{B97842CB-CA51-4CAC-A384-154D56224FB8}">
      <dgm:prSet phldrT="[Text]"/>
      <dgm:spPr/>
      <dgm:t>
        <a:bodyPr/>
        <a:lstStyle/>
        <a:p>
          <a:r>
            <a:rPr lang="id-ID" dirty="0"/>
            <a:t>Reduced post operative pain</a:t>
          </a:r>
          <a:endParaRPr lang="en-US" dirty="0"/>
        </a:p>
      </dgm:t>
    </dgm:pt>
    <dgm:pt modelId="{A1955042-C3CA-4E44-9689-FB9F8CD1B980}" type="parTrans" cxnId="{238AB79F-DF4C-4808-BFEB-EA0D22B0035E}">
      <dgm:prSet/>
      <dgm:spPr/>
      <dgm:t>
        <a:bodyPr/>
        <a:lstStyle/>
        <a:p>
          <a:endParaRPr lang="en-US"/>
        </a:p>
      </dgm:t>
    </dgm:pt>
    <dgm:pt modelId="{343A28AD-ABFD-4341-ADEB-573A9ED71E8B}" type="sibTrans" cxnId="{238AB79F-DF4C-4808-BFEB-EA0D22B0035E}">
      <dgm:prSet/>
      <dgm:spPr/>
      <dgm:t>
        <a:bodyPr/>
        <a:lstStyle/>
        <a:p>
          <a:endParaRPr lang="en-US"/>
        </a:p>
      </dgm:t>
    </dgm:pt>
    <dgm:pt modelId="{FD72BA8C-10C5-480E-8DF6-353C847DB101}">
      <dgm:prSet phldrT="[Text]"/>
      <dgm:spPr/>
      <dgm:t>
        <a:bodyPr/>
        <a:lstStyle/>
        <a:p>
          <a:r>
            <a:rPr lang="id-ID" dirty="0"/>
            <a:t>improved cosmesis </a:t>
          </a:r>
          <a:endParaRPr lang="en-US" dirty="0"/>
        </a:p>
      </dgm:t>
    </dgm:pt>
    <dgm:pt modelId="{FCDF2C25-7947-4B74-9580-2287C562ECC9}" type="parTrans" cxnId="{EED5AF95-7614-4F39-8E8D-55F13411CAEA}">
      <dgm:prSet/>
      <dgm:spPr/>
      <dgm:t>
        <a:bodyPr/>
        <a:lstStyle/>
        <a:p>
          <a:endParaRPr lang="en-US"/>
        </a:p>
      </dgm:t>
    </dgm:pt>
    <dgm:pt modelId="{F3334759-DFF2-4B99-935A-2F8F104AE753}" type="sibTrans" cxnId="{EED5AF95-7614-4F39-8E8D-55F13411CAEA}">
      <dgm:prSet/>
      <dgm:spPr/>
      <dgm:t>
        <a:bodyPr/>
        <a:lstStyle/>
        <a:p>
          <a:endParaRPr lang="en-US"/>
        </a:p>
      </dgm:t>
    </dgm:pt>
    <dgm:pt modelId="{40AB18F2-9BC5-40B8-B350-499530BBF4E4}">
      <dgm:prSet phldrT="[Text]"/>
      <dgm:spPr/>
      <dgm:t>
        <a:bodyPr/>
        <a:lstStyle/>
        <a:p>
          <a:r>
            <a:rPr lang="id-ID" dirty="0"/>
            <a:t>Reduced blood loss</a:t>
          </a:r>
          <a:endParaRPr lang="en-US" dirty="0"/>
        </a:p>
      </dgm:t>
    </dgm:pt>
    <dgm:pt modelId="{66A86FEE-71B7-4292-8767-0B2982CC05BF}" type="parTrans" cxnId="{31570EB7-18F9-4890-8600-491CADC1D233}">
      <dgm:prSet/>
      <dgm:spPr/>
      <dgm:t>
        <a:bodyPr/>
        <a:lstStyle/>
        <a:p>
          <a:endParaRPr lang="en-US"/>
        </a:p>
      </dgm:t>
    </dgm:pt>
    <dgm:pt modelId="{F09153F7-FE0F-4F53-B4E7-BE403713FF80}" type="sibTrans" cxnId="{31570EB7-18F9-4890-8600-491CADC1D233}">
      <dgm:prSet/>
      <dgm:spPr/>
      <dgm:t>
        <a:bodyPr/>
        <a:lstStyle/>
        <a:p>
          <a:endParaRPr lang="en-US"/>
        </a:p>
      </dgm:t>
    </dgm:pt>
    <dgm:pt modelId="{A57FC881-3373-43B4-ADFC-CC5E01155D16}">
      <dgm:prSet phldrT="[Text]"/>
      <dgm:spPr/>
      <dgm:t>
        <a:bodyPr/>
        <a:lstStyle/>
        <a:p>
          <a:endParaRPr lang="en-US" dirty="0"/>
        </a:p>
      </dgm:t>
    </dgm:pt>
    <dgm:pt modelId="{056D893E-508D-4BDE-94B1-DF73FCEFE0A6}" type="parTrans" cxnId="{2E7581E2-145C-410A-BC4E-033A5DB4CF47}">
      <dgm:prSet/>
      <dgm:spPr/>
      <dgm:t>
        <a:bodyPr/>
        <a:lstStyle/>
        <a:p>
          <a:endParaRPr lang="en-US"/>
        </a:p>
      </dgm:t>
    </dgm:pt>
    <dgm:pt modelId="{8EAB0143-50DA-4C51-8205-7BB99426B032}" type="sibTrans" cxnId="{2E7581E2-145C-410A-BC4E-033A5DB4CF47}">
      <dgm:prSet/>
      <dgm:spPr/>
      <dgm:t>
        <a:bodyPr/>
        <a:lstStyle/>
        <a:p>
          <a:endParaRPr lang="en-US"/>
        </a:p>
      </dgm:t>
    </dgm:pt>
    <dgm:pt modelId="{87A65B7A-D733-41B2-A1C9-9FABEDFF20B8}" type="pres">
      <dgm:prSet presAssocID="{3C377923-4A63-431C-83F1-FE971F59676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88AA018-D72A-4C3E-BAFB-39ED5A8FC172}" type="pres">
      <dgm:prSet presAssocID="{FFAE2698-5873-43D9-B0B0-EE7B65BD9E44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C47DB66B-6248-4C34-9B7F-F14CFB3DDF1B}" type="pres">
      <dgm:prSet presAssocID="{328A4A80-BC51-4517-92AA-C985E18A5CE9}" presName="Accent1" presStyleCnt="0"/>
      <dgm:spPr/>
      <dgm:t>
        <a:bodyPr/>
        <a:lstStyle/>
        <a:p>
          <a:endParaRPr lang="id-ID"/>
        </a:p>
      </dgm:t>
    </dgm:pt>
    <dgm:pt modelId="{E733F225-55F8-44B7-907E-0B01A6B7B97A}" type="pres">
      <dgm:prSet presAssocID="{328A4A80-BC51-4517-92AA-C985E18A5CE9}" presName="Accent" presStyleLbl="bgShp" presStyleIdx="0" presStyleCnt="6"/>
      <dgm:spPr/>
      <dgm:t>
        <a:bodyPr/>
        <a:lstStyle/>
        <a:p>
          <a:endParaRPr lang="id-ID"/>
        </a:p>
      </dgm:t>
    </dgm:pt>
    <dgm:pt modelId="{C50F0CE9-DD5C-49D0-AB2E-7E2FDB49755F}" type="pres">
      <dgm:prSet presAssocID="{328A4A80-BC51-4517-92AA-C985E18A5CE9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E58A45-04CC-4C7D-B86E-C55CDD5BEB89}" type="pres">
      <dgm:prSet presAssocID="{F6322F38-AD58-4618-8904-3CEB274FCE7B}" presName="Accent2" presStyleCnt="0"/>
      <dgm:spPr/>
      <dgm:t>
        <a:bodyPr/>
        <a:lstStyle/>
        <a:p>
          <a:endParaRPr lang="id-ID"/>
        </a:p>
      </dgm:t>
    </dgm:pt>
    <dgm:pt modelId="{C6E8DC63-EB8C-4EAB-ABA2-DE6E99998113}" type="pres">
      <dgm:prSet presAssocID="{F6322F38-AD58-4618-8904-3CEB274FCE7B}" presName="Accent" presStyleLbl="bgShp" presStyleIdx="1" presStyleCnt="6"/>
      <dgm:spPr/>
      <dgm:t>
        <a:bodyPr/>
        <a:lstStyle/>
        <a:p>
          <a:endParaRPr lang="id-ID"/>
        </a:p>
      </dgm:t>
    </dgm:pt>
    <dgm:pt modelId="{C80EC3C2-5538-40F0-ABFA-18503F2BEC5B}" type="pres">
      <dgm:prSet presAssocID="{F6322F38-AD58-4618-8904-3CEB274FCE7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E6B85-443F-48A2-AAEE-2ECABC787352}" type="pres">
      <dgm:prSet presAssocID="{57716BD3-339A-4164-BBDD-7474B39ED0DC}" presName="Accent3" presStyleCnt="0"/>
      <dgm:spPr/>
      <dgm:t>
        <a:bodyPr/>
        <a:lstStyle/>
        <a:p>
          <a:endParaRPr lang="id-ID"/>
        </a:p>
      </dgm:t>
    </dgm:pt>
    <dgm:pt modelId="{9E3CB816-8935-4F33-86C8-5BB586FB6AFD}" type="pres">
      <dgm:prSet presAssocID="{57716BD3-339A-4164-BBDD-7474B39ED0DC}" presName="Accent" presStyleLbl="bgShp" presStyleIdx="2" presStyleCnt="6"/>
      <dgm:spPr/>
      <dgm:t>
        <a:bodyPr/>
        <a:lstStyle/>
        <a:p>
          <a:endParaRPr lang="id-ID"/>
        </a:p>
      </dgm:t>
    </dgm:pt>
    <dgm:pt modelId="{0BABE2BC-3E1D-4BD6-919A-F70C6DF9EC13}" type="pres">
      <dgm:prSet presAssocID="{57716BD3-339A-4164-BBDD-7474B39ED0DC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AD18D6-CA9D-4E05-A632-231B98B5F0C4}" type="pres">
      <dgm:prSet presAssocID="{B97842CB-CA51-4CAC-A384-154D56224FB8}" presName="Accent4" presStyleCnt="0"/>
      <dgm:spPr/>
      <dgm:t>
        <a:bodyPr/>
        <a:lstStyle/>
        <a:p>
          <a:endParaRPr lang="id-ID"/>
        </a:p>
      </dgm:t>
    </dgm:pt>
    <dgm:pt modelId="{C0CD32BE-9433-47BF-BA62-62D8F84E99EE}" type="pres">
      <dgm:prSet presAssocID="{B97842CB-CA51-4CAC-A384-154D56224FB8}" presName="Accent" presStyleLbl="bgShp" presStyleIdx="3" presStyleCnt="6"/>
      <dgm:spPr/>
      <dgm:t>
        <a:bodyPr/>
        <a:lstStyle/>
        <a:p>
          <a:endParaRPr lang="id-ID"/>
        </a:p>
      </dgm:t>
    </dgm:pt>
    <dgm:pt modelId="{EF0C6C08-5A3A-4F8E-BAF0-91D43475DBDC}" type="pres">
      <dgm:prSet presAssocID="{B97842CB-CA51-4CAC-A384-154D56224FB8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C67423-9449-4C87-8639-1F262C40983F}" type="pres">
      <dgm:prSet presAssocID="{FD72BA8C-10C5-480E-8DF6-353C847DB101}" presName="Accent5" presStyleCnt="0"/>
      <dgm:spPr/>
      <dgm:t>
        <a:bodyPr/>
        <a:lstStyle/>
        <a:p>
          <a:endParaRPr lang="id-ID"/>
        </a:p>
      </dgm:t>
    </dgm:pt>
    <dgm:pt modelId="{D056079E-AB13-4A61-99A6-E521C1570928}" type="pres">
      <dgm:prSet presAssocID="{FD72BA8C-10C5-480E-8DF6-353C847DB101}" presName="Accent" presStyleLbl="bgShp" presStyleIdx="4" presStyleCnt="6"/>
      <dgm:spPr/>
      <dgm:t>
        <a:bodyPr/>
        <a:lstStyle/>
        <a:p>
          <a:endParaRPr lang="id-ID"/>
        </a:p>
      </dgm:t>
    </dgm:pt>
    <dgm:pt modelId="{1B8456FE-F4AA-4E49-94AA-490CD9D9A968}" type="pres">
      <dgm:prSet presAssocID="{FD72BA8C-10C5-480E-8DF6-353C847DB101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ADFE51-4998-4F43-892D-5BF81369742E}" type="pres">
      <dgm:prSet presAssocID="{40AB18F2-9BC5-40B8-B350-499530BBF4E4}" presName="Accent6" presStyleCnt="0"/>
      <dgm:spPr/>
      <dgm:t>
        <a:bodyPr/>
        <a:lstStyle/>
        <a:p>
          <a:endParaRPr lang="id-ID"/>
        </a:p>
      </dgm:t>
    </dgm:pt>
    <dgm:pt modelId="{F13A3C3A-0515-4550-B8B4-2E8FEED484D3}" type="pres">
      <dgm:prSet presAssocID="{40AB18F2-9BC5-40B8-B350-499530BBF4E4}" presName="Accent" presStyleLbl="bgShp" presStyleIdx="5" presStyleCnt="6"/>
      <dgm:spPr/>
      <dgm:t>
        <a:bodyPr/>
        <a:lstStyle/>
        <a:p>
          <a:endParaRPr lang="id-ID"/>
        </a:p>
      </dgm:t>
    </dgm:pt>
    <dgm:pt modelId="{5D2B0A21-ECDD-436F-89B4-1DED41EF9DD7}" type="pres">
      <dgm:prSet presAssocID="{40AB18F2-9BC5-40B8-B350-499530BBF4E4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BE4E51-2A5B-47C0-B104-F01D0B13A11B}" srcId="{3C377923-4A63-431C-83F1-FE971F596762}" destId="{FFAE2698-5873-43D9-B0B0-EE7B65BD9E44}" srcOrd="0" destOrd="0" parTransId="{20D04E7B-C780-4CB4-9BB1-DD38214880BC}" sibTransId="{606AF37C-DCA0-4ABB-895C-A7D809568C27}"/>
    <dgm:cxn modelId="{85B8B07E-EADD-FD44-A99A-04C3FA2BFB4A}" type="presOf" srcId="{F6322F38-AD58-4618-8904-3CEB274FCE7B}" destId="{C80EC3C2-5538-40F0-ABFA-18503F2BEC5B}" srcOrd="0" destOrd="0" presId="urn:microsoft.com/office/officeart/2011/layout/HexagonRadial"/>
    <dgm:cxn modelId="{9837A657-4312-4834-B782-ED55DAB5E0CF}" srcId="{FFAE2698-5873-43D9-B0B0-EE7B65BD9E44}" destId="{328A4A80-BC51-4517-92AA-C985E18A5CE9}" srcOrd="0" destOrd="0" parTransId="{4E259E9D-861F-487B-BC12-F8DDECEFFEDE}" sibTransId="{AD7F6971-3E0C-4B17-8B67-1B941C102CB4}"/>
    <dgm:cxn modelId="{13F2F06D-7891-6A4C-8B7C-618322C84D80}" type="presOf" srcId="{328A4A80-BC51-4517-92AA-C985E18A5CE9}" destId="{C50F0CE9-DD5C-49D0-AB2E-7E2FDB49755F}" srcOrd="0" destOrd="0" presId="urn:microsoft.com/office/officeart/2011/layout/HexagonRadial"/>
    <dgm:cxn modelId="{296DAC28-F665-5943-B89C-DCA94DAEA232}" type="presOf" srcId="{FFAE2698-5873-43D9-B0B0-EE7B65BD9E44}" destId="{688AA018-D72A-4C3E-BAFB-39ED5A8FC172}" srcOrd="0" destOrd="0" presId="urn:microsoft.com/office/officeart/2011/layout/HexagonRadial"/>
    <dgm:cxn modelId="{48E17EA3-EA73-0148-8E0A-3BF2AAC90F1A}" type="presOf" srcId="{57716BD3-339A-4164-BBDD-7474B39ED0DC}" destId="{0BABE2BC-3E1D-4BD6-919A-F70C6DF9EC13}" srcOrd="0" destOrd="0" presId="urn:microsoft.com/office/officeart/2011/layout/HexagonRadial"/>
    <dgm:cxn modelId="{84FD8BAB-FF57-B34D-B691-CEE0A593CEAF}" type="presOf" srcId="{B97842CB-CA51-4CAC-A384-154D56224FB8}" destId="{EF0C6C08-5A3A-4F8E-BAF0-91D43475DBDC}" srcOrd="0" destOrd="0" presId="urn:microsoft.com/office/officeart/2011/layout/HexagonRadial"/>
    <dgm:cxn modelId="{238AB79F-DF4C-4808-BFEB-EA0D22B0035E}" srcId="{FFAE2698-5873-43D9-B0B0-EE7B65BD9E44}" destId="{B97842CB-CA51-4CAC-A384-154D56224FB8}" srcOrd="3" destOrd="0" parTransId="{A1955042-C3CA-4E44-9689-FB9F8CD1B980}" sibTransId="{343A28AD-ABFD-4341-ADEB-573A9ED71E8B}"/>
    <dgm:cxn modelId="{2E7581E2-145C-410A-BC4E-033A5DB4CF47}" srcId="{FFAE2698-5873-43D9-B0B0-EE7B65BD9E44}" destId="{A57FC881-3373-43B4-ADFC-CC5E01155D16}" srcOrd="6" destOrd="0" parTransId="{056D893E-508D-4BDE-94B1-DF73FCEFE0A6}" sibTransId="{8EAB0143-50DA-4C51-8205-7BB99426B032}"/>
    <dgm:cxn modelId="{31570EB7-18F9-4890-8600-491CADC1D233}" srcId="{FFAE2698-5873-43D9-B0B0-EE7B65BD9E44}" destId="{40AB18F2-9BC5-40B8-B350-499530BBF4E4}" srcOrd="5" destOrd="0" parTransId="{66A86FEE-71B7-4292-8767-0B2982CC05BF}" sibTransId="{F09153F7-FE0F-4F53-B4E7-BE403713FF80}"/>
    <dgm:cxn modelId="{F2E60719-C489-48F8-9D37-B67C753D3ED4}" srcId="{FFAE2698-5873-43D9-B0B0-EE7B65BD9E44}" destId="{57716BD3-339A-4164-BBDD-7474B39ED0DC}" srcOrd="2" destOrd="0" parTransId="{AAFB8921-6982-4763-A4C1-5088A9C79AA4}" sibTransId="{30AFA67A-D220-4B9C-8794-796CA2726A9A}"/>
    <dgm:cxn modelId="{45984A78-0BE6-F442-A4D1-B413ACF28933}" type="presOf" srcId="{40AB18F2-9BC5-40B8-B350-499530BBF4E4}" destId="{5D2B0A21-ECDD-436F-89B4-1DED41EF9DD7}" srcOrd="0" destOrd="0" presId="urn:microsoft.com/office/officeart/2011/layout/HexagonRadial"/>
    <dgm:cxn modelId="{2128AB2D-94C1-6D4D-BD8B-5E2117027265}" type="presOf" srcId="{3C377923-4A63-431C-83F1-FE971F596762}" destId="{87A65B7A-D733-41B2-A1C9-9FABEDFF20B8}" srcOrd="0" destOrd="0" presId="urn:microsoft.com/office/officeart/2011/layout/HexagonRadial"/>
    <dgm:cxn modelId="{1D97AFB4-0B4B-BA4F-BE90-067A4382DBCE}" type="presOf" srcId="{FD72BA8C-10C5-480E-8DF6-353C847DB101}" destId="{1B8456FE-F4AA-4E49-94AA-490CD9D9A968}" srcOrd="0" destOrd="0" presId="urn:microsoft.com/office/officeart/2011/layout/HexagonRadial"/>
    <dgm:cxn modelId="{0A1D52A0-81EA-4D17-86C7-15AFFC3F5E51}" srcId="{FFAE2698-5873-43D9-B0B0-EE7B65BD9E44}" destId="{F6322F38-AD58-4618-8904-3CEB274FCE7B}" srcOrd="1" destOrd="0" parTransId="{9DF9BBA3-9179-417B-9EAE-40A2121C97B1}" sibTransId="{6EA3FA71-05BD-4B3C-8723-0C6D12C2A266}"/>
    <dgm:cxn modelId="{EED5AF95-7614-4F39-8E8D-55F13411CAEA}" srcId="{FFAE2698-5873-43D9-B0B0-EE7B65BD9E44}" destId="{FD72BA8C-10C5-480E-8DF6-353C847DB101}" srcOrd="4" destOrd="0" parTransId="{FCDF2C25-7947-4B74-9580-2287C562ECC9}" sibTransId="{F3334759-DFF2-4B99-935A-2F8F104AE753}"/>
    <dgm:cxn modelId="{0CE0B568-6C76-D741-A734-AB801D94264D}" type="presParOf" srcId="{87A65B7A-D733-41B2-A1C9-9FABEDFF20B8}" destId="{688AA018-D72A-4C3E-BAFB-39ED5A8FC172}" srcOrd="0" destOrd="0" presId="urn:microsoft.com/office/officeart/2011/layout/HexagonRadial"/>
    <dgm:cxn modelId="{C80A4C07-5165-5C41-920F-57ED4316DCB9}" type="presParOf" srcId="{87A65B7A-D733-41B2-A1C9-9FABEDFF20B8}" destId="{C47DB66B-6248-4C34-9B7F-F14CFB3DDF1B}" srcOrd="1" destOrd="0" presId="urn:microsoft.com/office/officeart/2011/layout/HexagonRadial"/>
    <dgm:cxn modelId="{0A415481-3B5C-6846-81D5-10AA2E3EFD41}" type="presParOf" srcId="{C47DB66B-6248-4C34-9B7F-F14CFB3DDF1B}" destId="{E733F225-55F8-44B7-907E-0B01A6B7B97A}" srcOrd="0" destOrd="0" presId="urn:microsoft.com/office/officeart/2011/layout/HexagonRadial"/>
    <dgm:cxn modelId="{C3FC48BE-4DDA-7E4B-AC8D-979443BBE9ED}" type="presParOf" srcId="{87A65B7A-D733-41B2-A1C9-9FABEDFF20B8}" destId="{C50F0CE9-DD5C-49D0-AB2E-7E2FDB49755F}" srcOrd="2" destOrd="0" presId="urn:microsoft.com/office/officeart/2011/layout/HexagonRadial"/>
    <dgm:cxn modelId="{1297A912-A094-4844-BA39-E070F6D505ED}" type="presParOf" srcId="{87A65B7A-D733-41B2-A1C9-9FABEDFF20B8}" destId="{B5E58A45-04CC-4C7D-B86E-C55CDD5BEB89}" srcOrd="3" destOrd="0" presId="urn:microsoft.com/office/officeart/2011/layout/HexagonRadial"/>
    <dgm:cxn modelId="{465CAF40-A7CB-2849-A1E0-CB40E7D18E98}" type="presParOf" srcId="{B5E58A45-04CC-4C7D-B86E-C55CDD5BEB89}" destId="{C6E8DC63-EB8C-4EAB-ABA2-DE6E99998113}" srcOrd="0" destOrd="0" presId="urn:microsoft.com/office/officeart/2011/layout/HexagonRadial"/>
    <dgm:cxn modelId="{01F98237-2719-6044-96CA-D485252D7507}" type="presParOf" srcId="{87A65B7A-D733-41B2-A1C9-9FABEDFF20B8}" destId="{C80EC3C2-5538-40F0-ABFA-18503F2BEC5B}" srcOrd="4" destOrd="0" presId="urn:microsoft.com/office/officeart/2011/layout/HexagonRadial"/>
    <dgm:cxn modelId="{A1764C44-5FBC-3140-B08D-DCBF11E0B249}" type="presParOf" srcId="{87A65B7A-D733-41B2-A1C9-9FABEDFF20B8}" destId="{CC9E6B85-443F-48A2-AAEE-2ECABC787352}" srcOrd="5" destOrd="0" presId="urn:microsoft.com/office/officeart/2011/layout/HexagonRadial"/>
    <dgm:cxn modelId="{6558CB35-1D71-6445-AEB2-ED3DA4A6120F}" type="presParOf" srcId="{CC9E6B85-443F-48A2-AAEE-2ECABC787352}" destId="{9E3CB816-8935-4F33-86C8-5BB586FB6AFD}" srcOrd="0" destOrd="0" presId="urn:microsoft.com/office/officeart/2011/layout/HexagonRadial"/>
    <dgm:cxn modelId="{2331D2E0-14E9-4044-8483-5599281CE96E}" type="presParOf" srcId="{87A65B7A-D733-41B2-A1C9-9FABEDFF20B8}" destId="{0BABE2BC-3E1D-4BD6-919A-F70C6DF9EC13}" srcOrd="6" destOrd="0" presId="urn:microsoft.com/office/officeart/2011/layout/HexagonRadial"/>
    <dgm:cxn modelId="{FDECFC23-E10E-9241-A7AB-5CFCEB13D656}" type="presParOf" srcId="{87A65B7A-D733-41B2-A1C9-9FABEDFF20B8}" destId="{DCAD18D6-CA9D-4E05-A632-231B98B5F0C4}" srcOrd="7" destOrd="0" presId="urn:microsoft.com/office/officeart/2011/layout/HexagonRadial"/>
    <dgm:cxn modelId="{87F6428E-3A5D-F549-857E-16A6AB6FE164}" type="presParOf" srcId="{DCAD18D6-CA9D-4E05-A632-231B98B5F0C4}" destId="{C0CD32BE-9433-47BF-BA62-62D8F84E99EE}" srcOrd="0" destOrd="0" presId="urn:microsoft.com/office/officeart/2011/layout/HexagonRadial"/>
    <dgm:cxn modelId="{A854D3A5-6728-694A-A99E-75F447C02280}" type="presParOf" srcId="{87A65B7A-D733-41B2-A1C9-9FABEDFF20B8}" destId="{EF0C6C08-5A3A-4F8E-BAF0-91D43475DBDC}" srcOrd="8" destOrd="0" presId="urn:microsoft.com/office/officeart/2011/layout/HexagonRadial"/>
    <dgm:cxn modelId="{CBBE5AFD-5EF8-F949-8D82-96A3446736B9}" type="presParOf" srcId="{87A65B7A-D733-41B2-A1C9-9FABEDFF20B8}" destId="{7FC67423-9449-4C87-8639-1F262C40983F}" srcOrd="9" destOrd="0" presId="urn:microsoft.com/office/officeart/2011/layout/HexagonRadial"/>
    <dgm:cxn modelId="{A71E46DA-29C5-5847-8C31-374F578C863B}" type="presParOf" srcId="{7FC67423-9449-4C87-8639-1F262C40983F}" destId="{D056079E-AB13-4A61-99A6-E521C1570928}" srcOrd="0" destOrd="0" presId="urn:microsoft.com/office/officeart/2011/layout/HexagonRadial"/>
    <dgm:cxn modelId="{C2F2DF0A-9F36-9440-9B1F-FB5824BF64AC}" type="presParOf" srcId="{87A65B7A-D733-41B2-A1C9-9FABEDFF20B8}" destId="{1B8456FE-F4AA-4E49-94AA-490CD9D9A968}" srcOrd="10" destOrd="0" presId="urn:microsoft.com/office/officeart/2011/layout/HexagonRadial"/>
    <dgm:cxn modelId="{D6B5D788-AF8C-F143-BE45-96B526B3320D}" type="presParOf" srcId="{87A65B7A-D733-41B2-A1C9-9FABEDFF20B8}" destId="{AEADFE51-4998-4F43-892D-5BF81369742E}" srcOrd="11" destOrd="0" presId="urn:microsoft.com/office/officeart/2011/layout/HexagonRadial"/>
    <dgm:cxn modelId="{9DC42B46-55D7-164C-BF40-9573E6EAAD92}" type="presParOf" srcId="{AEADFE51-4998-4F43-892D-5BF81369742E}" destId="{F13A3C3A-0515-4550-B8B4-2E8FEED484D3}" srcOrd="0" destOrd="0" presId="urn:microsoft.com/office/officeart/2011/layout/HexagonRadial"/>
    <dgm:cxn modelId="{F822F76F-8B97-6041-A9C2-1530AA1D2BBA}" type="presParOf" srcId="{87A65B7A-D733-41B2-A1C9-9FABEDFF20B8}" destId="{5D2B0A21-ECDD-436F-89B4-1DED41EF9DD7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1077ED5-CF6B-4FFB-B60A-13275F569CF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7A0E1F70-D3CD-494A-9D88-FF286F975002}">
      <dgm:prSet phldrT="[Text]" custT="1"/>
      <dgm:spPr/>
      <dgm:t>
        <a:bodyPr/>
        <a:lstStyle/>
        <a:p>
          <a:r>
            <a:rPr lang="en-US" sz="3200" dirty="0" smtClean="0">
              <a:latin typeface="Arial Rounded MT Bold" pitchFamily="34" charset="0"/>
            </a:rPr>
            <a:t>Right </a:t>
          </a:r>
          <a:r>
            <a:rPr lang="id-ID" sz="3200" dirty="0" smtClean="0">
              <a:latin typeface="Arial Rounded MT Bold" pitchFamily="34" charset="0"/>
            </a:rPr>
            <a:t>H</a:t>
          </a:r>
          <a:r>
            <a:rPr lang="en-US" sz="3200" dirty="0" err="1" smtClean="0">
              <a:latin typeface="Arial Rounded MT Bold" pitchFamily="34" charset="0"/>
            </a:rPr>
            <a:t>emicolectomy</a:t>
          </a:r>
          <a:r>
            <a:rPr lang="en-US" sz="3200" dirty="0" smtClean="0">
              <a:latin typeface="Arial Rounded MT Bold" pitchFamily="34" charset="0"/>
            </a:rPr>
            <a:t> </a:t>
          </a:r>
          <a:endParaRPr lang="id-ID" sz="3200" dirty="0">
            <a:latin typeface="Arial Rounded MT Bold" pitchFamily="34" charset="0"/>
          </a:endParaRPr>
        </a:p>
      </dgm:t>
    </dgm:pt>
    <dgm:pt modelId="{EA30B0C8-26DA-4188-8B6C-56B03F957660}" type="parTrans" cxnId="{CA25FDF3-1364-4B00-8486-C2AA2FD6F3B9}">
      <dgm:prSet/>
      <dgm:spPr/>
      <dgm:t>
        <a:bodyPr/>
        <a:lstStyle/>
        <a:p>
          <a:endParaRPr lang="id-ID">
            <a:latin typeface="Arial Rounded MT Bold" pitchFamily="34" charset="0"/>
          </a:endParaRPr>
        </a:p>
      </dgm:t>
    </dgm:pt>
    <dgm:pt modelId="{EC5395BD-2816-46B8-909C-0BDB463B5202}" type="sibTrans" cxnId="{CA25FDF3-1364-4B00-8486-C2AA2FD6F3B9}">
      <dgm:prSet/>
      <dgm:spPr/>
      <dgm:t>
        <a:bodyPr/>
        <a:lstStyle/>
        <a:p>
          <a:endParaRPr lang="id-ID">
            <a:latin typeface="Arial Rounded MT Bold" pitchFamily="34" charset="0"/>
          </a:endParaRPr>
        </a:p>
      </dgm:t>
    </dgm:pt>
    <dgm:pt modelId="{981D5EF3-4D84-48CA-A80B-7B5AF49F64F1}">
      <dgm:prSet phldrT="[Text]" custT="1"/>
      <dgm:spPr/>
      <dgm:t>
        <a:bodyPr/>
        <a:lstStyle/>
        <a:p>
          <a:pPr algn="just">
            <a:lnSpc>
              <a:spcPct val="150000"/>
            </a:lnSpc>
          </a:pPr>
          <a:r>
            <a:rPr lang="en-US" sz="2400" dirty="0" smtClean="0"/>
            <a:t>remove </a:t>
          </a:r>
          <a:r>
            <a:rPr lang="en-US" sz="2400" dirty="0" err="1" smtClean="0"/>
            <a:t>tumours</a:t>
          </a:r>
          <a:r>
            <a:rPr lang="en-US" sz="2400" dirty="0" smtClean="0"/>
            <a:t> in </a:t>
          </a:r>
          <a:r>
            <a:rPr lang="en-US" sz="2400" dirty="0" smtClean="0">
              <a:solidFill>
                <a:srgbClr val="FFC000"/>
              </a:solidFill>
            </a:rPr>
            <a:t>THE RIGHT COLON</a:t>
          </a:r>
          <a:r>
            <a:rPr lang="en-US" sz="2400" dirty="0" smtClean="0"/>
            <a:t>, including the </a:t>
          </a:r>
          <a:r>
            <a:rPr lang="en-US" sz="2400" dirty="0" err="1" smtClean="0"/>
            <a:t>cecum</a:t>
          </a:r>
          <a:r>
            <a:rPr lang="en-US" sz="2400" dirty="0" smtClean="0"/>
            <a:t> and ascending </a:t>
          </a:r>
          <a:r>
            <a:rPr lang="en-US" sz="2400" dirty="0" err="1" smtClean="0"/>
            <a:t>colo</a:t>
          </a:r>
          <a:r>
            <a:rPr lang="id-ID" sz="2400" dirty="0" smtClean="0"/>
            <a:t>n</a:t>
          </a:r>
          <a:endParaRPr lang="id-ID" sz="2400" dirty="0">
            <a:latin typeface="Arial Rounded MT Bold" pitchFamily="34" charset="0"/>
          </a:endParaRPr>
        </a:p>
      </dgm:t>
    </dgm:pt>
    <dgm:pt modelId="{511DCE60-3B32-4FD7-92F9-735921F57F2E}" type="parTrans" cxnId="{04BF5763-B7BE-427B-AE2F-12F699A68563}">
      <dgm:prSet/>
      <dgm:spPr/>
      <dgm:t>
        <a:bodyPr/>
        <a:lstStyle/>
        <a:p>
          <a:endParaRPr lang="id-ID">
            <a:latin typeface="Arial Rounded MT Bold" pitchFamily="34" charset="0"/>
          </a:endParaRPr>
        </a:p>
      </dgm:t>
    </dgm:pt>
    <dgm:pt modelId="{8D4AB46F-115E-45B9-B746-597BF4329288}" type="sibTrans" cxnId="{04BF5763-B7BE-427B-AE2F-12F699A68563}">
      <dgm:prSet/>
      <dgm:spPr/>
      <dgm:t>
        <a:bodyPr/>
        <a:lstStyle/>
        <a:p>
          <a:endParaRPr lang="id-ID">
            <a:latin typeface="Arial Rounded MT Bold" pitchFamily="34" charset="0"/>
          </a:endParaRPr>
        </a:p>
      </dgm:t>
    </dgm:pt>
    <dgm:pt modelId="{CF6ABAEF-CCA0-4E65-BE2C-16C8C8D6839D}">
      <dgm:prSet phldrT="[Text]" custT="1"/>
      <dgm:spPr/>
      <dgm:t>
        <a:bodyPr/>
        <a:lstStyle/>
        <a:p>
          <a:pPr algn="just"/>
          <a:r>
            <a:rPr lang="en-US" sz="3200" dirty="0" smtClean="0">
              <a:latin typeface="Arial Rounded MT Bold" pitchFamily="34" charset="0"/>
            </a:rPr>
            <a:t>Extended </a:t>
          </a:r>
          <a:r>
            <a:rPr lang="id-ID" sz="3200" dirty="0" smtClean="0">
              <a:latin typeface="Arial Rounded MT Bold" pitchFamily="34" charset="0"/>
            </a:rPr>
            <a:t>R</a:t>
          </a:r>
          <a:r>
            <a:rPr lang="en-US" sz="3200" dirty="0" err="1" smtClean="0">
              <a:latin typeface="Arial Rounded MT Bold" pitchFamily="34" charset="0"/>
            </a:rPr>
            <a:t>ight</a:t>
          </a:r>
          <a:r>
            <a:rPr lang="en-US" sz="3200" dirty="0" smtClean="0">
              <a:latin typeface="Arial Rounded MT Bold" pitchFamily="34" charset="0"/>
            </a:rPr>
            <a:t> </a:t>
          </a:r>
          <a:r>
            <a:rPr lang="id-ID" sz="3200" dirty="0" smtClean="0">
              <a:latin typeface="Arial Rounded MT Bold" pitchFamily="34" charset="0"/>
            </a:rPr>
            <a:t>H</a:t>
          </a:r>
          <a:r>
            <a:rPr lang="en-US" sz="3200" dirty="0" err="1" smtClean="0">
              <a:latin typeface="Arial Rounded MT Bold" pitchFamily="34" charset="0"/>
            </a:rPr>
            <a:t>emicolectomy</a:t>
          </a:r>
          <a:r>
            <a:rPr lang="id-ID" sz="3200" dirty="0" smtClean="0">
              <a:latin typeface="Arial Rounded MT Bold" pitchFamily="34" charset="0"/>
            </a:rPr>
            <a:t> </a:t>
          </a:r>
          <a:endParaRPr lang="id-ID" sz="3200" dirty="0">
            <a:latin typeface="Arial Rounded MT Bold" pitchFamily="34" charset="0"/>
          </a:endParaRPr>
        </a:p>
      </dgm:t>
    </dgm:pt>
    <dgm:pt modelId="{807B78D9-1B5B-4197-8912-20114535E210}" type="parTrans" cxnId="{68C82AC6-24F3-4127-8FF8-66B6D349D829}">
      <dgm:prSet/>
      <dgm:spPr/>
      <dgm:t>
        <a:bodyPr/>
        <a:lstStyle/>
        <a:p>
          <a:endParaRPr lang="id-ID">
            <a:latin typeface="Arial Rounded MT Bold" pitchFamily="34" charset="0"/>
          </a:endParaRPr>
        </a:p>
      </dgm:t>
    </dgm:pt>
    <dgm:pt modelId="{34185E53-4510-4113-AE3E-5FFEE4A9794E}" type="sibTrans" cxnId="{68C82AC6-24F3-4127-8FF8-66B6D349D829}">
      <dgm:prSet/>
      <dgm:spPr/>
      <dgm:t>
        <a:bodyPr/>
        <a:lstStyle/>
        <a:p>
          <a:endParaRPr lang="id-ID">
            <a:latin typeface="Arial Rounded MT Bold" pitchFamily="34" charset="0"/>
          </a:endParaRPr>
        </a:p>
      </dgm:t>
    </dgm:pt>
    <dgm:pt modelId="{576A1C59-95CA-4686-8ABD-97B868B34DE1}">
      <dgm:prSet phldrT="[Text]" custT="1"/>
      <dgm:spPr/>
      <dgm:t>
        <a:bodyPr anchor="ctr"/>
        <a:lstStyle/>
        <a:p>
          <a:pPr algn="just">
            <a:lnSpc>
              <a:spcPct val="150000"/>
            </a:lnSpc>
          </a:pPr>
          <a:r>
            <a:rPr lang="en-US" sz="2000" dirty="0" smtClean="0"/>
            <a:t>removes all of the transverse colon, may be done to remove </a:t>
          </a:r>
          <a:r>
            <a:rPr lang="en-US" sz="2000" dirty="0" err="1" smtClean="0"/>
            <a:t>tumours</a:t>
          </a:r>
          <a:r>
            <a:rPr lang="en-US" sz="2000" dirty="0" smtClean="0"/>
            <a:t> in the hepatic flexure or transverse colon</a:t>
          </a:r>
          <a:endParaRPr lang="id-ID" sz="2000" dirty="0">
            <a:latin typeface="Arial Rounded MT Bold" pitchFamily="34" charset="0"/>
          </a:endParaRPr>
        </a:p>
      </dgm:t>
    </dgm:pt>
    <dgm:pt modelId="{4E4C7012-AE28-4B23-B586-F90B3F1D5DF9}" type="parTrans" cxnId="{ECB040FF-B918-43E6-8DC1-4F3ACD6F7DEF}">
      <dgm:prSet/>
      <dgm:spPr/>
      <dgm:t>
        <a:bodyPr/>
        <a:lstStyle/>
        <a:p>
          <a:endParaRPr lang="id-ID">
            <a:latin typeface="Arial Rounded MT Bold" pitchFamily="34" charset="0"/>
          </a:endParaRPr>
        </a:p>
      </dgm:t>
    </dgm:pt>
    <dgm:pt modelId="{3EEE4235-F758-4CA1-9579-C522DFAAFEB6}" type="sibTrans" cxnId="{ECB040FF-B918-43E6-8DC1-4F3ACD6F7DEF}">
      <dgm:prSet/>
      <dgm:spPr/>
      <dgm:t>
        <a:bodyPr/>
        <a:lstStyle/>
        <a:p>
          <a:endParaRPr lang="id-ID">
            <a:latin typeface="Arial Rounded MT Bold" pitchFamily="34" charset="0"/>
          </a:endParaRPr>
        </a:p>
      </dgm:t>
    </dgm:pt>
    <dgm:pt modelId="{A596D149-2AA2-41AC-ACAF-B5AFF15D018F}" type="pres">
      <dgm:prSet presAssocID="{B1077ED5-CF6B-4FFB-B60A-13275F569CF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3399BAB-F8A1-45CA-B7A7-D708394F8D27}" type="pres">
      <dgm:prSet presAssocID="{7A0E1F70-D3CD-494A-9D88-FF286F975002}" presName="parentText" presStyleLbl="node1" presStyleIdx="0" presStyleCnt="2" custLinFactNeighborY="-2560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82A1B78-644D-4E71-9B6B-F38A5B149F64}" type="pres">
      <dgm:prSet presAssocID="{7A0E1F70-D3CD-494A-9D88-FF286F97500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909DA48-3E83-404A-BD4D-34BBF4CE9F13}" type="pres">
      <dgm:prSet presAssocID="{CF6ABAEF-CCA0-4E65-BE2C-16C8C8D6839D}" presName="parentText" presStyleLbl="node1" presStyleIdx="1" presStyleCnt="2" custLinFactNeighborY="9735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847C08B-4624-4F57-91EA-750A3562DC8B}" type="pres">
      <dgm:prSet presAssocID="{CF6ABAEF-CCA0-4E65-BE2C-16C8C8D6839D}" presName="childText" presStyleLbl="revTx" presStyleIdx="1" presStyleCnt="2" custLinFactNeighborY="512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737FC783-1D72-6049-B1B6-500631B8CA7C}" type="presOf" srcId="{576A1C59-95CA-4686-8ABD-97B868B34DE1}" destId="{B847C08B-4624-4F57-91EA-750A3562DC8B}" srcOrd="0" destOrd="0" presId="urn:microsoft.com/office/officeart/2005/8/layout/vList2"/>
    <dgm:cxn modelId="{2089AB65-5B3B-6C49-A08E-F2241DDB5304}" type="presOf" srcId="{7A0E1F70-D3CD-494A-9D88-FF286F975002}" destId="{43399BAB-F8A1-45CA-B7A7-D708394F8D27}" srcOrd="0" destOrd="0" presId="urn:microsoft.com/office/officeart/2005/8/layout/vList2"/>
    <dgm:cxn modelId="{ECB040FF-B918-43E6-8DC1-4F3ACD6F7DEF}" srcId="{CF6ABAEF-CCA0-4E65-BE2C-16C8C8D6839D}" destId="{576A1C59-95CA-4686-8ABD-97B868B34DE1}" srcOrd="0" destOrd="0" parTransId="{4E4C7012-AE28-4B23-B586-F90B3F1D5DF9}" sibTransId="{3EEE4235-F758-4CA1-9579-C522DFAAFEB6}"/>
    <dgm:cxn modelId="{62308477-F225-5047-9206-8C149E7FE47A}" type="presOf" srcId="{CF6ABAEF-CCA0-4E65-BE2C-16C8C8D6839D}" destId="{C909DA48-3E83-404A-BD4D-34BBF4CE9F13}" srcOrd="0" destOrd="0" presId="urn:microsoft.com/office/officeart/2005/8/layout/vList2"/>
    <dgm:cxn modelId="{2C5578BB-7BB1-2E49-8EA8-E08EB8C9A584}" type="presOf" srcId="{981D5EF3-4D84-48CA-A80B-7B5AF49F64F1}" destId="{F82A1B78-644D-4E71-9B6B-F38A5B149F64}" srcOrd="0" destOrd="0" presId="urn:microsoft.com/office/officeart/2005/8/layout/vList2"/>
    <dgm:cxn modelId="{68C82AC6-24F3-4127-8FF8-66B6D349D829}" srcId="{B1077ED5-CF6B-4FFB-B60A-13275F569CFB}" destId="{CF6ABAEF-CCA0-4E65-BE2C-16C8C8D6839D}" srcOrd="1" destOrd="0" parTransId="{807B78D9-1B5B-4197-8912-20114535E210}" sibTransId="{34185E53-4510-4113-AE3E-5FFEE4A9794E}"/>
    <dgm:cxn modelId="{A03CD18A-3F65-1445-8C42-EC129A029DAB}" type="presOf" srcId="{B1077ED5-CF6B-4FFB-B60A-13275F569CFB}" destId="{A596D149-2AA2-41AC-ACAF-B5AFF15D018F}" srcOrd="0" destOrd="0" presId="urn:microsoft.com/office/officeart/2005/8/layout/vList2"/>
    <dgm:cxn modelId="{04BF5763-B7BE-427B-AE2F-12F699A68563}" srcId="{7A0E1F70-D3CD-494A-9D88-FF286F975002}" destId="{981D5EF3-4D84-48CA-A80B-7B5AF49F64F1}" srcOrd="0" destOrd="0" parTransId="{511DCE60-3B32-4FD7-92F9-735921F57F2E}" sibTransId="{8D4AB46F-115E-45B9-B746-597BF4329288}"/>
    <dgm:cxn modelId="{CA25FDF3-1364-4B00-8486-C2AA2FD6F3B9}" srcId="{B1077ED5-CF6B-4FFB-B60A-13275F569CFB}" destId="{7A0E1F70-D3CD-494A-9D88-FF286F975002}" srcOrd="0" destOrd="0" parTransId="{EA30B0C8-26DA-4188-8B6C-56B03F957660}" sibTransId="{EC5395BD-2816-46B8-909C-0BDB463B5202}"/>
    <dgm:cxn modelId="{15C76ECC-1692-CE4A-ACBE-EE2466F42C36}" type="presParOf" srcId="{A596D149-2AA2-41AC-ACAF-B5AFF15D018F}" destId="{43399BAB-F8A1-45CA-B7A7-D708394F8D27}" srcOrd="0" destOrd="0" presId="urn:microsoft.com/office/officeart/2005/8/layout/vList2"/>
    <dgm:cxn modelId="{4C1B7658-6293-5E4E-86E5-75D16F430583}" type="presParOf" srcId="{A596D149-2AA2-41AC-ACAF-B5AFF15D018F}" destId="{F82A1B78-644D-4E71-9B6B-F38A5B149F64}" srcOrd="1" destOrd="0" presId="urn:microsoft.com/office/officeart/2005/8/layout/vList2"/>
    <dgm:cxn modelId="{23BED468-5139-5243-BFD1-95466F228DDB}" type="presParOf" srcId="{A596D149-2AA2-41AC-ACAF-B5AFF15D018F}" destId="{C909DA48-3E83-404A-BD4D-34BBF4CE9F13}" srcOrd="2" destOrd="0" presId="urn:microsoft.com/office/officeart/2005/8/layout/vList2"/>
    <dgm:cxn modelId="{DC3BB688-1835-6F49-98AF-1BBCB6416DAE}" type="presParOf" srcId="{A596D149-2AA2-41AC-ACAF-B5AFF15D018F}" destId="{B847C08B-4624-4F57-91EA-750A3562DC8B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67EE19-415E-4BF6-8071-FC093C75B28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267114F6-8EF6-4080-AAB3-C1E2A24C49EF}">
      <dgm:prSet phldrT="[Text]" phldr="1"/>
      <dgm:spPr/>
      <dgm:t>
        <a:bodyPr/>
        <a:lstStyle/>
        <a:p>
          <a:endParaRPr lang="id-ID" dirty="0"/>
        </a:p>
      </dgm:t>
    </dgm:pt>
    <dgm:pt modelId="{2E5F4B39-4816-43D6-A617-E01DF4D517D3}" type="parTrans" cxnId="{0637C637-C6BB-4FD3-814C-23944B1E7A0D}">
      <dgm:prSet/>
      <dgm:spPr/>
      <dgm:t>
        <a:bodyPr/>
        <a:lstStyle/>
        <a:p>
          <a:endParaRPr lang="id-ID"/>
        </a:p>
      </dgm:t>
    </dgm:pt>
    <dgm:pt modelId="{AD6CF139-5AAA-4381-8516-5B2A90F141C7}" type="sibTrans" cxnId="{0637C637-C6BB-4FD3-814C-23944B1E7A0D}">
      <dgm:prSet/>
      <dgm:spPr/>
      <dgm:t>
        <a:bodyPr/>
        <a:lstStyle/>
        <a:p>
          <a:endParaRPr lang="id-ID"/>
        </a:p>
      </dgm:t>
    </dgm:pt>
    <dgm:pt modelId="{BBEBCF12-A5A4-428E-92F0-ED849AA79EE8}">
      <dgm:prSet phldrT="[Text]"/>
      <dgm:spPr/>
      <dgm:t>
        <a:bodyPr/>
        <a:lstStyle/>
        <a:p>
          <a:r>
            <a:rPr lang="id-ID" dirty="0" smtClean="0"/>
            <a:t>Mobilization of right colon</a:t>
          </a:r>
          <a:endParaRPr lang="id-ID" dirty="0"/>
        </a:p>
      </dgm:t>
    </dgm:pt>
    <dgm:pt modelId="{91501E0A-CCB7-4640-83D6-C7AF0179B444}" type="parTrans" cxnId="{83316FA1-9AE6-4FD9-A177-7D1920F210FB}">
      <dgm:prSet/>
      <dgm:spPr/>
      <dgm:t>
        <a:bodyPr/>
        <a:lstStyle/>
        <a:p>
          <a:endParaRPr lang="id-ID"/>
        </a:p>
      </dgm:t>
    </dgm:pt>
    <dgm:pt modelId="{0FBC4196-19C5-40F0-97F6-5B891506B858}" type="sibTrans" cxnId="{83316FA1-9AE6-4FD9-A177-7D1920F210FB}">
      <dgm:prSet/>
      <dgm:spPr/>
      <dgm:t>
        <a:bodyPr/>
        <a:lstStyle/>
        <a:p>
          <a:endParaRPr lang="id-ID"/>
        </a:p>
      </dgm:t>
    </dgm:pt>
    <dgm:pt modelId="{9B690361-0719-453E-ABFB-EB29DFF8FC7C}">
      <dgm:prSet phldrT="[Text]" phldr="1"/>
      <dgm:spPr/>
      <dgm:t>
        <a:bodyPr/>
        <a:lstStyle/>
        <a:p>
          <a:endParaRPr lang="id-ID" dirty="0"/>
        </a:p>
      </dgm:t>
    </dgm:pt>
    <dgm:pt modelId="{56B10022-628D-4A62-B916-DAEF4D3FFCAC}" type="parTrans" cxnId="{BE59888D-99CB-4A71-A343-A9F5F5C32CF4}">
      <dgm:prSet/>
      <dgm:spPr/>
      <dgm:t>
        <a:bodyPr/>
        <a:lstStyle/>
        <a:p>
          <a:endParaRPr lang="id-ID"/>
        </a:p>
      </dgm:t>
    </dgm:pt>
    <dgm:pt modelId="{1BBA26CA-1D8B-474F-AC67-5B5C08FD89C3}" type="sibTrans" cxnId="{BE59888D-99CB-4A71-A343-A9F5F5C32CF4}">
      <dgm:prSet/>
      <dgm:spPr/>
      <dgm:t>
        <a:bodyPr/>
        <a:lstStyle/>
        <a:p>
          <a:endParaRPr lang="id-ID"/>
        </a:p>
      </dgm:t>
    </dgm:pt>
    <dgm:pt modelId="{6B5D1497-9139-4846-A7C3-473C9DAB2B74}">
      <dgm:prSet phldrT="[Text]"/>
      <dgm:spPr/>
      <dgm:t>
        <a:bodyPr/>
        <a:lstStyle/>
        <a:p>
          <a:r>
            <a:rPr lang="id-ID" dirty="0" smtClean="0"/>
            <a:t>Mobilization of transverse colon</a:t>
          </a:r>
          <a:endParaRPr lang="id-ID" dirty="0"/>
        </a:p>
      </dgm:t>
    </dgm:pt>
    <dgm:pt modelId="{5436B74A-FEE5-405A-8C4E-EE4C72CCCCEE}" type="parTrans" cxnId="{A9E74E2E-8656-4B04-9B4D-14DE715ACFBD}">
      <dgm:prSet/>
      <dgm:spPr/>
      <dgm:t>
        <a:bodyPr/>
        <a:lstStyle/>
        <a:p>
          <a:endParaRPr lang="id-ID"/>
        </a:p>
      </dgm:t>
    </dgm:pt>
    <dgm:pt modelId="{34BF4394-2A67-444E-A685-D852D566AC21}" type="sibTrans" cxnId="{A9E74E2E-8656-4B04-9B4D-14DE715ACFBD}">
      <dgm:prSet/>
      <dgm:spPr/>
      <dgm:t>
        <a:bodyPr/>
        <a:lstStyle/>
        <a:p>
          <a:endParaRPr lang="id-ID"/>
        </a:p>
      </dgm:t>
    </dgm:pt>
    <dgm:pt modelId="{FDEFEA5C-AEAB-47EF-A5DF-12A3212D0932}">
      <dgm:prSet phldrT="[Text]" phldr="1"/>
      <dgm:spPr/>
      <dgm:t>
        <a:bodyPr/>
        <a:lstStyle/>
        <a:p>
          <a:endParaRPr lang="id-ID" dirty="0"/>
        </a:p>
      </dgm:t>
    </dgm:pt>
    <dgm:pt modelId="{C82E3745-43C1-44F5-8351-331911EF7F0A}" type="parTrans" cxnId="{CBE4F533-2B92-4236-A9AF-17EEEEF02CE1}">
      <dgm:prSet/>
      <dgm:spPr/>
      <dgm:t>
        <a:bodyPr/>
        <a:lstStyle/>
        <a:p>
          <a:endParaRPr lang="id-ID"/>
        </a:p>
      </dgm:t>
    </dgm:pt>
    <dgm:pt modelId="{E5CCFDC8-2FFE-4893-829F-537EB826EFB3}" type="sibTrans" cxnId="{CBE4F533-2B92-4236-A9AF-17EEEEF02CE1}">
      <dgm:prSet/>
      <dgm:spPr/>
      <dgm:t>
        <a:bodyPr/>
        <a:lstStyle/>
        <a:p>
          <a:endParaRPr lang="id-ID"/>
        </a:p>
      </dgm:t>
    </dgm:pt>
    <dgm:pt modelId="{C4444115-11B9-41BF-899F-1FEA68CC61E0}">
      <dgm:prSet phldrT="[Text]"/>
      <dgm:spPr/>
      <dgm:t>
        <a:bodyPr/>
        <a:lstStyle/>
        <a:p>
          <a:r>
            <a:rPr lang="id-ID" dirty="0" smtClean="0"/>
            <a:t>Control of mesentery and proximal margin</a:t>
          </a:r>
          <a:endParaRPr lang="id-ID" dirty="0"/>
        </a:p>
      </dgm:t>
    </dgm:pt>
    <dgm:pt modelId="{70A85E3C-B265-4923-BD47-A644B46812A8}" type="parTrans" cxnId="{D21EE698-5FC8-4240-814F-77215E8F8CED}">
      <dgm:prSet/>
      <dgm:spPr/>
      <dgm:t>
        <a:bodyPr/>
        <a:lstStyle/>
        <a:p>
          <a:endParaRPr lang="id-ID"/>
        </a:p>
      </dgm:t>
    </dgm:pt>
    <dgm:pt modelId="{1F117E08-A665-43F3-8A7B-9E79115F929D}" type="sibTrans" cxnId="{D21EE698-5FC8-4240-814F-77215E8F8CED}">
      <dgm:prSet/>
      <dgm:spPr/>
      <dgm:t>
        <a:bodyPr/>
        <a:lstStyle/>
        <a:p>
          <a:endParaRPr lang="id-ID"/>
        </a:p>
      </dgm:t>
    </dgm:pt>
    <dgm:pt modelId="{CE8D281F-ABF7-4DB6-B7D8-B0C3C15C5D82}">
      <dgm:prSet phldrT="[Text]"/>
      <dgm:spPr/>
      <dgm:t>
        <a:bodyPr/>
        <a:lstStyle/>
        <a:p>
          <a:r>
            <a:rPr lang="id-ID" dirty="0" smtClean="0"/>
            <a:t>Creation of ileocolic anastomosis</a:t>
          </a:r>
          <a:endParaRPr lang="id-ID" dirty="0"/>
        </a:p>
      </dgm:t>
    </dgm:pt>
    <dgm:pt modelId="{15283284-8AB4-4906-8364-EE3FDAF6DF11}" type="parTrans" cxnId="{C3631411-5D97-4CFA-B7B8-D996CABC7BE6}">
      <dgm:prSet/>
      <dgm:spPr/>
      <dgm:t>
        <a:bodyPr/>
        <a:lstStyle/>
        <a:p>
          <a:endParaRPr lang="id-ID"/>
        </a:p>
      </dgm:t>
    </dgm:pt>
    <dgm:pt modelId="{5827CC37-594F-49FD-9ED3-930701C2C956}" type="sibTrans" cxnId="{C3631411-5D97-4CFA-B7B8-D996CABC7BE6}">
      <dgm:prSet/>
      <dgm:spPr/>
      <dgm:t>
        <a:bodyPr/>
        <a:lstStyle/>
        <a:p>
          <a:endParaRPr lang="id-ID"/>
        </a:p>
      </dgm:t>
    </dgm:pt>
    <dgm:pt modelId="{C753F143-A545-4AD5-9DF6-CFFE9ADD2C3F}">
      <dgm:prSet phldrT="[Text]"/>
      <dgm:spPr/>
      <dgm:t>
        <a:bodyPr/>
        <a:lstStyle/>
        <a:p>
          <a:endParaRPr lang="id-ID" dirty="0"/>
        </a:p>
      </dgm:t>
    </dgm:pt>
    <dgm:pt modelId="{5E22AEBB-0C6B-4E9F-A6BC-A3559E1E27B3}" type="parTrans" cxnId="{4F06D067-DAC8-4B41-BD0A-ADCB88C869B3}">
      <dgm:prSet/>
      <dgm:spPr/>
      <dgm:t>
        <a:bodyPr/>
        <a:lstStyle/>
        <a:p>
          <a:endParaRPr lang="id-ID"/>
        </a:p>
      </dgm:t>
    </dgm:pt>
    <dgm:pt modelId="{4BB5244B-3C75-49AC-8E23-78427420F66F}" type="sibTrans" cxnId="{4F06D067-DAC8-4B41-BD0A-ADCB88C869B3}">
      <dgm:prSet/>
      <dgm:spPr/>
      <dgm:t>
        <a:bodyPr/>
        <a:lstStyle/>
        <a:p>
          <a:endParaRPr lang="id-ID"/>
        </a:p>
      </dgm:t>
    </dgm:pt>
    <dgm:pt modelId="{41EAAF95-C6F0-4D5C-A3DB-4950D747D7F6}" type="pres">
      <dgm:prSet presAssocID="{A167EE19-415E-4BF6-8071-FC093C75B28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4B2CBAC-421F-4DDF-87B7-6351A67510DE}" type="pres">
      <dgm:prSet presAssocID="{267114F6-8EF6-4080-AAB3-C1E2A24C49EF}" presName="composite" presStyleCnt="0"/>
      <dgm:spPr/>
    </dgm:pt>
    <dgm:pt modelId="{BB3FD488-3417-48D9-A1F2-9D3352915E22}" type="pres">
      <dgm:prSet presAssocID="{267114F6-8EF6-4080-AAB3-C1E2A24C49EF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0945316-5D32-4F13-9786-DFAC3CBA5C92}" type="pres">
      <dgm:prSet presAssocID="{267114F6-8EF6-4080-AAB3-C1E2A24C49EF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6A980C5-56AC-461E-8F6B-02E6D43ED7E8}" type="pres">
      <dgm:prSet presAssocID="{AD6CF139-5AAA-4381-8516-5B2A90F141C7}" presName="sp" presStyleCnt="0"/>
      <dgm:spPr/>
    </dgm:pt>
    <dgm:pt modelId="{21DAB9CE-664F-4FB4-86EC-F5000E6A69F1}" type="pres">
      <dgm:prSet presAssocID="{9B690361-0719-453E-ABFB-EB29DFF8FC7C}" presName="composite" presStyleCnt="0"/>
      <dgm:spPr/>
    </dgm:pt>
    <dgm:pt modelId="{FAF3F680-61A4-40F2-85A0-E7855B8C3A57}" type="pres">
      <dgm:prSet presAssocID="{9B690361-0719-453E-ABFB-EB29DFF8FC7C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AC959D3-7A1A-40CA-AC18-110A24C920C6}" type="pres">
      <dgm:prSet presAssocID="{9B690361-0719-453E-ABFB-EB29DFF8FC7C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B8CEE2C-E237-4DC5-83F7-BB57FA6A5108}" type="pres">
      <dgm:prSet presAssocID="{1BBA26CA-1D8B-474F-AC67-5B5C08FD89C3}" presName="sp" presStyleCnt="0"/>
      <dgm:spPr/>
    </dgm:pt>
    <dgm:pt modelId="{E580303B-8976-47FE-AFAE-B92E8DE32C88}" type="pres">
      <dgm:prSet presAssocID="{FDEFEA5C-AEAB-47EF-A5DF-12A3212D0932}" presName="composite" presStyleCnt="0"/>
      <dgm:spPr/>
    </dgm:pt>
    <dgm:pt modelId="{639C3DBB-A356-49FC-B571-A19370349F17}" type="pres">
      <dgm:prSet presAssocID="{FDEFEA5C-AEAB-47EF-A5DF-12A3212D093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7015723-DB76-47A0-A942-75BAD0107B0B}" type="pres">
      <dgm:prSet presAssocID="{FDEFEA5C-AEAB-47EF-A5DF-12A3212D093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D35055C-8E37-436E-9A25-66366A41CBC6}" type="pres">
      <dgm:prSet presAssocID="{E5CCFDC8-2FFE-4893-829F-537EB826EFB3}" presName="sp" presStyleCnt="0"/>
      <dgm:spPr/>
    </dgm:pt>
    <dgm:pt modelId="{C58893F0-4840-477D-A87C-95991AD23F7A}" type="pres">
      <dgm:prSet presAssocID="{C753F143-A545-4AD5-9DF6-CFFE9ADD2C3F}" presName="composite" presStyleCnt="0"/>
      <dgm:spPr/>
    </dgm:pt>
    <dgm:pt modelId="{99F6B0D4-FE89-4662-8D46-6A6EF6AB463B}" type="pres">
      <dgm:prSet presAssocID="{C753F143-A545-4AD5-9DF6-CFFE9ADD2C3F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FF1CAB1-9A45-4AFA-B547-600AD14F4B7D}" type="pres">
      <dgm:prSet presAssocID="{C753F143-A545-4AD5-9DF6-CFFE9ADD2C3F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BAC0CBE-C6B2-8747-ABA2-FD656C94BB71}" type="presOf" srcId="{FDEFEA5C-AEAB-47EF-A5DF-12A3212D0932}" destId="{639C3DBB-A356-49FC-B571-A19370349F17}" srcOrd="0" destOrd="0" presId="urn:microsoft.com/office/officeart/2005/8/layout/chevron2"/>
    <dgm:cxn modelId="{CE7F8B2C-5000-224A-B5E4-551A134DAD18}" type="presOf" srcId="{267114F6-8EF6-4080-AAB3-C1E2A24C49EF}" destId="{BB3FD488-3417-48D9-A1F2-9D3352915E22}" srcOrd="0" destOrd="0" presId="urn:microsoft.com/office/officeart/2005/8/layout/chevron2"/>
    <dgm:cxn modelId="{D2FB0989-7E55-524A-8534-1E1F42F51EA5}" type="presOf" srcId="{CE8D281F-ABF7-4DB6-B7D8-B0C3C15C5D82}" destId="{DFF1CAB1-9A45-4AFA-B547-600AD14F4B7D}" srcOrd="0" destOrd="0" presId="urn:microsoft.com/office/officeart/2005/8/layout/chevron2"/>
    <dgm:cxn modelId="{0637C637-C6BB-4FD3-814C-23944B1E7A0D}" srcId="{A167EE19-415E-4BF6-8071-FC093C75B288}" destId="{267114F6-8EF6-4080-AAB3-C1E2A24C49EF}" srcOrd="0" destOrd="0" parTransId="{2E5F4B39-4816-43D6-A617-E01DF4D517D3}" sibTransId="{AD6CF139-5AAA-4381-8516-5B2A90F141C7}"/>
    <dgm:cxn modelId="{C5493BCB-8DAD-5441-89D6-8797E98374B3}" type="presOf" srcId="{A167EE19-415E-4BF6-8071-FC093C75B288}" destId="{41EAAF95-C6F0-4D5C-A3DB-4950D747D7F6}" srcOrd="0" destOrd="0" presId="urn:microsoft.com/office/officeart/2005/8/layout/chevron2"/>
    <dgm:cxn modelId="{CBE4F533-2B92-4236-A9AF-17EEEEF02CE1}" srcId="{A167EE19-415E-4BF6-8071-FC093C75B288}" destId="{FDEFEA5C-AEAB-47EF-A5DF-12A3212D0932}" srcOrd="2" destOrd="0" parTransId="{C82E3745-43C1-44F5-8351-331911EF7F0A}" sibTransId="{E5CCFDC8-2FFE-4893-829F-537EB826EFB3}"/>
    <dgm:cxn modelId="{D0C3B812-9848-204B-B368-88FE02575C49}" type="presOf" srcId="{6B5D1497-9139-4846-A7C3-473C9DAB2B74}" destId="{1AC959D3-7A1A-40CA-AC18-110A24C920C6}" srcOrd="0" destOrd="0" presId="urn:microsoft.com/office/officeart/2005/8/layout/chevron2"/>
    <dgm:cxn modelId="{2CE59C6C-12BB-B244-BACD-F20472347943}" type="presOf" srcId="{9B690361-0719-453E-ABFB-EB29DFF8FC7C}" destId="{FAF3F680-61A4-40F2-85A0-E7855B8C3A57}" srcOrd="0" destOrd="0" presId="urn:microsoft.com/office/officeart/2005/8/layout/chevron2"/>
    <dgm:cxn modelId="{C3631411-5D97-4CFA-B7B8-D996CABC7BE6}" srcId="{C753F143-A545-4AD5-9DF6-CFFE9ADD2C3F}" destId="{CE8D281F-ABF7-4DB6-B7D8-B0C3C15C5D82}" srcOrd="0" destOrd="0" parTransId="{15283284-8AB4-4906-8364-EE3FDAF6DF11}" sibTransId="{5827CC37-594F-49FD-9ED3-930701C2C956}"/>
    <dgm:cxn modelId="{A9E74E2E-8656-4B04-9B4D-14DE715ACFBD}" srcId="{9B690361-0719-453E-ABFB-EB29DFF8FC7C}" destId="{6B5D1497-9139-4846-A7C3-473C9DAB2B74}" srcOrd="0" destOrd="0" parTransId="{5436B74A-FEE5-405A-8C4E-EE4C72CCCCEE}" sibTransId="{34BF4394-2A67-444E-A685-D852D566AC21}"/>
    <dgm:cxn modelId="{D21EE698-5FC8-4240-814F-77215E8F8CED}" srcId="{FDEFEA5C-AEAB-47EF-A5DF-12A3212D0932}" destId="{C4444115-11B9-41BF-899F-1FEA68CC61E0}" srcOrd="0" destOrd="0" parTransId="{70A85E3C-B265-4923-BD47-A644B46812A8}" sibTransId="{1F117E08-A665-43F3-8A7B-9E79115F929D}"/>
    <dgm:cxn modelId="{59DDDCCE-45F4-B243-8705-4F3C6D44C699}" type="presOf" srcId="{C753F143-A545-4AD5-9DF6-CFFE9ADD2C3F}" destId="{99F6B0D4-FE89-4662-8D46-6A6EF6AB463B}" srcOrd="0" destOrd="0" presId="urn:microsoft.com/office/officeart/2005/8/layout/chevron2"/>
    <dgm:cxn modelId="{4F06D067-DAC8-4B41-BD0A-ADCB88C869B3}" srcId="{A167EE19-415E-4BF6-8071-FC093C75B288}" destId="{C753F143-A545-4AD5-9DF6-CFFE9ADD2C3F}" srcOrd="3" destOrd="0" parTransId="{5E22AEBB-0C6B-4E9F-A6BC-A3559E1E27B3}" sibTransId="{4BB5244B-3C75-49AC-8E23-78427420F66F}"/>
    <dgm:cxn modelId="{6B6C73A7-6F73-A44A-AE14-55F53671EF26}" type="presOf" srcId="{BBEBCF12-A5A4-428E-92F0-ED849AA79EE8}" destId="{A0945316-5D32-4F13-9786-DFAC3CBA5C92}" srcOrd="0" destOrd="0" presId="urn:microsoft.com/office/officeart/2005/8/layout/chevron2"/>
    <dgm:cxn modelId="{83316FA1-9AE6-4FD9-A177-7D1920F210FB}" srcId="{267114F6-8EF6-4080-AAB3-C1E2A24C49EF}" destId="{BBEBCF12-A5A4-428E-92F0-ED849AA79EE8}" srcOrd="0" destOrd="0" parTransId="{91501E0A-CCB7-4640-83D6-C7AF0179B444}" sibTransId="{0FBC4196-19C5-40F0-97F6-5B891506B858}"/>
    <dgm:cxn modelId="{BE59888D-99CB-4A71-A343-A9F5F5C32CF4}" srcId="{A167EE19-415E-4BF6-8071-FC093C75B288}" destId="{9B690361-0719-453E-ABFB-EB29DFF8FC7C}" srcOrd="1" destOrd="0" parTransId="{56B10022-628D-4A62-B916-DAEF4D3FFCAC}" sibTransId="{1BBA26CA-1D8B-474F-AC67-5B5C08FD89C3}"/>
    <dgm:cxn modelId="{E7D60A13-44D4-F84B-A90B-ABEC14E65913}" type="presOf" srcId="{C4444115-11B9-41BF-899F-1FEA68CC61E0}" destId="{47015723-DB76-47A0-A942-75BAD0107B0B}" srcOrd="0" destOrd="0" presId="urn:microsoft.com/office/officeart/2005/8/layout/chevron2"/>
    <dgm:cxn modelId="{AB2F57EB-11C3-DC4B-BDC8-61EBD1FC6ED6}" type="presParOf" srcId="{41EAAF95-C6F0-4D5C-A3DB-4950D747D7F6}" destId="{B4B2CBAC-421F-4DDF-87B7-6351A67510DE}" srcOrd="0" destOrd="0" presId="urn:microsoft.com/office/officeart/2005/8/layout/chevron2"/>
    <dgm:cxn modelId="{AA8FFB96-BBCB-E14C-8A21-1884768FAAEE}" type="presParOf" srcId="{B4B2CBAC-421F-4DDF-87B7-6351A67510DE}" destId="{BB3FD488-3417-48D9-A1F2-9D3352915E22}" srcOrd="0" destOrd="0" presId="urn:microsoft.com/office/officeart/2005/8/layout/chevron2"/>
    <dgm:cxn modelId="{FB53F61E-B771-D04D-BB76-5E447EAB0C16}" type="presParOf" srcId="{B4B2CBAC-421F-4DDF-87B7-6351A67510DE}" destId="{A0945316-5D32-4F13-9786-DFAC3CBA5C92}" srcOrd="1" destOrd="0" presId="urn:microsoft.com/office/officeart/2005/8/layout/chevron2"/>
    <dgm:cxn modelId="{E86E4CF9-A259-0046-926E-7BE88D19405A}" type="presParOf" srcId="{41EAAF95-C6F0-4D5C-A3DB-4950D747D7F6}" destId="{36A980C5-56AC-461E-8F6B-02E6D43ED7E8}" srcOrd="1" destOrd="0" presId="urn:microsoft.com/office/officeart/2005/8/layout/chevron2"/>
    <dgm:cxn modelId="{8AEA96E5-CE18-A04C-8FB6-2CCAD780C243}" type="presParOf" srcId="{41EAAF95-C6F0-4D5C-A3DB-4950D747D7F6}" destId="{21DAB9CE-664F-4FB4-86EC-F5000E6A69F1}" srcOrd="2" destOrd="0" presId="urn:microsoft.com/office/officeart/2005/8/layout/chevron2"/>
    <dgm:cxn modelId="{35A0F69C-EEC1-C844-B93E-9B97318DDFA2}" type="presParOf" srcId="{21DAB9CE-664F-4FB4-86EC-F5000E6A69F1}" destId="{FAF3F680-61A4-40F2-85A0-E7855B8C3A57}" srcOrd="0" destOrd="0" presId="urn:microsoft.com/office/officeart/2005/8/layout/chevron2"/>
    <dgm:cxn modelId="{E69EB95C-A168-4040-B6C5-E966AF403FCE}" type="presParOf" srcId="{21DAB9CE-664F-4FB4-86EC-F5000E6A69F1}" destId="{1AC959D3-7A1A-40CA-AC18-110A24C920C6}" srcOrd="1" destOrd="0" presId="urn:microsoft.com/office/officeart/2005/8/layout/chevron2"/>
    <dgm:cxn modelId="{3D9E4C91-D328-1645-A81F-6130DCCB7DDF}" type="presParOf" srcId="{41EAAF95-C6F0-4D5C-A3DB-4950D747D7F6}" destId="{AB8CEE2C-E237-4DC5-83F7-BB57FA6A5108}" srcOrd="3" destOrd="0" presId="urn:microsoft.com/office/officeart/2005/8/layout/chevron2"/>
    <dgm:cxn modelId="{72F3A759-553A-5A48-95C7-8FE6F3E09492}" type="presParOf" srcId="{41EAAF95-C6F0-4D5C-A3DB-4950D747D7F6}" destId="{E580303B-8976-47FE-AFAE-B92E8DE32C88}" srcOrd="4" destOrd="0" presId="urn:microsoft.com/office/officeart/2005/8/layout/chevron2"/>
    <dgm:cxn modelId="{5C766230-702B-AC42-8675-FA9493BFBB44}" type="presParOf" srcId="{E580303B-8976-47FE-AFAE-B92E8DE32C88}" destId="{639C3DBB-A356-49FC-B571-A19370349F17}" srcOrd="0" destOrd="0" presId="urn:microsoft.com/office/officeart/2005/8/layout/chevron2"/>
    <dgm:cxn modelId="{94FC215C-877A-8F4F-A707-9BB8B788249E}" type="presParOf" srcId="{E580303B-8976-47FE-AFAE-B92E8DE32C88}" destId="{47015723-DB76-47A0-A942-75BAD0107B0B}" srcOrd="1" destOrd="0" presId="urn:microsoft.com/office/officeart/2005/8/layout/chevron2"/>
    <dgm:cxn modelId="{92807E93-3A9B-CA4E-BB5C-C860CFBF3DAF}" type="presParOf" srcId="{41EAAF95-C6F0-4D5C-A3DB-4950D747D7F6}" destId="{8D35055C-8E37-436E-9A25-66366A41CBC6}" srcOrd="5" destOrd="0" presId="urn:microsoft.com/office/officeart/2005/8/layout/chevron2"/>
    <dgm:cxn modelId="{4718B133-7C43-7340-9831-B63C48AFEFFA}" type="presParOf" srcId="{41EAAF95-C6F0-4D5C-A3DB-4950D747D7F6}" destId="{C58893F0-4840-477D-A87C-95991AD23F7A}" srcOrd="6" destOrd="0" presId="urn:microsoft.com/office/officeart/2005/8/layout/chevron2"/>
    <dgm:cxn modelId="{3616024E-3589-844B-BD12-050BA77A574F}" type="presParOf" srcId="{C58893F0-4840-477D-A87C-95991AD23F7A}" destId="{99F6B0D4-FE89-4662-8D46-6A6EF6AB463B}" srcOrd="0" destOrd="0" presId="urn:microsoft.com/office/officeart/2005/8/layout/chevron2"/>
    <dgm:cxn modelId="{A89CEE15-A374-0143-8F4D-E0756BFA8F4C}" type="presParOf" srcId="{C58893F0-4840-477D-A87C-95991AD23F7A}" destId="{DFF1CAB1-9A45-4AFA-B547-600AD14F4B7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0E7E793-F7AD-4B2B-8B58-BF80946FB5EE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2E40BB-DF4F-40E4-8F79-BF4D0F7403A3}">
      <dgm:prSet phldrT="[Text]"/>
      <dgm:spPr/>
      <dgm:t>
        <a:bodyPr/>
        <a:lstStyle/>
        <a:p>
          <a:r>
            <a:rPr lang="en-US" dirty="0" smtClean="0"/>
            <a:t>Mobilization of sigmoid colon</a:t>
          </a:r>
          <a:endParaRPr lang="en-US" dirty="0"/>
        </a:p>
      </dgm:t>
    </dgm:pt>
    <dgm:pt modelId="{149E09EA-8C72-4580-ACD4-386046A82FC8}" type="parTrans" cxnId="{F67DCE38-32FC-4C08-A198-C31054149DD8}">
      <dgm:prSet/>
      <dgm:spPr/>
      <dgm:t>
        <a:bodyPr/>
        <a:lstStyle/>
        <a:p>
          <a:endParaRPr lang="en-US"/>
        </a:p>
      </dgm:t>
    </dgm:pt>
    <dgm:pt modelId="{04CC504D-0365-4B16-A40E-E6ABFAF6411F}" type="sibTrans" cxnId="{F67DCE38-32FC-4C08-A198-C31054149DD8}">
      <dgm:prSet/>
      <dgm:spPr/>
      <dgm:t>
        <a:bodyPr/>
        <a:lstStyle/>
        <a:p>
          <a:endParaRPr lang="en-US"/>
        </a:p>
      </dgm:t>
    </dgm:pt>
    <dgm:pt modelId="{96644F86-941A-4B60-ADCE-AF08A7DECB96}">
      <dgm:prSet phldrT="[Text]"/>
      <dgm:spPr/>
      <dgm:t>
        <a:bodyPr/>
        <a:lstStyle/>
        <a:p>
          <a:r>
            <a:rPr lang="en-US" dirty="0" smtClean="0"/>
            <a:t>Mobilization of descending colon</a:t>
          </a:r>
          <a:endParaRPr lang="en-US" dirty="0"/>
        </a:p>
      </dgm:t>
    </dgm:pt>
    <dgm:pt modelId="{ED2F7CEA-141D-484A-BD63-921F55B5B673}" type="parTrans" cxnId="{5AF5CA7E-81ED-4D2E-A587-2C9EAD6882F0}">
      <dgm:prSet/>
      <dgm:spPr/>
      <dgm:t>
        <a:bodyPr/>
        <a:lstStyle/>
        <a:p>
          <a:endParaRPr lang="en-US"/>
        </a:p>
      </dgm:t>
    </dgm:pt>
    <dgm:pt modelId="{56C19969-161E-4478-81B0-37B932316731}" type="sibTrans" cxnId="{5AF5CA7E-81ED-4D2E-A587-2C9EAD6882F0}">
      <dgm:prSet/>
      <dgm:spPr/>
      <dgm:t>
        <a:bodyPr/>
        <a:lstStyle/>
        <a:p>
          <a:endParaRPr lang="en-US"/>
        </a:p>
      </dgm:t>
    </dgm:pt>
    <dgm:pt modelId="{D0C987FF-9EBC-4505-BFAE-A41F4A11BE49}">
      <dgm:prSet phldrT="[Text]"/>
      <dgm:spPr/>
      <dgm:t>
        <a:bodyPr/>
        <a:lstStyle/>
        <a:p>
          <a:r>
            <a:rPr lang="en-US" dirty="0" smtClean="0"/>
            <a:t>Mobilization of </a:t>
          </a:r>
          <a:r>
            <a:rPr lang="en-US" dirty="0" err="1" smtClean="0"/>
            <a:t>splenic</a:t>
          </a:r>
          <a:r>
            <a:rPr lang="en-US" dirty="0" smtClean="0"/>
            <a:t> flexure</a:t>
          </a:r>
          <a:endParaRPr lang="en-US" dirty="0"/>
        </a:p>
      </dgm:t>
    </dgm:pt>
    <dgm:pt modelId="{B6A2191C-3001-452B-AF0D-072C5D1DDC99}" type="parTrans" cxnId="{C9CB29AE-1879-4E1E-8C1F-F5CA503153F2}">
      <dgm:prSet/>
      <dgm:spPr/>
      <dgm:t>
        <a:bodyPr/>
        <a:lstStyle/>
        <a:p>
          <a:endParaRPr lang="en-US"/>
        </a:p>
      </dgm:t>
    </dgm:pt>
    <dgm:pt modelId="{8723DD3D-6F1C-45A5-B6D3-CA268DD477DD}" type="sibTrans" cxnId="{C9CB29AE-1879-4E1E-8C1F-F5CA503153F2}">
      <dgm:prSet/>
      <dgm:spPr/>
      <dgm:t>
        <a:bodyPr/>
        <a:lstStyle/>
        <a:p>
          <a:endParaRPr lang="en-US"/>
        </a:p>
      </dgm:t>
    </dgm:pt>
    <dgm:pt modelId="{79158368-445C-47A7-885B-D749074A87BB}">
      <dgm:prSet phldrT="[Text]"/>
      <dgm:spPr/>
      <dgm:t>
        <a:bodyPr/>
        <a:lstStyle/>
        <a:p>
          <a:pPr algn="just"/>
          <a:r>
            <a:rPr lang="en-US" dirty="0" err="1" smtClean="0"/>
            <a:t>Endostapling</a:t>
          </a:r>
          <a:r>
            <a:rPr lang="en-US" dirty="0" smtClean="0"/>
            <a:t>, </a:t>
          </a:r>
          <a:r>
            <a:rPr lang="en-US" dirty="0" err="1" smtClean="0"/>
            <a:t>exteorization</a:t>
          </a:r>
          <a:r>
            <a:rPr lang="en-US" dirty="0" smtClean="0"/>
            <a:t> of specimen and construction of </a:t>
          </a:r>
          <a:r>
            <a:rPr lang="en-US" dirty="0" err="1" smtClean="0"/>
            <a:t>anastomosis</a:t>
          </a:r>
          <a:endParaRPr lang="en-US" dirty="0"/>
        </a:p>
      </dgm:t>
    </dgm:pt>
    <dgm:pt modelId="{91C107C4-021C-49E7-AB2D-BBFADAB58E8F}" type="parTrans" cxnId="{6BF73C5C-EF6E-4EEA-8F25-61631507872C}">
      <dgm:prSet/>
      <dgm:spPr/>
      <dgm:t>
        <a:bodyPr/>
        <a:lstStyle/>
        <a:p>
          <a:endParaRPr lang="en-US"/>
        </a:p>
      </dgm:t>
    </dgm:pt>
    <dgm:pt modelId="{78A01EF7-DC55-4231-AB12-C4256A1CEF3E}" type="sibTrans" cxnId="{6BF73C5C-EF6E-4EEA-8F25-61631507872C}">
      <dgm:prSet/>
      <dgm:spPr/>
      <dgm:t>
        <a:bodyPr/>
        <a:lstStyle/>
        <a:p>
          <a:endParaRPr lang="en-US"/>
        </a:p>
      </dgm:t>
    </dgm:pt>
    <dgm:pt modelId="{FBC29874-DE38-4BD5-B24B-8EFC31BCD1EB}" type="pres">
      <dgm:prSet presAssocID="{C0E7E793-F7AD-4B2B-8B58-BF80946FB5E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30B71B-A0C7-4C96-94FC-F75FA2A3DE8E}" type="pres">
      <dgm:prSet presAssocID="{C0E7E793-F7AD-4B2B-8B58-BF80946FB5EE}" presName="dummyMaxCanvas" presStyleCnt="0">
        <dgm:presLayoutVars/>
      </dgm:prSet>
      <dgm:spPr/>
      <dgm:t>
        <a:bodyPr/>
        <a:lstStyle/>
        <a:p>
          <a:endParaRPr lang="en-US"/>
        </a:p>
      </dgm:t>
    </dgm:pt>
    <dgm:pt modelId="{89F624B3-035A-4063-8103-0FAF695C1072}" type="pres">
      <dgm:prSet presAssocID="{C0E7E793-F7AD-4B2B-8B58-BF80946FB5EE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0FE0FC-8B09-42B0-BD79-30868B2EC03E}" type="pres">
      <dgm:prSet presAssocID="{C0E7E793-F7AD-4B2B-8B58-BF80946FB5EE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5A4972-C3CE-4178-9114-F3B1249CA6E6}" type="pres">
      <dgm:prSet presAssocID="{C0E7E793-F7AD-4B2B-8B58-BF80946FB5EE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E17A79-A143-4B47-98C2-4A179E049E26}" type="pres">
      <dgm:prSet presAssocID="{C0E7E793-F7AD-4B2B-8B58-BF80946FB5EE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32769D-6295-44F5-B35D-F15CE97ABD60}" type="pres">
      <dgm:prSet presAssocID="{C0E7E793-F7AD-4B2B-8B58-BF80946FB5EE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320418-EF61-430B-9036-6F8DAB4BCFF7}" type="pres">
      <dgm:prSet presAssocID="{C0E7E793-F7AD-4B2B-8B58-BF80946FB5EE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EEC8F-8852-4344-B37C-C2B1656BC861}" type="pres">
      <dgm:prSet presAssocID="{C0E7E793-F7AD-4B2B-8B58-BF80946FB5EE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B4DB22-4A1A-4D11-BA3F-0C4E9D2F87E4}" type="pres">
      <dgm:prSet presAssocID="{C0E7E793-F7AD-4B2B-8B58-BF80946FB5EE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23AB2D-003B-42EB-9287-B654DFBD2B99}" type="pres">
      <dgm:prSet presAssocID="{C0E7E793-F7AD-4B2B-8B58-BF80946FB5EE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A7E31A-C51B-4577-A8AC-BF475DC3830F}" type="pres">
      <dgm:prSet presAssocID="{C0E7E793-F7AD-4B2B-8B58-BF80946FB5EE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02ADDB-920B-4C22-B224-1F85D99ABF0F}" type="pres">
      <dgm:prSet presAssocID="{C0E7E793-F7AD-4B2B-8B58-BF80946FB5EE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6032B8-22E0-5D47-9941-7781C8E896DF}" type="presOf" srcId="{79158368-445C-47A7-885B-D749074A87BB}" destId="{CCE17A79-A143-4B47-98C2-4A179E049E26}" srcOrd="0" destOrd="0" presId="urn:microsoft.com/office/officeart/2005/8/layout/vProcess5"/>
    <dgm:cxn modelId="{89D04AF3-70B1-7C4D-82EC-852CE89C4F21}" type="presOf" srcId="{96644F86-941A-4B60-ADCE-AF08A7DECB96}" destId="{D623AB2D-003B-42EB-9287-B654DFBD2B99}" srcOrd="1" destOrd="0" presId="urn:microsoft.com/office/officeart/2005/8/layout/vProcess5"/>
    <dgm:cxn modelId="{53C2BB09-DA40-BA40-8888-D0101E2CF8C5}" type="presOf" srcId="{A12E40BB-DF4F-40E4-8F79-BF4D0F7403A3}" destId="{F8B4DB22-4A1A-4D11-BA3F-0C4E9D2F87E4}" srcOrd="1" destOrd="0" presId="urn:microsoft.com/office/officeart/2005/8/layout/vProcess5"/>
    <dgm:cxn modelId="{9C5BBC6D-67C5-024D-AE77-D9D7B2902A0D}" type="presOf" srcId="{C0E7E793-F7AD-4B2B-8B58-BF80946FB5EE}" destId="{FBC29874-DE38-4BD5-B24B-8EFC31BCD1EB}" srcOrd="0" destOrd="0" presId="urn:microsoft.com/office/officeart/2005/8/layout/vProcess5"/>
    <dgm:cxn modelId="{A15C6411-10E4-B34E-866E-17EBBBBD5CC3}" type="presOf" srcId="{96644F86-941A-4B60-ADCE-AF08A7DECB96}" destId="{950FE0FC-8B09-42B0-BD79-30868B2EC03E}" srcOrd="0" destOrd="0" presId="urn:microsoft.com/office/officeart/2005/8/layout/vProcess5"/>
    <dgm:cxn modelId="{6BF73C5C-EF6E-4EEA-8F25-61631507872C}" srcId="{C0E7E793-F7AD-4B2B-8B58-BF80946FB5EE}" destId="{79158368-445C-47A7-885B-D749074A87BB}" srcOrd="3" destOrd="0" parTransId="{91C107C4-021C-49E7-AB2D-BBFADAB58E8F}" sibTransId="{78A01EF7-DC55-4231-AB12-C4256A1CEF3E}"/>
    <dgm:cxn modelId="{3459AF2B-7198-4149-8B6C-33F8E8035C29}" type="presOf" srcId="{04CC504D-0365-4B16-A40E-E6ABFAF6411F}" destId="{BE32769D-6295-44F5-B35D-F15CE97ABD60}" srcOrd="0" destOrd="0" presId="urn:microsoft.com/office/officeart/2005/8/layout/vProcess5"/>
    <dgm:cxn modelId="{5AF5CA7E-81ED-4D2E-A587-2C9EAD6882F0}" srcId="{C0E7E793-F7AD-4B2B-8B58-BF80946FB5EE}" destId="{96644F86-941A-4B60-ADCE-AF08A7DECB96}" srcOrd="1" destOrd="0" parTransId="{ED2F7CEA-141D-484A-BD63-921F55B5B673}" sibTransId="{56C19969-161E-4478-81B0-37B932316731}"/>
    <dgm:cxn modelId="{5AE48C46-6F5C-0B4D-AB13-0409F1C21599}" type="presOf" srcId="{56C19969-161E-4478-81B0-37B932316731}" destId="{8E320418-EF61-430B-9036-6F8DAB4BCFF7}" srcOrd="0" destOrd="0" presId="urn:microsoft.com/office/officeart/2005/8/layout/vProcess5"/>
    <dgm:cxn modelId="{F67DCE38-32FC-4C08-A198-C31054149DD8}" srcId="{C0E7E793-F7AD-4B2B-8B58-BF80946FB5EE}" destId="{A12E40BB-DF4F-40E4-8F79-BF4D0F7403A3}" srcOrd="0" destOrd="0" parTransId="{149E09EA-8C72-4580-ACD4-386046A82FC8}" sibTransId="{04CC504D-0365-4B16-A40E-E6ABFAF6411F}"/>
    <dgm:cxn modelId="{C9CB29AE-1879-4E1E-8C1F-F5CA503153F2}" srcId="{C0E7E793-F7AD-4B2B-8B58-BF80946FB5EE}" destId="{D0C987FF-9EBC-4505-BFAE-A41F4A11BE49}" srcOrd="2" destOrd="0" parTransId="{B6A2191C-3001-452B-AF0D-072C5D1DDC99}" sibTransId="{8723DD3D-6F1C-45A5-B6D3-CA268DD477DD}"/>
    <dgm:cxn modelId="{30D5D217-E5B0-D94C-BD6B-D8DBFB7A2F4E}" type="presOf" srcId="{D0C987FF-9EBC-4505-BFAE-A41F4A11BE49}" destId="{97A7E31A-C51B-4577-A8AC-BF475DC3830F}" srcOrd="1" destOrd="0" presId="urn:microsoft.com/office/officeart/2005/8/layout/vProcess5"/>
    <dgm:cxn modelId="{E475234E-1064-0047-80B4-C2E330B4E448}" type="presOf" srcId="{D0C987FF-9EBC-4505-BFAE-A41F4A11BE49}" destId="{2B5A4972-C3CE-4178-9114-F3B1249CA6E6}" srcOrd="0" destOrd="0" presId="urn:microsoft.com/office/officeart/2005/8/layout/vProcess5"/>
    <dgm:cxn modelId="{FE07A254-D417-D548-ADEF-964BEC22E8B2}" type="presOf" srcId="{A12E40BB-DF4F-40E4-8F79-BF4D0F7403A3}" destId="{89F624B3-035A-4063-8103-0FAF695C1072}" srcOrd="0" destOrd="0" presId="urn:microsoft.com/office/officeart/2005/8/layout/vProcess5"/>
    <dgm:cxn modelId="{D6E92E07-CF2D-1940-A2CA-855BB8DB8B91}" type="presOf" srcId="{79158368-445C-47A7-885B-D749074A87BB}" destId="{7602ADDB-920B-4C22-B224-1F85D99ABF0F}" srcOrd="1" destOrd="0" presId="urn:microsoft.com/office/officeart/2005/8/layout/vProcess5"/>
    <dgm:cxn modelId="{355EB46A-F30C-AE41-A31C-0223C5DDB03C}" type="presOf" srcId="{8723DD3D-6F1C-45A5-B6D3-CA268DD477DD}" destId="{713EEC8F-8852-4344-B37C-C2B1656BC861}" srcOrd="0" destOrd="0" presId="urn:microsoft.com/office/officeart/2005/8/layout/vProcess5"/>
    <dgm:cxn modelId="{D4280C49-4D37-8D46-9EE2-4154D3C0C942}" type="presParOf" srcId="{FBC29874-DE38-4BD5-B24B-8EFC31BCD1EB}" destId="{C330B71B-A0C7-4C96-94FC-F75FA2A3DE8E}" srcOrd="0" destOrd="0" presId="urn:microsoft.com/office/officeart/2005/8/layout/vProcess5"/>
    <dgm:cxn modelId="{BDAAC78D-3F20-5849-AB8B-19E456A3F8FE}" type="presParOf" srcId="{FBC29874-DE38-4BD5-B24B-8EFC31BCD1EB}" destId="{89F624B3-035A-4063-8103-0FAF695C1072}" srcOrd="1" destOrd="0" presId="urn:microsoft.com/office/officeart/2005/8/layout/vProcess5"/>
    <dgm:cxn modelId="{55BB9A02-26C9-0A4F-93AB-0FB5970070F4}" type="presParOf" srcId="{FBC29874-DE38-4BD5-B24B-8EFC31BCD1EB}" destId="{950FE0FC-8B09-42B0-BD79-30868B2EC03E}" srcOrd="2" destOrd="0" presId="urn:microsoft.com/office/officeart/2005/8/layout/vProcess5"/>
    <dgm:cxn modelId="{5E6D5049-6CEE-AA4F-A32B-3CB24D650DEC}" type="presParOf" srcId="{FBC29874-DE38-4BD5-B24B-8EFC31BCD1EB}" destId="{2B5A4972-C3CE-4178-9114-F3B1249CA6E6}" srcOrd="3" destOrd="0" presId="urn:microsoft.com/office/officeart/2005/8/layout/vProcess5"/>
    <dgm:cxn modelId="{2254F28E-ED65-C54D-873A-2C10E822CD26}" type="presParOf" srcId="{FBC29874-DE38-4BD5-B24B-8EFC31BCD1EB}" destId="{CCE17A79-A143-4B47-98C2-4A179E049E26}" srcOrd="4" destOrd="0" presId="urn:microsoft.com/office/officeart/2005/8/layout/vProcess5"/>
    <dgm:cxn modelId="{6F15C7B4-63F8-194F-967D-D591D664EAEE}" type="presParOf" srcId="{FBC29874-DE38-4BD5-B24B-8EFC31BCD1EB}" destId="{BE32769D-6295-44F5-B35D-F15CE97ABD60}" srcOrd="5" destOrd="0" presId="urn:microsoft.com/office/officeart/2005/8/layout/vProcess5"/>
    <dgm:cxn modelId="{D31C081D-EE6E-7348-89F2-239C31D78A61}" type="presParOf" srcId="{FBC29874-DE38-4BD5-B24B-8EFC31BCD1EB}" destId="{8E320418-EF61-430B-9036-6F8DAB4BCFF7}" srcOrd="6" destOrd="0" presId="urn:microsoft.com/office/officeart/2005/8/layout/vProcess5"/>
    <dgm:cxn modelId="{64FE1AC0-F223-5E44-B0B2-902CB5395ADE}" type="presParOf" srcId="{FBC29874-DE38-4BD5-B24B-8EFC31BCD1EB}" destId="{713EEC8F-8852-4344-B37C-C2B1656BC861}" srcOrd="7" destOrd="0" presId="urn:microsoft.com/office/officeart/2005/8/layout/vProcess5"/>
    <dgm:cxn modelId="{7531EA0E-36D7-2445-A74B-8CCEE05B95A7}" type="presParOf" srcId="{FBC29874-DE38-4BD5-B24B-8EFC31BCD1EB}" destId="{F8B4DB22-4A1A-4D11-BA3F-0C4E9D2F87E4}" srcOrd="8" destOrd="0" presId="urn:microsoft.com/office/officeart/2005/8/layout/vProcess5"/>
    <dgm:cxn modelId="{D5045CA2-9ED5-9748-9EA9-D1678C32EFED}" type="presParOf" srcId="{FBC29874-DE38-4BD5-B24B-8EFC31BCD1EB}" destId="{D623AB2D-003B-42EB-9287-B654DFBD2B99}" srcOrd="9" destOrd="0" presId="urn:microsoft.com/office/officeart/2005/8/layout/vProcess5"/>
    <dgm:cxn modelId="{36D77DCE-A434-B54A-BFCD-42DE147BDAA0}" type="presParOf" srcId="{FBC29874-DE38-4BD5-B24B-8EFC31BCD1EB}" destId="{97A7E31A-C51B-4577-A8AC-BF475DC3830F}" srcOrd="10" destOrd="0" presId="urn:microsoft.com/office/officeart/2005/8/layout/vProcess5"/>
    <dgm:cxn modelId="{86B7F775-26E3-E940-810A-4A17B7064D97}" type="presParOf" srcId="{FBC29874-DE38-4BD5-B24B-8EFC31BCD1EB}" destId="{7602ADDB-920B-4C22-B224-1F85D99ABF0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B8629-289B-41F7-8E65-0F90AB224091}">
      <dsp:nvSpPr>
        <dsp:cNvPr id="0" name=""/>
        <dsp:cNvSpPr/>
      </dsp:nvSpPr>
      <dsp:spPr>
        <a:xfrm>
          <a:off x="0" y="1211467"/>
          <a:ext cx="2410691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68580" rIns="192024" bIns="6858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 smtClean="0"/>
            <a:t>Traditionally </a:t>
          </a:r>
          <a:endParaRPr lang="en-US" sz="2700" kern="1200" dirty="0"/>
        </a:p>
      </dsp:txBody>
      <dsp:txXfrm>
        <a:off x="0" y="1211467"/>
        <a:ext cx="2410691" cy="534600"/>
      </dsp:txXfrm>
    </dsp:sp>
    <dsp:sp modelId="{8E5CF56E-1EC5-4129-B9CB-F44A38954F4E}">
      <dsp:nvSpPr>
        <dsp:cNvPr id="0" name=""/>
        <dsp:cNvSpPr/>
      </dsp:nvSpPr>
      <dsp:spPr>
        <a:xfrm>
          <a:off x="2410690" y="1061111"/>
          <a:ext cx="482138" cy="835312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91DFEF-6797-4AFD-8A22-9E360AFD8837}">
      <dsp:nvSpPr>
        <dsp:cNvPr id="0" name=""/>
        <dsp:cNvSpPr/>
      </dsp:nvSpPr>
      <dsp:spPr>
        <a:xfrm>
          <a:off x="3085684" y="1061111"/>
          <a:ext cx="6557079" cy="8353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 smtClean="0"/>
            <a:t>Abdominal surgery involve a large incision in abdomen </a:t>
          </a:r>
          <a:r>
            <a:rPr lang="id-ID" sz="2400" kern="1200" dirty="0" smtClean="0">
              <a:sym typeface="Wingdings" panose="05000000000000000000" pitchFamily="2" charset="2"/>
            </a:rPr>
            <a:t> painful, lenghty </a:t>
          </a:r>
          <a:r>
            <a:rPr lang="id-ID" sz="2400" kern="1200" dirty="0">
              <a:sym typeface="Wingdings" panose="05000000000000000000" pitchFamily="2" charset="2"/>
            </a:rPr>
            <a:t>recovery</a:t>
          </a:r>
          <a:endParaRPr lang="en-US" sz="2400" kern="1200" dirty="0"/>
        </a:p>
      </dsp:txBody>
      <dsp:txXfrm>
        <a:off x="3085684" y="1061111"/>
        <a:ext cx="6557079" cy="835312"/>
      </dsp:txXfrm>
    </dsp:sp>
    <dsp:sp modelId="{8BE172FC-5055-433A-857F-435A5ED4420D}">
      <dsp:nvSpPr>
        <dsp:cNvPr id="0" name=""/>
        <dsp:cNvSpPr/>
      </dsp:nvSpPr>
      <dsp:spPr>
        <a:xfrm>
          <a:off x="0" y="2516457"/>
          <a:ext cx="2410691" cy="53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68580" rIns="192024" bIns="68580" numCol="1" spcCol="1270" anchor="ctr" anchorCtr="0">
          <a:noAutofit/>
        </a:bodyPr>
        <a:lstStyle/>
        <a:p>
          <a:pPr lvl="0" algn="just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700" kern="1200" dirty="0"/>
            <a:t>Laparoscopy </a:t>
          </a:r>
          <a:endParaRPr lang="en-US" sz="2700" kern="1200" dirty="0"/>
        </a:p>
      </dsp:txBody>
      <dsp:txXfrm>
        <a:off x="0" y="2516457"/>
        <a:ext cx="2410691" cy="534600"/>
      </dsp:txXfrm>
    </dsp:sp>
    <dsp:sp modelId="{9F4B768F-4FC1-48BB-8334-3C4443BFEB4C}">
      <dsp:nvSpPr>
        <dsp:cNvPr id="0" name=""/>
        <dsp:cNvSpPr/>
      </dsp:nvSpPr>
      <dsp:spPr>
        <a:xfrm>
          <a:off x="2410690" y="2425163"/>
          <a:ext cx="482138" cy="835312"/>
        </a:xfrm>
        <a:prstGeom prst="leftBrace">
          <a:avLst>
            <a:gd name="adj1" fmla="val 35000"/>
            <a:gd name="adj2" fmla="val 50000"/>
          </a:avLst>
        </a:prstGeom>
        <a:noFill/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0FD9B8-B4D3-4584-B67A-D6B6C0BF7CA0}">
      <dsp:nvSpPr>
        <dsp:cNvPr id="0" name=""/>
        <dsp:cNvSpPr/>
      </dsp:nvSpPr>
      <dsp:spPr>
        <a:xfrm>
          <a:off x="3085684" y="2474956"/>
          <a:ext cx="6557079" cy="83531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228600" lvl="1" indent="-228600" algn="just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400" kern="1200" dirty="0" smtClean="0"/>
            <a:t>Surgical innovation </a:t>
          </a:r>
          <a:r>
            <a:rPr lang="id-ID" sz="2400" kern="1200" dirty="0" smtClean="0">
              <a:sym typeface="Wingdings" panose="05000000000000000000" pitchFamily="2" charset="2"/>
            </a:rPr>
            <a:t> New </a:t>
          </a:r>
          <a:r>
            <a:rPr lang="id-ID" sz="2000" kern="1200" dirty="0" smtClean="0">
              <a:sym typeface="Wingdings" panose="05000000000000000000" pitchFamily="2" charset="2"/>
            </a:rPr>
            <a:t>instrumentation</a:t>
          </a:r>
          <a:r>
            <a:rPr lang="id-ID" sz="2400" kern="1200" dirty="0" smtClean="0">
              <a:sym typeface="Wingdings" panose="05000000000000000000" pitchFamily="2" charset="2"/>
            </a:rPr>
            <a:t>, new technique, minimally invasive surgery </a:t>
          </a:r>
          <a:endParaRPr lang="en-US" sz="2400" kern="1200" dirty="0"/>
        </a:p>
      </dsp:txBody>
      <dsp:txXfrm>
        <a:off x="3085684" y="2474956"/>
        <a:ext cx="6557079" cy="8353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E68A2B-F813-4BD5-A578-5A7B4089E258}">
      <dsp:nvSpPr>
        <dsp:cNvPr id="0" name=""/>
        <dsp:cNvSpPr/>
      </dsp:nvSpPr>
      <dsp:spPr>
        <a:xfrm>
          <a:off x="-4856913" y="-744326"/>
          <a:ext cx="5784739" cy="5784739"/>
        </a:xfrm>
        <a:prstGeom prst="blockArc">
          <a:avLst>
            <a:gd name="adj1" fmla="val 18900000"/>
            <a:gd name="adj2" fmla="val 2700000"/>
            <a:gd name="adj3" fmla="val 373"/>
          </a:avLst>
        </a:prstGeom>
        <a:noFill/>
        <a:ln w="1905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A7EE7B-DDBF-41C4-B6BD-A66AB7EEF078}">
      <dsp:nvSpPr>
        <dsp:cNvPr id="0" name=""/>
        <dsp:cNvSpPr/>
      </dsp:nvSpPr>
      <dsp:spPr>
        <a:xfrm>
          <a:off x="405984" y="268419"/>
          <a:ext cx="6366269" cy="53718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389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900" kern="1200" dirty="0" smtClean="0"/>
            <a:t>Right hemicolectomy</a:t>
          </a:r>
          <a:endParaRPr lang="en-US" sz="2900" kern="1200" dirty="0"/>
        </a:p>
      </dsp:txBody>
      <dsp:txXfrm>
        <a:off x="405984" y="268419"/>
        <a:ext cx="6366269" cy="537182"/>
      </dsp:txXfrm>
    </dsp:sp>
    <dsp:sp modelId="{F35893A5-30E6-4577-BDDB-0C87AAB0B1CD}">
      <dsp:nvSpPr>
        <dsp:cNvPr id="0" name=""/>
        <dsp:cNvSpPr/>
      </dsp:nvSpPr>
      <dsp:spPr>
        <a:xfrm>
          <a:off x="70245" y="201271"/>
          <a:ext cx="671478" cy="67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AAFB7-F708-4713-ADA4-F64D6092FFE2}">
      <dsp:nvSpPr>
        <dsp:cNvPr id="0" name=""/>
        <dsp:cNvSpPr/>
      </dsp:nvSpPr>
      <dsp:spPr>
        <a:xfrm>
          <a:off x="790913" y="1073935"/>
          <a:ext cx="5981340" cy="53718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1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389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900" kern="1200" dirty="0" smtClean="0"/>
            <a:t>Left hemicolectomy</a:t>
          </a:r>
          <a:endParaRPr lang="en-US" sz="2900" kern="1200" dirty="0"/>
        </a:p>
      </dsp:txBody>
      <dsp:txXfrm>
        <a:off x="790913" y="1073935"/>
        <a:ext cx="5981340" cy="537182"/>
      </dsp:txXfrm>
    </dsp:sp>
    <dsp:sp modelId="{907B3238-A2D4-47F9-A795-56A14FE5B122}">
      <dsp:nvSpPr>
        <dsp:cNvPr id="0" name=""/>
        <dsp:cNvSpPr/>
      </dsp:nvSpPr>
      <dsp:spPr>
        <a:xfrm>
          <a:off x="455174" y="1006787"/>
          <a:ext cx="671478" cy="67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8512F-12A2-4FFF-9392-EDEE41C5DF63}">
      <dsp:nvSpPr>
        <dsp:cNvPr id="0" name=""/>
        <dsp:cNvSpPr/>
      </dsp:nvSpPr>
      <dsp:spPr>
        <a:xfrm>
          <a:off x="909056" y="1879451"/>
          <a:ext cx="5863197" cy="53718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389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900" kern="1200" dirty="0" smtClean="0"/>
            <a:t>Low Anterior Resection</a:t>
          </a:r>
          <a:endParaRPr lang="en-US" sz="2900" kern="1200" dirty="0"/>
        </a:p>
      </dsp:txBody>
      <dsp:txXfrm>
        <a:off x="909056" y="1879451"/>
        <a:ext cx="5863197" cy="537182"/>
      </dsp:txXfrm>
    </dsp:sp>
    <dsp:sp modelId="{41D23DCB-3D61-436F-92EE-5832E60A9543}">
      <dsp:nvSpPr>
        <dsp:cNvPr id="0" name=""/>
        <dsp:cNvSpPr/>
      </dsp:nvSpPr>
      <dsp:spPr>
        <a:xfrm>
          <a:off x="573316" y="1812303"/>
          <a:ext cx="671478" cy="67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E91E1-D4CE-43B1-83DC-CAB67B61A8E2}">
      <dsp:nvSpPr>
        <dsp:cNvPr id="0" name=""/>
        <dsp:cNvSpPr/>
      </dsp:nvSpPr>
      <dsp:spPr>
        <a:xfrm>
          <a:off x="790913" y="2684967"/>
          <a:ext cx="5981340" cy="53718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3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389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900" kern="1200" dirty="0"/>
            <a:t>Total colectomy </a:t>
          </a:r>
          <a:endParaRPr lang="en-US" sz="2900" kern="1200" dirty="0"/>
        </a:p>
      </dsp:txBody>
      <dsp:txXfrm>
        <a:off x="790913" y="2684967"/>
        <a:ext cx="5981340" cy="537182"/>
      </dsp:txXfrm>
    </dsp:sp>
    <dsp:sp modelId="{A61F9034-D40A-4AD5-9AC9-226D8B4831F2}">
      <dsp:nvSpPr>
        <dsp:cNvPr id="0" name=""/>
        <dsp:cNvSpPr/>
      </dsp:nvSpPr>
      <dsp:spPr>
        <a:xfrm>
          <a:off x="455174" y="2617820"/>
          <a:ext cx="671478" cy="67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51151D-1AE9-4B07-9053-7D2CC3B17280}">
      <dsp:nvSpPr>
        <dsp:cNvPr id="0" name=""/>
        <dsp:cNvSpPr/>
      </dsp:nvSpPr>
      <dsp:spPr>
        <a:xfrm>
          <a:off x="405984" y="3490483"/>
          <a:ext cx="6366269" cy="537182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389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900" kern="1200" dirty="0" smtClean="0"/>
            <a:t>Mile’s Procedure </a:t>
          </a:r>
          <a:endParaRPr lang="en-US" sz="2900" kern="1200" dirty="0"/>
        </a:p>
      </dsp:txBody>
      <dsp:txXfrm>
        <a:off x="405984" y="3490483"/>
        <a:ext cx="6366269" cy="537182"/>
      </dsp:txXfrm>
    </dsp:sp>
    <dsp:sp modelId="{41B549F3-4795-44CA-9AC0-16A63F783C93}">
      <dsp:nvSpPr>
        <dsp:cNvPr id="0" name=""/>
        <dsp:cNvSpPr/>
      </dsp:nvSpPr>
      <dsp:spPr>
        <a:xfrm>
          <a:off x="70245" y="3423336"/>
          <a:ext cx="671478" cy="6714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8AA018-D72A-4C3E-BAFB-39ED5A8FC172}">
      <dsp:nvSpPr>
        <dsp:cNvPr id="0" name=""/>
        <dsp:cNvSpPr/>
      </dsp:nvSpPr>
      <dsp:spPr>
        <a:xfrm>
          <a:off x="2196583" y="2125630"/>
          <a:ext cx="2701768" cy="2337138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b="1" kern="1200" dirty="0"/>
            <a:t>Laparoscopy</a:t>
          </a:r>
          <a:endParaRPr lang="en-US" sz="2000" b="1" kern="1200" dirty="0"/>
        </a:p>
      </dsp:txBody>
      <dsp:txXfrm>
        <a:off x="2644304" y="2512926"/>
        <a:ext cx="1806326" cy="1562546"/>
      </dsp:txXfrm>
    </dsp:sp>
    <dsp:sp modelId="{C6E8DC63-EB8C-4EAB-ABA2-DE6E99998113}">
      <dsp:nvSpPr>
        <dsp:cNvPr id="0" name=""/>
        <dsp:cNvSpPr/>
      </dsp:nvSpPr>
      <dsp:spPr>
        <a:xfrm>
          <a:off x="3888409" y="1007466"/>
          <a:ext cx="1019369" cy="878321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0F0CE9-DD5C-49D0-AB2E-7E2FDB49755F}">
      <dsp:nvSpPr>
        <dsp:cNvPr id="0" name=""/>
        <dsp:cNvSpPr/>
      </dsp:nvSpPr>
      <dsp:spPr>
        <a:xfrm>
          <a:off x="2445455" y="0"/>
          <a:ext cx="2214079" cy="1915439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/>
            <a:t>Better visualisation</a:t>
          </a:r>
          <a:endParaRPr lang="en-US" sz="1900" kern="1200" dirty="0"/>
        </a:p>
      </dsp:txBody>
      <dsp:txXfrm>
        <a:off x="2812375" y="317429"/>
        <a:ext cx="1480239" cy="1280581"/>
      </dsp:txXfrm>
    </dsp:sp>
    <dsp:sp modelId="{9E3CB816-8935-4F33-86C8-5BB586FB6AFD}">
      <dsp:nvSpPr>
        <dsp:cNvPr id="0" name=""/>
        <dsp:cNvSpPr/>
      </dsp:nvSpPr>
      <dsp:spPr>
        <a:xfrm>
          <a:off x="5078092" y="2649460"/>
          <a:ext cx="1019369" cy="878321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0EC3C2-5538-40F0-ABFA-18503F2BEC5B}">
      <dsp:nvSpPr>
        <dsp:cNvPr id="0" name=""/>
        <dsp:cNvSpPr/>
      </dsp:nvSpPr>
      <dsp:spPr>
        <a:xfrm>
          <a:off x="4476023" y="1178123"/>
          <a:ext cx="2214079" cy="1915439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828541"/>
            <a:satOff val="-1498"/>
            <a:lumOff val="102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/>
            <a:t>Improved dissection</a:t>
          </a:r>
          <a:endParaRPr lang="en-US" sz="1900" kern="1200" dirty="0"/>
        </a:p>
      </dsp:txBody>
      <dsp:txXfrm>
        <a:off x="4842943" y="1495552"/>
        <a:ext cx="1480239" cy="1280581"/>
      </dsp:txXfrm>
    </dsp:sp>
    <dsp:sp modelId="{C0CD32BE-9433-47BF-BA62-62D8F84E99EE}">
      <dsp:nvSpPr>
        <dsp:cNvPr id="0" name=""/>
        <dsp:cNvSpPr/>
      </dsp:nvSpPr>
      <dsp:spPr>
        <a:xfrm>
          <a:off x="4251662" y="4502962"/>
          <a:ext cx="1019369" cy="878321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ABE2BC-3E1D-4BD6-919A-F70C6DF9EC13}">
      <dsp:nvSpPr>
        <dsp:cNvPr id="0" name=""/>
        <dsp:cNvSpPr/>
      </dsp:nvSpPr>
      <dsp:spPr>
        <a:xfrm>
          <a:off x="4476023" y="3494177"/>
          <a:ext cx="2214079" cy="1915439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1657082"/>
            <a:satOff val="-2996"/>
            <a:lumOff val="20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/>
            <a:t>Reduced hospital stay</a:t>
          </a:r>
          <a:endParaRPr lang="en-US" sz="1900" kern="1200" dirty="0"/>
        </a:p>
      </dsp:txBody>
      <dsp:txXfrm>
        <a:off x="4842943" y="3811606"/>
        <a:ext cx="1480239" cy="1280581"/>
      </dsp:txXfrm>
    </dsp:sp>
    <dsp:sp modelId="{D056079E-AB13-4A61-99A6-E521C1570928}">
      <dsp:nvSpPr>
        <dsp:cNvPr id="0" name=""/>
        <dsp:cNvSpPr/>
      </dsp:nvSpPr>
      <dsp:spPr>
        <a:xfrm>
          <a:off x="2201611" y="4695362"/>
          <a:ext cx="1019369" cy="878321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0C6C08-5A3A-4F8E-BAF0-91D43475DBDC}">
      <dsp:nvSpPr>
        <dsp:cNvPr id="0" name=""/>
        <dsp:cNvSpPr/>
      </dsp:nvSpPr>
      <dsp:spPr>
        <a:xfrm>
          <a:off x="2445455" y="4673618"/>
          <a:ext cx="2214079" cy="1915439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2485623"/>
            <a:satOff val="-4495"/>
            <a:lumOff val="305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/>
            <a:t>Reduced post operative pain</a:t>
          </a:r>
          <a:endParaRPr lang="en-US" sz="1900" kern="1200" dirty="0"/>
        </a:p>
      </dsp:txBody>
      <dsp:txXfrm>
        <a:off x="2812375" y="4991047"/>
        <a:ext cx="1480239" cy="1280581"/>
      </dsp:txXfrm>
    </dsp:sp>
    <dsp:sp modelId="{F13A3C3A-0515-4550-B8B4-2E8FEED484D3}">
      <dsp:nvSpPr>
        <dsp:cNvPr id="0" name=""/>
        <dsp:cNvSpPr/>
      </dsp:nvSpPr>
      <dsp:spPr>
        <a:xfrm>
          <a:off x="992445" y="3054028"/>
          <a:ext cx="1019369" cy="878321"/>
        </a:xfrm>
        <a:prstGeom prst="hexagon">
          <a:avLst>
            <a:gd name="adj" fmla="val 28900"/>
            <a:gd name="vf" fmla="val 11547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8456FE-F4AA-4E49-94AA-490CD9D9A968}">
      <dsp:nvSpPr>
        <dsp:cNvPr id="0" name=""/>
        <dsp:cNvSpPr/>
      </dsp:nvSpPr>
      <dsp:spPr>
        <a:xfrm>
          <a:off x="405460" y="3495495"/>
          <a:ext cx="2214079" cy="1915439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3314164"/>
            <a:satOff val="-5993"/>
            <a:lumOff val="407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/>
            <a:t>improved cosmesis </a:t>
          </a:r>
          <a:endParaRPr lang="en-US" sz="1900" kern="1200" dirty="0"/>
        </a:p>
      </dsp:txBody>
      <dsp:txXfrm>
        <a:off x="772380" y="3812924"/>
        <a:ext cx="1480239" cy="1280581"/>
      </dsp:txXfrm>
    </dsp:sp>
    <dsp:sp modelId="{5D2B0A21-ECDD-436F-89B4-1DED41EF9DD7}">
      <dsp:nvSpPr>
        <dsp:cNvPr id="0" name=""/>
        <dsp:cNvSpPr/>
      </dsp:nvSpPr>
      <dsp:spPr>
        <a:xfrm>
          <a:off x="405460" y="1175487"/>
          <a:ext cx="2214079" cy="1915439"/>
        </a:xfrm>
        <a:prstGeom prst="hexagon">
          <a:avLst>
            <a:gd name="adj" fmla="val 28570"/>
            <a:gd name="vf" fmla="val 115470"/>
          </a:avLst>
        </a:prstGeom>
        <a:solidFill>
          <a:schemeClr val="accent3">
            <a:hueOff val="4142704"/>
            <a:satOff val="-7491"/>
            <a:lumOff val="509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/>
            <a:t>Reduced blood loss</a:t>
          </a:r>
          <a:endParaRPr lang="en-US" sz="1900" kern="1200" dirty="0"/>
        </a:p>
      </dsp:txBody>
      <dsp:txXfrm>
        <a:off x="772380" y="1492916"/>
        <a:ext cx="1480239" cy="12805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399BAB-F8A1-45CA-B7A7-D708394F8D27}">
      <dsp:nvSpPr>
        <dsp:cNvPr id="0" name=""/>
        <dsp:cNvSpPr/>
      </dsp:nvSpPr>
      <dsp:spPr>
        <a:xfrm>
          <a:off x="0" y="333196"/>
          <a:ext cx="6839199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 Rounded MT Bold" pitchFamily="34" charset="0"/>
            </a:rPr>
            <a:t>Right </a:t>
          </a:r>
          <a:r>
            <a:rPr lang="id-ID" sz="3200" kern="1200" dirty="0" smtClean="0">
              <a:latin typeface="Arial Rounded MT Bold" pitchFamily="34" charset="0"/>
            </a:rPr>
            <a:t>H</a:t>
          </a:r>
          <a:r>
            <a:rPr lang="en-US" sz="3200" kern="1200" dirty="0" err="1" smtClean="0">
              <a:latin typeface="Arial Rounded MT Bold" pitchFamily="34" charset="0"/>
            </a:rPr>
            <a:t>emicolectomy</a:t>
          </a:r>
          <a:r>
            <a:rPr lang="en-US" sz="3200" kern="1200" dirty="0" smtClean="0">
              <a:latin typeface="Arial Rounded MT Bold" pitchFamily="34" charset="0"/>
            </a:rPr>
            <a:t> </a:t>
          </a:r>
          <a:endParaRPr lang="id-ID" sz="3200" kern="1200" dirty="0">
            <a:latin typeface="Arial Rounded MT Bold" pitchFamily="34" charset="0"/>
          </a:endParaRPr>
        </a:p>
      </dsp:txBody>
      <dsp:txXfrm>
        <a:off x="59399" y="392595"/>
        <a:ext cx="6720401" cy="1098002"/>
      </dsp:txXfrm>
    </dsp:sp>
    <dsp:sp modelId="{F82A1B78-644D-4E71-9B6B-F38A5B149F64}">
      <dsp:nvSpPr>
        <dsp:cNvPr id="0" name=""/>
        <dsp:cNvSpPr/>
      </dsp:nvSpPr>
      <dsp:spPr>
        <a:xfrm>
          <a:off x="0" y="1579275"/>
          <a:ext cx="6839199" cy="11436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45" tIns="30480" rIns="170688" bIns="30480" numCol="1" spcCol="1270" anchor="t" anchorCtr="0">
          <a:noAutofit/>
        </a:bodyPr>
        <a:lstStyle/>
        <a:p>
          <a:pPr marL="228600" lvl="1" indent="-228600" algn="just" defTabSz="10668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 smtClean="0"/>
            <a:t>remove </a:t>
          </a:r>
          <a:r>
            <a:rPr lang="en-US" sz="2400" kern="1200" dirty="0" err="1" smtClean="0"/>
            <a:t>tumours</a:t>
          </a:r>
          <a:r>
            <a:rPr lang="en-US" sz="2400" kern="1200" dirty="0" smtClean="0"/>
            <a:t> in </a:t>
          </a:r>
          <a:r>
            <a:rPr lang="en-US" sz="2400" kern="1200" dirty="0" smtClean="0">
              <a:solidFill>
                <a:srgbClr val="FFC000"/>
              </a:solidFill>
            </a:rPr>
            <a:t>THE RIGHT COLON</a:t>
          </a:r>
          <a:r>
            <a:rPr lang="en-US" sz="2400" kern="1200" dirty="0" smtClean="0"/>
            <a:t>, including the </a:t>
          </a:r>
          <a:r>
            <a:rPr lang="en-US" sz="2400" kern="1200" dirty="0" err="1" smtClean="0"/>
            <a:t>cecum</a:t>
          </a:r>
          <a:r>
            <a:rPr lang="en-US" sz="2400" kern="1200" dirty="0" smtClean="0"/>
            <a:t> and ascending </a:t>
          </a:r>
          <a:r>
            <a:rPr lang="en-US" sz="2400" kern="1200" dirty="0" err="1" smtClean="0"/>
            <a:t>colo</a:t>
          </a:r>
          <a:r>
            <a:rPr lang="id-ID" sz="2400" kern="1200" dirty="0" smtClean="0"/>
            <a:t>n</a:t>
          </a:r>
          <a:endParaRPr lang="id-ID" sz="2400" kern="1200" dirty="0">
            <a:latin typeface="Arial Rounded MT Bold" pitchFamily="34" charset="0"/>
          </a:endParaRPr>
        </a:p>
      </dsp:txBody>
      <dsp:txXfrm>
        <a:off x="0" y="1579275"/>
        <a:ext cx="6839199" cy="1143675"/>
      </dsp:txXfrm>
    </dsp:sp>
    <dsp:sp modelId="{C909DA48-3E83-404A-BD4D-34BBF4CE9F13}">
      <dsp:nvSpPr>
        <dsp:cNvPr id="0" name=""/>
        <dsp:cNvSpPr/>
      </dsp:nvSpPr>
      <dsp:spPr>
        <a:xfrm>
          <a:off x="0" y="2860483"/>
          <a:ext cx="6839199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just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latin typeface="Arial Rounded MT Bold" pitchFamily="34" charset="0"/>
            </a:rPr>
            <a:t>Extended </a:t>
          </a:r>
          <a:r>
            <a:rPr lang="id-ID" sz="3200" kern="1200" dirty="0" smtClean="0">
              <a:latin typeface="Arial Rounded MT Bold" pitchFamily="34" charset="0"/>
            </a:rPr>
            <a:t>R</a:t>
          </a:r>
          <a:r>
            <a:rPr lang="en-US" sz="3200" kern="1200" dirty="0" err="1" smtClean="0">
              <a:latin typeface="Arial Rounded MT Bold" pitchFamily="34" charset="0"/>
            </a:rPr>
            <a:t>ight</a:t>
          </a:r>
          <a:r>
            <a:rPr lang="en-US" sz="3200" kern="1200" dirty="0" smtClean="0">
              <a:latin typeface="Arial Rounded MT Bold" pitchFamily="34" charset="0"/>
            </a:rPr>
            <a:t> </a:t>
          </a:r>
          <a:r>
            <a:rPr lang="id-ID" sz="3200" kern="1200" dirty="0" smtClean="0">
              <a:latin typeface="Arial Rounded MT Bold" pitchFamily="34" charset="0"/>
            </a:rPr>
            <a:t>H</a:t>
          </a:r>
          <a:r>
            <a:rPr lang="en-US" sz="3200" kern="1200" dirty="0" err="1" smtClean="0">
              <a:latin typeface="Arial Rounded MT Bold" pitchFamily="34" charset="0"/>
            </a:rPr>
            <a:t>emicolectomy</a:t>
          </a:r>
          <a:r>
            <a:rPr lang="id-ID" sz="3200" kern="1200" dirty="0" smtClean="0">
              <a:latin typeface="Arial Rounded MT Bold" pitchFamily="34" charset="0"/>
            </a:rPr>
            <a:t> </a:t>
          </a:r>
          <a:endParaRPr lang="id-ID" sz="3200" kern="1200" dirty="0">
            <a:latin typeface="Arial Rounded MT Bold" pitchFamily="34" charset="0"/>
          </a:endParaRPr>
        </a:p>
      </dsp:txBody>
      <dsp:txXfrm>
        <a:off x="59399" y="2919882"/>
        <a:ext cx="6720401" cy="1098002"/>
      </dsp:txXfrm>
    </dsp:sp>
    <dsp:sp modelId="{B847C08B-4624-4F57-91EA-750A3562DC8B}">
      <dsp:nvSpPr>
        <dsp:cNvPr id="0" name=""/>
        <dsp:cNvSpPr/>
      </dsp:nvSpPr>
      <dsp:spPr>
        <a:xfrm>
          <a:off x="0" y="4002098"/>
          <a:ext cx="6839199" cy="1412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45" tIns="25400" rIns="142240" bIns="25400" numCol="1" spcCol="1270" anchor="ctr" anchorCtr="0">
          <a:noAutofit/>
        </a:bodyPr>
        <a:lstStyle/>
        <a:p>
          <a:pPr marL="228600" lvl="1" indent="-228600" algn="just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smtClean="0"/>
            <a:t>removes all of the transverse colon, may be done to remove </a:t>
          </a:r>
          <a:r>
            <a:rPr lang="en-US" sz="2000" kern="1200" dirty="0" err="1" smtClean="0"/>
            <a:t>tumours</a:t>
          </a:r>
          <a:r>
            <a:rPr lang="en-US" sz="2000" kern="1200" dirty="0" smtClean="0"/>
            <a:t> in the hepatic flexure or transverse colon</a:t>
          </a:r>
          <a:endParaRPr lang="id-ID" sz="2000" kern="1200" dirty="0">
            <a:latin typeface="Arial Rounded MT Bold" pitchFamily="34" charset="0"/>
          </a:endParaRPr>
        </a:p>
      </dsp:txBody>
      <dsp:txXfrm>
        <a:off x="0" y="4002098"/>
        <a:ext cx="6839199" cy="14127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3FD488-3417-48D9-A1F2-9D3352915E22}">
      <dsp:nvSpPr>
        <dsp:cNvPr id="0" name=""/>
        <dsp:cNvSpPr/>
      </dsp:nvSpPr>
      <dsp:spPr>
        <a:xfrm rot="5400000">
          <a:off x="-167153" y="170272"/>
          <a:ext cx="1114356" cy="780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200" kern="1200" dirty="0"/>
        </a:p>
      </dsp:txBody>
      <dsp:txXfrm rot="-5400000">
        <a:off x="1" y="393144"/>
        <a:ext cx="780049" cy="334307"/>
      </dsp:txXfrm>
    </dsp:sp>
    <dsp:sp modelId="{A0945316-5D32-4F13-9786-DFAC3CBA5C92}">
      <dsp:nvSpPr>
        <dsp:cNvPr id="0" name=""/>
        <dsp:cNvSpPr/>
      </dsp:nvSpPr>
      <dsp:spPr>
        <a:xfrm rot="5400000">
          <a:off x="5225334" y="-4442165"/>
          <a:ext cx="724332" cy="9614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600" kern="1200" dirty="0" smtClean="0"/>
            <a:t>Mobilization of right colon</a:t>
          </a:r>
          <a:endParaRPr lang="id-ID" sz="3600" kern="1200" dirty="0"/>
        </a:p>
      </dsp:txBody>
      <dsp:txXfrm rot="-5400000">
        <a:off x="780050" y="38478"/>
        <a:ext cx="9579542" cy="653614"/>
      </dsp:txXfrm>
    </dsp:sp>
    <dsp:sp modelId="{FAF3F680-61A4-40F2-85A0-E7855B8C3A57}">
      <dsp:nvSpPr>
        <dsp:cNvPr id="0" name=""/>
        <dsp:cNvSpPr/>
      </dsp:nvSpPr>
      <dsp:spPr>
        <a:xfrm rot="5400000">
          <a:off x="-167153" y="1136061"/>
          <a:ext cx="1114356" cy="780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200" kern="1200" dirty="0"/>
        </a:p>
      </dsp:txBody>
      <dsp:txXfrm rot="-5400000">
        <a:off x="1" y="1358933"/>
        <a:ext cx="780049" cy="334307"/>
      </dsp:txXfrm>
    </dsp:sp>
    <dsp:sp modelId="{1AC959D3-7A1A-40CA-AC18-110A24C920C6}">
      <dsp:nvSpPr>
        <dsp:cNvPr id="0" name=""/>
        <dsp:cNvSpPr/>
      </dsp:nvSpPr>
      <dsp:spPr>
        <a:xfrm rot="5400000">
          <a:off x="5225334" y="-3476376"/>
          <a:ext cx="724332" cy="9614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600" kern="1200" dirty="0" smtClean="0"/>
            <a:t>Mobilization of transverse colon</a:t>
          </a:r>
          <a:endParaRPr lang="id-ID" sz="3600" kern="1200" dirty="0"/>
        </a:p>
      </dsp:txBody>
      <dsp:txXfrm rot="-5400000">
        <a:off x="780050" y="1004267"/>
        <a:ext cx="9579542" cy="653614"/>
      </dsp:txXfrm>
    </dsp:sp>
    <dsp:sp modelId="{639C3DBB-A356-49FC-B571-A19370349F17}">
      <dsp:nvSpPr>
        <dsp:cNvPr id="0" name=""/>
        <dsp:cNvSpPr/>
      </dsp:nvSpPr>
      <dsp:spPr>
        <a:xfrm rot="5400000">
          <a:off x="-167153" y="2101851"/>
          <a:ext cx="1114356" cy="780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200" kern="1200" dirty="0"/>
        </a:p>
      </dsp:txBody>
      <dsp:txXfrm rot="-5400000">
        <a:off x="1" y="2324723"/>
        <a:ext cx="780049" cy="334307"/>
      </dsp:txXfrm>
    </dsp:sp>
    <dsp:sp modelId="{47015723-DB76-47A0-A942-75BAD0107B0B}">
      <dsp:nvSpPr>
        <dsp:cNvPr id="0" name=""/>
        <dsp:cNvSpPr/>
      </dsp:nvSpPr>
      <dsp:spPr>
        <a:xfrm rot="5400000">
          <a:off x="5225334" y="-2510586"/>
          <a:ext cx="724332" cy="9614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600" kern="1200" dirty="0" smtClean="0"/>
            <a:t>Control of mesentery and proximal margin</a:t>
          </a:r>
          <a:endParaRPr lang="id-ID" sz="3600" kern="1200" dirty="0"/>
        </a:p>
      </dsp:txBody>
      <dsp:txXfrm rot="-5400000">
        <a:off x="780050" y="1970057"/>
        <a:ext cx="9579542" cy="653614"/>
      </dsp:txXfrm>
    </dsp:sp>
    <dsp:sp modelId="{99F6B0D4-FE89-4662-8D46-6A6EF6AB463B}">
      <dsp:nvSpPr>
        <dsp:cNvPr id="0" name=""/>
        <dsp:cNvSpPr/>
      </dsp:nvSpPr>
      <dsp:spPr>
        <a:xfrm rot="5400000">
          <a:off x="-167153" y="3067640"/>
          <a:ext cx="1114356" cy="780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200" kern="1200" dirty="0"/>
        </a:p>
      </dsp:txBody>
      <dsp:txXfrm rot="-5400000">
        <a:off x="1" y="3290512"/>
        <a:ext cx="780049" cy="334307"/>
      </dsp:txXfrm>
    </dsp:sp>
    <dsp:sp modelId="{DFF1CAB1-9A45-4AFA-B547-600AD14F4B7D}">
      <dsp:nvSpPr>
        <dsp:cNvPr id="0" name=""/>
        <dsp:cNvSpPr/>
      </dsp:nvSpPr>
      <dsp:spPr>
        <a:xfrm rot="5400000">
          <a:off x="5225334" y="-1544797"/>
          <a:ext cx="724332" cy="961490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3600" kern="1200" dirty="0" smtClean="0"/>
            <a:t>Creation of ileocolic anastomosis</a:t>
          </a:r>
          <a:endParaRPr lang="id-ID" sz="3600" kern="1200" dirty="0"/>
        </a:p>
      </dsp:txBody>
      <dsp:txXfrm rot="-5400000">
        <a:off x="780050" y="2935846"/>
        <a:ext cx="9579542" cy="6536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624B3-035A-4063-8103-0FAF695C1072}">
      <dsp:nvSpPr>
        <dsp:cNvPr id="0" name=""/>
        <dsp:cNvSpPr/>
      </dsp:nvSpPr>
      <dsp:spPr>
        <a:xfrm>
          <a:off x="0" y="0"/>
          <a:ext cx="4075429" cy="814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Mobilization of sigmoid colon</a:t>
          </a:r>
          <a:endParaRPr lang="en-US" sz="1600" kern="1200" dirty="0"/>
        </a:p>
      </dsp:txBody>
      <dsp:txXfrm>
        <a:off x="23865" y="23865"/>
        <a:ext cx="3127345" cy="767070"/>
      </dsp:txXfrm>
    </dsp:sp>
    <dsp:sp modelId="{950FE0FC-8B09-42B0-BD79-30868B2EC03E}">
      <dsp:nvSpPr>
        <dsp:cNvPr id="0" name=""/>
        <dsp:cNvSpPr/>
      </dsp:nvSpPr>
      <dsp:spPr>
        <a:xfrm>
          <a:off x="341317" y="962945"/>
          <a:ext cx="4075429" cy="814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Mobilization of descending colon</a:t>
          </a:r>
          <a:endParaRPr lang="en-US" sz="1600" kern="1200" dirty="0"/>
        </a:p>
      </dsp:txBody>
      <dsp:txXfrm>
        <a:off x="365182" y="986810"/>
        <a:ext cx="3156762" cy="767070"/>
      </dsp:txXfrm>
    </dsp:sp>
    <dsp:sp modelId="{2B5A4972-C3CE-4178-9114-F3B1249CA6E6}">
      <dsp:nvSpPr>
        <dsp:cNvPr id="0" name=""/>
        <dsp:cNvSpPr/>
      </dsp:nvSpPr>
      <dsp:spPr>
        <a:xfrm>
          <a:off x="677540" y="1925891"/>
          <a:ext cx="4075429" cy="814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Mobilization of </a:t>
          </a:r>
          <a:r>
            <a:rPr lang="en-US" sz="1600" kern="1200" dirty="0" err="1" smtClean="0"/>
            <a:t>splenic</a:t>
          </a:r>
          <a:r>
            <a:rPr lang="en-US" sz="1600" kern="1200" dirty="0" smtClean="0"/>
            <a:t> flexure</a:t>
          </a:r>
          <a:endParaRPr lang="en-US" sz="1600" kern="1200" dirty="0"/>
        </a:p>
      </dsp:txBody>
      <dsp:txXfrm>
        <a:off x="701405" y="1949756"/>
        <a:ext cx="3161856" cy="767070"/>
      </dsp:txXfrm>
    </dsp:sp>
    <dsp:sp modelId="{CCE17A79-A143-4B47-98C2-4A179E049E26}">
      <dsp:nvSpPr>
        <dsp:cNvPr id="0" name=""/>
        <dsp:cNvSpPr/>
      </dsp:nvSpPr>
      <dsp:spPr>
        <a:xfrm>
          <a:off x="1018857" y="2888836"/>
          <a:ext cx="4075429" cy="8148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Endostapling</a:t>
          </a:r>
          <a:r>
            <a:rPr lang="en-US" sz="1600" kern="1200" dirty="0" smtClean="0"/>
            <a:t>, </a:t>
          </a:r>
          <a:r>
            <a:rPr lang="en-US" sz="1600" kern="1200" dirty="0" err="1" smtClean="0"/>
            <a:t>exteorization</a:t>
          </a:r>
          <a:r>
            <a:rPr lang="en-US" sz="1600" kern="1200" dirty="0" smtClean="0"/>
            <a:t> of specimen and construction of </a:t>
          </a:r>
          <a:r>
            <a:rPr lang="en-US" sz="1600" kern="1200" dirty="0" err="1" smtClean="0"/>
            <a:t>anastomosis</a:t>
          </a:r>
          <a:endParaRPr lang="en-US" sz="1600" kern="1200" dirty="0"/>
        </a:p>
      </dsp:txBody>
      <dsp:txXfrm>
        <a:off x="1042722" y="2912701"/>
        <a:ext cx="3156762" cy="767070"/>
      </dsp:txXfrm>
    </dsp:sp>
    <dsp:sp modelId="{BE32769D-6295-44F5-B35D-F15CE97ABD60}">
      <dsp:nvSpPr>
        <dsp:cNvPr id="0" name=""/>
        <dsp:cNvSpPr/>
      </dsp:nvSpPr>
      <dsp:spPr>
        <a:xfrm>
          <a:off x="3545809" y="624062"/>
          <a:ext cx="529620" cy="5296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3664974" y="624062"/>
        <a:ext cx="291291" cy="398539"/>
      </dsp:txXfrm>
    </dsp:sp>
    <dsp:sp modelId="{8E320418-EF61-430B-9036-6F8DAB4BCFF7}">
      <dsp:nvSpPr>
        <dsp:cNvPr id="0" name=""/>
        <dsp:cNvSpPr/>
      </dsp:nvSpPr>
      <dsp:spPr>
        <a:xfrm>
          <a:off x="3887126" y="1587008"/>
          <a:ext cx="529620" cy="5296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4006291" y="1587008"/>
        <a:ext cx="291291" cy="398539"/>
      </dsp:txXfrm>
    </dsp:sp>
    <dsp:sp modelId="{713EEC8F-8852-4344-B37C-C2B1656BC861}">
      <dsp:nvSpPr>
        <dsp:cNvPr id="0" name=""/>
        <dsp:cNvSpPr/>
      </dsp:nvSpPr>
      <dsp:spPr>
        <a:xfrm>
          <a:off x="4223349" y="2549954"/>
          <a:ext cx="529620" cy="52962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/>
        </a:p>
      </dsp:txBody>
      <dsp:txXfrm>
        <a:off x="4342514" y="2549954"/>
        <a:ext cx="291291" cy="3985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0.66477</cdr:x>
      <cdr:y>0.84293</cdr:y>
    </cdr:from>
    <cdr:to>
      <cdr:x>1</cdr:x>
      <cdr:y>1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8104876" y="5996224"/>
          <a:ext cx="4087124" cy="107721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1pPr>
          <a:lvl2pPr marL="45720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2pPr>
          <a:lvl3pPr marL="91440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3pPr>
          <a:lvl4pPr marL="137160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4pPr>
          <a:lvl5pPr marL="182880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5pPr>
          <a:lvl6pPr marL="228600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6pPr>
          <a:lvl7pPr marL="274320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7pPr>
          <a:lvl8pPr marL="320040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8pPr>
          <a:lvl9pPr marL="3657600" algn="l" defTabSz="457200" rtl="0" eaLnBrk="1" latinLnBrk="0" hangingPunct="1">
            <a:defRPr sz="1800" kern="1200">
              <a:solidFill>
                <a:sysClr val="window" lastClr="FFFFFF"/>
              </a:solidFill>
              <a:latin typeface="Century Gothic"/>
            </a:defRPr>
          </a:lvl9pPr>
        </a:lstStyle>
        <a:p xmlns:a="http://schemas.openxmlformats.org/drawingml/2006/main">
          <a:pPr algn="ctr"/>
          <a:r>
            <a:rPr lang="id-ID" sz="1600" dirty="0" smtClean="0"/>
            <a:t>M.Djamil Hospital and </a:t>
          </a:r>
        </a:p>
        <a:p xmlns:a="http://schemas.openxmlformats.org/drawingml/2006/main">
          <a:pPr algn="ctr"/>
          <a:r>
            <a:rPr lang="id-ID" sz="1600" dirty="0" smtClean="0"/>
            <a:t>Siti RahmahIslamic Hospital</a:t>
          </a:r>
        </a:p>
        <a:p xmlns:a="http://schemas.openxmlformats.org/drawingml/2006/main">
          <a:pPr algn="ctr"/>
          <a:r>
            <a:rPr lang="id-ID" sz="1600" dirty="0" smtClean="0"/>
            <a:t>January 2015 – Desember 2016</a:t>
          </a:r>
        </a:p>
        <a:p xmlns:a="http://schemas.openxmlformats.org/drawingml/2006/main">
          <a:pPr algn="ctr"/>
          <a:endParaRPr lang="id-ID" sz="16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Tampungan Tanggal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51E4D-CD48-C645-8EF2-EAF3284F2468}" type="datetimeFigureOut">
              <a:rPr lang="id-ID" smtClean="0"/>
              <a:t>09/06/17</a:t>
            </a:fld>
            <a:endParaRPr lang="id-ID"/>
          </a:p>
        </p:txBody>
      </p:sp>
      <p:sp>
        <p:nvSpPr>
          <p:cNvPr id="4" name="Tampungan Foo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Tampungan Nomor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68876A-EC18-2847-B706-F474D56342B3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64478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Hea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Tampungan Tanggal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C13BE-CFC4-E547-9D3B-3279A05B5B83}" type="datetimeFigureOut">
              <a:rPr lang="id-ID" smtClean="0"/>
              <a:t>09/06/17</a:t>
            </a:fld>
            <a:endParaRPr lang="id-ID"/>
          </a:p>
        </p:txBody>
      </p:sp>
      <p:sp>
        <p:nvSpPr>
          <p:cNvPr id="4" name="Tampungan Gambar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Tampungan Catatan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d-ID" smtClean="0"/>
              <a:t>Klik untuk edit gaya teks Master</a:t>
            </a:r>
          </a:p>
          <a:p>
            <a:pPr lvl="1"/>
            <a:r>
              <a:rPr lang="id-ID" smtClean="0"/>
              <a:t>Tingkat kedua</a:t>
            </a:r>
          </a:p>
          <a:p>
            <a:pPr lvl="2"/>
            <a:r>
              <a:rPr lang="id-ID" smtClean="0"/>
              <a:t>Tingkat ketiga</a:t>
            </a:r>
          </a:p>
          <a:p>
            <a:pPr lvl="3"/>
            <a:r>
              <a:rPr lang="id-ID" smtClean="0"/>
              <a:t>Tingkat keempat</a:t>
            </a:r>
          </a:p>
          <a:p>
            <a:pPr lvl="4"/>
            <a:r>
              <a:rPr lang="id-ID" smtClean="0"/>
              <a:t>Tingkat kelima</a:t>
            </a:r>
            <a:endParaRPr lang="id-ID"/>
          </a:p>
        </p:txBody>
      </p:sp>
      <p:sp>
        <p:nvSpPr>
          <p:cNvPr id="6" name="Tampungan Foo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Tampungan Nomor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57E56-2D90-2745-922C-1C797B309A6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1155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9.xml"/><Relationship Id="rId2" Type="http://schemas.openxmlformats.org/officeDocument/2006/relationships/diagramData" Target="../diagrams/data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2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3.png"/><Relationship Id="rId8" Type="http://schemas.openxmlformats.org/officeDocument/2006/relationships/image" Target="../media/image4.jpeg"/><Relationship Id="rId1" Type="http://schemas.openxmlformats.org/officeDocument/2006/relationships/slideLayout" Target="../slideLayouts/slideLayout8.xml"/><Relationship Id="rId2" Type="http://schemas.openxmlformats.org/officeDocument/2006/relationships/diagramData" Target="../diagrams/data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6.xml"/><Relationship Id="rId2" Type="http://schemas.openxmlformats.org/officeDocument/2006/relationships/diagramData" Target="../diagrams/data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eg"/><Relationship Id="rId3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Relationship Id="rId6" Type="http://schemas.microsoft.com/office/2007/relationships/diagramDrawing" Target="../diagrams/drawing6.xml"/><Relationship Id="rId7" Type="http://schemas.openxmlformats.org/officeDocument/2006/relationships/image" Target="../media/image13.png"/><Relationship Id="rId8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2" Type="http://schemas.openxmlformats.org/officeDocument/2006/relationships/diagramData" Target="../diagrams/data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478121"/>
            <a:ext cx="9001462" cy="2387600"/>
          </a:xfrm>
        </p:spPr>
        <p:txBody>
          <a:bodyPr/>
          <a:lstStyle/>
          <a:p>
            <a:r>
              <a:rPr lang="id-ID" dirty="0"/>
              <a:t>Laparoscopic colorectal surgery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7"/>
            <a:ext cx="9001462" cy="2632507"/>
          </a:xfrm>
        </p:spPr>
        <p:txBody>
          <a:bodyPr>
            <a:noAutofit/>
          </a:bodyPr>
          <a:lstStyle/>
          <a:p>
            <a:r>
              <a:rPr lang="id-ID" sz="2000" b="1" dirty="0">
                <a:solidFill>
                  <a:srgbClr val="FFFF00"/>
                </a:solidFill>
              </a:rPr>
              <a:t>M. Iqbal Rivai, MD</a:t>
            </a:r>
          </a:p>
          <a:p>
            <a:r>
              <a:rPr lang="id-ID" sz="1400" dirty="0"/>
              <a:t>DIGESTIVE </a:t>
            </a:r>
            <a:r>
              <a:rPr lang="id-ID" sz="1400" dirty="0" smtClean="0"/>
              <a:t>SURGEON</a:t>
            </a:r>
          </a:p>
          <a:p>
            <a:endParaRPr lang="id-ID" sz="1400" dirty="0" smtClean="0"/>
          </a:p>
          <a:p>
            <a:pPr>
              <a:lnSpc>
                <a:spcPct val="150000"/>
              </a:lnSpc>
            </a:pPr>
            <a:r>
              <a:rPr lang="id-ID" sz="1400" b="1" dirty="0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Digestive division, </a:t>
            </a:r>
            <a:r>
              <a:rPr lang="en-US" sz="1400" b="1" dirty="0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Department of Surgery</a:t>
            </a:r>
            <a:endParaRPr lang="id-ID" sz="1400" b="1" dirty="0" smtClean="0">
              <a:effectLst/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1400" b="1" dirty="0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Faculty of Medicine </a:t>
            </a:r>
            <a:r>
              <a:rPr lang="en-US" sz="1400" b="1" dirty="0" err="1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Andalas</a:t>
            </a:r>
            <a:r>
              <a:rPr lang="en-US" sz="1400" b="1" dirty="0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University </a:t>
            </a:r>
            <a:endParaRPr lang="id-ID" sz="1400" b="1" dirty="0" smtClean="0">
              <a:effectLst/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1400" b="1" dirty="0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General Hospital of Dr. M. </a:t>
            </a:r>
            <a:r>
              <a:rPr lang="en-US" sz="1400" b="1" dirty="0" err="1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Djamil</a:t>
            </a:r>
            <a:r>
              <a:rPr lang="en-US" sz="1400" b="1" dirty="0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endParaRPr lang="id-ID" sz="1400" b="1" dirty="0" smtClean="0">
              <a:effectLst/>
              <a:latin typeface="Arial Black" pitchFamily="34" charset="0"/>
              <a:ea typeface="Arial Unicode MS" pitchFamily="34" charset="-128"/>
              <a:cs typeface="Arial Unicode MS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1400" b="1" dirty="0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Padang</a:t>
            </a:r>
            <a:r>
              <a:rPr lang="id-ID" sz="1400" b="1" dirty="0" smtClean="0">
                <a:effectLst/>
                <a:latin typeface="Arial Black" pitchFamily="34" charset="0"/>
                <a:ea typeface="Arial Unicode MS" pitchFamily="34" charset="-128"/>
                <a:cs typeface="Arial Unicode MS" pitchFamily="34" charset="-128"/>
              </a:rPr>
              <a:t>, Indonesia</a:t>
            </a:r>
          </a:p>
          <a:p>
            <a:endParaRPr lang="id-ID" sz="1800" dirty="0"/>
          </a:p>
          <a:p>
            <a:endParaRPr lang="id-ID" sz="1400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6976535" y="237066"/>
            <a:ext cx="5300133" cy="89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19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356" y="1773382"/>
            <a:ext cx="3932237" cy="2362200"/>
          </a:xfrm>
        </p:spPr>
        <p:txBody>
          <a:bodyPr/>
          <a:lstStyle/>
          <a:p>
            <a:r>
              <a:rPr lang="id-ID" dirty="0" smtClean="0"/>
              <a:t>Indonesia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3179621"/>
            <a:ext cx="6189492" cy="2902526"/>
          </a:xfrm>
        </p:spPr>
        <p:txBody>
          <a:bodyPr/>
          <a:lstStyle/>
          <a:p>
            <a:pPr algn="just"/>
            <a:r>
              <a:rPr lang="id-ID" dirty="0" smtClean="0"/>
              <a:t>Incidence of colorectal cancer in indonesia is 12.8 for 100.000 adult population with mortality of 9.5% of all cases of cancer.</a:t>
            </a:r>
          </a:p>
          <a:p>
            <a:pPr algn="just"/>
            <a:r>
              <a:rPr lang="en-US" dirty="0" smtClean="0">
                <a:ea typeface="ＭＳ Ｐゴシック" pitchFamily="34" charset="-128"/>
              </a:rPr>
              <a:t>The third most common cancer in Indonesia (1,8/100.000)( </a:t>
            </a:r>
            <a:r>
              <a:rPr lang="en-US" dirty="0" err="1" smtClean="0">
                <a:ea typeface="ＭＳ Ｐゴシック" pitchFamily="34" charset="-128"/>
              </a:rPr>
              <a:t>Ministery</a:t>
            </a:r>
            <a:r>
              <a:rPr lang="en-US" dirty="0" smtClean="0">
                <a:ea typeface="ＭＳ Ｐゴシック" pitchFamily="34" charset="-128"/>
              </a:rPr>
              <a:t> of Health, 2006) and the second most common death was caused by cancer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8462" y="817416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uLnTx/>
                <a:uFillTx/>
                <a:latin typeface="+mj-lt"/>
                <a:ea typeface="ＭＳ Ｐゴシック" pitchFamily="34" charset="-128"/>
                <a:cs typeface="+mj-cs"/>
              </a:rPr>
              <a:t>Colorectal Malignancy</a:t>
            </a:r>
          </a:p>
        </p:txBody>
      </p:sp>
      <p:sp>
        <p:nvSpPr>
          <p:cNvPr id="6" name="Rectangle 5"/>
          <p:cNvSpPr/>
          <p:nvPr/>
        </p:nvSpPr>
        <p:spPr>
          <a:xfrm>
            <a:off x="1572488" y="2319975"/>
            <a:ext cx="925483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 smtClean="0">
                <a:ea typeface="ＭＳ Ｐゴシック" pitchFamily="34" charset="-128"/>
              </a:rPr>
              <a:t>The third most common cancer in worldwide with over 1,4 million new cases in 2012</a:t>
            </a: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7467600" y="0"/>
            <a:ext cx="4809068" cy="72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4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448753"/>
              </p:ext>
            </p:extLst>
          </p:nvPr>
        </p:nvGraphicFramePr>
        <p:xfrm>
          <a:off x="1330037" y="749686"/>
          <a:ext cx="9642764" cy="3890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7"/>
          <a:srcRect l="-378" t="16481" r="-2083" b="74226"/>
          <a:stretch/>
        </p:blipFill>
        <p:spPr>
          <a:xfrm>
            <a:off x="6976535" y="33870"/>
            <a:ext cx="5300133" cy="897467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083124" y="4839264"/>
            <a:ext cx="10353762" cy="1510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d-ID" dirty="0" smtClean="0"/>
              <a:t>In principle, the same operation is being performed in open or laparoscopic abdominal surgery</a:t>
            </a:r>
          </a:p>
          <a:p>
            <a:pPr algn="just"/>
            <a:r>
              <a:rPr lang="id-ID" dirty="0" smtClean="0"/>
              <a:t>All operations are performed under general anaesthesia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48242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988484" y="623888"/>
            <a:ext cx="10363200" cy="920750"/>
          </a:xfrm>
        </p:spPr>
        <p:txBody>
          <a:bodyPr/>
          <a:lstStyle/>
          <a:p>
            <a:pPr algn="ctr" eaLnBrk="1" hangingPunct="1"/>
            <a:r>
              <a:rPr lang="en-US" b="1" smtClean="0">
                <a:ea typeface="ＭＳ Ｐゴシック" pitchFamily="34" charset="-128"/>
              </a:rPr>
              <a:t>Laparoscopy: Colorectal Cancer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41917" y="2230438"/>
            <a:ext cx="10327216" cy="4164012"/>
            <a:chOff x="-3" y="-3"/>
            <a:chExt cx="3675" cy="2397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672" cy="2394"/>
              <a:chOff x="0" y="0"/>
              <a:chExt cx="3672" cy="2394"/>
            </a:xfrm>
          </p:grpSpPr>
          <p:grpSp>
            <p:nvGrpSpPr>
              <p:cNvPr id="4" name="Group 5"/>
              <p:cNvGrpSpPr>
                <a:grpSpLocks/>
              </p:cNvGrpSpPr>
              <p:nvPr/>
            </p:nvGrpSpPr>
            <p:grpSpPr bwMode="auto">
              <a:xfrm>
                <a:off x="0" y="0"/>
                <a:ext cx="518" cy="394"/>
                <a:chOff x="0" y="0"/>
                <a:chExt cx="518" cy="394"/>
              </a:xfrm>
            </p:grpSpPr>
            <p:sp>
              <p:nvSpPr>
                <p:cNvPr id="19491" name="Rectangle 6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475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ea typeface="SimSun" pitchFamily="2" charset="-122"/>
                    </a:rPr>
                    <a:t>I</a:t>
                  </a:r>
                </a:p>
                <a:p>
                  <a:endParaRPr lang="en-US"/>
                </a:p>
              </p:txBody>
            </p:sp>
            <p:sp>
              <p:nvSpPr>
                <p:cNvPr id="19492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5" name="Group 8"/>
              <p:cNvGrpSpPr>
                <a:grpSpLocks/>
              </p:cNvGrpSpPr>
              <p:nvPr/>
            </p:nvGrpSpPr>
            <p:grpSpPr bwMode="auto">
              <a:xfrm>
                <a:off x="561" y="0"/>
                <a:ext cx="3111" cy="394"/>
                <a:chOff x="561" y="0"/>
                <a:chExt cx="3111" cy="394"/>
              </a:xfrm>
            </p:grpSpPr>
            <p:sp>
              <p:nvSpPr>
                <p:cNvPr id="19489" name="Rectangle 9"/>
                <p:cNvSpPr>
                  <a:spLocks noChangeArrowheads="1"/>
                </p:cNvSpPr>
                <p:nvPr/>
              </p:nvSpPr>
              <p:spPr bwMode="auto">
                <a:xfrm>
                  <a:off x="604" y="0"/>
                  <a:ext cx="3068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Century Schoolbook" pitchFamily="18" charset="0"/>
                      <a:ea typeface="SimSun" pitchFamily="2" charset="-122"/>
                    </a:rPr>
                    <a:t>Evidence obtained from at least one properly randomized controlled trial</a:t>
                  </a:r>
                </a:p>
                <a:p>
                  <a:endParaRPr lang="en-US">
                    <a:latin typeface="Century Schoolbook" pitchFamily="18" charset="0"/>
                  </a:endParaRPr>
                </a:p>
              </p:txBody>
            </p:sp>
            <p:sp>
              <p:nvSpPr>
                <p:cNvPr id="19490" name="Rectangle 10"/>
                <p:cNvSpPr>
                  <a:spLocks noChangeArrowheads="1"/>
                </p:cNvSpPr>
                <p:nvPr/>
              </p:nvSpPr>
              <p:spPr bwMode="auto">
                <a:xfrm>
                  <a:off x="561" y="0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6" name="Group 11"/>
              <p:cNvGrpSpPr>
                <a:grpSpLocks/>
              </p:cNvGrpSpPr>
              <p:nvPr/>
            </p:nvGrpSpPr>
            <p:grpSpPr bwMode="auto">
              <a:xfrm>
                <a:off x="0" y="394"/>
                <a:ext cx="518" cy="394"/>
                <a:chOff x="0" y="394"/>
                <a:chExt cx="518" cy="394"/>
              </a:xfrm>
            </p:grpSpPr>
            <p:sp>
              <p:nvSpPr>
                <p:cNvPr id="19487" name="Rectangle 12"/>
                <p:cNvSpPr>
                  <a:spLocks noChangeArrowheads="1"/>
                </p:cNvSpPr>
                <p:nvPr/>
              </p:nvSpPr>
              <p:spPr bwMode="auto">
                <a:xfrm>
                  <a:off x="43" y="394"/>
                  <a:ext cx="475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ea typeface="SimSun" pitchFamily="2" charset="-122"/>
                    </a:rPr>
                    <a:t>II-1</a:t>
                  </a:r>
                </a:p>
                <a:p>
                  <a:endParaRPr lang="en-US"/>
                </a:p>
              </p:txBody>
            </p:sp>
            <p:sp>
              <p:nvSpPr>
                <p:cNvPr id="19488" name="Rectangle 13"/>
                <p:cNvSpPr>
                  <a:spLocks noChangeArrowheads="1"/>
                </p:cNvSpPr>
                <p:nvPr/>
              </p:nvSpPr>
              <p:spPr bwMode="auto">
                <a:xfrm>
                  <a:off x="0" y="394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7" name="Group 14"/>
              <p:cNvGrpSpPr>
                <a:grpSpLocks/>
              </p:cNvGrpSpPr>
              <p:nvPr/>
            </p:nvGrpSpPr>
            <p:grpSpPr bwMode="auto">
              <a:xfrm>
                <a:off x="561" y="394"/>
                <a:ext cx="3111" cy="394"/>
                <a:chOff x="561" y="394"/>
                <a:chExt cx="3111" cy="394"/>
              </a:xfrm>
            </p:grpSpPr>
            <p:sp>
              <p:nvSpPr>
                <p:cNvPr id="19485" name="Rectangle 15"/>
                <p:cNvSpPr>
                  <a:spLocks noChangeArrowheads="1"/>
                </p:cNvSpPr>
                <p:nvPr/>
              </p:nvSpPr>
              <p:spPr bwMode="auto">
                <a:xfrm>
                  <a:off x="604" y="394"/>
                  <a:ext cx="3068" cy="39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Century Schoolbook" pitchFamily="18" charset="0"/>
                      <a:ea typeface="SimSun" pitchFamily="2" charset="-122"/>
                    </a:rPr>
                    <a:t>Evidence obtained from well-designed controlled trials without randomization</a:t>
                  </a:r>
                </a:p>
                <a:p>
                  <a:endParaRPr lang="en-US">
                    <a:latin typeface="Century Schoolbook" pitchFamily="18" charset="0"/>
                  </a:endParaRPr>
                </a:p>
              </p:txBody>
            </p:sp>
            <p:sp>
              <p:nvSpPr>
                <p:cNvPr id="19486" name="Rectangle 16"/>
                <p:cNvSpPr>
                  <a:spLocks noChangeArrowheads="1"/>
                </p:cNvSpPr>
                <p:nvPr/>
              </p:nvSpPr>
              <p:spPr bwMode="auto">
                <a:xfrm>
                  <a:off x="561" y="394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0" y="788"/>
                <a:ext cx="518" cy="500"/>
                <a:chOff x="0" y="788"/>
                <a:chExt cx="518" cy="500"/>
              </a:xfrm>
            </p:grpSpPr>
            <p:sp>
              <p:nvSpPr>
                <p:cNvPr id="19483" name="Rectangle 18"/>
                <p:cNvSpPr>
                  <a:spLocks noChangeArrowheads="1"/>
                </p:cNvSpPr>
                <p:nvPr/>
              </p:nvSpPr>
              <p:spPr bwMode="auto">
                <a:xfrm>
                  <a:off x="43" y="788"/>
                  <a:ext cx="475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ea typeface="SimSun" pitchFamily="2" charset="-122"/>
                    </a:rPr>
                    <a:t>II-2</a:t>
                  </a:r>
                </a:p>
                <a:p>
                  <a:endParaRPr lang="en-US"/>
                </a:p>
              </p:txBody>
            </p:sp>
            <p:sp>
              <p:nvSpPr>
                <p:cNvPr id="19484" name="Rectangle 19"/>
                <p:cNvSpPr>
                  <a:spLocks noChangeArrowheads="1"/>
                </p:cNvSpPr>
                <p:nvPr/>
              </p:nvSpPr>
              <p:spPr bwMode="auto">
                <a:xfrm>
                  <a:off x="0" y="788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9" name="Group 20"/>
              <p:cNvGrpSpPr>
                <a:grpSpLocks/>
              </p:cNvGrpSpPr>
              <p:nvPr/>
            </p:nvGrpSpPr>
            <p:grpSpPr bwMode="auto">
              <a:xfrm>
                <a:off x="561" y="788"/>
                <a:ext cx="3111" cy="500"/>
                <a:chOff x="561" y="788"/>
                <a:chExt cx="3111" cy="500"/>
              </a:xfrm>
            </p:grpSpPr>
            <p:sp>
              <p:nvSpPr>
                <p:cNvPr id="19481" name="Rectangle 21"/>
                <p:cNvSpPr>
                  <a:spLocks noChangeArrowheads="1"/>
                </p:cNvSpPr>
                <p:nvPr/>
              </p:nvSpPr>
              <p:spPr bwMode="auto">
                <a:xfrm>
                  <a:off x="604" y="788"/>
                  <a:ext cx="3068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Century Schoolbook" pitchFamily="18" charset="0"/>
                      <a:ea typeface="SimSun" pitchFamily="2" charset="-122"/>
                    </a:rPr>
                    <a:t>Evidence obtained from well-designed cohort or case control analytic studies, preferable from more than one center or research group</a:t>
                  </a:r>
                </a:p>
                <a:p>
                  <a:endParaRPr lang="en-US">
                    <a:latin typeface="Century Schoolbook" pitchFamily="18" charset="0"/>
                  </a:endParaRPr>
                </a:p>
              </p:txBody>
            </p:sp>
            <p:sp>
              <p:nvSpPr>
                <p:cNvPr id="19482" name="Rectangle 22"/>
                <p:cNvSpPr>
                  <a:spLocks noChangeArrowheads="1"/>
                </p:cNvSpPr>
                <p:nvPr/>
              </p:nvSpPr>
              <p:spPr bwMode="auto">
                <a:xfrm>
                  <a:off x="561" y="788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10" name="Group 23"/>
              <p:cNvGrpSpPr>
                <a:grpSpLocks/>
              </p:cNvGrpSpPr>
              <p:nvPr/>
            </p:nvGrpSpPr>
            <p:grpSpPr bwMode="auto">
              <a:xfrm>
                <a:off x="0" y="1288"/>
                <a:ext cx="518" cy="606"/>
                <a:chOff x="0" y="1288"/>
                <a:chExt cx="518" cy="606"/>
              </a:xfrm>
            </p:grpSpPr>
            <p:sp>
              <p:nvSpPr>
                <p:cNvPr id="19479" name="Rectangle 24"/>
                <p:cNvSpPr>
                  <a:spLocks noChangeArrowheads="1"/>
                </p:cNvSpPr>
                <p:nvPr/>
              </p:nvSpPr>
              <p:spPr bwMode="auto">
                <a:xfrm>
                  <a:off x="43" y="1288"/>
                  <a:ext cx="475" cy="6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ea typeface="SimSun" pitchFamily="2" charset="-122"/>
                    </a:rPr>
                    <a:t>II-3</a:t>
                  </a:r>
                </a:p>
                <a:p>
                  <a:endParaRPr lang="en-US"/>
                </a:p>
              </p:txBody>
            </p:sp>
            <p:sp>
              <p:nvSpPr>
                <p:cNvPr id="19480" name="Rectangle 25"/>
                <p:cNvSpPr>
                  <a:spLocks noChangeArrowheads="1"/>
                </p:cNvSpPr>
                <p:nvPr/>
              </p:nvSpPr>
              <p:spPr bwMode="auto">
                <a:xfrm>
                  <a:off x="0" y="1288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11" name="Group 26"/>
              <p:cNvGrpSpPr>
                <a:grpSpLocks/>
              </p:cNvGrpSpPr>
              <p:nvPr/>
            </p:nvGrpSpPr>
            <p:grpSpPr bwMode="auto">
              <a:xfrm>
                <a:off x="561" y="1288"/>
                <a:ext cx="3111" cy="606"/>
                <a:chOff x="561" y="1288"/>
                <a:chExt cx="3111" cy="606"/>
              </a:xfrm>
            </p:grpSpPr>
            <p:sp>
              <p:nvSpPr>
                <p:cNvPr id="19477" name="Rectangle 27"/>
                <p:cNvSpPr>
                  <a:spLocks noChangeArrowheads="1"/>
                </p:cNvSpPr>
                <p:nvPr/>
              </p:nvSpPr>
              <p:spPr bwMode="auto">
                <a:xfrm>
                  <a:off x="604" y="1288"/>
                  <a:ext cx="3068" cy="60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Century Schoolbook" pitchFamily="18" charset="0"/>
                      <a:ea typeface="SimSun" pitchFamily="2" charset="-122"/>
                    </a:rPr>
                    <a:t>Evidence obtained from comparisons between times or places with or without the intervention; dramatic results in uncontrolled experiments were also included in this category</a:t>
                  </a:r>
                </a:p>
                <a:p>
                  <a:endParaRPr lang="en-US">
                    <a:latin typeface="Century Schoolbook" pitchFamily="18" charset="0"/>
                  </a:endParaRPr>
                </a:p>
              </p:txBody>
            </p:sp>
            <p:sp>
              <p:nvSpPr>
                <p:cNvPr id="19478" name="Rectangle 28"/>
                <p:cNvSpPr>
                  <a:spLocks noChangeArrowheads="1"/>
                </p:cNvSpPr>
                <p:nvPr/>
              </p:nvSpPr>
              <p:spPr bwMode="auto">
                <a:xfrm>
                  <a:off x="561" y="1288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12" name="Group 29"/>
              <p:cNvGrpSpPr>
                <a:grpSpLocks/>
              </p:cNvGrpSpPr>
              <p:nvPr/>
            </p:nvGrpSpPr>
            <p:grpSpPr bwMode="auto">
              <a:xfrm>
                <a:off x="0" y="1894"/>
                <a:ext cx="518" cy="500"/>
                <a:chOff x="0" y="1894"/>
                <a:chExt cx="518" cy="500"/>
              </a:xfrm>
            </p:grpSpPr>
            <p:sp>
              <p:nvSpPr>
                <p:cNvPr id="19475" name="Rectangle 30"/>
                <p:cNvSpPr>
                  <a:spLocks noChangeArrowheads="1"/>
                </p:cNvSpPr>
                <p:nvPr/>
              </p:nvSpPr>
              <p:spPr bwMode="auto">
                <a:xfrm>
                  <a:off x="43" y="1894"/>
                  <a:ext cx="475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ea typeface="SimSun" pitchFamily="2" charset="-122"/>
                    </a:rPr>
                    <a:t>III</a:t>
                  </a:r>
                </a:p>
                <a:p>
                  <a:endParaRPr lang="en-US"/>
                </a:p>
              </p:txBody>
            </p:sp>
            <p:sp>
              <p:nvSpPr>
                <p:cNvPr id="19476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1894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  <p:grpSp>
            <p:nvGrpSpPr>
              <p:cNvPr id="13" name="Group 32"/>
              <p:cNvGrpSpPr>
                <a:grpSpLocks/>
              </p:cNvGrpSpPr>
              <p:nvPr/>
            </p:nvGrpSpPr>
            <p:grpSpPr bwMode="auto">
              <a:xfrm>
                <a:off x="561" y="1894"/>
                <a:ext cx="3111" cy="500"/>
                <a:chOff x="561" y="1894"/>
                <a:chExt cx="3111" cy="500"/>
              </a:xfrm>
            </p:grpSpPr>
            <p:sp>
              <p:nvSpPr>
                <p:cNvPr id="19473" name="Rectangle 33"/>
                <p:cNvSpPr>
                  <a:spLocks noChangeArrowheads="1"/>
                </p:cNvSpPr>
                <p:nvPr/>
              </p:nvSpPr>
              <p:spPr bwMode="auto">
                <a:xfrm>
                  <a:off x="604" y="1894"/>
                  <a:ext cx="3068" cy="5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latin typeface="Century Schoolbook" pitchFamily="18" charset="0"/>
                      <a:ea typeface="SimSun" pitchFamily="2" charset="-122"/>
                    </a:rPr>
                    <a:t>Opinion of respected authorities based on clinical experience, descriptive studies, or reports of expert committees </a:t>
                  </a:r>
                </a:p>
                <a:p>
                  <a:endParaRPr lang="en-US">
                    <a:latin typeface="Century Schoolbook" pitchFamily="18" charset="0"/>
                  </a:endParaRPr>
                </a:p>
              </p:txBody>
            </p:sp>
            <p:sp>
              <p:nvSpPr>
                <p:cNvPr id="19474" name="Rectangle 34"/>
                <p:cNvSpPr>
                  <a:spLocks noChangeArrowheads="1"/>
                </p:cNvSpPr>
                <p:nvPr/>
              </p:nvSpPr>
              <p:spPr bwMode="auto">
                <a:xfrm>
                  <a:off x="561" y="1894"/>
                  <a:ext cx="66" cy="21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>
                  <a:spAutoFit/>
                </a:bodyPr>
                <a:lstStyle/>
                <a:p>
                  <a:endParaRPr lang="id-ID"/>
                </a:p>
              </p:txBody>
            </p:sp>
          </p:grpSp>
        </p:grpSp>
        <p:sp>
          <p:nvSpPr>
            <p:cNvPr id="19462" name="Rectangle 35"/>
            <p:cNvSpPr>
              <a:spLocks noChangeArrowheads="1"/>
            </p:cNvSpPr>
            <p:nvPr/>
          </p:nvSpPr>
          <p:spPr bwMode="auto">
            <a:xfrm>
              <a:off x="-3" y="-3"/>
              <a:ext cx="66" cy="213"/>
            </a:xfrm>
            <a:prstGeom prst="rect">
              <a:avLst/>
            </a:prstGeom>
            <a:noFill/>
            <a:ln w="9525">
              <a:solidFill>
                <a:srgbClr val="A0A0A0"/>
              </a:solidFill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endParaRPr lang="id-ID"/>
            </a:p>
          </p:txBody>
        </p:sp>
      </p:grpSp>
      <p:sp>
        <p:nvSpPr>
          <p:cNvPr id="255012" name="Text Box 36"/>
          <p:cNvSpPr txBox="1">
            <a:spLocks noChangeArrowheads="1"/>
          </p:cNvSpPr>
          <p:nvPr/>
        </p:nvSpPr>
        <p:spPr bwMode="auto">
          <a:xfrm>
            <a:off x="929217" y="1573213"/>
            <a:ext cx="3901016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r>
              <a:rPr lang="en-US" sz="2400" b="1" u="sng">
                <a:solidFill>
                  <a:srgbClr val="FFFF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Levels of evidence*</a:t>
            </a:r>
          </a:p>
        </p:txBody>
      </p:sp>
      <p:sp>
        <p:nvSpPr>
          <p:cNvPr id="255013" name="Text Box 37"/>
          <p:cNvSpPr txBox="1">
            <a:spLocks noChangeArrowheads="1"/>
          </p:cNvSpPr>
          <p:nvPr/>
        </p:nvSpPr>
        <p:spPr bwMode="auto">
          <a:xfrm>
            <a:off x="7857067" y="6477001"/>
            <a:ext cx="3160184" cy="5238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Times New Roman" charset="0"/>
              </a:rPr>
              <a:t>*Can Med Assoc, 1979</a:t>
            </a:r>
            <a:endParaRPr lang="en-US" sz="14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SimSun" charset="0"/>
              <a:cs typeface="SimSun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545" y="434789"/>
            <a:ext cx="5929773" cy="1246094"/>
          </a:xfrm>
        </p:spPr>
        <p:txBody>
          <a:bodyPr anchor="ctr">
            <a:normAutofit fontScale="90000"/>
          </a:bodyPr>
          <a:lstStyle/>
          <a:p>
            <a:r>
              <a:rPr lang="id-ID" dirty="0"/>
              <a:t>Operations performed laparoscopically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1427979"/>
              </p:ext>
            </p:extLst>
          </p:nvPr>
        </p:nvGraphicFramePr>
        <p:xfrm>
          <a:off x="2684432" y="1715656"/>
          <a:ext cx="6831106" cy="4296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7"/>
          <a:srcRect l="-378" t="16481" r="-2083" b="74226"/>
          <a:stretch/>
        </p:blipFill>
        <p:spPr>
          <a:xfrm>
            <a:off x="7010401" y="33870"/>
            <a:ext cx="5300133" cy="76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8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1100657"/>
            <a:ext cx="5929773" cy="2362200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id-ID" sz="2400" dirty="0" smtClean="0"/>
              <a:t>Can all bowel operations be performed laparoscopically</a:t>
            </a:r>
            <a:endParaRPr lang="id-ID" sz="240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424804" y="758881"/>
            <a:ext cx="2994204" cy="4663125"/>
          </a:xfrm>
        </p:spPr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3462857"/>
            <a:ext cx="5934950" cy="2819400"/>
          </a:xfrm>
        </p:spPr>
        <p:txBody>
          <a:bodyPr/>
          <a:lstStyle/>
          <a:p>
            <a:r>
              <a:rPr lang="id-ID" dirty="0" smtClean="0"/>
              <a:t>It  will be the decision of digestive surgeon as to whether the operation may be performed laparoscopically</a:t>
            </a:r>
          </a:p>
          <a:p>
            <a:endParaRPr lang="id-ID" dirty="0"/>
          </a:p>
          <a:p>
            <a:endParaRPr lang="id-ID" dirty="0"/>
          </a:p>
        </p:txBody>
      </p:sp>
      <p:sp>
        <p:nvSpPr>
          <p:cNvPr id="5" name="Action Button: Help 4">
            <a:hlinkClick r:id="" action="ppaction://noaction" highlightClick="1"/>
          </p:cNvPr>
          <p:cNvSpPr/>
          <p:nvPr/>
        </p:nvSpPr>
        <p:spPr>
          <a:xfrm>
            <a:off x="7521261" y="854776"/>
            <a:ext cx="2808071" cy="4462291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0" y="0"/>
            <a:ext cx="5300133" cy="89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07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id-ID" dirty="0"/>
              <a:t>Advantages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id-ID" dirty="0"/>
              <a:t>Smaller wounds </a:t>
            </a:r>
          </a:p>
          <a:p>
            <a:r>
              <a:rPr lang="id-ID" dirty="0"/>
              <a:t>Less pain</a:t>
            </a:r>
          </a:p>
          <a:p>
            <a:r>
              <a:rPr lang="id-ID" dirty="0"/>
              <a:t>Faster recovery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/>
            <a:r>
              <a:rPr lang="id-ID" dirty="0"/>
              <a:t>Disadvantages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id-ID" dirty="0"/>
              <a:t>Port site recurrence</a:t>
            </a:r>
          </a:p>
          <a:p>
            <a:r>
              <a:rPr lang="id-ID" dirty="0"/>
              <a:t>Oncological margins</a:t>
            </a:r>
          </a:p>
          <a:p>
            <a:r>
              <a:rPr lang="id-ID" dirty="0"/>
              <a:t>Cost</a:t>
            </a:r>
          </a:p>
          <a:p>
            <a:r>
              <a:rPr lang="id-ID" dirty="0"/>
              <a:t>Longer operation</a:t>
            </a:r>
          </a:p>
          <a:p>
            <a:r>
              <a:rPr lang="id-ID" dirty="0"/>
              <a:t>Learning curve</a:t>
            </a:r>
          </a:p>
        </p:txBody>
      </p:sp>
      <p:pic>
        <p:nvPicPr>
          <p:cNvPr id="11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6705601" y="0"/>
            <a:ext cx="5621867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6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Benefits </a:t>
            </a:r>
            <a:br>
              <a:rPr lang="id-ID" dirty="0"/>
            </a:br>
            <a:r>
              <a:rPr lang="id-ID" dirty="0"/>
              <a:t>for surgeon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438102"/>
              </p:ext>
            </p:extLst>
          </p:nvPr>
        </p:nvGraphicFramePr>
        <p:xfrm>
          <a:off x="5096435" y="121024"/>
          <a:ext cx="7095564" cy="6589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7"/>
          <a:srcRect l="-378" t="16481" r="-2083" b="74226"/>
          <a:stretch/>
        </p:blipFill>
        <p:spPr>
          <a:xfrm>
            <a:off x="67732" y="101598"/>
            <a:ext cx="5317067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7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817688"/>
            <a:ext cx="10972800" cy="1066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3200" b="1" dirty="0" smtClean="0">
                <a:latin typeface="Century Schoolbook" pitchFamily="18" charset="0"/>
                <a:ea typeface="ＭＳ Ｐゴシック" pitchFamily="34" charset="-128"/>
              </a:rPr>
              <a:t>Bowel Function Recovery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xfrm>
            <a:off x="950384" y="2874963"/>
            <a:ext cx="10564283" cy="2057400"/>
          </a:xfrm>
        </p:spPr>
        <p:txBody>
          <a:bodyPr anchor="ctr">
            <a:normAutofit/>
          </a:bodyPr>
          <a:lstStyle/>
          <a:p>
            <a:pPr marL="365760" indent="-256032" algn="ctr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smtClean="0">
                <a:latin typeface="Century Schoolbook" pitchFamily="18" charset="0"/>
                <a:ea typeface="SimSun" pitchFamily="2" charset="-122"/>
                <a:cs typeface="+mn-cs"/>
              </a:rPr>
              <a:t>The evidence that </a:t>
            </a:r>
            <a:r>
              <a:rPr lang="en-US" sz="2400" u="sng" dirty="0" smtClean="0">
                <a:latin typeface="Century Schoolbook" pitchFamily="18" charset="0"/>
                <a:ea typeface="SimSun" pitchFamily="2" charset="-122"/>
                <a:cs typeface="+mn-cs"/>
              </a:rPr>
              <a:t>laparoscopy offers faster bowel function recovery </a:t>
            </a:r>
            <a:r>
              <a:rPr lang="en-US" sz="2400" dirty="0" smtClean="0">
                <a:latin typeface="Century Schoolbook" pitchFamily="18" charset="0"/>
                <a:ea typeface="SimSun" pitchFamily="2" charset="-122"/>
                <a:cs typeface="+mn-cs"/>
              </a:rPr>
              <a:t>than the traditional open approach may be considered high </a:t>
            </a:r>
            <a:endParaRPr lang="en-US" sz="2400" dirty="0" smtClean="0">
              <a:latin typeface="Century Schoolbook" pitchFamily="18" charset="0"/>
              <a:ea typeface="ＭＳ Ｐゴシック" pitchFamily="34" charset="-128"/>
              <a:cs typeface="+mn-cs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0" y="0"/>
            <a:ext cx="5317067" cy="831519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2" name="Rectangle 4"/>
          <p:cNvSpPr>
            <a:spLocks noGrp="1" noChangeArrowheads="1"/>
          </p:cNvSpPr>
          <p:nvPr>
            <p:ph type="title"/>
          </p:nvPr>
        </p:nvSpPr>
        <p:spPr>
          <a:xfrm>
            <a:off x="426605" y="388072"/>
            <a:ext cx="11277600" cy="12192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lnSpc>
                <a:spcPct val="140000"/>
              </a:lnSpc>
              <a:spcAft>
                <a:spcPts val="0"/>
              </a:spcAft>
              <a:defRPr/>
            </a:pPr>
            <a:r>
              <a:rPr lang="en-US" b="1" dirty="0" smtClean="0">
                <a:ea typeface="+mj-ea"/>
                <a:cs typeface="+mj-cs"/>
              </a:rPr>
              <a:t>Laparoscopy: </a:t>
            </a:r>
            <a:br>
              <a:rPr lang="en-US" b="1" dirty="0" smtClean="0">
                <a:ea typeface="+mj-ea"/>
                <a:cs typeface="+mj-cs"/>
              </a:rPr>
            </a:br>
            <a:r>
              <a:rPr lang="en-US" sz="3600" b="1" dirty="0" smtClean="0">
                <a:ea typeface="+mj-ea"/>
                <a:cs typeface="+mj-cs"/>
              </a:rPr>
              <a:t>Quality of life</a:t>
            </a:r>
            <a:endParaRPr lang="en-US" sz="3200" b="1" dirty="0" smtClean="0">
              <a:ea typeface="+mj-ea"/>
              <a:cs typeface="+mj-cs"/>
            </a:endParaRPr>
          </a:p>
        </p:txBody>
      </p:sp>
      <p:sp>
        <p:nvSpPr>
          <p:cNvPr id="21506" name="Rectangle 2"/>
          <p:cNvSpPr>
            <a:spLocks noGrp="1" noChangeArrowheads="1"/>
          </p:cNvSpPr>
          <p:nvPr>
            <p:ph idx="1"/>
          </p:nvPr>
        </p:nvSpPr>
        <p:spPr>
          <a:xfrm>
            <a:off x="793751" y="2362200"/>
            <a:ext cx="9637182" cy="3683000"/>
          </a:xfrm>
        </p:spPr>
        <p:txBody>
          <a:bodyPr/>
          <a:lstStyle/>
          <a:p>
            <a:pPr eaLnBrk="1" hangingPunct="1"/>
            <a:r>
              <a:rPr lang="en-US" b="1" dirty="0" smtClean="0">
                <a:latin typeface="Century Schoolbook" pitchFamily="18" charset="0"/>
                <a:ea typeface="ＭＳ Ｐゴシック" pitchFamily="34" charset="-128"/>
              </a:rPr>
              <a:t>225 patients </a:t>
            </a:r>
          </a:p>
          <a:p>
            <a:pPr eaLnBrk="1" hangingPunct="1"/>
            <a:r>
              <a:rPr lang="en-US" b="1" dirty="0" smtClean="0">
                <a:latin typeface="Century Schoolbook" pitchFamily="18" charset="0"/>
                <a:ea typeface="ＭＳ Ｐゴシック" pitchFamily="34" charset="-128"/>
              </a:rPr>
              <a:t>117 Laparoscopy , 108 Open</a:t>
            </a:r>
          </a:p>
          <a:p>
            <a:pPr eaLnBrk="1" hangingPunct="1"/>
            <a:r>
              <a:rPr lang="en-US" b="1" dirty="0" smtClean="0">
                <a:latin typeface="Century Schoolbook" pitchFamily="18" charset="0"/>
                <a:ea typeface="ＭＳ Ｐゴシック" pitchFamily="34" charset="-128"/>
              </a:rPr>
              <a:t>Pain, hospital stay</a:t>
            </a:r>
          </a:p>
          <a:p>
            <a:pPr eaLnBrk="1" hangingPunct="1"/>
            <a:r>
              <a:rPr lang="en-US" b="1" dirty="0" smtClean="0">
                <a:latin typeface="Century Schoolbook" pitchFamily="18" charset="0"/>
                <a:ea typeface="ＭＳ Ｐゴシック" pitchFamily="34" charset="-128"/>
              </a:rPr>
              <a:t>Quality of life (2 days, 2 weeks, 2 months)</a:t>
            </a:r>
          </a:p>
          <a:p>
            <a:pPr lvl="1" eaLnBrk="1" hangingPunct="1"/>
            <a:r>
              <a:rPr lang="en-US" b="1" dirty="0" smtClean="0">
                <a:latin typeface="Century Schoolbook" pitchFamily="18" charset="0"/>
                <a:ea typeface="ＭＳ Ｐゴシック" pitchFamily="34" charset="-128"/>
              </a:rPr>
              <a:t>Symptom distress scale </a:t>
            </a:r>
          </a:p>
          <a:p>
            <a:pPr lvl="1" eaLnBrk="1" hangingPunct="1"/>
            <a:r>
              <a:rPr lang="en-US" b="1" dirty="0" smtClean="0">
                <a:latin typeface="Century Schoolbook" pitchFamily="18" charset="0"/>
                <a:ea typeface="ＭＳ Ｐゴシック" pitchFamily="34" charset="-128"/>
              </a:rPr>
              <a:t>Quality of life index</a:t>
            </a:r>
          </a:p>
          <a:p>
            <a:pPr lvl="1" eaLnBrk="1" hangingPunct="1"/>
            <a:r>
              <a:rPr lang="en-US" b="1" dirty="0" smtClean="0">
                <a:latin typeface="Century Schoolbook" pitchFamily="18" charset="0"/>
                <a:ea typeface="ＭＳ Ｐゴシック" pitchFamily="34" charset="-128"/>
              </a:rPr>
              <a:t>Global rating scale (1-100)</a:t>
            </a:r>
          </a:p>
          <a:p>
            <a:pPr eaLnBrk="1" hangingPunct="1"/>
            <a:endParaRPr lang="en-US" b="1" dirty="0" smtClean="0">
              <a:latin typeface="Century Schoolbook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6302028" y="237067"/>
            <a:ext cx="3932237" cy="1032933"/>
          </a:xfrm>
        </p:spPr>
        <p:txBody>
          <a:bodyPr anchor="ctr"/>
          <a:lstStyle/>
          <a:p>
            <a:pPr eaLnBrk="1" hangingPunct="1"/>
            <a:r>
              <a:rPr lang="en-US" b="1" dirty="0" smtClean="0">
                <a:ea typeface="ＭＳ Ｐゴシック" pitchFamily="34" charset="-128"/>
              </a:rPr>
              <a:t>Results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478337" y="4995333"/>
            <a:ext cx="3301481" cy="1239214"/>
          </a:xfrm>
        </p:spPr>
        <p:txBody>
          <a:bodyPr>
            <a:normAutofit fontScale="77500" lnSpcReduction="20000"/>
          </a:bodyPr>
          <a:lstStyle/>
          <a:p>
            <a:endParaRPr lang="id-ID" dirty="0" smtClean="0"/>
          </a:p>
          <a:p>
            <a:r>
              <a:rPr lang="id-ID" dirty="0" smtClean="0"/>
              <a:t>M.Djamil Hospital and </a:t>
            </a:r>
          </a:p>
          <a:p>
            <a:r>
              <a:rPr lang="id-ID" dirty="0" smtClean="0"/>
              <a:t>Siti RahmahIslamic Hospital</a:t>
            </a:r>
          </a:p>
          <a:p>
            <a:r>
              <a:rPr lang="id-ID" dirty="0" smtClean="0"/>
              <a:t>January 2015 – Desember 2016</a:t>
            </a:r>
          </a:p>
          <a:p>
            <a:endParaRPr lang="id-ID" dirty="0"/>
          </a:p>
        </p:txBody>
      </p:sp>
      <p:graphicFrame>
        <p:nvGraphicFramePr>
          <p:cNvPr id="265250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65923"/>
              </p:ext>
            </p:extLst>
          </p:nvPr>
        </p:nvGraphicFramePr>
        <p:xfrm>
          <a:off x="5382491" y="1398589"/>
          <a:ext cx="5839692" cy="477361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3406704"/>
                <a:gridCol w="1189808"/>
                <a:gridCol w="1243180"/>
              </a:tblGrid>
              <a:tr h="79831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</a:rPr>
                        <a:t>Lap  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</a:rPr>
                        <a:t>n = 117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</a:rPr>
                        <a:t>Open  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</a:rPr>
                        <a:t>n = 108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</a:tr>
              <a:tr h="4072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Age (years)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56,6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57,4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</a:tr>
              <a:tr h="4072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Gender M:F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48:69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46:62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</a:tr>
              <a:tr h="197138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Tumor stage         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                          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II                        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III                      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IV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                     22</a:t>
                      </a:r>
                      <a:endParaRPr kumimoji="0" lang="id-ID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37   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43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15           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    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32   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47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11 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</a:tr>
              <a:tr h="11893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ASA classification 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I or II                        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III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  98 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   19         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    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92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3" marB="45703" horzOverflow="overflow"/>
                </a:tc>
              </a:tr>
            </a:tbl>
          </a:graphicData>
        </a:graphic>
      </p:graphicFrame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16933" y="152397"/>
            <a:ext cx="5317067" cy="831519"/>
          </a:xfrm>
          <a:prstGeom prst="rect">
            <a:avLst/>
          </a:prstGeo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1" y="969963"/>
            <a:ext cx="10464800" cy="838200"/>
          </a:xfrm>
        </p:spPr>
        <p:txBody>
          <a:bodyPr/>
          <a:lstStyle/>
          <a:p>
            <a:pPr eaLnBrk="1" hangingPunct="1"/>
            <a:r>
              <a:rPr lang="en-US" b="1" smtClean="0">
                <a:ea typeface="ＭＳ Ｐゴシック" pitchFamily="34" charset="-128"/>
              </a:rPr>
              <a:t>Results</a:t>
            </a:r>
          </a:p>
        </p:txBody>
      </p:sp>
      <p:graphicFrame>
        <p:nvGraphicFramePr>
          <p:cNvPr id="266273" name="Group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144546"/>
              </p:ext>
            </p:extLst>
          </p:nvPr>
        </p:nvGraphicFramePr>
        <p:xfrm>
          <a:off x="1109133" y="2216150"/>
          <a:ext cx="10176933" cy="3469265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6062133"/>
                <a:gridCol w="2116667"/>
                <a:gridCol w="1998133"/>
              </a:tblGrid>
              <a:tr h="11684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Lap          </a:t>
                      </a:r>
                      <a:endParaRPr kumimoji="0" lang="id-ID" sz="24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n = 117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Open            n = 108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</a:tr>
              <a:tr h="735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Oral analgesics (days)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1.9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2.2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</a:tr>
              <a:tr h="76416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IV n</a:t>
                      </a:r>
                      <a:r>
                        <a:rPr kumimoji="0" lang="id-ID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a</a:t>
                      </a:r>
                      <a:r>
                        <a:rPr kumimoji="0" lang="en-US" sz="28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rcotics</a:t>
                      </a: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/analgesics (days)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3.2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4.6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</a:tr>
              <a:tr h="8016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Hospital stay (days)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07" marB="45707" horzOverflow="overflow"/>
                </a:tc>
              </a:tr>
            </a:tbl>
          </a:graphicData>
        </a:graphic>
      </p:graphicFrame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0" y="50800"/>
            <a:ext cx="5317067" cy="558800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98870616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147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>
                <a:ea typeface="ＭＳ Ｐゴシック" pitchFamily="34" charset="-128"/>
              </a:rPr>
              <a:t>Laparoscopy: Colorectal Cancer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 dirty="0" smtClean="0">
                <a:latin typeface="Century Schoolbook" pitchFamily="18" charset="0"/>
                <a:ea typeface="SimSun" pitchFamily="2" charset="-122"/>
              </a:rPr>
              <a:t>The superiority of laparoscopy in reducing pain during the same length of the postoperative period seems evident (Level I)</a:t>
            </a:r>
          </a:p>
          <a:p>
            <a:pPr algn="just" eaLnBrk="1" hangingPunct="1">
              <a:buFont typeface="Georgia" pitchFamily="18" charset="0"/>
              <a:buNone/>
            </a:pPr>
            <a:endParaRPr lang="en-US" dirty="0" smtClean="0">
              <a:latin typeface="Century Schoolbook" pitchFamily="18" charset="0"/>
              <a:ea typeface="SimSun" pitchFamily="2" charset="-122"/>
            </a:endParaRPr>
          </a:p>
          <a:p>
            <a:pPr algn="just" eaLnBrk="1" hangingPunct="1"/>
            <a:r>
              <a:rPr lang="en-US" dirty="0" smtClean="0">
                <a:latin typeface="Century Schoolbook" pitchFamily="18" charset="0"/>
                <a:ea typeface="SimSun" pitchFamily="2" charset="-122"/>
              </a:rPr>
              <a:t>Other aspects of quality of life warrant further investigation </a:t>
            </a:r>
          </a:p>
          <a:p>
            <a:pPr algn="just" eaLnBrk="1" hangingPunct="1"/>
            <a:endParaRPr lang="en-US" dirty="0" smtClean="0">
              <a:latin typeface="Century Schoolbook" pitchFamily="18" charset="0"/>
              <a:ea typeface="ＭＳ Ｐゴシック" pitchFamily="34" charset="-128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7247467" y="6062133"/>
            <a:ext cx="4944533" cy="594452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3795" y="1405451"/>
            <a:ext cx="10353761" cy="1326321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b="1" dirty="0" smtClean="0">
                <a:ea typeface="+mj-ea"/>
                <a:cs typeface="+mj-cs"/>
              </a:rPr>
              <a:t>Laparoscopy: Colorectal Cancer</a:t>
            </a:r>
            <a:br>
              <a:rPr lang="en-US" b="1" dirty="0" smtClean="0">
                <a:ea typeface="+mj-ea"/>
                <a:cs typeface="+mj-cs"/>
              </a:rPr>
            </a:br>
            <a:r>
              <a:rPr lang="en-US" sz="3600" b="1" dirty="0" smtClean="0">
                <a:ea typeface="+mj-ea"/>
                <a:cs typeface="+mj-cs"/>
              </a:rPr>
              <a:t>Hospital stay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>
          <a:xfrm>
            <a:off x="389468" y="2891915"/>
            <a:ext cx="11294532" cy="1900203"/>
          </a:xfr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just" eaLnBrk="1" hangingPunct="1"/>
            <a:endParaRPr lang="en-US" altLang="zh-CN" dirty="0" smtClean="0">
              <a:ln>
                <a:solidFill>
                  <a:schemeClr val="tx1"/>
                </a:solidFill>
              </a:ln>
              <a:ea typeface="SimSun" pitchFamily="2" charset="-122"/>
            </a:endParaRPr>
          </a:p>
          <a:p>
            <a:pPr algn="just" eaLnBrk="1" hangingPunct="1"/>
            <a:r>
              <a:rPr lang="en-US" altLang="zh-CN" dirty="0" smtClean="0">
                <a:ln>
                  <a:solidFill>
                    <a:schemeClr val="tx1"/>
                  </a:solidFill>
                </a:ln>
                <a:ea typeface="SimSun" pitchFamily="2" charset="-122"/>
              </a:rPr>
              <a:t>There is high evidence (Level I) that </a:t>
            </a:r>
          </a:p>
          <a:p>
            <a:pPr marL="0" indent="0" algn="just" eaLnBrk="1" hangingPunct="1">
              <a:buNone/>
            </a:pPr>
            <a:r>
              <a:rPr lang="en-US" altLang="zh-CN" dirty="0" smtClean="0">
                <a:ln>
                  <a:solidFill>
                    <a:schemeClr val="tx1"/>
                  </a:solidFill>
                </a:ln>
                <a:ea typeface="SimSun" pitchFamily="2" charset="-122"/>
                <a:sym typeface="Wingdings"/>
              </a:rPr>
              <a:t> </a:t>
            </a:r>
            <a:r>
              <a:rPr lang="en-US" altLang="zh-CN" dirty="0" smtClean="0">
                <a:ln>
                  <a:solidFill>
                    <a:schemeClr val="tx1"/>
                  </a:solidFill>
                </a:ln>
                <a:ea typeface="SimSun" pitchFamily="2" charset="-122"/>
              </a:rPr>
              <a:t>laparoscopy for malignancy is associated with an earlier discharge compared to laparotomy </a:t>
            </a:r>
            <a:endParaRPr lang="en-US" dirty="0" smtClean="0">
              <a:ln>
                <a:solidFill>
                  <a:schemeClr val="tx1"/>
                </a:solidFill>
              </a:ln>
              <a:ea typeface="ＭＳ Ｐゴシック" pitchFamily="34" charset="-128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0" y="118531"/>
            <a:ext cx="5317067" cy="575733"/>
          </a:xfrm>
          <a:prstGeom prst="rect">
            <a:avLst/>
          </a:prstGeom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90695" y="2150533"/>
            <a:ext cx="3932237" cy="2362200"/>
          </a:xfrm>
        </p:spPr>
        <p:txBody>
          <a:bodyPr rtlCol="0"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ea typeface="+mj-ea"/>
                <a:cs typeface="+mj-cs"/>
              </a:rPr>
              <a:t>Laparoscopy: Colorectal Cancer</a:t>
            </a:r>
            <a:br>
              <a:rPr lang="en-US" sz="2400" b="1" dirty="0" smtClean="0">
                <a:ea typeface="+mj-ea"/>
                <a:cs typeface="+mj-cs"/>
              </a:rPr>
            </a:br>
            <a:r>
              <a:rPr lang="en-US" sz="3200" b="1" dirty="0" smtClean="0">
                <a:ea typeface="+mj-ea"/>
                <a:cs typeface="+mj-cs"/>
              </a:rPr>
              <a:t>Recurrence</a:t>
            </a:r>
          </a:p>
        </p:txBody>
      </p:sp>
      <p:graphicFrame>
        <p:nvGraphicFramePr>
          <p:cNvPr id="282669" name="Group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221827"/>
              </p:ext>
            </p:extLst>
          </p:nvPr>
        </p:nvGraphicFramePr>
        <p:xfrm>
          <a:off x="4447118" y="1710266"/>
          <a:ext cx="7406216" cy="4614153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693583"/>
                <a:gridCol w="2087033"/>
                <a:gridCol w="1625600"/>
              </a:tblGrid>
              <a:tr h="41169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Laparoscopy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(n=117)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Open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(n=108)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Tumor recurrence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18 (16%)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28 (25%)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</a:tr>
              <a:tr h="1858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Type of recurrence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Distant metastasis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</a:t>
                      </a:r>
                      <a:r>
                        <a:rPr kumimoji="0" lang="en-US" sz="20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Locoregional</a:t>
                      </a: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relapse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Peritoneal seeding              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Port-site metastasis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7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14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0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</a:tr>
              <a:tr h="55774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Time to recurrence (months)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15 (14)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17 (12)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Surgical treatment of recurrence with curative intention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6 (33%)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 (32%)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26" marB="45726" horzOverflow="overflow"/>
                </a:tc>
              </a:tr>
            </a:tbl>
          </a:graphicData>
        </a:graphic>
      </p:graphicFrame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0" y="67732"/>
            <a:ext cx="5317067" cy="575733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ea typeface="+mj-ea"/>
                <a:cs typeface="+mj-cs"/>
              </a:rPr>
              <a:t>Laparoscopy: </a:t>
            </a:r>
            <a:r>
              <a:rPr lang="id-ID" b="1" dirty="0" smtClean="0">
                <a:ea typeface="+mj-ea"/>
                <a:cs typeface="+mj-cs"/>
              </a:rPr>
              <a:t/>
            </a:r>
            <a:br>
              <a:rPr lang="id-ID" b="1" dirty="0" smtClean="0">
                <a:ea typeface="+mj-ea"/>
                <a:cs typeface="+mj-cs"/>
              </a:rPr>
            </a:br>
            <a:r>
              <a:rPr lang="en-US" b="1" dirty="0" smtClean="0">
                <a:ea typeface="+mj-ea"/>
                <a:cs typeface="+mj-cs"/>
              </a:rPr>
              <a:t>Colorectal Cancer</a:t>
            </a:r>
            <a:r>
              <a:rPr lang="id-ID" b="1" dirty="0" smtClean="0">
                <a:ea typeface="+mj-ea"/>
                <a:cs typeface="+mj-cs"/>
              </a:rPr>
              <a:t> </a:t>
            </a:r>
            <a:r>
              <a:rPr lang="en-US" sz="3600" b="1" dirty="0" smtClean="0">
                <a:ea typeface="+mj-ea"/>
                <a:cs typeface="+mj-cs"/>
              </a:rPr>
              <a:t>Survival</a:t>
            </a:r>
          </a:p>
        </p:txBody>
      </p:sp>
      <p:graphicFrame>
        <p:nvGraphicFramePr>
          <p:cNvPr id="283689" name="Group 41"/>
          <p:cNvGraphicFramePr>
            <a:graphicFrameLocks noGrp="1"/>
          </p:cNvGraphicFramePr>
          <p:nvPr/>
        </p:nvGraphicFramePr>
        <p:xfrm>
          <a:off x="2011218" y="2001550"/>
          <a:ext cx="7964055" cy="4464051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3834965"/>
                <a:gridCol w="2583792"/>
                <a:gridCol w="1545298"/>
              </a:tblGrid>
              <a:tr h="1262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Laparoscopy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(n=117)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Open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(n=108)</a:t>
                      </a: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Overall mortality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19 (16%)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27 (25%)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</a:tr>
              <a:tr h="7016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Cancer-related mortality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10 (9%)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21 (21%)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</a:tr>
              <a:tr h="1798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Causes of death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Perioperative mortality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Tumor progression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   Others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u="none" strike="noStrike" cap="none" normalizeH="0" baseline="0" dirty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18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66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Ｐゴシック" pitchFamily="34" charset="-128"/>
                      </a:endParaRPr>
                    </a:p>
                  </a:txBody>
                  <a:tcPr marL="108373" marR="108373" marT="45710" marB="45710" horzOverflow="overflow"/>
                </a:tc>
              </a:tr>
            </a:tbl>
          </a:graphicData>
        </a:graphic>
      </p:graphicFrame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ChangeArrowheads="1"/>
          </p:cNvSpPr>
          <p:nvPr/>
        </p:nvSpPr>
        <p:spPr bwMode="auto">
          <a:xfrm>
            <a:off x="537634" y="589541"/>
            <a:ext cx="11199284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sz="4400" b="1" dirty="0">
                <a:latin typeface="Times New Roman" pitchFamily="18" charset="0"/>
              </a:rPr>
              <a:t>Laparoscopic </a:t>
            </a:r>
            <a:r>
              <a:rPr lang="en-US" sz="4400" b="1" dirty="0" err="1">
                <a:latin typeface="Times New Roman" pitchFamily="18" charset="0"/>
              </a:rPr>
              <a:t>Colectomy</a:t>
            </a:r>
            <a:r>
              <a:rPr lang="en-US" sz="4400" b="1" dirty="0">
                <a:latin typeface="Times New Roman" pitchFamily="18" charset="0"/>
              </a:rPr>
              <a:t> </a:t>
            </a:r>
            <a:endParaRPr lang="en-US" sz="3200" b="1" dirty="0">
              <a:latin typeface="Times New Roman" pitchFamily="18" charset="0"/>
            </a:endParaRPr>
          </a:p>
        </p:txBody>
      </p:sp>
      <p:sp>
        <p:nvSpPr>
          <p:cNvPr id="214019" name="Rectangle 3"/>
          <p:cNvSpPr>
            <a:spLocks noChangeArrowheads="1"/>
          </p:cNvSpPr>
          <p:nvPr/>
        </p:nvSpPr>
        <p:spPr bwMode="auto">
          <a:xfrm>
            <a:off x="533400" y="2286000"/>
            <a:ext cx="11658600" cy="2819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2075" tIns="46038" rIns="92075" bIns="46038"/>
          <a:lstStyle/>
          <a:p>
            <a:pPr marL="342900" indent="-342900">
              <a:spcBef>
                <a:spcPct val="40000"/>
              </a:spcBef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Significantly longer operative times</a:t>
            </a:r>
          </a:p>
          <a:p>
            <a:pPr marL="342900" indent="-342900">
              <a:spcBef>
                <a:spcPct val="40000"/>
              </a:spcBef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Possibly more expensive</a:t>
            </a:r>
          </a:p>
          <a:p>
            <a:pPr marL="342900" indent="-342900">
              <a:spcBef>
                <a:spcPct val="40000"/>
              </a:spcBef>
              <a:buFontTx/>
              <a:buChar char="•"/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Possibly worse short term immune effects</a:t>
            </a:r>
          </a:p>
        </p:txBody>
      </p:sp>
      <p:sp>
        <p:nvSpPr>
          <p:cNvPr id="214020" name="Text Box 4"/>
          <p:cNvSpPr txBox="1">
            <a:spLocks noChangeArrowheads="1"/>
          </p:cNvSpPr>
          <p:nvPr/>
        </p:nvSpPr>
        <p:spPr bwMode="auto">
          <a:xfrm>
            <a:off x="5767918" y="6132514"/>
            <a:ext cx="184731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1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ChangeArrowheads="1"/>
          </p:cNvSpPr>
          <p:nvPr/>
        </p:nvSpPr>
        <p:spPr bwMode="auto">
          <a:xfrm>
            <a:off x="256117" y="685800"/>
            <a:ext cx="11658600" cy="81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sz="4400" b="1" dirty="0">
                <a:latin typeface="Times New Roman" pitchFamily="18" charset="0"/>
              </a:rPr>
              <a:t>Laparoscopic </a:t>
            </a:r>
            <a:r>
              <a:rPr lang="en-US" sz="4400" b="1" dirty="0" err="1" smtClean="0">
                <a:latin typeface="Times New Roman" pitchFamily="18" charset="0"/>
              </a:rPr>
              <a:t>Colectomy</a:t>
            </a:r>
            <a:r>
              <a:rPr lang="id-ID" sz="4400" b="1" dirty="0" smtClean="0">
                <a:latin typeface="Times New Roman" pitchFamily="18" charset="0"/>
              </a:rPr>
              <a:t> </a:t>
            </a:r>
            <a:endParaRPr lang="en-US" sz="4400" b="1" dirty="0">
              <a:latin typeface="Times New Roman" pitchFamily="18" charset="0"/>
            </a:endParaRPr>
          </a:p>
        </p:txBody>
      </p:sp>
      <p:sp>
        <p:nvSpPr>
          <p:cNvPr id="215043" name="Rectangle 3"/>
          <p:cNvSpPr>
            <a:spLocks noChangeArrowheads="1"/>
          </p:cNvSpPr>
          <p:nvPr/>
        </p:nvSpPr>
        <p:spPr bwMode="auto">
          <a:xfrm>
            <a:off x="287867" y="2098966"/>
            <a:ext cx="11684000" cy="2701636"/>
          </a:xfrm>
          <a:prstGeom prst="rect">
            <a:avLst/>
          </a:prstGeom>
          <a:noFill/>
          <a:ln>
            <a:solidFill>
              <a:schemeClr val="accent2"/>
            </a:solidFill>
          </a:ln>
          <a:effectLst/>
          <a:extLst/>
        </p:spPr>
        <p:txBody>
          <a:bodyPr lIns="92075" tIns="46038" rIns="92075" bIns="46038" anchor="ctr"/>
          <a:lstStyle/>
          <a:p>
            <a:pPr algn="ctr">
              <a:spcBef>
                <a:spcPct val="20000"/>
              </a:spcBef>
            </a:pPr>
            <a:r>
              <a:rPr lang="ja-JP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“</a:t>
            </a:r>
            <a:r>
              <a:rPr lang="en-US" altLang="ja-JP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Laparoscopic resection of colorectal malignancy was more expensive and time-consuming</a:t>
            </a:r>
            <a:r>
              <a:rPr lang="ja-JP" alt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”</a:t>
            </a:r>
            <a:endParaRPr lang="en-US" altLang="ja-JP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algn="ctr">
              <a:spcBef>
                <a:spcPct val="20000"/>
              </a:spcBef>
            </a:pPr>
            <a:endParaRPr lang="en-US" altLang="ja-JP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“ The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new procedure</a:t>
            </a:r>
            <a:r>
              <a:rPr lang="ja-JP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’</a:t>
            </a:r>
            <a:r>
              <a:rPr lang="en-US" altLang="ja-JP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 advantages </a:t>
            </a:r>
            <a:endParaRPr lang="en-US" altLang="ja-JP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ctr">
              <a:spcBef>
                <a:spcPct val="20000"/>
              </a:spcBef>
            </a:pPr>
            <a:r>
              <a:rPr lang="en-US" altLang="ja-JP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revolve </a:t>
            </a:r>
            <a:r>
              <a:rPr lang="en-US" altLang="ja-JP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around early recovery from surgery and reduced pain</a:t>
            </a:r>
            <a:r>
              <a:rPr lang="ja-JP" altLang="en-US" sz="2400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”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/>
          <a:srcRect l="-378" t="16481" r="-2083" b="74226"/>
          <a:stretch/>
        </p:blipFill>
        <p:spPr>
          <a:xfrm>
            <a:off x="6874933" y="5808131"/>
            <a:ext cx="5317067" cy="575733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ChangeArrowheads="1"/>
          </p:cNvSpPr>
          <p:nvPr/>
        </p:nvSpPr>
        <p:spPr bwMode="auto">
          <a:xfrm>
            <a:off x="497417" y="741363"/>
            <a:ext cx="1134321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/>
            <a:r>
              <a:rPr lang="en-US" sz="4400" b="1" dirty="0">
                <a:latin typeface="Times New Roman" pitchFamily="18" charset="0"/>
              </a:rPr>
              <a:t>Laparoscopic Colectomy </a:t>
            </a:r>
            <a:r>
              <a:rPr lang="en-US" sz="4400" b="1" dirty="0" smtClean="0">
                <a:latin typeface="Times New Roman" pitchFamily="18" charset="0"/>
              </a:rPr>
              <a:t>: </a:t>
            </a:r>
            <a:r>
              <a:rPr lang="en-US" sz="4000" b="1" dirty="0">
                <a:latin typeface="Times New Roman" pitchFamily="18" charset="0"/>
              </a:rPr>
              <a:t/>
            </a:r>
            <a:br>
              <a:rPr lang="en-US" sz="4000" b="1" dirty="0">
                <a:latin typeface="Times New Roman" pitchFamily="18" charset="0"/>
              </a:rPr>
            </a:br>
            <a:r>
              <a:rPr lang="en-US" sz="3600" b="1" dirty="0">
                <a:latin typeface="Times New Roman" pitchFamily="18" charset="0"/>
              </a:rPr>
              <a:t>Advantages </a:t>
            </a:r>
            <a:r>
              <a:rPr lang="en-US" sz="3600" b="1" dirty="0" err="1">
                <a:latin typeface="Times New Roman" pitchFamily="18" charset="0"/>
              </a:rPr>
              <a:t>vs</a:t>
            </a:r>
            <a:r>
              <a:rPr lang="en-US" sz="3600" b="1" dirty="0">
                <a:latin typeface="Times New Roman" pitchFamily="18" charset="0"/>
              </a:rPr>
              <a:t> Open Colectomy</a:t>
            </a:r>
          </a:p>
        </p:txBody>
      </p:sp>
      <p:sp>
        <p:nvSpPr>
          <p:cNvPr id="216067" name="Rectangle 3"/>
          <p:cNvSpPr>
            <a:spLocks noChangeArrowheads="1"/>
          </p:cNvSpPr>
          <p:nvPr/>
        </p:nvSpPr>
        <p:spPr bwMode="auto">
          <a:xfrm>
            <a:off x="601134" y="2063750"/>
            <a:ext cx="11142133" cy="4337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2075" tIns="46038" rIns="92075" bIns="46038"/>
          <a:lstStyle/>
          <a:p>
            <a:pPr marL="342900" indent="-342900" algn="just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endParaRPr lang="en-US" sz="28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Improved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cosmesis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(no data but appears </a:t>
            </a: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uncontentious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</a:t>
            </a:r>
          </a:p>
          <a:p>
            <a:pPr marL="342900" indent="-342900" algn="just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Quicker hospital discharge</a:t>
            </a:r>
          </a:p>
          <a:p>
            <a:pPr marL="342900" indent="-342900" algn="just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Less narcotic use, though possibly larger benefits for certain types of colectomy (low colonic)</a:t>
            </a:r>
          </a:p>
          <a:p>
            <a:pPr marL="342900" indent="-342900" algn="just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Possibly less pain at rest, at least for patients who have uncovered procedures</a:t>
            </a:r>
          </a:p>
          <a:p>
            <a:pPr marL="342900" indent="-342900" algn="just">
              <a:lnSpc>
                <a:spcPct val="80000"/>
              </a:lnSpc>
              <a:spcBef>
                <a:spcPct val="40000"/>
              </a:spcBef>
              <a:buFontTx/>
              <a:buChar char="•"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Possibly earlier return of bowel function and resumption of normal diet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>
          <a:xfrm>
            <a:off x="573617" y="592667"/>
            <a:ext cx="10972800" cy="1229783"/>
          </a:xfrm>
        </p:spPr>
        <p:txBody>
          <a:bodyPr rtlCol="0" anchor="ctr">
            <a:normAutofit/>
          </a:bodyPr>
          <a:lstStyle/>
          <a:p>
            <a:pPr algn="ctr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sz="2800" b="1" dirty="0" err="1" smtClean="0">
                <a:latin typeface="Century Schoolbook" pitchFamily="18" charset="0"/>
                <a:ea typeface="ＭＳ Ｐゴシック" pitchFamily="34" charset="-128"/>
                <a:cs typeface="+mj-cs"/>
              </a:rPr>
              <a:t>Aplication</a:t>
            </a:r>
            <a:r>
              <a:rPr lang="en-US" sz="2800" b="1" dirty="0" smtClean="0">
                <a:latin typeface="Century Schoolbook" pitchFamily="18" charset="0"/>
                <a:ea typeface="ＭＳ Ｐゴシック" pitchFamily="34" charset="-128"/>
                <a:cs typeface="+mj-cs"/>
              </a:rPr>
              <a:t> of </a:t>
            </a:r>
            <a:br>
              <a:rPr lang="en-US" sz="2800" b="1" dirty="0" smtClean="0">
                <a:latin typeface="Century Schoolbook" pitchFamily="18" charset="0"/>
                <a:ea typeface="ＭＳ Ｐゴシック" pitchFamily="34" charset="-128"/>
                <a:cs typeface="+mj-cs"/>
              </a:rPr>
            </a:br>
            <a:r>
              <a:rPr lang="en-US" sz="2800" b="1" dirty="0" smtClean="0">
                <a:latin typeface="Century Schoolbook" pitchFamily="18" charset="0"/>
                <a:ea typeface="ＭＳ Ｐゴシック" pitchFamily="34" charset="-128"/>
                <a:cs typeface="+mj-cs"/>
              </a:rPr>
              <a:t>Minimally Invasive Surgery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609601" y="2036763"/>
            <a:ext cx="11137900" cy="4572000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en-US" sz="2867" b="1" u="sng" dirty="0" smtClean="0">
                <a:latin typeface="Century Schoolbook" pitchFamily="18" charset="0"/>
                <a:ea typeface="SimSun" pitchFamily="2" charset="-122"/>
                <a:cs typeface="+mn-cs"/>
              </a:rPr>
              <a:t>Short term benefits :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Georgia"/>
              <a:buChar char="▫"/>
              <a:defRPr/>
            </a:pPr>
            <a:r>
              <a:rPr lang="en-US" sz="2867" dirty="0" smtClean="0">
                <a:latin typeface="Century Schoolbook" pitchFamily="18" charset="0"/>
                <a:ea typeface="ＭＳ Ｐゴシック" pitchFamily="34" charset="-128"/>
              </a:rPr>
              <a:t>Bowel function recovery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Georgia"/>
              <a:buChar char="▫"/>
              <a:defRPr/>
            </a:pPr>
            <a:r>
              <a:rPr lang="en-US" sz="2867" dirty="0" smtClean="0">
                <a:latin typeface="Century Schoolbook" pitchFamily="18" charset="0"/>
                <a:ea typeface="ＭＳ Ｐゴシック" pitchFamily="34" charset="-128"/>
              </a:rPr>
              <a:t>Quality of life (including pain)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Georgia"/>
              <a:buChar char="▫"/>
              <a:defRPr/>
            </a:pPr>
            <a:r>
              <a:rPr lang="en-US" sz="2867" dirty="0" smtClean="0">
                <a:latin typeface="Century Schoolbook" pitchFamily="18" charset="0"/>
                <a:ea typeface="ＭＳ Ｐゴシック" pitchFamily="34" charset="-128"/>
              </a:rPr>
              <a:t>Hospital stay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sz="2867" dirty="0" smtClean="0">
              <a:latin typeface="Century Schoolbook" pitchFamily="18" charset="0"/>
              <a:ea typeface="ＭＳ Ｐゴシック" pitchFamily="34" charset="-128"/>
            </a:endParaRPr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en-US" sz="2867" b="1" u="sng" dirty="0" smtClean="0">
                <a:latin typeface="Century Schoolbook" pitchFamily="18" charset="0"/>
                <a:ea typeface="ＭＳ Ｐゴシック" pitchFamily="34" charset="-128"/>
                <a:cs typeface="+mn-cs"/>
              </a:rPr>
              <a:t>Long term benefits :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Georgia"/>
              <a:buChar char="▫"/>
              <a:defRPr/>
            </a:pPr>
            <a:r>
              <a:rPr lang="en-US" sz="2867" dirty="0" smtClean="0">
                <a:latin typeface="Century Schoolbook" pitchFamily="18" charset="0"/>
                <a:ea typeface="ＭＳ Ｐゴシック" pitchFamily="34" charset="-128"/>
              </a:rPr>
              <a:t>Recurrence</a:t>
            </a:r>
          </a:p>
          <a:p>
            <a:pPr marL="658368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Georgia"/>
              <a:buChar char="▫"/>
              <a:defRPr/>
            </a:pPr>
            <a:r>
              <a:rPr lang="en-US" sz="2867" dirty="0" smtClean="0">
                <a:latin typeface="Century Schoolbook" pitchFamily="18" charset="0"/>
                <a:ea typeface="ＭＳ Ｐゴシック" pitchFamily="34" charset="-128"/>
              </a:rPr>
              <a:t>Survival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5091544" y="609600"/>
          <a:ext cx="6839199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d-ID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0050" r="22463" b="24850"/>
          <a:stretch/>
        </p:blipFill>
        <p:spPr bwMode="auto">
          <a:xfrm>
            <a:off x="315686" y="318655"/>
            <a:ext cx="2539381" cy="317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asus\Downloads\20161006_114523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8" cstate="print"/>
          <a:srcRect t="11026" b="26414"/>
          <a:stretch>
            <a:fillRect/>
          </a:stretch>
        </p:blipFill>
        <p:spPr bwMode="auto">
          <a:xfrm>
            <a:off x="2154409" y="3228965"/>
            <a:ext cx="2964422" cy="3296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85801" y="285729"/>
            <a:ext cx="10396883" cy="1151965"/>
          </a:xfrm>
        </p:spPr>
        <p:txBody>
          <a:bodyPr/>
          <a:lstStyle/>
          <a:p>
            <a:r>
              <a:rPr lang="id-ID" dirty="0" smtClean="0"/>
              <a:t>procedure</a:t>
            </a:r>
            <a:endParaRPr lang="id-ID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4294967295"/>
          </p:nvPr>
        </p:nvGraphicFramePr>
        <p:xfrm>
          <a:off x="749335" y="1625615"/>
          <a:ext cx="10394951" cy="4017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" y="4845169"/>
            <a:ext cx="11961960" cy="72174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Visualization of right colon </a:t>
            </a:r>
            <a:r>
              <a:rPr lang="id-ID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  <a:br>
              <a:rPr lang="id-ID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</a:br>
            <a:r>
              <a:rPr lang="id-ID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reflecting tAke omentum over the transverse colon </a:t>
            </a:r>
            <a:endParaRPr lang="id-ID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D:\dr. M.Iqbal RIvai, SpBKBD\20160928_23261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1332" t="9182" r="16168" b="5633"/>
          <a:stretch>
            <a:fillRect/>
          </a:stretch>
        </p:blipFill>
        <p:spPr bwMode="auto">
          <a:xfrm>
            <a:off x="1879600" y="95082"/>
            <a:ext cx="8432800" cy="43230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4456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id-ID" sz="3600" dirty="0" smtClean="0">
                <a:latin typeface="Arial Rounded MT Bold" pitchFamily="34" charset="0"/>
              </a:rPr>
              <a:t>Isolation of ileocolic pedicle</a:t>
            </a:r>
            <a:endParaRPr lang="id-ID" sz="3600" dirty="0">
              <a:latin typeface="Arial Rounded MT Bold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0960" y="1428736"/>
            <a:ext cx="5386917" cy="639762"/>
          </a:xfrm>
        </p:spPr>
        <p:txBody>
          <a:bodyPr anchor="ctr">
            <a:noAutofit/>
          </a:bodyPr>
          <a:lstStyle/>
          <a:p>
            <a:pPr algn="ctr"/>
            <a:r>
              <a:rPr lang="id-ID" sz="1600" dirty="0" smtClean="0">
                <a:latin typeface="Arial" pitchFamily="34" charset="0"/>
                <a:cs typeface="Arial" pitchFamily="34" charset="0"/>
              </a:rPr>
              <a:t>Lifts the mesentry </a:t>
            </a:r>
          </a:p>
          <a:p>
            <a:pPr algn="ctr"/>
            <a:r>
              <a:rPr lang="id-ID" sz="1600" dirty="0" smtClean="0">
                <a:latin typeface="Arial" pitchFamily="34" charset="0"/>
                <a:cs typeface="Arial" pitchFamily="34" charset="0"/>
              </a:rPr>
              <a:t>at the ileocecal junction</a:t>
            </a:r>
          </a:p>
        </p:txBody>
      </p:sp>
      <p:pic>
        <p:nvPicPr>
          <p:cNvPr id="3074" name="Picture 2" descr="D:\dr. M.Iqbal RIvai, SpBKBD\20160928_232729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l="3681" t="31740" r="3345" b="29690"/>
          <a:stretch>
            <a:fillRect/>
          </a:stretch>
        </p:blipFill>
        <p:spPr bwMode="auto">
          <a:xfrm>
            <a:off x="142898" y="2286000"/>
            <a:ext cx="5648303" cy="3124200"/>
          </a:xfrm>
          <a:prstGeom prst="rect">
            <a:avLst/>
          </a:prstGeom>
          <a:noFill/>
        </p:spPr>
      </p:pic>
      <p:sp>
        <p:nvSpPr>
          <p:cNvPr id="10" name="Content Placeholder 9"/>
          <p:cNvSpPr>
            <a:spLocks noGrp="1"/>
          </p:cNvSpPr>
          <p:nvPr>
            <p:ph sz="quarter" idx="4294967295"/>
          </p:nvPr>
        </p:nvSpPr>
        <p:spPr>
          <a:xfrm>
            <a:off x="5993970" y="2861733"/>
            <a:ext cx="5626569" cy="251285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id-ID" sz="1800" dirty="0" smtClean="0">
                <a:latin typeface="Arial" pitchFamily="34" charset="0"/>
                <a:cs typeface="Arial" pitchFamily="34" charset="0"/>
              </a:rPr>
              <a:t>IDENTIFYING THE DISTAL ILEOCOLIC PEDICLE WHICH IS HANDED TO THE ASISSTANT AND RETRACTED ANTERIORLY, INFERIORLY, AND LATERALLY </a:t>
            </a:r>
          </a:p>
          <a:p>
            <a:endParaRPr lang="id-ID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95251" y="2709054"/>
            <a:ext cx="5333995" cy="266553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id-ID" dirty="0" smtClean="0">
                <a:latin typeface="Arial" pitchFamily="34" charset="0"/>
                <a:cs typeface="Arial" pitchFamily="34" charset="0"/>
              </a:rPr>
              <a:t>The peritoneum is opened </a:t>
            </a:r>
            <a:r>
              <a:rPr lang="id-ID" dirty="0" smtClean="0">
                <a:effectLst/>
                <a:latin typeface="Arial" pitchFamily="34" charset="0"/>
                <a:cs typeface="Arial" pitchFamily="34" charset="0"/>
              </a:rPr>
              <a:t>lateral</a:t>
            </a:r>
            <a:r>
              <a:rPr lang="id-ID" dirty="0" smtClean="0">
                <a:latin typeface="Arial" pitchFamily="34" charset="0"/>
                <a:cs typeface="Arial" pitchFamily="34" charset="0"/>
              </a:rPr>
              <a:t> to pedicle as well and ileocolic isolated completely near its base</a:t>
            </a:r>
          </a:p>
        </p:txBody>
      </p:sp>
      <p:pic>
        <p:nvPicPr>
          <p:cNvPr id="10" name="Picture 3" descr="D:\dr. M.Iqbal RIvai, SpBKBD\20160928_232738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l="3788" t="45292" r="3645" b="18120"/>
          <a:stretch>
            <a:fillRect/>
          </a:stretch>
        </p:blipFill>
        <p:spPr bwMode="auto">
          <a:xfrm>
            <a:off x="5701533" y="1242770"/>
            <a:ext cx="5775649" cy="3043486"/>
          </a:xfrm>
          <a:prstGeom prst="rect">
            <a:avLst/>
          </a:prstGeom>
          <a:noFill/>
        </p:spPr>
      </p:pic>
      <p:sp>
        <p:nvSpPr>
          <p:cNvPr id="11" name="Text Placeholder 7"/>
          <p:cNvSpPr>
            <a:spLocks noGrp="1"/>
          </p:cNvSpPr>
          <p:nvPr>
            <p:ph type="title"/>
          </p:nvPr>
        </p:nvSpPr>
        <p:spPr>
          <a:xfrm>
            <a:off x="161059" y="685800"/>
            <a:ext cx="5346121" cy="15287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  <a:t>Open the peritoneum posterior to the ileocolic </a:t>
            </a:r>
            <a:b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  <a:t>&amp;</a:t>
            </a:r>
            <a:b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</a:br>
            <a: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  <a:t> parallel to the superior mesentric vessels</a:t>
            </a:r>
            <a:endParaRPr lang="id-ID" sz="1600" dirty="0"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02076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700" dirty="0" smtClean="0">
                <a:latin typeface="Arial Rounded MT Bold" pitchFamily="34" charset="0"/>
              </a:rPr>
              <a:t>Mobilization of </a:t>
            </a:r>
            <a:br>
              <a:rPr lang="id-ID" sz="2700" dirty="0" smtClean="0">
                <a:latin typeface="Arial Rounded MT Bold" pitchFamily="34" charset="0"/>
              </a:rPr>
            </a:br>
            <a:r>
              <a:rPr lang="id-ID" sz="2700" dirty="0" smtClean="0">
                <a:latin typeface="Arial Rounded MT Bold" pitchFamily="34" charset="0"/>
              </a:rPr>
              <a:t>the ascending colon &amp; hepatic flexure </a:t>
            </a:r>
            <a:endParaRPr lang="id-ID" sz="2700" dirty="0">
              <a:latin typeface="Arial Rounded MT Bold" pitchFamily="34" charset="0"/>
            </a:endParaRPr>
          </a:p>
        </p:txBody>
      </p:sp>
      <p:pic>
        <p:nvPicPr>
          <p:cNvPr id="7" name="Picture 2" descr="D:\dr. M.Iqbal RIvai, SpBKBD\20160928_232806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 l="17650" t="3729" r="13521" b="69478"/>
          <a:stretch>
            <a:fillRect/>
          </a:stretch>
        </p:blipFill>
        <p:spPr bwMode="auto">
          <a:xfrm>
            <a:off x="302154" y="1570008"/>
            <a:ext cx="6606647" cy="3840192"/>
          </a:xfrm>
          <a:prstGeom prst="rect">
            <a:avLst/>
          </a:prstGeom>
          <a:noFill/>
        </p:spPr>
      </p:pic>
      <p:sp>
        <p:nvSpPr>
          <p:cNvPr id="11" name="Rounded Rectangle 10"/>
          <p:cNvSpPr/>
          <p:nvPr/>
        </p:nvSpPr>
        <p:spPr>
          <a:xfrm>
            <a:off x="7213600" y="1570008"/>
            <a:ext cx="4470400" cy="9906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id-ID" sz="1600" dirty="0" smtClean="0">
                <a:latin typeface="Arial" pitchFamily="34" charset="0"/>
                <a:cs typeface="Arial" pitchFamily="34" charset="0"/>
              </a:rPr>
              <a:t> Divided ileocolic pedicle is grasped and retracted anteriorly</a:t>
            </a:r>
            <a:endParaRPr lang="id-ID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315200" y="2871143"/>
            <a:ext cx="4368800" cy="1082646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id-ID" sz="1600" dirty="0" smtClean="0">
                <a:latin typeface="Arial" pitchFamily="34" charset="0"/>
                <a:cs typeface="Arial" pitchFamily="34" charset="0"/>
              </a:rPr>
              <a:t>  Preserving retroperitoneal fascia overlying the kidney &amp; ureter</a:t>
            </a:r>
            <a:endParaRPr lang="id-ID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226347" y="4143380"/>
            <a:ext cx="4489443" cy="141634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id-ID" sz="1600" dirty="0" smtClean="0">
                <a:latin typeface="Arial" pitchFamily="34" charset="0"/>
                <a:cs typeface="Arial" pitchFamily="34" charset="0"/>
              </a:rPr>
              <a:t> Mesocolon is dissected</a:t>
            </a:r>
          </a:p>
          <a:p>
            <a:pPr lvl="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id-ID" sz="1600" dirty="0" smtClean="0">
                <a:latin typeface="Arial" pitchFamily="34" charset="0"/>
                <a:cs typeface="Arial" pitchFamily="34" charset="0"/>
              </a:rPr>
              <a:t> Continus up behind the hepatic flexure and down behind the cecum</a:t>
            </a:r>
            <a:endParaRPr lang="id-ID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500042"/>
            <a:ext cx="6000749" cy="155735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>
              <a:lnSpc>
                <a:spcPct val="170000"/>
              </a:lnSpc>
            </a:pPr>
            <a: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  <a:t>Retracting the colon  inferiorly </a:t>
            </a:r>
            <a:r>
              <a:rPr lang="id-ID" sz="1600" dirty="0" smtClean="0">
                <a:effectLst/>
                <a:latin typeface="Arial" pitchFamily="34" charset="0"/>
                <a:cs typeface="Arial" pitchFamily="34" charset="0"/>
                <a:sym typeface="Wingdings" pitchFamily="2" charset="2"/>
              </a:rPr>
              <a:t> </a:t>
            </a:r>
          </a:p>
          <a:p>
            <a:pPr algn="ctr">
              <a:lnSpc>
                <a:spcPct val="170000"/>
              </a:lnSpc>
            </a:pPr>
            <a:r>
              <a:rPr lang="id-ID" sz="1600" dirty="0" smtClean="0">
                <a:effectLst/>
                <a:latin typeface="Arial" pitchFamily="34" charset="0"/>
                <a:cs typeface="Arial" pitchFamily="34" charset="0"/>
                <a:sym typeface="Wingdings" pitchFamily="2" charset="2"/>
              </a:rPr>
              <a:t>the hepaticocolic ligament is divided</a:t>
            </a:r>
            <a:endParaRPr lang="id-ID" sz="1600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2" descr="D:\dr. M.Iqbal RIvai, SpBKBD\20160928_232806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 l="17650" t="32975" r="13521" b="39488"/>
          <a:stretch>
            <a:fillRect/>
          </a:stretch>
        </p:blipFill>
        <p:spPr bwMode="auto">
          <a:xfrm>
            <a:off x="0" y="2057400"/>
            <a:ext cx="5999549" cy="3886200"/>
          </a:xfrm>
          <a:prstGeom prst="rect">
            <a:avLst/>
          </a:prstGeom>
          <a:noFill/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0749" y="3500438"/>
            <a:ext cx="5791200" cy="1981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id-ID" sz="1600" dirty="0" smtClean="0"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Medial to lateral </a:t>
            </a:r>
            <a: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  <a:t>approach along the line  of  toldt straightforward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id-ID" sz="1600" dirty="0" smtClean="0">
                <a:effectLst/>
                <a:latin typeface="Arial" pitchFamily="34" charset="0"/>
                <a:cs typeface="Arial" pitchFamily="34" charset="0"/>
              </a:rPr>
              <a:t> Heading inferiorly along the ascending  colon </a:t>
            </a:r>
          </a:p>
        </p:txBody>
      </p:sp>
      <p:pic>
        <p:nvPicPr>
          <p:cNvPr id="9" name="Picture 2" descr="D:\dr. M.Iqbal RIvai, SpBKBD\20160928_232806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 l="17650" t="64083" r="13521" b="6671"/>
          <a:stretch>
            <a:fillRect/>
          </a:stretch>
        </p:blipFill>
        <p:spPr bwMode="auto">
          <a:xfrm>
            <a:off x="6381753" y="504887"/>
            <a:ext cx="5287433" cy="299555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089072" y="5643579"/>
            <a:ext cx="56318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white line of </a:t>
            </a:r>
            <a:r>
              <a:rPr lang="en-US" dirty="0" err="1" smtClean="0"/>
              <a:t>Toldt</a:t>
            </a:r>
            <a:r>
              <a:rPr lang="en-US" dirty="0" smtClean="0"/>
              <a:t> </a:t>
            </a:r>
            <a:r>
              <a:rPr lang="id-ID" dirty="0" smtClean="0">
                <a:sym typeface="Wingdings" pitchFamily="2" charset="2"/>
              </a:rPr>
              <a:t></a:t>
            </a:r>
            <a:r>
              <a:rPr lang="en-US" dirty="0" smtClean="0"/>
              <a:t> the fusion of colic mesentery with the posterior peritoneum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60" y="627786"/>
            <a:ext cx="11144328" cy="115814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id-ID" sz="2400" dirty="0" smtClean="0">
                <a:latin typeface="Arial Rounded MT Bold" pitchFamily="34" charset="0"/>
              </a:rPr>
              <a:t>mobilization of small bowel mesentery </a:t>
            </a:r>
            <a:br>
              <a:rPr lang="id-ID" sz="2400" dirty="0" smtClean="0">
                <a:latin typeface="Arial Rounded MT Bold" pitchFamily="34" charset="0"/>
              </a:rPr>
            </a:br>
            <a:r>
              <a:rPr lang="id-ID" sz="2400" dirty="0" smtClean="0">
                <a:latin typeface="Arial Rounded MT Bold" pitchFamily="34" charset="0"/>
              </a:rPr>
              <a:t>from the retroperitoneum </a:t>
            </a:r>
            <a:endParaRPr lang="id-ID" sz="2400" dirty="0">
              <a:latin typeface="Arial Rounded MT Bold" pitchFamily="34" charset="0"/>
            </a:endParaRPr>
          </a:p>
        </p:txBody>
      </p:sp>
      <p:pic>
        <p:nvPicPr>
          <p:cNvPr id="4098" name="Picture 2" descr="D:\dr. M.Iqbal RIvai, SpBKBD\20160928_232825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t="33672" b="25921"/>
          <a:stretch>
            <a:fillRect/>
          </a:stretch>
        </p:blipFill>
        <p:spPr bwMode="auto">
          <a:xfrm>
            <a:off x="406400" y="2000240"/>
            <a:ext cx="5657453" cy="3167074"/>
          </a:xfrm>
          <a:prstGeom prst="rect">
            <a:avLst/>
          </a:prstGeom>
          <a:noFill/>
        </p:spPr>
      </p:pic>
      <p:sp>
        <p:nvSpPr>
          <p:cNvPr id="8" name="Content Placeholder 7"/>
          <p:cNvSpPr>
            <a:spLocks noGrp="1"/>
          </p:cNvSpPr>
          <p:nvPr>
            <p:ph sz="quarter" idx="4294967295"/>
          </p:nvPr>
        </p:nvSpPr>
        <p:spPr>
          <a:xfrm>
            <a:off x="6197600" y="2019312"/>
            <a:ext cx="5384800" cy="31242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id-ID" sz="1600" dirty="0" smtClean="0">
                <a:latin typeface="Arial" pitchFamily="34" charset="0"/>
                <a:cs typeface="Arial" pitchFamily="34" charset="0"/>
              </a:rPr>
              <a:t>Cecum is retracted cephalad and anteriorly</a:t>
            </a:r>
          </a:p>
          <a:p>
            <a:pPr algn="just">
              <a:lnSpc>
                <a:spcPct val="150000"/>
              </a:lnSpc>
            </a:pPr>
            <a:r>
              <a:rPr lang="id-ID" sz="1600" dirty="0" smtClean="0">
                <a:latin typeface="Arial" pitchFamily="34" charset="0"/>
                <a:cs typeface="Arial" pitchFamily="34" charset="0"/>
              </a:rPr>
              <a:t>The remaining small bowel mesenteric attachment and any lateral attachment of colon are divided</a:t>
            </a:r>
          </a:p>
          <a:p>
            <a:pPr algn="just">
              <a:lnSpc>
                <a:spcPct val="150000"/>
              </a:lnSpc>
            </a:pPr>
            <a:r>
              <a:rPr lang="id-ID" sz="1600" dirty="0" smtClean="0">
                <a:latin typeface="Arial" pitchFamily="34" charset="0"/>
                <a:cs typeface="Arial" pitchFamily="34" charset="0"/>
              </a:rPr>
              <a:t>Ureter </a:t>
            </a:r>
            <a:r>
              <a:rPr lang="id-ID" sz="16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identified  coursing over the iliac vessels at the pelvic inlet</a:t>
            </a:r>
            <a:endParaRPr lang="id-ID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406400" y="5334000"/>
            <a:ext cx="11074400" cy="106680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id-ID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Right colon should be fully mobilized from retroperitoneum and can be moved into the left abdomen  </a:t>
            </a:r>
            <a:r>
              <a:rPr lang="id-ID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 expose the complete retroperitoneum and c-loop duodenum </a:t>
            </a:r>
            <a:endParaRPr lang="id-ID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77850"/>
            <a:ext cx="10972800" cy="103663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3200" dirty="0" smtClean="0">
                <a:latin typeface="Arial Rounded MT Bold" pitchFamily="34" charset="0"/>
              </a:rPr>
              <a:t>Division of right branch </a:t>
            </a:r>
            <a:br>
              <a:rPr lang="id-ID" sz="3200" dirty="0" smtClean="0">
                <a:latin typeface="Arial Rounded MT Bold" pitchFamily="34" charset="0"/>
              </a:rPr>
            </a:br>
            <a:r>
              <a:rPr lang="id-ID" sz="3200" dirty="0" smtClean="0">
                <a:latin typeface="Arial Rounded MT Bold" pitchFamily="34" charset="0"/>
              </a:rPr>
              <a:t>of the middle colic</a:t>
            </a:r>
            <a:endParaRPr lang="id-ID" sz="3200" dirty="0">
              <a:latin typeface="Arial Rounded MT Bold" pitchFamily="34" charset="0"/>
            </a:endParaRPr>
          </a:p>
        </p:txBody>
      </p:sp>
      <p:pic>
        <p:nvPicPr>
          <p:cNvPr id="5122" name="Picture 2" descr="D:\dr. M.Iqbal RIvai, SpBKBD\20160928_232835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 l="2379" t="38723" r="2546" b="20870"/>
          <a:stretch>
            <a:fillRect/>
          </a:stretch>
        </p:blipFill>
        <p:spPr bwMode="auto">
          <a:xfrm>
            <a:off x="304799" y="2057400"/>
            <a:ext cx="5513295" cy="3124200"/>
          </a:xfrm>
          <a:prstGeom prst="rect">
            <a:avLst/>
          </a:prstGeom>
          <a:noFill/>
        </p:spPr>
      </p:pic>
      <p:pic>
        <p:nvPicPr>
          <p:cNvPr id="5123" name="Picture 3" descr="D:\dr. M.Iqbal RIvai, SpBKBD\20160928_232847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 l="2993" t="31989" b="29288"/>
          <a:stretch>
            <a:fillRect/>
          </a:stretch>
        </p:blipFill>
        <p:spPr bwMode="auto">
          <a:xfrm>
            <a:off x="6096000" y="2095512"/>
            <a:ext cx="5726733" cy="304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06400" y="5410201"/>
            <a:ext cx="52832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d-ID" sz="1600" dirty="0" smtClean="0">
                <a:latin typeface="Arial" pitchFamily="34" charset="0"/>
                <a:cs typeface="Arial" pitchFamily="34" charset="0"/>
              </a:rPr>
              <a:t>Right branch is isolated </a:t>
            </a:r>
            <a:r>
              <a:rPr lang="id-ID" sz="16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divided  facilitates this transection </a:t>
            </a:r>
            <a:endParaRPr lang="id-ID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0" y="5410200"/>
            <a:ext cx="58928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id-ID" sz="1600" dirty="0" smtClean="0">
                <a:latin typeface="Arial" pitchFamily="34" charset="0"/>
                <a:cs typeface="Arial" pitchFamily="34" charset="0"/>
              </a:rPr>
              <a:t>Transection of the right branch of the middle colic </a:t>
            </a:r>
            <a:r>
              <a:rPr lang="id-ID" sz="16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 colon is now completely mobilized and entire retroperitoneum is seen with duodenum fully exposed </a:t>
            </a:r>
            <a:endParaRPr lang="id-ID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694365" y="453486"/>
            <a:ext cx="10353761" cy="1326321"/>
          </a:xfrm>
        </p:spPr>
        <p:txBody>
          <a:bodyPr/>
          <a:lstStyle/>
          <a:p>
            <a:r>
              <a:rPr lang="id-ID" dirty="0" smtClean="0"/>
              <a:t>Left hemicolectomy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6173788" y="2087563"/>
          <a:ext cx="5094287" cy="37036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2866393" y="3189256"/>
            <a:ext cx="3211367" cy="328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0" y="557561"/>
            <a:ext cx="3269416" cy="260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THANK YOU</a:t>
            </a:r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34522" r="-34522" b="17612"/>
          <a:stretch/>
        </p:blipFill>
        <p:spPr>
          <a:xfrm>
            <a:off x="5078413" y="105482"/>
            <a:ext cx="6791854" cy="6752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Tema Office">
  <a:themeElements>
    <a:clrScheme name="Ka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r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Office">
  <a:themeElements>
    <a:clrScheme name="Ka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r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1156</TotalTime>
  <Words>1121</Words>
  <Application>Microsoft Macintosh PowerPoint</Application>
  <PresentationFormat>Layar Lebar</PresentationFormat>
  <Paragraphs>249</Paragraphs>
  <Slides>32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14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32</vt:i4>
      </vt:variant>
    </vt:vector>
  </HeadingPairs>
  <TitlesOfParts>
    <vt:vector size="47" baseType="lpstr">
      <vt:lpstr>Bookman Old Style</vt:lpstr>
      <vt:lpstr>Century Gothic</vt:lpstr>
      <vt:lpstr>Times New Roman</vt:lpstr>
      <vt:lpstr>Arial Unicode MS</vt:lpstr>
      <vt:lpstr>ＭＳ Ｐゴシック</vt:lpstr>
      <vt:lpstr>Century Schoolbook</vt:lpstr>
      <vt:lpstr>Rockwell</vt:lpstr>
      <vt:lpstr>Arial Black</vt:lpstr>
      <vt:lpstr>Arial Rounded MT Bold</vt:lpstr>
      <vt:lpstr>Wingdings</vt:lpstr>
      <vt:lpstr>Calibri</vt:lpstr>
      <vt:lpstr>SimSun</vt:lpstr>
      <vt:lpstr>Georgia</vt:lpstr>
      <vt:lpstr>Arial</vt:lpstr>
      <vt:lpstr>Damask</vt:lpstr>
      <vt:lpstr>Laparoscopic colorectal surgery</vt:lpstr>
      <vt:lpstr>Indonesia </vt:lpstr>
      <vt:lpstr>Presentasi PowerPoint</vt:lpstr>
      <vt:lpstr>Laparoscopy: Colorectal Cancer</vt:lpstr>
      <vt:lpstr>Operations performed laparoscopically</vt:lpstr>
      <vt:lpstr>Can all bowel operations be performed laparoscopically</vt:lpstr>
      <vt:lpstr>Presentasi PowerPoint</vt:lpstr>
      <vt:lpstr>Benefits  for surgeon</vt:lpstr>
      <vt:lpstr>Bowel Function Recovery</vt:lpstr>
      <vt:lpstr>Laparoscopy:  Quality of life</vt:lpstr>
      <vt:lpstr>Results</vt:lpstr>
      <vt:lpstr>Results</vt:lpstr>
      <vt:lpstr>Presentasi PowerPoint</vt:lpstr>
      <vt:lpstr>Laparoscopy: Colorectal Cancer</vt:lpstr>
      <vt:lpstr>Laparoscopy: Colorectal Cancer Hospital stay</vt:lpstr>
      <vt:lpstr>Laparoscopy: Colorectal Cancer Recurrence</vt:lpstr>
      <vt:lpstr>Laparoscopy:  Colorectal Cancer Survival</vt:lpstr>
      <vt:lpstr>Presentasi PowerPoint</vt:lpstr>
      <vt:lpstr>Presentasi PowerPoint</vt:lpstr>
      <vt:lpstr>Presentasi PowerPoint</vt:lpstr>
      <vt:lpstr>Aplication of  Minimally Invasive Surgery</vt:lpstr>
      <vt:lpstr>Presentasi PowerPoint</vt:lpstr>
      <vt:lpstr>procedure</vt:lpstr>
      <vt:lpstr>Visualization of right colon   reflecting tAke omentum over the transverse colon </vt:lpstr>
      <vt:lpstr>Isolation of ileocolic pedicle</vt:lpstr>
      <vt:lpstr>Open the peritoneum posterior to the ileocolic  &amp;  parallel to the superior mesentric vessels</vt:lpstr>
      <vt:lpstr>Mobilization of  the ascending colon &amp; hepatic flexure </vt:lpstr>
      <vt:lpstr>Presentasi PowerPoint</vt:lpstr>
      <vt:lpstr>mobilization of small bowel mesentery  from the retroperitoneum </vt:lpstr>
      <vt:lpstr>Division of right branch  of the middle colic</vt:lpstr>
      <vt:lpstr>Left hemicolectomy </vt:lpstr>
      <vt:lpstr>THANK YOU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Laparoscopic colorectal surgery</dc:title>
  <dc:creator>user</dc:creator>
  <cp:lastModifiedBy>septry.larissa@gmail.com</cp:lastModifiedBy>
  <cp:revision>55</cp:revision>
  <dcterms:created xsi:type="dcterms:W3CDTF">2017-06-03T02:33:35Z</dcterms:created>
  <dcterms:modified xsi:type="dcterms:W3CDTF">2017-06-09T13:04:03Z</dcterms:modified>
</cp:coreProperties>
</file>