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3"/>
  </p:notesMasterIdLst>
  <p:handoutMasterIdLst>
    <p:handoutMasterId r:id="rId34"/>
  </p:handoutMasterIdLst>
  <p:sldIdLst>
    <p:sldId id="339" r:id="rId2"/>
    <p:sldId id="340" r:id="rId3"/>
    <p:sldId id="308" r:id="rId4"/>
    <p:sldId id="309"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8" r:id="rId31"/>
    <p:sldId id="336" r:id="rId32"/>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sorterViewPr>
    <p:cViewPr>
      <p:scale>
        <a:sx n="50" d="100"/>
        <a:sy n="50" d="100"/>
      </p:scale>
      <p:origin x="0" y="48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sz="quarter" idx="1"/>
          </p:nvPr>
        </p:nvSpPr>
        <p:spPr>
          <a:xfrm>
            <a:off x="3995217" y="0"/>
            <a:ext cx="3056414" cy="465455"/>
          </a:xfrm>
          <a:prstGeom prst="rect">
            <a:avLst/>
          </a:prstGeom>
        </p:spPr>
        <p:txBody>
          <a:bodyPr vert="horz" lIns="93497" tIns="46749" rIns="93497" bIns="46749" rtlCol="0"/>
          <a:lstStyle>
            <a:lvl1pPr algn="r">
              <a:defRPr sz="1200"/>
            </a:lvl1pPr>
          </a:lstStyle>
          <a:p>
            <a:fld id="{7AB681CB-F52A-4CDA-B384-4967D9924312}" type="datetimeFigureOut">
              <a:rPr lang="en-US" smtClean="0"/>
              <a:t>10/30/2014</a:t>
            </a:fld>
            <a:endParaRPr lang="en-US"/>
          </a:p>
        </p:txBody>
      </p:sp>
      <p:sp>
        <p:nvSpPr>
          <p:cNvPr id="4" name="Footer Placeholder 3"/>
          <p:cNvSpPr>
            <a:spLocks noGrp="1"/>
          </p:cNvSpPr>
          <p:nvPr>
            <p:ph type="ftr" sz="quarter" idx="2"/>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42029"/>
            <a:ext cx="3056414" cy="465455"/>
          </a:xfrm>
          <a:prstGeom prst="rect">
            <a:avLst/>
          </a:prstGeom>
        </p:spPr>
        <p:txBody>
          <a:bodyPr vert="horz" lIns="93497" tIns="46749" rIns="93497" bIns="46749" rtlCol="0" anchor="b"/>
          <a:lstStyle>
            <a:lvl1pPr algn="r">
              <a:defRPr sz="1200"/>
            </a:lvl1pPr>
          </a:lstStyle>
          <a:p>
            <a:fld id="{0FF185C0-52D7-4958-84E4-CED848A04F58}" type="slidenum">
              <a:rPr lang="en-US" smtClean="0"/>
              <a:t>‹#›</a:t>
            </a:fld>
            <a:endParaRPr lang="en-US"/>
          </a:p>
        </p:txBody>
      </p:sp>
    </p:spTree>
    <p:extLst>
      <p:ext uri="{BB962C8B-B14F-4D97-AF65-F5344CB8AC3E}">
        <p14:creationId xmlns:p14="http://schemas.microsoft.com/office/powerpoint/2010/main" val="2157048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4F3E6D1-A6DE-4B4C-9521-64F04E2AC323}" type="datetimeFigureOut">
              <a:rPr lang="en-US" smtClean="0"/>
              <a:t>10/30/2014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5E2A8A86-41B1-4A2F-BB9A-C684E8DA8337}" type="slidenum">
              <a:rPr lang="en-US" smtClean="0"/>
              <a:t>‹#›</a:t>
            </a:fld>
            <a:endParaRPr lang="en-US"/>
          </a:p>
        </p:txBody>
      </p:sp>
    </p:spTree>
    <p:extLst>
      <p:ext uri="{BB962C8B-B14F-4D97-AF65-F5344CB8AC3E}">
        <p14:creationId xmlns:p14="http://schemas.microsoft.com/office/powerpoint/2010/main" val="2807942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9CBE5FF-FAB2-4AAA-AF56-7248D34F6E5F}" type="datetime1">
              <a:rPr lang="en-US" smtClean="0"/>
              <a:t>10/30/2014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B11F857-A51F-4905-A014-D9389975E5E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4E4E5AC-F859-4A98-8B35-1A7016FF5DC5}" type="datetime1">
              <a:rPr lang="en-US" smtClean="0"/>
              <a:t>10/30/2014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B11F857-A51F-4905-A014-D9389975E5E4}"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5CFAA5D-0AB8-4384-925B-74837005384A}" type="datetime1">
              <a:rPr lang="en-US" smtClean="0"/>
              <a:t>10/30/2014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B11F857-A51F-4905-A014-D9389975E5E4}"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DF782C5-2DEB-4E44-8E97-A80A191861CC}" type="datetime1">
              <a:rPr lang="en-US" smtClean="0"/>
              <a:t>10/30/2014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B11F857-A51F-4905-A014-D9389975E5E4}"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95298A9-6C69-4676-95DF-C7818CC52916}" type="datetime1">
              <a:rPr lang="en-US" smtClean="0"/>
              <a:t>10/30/2014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B11F857-A51F-4905-A014-D9389975E5E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3C9B818-4878-449D-9631-E71940F4F623}" type="datetime1">
              <a:rPr lang="en-US" smtClean="0"/>
              <a:t>10/30/2014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B11F857-A51F-4905-A014-D9389975E5E4}"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8311BB0-041E-42B5-A4B4-02122B68D2E8}" type="datetime1">
              <a:rPr lang="en-US" smtClean="0"/>
              <a:t>10/30/2014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B11F857-A51F-4905-A014-D9389975E5E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3FDA654-43C5-44AE-A209-6E6A930F04F1}" type="datetime1">
              <a:rPr lang="en-US" smtClean="0"/>
              <a:t>10/30/2014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B11F857-A51F-4905-A014-D9389975E5E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3254CA4-7394-4A24-9B7F-EA62AD5E50B3}" type="datetime1">
              <a:rPr lang="en-US" smtClean="0"/>
              <a:t>10/30/2014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B11F857-A51F-4905-A014-D9389975E5E4}"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1F7B176-430B-4C11-B4EB-347D6A74E623}" type="datetime1">
              <a:rPr lang="en-US" smtClean="0"/>
              <a:t>10/30/2014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B11F857-A51F-4905-A014-D9389975E5E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E31834-447F-40AD-BFA9-8613DDC955D8}" type="datetime1">
              <a:rPr lang="en-US" smtClean="0"/>
              <a:t>10/30/2014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B11F857-A51F-4905-A014-D9389975E5E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FE91103-EB8E-4F83-82E2-688E2F3144FB}" type="datetime1">
              <a:rPr lang="en-US" smtClean="0"/>
              <a:t>10/30/2014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B11F857-A51F-4905-A014-D9389975E5E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92500" lnSpcReduction="10000"/>
          </a:bodyPr>
          <a:lstStyle/>
          <a:p>
            <a:pPr algn="just" eaLnBrk="1" hangingPunct="1">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88663102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eaLnBrk="1" hangingPunct="1">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eaLnBrk="1" hangingPunct="1">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dirty="0"/>
          </a:p>
        </p:txBody>
      </p:sp>
    </p:spTree>
    <p:extLst>
      <p:ext uri="{BB962C8B-B14F-4D97-AF65-F5344CB8AC3E}">
        <p14:creationId xmlns:p14="http://schemas.microsoft.com/office/powerpoint/2010/main" val="261364958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cstate="print"/>
          <a:srcRect/>
          <a:stretch>
            <a:fillRect/>
          </a:stretch>
        </p:blipFill>
        <p:spPr bwMode="auto">
          <a:xfrm>
            <a:off x="609601" y="1447800"/>
            <a:ext cx="8001000" cy="35052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3</a:t>
            </a:fld>
            <a:endParaRPr lang="en-US"/>
          </a:p>
        </p:txBody>
      </p:sp>
    </p:spTree>
    <p:extLst>
      <p:ext uri="{BB962C8B-B14F-4D97-AF65-F5344CB8AC3E}">
        <p14:creationId xmlns:p14="http://schemas.microsoft.com/office/powerpoint/2010/main" val="9572655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rotWithShape="1">
          <a:blip r:embed="rId2" cstate="print"/>
          <a:srcRect b="4205"/>
          <a:stretch/>
        </p:blipFill>
        <p:spPr bwMode="auto">
          <a:xfrm>
            <a:off x="457200" y="176981"/>
            <a:ext cx="8458200" cy="5766619"/>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4</a:t>
            </a:fld>
            <a:endParaRPr lang="en-US"/>
          </a:p>
        </p:txBody>
      </p:sp>
    </p:spTree>
    <p:extLst>
      <p:ext uri="{BB962C8B-B14F-4D97-AF65-F5344CB8AC3E}">
        <p14:creationId xmlns:p14="http://schemas.microsoft.com/office/powerpoint/2010/main" val="23624300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534400" cy="6400800"/>
          </a:xfrm>
        </p:spPr>
        <p:txBody>
          <a:bodyPr>
            <a:normAutofit fontScale="92500"/>
          </a:bodyPr>
          <a:lstStyle/>
          <a:p>
            <a:pPr lvl="0">
              <a:buNone/>
            </a:pPr>
            <a:r>
              <a:rPr lang="en-US" b="1" dirty="0" smtClean="0"/>
              <a:t>   INTRODUCTION</a:t>
            </a:r>
            <a:endParaRPr lang="en-US" dirty="0"/>
          </a:p>
          <a:p>
            <a:pPr algn="just">
              <a:lnSpc>
                <a:spcPct val="110000"/>
              </a:lnSpc>
              <a:buNone/>
            </a:pPr>
            <a:r>
              <a:rPr lang="en-US" dirty="0" smtClean="0"/>
              <a:t>    The </a:t>
            </a:r>
            <a:r>
              <a:rPr lang="en-US" dirty="0"/>
              <a:t>need to use a Poisson-Gamma mixture distribution arises when the Poisson distribution exhibits over-dispersion. For the Poisson model, the mean and the variance are equal. </a:t>
            </a:r>
            <a:endParaRPr lang="en-US" dirty="0" smtClean="0"/>
          </a:p>
          <a:p>
            <a:pPr algn="just">
              <a:lnSpc>
                <a:spcPct val="110000"/>
              </a:lnSpc>
              <a:buNone/>
            </a:pPr>
            <a:endParaRPr lang="en-US" sz="600" dirty="0"/>
          </a:p>
          <a:p>
            <a:pPr algn="just">
              <a:lnSpc>
                <a:spcPct val="110000"/>
              </a:lnSpc>
              <a:buNone/>
            </a:pPr>
            <a:r>
              <a:rPr lang="en-US" dirty="0" smtClean="0"/>
              <a:t>	If </a:t>
            </a:r>
            <a:r>
              <a:rPr lang="en-US" dirty="0"/>
              <a:t>the variance of a Poisson model exceeds its mean, over-dispersion is said to occur. Over-dispersion is indicated if Pearson  dispersion is greater than 1 (</a:t>
            </a:r>
            <a:r>
              <a:rPr lang="en-US" dirty="0" err="1"/>
              <a:t>Hibe</a:t>
            </a:r>
            <a:r>
              <a:rPr lang="en-US" dirty="0"/>
              <a:t>, 2007). </a:t>
            </a:r>
            <a:endParaRPr lang="en-US" dirty="0" smtClean="0"/>
          </a:p>
          <a:p>
            <a:pPr algn="just">
              <a:lnSpc>
                <a:spcPct val="110000"/>
              </a:lnSpc>
              <a:buNone/>
            </a:pPr>
            <a:endParaRPr lang="en-US" sz="1050" dirty="0"/>
          </a:p>
          <a:p>
            <a:pPr algn="just">
              <a:lnSpc>
                <a:spcPct val="110000"/>
              </a:lnSpc>
              <a:buNone/>
            </a:pPr>
            <a:r>
              <a:rPr lang="en-US" dirty="0" smtClean="0"/>
              <a:t>  The </a:t>
            </a:r>
            <a:r>
              <a:rPr lang="en-US" dirty="0"/>
              <a:t>problem with over-dispersion, common to most Poisson </a:t>
            </a:r>
            <a:r>
              <a:rPr lang="en-US" dirty="0" smtClean="0"/>
              <a:t>models </a:t>
            </a:r>
            <a:r>
              <a:rPr lang="en-US" dirty="0"/>
              <a:t>is that it renders the parameter estimates biased. Where over-dispersion is a concern, the alternative models </a:t>
            </a:r>
            <a:r>
              <a:rPr lang="en-US" dirty="0" smtClean="0"/>
              <a:t> are</a:t>
            </a:r>
            <a:r>
              <a:rPr lang="en-US" dirty="0"/>
              <a:t>:</a:t>
            </a:r>
          </a:p>
          <a:p>
            <a:pPr>
              <a:buNone/>
            </a:pPr>
            <a:endParaRPr lang="en-US" dirty="0"/>
          </a:p>
        </p:txBody>
      </p:sp>
      <p:sp>
        <p:nvSpPr>
          <p:cNvPr id="2" name="Slide Number Placeholder 1"/>
          <p:cNvSpPr>
            <a:spLocks noGrp="1"/>
          </p:cNvSpPr>
          <p:nvPr>
            <p:ph type="sldNum" sz="quarter" idx="12"/>
          </p:nvPr>
        </p:nvSpPr>
        <p:spPr/>
        <p:txBody>
          <a:bodyPr/>
          <a:lstStyle/>
          <a:p>
            <a:fld id="{AB11F857-A51F-4905-A014-D9389975E5E4}" type="slidenum">
              <a:rPr lang="en-US" smtClean="0"/>
              <a:t>5</a:t>
            </a:fld>
            <a:endParaRPr lang="en-US"/>
          </a:p>
        </p:txBody>
      </p:sp>
    </p:spTree>
    <p:extLst>
      <p:ext uri="{BB962C8B-B14F-4D97-AF65-F5344CB8AC3E}">
        <p14:creationId xmlns:p14="http://schemas.microsoft.com/office/powerpoint/2010/main" val="20440912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76200"/>
            <a:ext cx="8686800" cy="6400800"/>
          </a:xfrm>
        </p:spPr>
        <p:txBody>
          <a:bodyPr>
            <a:normAutofit fontScale="92500" lnSpcReduction="20000"/>
          </a:bodyPr>
          <a:lstStyle/>
          <a:p>
            <a:pPr algn="just">
              <a:lnSpc>
                <a:spcPct val="160000"/>
              </a:lnSpc>
              <a:buNone/>
            </a:pPr>
            <a:r>
              <a:rPr lang="en-US" dirty="0" smtClean="0"/>
              <a:t>     (</a:t>
            </a:r>
            <a:r>
              <a:rPr lang="en-US" dirty="0" err="1" smtClean="0"/>
              <a:t>i</a:t>
            </a:r>
            <a:r>
              <a:rPr lang="en-US" dirty="0" smtClean="0"/>
              <a:t>)  Quasi-Poisson</a:t>
            </a:r>
            <a:endParaRPr lang="en-US" dirty="0"/>
          </a:p>
          <a:p>
            <a:pPr algn="just">
              <a:lnSpc>
                <a:spcPct val="160000"/>
              </a:lnSpc>
              <a:buNone/>
            </a:pPr>
            <a:r>
              <a:rPr lang="en-US" dirty="0" smtClean="0"/>
              <a:t>     (ii) </a:t>
            </a:r>
            <a:r>
              <a:rPr lang="en-US" dirty="0"/>
              <a:t>Negative Binomial </a:t>
            </a:r>
            <a:r>
              <a:rPr lang="en-US" dirty="0" smtClean="0"/>
              <a:t>regression</a:t>
            </a:r>
            <a:endParaRPr lang="en-US" dirty="0"/>
          </a:p>
          <a:p>
            <a:pPr algn="just">
              <a:lnSpc>
                <a:spcPct val="160000"/>
              </a:lnSpc>
              <a:buNone/>
            </a:pPr>
            <a:r>
              <a:rPr lang="en-US" dirty="0" smtClean="0"/>
              <a:t>		In </a:t>
            </a:r>
            <a:r>
              <a:rPr lang="en-US" dirty="0"/>
              <a:t>this paper, we shall consider only the Negative Binomial regression as an alternative to the over-dispersed Poisson model. In designing an offset Poisson-Gamma mixture model, it is logical to use </a:t>
            </a:r>
            <a:r>
              <a:rPr lang="en-US" dirty="0" smtClean="0"/>
              <a:t>the order </a:t>
            </a:r>
            <a:r>
              <a:rPr lang="en-US" dirty="0"/>
              <a:t>listed below</a:t>
            </a:r>
            <a:r>
              <a:rPr lang="en-US" dirty="0" smtClean="0"/>
              <a:t>:</a:t>
            </a:r>
          </a:p>
          <a:p>
            <a:pPr algn="just">
              <a:lnSpc>
                <a:spcPct val="160000"/>
              </a:lnSpc>
              <a:buNone/>
            </a:pPr>
            <a:r>
              <a:rPr lang="en-US" dirty="0" smtClean="0"/>
              <a:t>	(</a:t>
            </a:r>
            <a:r>
              <a:rPr lang="en-US" dirty="0" err="1" smtClean="0"/>
              <a:t>i</a:t>
            </a:r>
            <a:r>
              <a:rPr lang="en-US" dirty="0" smtClean="0"/>
              <a:t>)	Poisson </a:t>
            </a:r>
            <a:r>
              <a:rPr lang="en-US" dirty="0"/>
              <a:t>distribution	</a:t>
            </a:r>
          </a:p>
          <a:p>
            <a:pPr algn="just">
              <a:lnSpc>
                <a:spcPct val="160000"/>
              </a:lnSpc>
              <a:buNone/>
            </a:pPr>
            <a:r>
              <a:rPr lang="en-US" dirty="0" smtClean="0"/>
              <a:t>    (ii)  </a:t>
            </a:r>
            <a:r>
              <a:rPr lang="en-US" dirty="0"/>
              <a:t>Gamma </a:t>
            </a:r>
            <a:r>
              <a:rPr lang="en-US" dirty="0" smtClean="0"/>
              <a:t>distribution</a:t>
            </a:r>
          </a:p>
          <a:p>
            <a:pPr algn="just">
              <a:lnSpc>
                <a:spcPct val="160000"/>
              </a:lnSpc>
              <a:buNone/>
            </a:pPr>
            <a:r>
              <a:rPr lang="en-US" dirty="0"/>
              <a:t>	 </a:t>
            </a:r>
            <a:r>
              <a:rPr lang="en-US" dirty="0" smtClean="0"/>
              <a:t>(iii) Poisson-Gamma </a:t>
            </a:r>
            <a:r>
              <a:rPr lang="en-US" dirty="0"/>
              <a:t>distribution (Negative Binomial </a:t>
            </a:r>
            <a:r>
              <a:rPr lang="en-US" dirty="0" smtClean="0"/>
              <a:t>	distribution)</a:t>
            </a:r>
            <a:r>
              <a:rPr lang="en-US" dirty="0"/>
              <a:t>.</a:t>
            </a:r>
          </a:p>
        </p:txBody>
      </p:sp>
      <p:sp>
        <p:nvSpPr>
          <p:cNvPr id="2" name="Slide Number Placeholder 1"/>
          <p:cNvSpPr>
            <a:spLocks noGrp="1"/>
          </p:cNvSpPr>
          <p:nvPr>
            <p:ph type="sldNum" sz="quarter" idx="12"/>
          </p:nvPr>
        </p:nvSpPr>
        <p:spPr/>
        <p:txBody>
          <a:bodyPr/>
          <a:lstStyle/>
          <a:p>
            <a:fld id="{AB11F857-A51F-4905-A014-D9389975E5E4}" type="slidenum">
              <a:rPr lang="en-US" smtClean="0"/>
              <a:t>6</a:t>
            </a:fld>
            <a:endParaRPr lang="en-US"/>
          </a:p>
        </p:txBody>
      </p:sp>
    </p:spTree>
    <p:extLst>
      <p:ext uri="{BB962C8B-B14F-4D97-AF65-F5344CB8AC3E}">
        <p14:creationId xmlns:p14="http://schemas.microsoft.com/office/powerpoint/2010/main" val="30233807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304800" y="228601"/>
            <a:ext cx="8534400" cy="5714999"/>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7</a:t>
            </a:fld>
            <a:endParaRPr lang="en-US"/>
          </a:p>
        </p:txBody>
      </p:sp>
    </p:spTree>
    <p:extLst>
      <p:ext uri="{BB962C8B-B14F-4D97-AF65-F5344CB8AC3E}">
        <p14:creationId xmlns:p14="http://schemas.microsoft.com/office/powerpoint/2010/main" val="27420880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228600" y="152400"/>
            <a:ext cx="8763000" cy="57912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8</a:t>
            </a:fld>
            <a:endParaRPr lang="en-US"/>
          </a:p>
        </p:txBody>
      </p:sp>
    </p:spTree>
    <p:extLst>
      <p:ext uri="{BB962C8B-B14F-4D97-AF65-F5344CB8AC3E}">
        <p14:creationId xmlns:p14="http://schemas.microsoft.com/office/powerpoint/2010/main" val="5257325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381000" y="152400"/>
            <a:ext cx="8534400" cy="57150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9</a:t>
            </a:fld>
            <a:endParaRPr lang="en-US"/>
          </a:p>
        </p:txBody>
      </p:sp>
    </p:spTree>
    <p:extLst>
      <p:ext uri="{BB962C8B-B14F-4D97-AF65-F5344CB8AC3E}">
        <p14:creationId xmlns:p14="http://schemas.microsoft.com/office/powerpoint/2010/main" val="32055368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srcRect/>
          <a:stretch>
            <a:fillRect/>
          </a:stretch>
        </p:blipFill>
        <p:spPr bwMode="auto">
          <a:xfrm>
            <a:off x="152400" y="152400"/>
            <a:ext cx="8839200" cy="57150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10</a:t>
            </a:fld>
            <a:endParaRPr lang="en-US"/>
          </a:p>
        </p:txBody>
      </p:sp>
    </p:spTree>
    <p:extLst>
      <p:ext uri="{BB962C8B-B14F-4D97-AF65-F5344CB8AC3E}">
        <p14:creationId xmlns:p14="http://schemas.microsoft.com/office/powerpoint/2010/main" val="34826498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srcRect/>
          <a:stretch>
            <a:fillRect/>
          </a:stretch>
        </p:blipFill>
        <p:spPr bwMode="auto">
          <a:xfrm>
            <a:off x="228600" y="152400"/>
            <a:ext cx="8686800" cy="57150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11</a:t>
            </a:fld>
            <a:endParaRPr lang="en-US"/>
          </a:p>
        </p:txBody>
      </p:sp>
    </p:spTree>
    <p:extLst>
      <p:ext uri="{BB962C8B-B14F-4D97-AF65-F5344CB8AC3E}">
        <p14:creationId xmlns:p14="http://schemas.microsoft.com/office/powerpoint/2010/main" val="129993716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print"/>
          <a:srcRect/>
          <a:stretch>
            <a:fillRect/>
          </a:stretch>
        </p:blipFill>
        <p:spPr bwMode="auto">
          <a:xfrm>
            <a:off x="304801" y="152400"/>
            <a:ext cx="8458200" cy="58674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12</a:t>
            </a:fld>
            <a:endParaRPr lang="en-US"/>
          </a:p>
        </p:txBody>
      </p:sp>
    </p:spTree>
    <p:extLst>
      <p:ext uri="{BB962C8B-B14F-4D97-AF65-F5344CB8AC3E}">
        <p14:creationId xmlns:p14="http://schemas.microsoft.com/office/powerpoint/2010/main" val="33010722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cstate="print"/>
          <a:srcRect/>
          <a:stretch>
            <a:fillRect/>
          </a:stretch>
        </p:blipFill>
        <p:spPr bwMode="auto">
          <a:xfrm>
            <a:off x="304800" y="152400"/>
            <a:ext cx="8382000" cy="58674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13</a:t>
            </a:fld>
            <a:endParaRPr lang="en-US"/>
          </a:p>
        </p:txBody>
      </p:sp>
    </p:spTree>
    <p:extLst>
      <p:ext uri="{BB962C8B-B14F-4D97-AF65-F5344CB8AC3E}">
        <p14:creationId xmlns:p14="http://schemas.microsoft.com/office/powerpoint/2010/main" val="16548869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cstate="print"/>
          <a:srcRect/>
          <a:stretch>
            <a:fillRect/>
          </a:stretch>
        </p:blipFill>
        <p:spPr bwMode="auto">
          <a:xfrm>
            <a:off x="228600" y="228600"/>
            <a:ext cx="8686799" cy="5638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14</a:t>
            </a:fld>
            <a:endParaRPr lang="en-US"/>
          </a:p>
        </p:txBody>
      </p:sp>
    </p:spTree>
    <p:extLst>
      <p:ext uri="{BB962C8B-B14F-4D97-AF65-F5344CB8AC3E}">
        <p14:creationId xmlns:p14="http://schemas.microsoft.com/office/powerpoint/2010/main" val="32816207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print"/>
          <a:srcRect/>
          <a:stretch>
            <a:fillRect/>
          </a:stretch>
        </p:blipFill>
        <p:spPr bwMode="auto">
          <a:xfrm>
            <a:off x="228600" y="152400"/>
            <a:ext cx="8610600" cy="57150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15</a:t>
            </a:fld>
            <a:endParaRPr lang="en-US"/>
          </a:p>
        </p:txBody>
      </p:sp>
    </p:spTree>
    <p:extLst>
      <p:ext uri="{BB962C8B-B14F-4D97-AF65-F5344CB8AC3E}">
        <p14:creationId xmlns:p14="http://schemas.microsoft.com/office/powerpoint/2010/main" val="41659853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srcRect/>
          <a:stretch>
            <a:fillRect/>
          </a:stretch>
        </p:blipFill>
        <p:spPr bwMode="auto">
          <a:xfrm>
            <a:off x="457200" y="228601"/>
            <a:ext cx="8458201" cy="5943599"/>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16</a:t>
            </a:fld>
            <a:endParaRPr lang="en-US"/>
          </a:p>
        </p:txBody>
      </p:sp>
    </p:spTree>
    <p:extLst>
      <p:ext uri="{BB962C8B-B14F-4D97-AF65-F5344CB8AC3E}">
        <p14:creationId xmlns:p14="http://schemas.microsoft.com/office/powerpoint/2010/main" val="17749644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cstate="print"/>
          <a:srcRect/>
          <a:stretch>
            <a:fillRect/>
          </a:stretch>
        </p:blipFill>
        <p:spPr bwMode="auto">
          <a:xfrm>
            <a:off x="371474" y="152400"/>
            <a:ext cx="8543925" cy="59436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17</a:t>
            </a:fld>
            <a:endParaRPr lang="en-US"/>
          </a:p>
        </p:txBody>
      </p:sp>
    </p:spTree>
    <p:extLst>
      <p:ext uri="{BB962C8B-B14F-4D97-AF65-F5344CB8AC3E}">
        <p14:creationId xmlns:p14="http://schemas.microsoft.com/office/powerpoint/2010/main" val="35163057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457200" y="152400"/>
            <a:ext cx="8381999" cy="5912304"/>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18</a:t>
            </a:fld>
            <a:endParaRPr lang="en-US"/>
          </a:p>
        </p:txBody>
      </p:sp>
    </p:spTree>
    <p:extLst>
      <p:ext uri="{BB962C8B-B14F-4D97-AF65-F5344CB8AC3E}">
        <p14:creationId xmlns:p14="http://schemas.microsoft.com/office/powerpoint/2010/main" val="140397278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cstate="print"/>
          <a:srcRect/>
          <a:stretch>
            <a:fillRect/>
          </a:stretch>
        </p:blipFill>
        <p:spPr bwMode="auto">
          <a:xfrm>
            <a:off x="381000" y="152400"/>
            <a:ext cx="8534400" cy="57912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19</a:t>
            </a:fld>
            <a:endParaRPr lang="en-US"/>
          </a:p>
        </p:txBody>
      </p:sp>
    </p:spTree>
    <p:extLst>
      <p:ext uri="{BB962C8B-B14F-4D97-AF65-F5344CB8AC3E}">
        <p14:creationId xmlns:p14="http://schemas.microsoft.com/office/powerpoint/2010/main" val="18814872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srcRect/>
          <a:stretch>
            <a:fillRect/>
          </a:stretch>
        </p:blipFill>
        <p:spPr bwMode="auto">
          <a:xfrm>
            <a:off x="228600" y="152400"/>
            <a:ext cx="8610599" cy="57150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20</a:t>
            </a:fld>
            <a:endParaRPr lang="en-US"/>
          </a:p>
        </p:txBody>
      </p:sp>
    </p:spTree>
    <p:extLst>
      <p:ext uri="{BB962C8B-B14F-4D97-AF65-F5344CB8AC3E}">
        <p14:creationId xmlns:p14="http://schemas.microsoft.com/office/powerpoint/2010/main" val="33041862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cstate="print"/>
          <a:srcRect/>
          <a:stretch>
            <a:fillRect/>
          </a:stretch>
        </p:blipFill>
        <p:spPr bwMode="auto">
          <a:xfrm>
            <a:off x="228600" y="152400"/>
            <a:ext cx="8686800" cy="57150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21</a:t>
            </a:fld>
            <a:endParaRPr lang="en-US"/>
          </a:p>
        </p:txBody>
      </p:sp>
    </p:spTree>
    <p:extLst>
      <p:ext uri="{BB962C8B-B14F-4D97-AF65-F5344CB8AC3E}">
        <p14:creationId xmlns:p14="http://schemas.microsoft.com/office/powerpoint/2010/main" val="15426701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cstate="print"/>
          <a:srcRect/>
          <a:stretch>
            <a:fillRect/>
          </a:stretch>
        </p:blipFill>
        <p:spPr bwMode="auto">
          <a:xfrm>
            <a:off x="381000" y="152400"/>
            <a:ext cx="8610600" cy="57912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22</a:t>
            </a:fld>
            <a:endParaRPr lang="en-US"/>
          </a:p>
        </p:txBody>
      </p:sp>
    </p:spTree>
    <p:extLst>
      <p:ext uri="{BB962C8B-B14F-4D97-AF65-F5344CB8AC3E}">
        <p14:creationId xmlns:p14="http://schemas.microsoft.com/office/powerpoint/2010/main" val="17610869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304800" y="228600"/>
            <a:ext cx="8534400" cy="5638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23</a:t>
            </a:fld>
            <a:endParaRPr lang="en-US"/>
          </a:p>
        </p:txBody>
      </p:sp>
    </p:spTree>
    <p:extLst>
      <p:ext uri="{BB962C8B-B14F-4D97-AF65-F5344CB8AC3E}">
        <p14:creationId xmlns:p14="http://schemas.microsoft.com/office/powerpoint/2010/main" val="22519843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cstate="print"/>
          <a:srcRect/>
          <a:stretch>
            <a:fillRect/>
          </a:stretch>
        </p:blipFill>
        <p:spPr bwMode="auto">
          <a:xfrm>
            <a:off x="152401" y="228600"/>
            <a:ext cx="8763000" cy="54864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24</a:t>
            </a:fld>
            <a:endParaRPr lang="en-US"/>
          </a:p>
        </p:txBody>
      </p:sp>
    </p:spTree>
    <p:extLst>
      <p:ext uri="{BB962C8B-B14F-4D97-AF65-F5344CB8AC3E}">
        <p14:creationId xmlns:p14="http://schemas.microsoft.com/office/powerpoint/2010/main" val="122414572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cstate="print"/>
          <a:srcRect/>
          <a:stretch>
            <a:fillRect/>
          </a:stretch>
        </p:blipFill>
        <p:spPr bwMode="auto">
          <a:xfrm>
            <a:off x="457200" y="304800"/>
            <a:ext cx="8229599" cy="55626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25</a:t>
            </a:fld>
            <a:endParaRPr lang="en-US"/>
          </a:p>
        </p:txBody>
      </p:sp>
    </p:spTree>
    <p:extLst>
      <p:ext uri="{BB962C8B-B14F-4D97-AF65-F5344CB8AC3E}">
        <p14:creationId xmlns:p14="http://schemas.microsoft.com/office/powerpoint/2010/main" val="10148533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srcRect/>
          <a:stretch>
            <a:fillRect/>
          </a:stretch>
        </p:blipFill>
        <p:spPr bwMode="auto">
          <a:xfrm>
            <a:off x="533400" y="381000"/>
            <a:ext cx="8305800" cy="55626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26</a:t>
            </a:fld>
            <a:endParaRPr lang="en-US"/>
          </a:p>
        </p:txBody>
      </p:sp>
    </p:spTree>
    <p:extLst>
      <p:ext uri="{BB962C8B-B14F-4D97-AF65-F5344CB8AC3E}">
        <p14:creationId xmlns:p14="http://schemas.microsoft.com/office/powerpoint/2010/main" val="925907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idx="1"/>
          </p:nvPr>
        </p:nvPicPr>
        <p:blipFill>
          <a:blip r:embed="rId2" cstate="print"/>
          <a:srcRect/>
          <a:stretch>
            <a:fillRect/>
          </a:stretch>
        </p:blipFill>
        <p:spPr bwMode="auto">
          <a:xfrm>
            <a:off x="381000" y="304800"/>
            <a:ext cx="8458200" cy="55626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27</a:t>
            </a:fld>
            <a:endParaRPr lang="en-US"/>
          </a:p>
        </p:txBody>
      </p:sp>
    </p:spTree>
    <p:extLst>
      <p:ext uri="{BB962C8B-B14F-4D97-AF65-F5344CB8AC3E}">
        <p14:creationId xmlns:p14="http://schemas.microsoft.com/office/powerpoint/2010/main" val="25683354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a:blip r:embed="rId2" cstate="print"/>
          <a:srcRect/>
          <a:stretch>
            <a:fillRect/>
          </a:stretch>
        </p:blipFill>
        <p:spPr bwMode="auto">
          <a:xfrm>
            <a:off x="304800" y="381000"/>
            <a:ext cx="8534400" cy="54102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28</a:t>
            </a:fld>
            <a:endParaRPr lang="en-US"/>
          </a:p>
        </p:txBody>
      </p:sp>
    </p:spTree>
    <p:extLst>
      <p:ext uri="{BB962C8B-B14F-4D97-AF65-F5344CB8AC3E}">
        <p14:creationId xmlns:p14="http://schemas.microsoft.com/office/powerpoint/2010/main" val="6999227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cstate="print"/>
          <a:srcRect/>
          <a:stretch>
            <a:fillRect/>
          </a:stretch>
        </p:blipFill>
        <p:spPr bwMode="auto">
          <a:xfrm>
            <a:off x="609600" y="990600"/>
            <a:ext cx="8001000" cy="46482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B11F857-A51F-4905-A014-D9389975E5E4}" type="slidenum">
              <a:rPr lang="en-US" smtClean="0"/>
              <a:t>29</a:t>
            </a:fld>
            <a:endParaRPr lang="en-US"/>
          </a:p>
        </p:txBody>
      </p:sp>
    </p:spTree>
    <p:extLst>
      <p:ext uri="{BB962C8B-B14F-4D97-AF65-F5344CB8AC3E}">
        <p14:creationId xmlns:p14="http://schemas.microsoft.com/office/powerpoint/2010/main" val="26665154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dirty="0" smtClean="0"/>
              <a:t>With </a:t>
            </a:r>
            <a:r>
              <a:rPr lang="en-US" dirty="0"/>
              <a:t>profound gratitude, I </a:t>
            </a:r>
            <a:r>
              <a:rPr lang="en-US" dirty="0" smtClean="0"/>
              <a:t>acknowledge</a:t>
            </a:r>
          </a:p>
          <a:p>
            <a:pPr marL="109728" indent="0">
              <a:buNone/>
            </a:pPr>
            <a:endParaRPr lang="en-US" dirty="0"/>
          </a:p>
          <a:p>
            <a:pPr marL="109728" indent="0" algn="just">
              <a:buNone/>
            </a:pPr>
            <a:r>
              <a:rPr lang="en-US"/>
              <a:t> </a:t>
            </a:r>
            <a:r>
              <a:rPr lang="en-US" smtClean="0"/>
              <a:t>  The </a:t>
            </a:r>
            <a:r>
              <a:rPr lang="en-US" dirty="0"/>
              <a:t>Federal </a:t>
            </a:r>
            <a:r>
              <a:rPr lang="en-US" dirty="0" smtClean="0"/>
              <a:t>University </a:t>
            </a:r>
            <a:r>
              <a:rPr lang="en-US" dirty="0" err="1" smtClean="0"/>
              <a:t>Lafia</a:t>
            </a:r>
            <a:r>
              <a:rPr lang="en-US" dirty="0"/>
              <a:t>, Nigeria</a:t>
            </a:r>
          </a:p>
        </p:txBody>
      </p:sp>
      <p:sp>
        <p:nvSpPr>
          <p:cNvPr id="3" name="Title 2"/>
          <p:cNvSpPr>
            <a:spLocks noGrp="1"/>
          </p:cNvSpPr>
          <p:nvPr>
            <p:ph type="title"/>
          </p:nvPr>
        </p:nvSpPr>
        <p:spPr/>
        <p:txBody>
          <a:bodyPr>
            <a:normAutofit/>
          </a:bodyPr>
          <a:lstStyle/>
          <a:p>
            <a:r>
              <a:rPr lang="en-US" dirty="0" smtClean="0"/>
              <a:t>ACKNOWLEDGEMENT</a:t>
            </a:r>
            <a:endParaRPr lang="en-US" dirty="0"/>
          </a:p>
        </p:txBody>
      </p:sp>
      <p:sp>
        <p:nvSpPr>
          <p:cNvPr id="4" name="Slide Number Placeholder 3"/>
          <p:cNvSpPr>
            <a:spLocks noGrp="1"/>
          </p:cNvSpPr>
          <p:nvPr>
            <p:ph type="sldNum" sz="quarter" idx="12"/>
          </p:nvPr>
        </p:nvSpPr>
        <p:spPr/>
        <p:txBody>
          <a:bodyPr/>
          <a:lstStyle/>
          <a:p>
            <a:fld id="{AB11F857-A51F-4905-A014-D9389975E5E4}" type="slidenum">
              <a:rPr lang="en-US" smtClean="0"/>
              <a:t>30</a:t>
            </a:fld>
            <a:endParaRPr lang="en-US"/>
          </a:p>
        </p:txBody>
      </p:sp>
    </p:spTree>
    <p:extLst>
      <p:ext uri="{BB962C8B-B14F-4D97-AF65-F5344CB8AC3E}">
        <p14:creationId xmlns:p14="http://schemas.microsoft.com/office/powerpoint/2010/main" val="32988548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normAutofit/>
          </a:bodyPr>
          <a:lstStyle/>
          <a:p>
            <a:r>
              <a:rPr lang="en-US" dirty="0" smtClean="0">
                <a:effectLst/>
              </a:rPr>
              <a:t>REFERENCES</a:t>
            </a:r>
            <a:endParaRPr lang="en-US" dirty="0"/>
          </a:p>
        </p:txBody>
      </p:sp>
      <p:pic>
        <p:nvPicPr>
          <p:cNvPr id="102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914400"/>
            <a:ext cx="80772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8"/>
          <p:cNvSpPr>
            <a:spLocks noGrp="1"/>
          </p:cNvSpPr>
          <p:nvPr>
            <p:ph type="sldNum" sz="quarter" idx="12"/>
          </p:nvPr>
        </p:nvSpPr>
        <p:spPr/>
        <p:txBody>
          <a:bodyPr/>
          <a:lstStyle/>
          <a:p>
            <a:fld id="{AB11F857-A51F-4905-A014-D9389975E5E4}" type="slidenum">
              <a:rPr lang="en-US" smtClean="0"/>
              <a:t>31</a:t>
            </a:fld>
            <a:endParaRPr lang="en-US"/>
          </a:p>
        </p:txBody>
      </p:sp>
    </p:spTree>
    <p:extLst>
      <p:ext uri="{BB962C8B-B14F-4D97-AF65-F5344CB8AC3E}">
        <p14:creationId xmlns:p14="http://schemas.microsoft.com/office/powerpoint/2010/main" val="8093046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440</TotalTime>
  <Words>120</Words>
  <Application>Microsoft Office PowerPoint</Application>
  <PresentationFormat>On-screen Show (4:3)</PresentationFormat>
  <Paragraphs>51</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Concourse</vt:lpstr>
      <vt:lpstr>About OMICS Group</vt:lpstr>
      <vt:lpstr>About OMICS Group Conferences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ACKNOWLEDGEMENT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STATISTICAL TRAINING IN NIGERIA</dc:title>
  <dc:creator>Test</dc:creator>
  <cp:lastModifiedBy>PREMLATA SHARMA</cp:lastModifiedBy>
  <cp:revision>78</cp:revision>
  <cp:lastPrinted>2014-10-15T15:34:51Z</cp:lastPrinted>
  <dcterms:created xsi:type="dcterms:W3CDTF">2014-10-14T15:02:54Z</dcterms:created>
  <dcterms:modified xsi:type="dcterms:W3CDTF">2014-10-30T09:42:23Z</dcterms:modified>
</cp:coreProperties>
</file>