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2"/>
  </p:notesMasterIdLst>
  <p:sldIdLst>
    <p:sldId id="256" r:id="rId2"/>
    <p:sldId id="267" r:id="rId3"/>
    <p:sldId id="297" r:id="rId4"/>
    <p:sldId id="279" r:id="rId5"/>
    <p:sldId id="281" r:id="rId6"/>
    <p:sldId id="276" r:id="rId7"/>
    <p:sldId id="319" r:id="rId8"/>
    <p:sldId id="260" r:id="rId9"/>
    <p:sldId id="305" r:id="rId10"/>
    <p:sldId id="320" r:id="rId11"/>
    <p:sldId id="307" r:id="rId12"/>
    <p:sldId id="308" r:id="rId13"/>
    <p:sldId id="309" r:id="rId14"/>
    <p:sldId id="310" r:id="rId15"/>
    <p:sldId id="277" r:id="rId16"/>
    <p:sldId id="312" r:id="rId17"/>
    <p:sldId id="303" r:id="rId18"/>
    <p:sldId id="268" r:id="rId19"/>
    <p:sldId id="286" r:id="rId20"/>
    <p:sldId id="284" r:id="rId21"/>
    <p:sldId id="278" r:id="rId22"/>
    <p:sldId id="264" r:id="rId23"/>
    <p:sldId id="289" r:id="rId24"/>
    <p:sldId id="288" r:id="rId25"/>
    <p:sldId id="290" r:id="rId26"/>
    <p:sldId id="291" r:id="rId27"/>
    <p:sldId id="304" r:id="rId28"/>
    <p:sldId id="295" r:id="rId29"/>
    <p:sldId id="322" r:id="rId30"/>
    <p:sldId id="323" r:id="rId31"/>
    <p:sldId id="324" r:id="rId32"/>
    <p:sldId id="294" r:id="rId33"/>
    <p:sldId id="296" r:id="rId34"/>
    <p:sldId id="259" r:id="rId35"/>
    <p:sldId id="321" r:id="rId36"/>
    <p:sldId id="313" r:id="rId37"/>
    <p:sldId id="271" r:id="rId38"/>
    <p:sldId id="272" r:id="rId39"/>
    <p:sldId id="269" r:id="rId40"/>
    <p:sldId id="266" r:id="rId4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103" d="100"/>
          <a:sy n="103" d="100"/>
        </p:scale>
        <p:origin x="-1216" y="-80"/>
      </p:cViewPr>
      <p:guideLst>
        <p:guide orient="horz" pos="2160"/>
        <p:guide pos="2880"/>
      </p:guideLst>
    </p:cSldViewPr>
  </p:slideViewPr>
  <p:notesTextViewPr>
    <p:cViewPr>
      <p:scale>
        <a:sx n="100" d="100"/>
        <a:sy n="100" d="100"/>
      </p:scale>
      <p:origin x="0" y="0"/>
    </p:cViewPr>
  </p:notesTextViewPr>
  <p:sorterViewPr>
    <p:cViewPr>
      <p:scale>
        <a:sx n="137" d="100"/>
        <a:sy n="137" d="100"/>
      </p:scale>
      <p:origin x="0" y="13048"/>
    </p:cViewPr>
  </p:sorter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theme" Target="theme/theme1.xml"/><Relationship Id="rId47"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notesMaster" Target="notesMasters/notesMaster1.xml"/><Relationship Id="rId43" Type="http://schemas.openxmlformats.org/officeDocument/2006/relationships/printerSettings" Target="printerSettings/printerSettings1.bin"/><Relationship Id="rId44" Type="http://schemas.openxmlformats.org/officeDocument/2006/relationships/presProps" Target="presProps.xml"/><Relationship Id="rId45"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7.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8.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4.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21F9498-76EB-7D4B-B4F7-6697CF92ACB1}" type="datetimeFigureOut">
              <a:rPr lang="en-US" smtClean="0"/>
              <a:t>16-08-10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2CC5751-8D73-C24C-9DB9-93B44FBC4E46}" type="slidenum">
              <a:rPr lang="en-US" smtClean="0"/>
              <a:t>‹#›</a:t>
            </a:fld>
            <a:endParaRPr lang="en-US"/>
          </a:p>
        </p:txBody>
      </p:sp>
    </p:spTree>
    <p:extLst>
      <p:ext uri="{BB962C8B-B14F-4D97-AF65-F5344CB8AC3E}">
        <p14:creationId xmlns:p14="http://schemas.microsoft.com/office/powerpoint/2010/main" val="146138143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Fig. 3 Overview of the</a:t>
            </a:r>
          </a:p>
          <a:p>
            <a:r>
              <a:rPr lang="en-US" sz="1200" b="0" i="0" u="none" strike="noStrike" kern="1200" baseline="0" dirty="0" smtClean="0">
                <a:solidFill>
                  <a:schemeClr val="tx1"/>
                </a:solidFill>
                <a:latin typeface="+mn-lt"/>
                <a:ea typeface="+mn-ea"/>
                <a:cs typeface="+mn-cs"/>
              </a:rPr>
              <a:t>reported </a:t>
            </a:r>
            <a:r>
              <a:rPr lang="en-US" sz="1200" b="0" i="0" u="none" strike="noStrike" kern="1200" baseline="0" dirty="0" err="1" smtClean="0">
                <a:solidFill>
                  <a:schemeClr val="tx1"/>
                </a:solidFill>
                <a:latin typeface="+mn-lt"/>
                <a:ea typeface="+mn-ea"/>
                <a:cs typeface="+mn-cs"/>
              </a:rPr>
              <a:t>prevalences</a:t>
            </a:r>
            <a:r>
              <a:rPr lang="en-US" sz="1200" b="0" i="0" u="none" strike="noStrike" kern="1200" baseline="0" dirty="0" smtClean="0">
                <a:solidFill>
                  <a:schemeClr val="tx1"/>
                </a:solidFill>
                <a:latin typeface="+mn-lt"/>
                <a:ea typeface="+mn-ea"/>
                <a:cs typeface="+mn-cs"/>
              </a:rPr>
              <a:t> of type 2</a:t>
            </a:r>
          </a:p>
          <a:p>
            <a:r>
              <a:rPr lang="en-US" sz="1200" b="0" i="0" u="none" strike="noStrike" kern="1200" baseline="0" dirty="0" smtClean="0">
                <a:solidFill>
                  <a:schemeClr val="tx1"/>
                </a:solidFill>
                <a:latin typeface="+mn-lt"/>
                <a:ea typeface="+mn-ea"/>
                <a:cs typeface="+mn-cs"/>
              </a:rPr>
              <a:t>diabetes per 100,000 children</a:t>
            </a:r>
          </a:p>
          <a:p>
            <a:r>
              <a:rPr lang="en-US" sz="1200" b="0" i="0" u="none" strike="noStrike" kern="1200" baseline="0" dirty="0" smtClean="0">
                <a:solidFill>
                  <a:schemeClr val="tx1"/>
                </a:solidFill>
                <a:latin typeface="+mn-lt"/>
                <a:ea typeface="+mn-ea"/>
                <a:cs typeface="+mn-cs"/>
              </a:rPr>
              <a:t>and/or adolescents (because of</a:t>
            </a:r>
          </a:p>
          <a:p>
            <a:r>
              <a:rPr lang="en-US" sz="1200" b="0" i="0" u="none" strike="noStrike" kern="1200" baseline="0" dirty="0" smtClean="0">
                <a:solidFill>
                  <a:schemeClr val="tx1"/>
                </a:solidFill>
                <a:latin typeface="+mn-lt"/>
                <a:ea typeface="+mn-ea"/>
                <a:cs typeface="+mn-cs"/>
              </a:rPr>
              <a:t>considerable variations in the</a:t>
            </a:r>
          </a:p>
          <a:p>
            <a:r>
              <a:rPr lang="en-US" sz="1200" b="0" i="0" u="none" strike="noStrike" kern="1200" baseline="0" dirty="0" smtClean="0">
                <a:solidFill>
                  <a:schemeClr val="tx1"/>
                </a:solidFill>
                <a:latin typeface="+mn-lt"/>
                <a:ea typeface="+mn-ea"/>
                <a:cs typeface="+mn-cs"/>
              </a:rPr>
              <a:t>observed rates, prevalence data</a:t>
            </a:r>
          </a:p>
          <a:p>
            <a:r>
              <a:rPr lang="en-US" sz="1200" b="0" i="0" u="none" strike="noStrike" kern="1200" baseline="0" dirty="0" smtClean="0">
                <a:solidFill>
                  <a:schemeClr val="tx1"/>
                </a:solidFill>
                <a:latin typeface="+mn-lt"/>
                <a:ea typeface="+mn-ea"/>
                <a:cs typeface="+mn-cs"/>
              </a:rPr>
              <a:t>are graphed on a base 10</a:t>
            </a:r>
          </a:p>
          <a:p>
            <a:r>
              <a:rPr lang="en-US" sz="1200" b="0" i="0" u="none" strike="noStrike" kern="1200" baseline="0" dirty="0" smtClean="0">
                <a:solidFill>
                  <a:schemeClr val="tx1"/>
                </a:solidFill>
                <a:latin typeface="+mn-lt"/>
                <a:ea typeface="+mn-ea"/>
                <a:cs typeface="+mn-cs"/>
              </a:rPr>
              <a:t>logarithmic scale). The</a:t>
            </a:r>
          </a:p>
          <a:p>
            <a:r>
              <a:rPr lang="en-US" sz="1200" b="0" i="0" u="none" strike="noStrike" kern="1200" baseline="0" dirty="0" smtClean="0">
                <a:solidFill>
                  <a:schemeClr val="tx1"/>
                </a:solidFill>
                <a:latin typeface="+mn-lt"/>
                <a:ea typeface="+mn-ea"/>
                <a:cs typeface="+mn-cs"/>
              </a:rPr>
              <a:t>prevalence rates were</a:t>
            </a:r>
          </a:p>
          <a:p>
            <a:r>
              <a:rPr lang="en-US" sz="1200" b="0" i="0" u="none" strike="noStrike" kern="1200" baseline="0" dirty="0" smtClean="0">
                <a:solidFill>
                  <a:schemeClr val="tx1"/>
                </a:solidFill>
                <a:latin typeface="+mn-lt"/>
                <a:ea typeface="+mn-ea"/>
                <a:cs typeface="+mn-cs"/>
              </a:rPr>
              <a:t>calculated for male/female</a:t>
            </a:r>
          </a:p>
          <a:p>
            <a:r>
              <a:rPr lang="en-US" sz="1200" b="0" i="0" u="none" strike="noStrike" kern="1200" baseline="0" dirty="0" smtClean="0">
                <a:solidFill>
                  <a:schemeClr val="tx1"/>
                </a:solidFill>
                <a:latin typeface="+mn-lt"/>
                <a:ea typeface="+mn-ea"/>
                <a:cs typeface="+mn-cs"/>
              </a:rPr>
              <a:t>populations, except for the</a:t>
            </a:r>
          </a:p>
          <a:p>
            <a:r>
              <a:rPr lang="en-US" sz="1200" b="0" i="0" u="none" strike="noStrike" kern="1200" baseline="0" dirty="0" smtClean="0">
                <a:solidFill>
                  <a:schemeClr val="tx1"/>
                </a:solidFill>
                <a:latin typeface="+mn-lt"/>
                <a:ea typeface="+mn-ea"/>
                <a:cs typeface="+mn-cs"/>
              </a:rPr>
              <a:t>prevalence rate of 3,600 per</a:t>
            </a:r>
          </a:p>
          <a:p>
            <a:r>
              <a:rPr lang="en-US" sz="1200" b="0" i="0" u="none" strike="noStrike" kern="1200" baseline="0" dirty="0" smtClean="0">
                <a:solidFill>
                  <a:schemeClr val="tx1"/>
                </a:solidFill>
                <a:latin typeface="+mn-lt"/>
                <a:ea typeface="+mn-ea"/>
                <a:cs typeface="+mn-cs"/>
              </a:rPr>
              <a:t>100,000 which was for Ojibwa-</a:t>
            </a:r>
          </a:p>
          <a:p>
            <a:r>
              <a:rPr lang="en-US" sz="1200" b="0" i="0" u="none" strike="noStrike" kern="1200" baseline="0" dirty="0" smtClean="0">
                <a:solidFill>
                  <a:schemeClr val="tx1"/>
                </a:solidFill>
                <a:latin typeface="+mn-lt"/>
                <a:ea typeface="+mn-ea"/>
                <a:cs typeface="+mn-cs"/>
              </a:rPr>
              <a:t>Cree females. White bars</a:t>
            </a:r>
          </a:p>
          <a:p>
            <a:r>
              <a:rPr lang="en-US" sz="1200" b="0" i="0" u="none" strike="noStrike" kern="1200" baseline="0" dirty="0" smtClean="0">
                <a:solidFill>
                  <a:schemeClr val="tx1"/>
                </a:solidFill>
                <a:latin typeface="+mn-lt"/>
                <a:ea typeface="+mn-ea"/>
                <a:cs typeface="+mn-cs"/>
              </a:rPr>
              <a:t>represent children (0–9 years),</a:t>
            </a:r>
          </a:p>
          <a:p>
            <a:r>
              <a:rPr lang="en-US" sz="1200" b="0" i="0" u="none" strike="noStrike" kern="1200" baseline="0" dirty="0" smtClean="0">
                <a:solidFill>
                  <a:schemeClr val="tx1"/>
                </a:solidFill>
                <a:latin typeface="+mn-lt"/>
                <a:ea typeface="+mn-ea"/>
                <a:cs typeface="+mn-cs"/>
              </a:rPr>
              <a:t>grey bars represent adolescents</a:t>
            </a:r>
          </a:p>
          <a:p>
            <a:r>
              <a:rPr lang="en-US" sz="1200" b="0" i="0" u="none" strike="noStrike" kern="1200" baseline="0" dirty="0" smtClean="0">
                <a:solidFill>
                  <a:schemeClr val="tx1"/>
                </a:solidFill>
                <a:latin typeface="+mn-lt"/>
                <a:ea typeface="+mn-ea"/>
                <a:cs typeface="+mn-cs"/>
              </a:rPr>
              <a:t>(10–19 years) and black bars</a:t>
            </a:r>
          </a:p>
          <a:p>
            <a:r>
              <a:rPr lang="en-US" sz="1200" b="0" i="0" u="none" strike="noStrike" kern="1200" baseline="0" dirty="0" smtClean="0">
                <a:solidFill>
                  <a:schemeClr val="tx1"/>
                </a:solidFill>
                <a:latin typeface="+mn-lt"/>
                <a:ea typeface="+mn-ea"/>
                <a:cs typeface="+mn-cs"/>
              </a:rPr>
              <a:t>represent children and</a:t>
            </a:r>
          </a:p>
          <a:p>
            <a:r>
              <a:rPr lang="en-US" sz="1200" b="0" i="0" u="none" strike="noStrike" kern="1200" baseline="0" dirty="0" smtClean="0">
                <a:solidFill>
                  <a:schemeClr val="tx1"/>
                </a:solidFill>
                <a:latin typeface="+mn-lt"/>
                <a:ea typeface="+mn-ea"/>
                <a:cs typeface="+mn-cs"/>
              </a:rPr>
              <a:t>adolescents (0–19 years)</a:t>
            </a:r>
          </a:p>
          <a:p>
            <a:r>
              <a:rPr lang="en-US" sz="1200" b="0" i="0" u="none" strike="noStrike" kern="1200" baseline="0" dirty="0" smtClean="0">
                <a:solidFill>
                  <a:schemeClr val="tx1"/>
                </a:solidFill>
                <a:latin typeface="+mn-lt"/>
                <a:ea typeface="+mn-ea"/>
                <a:cs typeface="+mn-cs"/>
              </a:rPr>
              <a:t>----- Meeting Notes (15-05-26 22:19) -----</a:t>
            </a:r>
          </a:p>
          <a:p>
            <a:r>
              <a:rPr lang="en-US" sz="1200" b="0" i="0" u="none" strike="noStrike" kern="1200" baseline="0" dirty="0" smtClean="0">
                <a:solidFill>
                  <a:schemeClr val="tx1"/>
                </a:solidFill>
                <a:latin typeface="+mn-lt"/>
                <a:ea typeface="+mn-ea"/>
                <a:cs typeface="+mn-cs"/>
              </a:rPr>
              <a:t>Canada has one of the highest rates of T2D globally, and this is related to the presence of aboriginal population, and many of the ethnic groups that emgirated to Canada from  have a higher risk of T2D.</a:t>
            </a:r>
            <a:endParaRPr lang="en-US" dirty="0"/>
          </a:p>
        </p:txBody>
      </p:sp>
      <p:sp>
        <p:nvSpPr>
          <p:cNvPr id="4" name="Slide Number Placeholder 3"/>
          <p:cNvSpPr>
            <a:spLocks noGrp="1"/>
          </p:cNvSpPr>
          <p:nvPr>
            <p:ph type="sldNum" sz="quarter" idx="10"/>
          </p:nvPr>
        </p:nvSpPr>
        <p:spPr/>
        <p:txBody>
          <a:bodyPr/>
          <a:lstStyle/>
          <a:p>
            <a:fld id="{B8F919AD-482D-EA4F-B1E1-FCB498002A55}" type="slidenum">
              <a:rPr lang="en-US" smtClean="0"/>
              <a:t>5</a:t>
            </a:fld>
            <a:endParaRPr lang="en-US"/>
          </a:p>
        </p:txBody>
      </p:sp>
    </p:spTree>
    <p:extLst>
      <p:ext uri="{BB962C8B-B14F-4D97-AF65-F5344CB8AC3E}">
        <p14:creationId xmlns:p14="http://schemas.microsoft.com/office/powerpoint/2010/main" val="27073116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epidemiology, the </a:t>
            </a:r>
            <a:r>
              <a:rPr lang="en-US" b="1" dirty="0" smtClean="0"/>
              <a:t>standardized mortality ratio</a:t>
            </a:r>
            <a:r>
              <a:rPr lang="en-US" dirty="0" smtClean="0"/>
              <a:t> or SMR, is a quantity, expressed as either a </a:t>
            </a:r>
            <a:r>
              <a:rPr lang="en-US" b="1" dirty="0" smtClean="0"/>
              <a:t>ratio</a:t>
            </a:r>
            <a:r>
              <a:rPr lang="en-US" dirty="0" smtClean="0"/>
              <a:t> or percentage quantifying the increase or decrease in </a:t>
            </a:r>
            <a:r>
              <a:rPr lang="en-US" b="1" dirty="0" smtClean="0"/>
              <a:t>mortality</a:t>
            </a:r>
            <a:r>
              <a:rPr lang="en-US" dirty="0" smtClean="0"/>
              <a:t> of a study cohort with respect to the general population.</a:t>
            </a:r>
          </a:p>
          <a:p>
            <a:r>
              <a:rPr lang="en-US" dirty="0" smtClean="0"/>
              <a:t>In epidemiology, the absolute </a:t>
            </a:r>
            <a:r>
              <a:rPr lang="en-US" b="1" dirty="0" smtClean="0"/>
              <a:t>risk</a:t>
            </a:r>
            <a:r>
              <a:rPr lang="en-US" dirty="0" smtClean="0"/>
              <a:t> reduction, </a:t>
            </a:r>
            <a:r>
              <a:rPr lang="en-US" b="1" dirty="0" smtClean="0"/>
              <a:t>risk</a:t>
            </a:r>
            <a:r>
              <a:rPr lang="en-US" dirty="0" smtClean="0"/>
              <a:t> difference or </a:t>
            </a:r>
            <a:r>
              <a:rPr lang="en-US" b="1" dirty="0" smtClean="0"/>
              <a:t>excess risk</a:t>
            </a:r>
            <a:r>
              <a:rPr lang="en-US" dirty="0" smtClean="0"/>
              <a:t> is the change in </a:t>
            </a:r>
            <a:r>
              <a:rPr lang="en-US" b="1" dirty="0" smtClean="0"/>
              <a:t>risk</a:t>
            </a:r>
            <a:r>
              <a:rPr lang="en-US" dirty="0" smtClean="0"/>
              <a:t> of a given activity or treatment in relation to a control activity or treatment. It is the inverse of the number needed to treat.</a:t>
            </a:r>
            <a:endParaRPr lang="en-US" dirty="0"/>
          </a:p>
        </p:txBody>
      </p:sp>
      <p:sp>
        <p:nvSpPr>
          <p:cNvPr id="4" name="Slide Number Placeholder 3"/>
          <p:cNvSpPr>
            <a:spLocks noGrp="1"/>
          </p:cNvSpPr>
          <p:nvPr>
            <p:ph type="sldNum" sz="quarter" idx="10"/>
          </p:nvPr>
        </p:nvSpPr>
        <p:spPr/>
        <p:txBody>
          <a:bodyPr/>
          <a:lstStyle/>
          <a:p>
            <a:fld id="{02CC5751-8D73-C24C-9DB9-93B44FBC4E46}" type="slidenum">
              <a:rPr lang="en-US" smtClean="0"/>
              <a:t>9</a:t>
            </a:fld>
            <a:endParaRPr lang="en-US"/>
          </a:p>
        </p:txBody>
      </p:sp>
    </p:spTree>
    <p:extLst>
      <p:ext uri="{BB962C8B-B14F-4D97-AF65-F5344CB8AC3E}">
        <p14:creationId xmlns:p14="http://schemas.microsoft.com/office/powerpoint/2010/main" val="25563329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2CC5751-8D73-C24C-9DB9-93B44FBC4E46}" type="slidenum">
              <a:rPr lang="en-US" smtClean="0"/>
              <a:t>10</a:t>
            </a:fld>
            <a:endParaRPr lang="en-US"/>
          </a:p>
        </p:txBody>
      </p:sp>
    </p:spTree>
    <p:extLst>
      <p:ext uri="{BB962C8B-B14F-4D97-AF65-F5344CB8AC3E}">
        <p14:creationId xmlns:p14="http://schemas.microsoft.com/office/powerpoint/2010/main" val="21843875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2CC5751-8D73-C24C-9DB9-93B44FBC4E46}" type="slidenum">
              <a:rPr lang="en-US" smtClean="0"/>
              <a:t>18</a:t>
            </a:fld>
            <a:endParaRPr lang="en-US"/>
          </a:p>
        </p:txBody>
      </p:sp>
    </p:spTree>
    <p:extLst>
      <p:ext uri="{BB962C8B-B14F-4D97-AF65-F5344CB8AC3E}">
        <p14:creationId xmlns:p14="http://schemas.microsoft.com/office/powerpoint/2010/main" val="18577690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prepubertal females, adipocytes are small. Increases in both size and number occur as adipose tissue mass expands during puberty. This expansion occurs </a:t>
            </a:r>
            <a:r>
              <a:rPr lang="en-US" dirty="0" err="1" smtClean="0"/>
              <a:t>pri-marily</a:t>
            </a:r>
            <a:r>
              <a:rPr lang="en-US" dirty="0" smtClean="0"/>
              <a:t> in the lower body. Thus, overall, there is low transmembrane FA ﬂux. In post-maturation obesity (adult-onset) both lower-body and upper-body adipocytes increase in size in order to accommodate the increased storage requirements. This increases the triacylglycerol synthetic and hydrolytic capacity of the adipose tissue increasing FA ﬂux to the liver and </a:t>
            </a:r>
            <a:r>
              <a:rPr lang="en-US" dirty="0" err="1" smtClean="0"/>
              <a:t>apoB</a:t>
            </a:r>
            <a:r>
              <a:rPr lang="en-US" dirty="0" smtClean="0"/>
              <a:t> secretion. Adipose tissue in prepubertal males is similar to prepubertal females. During puberty, there is little expansion in adipose tissue mass. With post-maturation obesity, the upper-body adipocytes increase in number and in size, leading to transmembrane FA ﬂux and thus to the increased secretion of </a:t>
            </a:r>
            <a:r>
              <a:rPr lang="en-US" dirty="0" err="1" smtClean="0"/>
              <a:t>apoB</a:t>
            </a:r>
            <a:r>
              <a:rPr lang="en-US" dirty="0" smtClean="0"/>
              <a:t>.</a:t>
            </a:r>
            <a:endParaRPr lang="en-US" dirty="0"/>
          </a:p>
        </p:txBody>
      </p:sp>
      <p:sp>
        <p:nvSpPr>
          <p:cNvPr id="4" name="Slide Number Placeholder 3"/>
          <p:cNvSpPr>
            <a:spLocks noGrp="1"/>
          </p:cNvSpPr>
          <p:nvPr>
            <p:ph type="sldNum" sz="quarter" idx="10"/>
          </p:nvPr>
        </p:nvSpPr>
        <p:spPr/>
        <p:txBody>
          <a:bodyPr/>
          <a:lstStyle/>
          <a:p>
            <a:fld id="{02CC5751-8D73-C24C-9DB9-93B44FBC4E46}" type="slidenum">
              <a:rPr lang="en-US" smtClean="0"/>
              <a:t>19</a:t>
            </a:fld>
            <a:endParaRPr lang="en-US"/>
          </a:p>
        </p:txBody>
      </p:sp>
    </p:spTree>
    <p:extLst>
      <p:ext uri="{BB962C8B-B14F-4D97-AF65-F5344CB8AC3E}">
        <p14:creationId xmlns:p14="http://schemas.microsoft.com/office/powerpoint/2010/main" val="19033659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1" dirty="0" smtClean="0">
                <a:latin typeface="Calibri" charset="0"/>
              </a:rPr>
              <a:t>Figure 1:</a:t>
            </a:r>
            <a:r>
              <a:rPr lang="en-US" dirty="0" smtClean="0">
                <a:latin typeface="Calibri" charset="0"/>
              </a:rPr>
              <a:t> The model for macrophage-metabolic interactions in obesity. Adipose tissue expansion in obesity results in an inflammatory state characterized by production of adipokines, cytokines, and chemokines. This is also associated with free fatty acid [FFA] release via increased lipolysis. Activation of resident adipose tissue macrophages leads to secretion of inflammatory cytokines and chemokines; this will lead to attraction of monocytes that differentiate to macrophages. Fatty acids and cytokines spill into circulation, and get to metabolic tissues including skeletal muscle and liver. In addition, the expansion of the intermyocellular fat depot also attracts macrophages, and this is associated with secretion of pro-inflammatory cytokines, chemokines and FFA release that occur locally. The exposure of muscle to cytokines, chemokines and fatty acids from systemic and local sources triggers an inflammatory response characterized by activation of inflammatory pathways, upregulation of gene expression, and synthesis and secretion of inflammatory cytokines and chemokines. The attracted macrophages will in turn secrete inflammatory molecules, which signal through inflammatory pathways propagating this inflammatory response and resulting in muscle inflammation and insulin resistance. JNK=c-jun amino terminal kinase; PKC= protein kinase C; IKK=IκB kinase.  </a:t>
            </a:r>
          </a:p>
          <a:p>
            <a:endParaRPr lang="en-US" dirty="0"/>
          </a:p>
        </p:txBody>
      </p:sp>
      <p:sp>
        <p:nvSpPr>
          <p:cNvPr id="4" name="Slide Number Placeholder 3"/>
          <p:cNvSpPr>
            <a:spLocks noGrp="1"/>
          </p:cNvSpPr>
          <p:nvPr>
            <p:ph type="sldNum" sz="quarter" idx="10"/>
          </p:nvPr>
        </p:nvSpPr>
        <p:spPr/>
        <p:txBody>
          <a:bodyPr/>
          <a:lstStyle/>
          <a:p>
            <a:fld id="{E8633231-FDDB-9B4B-B2EF-7E018DE53EFF}" type="slidenum">
              <a:rPr lang="en-US" smtClean="0"/>
              <a:pPr/>
              <a:t>20</a:t>
            </a:fld>
            <a:endParaRPr lang="en-US"/>
          </a:p>
        </p:txBody>
      </p:sp>
    </p:spTree>
    <p:extLst>
      <p:ext uri="{BB962C8B-B14F-4D97-AF65-F5344CB8AC3E}">
        <p14:creationId xmlns:p14="http://schemas.microsoft.com/office/powerpoint/2010/main" val="26022669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HFD LEAD TO DYSGLYCEMIA.</a:t>
            </a:r>
          </a:p>
          <a:p>
            <a:r>
              <a:rPr lang="en-US" dirty="0" smtClean="0"/>
              <a:t>ON</a:t>
            </a:r>
            <a:r>
              <a:rPr lang="en-US" baseline="0" dirty="0" smtClean="0"/>
              <a:t> OGTT, HFD EX MICE HAD A RESPONSE SIMILAR TO CHOW FED MICE DESPITE HIGHER ADIPOSITY</a:t>
            </a:r>
            <a:endParaRPr lang="en-US" dirty="0"/>
          </a:p>
        </p:txBody>
      </p:sp>
      <p:sp>
        <p:nvSpPr>
          <p:cNvPr id="4" name="Slide Number Placeholder 3"/>
          <p:cNvSpPr>
            <a:spLocks noGrp="1"/>
          </p:cNvSpPr>
          <p:nvPr>
            <p:ph type="sldNum" sz="quarter" idx="10"/>
          </p:nvPr>
        </p:nvSpPr>
        <p:spPr/>
        <p:txBody>
          <a:bodyPr/>
          <a:lstStyle/>
          <a:p>
            <a:fld id="{A557FCD2-2819-4A4E-971A-318532B58DC1}" type="slidenum">
              <a:rPr lang="en-US" smtClean="0"/>
              <a:t>29</a:t>
            </a:fld>
            <a:endParaRPr lang="en-US"/>
          </a:p>
        </p:txBody>
      </p:sp>
    </p:spTree>
    <p:extLst>
      <p:ext uri="{BB962C8B-B14F-4D97-AF65-F5344CB8AC3E}">
        <p14:creationId xmlns:p14="http://schemas.microsoft.com/office/powerpoint/2010/main" val="32625303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ASKED WHETHER THIS RESPONSE IS RELATED TO ALTERATION IN MUSCLE INFLAMMATION.</a:t>
            </a:r>
          </a:p>
          <a:p>
            <a:r>
              <a:rPr lang="en-US" dirty="0" smtClean="0"/>
              <a:t>QRTPCR</a:t>
            </a:r>
            <a:r>
              <a:rPr lang="en-US" baseline="0" dirty="0" smtClean="0"/>
              <a:t> DEONSTRATED THAT THERE IS UPREGULATION OF SEVERAL INF MARKERS IN MUSCLE WITH HFD THAT GO LOWER WITH EXERCISE</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A557FCD2-2819-4A4E-971A-318532B58DC1}" type="slidenum">
              <a:rPr lang="en-US" smtClean="0"/>
              <a:t>30</a:t>
            </a:fld>
            <a:endParaRPr lang="en-US"/>
          </a:p>
        </p:txBody>
      </p:sp>
    </p:spTree>
    <p:extLst>
      <p:ext uri="{BB962C8B-B14F-4D97-AF65-F5344CB8AC3E}">
        <p14:creationId xmlns:p14="http://schemas.microsoft.com/office/powerpoint/2010/main" val="2653838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HFD EX MICE CONTINUED TO GAIN WEIGHT SIMILAR TO HFD SED MICE.</a:t>
            </a:r>
          </a:p>
          <a:p>
            <a:r>
              <a:rPr lang="en-US" dirty="0" smtClean="0"/>
              <a:t>THEIR</a:t>
            </a:r>
            <a:r>
              <a:rPr lang="en-US" baseline="0" dirty="0" smtClean="0"/>
              <a:t> TOTAL AND VISCERAL ADIPOSITY DID NOT CHANGE WITH EXERCISE.</a:t>
            </a:r>
          </a:p>
        </p:txBody>
      </p:sp>
      <p:sp>
        <p:nvSpPr>
          <p:cNvPr id="4" name="Slide Number Placeholder 3"/>
          <p:cNvSpPr>
            <a:spLocks noGrp="1"/>
          </p:cNvSpPr>
          <p:nvPr>
            <p:ph type="sldNum" sz="quarter" idx="10"/>
          </p:nvPr>
        </p:nvSpPr>
        <p:spPr/>
        <p:txBody>
          <a:bodyPr/>
          <a:lstStyle/>
          <a:p>
            <a:fld id="{A557FCD2-2819-4A4E-971A-318532B58DC1}" type="slidenum">
              <a:rPr lang="en-US" smtClean="0"/>
              <a:t>32</a:t>
            </a:fld>
            <a:endParaRPr lang="en-US"/>
          </a:p>
        </p:txBody>
      </p:sp>
    </p:spTree>
    <p:extLst>
      <p:ext uri="{BB962C8B-B14F-4D97-AF65-F5344CB8AC3E}">
        <p14:creationId xmlns:p14="http://schemas.microsoft.com/office/powerpoint/2010/main" val="42188944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CA"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lang="en-US"/>
          </a:p>
        </p:txBody>
      </p:sp>
      <p:sp>
        <p:nvSpPr>
          <p:cNvPr id="4" name="Date Placeholder 3"/>
          <p:cNvSpPr>
            <a:spLocks noGrp="1"/>
          </p:cNvSpPr>
          <p:nvPr>
            <p:ph type="dt" sz="half" idx="10"/>
          </p:nvPr>
        </p:nvSpPr>
        <p:spPr/>
        <p:txBody>
          <a:bodyPr/>
          <a:lstStyle/>
          <a:p>
            <a:fld id="{B41857B6-FBD6-4E46-A275-D1F9F25F6CF9}" type="datetimeFigureOut">
              <a:rPr lang="en-US" smtClean="0"/>
              <a:t>16-08-10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870661-CF13-2140-AF4A-B78427A32ABE}" type="slidenum">
              <a:rPr lang="en-US" smtClean="0"/>
              <a:t>‹#›</a:t>
            </a:fld>
            <a:endParaRPr lang="en-US"/>
          </a:p>
        </p:txBody>
      </p:sp>
    </p:spTree>
    <p:extLst>
      <p:ext uri="{BB962C8B-B14F-4D97-AF65-F5344CB8AC3E}">
        <p14:creationId xmlns:p14="http://schemas.microsoft.com/office/powerpoint/2010/main" val="3414767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idx="1"/>
          </p:nvPr>
        </p:nvSpPr>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B41857B6-FBD6-4E46-A275-D1F9F25F6CF9}" type="datetimeFigureOut">
              <a:rPr lang="en-US" smtClean="0"/>
              <a:t>16-08-10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870661-CF13-2140-AF4A-B78427A32ABE}" type="slidenum">
              <a:rPr lang="en-US" smtClean="0"/>
              <a:t>‹#›</a:t>
            </a:fld>
            <a:endParaRPr lang="en-US"/>
          </a:p>
        </p:txBody>
      </p:sp>
    </p:spTree>
    <p:extLst>
      <p:ext uri="{BB962C8B-B14F-4D97-AF65-F5344CB8AC3E}">
        <p14:creationId xmlns:p14="http://schemas.microsoft.com/office/powerpoint/2010/main" val="2337192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CA"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smtClean="0"/>
              <a:t>Click to edit Master text styles</a:t>
            </a:r>
          </a:p>
        </p:txBody>
      </p:sp>
      <p:sp>
        <p:nvSpPr>
          <p:cNvPr id="4" name="Date Placeholder 3"/>
          <p:cNvSpPr>
            <a:spLocks noGrp="1"/>
          </p:cNvSpPr>
          <p:nvPr>
            <p:ph type="dt" sz="half" idx="10"/>
          </p:nvPr>
        </p:nvSpPr>
        <p:spPr/>
        <p:txBody>
          <a:bodyPr/>
          <a:lstStyle/>
          <a:p>
            <a:fld id="{B41857B6-FBD6-4E46-A275-D1F9F25F6CF9}" type="datetimeFigureOut">
              <a:rPr lang="en-US" smtClean="0"/>
              <a:t>16-08-10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870661-CF13-2140-AF4A-B78427A32ABE}" type="slidenum">
              <a:rPr lang="en-US" smtClean="0"/>
              <a:t>‹#›</a:t>
            </a:fld>
            <a:endParaRPr lang="en-US"/>
          </a:p>
        </p:txBody>
      </p:sp>
    </p:spTree>
    <p:extLst>
      <p:ext uri="{BB962C8B-B14F-4D97-AF65-F5344CB8AC3E}">
        <p14:creationId xmlns:p14="http://schemas.microsoft.com/office/powerpoint/2010/main" val="15490786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Date Placeholder 4"/>
          <p:cNvSpPr>
            <a:spLocks noGrp="1"/>
          </p:cNvSpPr>
          <p:nvPr>
            <p:ph type="dt" sz="half" idx="10"/>
          </p:nvPr>
        </p:nvSpPr>
        <p:spPr/>
        <p:txBody>
          <a:bodyPr/>
          <a:lstStyle/>
          <a:p>
            <a:fld id="{B41857B6-FBD6-4E46-A275-D1F9F25F6CF9}" type="datetimeFigureOut">
              <a:rPr lang="en-US" smtClean="0"/>
              <a:t>16-08-10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870661-CF13-2140-AF4A-B78427A32ABE}" type="slidenum">
              <a:rPr lang="en-US" smtClean="0"/>
              <a:t>‹#›</a:t>
            </a:fld>
            <a:endParaRPr lang="en-US"/>
          </a:p>
        </p:txBody>
      </p:sp>
    </p:spTree>
    <p:extLst>
      <p:ext uri="{BB962C8B-B14F-4D97-AF65-F5344CB8AC3E}">
        <p14:creationId xmlns:p14="http://schemas.microsoft.com/office/powerpoint/2010/main" val="39286405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7" name="Date Placeholder 6"/>
          <p:cNvSpPr>
            <a:spLocks noGrp="1"/>
          </p:cNvSpPr>
          <p:nvPr>
            <p:ph type="dt" sz="half" idx="10"/>
          </p:nvPr>
        </p:nvSpPr>
        <p:spPr/>
        <p:txBody>
          <a:bodyPr/>
          <a:lstStyle/>
          <a:p>
            <a:fld id="{B41857B6-FBD6-4E46-A275-D1F9F25F6CF9}" type="datetimeFigureOut">
              <a:rPr lang="en-US" smtClean="0"/>
              <a:t>16-08-10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870661-CF13-2140-AF4A-B78427A32ABE}" type="slidenum">
              <a:rPr lang="en-US" smtClean="0"/>
              <a:t>‹#›</a:t>
            </a:fld>
            <a:endParaRPr lang="en-US"/>
          </a:p>
        </p:txBody>
      </p:sp>
    </p:spTree>
    <p:extLst>
      <p:ext uri="{BB962C8B-B14F-4D97-AF65-F5344CB8AC3E}">
        <p14:creationId xmlns:p14="http://schemas.microsoft.com/office/powerpoint/2010/main" val="10513860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Date Placeholder 2"/>
          <p:cNvSpPr>
            <a:spLocks noGrp="1"/>
          </p:cNvSpPr>
          <p:nvPr>
            <p:ph type="dt" sz="half" idx="10"/>
          </p:nvPr>
        </p:nvSpPr>
        <p:spPr/>
        <p:txBody>
          <a:bodyPr/>
          <a:lstStyle/>
          <a:p>
            <a:fld id="{B41857B6-FBD6-4E46-A275-D1F9F25F6CF9}" type="datetimeFigureOut">
              <a:rPr lang="en-US" smtClean="0"/>
              <a:t>16-08-10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870661-CF13-2140-AF4A-B78427A32ABE}" type="slidenum">
              <a:rPr lang="en-US" smtClean="0"/>
              <a:t>‹#›</a:t>
            </a:fld>
            <a:endParaRPr lang="en-US"/>
          </a:p>
        </p:txBody>
      </p:sp>
    </p:spTree>
    <p:extLst>
      <p:ext uri="{BB962C8B-B14F-4D97-AF65-F5344CB8AC3E}">
        <p14:creationId xmlns:p14="http://schemas.microsoft.com/office/powerpoint/2010/main" val="1681142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1857B6-FBD6-4E46-A275-D1F9F25F6CF9}" type="datetimeFigureOut">
              <a:rPr lang="en-US" smtClean="0"/>
              <a:t>16-08-10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870661-CF13-2140-AF4A-B78427A32ABE}" type="slidenum">
              <a:rPr lang="en-US" smtClean="0"/>
              <a:t>‹#›</a:t>
            </a:fld>
            <a:endParaRPr lang="en-US"/>
          </a:p>
        </p:txBody>
      </p:sp>
    </p:spTree>
    <p:extLst>
      <p:ext uri="{BB962C8B-B14F-4D97-AF65-F5344CB8AC3E}">
        <p14:creationId xmlns:p14="http://schemas.microsoft.com/office/powerpoint/2010/main" val="2868784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CA"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B41857B6-FBD6-4E46-A275-D1F9F25F6CF9}" type="datetimeFigureOut">
              <a:rPr lang="en-US" smtClean="0"/>
              <a:t>16-08-10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870661-CF13-2140-AF4A-B78427A32ABE}" type="slidenum">
              <a:rPr lang="en-US" smtClean="0"/>
              <a:t>‹#›</a:t>
            </a:fld>
            <a:endParaRPr lang="en-US"/>
          </a:p>
        </p:txBody>
      </p:sp>
    </p:spTree>
    <p:extLst>
      <p:ext uri="{BB962C8B-B14F-4D97-AF65-F5344CB8AC3E}">
        <p14:creationId xmlns:p14="http://schemas.microsoft.com/office/powerpoint/2010/main" val="12833710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CA"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B41857B6-FBD6-4E46-A275-D1F9F25F6CF9}" type="datetimeFigureOut">
              <a:rPr lang="en-US" smtClean="0"/>
              <a:t>16-08-10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870661-CF13-2140-AF4A-B78427A32ABE}" type="slidenum">
              <a:rPr lang="en-US" smtClean="0"/>
              <a:t>‹#›</a:t>
            </a:fld>
            <a:endParaRPr lang="en-US"/>
          </a:p>
        </p:txBody>
      </p:sp>
    </p:spTree>
    <p:extLst>
      <p:ext uri="{BB962C8B-B14F-4D97-AF65-F5344CB8AC3E}">
        <p14:creationId xmlns:p14="http://schemas.microsoft.com/office/powerpoint/2010/main" val="7917591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B41857B6-FBD6-4E46-A275-D1F9F25F6CF9}" type="datetimeFigureOut">
              <a:rPr lang="en-US" smtClean="0"/>
              <a:t>16-08-10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870661-CF13-2140-AF4A-B78427A32ABE}" type="slidenum">
              <a:rPr lang="en-US" smtClean="0"/>
              <a:t>‹#›</a:t>
            </a:fld>
            <a:endParaRPr lang="en-US"/>
          </a:p>
        </p:txBody>
      </p:sp>
    </p:spTree>
    <p:extLst>
      <p:ext uri="{BB962C8B-B14F-4D97-AF65-F5344CB8AC3E}">
        <p14:creationId xmlns:p14="http://schemas.microsoft.com/office/powerpoint/2010/main" val="2484977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CA"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B41857B6-FBD6-4E46-A275-D1F9F25F6CF9}" type="datetimeFigureOut">
              <a:rPr lang="en-US" smtClean="0"/>
              <a:t>16-08-10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870661-CF13-2140-AF4A-B78427A32ABE}" type="slidenum">
              <a:rPr lang="en-US" smtClean="0"/>
              <a:t>‹#›</a:t>
            </a:fld>
            <a:endParaRPr lang="en-US"/>
          </a:p>
        </p:txBody>
      </p:sp>
    </p:spTree>
    <p:extLst>
      <p:ext uri="{BB962C8B-B14F-4D97-AF65-F5344CB8AC3E}">
        <p14:creationId xmlns:p14="http://schemas.microsoft.com/office/powerpoint/2010/main" val="46501233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CA"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1857B6-FBD6-4E46-A275-D1F9F25F6CF9}" type="datetimeFigureOut">
              <a:rPr lang="en-US" smtClean="0"/>
              <a:t>16-08-10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870661-CF13-2140-AF4A-B78427A32ABE}" type="slidenum">
              <a:rPr lang="en-US" smtClean="0"/>
              <a:t>‹#›</a:t>
            </a:fld>
            <a:endParaRPr lang="en-US"/>
          </a:p>
        </p:txBody>
      </p:sp>
    </p:spTree>
    <p:extLst>
      <p:ext uri="{BB962C8B-B14F-4D97-AF65-F5344CB8AC3E}">
        <p14:creationId xmlns:p14="http://schemas.microsoft.com/office/powerpoint/2010/main" val="12544425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www.ncbi.nlm.nih.gov/pubmed/?term=Schindler%20M%5BAuthor%5D&amp;cauthor=true&amp;cauthor_uid=26950898"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hyperlink" Target="http://www.ncbi.nlm.nih.gov/pubmed/?term=Schindler%20M%5BAuthor%5D&amp;cauthor=true&amp;cauthor_uid=26950898" TargetMode="External"/><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1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3.png"/><Relationship Id="rId3" Type="http://schemas.openxmlformats.org/officeDocument/2006/relationships/image" Target="../media/image1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package" Target="../embeddings/Microsoft_Word_Document1.docx"/><Relationship Id="rId4" Type="http://schemas.openxmlformats.org/officeDocument/2006/relationships/image" Target="../media/image15.png"/><Relationship Id="rId1" Type="http://schemas.openxmlformats.org/officeDocument/2006/relationships/vmlDrawing" Target="../drawings/vmlDrawing1.vml"/><Relationship Id="rId2"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package" Target="../embeddings/Microsoft_Word_Document2.docx"/><Relationship Id="rId4" Type="http://schemas.openxmlformats.org/officeDocument/2006/relationships/image" Target="../media/image16.png"/><Relationship Id="rId1" Type="http://schemas.openxmlformats.org/officeDocument/2006/relationships/vmlDrawing" Target="../drawings/vmlDrawing2.vml"/><Relationship Id="rId2"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package" Target="../embeddings/Microsoft_Word_Document3.docx"/><Relationship Id="rId4" Type="http://schemas.openxmlformats.org/officeDocument/2006/relationships/image" Target="../media/image17.png"/><Relationship Id="rId1" Type="http://schemas.openxmlformats.org/officeDocument/2006/relationships/vmlDrawing" Target="../drawings/vmlDrawing3.vml"/><Relationship Id="rId2"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package" Target="../embeddings/Microsoft_Word_Document4.docx"/><Relationship Id="rId4" Type="http://schemas.openxmlformats.org/officeDocument/2006/relationships/image" Target="../media/image18.png"/><Relationship Id="rId1" Type="http://schemas.openxmlformats.org/officeDocument/2006/relationships/vmlDrawing" Target="../drawings/vmlDrawing4.vml"/><Relationship Id="rId2"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1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2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2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package" Target="../embeddings/Microsoft_Word_Document5.docx"/><Relationship Id="rId4" Type="http://schemas.openxmlformats.org/officeDocument/2006/relationships/image" Target="../media/image24.png"/><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8.png"/><Relationship Id="rId5" Type="http://schemas.openxmlformats.org/officeDocument/2006/relationships/image" Target="../media/image29.png"/><Relationship Id="rId1" Type="http://schemas.openxmlformats.org/officeDocument/2006/relationships/slideLayout" Target="../slideLayouts/slideLayout4.xml"/><Relationship Id="rId2" Type="http://schemas.openxmlformats.org/officeDocument/2006/relationships/image" Target="../media/image2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mailto:samaanc@mcmaster.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84578" y="422981"/>
            <a:ext cx="7772400" cy="1470025"/>
          </a:xfrm>
        </p:spPr>
        <p:txBody>
          <a:bodyPr>
            <a:normAutofit fontScale="90000"/>
          </a:bodyPr>
          <a:lstStyle/>
          <a:p>
            <a:r>
              <a:rPr lang="en-US" dirty="0"/>
              <a:t/>
            </a:r>
            <a:br>
              <a:rPr lang="en-US" dirty="0"/>
            </a:br>
            <a:r>
              <a:rPr lang="en-US" b="1" dirty="0"/>
              <a:t>Defining the risk factors of cardio-metabolic risk in survivors of childhood brain tumors </a:t>
            </a:r>
            <a:r>
              <a:rPr lang="en-US" dirty="0"/>
              <a:t>	</a:t>
            </a:r>
            <a:br>
              <a:rPr lang="en-US" dirty="0"/>
            </a:br>
            <a:endParaRPr lang="en-US" b="1" dirty="0"/>
          </a:p>
        </p:txBody>
      </p:sp>
      <p:sp>
        <p:nvSpPr>
          <p:cNvPr id="3" name="Subtitle 2"/>
          <p:cNvSpPr>
            <a:spLocks noGrp="1"/>
          </p:cNvSpPr>
          <p:nvPr>
            <p:ph type="subTitle" idx="1"/>
          </p:nvPr>
        </p:nvSpPr>
        <p:spPr>
          <a:xfrm>
            <a:off x="1371600" y="3886200"/>
            <a:ext cx="6400800" cy="2082800"/>
          </a:xfrm>
        </p:spPr>
        <p:txBody>
          <a:bodyPr>
            <a:normAutofit fontScale="55000" lnSpcReduction="20000"/>
          </a:bodyPr>
          <a:lstStyle/>
          <a:p>
            <a:r>
              <a:rPr lang="en-US" dirty="0" smtClean="0"/>
              <a:t>M. Constantine Samaan</a:t>
            </a:r>
          </a:p>
          <a:p>
            <a:endParaRPr lang="en-US" dirty="0" smtClean="0"/>
          </a:p>
          <a:p>
            <a:r>
              <a:rPr lang="en-US" dirty="0" smtClean="0"/>
              <a:t>Associate Professor,</a:t>
            </a:r>
          </a:p>
          <a:p>
            <a:r>
              <a:rPr lang="en-US" dirty="0" smtClean="0"/>
              <a:t>Pediatric </a:t>
            </a:r>
            <a:r>
              <a:rPr lang="en-US" dirty="0" smtClean="0"/>
              <a:t>Endocrinologist</a:t>
            </a:r>
          </a:p>
          <a:p>
            <a:r>
              <a:rPr lang="en-US" dirty="0" smtClean="0"/>
              <a:t>McMaster Children’s Hospital</a:t>
            </a:r>
          </a:p>
          <a:p>
            <a:r>
              <a:rPr lang="en-US" dirty="0" smtClean="0"/>
              <a:t>McMaster University</a:t>
            </a:r>
          </a:p>
          <a:p>
            <a:r>
              <a:rPr lang="en-US" dirty="0" smtClean="0"/>
              <a:t>Canada</a:t>
            </a:r>
            <a:endParaRPr lang="en-US" dirty="0"/>
          </a:p>
        </p:txBody>
      </p:sp>
    </p:spTree>
    <p:extLst>
      <p:ext uri="{BB962C8B-B14F-4D97-AF65-F5344CB8AC3E}">
        <p14:creationId xmlns:p14="http://schemas.microsoft.com/office/powerpoint/2010/main" val="186077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Conflicts of interest</a:t>
            </a:r>
            <a:endParaRPr lang="en-US" dirty="0"/>
          </a:p>
        </p:txBody>
      </p:sp>
      <p:sp>
        <p:nvSpPr>
          <p:cNvPr id="3" name="Content Placeholder 2"/>
          <p:cNvSpPr>
            <a:spLocks noGrp="1"/>
          </p:cNvSpPr>
          <p:nvPr>
            <p:ph idx="1"/>
          </p:nvPr>
        </p:nvSpPr>
        <p:spPr/>
        <p:txBody>
          <a:bodyPr/>
          <a:lstStyle/>
          <a:p>
            <a:r>
              <a:rPr lang="en-US" dirty="0" smtClean="0"/>
              <a:t>None</a:t>
            </a:r>
            <a:endParaRPr lang="en-US" dirty="0"/>
          </a:p>
        </p:txBody>
      </p:sp>
    </p:spTree>
    <p:extLst>
      <p:ext uri="{BB962C8B-B14F-4D97-AF65-F5344CB8AC3E}">
        <p14:creationId xmlns:p14="http://schemas.microsoft.com/office/powerpoint/2010/main" val="26438089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p:txBody>
          <a:bodyPr>
            <a:normAutofit/>
          </a:bodyPr>
          <a:lstStyle/>
          <a:p>
            <a:pPr marL="0" indent="0">
              <a:buNone/>
            </a:pPr>
            <a:endParaRPr lang="en-US" dirty="0"/>
          </a:p>
          <a:p>
            <a:r>
              <a:rPr lang="en-US" dirty="0" smtClean="0"/>
              <a:t>Review of </a:t>
            </a:r>
            <a:r>
              <a:rPr lang="en-US" dirty="0"/>
              <a:t>o</a:t>
            </a:r>
            <a:r>
              <a:rPr lang="en-US" dirty="0" smtClean="0"/>
              <a:t>besity and type 2 diabetes (T2D) trends in </a:t>
            </a:r>
            <a:r>
              <a:rPr lang="en-US" dirty="0" smtClean="0"/>
              <a:t>with </a:t>
            </a:r>
            <a:r>
              <a:rPr lang="en-US" dirty="0" smtClean="0"/>
              <a:t>brain </a:t>
            </a:r>
            <a:r>
              <a:rPr lang="en-US" dirty="0" smtClean="0"/>
              <a:t>tumor survivors</a:t>
            </a:r>
            <a:endParaRPr lang="en-US" dirty="0" smtClean="0"/>
          </a:p>
          <a:p>
            <a:r>
              <a:rPr lang="en-US" dirty="0" smtClean="0"/>
              <a:t>Review adiposity and its role in T2D </a:t>
            </a:r>
          </a:p>
          <a:p>
            <a:r>
              <a:rPr lang="en-US" dirty="0" smtClean="0"/>
              <a:t>Review of data on adiposity patterns in children with brain tumors </a:t>
            </a:r>
            <a:endParaRPr lang="en-US" dirty="0"/>
          </a:p>
          <a:p>
            <a:r>
              <a:rPr lang="en-US" dirty="0" smtClean="0"/>
              <a:t>Review interventions to </a:t>
            </a:r>
            <a:r>
              <a:rPr lang="en-US" dirty="0" smtClean="0"/>
              <a:t>manage </a:t>
            </a:r>
            <a:r>
              <a:rPr lang="en-US" dirty="0" smtClean="0"/>
              <a:t>adiposity</a:t>
            </a:r>
            <a:endParaRPr lang="en-US" dirty="0"/>
          </a:p>
        </p:txBody>
      </p:sp>
    </p:spTree>
    <p:extLst>
      <p:ext uri="{BB962C8B-B14F-4D97-AF65-F5344CB8AC3E}">
        <p14:creationId xmlns:p14="http://schemas.microsoft.com/office/powerpoint/2010/main" val="36834710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502"/>
            <a:ext cx="8229600" cy="1143000"/>
          </a:xfrm>
        </p:spPr>
        <p:txBody>
          <a:bodyPr>
            <a:noAutofit/>
          </a:bodyPr>
          <a:lstStyle/>
          <a:p>
            <a:r>
              <a:rPr lang="en-US" sz="2400" b="1" dirty="0" smtClean="0"/>
              <a:t>Prevalence of childhood obesity by age group in Canada-2013</a:t>
            </a:r>
            <a:endParaRPr lang="en-US" sz="2400" b="1" dirty="0"/>
          </a:p>
        </p:txBody>
      </p:sp>
      <p:pic>
        <p:nvPicPr>
          <p:cNvPr id="3" name="Picture 2"/>
          <p:cNvPicPr>
            <a:picLocks noChangeAspect="1"/>
          </p:cNvPicPr>
          <p:nvPr/>
        </p:nvPicPr>
        <p:blipFill>
          <a:blip r:embed="rId2"/>
          <a:stretch>
            <a:fillRect/>
          </a:stretch>
        </p:blipFill>
        <p:spPr>
          <a:xfrm>
            <a:off x="323736" y="1840896"/>
            <a:ext cx="4183877" cy="3915061"/>
          </a:xfrm>
          <a:prstGeom prst="rect">
            <a:avLst/>
          </a:prstGeom>
        </p:spPr>
      </p:pic>
      <p:pic>
        <p:nvPicPr>
          <p:cNvPr id="4" name="Picture 3"/>
          <p:cNvPicPr>
            <a:picLocks noChangeAspect="1"/>
          </p:cNvPicPr>
          <p:nvPr/>
        </p:nvPicPr>
        <p:blipFill>
          <a:blip r:embed="rId3"/>
          <a:stretch>
            <a:fillRect/>
          </a:stretch>
        </p:blipFill>
        <p:spPr>
          <a:xfrm>
            <a:off x="4607026" y="1808143"/>
            <a:ext cx="4325306" cy="4054528"/>
          </a:xfrm>
          <a:prstGeom prst="rect">
            <a:avLst/>
          </a:prstGeom>
        </p:spPr>
      </p:pic>
      <p:sp>
        <p:nvSpPr>
          <p:cNvPr id="5" name="Rectangle 4"/>
          <p:cNvSpPr/>
          <p:nvPr/>
        </p:nvSpPr>
        <p:spPr>
          <a:xfrm>
            <a:off x="855632" y="6393190"/>
            <a:ext cx="8370846" cy="369332"/>
          </a:xfrm>
          <a:prstGeom prst="rect">
            <a:avLst/>
          </a:prstGeom>
        </p:spPr>
        <p:txBody>
          <a:bodyPr wrap="square">
            <a:spAutoFit/>
          </a:bodyPr>
          <a:lstStyle/>
          <a:p>
            <a:r>
              <a:rPr lang="en-US" dirty="0"/>
              <a:t>http://</a:t>
            </a:r>
            <a:r>
              <a:rPr lang="en-US" dirty="0" err="1"/>
              <a:t>www.statcan.gc.ca</a:t>
            </a:r>
            <a:r>
              <a:rPr lang="en-US" dirty="0"/>
              <a:t>/pub/82-625-x/2014001/article/14105-eng.htm</a:t>
            </a:r>
          </a:p>
        </p:txBody>
      </p:sp>
      <p:sp>
        <p:nvSpPr>
          <p:cNvPr id="6" name="TextBox 5"/>
          <p:cNvSpPr txBox="1"/>
          <p:nvPr/>
        </p:nvSpPr>
        <p:spPr>
          <a:xfrm>
            <a:off x="1905052" y="1270115"/>
            <a:ext cx="1892613" cy="584776"/>
          </a:xfrm>
          <a:prstGeom prst="rect">
            <a:avLst/>
          </a:prstGeom>
          <a:noFill/>
        </p:spPr>
        <p:txBody>
          <a:bodyPr wrap="square" rtlCol="0">
            <a:spAutoFit/>
          </a:bodyPr>
          <a:lstStyle/>
          <a:p>
            <a:r>
              <a:rPr lang="en-US" sz="3200" b="1" dirty="0" smtClean="0"/>
              <a:t>BOYS</a:t>
            </a:r>
            <a:endParaRPr lang="en-US" sz="3200" b="1" dirty="0"/>
          </a:p>
        </p:txBody>
      </p:sp>
      <p:sp>
        <p:nvSpPr>
          <p:cNvPr id="7" name="TextBox 6"/>
          <p:cNvSpPr txBox="1"/>
          <p:nvPr/>
        </p:nvSpPr>
        <p:spPr>
          <a:xfrm>
            <a:off x="6263035" y="1282566"/>
            <a:ext cx="1805454" cy="584776"/>
          </a:xfrm>
          <a:prstGeom prst="rect">
            <a:avLst/>
          </a:prstGeom>
          <a:noFill/>
        </p:spPr>
        <p:txBody>
          <a:bodyPr wrap="square" rtlCol="0">
            <a:spAutoFit/>
          </a:bodyPr>
          <a:lstStyle/>
          <a:p>
            <a:r>
              <a:rPr lang="en-US" sz="3200" b="1" dirty="0" smtClean="0"/>
              <a:t>GIRLS</a:t>
            </a:r>
            <a:endParaRPr lang="en-US" sz="3200" b="1" dirty="0"/>
          </a:p>
        </p:txBody>
      </p:sp>
      <p:sp>
        <p:nvSpPr>
          <p:cNvPr id="8" name="Rectangle 7"/>
          <p:cNvSpPr/>
          <p:nvPr/>
        </p:nvSpPr>
        <p:spPr>
          <a:xfrm>
            <a:off x="7933765" y="911412"/>
            <a:ext cx="998567" cy="28209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Normal</a:t>
            </a:r>
            <a:endParaRPr lang="en-US" dirty="0"/>
          </a:p>
        </p:txBody>
      </p:sp>
      <p:sp>
        <p:nvSpPr>
          <p:cNvPr id="9" name="Rectangle 8"/>
          <p:cNvSpPr/>
          <p:nvPr/>
        </p:nvSpPr>
        <p:spPr>
          <a:xfrm>
            <a:off x="7936755" y="1317809"/>
            <a:ext cx="998567" cy="282090"/>
          </a:xfrm>
          <a:prstGeom prst="rect">
            <a:avLst/>
          </a:prstGeom>
          <a:solidFill>
            <a:schemeClr val="accent3">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OW</a:t>
            </a:r>
            <a:endParaRPr lang="en-US" dirty="0"/>
          </a:p>
        </p:txBody>
      </p:sp>
      <p:sp>
        <p:nvSpPr>
          <p:cNvPr id="10" name="Rectangle 9"/>
          <p:cNvSpPr/>
          <p:nvPr/>
        </p:nvSpPr>
        <p:spPr>
          <a:xfrm>
            <a:off x="7939745" y="1754088"/>
            <a:ext cx="998567" cy="282090"/>
          </a:xfrm>
          <a:prstGeom prst="rect">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Obese</a:t>
            </a:r>
          </a:p>
        </p:txBody>
      </p:sp>
      <p:sp>
        <p:nvSpPr>
          <p:cNvPr id="11" name="TextBox 10"/>
          <p:cNvSpPr txBox="1"/>
          <p:nvPr/>
        </p:nvSpPr>
        <p:spPr>
          <a:xfrm>
            <a:off x="1432578" y="5862671"/>
            <a:ext cx="6635911" cy="461665"/>
          </a:xfrm>
          <a:prstGeom prst="rect">
            <a:avLst/>
          </a:prstGeom>
          <a:noFill/>
        </p:spPr>
        <p:txBody>
          <a:bodyPr wrap="square" rtlCol="0">
            <a:spAutoFit/>
          </a:bodyPr>
          <a:lstStyle/>
          <a:p>
            <a:r>
              <a:rPr lang="en-US" sz="2400" b="1" dirty="0" smtClean="0"/>
              <a:t>75% of obese children become obese adults</a:t>
            </a:r>
            <a:endParaRPr lang="en-US" sz="2400" b="1" dirty="0"/>
          </a:p>
        </p:txBody>
      </p:sp>
    </p:spTree>
    <p:extLst>
      <p:ext uri="{BB962C8B-B14F-4D97-AF65-F5344CB8AC3E}">
        <p14:creationId xmlns:p14="http://schemas.microsoft.com/office/powerpoint/2010/main" val="206020744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Global prevalence of T2D in children</a:t>
            </a:r>
            <a:endParaRPr lang="en-US" dirty="0"/>
          </a:p>
        </p:txBody>
      </p:sp>
      <p:pic>
        <p:nvPicPr>
          <p:cNvPr id="3" name="Picture 2"/>
          <p:cNvPicPr>
            <a:picLocks noChangeAspect="1"/>
          </p:cNvPicPr>
          <p:nvPr/>
        </p:nvPicPr>
        <p:blipFill>
          <a:blip r:embed="rId3"/>
          <a:stretch>
            <a:fillRect/>
          </a:stretch>
        </p:blipFill>
        <p:spPr>
          <a:xfrm>
            <a:off x="1383073" y="1409144"/>
            <a:ext cx="7079177" cy="5131356"/>
          </a:xfrm>
          <a:prstGeom prst="rect">
            <a:avLst/>
          </a:prstGeom>
        </p:spPr>
      </p:pic>
      <p:sp>
        <p:nvSpPr>
          <p:cNvPr id="4" name="Rectangle 3"/>
          <p:cNvSpPr/>
          <p:nvPr/>
        </p:nvSpPr>
        <p:spPr>
          <a:xfrm>
            <a:off x="1661873" y="6355834"/>
            <a:ext cx="5781576" cy="369332"/>
          </a:xfrm>
          <a:prstGeom prst="rect">
            <a:avLst/>
          </a:prstGeom>
        </p:spPr>
        <p:txBody>
          <a:bodyPr wrap="square">
            <a:spAutoFit/>
          </a:bodyPr>
          <a:lstStyle/>
          <a:p>
            <a:r>
              <a:rPr lang="en-US" dirty="0" err="1" smtClean="0"/>
              <a:t>Farsani</a:t>
            </a:r>
            <a:r>
              <a:rPr lang="en-US" dirty="0" smtClean="0"/>
              <a:t> SF et al. </a:t>
            </a:r>
            <a:r>
              <a:rPr lang="fi-FI" dirty="0" smtClean="0"/>
              <a:t>Diabetologia </a:t>
            </a:r>
            <a:r>
              <a:rPr lang="fi-FI" dirty="0"/>
              <a:t>(2013) 56:1471–1488</a:t>
            </a:r>
            <a:endParaRPr lang="en-US" dirty="0"/>
          </a:p>
        </p:txBody>
      </p:sp>
      <p:cxnSp>
        <p:nvCxnSpPr>
          <p:cNvPr id="6" name="Straight Arrow Connector 5"/>
          <p:cNvCxnSpPr/>
          <p:nvPr/>
        </p:nvCxnSpPr>
        <p:spPr>
          <a:xfrm>
            <a:off x="1630440" y="3445503"/>
            <a:ext cx="666390" cy="1257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7" name="Straight Arrow Connector 6"/>
          <p:cNvCxnSpPr/>
          <p:nvPr/>
        </p:nvCxnSpPr>
        <p:spPr>
          <a:xfrm>
            <a:off x="1599008" y="5282932"/>
            <a:ext cx="666390" cy="1257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a:off x="1565387" y="5622452"/>
            <a:ext cx="666390" cy="1257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a:off x="1624080" y="3897800"/>
            <a:ext cx="666390" cy="1257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8828656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smtClean="0"/>
              <a:t>Which groups of children are at risk of developing obesity &amp; T2D?</a:t>
            </a:r>
            <a:endParaRPr lang="en-US" sz="2800" b="1" dirty="0"/>
          </a:p>
        </p:txBody>
      </p:sp>
      <p:sp>
        <p:nvSpPr>
          <p:cNvPr id="3" name="Content Placeholder 2"/>
          <p:cNvSpPr>
            <a:spLocks noGrp="1"/>
          </p:cNvSpPr>
          <p:nvPr>
            <p:ph idx="1"/>
          </p:nvPr>
        </p:nvSpPr>
        <p:spPr>
          <a:xfrm>
            <a:off x="163130" y="1600200"/>
            <a:ext cx="8523670" cy="4525963"/>
          </a:xfrm>
        </p:spPr>
        <p:txBody>
          <a:bodyPr>
            <a:normAutofit fontScale="92500"/>
          </a:bodyPr>
          <a:lstStyle/>
          <a:p>
            <a:r>
              <a:rPr lang="en-US" dirty="0" smtClean="0"/>
              <a:t>Certain ethnic groups e.g. Aboriginal, South Asian</a:t>
            </a:r>
          </a:p>
          <a:p>
            <a:pPr marL="0" indent="0">
              <a:buNone/>
            </a:pPr>
            <a:endParaRPr lang="en-US" dirty="0" smtClean="0"/>
          </a:p>
          <a:p>
            <a:r>
              <a:rPr lang="en-US" dirty="0" smtClean="0"/>
              <a:t>Small for </a:t>
            </a:r>
            <a:r>
              <a:rPr lang="en-US" dirty="0"/>
              <a:t>gestational age </a:t>
            </a:r>
            <a:r>
              <a:rPr lang="en-US" dirty="0" smtClean="0"/>
              <a:t>(SGA)</a:t>
            </a:r>
          </a:p>
          <a:p>
            <a:pPr marL="0" indent="0">
              <a:buNone/>
            </a:pPr>
            <a:endParaRPr lang="en-US" dirty="0" smtClean="0"/>
          </a:p>
          <a:p>
            <a:r>
              <a:rPr lang="en-US" dirty="0" smtClean="0"/>
              <a:t>Large for gestational age (LGA) e.g. IOM, IDM</a:t>
            </a:r>
          </a:p>
          <a:p>
            <a:pPr marL="0" indent="0">
              <a:buNone/>
            </a:pPr>
            <a:endParaRPr lang="en-US" dirty="0" smtClean="0"/>
          </a:p>
          <a:p>
            <a:r>
              <a:rPr lang="en-US" dirty="0" smtClean="0"/>
              <a:t>Survivors of childhood cancer &amp; Bone Marrow Transplantation</a:t>
            </a:r>
          </a:p>
          <a:p>
            <a:endParaRPr lang="en-US" dirty="0"/>
          </a:p>
          <a:p>
            <a:pPr marL="0" indent="0">
              <a:buNone/>
            </a:pPr>
            <a:endParaRPr lang="en-US" dirty="0" smtClean="0"/>
          </a:p>
        </p:txBody>
      </p:sp>
    </p:spTree>
    <p:extLst>
      <p:ext uri="{BB962C8B-B14F-4D97-AF65-F5344CB8AC3E}">
        <p14:creationId xmlns:p14="http://schemas.microsoft.com/office/powerpoint/2010/main" val="5998670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smtClean="0"/>
              <a:t>Pediatric brain </a:t>
            </a:r>
            <a:r>
              <a:rPr lang="en-US" sz="3600" b="1" dirty="0" smtClean="0"/>
              <a:t>tumors</a:t>
            </a:r>
            <a:r>
              <a:rPr lang="en-US" sz="3600" b="1" dirty="0"/>
              <a:t> </a:t>
            </a:r>
            <a:r>
              <a:rPr lang="en-US" sz="3600" b="1" dirty="0" smtClean="0"/>
              <a:t>in North America</a:t>
            </a:r>
            <a:endParaRPr lang="en-US" sz="3600" b="1" dirty="0"/>
          </a:p>
        </p:txBody>
      </p:sp>
      <p:sp>
        <p:nvSpPr>
          <p:cNvPr id="3" name="Content Placeholder 2"/>
          <p:cNvSpPr>
            <a:spLocks noGrp="1"/>
          </p:cNvSpPr>
          <p:nvPr>
            <p:ph idx="1"/>
          </p:nvPr>
        </p:nvSpPr>
        <p:spPr>
          <a:xfrm>
            <a:off x="457200" y="1600200"/>
            <a:ext cx="8686800" cy="4525963"/>
          </a:xfrm>
        </p:spPr>
        <p:txBody>
          <a:bodyPr>
            <a:normAutofit fontScale="92500" lnSpcReduction="10000"/>
          </a:bodyPr>
          <a:lstStyle/>
          <a:p>
            <a:r>
              <a:rPr lang="en-US" dirty="0" smtClean="0"/>
              <a:t>Around 5400 children are diagnosed with a brain tumor annually in Canada/USA</a:t>
            </a:r>
          </a:p>
          <a:p>
            <a:pPr marL="0" indent="0">
              <a:buNone/>
            </a:pPr>
            <a:endParaRPr lang="en-US" dirty="0" smtClean="0"/>
          </a:p>
          <a:p>
            <a:r>
              <a:rPr lang="en-US" dirty="0"/>
              <a:t>The most common solid tumor in </a:t>
            </a:r>
            <a:r>
              <a:rPr lang="en-US" dirty="0" smtClean="0"/>
              <a:t>children</a:t>
            </a:r>
          </a:p>
          <a:p>
            <a:pPr marL="0" indent="0">
              <a:buNone/>
            </a:pPr>
            <a:endParaRPr lang="en-US" dirty="0"/>
          </a:p>
          <a:p>
            <a:r>
              <a:rPr lang="en-US" dirty="0" smtClean="0"/>
              <a:t>The second most common tumor after leukemia</a:t>
            </a:r>
          </a:p>
          <a:p>
            <a:pPr marL="0" indent="0">
              <a:buNone/>
            </a:pPr>
            <a:endParaRPr lang="en-US" dirty="0" smtClean="0"/>
          </a:p>
          <a:p>
            <a:r>
              <a:rPr lang="en-US" dirty="0" smtClean="0"/>
              <a:t>Significant life-long burden of surviving some subtypes</a:t>
            </a:r>
            <a:endParaRPr lang="en-US" dirty="0"/>
          </a:p>
          <a:p>
            <a:endParaRPr lang="en-US" dirty="0" smtClean="0"/>
          </a:p>
        </p:txBody>
      </p:sp>
    </p:spTree>
    <p:extLst>
      <p:ext uri="{BB962C8B-B14F-4D97-AF65-F5344CB8AC3E}">
        <p14:creationId xmlns:p14="http://schemas.microsoft.com/office/powerpoint/2010/main" val="31481332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smtClean="0"/>
              <a:t>Survival of children diagnosed with astrocytic tumors compared to general population</a:t>
            </a:r>
            <a:endParaRPr lang="en-US" sz="2800" b="1" dirty="0"/>
          </a:p>
        </p:txBody>
      </p:sp>
      <p:pic>
        <p:nvPicPr>
          <p:cNvPr id="4" name="Picture 3"/>
          <p:cNvPicPr>
            <a:picLocks noChangeAspect="1"/>
          </p:cNvPicPr>
          <p:nvPr/>
        </p:nvPicPr>
        <p:blipFill>
          <a:blip r:embed="rId2"/>
          <a:stretch>
            <a:fillRect/>
          </a:stretch>
        </p:blipFill>
        <p:spPr>
          <a:xfrm>
            <a:off x="917221" y="1373920"/>
            <a:ext cx="6815667" cy="4895838"/>
          </a:xfrm>
          <a:prstGeom prst="rect">
            <a:avLst/>
          </a:prstGeom>
        </p:spPr>
      </p:pic>
      <p:sp>
        <p:nvSpPr>
          <p:cNvPr id="6" name="TextBox 5"/>
          <p:cNvSpPr txBox="1"/>
          <p:nvPr/>
        </p:nvSpPr>
        <p:spPr>
          <a:xfrm>
            <a:off x="1580991" y="6328742"/>
            <a:ext cx="6293007" cy="369332"/>
          </a:xfrm>
          <a:prstGeom prst="rect">
            <a:avLst/>
          </a:prstGeom>
          <a:noFill/>
        </p:spPr>
        <p:txBody>
          <a:bodyPr wrap="square" rtlCol="0">
            <a:spAutoFit/>
          </a:bodyPr>
          <a:lstStyle/>
          <a:p>
            <a:r>
              <a:rPr lang="en-US" dirty="0" smtClean="0"/>
              <a:t>Samaan et al. Pediatric Blood &amp; Cancer, </a:t>
            </a:r>
            <a:r>
              <a:rPr lang="is-IS" dirty="0"/>
              <a:t>62(9):1567-</a:t>
            </a:r>
            <a:r>
              <a:rPr lang="is-IS" dirty="0" smtClean="0"/>
              <a:t>71, </a:t>
            </a:r>
            <a:r>
              <a:rPr lang="en-US" dirty="0" smtClean="0"/>
              <a:t>2015</a:t>
            </a:r>
            <a:endParaRPr lang="en-US" dirty="0"/>
          </a:p>
        </p:txBody>
      </p:sp>
    </p:spTree>
    <p:extLst>
      <p:ext uri="{BB962C8B-B14F-4D97-AF65-F5344CB8AC3E}">
        <p14:creationId xmlns:p14="http://schemas.microsoft.com/office/powerpoint/2010/main" val="102794958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Long-term cause of death in survivors of childhood cancer</a:t>
            </a:r>
            <a:endParaRPr lang="en-US" dirty="0"/>
          </a:p>
        </p:txBody>
      </p:sp>
      <p:sp>
        <p:nvSpPr>
          <p:cNvPr id="4" name="Content Placeholder 3"/>
          <p:cNvSpPr>
            <a:spLocks noGrp="1"/>
          </p:cNvSpPr>
          <p:nvPr>
            <p:ph idx="1"/>
          </p:nvPr>
        </p:nvSpPr>
        <p:spPr/>
        <p:txBody>
          <a:bodyPr/>
          <a:lstStyle/>
          <a:p>
            <a:r>
              <a:rPr lang="en-US" dirty="0"/>
              <a:t>Twenty-five years after </a:t>
            </a:r>
            <a:r>
              <a:rPr lang="en-US" dirty="0" smtClean="0"/>
              <a:t>diagnosis</a:t>
            </a:r>
            <a:endParaRPr lang="en-US" dirty="0"/>
          </a:p>
          <a:p>
            <a:r>
              <a:rPr lang="en-US" dirty="0" smtClean="0"/>
              <a:t>36.5</a:t>
            </a:r>
            <a:r>
              <a:rPr lang="en-US" dirty="0"/>
              <a:t>% </a:t>
            </a:r>
            <a:r>
              <a:rPr lang="en-US" dirty="0" smtClean="0"/>
              <a:t>of deaths were </a:t>
            </a:r>
            <a:r>
              <a:rPr lang="en-US" dirty="0"/>
              <a:t>caused by </a:t>
            </a:r>
            <a:r>
              <a:rPr lang="en-US" dirty="0" smtClean="0"/>
              <a:t>recurrence</a:t>
            </a:r>
            <a:endParaRPr lang="en-US" dirty="0"/>
          </a:p>
          <a:p>
            <a:r>
              <a:rPr lang="en-US" dirty="0" smtClean="0"/>
              <a:t>21.3</a:t>
            </a:r>
            <a:r>
              <a:rPr lang="en-US" dirty="0"/>
              <a:t>% by second cancers </a:t>
            </a:r>
            <a:r>
              <a:rPr lang="en-US" dirty="0" smtClean="0"/>
              <a:t> </a:t>
            </a:r>
            <a:endParaRPr lang="en-US" dirty="0"/>
          </a:p>
          <a:p>
            <a:r>
              <a:rPr lang="en-US" b="1" dirty="0" smtClean="0"/>
              <a:t>33.3</a:t>
            </a:r>
            <a:r>
              <a:rPr lang="en-US" b="1" dirty="0"/>
              <a:t>% by circulatory diseases </a:t>
            </a:r>
            <a:endParaRPr lang="en-US" b="1" dirty="0" smtClean="0"/>
          </a:p>
          <a:p>
            <a:pPr marL="0" indent="0">
              <a:buNone/>
            </a:pPr>
            <a:r>
              <a:rPr lang="en-US" dirty="0" smtClean="0"/>
              <a:t> </a:t>
            </a:r>
            <a:endParaRPr lang="en-US" dirty="0"/>
          </a:p>
        </p:txBody>
      </p:sp>
      <p:sp>
        <p:nvSpPr>
          <p:cNvPr id="5" name="TextBox 4"/>
          <p:cNvSpPr txBox="1"/>
          <p:nvPr/>
        </p:nvSpPr>
        <p:spPr>
          <a:xfrm>
            <a:off x="1439333" y="5482167"/>
            <a:ext cx="6032500" cy="369332"/>
          </a:xfrm>
          <a:prstGeom prst="rect">
            <a:avLst/>
          </a:prstGeom>
          <a:noFill/>
        </p:spPr>
        <p:txBody>
          <a:bodyPr wrap="square" rtlCol="0">
            <a:spAutoFit/>
          </a:bodyPr>
          <a:lstStyle/>
          <a:p>
            <a:r>
              <a:rPr lang="en-US" dirty="0">
                <a:hlinkClick r:id="rId3"/>
              </a:rPr>
              <a:t>Schindler </a:t>
            </a:r>
            <a:r>
              <a:rPr lang="en-US" dirty="0" smtClean="0">
                <a:hlinkClick r:id="rId3"/>
              </a:rPr>
              <a:t>M</a:t>
            </a:r>
            <a:r>
              <a:rPr lang="en-US" dirty="0" smtClean="0"/>
              <a:t> et al. </a:t>
            </a:r>
            <a:r>
              <a:rPr lang="en-US" dirty="0" err="1" smtClean="0"/>
              <a:t>Int</a:t>
            </a:r>
            <a:r>
              <a:rPr lang="en-US" dirty="0" smtClean="0"/>
              <a:t> J Cancer. 15; 139(2):322-33, 2016</a:t>
            </a:r>
            <a:endParaRPr lang="en-US" dirty="0"/>
          </a:p>
        </p:txBody>
      </p:sp>
    </p:spTree>
    <p:extLst>
      <p:ext uri="{BB962C8B-B14F-4D97-AF65-F5344CB8AC3E}">
        <p14:creationId xmlns:p14="http://schemas.microsoft.com/office/powerpoint/2010/main" val="3659881331"/>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Long-term cause of death in survivors of childhood </a:t>
            </a:r>
            <a:r>
              <a:rPr lang="en-US" sz="3200" dirty="0" smtClean="0"/>
              <a:t>cancer </a:t>
            </a:r>
            <a:r>
              <a:rPr lang="en-US" sz="2000" dirty="0" smtClean="0"/>
              <a:t>[risk ratio 1.96 (1.28-3) for BT group]</a:t>
            </a:r>
            <a:endParaRPr lang="en-US" sz="2000" dirty="0"/>
          </a:p>
        </p:txBody>
      </p:sp>
      <p:pic>
        <p:nvPicPr>
          <p:cNvPr id="4" name="Picture 3"/>
          <p:cNvPicPr>
            <a:picLocks noChangeAspect="1"/>
          </p:cNvPicPr>
          <p:nvPr/>
        </p:nvPicPr>
        <p:blipFill>
          <a:blip r:embed="rId3"/>
          <a:stretch>
            <a:fillRect/>
          </a:stretch>
        </p:blipFill>
        <p:spPr>
          <a:xfrm>
            <a:off x="1106261" y="1417638"/>
            <a:ext cx="6698762" cy="5001474"/>
          </a:xfrm>
          <a:prstGeom prst="rect">
            <a:avLst/>
          </a:prstGeom>
        </p:spPr>
      </p:pic>
      <p:sp>
        <p:nvSpPr>
          <p:cNvPr id="5" name="TextBox 4"/>
          <p:cNvSpPr txBox="1"/>
          <p:nvPr/>
        </p:nvSpPr>
        <p:spPr>
          <a:xfrm>
            <a:off x="1876490" y="6419112"/>
            <a:ext cx="6032500" cy="369332"/>
          </a:xfrm>
          <a:prstGeom prst="rect">
            <a:avLst/>
          </a:prstGeom>
          <a:noFill/>
        </p:spPr>
        <p:txBody>
          <a:bodyPr wrap="square" rtlCol="0">
            <a:spAutoFit/>
          </a:bodyPr>
          <a:lstStyle/>
          <a:p>
            <a:r>
              <a:rPr lang="en-US" dirty="0">
                <a:hlinkClick r:id="rId4"/>
              </a:rPr>
              <a:t>Schindler </a:t>
            </a:r>
            <a:r>
              <a:rPr lang="en-US" dirty="0" smtClean="0">
                <a:hlinkClick r:id="rId4"/>
              </a:rPr>
              <a:t>M</a:t>
            </a:r>
            <a:r>
              <a:rPr lang="en-US" dirty="0" smtClean="0"/>
              <a:t> et al. </a:t>
            </a:r>
            <a:r>
              <a:rPr lang="en-US" dirty="0" err="1" smtClean="0"/>
              <a:t>Int</a:t>
            </a:r>
            <a:r>
              <a:rPr lang="en-US" dirty="0" smtClean="0"/>
              <a:t> J Cancer. 15; 139(2):322-33, 2016</a:t>
            </a:r>
            <a:endParaRPr lang="en-US" dirty="0"/>
          </a:p>
        </p:txBody>
      </p:sp>
    </p:spTree>
    <p:extLst>
      <p:ext uri="{BB962C8B-B14F-4D97-AF65-F5344CB8AC3E}">
        <p14:creationId xmlns:p14="http://schemas.microsoft.com/office/powerpoint/2010/main" val="14769666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SCBT are at higher risk of stroke than controls</a:t>
            </a:r>
            <a:endParaRPr lang="en-US" dirty="0"/>
          </a:p>
        </p:txBody>
      </p:sp>
      <p:sp>
        <p:nvSpPr>
          <p:cNvPr id="3" name="Rectangle 2"/>
          <p:cNvSpPr/>
          <p:nvPr/>
        </p:nvSpPr>
        <p:spPr>
          <a:xfrm>
            <a:off x="570831" y="1813173"/>
            <a:ext cx="7720490" cy="2585323"/>
          </a:xfrm>
          <a:prstGeom prst="rect">
            <a:avLst/>
          </a:prstGeom>
        </p:spPr>
        <p:txBody>
          <a:bodyPr wrap="square">
            <a:spAutoFit/>
          </a:bodyPr>
          <a:lstStyle/>
          <a:p>
            <a:r>
              <a:rPr lang="en-US" dirty="0" smtClean="0"/>
              <a:t>-The </a:t>
            </a:r>
            <a:r>
              <a:rPr lang="en-US" dirty="0"/>
              <a:t>rate of late-occurring stroke for brain tumor survivors was 267.6 per 100,000 person-years (95% CI, 206.8 to 339.2). </a:t>
            </a:r>
            <a:endParaRPr lang="en-US" dirty="0" smtClean="0"/>
          </a:p>
          <a:p>
            <a:endParaRPr lang="en-US" dirty="0"/>
          </a:p>
          <a:p>
            <a:r>
              <a:rPr lang="en-US" dirty="0" smtClean="0"/>
              <a:t>-</a:t>
            </a:r>
            <a:r>
              <a:rPr lang="en-US" b="1" dirty="0" smtClean="0"/>
              <a:t>The </a:t>
            </a:r>
            <a:r>
              <a:rPr lang="en-US" b="1" dirty="0"/>
              <a:t>RR of stroke for brain tumor survivors compared with the sibling comparison group was 29.0 (95% CI, 13.8 to 60.6; P &lt; .0001)</a:t>
            </a:r>
            <a:r>
              <a:rPr lang="en-US" b="1" dirty="0" smtClean="0"/>
              <a:t>.</a:t>
            </a:r>
          </a:p>
          <a:p>
            <a:endParaRPr lang="en-US" dirty="0"/>
          </a:p>
          <a:p>
            <a:r>
              <a:rPr lang="en-US" dirty="0" smtClean="0"/>
              <a:t>-Mean </a:t>
            </a:r>
            <a:r>
              <a:rPr lang="en-US" dirty="0"/>
              <a:t>cranial radiation therapy (CRT) dose of ≥ 30 </a:t>
            </a:r>
            <a:r>
              <a:rPr lang="en-US" dirty="0" err="1"/>
              <a:t>Gy</a:t>
            </a:r>
            <a:r>
              <a:rPr lang="en-US" dirty="0"/>
              <a:t> was associated with an increased risk </a:t>
            </a:r>
            <a:r>
              <a:rPr lang="en-US" dirty="0" smtClean="0"/>
              <a:t>in </a:t>
            </a:r>
            <a:r>
              <a:rPr lang="en-US" dirty="0"/>
              <a:t>a dose-dependent fashion, with the highest risk after doses of ≥ 50 </a:t>
            </a:r>
            <a:r>
              <a:rPr lang="en-US" dirty="0" err="1"/>
              <a:t>Gy</a:t>
            </a:r>
            <a:r>
              <a:rPr lang="en-US" dirty="0"/>
              <a:t> CRT</a:t>
            </a:r>
          </a:p>
        </p:txBody>
      </p:sp>
      <p:sp>
        <p:nvSpPr>
          <p:cNvPr id="4" name="Rectangle 3"/>
          <p:cNvSpPr/>
          <p:nvPr/>
        </p:nvSpPr>
        <p:spPr>
          <a:xfrm>
            <a:off x="1369995" y="6101478"/>
            <a:ext cx="6735805" cy="369332"/>
          </a:xfrm>
          <a:prstGeom prst="rect">
            <a:avLst/>
          </a:prstGeom>
        </p:spPr>
        <p:txBody>
          <a:bodyPr wrap="square">
            <a:spAutoFit/>
          </a:bodyPr>
          <a:lstStyle/>
          <a:p>
            <a:r>
              <a:rPr lang="is-IS" dirty="0" smtClean="0"/>
              <a:t>Bowers DC. JCO </a:t>
            </a:r>
            <a:r>
              <a:rPr lang="is-IS" dirty="0"/>
              <a:t>November 20, 2006 vol. </a:t>
            </a:r>
            <a:r>
              <a:rPr lang="is-IS" dirty="0" smtClean="0"/>
              <a:t>24(33): </a:t>
            </a:r>
            <a:r>
              <a:rPr lang="is-IS" dirty="0"/>
              <a:t>5277-5282 </a:t>
            </a:r>
            <a:endParaRPr lang="en-US" dirty="0"/>
          </a:p>
        </p:txBody>
      </p:sp>
    </p:spTree>
    <p:extLst>
      <p:ext uri="{BB962C8B-B14F-4D97-AF65-F5344CB8AC3E}">
        <p14:creationId xmlns:p14="http://schemas.microsoft.com/office/powerpoint/2010/main" val="3676155385"/>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b="1" dirty="0" smtClean="0"/>
              <a:t>SCBT have increased risk of diabetes</a:t>
            </a:r>
            <a:br>
              <a:rPr lang="en-US" sz="2400" b="1" dirty="0" smtClean="0"/>
            </a:br>
            <a:r>
              <a:rPr lang="en-US" sz="2000" b="1" dirty="0"/>
              <a:t>SCBT n=</a:t>
            </a:r>
            <a:r>
              <a:rPr lang="en-US" sz="2800" b="1" dirty="0" smtClean="0"/>
              <a:t>7913</a:t>
            </a:r>
            <a:r>
              <a:rPr lang="en-US" sz="2000" b="1" dirty="0"/>
              <a:t>, median follow-up 10 years, 1-yr survival included</a:t>
            </a:r>
          </a:p>
        </p:txBody>
      </p:sp>
      <p:pic>
        <p:nvPicPr>
          <p:cNvPr id="3" name="Picture 2"/>
          <p:cNvPicPr>
            <a:picLocks noChangeAspect="1"/>
          </p:cNvPicPr>
          <p:nvPr/>
        </p:nvPicPr>
        <p:blipFill>
          <a:blip r:embed="rId2"/>
          <a:stretch>
            <a:fillRect/>
          </a:stretch>
        </p:blipFill>
        <p:spPr>
          <a:xfrm>
            <a:off x="0" y="1574800"/>
            <a:ext cx="9144000" cy="3703608"/>
          </a:xfrm>
          <a:prstGeom prst="rect">
            <a:avLst/>
          </a:prstGeom>
        </p:spPr>
      </p:pic>
      <p:sp>
        <p:nvSpPr>
          <p:cNvPr id="4" name="TextBox 3"/>
          <p:cNvSpPr txBox="1"/>
          <p:nvPr/>
        </p:nvSpPr>
        <p:spPr>
          <a:xfrm>
            <a:off x="128437" y="3467348"/>
            <a:ext cx="8690903" cy="369332"/>
          </a:xfrm>
          <a:prstGeom prst="rect">
            <a:avLst/>
          </a:prstGeom>
          <a:noFill/>
          <a:ln w="53975">
            <a:solidFill>
              <a:srgbClr val="FF0000"/>
            </a:solidFill>
            <a:prstDash val="sysDash"/>
          </a:ln>
        </p:spPr>
        <p:txBody>
          <a:bodyPr wrap="square" rtlCol="0">
            <a:spAutoFit/>
          </a:bodyPr>
          <a:lstStyle/>
          <a:p>
            <a:endParaRPr lang="en-US" dirty="0"/>
          </a:p>
        </p:txBody>
      </p:sp>
      <p:sp>
        <p:nvSpPr>
          <p:cNvPr id="5" name="TextBox 4"/>
          <p:cNvSpPr txBox="1"/>
          <p:nvPr/>
        </p:nvSpPr>
        <p:spPr>
          <a:xfrm>
            <a:off x="1056037" y="6021485"/>
            <a:ext cx="6407579" cy="369332"/>
          </a:xfrm>
          <a:prstGeom prst="rect">
            <a:avLst/>
          </a:prstGeom>
          <a:noFill/>
        </p:spPr>
        <p:txBody>
          <a:bodyPr wrap="square" rtlCol="0">
            <a:spAutoFit/>
          </a:bodyPr>
          <a:lstStyle/>
          <a:p>
            <a:r>
              <a:rPr lang="en-US" dirty="0" err="1" smtClean="0"/>
              <a:t>Holmqvist</a:t>
            </a:r>
            <a:r>
              <a:rPr lang="en-US" dirty="0" smtClean="0"/>
              <a:t> A S et al. Euro J cancer. 50, 1169-1175, 2014</a:t>
            </a:r>
            <a:endParaRPr lang="en-US" dirty="0"/>
          </a:p>
        </p:txBody>
      </p:sp>
    </p:spTree>
    <p:extLst>
      <p:ext uri="{BB962C8B-B14F-4D97-AF65-F5344CB8AC3E}">
        <p14:creationId xmlns:p14="http://schemas.microsoft.com/office/powerpoint/2010/main" val="428475800"/>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SCBT are at risk of developing T2D</a:t>
            </a:r>
            <a:br>
              <a:rPr lang="en-US" sz="3600" b="1" dirty="0" smtClean="0"/>
            </a:br>
            <a:r>
              <a:rPr lang="en-US" sz="2000" b="1" dirty="0" smtClean="0"/>
              <a:t>SCBT n=7913, median follow-up 10 years, 1-yr survival included</a:t>
            </a:r>
            <a:endParaRPr lang="en-US" sz="2000" b="1" dirty="0"/>
          </a:p>
        </p:txBody>
      </p:sp>
      <p:pic>
        <p:nvPicPr>
          <p:cNvPr id="3" name="Picture 2"/>
          <p:cNvPicPr>
            <a:picLocks noChangeAspect="1"/>
          </p:cNvPicPr>
          <p:nvPr/>
        </p:nvPicPr>
        <p:blipFill>
          <a:blip r:embed="rId2"/>
          <a:stretch>
            <a:fillRect/>
          </a:stretch>
        </p:blipFill>
        <p:spPr>
          <a:xfrm>
            <a:off x="0" y="1955799"/>
            <a:ext cx="9144000" cy="3637617"/>
          </a:xfrm>
          <a:prstGeom prst="rect">
            <a:avLst/>
          </a:prstGeom>
        </p:spPr>
      </p:pic>
      <p:sp>
        <p:nvSpPr>
          <p:cNvPr id="5" name="TextBox 4"/>
          <p:cNvSpPr txBox="1"/>
          <p:nvPr/>
        </p:nvSpPr>
        <p:spPr>
          <a:xfrm>
            <a:off x="128437" y="3611522"/>
            <a:ext cx="8690903" cy="369332"/>
          </a:xfrm>
          <a:prstGeom prst="rect">
            <a:avLst/>
          </a:prstGeom>
          <a:noFill/>
          <a:ln w="53975">
            <a:solidFill>
              <a:srgbClr val="FF0000"/>
            </a:solidFill>
            <a:prstDash val="sysDash"/>
          </a:ln>
        </p:spPr>
        <p:txBody>
          <a:bodyPr wrap="square" rtlCol="0">
            <a:spAutoFit/>
          </a:bodyPr>
          <a:lstStyle/>
          <a:p>
            <a:endParaRPr lang="en-US" dirty="0"/>
          </a:p>
        </p:txBody>
      </p:sp>
      <p:sp>
        <p:nvSpPr>
          <p:cNvPr id="6" name="TextBox 5"/>
          <p:cNvSpPr txBox="1"/>
          <p:nvPr/>
        </p:nvSpPr>
        <p:spPr>
          <a:xfrm>
            <a:off x="1098850" y="6021485"/>
            <a:ext cx="6407579" cy="369332"/>
          </a:xfrm>
          <a:prstGeom prst="rect">
            <a:avLst/>
          </a:prstGeom>
          <a:noFill/>
        </p:spPr>
        <p:txBody>
          <a:bodyPr wrap="square" rtlCol="0">
            <a:spAutoFit/>
          </a:bodyPr>
          <a:lstStyle/>
          <a:p>
            <a:r>
              <a:rPr lang="en-US" dirty="0" err="1" smtClean="0"/>
              <a:t>Holmqvist</a:t>
            </a:r>
            <a:r>
              <a:rPr lang="en-US" dirty="0" smtClean="0"/>
              <a:t> A S et al. Euro J cancer. 50, 1169-1175, 2014</a:t>
            </a:r>
            <a:endParaRPr lang="en-US" dirty="0"/>
          </a:p>
        </p:txBody>
      </p:sp>
    </p:spTree>
    <p:extLst>
      <p:ext uri="{BB962C8B-B14F-4D97-AF65-F5344CB8AC3E}">
        <p14:creationId xmlns:p14="http://schemas.microsoft.com/office/powerpoint/2010/main" val="809057852"/>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t>The risk of diabetes rises progressively with age and time since diagnosis</a:t>
            </a:r>
            <a:endParaRPr lang="en-US" sz="3200" b="1" dirty="0"/>
          </a:p>
        </p:txBody>
      </p:sp>
      <p:pic>
        <p:nvPicPr>
          <p:cNvPr id="3" name="Picture 2"/>
          <p:cNvPicPr>
            <a:picLocks noChangeAspect="1"/>
          </p:cNvPicPr>
          <p:nvPr/>
        </p:nvPicPr>
        <p:blipFill>
          <a:blip r:embed="rId2"/>
          <a:stretch>
            <a:fillRect/>
          </a:stretch>
        </p:blipFill>
        <p:spPr>
          <a:xfrm>
            <a:off x="0" y="2183657"/>
            <a:ext cx="9144000" cy="3616746"/>
          </a:xfrm>
          <a:prstGeom prst="rect">
            <a:avLst/>
          </a:prstGeom>
        </p:spPr>
      </p:pic>
      <p:sp>
        <p:nvSpPr>
          <p:cNvPr id="4" name="TextBox 3"/>
          <p:cNvSpPr txBox="1"/>
          <p:nvPr/>
        </p:nvSpPr>
        <p:spPr>
          <a:xfrm>
            <a:off x="1541251" y="6021485"/>
            <a:ext cx="6407579" cy="369332"/>
          </a:xfrm>
          <a:prstGeom prst="rect">
            <a:avLst/>
          </a:prstGeom>
          <a:noFill/>
        </p:spPr>
        <p:txBody>
          <a:bodyPr wrap="square" rtlCol="0">
            <a:spAutoFit/>
          </a:bodyPr>
          <a:lstStyle/>
          <a:p>
            <a:r>
              <a:rPr lang="en-US" dirty="0" err="1" smtClean="0"/>
              <a:t>Holmqvist</a:t>
            </a:r>
            <a:r>
              <a:rPr lang="en-US" dirty="0" smtClean="0"/>
              <a:t> A S et al. Euro J cancer. 50, 1169-1175, 2014</a:t>
            </a:r>
            <a:endParaRPr lang="en-US" dirty="0"/>
          </a:p>
        </p:txBody>
      </p:sp>
    </p:spTree>
    <p:extLst>
      <p:ext uri="{BB962C8B-B14F-4D97-AF65-F5344CB8AC3E}">
        <p14:creationId xmlns:p14="http://schemas.microsoft.com/office/powerpoint/2010/main" val="3808766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smtClean="0"/>
              <a:t>SCBT are shorter and have BMI similar to population controls</a:t>
            </a:r>
            <a:br>
              <a:rPr lang="en-US" sz="2800" b="1" dirty="0" smtClean="0"/>
            </a:br>
            <a:endParaRPr lang="en-US" sz="2800" b="1" dirty="0"/>
          </a:p>
        </p:txBody>
      </p:sp>
      <p:pic>
        <p:nvPicPr>
          <p:cNvPr id="4" name="Picture 3"/>
          <p:cNvPicPr>
            <a:picLocks noChangeAspect="1"/>
          </p:cNvPicPr>
          <p:nvPr/>
        </p:nvPicPr>
        <p:blipFill>
          <a:blip r:embed="rId2"/>
          <a:stretch>
            <a:fillRect/>
          </a:stretch>
        </p:blipFill>
        <p:spPr>
          <a:xfrm>
            <a:off x="1210234" y="1744611"/>
            <a:ext cx="6686924" cy="4069001"/>
          </a:xfrm>
          <a:prstGeom prst="rect">
            <a:avLst/>
          </a:prstGeom>
        </p:spPr>
      </p:pic>
      <p:sp>
        <p:nvSpPr>
          <p:cNvPr id="5" name="TextBox 4"/>
          <p:cNvSpPr txBox="1"/>
          <p:nvPr/>
        </p:nvSpPr>
        <p:spPr>
          <a:xfrm>
            <a:off x="2166463" y="6230471"/>
            <a:ext cx="5856942" cy="369332"/>
          </a:xfrm>
          <a:prstGeom prst="rect">
            <a:avLst/>
          </a:prstGeom>
          <a:noFill/>
        </p:spPr>
        <p:txBody>
          <a:bodyPr wrap="square" rtlCol="0">
            <a:spAutoFit/>
          </a:bodyPr>
          <a:lstStyle/>
          <a:p>
            <a:r>
              <a:rPr lang="en-US" dirty="0" smtClean="0"/>
              <a:t>Gurney J. et al. JCEM, 88(10):4731-4739, 2003 </a:t>
            </a:r>
            <a:endParaRPr lang="en-US" dirty="0"/>
          </a:p>
        </p:txBody>
      </p:sp>
      <p:sp>
        <p:nvSpPr>
          <p:cNvPr id="6" name="TextBox 5"/>
          <p:cNvSpPr txBox="1"/>
          <p:nvPr/>
        </p:nvSpPr>
        <p:spPr>
          <a:xfrm>
            <a:off x="2315883" y="5692588"/>
            <a:ext cx="4288118" cy="461665"/>
          </a:xfrm>
          <a:prstGeom prst="rect">
            <a:avLst/>
          </a:prstGeom>
          <a:noFill/>
        </p:spPr>
        <p:txBody>
          <a:bodyPr wrap="square" rtlCol="0">
            <a:spAutoFit/>
          </a:bodyPr>
          <a:lstStyle/>
          <a:p>
            <a:r>
              <a:rPr lang="en-US" sz="2400" b="1" dirty="0" smtClean="0"/>
              <a:t>Percentile for height &amp; BMI</a:t>
            </a:r>
            <a:endParaRPr lang="en-US" sz="2400" b="1" dirty="0"/>
          </a:p>
        </p:txBody>
      </p:sp>
      <p:sp>
        <p:nvSpPr>
          <p:cNvPr id="7" name="TextBox 6"/>
          <p:cNvSpPr txBox="1"/>
          <p:nvPr/>
        </p:nvSpPr>
        <p:spPr>
          <a:xfrm>
            <a:off x="5378824" y="4512235"/>
            <a:ext cx="1568823" cy="1200329"/>
          </a:xfrm>
          <a:prstGeom prst="rect">
            <a:avLst/>
          </a:prstGeom>
          <a:noFill/>
          <a:ln w="25400">
            <a:solidFill>
              <a:srgbClr val="FF0000"/>
            </a:solidFill>
            <a:prstDash val="sysDash"/>
          </a:ln>
        </p:spPr>
        <p:txBody>
          <a:bodyPr wrap="square" rtlCol="0">
            <a:spAutoFit/>
          </a:bodyPr>
          <a:lstStyle/>
          <a:p>
            <a:endParaRPr lang="en-US" dirty="0" smtClean="0"/>
          </a:p>
          <a:p>
            <a:endParaRPr lang="en-US" dirty="0"/>
          </a:p>
          <a:p>
            <a:endParaRPr lang="en-US" dirty="0" smtClean="0"/>
          </a:p>
          <a:p>
            <a:endParaRPr lang="en-US" dirty="0"/>
          </a:p>
        </p:txBody>
      </p:sp>
    </p:spTree>
    <p:extLst>
      <p:ext uri="{BB962C8B-B14F-4D97-AF65-F5344CB8AC3E}">
        <p14:creationId xmlns:p14="http://schemas.microsoft.com/office/powerpoint/2010/main" val="380486541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r>
              <a:rPr lang="en-US" dirty="0" smtClean="0"/>
              <a:t>Do survivors of childhood brain tumors, when compared to non-cancer controls, have higher adiposity than </a:t>
            </a:r>
            <a:r>
              <a:rPr lang="en-US" dirty="0" smtClean="0"/>
              <a:t>controls?</a:t>
            </a:r>
          </a:p>
          <a:p>
            <a:pPr marL="0" indent="0">
              <a:buNone/>
            </a:pPr>
            <a:endParaRPr lang="en-US" dirty="0" smtClean="0"/>
          </a:p>
          <a:p>
            <a:r>
              <a:rPr lang="en-US" dirty="0" smtClean="0"/>
              <a:t>Can adiposity be specifically altered with interventions to mitigate future cardiometabolic risk?</a:t>
            </a:r>
            <a:endParaRPr lang="en-US" dirty="0"/>
          </a:p>
        </p:txBody>
      </p:sp>
    </p:spTree>
    <p:extLst>
      <p:ext uri="{BB962C8B-B14F-4D97-AF65-F5344CB8AC3E}">
        <p14:creationId xmlns:p14="http://schemas.microsoft.com/office/powerpoint/2010/main" val="9759604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Adiposity</a:t>
            </a:r>
            <a:endParaRPr lang="en-US" dirty="0"/>
          </a:p>
        </p:txBody>
      </p:sp>
      <p:sp>
        <p:nvSpPr>
          <p:cNvPr id="3" name="Content Placeholder 2"/>
          <p:cNvSpPr>
            <a:spLocks noGrp="1"/>
          </p:cNvSpPr>
          <p:nvPr>
            <p:ph idx="1"/>
          </p:nvPr>
        </p:nvSpPr>
        <p:spPr/>
        <p:txBody>
          <a:bodyPr/>
          <a:lstStyle/>
          <a:p>
            <a:pPr marL="0" indent="0">
              <a:buNone/>
            </a:pPr>
            <a:r>
              <a:rPr lang="en-US" dirty="0" smtClean="0"/>
              <a:t>The </a:t>
            </a:r>
            <a:r>
              <a:rPr lang="en-US" dirty="0"/>
              <a:t>condition of having an excess </a:t>
            </a:r>
            <a:r>
              <a:rPr lang="en-US" dirty="0" smtClean="0"/>
              <a:t>body fat that may be present in and outside the adipose tissue</a:t>
            </a:r>
          </a:p>
        </p:txBody>
      </p:sp>
    </p:spTree>
    <p:extLst>
      <p:ext uri="{BB962C8B-B14F-4D97-AF65-F5344CB8AC3E}">
        <p14:creationId xmlns:p14="http://schemas.microsoft.com/office/powerpoint/2010/main" val="3542157754"/>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520"/>
            <a:ext cx="8229600" cy="1143000"/>
          </a:xfrm>
        </p:spPr>
        <p:txBody>
          <a:bodyPr>
            <a:noAutofit/>
          </a:bodyPr>
          <a:lstStyle/>
          <a:p>
            <a:r>
              <a:rPr lang="en-US" sz="2800" b="1" dirty="0" smtClean="0"/>
              <a:t>Not all fat depots are created equal: Adipose depots in humans differ in metabolic profiles</a:t>
            </a:r>
            <a:endParaRPr lang="en-US" sz="2800" b="1" dirty="0"/>
          </a:p>
        </p:txBody>
      </p:sp>
      <p:pic>
        <p:nvPicPr>
          <p:cNvPr id="4" name="Picture 3"/>
          <p:cNvPicPr>
            <a:picLocks noChangeAspect="1"/>
          </p:cNvPicPr>
          <p:nvPr/>
        </p:nvPicPr>
        <p:blipFill>
          <a:blip r:embed="rId3"/>
          <a:stretch>
            <a:fillRect/>
          </a:stretch>
        </p:blipFill>
        <p:spPr>
          <a:xfrm>
            <a:off x="1314641" y="1101182"/>
            <a:ext cx="6237501" cy="5489405"/>
          </a:xfrm>
          <a:prstGeom prst="rect">
            <a:avLst/>
          </a:prstGeom>
        </p:spPr>
      </p:pic>
      <p:sp>
        <p:nvSpPr>
          <p:cNvPr id="5" name="TextBox 4"/>
          <p:cNvSpPr txBox="1"/>
          <p:nvPr/>
        </p:nvSpPr>
        <p:spPr>
          <a:xfrm>
            <a:off x="1960822" y="6446560"/>
            <a:ext cx="6302620" cy="369332"/>
          </a:xfrm>
          <a:prstGeom prst="rect">
            <a:avLst/>
          </a:prstGeom>
          <a:noFill/>
        </p:spPr>
        <p:txBody>
          <a:bodyPr wrap="square" rtlCol="0">
            <a:spAutoFit/>
          </a:bodyPr>
          <a:lstStyle/>
          <a:p>
            <a:r>
              <a:rPr lang="en-US" dirty="0" smtClean="0"/>
              <a:t>Lee, MJ et al. Mol Aspects Med. 34(1): 1-11, 2013</a:t>
            </a:r>
            <a:endParaRPr lang="en-US" dirty="0"/>
          </a:p>
        </p:txBody>
      </p:sp>
      <p:sp>
        <p:nvSpPr>
          <p:cNvPr id="3" name="TextBox 2"/>
          <p:cNvSpPr txBox="1"/>
          <p:nvPr/>
        </p:nvSpPr>
        <p:spPr>
          <a:xfrm>
            <a:off x="6917759" y="5695795"/>
            <a:ext cx="2226241" cy="923330"/>
          </a:xfrm>
          <a:prstGeom prst="rect">
            <a:avLst/>
          </a:prstGeom>
          <a:noFill/>
        </p:spPr>
        <p:txBody>
          <a:bodyPr wrap="square" rtlCol="0">
            <a:spAutoFit/>
          </a:bodyPr>
          <a:lstStyle/>
          <a:p>
            <a:r>
              <a:rPr lang="en-US" dirty="0" smtClean="0"/>
              <a:t>Pericardial</a:t>
            </a:r>
          </a:p>
          <a:p>
            <a:r>
              <a:rPr lang="en-US" dirty="0" smtClean="0"/>
              <a:t>Epicardial</a:t>
            </a:r>
          </a:p>
          <a:p>
            <a:r>
              <a:rPr lang="en-US" dirty="0" smtClean="0"/>
              <a:t>Intermyocellular</a:t>
            </a:r>
            <a:endParaRPr lang="en-US" dirty="0"/>
          </a:p>
        </p:txBody>
      </p:sp>
    </p:spTree>
    <p:extLst>
      <p:ext uri="{BB962C8B-B14F-4D97-AF65-F5344CB8AC3E}">
        <p14:creationId xmlns:p14="http://schemas.microsoft.com/office/powerpoint/2010/main" val="12877851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smtClean="0"/>
              <a:t>Adipose tissue development in males &amp; females: Not the same tale</a:t>
            </a:r>
            <a:endParaRPr lang="en-US" sz="2800" b="1" dirty="0"/>
          </a:p>
        </p:txBody>
      </p:sp>
      <p:pic>
        <p:nvPicPr>
          <p:cNvPr id="4" name="Picture 3"/>
          <p:cNvPicPr>
            <a:picLocks noChangeAspect="1"/>
          </p:cNvPicPr>
          <p:nvPr/>
        </p:nvPicPr>
        <p:blipFill>
          <a:blip r:embed="rId3"/>
          <a:stretch>
            <a:fillRect/>
          </a:stretch>
        </p:blipFill>
        <p:spPr>
          <a:xfrm>
            <a:off x="0" y="1600200"/>
            <a:ext cx="9144000" cy="3646323"/>
          </a:xfrm>
          <a:prstGeom prst="rect">
            <a:avLst/>
          </a:prstGeom>
        </p:spPr>
      </p:pic>
      <p:sp>
        <p:nvSpPr>
          <p:cNvPr id="5" name="TextBox 4"/>
          <p:cNvSpPr txBox="1"/>
          <p:nvPr/>
        </p:nvSpPr>
        <p:spPr>
          <a:xfrm>
            <a:off x="2196354" y="5971099"/>
            <a:ext cx="6320117" cy="369332"/>
          </a:xfrm>
          <a:prstGeom prst="rect">
            <a:avLst/>
          </a:prstGeom>
          <a:noFill/>
        </p:spPr>
        <p:txBody>
          <a:bodyPr wrap="square" rtlCol="0">
            <a:spAutoFit/>
          </a:bodyPr>
          <a:lstStyle/>
          <a:p>
            <a:r>
              <a:rPr lang="en-US" dirty="0" smtClean="0"/>
              <a:t>Smith, J et al. </a:t>
            </a:r>
            <a:r>
              <a:rPr lang="en-US" dirty="0" err="1" smtClean="0"/>
              <a:t>Clin</a:t>
            </a:r>
            <a:r>
              <a:rPr lang="en-US" dirty="0" smtClean="0"/>
              <a:t> Sci. 110, 1-9, 2006</a:t>
            </a:r>
            <a:endParaRPr lang="en-US" dirty="0"/>
          </a:p>
        </p:txBody>
      </p:sp>
    </p:spTree>
    <p:extLst>
      <p:ext uri="{BB962C8B-B14F-4D97-AF65-F5344CB8AC3E}">
        <p14:creationId xmlns:p14="http://schemas.microsoft.com/office/powerpoint/2010/main" val="28916488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3">
            <a:extLst>
              <a:ext uri="{28A0092B-C50C-407E-A947-70E740481C1C}">
                <a14:useLocalDpi xmlns:a14="http://schemas.microsoft.com/office/drawing/2010/main" val="0"/>
              </a:ext>
            </a:extLst>
          </a:blip>
          <a:srcRect/>
          <a:stretch>
            <a:fillRect/>
          </a:stretch>
        </p:blipFill>
        <p:spPr bwMode="auto">
          <a:xfrm>
            <a:off x="609600" y="495300"/>
            <a:ext cx="7823200" cy="5664200"/>
          </a:xfrm>
          <a:prstGeom prst="rect">
            <a:avLst/>
          </a:prstGeom>
          <a:noFill/>
          <a:ln w="25400">
            <a:solidFill>
              <a:schemeClr val="tx1"/>
            </a:solidFill>
          </a:ln>
        </p:spPr>
      </p:pic>
      <p:sp>
        <p:nvSpPr>
          <p:cNvPr id="3" name="TextBox 2"/>
          <p:cNvSpPr txBox="1"/>
          <p:nvPr/>
        </p:nvSpPr>
        <p:spPr>
          <a:xfrm>
            <a:off x="1856277" y="6351131"/>
            <a:ext cx="6106177" cy="369332"/>
          </a:xfrm>
          <a:prstGeom prst="rect">
            <a:avLst/>
          </a:prstGeom>
          <a:noFill/>
        </p:spPr>
        <p:txBody>
          <a:bodyPr wrap="square" rtlCol="0">
            <a:spAutoFit/>
          </a:bodyPr>
          <a:lstStyle/>
          <a:p>
            <a:r>
              <a:rPr lang="en-US" dirty="0" smtClean="0"/>
              <a:t>Samaan, MC. Diabetology &amp; Metabolic Syndrome, 2011</a:t>
            </a:r>
            <a:endParaRPr lang="en-US" dirty="0"/>
          </a:p>
        </p:txBody>
      </p:sp>
    </p:spTree>
    <p:extLst>
      <p:ext uri="{BB962C8B-B14F-4D97-AF65-F5344CB8AC3E}">
        <p14:creationId xmlns:p14="http://schemas.microsoft.com/office/powerpoint/2010/main" val="12455111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358260" y="3430088"/>
            <a:ext cx="6180524" cy="3274206"/>
          </a:xfrm>
          <a:prstGeom prst="rect">
            <a:avLst/>
          </a:prstGeom>
        </p:spPr>
      </p:pic>
      <p:pic>
        <p:nvPicPr>
          <p:cNvPr id="6" name="Picture 5"/>
          <p:cNvPicPr>
            <a:picLocks noChangeAspect="1"/>
          </p:cNvPicPr>
          <p:nvPr/>
        </p:nvPicPr>
        <p:blipFill>
          <a:blip r:embed="rId3"/>
          <a:stretch>
            <a:fillRect/>
          </a:stretch>
        </p:blipFill>
        <p:spPr>
          <a:xfrm>
            <a:off x="1552292" y="204989"/>
            <a:ext cx="6198163" cy="2805722"/>
          </a:xfrm>
          <a:prstGeom prst="rect">
            <a:avLst/>
          </a:prstGeom>
        </p:spPr>
      </p:pic>
    </p:spTree>
    <p:extLst>
      <p:ext uri="{BB962C8B-B14F-4D97-AF65-F5344CB8AC3E}">
        <p14:creationId xmlns:p14="http://schemas.microsoft.com/office/powerpoint/2010/main" val="569544918"/>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CanDECIDE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Cohort </a:t>
            </a:r>
            <a:r>
              <a:rPr lang="en-US" dirty="0" smtClean="0"/>
              <a:t>study, cases and non-cancer controls </a:t>
            </a:r>
            <a:endParaRPr lang="en-US" dirty="0" smtClean="0"/>
          </a:p>
          <a:p>
            <a:pPr marL="0" indent="0">
              <a:buNone/>
            </a:pPr>
            <a:endParaRPr lang="en-US" dirty="0" smtClean="0"/>
          </a:p>
          <a:p>
            <a:r>
              <a:rPr lang="en-US" dirty="0" smtClean="0"/>
              <a:t>Primary hypothesis: Obese SCBT have </a:t>
            </a:r>
            <a:r>
              <a:rPr lang="en-US" dirty="0"/>
              <a:t>more enhanced inflammation </a:t>
            </a:r>
            <a:r>
              <a:rPr lang="en-US" dirty="0" smtClean="0"/>
              <a:t>compared to lean survivors and non-cancer controls</a:t>
            </a:r>
          </a:p>
          <a:p>
            <a:pPr marL="0" indent="0">
              <a:buNone/>
            </a:pPr>
            <a:endParaRPr lang="en-US" dirty="0" smtClean="0"/>
          </a:p>
          <a:p>
            <a:r>
              <a:rPr lang="en-US" dirty="0"/>
              <a:t>Secondary </a:t>
            </a:r>
            <a:r>
              <a:rPr lang="en-US" dirty="0" smtClean="0"/>
              <a:t>hypothesis: The </a:t>
            </a:r>
            <a:r>
              <a:rPr lang="en-US" dirty="0"/>
              <a:t>enhanced inflammatory response seen in </a:t>
            </a:r>
            <a:r>
              <a:rPr lang="en-US" dirty="0" smtClean="0"/>
              <a:t>obese SCBT is mediated </a:t>
            </a:r>
            <a:r>
              <a:rPr lang="en-US" dirty="0"/>
              <a:t>via individual and lifestyle </a:t>
            </a:r>
            <a:r>
              <a:rPr lang="en-US" dirty="0" smtClean="0"/>
              <a:t>factors</a:t>
            </a:r>
          </a:p>
          <a:p>
            <a:pPr marL="0" indent="0">
              <a:buNone/>
            </a:pPr>
            <a:endParaRPr lang="en-US" dirty="0"/>
          </a:p>
          <a:p>
            <a:pPr marL="0" indent="0">
              <a:buNone/>
            </a:pPr>
            <a:endParaRPr lang="en-US" dirty="0" smtClean="0"/>
          </a:p>
          <a:p>
            <a:endParaRPr lang="en-US" dirty="0"/>
          </a:p>
          <a:p>
            <a:pPr marL="0" indent="0">
              <a:buNone/>
            </a:pPr>
            <a:endParaRPr lang="en-US" dirty="0" smtClean="0"/>
          </a:p>
        </p:txBody>
      </p:sp>
    </p:spTree>
    <p:extLst>
      <p:ext uri="{BB962C8B-B14F-4D97-AF65-F5344CB8AC3E}">
        <p14:creationId xmlns:p14="http://schemas.microsoft.com/office/powerpoint/2010/main" val="33904926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Tumor subtypes &amp; treatment in CanDECIDE study</a:t>
            </a:r>
            <a:endParaRPr lang="en-US" dirty="0"/>
          </a:p>
        </p:txBody>
      </p:sp>
      <p:graphicFrame>
        <p:nvGraphicFramePr>
          <p:cNvPr id="3" name="Object 2"/>
          <p:cNvGraphicFramePr>
            <a:graphicFrameLocks noChangeAspect="1"/>
          </p:cNvGraphicFramePr>
          <p:nvPr>
            <p:extLst>
              <p:ext uri="{D42A27DB-BD31-4B8C-83A1-F6EECF244321}">
                <p14:modId xmlns:p14="http://schemas.microsoft.com/office/powerpoint/2010/main" val="3264919541"/>
              </p:ext>
            </p:extLst>
          </p:nvPr>
        </p:nvGraphicFramePr>
        <p:xfrm>
          <a:off x="2205843" y="2251238"/>
          <a:ext cx="10967944" cy="3873500"/>
        </p:xfrm>
        <a:graphic>
          <a:graphicData uri="http://schemas.openxmlformats.org/presentationml/2006/ole">
            <mc:AlternateContent xmlns:mc="http://schemas.openxmlformats.org/markup-compatibility/2006">
              <mc:Choice xmlns:v="urn:schemas-microsoft-com:vml" Requires="v">
                <p:oleObj spid="_x0000_s2177" name="Document" r:id="rId3" imgW="8369300" imgH="3873500" progId="Word.Document.12">
                  <p:embed/>
                </p:oleObj>
              </mc:Choice>
              <mc:Fallback>
                <p:oleObj name="Document" r:id="rId3" imgW="8369300" imgH="3873500" progId="Word.Document.12">
                  <p:embed/>
                  <p:pic>
                    <p:nvPicPr>
                      <p:cNvPr id="0" name=""/>
                      <p:cNvPicPr/>
                      <p:nvPr/>
                    </p:nvPicPr>
                    <p:blipFill>
                      <a:blip r:embed="rId4"/>
                      <a:stretch>
                        <a:fillRect/>
                      </a:stretch>
                    </p:blipFill>
                    <p:spPr>
                      <a:xfrm>
                        <a:off x="2205843" y="2251238"/>
                        <a:ext cx="10967944" cy="3873500"/>
                      </a:xfrm>
                      <a:prstGeom prst="rect">
                        <a:avLst/>
                      </a:prstGeom>
                    </p:spPr>
                  </p:pic>
                </p:oleObj>
              </mc:Fallback>
            </mc:AlternateContent>
          </a:graphicData>
        </a:graphic>
      </p:graphicFrame>
    </p:spTree>
    <p:extLst>
      <p:ext uri="{BB962C8B-B14F-4D97-AF65-F5344CB8AC3E}">
        <p14:creationId xmlns:p14="http://schemas.microsoft.com/office/powerpoint/2010/main" val="4281616347"/>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SCBT have higher central adiposity than non-cancer controls</a:t>
            </a:r>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2980314325"/>
              </p:ext>
            </p:extLst>
          </p:nvPr>
        </p:nvGraphicFramePr>
        <p:xfrm>
          <a:off x="48562" y="1865032"/>
          <a:ext cx="9018526" cy="4529791"/>
        </p:xfrm>
        <a:graphic>
          <a:graphicData uri="http://schemas.openxmlformats.org/presentationml/2006/ole">
            <mc:AlternateContent xmlns:mc="http://schemas.openxmlformats.org/markup-compatibility/2006">
              <mc:Choice xmlns:v="urn:schemas-microsoft-com:vml" Requires="v">
                <p:oleObj spid="_x0000_s1152" name="Document" r:id="rId3" imgW="8369300" imgH="4203700" progId="Word.Document.12">
                  <p:embed/>
                </p:oleObj>
              </mc:Choice>
              <mc:Fallback>
                <p:oleObj name="Document" r:id="rId3" imgW="8369300" imgH="4203700" progId="Word.Document.12">
                  <p:embed/>
                  <p:pic>
                    <p:nvPicPr>
                      <p:cNvPr id="0" name=""/>
                      <p:cNvPicPr/>
                      <p:nvPr/>
                    </p:nvPicPr>
                    <p:blipFill>
                      <a:blip r:embed="rId4"/>
                      <a:stretch>
                        <a:fillRect/>
                      </a:stretch>
                    </p:blipFill>
                    <p:spPr>
                      <a:xfrm>
                        <a:off x="48562" y="1865032"/>
                        <a:ext cx="9018526" cy="4529791"/>
                      </a:xfrm>
                      <a:prstGeom prst="rect">
                        <a:avLst/>
                      </a:prstGeom>
                    </p:spPr>
                  </p:pic>
                </p:oleObj>
              </mc:Fallback>
            </mc:AlternateContent>
          </a:graphicData>
        </a:graphic>
      </p:graphicFrame>
      <p:sp>
        <p:nvSpPr>
          <p:cNvPr id="6" name="TextBox 5"/>
          <p:cNvSpPr txBox="1"/>
          <p:nvPr/>
        </p:nvSpPr>
        <p:spPr>
          <a:xfrm>
            <a:off x="1778000" y="6394823"/>
            <a:ext cx="5931647" cy="369332"/>
          </a:xfrm>
          <a:prstGeom prst="rect">
            <a:avLst/>
          </a:prstGeom>
          <a:noFill/>
        </p:spPr>
        <p:txBody>
          <a:bodyPr wrap="square" rtlCol="0">
            <a:spAutoFit/>
          </a:bodyPr>
          <a:lstStyle/>
          <a:p>
            <a:r>
              <a:rPr lang="en-US" dirty="0" smtClean="0"/>
              <a:t>Wang KW et al. manuscript prepared for submission</a:t>
            </a:r>
            <a:endParaRPr lang="en-US" dirty="0"/>
          </a:p>
        </p:txBody>
      </p:sp>
    </p:spTree>
    <p:extLst>
      <p:ext uri="{BB962C8B-B14F-4D97-AF65-F5344CB8AC3E}">
        <p14:creationId xmlns:p14="http://schemas.microsoft.com/office/powerpoint/2010/main" val="2315041120"/>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smtClean="0"/>
              <a:t>Brain </a:t>
            </a:r>
            <a:r>
              <a:rPr lang="en-US" sz="2800" b="1" dirty="0" smtClean="0"/>
              <a:t>tumor status, radio-</a:t>
            </a:r>
            <a:r>
              <a:rPr lang="en-US" sz="2800" b="1" dirty="0"/>
              <a:t> </a:t>
            </a:r>
            <a:r>
              <a:rPr lang="en-US" sz="2800" b="1" dirty="0" smtClean="0"/>
              <a:t>and chemotherapy </a:t>
            </a:r>
            <a:r>
              <a:rPr lang="en-US" sz="2800" b="1" dirty="0" smtClean="0"/>
              <a:t>are </a:t>
            </a:r>
            <a:r>
              <a:rPr lang="en-US" sz="2800" b="1" dirty="0" smtClean="0"/>
              <a:t>associated with enhanced </a:t>
            </a:r>
            <a:r>
              <a:rPr lang="en-US" sz="2800" b="1" dirty="0" smtClean="0"/>
              <a:t>adiposity in children with brain tumors</a:t>
            </a:r>
            <a:endParaRPr lang="en-US" sz="2800" b="1" dirty="0"/>
          </a:p>
        </p:txBody>
      </p:sp>
      <p:graphicFrame>
        <p:nvGraphicFramePr>
          <p:cNvPr id="3" name="Object 2"/>
          <p:cNvGraphicFramePr>
            <a:graphicFrameLocks noChangeAspect="1"/>
          </p:cNvGraphicFramePr>
          <p:nvPr>
            <p:extLst>
              <p:ext uri="{D42A27DB-BD31-4B8C-83A1-F6EECF244321}">
                <p14:modId xmlns:p14="http://schemas.microsoft.com/office/powerpoint/2010/main" val="989496744"/>
              </p:ext>
            </p:extLst>
          </p:nvPr>
        </p:nvGraphicFramePr>
        <p:xfrm>
          <a:off x="103470" y="2640850"/>
          <a:ext cx="9140589" cy="2080559"/>
        </p:xfrm>
        <a:graphic>
          <a:graphicData uri="http://schemas.openxmlformats.org/presentationml/2006/ole">
            <mc:AlternateContent xmlns:mc="http://schemas.openxmlformats.org/markup-compatibility/2006">
              <mc:Choice xmlns:v="urn:schemas-microsoft-com:vml" Requires="v">
                <p:oleObj spid="_x0000_s3200" name="Document" r:id="rId3" imgW="8369300" imgH="1905000" progId="Word.Document.12">
                  <p:embed/>
                </p:oleObj>
              </mc:Choice>
              <mc:Fallback>
                <p:oleObj name="Document" r:id="rId3" imgW="8369300" imgH="1905000" progId="Word.Document.12">
                  <p:embed/>
                  <p:pic>
                    <p:nvPicPr>
                      <p:cNvPr id="0" name=""/>
                      <p:cNvPicPr/>
                      <p:nvPr/>
                    </p:nvPicPr>
                    <p:blipFill>
                      <a:blip r:embed="rId4"/>
                      <a:stretch>
                        <a:fillRect/>
                      </a:stretch>
                    </p:blipFill>
                    <p:spPr>
                      <a:xfrm>
                        <a:off x="103470" y="2640850"/>
                        <a:ext cx="9140589" cy="2080559"/>
                      </a:xfrm>
                      <a:prstGeom prst="rect">
                        <a:avLst/>
                      </a:prstGeom>
                    </p:spPr>
                  </p:pic>
                </p:oleObj>
              </mc:Fallback>
            </mc:AlternateContent>
          </a:graphicData>
        </a:graphic>
      </p:graphicFrame>
      <p:sp>
        <p:nvSpPr>
          <p:cNvPr id="4" name="TextBox 3"/>
          <p:cNvSpPr txBox="1"/>
          <p:nvPr/>
        </p:nvSpPr>
        <p:spPr>
          <a:xfrm>
            <a:off x="1812390" y="2497061"/>
            <a:ext cx="2368948" cy="2031325"/>
          </a:xfrm>
          <a:prstGeom prst="rect">
            <a:avLst/>
          </a:prstGeom>
          <a:noFill/>
          <a:ln w="50800">
            <a:solidFill>
              <a:srgbClr val="FF0000"/>
            </a:solidFill>
            <a:prstDash val="sysDash"/>
          </a:ln>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p:txBody>
      </p:sp>
      <p:sp>
        <p:nvSpPr>
          <p:cNvPr id="5" name="TextBox 4"/>
          <p:cNvSpPr txBox="1"/>
          <p:nvPr/>
        </p:nvSpPr>
        <p:spPr>
          <a:xfrm>
            <a:off x="6421849" y="2497061"/>
            <a:ext cx="2378642" cy="2031325"/>
          </a:xfrm>
          <a:prstGeom prst="rect">
            <a:avLst/>
          </a:prstGeom>
          <a:noFill/>
          <a:ln w="50800">
            <a:solidFill>
              <a:srgbClr val="FF0000"/>
            </a:solidFill>
            <a:prstDash val="sysDash"/>
          </a:ln>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p:txBody>
      </p:sp>
    </p:spTree>
    <p:extLst>
      <p:ext uri="{BB962C8B-B14F-4D97-AF65-F5344CB8AC3E}">
        <p14:creationId xmlns:p14="http://schemas.microsoft.com/office/powerpoint/2010/main" val="3508214606"/>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Physical inactivity and a diet high in fat drive adiposity in SCBT</a:t>
            </a:r>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1061274517"/>
              </p:ext>
            </p:extLst>
          </p:nvPr>
        </p:nvGraphicFramePr>
        <p:xfrm>
          <a:off x="101600" y="2381250"/>
          <a:ext cx="8940800" cy="2095500"/>
        </p:xfrm>
        <a:graphic>
          <a:graphicData uri="http://schemas.openxmlformats.org/presentationml/2006/ole">
            <mc:AlternateContent xmlns:mc="http://schemas.openxmlformats.org/markup-compatibility/2006">
              <mc:Choice xmlns:v="urn:schemas-microsoft-com:vml" Requires="v">
                <p:oleObj spid="_x0000_s4223" name="Document" r:id="rId3" imgW="8940800" imgH="2095500" progId="Word.Document.12">
                  <p:embed/>
                </p:oleObj>
              </mc:Choice>
              <mc:Fallback>
                <p:oleObj name="Document" r:id="rId3" imgW="8940800" imgH="2095500" progId="Word.Document.12">
                  <p:embed/>
                  <p:pic>
                    <p:nvPicPr>
                      <p:cNvPr id="0" name=""/>
                      <p:cNvPicPr/>
                      <p:nvPr/>
                    </p:nvPicPr>
                    <p:blipFill>
                      <a:blip r:embed="rId4"/>
                      <a:stretch>
                        <a:fillRect/>
                      </a:stretch>
                    </p:blipFill>
                    <p:spPr>
                      <a:xfrm>
                        <a:off x="101600" y="2381250"/>
                        <a:ext cx="8940800" cy="2095500"/>
                      </a:xfrm>
                      <a:prstGeom prst="rect">
                        <a:avLst/>
                      </a:prstGeom>
                    </p:spPr>
                  </p:pic>
                </p:oleObj>
              </mc:Fallback>
            </mc:AlternateContent>
          </a:graphicData>
        </a:graphic>
      </p:graphicFrame>
      <p:sp>
        <p:nvSpPr>
          <p:cNvPr id="4" name="TextBox 3"/>
          <p:cNvSpPr txBox="1"/>
          <p:nvPr/>
        </p:nvSpPr>
        <p:spPr>
          <a:xfrm>
            <a:off x="2611552" y="2268759"/>
            <a:ext cx="2140617" cy="2031325"/>
          </a:xfrm>
          <a:prstGeom prst="rect">
            <a:avLst/>
          </a:prstGeom>
          <a:noFill/>
          <a:ln w="50800">
            <a:solidFill>
              <a:srgbClr val="FF0000"/>
            </a:solidFill>
            <a:prstDash val="sysDash"/>
          </a:ln>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p:txBody>
      </p:sp>
      <p:sp>
        <p:nvSpPr>
          <p:cNvPr id="5" name="TextBox 4"/>
          <p:cNvSpPr txBox="1"/>
          <p:nvPr/>
        </p:nvSpPr>
        <p:spPr>
          <a:xfrm>
            <a:off x="6849973" y="2268759"/>
            <a:ext cx="2220969" cy="2031325"/>
          </a:xfrm>
          <a:prstGeom prst="rect">
            <a:avLst/>
          </a:prstGeom>
          <a:noFill/>
          <a:ln w="50800">
            <a:solidFill>
              <a:srgbClr val="FF0000"/>
            </a:solidFill>
            <a:prstDash val="sysDash"/>
          </a:ln>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p:txBody>
      </p:sp>
    </p:spTree>
    <p:extLst>
      <p:ext uri="{BB962C8B-B14F-4D97-AF65-F5344CB8AC3E}">
        <p14:creationId xmlns:p14="http://schemas.microsoft.com/office/powerpoint/2010/main" val="3706421306"/>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t>Adiposity </a:t>
            </a:r>
            <a:r>
              <a:rPr lang="en-US" sz="3600" b="1" dirty="0"/>
              <a:t>in </a:t>
            </a:r>
            <a:r>
              <a:rPr lang="en-US" sz="3600" b="1" dirty="0" smtClean="0"/>
              <a:t>Survivors of childhood brain tumors is likely polygenic</a:t>
            </a:r>
            <a:endParaRPr lang="en-US" sz="3600" b="1" dirty="0"/>
          </a:p>
        </p:txBody>
      </p:sp>
      <p:sp>
        <p:nvSpPr>
          <p:cNvPr id="3" name="Content Placeholder 2"/>
          <p:cNvSpPr>
            <a:spLocks noGrp="1"/>
          </p:cNvSpPr>
          <p:nvPr>
            <p:ph idx="1"/>
          </p:nvPr>
        </p:nvSpPr>
        <p:spPr/>
        <p:txBody>
          <a:bodyPr>
            <a:normAutofit fontScale="77500" lnSpcReduction="20000"/>
          </a:bodyPr>
          <a:lstStyle/>
          <a:p>
            <a:r>
              <a:rPr lang="en-US" dirty="0" smtClean="0">
                <a:solidFill>
                  <a:srgbClr val="FF0000"/>
                </a:solidFill>
              </a:rPr>
              <a:t>Parental</a:t>
            </a:r>
            <a:r>
              <a:rPr lang="en-US" dirty="0">
                <a:solidFill>
                  <a:srgbClr val="FF0000"/>
                </a:solidFill>
              </a:rPr>
              <a:t>/system </a:t>
            </a:r>
            <a:r>
              <a:rPr lang="en-US" dirty="0" smtClean="0">
                <a:solidFill>
                  <a:srgbClr val="FF0000"/>
                </a:solidFill>
              </a:rPr>
              <a:t>overprotection</a:t>
            </a:r>
          </a:p>
          <a:p>
            <a:r>
              <a:rPr lang="en-US" dirty="0" smtClean="0">
                <a:solidFill>
                  <a:srgbClr val="FF0000"/>
                </a:solidFill>
              </a:rPr>
              <a:t>Altered </a:t>
            </a:r>
            <a:r>
              <a:rPr lang="en-US" dirty="0">
                <a:solidFill>
                  <a:srgbClr val="FF0000"/>
                </a:solidFill>
              </a:rPr>
              <a:t>energy </a:t>
            </a:r>
            <a:r>
              <a:rPr lang="en-US" dirty="0" smtClean="0">
                <a:solidFill>
                  <a:srgbClr val="FF0000"/>
                </a:solidFill>
              </a:rPr>
              <a:t>intake</a:t>
            </a:r>
          </a:p>
          <a:p>
            <a:r>
              <a:rPr lang="en-US" dirty="0">
                <a:solidFill>
                  <a:srgbClr val="FF0000"/>
                </a:solidFill>
              </a:rPr>
              <a:t>R</a:t>
            </a:r>
            <a:r>
              <a:rPr lang="en-US" dirty="0" smtClean="0">
                <a:solidFill>
                  <a:srgbClr val="FF0000"/>
                </a:solidFill>
              </a:rPr>
              <a:t>educed </a:t>
            </a:r>
            <a:r>
              <a:rPr lang="en-US" dirty="0">
                <a:solidFill>
                  <a:srgbClr val="FF0000"/>
                </a:solidFill>
              </a:rPr>
              <a:t>mobility and physical </a:t>
            </a:r>
            <a:r>
              <a:rPr lang="en-US" dirty="0" smtClean="0">
                <a:solidFill>
                  <a:srgbClr val="FF0000"/>
                </a:solidFill>
              </a:rPr>
              <a:t>activity</a:t>
            </a:r>
          </a:p>
          <a:p>
            <a:r>
              <a:rPr lang="en-US" dirty="0">
                <a:solidFill>
                  <a:schemeClr val="tx2">
                    <a:lumMod val="75000"/>
                  </a:schemeClr>
                </a:solidFill>
              </a:rPr>
              <a:t>Treatment e.g. radiotherapy of tail of </a:t>
            </a:r>
            <a:r>
              <a:rPr lang="en-US" dirty="0" smtClean="0">
                <a:solidFill>
                  <a:schemeClr val="tx2">
                    <a:lumMod val="75000"/>
                  </a:schemeClr>
                </a:solidFill>
              </a:rPr>
              <a:t>pancreas</a:t>
            </a:r>
            <a:endParaRPr lang="en-US" dirty="0" smtClean="0">
              <a:solidFill>
                <a:schemeClr val="tx2">
                  <a:lumMod val="75000"/>
                </a:schemeClr>
              </a:solidFill>
            </a:endParaRPr>
          </a:p>
          <a:p>
            <a:r>
              <a:rPr lang="en-US" dirty="0">
                <a:solidFill>
                  <a:schemeClr val="tx2">
                    <a:lumMod val="75000"/>
                  </a:schemeClr>
                </a:solidFill>
              </a:rPr>
              <a:t>H</a:t>
            </a:r>
            <a:r>
              <a:rPr lang="en-US" dirty="0" smtClean="0">
                <a:solidFill>
                  <a:schemeClr val="tx2">
                    <a:lumMod val="75000"/>
                  </a:schemeClr>
                </a:solidFill>
              </a:rPr>
              <a:t>ypothalamic</a:t>
            </a:r>
            <a:r>
              <a:rPr lang="en-US" dirty="0">
                <a:solidFill>
                  <a:schemeClr val="tx2">
                    <a:lumMod val="75000"/>
                  </a:schemeClr>
                </a:solidFill>
              </a:rPr>
              <a:t>-pituitary damage </a:t>
            </a:r>
          </a:p>
          <a:p>
            <a:r>
              <a:rPr lang="en-US" dirty="0" smtClean="0">
                <a:solidFill>
                  <a:schemeClr val="tx2">
                    <a:lumMod val="75000"/>
                  </a:schemeClr>
                </a:solidFill>
              </a:rPr>
              <a:t>Pituitary </a:t>
            </a:r>
            <a:r>
              <a:rPr lang="en-US" dirty="0">
                <a:solidFill>
                  <a:schemeClr val="tx2">
                    <a:lumMod val="75000"/>
                  </a:schemeClr>
                </a:solidFill>
              </a:rPr>
              <a:t>hormone deficiencies </a:t>
            </a:r>
          </a:p>
          <a:p>
            <a:r>
              <a:rPr lang="en-US" dirty="0">
                <a:solidFill>
                  <a:schemeClr val="tx2">
                    <a:lumMod val="75000"/>
                  </a:schemeClr>
                </a:solidFill>
              </a:rPr>
              <a:t>S</a:t>
            </a:r>
            <a:r>
              <a:rPr lang="en-US" dirty="0" smtClean="0">
                <a:solidFill>
                  <a:schemeClr val="tx2">
                    <a:lumMod val="75000"/>
                  </a:schemeClr>
                </a:solidFill>
              </a:rPr>
              <a:t>leep </a:t>
            </a:r>
            <a:r>
              <a:rPr lang="en-US" dirty="0">
                <a:solidFill>
                  <a:schemeClr val="tx2">
                    <a:lumMod val="75000"/>
                  </a:schemeClr>
                </a:solidFill>
              </a:rPr>
              <a:t>problems </a:t>
            </a:r>
          </a:p>
          <a:p>
            <a:r>
              <a:rPr lang="en-US" dirty="0" smtClean="0">
                <a:solidFill>
                  <a:schemeClr val="tx2">
                    <a:lumMod val="75000"/>
                  </a:schemeClr>
                </a:solidFill>
              </a:rPr>
              <a:t>Vision problems</a:t>
            </a:r>
            <a:endParaRPr lang="en-US" dirty="0">
              <a:solidFill>
                <a:schemeClr val="tx2">
                  <a:lumMod val="75000"/>
                </a:schemeClr>
              </a:solidFill>
            </a:endParaRPr>
          </a:p>
          <a:p>
            <a:r>
              <a:rPr lang="en-US" dirty="0">
                <a:solidFill>
                  <a:schemeClr val="tx2">
                    <a:lumMod val="75000"/>
                  </a:schemeClr>
                </a:solidFill>
              </a:rPr>
              <a:t>I</a:t>
            </a:r>
            <a:r>
              <a:rPr lang="en-US" dirty="0" smtClean="0">
                <a:solidFill>
                  <a:schemeClr val="tx2">
                    <a:lumMod val="75000"/>
                  </a:schemeClr>
                </a:solidFill>
              </a:rPr>
              <a:t>mbalance </a:t>
            </a:r>
            <a:r>
              <a:rPr lang="en-US" dirty="0">
                <a:solidFill>
                  <a:schemeClr val="tx2">
                    <a:lumMod val="75000"/>
                  </a:schemeClr>
                </a:solidFill>
              </a:rPr>
              <a:t>and pain </a:t>
            </a:r>
            <a:endParaRPr lang="en-US" dirty="0" smtClean="0">
              <a:solidFill>
                <a:schemeClr val="tx2">
                  <a:lumMod val="75000"/>
                </a:schemeClr>
              </a:solidFill>
            </a:endParaRPr>
          </a:p>
          <a:p>
            <a:r>
              <a:rPr lang="en-US" dirty="0">
                <a:solidFill>
                  <a:schemeClr val="tx2">
                    <a:lumMod val="75000"/>
                  </a:schemeClr>
                </a:solidFill>
              </a:rPr>
              <a:t>M</a:t>
            </a:r>
            <a:r>
              <a:rPr lang="en-US" dirty="0" smtClean="0">
                <a:solidFill>
                  <a:schemeClr val="tx2">
                    <a:lumMod val="75000"/>
                  </a:schemeClr>
                </a:solidFill>
              </a:rPr>
              <a:t>ental </a:t>
            </a:r>
            <a:r>
              <a:rPr lang="en-US" dirty="0">
                <a:solidFill>
                  <a:schemeClr val="tx2">
                    <a:lumMod val="75000"/>
                  </a:schemeClr>
                </a:solidFill>
              </a:rPr>
              <a:t>health issues </a:t>
            </a:r>
          </a:p>
          <a:p>
            <a:r>
              <a:rPr lang="en-US" dirty="0" smtClean="0">
                <a:solidFill>
                  <a:schemeClr val="tx2">
                    <a:lumMod val="75000"/>
                  </a:schemeClr>
                </a:solidFill>
              </a:rPr>
              <a:t>Medications </a:t>
            </a:r>
            <a:r>
              <a:rPr lang="en-US" dirty="0">
                <a:solidFill>
                  <a:schemeClr val="tx2">
                    <a:lumMod val="75000"/>
                  </a:schemeClr>
                </a:solidFill>
              </a:rPr>
              <a:t>e.g. </a:t>
            </a:r>
            <a:r>
              <a:rPr lang="en-US" dirty="0" smtClean="0">
                <a:solidFill>
                  <a:schemeClr val="tx2">
                    <a:lumMod val="75000"/>
                  </a:schemeClr>
                </a:solidFill>
              </a:rPr>
              <a:t>antidepressants</a:t>
            </a:r>
          </a:p>
          <a:p>
            <a:endParaRPr lang="en-US" dirty="0"/>
          </a:p>
        </p:txBody>
      </p:sp>
      <p:sp>
        <p:nvSpPr>
          <p:cNvPr id="4" name="TextBox 3"/>
          <p:cNvSpPr txBox="1"/>
          <p:nvPr/>
        </p:nvSpPr>
        <p:spPr>
          <a:xfrm>
            <a:off x="2383220" y="6126163"/>
            <a:ext cx="3881651" cy="369332"/>
          </a:xfrm>
          <a:prstGeom prst="rect">
            <a:avLst/>
          </a:prstGeom>
          <a:noFill/>
        </p:spPr>
        <p:txBody>
          <a:bodyPr wrap="square" rtlCol="0">
            <a:spAutoFit/>
          </a:bodyPr>
          <a:lstStyle/>
          <a:p>
            <a:r>
              <a:rPr lang="en-US" dirty="0" smtClean="0"/>
              <a:t>Lusting R et al. JCEM, 2003</a:t>
            </a:r>
            <a:endParaRPr lang="en-US" dirty="0"/>
          </a:p>
        </p:txBody>
      </p:sp>
    </p:spTree>
    <p:extLst>
      <p:ext uri="{BB962C8B-B14F-4D97-AF65-F5344CB8AC3E}">
        <p14:creationId xmlns:p14="http://schemas.microsoft.com/office/powerpoint/2010/main" val="1975231654"/>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Question</a:t>
            </a:r>
            <a:endParaRPr lang="en-US" dirty="0"/>
          </a:p>
        </p:txBody>
      </p:sp>
      <p:sp>
        <p:nvSpPr>
          <p:cNvPr id="4" name="Content Placeholder 3"/>
          <p:cNvSpPr>
            <a:spLocks noGrp="1"/>
          </p:cNvSpPr>
          <p:nvPr>
            <p:ph idx="1"/>
          </p:nvPr>
        </p:nvSpPr>
        <p:spPr/>
        <p:txBody>
          <a:bodyPr/>
          <a:lstStyle/>
          <a:p>
            <a:r>
              <a:rPr lang="en-US" dirty="0" smtClean="0"/>
              <a:t>Can excess adiposity be managed/prevented?</a:t>
            </a:r>
            <a:endParaRPr lang="en-US" dirty="0"/>
          </a:p>
          <a:p>
            <a:endParaRPr lang="en-US" dirty="0" smtClean="0"/>
          </a:p>
          <a:p>
            <a:pPr marL="0" indent="0">
              <a:buNone/>
            </a:pPr>
            <a:endParaRPr lang="en-US" dirty="0"/>
          </a:p>
        </p:txBody>
      </p:sp>
    </p:spTree>
    <p:extLst>
      <p:ext uri="{BB962C8B-B14F-4D97-AF65-F5344CB8AC3E}">
        <p14:creationId xmlns:p14="http://schemas.microsoft.com/office/powerpoint/2010/main" val="1796312353"/>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716"/>
            <a:ext cx="8229600" cy="1143000"/>
          </a:xfrm>
        </p:spPr>
        <p:txBody>
          <a:bodyPr>
            <a:normAutofit/>
          </a:bodyPr>
          <a:lstStyle/>
          <a:p>
            <a:r>
              <a:rPr lang="en-US" sz="3200" b="1" dirty="0" smtClean="0"/>
              <a:t>Improvement of dysglycemia in HFD </a:t>
            </a:r>
            <a:r>
              <a:rPr lang="en-US" sz="3200" b="1" dirty="0" smtClean="0"/>
              <a:t>with endurance exercise in mice </a:t>
            </a:r>
            <a:endParaRPr lang="en-US" sz="3200" b="1" dirty="0"/>
          </a:p>
        </p:txBody>
      </p:sp>
      <p:pic>
        <p:nvPicPr>
          <p:cNvPr id="3" name="Picture 2"/>
          <p:cNvPicPr>
            <a:picLocks noChangeAspect="1"/>
          </p:cNvPicPr>
          <p:nvPr/>
        </p:nvPicPr>
        <p:blipFill>
          <a:blip r:embed="rId3"/>
          <a:stretch>
            <a:fillRect/>
          </a:stretch>
        </p:blipFill>
        <p:spPr>
          <a:xfrm>
            <a:off x="1923448" y="1127342"/>
            <a:ext cx="5286339" cy="5277129"/>
          </a:xfrm>
          <a:prstGeom prst="rect">
            <a:avLst/>
          </a:prstGeom>
        </p:spPr>
      </p:pic>
      <p:sp>
        <p:nvSpPr>
          <p:cNvPr id="4" name="TextBox 3"/>
          <p:cNvSpPr txBox="1"/>
          <p:nvPr/>
        </p:nvSpPr>
        <p:spPr>
          <a:xfrm>
            <a:off x="2543629" y="6341017"/>
            <a:ext cx="4753194" cy="369332"/>
          </a:xfrm>
          <a:prstGeom prst="rect">
            <a:avLst/>
          </a:prstGeom>
          <a:noFill/>
        </p:spPr>
        <p:txBody>
          <a:bodyPr wrap="square" rtlCol="0">
            <a:spAutoFit/>
          </a:bodyPr>
          <a:lstStyle/>
          <a:p>
            <a:r>
              <a:rPr lang="en-US" dirty="0" smtClean="0"/>
              <a:t>Samaan, M.C. et al. Physiological Reports, 2014</a:t>
            </a:r>
            <a:endParaRPr lang="en-US" dirty="0"/>
          </a:p>
        </p:txBody>
      </p:sp>
      <p:sp>
        <p:nvSpPr>
          <p:cNvPr id="5" name="Rectangle 4"/>
          <p:cNvSpPr/>
          <p:nvPr/>
        </p:nvSpPr>
        <p:spPr>
          <a:xfrm>
            <a:off x="2272632" y="2779038"/>
            <a:ext cx="4843908" cy="1773052"/>
          </a:xfrm>
          <a:prstGeom prst="rect">
            <a:avLst/>
          </a:prstGeom>
          <a:noFill/>
          <a:ln w="31750">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54036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Autofit/>
          </a:bodyPr>
          <a:lstStyle/>
          <a:p>
            <a:r>
              <a:rPr lang="en-US" sz="3200" b="1" dirty="0" smtClean="0"/>
              <a:t>HFD enhanced muscle inflammation </a:t>
            </a:r>
            <a:r>
              <a:rPr lang="en-US" sz="3200" b="1" dirty="0" smtClean="0"/>
              <a:t>that </a:t>
            </a:r>
            <a:r>
              <a:rPr lang="en-US" sz="3200" b="1" dirty="0" smtClean="0"/>
              <a:t>was reduced with </a:t>
            </a:r>
            <a:r>
              <a:rPr lang="en-US" sz="3200" b="1" dirty="0" smtClean="0"/>
              <a:t>exercise (qPCR)</a:t>
            </a:r>
            <a:endParaRPr lang="en-US" sz="3200" b="1" dirty="0"/>
          </a:p>
        </p:txBody>
      </p:sp>
      <p:pic>
        <p:nvPicPr>
          <p:cNvPr id="3" name="Picture 2"/>
          <p:cNvPicPr>
            <a:picLocks noChangeAspect="1"/>
          </p:cNvPicPr>
          <p:nvPr/>
        </p:nvPicPr>
        <p:blipFill>
          <a:blip r:embed="rId3"/>
          <a:stretch>
            <a:fillRect/>
          </a:stretch>
        </p:blipFill>
        <p:spPr>
          <a:xfrm>
            <a:off x="1891974" y="1417638"/>
            <a:ext cx="5247558" cy="5203682"/>
          </a:xfrm>
          <a:prstGeom prst="rect">
            <a:avLst/>
          </a:prstGeom>
        </p:spPr>
      </p:pic>
      <p:sp>
        <p:nvSpPr>
          <p:cNvPr id="4" name="TextBox 3"/>
          <p:cNvSpPr txBox="1"/>
          <p:nvPr/>
        </p:nvSpPr>
        <p:spPr>
          <a:xfrm>
            <a:off x="2543629" y="6456469"/>
            <a:ext cx="4753194" cy="369332"/>
          </a:xfrm>
          <a:prstGeom prst="rect">
            <a:avLst/>
          </a:prstGeom>
          <a:noFill/>
        </p:spPr>
        <p:txBody>
          <a:bodyPr wrap="square" rtlCol="0">
            <a:spAutoFit/>
          </a:bodyPr>
          <a:lstStyle/>
          <a:p>
            <a:r>
              <a:rPr lang="en-US" dirty="0" smtClean="0"/>
              <a:t>Samaan, M.C. et al. Physiological Reports, 2014</a:t>
            </a:r>
            <a:endParaRPr lang="en-US" dirty="0"/>
          </a:p>
        </p:txBody>
      </p:sp>
      <p:sp>
        <p:nvSpPr>
          <p:cNvPr id="5" name="TextBox 4"/>
          <p:cNvSpPr txBox="1"/>
          <p:nvPr/>
        </p:nvSpPr>
        <p:spPr>
          <a:xfrm>
            <a:off x="1166285" y="1852988"/>
            <a:ext cx="1179244" cy="369332"/>
          </a:xfrm>
          <a:prstGeom prst="rect">
            <a:avLst/>
          </a:prstGeom>
          <a:noFill/>
        </p:spPr>
        <p:txBody>
          <a:bodyPr wrap="square" rtlCol="0">
            <a:spAutoFit/>
          </a:bodyPr>
          <a:lstStyle/>
          <a:p>
            <a:r>
              <a:rPr lang="en-US" b="1" dirty="0" smtClean="0">
                <a:solidFill>
                  <a:srgbClr val="FF0000"/>
                </a:solidFill>
              </a:rPr>
              <a:t>TNFα</a:t>
            </a:r>
            <a:endParaRPr lang="en-US" b="1" dirty="0">
              <a:solidFill>
                <a:srgbClr val="FF0000"/>
              </a:solidFill>
            </a:endParaRPr>
          </a:p>
        </p:txBody>
      </p:sp>
      <p:sp>
        <p:nvSpPr>
          <p:cNvPr id="6" name="TextBox 5"/>
          <p:cNvSpPr txBox="1"/>
          <p:nvPr/>
        </p:nvSpPr>
        <p:spPr>
          <a:xfrm>
            <a:off x="1166285" y="3793586"/>
            <a:ext cx="1179244" cy="369332"/>
          </a:xfrm>
          <a:prstGeom prst="rect">
            <a:avLst/>
          </a:prstGeom>
          <a:noFill/>
        </p:spPr>
        <p:txBody>
          <a:bodyPr wrap="square" rtlCol="0">
            <a:spAutoFit/>
          </a:bodyPr>
          <a:lstStyle/>
          <a:p>
            <a:r>
              <a:rPr lang="en-US" b="1" dirty="0" smtClean="0">
                <a:solidFill>
                  <a:srgbClr val="FF0000"/>
                </a:solidFill>
              </a:rPr>
              <a:t>IL-6</a:t>
            </a:r>
            <a:endParaRPr lang="en-US" b="1" dirty="0">
              <a:solidFill>
                <a:srgbClr val="FF0000"/>
              </a:solidFill>
            </a:endParaRPr>
          </a:p>
        </p:txBody>
      </p:sp>
      <p:sp>
        <p:nvSpPr>
          <p:cNvPr id="7" name="TextBox 6"/>
          <p:cNvSpPr txBox="1"/>
          <p:nvPr/>
        </p:nvSpPr>
        <p:spPr>
          <a:xfrm>
            <a:off x="6707201" y="3839226"/>
            <a:ext cx="1179244" cy="369332"/>
          </a:xfrm>
          <a:prstGeom prst="rect">
            <a:avLst/>
          </a:prstGeom>
          <a:noFill/>
        </p:spPr>
        <p:txBody>
          <a:bodyPr wrap="square" rtlCol="0">
            <a:spAutoFit/>
          </a:bodyPr>
          <a:lstStyle/>
          <a:p>
            <a:r>
              <a:rPr lang="en-US" b="1" dirty="0" smtClean="0">
                <a:solidFill>
                  <a:srgbClr val="FF0000"/>
                </a:solidFill>
              </a:rPr>
              <a:t>CCL2</a:t>
            </a:r>
            <a:endParaRPr lang="en-US" b="1" dirty="0">
              <a:solidFill>
                <a:srgbClr val="FF0000"/>
              </a:solidFill>
            </a:endParaRPr>
          </a:p>
        </p:txBody>
      </p:sp>
      <p:sp>
        <p:nvSpPr>
          <p:cNvPr id="8" name="TextBox 7"/>
          <p:cNvSpPr txBox="1"/>
          <p:nvPr/>
        </p:nvSpPr>
        <p:spPr>
          <a:xfrm>
            <a:off x="1166285" y="5656436"/>
            <a:ext cx="1179244" cy="369332"/>
          </a:xfrm>
          <a:prstGeom prst="rect">
            <a:avLst/>
          </a:prstGeom>
          <a:noFill/>
        </p:spPr>
        <p:txBody>
          <a:bodyPr wrap="square" rtlCol="0">
            <a:spAutoFit/>
          </a:bodyPr>
          <a:lstStyle/>
          <a:p>
            <a:r>
              <a:rPr lang="en-US" b="1" dirty="0" smtClean="0"/>
              <a:t>IL-10</a:t>
            </a:r>
            <a:endParaRPr lang="en-US" b="1" dirty="0"/>
          </a:p>
        </p:txBody>
      </p:sp>
      <p:sp>
        <p:nvSpPr>
          <p:cNvPr id="9" name="TextBox 8"/>
          <p:cNvSpPr txBox="1"/>
          <p:nvPr/>
        </p:nvSpPr>
        <p:spPr>
          <a:xfrm>
            <a:off x="6707201" y="2037654"/>
            <a:ext cx="1179244" cy="369332"/>
          </a:xfrm>
          <a:prstGeom prst="rect">
            <a:avLst/>
          </a:prstGeom>
          <a:noFill/>
        </p:spPr>
        <p:txBody>
          <a:bodyPr wrap="square" rtlCol="0">
            <a:spAutoFit/>
          </a:bodyPr>
          <a:lstStyle/>
          <a:p>
            <a:r>
              <a:rPr lang="en-US" b="1" dirty="0" smtClean="0"/>
              <a:t>IL-1β</a:t>
            </a:r>
            <a:endParaRPr lang="en-US" b="1" dirty="0"/>
          </a:p>
        </p:txBody>
      </p:sp>
      <p:sp>
        <p:nvSpPr>
          <p:cNvPr id="11" name="TextBox 10"/>
          <p:cNvSpPr txBox="1"/>
          <p:nvPr/>
        </p:nvSpPr>
        <p:spPr>
          <a:xfrm>
            <a:off x="6707201" y="5712412"/>
            <a:ext cx="1677094" cy="369332"/>
          </a:xfrm>
          <a:prstGeom prst="rect">
            <a:avLst/>
          </a:prstGeom>
          <a:noFill/>
        </p:spPr>
        <p:txBody>
          <a:bodyPr wrap="square" rtlCol="0">
            <a:spAutoFit/>
          </a:bodyPr>
          <a:lstStyle/>
          <a:p>
            <a:r>
              <a:rPr lang="en-US" b="1" dirty="0" smtClean="0">
                <a:solidFill>
                  <a:srgbClr val="FF0000"/>
                </a:solidFill>
              </a:rPr>
              <a:t>TNFα/IL-10</a:t>
            </a:r>
            <a:endParaRPr lang="en-US" b="1" dirty="0">
              <a:solidFill>
                <a:srgbClr val="FF0000"/>
              </a:solidFill>
            </a:endParaRPr>
          </a:p>
        </p:txBody>
      </p:sp>
    </p:spTree>
    <p:extLst>
      <p:ext uri="{BB962C8B-B14F-4D97-AF65-F5344CB8AC3E}">
        <p14:creationId xmlns:p14="http://schemas.microsoft.com/office/powerpoint/2010/main" val="26575943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021561" y="998128"/>
            <a:ext cx="4580681" cy="5458176"/>
          </a:xfrm>
          <a:prstGeom prst="rect">
            <a:avLst/>
          </a:prstGeom>
        </p:spPr>
      </p:pic>
      <p:sp>
        <p:nvSpPr>
          <p:cNvPr id="4" name="TextBox 3"/>
          <p:cNvSpPr txBox="1"/>
          <p:nvPr/>
        </p:nvSpPr>
        <p:spPr>
          <a:xfrm>
            <a:off x="2543629" y="6392329"/>
            <a:ext cx="4753194" cy="369332"/>
          </a:xfrm>
          <a:prstGeom prst="rect">
            <a:avLst/>
          </a:prstGeom>
          <a:noFill/>
        </p:spPr>
        <p:txBody>
          <a:bodyPr wrap="square" rtlCol="0">
            <a:spAutoFit/>
          </a:bodyPr>
          <a:lstStyle/>
          <a:p>
            <a:r>
              <a:rPr lang="en-US" dirty="0" smtClean="0"/>
              <a:t>Samaan, M.C. et al. Physiological Reports, 2014</a:t>
            </a:r>
            <a:endParaRPr lang="en-US" dirty="0"/>
          </a:p>
        </p:txBody>
      </p:sp>
      <p:sp>
        <p:nvSpPr>
          <p:cNvPr id="5" name="Title 1"/>
          <p:cNvSpPr>
            <a:spLocks noGrp="1"/>
          </p:cNvSpPr>
          <p:nvPr>
            <p:ph type="title"/>
          </p:nvPr>
        </p:nvSpPr>
        <p:spPr>
          <a:xfrm>
            <a:off x="457200" y="-95556"/>
            <a:ext cx="8229600" cy="1143000"/>
          </a:xfrm>
        </p:spPr>
        <p:txBody>
          <a:bodyPr>
            <a:noAutofit/>
          </a:bodyPr>
          <a:lstStyle/>
          <a:p>
            <a:r>
              <a:rPr lang="en-US" sz="3200" b="1" dirty="0" smtClean="0"/>
              <a:t>Endurance e</a:t>
            </a:r>
            <a:r>
              <a:rPr lang="en-US" sz="3200" b="1" dirty="0" smtClean="0"/>
              <a:t>xercise </a:t>
            </a:r>
            <a:r>
              <a:rPr lang="en-US" sz="3200" b="1" dirty="0" smtClean="0"/>
              <a:t>lowers muscle macrophage content</a:t>
            </a:r>
            <a:endParaRPr lang="en-US" sz="3200" b="1" dirty="0"/>
          </a:p>
        </p:txBody>
      </p:sp>
      <p:sp>
        <p:nvSpPr>
          <p:cNvPr id="6" name="TextBox 5"/>
          <p:cNvSpPr txBox="1"/>
          <p:nvPr/>
        </p:nvSpPr>
        <p:spPr>
          <a:xfrm>
            <a:off x="6414569" y="2928499"/>
            <a:ext cx="2513991" cy="646331"/>
          </a:xfrm>
          <a:prstGeom prst="rect">
            <a:avLst/>
          </a:prstGeom>
          <a:noFill/>
        </p:spPr>
        <p:txBody>
          <a:bodyPr wrap="square" rtlCol="0">
            <a:spAutoFit/>
          </a:bodyPr>
          <a:lstStyle/>
          <a:p>
            <a:r>
              <a:rPr lang="en-US" dirty="0" smtClean="0"/>
              <a:t>Muscle F4/80 &amp; </a:t>
            </a:r>
          </a:p>
          <a:p>
            <a:r>
              <a:rPr lang="en-US" dirty="0" smtClean="0"/>
              <a:t>HOMA-IR</a:t>
            </a:r>
            <a:endParaRPr lang="en-US" dirty="0"/>
          </a:p>
        </p:txBody>
      </p:sp>
      <p:sp>
        <p:nvSpPr>
          <p:cNvPr id="8" name="Rectangle 7"/>
          <p:cNvSpPr/>
          <p:nvPr/>
        </p:nvSpPr>
        <p:spPr>
          <a:xfrm>
            <a:off x="4418925" y="2683938"/>
            <a:ext cx="3965370" cy="1775240"/>
          </a:xfrm>
          <a:prstGeom prst="rect">
            <a:avLst/>
          </a:prstGeom>
          <a:noFill/>
          <a:ln w="41275">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1490253" y="1593829"/>
            <a:ext cx="855276" cy="369332"/>
          </a:xfrm>
          <a:prstGeom prst="rect">
            <a:avLst/>
          </a:prstGeom>
          <a:noFill/>
        </p:spPr>
        <p:txBody>
          <a:bodyPr wrap="square" rtlCol="0">
            <a:spAutoFit/>
          </a:bodyPr>
          <a:lstStyle/>
          <a:p>
            <a:r>
              <a:rPr lang="en-US" b="1" dirty="0" smtClean="0">
                <a:solidFill>
                  <a:srgbClr val="FF0000"/>
                </a:solidFill>
              </a:rPr>
              <a:t>F4/80</a:t>
            </a:r>
            <a:endParaRPr lang="en-US" b="1" dirty="0">
              <a:solidFill>
                <a:srgbClr val="FF0000"/>
              </a:solidFill>
            </a:endParaRPr>
          </a:p>
        </p:txBody>
      </p:sp>
      <p:sp>
        <p:nvSpPr>
          <p:cNvPr id="10" name="TextBox 9"/>
          <p:cNvSpPr txBox="1"/>
          <p:nvPr/>
        </p:nvSpPr>
        <p:spPr>
          <a:xfrm>
            <a:off x="437565" y="3123464"/>
            <a:ext cx="2592211" cy="646331"/>
          </a:xfrm>
          <a:prstGeom prst="rect">
            <a:avLst/>
          </a:prstGeom>
          <a:noFill/>
        </p:spPr>
        <p:txBody>
          <a:bodyPr wrap="square" rtlCol="0">
            <a:spAutoFit/>
          </a:bodyPr>
          <a:lstStyle/>
          <a:p>
            <a:r>
              <a:rPr lang="en-US" b="1" dirty="0" smtClean="0">
                <a:solidFill>
                  <a:srgbClr val="FF0000"/>
                </a:solidFill>
              </a:rPr>
              <a:t>CD206</a:t>
            </a:r>
            <a:r>
              <a:rPr lang="en-US" b="1" dirty="0" smtClean="0"/>
              <a:t>=</a:t>
            </a:r>
            <a:r>
              <a:rPr lang="en-US" b="1" dirty="0"/>
              <a:t> </a:t>
            </a:r>
            <a:r>
              <a:rPr lang="en-US" b="1" dirty="0" smtClean="0"/>
              <a:t>resident</a:t>
            </a:r>
            <a:r>
              <a:rPr lang="en-US" b="1" dirty="0" smtClean="0"/>
              <a:t> </a:t>
            </a:r>
            <a:r>
              <a:rPr lang="en-US" b="1" dirty="0" smtClean="0"/>
              <a:t>macrophages</a:t>
            </a:r>
            <a:endParaRPr lang="en-US" b="1" dirty="0">
              <a:solidFill>
                <a:srgbClr val="FF0000"/>
              </a:solidFill>
            </a:endParaRPr>
          </a:p>
        </p:txBody>
      </p:sp>
      <p:sp>
        <p:nvSpPr>
          <p:cNvPr id="11" name="TextBox 10"/>
          <p:cNvSpPr txBox="1"/>
          <p:nvPr/>
        </p:nvSpPr>
        <p:spPr>
          <a:xfrm>
            <a:off x="6441546" y="1590733"/>
            <a:ext cx="2702453" cy="646331"/>
          </a:xfrm>
          <a:prstGeom prst="rect">
            <a:avLst/>
          </a:prstGeom>
          <a:noFill/>
        </p:spPr>
        <p:txBody>
          <a:bodyPr wrap="square" rtlCol="0">
            <a:spAutoFit/>
          </a:bodyPr>
          <a:lstStyle/>
          <a:p>
            <a:r>
              <a:rPr lang="en-US" b="1" dirty="0" smtClean="0">
                <a:solidFill>
                  <a:srgbClr val="FF0000"/>
                </a:solidFill>
              </a:rPr>
              <a:t>CD11c</a:t>
            </a:r>
            <a:r>
              <a:rPr lang="en-US" b="1" dirty="0" smtClean="0"/>
              <a:t>=</a:t>
            </a:r>
            <a:r>
              <a:rPr lang="en-US" b="1" dirty="0"/>
              <a:t> </a:t>
            </a:r>
            <a:r>
              <a:rPr lang="en-US" b="1" dirty="0" smtClean="0"/>
              <a:t>inflammatory</a:t>
            </a:r>
          </a:p>
          <a:p>
            <a:r>
              <a:rPr lang="en-US" b="1" dirty="0" smtClean="0"/>
              <a:t>macrophages</a:t>
            </a:r>
            <a:endParaRPr lang="en-US" b="1" dirty="0"/>
          </a:p>
        </p:txBody>
      </p:sp>
    </p:spTree>
    <p:extLst>
      <p:ext uri="{BB962C8B-B14F-4D97-AF65-F5344CB8AC3E}">
        <p14:creationId xmlns:p14="http://schemas.microsoft.com/office/powerpoint/2010/main" val="8007525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1165"/>
            <a:ext cx="9144000" cy="1143000"/>
          </a:xfrm>
        </p:spPr>
        <p:txBody>
          <a:bodyPr>
            <a:noAutofit/>
          </a:bodyPr>
          <a:lstStyle/>
          <a:p>
            <a:r>
              <a:rPr lang="en-US" sz="2800" b="1" dirty="0" smtClean="0"/>
              <a:t>HFD Sedentary and HFD Exercised mice have similar adiposity </a:t>
            </a:r>
            <a:endParaRPr lang="en-US" sz="2800" b="1" dirty="0"/>
          </a:p>
        </p:txBody>
      </p:sp>
      <p:pic>
        <p:nvPicPr>
          <p:cNvPr id="3" name="Picture 2"/>
          <p:cNvPicPr>
            <a:picLocks noChangeAspect="1"/>
          </p:cNvPicPr>
          <p:nvPr/>
        </p:nvPicPr>
        <p:blipFill>
          <a:blip r:embed="rId3"/>
          <a:stretch>
            <a:fillRect/>
          </a:stretch>
        </p:blipFill>
        <p:spPr>
          <a:xfrm>
            <a:off x="1490254" y="1417638"/>
            <a:ext cx="5781436" cy="5212437"/>
          </a:xfrm>
          <a:prstGeom prst="rect">
            <a:avLst/>
          </a:prstGeom>
        </p:spPr>
      </p:pic>
      <p:sp>
        <p:nvSpPr>
          <p:cNvPr id="4" name="TextBox 3"/>
          <p:cNvSpPr txBox="1"/>
          <p:nvPr/>
        </p:nvSpPr>
        <p:spPr>
          <a:xfrm>
            <a:off x="2543629" y="6456469"/>
            <a:ext cx="4753194" cy="369332"/>
          </a:xfrm>
          <a:prstGeom prst="rect">
            <a:avLst/>
          </a:prstGeom>
          <a:noFill/>
        </p:spPr>
        <p:txBody>
          <a:bodyPr wrap="square" rtlCol="0">
            <a:spAutoFit/>
          </a:bodyPr>
          <a:lstStyle/>
          <a:p>
            <a:r>
              <a:rPr lang="en-US" dirty="0" smtClean="0"/>
              <a:t>Samaan, M.C. et al. Physiological Reports, 2014</a:t>
            </a:r>
            <a:endParaRPr lang="en-US" dirty="0"/>
          </a:p>
        </p:txBody>
      </p:sp>
      <p:sp>
        <p:nvSpPr>
          <p:cNvPr id="5" name="Rectangle 4"/>
          <p:cNvSpPr/>
          <p:nvPr/>
        </p:nvSpPr>
        <p:spPr>
          <a:xfrm>
            <a:off x="4614435" y="1392488"/>
            <a:ext cx="2343348" cy="1773052"/>
          </a:xfrm>
          <a:prstGeom prst="rect">
            <a:avLst/>
          </a:prstGeom>
          <a:noFill/>
          <a:ln w="31750">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2113849" y="3178115"/>
            <a:ext cx="2343348" cy="1773052"/>
          </a:xfrm>
          <a:prstGeom prst="rect">
            <a:avLst/>
          </a:prstGeom>
          <a:noFill/>
          <a:ln w="31750">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299686" y="1392488"/>
            <a:ext cx="1398536" cy="923330"/>
          </a:xfrm>
          <a:prstGeom prst="rect">
            <a:avLst/>
          </a:prstGeom>
          <a:noFill/>
        </p:spPr>
        <p:txBody>
          <a:bodyPr wrap="square" rtlCol="0">
            <a:spAutoFit/>
          </a:bodyPr>
          <a:lstStyle/>
          <a:p>
            <a:r>
              <a:rPr lang="en-US" dirty="0" smtClean="0"/>
              <a:t>HFD 12/52</a:t>
            </a:r>
          </a:p>
          <a:p>
            <a:r>
              <a:rPr lang="en-US" dirty="0" smtClean="0"/>
              <a:t>45% Fat</a:t>
            </a:r>
          </a:p>
          <a:p>
            <a:endParaRPr lang="en-US" dirty="0"/>
          </a:p>
        </p:txBody>
      </p:sp>
      <p:sp>
        <p:nvSpPr>
          <p:cNvPr id="8" name="TextBox 7"/>
          <p:cNvSpPr txBox="1"/>
          <p:nvPr/>
        </p:nvSpPr>
        <p:spPr>
          <a:xfrm>
            <a:off x="7271690" y="1417638"/>
            <a:ext cx="1433065" cy="646331"/>
          </a:xfrm>
          <a:prstGeom prst="rect">
            <a:avLst/>
          </a:prstGeom>
          <a:noFill/>
        </p:spPr>
        <p:txBody>
          <a:bodyPr wrap="square" rtlCol="0">
            <a:spAutoFit/>
          </a:bodyPr>
          <a:lstStyle/>
          <a:p>
            <a:r>
              <a:rPr lang="en-US" b="1" dirty="0" smtClean="0"/>
              <a:t>Total adiposity</a:t>
            </a:r>
            <a:endParaRPr lang="en-US" b="1" dirty="0"/>
          </a:p>
        </p:txBody>
      </p:sp>
      <p:sp>
        <p:nvSpPr>
          <p:cNvPr id="9" name="TextBox 8"/>
          <p:cNvSpPr txBox="1"/>
          <p:nvPr/>
        </p:nvSpPr>
        <p:spPr>
          <a:xfrm>
            <a:off x="299686" y="3690624"/>
            <a:ext cx="1433065" cy="646331"/>
          </a:xfrm>
          <a:prstGeom prst="rect">
            <a:avLst/>
          </a:prstGeom>
          <a:noFill/>
        </p:spPr>
        <p:txBody>
          <a:bodyPr wrap="square" rtlCol="0">
            <a:spAutoFit/>
          </a:bodyPr>
          <a:lstStyle/>
          <a:p>
            <a:r>
              <a:rPr lang="en-US" b="1" dirty="0" smtClean="0"/>
              <a:t>Visceral adiposity</a:t>
            </a:r>
            <a:endParaRPr lang="en-US" b="1" dirty="0"/>
          </a:p>
        </p:txBody>
      </p:sp>
    </p:spTree>
    <p:extLst>
      <p:ext uri="{BB962C8B-B14F-4D97-AF65-F5344CB8AC3E}">
        <p14:creationId xmlns:p14="http://schemas.microsoft.com/office/powerpoint/2010/main" val="11105742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t>Metformin therapy does not impact adiposity in children with </a:t>
            </a:r>
            <a:r>
              <a:rPr lang="en-US" sz="3200" b="1" dirty="0" smtClean="0"/>
              <a:t>type 2 diabetes</a:t>
            </a:r>
            <a:r>
              <a:rPr lang="en-US" sz="3200" b="1" dirty="0" smtClean="0"/>
              <a:t> </a:t>
            </a:r>
            <a:endParaRPr lang="en-US" sz="3200" b="1" dirty="0"/>
          </a:p>
        </p:txBody>
      </p:sp>
      <p:pic>
        <p:nvPicPr>
          <p:cNvPr id="3" name="Picture 2"/>
          <p:cNvPicPr>
            <a:picLocks noChangeAspect="1"/>
          </p:cNvPicPr>
          <p:nvPr/>
        </p:nvPicPr>
        <p:blipFill>
          <a:blip r:embed="rId2"/>
          <a:stretch>
            <a:fillRect/>
          </a:stretch>
        </p:blipFill>
        <p:spPr>
          <a:xfrm>
            <a:off x="-161912" y="1854200"/>
            <a:ext cx="9144000" cy="3136698"/>
          </a:xfrm>
          <a:prstGeom prst="rect">
            <a:avLst/>
          </a:prstGeom>
        </p:spPr>
      </p:pic>
      <p:sp>
        <p:nvSpPr>
          <p:cNvPr id="4" name="TextBox 3"/>
          <p:cNvSpPr txBox="1"/>
          <p:nvPr/>
        </p:nvSpPr>
        <p:spPr>
          <a:xfrm>
            <a:off x="2366726" y="6094451"/>
            <a:ext cx="4444824" cy="369332"/>
          </a:xfrm>
          <a:prstGeom prst="rect">
            <a:avLst/>
          </a:prstGeom>
          <a:noFill/>
        </p:spPr>
        <p:txBody>
          <a:bodyPr wrap="square" rtlCol="0">
            <a:spAutoFit/>
          </a:bodyPr>
          <a:lstStyle/>
          <a:p>
            <a:r>
              <a:rPr lang="en-US" dirty="0" smtClean="0"/>
              <a:t>Samaan MC et al. JMDH, 2014:7, p 321-331</a:t>
            </a:r>
            <a:endParaRPr lang="en-US" dirty="0"/>
          </a:p>
        </p:txBody>
      </p:sp>
      <p:sp>
        <p:nvSpPr>
          <p:cNvPr id="5" name="TextBox 4"/>
          <p:cNvSpPr txBox="1"/>
          <p:nvPr/>
        </p:nvSpPr>
        <p:spPr>
          <a:xfrm>
            <a:off x="216" y="2927828"/>
            <a:ext cx="8824891" cy="646331"/>
          </a:xfrm>
          <a:prstGeom prst="rect">
            <a:avLst/>
          </a:prstGeom>
          <a:noFill/>
          <a:ln w="38100">
            <a:solidFill>
              <a:srgbClr val="FF0000"/>
            </a:solidFill>
          </a:ln>
        </p:spPr>
        <p:txBody>
          <a:bodyPr wrap="square" rtlCol="0">
            <a:spAutoFit/>
          </a:bodyPr>
          <a:lstStyle/>
          <a:p>
            <a:endParaRPr lang="en-US" dirty="0" smtClean="0"/>
          </a:p>
          <a:p>
            <a:endParaRPr lang="en-US" dirty="0"/>
          </a:p>
        </p:txBody>
      </p:sp>
    </p:spTree>
    <p:extLst>
      <p:ext uri="{BB962C8B-B14F-4D97-AF65-F5344CB8AC3E}">
        <p14:creationId xmlns:p14="http://schemas.microsoft.com/office/powerpoint/2010/main" val="13364422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b="1" dirty="0"/>
              <a:t>L</a:t>
            </a:r>
            <a:r>
              <a:rPr lang="en-US" b="1" dirty="0" smtClean="0"/>
              <a:t>ack of interventions to treat and prevent obesity in SCBT</a:t>
            </a:r>
            <a:endParaRPr lang="en-US" b="1" dirty="0"/>
          </a:p>
        </p:txBody>
      </p:sp>
      <p:sp>
        <p:nvSpPr>
          <p:cNvPr id="4" name="Content Placeholder 3"/>
          <p:cNvSpPr>
            <a:spLocks noGrp="1"/>
          </p:cNvSpPr>
          <p:nvPr>
            <p:ph idx="1"/>
          </p:nvPr>
        </p:nvSpPr>
        <p:spPr/>
        <p:txBody>
          <a:bodyPr>
            <a:normAutofit/>
          </a:bodyPr>
          <a:lstStyle/>
          <a:p>
            <a:endParaRPr lang="en-US" dirty="0" smtClean="0"/>
          </a:p>
          <a:p>
            <a:pPr marL="0" indent="0">
              <a:buNone/>
            </a:pPr>
            <a:r>
              <a:rPr lang="en-US" dirty="0"/>
              <a:t>The effectiveness of interventions to treat obesity in survivors of childhood brain tumors: A systematic review protocol</a:t>
            </a:r>
            <a:endParaRPr lang="en-CA" dirty="0"/>
          </a:p>
          <a:p>
            <a:pPr marL="0" indent="0">
              <a:buNone/>
            </a:pPr>
            <a:r>
              <a:rPr lang="en-US" dirty="0"/>
              <a:t> </a:t>
            </a:r>
            <a:endParaRPr lang="en-CA" dirty="0"/>
          </a:p>
          <a:p>
            <a:pPr marL="0" indent="0">
              <a:buNone/>
            </a:pPr>
            <a:endParaRPr lang="en-US" dirty="0"/>
          </a:p>
        </p:txBody>
      </p:sp>
      <p:sp>
        <p:nvSpPr>
          <p:cNvPr id="2" name="TextBox 1"/>
          <p:cNvSpPr txBox="1"/>
          <p:nvPr/>
        </p:nvSpPr>
        <p:spPr>
          <a:xfrm>
            <a:off x="1769380" y="6305176"/>
            <a:ext cx="5348941" cy="369332"/>
          </a:xfrm>
          <a:prstGeom prst="rect">
            <a:avLst/>
          </a:prstGeom>
          <a:noFill/>
        </p:spPr>
        <p:txBody>
          <a:bodyPr wrap="square" rtlCol="0">
            <a:spAutoFit/>
          </a:bodyPr>
          <a:lstStyle/>
          <a:p>
            <a:r>
              <a:rPr lang="en-US" dirty="0" smtClean="0"/>
              <a:t>Wang K.W et al. Systematic Reviews, </a:t>
            </a:r>
            <a:r>
              <a:rPr lang="fi-FI" b="1" dirty="0"/>
              <a:t>5</a:t>
            </a:r>
            <a:r>
              <a:rPr lang="fi-FI" dirty="0"/>
              <a:t>:</a:t>
            </a:r>
            <a:r>
              <a:rPr lang="fi-FI" dirty="0" smtClean="0"/>
              <a:t>101. </a:t>
            </a:r>
            <a:r>
              <a:rPr lang="en-US" dirty="0" smtClean="0"/>
              <a:t>2016</a:t>
            </a:r>
            <a:endParaRPr lang="en-US" dirty="0"/>
          </a:p>
        </p:txBody>
      </p:sp>
    </p:spTree>
    <p:extLst>
      <p:ext uri="{BB962C8B-B14F-4D97-AF65-F5344CB8AC3E}">
        <p14:creationId xmlns:p14="http://schemas.microsoft.com/office/powerpoint/2010/main" val="2281832407"/>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Lack </a:t>
            </a:r>
            <a:r>
              <a:rPr lang="en-US" b="1" dirty="0"/>
              <a:t>of interventions to treat and prevent </a:t>
            </a:r>
            <a:r>
              <a:rPr lang="en-US" b="1" dirty="0" smtClean="0"/>
              <a:t>adiposity </a:t>
            </a:r>
            <a:r>
              <a:rPr lang="en-US" b="1" dirty="0"/>
              <a:t>in SCBT</a:t>
            </a:r>
          </a:p>
        </p:txBody>
      </p:sp>
      <p:sp>
        <p:nvSpPr>
          <p:cNvPr id="5" name="TextBox 4"/>
          <p:cNvSpPr txBox="1"/>
          <p:nvPr/>
        </p:nvSpPr>
        <p:spPr>
          <a:xfrm>
            <a:off x="457200" y="4832964"/>
            <a:ext cx="8161356" cy="1015663"/>
          </a:xfrm>
          <a:prstGeom prst="rect">
            <a:avLst/>
          </a:prstGeom>
          <a:noFill/>
        </p:spPr>
        <p:txBody>
          <a:bodyPr wrap="square" rtlCol="0">
            <a:spAutoFit/>
          </a:bodyPr>
          <a:lstStyle/>
          <a:p>
            <a:endParaRPr lang="en-US" sz="1200" dirty="0" smtClean="0"/>
          </a:p>
          <a:p>
            <a:r>
              <a:rPr lang="en-US" sz="1200" dirty="0" smtClean="0"/>
              <a:t>Ismail: dexamphetamine, n=9/12 CP, 7-63/12, reduced BMI SDS  0.7M/0.44 F</a:t>
            </a:r>
          </a:p>
          <a:p>
            <a:r>
              <a:rPr lang="en-US" sz="1200" dirty="0" smtClean="0"/>
              <a:t>Mason: </a:t>
            </a:r>
            <a:r>
              <a:rPr lang="en-US" sz="1200" dirty="0" err="1" smtClean="0"/>
              <a:t>Dextroamphetamine</a:t>
            </a:r>
            <a:r>
              <a:rPr lang="en-US" sz="1200" dirty="0" smtClean="0"/>
              <a:t>, n=5 CP, 24/12, reduced rate of weight gain but BMI </a:t>
            </a:r>
            <a:r>
              <a:rPr lang="en-US" sz="1200" dirty="0">
                <a:solidFill>
                  <a:srgbClr val="000000"/>
                </a:solidFill>
                <a:ea typeface="Lucida Grande"/>
                <a:cs typeface="Lucida Grande"/>
              </a:rPr>
              <a:t>32 ± 2.8 </a:t>
            </a:r>
            <a:r>
              <a:rPr lang="en-US" sz="1200" dirty="0" err="1">
                <a:solidFill>
                  <a:srgbClr val="000000"/>
                </a:solidFill>
                <a:ea typeface="Lucida Grande"/>
                <a:cs typeface="Lucida Grande"/>
              </a:rPr>
              <a:t>vs</a:t>
            </a:r>
            <a:r>
              <a:rPr lang="en-US" sz="1200" dirty="0">
                <a:solidFill>
                  <a:srgbClr val="000000"/>
                </a:solidFill>
                <a:ea typeface="Lucida Grande"/>
                <a:cs typeface="Lucida Grande"/>
              </a:rPr>
              <a:t> 31 ± </a:t>
            </a:r>
            <a:r>
              <a:rPr lang="en-US" sz="1200" dirty="0" smtClean="0">
                <a:solidFill>
                  <a:srgbClr val="000000"/>
                </a:solidFill>
                <a:ea typeface="Lucida Grande"/>
                <a:cs typeface="Lucida Grande"/>
              </a:rPr>
              <a:t>3.3</a:t>
            </a:r>
          </a:p>
          <a:p>
            <a:r>
              <a:rPr lang="en-US" sz="1200" dirty="0" err="1" smtClean="0">
                <a:solidFill>
                  <a:srgbClr val="000000"/>
                </a:solidFill>
                <a:ea typeface="Lucida Grande"/>
                <a:cs typeface="Lucida Grande"/>
              </a:rPr>
              <a:t>Rakhshani</a:t>
            </a:r>
            <a:r>
              <a:rPr lang="en-US" sz="1200" dirty="0" smtClean="0">
                <a:solidFill>
                  <a:srgbClr val="000000"/>
                </a:solidFill>
                <a:ea typeface="Lucida Grande"/>
                <a:cs typeface="Lucida Grande"/>
              </a:rPr>
              <a:t>: LSI, n=39, 3-41/12, effective in changing %BMI change/year but not BMI SDS, slowed weight gain.</a:t>
            </a:r>
          </a:p>
          <a:p>
            <a:endParaRPr lang="en-US" sz="1200" dirty="0"/>
          </a:p>
        </p:txBody>
      </p:sp>
      <p:graphicFrame>
        <p:nvGraphicFramePr>
          <p:cNvPr id="3" name="Object 2"/>
          <p:cNvGraphicFramePr>
            <a:graphicFrameLocks noChangeAspect="1"/>
          </p:cNvGraphicFramePr>
          <p:nvPr>
            <p:extLst>
              <p:ext uri="{D42A27DB-BD31-4B8C-83A1-F6EECF244321}">
                <p14:modId xmlns:p14="http://schemas.microsoft.com/office/powerpoint/2010/main" val="1414234170"/>
              </p:ext>
            </p:extLst>
          </p:nvPr>
        </p:nvGraphicFramePr>
        <p:xfrm>
          <a:off x="438150" y="1618465"/>
          <a:ext cx="8267700" cy="3251200"/>
        </p:xfrm>
        <a:graphic>
          <a:graphicData uri="http://schemas.openxmlformats.org/presentationml/2006/ole">
            <mc:AlternateContent xmlns:mc="http://schemas.openxmlformats.org/markup-compatibility/2006">
              <mc:Choice xmlns:v="urn:schemas-microsoft-com:vml" Requires="v">
                <p:oleObj spid="_x0000_s9253" name="Document" r:id="rId3" imgW="8267700" imgH="3251200" progId="Word.Document.12">
                  <p:embed/>
                </p:oleObj>
              </mc:Choice>
              <mc:Fallback>
                <p:oleObj name="Document" r:id="rId3" imgW="8267700" imgH="3251200" progId="Word.Document.12">
                  <p:embed/>
                  <p:pic>
                    <p:nvPicPr>
                      <p:cNvPr id="0" name=""/>
                      <p:cNvPicPr/>
                      <p:nvPr/>
                    </p:nvPicPr>
                    <p:blipFill>
                      <a:blip r:embed="rId4"/>
                      <a:stretch>
                        <a:fillRect/>
                      </a:stretch>
                    </p:blipFill>
                    <p:spPr>
                      <a:xfrm>
                        <a:off x="438150" y="1618465"/>
                        <a:ext cx="8267700" cy="3251200"/>
                      </a:xfrm>
                      <a:prstGeom prst="rect">
                        <a:avLst/>
                      </a:prstGeom>
                    </p:spPr>
                  </p:pic>
                </p:oleObj>
              </mc:Fallback>
            </mc:AlternateContent>
          </a:graphicData>
        </a:graphic>
      </p:graphicFrame>
      <p:sp>
        <p:nvSpPr>
          <p:cNvPr id="4" name="TextBox 3"/>
          <p:cNvSpPr txBox="1"/>
          <p:nvPr/>
        </p:nvSpPr>
        <p:spPr>
          <a:xfrm>
            <a:off x="1578199" y="6127507"/>
            <a:ext cx="4981192" cy="369332"/>
          </a:xfrm>
          <a:prstGeom prst="rect">
            <a:avLst/>
          </a:prstGeom>
          <a:noFill/>
        </p:spPr>
        <p:txBody>
          <a:bodyPr wrap="square" rtlCol="0">
            <a:spAutoFit/>
          </a:bodyPr>
          <a:lstStyle/>
          <a:p>
            <a:r>
              <a:rPr lang="en-US" dirty="0" smtClean="0"/>
              <a:t>Wang et. Al. Manuscript under preparation</a:t>
            </a:r>
            <a:endParaRPr lang="en-US" dirty="0"/>
          </a:p>
        </p:txBody>
      </p:sp>
    </p:spTree>
    <p:extLst>
      <p:ext uri="{BB962C8B-B14F-4D97-AF65-F5344CB8AC3E}">
        <p14:creationId xmlns:p14="http://schemas.microsoft.com/office/powerpoint/2010/main" val="38197878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t>Conclusions</a:t>
            </a:r>
            <a:endParaRPr lang="en-US" b="1" dirty="0"/>
          </a:p>
        </p:txBody>
      </p:sp>
      <p:sp>
        <p:nvSpPr>
          <p:cNvPr id="5" name="Content Placeholder 4"/>
          <p:cNvSpPr>
            <a:spLocks noGrp="1"/>
          </p:cNvSpPr>
          <p:nvPr>
            <p:ph idx="1"/>
          </p:nvPr>
        </p:nvSpPr>
        <p:spPr/>
        <p:txBody>
          <a:bodyPr/>
          <a:lstStyle/>
          <a:p>
            <a:r>
              <a:rPr lang="en-US" dirty="0" smtClean="0"/>
              <a:t>SCBT are at an increased risk of T2D</a:t>
            </a:r>
          </a:p>
          <a:p>
            <a:r>
              <a:rPr lang="en-US" dirty="0" smtClean="0"/>
              <a:t>Adiposity is an important driver of T2D in the general population, and this </a:t>
            </a:r>
            <a:r>
              <a:rPr lang="en-US" dirty="0" smtClean="0"/>
              <a:t>may also be </a:t>
            </a:r>
            <a:r>
              <a:rPr lang="en-US" dirty="0" smtClean="0"/>
              <a:t>the case in SCBT</a:t>
            </a:r>
          </a:p>
          <a:p>
            <a:r>
              <a:rPr lang="en-US" dirty="0" smtClean="0"/>
              <a:t>SCBT have more </a:t>
            </a:r>
            <a:r>
              <a:rPr lang="en-US" dirty="0" smtClean="0"/>
              <a:t>total and central </a:t>
            </a:r>
            <a:r>
              <a:rPr lang="en-US" dirty="0" smtClean="0"/>
              <a:t>adiposity than controls. BMI will miss these patients.</a:t>
            </a:r>
          </a:p>
          <a:p>
            <a:r>
              <a:rPr lang="en-US" dirty="0" smtClean="0"/>
              <a:t>Currently there are no interventions to target adiposity in SCBT </a:t>
            </a:r>
            <a:endParaRPr lang="en-US" dirty="0"/>
          </a:p>
        </p:txBody>
      </p:sp>
    </p:spTree>
    <p:extLst>
      <p:ext uri="{BB962C8B-B14F-4D97-AF65-F5344CB8AC3E}">
        <p14:creationId xmlns:p14="http://schemas.microsoft.com/office/powerpoint/2010/main" val="28919910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pic>
        <p:nvPicPr>
          <p:cNvPr id="4" name="Picture 3"/>
          <p:cNvPicPr>
            <a:picLocks noChangeAspect="1"/>
          </p:cNvPicPr>
          <p:nvPr/>
        </p:nvPicPr>
        <p:blipFill>
          <a:blip r:embed="rId2"/>
          <a:stretch>
            <a:fillRect/>
          </a:stretch>
        </p:blipFill>
        <p:spPr>
          <a:xfrm>
            <a:off x="189158" y="150084"/>
            <a:ext cx="8779186" cy="6557293"/>
          </a:xfrm>
          <a:prstGeom prst="rect">
            <a:avLst/>
          </a:prstGeom>
        </p:spPr>
      </p:pic>
    </p:spTree>
    <p:extLst>
      <p:ext uri="{BB962C8B-B14F-4D97-AF65-F5344CB8AC3E}">
        <p14:creationId xmlns:p14="http://schemas.microsoft.com/office/powerpoint/2010/main" val="753959994"/>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Acknowledgments</a:t>
            </a:r>
            <a:endParaRPr lang="en-US" b="1" dirty="0"/>
          </a:p>
        </p:txBody>
      </p:sp>
      <p:sp>
        <p:nvSpPr>
          <p:cNvPr id="3" name="Content Placeholder 2"/>
          <p:cNvSpPr>
            <a:spLocks noGrp="1"/>
          </p:cNvSpPr>
          <p:nvPr>
            <p:ph sz="half" idx="1"/>
          </p:nvPr>
        </p:nvSpPr>
        <p:spPr/>
        <p:txBody>
          <a:bodyPr>
            <a:normAutofit fontScale="55000" lnSpcReduction="20000"/>
          </a:bodyPr>
          <a:lstStyle/>
          <a:p>
            <a:r>
              <a:rPr lang="en-US" sz="3200" b="1" dirty="0" smtClean="0">
                <a:solidFill>
                  <a:srgbClr val="FF0000"/>
                </a:solidFill>
              </a:rPr>
              <a:t>Translational Immunometabolism Research Group</a:t>
            </a:r>
          </a:p>
          <a:p>
            <a:pPr marL="0" indent="0">
              <a:buNone/>
            </a:pPr>
            <a:endParaRPr lang="en-US" sz="3200" b="1" dirty="0" smtClean="0"/>
          </a:p>
          <a:p>
            <a:pPr marL="0" indent="0">
              <a:buNone/>
            </a:pPr>
            <a:r>
              <a:rPr lang="en-US" sz="2400" b="1" dirty="0" smtClean="0">
                <a:solidFill>
                  <a:srgbClr val="FF0000"/>
                </a:solidFill>
              </a:rPr>
              <a:t>Katherine Wang</a:t>
            </a:r>
          </a:p>
          <a:p>
            <a:pPr marL="0" indent="0">
              <a:buNone/>
            </a:pPr>
            <a:r>
              <a:rPr lang="en-US" sz="2400" b="1" dirty="0" smtClean="0"/>
              <a:t>Marlie Valencia</a:t>
            </a:r>
          </a:p>
          <a:p>
            <a:pPr marL="0" indent="0">
              <a:buNone/>
            </a:pPr>
            <a:r>
              <a:rPr lang="en-US" sz="2400" b="1" dirty="0" smtClean="0"/>
              <a:t>Pauline Chang</a:t>
            </a:r>
          </a:p>
          <a:p>
            <a:pPr marL="0" indent="0">
              <a:buNone/>
            </a:pPr>
            <a:r>
              <a:rPr lang="en-US" sz="2400" b="1" dirty="0" smtClean="0"/>
              <a:t>Madeleine Bondy</a:t>
            </a:r>
          </a:p>
          <a:p>
            <a:pPr marL="0" indent="0">
              <a:buNone/>
            </a:pPr>
            <a:r>
              <a:rPr lang="en-US" sz="2400" b="1" dirty="0" smtClean="0"/>
              <a:t>Mohak Malik</a:t>
            </a:r>
          </a:p>
          <a:p>
            <a:pPr marL="0" indent="0">
              <a:buNone/>
            </a:pPr>
            <a:r>
              <a:rPr lang="en-US" sz="2400" b="1" dirty="0" smtClean="0"/>
              <a:t>Reha Kumar</a:t>
            </a:r>
          </a:p>
          <a:p>
            <a:pPr marL="0" indent="0">
              <a:buNone/>
            </a:pPr>
            <a:r>
              <a:rPr lang="en-US" sz="2400" b="1" dirty="0" smtClean="0"/>
              <a:t>Kate Lebedeva</a:t>
            </a:r>
          </a:p>
          <a:p>
            <a:pPr marL="0" indent="0">
              <a:buNone/>
            </a:pPr>
            <a:r>
              <a:rPr lang="en-US" sz="2400" b="1" dirty="0" smtClean="0"/>
              <a:t>Ting Cai</a:t>
            </a:r>
          </a:p>
          <a:p>
            <a:pPr marL="0" indent="0">
              <a:buNone/>
            </a:pPr>
            <a:r>
              <a:rPr lang="en-US" sz="2400" b="1" dirty="0" smtClean="0"/>
              <a:t>Nicole Falzone</a:t>
            </a:r>
          </a:p>
          <a:p>
            <a:pPr marL="0" indent="0">
              <a:buNone/>
            </a:pPr>
            <a:r>
              <a:rPr lang="en-US" sz="2400" b="1" dirty="0" smtClean="0"/>
              <a:t>Billy Sun</a:t>
            </a:r>
          </a:p>
          <a:p>
            <a:pPr marL="0" indent="0">
              <a:buNone/>
            </a:pPr>
            <a:endParaRPr lang="en-US" sz="4400" b="1" dirty="0" smtClean="0"/>
          </a:p>
          <a:p>
            <a:r>
              <a:rPr lang="en-US" sz="2200" b="1" dirty="0">
                <a:solidFill>
                  <a:srgbClr val="FF0000"/>
                </a:solidFill>
              </a:rPr>
              <a:t>Rod Rassekh (UBC)</a:t>
            </a:r>
          </a:p>
          <a:p>
            <a:r>
              <a:rPr lang="en-US" sz="2200" b="1" dirty="0">
                <a:solidFill>
                  <a:srgbClr val="FF0000"/>
                </a:solidFill>
              </a:rPr>
              <a:t>Donna Johnston (CHEO)</a:t>
            </a:r>
          </a:p>
          <a:p>
            <a:r>
              <a:rPr lang="en-US" sz="2200" b="1" dirty="0">
                <a:solidFill>
                  <a:srgbClr val="FF0000"/>
                </a:solidFill>
              </a:rPr>
              <a:t>Shayna Zelcer (UWO)</a:t>
            </a:r>
          </a:p>
          <a:p>
            <a:endParaRPr lang="en-US" sz="2200" b="1" dirty="0"/>
          </a:p>
          <a:p>
            <a:r>
              <a:rPr lang="en-US" sz="2200" b="1" dirty="0"/>
              <a:t>Raymond Kim (PMH</a:t>
            </a:r>
            <a:r>
              <a:rPr lang="en-US" sz="1400" b="1" dirty="0"/>
              <a:t>)</a:t>
            </a:r>
          </a:p>
          <a:p>
            <a:pPr marL="0" indent="0">
              <a:buNone/>
            </a:pPr>
            <a:endParaRPr lang="en-US" sz="2400" b="1" dirty="0" smtClean="0"/>
          </a:p>
          <a:p>
            <a:pPr marL="0" indent="0">
              <a:buNone/>
            </a:pPr>
            <a:endParaRPr lang="en-US" sz="2400" b="1" dirty="0" smtClean="0"/>
          </a:p>
          <a:p>
            <a:pPr marL="0" indent="0">
              <a:buNone/>
            </a:pPr>
            <a:endParaRPr lang="en-US" sz="2400" b="1" dirty="0"/>
          </a:p>
        </p:txBody>
      </p:sp>
      <p:sp>
        <p:nvSpPr>
          <p:cNvPr id="4" name="Content Placeholder 3"/>
          <p:cNvSpPr>
            <a:spLocks noGrp="1"/>
          </p:cNvSpPr>
          <p:nvPr>
            <p:ph sz="half" idx="2"/>
          </p:nvPr>
        </p:nvSpPr>
        <p:spPr>
          <a:xfrm>
            <a:off x="4648199" y="1600200"/>
            <a:ext cx="4348067" cy="5257800"/>
          </a:xfrm>
        </p:spPr>
        <p:txBody>
          <a:bodyPr>
            <a:normAutofit fontScale="55000" lnSpcReduction="20000"/>
          </a:bodyPr>
          <a:lstStyle/>
          <a:p>
            <a:pPr marL="0" indent="0">
              <a:buNone/>
            </a:pPr>
            <a:r>
              <a:rPr lang="en-US" b="1" dirty="0">
                <a:solidFill>
                  <a:srgbClr val="FF0000"/>
                </a:solidFill>
              </a:rPr>
              <a:t>Laboratory team:</a:t>
            </a:r>
          </a:p>
          <a:p>
            <a:pPr marL="0" indent="0">
              <a:buNone/>
            </a:pPr>
            <a:r>
              <a:rPr lang="en-US" b="1" dirty="0"/>
              <a:t>Vivian </a:t>
            </a:r>
            <a:r>
              <a:rPr lang="en-US" b="1" dirty="0" smtClean="0"/>
              <a:t>Leong</a:t>
            </a:r>
          </a:p>
          <a:p>
            <a:pPr marL="0" indent="0">
              <a:buNone/>
            </a:pPr>
            <a:r>
              <a:rPr lang="en-US" b="1" dirty="0" smtClean="0"/>
              <a:t>Ishan </a:t>
            </a:r>
            <a:r>
              <a:rPr lang="en-US" b="1" dirty="0"/>
              <a:t>Aditya</a:t>
            </a:r>
          </a:p>
          <a:p>
            <a:pPr marL="0" indent="0">
              <a:buNone/>
            </a:pPr>
            <a:r>
              <a:rPr lang="en-US" b="1" smtClean="0"/>
              <a:t>Erin </a:t>
            </a:r>
            <a:r>
              <a:rPr lang="en-US" b="1" dirty="0" smtClean="0"/>
              <a:t>Fu</a:t>
            </a:r>
          </a:p>
          <a:p>
            <a:pPr marL="0" indent="0">
              <a:buNone/>
            </a:pPr>
            <a:r>
              <a:rPr lang="en-US" b="1" dirty="0" err="1" smtClean="0"/>
              <a:t>Srikesh</a:t>
            </a:r>
            <a:r>
              <a:rPr lang="en-US" b="1" dirty="0" smtClean="0"/>
              <a:t> </a:t>
            </a:r>
            <a:r>
              <a:rPr lang="en-US" b="1" dirty="0" err="1" smtClean="0"/>
              <a:t>Rudrapatna</a:t>
            </a:r>
            <a:endParaRPr lang="en-US" b="1" dirty="0" smtClean="0"/>
          </a:p>
          <a:p>
            <a:pPr marL="0" indent="0">
              <a:buNone/>
            </a:pPr>
            <a:endParaRPr lang="en-US" b="1" dirty="0"/>
          </a:p>
          <a:p>
            <a:pPr marL="0" indent="0">
              <a:buNone/>
            </a:pPr>
            <a:r>
              <a:rPr lang="en-US" b="1" dirty="0">
                <a:solidFill>
                  <a:srgbClr val="FF0000"/>
                </a:solidFill>
              </a:rPr>
              <a:t>Collaborators</a:t>
            </a:r>
          </a:p>
          <a:p>
            <a:r>
              <a:rPr lang="en-US" b="1" dirty="0"/>
              <a:t>Sonia Anand</a:t>
            </a:r>
          </a:p>
          <a:p>
            <a:r>
              <a:rPr lang="en-US" b="1" dirty="0"/>
              <a:t>Mark </a:t>
            </a:r>
            <a:r>
              <a:rPr lang="en-US" b="1" dirty="0" smtClean="0"/>
              <a:t>Tarnopolsky</a:t>
            </a:r>
          </a:p>
          <a:p>
            <a:r>
              <a:rPr lang="en-US" b="1" dirty="0" smtClean="0"/>
              <a:t>Lehana Thabane</a:t>
            </a:r>
          </a:p>
          <a:p>
            <a:r>
              <a:rPr lang="en-US" b="1" dirty="0" smtClean="0"/>
              <a:t>Gregory Steinberg</a:t>
            </a:r>
          </a:p>
          <a:p>
            <a:r>
              <a:rPr lang="en-US" b="1" dirty="0" smtClean="0"/>
              <a:t>Steve </a:t>
            </a:r>
            <a:r>
              <a:rPr lang="en-US" b="1" dirty="0" err="1" smtClean="0"/>
              <a:t>Arora</a:t>
            </a:r>
            <a:endParaRPr lang="en-US" b="1" dirty="0"/>
          </a:p>
          <a:p>
            <a:pPr marL="0" indent="0">
              <a:buNone/>
            </a:pPr>
            <a:endParaRPr lang="en-US" b="1" dirty="0" smtClean="0"/>
          </a:p>
          <a:p>
            <a:r>
              <a:rPr lang="en-US" b="1" dirty="0" smtClean="0">
                <a:solidFill>
                  <a:srgbClr val="FF0000"/>
                </a:solidFill>
              </a:rPr>
              <a:t>Katrin Scheinemann</a:t>
            </a:r>
          </a:p>
          <a:p>
            <a:r>
              <a:rPr lang="en-US" b="1" dirty="0" smtClean="0">
                <a:solidFill>
                  <a:srgbClr val="FF0000"/>
                </a:solidFill>
              </a:rPr>
              <a:t>Adam Fleming</a:t>
            </a:r>
          </a:p>
          <a:p>
            <a:r>
              <a:rPr lang="en-US" b="1" dirty="0" smtClean="0">
                <a:solidFill>
                  <a:srgbClr val="FF0000"/>
                </a:solidFill>
              </a:rPr>
              <a:t>Ronald </a:t>
            </a:r>
            <a:r>
              <a:rPr lang="en-US" b="1" dirty="0">
                <a:solidFill>
                  <a:srgbClr val="FF0000"/>
                </a:solidFill>
              </a:rPr>
              <a:t>Barr</a:t>
            </a:r>
          </a:p>
          <a:p>
            <a:r>
              <a:rPr lang="en-US" b="1" dirty="0">
                <a:solidFill>
                  <a:srgbClr val="FF0000"/>
                </a:solidFill>
              </a:rPr>
              <a:t>Vicky </a:t>
            </a:r>
            <a:r>
              <a:rPr lang="en-US" b="1" dirty="0" err="1" smtClean="0">
                <a:solidFill>
                  <a:srgbClr val="FF0000"/>
                </a:solidFill>
              </a:rPr>
              <a:t>Breakey</a:t>
            </a:r>
            <a:endParaRPr lang="en-US" b="1" dirty="0">
              <a:solidFill>
                <a:srgbClr val="FF0000"/>
              </a:solidFill>
            </a:endParaRPr>
          </a:p>
          <a:p>
            <a:r>
              <a:rPr lang="en-US" b="1" dirty="0" smtClean="0">
                <a:solidFill>
                  <a:srgbClr val="FF0000"/>
                </a:solidFill>
              </a:rPr>
              <a:t>Carol </a:t>
            </a:r>
            <a:r>
              <a:rPr lang="en-US" b="1" dirty="0" smtClean="0">
                <a:solidFill>
                  <a:srgbClr val="FF0000"/>
                </a:solidFill>
              </a:rPr>
              <a:t>Portwine</a:t>
            </a:r>
            <a:endParaRPr lang="en-US" b="1" dirty="0" smtClean="0"/>
          </a:p>
          <a:p>
            <a:pPr marL="0" indent="0">
              <a:buNone/>
            </a:pPr>
            <a:endParaRPr lang="en-US" b="1" dirty="0"/>
          </a:p>
          <a:p>
            <a:pPr marL="0" indent="0">
              <a:buNone/>
            </a:pPr>
            <a:endParaRPr lang="en-US" b="1" dirty="0"/>
          </a:p>
        </p:txBody>
      </p:sp>
    </p:spTree>
    <p:extLst>
      <p:ext uri="{BB962C8B-B14F-4D97-AF65-F5344CB8AC3E}">
        <p14:creationId xmlns:p14="http://schemas.microsoft.com/office/powerpoint/2010/main" val="2720510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Funding support</a:t>
            </a:r>
            <a:endParaRPr lang="en-US" dirty="0"/>
          </a:p>
        </p:txBody>
      </p:sp>
      <p:pic>
        <p:nvPicPr>
          <p:cNvPr id="3" name="Picture 2"/>
          <p:cNvPicPr>
            <a:picLocks noChangeAspect="1"/>
          </p:cNvPicPr>
          <p:nvPr/>
        </p:nvPicPr>
        <p:blipFill>
          <a:blip r:embed="rId2"/>
          <a:stretch>
            <a:fillRect/>
          </a:stretch>
        </p:blipFill>
        <p:spPr>
          <a:xfrm>
            <a:off x="819150" y="1417637"/>
            <a:ext cx="3165448" cy="1773237"/>
          </a:xfrm>
          <a:prstGeom prst="rect">
            <a:avLst/>
          </a:prstGeom>
        </p:spPr>
      </p:pic>
      <p:pic>
        <p:nvPicPr>
          <p:cNvPr id="5" name="Picture 4"/>
          <p:cNvPicPr>
            <a:picLocks noChangeAspect="1"/>
          </p:cNvPicPr>
          <p:nvPr/>
        </p:nvPicPr>
        <p:blipFill>
          <a:blip r:embed="rId3"/>
          <a:stretch>
            <a:fillRect/>
          </a:stretch>
        </p:blipFill>
        <p:spPr>
          <a:xfrm>
            <a:off x="568325" y="3919406"/>
            <a:ext cx="3463925" cy="1160593"/>
          </a:xfrm>
          <a:prstGeom prst="rect">
            <a:avLst/>
          </a:prstGeom>
        </p:spPr>
      </p:pic>
      <p:pic>
        <p:nvPicPr>
          <p:cNvPr id="6" name="Picture 5"/>
          <p:cNvPicPr>
            <a:picLocks noChangeAspect="1"/>
          </p:cNvPicPr>
          <p:nvPr/>
        </p:nvPicPr>
        <p:blipFill>
          <a:blip r:embed="rId4"/>
          <a:stretch>
            <a:fillRect/>
          </a:stretch>
        </p:blipFill>
        <p:spPr>
          <a:xfrm>
            <a:off x="4972050" y="1854199"/>
            <a:ext cx="3454400" cy="1574800"/>
          </a:xfrm>
          <a:prstGeom prst="rect">
            <a:avLst/>
          </a:prstGeom>
        </p:spPr>
      </p:pic>
      <p:pic>
        <p:nvPicPr>
          <p:cNvPr id="7" name="Picture 6"/>
          <p:cNvPicPr>
            <a:picLocks noChangeAspect="1"/>
          </p:cNvPicPr>
          <p:nvPr/>
        </p:nvPicPr>
        <p:blipFill>
          <a:blip r:embed="rId5"/>
          <a:stretch>
            <a:fillRect/>
          </a:stretch>
        </p:blipFill>
        <p:spPr>
          <a:xfrm>
            <a:off x="4949825" y="3651249"/>
            <a:ext cx="3476625" cy="1467015"/>
          </a:xfrm>
          <a:prstGeom prst="rect">
            <a:avLst/>
          </a:prstGeom>
        </p:spPr>
      </p:pic>
    </p:spTree>
    <p:extLst>
      <p:ext uri="{BB962C8B-B14F-4D97-AF65-F5344CB8AC3E}">
        <p14:creationId xmlns:p14="http://schemas.microsoft.com/office/powerpoint/2010/main" val="1386870639"/>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US" dirty="0" smtClean="0"/>
              <a:t>Thank you</a:t>
            </a:r>
            <a:endParaRPr lang="en-US" dirty="0"/>
          </a:p>
        </p:txBody>
      </p:sp>
      <p:sp>
        <p:nvSpPr>
          <p:cNvPr id="7" name="Subtitle 6"/>
          <p:cNvSpPr>
            <a:spLocks noGrp="1"/>
          </p:cNvSpPr>
          <p:nvPr>
            <p:ph type="subTitle" idx="1"/>
          </p:nvPr>
        </p:nvSpPr>
        <p:spPr/>
        <p:txBody>
          <a:bodyPr/>
          <a:lstStyle/>
          <a:p>
            <a:r>
              <a:rPr lang="en-US" dirty="0" smtClean="0"/>
              <a:t>Questions?</a:t>
            </a:r>
          </a:p>
          <a:p>
            <a:r>
              <a:rPr lang="en-US" dirty="0" smtClean="0">
                <a:hlinkClick r:id="rId2"/>
              </a:rPr>
              <a:t>samaanc</a:t>
            </a:r>
            <a:r>
              <a:rPr lang="en-US" smtClean="0">
                <a:hlinkClick r:id="rId2"/>
              </a:rPr>
              <a:t>@mcmaster.ca</a:t>
            </a:r>
            <a:endParaRPr lang="en-US" dirty="0" smtClean="0"/>
          </a:p>
        </p:txBody>
      </p:sp>
    </p:spTree>
    <p:extLst>
      <p:ext uri="{BB962C8B-B14F-4D97-AF65-F5344CB8AC3E}">
        <p14:creationId xmlns:p14="http://schemas.microsoft.com/office/powerpoint/2010/main" val="20371727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7279</TotalTime>
  <Words>2028</Words>
  <Application>Microsoft Macintosh PowerPoint</Application>
  <PresentationFormat>On-screen Show (4:3)</PresentationFormat>
  <Paragraphs>257</Paragraphs>
  <Slides>40</Slides>
  <Notes>9</Notes>
  <HiddenSlides>3</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40</vt:i4>
      </vt:variant>
    </vt:vector>
  </HeadingPairs>
  <TitlesOfParts>
    <vt:vector size="42" baseType="lpstr">
      <vt:lpstr>Office Theme</vt:lpstr>
      <vt:lpstr>Document</vt:lpstr>
      <vt:lpstr> Defining the risk factors of cardio-metabolic risk in survivors of childhood brain tumors   </vt:lpstr>
      <vt:lpstr>Conflicts of interest</vt:lpstr>
      <vt:lpstr>Objectives</vt:lpstr>
      <vt:lpstr>Prevalence of childhood obesity by age group in Canada-2013</vt:lpstr>
      <vt:lpstr>Global prevalence of T2D in children</vt:lpstr>
      <vt:lpstr>Which groups of children are at risk of developing obesity &amp; T2D?</vt:lpstr>
      <vt:lpstr>Pediatric brain tumors in North America</vt:lpstr>
      <vt:lpstr>Survival of children diagnosed with astrocytic tumors compared to general population</vt:lpstr>
      <vt:lpstr>Long-term cause of death in survivors of childhood cancer</vt:lpstr>
      <vt:lpstr>Long-term cause of death in survivors of childhood cancer [risk ratio 1.96 (1.28-3) for BT group]</vt:lpstr>
      <vt:lpstr>SCBT are at higher risk of stroke than controls</vt:lpstr>
      <vt:lpstr>SCBT have increased risk of diabetes SCBT n=7913, median follow-up 10 years, 1-yr survival included</vt:lpstr>
      <vt:lpstr>SCBT are at risk of developing T2D SCBT n=7913, median follow-up 10 years, 1-yr survival included</vt:lpstr>
      <vt:lpstr>The risk of diabetes rises progressively with age and time since diagnosis</vt:lpstr>
      <vt:lpstr>SCBT are shorter and have BMI similar to population controls </vt:lpstr>
      <vt:lpstr>Questions</vt:lpstr>
      <vt:lpstr>Adiposity</vt:lpstr>
      <vt:lpstr>Not all fat depots are created equal: Adipose depots in humans differ in metabolic profiles</vt:lpstr>
      <vt:lpstr>Adipose tissue development in males &amp; females: Not the same tale</vt:lpstr>
      <vt:lpstr>PowerPoint Presentation</vt:lpstr>
      <vt:lpstr>PowerPoint Presentation</vt:lpstr>
      <vt:lpstr>CanDECIDE</vt:lpstr>
      <vt:lpstr>Tumor subtypes &amp; treatment in CanDECIDE study</vt:lpstr>
      <vt:lpstr>SCBT have higher central adiposity than non-cancer controls</vt:lpstr>
      <vt:lpstr>Brain tumor status, radio- and chemotherapy are associated with enhanced adiposity in children with brain tumors</vt:lpstr>
      <vt:lpstr>Physical inactivity and a diet high in fat drive adiposity in SCBT</vt:lpstr>
      <vt:lpstr>Adiposity in Survivors of childhood brain tumors is likely polygenic</vt:lpstr>
      <vt:lpstr>Question</vt:lpstr>
      <vt:lpstr>Improvement of dysglycemia in HFD with endurance exercise in mice </vt:lpstr>
      <vt:lpstr>HFD enhanced muscle inflammation that was reduced with exercise (qPCR)</vt:lpstr>
      <vt:lpstr>Endurance exercise lowers muscle macrophage content</vt:lpstr>
      <vt:lpstr>HFD Sedentary and HFD Exercised mice have similar adiposity </vt:lpstr>
      <vt:lpstr>Metformin therapy does not impact adiposity in children with type 2 diabetes </vt:lpstr>
      <vt:lpstr>Lack of interventions to treat and prevent obesity in SCBT</vt:lpstr>
      <vt:lpstr>Lack of interventions to treat and prevent adiposity in SCBT</vt:lpstr>
      <vt:lpstr>Conclusions</vt:lpstr>
      <vt:lpstr>PowerPoint Presentation</vt:lpstr>
      <vt:lpstr>Acknowledgments</vt:lpstr>
      <vt:lpstr>Funding support</vt:lpstr>
      <vt:lpstr>Thank you</vt:lpstr>
    </vt:vector>
  </TitlesOfParts>
  <Company>McMaster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 CONSTANTINE SAMAAN</dc:creator>
  <cp:lastModifiedBy>M. Constantine Samaan</cp:lastModifiedBy>
  <cp:revision>152</cp:revision>
  <dcterms:created xsi:type="dcterms:W3CDTF">2015-05-12T02:05:18Z</dcterms:created>
  <dcterms:modified xsi:type="dcterms:W3CDTF">2016-08-10T17:41:37Z</dcterms:modified>
</cp:coreProperties>
</file>