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28"/>
  </p:notesMasterIdLst>
  <p:sldIdLst>
    <p:sldId id="364" r:id="rId3"/>
    <p:sldId id="533" r:id="rId4"/>
    <p:sldId id="464" r:id="rId5"/>
    <p:sldId id="578" r:id="rId6"/>
    <p:sldId id="604" r:id="rId7"/>
    <p:sldId id="570" r:id="rId8"/>
    <p:sldId id="581" r:id="rId9"/>
    <p:sldId id="591" r:id="rId10"/>
    <p:sldId id="592" r:id="rId11"/>
    <p:sldId id="599" r:id="rId12"/>
    <p:sldId id="600" r:id="rId13"/>
    <p:sldId id="601" r:id="rId14"/>
    <p:sldId id="602" r:id="rId15"/>
    <p:sldId id="584" r:id="rId16"/>
    <p:sldId id="582" r:id="rId17"/>
    <p:sldId id="606" r:id="rId18"/>
    <p:sldId id="586" r:id="rId19"/>
    <p:sldId id="587" r:id="rId20"/>
    <p:sldId id="607" r:id="rId21"/>
    <p:sldId id="589" r:id="rId22"/>
    <p:sldId id="595" r:id="rId23"/>
    <p:sldId id="590" r:id="rId24"/>
    <p:sldId id="573" r:id="rId25"/>
    <p:sldId id="598" r:id="rId26"/>
    <p:sldId id="608" r:id="rId27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05BB"/>
    <a:srgbClr val="993366"/>
    <a:srgbClr val="C3C3EB"/>
    <a:srgbClr val="8585D7"/>
    <a:srgbClr val="5252C6"/>
    <a:srgbClr val="26269A"/>
    <a:srgbClr val="FF66CC"/>
    <a:srgbClr val="CC00FF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34" autoAdjust="0"/>
    <p:restoredTop sz="93801" autoAdjust="0"/>
  </p:normalViewPr>
  <p:slideViewPr>
    <p:cSldViewPr>
      <p:cViewPr>
        <p:scale>
          <a:sx n="50" d="100"/>
          <a:sy n="50" d="100"/>
        </p:scale>
        <p:origin x="-2226" y="-7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D:\Administrador\Usuario\Downloads\Plaguicida%20residual%20(1)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E:\III%20SIGERA%20(E)\Nicolas%20-%20Alan\Ensayo%20Biopurificacion-Secciones\ACTIVIDAD%20ENZIMATICA-Corregida%20(29-09-2015)-Lechos%20Perforaciones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E:\III%20SIGERA%20(E)\Nicolas%20-%20Alan\Ensayo%20Biopurificacion-Secciones\ACTIVIDAD%20ENZIMATICA-Corregida%20(29-09-2015)-Lechos%20Perforaciones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E:\III%20SIGERA%20(E)\Nicolas%20-%20Alan\Ensayo%20Biopurificacion-Secciones\Acidos%20organicos-Corregida%20(29-09-2015)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E:\III%20SIGERA%20(E)\Nicolas%20-%20Alan\Ensayo%20Biopurificacion-Secciones\Acidos%20organicos-Corregida%20(29-09-2015)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E:\III%20SIGERA%20(E)\Nicolas%20-%20Alan\Ensayo%20Biopurificacion-Secciones\Acidos%20organicos-Corregida%20(29-09-2015)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E:\III%20SIGERA%20(E)\Nicolas%20-%20Alan\Ensayo%20Biopurificacion-Secciones\Acidos%20organicos-Corregida%20(29-09-2015).xlsx" TargetMode="External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2697410797467737"/>
          <c:y val="6.5046229221347396E-2"/>
          <c:w val="0.83482040785001765"/>
          <c:h val="0.674171155268399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'D:\Users\EduardoIgnacio\Desktop\Trabajo\Informes\Ensayo por secciones\[Plaguicida residual.xlsx]Hoja1'!$AJ$1</c:f>
              <c:strCache>
                <c:ptCount val="1"/>
                <c:pt idx="0">
                  <c:v>15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multiLvlStrRef>
              <c:f>'D:\Users\EduardoIgnacio\Desktop\Trabajo\Informes\Ensayo por secciones\[Plaguicida residual.xlsx]Hoja1'!$AH$2:$AI$13</c:f>
              <c:multiLvlStrCache>
                <c:ptCount val="12"/>
                <c:lvl>
                  <c:pt idx="0">
                    <c:v>ATZ</c:v>
                  </c:pt>
                  <c:pt idx="1">
                    <c:v>HA</c:v>
                  </c:pt>
                  <c:pt idx="2">
                    <c:v>CHL</c:v>
                  </c:pt>
                  <c:pt idx="3">
                    <c:v>TCP</c:v>
                  </c:pt>
                  <c:pt idx="4">
                    <c:v>IPR</c:v>
                  </c:pt>
                  <c:pt idx="5">
                    <c:v>3,5 DCA</c:v>
                  </c:pt>
                  <c:pt idx="6">
                    <c:v>ATZ</c:v>
                  </c:pt>
                  <c:pt idx="7">
                    <c:v>HA</c:v>
                  </c:pt>
                  <c:pt idx="8">
                    <c:v>CHL</c:v>
                  </c:pt>
                  <c:pt idx="9">
                    <c:v>TCP</c:v>
                  </c:pt>
                  <c:pt idx="10">
                    <c:v>IPR</c:v>
                  </c:pt>
                  <c:pt idx="11">
                    <c:v>3,5 DCA</c:v>
                  </c:pt>
                </c:lvl>
                <c:lvl>
                  <c:pt idx="0">
                    <c:v>L1</c:v>
                  </c:pt>
                  <c:pt idx="6">
                    <c:v>L2</c:v>
                  </c:pt>
                </c:lvl>
              </c:multiLvlStrCache>
            </c:multiLvlStrRef>
          </c:cat>
          <c:val>
            <c:numRef>
              <c:f>'D:\Users\EduardoIgnacio\Desktop\Trabajo\Informes\Ensayo por secciones\[Plaguicida residual.xlsx]Hoja1'!$AJ$2:$AJ$13</c:f>
              <c:numCache>
                <c:formatCode>General</c:formatCode>
                <c:ptCount val="12"/>
                <c:pt idx="2">
                  <c:v>0.9</c:v>
                </c:pt>
                <c:pt idx="6">
                  <c:v>1.744</c:v>
                </c:pt>
                <c:pt idx="8">
                  <c:v>12.528</c:v>
                </c:pt>
                <c:pt idx="9">
                  <c:v>0.60399999999999998</c:v>
                </c:pt>
                <c:pt idx="10">
                  <c:v>2.16</c:v>
                </c:pt>
                <c:pt idx="11">
                  <c:v>0.82799999999999996</c:v>
                </c:pt>
              </c:numCache>
            </c:numRef>
          </c:val>
        </c:ser>
        <c:ser>
          <c:idx val="1"/>
          <c:order val="1"/>
          <c:tx>
            <c:strRef>
              <c:f>'D:\Users\EduardoIgnacio\Desktop\Trabajo\Informes\Ensayo por secciones\[Plaguicida residual.xlsx]Hoja1'!$AK$1</c:f>
              <c:strCache>
                <c:ptCount val="1"/>
                <c:pt idx="0">
                  <c:v>35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multiLvlStrRef>
              <c:f>'D:\Users\EduardoIgnacio\Desktop\Trabajo\Informes\Ensayo por secciones\[Plaguicida residual.xlsx]Hoja1'!$AH$2:$AI$13</c:f>
              <c:multiLvlStrCache>
                <c:ptCount val="12"/>
                <c:lvl>
                  <c:pt idx="0">
                    <c:v>ATZ</c:v>
                  </c:pt>
                  <c:pt idx="1">
                    <c:v>HA</c:v>
                  </c:pt>
                  <c:pt idx="2">
                    <c:v>CHL</c:v>
                  </c:pt>
                  <c:pt idx="3">
                    <c:v>TCP</c:v>
                  </c:pt>
                  <c:pt idx="4">
                    <c:v>IPR</c:v>
                  </c:pt>
                  <c:pt idx="5">
                    <c:v>3,5 DCA</c:v>
                  </c:pt>
                  <c:pt idx="6">
                    <c:v>ATZ</c:v>
                  </c:pt>
                  <c:pt idx="7">
                    <c:v>HA</c:v>
                  </c:pt>
                  <c:pt idx="8">
                    <c:v>CHL</c:v>
                  </c:pt>
                  <c:pt idx="9">
                    <c:v>TCP</c:v>
                  </c:pt>
                  <c:pt idx="10">
                    <c:v>IPR</c:v>
                  </c:pt>
                  <c:pt idx="11">
                    <c:v>3,5 DCA</c:v>
                  </c:pt>
                </c:lvl>
                <c:lvl>
                  <c:pt idx="0">
                    <c:v>L1</c:v>
                  </c:pt>
                  <c:pt idx="6">
                    <c:v>L2</c:v>
                  </c:pt>
                </c:lvl>
              </c:multiLvlStrCache>
            </c:multiLvlStrRef>
          </c:cat>
          <c:val>
            <c:numRef>
              <c:f>'D:\Users\EduardoIgnacio\Desktop\Trabajo\Informes\Ensayo por secciones\[Plaguicida residual.xlsx]Hoja1'!$AK$2:$AK$13</c:f>
              <c:numCache>
                <c:formatCode>General</c:formatCode>
                <c:ptCount val="12"/>
                <c:pt idx="2">
                  <c:v>1.272</c:v>
                </c:pt>
                <c:pt idx="4">
                  <c:v>1.9119999999999999</c:v>
                </c:pt>
                <c:pt idx="5">
                  <c:v>0.51200000000000001</c:v>
                </c:pt>
                <c:pt idx="8">
                  <c:v>7.4020000000000001</c:v>
                </c:pt>
                <c:pt idx="10">
                  <c:v>0.63600000000000001</c:v>
                </c:pt>
              </c:numCache>
            </c:numRef>
          </c:val>
        </c:ser>
        <c:ser>
          <c:idx val="2"/>
          <c:order val="2"/>
          <c:tx>
            <c:strRef>
              <c:f>'D:\Users\EduardoIgnacio\Desktop\Trabajo\Informes\Ensayo por secciones\[Plaguicida residual.xlsx]Hoja1'!$AL$1</c:f>
              <c:strCache>
                <c:ptCount val="1"/>
                <c:pt idx="0">
                  <c:v>55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multiLvlStrRef>
              <c:f>'D:\Users\EduardoIgnacio\Desktop\Trabajo\Informes\Ensayo por secciones\[Plaguicida residual.xlsx]Hoja1'!$AH$2:$AI$13</c:f>
              <c:multiLvlStrCache>
                <c:ptCount val="12"/>
                <c:lvl>
                  <c:pt idx="0">
                    <c:v>ATZ</c:v>
                  </c:pt>
                  <c:pt idx="1">
                    <c:v>HA</c:v>
                  </c:pt>
                  <c:pt idx="2">
                    <c:v>CHL</c:v>
                  </c:pt>
                  <c:pt idx="3">
                    <c:v>TCP</c:v>
                  </c:pt>
                  <c:pt idx="4">
                    <c:v>IPR</c:v>
                  </c:pt>
                  <c:pt idx="5">
                    <c:v>3,5 DCA</c:v>
                  </c:pt>
                  <c:pt idx="6">
                    <c:v>ATZ</c:v>
                  </c:pt>
                  <c:pt idx="7">
                    <c:v>HA</c:v>
                  </c:pt>
                  <c:pt idx="8">
                    <c:v>CHL</c:v>
                  </c:pt>
                  <c:pt idx="9">
                    <c:v>TCP</c:v>
                  </c:pt>
                  <c:pt idx="10">
                    <c:v>IPR</c:v>
                  </c:pt>
                  <c:pt idx="11">
                    <c:v>3,5 DCA</c:v>
                  </c:pt>
                </c:lvl>
                <c:lvl>
                  <c:pt idx="0">
                    <c:v>L1</c:v>
                  </c:pt>
                  <c:pt idx="6">
                    <c:v>L2</c:v>
                  </c:pt>
                </c:lvl>
              </c:multiLvlStrCache>
            </c:multiLvlStrRef>
          </c:cat>
          <c:val>
            <c:numRef>
              <c:f>'D:\Users\EduardoIgnacio\Desktop\Trabajo\Informes\Ensayo por secciones\[Plaguicida residual.xlsx]Hoja1'!$AL$2:$AL$13</c:f>
              <c:numCache>
                <c:formatCode>General</c:formatCode>
                <c:ptCount val="12"/>
                <c:pt idx="10">
                  <c:v>0.67200000000000004</c:v>
                </c:pt>
                <c:pt idx="11">
                  <c:v>0.54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773760"/>
        <c:axId val="80496896"/>
      </c:barChart>
      <c:catAx>
        <c:axId val="947737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L" sz="1600" b="1" dirty="0" err="1">
                    <a:solidFill>
                      <a:sysClr val="windowText" lastClr="000000"/>
                    </a:solidFill>
                  </a:rPr>
                  <a:t>Depth</a:t>
                </a:r>
                <a:r>
                  <a:rPr lang="es-CL" sz="1600" b="1" baseline="0" dirty="0">
                    <a:solidFill>
                      <a:sysClr val="windowText" lastClr="000000"/>
                    </a:solidFill>
                  </a:rPr>
                  <a:t> (cm)</a:t>
                </a:r>
                <a:endParaRPr lang="es-CL" sz="1600" b="1" dirty="0">
                  <a:solidFill>
                    <a:sysClr val="windowText" lastClr="000000"/>
                  </a:solidFill>
                </a:endParaRPr>
              </a:p>
            </c:rich>
          </c:tx>
          <c:layout>
            <c:manualLayout>
              <c:xMode val="edge"/>
              <c:yMode val="edge"/>
              <c:x val="0.40340676830289829"/>
              <c:y val="7.3187804649418819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in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496896"/>
        <c:crosses val="autoZero"/>
        <c:auto val="1"/>
        <c:lblAlgn val="ctr"/>
        <c:lblOffset val="100"/>
        <c:noMultiLvlLbl val="0"/>
      </c:catAx>
      <c:valAx>
        <c:axId val="80496896"/>
        <c:scaling>
          <c:orientation val="minMax"/>
          <c:max val="15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L" sz="1600" b="1" dirty="0">
                    <a:solidFill>
                      <a:sysClr val="windowText" lastClr="000000"/>
                    </a:solidFill>
                  </a:rPr>
                  <a:t>Residual </a:t>
                </a:r>
                <a:r>
                  <a:rPr lang="es-CL" sz="1600" b="1" dirty="0" err="1">
                    <a:solidFill>
                      <a:sysClr val="windowText" lastClr="000000"/>
                    </a:solidFill>
                  </a:rPr>
                  <a:t>Pesticide</a:t>
                </a:r>
                <a:r>
                  <a:rPr lang="es-CL" sz="1600" b="1" dirty="0">
                    <a:solidFill>
                      <a:sysClr val="windowText" lastClr="000000"/>
                    </a:solidFill>
                  </a:rPr>
                  <a:t> </a:t>
                </a:r>
                <a:r>
                  <a:rPr lang="es-CL" sz="1200" b="1" dirty="0">
                    <a:solidFill>
                      <a:sysClr val="windowText" lastClr="000000"/>
                    </a:solidFill>
                  </a:rPr>
                  <a:t>(mg kg</a:t>
                </a:r>
                <a:r>
                  <a:rPr lang="es-CL" sz="1200" b="1" baseline="30000" dirty="0">
                    <a:solidFill>
                      <a:sysClr val="windowText" lastClr="000000"/>
                    </a:solidFill>
                  </a:rPr>
                  <a:t>-1</a:t>
                </a:r>
                <a:r>
                  <a:rPr lang="es-CL" sz="1200" b="1" dirty="0">
                    <a:solidFill>
                      <a:sysClr val="windowText" lastClr="000000"/>
                    </a:solidFill>
                  </a:rPr>
                  <a:t>)</a:t>
                </a:r>
              </a:p>
            </c:rich>
          </c:tx>
          <c:layout>
            <c:manualLayout>
              <c:xMode val="edge"/>
              <c:yMode val="edge"/>
              <c:x val="2.2786061316803486E-2"/>
              <c:y val="0.2102209880014998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773760"/>
        <c:crosses val="autoZero"/>
        <c:crossBetween val="between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31695952270002681"/>
          <c:y val="0.14346410238543217"/>
          <c:w val="0.31658975860187438"/>
          <c:h val="7.0709435656826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0" cap="flat" cmpd="sng" algn="ctr">
      <a:solidFill>
        <a:srgbClr val="000000">
          <a:lumMod val="15000"/>
          <a:lumOff val="85000"/>
        </a:srgb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926898292160269"/>
          <c:y val="4.1785387617048496E-2"/>
          <c:w val="0.81287163770675064"/>
          <c:h val="0.726109795368252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Deshidrogenasa!$D$32</c:f>
              <c:strCache>
                <c:ptCount val="1"/>
                <c:pt idx="0">
                  <c:v>0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Deshidrogenasa!$B$33:$C$44</c:f>
              <c:multiLvlStrCache>
                <c:ptCount val="12"/>
                <c:lvl>
                  <c:pt idx="0">
                    <c:v>A</c:v>
                  </c:pt>
                  <c:pt idx="1">
                    <c:v>B</c:v>
                  </c:pt>
                  <c:pt idx="2">
                    <c:v>C</c:v>
                  </c:pt>
                  <c:pt idx="3">
                    <c:v>A</c:v>
                  </c:pt>
                  <c:pt idx="4">
                    <c:v>B</c:v>
                  </c:pt>
                  <c:pt idx="5">
                    <c:v>C</c:v>
                  </c:pt>
                  <c:pt idx="6">
                    <c:v>A</c:v>
                  </c:pt>
                  <c:pt idx="7">
                    <c:v>B</c:v>
                  </c:pt>
                  <c:pt idx="8">
                    <c:v>C</c:v>
                  </c:pt>
                  <c:pt idx="9">
                    <c:v>A</c:v>
                  </c:pt>
                  <c:pt idx="10">
                    <c:v>B</c:v>
                  </c:pt>
                  <c:pt idx="11">
                    <c:v>C</c:v>
                  </c:pt>
                </c:lvl>
                <c:lvl>
                  <c:pt idx="0">
                    <c:v>L1</c:v>
                  </c:pt>
                  <c:pt idx="3">
                    <c:v>L2</c:v>
                  </c:pt>
                  <c:pt idx="6">
                    <c:v>L3</c:v>
                  </c:pt>
                  <c:pt idx="9">
                    <c:v>L4</c:v>
                  </c:pt>
                </c:lvl>
              </c:multiLvlStrCache>
            </c:multiLvlStrRef>
          </c:cat>
          <c:val>
            <c:numRef>
              <c:f>Deshidrogenasa!$D$33:$D$44</c:f>
              <c:numCache>
                <c:formatCode>0.00</c:formatCode>
                <c:ptCount val="12"/>
                <c:pt idx="0">
                  <c:v>34.96</c:v>
                </c:pt>
                <c:pt idx="1">
                  <c:v>37.375</c:v>
                </c:pt>
                <c:pt idx="2">
                  <c:v>42.46</c:v>
                </c:pt>
                <c:pt idx="3">
                  <c:v>22.04</c:v>
                </c:pt>
                <c:pt idx="4">
                  <c:v>39.042500000000004</c:v>
                </c:pt>
                <c:pt idx="5">
                  <c:v>32.042499999999997</c:v>
                </c:pt>
                <c:pt idx="6">
                  <c:v>19.792499999999997</c:v>
                </c:pt>
                <c:pt idx="7">
                  <c:v>18.0425</c:v>
                </c:pt>
                <c:pt idx="8">
                  <c:v>31.29</c:v>
                </c:pt>
                <c:pt idx="9">
                  <c:v>17.9575</c:v>
                </c:pt>
                <c:pt idx="10">
                  <c:v>13.875</c:v>
                </c:pt>
                <c:pt idx="11">
                  <c:v>11.79175</c:v>
                </c:pt>
              </c:numCache>
            </c:numRef>
          </c:val>
        </c:ser>
        <c:ser>
          <c:idx val="1"/>
          <c:order val="1"/>
          <c:tx>
            <c:strRef>
              <c:f>Deshidrogenasa!$E$32</c:f>
              <c:strCache>
                <c:ptCount val="1"/>
                <c:pt idx="0">
                  <c:v>15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Deshidrogenasa!$B$33:$C$44</c:f>
              <c:multiLvlStrCache>
                <c:ptCount val="12"/>
                <c:lvl>
                  <c:pt idx="0">
                    <c:v>A</c:v>
                  </c:pt>
                  <c:pt idx="1">
                    <c:v>B</c:v>
                  </c:pt>
                  <c:pt idx="2">
                    <c:v>C</c:v>
                  </c:pt>
                  <c:pt idx="3">
                    <c:v>A</c:v>
                  </c:pt>
                  <c:pt idx="4">
                    <c:v>B</c:v>
                  </c:pt>
                  <c:pt idx="5">
                    <c:v>C</c:v>
                  </c:pt>
                  <c:pt idx="6">
                    <c:v>A</c:v>
                  </c:pt>
                  <c:pt idx="7">
                    <c:v>B</c:v>
                  </c:pt>
                  <c:pt idx="8">
                    <c:v>C</c:v>
                  </c:pt>
                  <c:pt idx="9">
                    <c:v>A</c:v>
                  </c:pt>
                  <c:pt idx="10">
                    <c:v>B</c:v>
                  </c:pt>
                  <c:pt idx="11">
                    <c:v>C</c:v>
                  </c:pt>
                </c:lvl>
                <c:lvl>
                  <c:pt idx="0">
                    <c:v>L1</c:v>
                  </c:pt>
                  <c:pt idx="3">
                    <c:v>L2</c:v>
                  </c:pt>
                  <c:pt idx="6">
                    <c:v>L3</c:v>
                  </c:pt>
                  <c:pt idx="9">
                    <c:v>L4</c:v>
                  </c:pt>
                </c:lvl>
              </c:multiLvlStrCache>
            </c:multiLvlStrRef>
          </c:cat>
          <c:val>
            <c:numRef>
              <c:f>Deshidrogenasa!$E$33:$E$44</c:f>
              <c:numCache>
                <c:formatCode>0.00</c:formatCode>
                <c:ptCount val="12"/>
                <c:pt idx="0">
                  <c:v>67.125</c:v>
                </c:pt>
                <c:pt idx="1">
                  <c:v>71.949999999999989</c:v>
                </c:pt>
                <c:pt idx="2">
                  <c:v>70.025000000000006</c:v>
                </c:pt>
                <c:pt idx="3">
                  <c:v>74.199999999999989</c:v>
                </c:pt>
                <c:pt idx="4">
                  <c:v>81.625</c:v>
                </c:pt>
                <c:pt idx="5">
                  <c:v>48.045000000000002</c:v>
                </c:pt>
                <c:pt idx="6">
                  <c:v>69.2</c:v>
                </c:pt>
                <c:pt idx="7">
                  <c:v>76.125</c:v>
                </c:pt>
                <c:pt idx="8">
                  <c:v>69.025000000000006</c:v>
                </c:pt>
                <c:pt idx="9">
                  <c:v>43.042500000000004</c:v>
                </c:pt>
                <c:pt idx="10">
                  <c:v>24.790000000000003</c:v>
                </c:pt>
                <c:pt idx="11">
                  <c:v>22.207500000000003</c:v>
                </c:pt>
              </c:numCache>
            </c:numRef>
          </c:val>
        </c:ser>
        <c:ser>
          <c:idx val="2"/>
          <c:order val="2"/>
          <c:tx>
            <c:strRef>
              <c:f>Deshidrogenasa!$F$32</c:f>
              <c:strCache>
                <c:ptCount val="1"/>
                <c:pt idx="0">
                  <c:v>30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Deshidrogenasa!$B$33:$C$44</c:f>
              <c:multiLvlStrCache>
                <c:ptCount val="12"/>
                <c:lvl>
                  <c:pt idx="0">
                    <c:v>A</c:v>
                  </c:pt>
                  <c:pt idx="1">
                    <c:v>B</c:v>
                  </c:pt>
                  <c:pt idx="2">
                    <c:v>C</c:v>
                  </c:pt>
                  <c:pt idx="3">
                    <c:v>A</c:v>
                  </c:pt>
                  <c:pt idx="4">
                    <c:v>B</c:v>
                  </c:pt>
                  <c:pt idx="5">
                    <c:v>C</c:v>
                  </c:pt>
                  <c:pt idx="6">
                    <c:v>A</c:v>
                  </c:pt>
                  <c:pt idx="7">
                    <c:v>B</c:v>
                  </c:pt>
                  <c:pt idx="8">
                    <c:v>C</c:v>
                  </c:pt>
                  <c:pt idx="9">
                    <c:v>A</c:v>
                  </c:pt>
                  <c:pt idx="10">
                    <c:v>B</c:v>
                  </c:pt>
                  <c:pt idx="11">
                    <c:v>C</c:v>
                  </c:pt>
                </c:lvl>
                <c:lvl>
                  <c:pt idx="0">
                    <c:v>L1</c:v>
                  </c:pt>
                  <c:pt idx="3">
                    <c:v>L2</c:v>
                  </c:pt>
                  <c:pt idx="6">
                    <c:v>L3</c:v>
                  </c:pt>
                  <c:pt idx="9">
                    <c:v>L4</c:v>
                  </c:pt>
                </c:lvl>
              </c:multiLvlStrCache>
            </c:multiLvlStrRef>
          </c:cat>
          <c:val>
            <c:numRef>
              <c:f>Deshidrogenasa!$F$33:$F$44</c:f>
              <c:numCache>
                <c:formatCode>0.00</c:formatCode>
                <c:ptCount val="12"/>
                <c:pt idx="0">
                  <c:v>36.607500000000002</c:v>
                </c:pt>
                <c:pt idx="1">
                  <c:v>59.3</c:v>
                </c:pt>
                <c:pt idx="2">
                  <c:v>54.004999999999995</c:v>
                </c:pt>
                <c:pt idx="3">
                  <c:v>64.55</c:v>
                </c:pt>
                <c:pt idx="4">
                  <c:v>74.924999999999997</c:v>
                </c:pt>
                <c:pt idx="5">
                  <c:v>47.6</c:v>
                </c:pt>
                <c:pt idx="6">
                  <c:v>65.100000000000009</c:v>
                </c:pt>
                <c:pt idx="7">
                  <c:v>54.25</c:v>
                </c:pt>
                <c:pt idx="8">
                  <c:v>50.725000000000009</c:v>
                </c:pt>
                <c:pt idx="9">
                  <c:v>31.335000000000001</c:v>
                </c:pt>
                <c:pt idx="10">
                  <c:v>15.455000000000002</c:v>
                </c:pt>
                <c:pt idx="11">
                  <c:v>11.11</c:v>
                </c:pt>
              </c:numCache>
            </c:numRef>
          </c:val>
        </c:ser>
        <c:ser>
          <c:idx val="3"/>
          <c:order val="3"/>
          <c:tx>
            <c:strRef>
              <c:f>Deshidrogenasa!$G$32</c:f>
              <c:strCache>
                <c:ptCount val="1"/>
                <c:pt idx="0">
                  <c:v>60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Deshidrogenasa!$G$33:$G$44</c:f>
              <c:numCache>
                <c:formatCode>0.00</c:formatCode>
                <c:ptCount val="12"/>
                <c:pt idx="0">
                  <c:v>29.875</c:v>
                </c:pt>
                <c:pt idx="1">
                  <c:v>29.125</c:v>
                </c:pt>
                <c:pt idx="2">
                  <c:v>28.2925</c:v>
                </c:pt>
                <c:pt idx="3">
                  <c:v>27.542499999999997</c:v>
                </c:pt>
                <c:pt idx="4">
                  <c:v>28.457500000000003</c:v>
                </c:pt>
                <c:pt idx="5">
                  <c:v>33.54</c:v>
                </c:pt>
                <c:pt idx="6">
                  <c:v>30.542499999999997</c:v>
                </c:pt>
                <c:pt idx="7">
                  <c:v>31.04</c:v>
                </c:pt>
                <c:pt idx="8">
                  <c:v>27.792499999999997</c:v>
                </c:pt>
                <c:pt idx="9">
                  <c:v>8.0425000000000004</c:v>
                </c:pt>
                <c:pt idx="10">
                  <c:v>5.62</c:v>
                </c:pt>
                <c:pt idx="11">
                  <c:v>3.9475000000000002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2218880"/>
        <c:axId val="80499776"/>
      </c:barChart>
      <c:catAx>
        <c:axId val="922188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ysClr val="windowText" lastClr="000000"/>
                    </a:solidFill>
                  </a:rPr>
                  <a:t>Time (d)</a:t>
                </a:r>
              </a:p>
            </c:rich>
          </c:tx>
          <c:layout>
            <c:manualLayout>
              <c:xMode val="edge"/>
              <c:yMode val="edge"/>
              <c:x val="0.50275321261416961"/>
              <c:y val="0.8816757792916335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499776"/>
        <c:crosses val="autoZero"/>
        <c:auto val="1"/>
        <c:lblAlgn val="ctr"/>
        <c:lblOffset val="100"/>
        <c:noMultiLvlLbl val="0"/>
      </c:catAx>
      <c:valAx>
        <c:axId val="80499776"/>
        <c:scaling>
          <c:orientation val="minMax"/>
          <c:max val="9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L" sz="1600" b="1" i="0" baseline="0">
                    <a:solidFill>
                      <a:sysClr val="windowText" lastClr="000000"/>
                    </a:solidFill>
                    <a:effectLst/>
                  </a:rPr>
                  <a:t>Dehydrogenase (TPF µg /g/h)</a:t>
                </a:r>
                <a:endParaRPr lang="es-CL" sz="1600" b="1">
                  <a:solidFill>
                    <a:sysClr val="windowText" lastClr="000000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7.103702462724075E-2"/>
              <c:y val="0.2006841357945010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218880"/>
        <c:crosses val="autoZero"/>
        <c:crossBetween val="between"/>
      </c:valAx>
      <c:spPr>
        <a:noFill/>
        <a:ln>
          <a:solidFill>
            <a:sysClr val="windowText" lastClr="000000"/>
          </a:solidFill>
        </a:ln>
        <a:effectLst/>
      </c:spPr>
    </c:plotArea>
    <c:legend>
      <c:legendPos val="r"/>
      <c:layout>
        <c:manualLayout>
          <c:xMode val="edge"/>
          <c:yMode val="edge"/>
          <c:x val="0.2875512189409723"/>
          <c:y val="0.9485604411808074"/>
          <c:w val="0.53601774204472186"/>
          <c:h val="5.12838612689238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09844368045544"/>
          <c:y val="3.7166077294799094E-2"/>
          <c:w val="0.83335980185575376"/>
          <c:h val="0.678677047273548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peroxidasas!$C$43</c:f>
              <c:strCache>
                <c:ptCount val="1"/>
                <c:pt idx="0">
                  <c:v>0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peroxidasas!$A$44:$B$55</c:f>
              <c:multiLvlStrCache>
                <c:ptCount val="12"/>
                <c:lvl>
                  <c:pt idx="0">
                    <c:v>A</c:v>
                  </c:pt>
                  <c:pt idx="1">
                    <c:v>B</c:v>
                  </c:pt>
                  <c:pt idx="2">
                    <c:v>C</c:v>
                  </c:pt>
                  <c:pt idx="3">
                    <c:v>A</c:v>
                  </c:pt>
                  <c:pt idx="4">
                    <c:v>B</c:v>
                  </c:pt>
                  <c:pt idx="5">
                    <c:v>C</c:v>
                  </c:pt>
                  <c:pt idx="6">
                    <c:v>A</c:v>
                  </c:pt>
                  <c:pt idx="7">
                    <c:v>B</c:v>
                  </c:pt>
                  <c:pt idx="8">
                    <c:v>C</c:v>
                  </c:pt>
                  <c:pt idx="9">
                    <c:v>A</c:v>
                  </c:pt>
                  <c:pt idx="10">
                    <c:v>B</c:v>
                  </c:pt>
                  <c:pt idx="11">
                    <c:v>C</c:v>
                  </c:pt>
                </c:lvl>
                <c:lvl>
                  <c:pt idx="0">
                    <c:v>L1</c:v>
                  </c:pt>
                  <c:pt idx="3">
                    <c:v>L2</c:v>
                  </c:pt>
                  <c:pt idx="6">
                    <c:v>L3</c:v>
                  </c:pt>
                  <c:pt idx="9">
                    <c:v>L4</c:v>
                  </c:pt>
                </c:lvl>
              </c:multiLvlStrCache>
            </c:multiLvlStrRef>
          </c:cat>
          <c:val>
            <c:numRef>
              <c:f>peroxidasas!$C$44:$C$55</c:f>
              <c:numCache>
                <c:formatCode>0.00</c:formatCode>
                <c:ptCount val="12"/>
                <c:pt idx="0">
                  <c:v>0.27213352685050796</c:v>
                </c:pt>
                <c:pt idx="1">
                  <c:v>0.27213352685050796</c:v>
                </c:pt>
                <c:pt idx="2">
                  <c:v>0.27213352685050796</c:v>
                </c:pt>
                <c:pt idx="3">
                  <c:v>0.27213352685050796</c:v>
                </c:pt>
                <c:pt idx="4">
                  <c:v>0.54426705370101591</c:v>
                </c:pt>
                <c:pt idx="5">
                  <c:v>6.0474117077890653E-2</c:v>
                </c:pt>
                <c:pt idx="6">
                  <c:v>0.48379293662312528</c:v>
                </c:pt>
                <c:pt idx="7">
                  <c:v>0.18142235123367198</c:v>
                </c:pt>
                <c:pt idx="8">
                  <c:v>0.39308176100628928</c:v>
                </c:pt>
                <c:pt idx="9">
                  <c:v>0.39308176100628928</c:v>
                </c:pt>
                <c:pt idx="10">
                  <c:v>0.27213352685050796</c:v>
                </c:pt>
                <c:pt idx="11">
                  <c:v>0.45355587808417996</c:v>
                </c:pt>
              </c:numCache>
            </c:numRef>
          </c:val>
        </c:ser>
        <c:ser>
          <c:idx val="1"/>
          <c:order val="1"/>
          <c:tx>
            <c:strRef>
              <c:f>peroxidasas!$D$43</c:f>
              <c:strCache>
                <c:ptCount val="1"/>
                <c:pt idx="0">
                  <c:v>15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peroxidasas!$A$44:$B$55</c:f>
              <c:multiLvlStrCache>
                <c:ptCount val="12"/>
                <c:lvl>
                  <c:pt idx="0">
                    <c:v>A</c:v>
                  </c:pt>
                  <c:pt idx="1">
                    <c:v>B</c:v>
                  </c:pt>
                  <c:pt idx="2">
                    <c:v>C</c:v>
                  </c:pt>
                  <c:pt idx="3">
                    <c:v>A</c:v>
                  </c:pt>
                  <c:pt idx="4">
                    <c:v>B</c:v>
                  </c:pt>
                  <c:pt idx="5">
                    <c:v>C</c:v>
                  </c:pt>
                  <c:pt idx="6">
                    <c:v>A</c:v>
                  </c:pt>
                  <c:pt idx="7">
                    <c:v>B</c:v>
                  </c:pt>
                  <c:pt idx="8">
                    <c:v>C</c:v>
                  </c:pt>
                  <c:pt idx="9">
                    <c:v>A</c:v>
                  </c:pt>
                  <c:pt idx="10">
                    <c:v>B</c:v>
                  </c:pt>
                  <c:pt idx="11">
                    <c:v>C</c:v>
                  </c:pt>
                </c:lvl>
                <c:lvl>
                  <c:pt idx="0">
                    <c:v>L1</c:v>
                  </c:pt>
                  <c:pt idx="3">
                    <c:v>L2</c:v>
                  </c:pt>
                  <c:pt idx="6">
                    <c:v>L3</c:v>
                  </c:pt>
                  <c:pt idx="9">
                    <c:v>L4</c:v>
                  </c:pt>
                </c:lvl>
              </c:multiLvlStrCache>
            </c:multiLvlStrRef>
          </c:cat>
          <c:val>
            <c:numRef>
              <c:f>peroxidasas!$D$44:$D$55</c:f>
              <c:numCache>
                <c:formatCode>0.00</c:formatCode>
                <c:ptCount val="12"/>
                <c:pt idx="0">
                  <c:v>0.2116594097726173</c:v>
                </c:pt>
                <c:pt idx="1">
                  <c:v>0.24189646831156261</c:v>
                </c:pt>
                <c:pt idx="2">
                  <c:v>0.39308176100628928</c:v>
                </c:pt>
                <c:pt idx="3">
                  <c:v>0.27213352685050796</c:v>
                </c:pt>
                <c:pt idx="4">
                  <c:v>0.15118529269472664</c:v>
                </c:pt>
                <c:pt idx="5">
                  <c:v>0.2116594097726173</c:v>
                </c:pt>
                <c:pt idx="6">
                  <c:v>0.57450411223996123</c:v>
                </c:pt>
                <c:pt idx="7">
                  <c:v>0.24189646831156261</c:v>
                </c:pt>
                <c:pt idx="8">
                  <c:v>0.27213352685050796</c:v>
                </c:pt>
                <c:pt idx="9">
                  <c:v>0.63497822931785186</c:v>
                </c:pt>
                <c:pt idx="10">
                  <c:v>0.33260764392839864</c:v>
                </c:pt>
                <c:pt idx="11">
                  <c:v>0.57450411223996123</c:v>
                </c:pt>
              </c:numCache>
            </c:numRef>
          </c:val>
        </c:ser>
        <c:ser>
          <c:idx val="2"/>
          <c:order val="2"/>
          <c:tx>
            <c:strRef>
              <c:f>peroxidasas!$E$43</c:f>
              <c:strCache>
                <c:ptCount val="1"/>
                <c:pt idx="0">
                  <c:v>30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peroxidasas!$A$44:$B$55</c:f>
              <c:multiLvlStrCache>
                <c:ptCount val="12"/>
                <c:lvl>
                  <c:pt idx="0">
                    <c:v>A</c:v>
                  </c:pt>
                  <c:pt idx="1">
                    <c:v>B</c:v>
                  </c:pt>
                  <c:pt idx="2">
                    <c:v>C</c:v>
                  </c:pt>
                  <c:pt idx="3">
                    <c:v>A</c:v>
                  </c:pt>
                  <c:pt idx="4">
                    <c:v>B</c:v>
                  </c:pt>
                  <c:pt idx="5">
                    <c:v>C</c:v>
                  </c:pt>
                  <c:pt idx="6">
                    <c:v>A</c:v>
                  </c:pt>
                  <c:pt idx="7">
                    <c:v>B</c:v>
                  </c:pt>
                  <c:pt idx="8">
                    <c:v>C</c:v>
                  </c:pt>
                  <c:pt idx="9">
                    <c:v>A</c:v>
                  </c:pt>
                  <c:pt idx="10">
                    <c:v>B</c:v>
                  </c:pt>
                  <c:pt idx="11">
                    <c:v>C</c:v>
                  </c:pt>
                </c:lvl>
                <c:lvl>
                  <c:pt idx="0">
                    <c:v>L1</c:v>
                  </c:pt>
                  <c:pt idx="3">
                    <c:v>L2</c:v>
                  </c:pt>
                  <c:pt idx="6">
                    <c:v>L3</c:v>
                  </c:pt>
                  <c:pt idx="9">
                    <c:v>L4</c:v>
                  </c:pt>
                </c:lvl>
              </c:multiLvlStrCache>
            </c:multiLvlStrRef>
          </c:cat>
          <c:val>
            <c:numRef>
              <c:f>peroxidasas!$E$44:$E$55</c:f>
              <c:numCache>
                <c:formatCode>0.00</c:formatCode>
                <c:ptCount val="12"/>
                <c:pt idx="0">
                  <c:v>0.18142235123367195</c:v>
                </c:pt>
                <c:pt idx="1">
                  <c:v>0.21165940977261732</c:v>
                </c:pt>
                <c:pt idx="2">
                  <c:v>0.60474117077890666</c:v>
                </c:pt>
                <c:pt idx="3">
                  <c:v>0.30237058538945327</c:v>
                </c:pt>
                <c:pt idx="4">
                  <c:v>0.66521528785679729</c:v>
                </c:pt>
                <c:pt idx="5">
                  <c:v>0.33260764392839859</c:v>
                </c:pt>
                <c:pt idx="6">
                  <c:v>0.15118529269472664</c:v>
                </c:pt>
                <c:pt idx="7">
                  <c:v>0.24189646831156261</c:v>
                </c:pt>
                <c:pt idx="8">
                  <c:v>0.24189646831156261</c:v>
                </c:pt>
                <c:pt idx="9">
                  <c:v>0.63497822931785197</c:v>
                </c:pt>
                <c:pt idx="10">
                  <c:v>0.33260764392839864</c:v>
                </c:pt>
                <c:pt idx="11">
                  <c:v>0.48379293662312528</c:v>
                </c:pt>
              </c:numCache>
            </c:numRef>
          </c:val>
        </c:ser>
        <c:ser>
          <c:idx val="3"/>
          <c:order val="3"/>
          <c:tx>
            <c:strRef>
              <c:f>peroxidasas!$F$43</c:f>
              <c:strCache>
                <c:ptCount val="1"/>
                <c:pt idx="0">
                  <c:v>60</c:v>
                </c:pt>
              </c:strCache>
              <c:extLst xmlns:c15="http://schemas.microsoft.com/office/drawing/2012/chart"/>
            </c:strRef>
          </c:tx>
          <c:spPr>
            <a:solidFill>
              <a:schemeClr val="accent4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ysClr val="windowText" lastClr="000000"/>
                </a:solidFill>
                <a:round/>
              </a:ln>
              <a:effectLst/>
            </c:spPr>
          </c:errBars>
          <c:cat>
            <c:multiLvlStrRef>
              <c:f>peroxidasas!$A$44:$B$55</c:f>
              <c:multiLvlStrCache>
                <c:ptCount val="12"/>
                <c:lvl>
                  <c:pt idx="0">
                    <c:v>A</c:v>
                  </c:pt>
                  <c:pt idx="1">
                    <c:v>B</c:v>
                  </c:pt>
                  <c:pt idx="2">
                    <c:v>C</c:v>
                  </c:pt>
                  <c:pt idx="3">
                    <c:v>A</c:v>
                  </c:pt>
                  <c:pt idx="4">
                    <c:v>B</c:v>
                  </c:pt>
                  <c:pt idx="5">
                    <c:v>C</c:v>
                  </c:pt>
                  <c:pt idx="6">
                    <c:v>A</c:v>
                  </c:pt>
                  <c:pt idx="7">
                    <c:v>B</c:v>
                  </c:pt>
                  <c:pt idx="8">
                    <c:v>C</c:v>
                  </c:pt>
                  <c:pt idx="9">
                    <c:v>A</c:v>
                  </c:pt>
                  <c:pt idx="10">
                    <c:v>B</c:v>
                  </c:pt>
                  <c:pt idx="11">
                    <c:v>C</c:v>
                  </c:pt>
                </c:lvl>
                <c:lvl>
                  <c:pt idx="0">
                    <c:v>L1</c:v>
                  </c:pt>
                  <c:pt idx="3">
                    <c:v>L2</c:v>
                  </c:pt>
                  <c:pt idx="6">
                    <c:v>L3</c:v>
                  </c:pt>
                  <c:pt idx="9">
                    <c:v>L4</c:v>
                  </c:pt>
                </c:lvl>
              </c:multiLvlStrCache>
              <c:extLst xmlns:c15="http://schemas.microsoft.com/office/drawing/2012/chart"/>
            </c:multiLvlStrRef>
          </c:cat>
          <c:val>
            <c:numRef>
              <c:f>peroxidasas!$F$44:$F$55</c:f>
              <c:numCache>
                <c:formatCode>0.00</c:formatCode>
                <c:ptCount val="12"/>
                <c:pt idx="0">
                  <c:v>0.18142235123367198</c:v>
                </c:pt>
                <c:pt idx="1">
                  <c:v>0.2116594097726173</c:v>
                </c:pt>
                <c:pt idx="2">
                  <c:v>0.15118529269472664</c:v>
                </c:pt>
                <c:pt idx="3">
                  <c:v>0.27213352685050796</c:v>
                </c:pt>
                <c:pt idx="4">
                  <c:v>0.24189646831156264</c:v>
                </c:pt>
                <c:pt idx="5">
                  <c:v>0.15118529269472664</c:v>
                </c:pt>
                <c:pt idx="6">
                  <c:v>0.2116594097726173</c:v>
                </c:pt>
                <c:pt idx="7">
                  <c:v>0.2116594097726173</c:v>
                </c:pt>
                <c:pt idx="8">
                  <c:v>0.18142235123367198</c:v>
                </c:pt>
                <c:pt idx="9">
                  <c:v>0.27213352685050796</c:v>
                </c:pt>
                <c:pt idx="10">
                  <c:v>0.30237058538945333</c:v>
                </c:pt>
                <c:pt idx="11">
                  <c:v>0.2116594097726173</c:v>
                </c:pt>
              </c:numCache>
              <c:extLst xmlns:c15="http://schemas.microsoft.com/office/drawing/2012/chart"/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5626240"/>
        <c:axId val="92464832"/>
        <c:extLst>
          <c:ext xmlns:c15="http://schemas.microsoft.com/office/drawing/2012/chart" uri="{02D57815-91ED-43cb-92C2-25804820EDAC}">
            <c15:filteredBarSeries>
              <c15:ser>
                <c:idx val="4"/>
                <c:order val="4"/>
                <c:tx>
                  <c:strRef>
                    <c:extLst>
                      <c:ext uri="{02D57815-91ED-43cb-92C2-25804820EDAC}">
                        <c15:formulaRef>
                          <c15:sqref>peroxidasas!$G$43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errBars>
                  <c:errBarType val="both"/>
                  <c:errValType val="stdErr"/>
                  <c:noEndCap val="0"/>
                  <c:spPr>
                    <a:noFill/>
                    <a:ln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round/>
                    </a:ln>
                    <a:effectLst/>
                  </c:spPr>
                </c:errBars>
                <c:cat>
                  <c:multiLvlStrRef>
                    <c:extLst>
                      <c:ext uri="{02D57815-91ED-43cb-92C2-25804820EDAC}">
                        <c15:formulaRef>
                          <c15:sqref>peroxidasas!$A$44:$B$55</c15:sqref>
                        </c15:formulaRef>
                      </c:ext>
                    </c:extLst>
                    <c:multiLvlStrCache>
                      <c:ptCount val="12"/>
                      <c:lvl>
                        <c:pt idx="0">
                          <c:v>A</c:v>
                        </c:pt>
                        <c:pt idx="1">
                          <c:v>B</c:v>
                        </c:pt>
                        <c:pt idx="2">
                          <c:v>C</c:v>
                        </c:pt>
                        <c:pt idx="3">
                          <c:v>A</c:v>
                        </c:pt>
                        <c:pt idx="4">
                          <c:v>B</c:v>
                        </c:pt>
                        <c:pt idx="5">
                          <c:v>C</c:v>
                        </c:pt>
                        <c:pt idx="6">
                          <c:v>A</c:v>
                        </c:pt>
                        <c:pt idx="7">
                          <c:v>B</c:v>
                        </c:pt>
                        <c:pt idx="8">
                          <c:v>C</c:v>
                        </c:pt>
                        <c:pt idx="9">
                          <c:v>A</c:v>
                        </c:pt>
                        <c:pt idx="10">
                          <c:v>B</c:v>
                        </c:pt>
                        <c:pt idx="11">
                          <c:v>C</c:v>
                        </c:pt>
                      </c:lvl>
                      <c:lvl>
                        <c:pt idx="0">
                          <c:v>L1</c:v>
                        </c:pt>
                        <c:pt idx="3">
                          <c:v>L2</c:v>
                        </c:pt>
                        <c:pt idx="6">
                          <c:v>L3</c:v>
                        </c:pt>
                        <c:pt idx="9">
                          <c:v>L4</c:v>
                        </c:pt>
                      </c:lvl>
                    </c:multiLvlStrCache>
                  </c:multiLvlStrRef>
                </c:cat>
                <c:val>
                  <c:numRef>
                    <c:extLst>
                      <c:ext uri="{02D57815-91ED-43cb-92C2-25804820EDAC}">
                        <c15:formulaRef>
                          <c15:sqref>peroxidasas!$G$44:$G$55</c15:sqref>
                        </c15:formulaRef>
                      </c:ext>
                    </c:extLst>
                    <c:numCache>
                      <c:formatCode>General</c:formatCode>
                      <c:ptCount val="12"/>
                    </c:numCache>
                  </c:numRef>
                </c:val>
              </c15:ser>
            </c15:filteredBarSeries>
          </c:ext>
        </c:extLst>
      </c:barChart>
      <c:catAx>
        <c:axId val="956262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ysClr val="windowText" lastClr="000000"/>
                    </a:solidFill>
                  </a:rPr>
                  <a:t>Time (d)</a:t>
                </a:r>
              </a:p>
            </c:rich>
          </c:tx>
          <c:layout>
            <c:manualLayout>
              <c:xMode val="edge"/>
              <c:yMode val="edge"/>
              <c:x val="0.51269720158219712"/>
              <c:y val="0.8742940573650560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464832"/>
        <c:crosses val="autoZero"/>
        <c:auto val="1"/>
        <c:lblAlgn val="ctr"/>
        <c:lblOffset val="100"/>
        <c:noMultiLvlLbl val="0"/>
      </c:catAx>
      <c:valAx>
        <c:axId val="92464832"/>
        <c:scaling>
          <c:orientation val="minMax"/>
          <c:max val="1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L" sz="1600" b="1" i="0" baseline="0">
                    <a:solidFill>
                      <a:sysClr val="windowText" lastClr="000000"/>
                    </a:solidFill>
                    <a:effectLst/>
                  </a:rPr>
                  <a:t>Phenoloxidase (U/Kg)</a:t>
                </a:r>
                <a:endParaRPr lang="es-CL" sz="1600" b="1">
                  <a:solidFill>
                    <a:sysClr val="windowText" lastClr="000000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2.557258511700123E-2"/>
              <c:y val="0.1437752382832847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.0" sourceLinked="0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626240"/>
        <c:crosses val="autoZero"/>
        <c:crossBetween val="between"/>
      </c:valAx>
      <c:spPr>
        <a:noFill/>
        <a:ln>
          <a:solidFill>
            <a:sysClr val="windowText" lastClr="000000"/>
          </a:solidFill>
        </a:ln>
        <a:effectLst/>
      </c:spPr>
    </c:plotArea>
    <c:legend>
      <c:legendPos val="r"/>
      <c:layout>
        <c:manualLayout>
          <c:xMode val="edge"/>
          <c:yMode val="edge"/>
          <c:x val="0.29579963772134116"/>
          <c:y val="0.93009505151106575"/>
          <c:w val="0.52016280359321287"/>
          <c:h val="4.89932435955691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'Ac. Succinico'!$B$23</c:f>
              <c:strCache>
                <c:ptCount val="1"/>
                <c:pt idx="0">
                  <c:v>L1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'Ac. Succinico'!$A$24:$A$27</c:f>
              <c:numCache>
                <c:formatCode>General</c:formatCode>
                <c:ptCount val="4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60</c:v>
                </c:pt>
              </c:numCache>
            </c:numRef>
          </c:cat>
          <c:val>
            <c:numRef>
              <c:f>'Ac. Succinico'!$B$24:$B$27</c:f>
              <c:numCache>
                <c:formatCode>General</c:formatCode>
                <c:ptCount val="4"/>
                <c:pt idx="1">
                  <c:v>0.13615869999999999</c:v>
                </c:pt>
                <c:pt idx="2">
                  <c:v>2.6167375E-2</c:v>
                </c:pt>
                <c:pt idx="3">
                  <c:v>4.3712250000000008E-2</c:v>
                </c:pt>
              </c:numCache>
            </c:numRef>
          </c:val>
        </c:ser>
        <c:ser>
          <c:idx val="1"/>
          <c:order val="1"/>
          <c:tx>
            <c:strRef>
              <c:f>'Ac. Succinico'!$C$23</c:f>
              <c:strCache>
                <c:ptCount val="1"/>
                <c:pt idx="0">
                  <c:v>L3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'Ac. Succinico'!$A$24:$A$27</c:f>
              <c:numCache>
                <c:formatCode>General</c:formatCode>
                <c:ptCount val="4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60</c:v>
                </c:pt>
              </c:numCache>
            </c:numRef>
          </c:cat>
          <c:val>
            <c:numRef>
              <c:f>'Ac. Succinico'!$C$24:$C$27</c:f>
              <c:numCache>
                <c:formatCode>General</c:formatCode>
                <c:ptCount val="4"/>
                <c:pt idx="2">
                  <c:v>7.172062500000001E-2</c:v>
                </c:pt>
                <c:pt idx="3">
                  <c:v>6.6205874999999997E-2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5757312"/>
        <c:axId val="92468864"/>
      </c:barChart>
      <c:catAx>
        <c:axId val="957573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L" sz="1600" b="1">
                    <a:solidFill>
                      <a:sysClr val="windowText" lastClr="000000"/>
                    </a:solidFill>
                  </a:rPr>
                  <a:t>Time (d)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468864"/>
        <c:crosses val="autoZero"/>
        <c:auto val="1"/>
        <c:lblAlgn val="ctr"/>
        <c:lblOffset val="100"/>
        <c:noMultiLvlLbl val="0"/>
      </c:catAx>
      <c:valAx>
        <c:axId val="92468864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L" sz="1600" b="1">
                    <a:solidFill>
                      <a:sysClr val="windowText" lastClr="000000"/>
                    </a:solidFill>
                  </a:rPr>
                  <a:t> Succinic Ac. (mg L-1)</a:t>
                </a:r>
              </a:p>
            </c:rich>
          </c:tx>
          <c:layout>
            <c:manualLayout>
              <c:xMode val="edge"/>
              <c:yMode val="edge"/>
              <c:x val="1.1514104778353483E-2"/>
              <c:y val="0.1451778159458112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75731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6298160916413995"/>
          <c:y val="0.12872283315860303"/>
          <c:w val="0.22413138772161256"/>
          <c:h val="0.1457652071111509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'Ac. Oxalico'!$B$23</c:f>
              <c:strCache>
                <c:ptCount val="1"/>
                <c:pt idx="0">
                  <c:v>L1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'Ac. Oxalico'!$A$24:$A$27</c:f>
              <c:numCache>
                <c:formatCode>General</c:formatCode>
                <c:ptCount val="4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60</c:v>
                </c:pt>
              </c:numCache>
            </c:numRef>
          </c:cat>
          <c:val>
            <c:numRef>
              <c:f>'Ac. Oxalico'!$B$24:$B$27</c:f>
              <c:numCache>
                <c:formatCode>General</c:formatCode>
                <c:ptCount val="4"/>
                <c:pt idx="0">
                  <c:v>1.2482513333333332</c:v>
                </c:pt>
                <c:pt idx="1">
                  <c:v>1.1995218750000001</c:v>
                </c:pt>
                <c:pt idx="2">
                  <c:v>0.56763724999999998</c:v>
                </c:pt>
                <c:pt idx="3">
                  <c:v>0.90533412499999999</c:v>
                </c:pt>
              </c:numCache>
            </c:numRef>
          </c:val>
        </c:ser>
        <c:ser>
          <c:idx val="1"/>
          <c:order val="1"/>
          <c:tx>
            <c:strRef>
              <c:f>'Ac. Oxalico'!$C$23</c:f>
              <c:strCache>
                <c:ptCount val="1"/>
                <c:pt idx="0">
                  <c:v>L3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'Ac. Oxalico'!$A$24:$A$27</c:f>
              <c:numCache>
                <c:formatCode>General</c:formatCode>
                <c:ptCount val="4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60</c:v>
                </c:pt>
              </c:numCache>
            </c:numRef>
          </c:cat>
          <c:val>
            <c:numRef>
              <c:f>'Ac. Oxalico'!$C$24:$C$27</c:f>
              <c:numCache>
                <c:formatCode>General</c:formatCode>
                <c:ptCount val="4"/>
                <c:pt idx="0">
                  <c:v>0.91530779166666676</c:v>
                </c:pt>
                <c:pt idx="1">
                  <c:v>1.076700875</c:v>
                </c:pt>
                <c:pt idx="2">
                  <c:v>1.0256912499999999</c:v>
                </c:pt>
                <c:pt idx="3">
                  <c:v>1.1875497499999998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5759360"/>
        <c:axId val="80478208"/>
      </c:barChart>
      <c:catAx>
        <c:axId val="957593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L" sz="1600" b="1">
                    <a:solidFill>
                      <a:sysClr val="windowText" lastClr="000000"/>
                    </a:solidFill>
                  </a:rPr>
                  <a:t>Time (d)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478208"/>
        <c:crosses val="autoZero"/>
        <c:auto val="1"/>
        <c:lblAlgn val="ctr"/>
        <c:lblOffset val="100"/>
        <c:noMultiLvlLbl val="0"/>
      </c:catAx>
      <c:valAx>
        <c:axId val="80478208"/>
        <c:scaling>
          <c:orientation val="minMax"/>
          <c:max val="1.5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L" sz="1600" b="1" baseline="0">
                    <a:solidFill>
                      <a:sysClr val="windowText" lastClr="000000"/>
                    </a:solidFill>
                  </a:rPr>
                  <a:t> Oxalic Ac. (mg L-1)</a:t>
                </a:r>
                <a:endParaRPr lang="es-CL" sz="1600" b="1">
                  <a:solidFill>
                    <a:sysClr val="windowText" lastClr="000000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759360"/>
        <c:crosses val="autoZero"/>
        <c:crossBetween val="between"/>
        <c:majorUnit val="0.2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5507662665762281"/>
          <c:y val="3.0937352670058364E-2"/>
          <c:w val="0.23779311293953431"/>
          <c:h val="0.137870004855291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'Ac. Malico'!$B$23</c:f>
              <c:strCache>
                <c:ptCount val="1"/>
                <c:pt idx="0">
                  <c:v>L1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'Ac. Malico'!$A$24:$A$27</c:f>
              <c:numCache>
                <c:formatCode>General</c:formatCode>
                <c:ptCount val="4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60</c:v>
                </c:pt>
              </c:numCache>
            </c:numRef>
          </c:cat>
          <c:val>
            <c:numRef>
              <c:f>'Ac. Malico'!$B$24:$B$27</c:f>
              <c:numCache>
                <c:formatCode>General</c:formatCode>
                <c:ptCount val="4"/>
                <c:pt idx="0">
                  <c:v>1.4840787500000001</c:v>
                </c:pt>
                <c:pt idx="1">
                  <c:v>4.8816094833333334</c:v>
                </c:pt>
                <c:pt idx="2">
                  <c:v>0.77138837500000013</c:v>
                </c:pt>
                <c:pt idx="3">
                  <c:v>9.9419500000000008E-2</c:v>
                </c:pt>
              </c:numCache>
            </c:numRef>
          </c:val>
        </c:ser>
        <c:ser>
          <c:idx val="1"/>
          <c:order val="1"/>
          <c:tx>
            <c:strRef>
              <c:f>'Ac. Malico'!$C$23</c:f>
              <c:strCache>
                <c:ptCount val="1"/>
                <c:pt idx="0">
                  <c:v>L3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'Ac. Malico'!$A$24:$A$27</c:f>
              <c:numCache>
                <c:formatCode>General</c:formatCode>
                <c:ptCount val="4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60</c:v>
                </c:pt>
              </c:numCache>
            </c:numRef>
          </c:cat>
          <c:val>
            <c:numRef>
              <c:f>'Ac. Malico'!$C$24:$C$27</c:f>
              <c:numCache>
                <c:formatCode>General</c:formatCode>
                <c:ptCount val="4"/>
                <c:pt idx="0">
                  <c:v>1.3680135</c:v>
                </c:pt>
                <c:pt idx="1">
                  <c:v>1.8797274583333334</c:v>
                </c:pt>
                <c:pt idx="2">
                  <c:v>0.75574612500000005</c:v>
                </c:pt>
                <c:pt idx="3">
                  <c:v>0.15781724999999999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8542592"/>
        <c:axId val="80479360"/>
      </c:barChart>
      <c:catAx>
        <c:axId val="985425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L" sz="1600" b="1">
                    <a:solidFill>
                      <a:sysClr val="windowText" lastClr="000000"/>
                    </a:solidFill>
                  </a:rPr>
                  <a:t>Time (d)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479360"/>
        <c:crosses val="autoZero"/>
        <c:auto val="1"/>
        <c:lblAlgn val="ctr"/>
        <c:lblOffset val="100"/>
        <c:noMultiLvlLbl val="0"/>
      </c:catAx>
      <c:valAx>
        <c:axId val="80479360"/>
        <c:scaling>
          <c:orientation val="minMax"/>
          <c:max val="5.5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L" sz="1600" b="1">
                    <a:solidFill>
                      <a:sysClr val="windowText" lastClr="000000"/>
                    </a:solidFill>
                  </a:rPr>
                  <a:t> Malic Ac. (mg L-1)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542592"/>
        <c:crosses val="autoZero"/>
        <c:crossBetween val="between"/>
        <c:majorUnit val="1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96685994215574"/>
          <c:y val="0.11101739401218912"/>
          <c:w val="0.23242526142931613"/>
          <c:h val="0.145324080252680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'Ac. Citrico'!$B$23</c:f>
              <c:strCache>
                <c:ptCount val="1"/>
                <c:pt idx="0">
                  <c:v>L1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'Ac. Citrico'!$A$24:$A$27</c:f>
              <c:numCache>
                <c:formatCode>General</c:formatCode>
                <c:ptCount val="4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60</c:v>
                </c:pt>
              </c:numCache>
            </c:numRef>
          </c:cat>
          <c:val>
            <c:numRef>
              <c:f>'Ac. Citrico'!$B$24:$B$27</c:f>
              <c:numCache>
                <c:formatCode>General</c:formatCode>
                <c:ptCount val="4"/>
                <c:pt idx="1">
                  <c:v>0.19741168749999999</c:v>
                </c:pt>
                <c:pt idx="2">
                  <c:v>9.611533333333333E-2</c:v>
                </c:pt>
                <c:pt idx="3">
                  <c:v>3.3523875000000002E-2</c:v>
                </c:pt>
              </c:numCache>
            </c:numRef>
          </c:val>
        </c:ser>
        <c:ser>
          <c:idx val="1"/>
          <c:order val="1"/>
          <c:tx>
            <c:strRef>
              <c:f>'Ac. Citrico'!$C$23</c:f>
              <c:strCache>
                <c:ptCount val="1"/>
                <c:pt idx="0">
                  <c:v>L3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'Ac. Citrico'!$A$24:$A$27</c:f>
              <c:numCache>
                <c:formatCode>General</c:formatCode>
                <c:ptCount val="4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60</c:v>
                </c:pt>
              </c:numCache>
            </c:numRef>
          </c:cat>
          <c:val>
            <c:numRef>
              <c:f>'Ac. Citrico'!$C$24:$C$27</c:f>
              <c:numCache>
                <c:formatCode>General</c:formatCode>
                <c:ptCount val="4"/>
                <c:pt idx="1">
                  <c:v>0.80380649999999998</c:v>
                </c:pt>
                <c:pt idx="2">
                  <c:v>0.54151899999999997</c:v>
                </c:pt>
                <c:pt idx="3">
                  <c:v>6.6074250000000001E-2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8544640"/>
        <c:axId val="80481088"/>
      </c:barChart>
      <c:catAx>
        <c:axId val="985446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L" sz="1600" b="1">
                    <a:solidFill>
                      <a:sysClr val="windowText" lastClr="000000"/>
                    </a:solidFill>
                  </a:rPr>
                  <a:t>Time (d)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481088"/>
        <c:crosses val="autoZero"/>
        <c:auto val="1"/>
        <c:lblAlgn val="ctr"/>
        <c:lblOffset val="100"/>
        <c:noMultiLvlLbl val="0"/>
      </c:catAx>
      <c:valAx>
        <c:axId val="80481088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L" sz="1600" b="1">
                    <a:solidFill>
                      <a:sysClr val="windowText" lastClr="000000"/>
                    </a:solidFill>
                  </a:rPr>
                  <a:t> Citric Ac. (mg</a:t>
                </a:r>
                <a:r>
                  <a:rPr lang="es-CL" sz="1600" b="1" baseline="0">
                    <a:solidFill>
                      <a:sysClr val="windowText" lastClr="000000"/>
                    </a:solidFill>
                  </a:rPr>
                  <a:t> L-1</a:t>
                </a:r>
                <a:r>
                  <a:rPr lang="es-CL" sz="1600" b="1">
                    <a:solidFill>
                      <a:sysClr val="windowText" lastClr="000000"/>
                    </a:solidFill>
                  </a:rPr>
                  <a:t>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54464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7405187254819077"/>
          <c:y val="0.11475670728478826"/>
          <c:w val="0.22071646958108693"/>
          <c:h val="0.148232090585218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0.7234</cdr:x>
      <cdr:y>0.875</cdr:y>
    </cdr:from>
    <cdr:to>
      <cdr:x>0.80851</cdr:x>
      <cdr:y>0.94713</cdr:y>
    </cdr:to>
    <cdr:sp macro="" textlink="">
      <cdr:nvSpPr>
        <cdr:cNvPr id="2" name="9 CuadroTexto"/>
        <cdr:cNvSpPr txBox="1"/>
      </cdr:nvSpPr>
      <cdr:spPr>
        <a:xfrm xmlns:a="http://schemas.openxmlformats.org/drawingml/2006/main">
          <a:off x="5181600" y="3733800"/>
          <a:ext cx="609600" cy="307777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algn="l" rtl="0" fontAlgn="base">
            <a:spcBef>
              <a:spcPct val="0"/>
            </a:spcBef>
            <a:spcAft>
              <a:spcPct val="0"/>
            </a:spcAft>
            <a:defRPr sz="1600" b="1" kern="1200">
              <a:solidFill>
                <a:srgbClr val="000000"/>
              </a:solidFill>
              <a:latin typeface="Arial" pitchFamily="34" charset="0"/>
              <a:cs typeface="Arial" pitchFamily="34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sz="1600" b="1" kern="1200">
              <a:solidFill>
                <a:srgbClr val="000000"/>
              </a:solidFill>
              <a:latin typeface="Arial" pitchFamily="34" charset="0"/>
              <a:cs typeface="Arial" pitchFamily="34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sz="1600" b="1" kern="1200">
              <a:solidFill>
                <a:srgbClr val="000000"/>
              </a:solidFill>
              <a:latin typeface="Arial" pitchFamily="34" charset="0"/>
              <a:cs typeface="Arial" pitchFamily="34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sz="1600" b="1" kern="1200">
              <a:solidFill>
                <a:srgbClr val="000000"/>
              </a:solidFill>
              <a:latin typeface="Arial" pitchFamily="34" charset="0"/>
              <a:cs typeface="Arial" pitchFamily="34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sz="1600" b="1" kern="1200">
              <a:solidFill>
                <a:srgbClr val="000000"/>
              </a:solidFill>
              <a:latin typeface="Arial" pitchFamily="34" charset="0"/>
              <a:cs typeface="Arial" pitchFamily="34" charset="0"/>
            </a:defRPr>
          </a:lvl5pPr>
          <a:lvl6pPr marL="2286000" algn="l" defTabSz="914400" rtl="0" eaLnBrk="1" latinLnBrk="0" hangingPunct="1">
            <a:defRPr sz="1600" b="1" kern="1200">
              <a:solidFill>
                <a:srgbClr val="000000"/>
              </a:solidFill>
              <a:latin typeface="Arial" pitchFamily="34" charset="0"/>
              <a:cs typeface="Arial" pitchFamily="34" charset="0"/>
            </a:defRPr>
          </a:lvl6pPr>
          <a:lvl7pPr marL="2743200" algn="l" defTabSz="914400" rtl="0" eaLnBrk="1" latinLnBrk="0" hangingPunct="1">
            <a:defRPr sz="1600" b="1" kern="1200">
              <a:solidFill>
                <a:srgbClr val="000000"/>
              </a:solidFill>
              <a:latin typeface="Arial" pitchFamily="34" charset="0"/>
              <a:cs typeface="Arial" pitchFamily="34" charset="0"/>
            </a:defRPr>
          </a:lvl7pPr>
          <a:lvl8pPr marL="3200400" algn="l" defTabSz="914400" rtl="0" eaLnBrk="1" latinLnBrk="0" hangingPunct="1">
            <a:defRPr sz="1600" b="1" kern="1200">
              <a:solidFill>
                <a:srgbClr val="000000"/>
              </a:solidFill>
              <a:latin typeface="Arial" pitchFamily="34" charset="0"/>
              <a:cs typeface="Arial" pitchFamily="34" charset="0"/>
            </a:defRPr>
          </a:lvl8pPr>
          <a:lvl9pPr marL="3657600" algn="l" defTabSz="914400" rtl="0" eaLnBrk="1" latinLnBrk="0" hangingPunct="1">
            <a:defRPr sz="1600" b="1" kern="1200">
              <a:solidFill>
                <a:srgbClr val="000000"/>
              </a:solidFill>
              <a:latin typeface="Arial" pitchFamily="34" charset="0"/>
              <a:cs typeface="Arial" pitchFamily="34" charset="0"/>
            </a:defRPr>
          </a:lvl9pPr>
        </a:lstStyle>
        <a:p xmlns:a="http://schemas.openxmlformats.org/drawingml/2006/main">
          <a:r>
            <a:rPr lang="es-ES" sz="1400" dirty="0" smtClean="0"/>
            <a:t>L2</a:t>
          </a:r>
          <a:endParaRPr lang="es-ES" sz="14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0.77228</cdr:x>
      <cdr:y>0.32787</cdr:y>
    </cdr:from>
    <cdr:to>
      <cdr:x>0.9703</cdr:x>
      <cdr:y>0.91803</cdr:y>
    </cdr:to>
    <cdr:sp macro="" textlink="">
      <cdr:nvSpPr>
        <cdr:cNvPr id="2" name="15 Elipse"/>
        <cdr:cNvSpPr/>
      </cdr:nvSpPr>
      <cdr:spPr bwMode="auto">
        <a:xfrm xmlns:a="http://schemas.openxmlformats.org/drawingml/2006/main">
          <a:off x="5943600" y="1524000"/>
          <a:ext cx="1524000" cy="27432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81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="horz" wrap="square" lIns="91440" tIns="45720" rIns="91440" bIns="45720" numCol="1" rtlCol="0" anchor="t" anchorCtr="0" compatLnSpc="1">
          <a:prstTxWarp prst="textNoShape">
            <a:avLst/>
          </a:prstTxWarp>
        </a:bodyPr>
        <a:lstStyle xmlns:a="http://schemas.openxmlformats.org/drawingml/2006/main">
          <a:defPPr>
            <a:defRPr lang="es-ES"/>
          </a:defPPr>
          <a:lvl1pPr algn="l" rtl="0" fontAlgn="base">
            <a:spcBef>
              <a:spcPct val="0"/>
            </a:spcBef>
            <a:spcAft>
              <a:spcPct val="0"/>
            </a:spcAft>
            <a:defRPr sz="1600" b="1" kern="1200">
              <a:solidFill>
                <a:srgbClr val="000000"/>
              </a:solidFill>
              <a:latin typeface="Arial" pitchFamily="34" charset="0"/>
              <a:cs typeface="Arial" pitchFamily="34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sz="1600" b="1" kern="1200">
              <a:solidFill>
                <a:srgbClr val="000000"/>
              </a:solidFill>
              <a:latin typeface="Arial" pitchFamily="34" charset="0"/>
              <a:cs typeface="Arial" pitchFamily="34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sz="1600" b="1" kern="1200">
              <a:solidFill>
                <a:srgbClr val="000000"/>
              </a:solidFill>
              <a:latin typeface="Arial" pitchFamily="34" charset="0"/>
              <a:cs typeface="Arial" pitchFamily="34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sz="1600" b="1" kern="1200">
              <a:solidFill>
                <a:srgbClr val="000000"/>
              </a:solidFill>
              <a:latin typeface="Arial" pitchFamily="34" charset="0"/>
              <a:cs typeface="Arial" pitchFamily="34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sz="1600" b="1" kern="1200">
              <a:solidFill>
                <a:srgbClr val="000000"/>
              </a:solidFill>
              <a:latin typeface="Arial" pitchFamily="34" charset="0"/>
              <a:cs typeface="Arial" pitchFamily="34" charset="0"/>
            </a:defRPr>
          </a:lvl5pPr>
          <a:lvl6pPr marL="2286000" algn="l" defTabSz="914400" rtl="0" eaLnBrk="1" latinLnBrk="0" hangingPunct="1">
            <a:defRPr sz="1600" b="1" kern="1200">
              <a:solidFill>
                <a:srgbClr val="000000"/>
              </a:solidFill>
              <a:latin typeface="Arial" pitchFamily="34" charset="0"/>
              <a:cs typeface="Arial" pitchFamily="34" charset="0"/>
            </a:defRPr>
          </a:lvl6pPr>
          <a:lvl7pPr marL="2743200" algn="l" defTabSz="914400" rtl="0" eaLnBrk="1" latinLnBrk="0" hangingPunct="1">
            <a:defRPr sz="1600" b="1" kern="1200">
              <a:solidFill>
                <a:srgbClr val="000000"/>
              </a:solidFill>
              <a:latin typeface="Arial" pitchFamily="34" charset="0"/>
              <a:cs typeface="Arial" pitchFamily="34" charset="0"/>
            </a:defRPr>
          </a:lvl7pPr>
          <a:lvl8pPr marL="3200400" algn="l" defTabSz="914400" rtl="0" eaLnBrk="1" latinLnBrk="0" hangingPunct="1">
            <a:defRPr sz="1600" b="1" kern="1200">
              <a:solidFill>
                <a:srgbClr val="000000"/>
              </a:solidFill>
              <a:latin typeface="Arial" pitchFamily="34" charset="0"/>
              <a:cs typeface="Arial" pitchFamily="34" charset="0"/>
            </a:defRPr>
          </a:lvl8pPr>
          <a:lvl9pPr marL="3657600" algn="l" defTabSz="914400" rtl="0" eaLnBrk="1" latinLnBrk="0" hangingPunct="1">
            <a:defRPr sz="1600" b="1" kern="1200">
              <a:solidFill>
                <a:srgbClr val="000000"/>
              </a:solidFill>
              <a:latin typeface="Arial" pitchFamily="34" charset="0"/>
              <a:cs typeface="Arial" pitchFamily="34" charset="0"/>
            </a:defRPr>
          </a:lvl9pPr>
        </a:lstStyle>
        <a:p xmlns:a="http://schemas.openxmlformats.org/drawingml/2006/main">
          <a:pPr marL="0" marR="0" indent="0" algn="just" defTabSz="914400" rtl="0" eaLnBrk="1" fontAlgn="base" latinLnBrk="0" hangingPunct="1">
            <a:lnSpc>
              <a:spcPct val="100000"/>
            </a:lnSpc>
            <a:spcBef>
              <a:spcPct val="5000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s-ES" sz="16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1228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228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37E50D56-C02F-4824-926A-DCF251D5E05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1094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F688ED-79E1-493E-A6DE-10ABAE51AACE}" type="slidenum">
              <a:rPr lang="es-ES" smtClean="0"/>
              <a:pPr>
                <a:defRPr/>
              </a:pPr>
              <a:t>1</a:t>
            </a:fld>
            <a:endParaRPr lang="es-ES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 smtClean="0"/>
          </a:p>
        </p:txBody>
      </p:sp>
      <p:sp>
        <p:nvSpPr>
          <p:cNvPr id="24580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F8C2D83-79A9-4CDE-B850-F42E48E9C7C2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s-E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255EC0-2D2F-4386-B207-579FB166EC5A}" type="slidenum">
              <a:rPr lang="es-ES" smtClean="0"/>
              <a:pPr>
                <a:defRPr/>
              </a:pPr>
              <a:t>14</a:t>
            </a:fld>
            <a:endParaRPr lang="es-E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1F9233-86A4-41FB-BD20-F930DF3069C3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es-ES" smtClean="0">
              <a:solidFill>
                <a:srgbClr val="000000"/>
              </a:solidFill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54B936-53F2-4DC8-8AA5-158C3D0AA87C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s-ES" smtClean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CA64B8-AF41-46D3-A065-94937A2037F0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es-ES" smtClean="0">
              <a:solidFill>
                <a:srgbClr val="000000"/>
              </a:solidFill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81D0B0-331D-4590-A19C-622C6BC57DD8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es-ES" smtClean="0">
              <a:solidFill>
                <a:srgbClr val="000000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4F66C-0EC6-422E-B826-D20472B099B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0F595-5C09-495C-AD6E-315DF1F4D99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A552F-3DCB-4982-B4AA-C5C7D33BEA1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48680-D82D-420D-9E24-42759C66790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144C9-11BA-4846-8FE7-C6D4B481FD6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BB188D-DE37-45B2-BE8C-29BF3AF6AAF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A44DB9-848B-4B27-B83F-D404D8618DB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763C7B-E24C-48D0-8C0C-F1B4E864CA8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0725FE-9F29-4318-A9F4-78A5C97EF9A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0553-1DED-47AB-AA39-B2C5A10FF8F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ED382-A4AD-41BE-AC77-0BAEBAD1D0C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0FDDA-1530-486F-9BCB-834589EB0B2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748DC2-D2FF-45B9-88E7-85EADA609E5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51924-83F7-4BC5-B9BB-FD9E113FB51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0AAE3C-32AA-4C94-B750-75CFB0C36D1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FE1779-0FC5-491A-9F48-9140C651407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FC90FB-9A82-4F7B-8596-79F0BAE3A0B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88C35-C430-4C3D-9B91-4A572A4FD08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3BA55A-B6B1-4F53-8591-46C7845F875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2C2282-A4DC-4DF6-94BE-1FAC5AF233B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250B71-B1F8-4CB7-B1D3-68AE20C80D0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0ACBE-F91E-4A05-80D0-9DEC889121E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 b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b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5ECE0888-6EBC-4312-9876-A3DFBA9C07D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 b="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b="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DC16351C-36C7-4A7F-88F2-FC8222D9EDB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hyperlink" Target="mailto:cristina.diez@ufrontera.c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ademap.org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lechosbiologicos.cl/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9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it.wikipedia.org/wiki/File:Atrazin.pn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http://upload.wikimedia.org/wikipedia/commons/thumb/7/7b/Atrazin.png/200px-Atrazin.pn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4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ioren.cl/" TargetMode="External"/><Relationship Id="rId3" Type="http://schemas.openxmlformats.org/officeDocument/2006/relationships/image" Target="../media/image38.jpeg"/><Relationship Id="rId7" Type="http://schemas.openxmlformats.org/officeDocument/2006/relationships/hyperlink" Target="http://www.lechosbiologicos.cl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9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685800" y="5181600"/>
            <a:ext cx="7772400" cy="11430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700" i="1">
              <a:latin typeface="Century Schoolbook" pitchFamily="18" charset="0"/>
            </a:endParaRPr>
          </a:p>
          <a:p>
            <a:pPr algn="ctr"/>
            <a:endParaRPr lang="es-ES" sz="1800" i="1"/>
          </a:p>
        </p:txBody>
      </p:sp>
      <p:grpSp>
        <p:nvGrpSpPr>
          <p:cNvPr id="3075" name="Group 7"/>
          <p:cNvGrpSpPr>
            <a:grpSpLocks/>
          </p:cNvGrpSpPr>
          <p:nvPr/>
        </p:nvGrpSpPr>
        <p:grpSpPr bwMode="auto">
          <a:xfrm>
            <a:off x="304800" y="1371600"/>
            <a:ext cx="8610600" cy="5075107"/>
            <a:chOff x="162" y="420"/>
            <a:chExt cx="5438" cy="3804"/>
          </a:xfrm>
        </p:grpSpPr>
        <p:pic>
          <p:nvPicPr>
            <p:cNvPr id="308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 t="-8511" r="57936" b="-36171"/>
            <a:stretch>
              <a:fillRect/>
            </a:stretch>
          </p:blipFill>
          <p:spPr bwMode="auto">
            <a:xfrm rot="-5400000">
              <a:off x="-1594" y="2398"/>
              <a:ext cx="3580" cy="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3" name="Picture 9"/>
            <p:cNvPicPr>
              <a:picLocks noChangeAspect="1" noChangeArrowheads="1"/>
            </p:cNvPicPr>
            <p:nvPr/>
          </p:nvPicPr>
          <p:blipFill>
            <a:blip r:embed="rId3" cstate="print"/>
            <a:srcRect t="-8511" r="57936" b="-36171"/>
            <a:stretch>
              <a:fillRect/>
            </a:stretch>
          </p:blipFill>
          <p:spPr bwMode="auto">
            <a:xfrm rot="5400000">
              <a:off x="3668" y="2280"/>
              <a:ext cx="3791" cy="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4" name="Picture 10"/>
            <p:cNvPicPr>
              <a:picLocks noChangeAspect="1" noChangeArrowheads="1"/>
            </p:cNvPicPr>
            <p:nvPr/>
          </p:nvPicPr>
          <p:blipFill>
            <a:blip r:embed="rId3" cstate="print"/>
            <a:srcRect r="37679"/>
            <a:stretch>
              <a:fillRect/>
            </a:stretch>
          </p:blipFill>
          <p:spPr bwMode="auto">
            <a:xfrm>
              <a:off x="168" y="4176"/>
              <a:ext cx="5424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7" name="Text Box 14"/>
          <p:cNvSpPr txBox="1">
            <a:spLocks noChangeArrowheads="1"/>
          </p:cNvSpPr>
          <p:nvPr/>
        </p:nvSpPr>
        <p:spPr bwMode="auto">
          <a:xfrm>
            <a:off x="2362200" y="4800600"/>
            <a:ext cx="23812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700" i="1">
                <a:latin typeface="Times New Roman" pitchFamily="18" charset="0"/>
              </a:rPr>
              <a:t>.</a:t>
            </a:r>
            <a:endParaRPr lang="es-ES" sz="1700" i="1">
              <a:latin typeface="Times New Roman" pitchFamily="18" charset="0"/>
            </a:endParaRPr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>
            <a:off x="1447800" y="0"/>
            <a:ext cx="7696200" cy="1143000"/>
          </a:xfrm>
          <a:prstGeom prst="rect">
            <a:avLst/>
          </a:prstGeom>
          <a:gradFill rotWithShape="1">
            <a:gsLst>
              <a:gs pos="0">
                <a:srgbClr val="3E3E63"/>
              </a:gs>
              <a:gs pos="100000">
                <a:srgbClr val="8585D7">
                  <a:alpha val="68999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s-ES" sz="12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3079" name="Text Box 23"/>
          <p:cNvSpPr txBox="1">
            <a:spLocks noChangeArrowheads="1"/>
          </p:cNvSpPr>
          <p:nvPr/>
        </p:nvSpPr>
        <p:spPr bwMode="auto">
          <a:xfrm>
            <a:off x="1371600" y="0"/>
            <a:ext cx="7543800" cy="10310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s-ES_tradnl" sz="3200" dirty="0" smtClean="0">
                <a:solidFill>
                  <a:schemeClr val="bg1"/>
                </a:solidFill>
              </a:rPr>
              <a:t> </a:t>
            </a:r>
            <a:r>
              <a:rPr lang="es-ES_tradnl" sz="2400" dirty="0" smtClean="0">
                <a:solidFill>
                  <a:schemeClr val="bg1"/>
                </a:solidFill>
              </a:rPr>
              <a:t>6</a:t>
            </a:r>
            <a:r>
              <a:rPr lang="es-ES_tradnl" sz="2400" baseline="30000" dirty="0" smtClean="0">
                <a:solidFill>
                  <a:schemeClr val="bg1"/>
                </a:solidFill>
              </a:rPr>
              <a:t>th</a:t>
            </a:r>
            <a:r>
              <a:rPr lang="es-ES_tradnl" sz="2400" dirty="0" smtClean="0">
                <a:solidFill>
                  <a:schemeClr val="bg1"/>
                </a:solidFill>
              </a:rPr>
              <a:t> </a:t>
            </a:r>
            <a:r>
              <a:rPr lang="es-ES_tradnl" sz="2400" dirty="0" err="1" smtClean="0">
                <a:solidFill>
                  <a:schemeClr val="bg1"/>
                </a:solidFill>
              </a:rPr>
              <a:t>World</a:t>
            </a:r>
            <a:r>
              <a:rPr lang="es-ES_tradnl" sz="2400" dirty="0" smtClean="0">
                <a:solidFill>
                  <a:schemeClr val="bg1"/>
                </a:solidFill>
              </a:rPr>
              <a:t> </a:t>
            </a:r>
            <a:r>
              <a:rPr lang="es-ES_tradnl" sz="2400" dirty="0" err="1" smtClean="0">
                <a:solidFill>
                  <a:schemeClr val="bg1"/>
                </a:solidFill>
              </a:rPr>
              <a:t>Congress</a:t>
            </a:r>
            <a:r>
              <a:rPr lang="es-ES_tradnl" sz="2400" dirty="0" smtClean="0">
                <a:solidFill>
                  <a:schemeClr val="bg1"/>
                </a:solidFill>
              </a:rPr>
              <a:t> </a:t>
            </a:r>
            <a:r>
              <a:rPr lang="es-ES_tradnl" sz="2400" dirty="0" err="1" smtClean="0">
                <a:solidFill>
                  <a:schemeClr val="bg1"/>
                </a:solidFill>
              </a:rPr>
              <a:t>on</a:t>
            </a:r>
            <a:r>
              <a:rPr lang="es-ES_tradnl" sz="2400" dirty="0" smtClean="0">
                <a:solidFill>
                  <a:schemeClr val="bg1"/>
                </a:solidFill>
              </a:rPr>
              <a:t> </a:t>
            </a:r>
            <a:r>
              <a:rPr lang="es-ES_tradnl" sz="2400" dirty="0" err="1" smtClean="0">
                <a:solidFill>
                  <a:schemeClr val="bg1"/>
                </a:solidFill>
              </a:rPr>
              <a:t>Biotechnology</a:t>
            </a:r>
            <a:endParaRPr lang="es-ES_tradnl" sz="2400" dirty="0" smtClean="0">
              <a:solidFill>
                <a:schemeClr val="bg1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es-ES_tradnl" sz="2400" dirty="0" smtClean="0">
                <a:solidFill>
                  <a:schemeClr val="bg1"/>
                </a:solidFill>
              </a:rPr>
              <a:t> New Delhi, India-2015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3080" name="Rectangle 5"/>
          <p:cNvSpPr>
            <a:spLocks noChangeArrowheads="1"/>
          </p:cNvSpPr>
          <p:nvPr/>
        </p:nvSpPr>
        <p:spPr bwMode="auto">
          <a:xfrm>
            <a:off x="685800" y="1905000"/>
            <a:ext cx="80010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BIOPURIFICATION SYSTEM  FOR A PESTICIDES MIXTURE DEGRADATION</a:t>
            </a:r>
            <a:endParaRPr lang="es-CL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1" name="Text Box 19"/>
          <p:cNvSpPr txBox="1">
            <a:spLocks noChangeArrowheads="1"/>
          </p:cNvSpPr>
          <p:nvPr/>
        </p:nvSpPr>
        <p:spPr bwMode="auto">
          <a:xfrm>
            <a:off x="1257300" y="2859088"/>
            <a:ext cx="6858000" cy="2108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600" smtClean="0">
                <a:latin typeface="Times New Roman" pitchFamily="18" charset="0"/>
                <a:cs typeface="Times New Roman" pitchFamily="18" charset="0"/>
              </a:rPr>
              <a:t>MC.Diez,</a:t>
            </a:r>
            <a:r>
              <a:rPr lang="it-IT" sz="2600" baseline="3000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it-IT" sz="260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it-IT" sz="2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it-IT" sz="2600" dirty="0" smtClean="0">
                <a:latin typeface="Times New Roman" pitchFamily="18" charset="0"/>
                <a:cs typeface="Times New Roman" pitchFamily="18" charset="0"/>
              </a:rPr>
              <a:t>Millahueque</a:t>
            </a:r>
            <a:r>
              <a:rPr lang="it-IT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it-IT" sz="26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it-IT" sz="2600" dirty="0">
                <a:latin typeface="Times New Roman" pitchFamily="18" charset="0"/>
                <a:cs typeface="Times New Roman" pitchFamily="18" charset="0"/>
              </a:rPr>
              <a:t>F. Gallardo</a:t>
            </a:r>
            <a:endParaRPr lang="es-CL" sz="2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it-IT" sz="2000" baseline="30000" dirty="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1</a:t>
            </a:r>
            <a:r>
              <a:rPr lang="it-IT" sz="2000" dirty="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Chemical Engineering Department, </a:t>
            </a:r>
            <a:r>
              <a:rPr lang="it-IT" sz="2000" baseline="30000" dirty="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2</a:t>
            </a:r>
            <a:r>
              <a:rPr lang="it-IT" sz="2000" dirty="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Chemical Sciences and Natural Resource Department. </a:t>
            </a:r>
          </a:p>
          <a:p>
            <a:pPr algn="ctr"/>
            <a:r>
              <a:rPr lang="it-IT" sz="2000" baseline="30000" dirty="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3</a:t>
            </a:r>
            <a:r>
              <a:rPr lang="en-US" sz="2000" dirty="0"/>
              <a:t>Environmental Biotechnology Center-BIOREN</a:t>
            </a:r>
          </a:p>
          <a:p>
            <a:pPr algn="ctr"/>
            <a:r>
              <a:rPr lang="it-IT" sz="2000" dirty="0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t>Universidad de La Frontera, PO Box 54D, Temuco Chile. </a:t>
            </a:r>
            <a:r>
              <a:rPr lang="it-IT" sz="2000" u="sng" dirty="0">
                <a:solidFill>
                  <a:srgbClr val="0000FF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  <a:hlinkClick r:id="rId4"/>
              </a:rPr>
              <a:t>cristina.diez@ufrontera.cl</a:t>
            </a:r>
            <a:endParaRPr lang="es-CL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5" name="Picture 13" descr="oficial_azu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4314"/>
            <a:ext cx="1371600" cy="12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848600" y="6172200"/>
            <a:ext cx="838200" cy="549275"/>
          </a:xfrm>
        </p:spPr>
        <p:txBody>
          <a:bodyPr/>
          <a:lstStyle/>
          <a:p>
            <a:pPr>
              <a:defRPr/>
            </a:pPr>
            <a:fld id="{A5A44DB9-848B-4B27-B83F-D404D8618DBD}" type="slidenum">
              <a:rPr lang="es-ES" sz="1600" b="1" smtClean="0"/>
              <a:pPr>
                <a:defRPr/>
              </a:pPr>
              <a:t>1</a:t>
            </a:fld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Gráfico 1"/>
          <p:cNvPicPr>
            <a:picLocks noChangeArrowheads="1"/>
          </p:cNvPicPr>
          <p:nvPr/>
        </p:nvPicPr>
        <p:blipFill>
          <a:blip r:embed="rId2" cstate="print"/>
          <a:srcRect l="3479" t="3000" r="2176" b="3734"/>
          <a:stretch>
            <a:fillRect/>
          </a:stretch>
        </p:blipFill>
        <p:spPr bwMode="auto">
          <a:xfrm>
            <a:off x="685800" y="990600"/>
            <a:ext cx="7646988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5486400" y="1143000"/>
            <a:ext cx="3294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anchor="ctr">
            <a:spAutoFit/>
          </a:bodyPr>
          <a:lstStyle/>
          <a:p>
            <a:pPr algn="ctr" eaLnBrk="0" hangingPunct="0"/>
            <a:r>
              <a:rPr lang="es-ES_tradnl" sz="1400" dirty="0" err="1">
                <a:cs typeface="Times New Roman" pitchFamily="18" charset="0"/>
              </a:rPr>
              <a:t>Source</a:t>
            </a:r>
            <a:r>
              <a:rPr lang="es-ES_tradnl" sz="1400" dirty="0">
                <a:cs typeface="Times New Roman" pitchFamily="18" charset="0"/>
              </a:rPr>
              <a:t>: </a:t>
            </a:r>
            <a:r>
              <a:rPr lang="es-ES_tradnl" sz="1400" dirty="0">
                <a:cs typeface="Times New Roman" pitchFamily="18" charset="0"/>
                <a:hlinkClick r:id="rId3"/>
              </a:rPr>
              <a:t>www.trademap.org</a:t>
            </a:r>
            <a:endParaRPr lang="es-ES_tradnl" sz="1400" dirty="0">
              <a:cs typeface="Times New Roman" pitchFamily="18" charset="0"/>
            </a:endParaRPr>
          </a:p>
        </p:txBody>
      </p:sp>
      <p:sp>
        <p:nvSpPr>
          <p:cNvPr id="4100" name="Rectangle 7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gradFill rotWithShape="1">
            <a:gsLst>
              <a:gs pos="0">
                <a:srgbClr val="3E3E63"/>
              </a:gs>
              <a:gs pos="100000">
                <a:srgbClr val="8585D7">
                  <a:alpha val="68999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s-ES" sz="12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4101" name="4 CuadroTexto"/>
          <p:cNvSpPr txBox="1">
            <a:spLocks noChangeArrowheads="1"/>
          </p:cNvSpPr>
          <p:nvPr/>
        </p:nvSpPr>
        <p:spPr bwMode="auto">
          <a:xfrm>
            <a:off x="0" y="76200"/>
            <a:ext cx="8686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</a:rPr>
              <a:t>PESTICIDES CONSUMPTION  IN SOUTH AMERICA</a:t>
            </a:r>
          </a:p>
        </p:txBody>
      </p:sp>
      <p:pic>
        <p:nvPicPr>
          <p:cNvPr id="4102" name="Picture 12" descr="logo_azul_fondo%20transp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229600" y="61586"/>
            <a:ext cx="914400" cy="776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82000" y="6096000"/>
            <a:ext cx="533400" cy="549275"/>
          </a:xfrm>
        </p:spPr>
        <p:txBody>
          <a:bodyPr/>
          <a:lstStyle/>
          <a:p>
            <a:pPr>
              <a:defRPr/>
            </a:pPr>
            <a:fld id="{A5A44DB9-848B-4B27-B83F-D404D8618DBD}" type="slidenum">
              <a:rPr lang="es-ES" sz="1600" b="1" smtClean="0"/>
              <a:pPr>
                <a:defRPr/>
              </a:pPr>
              <a:t>2</a:t>
            </a:fld>
            <a:endParaRPr lang="es-ES" sz="1600" b="1" dirty="0"/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228600" y="5845314"/>
            <a:ext cx="8229600" cy="707886"/>
          </a:xfrm>
          <a:prstGeom prst="rect">
            <a:avLst/>
          </a:prstGeom>
          <a:solidFill>
            <a:srgbClr val="FFFF99"/>
          </a:solidFill>
          <a:ln w="9525">
            <a:solidFill>
              <a:srgbClr val="E8F8B6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</a:pPr>
            <a:r>
              <a:rPr lang="en-US" sz="2000" dirty="0" smtClean="0">
                <a:latin typeface="+mn-lt"/>
                <a:cs typeface="Times New Roman" pitchFamily="18" charset="0"/>
              </a:rPr>
              <a:t>Chile import approximately 50,000 Tons of pesticides per year</a:t>
            </a:r>
          </a:p>
          <a:p>
            <a:pPr algn="just">
              <a:spcBef>
                <a:spcPts val="0"/>
              </a:spcBef>
            </a:pPr>
            <a:r>
              <a:rPr lang="en-US" sz="2000" dirty="0" smtClean="0">
                <a:latin typeface="+mn-lt"/>
                <a:cs typeface="Times New Roman" pitchFamily="18" charset="0"/>
              </a:rPr>
              <a:t> (SAG 2012)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9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25"/>
            <a:ext cx="936625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1403" name="Group 203"/>
          <p:cNvGraphicFramePr>
            <a:graphicFrameLocks noGrp="1"/>
          </p:cNvGraphicFramePr>
          <p:nvPr/>
        </p:nvGraphicFramePr>
        <p:xfrm>
          <a:off x="1066800" y="804863"/>
          <a:ext cx="7635875" cy="5443539"/>
        </p:xfrm>
        <a:graphic>
          <a:graphicData uri="http://schemas.openxmlformats.org/drawingml/2006/table">
            <a:tbl>
              <a:tblPr/>
              <a:tblGrid>
                <a:gridCol w="1466850"/>
                <a:gridCol w="2770187"/>
                <a:gridCol w="1087438"/>
                <a:gridCol w="1085850"/>
                <a:gridCol w="1225550"/>
              </a:tblGrid>
              <a:tr h="3508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Place</a:t>
                      </a:r>
                      <a:endParaRPr kumimoji="0" lang="es-E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Detected pesticides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Levels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Sample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Ref.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Aconcagua </a:t>
                      </a:r>
                      <a:r>
                        <a:rPr kumimoji="0" lang="es-E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River</a:t>
                      </a:r>
                      <a:endParaRPr kumimoji="0" lang="es-E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Lindane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diazinon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oxifluorphen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dicofol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azinfos-methyl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metabenzotiazuron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lenacil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,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diflubenzuron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atrazine</a:t>
                      </a:r>
                      <a:endParaRPr kumimoji="0" lang="es-E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0.1-1.12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μg/L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Water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é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et al. (1996)</a:t>
                      </a:r>
                      <a:endParaRPr kumimoji="0" lang="es-E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1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Traiguen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River</a:t>
                      </a:r>
                      <a:endParaRPr kumimoji="0" lang="es-E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Simazine, 2,4-D, pichloram, hexazinone, carbendazim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0.2-9.7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μg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/L</a:t>
                      </a:r>
                      <a:endParaRPr kumimoji="0" lang="es-E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Water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Palma et al. (2004)</a:t>
                      </a:r>
                      <a:endParaRPr kumimoji="0" lang="es-E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620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San Pedro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lake</a:t>
                      </a:r>
                      <a:endParaRPr kumimoji="0" lang="es-E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Lleu-Lleu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Icalma</a:t>
                      </a:r>
                      <a:endParaRPr kumimoji="0" lang="es-E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Heptachlor, aldrin, endrin, pp´-DDT,</a:t>
                      </a:r>
                      <a:endParaRPr kumimoji="0" lang="es-E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pp'-DDE, pp'-DDD</a:t>
                      </a:r>
                      <a:endParaRPr kumimoji="0" lang="sv-SE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1.68-0.89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ng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/g</a:t>
                      </a:r>
                      <a:endParaRPr kumimoji="0" lang="es-E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Sediments</a:t>
                      </a:r>
                      <a:endParaRPr kumimoji="0" lang="es-E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Barra et al. (2001)</a:t>
                      </a:r>
                      <a:endParaRPr kumimoji="0" lang="es-E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1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Chillan River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Heptaclor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endrin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endosulfan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metoxichlor</a:t>
                      </a:r>
                      <a:endParaRPr kumimoji="0" lang="es-E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35-58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ng/L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Water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Cooman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et al. (2005)</a:t>
                      </a:r>
                      <a:endParaRPr kumimoji="0" lang="es-E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47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Limari River basin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2,4 D,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Aldicarb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atrazine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+ N-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dealkyl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metabolites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captan,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carbofuran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chlorothalonil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cyanazine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dimethoate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diclofop-methyl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parathion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pentachlorophenol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simazine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trifularine</a:t>
                      </a:r>
                      <a:endParaRPr kumimoji="0" lang="es-E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1-0.05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μg/L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Water</a:t>
                      </a:r>
                      <a:endParaRPr kumimoji="0" lang="it-IT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DGA (2004)</a:t>
                      </a:r>
                      <a:endParaRPr kumimoji="0" lang="es-E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78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Nuble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Region</a:t>
                      </a:r>
                      <a:endParaRPr kumimoji="0" lang="es-E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Aldrin</a:t>
                      </a:r>
                      <a:r>
                        <a:rPr kumimoji="0" lang="es-E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DDT, </a:t>
                      </a:r>
                      <a:r>
                        <a:rPr kumimoji="0" lang="es-E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Dieldrin</a:t>
                      </a:r>
                      <a:endParaRPr kumimoji="0" lang="es-E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Soil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Henriquez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et al. (2006)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62" name="Rectangle 7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gradFill rotWithShape="1">
            <a:gsLst>
              <a:gs pos="0">
                <a:srgbClr val="3E3E63"/>
              </a:gs>
              <a:gs pos="100000">
                <a:srgbClr val="8585D7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 eaLnBrk="0" hangingPunct="0">
              <a:spcBef>
                <a:spcPct val="50000"/>
              </a:spcBef>
            </a:pPr>
            <a:endParaRPr lang="es-ES_tradnl" sz="12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5163" name="Text Box 200"/>
          <p:cNvSpPr txBox="1">
            <a:spLocks noChangeArrowheads="1"/>
          </p:cNvSpPr>
          <p:nvPr/>
        </p:nvSpPr>
        <p:spPr bwMode="auto">
          <a:xfrm>
            <a:off x="304800" y="133350"/>
            <a:ext cx="78120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dirty="0">
                <a:solidFill>
                  <a:schemeClr val="bg1"/>
                </a:solidFill>
              </a:rPr>
              <a:t>PESTICIDES DETECTED IN SOME PLACES IN CHILE</a:t>
            </a:r>
          </a:p>
        </p:txBody>
      </p:sp>
      <p:sp>
        <p:nvSpPr>
          <p:cNvPr id="5164" name="5 CuadroTexto"/>
          <p:cNvSpPr txBox="1">
            <a:spLocks noChangeArrowheads="1"/>
          </p:cNvSpPr>
          <p:nvPr/>
        </p:nvSpPr>
        <p:spPr bwMode="auto">
          <a:xfrm>
            <a:off x="7143750" y="6397625"/>
            <a:ext cx="20002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400" dirty="0"/>
              <a:t>(Diez , MC. 2010)</a:t>
            </a:r>
          </a:p>
        </p:txBody>
      </p:sp>
      <p:sp>
        <p:nvSpPr>
          <p:cNvPr id="5165" name="6 CuadroTexto"/>
          <p:cNvSpPr txBox="1">
            <a:spLocks noChangeArrowheads="1"/>
          </p:cNvSpPr>
          <p:nvPr/>
        </p:nvSpPr>
        <p:spPr bwMode="auto">
          <a:xfrm>
            <a:off x="152400" y="6334125"/>
            <a:ext cx="7696200" cy="6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EU: 0.1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μg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/L for 1 pesticide and  0.5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μg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/L for overall pesticides, in water.</a:t>
            </a:r>
          </a:p>
          <a:p>
            <a:pPr algn="just">
              <a:spcBef>
                <a:spcPct val="50000"/>
              </a:spcBef>
            </a:pPr>
            <a:endParaRPr lang="es-ES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66" name="Picture 12" descr="logo_azul_fondo%20transp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332788" y="0"/>
            <a:ext cx="811212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05800" y="6308725"/>
            <a:ext cx="609600" cy="473075"/>
          </a:xfrm>
        </p:spPr>
        <p:txBody>
          <a:bodyPr/>
          <a:lstStyle/>
          <a:p>
            <a:pPr>
              <a:defRPr/>
            </a:pPr>
            <a:fld id="{A5A44DB9-848B-4B27-B83F-D404D8618DBD}" type="slidenum">
              <a:rPr lang="es-ES" sz="1600" b="1" smtClean="0"/>
              <a:pPr>
                <a:defRPr/>
              </a:pPr>
              <a:t>3</a:t>
            </a:fld>
            <a:endParaRPr lang="es-ES" sz="1600" b="1" dirty="0"/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CC7B84-EF0D-4FF8-A882-74F2E22D02C6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s-ES" smtClean="0">
              <a:solidFill>
                <a:srgbClr val="000000"/>
              </a:solidFill>
            </a:endParaRPr>
          </a:p>
        </p:txBody>
      </p:sp>
      <p:sp>
        <p:nvSpPr>
          <p:cNvPr id="6147" name="4 Marcador de número de diapositiva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s-ES" sz="1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362200" y="4016514"/>
            <a:ext cx="2290778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L" sz="2000" dirty="0">
                <a:solidFill>
                  <a:srgbClr val="191966"/>
                </a:solidFill>
                <a:latin typeface="Century Gothic" pitchFamily="34" charset="0"/>
              </a:rPr>
              <a:t>Point-</a:t>
            </a:r>
            <a:r>
              <a:rPr lang="es-CL" sz="2000" dirty="0" err="1">
                <a:solidFill>
                  <a:srgbClr val="191966"/>
                </a:solidFill>
                <a:latin typeface="Century Gothic" pitchFamily="34" charset="0"/>
              </a:rPr>
              <a:t>Source</a:t>
            </a:r>
            <a:r>
              <a:rPr lang="es-CL" sz="2000" dirty="0">
                <a:solidFill>
                  <a:srgbClr val="191966"/>
                </a:solidFill>
                <a:latin typeface="Century Gothic" pitchFamily="34" charset="0"/>
              </a:rPr>
              <a:t> </a:t>
            </a:r>
            <a:r>
              <a:rPr lang="es-CL" sz="2000" dirty="0" err="1">
                <a:solidFill>
                  <a:srgbClr val="191966"/>
                </a:solidFill>
                <a:latin typeface="Century Gothic" pitchFamily="34" charset="0"/>
              </a:rPr>
              <a:t>Contamination</a:t>
            </a:r>
            <a:endParaRPr lang="es-CL" sz="2000" dirty="0">
              <a:solidFill>
                <a:srgbClr val="191966"/>
              </a:solidFill>
              <a:latin typeface="Century Gothic" pitchFamily="34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152400" y="762000"/>
            <a:ext cx="2133600" cy="914400"/>
          </a:xfrm>
          <a:prstGeom prst="roundRect">
            <a:avLst/>
          </a:prstGeom>
          <a:solidFill>
            <a:srgbClr val="F9966F">
              <a:alpha val="6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sz="2000" dirty="0" err="1">
                <a:solidFill>
                  <a:srgbClr val="000000"/>
                </a:solidFill>
              </a:rPr>
              <a:t>Intensive</a:t>
            </a:r>
            <a:r>
              <a:rPr lang="es-CL" sz="2000" dirty="0">
                <a:solidFill>
                  <a:srgbClr val="000000"/>
                </a:solidFill>
              </a:rPr>
              <a:t> </a:t>
            </a:r>
            <a:r>
              <a:rPr lang="es-CL" sz="2000" dirty="0" err="1" smtClean="0">
                <a:solidFill>
                  <a:srgbClr val="000000"/>
                </a:solidFill>
              </a:rPr>
              <a:t>Agriculture</a:t>
            </a:r>
            <a:endParaRPr lang="es-CL" sz="2000" dirty="0" smtClean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es-CL" sz="2000" dirty="0" err="1" smtClean="0">
                <a:solidFill>
                  <a:srgbClr val="000000"/>
                </a:solidFill>
              </a:rPr>
              <a:t>Fruits</a:t>
            </a:r>
            <a:r>
              <a:rPr lang="es-CL" sz="2000" dirty="0" smtClean="0">
                <a:solidFill>
                  <a:srgbClr val="000000"/>
                </a:solidFill>
              </a:rPr>
              <a:t> </a:t>
            </a:r>
            <a:r>
              <a:rPr lang="es-CL" sz="2000" dirty="0" err="1" smtClean="0">
                <a:solidFill>
                  <a:srgbClr val="000000"/>
                </a:solidFill>
              </a:rPr>
              <a:t>culture</a:t>
            </a:r>
            <a:endParaRPr lang="es-CL" sz="2000" dirty="0">
              <a:solidFill>
                <a:srgbClr val="000000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3571875" y="990600"/>
            <a:ext cx="1990725" cy="838200"/>
          </a:xfrm>
          <a:prstGeom prst="roundRect">
            <a:avLst/>
          </a:prstGeom>
          <a:solidFill>
            <a:schemeClr val="accent2">
              <a:lumMod val="40000"/>
              <a:lumOff val="60000"/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sz="2000" dirty="0" err="1">
                <a:solidFill>
                  <a:srgbClr val="000000"/>
                </a:solidFill>
              </a:rPr>
              <a:t>Environment</a:t>
            </a:r>
            <a:endParaRPr lang="es-CL" sz="2000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es-CL" sz="2000" dirty="0" err="1">
                <a:solidFill>
                  <a:srgbClr val="000000"/>
                </a:solidFill>
              </a:rPr>
              <a:t>Impacts</a:t>
            </a:r>
            <a:endParaRPr lang="es-CL" sz="2000" dirty="0">
              <a:solidFill>
                <a:srgbClr val="000000"/>
              </a:solidFill>
            </a:endParaRPr>
          </a:p>
        </p:txBody>
      </p:sp>
      <p:sp>
        <p:nvSpPr>
          <p:cNvPr id="14" name="13 Elipse"/>
          <p:cNvSpPr/>
          <p:nvPr/>
        </p:nvSpPr>
        <p:spPr>
          <a:xfrm>
            <a:off x="0" y="2438400"/>
            <a:ext cx="2667000" cy="1905000"/>
          </a:xfrm>
          <a:prstGeom prst="ellipse">
            <a:avLst/>
          </a:prstGeom>
          <a:solidFill>
            <a:schemeClr val="accent1">
              <a:alpha val="5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dirty="0" err="1">
                <a:solidFill>
                  <a:schemeClr val="tx1"/>
                </a:solidFill>
              </a:rPr>
              <a:t>Pesticides</a:t>
            </a:r>
            <a:r>
              <a:rPr lang="es-ES" sz="2000" dirty="0">
                <a:solidFill>
                  <a:schemeClr val="tx1"/>
                </a:solidFill>
              </a:rPr>
              <a:t> </a:t>
            </a:r>
            <a:r>
              <a:rPr lang="es-ES" sz="2000" dirty="0" err="1" smtClean="0">
                <a:solidFill>
                  <a:schemeClr val="tx1"/>
                </a:solidFill>
              </a:rPr>
              <a:t>Consumption</a:t>
            </a:r>
            <a:endParaRPr lang="es-ES" sz="2000" dirty="0" smtClean="0">
              <a:solidFill>
                <a:schemeClr val="tx1"/>
              </a:solidFill>
            </a:endParaRPr>
          </a:p>
          <a:p>
            <a:pPr algn="ctr">
              <a:defRPr/>
            </a:pPr>
            <a:endParaRPr lang="es-ES" sz="2000" dirty="0" smtClean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s-ES" sz="2000" dirty="0" err="1" smtClean="0">
                <a:solidFill>
                  <a:schemeClr val="tx1"/>
                </a:solidFill>
              </a:rPr>
              <a:t>Inadequate</a:t>
            </a:r>
            <a:r>
              <a:rPr lang="es-ES" sz="2000" dirty="0" smtClean="0">
                <a:solidFill>
                  <a:schemeClr val="tx1"/>
                </a:solidFill>
              </a:rPr>
              <a:t> </a:t>
            </a:r>
            <a:r>
              <a:rPr lang="es-ES" sz="2000" dirty="0" err="1" smtClean="0">
                <a:solidFill>
                  <a:schemeClr val="tx1"/>
                </a:solidFill>
              </a:rPr>
              <a:t>Handling</a:t>
            </a:r>
            <a:endParaRPr lang="es-ES" sz="2000" dirty="0">
              <a:solidFill>
                <a:schemeClr val="tx1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228600" y="5029200"/>
            <a:ext cx="2428875" cy="1133475"/>
          </a:xfrm>
          <a:prstGeom prst="roundRect">
            <a:avLst/>
          </a:prstGeom>
          <a:solidFill>
            <a:srgbClr val="FFC000">
              <a:alpha val="6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rgbClr val="000000"/>
                </a:solidFill>
              </a:rPr>
              <a:t>Contamination of </a:t>
            </a:r>
            <a:r>
              <a:rPr lang="en-US" sz="1800" dirty="0" smtClean="0">
                <a:solidFill>
                  <a:srgbClr val="000000"/>
                </a:solidFill>
              </a:rPr>
              <a:t>Soil </a:t>
            </a:r>
            <a:r>
              <a:rPr lang="en-US" sz="1800" dirty="0">
                <a:solidFill>
                  <a:srgbClr val="000000"/>
                </a:solidFill>
              </a:rPr>
              <a:t>and </a:t>
            </a:r>
            <a:r>
              <a:rPr lang="en-US" sz="1800" dirty="0" smtClean="0">
                <a:solidFill>
                  <a:srgbClr val="000000"/>
                </a:solidFill>
              </a:rPr>
              <a:t>Water</a:t>
            </a:r>
            <a:endParaRPr lang="es-ES" sz="1800" dirty="0">
              <a:solidFill>
                <a:srgbClr val="000000"/>
              </a:solidFill>
            </a:endParaRPr>
          </a:p>
        </p:txBody>
      </p:sp>
      <p:grpSp>
        <p:nvGrpSpPr>
          <p:cNvPr id="6155" name="Group 22"/>
          <p:cNvGrpSpPr>
            <a:grpSpLocks/>
          </p:cNvGrpSpPr>
          <p:nvPr/>
        </p:nvGrpSpPr>
        <p:grpSpPr bwMode="auto">
          <a:xfrm>
            <a:off x="2743200" y="4724400"/>
            <a:ext cx="914431" cy="1067744"/>
            <a:chOff x="1769" y="3263"/>
            <a:chExt cx="748" cy="485"/>
          </a:xfrm>
        </p:grpSpPr>
        <p:sp>
          <p:nvSpPr>
            <p:cNvPr id="6178" name="Line 23"/>
            <p:cNvSpPr>
              <a:spLocks noChangeShapeType="1"/>
            </p:cNvSpPr>
            <p:nvPr/>
          </p:nvSpPr>
          <p:spPr bwMode="auto">
            <a:xfrm>
              <a:off x="2517" y="3263"/>
              <a:ext cx="0" cy="4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/>
            <a:lstStyle/>
            <a:p>
              <a:endParaRPr lang="es-ES"/>
            </a:p>
          </p:txBody>
        </p:sp>
        <p:sp>
          <p:nvSpPr>
            <p:cNvPr id="6179" name="Line 24"/>
            <p:cNvSpPr>
              <a:spLocks noChangeShapeType="1"/>
            </p:cNvSpPr>
            <p:nvPr/>
          </p:nvSpPr>
          <p:spPr bwMode="auto">
            <a:xfrm flipH="1" flipV="1">
              <a:off x="1769" y="3742"/>
              <a:ext cx="748" cy="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dash"/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s-ES">
                <a:ln w="28575">
                  <a:solidFill>
                    <a:schemeClr val="tx1"/>
                  </a:solidFill>
                </a:ln>
              </a:endParaRPr>
            </a:p>
          </p:txBody>
        </p:sp>
      </p:grpSp>
      <p:grpSp>
        <p:nvGrpSpPr>
          <p:cNvPr id="6156" name="Group 25"/>
          <p:cNvGrpSpPr>
            <a:grpSpLocks/>
          </p:cNvGrpSpPr>
          <p:nvPr/>
        </p:nvGrpSpPr>
        <p:grpSpPr bwMode="auto">
          <a:xfrm rot="-5400000">
            <a:off x="2771152" y="3217388"/>
            <a:ext cx="793260" cy="849163"/>
            <a:chOff x="1882" y="3496"/>
            <a:chExt cx="702" cy="252"/>
          </a:xfrm>
        </p:grpSpPr>
        <p:sp>
          <p:nvSpPr>
            <p:cNvPr id="6176" name="Line 26"/>
            <p:cNvSpPr>
              <a:spLocks noChangeShapeType="1"/>
            </p:cNvSpPr>
            <p:nvPr/>
          </p:nvSpPr>
          <p:spPr bwMode="auto">
            <a:xfrm>
              <a:off x="2584" y="3496"/>
              <a:ext cx="0" cy="25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/>
            <a:lstStyle/>
            <a:p>
              <a:endParaRPr lang="es-ES"/>
            </a:p>
          </p:txBody>
        </p:sp>
        <p:sp>
          <p:nvSpPr>
            <p:cNvPr id="6177" name="Line 27"/>
            <p:cNvSpPr>
              <a:spLocks noChangeShapeType="1"/>
            </p:cNvSpPr>
            <p:nvPr/>
          </p:nvSpPr>
          <p:spPr bwMode="auto">
            <a:xfrm flipH="1">
              <a:off x="1882" y="3747"/>
              <a:ext cx="702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s-ES"/>
            </a:p>
          </p:txBody>
        </p:sp>
      </p:grpSp>
      <p:sp>
        <p:nvSpPr>
          <p:cNvPr id="22" name="17 Flecha abajo"/>
          <p:cNvSpPr/>
          <p:nvPr/>
        </p:nvSpPr>
        <p:spPr>
          <a:xfrm>
            <a:off x="1157287" y="1676400"/>
            <a:ext cx="214313" cy="6111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L" sz="2400">
              <a:solidFill>
                <a:srgbClr val="FFFFFF"/>
              </a:solidFill>
            </a:endParaRPr>
          </a:p>
        </p:txBody>
      </p:sp>
      <p:sp>
        <p:nvSpPr>
          <p:cNvPr id="6159" name="Rectangle 32"/>
          <p:cNvSpPr>
            <a:spLocks noChangeArrowheads="1"/>
          </p:cNvSpPr>
          <p:nvPr/>
        </p:nvSpPr>
        <p:spPr bwMode="auto">
          <a:xfrm>
            <a:off x="179388" y="188913"/>
            <a:ext cx="7129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2400">
                <a:solidFill>
                  <a:srgbClr val="FFFFFF"/>
                </a:solidFill>
              </a:rPr>
              <a:t>PROBLEM: CONTAMINATION</a:t>
            </a:r>
            <a:endParaRPr lang="es-ES" sz="2400">
              <a:solidFill>
                <a:srgbClr val="FFFFFF"/>
              </a:solidFill>
            </a:endParaRPr>
          </a:p>
        </p:txBody>
      </p:sp>
      <p:pic>
        <p:nvPicPr>
          <p:cNvPr id="6160" name="Picture 6" descr="C:\Workarea\Powerpnt\yarddrainspi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34300" y="2197100"/>
            <a:ext cx="1428750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1" name="Picture 6" descr="http://srwqis.tamu.edu/media/9367/spill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34300" y="367030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62" name="Line 32"/>
          <p:cNvSpPr>
            <a:spLocks noChangeShapeType="1"/>
          </p:cNvSpPr>
          <p:nvPr/>
        </p:nvSpPr>
        <p:spPr bwMode="auto">
          <a:xfrm flipH="1">
            <a:off x="4648200" y="1676400"/>
            <a:ext cx="2000250" cy="2195512"/>
          </a:xfrm>
          <a:prstGeom prst="line">
            <a:avLst/>
          </a:prstGeom>
          <a:noFill/>
          <a:ln w="38100">
            <a:solidFill>
              <a:srgbClr val="CC0066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s-ES"/>
          </a:p>
        </p:txBody>
      </p:sp>
      <p:sp>
        <p:nvSpPr>
          <p:cNvPr id="6163" name="Line 33"/>
          <p:cNvSpPr>
            <a:spLocks noChangeShapeType="1"/>
          </p:cNvSpPr>
          <p:nvPr/>
        </p:nvSpPr>
        <p:spPr bwMode="auto">
          <a:xfrm flipH="1">
            <a:off x="4724400" y="2667000"/>
            <a:ext cx="2857500" cy="1371600"/>
          </a:xfrm>
          <a:prstGeom prst="line">
            <a:avLst/>
          </a:prstGeom>
          <a:noFill/>
          <a:ln w="38100">
            <a:solidFill>
              <a:srgbClr val="CC0066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s-ES"/>
          </a:p>
        </p:txBody>
      </p:sp>
      <p:sp>
        <p:nvSpPr>
          <p:cNvPr id="6164" name="Line 34"/>
          <p:cNvSpPr>
            <a:spLocks noChangeShapeType="1"/>
          </p:cNvSpPr>
          <p:nvPr/>
        </p:nvSpPr>
        <p:spPr bwMode="auto">
          <a:xfrm flipH="1">
            <a:off x="4714875" y="4052888"/>
            <a:ext cx="2730500" cy="214312"/>
          </a:xfrm>
          <a:prstGeom prst="line">
            <a:avLst/>
          </a:prstGeom>
          <a:noFill/>
          <a:ln w="38100">
            <a:solidFill>
              <a:srgbClr val="CC0066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s-ES"/>
          </a:p>
        </p:txBody>
      </p:sp>
      <p:sp>
        <p:nvSpPr>
          <p:cNvPr id="6165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gradFill rotWithShape="1">
            <a:gsLst>
              <a:gs pos="0">
                <a:srgbClr val="3E3E63"/>
              </a:gs>
              <a:gs pos="100000">
                <a:srgbClr val="8585D7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s-ES_tradnl" sz="120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6166" name="32 CuadroTexto"/>
          <p:cNvSpPr txBox="1">
            <a:spLocks noChangeArrowheads="1"/>
          </p:cNvSpPr>
          <p:nvPr/>
        </p:nvSpPr>
        <p:spPr bwMode="auto">
          <a:xfrm>
            <a:off x="0" y="76200"/>
            <a:ext cx="54292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400" dirty="0">
                <a:solidFill>
                  <a:srgbClr val="FFFFFF"/>
                </a:solidFill>
              </a:rPr>
              <a:t>CONTAMINATION BY PESTICIDES</a:t>
            </a:r>
          </a:p>
        </p:txBody>
      </p:sp>
      <p:pic>
        <p:nvPicPr>
          <p:cNvPr id="6167" name="Picture 116" descr="triple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48588" y="5149850"/>
            <a:ext cx="1417637" cy="153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68" name="Line 34"/>
          <p:cNvSpPr>
            <a:spLocks noChangeShapeType="1"/>
          </p:cNvSpPr>
          <p:nvPr/>
        </p:nvSpPr>
        <p:spPr bwMode="auto">
          <a:xfrm flipH="1" flipV="1">
            <a:off x="4724400" y="4495800"/>
            <a:ext cx="2857500" cy="1000125"/>
          </a:xfrm>
          <a:prstGeom prst="line">
            <a:avLst/>
          </a:prstGeom>
          <a:noFill/>
          <a:ln w="38100">
            <a:solidFill>
              <a:srgbClr val="CC0066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s-ES"/>
          </a:p>
        </p:txBody>
      </p:sp>
      <p:sp>
        <p:nvSpPr>
          <p:cNvPr id="30" name="17 Flecha abajo"/>
          <p:cNvSpPr/>
          <p:nvPr/>
        </p:nvSpPr>
        <p:spPr>
          <a:xfrm rot="16200000">
            <a:off x="2821782" y="750093"/>
            <a:ext cx="285750" cy="107156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L" sz="2400">
              <a:solidFill>
                <a:srgbClr val="FFFFFF"/>
              </a:solidFill>
            </a:endParaRPr>
          </a:p>
        </p:txBody>
      </p:sp>
      <p:sp>
        <p:nvSpPr>
          <p:cNvPr id="6170" name="30 CuadroTexto"/>
          <p:cNvSpPr txBox="1">
            <a:spLocks noChangeArrowheads="1"/>
          </p:cNvSpPr>
          <p:nvPr/>
        </p:nvSpPr>
        <p:spPr bwMode="auto">
          <a:xfrm>
            <a:off x="6324600" y="2235200"/>
            <a:ext cx="1357313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800" dirty="0" err="1">
                <a:solidFill>
                  <a:srgbClr val="000000"/>
                </a:solidFill>
              </a:rPr>
              <a:t>Overflow</a:t>
            </a:r>
            <a:endParaRPr lang="es-ES" sz="1800" dirty="0">
              <a:solidFill>
                <a:srgbClr val="000000"/>
              </a:solidFill>
            </a:endParaRPr>
          </a:p>
          <a:p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171" name="31 CuadroTexto"/>
          <p:cNvSpPr txBox="1">
            <a:spLocks noChangeArrowheads="1"/>
          </p:cNvSpPr>
          <p:nvPr/>
        </p:nvSpPr>
        <p:spPr bwMode="auto">
          <a:xfrm>
            <a:off x="6321425" y="3262313"/>
            <a:ext cx="1357313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800" dirty="0" err="1">
                <a:solidFill>
                  <a:srgbClr val="000000"/>
                </a:solidFill>
              </a:rPr>
              <a:t>Spills</a:t>
            </a:r>
            <a:endParaRPr lang="es-ES" sz="1800" dirty="0">
              <a:solidFill>
                <a:srgbClr val="000000"/>
              </a:solidFill>
            </a:endParaRPr>
          </a:p>
          <a:p>
            <a:endParaRPr lang="es-ES" dirty="0">
              <a:solidFill>
                <a:srgbClr val="000000"/>
              </a:solidFill>
            </a:endParaRPr>
          </a:p>
        </p:txBody>
      </p:sp>
      <p:pic>
        <p:nvPicPr>
          <p:cNvPr id="6173" name="Picture 12" descr="logo_azul_fondo%20transp"/>
          <p:cNvPicPr>
            <a:picLocks noChangeAspect="1" noChangeArrowheads="1"/>
          </p:cNvPicPr>
          <p:nvPr/>
        </p:nvPicPr>
        <p:blipFill>
          <a:blip r:embed="rId6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332788" y="0"/>
            <a:ext cx="811212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74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46763" y="681038"/>
            <a:ext cx="3406775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75" name="31 CuadroTexto"/>
          <p:cNvSpPr txBox="1">
            <a:spLocks noChangeArrowheads="1"/>
          </p:cNvSpPr>
          <p:nvPr/>
        </p:nvSpPr>
        <p:spPr bwMode="auto">
          <a:xfrm>
            <a:off x="6249988" y="4306888"/>
            <a:ext cx="13589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 dirty="0">
              <a:solidFill>
                <a:srgbClr val="000000"/>
              </a:solidFill>
            </a:endParaRPr>
          </a:p>
          <a:p>
            <a:r>
              <a:rPr lang="es-ES" sz="1800" dirty="0" err="1">
                <a:solidFill>
                  <a:srgbClr val="000000"/>
                </a:solidFill>
              </a:rPr>
              <a:t>Handling</a:t>
            </a:r>
            <a:endParaRPr lang="es-ES" sz="1800" dirty="0">
              <a:solidFill>
                <a:srgbClr val="000000"/>
              </a:solidFill>
            </a:endParaRPr>
          </a:p>
        </p:txBody>
      </p:sp>
      <p:sp>
        <p:nvSpPr>
          <p:cNvPr id="35" name="17 Flecha abajo"/>
          <p:cNvSpPr/>
          <p:nvPr/>
        </p:nvSpPr>
        <p:spPr>
          <a:xfrm>
            <a:off x="1143000" y="4419600"/>
            <a:ext cx="214313" cy="6111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CL" sz="24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Marcador de número de diapositiva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EAEE4FD-36AD-4F80-8FB8-4BDBB8DC48C8}" type="slidenum">
              <a:rPr lang="es-ES" smtClean="0">
                <a:latin typeface="Arial" pitchFamily="34" charset="0"/>
              </a:rPr>
              <a:pPr/>
              <a:t>5</a:t>
            </a:fld>
            <a:endParaRPr lang="es-ES" dirty="0" smtClean="0">
              <a:latin typeface="Arial" pitchFamily="34" charset="0"/>
            </a:endParaRPr>
          </a:p>
        </p:txBody>
      </p:sp>
      <p:grpSp>
        <p:nvGrpSpPr>
          <p:cNvPr id="2" name="Group 101"/>
          <p:cNvGrpSpPr>
            <a:grpSpLocks/>
          </p:cNvGrpSpPr>
          <p:nvPr/>
        </p:nvGrpSpPr>
        <p:grpSpPr bwMode="auto">
          <a:xfrm>
            <a:off x="0" y="1676400"/>
            <a:ext cx="4197350" cy="4029075"/>
            <a:chOff x="-161" y="2651"/>
            <a:chExt cx="1890" cy="1460"/>
          </a:xfrm>
        </p:grpSpPr>
        <p:grpSp>
          <p:nvGrpSpPr>
            <p:cNvPr id="3" name="Group 202"/>
            <p:cNvGrpSpPr>
              <a:grpSpLocks/>
            </p:cNvGrpSpPr>
            <p:nvPr/>
          </p:nvGrpSpPr>
          <p:grpSpPr bwMode="auto">
            <a:xfrm>
              <a:off x="79" y="2651"/>
              <a:ext cx="1650" cy="1460"/>
              <a:chOff x="521" y="2515"/>
              <a:chExt cx="1650" cy="1460"/>
            </a:xfrm>
          </p:grpSpPr>
          <p:grpSp>
            <p:nvGrpSpPr>
              <p:cNvPr id="4" name="Group 8"/>
              <p:cNvGrpSpPr>
                <a:grpSpLocks/>
              </p:cNvGrpSpPr>
              <p:nvPr/>
            </p:nvGrpSpPr>
            <p:grpSpPr bwMode="auto">
              <a:xfrm>
                <a:off x="1262" y="2934"/>
                <a:ext cx="55" cy="88"/>
                <a:chOff x="2352" y="2544"/>
                <a:chExt cx="192" cy="201"/>
              </a:xfrm>
            </p:grpSpPr>
            <p:sp>
              <p:nvSpPr>
                <p:cNvPr id="5221" name="Freeform 9"/>
                <p:cNvSpPr>
                  <a:spLocks/>
                </p:cNvSpPr>
                <p:nvPr/>
              </p:nvSpPr>
              <p:spPr bwMode="auto">
                <a:xfrm>
                  <a:off x="2352" y="2544"/>
                  <a:ext cx="192" cy="201"/>
                </a:xfrm>
                <a:custGeom>
                  <a:avLst/>
                  <a:gdLst>
                    <a:gd name="T0" fmla="*/ 3011 w 116"/>
                    <a:gd name="T1" fmla="*/ 6948 h 111"/>
                    <a:gd name="T2" fmla="*/ 2140 w 116"/>
                    <a:gd name="T3" fmla="*/ 7558 h 111"/>
                    <a:gd name="T4" fmla="*/ 2036 w 116"/>
                    <a:gd name="T5" fmla="*/ 8569 h 111"/>
                    <a:gd name="T6" fmla="*/ 1230 w 116"/>
                    <a:gd name="T7" fmla="*/ 9827 h 111"/>
                    <a:gd name="T8" fmla="*/ 3428 w 116"/>
                    <a:gd name="T9" fmla="*/ 21963 h 111"/>
                    <a:gd name="T10" fmla="*/ 7150 w 116"/>
                    <a:gd name="T11" fmla="*/ 22425 h 111"/>
                    <a:gd name="T12" fmla="*/ 8569 w 116"/>
                    <a:gd name="T13" fmla="*/ 19298 h 111"/>
                    <a:gd name="T14" fmla="*/ 8249 w 116"/>
                    <a:gd name="T15" fmla="*/ 13139 h 111"/>
                    <a:gd name="T16" fmla="*/ 9350 w 116"/>
                    <a:gd name="T17" fmla="*/ 6128 h 111"/>
                    <a:gd name="T18" fmla="*/ 10697 w 116"/>
                    <a:gd name="T19" fmla="*/ 2305 h 111"/>
                    <a:gd name="T20" fmla="*/ 10825 w 116"/>
                    <a:gd name="T21" fmla="*/ 462 h 111"/>
                    <a:gd name="T22" fmla="*/ 8844 w 116"/>
                    <a:gd name="T23" fmla="*/ 1869 h 111"/>
                    <a:gd name="T24" fmla="*/ 10411 w 116"/>
                    <a:gd name="T25" fmla="*/ 462 h 111"/>
                    <a:gd name="T26" fmla="*/ 9564 w 116"/>
                    <a:gd name="T27" fmla="*/ 570 h 111"/>
                    <a:gd name="T28" fmla="*/ 7150 w 116"/>
                    <a:gd name="T29" fmla="*/ 3142 h 111"/>
                    <a:gd name="T30" fmla="*/ 4298 w 116"/>
                    <a:gd name="T31" fmla="*/ 4971 h 111"/>
                    <a:gd name="T32" fmla="*/ 3011 w 116"/>
                    <a:gd name="T33" fmla="*/ 6948 h 11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116"/>
                    <a:gd name="T52" fmla="*/ 0 h 111"/>
                    <a:gd name="T53" fmla="*/ 116 w 116"/>
                    <a:gd name="T54" fmla="*/ 111 h 111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116" h="111">
                      <a:moveTo>
                        <a:pt x="32" y="33"/>
                      </a:moveTo>
                      <a:cubicBezTo>
                        <a:pt x="29" y="34"/>
                        <a:pt x="25" y="34"/>
                        <a:pt x="23" y="36"/>
                      </a:cubicBezTo>
                      <a:cubicBezTo>
                        <a:pt x="22" y="37"/>
                        <a:pt x="23" y="40"/>
                        <a:pt x="22" y="41"/>
                      </a:cubicBezTo>
                      <a:cubicBezTo>
                        <a:pt x="20" y="44"/>
                        <a:pt x="16" y="45"/>
                        <a:pt x="13" y="47"/>
                      </a:cubicBezTo>
                      <a:cubicBezTo>
                        <a:pt x="0" y="73"/>
                        <a:pt x="9" y="99"/>
                        <a:pt x="37" y="105"/>
                      </a:cubicBezTo>
                      <a:cubicBezTo>
                        <a:pt x="50" y="111"/>
                        <a:pt x="61" y="108"/>
                        <a:pt x="77" y="107"/>
                      </a:cubicBezTo>
                      <a:cubicBezTo>
                        <a:pt x="85" y="104"/>
                        <a:pt x="86" y="98"/>
                        <a:pt x="92" y="92"/>
                      </a:cubicBezTo>
                      <a:cubicBezTo>
                        <a:pt x="91" y="79"/>
                        <a:pt x="90" y="74"/>
                        <a:pt x="88" y="63"/>
                      </a:cubicBezTo>
                      <a:cubicBezTo>
                        <a:pt x="89" y="41"/>
                        <a:pt x="85" y="38"/>
                        <a:pt x="100" y="29"/>
                      </a:cubicBezTo>
                      <a:cubicBezTo>
                        <a:pt x="104" y="23"/>
                        <a:pt x="108" y="12"/>
                        <a:pt x="115" y="11"/>
                      </a:cubicBezTo>
                      <a:cubicBezTo>
                        <a:pt x="116" y="3"/>
                        <a:pt x="116" y="6"/>
                        <a:pt x="116" y="2"/>
                      </a:cubicBezTo>
                      <a:cubicBezTo>
                        <a:pt x="109" y="4"/>
                        <a:pt x="102" y="9"/>
                        <a:pt x="95" y="9"/>
                      </a:cubicBezTo>
                      <a:cubicBezTo>
                        <a:pt x="89" y="9"/>
                        <a:pt x="107" y="6"/>
                        <a:pt x="112" y="2"/>
                      </a:cubicBezTo>
                      <a:cubicBezTo>
                        <a:pt x="114" y="0"/>
                        <a:pt x="106" y="3"/>
                        <a:pt x="103" y="3"/>
                      </a:cubicBezTo>
                      <a:cubicBezTo>
                        <a:pt x="95" y="8"/>
                        <a:pt x="87" y="13"/>
                        <a:pt x="77" y="15"/>
                      </a:cubicBezTo>
                      <a:cubicBezTo>
                        <a:pt x="68" y="20"/>
                        <a:pt x="56" y="23"/>
                        <a:pt x="46" y="24"/>
                      </a:cubicBezTo>
                      <a:cubicBezTo>
                        <a:pt x="42" y="26"/>
                        <a:pt x="35" y="33"/>
                        <a:pt x="32" y="3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222" name="Freeform 10"/>
                <p:cNvSpPr>
                  <a:spLocks/>
                </p:cNvSpPr>
                <p:nvPr/>
              </p:nvSpPr>
              <p:spPr bwMode="auto">
                <a:xfrm>
                  <a:off x="2364" y="2601"/>
                  <a:ext cx="73" cy="111"/>
                </a:xfrm>
                <a:custGeom>
                  <a:avLst/>
                  <a:gdLst>
                    <a:gd name="T0" fmla="*/ 1 w 116"/>
                    <a:gd name="T1" fmla="*/ 33 h 111"/>
                    <a:gd name="T2" fmla="*/ 1 w 116"/>
                    <a:gd name="T3" fmla="*/ 36 h 111"/>
                    <a:gd name="T4" fmla="*/ 1 w 116"/>
                    <a:gd name="T5" fmla="*/ 41 h 111"/>
                    <a:gd name="T6" fmla="*/ 1 w 116"/>
                    <a:gd name="T7" fmla="*/ 47 h 111"/>
                    <a:gd name="T8" fmla="*/ 1 w 116"/>
                    <a:gd name="T9" fmla="*/ 105 h 111"/>
                    <a:gd name="T10" fmla="*/ 1 w 116"/>
                    <a:gd name="T11" fmla="*/ 107 h 111"/>
                    <a:gd name="T12" fmla="*/ 2 w 116"/>
                    <a:gd name="T13" fmla="*/ 92 h 111"/>
                    <a:gd name="T14" fmla="*/ 2 w 116"/>
                    <a:gd name="T15" fmla="*/ 63 h 111"/>
                    <a:gd name="T16" fmla="*/ 2 w 116"/>
                    <a:gd name="T17" fmla="*/ 29 h 111"/>
                    <a:gd name="T18" fmla="*/ 2 w 116"/>
                    <a:gd name="T19" fmla="*/ 11 h 111"/>
                    <a:gd name="T20" fmla="*/ 2 w 116"/>
                    <a:gd name="T21" fmla="*/ 2 h 111"/>
                    <a:gd name="T22" fmla="*/ 2 w 116"/>
                    <a:gd name="T23" fmla="*/ 9 h 111"/>
                    <a:gd name="T24" fmla="*/ 2 w 116"/>
                    <a:gd name="T25" fmla="*/ 2 h 111"/>
                    <a:gd name="T26" fmla="*/ 2 w 116"/>
                    <a:gd name="T27" fmla="*/ 3 h 111"/>
                    <a:gd name="T28" fmla="*/ 1 w 116"/>
                    <a:gd name="T29" fmla="*/ 15 h 111"/>
                    <a:gd name="T30" fmla="*/ 1 w 116"/>
                    <a:gd name="T31" fmla="*/ 24 h 111"/>
                    <a:gd name="T32" fmla="*/ 1 w 116"/>
                    <a:gd name="T33" fmla="*/ 33 h 11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116"/>
                    <a:gd name="T52" fmla="*/ 0 h 111"/>
                    <a:gd name="T53" fmla="*/ 116 w 116"/>
                    <a:gd name="T54" fmla="*/ 111 h 111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116" h="111">
                      <a:moveTo>
                        <a:pt x="32" y="33"/>
                      </a:moveTo>
                      <a:cubicBezTo>
                        <a:pt x="29" y="34"/>
                        <a:pt x="25" y="34"/>
                        <a:pt x="23" y="36"/>
                      </a:cubicBezTo>
                      <a:cubicBezTo>
                        <a:pt x="22" y="37"/>
                        <a:pt x="23" y="40"/>
                        <a:pt x="22" y="41"/>
                      </a:cubicBezTo>
                      <a:cubicBezTo>
                        <a:pt x="20" y="44"/>
                        <a:pt x="16" y="45"/>
                        <a:pt x="13" y="47"/>
                      </a:cubicBezTo>
                      <a:cubicBezTo>
                        <a:pt x="0" y="73"/>
                        <a:pt x="9" y="99"/>
                        <a:pt x="37" y="105"/>
                      </a:cubicBezTo>
                      <a:cubicBezTo>
                        <a:pt x="50" y="111"/>
                        <a:pt x="61" y="108"/>
                        <a:pt x="77" y="107"/>
                      </a:cubicBezTo>
                      <a:cubicBezTo>
                        <a:pt x="85" y="104"/>
                        <a:pt x="86" y="98"/>
                        <a:pt x="92" y="92"/>
                      </a:cubicBezTo>
                      <a:cubicBezTo>
                        <a:pt x="91" y="79"/>
                        <a:pt x="90" y="74"/>
                        <a:pt x="88" y="63"/>
                      </a:cubicBezTo>
                      <a:cubicBezTo>
                        <a:pt x="89" y="41"/>
                        <a:pt x="85" y="38"/>
                        <a:pt x="100" y="29"/>
                      </a:cubicBezTo>
                      <a:cubicBezTo>
                        <a:pt x="104" y="23"/>
                        <a:pt x="108" y="12"/>
                        <a:pt x="115" y="11"/>
                      </a:cubicBezTo>
                      <a:cubicBezTo>
                        <a:pt x="116" y="3"/>
                        <a:pt x="116" y="6"/>
                        <a:pt x="116" y="2"/>
                      </a:cubicBezTo>
                      <a:cubicBezTo>
                        <a:pt x="109" y="4"/>
                        <a:pt x="102" y="9"/>
                        <a:pt x="95" y="9"/>
                      </a:cubicBezTo>
                      <a:cubicBezTo>
                        <a:pt x="89" y="9"/>
                        <a:pt x="107" y="6"/>
                        <a:pt x="112" y="2"/>
                      </a:cubicBezTo>
                      <a:cubicBezTo>
                        <a:pt x="114" y="0"/>
                        <a:pt x="106" y="3"/>
                        <a:pt x="103" y="3"/>
                      </a:cubicBezTo>
                      <a:cubicBezTo>
                        <a:pt x="95" y="8"/>
                        <a:pt x="87" y="13"/>
                        <a:pt x="77" y="15"/>
                      </a:cubicBezTo>
                      <a:cubicBezTo>
                        <a:pt x="68" y="20"/>
                        <a:pt x="56" y="23"/>
                        <a:pt x="46" y="24"/>
                      </a:cubicBezTo>
                      <a:cubicBezTo>
                        <a:pt x="42" y="26"/>
                        <a:pt x="35" y="33"/>
                        <a:pt x="32" y="33"/>
                      </a:cubicBezTo>
                      <a:close/>
                    </a:path>
                  </a:pathLst>
                </a:cu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</p:grpSp>
          <p:grpSp>
            <p:nvGrpSpPr>
              <p:cNvPr id="5" name="Group 11"/>
              <p:cNvGrpSpPr>
                <a:grpSpLocks/>
              </p:cNvGrpSpPr>
              <p:nvPr/>
            </p:nvGrpSpPr>
            <p:grpSpPr bwMode="auto">
              <a:xfrm>
                <a:off x="1248" y="3040"/>
                <a:ext cx="42" cy="86"/>
                <a:chOff x="2304" y="2873"/>
                <a:chExt cx="144" cy="199"/>
              </a:xfrm>
            </p:grpSpPr>
            <p:sp>
              <p:nvSpPr>
                <p:cNvPr id="5219" name="Freeform 12"/>
                <p:cNvSpPr>
                  <a:spLocks/>
                </p:cNvSpPr>
                <p:nvPr/>
              </p:nvSpPr>
              <p:spPr bwMode="auto">
                <a:xfrm>
                  <a:off x="2304" y="2873"/>
                  <a:ext cx="144" cy="199"/>
                </a:xfrm>
                <a:custGeom>
                  <a:avLst/>
                  <a:gdLst>
                    <a:gd name="T0" fmla="*/ 55 w 160"/>
                    <a:gd name="T1" fmla="*/ 25 h 248"/>
                    <a:gd name="T2" fmla="*/ 54 w 160"/>
                    <a:gd name="T3" fmla="*/ 28 h 248"/>
                    <a:gd name="T4" fmla="*/ 45 w 160"/>
                    <a:gd name="T5" fmla="*/ 31 h 248"/>
                    <a:gd name="T6" fmla="*/ 38 w 160"/>
                    <a:gd name="T7" fmla="*/ 33 h 248"/>
                    <a:gd name="T8" fmla="*/ 28 w 160"/>
                    <a:gd name="T9" fmla="*/ 35 h 248"/>
                    <a:gd name="T10" fmla="*/ 16 w 160"/>
                    <a:gd name="T11" fmla="*/ 35 h 248"/>
                    <a:gd name="T12" fmla="*/ 11 w 160"/>
                    <a:gd name="T13" fmla="*/ 31 h 248"/>
                    <a:gd name="T14" fmla="*/ 5 w 160"/>
                    <a:gd name="T15" fmla="*/ 30 h 248"/>
                    <a:gd name="T16" fmla="*/ 2 w 160"/>
                    <a:gd name="T17" fmla="*/ 28 h 248"/>
                    <a:gd name="T18" fmla="*/ 5 w 160"/>
                    <a:gd name="T19" fmla="*/ 24 h 248"/>
                    <a:gd name="T20" fmla="*/ 5 w 160"/>
                    <a:gd name="T21" fmla="*/ 21 h 248"/>
                    <a:gd name="T22" fmla="*/ 10 w 160"/>
                    <a:gd name="T23" fmla="*/ 15 h 248"/>
                    <a:gd name="T24" fmla="*/ 15 w 160"/>
                    <a:gd name="T25" fmla="*/ 14 h 248"/>
                    <a:gd name="T26" fmla="*/ 21 w 160"/>
                    <a:gd name="T27" fmla="*/ 11 h 248"/>
                    <a:gd name="T28" fmla="*/ 26 w 160"/>
                    <a:gd name="T29" fmla="*/ 11 h 248"/>
                    <a:gd name="T30" fmla="*/ 44 w 160"/>
                    <a:gd name="T31" fmla="*/ 6 h 248"/>
                    <a:gd name="T32" fmla="*/ 49 w 160"/>
                    <a:gd name="T33" fmla="*/ 5 h 248"/>
                    <a:gd name="T34" fmla="*/ 51 w 160"/>
                    <a:gd name="T35" fmla="*/ 4 h 248"/>
                    <a:gd name="T36" fmla="*/ 59 w 160"/>
                    <a:gd name="T37" fmla="*/ 2 h 248"/>
                    <a:gd name="T38" fmla="*/ 55 w 160"/>
                    <a:gd name="T39" fmla="*/ 14 h 248"/>
                    <a:gd name="T40" fmla="*/ 55 w 160"/>
                    <a:gd name="T41" fmla="*/ 25 h 248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60"/>
                    <a:gd name="T64" fmla="*/ 0 h 248"/>
                    <a:gd name="T65" fmla="*/ 160 w 160"/>
                    <a:gd name="T66" fmla="*/ 248 h 248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60" h="248">
                      <a:moveTo>
                        <a:pt x="146" y="183"/>
                      </a:moveTo>
                      <a:cubicBezTo>
                        <a:pt x="145" y="195"/>
                        <a:pt x="147" y="199"/>
                        <a:pt x="139" y="205"/>
                      </a:cubicBezTo>
                      <a:cubicBezTo>
                        <a:pt x="135" y="216"/>
                        <a:pt x="130" y="223"/>
                        <a:pt x="119" y="229"/>
                      </a:cubicBezTo>
                      <a:cubicBezTo>
                        <a:pt x="113" y="236"/>
                        <a:pt x="107" y="240"/>
                        <a:pt x="98" y="241"/>
                      </a:cubicBezTo>
                      <a:cubicBezTo>
                        <a:pt x="89" y="248"/>
                        <a:pt x="83" y="246"/>
                        <a:pt x="71" y="247"/>
                      </a:cubicBezTo>
                      <a:cubicBezTo>
                        <a:pt x="61" y="247"/>
                        <a:pt x="51" y="248"/>
                        <a:pt x="41" y="246"/>
                      </a:cubicBezTo>
                      <a:cubicBezTo>
                        <a:pt x="39" y="246"/>
                        <a:pt x="34" y="231"/>
                        <a:pt x="29" y="228"/>
                      </a:cubicBezTo>
                      <a:cubicBezTo>
                        <a:pt x="24" y="222"/>
                        <a:pt x="18" y="220"/>
                        <a:pt x="11" y="216"/>
                      </a:cubicBezTo>
                      <a:cubicBezTo>
                        <a:pt x="10" y="209"/>
                        <a:pt x="5" y="204"/>
                        <a:pt x="2" y="198"/>
                      </a:cubicBezTo>
                      <a:cubicBezTo>
                        <a:pt x="0" y="190"/>
                        <a:pt x="0" y="183"/>
                        <a:pt x="5" y="177"/>
                      </a:cubicBezTo>
                      <a:cubicBezTo>
                        <a:pt x="6" y="169"/>
                        <a:pt x="6" y="160"/>
                        <a:pt x="10" y="153"/>
                      </a:cubicBezTo>
                      <a:cubicBezTo>
                        <a:pt x="13" y="137"/>
                        <a:pt x="10" y="123"/>
                        <a:pt x="25" y="114"/>
                      </a:cubicBezTo>
                      <a:cubicBezTo>
                        <a:pt x="29" y="108"/>
                        <a:pt x="34" y="105"/>
                        <a:pt x="40" y="100"/>
                      </a:cubicBezTo>
                      <a:cubicBezTo>
                        <a:pt x="42" y="90"/>
                        <a:pt x="45" y="89"/>
                        <a:pt x="55" y="87"/>
                      </a:cubicBezTo>
                      <a:cubicBezTo>
                        <a:pt x="60" y="85"/>
                        <a:pt x="62" y="81"/>
                        <a:pt x="67" y="78"/>
                      </a:cubicBezTo>
                      <a:cubicBezTo>
                        <a:pt x="79" y="63"/>
                        <a:pt x="98" y="56"/>
                        <a:pt x="113" y="45"/>
                      </a:cubicBezTo>
                      <a:cubicBezTo>
                        <a:pt x="117" y="39"/>
                        <a:pt x="120" y="37"/>
                        <a:pt x="127" y="34"/>
                      </a:cubicBezTo>
                      <a:cubicBezTo>
                        <a:pt x="131" y="29"/>
                        <a:pt x="129" y="31"/>
                        <a:pt x="133" y="27"/>
                      </a:cubicBezTo>
                      <a:cubicBezTo>
                        <a:pt x="151" y="5"/>
                        <a:pt x="148" y="0"/>
                        <a:pt x="152" y="18"/>
                      </a:cubicBezTo>
                      <a:cubicBezTo>
                        <a:pt x="150" y="45"/>
                        <a:pt x="160" y="79"/>
                        <a:pt x="146" y="102"/>
                      </a:cubicBezTo>
                      <a:cubicBezTo>
                        <a:pt x="146" y="106"/>
                        <a:pt x="155" y="174"/>
                        <a:pt x="146" y="183"/>
                      </a:cubicBezTo>
                      <a:close/>
                    </a:path>
                  </a:pathLst>
                </a:custGeom>
                <a:solidFill>
                  <a:srgbClr val="6600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220" name="Freeform 13"/>
                <p:cNvSpPr>
                  <a:spLocks/>
                </p:cNvSpPr>
                <p:nvPr/>
              </p:nvSpPr>
              <p:spPr bwMode="auto">
                <a:xfrm>
                  <a:off x="2304" y="2921"/>
                  <a:ext cx="96" cy="103"/>
                </a:xfrm>
                <a:custGeom>
                  <a:avLst/>
                  <a:gdLst>
                    <a:gd name="T0" fmla="*/ 1 w 160"/>
                    <a:gd name="T1" fmla="*/ 0 h 248"/>
                    <a:gd name="T2" fmla="*/ 1 w 160"/>
                    <a:gd name="T3" fmla="*/ 0 h 248"/>
                    <a:gd name="T4" fmla="*/ 1 w 160"/>
                    <a:gd name="T5" fmla="*/ 0 h 248"/>
                    <a:gd name="T6" fmla="*/ 1 w 160"/>
                    <a:gd name="T7" fmla="*/ 0 h 248"/>
                    <a:gd name="T8" fmla="*/ 1 w 160"/>
                    <a:gd name="T9" fmla="*/ 0 h 248"/>
                    <a:gd name="T10" fmla="*/ 1 w 160"/>
                    <a:gd name="T11" fmla="*/ 0 h 248"/>
                    <a:gd name="T12" fmla="*/ 1 w 160"/>
                    <a:gd name="T13" fmla="*/ 0 h 248"/>
                    <a:gd name="T14" fmla="*/ 1 w 160"/>
                    <a:gd name="T15" fmla="*/ 0 h 248"/>
                    <a:gd name="T16" fmla="*/ 1 w 160"/>
                    <a:gd name="T17" fmla="*/ 0 h 248"/>
                    <a:gd name="T18" fmla="*/ 1 w 160"/>
                    <a:gd name="T19" fmla="*/ 0 h 248"/>
                    <a:gd name="T20" fmla="*/ 1 w 160"/>
                    <a:gd name="T21" fmla="*/ 0 h 248"/>
                    <a:gd name="T22" fmla="*/ 1 w 160"/>
                    <a:gd name="T23" fmla="*/ 0 h 248"/>
                    <a:gd name="T24" fmla="*/ 1 w 160"/>
                    <a:gd name="T25" fmla="*/ 0 h 248"/>
                    <a:gd name="T26" fmla="*/ 1 w 160"/>
                    <a:gd name="T27" fmla="*/ 0 h 248"/>
                    <a:gd name="T28" fmla="*/ 1 w 160"/>
                    <a:gd name="T29" fmla="*/ 0 h 248"/>
                    <a:gd name="T30" fmla="*/ 1 w 160"/>
                    <a:gd name="T31" fmla="*/ 0 h 248"/>
                    <a:gd name="T32" fmla="*/ 1 w 160"/>
                    <a:gd name="T33" fmla="*/ 0 h 248"/>
                    <a:gd name="T34" fmla="*/ 1 w 160"/>
                    <a:gd name="T35" fmla="*/ 0 h 248"/>
                    <a:gd name="T36" fmla="*/ 1 w 160"/>
                    <a:gd name="T37" fmla="*/ 0 h 248"/>
                    <a:gd name="T38" fmla="*/ 1 w 160"/>
                    <a:gd name="T39" fmla="*/ 0 h 248"/>
                    <a:gd name="T40" fmla="*/ 1 w 160"/>
                    <a:gd name="T41" fmla="*/ 0 h 248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60"/>
                    <a:gd name="T64" fmla="*/ 0 h 248"/>
                    <a:gd name="T65" fmla="*/ 160 w 160"/>
                    <a:gd name="T66" fmla="*/ 248 h 248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60" h="248">
                      <a:moveTo>
                        <a:pt x="146" y="183"/>
                      </a:moveTo>
                      <a:cubicBezTo>
                        <a:pt x="145" y="195"/>
                        <a:pt x="147" y="199"/>
                        <a:pt x="139" y="205"/>
                      </a:cubicBezTo>
                      <a:cubicBezTo>
                        <a:pt x="135" y="216"/>
                        <a:pt x="130" y="223"/>
                        <a:pt x="119" y="229"/>
                      </a:cubicBezTo>
                      <a:cubicBezTo>
                        <a:pt x="113" y="236"/>
                        <a:pt x="107" y="240"/>
                        <a:pt x="98" y="241"/>
                      </a:cubicBezTo>
                      <a:cubicBezTo>
                        <a:pt x="89" y="248"/>
                        <a:pt x="83" y="246"/>
                        <a:pt x="71" y="247"/>
                      </a:cubicBezTo>
                      <a:cubicBezTo>
                        <a:pt x="61" y="247"/>
                        <a:pt x="51" y="248"/>
                        <a:pt x="41" y="246"/>
                      </a:cubicBezTo>
                      <a:cubicBezTo>
                        <a:pt x="39" y="246"/>
                        <a:pt x="34" y="231"/>
                        <a:pt x="29" y="228"/>
                      </a:cubicBezTo>
                      <a:cubicBezTo>
                        <a:pt x="24" y="222"/>
                        <a:pt x="18" y="220"/>
                        <a:pt x="11" y="216"/>
                      </a:cubicBezTo>
                      <a:cubicBezTo>
                        <a:pt x="10" y="209"/>
                        <a:pt x="5" y="204"/>
                        <a:pt x="2" y="198"/>
                      </a:cubicBezTo>
                      <a:cubicBezTo>
                        <a:pt x="0" y="190"/>
                        <a:pt x="0" y="183"/>
                        <a:pt x="5" y="177"/>
                      </a:cubicBezTo>
                      <a:cubicBezTo>
                        <a:pt x="6" y="169"/>
                        <a:pt x="6" y="160"/>
                        <a:pt x="10" y="153"/>
                      </a:cubicBezTo>
                      <a:cubicBezTo>
                        <a:pt x="13" y="137"/>
                        <a:pt x="10" y="123"/>
                        <a:pt x="25" y="114"/>
                      </a:cubicBezTo>
                      <a:cubicBezTo>
                        <a:pt x="29" y="108"/>
                        <a:pt x="34" y="105"/>
                        <a:pt x="40" y="100"/>
                      </a:cubicBezTo>
                      <a:cubicBezTo>
                        <a:pt x="42" y="90"/>
                        <a:pt x="45" y="89"/>
                        <a:pt x="55" y="87"/>
                      </a:cubicBezTo>
                      <a:cubicBezTo>
                        <a:pt x="60" y="85"/>
                        <a:pt x="62" y="81"/>
                        <a:pt x="67" y="78"/>
                      </a:cubicBezTo>
                      <a:cubicBezTo>
                        <a:pt x="79" y="63"/>
                        <a:pt x="98" y="56"/>
                        <a:pt x="113" y="45"/>
                      </a:cubicBezTo>
                      <a:cubicBezTo>
                        <a:pt x="117" y="39"/>
                        <a:pt x="120" y="37"/>
                        <a:pt x="127" y="34"/>
                      </a:cubicBezTo>
                      <a:cubicBezTo>
                        <a:pt x="131" y="29"/>
                        <a:pt x="129" y="31"/>
                        <a:pt x="133" y="27"/>
                      </a:cubicBezTo>
                      <a:cubicBezTo>
                        <a:pt x="151" y="5"/>
                        <a:pt x="148" y="0"/>
                        <a:pt x="152" y="18"/>
                      </a:cubicBezTo>
                      <a:cubicBezTo>
                        <a:pt x="150" y="45"/>
                        <a:pt x="160" y="79"/>
                        <a:pt x="146" y="102"/>
                      </a:cubicBezTo>
                      <a:cubicBezTo>
                        <a:pt x="146" y="106"/>
                        <a:pt x="155" y="174"/>
                        <a:pt x="146" y="183"/>
                      </a:cubicBezTo>
                      <a:close/>
                    </a:path>
                  </a:pathLst>
                </a:cu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</p:grpSp>
          <p:grpSp>
            <p:nvGrpSpPr>
              <p:cNvPr id="6" name="Group 14"/>
              <p:cNvGrpSpPr>
                <a:grpSpLocks/>
              </p:cNvGrpSpPr>
              <p:nvPr/>
            </p:nvGrpSpPr>
            <p:grpSpPr bwMode="auto">
              <a:xfrm>
                <a:off x="1346" y="2515"/>
                <a:ext cx="825" cy="418"/>
                <a:chOff x="4254" y="1001"/>
                <a:chExt cx="1752" cy="689"/>
              </a:xfrm>
            </p:grpSpPr>
            <p:sp>
              <p:nvSpPr>
                <p:cNvPr id="5179" name="Rectangle 15"/>
                <p:cNvSpPr>
                  <a:spLocks noChangeArrowheads="1"/>
                </p:cNvSpPr>
                <p:nvPr/>
              </p:nvSpPr>
              <p:spPr bwMode="auto">
                <a:xfrm>
                  <a:off x="4576" y="1273"/>
                  <a:ext cx="293" cy="10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s-CL" sz="2400">
                    <a:latin typeface="Century Gothic" pitchFamily="34" charset="0"/>
                  </a:endParaRPr>
                </a:p>
              </p:txBody>
            </p:sp>
            <p:sp>
              <p:nvSpPr>
                <p:cNvPr id="5180" name="Freeform 16"/>
                <p:cNvSpPr>
                  <a:spLocks/>
                </p:cNvSpPr>
                <p:nvPr/>
              </p:nvSpPr>
              <p:spPr bwMode="auto">
                <a:xfrm>
                  <a:off x="4425" y="1008"/>
                  <a:ext cx="663" cy="672"/>
                </a:xfrm>
                <a:custGeom>
                  <a:avLst/>
                  <a:gdLst>
                    <a:gd name="T0" fmla="*/ 70 w 815"/>
                    <a:gd name="T1" fmla="*/ 142 h 816"/>
                    <a:gd name="T2" fmla="*/ 83 w 815"/>
                    <a:gd name="T3" fmla="*/ 139 h 816"/>
                    <a:gd name="T4" fmla="*/ 94 w 815"/>
                    <a:gd name="T5" fmla="*/ 133 h 816"/>
                    <a:gd name="T6" fmla="*/ 105 w 815"/>
                    <a:gd name="T7" fmla="*/ 126 h 816"/>
                    <a:gd name="T8" fmla="*/ 112 w 815"/>
                    <a:gd name="T9" fmla="*/ 116 h 816"/>
                    <a:gd name="T10" fmla="*/ 120 w 815"/>
                    <a:gd name="T11" fmla="*/ 105 h 816"/>
                    <a:gd name="T12" fmla="*/ 124 w 815"/>
                    <a:gd name="T13" fmla="*/ 93 h 816"/>
                    <a:gd name="T14" fmla="*/ 127 w 815"/>
                    <a:gd name="T15" fmla="*/ 79 h 816"/>
                    <a:gd name="T16" fmla="*/ 127 w 815"/>
                    <a:gd name="T17" fmla="*/ 63 h 816"/>
                    <a:gd name="T18" fmla="*/ 124 w 815"/>
                    <a:gd name="T19" fmla="*/ 50 h 816"/>
                    <a:gd name="T20" fmla="*/ 120 w 815"/>
                    <a:gd name="T21" fmla="*/ 37 h 816"/>
                    <a:gd name="T22" fmla="*/ 112 w 815"/>
                    <a:gd name="T23" fmla="*/ 26 h 816"/>
                    <a:gd name="T24" fmla="*/ 105 w 815"/>
                    <a:gd name="T25" fmla="*/ 16 h 816"/>
                    <a:gd name="T26" fmla="*/ 94 w 815"/>
                    <a:gd name="T27" fmla="*/ 8 h 816"/>
                    <a:gd name="T28" fmla="*/ 83 w 815"/>
                    <a:gd name="T29" fmla="*/ 3 h 816"/>
                    <a:gd name="T30" fmla="*/ 70 w 815"/>
                    <a:gd name="T31" fmla="*/ 2 h 816"/>
                    <a:gd name="T32" fmla="*/ 57 w 815"/>
                    <a:gd name="T33" fmla="*/ 2 h 816"/>
                    <a:gd name="T34" fmla="*/ 45 w 815"/>
                    <a:gd name="T35" fmla="*/ 3 h 816"/>
                    <a:gd name="T36" fmla="*/ 33 w 815"/>
                    <a:gd name="T37" fmla="*/ 8 h 816"/>
                    <a:gd name="T38" fmla="*/ 23 w 815"/>
                    <a:gd name="T39" fmla="*/ 16 h 816"/>
                    <a:gd name="T40" fmla="*/ 15 w 815"/>
                    <a:gd name="T41" fmla="*/ 26 h 816"/>
                    <a:gd name="T42" fmla="*/ 8 w 815"/>
                    <a:gd name="T43" fmla="*/ 37 h 816"/>
                    <a:gd name="T44" fmla="*/ 3 w 815"/>
                    <a:gd name="T45" fmla="*/ 50 h 816"/>
                    <a:gd name="T46" fmla="*/ 2 w 815"/>
                    <a:gd name="T47" fmla="*/ 63 h 816"/>
                    <a:gd name="T48" fmla="*/ 2 w 815"/>
                    <a:gd name="T49" fmla="*/ 79 h 816"/>
                    <a:gd name="T50" fmla="*/ 3 w 815"/>
                    <a:gd name="T51" fmla="*/ 93 h 816"/>
                    <a:gd name="T52" fmla="*/ 8 w 815"/>
                    <a:gd name="T53" fmla="*/ 105 h 816"/>
                    <a:gd name="T54" fmla="*/ 15 w 815"/>
                    <a:gd name="T55" fmla="*/ 116 h 816"/>
                    <a:gd name="T56" fmla="*/ 23 w 815"/>
                    <a:gd name="T57" fmla="*/ 126 h 816"/>
                    <a:gd name="T58" fmla="*/ 33 w 815"/>
                    <a:gd name="T59" fmla="*/ 133 h 816"/>
                    <a:gd name="T60" fmla="*/ 45 w 815"/>
                    <a:gd name="T61" fmla="*/ 139 h 816"/>
                    <a:gd name="T62" fmla="*/ 57 w 815"/>
                    <a:gd name="T63" fmla="*/ 142 h 81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815"/>
                    <a:gd name="T97" fmla="*/ 0 h 816"/>
                    <a:gd name="T98" fmla="*/ 815 w 815"/>
                    <a:gd name="T99" fmla="*/ 816 h 81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815" h="816">
                      <a:moveTo>
                        <a:pt x="408" y="816"/>
                      </a:moveTo>
                      <a:lnTo>
                        <a:pt x="449" y="814"/>
                      </a:lnTo>
                      <a:lnTo>
                        <a:pt x="490" y="808"/>
                      </a:lnTo>
                      <a:lnTo>
                        <a:pt x="529" y="798"/>
                      </a:lnTo>
                      <a:lnTo>
                        <a:pt x="567" y="784"/>
                      </a:lnTo>
                      <a:lnTo>
                        <a:pt x="602" y="767"/>
                      </a:lnTo>
                      <a:lnTo>
                        <a:pt x="636" y="747"/>
                      </a:lnTo>
                      <a:lnTo>
                        <a:pt x="668" y="723"/>
                      </a:lnTo>
                      <a:lnTo>
                        <a:pt x="696" y="697"/>
                      </a:lnTo>
                      <a:lnTo>
                        <a:pt x="723" y="667"/>
                      </a:lnTo>
                      <a:lnTo>
                        <a:pt x="746" y="636"/>
                      </a:lnTo>
                      <a:lnTo>
                        <a:pt x="766" y="603"/>
                      </a:lnTo>
                      <a:lnTo>
                        <a:pt x="784" y="567"/>
                      </a:lnTo>
                      <a:lnTo>
                        <a:pt x="797" y="529"/>
                      </a:lnTo>
                      <a:lnTo>
                        <a:pt x="807" y="491"/>
                      </a:lnTo>
                      <a:lnTo>
                        <a:pt x="813" y="450"/>
                      </a:lnTo>
                      <a:lnTo>
                        <a:pt x="815" y="408"/>
                      </a:lnTo>
                      <a:lnTo>
                        <a:pt x="813" y="366"/>
                      </a:lnTo>
                      <a:lnTo>
                        <a:pt x="807" y="325"/>
                      </a:lnTo>
                      <a:lnTo>
                        <a:pt x="797" y="287"/>
                      </a:lnTo>
                      <a:lnTo>
                        <a:pt x="784" y="249"/>
                      </a:lnTo>
                      <a:lnTo>
                        <a:pt x="766" y="213"/>
                      </a:lnTo>
                      <a:lnTo>
                        <a:pt x="746" y="180"/>
                      </a:lnTo>
                      <a:lnTo>
                        <a:pt x="723" y="149"/>
                      </a:lnTo>
                      <a:lnTo>
                        <a:pt x="696" y="119"/>
                      </a:lnTo>
                      <a:lnTo>
                        <a:pt x="668" y="93"/>
                      </a:lnTo>
                      <a:lnTo>
                        <a:pt x="636" y="69"/>
                      </a:lnTo>
                      <a:lnTo>
                        <a:pt x="602" y="49"/>
                      </a:lnTo>
                      <a:lnTo>
                        <a:pt x="567" y="32"/>
                      </a:lnTo>
                      <a:lnTo>
                        <a:pt x="529" y="18"/>
                      </a:lnTo>
                      <a:lnTo>
                        <a:pt x="490" y="8"/>
                      </a:lnTo>
                      <a:lnTo>
                        <a:pt x="449" y="2"/>
                      </a:lnTo>
                      <a:lnTo>
                        <a:pt x="408" y="0"/>
                      </a:lnTo>
                      <a:lnTo>
                        <a:pt x="366" y="2"/>
                      </a:lnTo>
                      <a:lnTo>
                        <a:pt x="325" y="8"/>
                      </a:lnTo>
                      <a:lnTo>
                        <a:pt x="286" y="18"/>
                      </a:lnTo>
                      <a:lnTo>
                        <a:pt x="249" y="32"/>
                      </a:lnTo>
                      <a:lnTo>
                        <a:pt x="213" y="49"/>
                      </a:lnTo>
                      <a:lnTo>
                        <a:pt x="179" y="69"/>
                      </a:lnTo>
                      <a:lnTo>
                        <a:pt x="149" y="93"/>
                      </a:lnTo>
                      <a:lnTo>
                        <a:pt x="119" y="119"/>
                      </a:lnTo>
                      <a:lnTo>
                        <a:pt x="93" y="149"/>
                      </a:lnTo>
                      <a:lnTo>
                        <a:pt x="69" y="180"/>
                      </a:lnTo>
                      <a:lnTo>
                        <a:pt x="49" y="213"/>
                      </a:lnTo>
                      <a:lnTo>
                        <a:pt x="32" y="249"/>
                      </a:lnTo>
                      <a:lnTo>
                        <a:pt x="18" y="287"/>
                      </a:lnTo>
                      <a:lnTo>
                        <a:pt x="8" y="325"/>
                      </a:lnTo>
                      <a:lnTo>
                        <a:pt x="2" y="366"/>
                      </a:lnTo>
                      <a:lnTo>
                        <a:pt x="0" y="408"/>
                      </a:lnTo>
                      <a:lnTo>
                        <a:pt x="2" y="450"/>
                      </a:lnTo>
                      <a:lnTo>
                        <a:pt x="8" y="491"/>
                      </a:lnTo>
                      <a:lnTo>
                        <a:pt x="18" y="529"/>
                      </a:lnTo>
                      <a:lnTo>
                        <a:pt x="32" y="567"/>
                      </a:lnTo>
                      <a:lnTo>
                        <a:pt x="49" y="603"/>
                      </a:lnTo>
                      <a:lnTo>
                        <a:pt x="69" y="636"/>
                      </a:lnTo>
                      <a:lnTo>
                        <a:pt x="93" y="667"/>
                      </a:lnTo>
                      <a:lnTo>
                        <a:pt x="119" y="697"/>
                      </a:lnTo>
                      <a:lnTo>
                        <a:pt x="149" y="723"/>
                      </a:lnTo>
                      <a:lnTo>
                        <a:pt x="179" y="747"/>
                      </a:lnTo>
                      <a:lnTo>
                        <a:pt x="213" y="767"/>
                      </a:lnTo>
                      <a:lnTo>
                        <a:pt x="249" y="784"/>
                      </a:lnTo>
                      <a:lnTo>
                        <a:pt x="286" y="798"/>
                      </a:lnTo>
                      <a:lnTo>
                        <a:pt x="325" y="808"/>
                      </a:lnTo>
                      <a:lnTo>
                        <a:pt x="366" y="814"/>
                      </a:lnTo>
                      <a:lnTo>
                        <a:pt x="408" y="816"/>
                      </a:lnTo>
                      <a:close/>
                    </a:path>
                  </a:pathLst>
                </a:custGeom>
                <a:solidFill>
                  <a:srgbClr val="FF996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  <p:grpSp>
              <p:nvGrpSpPr>
                <p:cNvPr id="7" name="Group 17"/>
                <p:cNvGrpSpPr>
                  <a:grpSpLocks/>
                </p:cNvGrpSpPr>
                <p:nvPr/>
              </p:nvGrpSpPr>
              <p:grpSpPr bwMode="auto">
                <a:xfrm rot="10033713">
                  <a:off x="4389" y="1235"/>
                  <a:ext cx="585" cy="455"/>
                  <a:chOff x="1008" y="2773"/>
                  <a:chExt cx="720" cy="552"/>
                </a:xfrm>
              </p:grpSpPr>
              <p:sp>
                <p:nvSpPr>
                  <p:cNvPr id="5197" name="Freeform 18"/>
                  <p:cNvSpPr>
                    <a:spLocks/>
                  </p:cNvSpPr>
                  <p:nvPr/>
                </p:nvSpPr>
                <p:spPr bwMode="auto">
                  <a:xfrm>
                    <a:off x="1008" y="2773"/>
                    <a:ext cx="637" cy="552"/>
                  </a:xfrm>
                  <a:custGeom>
                    <a:avLst/>
                    <a:gdLst>
                      <a:gd name="T0" fmla="*/ 637 w 637"/>
                      <a:gd name="T1" fmla="*/ 480 h 552"/>
                      <a:gd name="T2" fmla="*/ 568 w 637"/>
                      <a:gd name="T3" fmla="*/ 0 h 552"/>
                      <a:gd name="T4" fmla="*/ 68 w 637"/>
                      <a:gd name="T5" fmla="*/ 73 h 552"/>
                      <a:gd name="T6" fmla="*/ 68 w 637"/>
                      <a:gd name="T7" fmla="*/ 75 h 552"/>
                      <a:gd name="T8" fmla="*/ 50 w 637"/>
                      <a:gd name="T9" fmla="*/ 83 h 552"/>
                      <a:gd name="T10" fmla="*/ 33 w 637"/>
                      <a:gd name="T11" fmla="*/ 99 h 552"/>
                      <a:gd name="T12" fmla="*/ 20 w 637"/>
                      <a:gd name="T13" fmla="*/ 124 h 552"/>
                      <a:gd name="T14" fmla="*/ 10 w 637"/>
                      <a:gd name="T15" fmla="*/ 154 h 552"/>
                      <a:gd name="T16" fmla="*/ 3 w 637"/>
                      <a:gd name="T17" fmla="*/ 191 h 552"/>
                      <a:gd name="T18" fmla="*/ 0 w 637"/>
                      <a:gd name="T19" fmla="*/ 233 h 552"/>
                      <a:gd name="T20" fmla="*/ 1 w 637"/>
                      <a:gd name="T21" fmla="*/ 279 h 552"/>
                      <a:gd name="T22" fmla="*/ 6 w 637"/>
                      <a:gd name="T23" fmla="*/ 327 h 552"/>
                      <a:gd name="T24" fmla="*/ 15 w 637"/>
                      <a:gd name="T25" fmla="*/ 375 h 552"/>
                      <a:gd name="T26" fmla="*/ 27 w 637"/>
                      <a:gd name="T27" fmla="*/ 419 h 552"/>
                      <a:gd name="T28" fmla="*/ 43 w 637"/>
                      <a:gd name="T29" fmla="*/ 458 h 552"/>
                      <a:gd name="T30" fmla="*/ 59 w 637"/>
                      <a:gd name="T31" fmla="*/ 492 h 552"/>
                      <a:gd name="T32" fmla="*/ 78 w 637"/>
                      <a:gd name="T33" fmla="*/ 520 h 552"/>
                      <a:gd name="T34" fmla="*/ 98 w 637"/>
                      <a:gd name="T35" fmla="*/ 539 h 552"/>
                      <a:gd name="T36" fmla="*/ 118 w 637"/>
                      <a:gd name="T37" fmla="*/ 550 h 552"/>
                      <a:gd name="T38" fmla="*/ 138 w 637"/>
                      <a:gd name="T39" fmla="*/ 552 h 552"/>
                      <a:gd name="T40" fmla="*/ 145 w 637"/>
                      <a:gd name="T41" fmla="*/ 551 h 552"/>
                      <a:gd name="T42" fmla="*/ 160 w 637"/>
                      <a:gd name="T43" fmla="*/ 549 h 552"/>
                      <a:gd name="T44" fmla="*/ 184 w 637"/>
                      <a:gd name="T45" fmla="*/ 545 h 552"/>
                      <a:gd name="T46" fmla="*/ 217 w 637"/>
                      <a:gd name="T47" fmla="*/ 541 h 552"/>
                      <a:gd name="T48" fmla="*/ 255 w 637"/>
                      <a:gd name="T49" fmla="*/ 536 h 552"/>
                      <a:gd name="T50" fmla="*/ 296 w 637"/>
                      <a:gd name="T51" fmla="*/ 530 h 552"/>
                      <a:gd name="T52" fmla="*/ 341 w 637"/>
                      <a:gd name="T53" fmla="*/ 523 h 552"/>
                      <a:gd name="T54" fmla="*/ 388 w 637"/>
                      <a:gd name="T55" fmla="*/ 516 h 552"/>
                      <a:gd name="T56" fmla="*/ 434 w 637"/>
                      <a:gd name="T57" fmla="*/ 509 h 552"/>
                      <a:gd name="T58" fmla="*/ 480 w 637"/>
                      <a:gd name="T59" fmla="*/ 502 h 552"/>
                      <a:gd name="T60" fmla="*/ 522 w 637"/>
                      <a:gd name="T61" fmla="*/ 496 h 552"/>
                      <a:gd name="T62" fmla="*/ 559 w 637"/>
                      <a:gd name="T63" fmla="*/ 491 h 552"/>
                      <a:gd name="T64" fmla="*/ 591 w 637"/>
                      <a:gd name="T65" fmla="*/ 487 h 552"/>
                      <a:gd name="T66" fmla="*/ 615 w 637"/>
                      <a:gd name="T67" fmla="*/ 483 h 552"/>
                      <a:gd name="T68" fmla="*/ 632 w 637"/>
                      <a:gd name="T69" fmla="*/ 481 h 552"/>
                      <a:gd name="T70" fmla="*/ 637 w 637"/>
                      <a:gd name="T71" fmla="*/ 480 h 552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637"/>
                      <a:gd name="T109" fmla="*/ 0 h 552"/>
                      <a:gd name="T110" fmla="*/ 637 w 637"/>
                      <a:gd name="T111" fmla="*/ 552 h 552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637" h="552">
                        <a:moveTo>
                          <a:pt x="637" y="480"/>
                        </a:moveTo>
                        <a:lnTo>
                          <a:pt x="568" y="0"/>
                        </a:lnTo>
                        <a:lnTo>
                          <a:pt x="68" y="73"/>
                        </a:lnTo>
                        <a:lnTo>
                          <a:pt x="68" y="75"/>
                        </a:lnTo>
                        <a:lnTo>
                          <a:pt x="50" y="83"/>
                        </a:lnTo>
                        <a:lnTo>
                          <a:pt x="33" y="99"/>
                        </a:lnTo>
                        <a:lnTo>
                          <a:pt x="20" y="124"/>
                        </a:lnTo>
                        <a:lnTo>
                          <a:pt x="10" y="154"/>
                        </a:lnTo>
                        <a:lnTo>
                          <a:pt x="3" y="191"/>
                        </a:lnTo>
                        <a:lnTo>
                          <a:pt x="0" y="233"/>
                        </a:lnTo>
                        <a:lnTo>
                          <a:pt x="1" y="279"/>
                        </a:lnTo>
                        <a:lnTo>
                          <a:pt x="6" y="327"/>
                        </a:lnTo>
                        <a:lnTo>
                          <a:pt x="15" y="375"/>
                        </a:lnTo>
                        <a:lnTo>
                          <a:pt x="27" y="419"/>
                        </a:lnTo>
                        <a:lnTo>
                          <a:pt x="43" y="458"/>
                        </a:lnTo>
                        <a:lnTo>
                          <a:pt x="59" y="492"/>
                        </a:lnTo>
                        <a:lnTo>
                          <a:pt x="78" y="520"/>
                        </a:lnTo>
                        <a:lnTo>
                          <a:pt x="98" y="539"/>
                        </a:lnTo>
                        <a:lnTo>
                          <a:pt x="118" y="550"/>
                        </a:lnTo>
                        <a:lnTo>
                          <a:pt x="138" y="552"/>
                        </a:lnTo>
                        <a:lnTo>
                          <a:pt x="145" y="551"/>
                        </a:lnTo>
                        <a:lnTo>
                          <a:pt x="160" y="549"/>
                        </a:lnTo>
                        <a:lnTo>
                          <a:pt x="184" y="545"/>
                        </a:lnTo>
                        <a:lnTo>
                          <a:pt x="217" y="541"/>
                        </a:lnTo>
                        <a:lnTo>
                          <a:pt x="255" y="536"/>
                        </a:lnTo>
                        <a:lnTo>
                          <a:pt x="296" y="530"/>
                        </a:lnTo>
                        <a:lnTo>
                          <a:pt x="341" y="523"/>
                        </a:lnTo>
                        <a:lnTo>
                          <a:pt x="388" y="516"/>
                        </a:lnTo>
                        <a:lnTo>
                          <a:pt x="434" y="509"/>
                        </a:lnTo>
                        <a:lnTo>
                          <a:pt x="480" y="502"/>
                        </a:lnTo>
                        <a:lnTo>
                          <a:pt x="522" y="496"/>
                        </a:lnTo>
                        <a:lnTo>
                          <a:pt x="559" y="491"/>
                        </a:lnTo>
                        <a:lnTo>
                          <a:pt x="591" y="487"/>
                        </a:lnTo>
                        <a:lnTo>
                          <a:pt x="615" y="483"/>
                        </a:lnTo>
                        <a:lnTo>
                          <a:pt x="632" y="481"/>
                        </a:lnTo>
                        <a:lnTo>
                          <a:pt x="637" y="48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198" name="Freeform 19"/>
                  <p:cNvSpPr>
                    <a:spLocks/>
                  </p:cNvSpPr>
                  <p:nvPr/>
                </p:nvSpPr>
                <p:spPr bwMode="auto">
                  <a:xfrm>
                    <a:off x="1137" y="2937"/>
                    <a:ext cx="415" cy="355"/>
                  </a:xfrm>
                  <a:custGeom>
                    <a:avLst/>
                    <a:gdLst>
                      <a:gd name="T0" fmla="*/ 360 w 415"/>
                      <a:gd name="T1" fmla="*/ 252 h 355"/>
                      <a:gd name="T2" fmla="*/ 346 w 415"/>
                      <a:gd name="T3" fmla="*/ 248 h 355"/>
                      <a:gd name="T4" fmla="*/ 334 w 415"/>
                      <a:gd name="T5" fmla="*/ 242 h 355"/>
                      <a:gd name="T6" fmla="*/ 321 w 415"/>
                      <a:gd name="T7" fmla="*/ 237 h 355"/>
                      <a:gd name="T8" fmla="*/ 308 w 415"/>
                      <a:gd name="T9" fmla="*/ 232 h 355"/>
                      <a:gd name="T10" fmla="*/ 294 w 415"/>
                      <a:gd name="T11" fmla="*/ 226 h 355"/>
                      <a:gd name="T12" fmla="*/ 281 w 415"/>
                      <a:gd name="T13" fmla="*/ 220 h 355"/>
                      <a:gd name="T14" fmla="*/ 267 w 415"/>
                      <a:gd name="T15" fmla="*/ 213 h 355"/>
                      <a:gd name="T16" fmla="*/ 254 w 415"/>
                      <a:gd name="T17" fmla="*/ 207 h 355"/>
                      <a:gd name="T18" fmla="*/ 240 w 415"/>
                      <a:gd name="T19" fmla="*/ 199 h 355"/>
                      <a:gd name="T20" fmla="*/ 227 w 415"/>
                      <a:gd name="T21" fmla="*/ 191 h 355"/>
                      <a:gd name="T22" fmla="*/ 213 w 415"/>
                      <a:gd name="T23" fmla="*/ 182 h 355"/>
                      <a:gd name="T24" fmla="*/ 200 w 415"/>
                      <a:gd name="T25" fmla="*/ 174 h 355"/>
                      <a:gd name="T26" fmla="*/ 186 w 415"/>
                      <a:gd name="T27" fmla="*/ 165 h 355"/>
                      <a:gd name="T28" fmla="*/ 172 w 415"/>
                      <a:gd name="T29" fmla="*/ 155 h 355"/>
                      <a:gd name="T30" fmla="*/ 159 w 415"/>
                      <a:gd name="T31" fmla="*/ 144 h 355"/>
                      <a:gd name="T32" fmla="*/ 146 w 415"/>
                      <a:gd name="T33" fmla="*/ 134 h 355"/>
                      <a:gd name="T34" fmla="*/ 120 w 415"/>
                      <a:gd name="T35" fmla="*/ 114 h 355"/>
                      <a:gd name="T36" fmla="*/ 98 w 415"/>
                      <a:gd name="T37" fmla="*/ 95 h 355"/>
                      <a:gd name="T38" fmla="*/ 77 w 415"/>
                      <a:gd name="T39" fmla="*/ 76 h 355"/>
                      <a:gd name="T40" fmla="*/ 59 w 415"/>
                      <a:gd name="T41" fmla="*/ 59 h 355"/>
                      <a:gd name="T42" fmla="*/ 43 w 415"/>
                      <a:gd name="T43" fmla="*/ 42 h 355"/>
                      <a:gd name="T44" fmla="*/ 28 w 415"/>
                      <a:gd name="T45" fmla="*/ 27 h 355"/>
                      <a:gd name="T46" fmla="*/ 16 w 415"/>
                      <a:gd name="T47" fmla="*/ 13 h 355"/>
                      <a:gd name="T48" fmla="*/ 6 w 415"/>
                      <a:gd name="T49" fmla="*/ 0 h 355"/>
                      <a:gd name="T50" fmla="*/ 2 w 415"/>
                      <a:gd name="T51" fmla="*/ 32 h 355"/>
                      <a:gd name="T52" fmla="*/ 0 w 415"/>
                      <a:gd name="T53" fmla="*/ 68 h 355"/>
                      <a:gd name="T54" fmla="*/ 2 w 415"/>
                      <a:gd name="T55" fmla="*/ 107 h 355"/>
                      <a:gd name="T56" fmla="*/ 6 w 415"/>
                      <a:gd name="T57" fmla="*/ 148 h 355"/>
                      <a:gd name="T58" fmla="*/ 13 w 415"/>
                      <a:gd name="T59" fmla="*/ 186 h 355"/>
                      <a:gd name="T60" fmla="*/ 22 w 415"/>
                      <a:gd name="T61" fmla="*/ 223 h 355"/>
                      <a:gd name="T62" fmla="*/ 34 w 415"/>
                      <a:gd name="T63" fmla="*/ 256 h 355"/>
                      <a:gd name="T64" fmla="*/ 47 w 415"/>
                      <a:gd name="T65" fmla="*/ 285 h 355"/>
                      <a:gd name="T66" fmla="*/ 61 w 415"/>
                      <a:gd name="T67" fmla="*/ 311 h 355"/>
                      <a:gd name="T68" fmla="*/ 76 w 415"/>
                      <a:gd name="T69" fmla="*/ 331 h 355"/>
                      <a:gd name="T70" fmla="*/ 92 w 415"/>
                      <a:gd name="T71" fmla="*/ 345 h 355"/>
                      <a:gd name="T72" fmla="*/ 108 w 415"/>
                      <a:gd name="T73" fmla="*/ 355 h 355"/>
                      <a:gd name="T74" fmla="*/ 123 w 415"/>
                      <a:gd name="T75" fmla="*/ 353 h 355"/>
                      <a:gd name="T76" fmla="*/ 141 w 415"/>
                      <a:gd name="T77" fmla="*/ 350 h 355"/>
                      <a:gd name="T78" fmla="*/ 159 w 415"/>
                      <a:gd name="T79" fmla="*/ 347 h 355"/>
                      <a:gd name="T80" fmla="*/ 177 w 415"/>
                      <a:gd name="T81" fmla="*/ 344 h 355"/>
                      <a:gd name="T82" fmla="*/ 197 w 415"/>
                      <a:gd name="T83" fmla="*/ 341 h 355"/>
                      <a:gd name="T84" fmla="*/ 217 w 415"/>
                      <a:gd name="T85" fmla="*/ 338 h 355"/>
                      <a:gd name="T86" fmla="*/ 237 w 415"/>
                      <a:gd name="T87" fmla="*/ 335 h 355"/>
                      <a:gd name="T88" fmla="*/ 259 w 415"/>
                      <a:gd name="T89" fmla="*/ 332 h 355"/>
                      <a:gd name="T90" fmla="*/ 279 w 415"/>
                      <a:gd name="T91" fmla="*/ 329 h 355"/>
                      <a:gd name="T92" fmla="*/ 301 w 415"/>
                      <a:gd name="T93" fmla="*/ 326 h 355"/>
                      <a:gd name="T94" fmla="*/ 321 w 415"/>
                      <a:gd name="T95" fmla="*/ 324 h 355"/>
                      <a:gd name="T96" fmla="*/ 341 w 415"/>
                      <a:gd name="T97" fmla="*/ 321 h 355"/>
                      <a:gd name="T98" fmla="*/ 361 w 415"/>
                      <a:gd name="T99" fmla="*/ 318 h 355"/>
                      <a:gd name="T100" fmla="*/ 380 w 415"/>
                      <a:gd name="T101" fmla="*/ 315 h 355"/>
                      <a:gd name="T102" fmla="*/ 397 w 415"/>
                      <a:gd name="T103" fmla="*/ 313 h 355"/>
                      <a:gd name="T104" fmla="*/ 415 w 415"/>
                      <a:gd name="T105" fmla="*/ 310 h 355"/>
                      <a:gd name="T106" fmla="*/ 408 w 415"/>
                      <a:gd name="T107" fmla="*/ 307 h 355"/>
                      <a:gd name="T108" fmla="*/ 400 w 415"/>
                      <a:gd name="T109" fmla="*/ 302 h 355"/>
                      <a:gd name="T110" fmla="*/ 393 w 415"/>
                      <a:gd name="T111" fmla="*/ 296 h 355"/>
                      <a:gd name="T112" fmla="*/ 386 w 415"/>
                      <a:gd name="T113" fmla="*/ 289 h 355"/>
                      <a:gd name="T114" fmla="*/ 379 w 415"/>
                      <a:gd name="T115" fmla="*/ 281 h 355"/>
                      <a:gd name="T116" fmla="*/ 373 w 415"/>
                      <a:gd name="T117" fmla="*/ 273 h 355"/>
                      <a:gd name="T118" fmla="*/ 366 w 415"/>
                      <a:gd name="T119" fmla="*/ 263 h 355"/>
                      <a:gd name="T120" fmla="*/ 360 w 415"/>
                      <a:gd name="T121" fmla="*/ 252 h 355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415"/>
                      <a:gd name="T184" fmla="*/ 0 h 355"/>
                      <a:gd name="T185" fmla="*/ 415 w 415"/>
                      <a:gd name="T186" fmla="*/ 355 h 355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415" h="355">
                        <a:moveTo>
                          <a:pt x="360" y="252"/>
                        </a:moveTo>
                        <a:lnTo>
                          <a:pt x="346" y="248"/>
                        </a:lnTo>
                        <a:lnTo>
                          <a:pt x="334" y="242"/>
                        </a:lnTo>
                        <a:lnTo>
                          <a:pt x="321" y="237"/>
                        </a:lnTo>
                        <a:lnTo>
                          <a:pt x="308" y="232"/>
                        </a:lnTo>
                        <a:lnTo>
                          <a:pt x="294" y="226"/>
                        </a:lnTo>
                        <a:lnTo>
                          <a:pt x="281" y="220"/>
                        </a:lnTo>
                        <a:lnTo>
                          <a:pt x="267" y="213"/>
                        </a:lnTo>
                        <a:lnTo>
                          <a:pt x="254" y="207"/>
                        </a:lnTo>
                        <a:lnTo>
                          <a:pt x="240" y="199"/>
                        </a:lnTo>
                        <a:lnTo>
                          <a:pt x="227" y="191"/>
                        </a:lnTo>
                        <a:lnTo>
                          <a:pt x="213" y="182"/>
                        </a:lnTo>
                        <a:lnTo>
                          <a:pt x="200" y="174"/>
                        </a:lnTo>
                        <a:lnTo>
                          <a:pt x="186" y="165"/>
                        </a:lnTo>
                        <a:lnTo>
                          <a:pt x="172" y="155"/>
                        </a:lnTo>
                        <a:lnTo>
                          <a:pt x="159" y="144"/>
                        </a:lnTo>
                        <a:lnTo>
                          <a:pt x="146" y="134"/>
                        </a:lnTo>
                        <a:lnTo>
                          <a:pt x="120" y="114"/>
                        </a:lnTo>
                        <a:lnTo>
                          <a:pt x="98" y="95"/>
                        </a:lnTo>
                        <a:lnTo>
                          <a:pt x="77" y="76"/>
                        </a:lnTo>
                        <a:lnTo>
                          <a:pt x="59" y="59"/>
                        </a:lnTo>
                        <a:lnTo>
                          <a:pt x="43" y="42"/>
                        </a:lnTo>
                        <a:lnTo>
                          <a:pt x="28" y="27"/>
                        </a:lnTo>
                        <a:lnTo>
                          <a:pt x="16" y="13"/>
                        </a:lnTo>
                        <a:lnTo>
                          <a:pt x="6" y="0"/>
                        </a:lnTo>
                        <a:lnTo>
                          <a:pt x="2" y="32"/>
                        </a:lnTo>
                        <a:lnTo>
                          <a:pt x="0" y="68"/>
                        </a:lnTo>
                        <a:lnTo>
                          <a:pt x="2" y="107"/>
                        </a:lnTo>
                        <a:lnTo>
                          <a:pt x="6" y="148"/>
                        </a:lnTo>
                        <a:lnTo>
                          <a:pt x="13" y="186"/>
                        </a:lnTo>
                        <a:lnTo>
                          <a:pt x="22" y="223"/>
                        </a:lnTo>
                        <a:lnTo>
                          <a:pt x="34" y="256"/>
                        </a:lnTo>
                        <a:lnTo>
                          <a:pt x="47" y="285"/>
                        </a:lnTo>
                        <a:lnTo>
                          <a:pt x="61" y="311"/>
                        </a:lnTo>
                        <a:lnTo>
                          <a:pt x="76" y="331"/>
                        </a:lnTo>
                        <a:lnTo>
                          <a:pt x="92" y="345"/>
                        </a:lnTo>
                        <a:lnTo>
                          <a:pt x="108" y="355"/>
                        </a:lnTo>
                        <a:lnTo>
                          <a:pt x="123" y="353"/>
                        </a:lnTo>
                        <a:lnTo>
                          <a:pt x="141" y="350"/>
                        </a:lnTo>
                        <a:lnTo>
                          <a:pt x="159" y="347"/>
                        </a:lnTo>
                        <a:lnTo>
                          <a:pt x="177" y="344"/>
                        </a:lnTo>
                        <a:lnTo>
                          <a:pt x="197" y="341"/>
                        </a:lnTo>
                        <a:lnTo>
                          <a:pt x="217" y="338"/>
                        </a:lnTo>
                        <a:lnTo>
                          <a:pt x="237" y="335"/>
                        </a:lnTo>
                        <a:lnTo>
                          <a:pt x="259" y="332"/>
                        </a:lnTo>
                        <a:lnTo>
                          <a:pt x="279" y="329"/>
                        </a:lnTo>
                        <a:lnTo>
                          <a:pt x="301" y="326"/>
                        </a:lnTo>
                        <a:lnTo>
                          <a:pt x="321" y="324"/>
                        </a:lnTo>
                        <a:lnTo>
                          <a:pt x="341" y="321"/>
                        </a:lnTo>
                        <a:lnTo>
                          <a:pt x="361" y="318"/>
                        </a:lnTo>
                        <a:lnTo>
                          <a:pt x="380" y="315"/>
                        </a:lnTo>
                        <a:lnTo>
                          <a:pt x="397" y="313"/>
                        </a:lnTo>
                        <a:lnTo>
                          <a:pt x="415" y="310"/>
                        </a:lnTo>
                        <a:lnTo>
                          <a:pt x="408" y="307"/>
                        </a:lnTo>
                        <a:lnTo>
                          <a:pt x="400" y="302"/>
                        </a:lnTo>
                        <a:lnTo>
                          <a:pt x="393" y="296"/>
                        </a:lnTo>
                        <a:lnTo>
                          <a:pt x="386" y="289"/>
                        </a:lnTo>
                        <a:lnTo>
                          <a:pt x="379" y="281"/>
                        </a:lnTo>
                        <a:lnTo>
                          <a:pt x="373" y="273"/>
                        </a:lnTo>
                        <a:lnTo>
                          <a:pt x="366" y="263"/>
                        </a:lnTo>
                        <a:lnTo>
                          <a:pt x="360" y="252"/>
                        </a:lnTo>
                        <a:close/>
                      </a:path>
                    </a:pathLst>
                  </a:custGeom>
                  <a:solidFill>
                    <a:srgbClr val="00CC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199" name="Freeform 20"/>
                  <p:cNvSpPr>
                    <a:spLocks/>
                  </p:cNvSpPr>
                  <p:nvPr/>
                </p:nvSpPr>
                <p:spPr bwMode="auto">
                  <a:xfrm>
                    <a:off x="1143" y="2847"/>
                    <a:ext cx="354" cy="342"/>
                  </a:xfrm>
                  <a:custGeom>
                    <a:avLst/>
                    <a:gdLst>
                      <a:gd name="T0" fmla="*/ 0 w 354"/>
                      <a:gd name="T1" fmla="*/ 90 h 342"/>
                      <a:gd name="T2" fmla="*/ 10 w 354"/>
                      <a:gd name="T3" fmla="*/ 103 h 342"/>
                      <a:gd name="T4" fmla="*/ 22 w 354"/>
                      <a:gd name="T5" fmla="*/ 117 h 342"/>
                      <a:gd name="T6" fmla="*/ 37 w 354"/>
                      <a:gd name="T7" fmla="*/ 132 h 342"/>
                      <a:gd name="T8" fmla="*/ 53 w 354"/>
                      <a:gd name="T9" fmla="*/ 149 h 342"/>
                      <a:gd name="T10" fmla="*/ 71 w 354"/>
                      <a:gd name="T11" fmla="*/ 166 h 342"/>
                      <a:gd name="T12" fmla="*/ 92 w 354"/>
                      <a:gd name="T13" fmla="*/ 185 h 342"/>
                      <a:gd name="T14" fmla="*/ 114 w 354"/>
                      <a:gd name="T15" fmla="*/ 204 h 342"/>
                      <a:gd name="T16" fmla="*/ 140 w 354"/>
                      <a:gd name="T17" fmla="*/ 224 h 342"/>
                      <a:gd name="T18" fmla="*/ 153 w 354"/>
                      <a:gd name="T19" fmla="*/ 234 h 342"/>
                      <a:gd name="T20" fmla="*/ 166 w 354"/>
                      <a:gd name="T21" fmla="*/ 245 h 342"/>
                      <a:gd name="T22" fmla="*/ 180 w 354"/>
                      <a:gd name="T23" fmla="*/ 255 h 342"/>
                      <a:gd name="T24" fmla="*/ 194 w 354"/>
                      <a:gd name="T25" fmla="*/ 264 h 342"/>
                      <a:gd name="T26" fmla="*/ 207 w 354"/>
                      <a:gd name="T27" fmla="*/ 272 h 342"/>
                      <a:gd name="T28" fmla="*/ 221 w 354"/>
                      <a:gd name="T29" fmla="*/ 281 h 342"/>
                      <a:gd name="T30" fmla="*/ 234 w 354"/>
                      <a:gd name="T31" fmla="*/ 289 h 342"/>
                      <a:gd name="T32" fmla="*/ 248 w 354"/>
                      <a:gd name="T33" fmla="*/ 297 h 342"/>
                      <a:gd name="T34" fmla="*/ 261 w 354"/>
                      <a:gd name="T35" fmla="*/ 303 h 342"/>
                      <a:gd name="T36" fmla="*/ 275 w 354"/>
                      <a:gd name="T37" fmla="*/ 310 h 342"/>
                      <a:gd name="T38" fmla="*/ 288 w 354"/>
                      <a:gd name="T39" fmla="*/ 316 h 342"/>
                      <a:gd name="T40" fmla="*/ 302 w 354"/>
                      <a:gd name="T41" fmla="*/ 322 h 342"/>
                      <a:gd name="T42" fmla="*/ 315 w 354"/>
                      <a:gd name="T43" fmla="*/ 327 h 342"/>
                      <a:gd name="T44" fmla="*/ 328 w 354"/>
                      <a:gd name="T45" fmla="*/ 332 h 342"/>
                      <a:gd name="T46" fmla="*/ 340 w 354"/>
                      <a:gd name="T47" fmla="*/ 338 h 342"/>
                      <a:gd name="T48" fmla="*/ 354 w 354"/>
                      <a:gd name="T49" fmla="*/ 342 h 342"/>
                      <a:gd name="T50" fmla="*/ 350 w 354"/>
                      <a:gd name="T51" fmla="*/ 333 h 342"/>
                      <a:gd name="T52" fmla="*/ 345 w 354"/>
                      <a:gd name="T53" fmla="*/ 325 h 342"/>
                      <a:gd name="T54" fmla="*/ 340 w 354"/>
                      <a:gd name="T55" fmla="*/ 316 h 342"/>
                      <a:gd name="T56" fmla="*/ 336 w 354"/>
                      <a:gd name="T57" fmla="*/ 307 h 342"/>
                      <a:gd name="T58" fmla="*/ 307 w 354"/>
                      <a:gd name="T59" fmla="*/ 293 h 342"/>
                      <a:gd name="T60" fmla="*/ 277 w 354"/>
                      <a:gd name="T61" fmla="*/ 276 h 342"/>
                      <a:gd name="T62" fmla="*/ 247 w 354"/>
                      <a:gd name="T63" fmla="*/ 260 h 342"/>
                      <a:gd name="T64" fmla="*/ 218 w 354"/>
                      <a:gd name="T65" fmla="*/ 243 h 342"/>
                      <a:gd name="T66" fmla="*/ 190 w 354"/>
                      <a:gd name="T67" fmla="*/ 224 h 342"/>
                      <a:gd name="T68" fmla="*/ 164 w 354"/>
                      <a:gd name="T69" fmla="*/ 205 h 342"/>
                      <a:gd name="T70" fmla="*/ 140 w 354"/>
                      <a:gd name="T71" fmla="*/ 186 h 342"/>
                      <a:gd name="T72" fmla="*/ 118 w 354"/>
                      <a:gd name="T73" fmla="*/ 165 h 342"/>
                      <a:gd name="T74" fmla="*/ 100 w 354"/>
                      <a:gd name="T75" fmla="*/ 146 h 342"/>
                      <a:gd name="T76" fmla="*/ 86 w 354"/>
                      <a:gd name="T77" fmla="*/ 124 h 342"/>
                      <a:gd name="T78" fmla="*/ 75 w 354"/>
                      <a:gd name="T79" fmla="*/ 104 h 342"/>
                      <a:gd name="T80" fmla="*/ 69 w 354"/>
                      <a:gd name="T81" fmla="*/ 83 h 342"/>
                      <a:gd name="T82" fmla="*/ 69 w 354"/>
                      <a:gd name="T83" fmla="*/ 62 h 342"/>
                      <a:gd name="T84" fmla="*/ 74 w 354"/>
                      <a:gd name="T85" fmla="*/ 41 h 342"/>
                      <a:gd name="T86" fmla="*/ 86 w 354"/>
                      <a:gd name="T87" fmla="*/ 20 h 342"/>
                      <a:gd name="T88" fmla="*/ 104 w 354"/>
                      <a:gd name="T89" fmla="*/ 0 h 342"/>
                      <a:gd name="T90" fmla="*/ 42 w 354"/>
                      <a:gd name="T91" fmla="*/ 8 h 342"/>
                      <a:gd name="T92" fmla="*/ 35 w 354"/>
                      <a:gd name="T93" fmla="*/ 13 h 342"/>
                      <a:gd name="T94" fmla="*/ 29 w 354"/>
                      <a:gd name="T95" fmla="*/ 20 h 342"/>
                      <a:gd name="T96" fmla="*/ 22 w 354"/>
                      <a:gd name="T97" fmla="*/ 28 h 342"/>
                      <a:gd name="T98" fmla="*/ 16 w 354"/>
                      <a:gd name="T99" fmla="*/ 38 h 342"/>
                      <a:gd name="T100" fmla="*/ 11 w 354"/>
                      <a:gd name="T101" fmla="*/ 49 h 342"/>
                      <a:gd name="T102" fmla="*/ 7 w 354"/>
                      <a:gd name="T103" fmla="*/ 61 h 342"/>
                      <a:gd name="T104" fmla="*/ 3 w 354"/>
                      <a:gd name="T105" fmla="*/ 75 h 342"/>
                      <a:gd name="T106" fmla="*/ 0 w 354"/>
                      <a:gd name="T107" fmla="*/ 90 h 342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w 354"/>
                      <a:gd name="T163" fmla="*/ 0 h 342"/>
                      <a:gd name="T164" fmla="*/ 354 w 354"/>
                      <a:gd name="T165" fmla="*/ 342 h 342"/>
                    </a:gdLst>
                    <a:ahLst/>
                    <a:cxnLst>
                      <a:cxn ang="T108">
                        <a:pos x="T0" y="T1"/>
                      </a:cxn>
                      <a:cxn ang="T109">
                        <a:pos x="T2" y="T3"/>
                      </a:cxn>
                      <a:cxn ang="T110">
                        <a:pos x="T4" y="T5"/>
                      </a:cxn>
                      <a:cxn ang="T111">
                        <a:pos x="T6" y="T7"/>
                      </a:cxn>
                      <a:cxn ang="T112">
                        <a:pos x="T8" y="T9"/>
                      </a:cxn>
                      <a:cxn ang="T113">
                        <a:pos x="T10" y="T11"/>
                      </a:cxn>
                      <a:cxn ang="T114">
                        <a:pos x="T12" y="T13"/>
                      </a:cxn>
                      <a:cxn ang="T115">
                        <a:pos x="T14" y="T15"/>
                      </a:cxn>
                      <a:cxn ang="T116">
                        <a:pos x="T16" y="T17"/>
                      </a:cxn>
                      <a:cxn ang="T117">
                        <a:pos x="T18" y="T19"/>
                      </a:cxn>
                      <a:cxn ang="T118">
                        <a:pos x="T20" y="T21"/>
                      </a:cxn>
                      <a:cxn ang="T119">
                        <a:pos x="T22" y="T23"/>
                      </a:cxn>
                      <a:cxn ang="T120">
                        <a:pos x="T24" y="T25"/>
                      </a:cxn>
                      <a:cxn ang="T121">
                        <a:pos x="T26" y="T27"/>
                      </a:cxn>
                      <a:cxn ang="T122">
                        <a:pos x="T28" y="T29"/>
                      </a:cxn>
                      <a:cxn ang="T123">
                        <a:pos x="T30" y="T31"/>
                      </a:cxn>
                      <a:cxn ang="T124">
                        <a:pos x="T32" y="T33"/>
                      </a:cxn>
                      <a:cxn ang="T125">
                        <a:pos x="T34" y="T35"/>
                      </a:cxn>
                      <a:cxn ang="T126">
                        <a:pos x="T36" y="T37"/>
                      </a:cxn>
                      <a:cxn ang="T127">
                        <a:pos x="T38" y="T39"/>
                      </a:cxn>
                      <a:cxn ang="T128">
                        <a:pos x="T40" y="T41"/>
                      </a:cxn>
                      <a:cxn ang="T129">
                        <a:pos x="T42" y="T43"/>
                      </a:cxn>
                      <a:cxn ang="T130">
                        <a:pos x="T44" y="T45"/>
                      </a:cxn>
                      <a:cxn ang="T131">
                        <a:pos x="T46" y="T47"/>
                      </a:cxn>
                      <a:cxn ang="T132">
                        <a:pos x="T48" y="T49"/>
                      </a:cxn>
                      <a:cxn ang="T133">
                        <a:pos x="T50" y="T51"/>
                      </a:cxn>
                      <a:cxn ang="T134">
                        <a:pos x="T52" y="T53"/>
                      </a:cxn>
                      <a:cxn ang="T135">
                        <a:pos x="T54" y="T55"/>
                      </a:cxn>
                      <a:cxn ang="T136">
                        <a:pos x="T56" y="T57"/>
                      </a:cxn>
                      <a:cxn ang="T137">
                        <a:pos x="T58" y="T59"/>
                      </a:cxn>
                      <a:cxn ang="T138">
                        <a:pos x="T60" y="T61"/>
                      </a:cxn>
                      <a:cxn ang="T139">
                        <a:pos x="T62" y="T63"/>
                      </a:cxn>
                      <a:cxn ang="T140">
                        <a:pos x="T64" y="T65"/>
                      </a:cxn>
                      <a:cxn ang="T141">
                        <a:pos x="T66" y="T67"/>
                      </a:cxn>
                      <a:cxn ang="T142">
                        <a:pos x="T68" y="T69"/>
                      </a:cxn>
                      <a:cxn ang="T143">
                        <a:pos x="T70" y="T71"/>
                      </a:cxn>
                      <a:cxn ang="T144">
                        <a:pos x="T72" y="T73"/>
                      </a:cxn>
                      <a:cxn ang="T145">
                        <a:pos x="T74" y="T75"/>
                      </a:cxn>
                      <a:cxn ang="T146">
                        <a:pos x="T76" y="T77"/>
                      </a:cxn>
                      <a:cxn ang="T147">
                        <a:pos x="T78" y="T79"/>
                      </a:cxn>
                      <a:cxn ang="T148">
                        <a:pos x="T80" y="T81"/>
                      </a:cxn>
                      <a:cxn ang="T149">
                        <a:pos x="T82" y="T83"/>
                      </a:cxn>
                      <a:cxn ang="T150">
                        <a:pos x="T84" y="T85"/>
                      </a:cxn>
                      <a:cxn ang="T151">
                        <a:pos x="T86" y="T87"/>
                      </a:cxn>
                      <a:cxn ang="T152">
                        <a:pos x="T88" y="T89"/>
                      </a:cxn>
                      <a:cxn ang="T153">
                        <a:pos x="T90" y="T91"/>
                      </a:cxn>
                      <a:cxn ang="T154">
                        <a:pos x="T92" y="T93"/>
                      </a:cxn>
                      <a:cxn ang="T155">
                        <a:pos x="T94" y="T95"/>
                      </a:cxn>
                      <a:cxn ang="T156">
                        <a:pos x="T96" y="T97"/>
                      </a:cxn>
                      <a:cxn ang="T157">
                        <a:pos x="T98" y="T99"/>
                      </a:cxn>
                      <a:cxn ang="T158">
                        <a:pos x="T100" y="T101"/>
                      </a:cxn>
                      <a:cxn ang="T159">
                        <a:pos x="T102" y="T103"/>
                      </a:cxn>
                      <a:cxn ang="T160">
                        <a:pos x="T104" y="T105"/>
                      </a:cxn>
                      <a:cxn ang="T161">
                        <a:pos x="T106" y="T107"/>
                      </a:cxn>
                    </a:cxnLst>
                    <a:rect l="T162" t="T163" r="T164" b="T165"/>
                    <a:pathLst>
                      <a:path w="354" h="342">
                        <a:moveTo>
                          <a:pt x="0" y="90"/>
                        </a:moveTo>
                        <a:lnTo>
                          <a:pt x="10" y="103"/>
                        </a:lnTo>
                        <a:lnTo>
                          <a:pt x="22" y="117"/>
                        </a:lnTo>
                        <a:lnTo>
                          <a:pt x="37" y="132"/>
                        </a:lnTo>
                        <a:lnTo>
                          <a:pt x="53" y="149"/>
                        </a:lnTo>
                        <a:lnTo>
                          <a:pt x="71" y="166"/>
                        </a:lnTo>
                        <a:lnTo>
                          <a:pt x="92" y="185"/>
                        </a:lnTo>
                        <a:lnTo>
                          <a:pt x="114" y="204"/>
                        </a:lnTo>
                        <a:lnTo>
                          <a:pt x="140" y="224"/>
                        </a:lnTo>
                        <a:lnTo>
                          <a:pt x="153" y="234"/>
                        </a:lnTo>
                        <a:lnTo>
                          <a:pt x="166" y="245"/>
                        </a:lnTo>
                        <a:lnTo>
                          <a:pt x="180" y="255"/>
                        </a:lnTo>
                        <a:lnTo>
                          <a:pt x="194" y="264"/>
                        </a:lnTo>
                        <a:lnTo>
                          <a:pt x="207" y="272"/>
                        </a:lnTo>
                        <a:lnTo>
                          <a:pt x="221" y="281"/>
                        </a:lnTo>
                        <a:lnTo>
                          <a:pt x="234" y="289"/>
                        </a:lnTo>
                        <a:lnTo>
                          <a:pt x="248" y="297"/>
                        </a:lnTo>
                        <a:lnTo>
                          <a:pt x="261" y="303"/>
                        </a:lnTo>
                        <a:lnTo>
                          <a:pt x="275" y="310"/>
                        </a:lnTo>
                        <a:lnTo>
                          <a:pt x="288" y="316"/>
                        </a:lnTo>
                        <a:lnTo>
                          <a:pt x="302" y="322"/>
                        </a:lnTo>
                        <a:lnTo>
                          <a:pt x="315" y="327"/>
                        </a:lnTo>
                        <a:lnTo>
                          <a:pt x="328" y="332"/>
                        </a:lnTo>
                        <a:lnTo>
                          <a:pt x="340" y="338"/>
                        </a:lnTo>
                        <a:lnTo>
                          <a:pt x="354" y="342"/>
                        </a:lnTo>
                        <a:lnTo>
                          <a:pt x="350" y="333"/>
                        </a:lnTo>
                        <a:lnTo>
                          <a:pt x="345" y="325"/>
                        </a:lnTo>
                        <a:lnTo>
                          <a:pt x="340" y="316"/>
                        </a:lnTo>
                        <a:lnTo>
                          <a:pt x="336" y="307"/>
                        </a:lnTo>
                        <a:lnTo>
                          <a:pt x="307" y="293"/>
                        </a:lnTo>
                        <a:lnTo>
                          <a:pt x="277" y="276"/>
                        </a:lnTo>
                        <a:lnTo>
                          <a:pt x="247" y="260"/>
                        </a:lnTo>
                        <a:lnTo>
                          <a:pt x="218" y="243"/>
                        </a:lnTo>
                        <a:lnTo>
                          <a:pt x="190" y="224"/>
                        </a:lnTo>
                        <a:lnTo>
                          <a:pt x="164" y="205"/>
                        </a:lnTo>
                        <a:lnTo>
                          <a:pt x="140" y="186"/>
                        </a:lnTo>
                        <a:lnTo>
                          <a:pt x="118" y="165"/>
                        </a:lnTo>
                        <a:lnTo>
                          <a:pt x="100" y="146"/>
                        </a:lnTo>
                        <a:lnTo>
                          <a:pt x="86" y="124"/>
                        </a:lnTo>
                        <a:lnTo>
                          <a:pt x="75" y="104"/>
                        </a:lnTo>
                        <a:lnTo>
                          <a:pt x="69" y="83"/>
                        </a:lnTo>
                        <a:lnTo>
                          <a:pt x="69" y="62"/>
                        </a:lnTo>
                        <a:lnTo>
                          <a:pt x="74" y="41"/>
                        </a:lnTo>
                        <a:lnTo>
                          <a:pt x="86" y="20"/>
                        </a:lnTo>
                        <a:lnTo>
                          <a:pt x="104" y="0"/>
                        </a:lnTo>
                        <a:lnTo>
                          <a:pt x="42" y="8"/>
                        </a:lnTo>
                        <a:lnTo>
                          <a:pt x="35" y="13"/>
                        </a:lnTo>
                        <a:lnTo>
                          <a:pt x="29" y="20"/>
                        </a:lnTo>
                        <a:lnTo>
                          <a:pt x="22" y="28"/>
                        </a:lnTo>
                        <a:lnTo>
                          <a:pt x="16" y="38"/>
                        </a:lnTo>
                        <a:lnTo>
                          <a:pt x="11" y="49"/>
                        </a:lnTo>
                        <a:lnTo>
                          <a:pt x="7" y="61"/>
                        </a:lnTo>
                        <a:lnTo>
                          <a:pt x="3" y="75"/>
                        </a:lnTo>
                        <a:lnTo>
                          <a:pt x="0" y="90"/>
                        </a:lnTo>
                        <a:close/>
                      </a:path>
                    </a:pathLst>
                  </a:custGeom>
                  <a:solidFill>
                    <a:srgbClr val="6BE06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200" name="Freeform 21"/>
                  <p:cNvSpPr>
                    <a:spLocks/>
                  </p:cNvSpPr>
                  <p:nvPr/>
                </p:nvSpPr>
                <p:spPr bwMode="auto">
                  <a:xfrm>
                    <a:off x="1479" y="3154"/>
                    <a:ext cx="153" cy="65"/>
                  </a:xfrm>
                  <a:custGeom>
                    <a:avLst/>
                    <a:gdLst>
                      <a:gd name="T0" fmla="*/ 153 w 153"/>
                      <a:gd name="T1" fmla="*/ 65 h 65"/>
                      <a:gd name="T2" fmla="*/ 153 w 153"/>
                      <a:gd name="T3" fmla="*/ 65 h 65"/>
                      <a:gd name="T4" fmla="*/ 142 w 153"/>
                      <a:gd name="T5" fmla="*/ 61 h 65"/>
                      <a:gd name="T6" fmla="*/ 128 w 153"/>
                      <a:gd name="T7" fmla="*/ 55 h 65"/>
                      <a:gd name="T8" fmla="*/ 111 w 153"/>
                      <a:gd name="T9" fmla="*/ 49 h 65"/>
                      <a:gd name="T10" fmla="*/ 92 w 153"/>
                      <a:gd name="T11" fmla="*/ 41 h 65"/>
                      <a:gd name="T12" fmla="*/ 72 w 153"/>
                      <a:gd name="T13" fmla="*/ 32 h 65"/>
                      <a:gd name="T14" fmla="*/ 49 w 153"/>
                      <a:gd name="T15" fmla="*/ 22 h 65"/>
                      <a:gd name="T16" fmla="*/ 25 w 153"/>
                      <a:gd name="T17" fmla="*/ 11 h 65"/>
                      <a:gd name="T18" fmla="*/ 0 w 153"/>
                      <a:gd name="T19" fmla="*/ 0 h 65"/>
                      <a:gd name="T20" fmla="*/ 4 w 153"/>
                      <a:gd name="T21" fmla="*/ 9 h 65"/>
                      <a:gd name="T22" fmla="*/ 9 w 153"/>
                      <a:gd name="T23" fmla="*/ 18 h 65"/>
                      <a:gd name="T24" fmla="*/ 14 w 153"/>
                      <a:gd name="T25" fmla="*/ 26 h 65"/>
                      <a:gd name="T26" fmla="*/ 18 w 153"/>
                      <a:gd name="T27" fmla="*/ 35 h 65"/>
                      <a:gd name="T28" fmla="*/ 36 w 153"/>
                      <a:gd name="T29" fmla="*/ 41 h 65"/>
                      <a:gd name="T30" fmla="*/ 54 w 153"/>
                      <a:gd name="T31" fmla="*/ 46 h 65"/>
                      <a:gd name="T32" fmla="*/ 73 w 153"/>
                      <a:gd name="T33" fmla="*/ 50 h 65"/>
                      <a:gd name="T34" fmla="*/ 90 w 153"/>
                      <a:gd name="T35" fmla="*/ 54 h 65"/>
                      <a:gd name="T36" fmla="*/ 106 w 153"/>
                      <a:gd name="T37" fmla="*/ 58 h 65"/>
                      <a:gd name="T38" fmla="*/ 123 w 153"/>
                      <a:gd name="T39" fmla="*/ 60 h 65"/>
                      <a:gd name="T40" fmla="*/ 138 w 153"/>
                      <a:gd name="T41" fmla="*/ 63 h 65"/>
                      <a:gd name="T42" fmla="*/ 153 w 153"/>
                      <a:gd name="T43" fmla="*/ 65 h 65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153"/>
                      <a:gd name="T67" fmla="*/ 0 h 65"/>
                      <a:gd name="T68" fmla="*/ 153 w 153"/>
                      <a:gd name="T69" fmla="*/ 65 h 65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153" h="65">
                        <a:moveTo>
                          <a:pt x="153" y="65"/>
                        </a:moveTo>
                        <a:lnTo>
                          <a:pt x="153" y="65"/>
                        </a:lnTo>
                        <a:lnTo>
                          <a:pt x="142" y="61"/>
                        </a:lnTo>
                        <a:lnTo>
                          <a:pt x="128" y="55"/>
                        </a:lnTo>
                        <a:lnTo>
                          <a:pt x="111" y="49"/>
                        </a:lnTo>
                        <a:lnTo>
                          <a:pt x="92" y="41"/>
                        </a:lnTo>
                        <a:lnTo>
                          <a:pt x="72" y="32"/>
                        </a:lnTo>
                        <a:lnTo>
                          <a:pt x="49" y="22"/>
                        </a:lnTo>
                        <a:lnTo>
                          <a:pt x="25" y="11"/>
                        </a:lnTo>
                        <a:lnTo>
                          <a:pt x="0" y="0"/>
                        </a:lnTo>
                        <a:lnTo>
                          <a:pt x="4" y="9"/>
                        </a:lnTo>
                        <a:lnTo>
                          <a:pt x="9" y="18"/>
                        </a:lnTo>
                        <a:lnTo>
                          <a:pt x="14" y="26"/>
                        </a:lnTo>
                        <a:lnTo>
                          <a:pt x="18" y="35"/>
                        </a:lnTo>
                        <a:lnTo>
                          <a:pt x="36" y="41"/>
                        </a:lnTo>
                        <a:lnTo>
                          <a:pt x="54" y="46"/>
                        </a:lnTo>
                        <a:lnTo>
                          <a:pt x="73" y="50"/>
                        </a:lnTo>
                        <a:lnTo>
                          <a:pt x="90" y="54"/>
                        </a:lnTo>
                        <a:lnTo>
                          <a:pt x="106" y="58"/>
                        </a:lnTo>
                        <a:lnTo>
                          <a:pt x="123" y="60"/>
                        </a:lnTo>
                        <a:lnTo>
                          <a:pt x="138" y="63"/>
                        </a:lnTo>
                        <a:lnTo>
                          <a:pt x="153" y="65"/>
                        </a:lnTo>
                        <a:close/>
                      </a:path>
                    </a:pathLst>
                  </a:custGeom>
                  <a:solidFill>
                    <a:srgbClr val="CCEAF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201" name="Freeform 22"/>
                  <p:cNvSpPr>
                    <a:spLocks/>
                  </p:cNvSpPr>
                  <p:nvPr/>
                </p:nvSpPr>
                <p:spPr bwMode="auto">
                  <a:xfrm>
                    <a:off x="1497" y="3189"/>
                    <a:ext cx="137" cy="58"/>
                  </a:xfrm>
                  <a:custGeom>
                    <a:avLst/>
                    <a:gdLst>
                      <a:gd name="T0" fmla="*/ 55 w 137"/>
                      <a:gd name="T1" fmla="*/ 58 h 58"/>
                      <a:gd name="T2" fmla="*/ 72 w 137"/>
                      <a:gd name="T3" fmla="*/ 55 h 58"/>
                      <a:gd name="T4" fmla="*/ 88 w 137"/>
                      <a:gd name="T5" fmla="*/ 53 h 58"/>
                      <a:gd name="T6" fmla="*/ 103 w 137"/>
                      <a:gd name="T7" fmla="*/ 51 h 58"/>
                      <a:gd name="T8" fmla="*/ 115 w 137"/>
                      <a:gd name="T9" fmla="*/ 49 h 58"/>
                      <a:gd name="T10" fmla="*/ 124 w 137"/>
                      <a:gd name="T11" fmla="*/ 48 h 58"/>
                      <a:gd name="T12" fmla="*/ 131 w 137"/>
                      <a:gd name="T13" fmla="*/ 47 h 58"/>
                      <a:gd name="T14" fmla="*/ 135 w 137"/>
                      <a:gd name="T15" fmla="*/ 45 h 58"/>
                      <a:gd name="T16" fmla="*/ 137 w 137"/>
                      <a:gd name="T17" fmla="*/ 45 h 58"/>
                      <a:gd name="T18" fmla="*/ 135 w 137"/>
                      <a:gd name="T19" fmla="*/ 30 h 58"/>
                      <a:gd name="T20" fmla="*/ 120 w 137"/>
                      <a:gd name="T21" fmla="*/ 28 h 58"/>
                      <a:gd name="T22" fmla="*/ 105 w 137"/>
                      <a:gd name="T23" fmla="*/ 25 h 58"/>
                      <a:gd name="T24" fmla="*/ 88 w 137"/>
                      <a:gd name="T25" fmla="*/ 23 h 58"/>
                      <a:gd name="T26" fmla="*/ 72 w 137"/>
                      <a:gd name="T27" fmla="*/ 19 h 58"/>
                      <a:gd name="T28" fmla="*/ 55 w 137"/>
                      <a:gd name="T29" fmla="*/ 15 h 58"/>
                      <a:gd name="T30" fmla="*/ 36 w 137"/>
                      <a:gd name="T31" fmla="*/ 11 h 58"/>
                      <a:gd name="T32" fmla="*/ 18 w 137"/>
                      <a:gd name="T33" fmla="*/ 6 h 58"/>
                      <a:gd name="T34" fmla="*/ 0 w 137"/>
                      <a:gd name="T35" fmla="*/ 0 h 58"/>
                      <a:gd name="T36" fmla="*/ 6 w 137"/>
                      <a:gd name="T37" fmla="*/ 11 h 58"/>
                      <a:gd name="T38" fmla="*/ 13 w 137"/>
                      <a:gd name="T39" fmla="*/ 21 h 58"/>
                      <a:gd name="T40" fmla="*/ 19 w 137"/>
                      <a:gd name="T41" fmla="*/ 29 h 58"/>
                      <a:gd name="T42" fmla="*/ 26 w 137"/>
                      <a:gd name="T43" fmla="*/ 37 h 58"/>
                      <a:gd name="T44" fmla="*/ 33 w 137"/>
                      <a:gd name="T45" fmla="*/ 44 h 58"/>
                      <a:gd name="T46" fmla="*/ 40 w 137"/>
                      <a:gd name="T47" fmla="*/ 50 h 58"/>
                      <a:gd name="T48" fmla="*/ 48 w 137"/>
                      <a:gd name="T49" fmla="*/ 55 h 58"/>
                      <a:gd name="T50" fmla="*/ 55 w 137"/>
                      <a:gd name="T51" fmla="*/ 58 h 58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w 137"/>
                      <a:gd name="T79" fmla="*/ 0 h 58"/>
                      <a:gd name="T80" fmla="*/ 137 w 137"/>
                      <a:gd name="T81" fmla="*/ 58 h 58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T78" t="T79" r="T80" b="T81"/>
                    <a:pathLst>
                      <a:path w="137" h="58">
                        <a:moveTo>
                          <a:pt x="55" y="58"/>
                        </a:moveTo>
                        <a:lnTo>
                          <a:pt x="72" y="55"/>
                        </a:lnTo>
                        <a:lnTo>
                          <a:pt x="88" y="53"/>
                        </a:lnTo>
                        <a:lnTo>
                          <a:pt x="103" y="51"/>
                        </a:lnTo>
                        <a:lnTo>
                          <a:pt x="115" y="49"/>
                        </a:lnTo>
                        <a:lnTo>
                          <a:pt x="124" y="48"/>
                        </a:lnTo>
                        <a:lnTo>
                          <a:pt x="131" y="47"/>
                        </a:lnTo>
                        <a:lnTo>
                          <a:pt x="135" y="45"/>
                        </a:lnTo>
                        <a:lnTo>
                          <a:pt x="137" y="45"/>
                        </a:lnTo>
                        <a:lnTo>
                          <a:pt x="135" y="30"/>
                        </a:lnTo>
                        <a:lnTo>
                          <a:pt x="120" y="28"/>
                        </a:lnTo>
                        <a:lnTo>
                          <a:pt x="105" y="25"/>
                        </a:lnTo>
                        <a:lnTo>
                          <a:pt x="88" y="23"/>
                        </a:lnTo>
                        <a:lnTo>
                          <a:pt x="72" y="19"/>
                        </a:lnTo>
                        <a:lnTo>
                          <a:pt x="55" y="15"/>
                        </a:lnTo>
                        <a:lnTo>
                          <a:pt x="36" y="11"/>
                        </a:lnTo>
                        <a:lnTo>
                          <a:pt x="18" y="6"/>
                        </a:lnTo>
                        <a:lnTo>
                          <a:pt x="0" y="0"/>
                        </a:lnTo>
                        <a:lnTo>
                          <a:pt x="6" y="11"/>
                        </a:lnTo>
                        <a:lnTo>
                          <a:pt x="13" y="21"/>
                        </a:lnTo>
                        <a:lnTo>
                          <a:pt x="19" y="29"/>
                        </a:lnTo>
                        <a:lnTo>
                          <a:pt x="26" y="37"/>
                        </a:lnTo>
                        <a:lnTo>
                          <a:pt x="33" y="44"/>
                        </a:lnTo>
                        <a:lnTo>
                          <a:pt x="40" y="50"/>
                        </a:lnTo>
                        <a:lnTo>
                          <a:pt x="48" y="55"/>
                        </a:lnTo>
                        <a:lnTo>
                          <a:pt x="55" y="58"/>
                        </a:lnTo>
                        <a:close/>
                      </a:path>
                    </a:pathLst>
                  </a:custGeom>
                  <a:solidFill>
                    <a:srgbClr val="7CCCE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202" name="Freeform 23"/>
                  <p:cNvSpPr>
                    <a:spLocks/>
                  </p:cNvSpPr>
                  <p:nvPr/>
                </p:nvSpPr>
                <p:spPr bwMode="auto">
                  <a:xfrm>
                    <a:off x="1119" y="2855"/>
                    <a:ext cx="66" cy="82"/>
                  </a:xfrm>
                  <a:custGeom>
                    <a:avLst/>
                    <a:gdLst>
                      <a:gd name="T0" fmla="*/ 24 w 66"/>
                      <a:gd name="T1" fmla="*/ 82 h 82"/>
                      <a:gd name="T2" fmla="*/ 27 w 66"/>
                      <a:gd name="T3" fmla="*/ 67 h 82"/>
                      <a:gd name="T4" fmla="*/ 31 w 66"/>
                      <a:gd name="T5" fmla="*/ 53 h 82"/>
                      <a:gd name="T6" fmla="*/ 35 w 66"/>
                      <a:gd name="T7" fmla="*/ 41 h 82"/>
                      <a:gd name="T8" fmla="*/ 40 w 66"/>
                      <a:gd name="T9" fmla="*/ 30 h 82"/>
                      <a:gd name="T10" fmla="*/ 46 w 66"/>
                      <a:gd name="T11" fmla="*/ 20 h 82"/>
                      <a:gd name="T12" fmla="*/ 53 w 66"/>
                      <a:gd name="T13" fmla="*/ 12 h 82"/>
                      <a:gd name="T14" fmla="*/ 59 w 66"/>
                      <a:gd name="T15" fmla="*/ 5 h 82"/>
                      <a:gd name="T16" fmla="*/ 66 w 66"/>
                      <a:gd name="T17" fmla="*/ 0 h 82"/>
                      <a:gd name="T18" fmla="*/ 1 w 66"/>
                      <a:gd name="T19" fmla="*/ 10 h 82"/>
                      <a:gd name="T20" fmla="*/ 0 w 66"/>
                      <a:gd name="T21" fmla="*/ 26 h 82"/>
                      <a:gd name="T22" fmla="*/ 4 w 66"/>
                      <a:gd name="T23" fmla="*/ 43 h 82"/>
                      <a:gd name="T24" fmla="*/ 11 w 66"/>
                      <a:gd name="T25" fmla="*/ 61 h 82"/>
                      <a:gd name="T26" fmla="*/ 24 w 66"/>
                      <a:gd name="T27" fmla="*/ 82 h 82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66"/>
                      <a:gd name="T43" fmla="*/ 0 h 82"/>
                      <a:gd name="T44" fmla="*/ 66 w 66"/>
                      <a:gd name="T45" fmla="*/ 82 h 82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66" h="82">
                        <a:moveTo>
                          <a:pt x="24" y="82"/>
                        </a:moveTo>
                        <a:lnTo>
                          <a:pt x="27" y="67"/>
                        </a:lnTo>
                        <a:lnTo>
                          <a:pt x="31" y="53"/>
                        </a:lnTo>
                        <a:lnTo>
                          <a:pt x="35" y="41"/>
                        </a:lnTo>
                        <a:lnTo>
                          <a:pt x="40" y="30"/>
                        </a:lnTo>
                        <a:lnTo>
                          <a:pt x="46" y="20"/>
                        </a:lnTo>
                        <a:lnTo>
                          <a:pt x="53" y="12"/>
                        </a:lnTo>
                        <a:lnTo>
                          <a:pt x="59" y="5"/>
                        </a:lnTo>
                        <a:lnTo>
                          <a:pt x="66" y="0"/>
                        </a:lnTo>
                        <a:lnTo>
                          <a:pt x="1" y="10"/>
                        </a:lnTo>
                        <a:lnTo>
                          <a:pt x="0" y="26"/>
                        </a:lnTo>
                        <a:lnTo>
                          <a:pt x="4" y="43"/>
                        </a:lnTo>
                        <a:lnTo>
                          <a:pt x="11" y="61"/>
                        </a:lnTo>
                        <a:lnTo>
                          <a:pt x="24" y="82"/>
                        </a:lnTo>
                        <a:close/>
                      </a:path>
                    </a:pathLst>
                  </a:custGeom>
                  <a:solidFill>
                    <a:srgbClr val="CCEAF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203" name="Freeform 24"/>
                  <p:cNvSpPr>
                    <a:spLocks/>
                  </p:cNvSpPr>
                  <p:nvPr/>
                </p:nvSpPr>
                <p:spPr bwMode="auto">
                  <a:xfrm>
                    <a:off x="1056" y="2865"/>
                    <a:ext cx="189" cy="436"/>
                  </a:xfrm>
                  <a:custGeom>
                    <a:avLst/>
                    <a:gdLst>
                      <a:gd name="T0" fmla="*/ 87 w 189"/>
                      <a:gd name="T1" fmla="*/ 220 h 436"/>
                      <a:gd name="T2" fmla="*/ 83 w 189"/>
                      <a:gd name="T3" fmla="*/ 179 h 436"/>
                      <a:gd name="T4" fmla="*/ 81 w 189"/>
                      <a:gd name="T5" fmla="*/ 140 h 436"/>
                      <a:gd name="T6" fmla="*/ 83 w 189"/>
                      <a:gd name="T7" fmla="*/ 104 h 436"/>
                      <a:gd name="T8" fmla="*/ 87 w 189"/>
                      <a:gd name="T9" fmla="*/ 72 h 436"/>
                      <a:gd name="T10" fmla="*/ 74 w 189"/>
                      <a:gd name="T11" fmla="*/ 51 h 436"/>
                      <a:gd name="T12" fmla="*/ 67 w 189"/>
                      <a:gd name="T13" fmla="*/ 33 h 436"/>
                      <a:gd name="T14" fmla="*/ 63 w 189"/>
                      <a:gd name="T15" fmla="*/ 16 h 436"/>
                      <a:gd name="T16" fmla="*/ 64 w 189"/>
                      <a:gd name="T17" fmla="*/ 0 h 436"/>
                      <a:gd name="T18" fmla="*/ 62 w 189"/>
                      <a:gd name="T19" fmla="*/ 0 h 436"/>
                      <a:gd name="T20" fmla="*/ 62 w 189"/>
                      <a:gd name="T21" fmla="*/ 1 h 436"/>
                      <a:gd name="T22" fmla="*/ 44 w 189"/>
                      <a:gd name="T23" fmla="*/ 8 h 436"/>
                      <a:gd name="T24" fmla="*/ 30 w 189"/>
                      <a:gd name="T25" fmla="*/ 24 h 436"/>
                      <a:gd name="T26" fmla="*/ 18 w 189"/>
                      <a:gd name="T27" fmla="*/ 45 h 436"/>
                      <a:gd name="T28" fmla="*/ 10 w 189"/>
                      <a:gd name="T29" fmla="*/ 74 h 436"/>
                      <a:gd name="T30" fmla="*/ 3 w 189"/>
                      <a:gd name="T31" fmla="*/ 107 h 436"/>
                      <a:gd name="T32" fmla="*/ 0 w 189"/>
                      <a:gd name="T33" fmla="*/ 145 h 436"/>
                      <a:gd name="T34" fmla="*/ 1 w 189"/>
                      <a:gd name="T35" fmla="*/ 187 h 436"/>
                      <a:gd name="T36" fmla="*/ 5 w 189"/>
                      <a:gd name="T37" fmla="*/ 231 h 436"/>
                      <a:gd name="T38" fmla="*/ 14 w 189"/>
                      <a:gd name="T39" fmla="*/ 275 h 436"/>
                      <a:gd name="T40" fmla="*/ 25 w 189"/>
                      <a:gd name="T41" fmla="*/ 314 h 436"/>
                      <a:gd name="T42" fmla="*/ 38 w 189"/>
                      <a:gd name="T43" fmla="*/ 350 h 436"/>
                      <a:gd name="T44" fmla="*/ 53 w 189"/>
                      <a:gd name="T45" fmla="*/ 381 h 436"/>
                      <a:gd name="T46" fmla="*/ 71 w 189"/>
                      <a:gd name="T47" fmla="*/ 406 h 436"/>
                      <a:gd name="T48" fmla="*/ 89 w 189"/>
                      <a:gd name="T49" fmla="*/ 424 h 436"/>
                      <a:gd name="T50" fmla="*/ 107 w 189"/>
                      <a:gd name="T51" fmla="*/ 434 h 436"/>
                      <a:gd name="T52" fmla="*/ 126 w 189"/>
                      <a:gd name="T53" fmla="*/ 436 h 436"/>
                      <a:gd name="T54" fmla="*/ 127 w 189"/>
                      <a:gd name="T55" fmla="*/ 436 h 436"/>
                      <a:gd name="T56" fmla="*/ 130 w 189"/>
                      <a:gd name="T57" fmla="*/ 435 h 436"/>
                      <a:gd name="T58" fmla="*/ 136 w 189"/>
                      <a:gd name="T59" fmla="*/ 434 h 436"/>
                      <a:gd name="T60" fmla="*/ 143 w 189"/>
                      <a:gd name="T61" fmla="*/ 433 h 436"/>
                      <a:gd name="T62" fmla="*/ 152 w 189"/>
                      <a:gd name="T63" fmla="*/ 432 h 436"/>
                      <a:gd name="T64" fmla="*/ 163 w 189"/>
                      <a:gd name="T65" fmla="*/ 431 h 436"/>
                      <a:gd name="T66" fmla="*/ 176 w 189"/>
                      <a:gd name="T67" fmla="*/ 429 h 436"/>
                      <a:gd name="T68" fmla="*/ 189 w 189"/>
                      <a:gd name="T69" fmla="*/ 427 h 436"/>
                      <a:gd name="T70" fmla="*/ 173 w 189"/>
                      <a:gd name="T71" fmla="*/ 417 h 436"/>
                      <a:gd name="T72" fmla="*/ 157 w 189"/>
                      <a:gd name="T73" fmla="*/ 403 h 436"/>
                      <a:gd name="T74" fmla="*/ 142 w 189"/>
                      <a:gd name="T75" fmla="*/ 383 h 436"/>
                      <a:gd name="T76" fmla="*/ 128 w 189"/>
                      <a:gd name="T77" fmla="*/ 357 h 436"/>
                      <a:gd name="T78" fmla="*/ 115 w 189"/>
                      <a:gd name="T79" fmla="*/ 328 h 436"/>
                      <a:gd name="T80" fmla="*/ 103 w 189"/>
                      <a:gd name="T81" fmla="*/ 295 h 436"/>
                      <a:gd name="T82" fmla="*/ 94 w 189"/>
                      <a:gd name="T83" fmla="*/ 258 h 436"/>
                      <a:gd name="T84" fmla="*/ 87 w 189"/>
                      <a:gd name="T85" fmla="*/ 220 h 4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w 189"/>
                      <a:gd name="T130" fmla="*/ 0 h 436"/>
                      <a:gd name="T131" fmla="*/ 189 w 189"/>
                      <a:gd name="T132" fmla="*/ 436 h 4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T129" t="T130" r="T131" b="T132"/>
                    <a:pathLst>
                      <a:path w="189" h="436">
                        <a:moveTo>
                          <a:pt x="87" y="220"/>
                        </a:moveTo>
                        <a:lnTo>
                          <a:pt x="83" y="179"/>
                        </a:lnTo>
                        <a:lnTo>
                          <a:pt x="81" y="140"/>
                        </a:lnTo>
                        <a:lnTo>
                          <a:pt x="83" y="104"/>
                        </a:lnTo>
                        <a:lnTo>
                          <a:pt x="87" y="72"/>
                        </a:lnTo>
                        <a:lnTo>
                          <a:pt x="74" y="51"/>
                        </a:lnTo>
                        <a:lnTo>
                          <a:pt x="67" y="33"/>
                        </a:lnTo>
                        <a:lnTo>
                          <a:pt x="63" y="16"/>
                        </a:lnTo>
                        <a:lnTo>
                          <a:pt x="64" y="0"/>
                        </a:lnTo>
                        <a:lnTo>
                          <a:pt x="62" y="0"/>
                        </a:lnTo>
                        <a:lnTo>
                          <a:pt x="62" y="1"/>
                        </a:lnTo>
                        <a:lnTo>
                          <a:pt x="44" y="8"/>
                        </a:lnTo>
                        <a:lnTo>
                          <a:pt x="30" y="24"/>
                        </a:lnTo>
                        <a:lnTo>
                          <a:pt x="18" y="45"/>
                        </a:lnTo>
                        <a:lnTo>
                          <a:pt x="10" y="74"/>
                        </a:lnTo>
                        <a:lnTo>
                          <a:pt x="3" y="107"/>
                        </a:lnTo>
                        <a:lnTo>
                          <a:pt x="0" y="145"/>
                        </a:lnTo>
                        <a:lnTo>
                          <a:pt x="1" y="187"/>
                        </a:lnTo>
                        <a:lnTo>
                          <a:pt x="5" y="231"/>
                        </a:lnTo>
                        <a:lnTo>
                          <a:pt x="14" y="275"/>
                        </a:lnTo>
                        <a:lnTo>
                          <a:pt x="25" y="314"/>
                        </a:lnTo>
                        <a:lnTo>
                          <a:pt x="38" y="350"/>
                        </a:lnTo>
                        <a:lnTo>
                          <a:pt x="53" y="381"/>
                        </a:lnTo>
                        <a:lnTo>
                          <a:pt x="71" y="406"/>
                        </a:lnTo>
                        <a:lnTo>
                          <a:pt x="89" y="424"/>
                        </a:lnTo>
                        <a:lnTo>
                          <a:pt x="107" y="434"/>
                        </a:lnTo>
                        <a:lnTo>
                          <a:pt x="126" y="436"/>
                        </a:lnTo>
                        <a:lnTo>
                          <a:pt x="127" y="436"/>
                        </a:lnTo>
                        <a:lnTo>
                          <a:pt x="130" y="435"/>
                        </a:lnTo>
                        <a:lnTo>
                          <a:pt x="136" y="434"/>
                        </a:lnTo>
                        <a:lnTo>
                          <a:pt x="143" y="433"/>
                        </a:lnTo>
                        <a:lnTo>
                          <a:pt x="152" y="432"/>
                        </a:lnTo>
                        <a:lnTo>
                          <a:pt x="163" y="431"/>
                        </a:lnTo>
                        <a:lnTo>
                          <a:pt x="176" y="429"/>
                        </a:lnTo>
                        <a:lnTo>
                          <a:pt x="189" y="427"/>
                        </a:lnTo>
                        <a:lnTo>
                          <a:pt x="173" y="417"/>
                        </a:lnTo>
                        <a:lnTo>
                          <a:pt x="157" y="403"/>
                        </a:lnTo>
                        <a:lnTo>
                          <a:pt x="142" y="383"/>
                        </a:lnTo>
                        <a:lnTo>
                          <a:pt x="128" y="357"/>
                        </a:lnTo>
                        <a:lnTo>
                          <a:pt x="115" y="328"/>
                        </a:lnTo>
                        <a:lnTo>
                          <a:pt x="103" y="295"/>
                        </a:lnTo>
                        <a:lnTo>
                          <a:pt x="94" y="258"/>
                        </a:lnTo>
                        <a:lnTo>
                          <a:pt x="87" y="220"/>
                        </a:lnTo>
                        <a:close/>
                      </a:path>
                    </a:pathLst>
                  </a:custGeom>
                  <a:solidFill>
                    <a:srgbClr val="7CCCE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204" name="Freeform 25"/>
                  <p:cNvSpPr>
                    <a:spLocks/>
                  </p:cNvSpPr>
                  <p:nvPr/>
                </p:nvSpPr>
                <p:spPr bwMode="auto">
                  <a:xfrm>
                    <a:off x="1212" y="2811"/>
                    <a:ext cx="280" cy="343"/>
                  </a:xfrm>
                  <a:custGeom>
                    <a:avLst/>
                    <a:gdLst>
                      <a:gd name="T0" fmla="*/ 267 w 280"/>
                      <a:gd name="T1" fmla="*/ 343 h 343"/>
                      <a:gd name="T2" fmla="*/ 258 w 280"/>
                      <a:gd name="T3" fmla="*/ 317 h 343"/>
                      <a:gd name="T4" fmla="*/ 250 w 280"/>
                      <a:gd name="T5" fmla="*/ 290 h 343"/>
                      <a:gd name="T6" fmla="*/ 243 w 280"/>
                      <a:gd name="T7" fmla="*/ 260 h 343"/>
                      <a:gd name="T8" fmla="*/ 238 w 280"/>
                      <a:gd name="T9" fmla="*/ 229 h 343"/>
                      <a:gd name="T10" fmla="*/ 234 w 280"/>
                      <a:gd name="T11" fmla="*/ 188 h 343"/>
                      <a:gd name="T12" fmla="*/ 232 w 280"/>
                      <a:gd name="T13" fmla="*/ 150 h 343"/>
                      <a:gd name="T14" fmla="*/ 234 w 280"/>
                      <a:gd name="T15" fmla="*/ 114 h 343"/>
                      <a:gd name="T16" fmla="*/ 238 w 280"/>
                      <a:gd name="T17" fmla="*/ 82 h 343"/>
                      <a:gd name="T18" fmla="*/ 245 w 280"/>
                      <a:gd name="T19" fmla="*/ 54 h 343"/>
                      <a:gd name="T20" fmla="*/ 254 w 280"/>
                      <a:gd name="T21" fmla="*/ 31 h 343"/>
                      <a:gd name="T22" fmla="*/ 266 w 280"/>
                      <a:gd name="T23" fmla="*/ 12 h 343"/>
                      <a:gd name="T24" fmla="*/ 280 w 280"/>
                      <a:gd name="T25" fmla="*/ 0 h 343"/>
                      <a:gd name="T26" fmla="*/ 35 w 280"/>
                      <a:gd name="T27" fmla="*/ 36 h 343"/>
                      <a:gd name="T28" fmla="*/ 17 w 280"/>
                      <a:gd name="T29" fmla="*/ 56 h 343"/>
                      <a:gd name="T30" fmla="*/ 5 w 280"/>
                      <a:gd name="T31" fmla="*/ 77 h 343"/>
                      <a:gd name="T32" fmla="*/ 0 w 280"/>
                      <a:gd name="T33" fmla="*/ 98 h 343"/>
                      <a:gd name="T34" fmla="*/ 0 w 280"/>
                      <a:gd name="T35" fmla="*/ 119 h 343"/>
                      <a:gd name="T36" fmla="*/ 6 w 280"/>
                      <a:gd name="T37" fmla="*/ 140 h 343"/>
                      <a:gd name="T38" fmla="*/ 17 w 280"/>
                      <a:gd name="T39" fmla="*/ 160 h 343"/>
                      <a:gd name="T40" fmla="*/ 31 w 280"/>
                      <a:gd name="T41" fmla="*/ 182 h 343"/>
                      <a:gd name="T42" fmla="*/ 49 w 280"/>
                      <a:gd name="T43" fmla="*/ 201 h 343"/>
                      <a:gd name="T44" fmla="*/ 71 w 280"/>
                      <a:gd name="T45" fmla="*/ 222 h 343"/>
                      <a:gd name="T46" fmla="*/ 95 w 280"/>
                      <a:gd name="T47" fmla="*/ 241 h 343"/>
                      <a:gd name="T48" fmla="*/ 121 w 280"/>
                      <a:gd name="T49" fmla="*/ 260 h 343"/>
                      <a:gd name="T50" fmla="*/ 149 w 280"/>
                      <a:gd name="T51" fmla="*/ 279 h 343"/>
                      <a:gd name="T52" fmla="*/ 178 w 280"/>
                      <a:gd name="T53" fmla="*/ 296 h 343"/>
                      <a:gd name="T54" fmla="*/ 208 w 280"/>
                      <a:gd name="T55" fmla="*/ 312 h 343"/>
                      <a:gd name="T56" fmla="*/ 238 w 280"/>
                      <a:gd name="T57" fmla="*/ 329 h 343"/>
                      <a:gd name="T58" fmla="*/ 267 w 280"/>
                      <a:gd name="T59" fmla="*/ 343 h 343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w 280"/>
                      <a:gd name="T91" fmla="*/ 0 h 343"/>
                      <a:gd name="T92" fmla="*/ 280 w 280"/>
                      <a:gd name="T93" fmla="*/ 343 h 343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T90" t="T91" r="T92" b="T93"/>
                    <a:pathLst>
                      <a:path w="280" h="343">
                        <a:moveTo>
                          <a:pt x="267" y="343"/>
                        </a:moveTo>
                        <a:lnTo>
                          <a:pt x="258" y="317"/>
                        </a:lnTo>
                        <a:lnTo>
                          <a:pt x="250" y="290"/>
                        </a:lnTo>
                        <a:lnTo>
                          <a:pt x="243" y="260"/>
                        </a:lnTo>
                        <a:lnTo>
                          <a:pt x="238" y="229"/>
                        </a:lnTo>
                        <a:lnTo>
                          <a:pt x="234" y="188"/>
                        </a:lnTo>
                        <a:lnTo>
                          <a:pt x="232" y="150"/>
                        </a:lnTo>
                        <a:lnTo>
                          <a:pt x="234" y="114"/>
                        </a:lnTo>
                        <a:lnTo>
                          <a:pt x="238" y="82"/>
                        </a:lnTo>
                        <a:lnTo>
                          <a:pt x="245" y="54"/>
                        </a:lnTo>
                        <a:lnTo>
                          <a:pt x="254" y="31"/>
                        </a:lnTo>
                        <a:lnTo>
                          <a:pt x="266" y="12"/>
                        </a:lnTo>
                        <a:lnTo>
                          <a:pt x="280" y="0"/>
                        </a:lnTo>
                        <a:lnTo>
                          <a:pt x="35" y="36"/>
                        </a:lnTo>
                        <a:lnTo>
                          <a:pt x="17" y="56"/>
                        </a:lnTo>
                        <a:lnTo>
                          <a:pt x="5" y="77"/>
                        </a:lnTo>
                        <a:lnTo>
                          <a:pt x="0" y="98"/>
                        </a:lnTo>
                        <a:lnTo>
                          <a:pt x="0" y="119"/>
                        </a:lnTo>
                        <a:lnTo>
                          <a:pt x="6" y="140"/>
                        </a:lnTo>
                        <a:lnTo>
                          <a:pt x="17" y="160"/>
                        </a:lnTo>
                        <a:lnTo>
                          <a:pt x="31" y="182"/>
                        </a:lnTo>
                        <a:lnTo>
                          <a:pt x="49" y="201"/>
                        </a:lnTo>
                        <a:lnTo>
                          <a:pt x="71" y="222"/>
                        </a:lnTo>
                        <a:lnTo>
                          <a:pt x="95" y="241"/>
                        </a:lnTo>
                        <a:lnTo>
                          <a:pt x="121" y="260"/>
                        </a:lnTo>
                        <a:lnTo>
                          <a:pt x="149" y="279"/>
                        </a:lnTo>
                        <a:lnTo>
                          <a:pt x="178" y="296"/>
                        </a:lnTo>
                        <a:lnTo>
                          <a:pt x="208" y="312"/>
                        </a:lnTo>
                        <a:lnTo>
                          <a:pt x="238" y="329"/>
                        </a:lnTo>
                        <a:lnTo>
                          <a:pt x="267" y="343"/>
                        </a:lnTo>
                        <a:close/>
                      </a:path>
                    </a:pathLst>
                  </a:custGeom>
                  <a:solidFill>
                    <a:srgbClr val="0099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205" name="Freeform 26"/>
                  <p:cNvSpPr>
                    <a:spLocks/>
                  </p:cNvSpPr>
                  <p:nvPr/>
                </p:nvSpPr>
                <p:spPr bwMode="auto">
                  <a:xfrm>
                    <a:off x="1444" y="2799"/>
                    <a:ext cx="188" cy="420"/>
                  </a:xfrm>
                  <a:custGeom>
                    <a:avLst/>
                    <a:gdLst>
                      <a:gd name="T0" fmla="*/ 6 w 188"/>
                      <a:gd name="T1" fmla="*/ 241 h 420"/>
                      <a:gd name="T2" fmla="*/ 11 w 188"/>
                      <a:gd name="T3" fmla="*/ 272 h 420"/>
                      <a:gd name="T4" fmla="*/ 18 w 188"/>
                      <a:gd name="T5" fmla="*/ 302 h 420"/>
                      <a:gd name="T6" fmla="*/ 26 w 188"/>
                      <a:gd name="T7" fmla="*/ 329 h 420"/>
                      <a:gd name="T8" fmla="*/ 35 w 188"/>
                      <a:gd name="T9" fmla="*/ 355 h 420"/>
                      <a:gd name="T10" fmla="*/ 60 w 188"/>
                      <a:gd name="T11" fmla="*/ 366 h 420"/>
                      <a:gd name="T12" fmla="*/ 84 w 188"/>
                      <a:gd name="T13" fmla="*/ 377 h 420"/>
                      <a:gd name="T14" fmla="*/ 107 w 188"/>
                      <a:gd name="T15" fmla="*/ 387 h 420"/>
                      <a:gd name="T16" fmla="*/ 127 w 188"/>
                      <a:gd name="T17" fmla="*/ 396 h 420"/>
                      <a:gd name="T18" fmla="*/ 146 w 188"/>
                      <a:gd name="T19" fmla="*/ 404 h 420"/>
                      <a:gd name="T20" fmla="*/ 163 w 188"/>
                      <a:gd name="T21" fmla="*/ 410 h 420"/>
                      <a:gd name="T22" fmla="*/ 177 w 188"/>
                      <a:gd name="T23" fmla="*/ 416 h 420"/>
                      <a:gd name="T24" fmla="*/ 188 w 188"/>
                      <a:gd name="T25" fmla="*/ 420 h 420"/>
                      <a:gd name="T26" fmla="*/ 127 w 188"/>
                      <a:gd name="T27" fmla="*/ 0 h 420"/>
                      <a:gd name="T28" fmla="*/ 48 w 188"/>
                      <a:gd name="T29" fmla="*/ 12 h 420"/>
                      <a:gd name="T30" fmla="*/ 34 w 188"/>
                      <a:gd name="T31" fmla="*/ 24 h 420"/>
                      <a:gd name="T32" fmla="*/ 22 w 188"/>
                      <a:gd name="T33" fmla="*/ 43 h 420"/>
                      <a:gd name="T34" fmla="*/ 13 w 188"/>
                      <a:gd name="T35" fmla="*/ 66 h 420"/>
                      <a:gd name="T36" fmla="*/ 6 w 188"/>
                      <a:gd name="T37" fmla="*/ 94 h 420"/>
                      <a:gd name="T38" fmla="*/ 2 w 188"/>
                      <a:gd name="T39" fmla="*/ 126 h 420"/>
                      <a:gd name="T40" fmla="*/ 0 w 188"/>
                      <a:gd name="T41" fmla="*/ 162 h 420"/>
                      <a:gd name="T42" fmla="*/ 2 w 188"/>
                      <a:gd name="T43" fmla="*/ 200 h 420"/>
                      <a:gd name="T44" fmla="*/ 6 w 188"/>
                      <a:gd name="T45" fmla="*/ 241 h 420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188"/>
                      <a:gd name="T70" fmla="*/ 0 h 420"/>
                      <a:gd name="T71" fmla="*/ 188 w 188"/>
                      <a:gd name="T72" fmla="*/ 420 h 420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188" h="420">
                        <a:moveTo>
                          <a:pt x="6" y="241"/>
                        </a:moveTo>
                        <a:lnTo>
                          <a:pt x="11" y="272"/>
                        </a:lnTo>
                        <a:lnTo>
                          <a:pt x="18" y="302"/>
                        </a:lnTo>
                        <a:lnTo>
                          <a:pt x="26" y="329"/>
                        </a:lnTo>
                        <a:lnTo>
                          <a:pt x="35" y="355"/>
                        </a:lnTo>
                        <a:lnTo>
                          <a:pt x="60" y="366"/>
                        </a:lnTo>
                        <a:lnTo>
                          <a:pt x="84" y="377"/>
                        </a:lnTo>
                        <a:lnTo>
                          <a:pt x="107" y="387"/>
                        </a:lnTo>
                        <a:lnTo>
                          <a:pt x="127" y="396"/>
                        </a:lnTo>
                        <a:lnTo>
                          <a:pt x="146" y="404"/>
                        </a:lnTo>
                        <a:lnTo>
                          <a:pt x="163" y="410"/>
                        </a:lnTo>
                        <a:lnTo>
                          <a:pt x="177" y="416"/>
                        </a:lnTo>
                        <a:lnTo>
                          <a:pt x="188" y="420"/>
                        </a:lnTo>
                        <a:lnTo>
                          <a:pt x="127" y="0"/>
                        </a:lnTo>
                        <a:lnTo>
                          <a:pt x="48" y="12"/>
                        </a:lnTo>
                        <a:lnTo>
                          <a:pt x="34" y="24"/>
                        </a:lnTo>
                        <a:lnTo>
                          <a:pt x="22" y="43"/>
                        </a:lnTo>
                        <a:lnTo>
                          <a:pt x="13" y="66"/>
                        </a:lnTo>
                        <a:lnTo>
                          <a:pt x="6" y="94"/>
                        </a:lnTo>
                        <a:lnTo>
                          <a:pt x="2" y="126"/>
                        </a:lnTo>
                        <a:lnTo>
                          <a:pt x="0" y="162"/>
                        </a:lnTo>
                        <a:lnTo>
                          <a:pt x="2" y="200"/>
                        </a:lnTo>
                        <a:lnTo>
                          <a:pt x="6" y="241"/>
                        </a:lnTo>
                        <a:close/>
                      </a:path>
                    </a:pathLst>
                  </a:custGeom>
                  <a:solidFill>
                    <a:srgbClr val="3FA3C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206" name="Freeform 27"/>
                  <p:cNvSpPr>
                    <a:spLocks/>
                  </p:cNvSpPr>
                  <p:nvPr/>
                </p:nvSpPr>
                <p:spPr bwMode="auto">
                  <a:xfrm>
                    <a:off x="1524" y="2774"/>
                    <a:ext cx="204" cy="479"/>
                  </a:xfrm>
                  <a:custGeom>
                    <a:avLst/>
                    <a:gdLst>
                      <a:gd name="T0" fmla="*/ 6 w 204"/>
                      <a:gd name="T1" fmla="*/ 253 h 479"/>
                      <a:gd name="T2" fmla="*/ 16 w 204"/>
                      <a:gd name="T3" fmla="*/ 301 h 479"/>
                      <a:gd name="T4" fmla="*/ 27 w 204"/>
                      <a:gd name="T5" fmla="*/ 345 h 479"/>
                      <a:gd name="T6" fmla="*/ 42 w 204"/>
                      <a:gd name="T7" fmla="*/ 385 h 479"/>
                      <a:gd name="T8" fmla="*/ 58 w 204"/>
                      <a:gd name="T9" fmla="*/ 419 h 479"/>
                      <a:gd name="T10" fmla="*/ 77 w 204"/>
                      <a:gd name="T11" fmla="*/ 446 h 479"/>
                      <a:gd name="T12" fmla="*/ 97 w 204"/>
                      <a:gd name="T13" fmla="*/ 466 h 479"/>
                      <a:gd name="T14" fmla="*/ 117 w 204"/>
                      <a:gd name="T15" fmla="*/ 477 h 479"/>
                      <a:gd name="T16" fmla="*/ 137 w 204"/>
                      <a:gd name="T17" fmla="*/ 479 h 479"/>
                      <a:gd name="T18" fmla="*/ 155 w 204"/>
                      <a:gd name="T19" fmla="*/ 472 h 479"/>
                      <a:gd name="T20" fmla="*/ 172 w 204"/>
                      <a:gd name="T21" fmla="*/ 454 h 479"/>
                      <a:gd name="T22" fmla="*/ 185 w 204"/>
                      <a:gd name="T23" fmla="*/ 430 h 479"/>
                      <a:gd name="T24" fmla="*/ 194 w 204"/>
                      <a:gd name="T25" fmla="*/ 399 h 479"/>
                      <a:gd name="T26" fmla="*/ 201 w 204"/>
                      <a:gd name="T27" fmla="*/ 362 h 479"/>
                      <a:gd name="T28" fmla="*/ 204 w 204"/>
                      <a:gd name="T29" fmla="*/ 320 h 479"/>
                      <a:gd name="T30" fmla="*/ 203 w 204"/>
                      <a:gd name="T31" fmla="*/ 274 h 479"/>
                      <a:gd name="T32" fmla="*/ 198 w 204"/>
                      <a:gd name="T33" fmla="*/ 225 h 479"/>
                      <a:gd name="T34" fmla="*/ 189 w 204"/>
                      <a:gd name="T35" fmla="*/ 177 h 479"/>
                      <a:gd name="T36" fmla="*/ 177 w 204"/>
                      <a:gd name="T37" fmla="*/ 133 h 479"/>
                      <a:gd name="T38" fmla="*/ 162 w 204"/>
                      <a:gd name="T39" fmla="*/ 94 h 479"/>
                      <a:gd name="T40" fmla="*/ 145 w 204"/>
                      <a:gd name="T41" fmla="*/ 61 h 479"/>
                      <a:gd name="T42" fmla="*/ 127 w 204"/>
                      <a:gd name="T43" fmla="*/ 33 h 479"/>
                      <a:gd name="T44" fmla="*/ 107 w 204"/>
                      <a:gd name="T45" fmla="*/ 14 h 479"/>
                      <a:gd name="T46" fmla="*/ 88 w 204"/>
                      <a:gd name="T47" fmla="*/ 3 h 479"/>
                      <a:gd name="T48" fmla="*/ 68 w 204"/>
                      <a:gd name="T49" fmla="*/ 0 h 479"/>
                      <a:gd name="T50" fmla="*/ 48 w 204"/>
                      <a:gd name="T51" fmla="*/ 8 h 479"/>
                      <a:gd name="T52" fmla="*/ 33 w 204"/>
                      <a:gd name="T53" fmla="*/ 24 h 479"/>
                      <a:gd name="T54" fmla="*/ 20 w 204"/>
                      <a:gd name="T55" fmla="*/ 48 h 479"/>
                      <a:gd name="T56" fmla="*/ 9 w 204"/>
                      <a:gd name="T57" fmla="*/ 80 h 479"/>
                      <a:gd name="T58" fmla="*/ 3 w 204"/>
                      <a:gd name="T59" fmla="*/ 117 h 479"/>
                      <a:gd name="T60" fmla="*/ 0 w 204"/>
                      <a:gd name="T61" fmla="*/ 159 h 479"/>
                      <a:gd name="T62" fmla="*/ 1 w 204"/>
                      <a:gd name="T63" fmla="*/ 204 h 479"/>
                      <a:gd name="T64" fmla="*/ 6 w 204"/>
                      <a:gd name="T65" fmla="*/ 253 h 479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w 204"/>
                      <a:gd name="T100" fmla="*/ 0 h 479"/>
                      <a:gd name="T101" fmla="*/ 204 w 204"/>
                      <a:gd name="T102" fmla="*/ 479 h 479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T99" t="T100" r="T101" b="T102"/>
                    <a:pathLst>
                      <a:path w="204" h="479">
                        <a:moveTo>
                          <a:pt x="6" y="253"/>
                        </a:moveTo>
                        <a:lnTo>
                          <a:pt x="16" y="301"/>
                        </a:lnTo>
                        <a:lnTo>
                          <a:pt x="27" y="345"/>
                        </a:lnTo>
                        <a:lnTo>
                          <a:pt x="42" y="385"/>
                        </a:lnTo>
                        <a:lnTo>
                          <a:pt x="58" y="419"/>
                        </a:lnTo>
                        <a:lnTo>
                          <a:pt x="77" y="446"/>
                        </a:lnTo>
                        <a:lnTo>
                          <a:pt x="97" y="466"/>
                        </a:lnTo>
                        <a:lnTo>
                          <a:pt x="117" y="477"/>
                        </a:lnTo>
                        <a:lnTo>
                          <a:pt x="137" y="479"/>
                        </a:lnTo>
                        <a:lnTo>
                          <a:pt x="155" y="472"/>
                        </a:lnTo>
                        <a:lnTo>
                          <a:pt x="172" y="454"/>
                        </a:lnTo>
                        <a:lnTo>
                          <a:pt x="185" y="430"/>
                        </a:lnTo>
                        <a:lnTo>
                          <a:pt x="194" y="399"/>
                        </a:lnTo>
                        <a:lnTo>
                          <a:pt x="201" y="362"/>
                        </a:lnTo>
                        <a:lnTo>
                          <a:pt x="204" y="320"/>
                        </a:lnTo>
                        <a:lnTo>
                          <a:pt x="203" y="274"/>
                        </a:lnTo>
                        <a:lnTo>
                          <a:pt x="198" y="225"/>
                        </a:lnTo>
                        <a:lnTo>
                          <a:pt x="189" y="177"/>
                        </a:lnTo>
                        <a:lnTo>
                          <a:pt x="177" y="133"/>
                        </a:lnTo>
                        <a:lnTo>
                          <a:pt x="162" y="94"/>
                        </a:lnTo>
                        <a:lnTo>
                          <a:pt x="145" y="61"/>
                        </a:lnTo>
                        <a:lnTo>
                          <a:pt x="127" y="33"/>
                        </a:lnTo>
                        <a:lnTo>
                          <a:pt x="107" y="14"/>
                        </a:lnTo>
                        <a:lnTo>
                          <a:pt x="88" y="3"/>
                        </a:lnTo>
                        <a:lnTo>
                          <a:pt x="68" y="0"/>
                        </a:lnTo>
                        <a:lnTo>
                          <a:pt x="48" y="8"/>
                        </a:lnTo>
                        <a:lnTo>
                          <a:pt x="33" y="24"/>
                        </a:lnTo>
                        <a:lnTo>
                          <a:pt x="20" y="48"/>
                        </a:lnTo>
                        <a:lnTo>
                          <a:pt x="9" y="80"/>
                        </a:lnTo>
                        <a:lnTo>
                          <a:pt x="3" y="117"/>
                        </a:lnTo>
                        <a:lnTo>
                          <a:pt x="0" y="159"/>
                        </a:lnTo>
                        <a:lnTo>
                          <a:pt x="1" y="204"/>
                        </a:lnTo>
                        <a:lnTo>
                          <a:pt x="6" y="2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207" name="Freeform 28"/>
                  <p:cNvSpPr>
                    <a:spLocks/>
                  </p:cNvSpPr>
                  <p:nvPr/>
                </p:nvSpPr>
                <p:spPr bwMode="auto">
                  <a:xfrm>
                    <a:off x="1536" y="2803"/>
                    <a:ext cx="139" cy="371"/>
                  </a:xfrm>
                  <a:custGeom>
                    <a:avLst/>
                    <a:gdLst>
                      <a:gd name="T0" fmla="*/ 13 w 139"/>
                      <a:gd name="T1" fmla="*/ 28 h 371"/>
                      <a:gd name="T2" fmla="*/ 30 w 139"/>
                      <a:gd name="T3" fmla="*/ 30 h 371"/>
                      <a:gd name="T4" fmla="*/ 47 w 139"/>
                      <a:gd name="T5" fmla="*/ 40 h 371"/>
                      <a:gd name="T6" fmla="*/ 63 w 139"/>
                      <a:gd name="T7" fmla="*/ 57 h 371"/>
                      <a:gd name="T8" fmla="*/ 79 w 139"/>
                      <a:gd name="T9" fmla="*/ 81 h 371"/>
                      <a:gd name="T10" fmla="*/ 92 w 139"/>
                      <a:gd name="T11" fmla="*/ 111 h 371"/>
                      <a:gd name="T12" fmla="*/ 105 w 139"/>
                      <a:gd name="T13" fmla="*/ 146 h 371"/>
                      <a:gd name="T14" fmla="*/ 115 w 139"/>
                      <a:gd name="T15" fmla="*/ 185 h 371"/>
                      <a:gd name="T16" fmla="*/ 123 w 139"/>
                      <a:gd name="T17" fmla="*/ 226 h 371"/>
                      <a:gd name="T18" fmla="*/ 128 w 139"/>
                      <a:gd name="T19" fmla="*/ 264 h 371"/>
                      <a:gd name="T20" fmla="*/ 129 w 139"/>
                      <a:gd name="T21" fmla="*/ 299 h 371"/>
                      <a:gd name="T22" fmla="*/ 128 w 139"/>
                      <a:gd name="T23" fmla="*/ 333 h 371"/>
                      <a:gd name="T24" fmla="*/ 125 w 139"/>
                      <a:gd name="T25" fmla="*/ 362 h 371"/>
                      <a:gd name="T26" fmla="*/ 126 w 139"/>
                      <a:gd name="T27" fmla="*/ 364 h 371"/>
                      <a:gd name="T28" fmla="*/ 127 w 139"/>
                      <a:gd name="T29" fmla="*/ 366 h 371"/>
                      <a:gd name="T30" fmla="*/ 127 w 139"/>
                      <a:gd name="T31" fmla="*/ 369 h 371"/>
                      <a:gd name="T32" fmla="*/ 128 w 139"/>
                      <a:gd name="T33" fmla="*/ 371 h 371"/>
                      <a:gd name="T34" fmla="*/ 135 w 139"/>
                      <a:gd name="T35" fmla="*/ 337 h 371"/>
                      <a:gd name="T36" fmla="*/ 139 w 139"/>
                      <a:gd name="T37" fmla="*/ 295 h 371"/>
                      <a:gd name="T38" fmla="*/ 139 w 139"/>
                      <a:gd name="T39" fmla="*/ 249 h 371"/>
                      <a:gd name="T40" fmla="*/ 134 w 139"/>
                      <a:gd name="T41" fmla="*/ 199 h 371"/>
                      <a:gd name="T42" fmla="*/ 126 w 139"/>
                      <a:gd name="T43" fmla="*/ 156 h 371"/>
                      <a:gd name="T44" fmla="*/ 115 w 139"/>
                      <a:gd name="T45" fmla="*/ 117 h 371"/>
                      <a:gd name="T46" fmla="*/ 103 w 139"/>
                      <a:gd name="T47" fmla="*/ 83 h 371"/>
                      <a:gd name="T48" fmla="*/ 89 w 139"/>
                      <a:gd name="T49" fmla="*/ 53 h 371"/>
                      <a:gd name="T50" fmla="*/ 74 w 139"/>
                      <a:gd name="T51" fmla="*/ 29 h 371"/>
                      <a:gd name="T52" fmla="*/ 57 w 139"/>
                      <a:gd name="T53" fmla="*/ 11 h 371"/>
                      <a:gd name="T54" fmla="*/ 41 w 139"/>
                      <a:gd name="T55" fmla="*/ 2 h 371"/>
                      <a:gd name="T56" fmla="*/ 25 w 139"/>
                      <a:gd name="T57" fmla="*/ 0 h 371"/>
                      <a:gd name="T58" fmla="*/ 18 w 139"/>
                      <a:gd name="T59" fmla="*/ 1 h 371"/>
                      <a:gd name="T60" fmla="*/ 11 w 139"/>
                      <a:gd name="T61" fmla="*/ 4 h 371"/>
                      <a:gd name="T62" fmla="*/ 5 w 139"/>
                      <a:gd name="T63" fmla="*/ 9 h 371"/>
                      <a:gd name="T64" fmla="*/ 0 w 139"/>
                      <a:gd name="T65" fmla="*/ 15 h 371"/>
                      <a:gd name="T66" fmla="*/ 2 w 139"/>
                      <a:gd name="T67" fmla="*/ 18 h 371"/>
                      <a:gd name="T68" fmla="*/ 5 w 139"/>
                      <a:gd name="T69" fmla="*/ 21 h 371"/>
                      <a:gd name="T70" fmla="*/ 7 w 139"/>
                      <a:gd name="T71" fmla="*/ 25 h 371"/>
                      <a:gd name="T72" fmla="*/ 9 w 139"/>
                      <a:gd name="T73" fmla="*/ 29 h 371"/>
                      <a:gd name="T74" fmla="*/ 10 w 139"/>
                      <a:gd name="T75" fmla="*/ 29 h 371"/>
                      <a:gd name="T76" fmla="*/ 11 w 139"/>
                      <a:gd name="T77" fmla="*/ 28 h 371"/>
                      <a:gd name="T78" fmla="*/ 12 w 139"/>
                      <a:gd name="T79" fmla="*/ 28 h 371"/>
                      <a:gd name="T80" fmla="*/ 13 w 139"/>
                      <a:gd name="T81" fmla="*/ 28 h 371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139"/>
                      <a:gd name="T124" fmla="*/ 0 h 371"/>
                      <a:gd name="T125" fmla="*/ 139 w 139"/>
                      <a:gd name="T126" fmla="*/ 371 h 371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139" h="371">
                        <a:moveTo>
                          <a:pt x="13" y="28"/>
                        </a:moveTo>
                        <a:lnTo>
                          <a:pt x="30" y="30"/>
                        </a:lnTo>
                        <a:lnTo>
                          <a:pt x="47" y="40"/>
                        </a:lnTo>
                        <a:lnTo>
                          <a:pt x="63" y="57"/>
                        </a:lnTo>
                        <a:lnTo>
                          <a:pt x="79" y="81"/>
                        </a:lnTo>
                        <a:lnTo>
                          <a:pt x="92" y="111"/>
                        </a:lnTo>
                        <a:lnTo>
                          <a:pt x="105" y="146"/>
                        </a:lnTo>
                        <a:lnTo>
                          <a:pt x="115" y="185"/>
                        </a:lnTo>
                        <a:lnTo>
                          <a:pt x="123" y="226"/>
                        </a:lnTo>
                        <a:lnTo>
                          <a:pt x="128" y="264"/>
                        </a:lnTo>
                        <a:lnTo>
                          <a:pt x="129" y="299"/>
                        </a:lnTo>
                        <a:lnTo>
                          <a:pt x="128" y="333"/>
                        </a:lnTo>
                        <a:lnTo>
                          <a:pt x="125" y="362"/>
                        </a:lnTo>
                        <a:lnTo>
                          <a:pt x="126" y="364"/>
                        </a:lnTo>
                        <a:lnTo>
                          <a:pt x="127" y="366"/>
                        </a:lnTo>
                        <a:lnTo>
                          <a:pt x="127" y="369"/>
                        </a:lnTo>
                        <a:lnTo>
                          <a:pt x="128" y="371"/>
                        </a:lnTo>
                        <a:lnTo>
                          <a:pt x="135" y="337"/>
                        </a:lnTo>
                        <a:lnTo>
                          <a:pt x="139" y="295"/>
                        </a:lnTo>
                        <a:lnTo>
                          <a:pt x="139" y="249"/>
                        </a:lnTo>
                        <a:lnTo>
                          <a:pt x="134" y="199"/>
                        </a:lnTo>
                        <a:lnTo>
                          <a:pt x="126" y="156"/>
                        </a:lnTo>
                        <a:lnTo>
                          <a:pt x="115" y="117"/>
                        </a:lnTo>
                        <a:lnTo>
                          <a:pt x="103" y="83"/>
                        </a:lnTo>
                        <a:lnTo>
                          <a:pt x="89" y="53"/>
                        </a:lnTo>
                        <a:lnTo>
                          <a:pt x="74" y="29"/>
                        </a:lnTo>
                        <a:lnTo>
                          <a:pt x="57" y="11"/>
                        </a:lnTo>
                        <a:lnTo>
                          <a:pt x="41" y="2"/>
                        </a:lnTo>
                        <a:lnTo>
                          <a:pt x="25" y="0"/>
                        </a:lnTo>
                        <a:lnTo>
                          <a:pt x="18" y="1"/>
                        </a:lnTo>
                        <a:lnTo>
                          <a:pt x="11" y="4"/>
                        </a:lnTo>
                        <a:lnTo>
                          <a:pt x="5" y="9"/>
                        </a:lnTo>
                        <a:lnTo>
                          <a:pt x="0" y="15"/>
                        </a:lnTo>
                        <a:lnTo>
                          <a:pt x="2" y="18"/>
                        </a:lnTo>
                        <a:lnTo>
                          <a:pt x="5" y="21"/>
                        </a:lnTo>
                        <a:lnTo>
                          <a:pt x="7" y="25"/>
                        </a:lnTo>
                        <a:lnTo>
                          <a:pt x="9" y="29"/>
                        </a:lnTo>
                        <a:lnTo>
                          <a:pt x="10" y="29"/>
                        </a:lnTo>
                        <a:lnTo>
                          <a:pt x="11" y="28"/>
                        </a:lnTo>
                        <a:lnTo>
                          <a:pt x="12" y="28"/>
                        </a:lnTo>
                        <a:lnTo>
                          <a:pt x="13" y="28"/>
                        </a:lnTo>
                        <a:close/>
                      </a:path>
                    </a:pathLst>
                  </a:custGeom>
                  <a:solidFill>
                    <a:srgbClr val="1E91B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208" name="Freeform 29"/>
                  <p:cNvSpPr>
                    <a:spLocks/>
                  </p:cNvSpPr>
                  <p:nvPr/>
                </p:nvSpPr>
                <p:spPr bwMode="auto">
                  <a:xfrm>
                    <a:off x="1585" y="2831"/>
                    <a:ext cx="120" cy="334"/>
                  </a:xfrm>
                  <a:custGeom>
                    <a:avLst/>
                    <a:gdLst>
                      <a:gd name="T0" fmla="*/ 4 w 120"/>
                      <a:gd name="T1" fmla="*/ 0 h 334"/>
                      <a:gd name="T2" fmla="*/ 3 w 120"/>
                      <a:gd name="T3" fmla="*/ 0 h 334"/>
                      <a:gd name="T4" fmla="*/ 2 w 120"/>
                      <a:gd name="T5" fmla="*/ 0 h 334"/>
                      <a:gd name="T6" fmla="*/ 1 w 120"/>
                      <a:gd name="T7" fmla="*/ 1 h 334"/>
                      <a:gd name="T8" fmla="*/ 0 w 120"/>
                      <a:gd name="T9" fmla="*/ 1 h 334"/>
                      <a:gd name="T10" fmla="*/ 17 w 120"/>
                      <a:gd name="T11" fmla="*/ 32 h 334"/>
                      <a:gd name="T12" fmla="*/ 33 w 120"/>
                      <a:gd name="T13" fmla="*/ 72 h 334"/>
                      <a:gd name="T14" fmla="*/ 50 w 120"/>
                      <a:gd name="T15" fmla="*/ 120 h 334"/>
                      <a:gd name="T16" fmla="*/ 68 w 120"/>
                      <a:gd name="T17" fmla="*/ 170 h 334"/>
                      <a:gd name="T18" fmla="*/ 83 w 120"/>
                      <a:gd name="T19" fmla="*/ 220 h 334"/>
                      <a:gd name="T20" fmla="*/ 96 w 120"/>
                      <a:gd name="T21" fmla="*/ 266 h 334"/>
                      <a:gd name="T22" fmla="*/ 107 w 120"/>
                      <a:gd name="T23" fmla="*/ 305 h 334"/>
                      <a:gd name="T24" fmla="*/ 116 w 120"/>
                      <a:gd name="T25" fmla="*/ 334 h 334"/>
                      <a:gd name="T26" fmla="*/ 119 w 120"/>
                      <a:gd name="T27" fmla="*/ 305 h 334"/>
                      <a:gd name="T28" fmla="*/ 120 w 120"/>
                      <a:gd name="T29" fmla="*/ 271 h 334"/>
                      <a:gd name="T30" fmla="*/ 119 w 120"/>
                      <a:gd name="T31" fmla="*/ 236 h 334"/>
                      <a:gd name="T32" fmla="*/ 114 w 120"/>
                      <a:gd name="T33" fmla="*/ 198 h 334"/>
                      <a:gd name="T34" fmla="*/ 106 w 120"/>
                      <a:gd name="T35" fmla="*/ 157 h 334"/>
                      <a:gd name="T36" fmla="*/ 96 w 120"/>
                      <a:gd name="T37" fmla="*/ 118 h 334"/>
                      <a:gd name="T38" fmla="*/ 83 w 120"/>
                      <a:gd name="T39" fmla="*/ 83 h 334"/>
                      <a:gd name="T40" fmla="*/ 70 w 120"/>
                      <a:gd name="T41" fmla="*/ 53 h 334"/>
                      <a:gd name="T42" fmla="*/ 54 w 120"/>
                      <a:gd name="T43" fmla="*/ 29 h 334"/>
                      <a:gd name="T44" fmla="*/ 38 w 120"/>
                      <a:gd name="T45" fmla="*/ 12 h 334"/>
                      <a:gd name="T46" fmla="*/ 21 w 120"/>
                      <a:gd name="T47" fmla="*/ 2 h 334"/>
                      <a:gd name="T48" fmla="*/ 4 w 120"/>
                      <a:gd name="T49" fmla="*/ 0 h 334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w 120"/>
                      <a:gd name="T76" fmla="*/ 0 h 334"/>
                      <a:gd name="T77" fmla="*/ 120 w 120"/>
                      <a:gd name="T78" fmla="*/ 334 h 334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T75" t="T76" r="T77" b="T78"/>
                    <a:pathLst>
                      <a:path w="120" h="334">
                        <a:moveTo>
                          <a:pt x="4" y="0"/>
                        </a:moveTo>
                        <a:lnTo>
                          <a:pt x="3" y="0"/>
                        </a:lnTo>
                        <a:lnTo>
                          <a:pt x="2" y="0"/>
                        </a:lnTo>
                        <a:lnTo>
                          <a:pt x="1" y="1"/>
                        </a:lnTo>
                        <a:lnTo>
                          <a:pt x="0" y="1"/>
                        </a:lnTo>
                        <a:lnTo>
                          <a:pt x="17" y="32"/>
                        </a:lnTo>
                        <a:lnTo>
                          <a:pt x="33" y="72"/>
                        </a:lnTo>
                        <a:lnTo>
                          <a:pt x="50" y="120"/>
                        </a:lnTo>
                        <a:lnTo>
                          <a:pt x="68" y="170"/>
                        </a:lnTo>
                        <a:lnTo>
                          <a:pt x="83" y="220"/>
                        </a:lnTo>
                        <a:lnTo>
                          <a:pt x="96" y="266"/>
                        </a:lnTo>
                        <a:lnTo>
                          <a:pt x="107" y="305"/>
                        </a:lnTo>
                        <a:lnTo>
                          <a:pt x="116" y="334"/>
                        </a:lnTo>
                        <a:lnTo>
                          <a:pt x="119" y="305"/>
                        </a:lnTo>
                        <a:lnTo>
                          <a:pt x="120" y="271"/>
                        </a:lnTo>
                        <a:lnTo>
                          <a:pt x="119" y="236"/>
                        </a:lnTo>
                        <a:lnTo>
                          <a:pt x="114" y="198"/>
                        </a:lnTo>
                        <a:lnTo>
                          <a:pt x="106" y="157"/>
                        </a:lnTo>
                        <a:lnTo>
                          <a:pt x="96" y="118"/>
                        </a:lnTo>
                        <a:lnTo>
                          <a:pt x="83" y="83"/>
                        </a:lnTo>
                        <a:lnTo>
                          <a:pt x="70" y="53"/>
                        </a:lnTo>
                        <a:lnTo>
                          <a:pt x="54" y="29"/>
                        </a:lnTo>
                        <a:lnTo>
                          <a:pt x="38" y="12"/>
                        </a:lnTo>
                        <a:lnTo>
                          <a:pt x="21" y="2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solidFill>
                    <a:srgbClr val="77C9E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209" name="Freeform 30"/>
                  <p:cNvSpPr>
                    <a:spLocks/>
                  </p:cNvSpPr>
                  <p:nvPr/>
                </p:nvSpPr>
                <p:spPr bwMode="auto">
                  <a:xfrm>
                    <a:off x="1547" y="2881"/>
                    <a:ext cx="145" cy="343"/>
                  </a:xfrm>
                  <a:custGeom>
                    <a:avLst/>
                    <a:gdLst>
                      <a:gd name="T0" fmla="*/ 145 w 145"/>
                      <a:gd name="T1" fmla="*/ 318 h 343"/>
                      <a:gd name="T2" fmla="*/ 141 w 145"/>
                      <a:gd name="T3" fmla="*/ 319 h 343"/>
                      <a:gd name="T4" fmla="*/ 136 w 145"/>
                      <a:gd name="T5" fmla="*/ 319 h 343"/>
                      <a:gd name="T6" fmla="*/ 131 w 145"/>
                      <a:gd name="T7" fmla="*/ 318 h 343"/>
                      <a:gd name="T8" fmla="*/ 124 w 145"/>
                      <a:gd name="T9" fmla="*/ 315 h 343"/>
                      <a:gd name="T10" fmla="*/ 100 w 145"/>
                      <a:gd name="T11" fmla="*/ 295 h 343"/>
                      <a:gd name="T12" fmla="*/ 77 w 145"/>
                      <a:gd name="T13" fmla="*/ 266 h 343"/>
                      <a:gd name="T14" fmla="*/ 58 w 145"/>
                      <a:gd name="T15" fmla="*/ 227 h 343"/>
                      <a:gd name="T16" fmla="*/ 41 w 145"/>
                      <a:gd name="T17" fmla="*/ 183 h 343"/>
                      <a:gd name="T18" fmla="*/ 27 w 145"/>
                      <a:gd name="T19" fmla="*/ 135 h 343"/>
                      <a:gd name="T20" fmla="*/ 17 w 145"/>
                      <a:gd name="T21" fmla="*/ 87 h 343"/>
                      <a:gd name="T22" fmla="*/ 9 w 145"/>
                      <a:gd name="T23" fmla="*/ 41 h 343"/>
                      <a:gd name="T24" fmla="*/ 5 w 145"/>
                      <a:gd name="T25" fmla="*/ 0 h 343"/>
                      <a:gd name="T26" fmla="*/ 1 w 145"/>
                      <a:gd name="T27" fmla="*/ 31 h 343"/>
                      <a:gd name="T28" fmla="*/ 0 w 145"/>
                      <a:gd name="T29" fmla="*/ 66 h 343"/>
                      <a:gd name="T30" fmla="*/ 1 w 145"/>
                      <a:gd name="T31" fmla="*/ 104 h 343"/>
                      <a:gd name="T32" fmla="*/ 6 w 145"/>
                      <a:gd name="T33" fmla="*/ 143 h 343"/>
                      <a:gd name="T34" fmla="*/ 13 w 145"/>
                      <a:gd name="T35" fmla="*/ 186 h 343"/>
                      <a:gd name="T36" fmla="*/ 23 w 145"/>
                      <a:gd name="T37" fmla="*/ 225 h 343"/>
                      <a:gd name="T38" fmla="*/ 36 w 145"/>
                      <a:gd name="T39" fmla="*/ 260 h 343"/>
                      <a:gd name="T40" fmla="*/ 50 w 145"/>
                      <a:gd name="T41" fmla="*/ 290 h 343"/>
                      <a:gd name="T42" fmla="*/ 65 w 145"/>
                      <a:gd name="T43" fmla="*/ 314 h 343"/>
                      <a:gd name="T44" fmla="*/ 81 w 145"/>
                      <a:gd name="T45" fmla="*/ 331 h 343"/>
                      <a:gd name="T46" fmla="*/ 99 w 145"/>
                      <a:gd name="T47" fmla="*/ 341 h 343"/>
                      <a:gd name="T48" fmla="*/ 115 w 145"/>
                      <a:gd name="T49" fmla="*/ 343 h 343"/>
                      <a:gd name="T50" fmla="*/ 119 w 145"/>
                      <a:gd name="T51" fmla="*/ 342 h 343"/>
                      <a:gd name="T52" fmla="*/ 124 w 145"/>
                      <a:gd name="T53" fmla="*/ 341 h 343"/>
                      <a:gd name="T54" fmla="*/ 128 w 145"/>
                      <a:gd name="T55" fmla="*/ 339 h 343"/>
                      <a:gd name="T56" fmla="*/ 132 w 145"/>
                      <a:gd name="T57" fmla="*/ 336 h 343"/>
                      <a:gd name="T58" fmla="*/ 135 w 145"/>
                      <a:gd name="T59" fmla="*/ 332 h 343"/>
                      <a:gd name="T60" fmla="*/ 139 w 145"/>
                      <a:gd name="T61" fmla="*/ 328 h 343"/>
                      <a:gd name="T62" fmla="*/ 142 w 145"/>
                      <a:gd name="T63" fmla="*/ 323 h 343"/>
                      <a:gd name="T64" fmla="*/ 145 w 145"/>
                      <a:gd name="T65" fmla="*/ 318 h 343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w 145"/>
                      <a:gd name="T100" fmla="*/ 0 h 343"/>
                      <a:gd name="T101" fmla="*/ 145 w 145"/>
                      <a:gd name="T102" fmla="*/ 343 h 343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T99" t="T100" r="T101" b="T102"/>
                    <a:pathLst>
                      <a:path w="145" h="343">
                        <a:moveTo>
                          <a:pt x="145" y="318"/>
                        </a:moveTo>
                        <a:lnTo>
                          <a:pt x="141" y="319"/>
                        </a:lnTo>
                        <a:lnTo>
                          <a:pt x="136" y="319"/>
                        </a:lnTo>
                        <a:lnTo>
                          <a:pt x="131" y="318"/>
                        </a:lnTo>
                        <a:lnTo>
                          <a:pt x="124" y="315"/>
                        </a:lnTo>
                        <a:lnTo>
                          <a:pt x="100" y="295"/>
                        </a:lnTo>
                        <a:lnTo>
                          <a:pt x="77" y="266"/>
                        </a:lnTo>
                        <a:lnTo>
                          <a:pt x="58" y="227"/>
                        </a:lnTo>
                        <a:lnTo>
                          <a:pt x="41" y="183"/>
                        </a:lnTo>
                        <a:lnTo>
                          <a:pt x="27" y="135"/>
                        </a:lnTo>
                        <a:lnTo>
                          <a:pt x="17" y="87"/>
                        </a:lnTo>
                        <a:lnTo>
                          <a:pt x="9" y="41"/>
                        </a:lnTo>
                        <a:lnTo>
                          <a:pt x="5" y="0"/>
                        </a:lnTo>
                        <a:lnTo>
                          <a:pt x="1" y="31"/>
                        </a:lnTo>
                        <a:lnTo>
                          <a:pt x="0" y="66"/>
                        </a:lnTo>
                        <a:lnTo>
                          <a:pt x="1" y="104"/>
                        </a:lnTo>
                        <a:lnTo>
                          <a:pt x="6" y="143"/>
                        </a:lnTo>
                        <a:lnTo>
                          <a:pt x="13" y="186"/>
                        </a:lnTo>
                        <a:lnTo>
                          <a:pt x="23" y="225"/>
                        </a:lnTo>
                        <a:lnTo>
                          <a:pt x="36" y="260"/>
                        </a:lnTo>
                        <a:lnTo>
                          <a:pt x="50" y="290"/>
                        </a:lnTo>
                        <a:lnTo>
                          <a:pt x="65" y="314"/>
                        </a:lnTo>
                        <a:lnTo>
                          <a:pt x="81" y="331"/>
                        </a:lnTo>
                        <a:lnTo>
                          <a:pt x="99" y="341"/>
                        </a:lnTo>
                        <a:lnTo>
                          <a:pt x="115" y="343"/>
                        </a:lnTo>
                        <a:lnTo>
                          <a:pt x="119" y="342"/>
                        </a:lnTo>
                        <a:lnTo>
                          <a:pt x="124" y="341"/>
                        </a:lnTo>
                        <a:lnTo>
                          <a:pt x="128" y="339"/>
                        </a:lnTo>
                        <a:lnTo>
                          <a:pt x="132" y="336"/>
                        </a:lnTo>
                        <a:lnTo>
                          <a:pt x="135" y="332"/>
                        </a:lnTo>
                        <a:lnTo>
                          <a:pt x="139" y="328"/>
                        </a:lnTo>
                        <a:lnTo>
                          <a:pt x="142" y="323"/>
                        </a:lnTo>
                        <a:lnTo>
                          <a:pt x="145" y="318"/>
                        </a:lnTo>
                        <a:close/>
                      </a:path>
                    </a:pathLst>
                  </a:custGeom>
                  <a:solidFill>
                    <a:srgbClr val="77C9E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210" name="Freeform 31"/>
                  <p:cNvSpPr>
                    <a:spLocks/>
                  </p:cNvSpPr>
                  <p:nvPr/>
                </p:nvSpPr>
                <p:spPr bwMode="auto">
                  <a:xfrm>
                    <a:off x="1694" y="3165"/>
                    <a:ext cx="10" cy="31"/>
                  </a:xfrm>
                  <a:custGeom>
                    <a:avLst/>
                    <a:gdLst>
                      <a:gd name="T0" fmla="*/ 0 w 10"/>
                      <a:gd name="T1" fmla="*/ 31 h 31"/>
                      <a:gd name="T2" fmla="*/ 2 w 10"/>
                      <a:gd name="T3" fmla="*/ 26 h 31"/>
                      <a:gd name="T4" fmla="*/ 6 w 10"/>
                      <a:gd name="T5" fmla="*/ 21 h 31"/>
                      <a:gd name="T6" fmla="*/ 8 w 10"/>
                      <a:gd name="T7" fmla="*/ 15 h 31"/>
                      <a:gd name="T8" fmla="*/ 10 w 10"/>
                      <a:gd name="T9" fmla="*/ 9 h 31"/>
                      <a:gd name="T10" fmla="*/ 9 w 10"/>
                      <a:gd name="T11" fmla="*/ 7 h 31"/>
                      <a:gd name="T12" fmla="*/ 9 w 10"/>
                      <a:gd name="T13" fmla="*/ 4 h 31"/>
                      <a:gd name="T14" fmla="*/ 8 w 10"/>
                      <a:gd name="T15" fmla="*/ 2 h 31"/>
                      <a:gd name="T16" fmla="*/ 7 w 10"/>
                      <a:gd name="T17" fmla="*/ 0 h 31"/>
                      <a:gd name="T18" fmla="*/ 6 w 10"/>
                      <a:gd name="T19" fmla="*/ 8 h 31"/>
                      <a:gd name="T20" fmla="*/ 4 w 10"/>
                      <a:gd name="T21" fmla="*/ 16 h 31"/>
                      <a:gd name="T22" fmla="*/ 2 w 10"/>
                      <a:gd name="T23" fmla="*/ 24 h 31"/>
                      <a:gd name="T24" fmla="*/ 0 w 10"/>
                      <a:gd name="T25" fmla="*/ 31 h 31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10"/>
                      <a:gd name="T40" fmla="*/ 0 h 31"/>
                      <a:gd name="T41" fmla="*/ 10 w 10"/>
                      <a:gd name="T42" fmla="*/ 31 h 31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10" h="31">
                        <a:moveTo>
                          <a:pt x="0" y="31"/>
                        </a:moveTo>
                        <a:lnTo>
                          <a:pt x="2" y="26"/>
                        </a:lnTo>
                        <a:lnTo>
                          <a:pt x="6" y="21"/>
                        </a:lnTo>
                        <a:lnTo>
                          <a:pt x="8" y="15"/>
                        </a:lnTo>
                        <a:lnTo>
                          <a:pt x="10" y="9"/>
                        </a:lnTo>
                        <a:lnTo>
                          <a:pt x="9" y="7"/>
                        </a:lnTo>
                        <a:lnTo>
                          <a:pt x="9" y="4"/>
                        </a:lnTo>
                        <a:lnTo>
                          <a:pt x="8" y="2"/>
                        </a:lnTo>
                        <a:lnTo>
                          <a:pt x="7" y="0"/>
                        </a:lnTo>
                        <a:lnTo>
                          <a:pt x="6" y="8"/>
                        </a:lnTo>
                        <a:lnTo>
                          <a:pt x="4" y="16"/>
                        </a:lnTo>
                        <a:lnTo>
                          <a:pt x="2" y="24"/>
                        </a:lnTo>
                        <a:lnTo>
                          <a:pt x="0" y="31"/>
                        </a:lnTo>
                        <a:close/>
                      </a:path>
                    </a:pathLst>
                  </a:custGeom>
                  <a:solidFill>
                    <a:srgbClr val="1E91B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211" name="Freeform 32"/>
                  <p:cNvSpPr>
                    <a:spLocks/>
                  </p:cNvSpPr>
                  <p:nvPr/>
                </p:nvSpPr>
                <p:spPr bwMode="auto">
                  <a:xfrm>
                    <a:off x="1557" y="2818"/>
                    <a:ext cx="28" cy="41"/>
                  </a:xfrm>
                  <a:custGeom>
                    <a:avLst/>
                    <a:gdLst>
                      <a:gd name="T0" fmla="*/ 0 w 28"/>
                      <a:gd name="T1" fmla="*/ 41 h 41"/>
                      <a:gd name="T2" fmla="*/ 6 w 28"/>
                      <a:gd name="T3" fmla="*/ 31 h 41"/>
                      <a:gd name="T4" fmla="*/ 13 w 28"/>
                      <a:gd name="T5" fmla="*/ 23 h 41"/>
                      <a:gd name="T6" fmla="*/ 20 w 28"/>
                      <a:gd name="T7" fmla="*/ 18 h 41"/>
                      <a:gd name="T8" fmla="*/ 28 w 28"/>
                      <a:gd name="T9" fmla="*/ 14 h 41"/>
                      <a:gd name="T10" fmla="*/ 26 w 28"/>
                      <a:gd name="T11" fmla="*/ 10 h 41"/>
                      <a:gd name="T12" fmla="*/ 24 w 28"/>
                      <a:gd name="T13" fmla="*/ 6 h 41"/>
                      <a:gd name="T14" fmla="*/ 21 w 28"/>
                      <a:gd name="T15" fmla="*/ 3 h 41"/>
                      <a:gd name="T16" fmla="*/ 19 w 28"/>
                      <a:gd name="T17" fmla="*/ 0 h 41"/>
                      <a:gd name="T18" fmla="*/ 13 w 28"/>
                      <a:gd name="T19" fmla="*/ 8 h 41"/>
                      <a:gd name="T20" fmla="*/ 8 w 28"/>
                      <a:gd name="T21" fmla="*/ 18 h 41"/>
                      <a:gd name="T22" fmla="*/ 4 w 28"/>
                      <a:gd name="T23" fmla="*/ 29 h 41"/>
                      <a:gd name="T24" fmla="*/ 0 w 28"/>
                      <a:gd name="T25" fmla="*/ 41 h 41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28"/>
                      <a:gd name="T40" fmla="*/ 0 h 41"/>
                      <a:gd name="T41" fmla="*/ 28 w 28"/>
                      <a:gd name="T42" fmla="*/ 41 h 41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28" h="41">
                        <a:moveTo>
                          <a:pt x="0" y="41"/>
                        </a:moveTo>
                        <a:lnTo>
                          <a:pt x="6" y="31"/>
                        </a:lnTo>
                        <a:lnTo>
                          <a:pt x="13" y="23"/>
                        </a:lnTo>
                        <a:lnTo>
                          <a:pt x="20" y="18"/>
                        </a:lnTo>
                        <a:lnTo>
                          <a:pt x="28" y="14"/>
                        </a:lnTo>
                        <a:lnTo>
                          <a:pt x="26" y="10"/>
                        </a:lnTo>
                        <a:lnTo>
                          <a:pt x="24" y="6"/>
                        </a:lnTo>
                        <a:lnTo>
                          <a:pt x="21" y="3"/>
                        </a:lnTo>
                        <a:lnTo>
                          <a:pt x="19" y="0"/>
                        </a:lnTo>
                        <a:lnTo>
                          <a:pt x="13" y="8"/>
                        </a:lnTo>
                        <a:lnTo>
                          <a:pt x="8" y="18"/>
                        </a:lnTo>
                        <a:lnTo>
                          <a:pt x="4" y="29"/>
                        </a:lnTo>
                        <a:lnTo>
                          <a:pt x="0" y="41"/>
                        </a:lnTo>
                        <a:close/>
                      </a:path>
                    </a:pathLst>
                  </a:custGeom>
                  <a:solidFill>
                    <a:srgbClr val="1E91B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212" name="Freeform 33"/>
                  <p:cNvSpPr>
                    <a:spLocks/>
                  </p:cNvSpPr>
                  <p:nvPr/>
                </p:nvSpPr>
                <p:spPr bwMode="auto">
                  <a:xfrm>
                    <a:off x="1552" y="2832"/>
                    <a:ext cx="149" cy="368"/>
                  </a:xfrm>
                  <a:custGeom>
                    <a:avLst/>
                    <a:gdLst>
                      <a:gd name="T0" fmla="*/ 119 w 149"/>
                      <a:gd name="T1" fmla="*/ 364 h 368"/>
                      <a:gd name="T2" fmla="*/ 126 w 149"/>
                      <a:gd name="T3" fmla="*/ 367 h 368"/>
                      <a:gd name="T4" fmla="*/ 131 w 149"/>
                      <a:gd name="T5" fmla="*/ 368 h 368"/>
                      <a:gd name="T6" fmla="*/ 136 w 149"/>
                      <a:gd name="T7" fmla="*/ 368 h 368"/>
                      <a:gd name="T8" fmla="*/ 140 w 149"/>
                      <a:gd name="T9" fmla="*/ 367 h 368"/>
                      <a:gd name="T10" fmla="*/ 141 w 149"/>
                      <a:gd name="T11" fmla="*/ 366 h 368"/>
                      <a:gd name="T12" fmla="*/ 141 w 149"/>
                      <a:gd name="T13" fmla="*/ 365 h 368"/>
                      <a:gd name="T14" fmla="*/ 141 w 149"/>
                      <a:gd name="T15" fmla="*/ 365 h 368"/>
                      <a:gd name="T16" fmla="*/ 142 w 149"/>
                      <a:gd name="T17" fmla="*/ 364 h 368"/>
                      <a:gd name="T18" fmla="*/ 144 w 149"/>
                      <a:gd name="T19" fmla="*/ 357 h 368"/>
                      <a:gd name="T20" fmla="*/ 146 w 149"/>
                      <a:gd name="T21" fmla="*/ 349 h 368"/>
                      <a:gd name="T22" fmla="*/ 148 w 149"/>
                      <a:gd name="T23" fmla="*/ 341 h 368"/>
                      <a:gd name="T24" fmla="*/ 149 w 149"/>
                      <a:gd name="T25" fmla="*/ 333 h 368"/>
                      <a:gd name="T26" fmla="*/ 140 w 149"/>
                      <a:gd name="T27" fmla="*/ 304 h 368"/>
                      <a:gd name="T28" fmla="*/ 129 w 149"/>
                      <a:gd name="T29" fmla="*/ 265 h 368"/>
                      <a:gd name="T30" fmla="*/ 116 w 149"/>
                      <a:gd name="T31" fmla="*/ 219 h 368"/>
                      <a:gd name="T32" fmla="*/ 101 w 149"/>
                      <a:gd name="T33" fmla="*/ 169 h 368"/>
                      <a:gd name="T34" fmla="*/ 83 w 149"/>
                      <a:gd name="T35" fmla="*/ 119 h 368"/>
                      <a:gd name="T36" fmla="*/ 66 w 149"/>
                      <a:gd name="T37" fmla="*/ 71 h 368"/>
                      <a:gd name="T38" fmla="*/ 50 w 149"/>
                      <a:gd name="T39" fmla="*/ 31 h 368"/>
                      <a:gd name="T40" fmla="*/ 33 w 149"/>
                      <a:gd name="T41" fmla="*/ 0 h 368"/>
                      <a:gd name="T42" fmla="*/ 25 w 149"/>
                      <a:gd name="T43" fmla="*/ 4 h 368"/>
                      <a:gd name="T44" fmla="*/ 18 w 149"/>
                      <a:gd name="T45" fmla="*/ 9 h 368"/>
                      <a:gd name="T46" fmla="*/ 11 w 149"/>
                      <a:gd name="T47" fmla="*/ 17 h 368"/>
                      <a:gd name="T48" fmla="*/ 5 w 149"/>
                      <a:gd name="T49" fmla="*/ 27 h 368"/>
                      <a:gd name="T50" fmla="*/ 4 w 149"/>
                      <a:gd name="T51" fmla="*/ 32 h 368"/>
                      <a:gd name="T52" fmla="*/ 3 w 149"/>
                      <a:gd name="T53" fmla="*/ 37 h 368"/>
                      <a:gd name="T54" fmla="*/ 1 w 149"/>
                      <a:gd name="T55" fmla="*/ 42 h 368"/>
                      <a:gd name="T56" fmla="*/ 0 w 149"/>
                      <a:gd name="T57" fmla="*/ 49 h 368"/>
                      <a:gd name="T58" fmla="*/ 4 w 149"/>
                      <a:gd name="T59" fmla="*/ 90 h 368"/>
                      <a:gd name="T60" fmla="*/ 12 w 149"/>
                      <a:gd name="T61" fmla="*/ 136 h 368"/>
                      <a:gd name="T62" fmla="*/ 22 w 149"/>
                      <a:gd name="T63" fmla="*/ 184 h 368"/>
                      <a:gd name="T64" fmla="*/ 36 w 149"/>
                      <a:gd name="T65" fmla="*/ 232 h 368"/>
                      <a:gd name="T66" fmla="*/ 53 w 149"/>
                      <a:gd name="T67" fmla="*/ 276 h 368"/>
                      <a:gd name="T68" fmla="*/ 72 w 149"/>
                      <a:gd name="T69" fmla="*/ 315 h 368"/>
                      <a:gd name="T70" fmla="*/ 95 w 149"/>
                      <a:gd name="T71" fmla="*/ 344 h 368"/>
                      <a:gd name="T72" fmla="*/ 119 w 149"/>
                      <a:gd name="T73" fmla="*/ 364 h 368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149"/>
                      <a:gd name="T112" fmla="*/ 0 h 368"/>
                      <a:gd name="T113" fmla="*/ 149 w 149"/>
                      <a:gd name="T114" fmla="*/ 368 h 368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149" h="368">
                        <a:moveTo>
                          <a:pt x="119" y="364"/>
                        </a:moveTo>
                        <a:lnTo>
                          <a:pt x="126" y="367"/>
                        </a:lnTo>
                        <a:lnTo>
                          <a:pt x="131" y="368"/>
                        </a:lnTo>
                        <a:lnTo>
                          <a:pt x="136" y="368"/>
                        </a:lnTo>
                        <a:lnTo>
                          <a:pt x="140" y="367"/>
                        </a:lnTo>
                        <a:lnTo>
                          <a:pt x="141" y="366"/>
                        </a:lnTo>
                        <a:lnTo>
                          <a:pt x="141" y="365"/>
                        </a:lnTo>
                        <a:lnTo>
                          <a:pt x="142" y="364"/>
                        </a:lnTo>
                        <a:lnTo>
                          <a:pt x="144" y="357"/>
                        </a:lnTo>
                        <a:lnTo>
                          <a:pt x="146" y="349"/>
                        </a:lnTo>
                        <a:lnTo>
                          <a:pt x="148" y="341"/>
                        </a:lnTo>
                        <a:lnTo>
                          <a:pt x="149" y="333"/>
                        </a:lnTo>
                        <a:lnTo>
                          <a:pt x="140" y="304"/>
                        </a:lnTo>
                        <a:lnTo>
                          <a:pt x="129" y="265"/>
                        </a:lnTo>
                        <a:lnTo>
                          <a:pt x="116" y="219"/>
                        </a:lnTo>
                        <a:lnTo>
                          <a:pt x="101" y="169"/>
                        </a:lnTo>
                        <a:lnTo>
                          <a:pt x="83" y="119"/>
                        </a:lnTo>
                        <a:lnTo>
                          <a:pt x="66" y="71"/>
                        </a:lnTo>
                        <a:lnTo>
                          <a:pt x="50" y="31"/>
                        </a:lnTo>
                        <a:lnTo>
                          <a:pt x="33" y="0"/>
                        </a:lnTo>
                        <a:lnTo>
                          <a:pt x="25" y="4"/>
                        </a:lnTo>
                        <a:lnTo>
                          <a:pt x="18" y="9"/>
                        </a:lnTo>
                        <a:lnTo>
                          <a:pt x="11" y="17"/>
                        </a:lnTo>
                        <a:lnTo>
                          <a:pt x="5" y="27"/>
                        </a:lnTo>
                        <a:lnTo>
                          <a:pt x="4" y="32"/>
                        </a:lnTo>
                        <a:lnTo>
                          <a:pt x="3" y="37"/>
                        </a:lnTo>
                        <a:lnTo>
                          <a:pt x="1" y="42"/>
                        </a:lnTo>
                        <a:lnTo>
                          <a:pt x="0" y="49"/>
                        </a:lnTo>
                        <a:lnTo>
                          <a:pt x="4" y="90"/>
                        </a:lnTo>
                        <a:lnTo>
                          <a:pt x="12" y="136"/>
                        </a:lnTo>
                        <a:lnTo>
                          <a:pt x="22" y="184"/>
                        </a:lnTo>
                        <a:lnTo>
                          <a:pt x="36" y="232"/>
                        </a:lnTo>
                        <a:lnTo>
                          <a:pt x="53" y="276"/>
                        </a:lnTo>
                        <a:lnTo>
                          <a:pt x="72" y="315"/>
                        </a:lnTo>
                        <a:lnTo>
                          <a:pt x="95" y="344"/>
                        </a:lnTo>
                        <a:lnTo>
                          <a:pt x="119" y="364"/>
                        </a:lnTo>
                        <a:close/>
                      </a:path>
                    </a:pathLst>
                  </a:custGeom>
                  <a:solidFill>
                    <a:srgbClr val="2193C4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213" name="Freeform 34"/>
                  <p:cNvSpPr>
                    <a:spLocks/>
                  </p:cNvSpPr>
                  <p:nvPr/>
                </p:nvSpPr>
                <p:spPr bwMode="auto">
                  <a:xfrm>
                    <a:off x="1560" y="2896"/>
                    <a:ext cx="118" cy="305"/>
                  </a:xfrm>
                  <a:custGeom>
                    <a:avLst/>
                    <a:gdLst>
                      <a:gd name="T0" fmla="*/ 118 w 118"/>
                      <a:gd name="T1" fmla="*/ 301 h 305"/>
                      <a:gd name="T2" fmla="*/ 116 w 118"/>
                      <a:gd name="T3" fmla="*/ 302 h 305"/>
                      <a:gd name="T4" fmla="*/ 111 w 118"/>
                      <a:gd name="T5" fmla="*/ 304 h 305"/>
                      <a:gd name="T6" fmla="*/ 102 w 118"/>
                      <a:gd name="T7" fmla="*/ 305 h 305"/>
                      <a:gd name="T8" fmla="*/ 92 w 118"/>
                      <a:gd name="T9" fmla="*/ 304 h 305"/>
                      <a:gd name="T10" fmla="*/ 79 w 118"/>
                      <a:gd name="T11" fmla="*/ 300 h 305"/>
                      <a:gd name="T12" fmla="*/ 66 w 118"/>
                      <a:gd name="T13" fmla="*/ 291 h 305"/>
                      <a:gd name="T14" fmla="*/ 53 w 118"/>
                      <a:gd name="T15" fmla="*/ 274 h 305"/>
                      <a:gd name="T16" fmla="*/ 41 w 118"/>
                      <a:gd name="T17" fmla="*/ 250 h 305"/>
                      <a:gd name="T18" fmla="*/ 29 w 118"/>
                      <a:gd name="T19" fmla="*/ 220 h 305"/>
                      <a:gd name="T20" fmla="*/ 20 w 118"/>
                      <a:gd name="T21" fmla="*/ 189 h 305"/>
                      <a:gd name="T22" fmla="*/ 12 w 118"/>
                      <a:gd name="T23" fmla="*/ 156 h 305"/>
                      <a:gd name="T24" fmla="*/ 6 w 118"/>
                      <a:gd name="T25" fmla="*/ 123 h 305"/>
                      <a:gd name="T26" fmla="*/ 2 w 118"/>
                      <a:gd name="T27" fmla="*/ 91 h 305"/>
                      <a:gd name="T28" fmla="*/ 0 w 118"/>
                      <a:gd name="T29" fmla="*/ 59 h 305"/>
                      <a:gd name="T30" fmla="*/ 0 w 118"/>
                      <a:gd name="T31" fmla="*/ 28 h 305"/>
                      <a:gd name="T32" fmla="*/ 1 w 118"/>
                      <a:gd name="T33" fmla="*/ 0 h 305"/>
                      <a:gd name="T34" fmla="*/ 2 w 118"/>
                      <a:gd name="T35" fmla="*/ 10 h 305"/>
                      <a:gd name="T36" fmla="*/ 7 w 118"/>
                      <a:gd name="T37" fmla="*/ 37 h 305"/>
                      <a:gd name="T38" fmla="*/ 15 w 118"/>
                      <a:gd name="T39" fmla="*/ 75 h 305"/>
                      <a:gd name="T40" fmla="*/ 27 w 118"/>
                      <a:gd name="T41" fmla="*/ 122 h 305"/>
                      <a:gd name="T42" fmla="*/ 44 w 118"/>
                      <a:gd name="T43" fmla="*/ 173 h 305"/>
                      <a:gd name="T44" fmla="*/ 64 w 118"/>
                      <a:gd name="T45" fmla="*/ 222 h 305"/>
                      <a:gd name="T46" fmla="*/ 89 w 118"/>
                      <a:gd name="T47" fmla="*/ 266 h 305"/>
                      <a:gd name="T48" fmla="*/ 118 w 118"/>
                      <a:gd name="T49" fmla="*/ 301 h 305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w 118"/>
                      <a:gd name="T76" fmla="*/ 0 h 305"/>
                      <a:gd name="T77" fmla="*/ 118 w 118"/>
                      <a:gd name="T78" fmla="*/ 305 h 305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T75" t="T76" r="T77" b="T78"/>
                    <a:pathLst>
                      <a:path w="118" h="305">
                        <a:moveTo>
                          <a:pt x="118" y="301"/>
                        </a:moveTo>
                        <a:lnTo>
                          <a:pt x="116" y="302"/>
                        </a:lnTo>
                        <a:lnTo>
                          <a:pt x="111" y="304"/>
                        </a:lnTo>
                        <a:lnTo>
                          <a:pt x="102" y="305"/>
                        </a:lnTo>
                        <a:lnTo>
                          <a:pt x="92" y="304"/>
                        </a:lnTo>
                        <a:lnTo>
                          <a:pt x="79" y="300"/>
                        </a:lnTo>
                        <a:lnTo>
                          <a:pt x="66" y="291"/>
                        </a:lnTo>
                        <a:lnTo>
                          <a:pt x="53" y="274"/>
                        </a:lnTo>
                        <a:lnTo>
                          <a:pt x="41" y="250"/>
                        </a:lnTo>
                        <a:lnTo>
                          <a:pt x="29" y="220"/>
                        </a:lnTo>
                        <a:lnTo>
                          <a:pt x="20" y="189"/>
                        </a:lnTo>
                        <a:lnTo>
                          <a:pt x="12" y="156"/>
                        </a:lnTo>
                        <a:lnTo>
                          <a:pt x="6" y="123"/>
                        </a:lnTo>
                        <a:lnTo>
                          <a:pt x="2" y="91"/>
                        </a:lnTo>
                        <a:lnTo>
                          <a:pt x="0" y="59"/>
                        </a:lnTo>
                        <a:lnTo>
                          <a:pt x="0" y="28"/>
                        </a:lnTo>
                        <a:lnTo>
                          <a:pt x="1" y="0"/>
                        </a:lnTo>
                        <a:lnTo>
                          <a:pt x="2" y="10"/>
                        </a:lnTo>
                        <a:lnTo>
                          <a:pt x="7" y="37"/>
                        </a:lnTo>
                        <a:lnTo>
                          <a:pt x="15" y="75"/>
                        </a:lnTo>
                        <a:lnTo>
                          <a:pt x="27" y="122"/>
                        </a:lnTo>
                        <a:lnTo>
                          <a:pt x="44" y="173"/>
                        </a:lnTo>
                        <a:lnTo>
                          <a:pt x="64" y="222"/>
                        </a:lnTo>
                        <a:lnTo>
                          <a:pt x="89" y="266"/>
                        </a:lnTo>
                        <a:lnTo>
                          <a:pt x="118" y="301"/>
                        </a:lnTo>
                        <a:close/>
                      </a:path>
                    </a:pathLst>
                  </a:custGeom>
                  <a:solidFill>
                    <a:srgbClr val="D3EDF9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214" name="Freeform 35"/>
                  <p:cNvSpPr>
                    <a:spLocks/>
                  </p:cNvSpPr>
                  <p:nvPr/>
                </p:nvSpPr>
                <p:spPr bwMode="auto">
                  <a:xfrm>
                    <a:off x="1684" y="3065"/>
                    <a:ext cx="17" cy="80"/>
                  </a:xfrm>
                  <a:custGeom>
                    <a:avLst/>
                    <a:gdLst>
                      <a:gd name="T0" fmla="*/ 3 w 17"/>
                      <a:gd name="T1" fmla="*/ 80 h 80"/>
                      <a:gd name="T2" fmla="*/ 6 w 17"/>
                      <a:gd name="T3" fmla="*/ 70 h 80"/>
                      <a:gd name="T4" fmla="*/ 11 w 17"/>
                      <a:gd name="T5" fmla="*/ 46 h 80"/>
                      <a:gd name="T6" fmla="*/ 17 w 17"/>
                      <a:gd name="T7" fmla="*/ 21 h 80"/>
                      <a:gd name="T8" fmla="*/ 17 w 17"/>
                      <a:gd name="T9" fmla="*/ 6 h 80"/>
                      <a:gd name="T10" fmla="*/ 12 w 17"/>
                      <a:gd name="T11" fmla="*/ 1 h 80"/>
                      <a:gd name="T12" fmla="*/ 7 w 17"/>
                      <a:gd name="T13" fmla="*/ 0 h 80"/>
                      <a:gd name="T14" fmla="*/ 2 w 17"/>
                      <a:gd name="T15" fmla="*/ 7 h 80"/>
                      <a:gd name="T16" fmla="*/ 0 w 17"/>
                      <a:gd name="T17" fmla="*/ 25 h 80"/>
                      <a:gd name="T18" fmla="*/ 0 w 17"/>
                      <a:gd name="T19" fmla="*/ 46 h 80"/>
                      <a:gd name="T20" fmla="*/ 1 w 17"/>
                      <a:gd name="T21" fmla="*/ 63 h 80"/>
                      <a:gd name="T22" fmla="*/ 2 w 17"/>
                      <a:gd name="T23" fmla="*/ 76 h 80"/>
                      <a:gd name="T24" fmla="*/ 3 w 17"/>
                      <a:gd name="T25" fmla="*/ 80 h 80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17"/>
                      <a:gd name="T40" fmla="*/ 0 h 80"/>
                      <a:gd name="T41" fmla="*/ 17 w 17"/>
                      <a:gd name="T42" fmla="*/ 80 h 80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17" h="80">
                        <a:moveTo>
                          <a:pt x="3" y="80"/>
                        </a:moveTo>
                        <a:lnTo>
                          <a:pt x="6" y="70"/>
                        </a:lnTo>
                        <a:lnTo>
                          <a:pt x="11" y="46"/>
                        </a:lnTo>
                        <a:lnTo>
                          <a:pt x="17" y="21"/>
                        </a:lnTo>
                        <a:lnTo>
                          <a:pt x="17" y="6"/>
                        </a:lnTo>
                        <a:lnTo>
                          <a:pt x="12" y="1"/>
                        </a:lnTo>
                        <a:lnTo>
                          <a:pt x="7" y="0"/>
                        </a:lnTo>
                        <a:lnTo>
                          <a:pt x="2" y="7"/>
                        </a:lnTo>
                        <a:lnTo>
                          <a:pt x="0" y="25"/>
                        </a:lnTo>
                        <a:lnTo>
                          <a:pt x="0" y="46"/>
                        </a:lnTo>
                        <a:lnTo>
                          <a:pt x="1" y="63"/>
                        </a:lnTo>
                        <a:lnTo>
                          <a:pt x="2" y="76"/>
                        </a:lnTo>
                        <a:lnTo>
                          <a:pt x="3" y="80"/>
                        </a:lnTo>
                        <a:close/>
                      </a:path>
                    </a:pathLst>
                  </a:custGeom>
                  <a:solidFill>
                    <a:srgbClr val="3F99D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215" name="Freeform 36"/>
                  <p:cNvSpPr>
                    <a:spLocks/>
                  </p:cNvSpPr>
                  <p:nvPr/>
                </p:nvSpPr>
                <p:spPr bwMode="auto">
                  <a:xfrm>
                    <a:off x="1690" y="3071"/>
                    <a:ext cx="10" cy="12"/>
                  </a:xfrm>
                  <a:custGeom>
                    <a:avLst/>
                    <a:gdLst>
                      <a:gd name="T0" fmla="*/ 0 w 10"/>
                      <a:gd name="T1" fmla="*/ 6 h 12"/>
                      <a:gd name="T2" fmla="*/ 1 w 10"/>
                      <a:gd name="T3" fmla="*/ 8 h 12"/>
                      <a:gd name="T4" fmla="*/ 2 w 10"/>
                      <a:gd name="T5" fmla="*/ 10 h 12"/>
                      <a:gd name="T6" fmla="*/ 4 w 10"/>
                      <a:gd name="T7" fmla="*/ 12 h 12"/>
                      <a:gd name="T8" fmla="*/ 5 w 10"/>
                      <a:gd name="T9" fmla="*/ 12 h 12"/>
                      <a:gd name="T10" fmla="*/ 8 w 10"/>
                      <a:gd name="T11" fmla="*/ 10 h 12"/>
                      <a:gd name="T12" fmla="*/ 9 w 10"/>
                      <a:gd name="T13" fmla="*/ 9 h 12"/>
                      <a:gd name="T14" fmla="*/ 10 w 10"/>
                      <a:gd name="T15" fmla="*/ 7 h 12"/>
                      <a:gd name="T16" fmla="*/ 10 w 10"/>
                      <a:gd name="T17" fmla="*/ 5 h 12"/>
                      <a:gd name="T18" fmla="*/ 9 w 10"/>
                      <a:gd name="T19" fmla="*/ 2 h 12"/>
                      <a:gd name="T20" fmla="*/ 8 w 10"/>
                      <a:gd name="T21" fmla="*/ 1 h 12"/>
                      <a:gd name="T22" fmla="*/ 5 w 10"/>
                      <a:gd name="T23" fmla="*/ 0 h 12"/>
                      <a:gd name="T24" fmla="*/ 4 w 10"/>
                      <a:gd name="T25" fmla="*/ 0 h 12"/>
                      <a:gd name="T26" fmla="*/ 2 w 10"/>
                      <a:gd name="T27" fmla="*/ 1 h 12"/>
                      <a:gd name="T28" fmla="*/ 1 w 10"/>
                      <a:gd name="T29" fmla="*/ 2 h 12"/>
                      <a:gd name="T30" fmla="*/ 0 w 10"/>
                      <a:gd name="T31" fmla="*/ 4 h 12"/>
                      <a:gd name="T32" fmla="*/ 0 w 10"/>
                      <a:gd name="T33" fmla="*/ 6 h 1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10"/>
                      <a:gd name="T52" fmla="*/ 0 h 12"/>
                      <a:gd name="T53" fmla="*/ 10 w 10"/>
                      <a:gd name="T54" fmla="*/ 12 h 12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10" h="12">
                        <a:moveTo>
                          <a:pt x="0" y="6"/>
                        </a:moveTo>
                        <a:lnTo>
                          <a:pt x="1" y="8"/>
                        </a:lnTo>
                        <a:lnTo>
                          <a:pt x="2" y="10"/>
                        </a:lnTo>
                        <a:lnTo>
                          <a:pt x="4" y="12"/>
                        </a:lnTo>
                        <a:lnTo>
                          <a:pt x="5" y="12"/>
                        </a:lnTo>
                        <a:lnTo>
                          <a:pt x="8" y="10"/>
                        </a:lnTo>
                        <a:lnTo>
                          <a:pt x="9" y="9"/>
                        </a:lnTo>
                        <a:lnTo>
                          <a:pt x="10" y="7"/>
                        </a:lnTo>
                        <a:lnTo>
                          <a:pt x="10" y="5"/>
                        </a:lnTo>
                        <a:lnTo>
                          <a:pt x="9" y="2"/>
                        </a:lnTo>
                        <a:lnTo>
                          <a:pt x="8" y="1"/>
                        </a:lnTo>
                        <a:lnTo>
                          <a:pt x="5" y="0"/>
                        </a:lnTo>
                        <a:lnTo>
                          <a:pt x="4" y="0"/>
                        </a:lnTo>
                        <a:lnTo>
                          <a:pt x="2" y="1"/>
                        </a:lnTo>
                        <a:lnTo>
                          <a:pt x="1" y="2"/>
                        </a:lnTo>
                        <a:lnTo>
                          <a:pt x="0" y="4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solidFill>
                    <a:srgbClr val="CCE2F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216" name="Freeform 37"/>
                  <p:cNvSpPr>
                    <a:spLocks/>
                  </p:cNvSpPr>
                  <p:nvPr/>
                </p:nvSpPr>
                <p:spPr bwMode="auto">
                  <a:xfrm>
                    <a:off x="1174" y="3128"/>
                    <a:ext cx="326" cy="140"/>
                  </a:xfrm>
                  <a:custGeom>
                    <a:avLst/>
                    <a:gdLst>
                      <a:gd name="T0" fmla="*/ 326 w 326"/>
                      <a:gd name="T1" fmla="*/ 108 h 140"/>
                      <a:gd name="T2" fmla="*/ 323 w 326"/>
                      <a:gd name="T3" fmla="*/ 108 h 140"/>
                      <a:gd name="T4" fmla="*/ 315 w 326"/>
                      <a:gd name="T5" fmla="*/ 108 h 140"/>
                      <a:gd name="T6" fmla="*/ 302 w 326"/>
                      <a:gd name="T7" fmla="*/ 108 h 140"/>
                      <a:gd name="T8" fmla="*/ 286 w 326"/>
                      <a:gd name="T9" fmla="*/ 108 h 140"/>
                      <a:gd name="T10" fmla="*/ 266 w 326"/>
                      <a:gd name="T11" fmla="*/ 106 h 140"/>
                      <a:gd name="T12" fmla="*/ 243 w 326"/>
                      <a:gd name="T13" fmla="*/ 104 h 140"/>
                      <a:gd name="T14" fmla="*/ 219 w 326"/>
                      <a:gd name="T15" fmla="*/ 101 h 140"/>
                      <a:gd name="T16" fmla="*/ 192 w 326"/>
                      <a:gd name="T17" fmla="*/ 98 h 140"/>
                      <a:gd name="T18" fmla="*/ 165 w 326"/>
                      <a:gd name="T19" fmla="*/ 92 h 140"/>
                      <a:gd name="T20" fmla="*/ 137 w 326"/>
                      <a:gd name="T21" fmla="*/ 86 h 140"/>
                      <a:gd name="T22" fmla="*/ 110 w 326"/>
                      <a:gd name="T23" fmla="*/ 77 h 140"/>
                      <a:gd name="T24" fmla="*/ 83 w 326"/>
                      <a:gd name="T25" fmla="*/ 67 h 140"/>
                      <a:gd name="T26" fmla="*/ 59 w 326"/>
                      <a:gd name="T27" fmla="*/ 53 h 140"/>
                      <a:gd name="T28" fmla="*/ 36 w 326"/>
                      <a:gd name="T29" fmla="*/ 39 h 140"/>
                      <a:gd name="T30" fmla="*/ 16 w 326"/>
                      <a:gd name="T31" fmla="*/ 21 h 140"/>
                      <a:gd name="T32" fmla="*/ 0 w 326"/>
                      <a:gd name="T33" fmla="*/ 0 h 140"/>
                      <a:gd name="T34" fmla="*/ 1 w 326"/>
                      <a:gd name="T35" fmla="*/ 6 h 140"/>
                      <a:gd name="T36" fmla="*/ 3 w 326"/>
                      <a:gd name="T37" fmla="*/ 19 h 140"/>
                      <a:gd name="T38" fmla="*/ 8 w 326"/>
                      <a:gd name="T39" fmla="*/ 38 h 140"/>
                      <a:gd name="T40" fmla="*/ 15 w 326"/>
                      <a:gd name="T41" fmla="*/ 62 h 140"/>
                      <a:gd name="T42" fmla="*/ 26 w 326"/>
                      <a:gd name="T43" fmla="*/ 86 h 140"/>
                      <a:gd name="T44" fmla="*/ 40 w 326"/>
                      <a:gd name="T45" fmla="*/ 109 h 140"/>
                      <a:gd name="T46" fmla="*/ 60 w 326"/>
                      <a:gd name="T47" fmla="*/ 128 h 140"/>
                      <a:gd name="T48" fmla="*/ 83 w 326"/>
                      <a:gd name="T49" fmla="*/ 140 h 140"/>
                      <a:gd name="T50" fmla="*/ 88 w 326"/>
                      <a:gd name="T51" fmla="*/ 140 h 140"/>
                      <a:gd name="T52" fmla="*/ 98 w 326"/>
                      <a:gd name="T53" fmla="*/ 140 h 140"/>
                      <a:gd name="T54" fmla="*/ 112 w 326"/>
                      <a:gd name="T55" fmla="*/ 139 h 140"/>
                      <a:gd name="T56" fmla="*/ 128 w 326"/>
                      <a:gd name="T57" fmla="*/ 137 h 140"/>
                      <a:gd name="T58" fmla="*/ 147 w 326"/>
                      <a:gd name="T59" fmla="*/ 135 h 140"/>
                      <a:gd name="T60" fmla="*/ 168 w 326"/>
                      <a:gd name="T61" fmla="*/ 132 h 140"/>
                      <a:gd name="T62" fmla="*/ 189 w 326"/>
                      <a:gd name="T63" fmla="*/ 129 h 140"/>
                      <a:gd name="T64" fmla="*/ 211 w 326"/>
                      <a:gd name="T65" fmla="*/ 126 h 140"/>
                      <a:gd name="T66" fmla="*/ 233 w 326"/>
                      <a:gd name="T67" fmla="*/ 123 h 140"/>
                      <a:gd name="T68" fmla="*/ 253 w 326"/>
                      <a:gd name="T69" fmla="*/ 119 h 140"/>
                      <a:gd name="T70" fmla="*/ 273 w 326"/>
                      <a:gd name="T71" fmla="*/ 116 h 140"/>
                      <a:gd name="T72" fmla="*/ 290 w 326"/>
                      <a:gd name="T73" fmla="*/ 114 h 140"/>
                      <a:gd name="T74" fmla="*/ 304 w 326"/>
                      <a:gd name="T75" fmla="*/ 111 h 140"/>
                      <a:gd name="T76" fmla="*/ 316 w 326"/>
                      <a:gd name="T77" fmla="*/ 110 h 140"/>
                      <a:gd name="T78" fmla="*/ 324 w 326"/>
                      <a:gd name="T79" fmla="*/ 108 h 140"/>
                      <a:gd name="T80" fmla="*/ 326 w 326"/>
                      <a:gd name="T81" fmla="*/ 108 h 140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326"/>
                      <a:gd name="T124" fmla="*/ 0 h 140"/>
                      <a:gd name="T125" fmla="*/ 326 w 326"/>
                      <a:gd name="T126" fmla="*/ 140 h 140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326" h="140">
                        <a:moveTo>
                          <a:pt x="326" y="108"/>
                        </a:moveTo>
                        <a:lnTo>
                          <a:pt x="323" y="108"/>
                        </a:lnTo>
                        <a:lnTo>
                          <a:pt x="315" y="108"/>
                        </a:lnTo>
                        <a:lnTo>
                          <a:pt x="302" y="108"/>
                        </a:lnTo>
                        <a:lnTo>
                          <a:pt x="286" y="108"/>
                        </a:lnTo>
                        <a:lnTo>
                          <a:pt x="266" y="106"/>
                        </a:lnTo>
                        <a:lnTo>
                          <a:pt x="243" y="104"/>
                        </a:lnTo>
                        <a:lnTo>
                          <a:pt x="219" y="101"/>
                        </a:lnTo>
                        <a:lnTo>
                          <a:pt x="192" y="98"/>
                        </a:lnTo>
                        <a:lnTo>
                          <a:pt x="165" y="92"/>
                        </a:lnTo>
                        <a:lnTo>
                          <a:pt x="137" y="86"/>
                        </a:lnTo>
                        <a:lnTo>
                          <a:pt x="110" y="77"/>
                        </a:lnTo>
                        <a:lnTo>
                          <a:pt x="83" y="67"/>
                        </a:lnTo>
                        <a:lnTo>
                          <a:pt x="59" y="53"/>
                        </a:lnTo>
                        <a:lnTo>
                          <a:pt x="36" y="39"/>
                        </a:lnTo>
                        <a:lnTo>
                          <a:pt x="16" y="21"/>
                        </a:lnTo>
                        <a:lnTo>
                          <a:pt x="0" y="0"/>
                        </a:lnTo>
                        <a:lnTo>
                          <a:pt x="1" y="6"/>
                        </a:lnTo>
                        <a:lnTo>
                          <a:pt x="3" y="19"/>
                        </a:lnTo>
                        <a:lnTo>
                          <a:pt x="8" y="38"/>
                        </a:lnTo>
                        <a:lnTo>
                          <a:pt x="15" y="62"/>
                        </a:lnTo>
                        <a:lnTo>
                          <a:pt x="26" y="86"/>
                        </a:lnTo>
                        <a:lnTo>
                          <a:pt x="40" y="109"/>
                        </a:lnTo>
                        <a:lnTo>
                          <a:pt x="60" y="128"/>
                        </a:lnTo>
                        <a:lnTo>
                          <a:pt x="83" y="140"/>
                        </a:lnTo>
                        <a:lnTo>
                          <a:pt x="88" y="140"/>
                        </a:lnTo>
                        <a:lnTo>
                          <a:pt x="98" y="140"/>
                        </a:lnTo>
                        <a:lnTo>
                          <a:pt x="112" y="139"/>
                        </a:lnTo>
                        <a:lnTo>
                          <a:pt x="128" y="137"/>
                        </a:lnTo>
                        <a:lnTo>
                          <a:pt x="147" y="135"/>
                        </a:lnTo>
                        <a:lnTo>
                          <a:pt x="168" y="132"/>
                        </a:lnTo>
                        <a:lnTo>
                          <a:pt x="189" y="129"/>
                        </a:lnTo>
                        <a:lnTo>
                          <a:pt x="211" y="126"/>
                        </a:lnTo>
                        <a:lnTo>
                          <a:pt x="233" y="123"/>
                        </a:lnTo>
                        <a:lnTo>
                          <a:pt x="253" y="119"/>
                        </a:lnTo>
                        <a:lnTo>
                          <a:pt x="273" y="116"/>
                        </a:lnTo>
                        <a:lnTo>
                          <a:pt x="290" y="114"/>
                        </a:lnTo>
                        <a:lnTo>
                          <a:pt x="304" y="111"/>
                        </a:lnTo>
                        <a:lnTo>
                          <a:pt x="316" y="110"/>
                        </a:lnTo>
                        <a:lnTo>
                          <a:pt x="324" y="108"/>
                        </a:lnTo>
                        <a:lnTo>
                          <a:pt x="326" y="108"/>
                        </a:lnTo>
                        <a:close/>
                      </a:path>
                    </a:pathLst>
                  </a:custGeom>
                  <a:solidFill>
                    <a:srgbClr val="7AE27A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217" name="Freeform 38"/>
                  <p:cNvSpPr>
                    <a:spLocks/>
                  </p:cNvSpPr>
                  <p:nvPr/>
                </p:nvSpPr>
                <p:spPr bwMode="auto">
                  <a:xfrm>
                    <a:off x="1089" y="3141"/>
                    <a:ext cx="110" cy="141"/>
                  </a:xfrm>
                  <a:custGeom>
                    <a:avLst/>
                    <a:gdLst>
                      <a:gd name="T0" fmla="*/ 110 w 110"/>
                      <a:gd name="T1" fmla="*/ 133 h 141"/>
                      <a:gd name="T2" fmla="*/ 107 w 110"/>
                      <a:gd name="T3" fmla="*/ 132 h 141"/>
                      <a:gd name="T4" fmla="*/ 98 w 110"/>
                      <a:gd name="T5" fmla="*/ 127 h 141"/>
                      <a:gd name="T6" fmla="*/ 84 w 110"/>
                      <a:gd name="T7" fmla="*/ 118 h 141"/>
                      <a:gd name="T8" fmla="*/ 67 w 110"/>
                      <a:gd name="T9" fmla="*/ 106 h 141"/>
                      <a:gd name="T10" fmla="*/ 49 w 110"/>
                      <a:gd name="T11" fmla="*/ 87 h 141"/>
                      <a:gd name="T12" fmla="*/ 31 w 110"/>
                      <a:gd name="T13" fmla="*/ 64 h 141"/>
                      <a:gd name="T14" fmla="*/ 14 w 110"/>
                      <a:gd name="T15" fmla="*/ 35 h 141"/>
                      <a:gd name="T16" fmla="*/ 0 w 110"/>
                      <a:gd name="T17" fmla="*/ 0 h 141"/>
                      <a:gd name="T18" fmla="*/ 1 w 110"/>
                      <a:gd name="T19" fmla="*/ 4 h 141"/>
                      <a:gd name="T20" fmla="*/ 3 w 110"/>
                      <a:gd name="T21" fmla="*/ 15 h 141"/>
                      <a:gd name="T22" fmla="*/ 7 w 110"/>
                      <a:gd name="T23" fmla="*/ 31 h 141"/>
                      <a:gd name="T24" fmla="*/ 13 w 110"/>
                      <a:gd name="T25" fmla="*/ 52 h 141"/>
                      <a:gd name="T26" fmla="*/ 23 w 110"/>
                      <a:gd name="T27" fmla="*/ 74 h 141"/>
                      <a:gd name="T28" fmla="*/ 37 w 110"/>
                      <a:gd name="T29" fmla="*/ 98 h 141"/>
                      <a:gd name="T30" fmla="*/ 54 w 110"/>
                      <a:gd name="T31" fmla="*/ 121 h 141"/>
                      <a:gd name="T32" fmla="*/ 75 w 110"/>
                      <a:gd name="T33" fmla="*/ 141 h 141"/>
                      <a:gd name="T34" fmla="*/ 110 w 110"/>
                      <a:gd name="T35" fmla="*/ 133 h 141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110"/>
                      <a:gd name="T55" fmla="*/ 0 h 141"/>
                      <a:gd name="T56" fmla="*/ 110 w 110"/>
                      <a:gd name="T57" fmla="*/ 141 h 141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110" h="141">
                        <a:moveTo>
                          <a:pt x="110" y="133"/>
                        </a:moveTo>
                        <a:lnTo>
                          <a:pt x="107" y="132"/>
                        </a:lnTo>
                        <a:lnTo>
                          <a:pt x="98" y="127"/>
                        </a:lnTo>
                        <a:lnTo>
                          <a:pt x="84" y="118"/>
                        </a:lnTo>
                        <a:lnTo>
                          <a:pt x="67" y="106"/>
                        </a:lnTo>
                        <a:lnTo>
                          <a:pt x="49" y="87"/>
                        </a:lnTo>
                        <a:lnTo>
                          <a:pt x="31" y="64"/>
                        </a:lnTo>
                        <a:lnTo>
                          <a:pt x="14" y="35"/>
                        </a:lnTo>
                        <a:lnTo>
                          <a:pt x="0" y="0"/>
                        </a:lnTo>
                        <a:lnTo>
                          <a:pt x="1" y="4"/>
                        </a:lnTo>
                        <a:lnTo>
                          <a:pt x="3" y="15"/>
                        </a:lnTo>
                        <a:lnTo>
                          <a:pt x="7" y="31"/>
                        </a:lnTo>
                        <a:lnTo>
                          <a:pt x="13" y="52"/>
                        </a:lnTo>
                        <a:lnTo>
                          <a:pt x="23" y="74"/>
                        </a:lnTo>
                        <a:lnTo>
                          <a:pt x="37" y="98"/>
                        </a:lnTo>
                        <a:lnTo>
                          <a:pt x="54" y="121"/>
                        </a:lnTo>
                        <a:lnTo>
                          <a:pt x="75" y="141"/>
                        </a:lnTo>
                        <a:lnTo>
                          <a:pt x="110" y="133"/>
                        </a:lnTo>
                        <a:close/>
                      </a:path>
                    </a:pathLst>
                  </a:custGeom>
                  <a:solidFill>
                    <a:srgbClr val="D1EDF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218" name="Freeform 39"/>
                  <p:cNvSpPr>
                    <a:spLocks/>
                  </p:cNvSpPr>
                  <p:nvPr/>
                </p:nvSpPr>
                <p:spPr bwMode="auto">
                  <a:xfrm>
                    <a:off x="1556" y="3216"/>
                    <a:ext cx="22" cy="23"/>
                  </a:xfrm>
                  <a:custGeom>
                    <a:avLst/>
                    <a:gdLst>
                      <a:gd name="T0" fmla="*/ 0 w 22"/>
                      <a:gd name="T1" fmla="*/ 13 h 23"/>
                      <a:gd name="T2" fmla="*/ 1 w 22"/>
                      <a:gd name="T3" fmla="*/ 17 h 23"/>
                      <a:gd name="T4" fmla="*/ 4 w 22"/>
                      <a:gd name="T5" fmla="*/ 21 h 23"/>
                      <a:gd name="T6" fmla="*/ 8 w 22"/>
                      <a:gd name="T7" fmla="*/ 23 h 23"/>
                      <a:gd name="T8" fmla="*/ 12 w 22"/>
                      <a:gd name="T9" fmla="*/ 23 h 23"/>
                      <a:gd name="T10" fmla="*/ 16 w 22"/>
                      <a:gd name="T11" fmla="*/ 22 h 23"/>
                      <a:gd name="T12" fmla="*/ 20 w 22"/>
                      <a:gd name="T13" fmla="*/ 18 h 23"/>
                      <a:gd name="T14" fmla="*/ 22 w 22"/>
                      <a:gd name="T15" fmla="*/ 14 h 23"/>
                      <a:gd name="T16" fmla="*/ 22 w 22"/>
                      <a:gd name="T17" fmla="*/ 10 h 23"/>
                      <a:gd name="T18" fmla="*/ 20 w 22"/>
                      <a:gd name="T19" fmla="*/ 6 h 23"/>
                      <a:gd name="T20" fmla="*/ 17 w 22"/>
                      <a:gd name="T21" fmla="*/ 2 h 23"/>
                      <a:gd name="T22" fmla="*/ 13 w 22"/>
                      <a:gd name="T23" fmla="*/ 0 h 23"/>
                      <a:gd name="T24" fmla="*/ 9 w 22"/>
                      <a:gd name="T25" fmla="*/ 0 h 23"/>
                      <a:gd name="T26" fmla="*/ 5 w 22"/>
                      <a:gd name="T27" fmla="*/ 2 h 23"/>
                      <a:gd name="T28" fmla="*/ 2 w 22"/>
                      <a:gd name="T29" fmla="*/ 5 h 23"/>
                      <a:gd name="T30" fmla="*/ 0 w 22"/>
                      <a:gd name="T31" fmla="*/ 9 h 23"/>
                      <a:gd name="T32" fmla="*/ 0 w 22"/>
                      <a:gd name="T33" fmla="*/ 13 h 23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22"/>
                      <a:gd name="T52" fmla="*/ 0 h 23"/>
                      <a:gd name="T53" fmla="*/ 22 w 22"/>
                      <a:gd name="T54" fmla="*/ 23 h 23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22" h="23">
                        <a:moveTo>
                          <a:pt x="0" y="13"/>
                        </a:moveTo>
                        <a:lnTo>
                          <a:pt x="1" y="17"/>
                        </a:lnTo>
                        <a:lnTo>
                          <a:pt x="4" y="21"/>
                        </a:lnTo>
                        <a:lnTo>
                          <a:pt x="8" y="23"/>
                        </a:lnTo>
                        <a:lnTo>
                          <a:pt x="12" y="23"/>
                        </a:lnTo>
                        <a:lnTo>
                          <a:pt x="16" y="22"/>
                        </a:lnTo>
                        <a:lnTo>
                          <a:pt x="20" y="18"/>
                        </a:lnTo>
                        <a:lnTo>
                          <a:pt x="22" y="14"/>
                        </a:lnTo>
                        <a:lnTo>
                          <a:pt x="22" y="10"/>
                        </a:lnTo>
                        <a:lnTo>
                          <a:pt x="20" y="6"/>
                        </a:lnTo>
                        <a:lnTo>
                          <a:pt x="17" y="2"/>
                        </a:lnTo>
                        <a:lnTo>
                          <a:pt x="13" y="0"/>
                        </a:lnTo>
                        <a:lnTo>
                          <a:pt x="9" y="0"/>
                        </a:lnTo>
                        <a:lnTo>
                          <a:pt x="5" y="2"/>
                        </a:lnTo>
                        <a:lnTo>
                          <a:pt x="2" y="5"/>
                        </a:lnTo>
                        <a:lnTo>
                          <a:pt x="0" y="9"/>
                        </a:lnTo>
                        <a:lnTo>
                          <a:pt x="0" y="13"/>
                        </a:lnTo>
                        <a:close/>
                      </a:path>
                    </a:pathLst>
                  </a:custGeom>
                  <a:solidFill>
                    <a:srgbClr val="D1EDF7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/>
                  <a:lstStyle/>
                  <a:p>
                    <a:pPr algn="ctr"/>
                    <a:endParaRPr lang="es-ES"/>
                  </a:p>
                </p:txBody>
              </p:sp>
            </p:grpSp>
            <p:grpSp>
              <p:nvGrpSpPr>
                <p:cNvPr id="8" name="Group 40"/>
                <p:cNvGrpSpPr>
                  <a:grpSpLocks/>
                </p:cNvGrpSpPr>
                <p:nvPr/>
              </p:nvGrpSpPr>
              <p:grpSpPr bwMode="auto">
                <a:xfrm rot="5652626">
                  <a:off x="4266" y="1415"/>
                  <a:ext cx="230" cy="254"/>
                  <a:chOff x="2507" y="3041"/>
                  <a:chExt cx="349" cy="339"/>
                </a:xfrm>
              </p:grpSpPr>
              <p:sp>
                <p:nvSpPr>
                  <p:cNvPr id="5184" name="Freeform 41"/>
                  <p:cNvSpPr>
                    <a:spLocks/>
                  </p:cNvSpPr>
                  <p:nvPr/>
                </p:nvSpPr>
                <p:spPr bwMode="auto">
                  <a:xfrm>
                    <a:off x="2507" y="3041"/>
                    <a:ext cx="349" cy="339"/>
                  </a:xfrm>
                  <a:custGeom>
                    <a:avLst/>
                    <a:gdLst>
                      <a:gd name="T0" fmla="*/ 120 w 349"/>
                      <a:gd name="T1" fmla="*/ 39 h 339"/>
                      <a:gd name="T2" fmla="*/ 122 w 349"/>
                      <a:gd name="T3" fmla="*/ 40 h 339"/>
                      <a:gd name="T4" fmla="*/ 128 w 349"/>
                      <a:gd name="T5" fmla="*/ 44 h 339"/>
                      <a:gd name="T6" fmla="*/ 138 w 349"/>
                      <a:gd name="T7" fmla="*/ 48 h 339"/>
                      <a:gd name="T8" fmla="*/ 151 w 349"/>
                      <a:gd name="T9" fmla="*/ 55 h 339"/>
                      <a:gd name="T10" fmla="*/ 165 w 349"/>
                      <a:gd name="T11" fmla="*/ 63 h 339"/>
                      <a:gd name="T12" fmla="*/ 182 w 349"/>
                      <a:gd name="T13" fmla="*/ 73 h 339"/>
                      <a:gd name="T14" fmla="*/ 201 w 349"/>
                      <a:gd name="T15" fmla="*/ 85 h 339"/>
                      <a:gd name="T16" fmla="*/ 219 w 349"/>
                      <a:gd name="T17" fmla="*/ 99 h 339"/>
                      <a:gd name="T18" fmla="*/ 239 w 349"/>
                      <a:gd name="T19" fmla="*/ 114 h 339"/>
                      <a:gd name="T20" fmla="*/ 259 w 349"/>
                      <a:gd name="T21" fmla="*/ 131 h 339"/>
                      <a:gd name="T22" fmla="*/ 278 w 349"/>
                      <a:gd name="T23" fmla="*/ 151 h 339"/>
                      <a:gd name="T24" fmla="*/ 297 w 349"/>
                      <a:gd name="T25" fmla="*/ 171 h 339"/>
                      <a:gd name="T26" fmla="*/ 313 w 349"/>
                      <a:gd name="T27" fmla="*/ 193 h 339"/>
                      <a:gd name="T28" fmla="*/ 327 w 349"/>
                      <a:gd name="T29" fmla="*/ 218 h 339"/>
                      <a:gd name="T30" fmla="*/ 339 w 349"/>
                      <a:gd name="T31" fmla="*/ 243 h 339"/>
                      <a:gd name="T32" fmla="*/ 349 w 349"/>
                      <a:gd name="T33" fmla="*/ 271 h 339"/>
                      <a:gd name="T34" fmla="*/ 349 w 349"/>
                      <a:gd name="T35" fmla="*/ 276 h 339"/>
                      <a:gd name="T36" fmla="*/ 349 w 349"/>
                      <a:gd name="T37" fmla="*/ 289 h 339"/>
                      <a:gd name="T38" fmla="*/ 343 w 349"/>
                      <a:gd name="T39" fmla="*/ 305 h 339"/>
                      <a:gd name="T40" fmla="*/ 332 w 349"/>
                      <a:gd name="T41" fmla="*/ 316 h 339"/>
                      <a:gd name="T42" fmla="*/ 330 w 349"/>
                      <a:gd name="T43" fmla="*/ 317 h 339"/>
                      <a:gd name="T44" fmla="*/ 323 w 349"/>
                      <a:gd name="T45" fmla="*/ 321 h 339"/>
                      <a:gd name="T46" fmla="*/ 314 w 349"/>
                      <a:gd name="T47" fmla="*/ 327 h 339"/>
                      <a:gd name="T48" fmla="*/ 304 w 349"/>
                      <a:gd name="T49" fmla="*/ 336 h 339"/>
                      <a:gd name="T50" fmla="*/ 298 w 349"/>
                      <a:gd name="T51" fmla="*/ 339 h 339"/>
                      <a:gd name="T52" fmla="*/ 290 w 349"/>
                      <a:gd name="T53" fmla="*/ 338 h 339"/>
                      <a:gd name="T54" fmla="*/ 284 w 349"/>
                      <a:gd name="T55" fmla="*/ 329 h 339"/>
                      <a:gd name="T56" fmla="*/ 280 w 349"/>
                      <a:gd name="T57" fmla="*/ 310 h 339"/>
                      <a:gd name="T58" fmla="*/ 279 w 349"/>
                      <a:gd name="T59" fmla="*/ 304 h 339"/>
                      <a:gd name="T60" fmla="*/ 277 w 349"/>
                      <a:gd name="T61" fmla="*/ 298 h 339"/>
                      <a:gd name="T62" fmla="*/ 273 w 349"/>
                      <a:gd name="T63" fmla="*/ 288 h 339"/>
                      <a:gd name="T64" fmla="*/ 268 w 349"/>
                      <a:gd name="T65" fmla="*/ 279 h 339"/>
                      <a:gd name="T66" fmla="*/ 261 w 349"/>
                      <a:gd name="T67" fmla="*/ 270 h 339"/>
                      <a:gd name="T68" fmla="*/ 252 w 349"/>
                      <a:gd name="T69" fmla="*/ 259 h 339"/>
                      <a:gd name="T70" fmla="*/ 240 w 349"/>
                      <a:gd name="T71" fmla="*/ 248 h 339"/>
                      <a:gd name="T72" fmla="*/ 228 w 349"/>
                      <a:gd name="T73" fmla="*/ 236 h 339"/>
                      <a:gd name="T74" fmla="*/ 213 w 349"/>
                      <a:gd name="T75" fmla="*/ 225 h 339"/>
                      <a:gd name="T76" fmla="*/ 196 w 349"/>
                      <a:gd name="T77" fmla="*/ 213 h 339"/>
                      <a:gd name="T78" fmla="*/ 175 w 349"/>
                      <a:gd name="T79" fmla="*/ 202 h 339"/>
                      <a:gd name="T80" fmla="*/ 153 w 349"/>
                      <a:gd name="T81" fmla="*/ 191 h 339"/>
                      <a:gd name="T82" fmla="*/ 128 w 349"/>
                      <a:gd name="T83" fmla="*/ 181 h 339"/>
                      <a:gd name="T84" fmla="*/ 100 w 349"/>
                      <a:gd name="T85" fmla="*/ 171 h 339"/>
                      <a:gd name="T86" fmla="*/ 69 w 349"/>
                      <a:gd name="T87" fmla="*/ 163 h 339"/>
                      <a:gd name="T88" fmla="*/ 36 w 349"/>
                      <a:gd name="T89" fmla="*/ 155 h 339"/>
                      <a:gd name="T90" fmla="*/ 33 w 349"/>
                      <a:gd name="T91" fmla="*/ 152 h 339"/>
                      <a:gd name="T92" fmla="*/ 26 w 349"/>
                      <a:gd name="T93" fmla="*/ 144 h 339"/>
                      <a:gd name="T94" fmla="*/ 18 w 349"/>
                      <a:gd name="T95" fmla="*/ 131 h 339"/>
                      <a:gd name="T96" fmla="*/ 10 w 349"/>
                      <a:gd name="T97" fmla="*/ 113 h 339"/>
                      <a:gd name="T98" fmla="*/ 3 w 349"/>
                      <a:gd name="T99" fmla="*/ 91 h 339"/>
                      <a:gd name="T100" fmla="*/ 0 w 349"/>
                      <a:gd name="T101" fmla="*/ 65 h 339"/>
                      <a:gd name="T102" fmla="*/ 3 w 349"/>
                      <a:gd name="T103" fmla="*/ 34 h 339"/>
                      <a:gd name="T104" fmla="*/ 13 w 349"/>
                      <a:gd name="T105" fmla="*/ 1 h 339"/>
                      <a:gd name="T106" fmla="*/ 18 w 349"/>
                      <a:gd name="T107" fmla="*/ 0 h 339"/>
                      <a:gd name="T108" fmla="*/ 28 w 349"/>
                      <a:gd name="T109" fmla="*/ 2 h 339"/>
                      <a:gd name="T110" fmla="*/ 43 w 349"/>
                      <a:gd name="T111" fmla="*/ 7 h 339"/>
                      <a:gd name="T112" fmla="*/ 60 w 349"/>
                      <a:gd name="T113" fmla="*/ 13 h 339"/>
                      <a:gd name="T114" fmla="*/ 77 w 349"/>
                      <a:gd name="T115" fmla="*/ 20 h 339"/>
                      <a:gd name="T116" fmla="*/ 95 w 349"/>
                      <a:gd name="T117" fmla="*/ 28 h 339"/>
                      <a:gd name="T118" fmla="*/ 110 w 349"/>
                      <a:gd name="T119" fmla="*/ 34 h 339"/>
                      <a:gd name="T120" fmla="*/ 120 w 349"/>
                      <a:gd name="T121" fmla="*/ 39 h 339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349"/>
                      <a:gd name="T184" fmla="*/ 0 h 339"/>
                      <a:gd name="T185" fmla="*/ 349 w 349"/>
                      <a:gd name="T186" fmla="*/ 339 h 339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349" h="339">
                        <a:moveTo>
                          <a:pt x="120" y="39"/>
                        </a:moveTo>
                        <a:lnTo>
                          <a:pt x="122" y="40"/>
                        </a:lnTo>
                        <a:lnTo>
                          <a:pt x="128" y="44"/>
                        </a:lnTo>
                        <a:lnTo>
                          <a:pt x="138" y="48"/>
                        </a:lnTo>
                        <a:lnTo>
                          <a:pt x="151" y="55"/>
                        </a:lnTo>
                        <a:lnTo>
                          <a:pt x="165" y="63"/>
                        </a:lnTo>
                        <a:lnTo>
                          <a:pt x="182" y="73"/>
                        </a:lnTo>
                        <a:lnTo>
                          <a:pt x="201" y="85"/>
                        </a:lnTo>
                        <a:lnTo>
                          <a:pt x="219" y="99"/>
                        </a:lnTo>
                        <a:lnTo>
                          <a:pt x="239" y="114"/>
                        </a:lnTo>
                        <a:lnTo>
                          <a:pt x="259" y="131"/>
                        </a:lnTo>
                        <a:lnTo>
                          <a:pt x="278" y="151"/>
                        </a:lnTo>
                        <a:lnTo>
                          <a:pt x="297" y="171"/>
                        </a:lnTo>
                        <a:lnTo>
                          <a:pt x="313" y="193"/>
                        </a:lnTo>
                        <a:lnTo>
                          <a:pt x="327" y="218"/>
                        </a:lnTo>
                        <a:lnTo>
                          <a:pt x="339" y="243"/>
                        </a:lnTo>
                        <a:lnTo>
                          <a:pt x="349" y="271"/>
                        </a:lnTo>
                        <a:lnTo>
                          <a:pt x="349" y="276"/>
                        </a:lnTo>
                        <a:lnTo>
                          <a:pt x="349" y="289"/>
                        </a:lnTo>
                        <a:lnTo>
                          <a:pt x="343" y="305"/>
                        </a:lnTo>
                        <a:lnTo>
                          <a:pt x="332" y="316"/>
                        </a:lnTo>
                        <a:lnTo>
                          <a:pt x="330" y="317"/>
                        </a:lnTo>
                        <a:lnTo>
                          <a:pt x="323" y="321"/>
                        </a:lnTo>
                        <a:lnTo>
                          <a:pt x="314" y="327"/>
                        </a:lnTo>
                        <a:lnTo>
                          <a:pt x="304" y="336"/>
                        </a:lnTo>
                        <a:lnTo>
                          <a:pt x="298" y="339"/>
                        </a:lnTo>
                        <a:lnTo>
                          <a:pt x="290" y="338"/>
                        </a:lnTo>
                        <a:lnTo>
                          <a:pt x="284" y="329"/>
                        </a:lnTo>
                        <a:lnTo>
                          <a:pt x="280" y="310"/>
                        </a:lnTo>
                        <a:lnTo>
                          <a:pt x="279" y="304"/>
                        </a:lnTo>
                        <a:lnTo>
                          <a:pt x="277" y="298"/>
                        </a:lnTo>
                        <a:lnTo>
                          <a:pt x="273" y="288"/>
                        </a:lnTo>
                        <a:lnTo>
                          <a:pt x="268" y="279"/>
                        </a:lnTo>
                        <a:lnTo>
                          <a:pt x="261" y="270"/>
                        </a:lnTo>
                        <a:lnTo>
                          <a:pt x="252" y="259"/>
                        </a:lnTo>
                        <a:lnTo>
                          <a:pt x="240" y="248"/>
                        </a:lnTo>
                        <a:lnTo>
                          <a:pt x="228" y="236"/>
                        </a:lnTo>
                        <a:lnTo>
                          <a:pt x="213" y="225"/>
                        </a:lnTo>
                        <a:lnTo>
                          <a:pt x="196" y="213"/>
                        </a:lnTo>
                        <a:lnTo>
                          <a:pt x="175" y="202"/>
                        </a:lnTo>
                        <a:lnTo>
                          <a:pt x="153" y="191"/>
                        </a:lnTo>
                        <a:lnTo>
                          <a:pt x="128" y="181"/>
                        </a:lnTo>
                        <a:lnTo>
                          <a:pt x="100" y="171"/>
                        </a:lnTo>
                        <a:lnTo>
                          <a:pt x="69" y="163"/>
                        </a:lnTo>
                        <a:lnTo>
                          <a:pt x="36" y="155"/>
                        </a:lnTo>
                        <a:lnTo>
                          <a:pt x="33" y="152"/>
                        </a:lnTo>
                        <a:lnTo>
                          <a:pt x="26" y="144"/>
                        </a:lnTo>
                        <a:lnTo>
                          <a:pt x="18" y="131"/>
                        </a:lnTo>
                        <a:lnTo>
                          <a:pt x="10" y="113"/>
                        </a:lnTo>
                        <a:lnTo>
                          <a:pt x="3" y="91"/>
                        </a:lnTo>
                        <a:lnTo>
                          <a:pt x="0" y="65"/>
                        </a:lnTo>
                        <a:lnTo>
                          <a:pt x="3" y="34"/>
                        </a:lnTo>
                        <a:lnTo>
                          <a:pt x="13" y="1"/>
                        </a:lnTo>
                        <a:lnTo>
                          <a:pt x="18" y="0"/>
                        </a:lnTo>
                        <a:lnTo>
                          <a:pt x="28" y="2"/>
                        </a:lnTo>
                        <a:lnTo>
                          <a:pt x="43" y="7"/>
                        </a:lnTo>
                        <a:lnTo>
                          <a:pt x="60" y="13"/>
                        </a:lnTo>
                        <a:lnTo>
                          <a:pt x="77" y="20"/>
                        </a:lnTo>
                        <a:lnTo>
                          <a:pt x="95" y="28"/>
                        </a:lnTo>
                        <a:lnTo>
                          <a:pt x="110" y="34"/>
                        </a:lnTo>
                        <a:lnTo>
                          <a:pt x="120" y="3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 vert="eaVert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185" name="Freeform 42"/>
                  <p:cNvSpPr>
                    <a:spLocks/>
                  </p:cNvSpPr>
                  <p:nvPr/>
                </p:nvSpPr>
                <p:spPr bwMode="auto">
                  <a:xfrm>
                    <a:off x="2681" y="3108"/>
                    <a:ext cx="38" cy="33"/>
                  </a:xfrm>
                  <a:custGeom>
                    <a:avLst/>
                    <a:gdLst>
                      <a:gd name="T0" fmla="*/ 38 w 38"/>
                      <a:gd name="T1" fmla="*/ 33 h 33"/>
                      <a:gd name="T2" fmla="*/ 38 w 38"/>
                      <a:gd name="T3" fmla="*/ 30 h 33"/>
                      <a:gd name="T4" fmla="*/ 38 w 38"/>
                      <a:gd name="T5" fmla="*/ 20 h 33"/>
                      <a:gd name="T6" fmla="*/ 35 w 38"/>
                      <a:gd name="T7" fmla="*/ 11 h 33"/>
                      <a:gd name="T8" fmla="*/ 28 w 38"/>
                      <a:gd name="T9" fmla="*/ 3 h 33"/>
                      <a:gd name="T10" fmla="*/ 18 w 38"/>
                      <a:gd name="T11" fmla="*/ 0 h 33"/>
                      <a:gd name="T12" fmla="*/ 9 w 38"/>
                      <a:gd name="T13" fmla="*/ 1 h 33"/>
                      <a:gd name="T14" fmla="*/ 2 w 38"/>
                      <a:gd name="T15" fmla="*/ 4 h 33"/>
                      <a:gd name="T16" fmla="*/ 0 w 38"/>
                      <a:gd name="T17" fmla="*/ 5 h 33"/>
                      <a:gd name="T18" fmla="*/ 38 w 38"/>
                      <a:gd name="T19" fmla="*/ 33 h 33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38"/>
                      <a:gd name="T31" fmla="*/ 0 h 33"/>
                      <a:gd name="T32" fmla="*/ 38 w 38"/>
                      <a:gd name="T33" fmla="*/ 33 h 33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38" h="33">
                        <a:moveTo>
                          <a:pt x="38" y="33"/>
                        </a:moveTo>
                        <a:lnTo>
                          <a:pt x="38" y="30"/>
                        </a:lnTo>
                        <a:lnTo>
                          <a:pt x="38" y="20"/>
                        </a:lnTo>
                        <a:lnTo>
                          <a:pt x="35" y="11"/>
                        </a:lnTo>
                        <a:lnTo>
                          <a:pt x="28" y="3"/>
                        </a:lnTo>
                        <a:lnTo>
                          <a:pt x="18" y="0"/>
                        </a:lnTo>
                        <a:lnTo>
                          <a:pt x="9" y="1"/>
                        </a:lnTo>
                        <a:lnTo>
                          <a:pt x="2" y="4"/>
                        </a:lnTo>
                        <a:lnTo>
                          <a:pt x="0" y="5"/>
                        </a:lnTo>
                        <a:lnTo>
                          <a:pt x="38" y="3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 vert="eaVert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186" name="Freeform 43"/>
                  <p:cNvSpPr>
                    <a:spLocks/>
                  </p:cNvSpPr>
                  <p:nvPr/>
                </p:nvSpPr>
                <p:spPr bwMode="auto">
                  <a:xfrm>
                    <a:off x="2621" y="3071"/>
                    <a:ext cx="42" cy="29"/>
                  </a:xfrm>
                  <a:custGeom>
                    <a:avLst/>
                    <a:gdLst>
                      <a:gd name="T0" fmla="*/ 42 w 42"/>
                      <a:gd name="T1" fmla="*/ 29 h 29"/>
                      <a:gd name="T2" fmla="*/ 41 w 42"/>
                      <a:gd name="T3" fmla="*/ 26 h 29"/>
                      <a:gd name="T4" fmla="*/ 39 w 42"/>
                      <a:gd name="T5" fmla="*/ 18 h 29"/>
                      <a:gd name="T6" fmla="*/ 34 w 42"/>
                      <a:gd name="T7" fmla="*/ 8 h 29"/>
                      <a:gd name="T8" fmla="*/ 26 w 42"/>
                      <a:gd name="T9" fmla="*/ 1 h 29"/>
                      <a:gd name="T10" fmla="*/ 15 w 42"/>
                      <a:gd name="T11" fmla="*/ 0 h 29"/>
                      <a:gd name="T12" fmla="*/ 7 w 42"/>
                      <a:gd name="T13" fmla="*/ 3 h 29"/>
                      <a:gd name="T14" fmla="*/ 2 w 42"/>
                      <a:gd name="T15" fmla="*/ 7 h 29"/>
                      <a:gd name="T16" fmla="*/ 0 w 42"/>
                      <a:gd name="T17" fmla="*/ 9 h 29"/>
                      <a:gd name="T18" fmla="*/ 42 w 42"/>
                      <a:gd name="T19" fmla="*/ 29 h 29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42"/>
                      <a:gd name="T31" fmla="*/ 0 h 29"/>
                      <a:gd name="T32" fmla="*/ 42 w 42"/>
                      <a:gd name="T33" fmla="*/ 29 h 29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42" h="29">
                        <a:moveTo>
                          <a:pt x="42" y="29"/>
                        </a:moveTo>
                        <a:lnTo>
                          <a:pt x="41" y="26"/>
                        </a:lnTo>
                        <a:lnTo>
                          <a:pt x="39" y="18"/>
                        </a:lnTo>
                        <a:lnTo>
                          <a:pt x="34" y="8"/>
                        </a:lnTo>
                        <a:lnTo>
                          <a:pt x="26" y="1"/>
                        </a:lnTo>
                        <a:lnTo>
                          <a:pt x="15" y="0"/>
                        </a:lnTo>
                        <a:lnTo>
                          <a:pt x="7" y="3"/>
                        </a:lnTo>
                        <a:lnTo>
                          <a:pt x="2" y="7"/>
                        </a:lnTo>
                        <a:lnTo>
                          <a:pt x="0" y="9"/>
                        </a:lnTo>
                        <a:lnTo>
                          <a:pt x="42" y="2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 vert="eaVert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187" name="Freeform 44"/>
                  <p:cNvSpPr>
                    <a:spLocks/>
                  </p:cNvSpPr>
                  <p:nvPr/>
                </p:nvSpPr>
                <p:spPr bwMode="auto">
                  <a:xfrm>
                    <a:off x="2563" y="3046"/>
                    <a:ext cx="43" cy="27"/>
                  </a:xfrm>
                  <a:custGeom>
                    <a:avLst/>
                    <a:gdLst>
                      <a:gd name="T0" fmla="*/ 43 w 43"/>
                      <a:gd name="T1" fmla="*/ 27 h 27"/>
                      <a:gd name="T2" fmla="*/ 42 w 43"/>
                      <a:gd name="T3" fmla="*/ 24 h 27"/>
                      <a:gd name="T4" fmla="*/ 40 w 43"/>
                      <a:gd name="T5" fmla="*/ 16 h 27"/>
                      <a:gd name="T6" fmla="*/ 35 w 43"/>
                      <a:gd name="T7" fmla="*/ 7 h 27"/>
                      <a:gd name="T8" fmla="*/ 27 w 43"/>
                      <a:gd name="T9" fmla="*/ 1 h 27"/>
                      <a:gd name="T10" fmla="*/ 16 w 43"/>
                      <a:gd name="T11" fmla="*/ 0 h 27"/>
                      <a:gd name="T12" fmla="*/ 8 w 43"/>
                      <a:gd name="T13" fmla="*/ 3 h 27"/>
                      <a:gd name="T14" fmla="*/ 2 w 43"/>
                      <a:gd name="T15" fmla="*/ 6 h 27"/>
                      <a:gd name="T16" fmla="*/ 0 w 43"/>
                      <a:gd name="T17" fmla="*/ 8 h 27"/>
                      <a:gd name="T18" fmla="*/ 43 w 43"/>
                      <a:gd name="T19" fmla="*/ 27 h 27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43"/>
                      <a:gd name="T31" fmla="*/ 0 h 27"/>
                      <a:gd name="T32" fmla="*/ 43 w 43"/>
                      <a:gd name="T33" fmla="*/ 27 h 27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43" h="27">
                        <a:moveTo>
                          <a:pt x="43" y="27"/>
                        </a:moveTo>
                        <a:lnTo>
                          <a:pt x="42" y="24"/>
                        </a:lnTo>
                        <a:lnTo>
                          <a:pt x="40" y="16"/>
                        </a:lnTo>
                        <a:lnTo>
                          <a:pt x="35" y="7"/>
                        </a:lnTo>
                        <a:lnTo>
                          <a:pt x="27" y="1"/>
                        </a:lnTo>
                        <a:lnTo>
                          <a:pt x="16" y="0"/>
                        </a:lnTo>
                        <a:lnTo>
                          <a:pt x="8" y="3"/>
                        </a:lnTo>
                        <a:lnTo>
                          <a:pt x="2" y="6"/>
                        </a:lnTo>
                        <a:lnTo>
                          <a:pt x="0" y="8"/>
                        </a:lnTo>
                        <a:lnTo>
                          <a:pt x="43" y="2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 vert="eaVert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188" name="Freeform 45"/>
                  <p:cNvSpPr>
                    <a:spLocks/>
                  </p:cNvSpPr>
                  <p:nvPr/>
                </p:nvSpPr>
                <p:spPr bwMode="auto">
                  <a:xfrm>
                    <a:off x="2531" y="3068"/>
                    <a:ext cx="293" cy="215"/>
                  </a:xfrm>
                  <a:custGeom>
                    <a:avLst/>
                    <a:gdLst>
                      <a:gd name="T0" fmla="*/ 293 w 293"/>
                      <a:gd name="T1" fmla="*/ 215 h 215"/>
                      <a:gd name="T2" fmla="*/ 279 w 293"/>
                      <a:gd name="T3" fmla="*/ 190 h 215"/>
                      <a:gd name="T4" fmla="*/ 261 w 293"/>
                      <a:gd name="T5" fmla="*/ 166 h 215"/>
                      <a:gd name="T6" fmla="*/ 242 w 293"/>
                      <a:gd name="T7" fmla="*/ 143 h 215"/>
                      <a:gd name="T8" fmla="*/ 221 w 293"/>
                      <a:gd name="T9" fmla="*/ 123 h 215"/>
                      <a:gd name="T10" fmla="*/ 197 w 293"/>
                      <a:gd name="T11" fmla="*/ 102 h 215"/>
                      <a:gd name="T12" fmla="*/ 174 w 293"/>
                      <a:gd name="T13" fmla="*/ 84 h 215"/>
                      <a:gd name="T14" fmla="*/ 149 w 293"/>
                      <a:gd name="T15" fmla="*/ 68 h 215"/>
                      <a:gd name="T16" fmla="*/ 126 w 293"/>
                      <a:gd name="T17" fmla="*/ 53 h 215"/>
                      <a:gd name="T18" fmla="*/ 102 w 293"/>
                      <a:gd name="T19" fmla="*/ 40 h 215"/>
                      <a:gd name="T20" fmla="*/ 80 w 293"/>
                      <a:gd name="T21" fmla="*/ 29 h 215"/>
                      <a:gd name="T22" fmla="*/ 60 w 293"/>
                      <a:gd name="T23" fmla="*/ 19 h 215"/>
                      <a:gd name="T24" fmla="*/ 42 w 293"/>
                      <a:gd name="T25" fmla="*/ 11 h 215"/>
                      <a:gd name="T26" fmla="*/ 27 w 293"/>
                      <a:gd name="T27" fmla="*/ 5 h 215"/>
                      <a:gd name="T28" fmla="*/ 16 w 293"/>
                      <a:gd name="T29" fmla="*/ 2 h 215"/>
                      <a:gd name="T30" fmla="*/ 8 w 293"/>
                      <a:gd name="T31" fmla="*/ 0 h 215"/>
                      <a:gd name="T32" fmla="*/ 4 w 293"/>
                      <a:gd name="T33" fmla="*/ 1 h 215"/>
                      <a:gd name="T34" fmla="*/ 3 w 293"/>
                      <a:gd name="T35" fmla="*/ 4 h 215"/>
                      <a:gd name="T36" fmla="*/ 1 w 293"/>
                      <a:gd name="T37" fmla="*/ 10 h 215"/>
                      <a:gd name="T38" fmla="*/ 0 w 293"/>
                      <a:gd name="T39" fmla="*/ 18 h 215"/>
                      <a:gd name="T40" fmla="*/ 1 w 293"/>
                      <a:gd name="T41" fmla="*/ 28 h 215"/>
                      <a:gd name="T42" fmla="*/ 26 w 293"/>
                      <a:gd name="T43" fmla="*/ 34 h 215"/>
                      <a:gd name="T44" fmla="*/ 50 w 293"/>
                      <a:gd name="T45" fmla="*/ 42 h 215"/>
                      <a:gd name="T46" fmla="*/ 74 w 293"/>
                      <a:gd name="T47" fmla="*/ 51 h 215"/>
                      <a:gd name="T48" fmla="*/ 97 w 293"/>
                      <a:gd name="T49" fmla="*/ 62 h 215"/>
                      <a:gd name="T50" fmla="*/ 121 w 293"/>
                      <a:gd name="T51" fmla="*/ 75 h 215"/>
                      <a:gd name="T52" fmla="*/ 142 w 293"/>
                      <a:gd name="T53" fmla="*/ 88 h 215"/>
                      <a:gd name="T54" fmla="*/ 163 w 293"/>
                      <a:gd name="T55" fmla="*/ 102 h 215"/>
                      <a:gd name="T56" fmla="*/ 184 w 293"/>
                      <a:gd name="T57" fmla="*/ 117 h 215"/>
                      <a:gd name="T58" fmla="*/ 203 w 293"/>
                      <a:gd name="T59" fmla="*/ 132 h 215"/>
                      <a:gd name="T60" fmla="*/ 221 w 293"/>
                      <a:gd name="T61" fmla="*/ 146 h 215"/>
                      <a:gd name="T62" fmla="*/ 237 w 293"/>
                      <a:gd name="T63" fmla="*/ 160 h 215"/>
                      <a:gd name="T64" fmla="*/ 252 w 293"/>
                      <a:gd name="T65" fmla="*/ 174 h 215"/>
                      <a:gd name="T66" fmla="*/ 265 w 293"/>
                      <a:gd name="T67" fmla="*/ 186 h 215"/>
                      <a:gd name="T68" fmla="*/ 277 w 293"/>
                      <a:gd name="T69" fmla="*/ 197 h 215"/>
                      <a:gd name="T70" fmla="*/ 286 w 293"/>
                      <a:gd name="T71" fmla="*/ 207 h 215"/>
                      <a:gd name="T72" fmla="*/ 293 w 293"/>
                      <a:gd name="T73" fmla="*/ 215 h 215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293"/>
                      <a:gd name="T112" fmla="*/ 0 h 215"/>
                      <a:gd name="T113" fmla="*/ 293 w 293"/>
                      <a:gd name="T114" fmla="*/ 215 h 215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293" h="215">
                        <a:moveTo>
                          <a:pt x="293" y="215"/>
                        </a:moveTo>
                        <a:lnTo>
                          <a:pt x="279" y="190"/>
                        </a:lnTo>
                        <a:lnTo>
                          <a:pt x="261" y="166"/>
                        </a:lnTo>
                        <a:lnTo>
                          <a:pt x="242" y="143"/>
                        </a:lnTo>
                        <a:lnTo>
                          <a:pt x="221" y="123"/>
                        </a:lnTo>
                        <a:lnTo>
                          <a:pt x="197" y="102"/>
                        </a:lnTo>
                        <a:lnTo>
                          <a:pt x="174" y="84"/>
                        </a:lnTo>
                        <a:lnTo>
                          <a:pt x="149" y="68"/>
                        </a:lnTo>
                        <a:lnTo>
                          <a:pt x="126" y="53"/>
                        </a:lnTo>
                        <a:lnTo>
                          <a:pt x="102" y="40"/>
                        </a:lnTo>
                        <a:lnTo>
                          <a:pt x="80" y="29"/>
                        </a:lnTo>
                        <a:lnTo>
                          <a:pt x="60" y="19"/>
                        </a:lnTo>
                        <a:lnTo>
                          <a:pt x="42" y="11"/>
                        </a:lnTo>
                        <a:lnTo>
                          <a:pt x="27" y="5"/>
                        </a:lnTo>
                        <a:lnTo>
                          <a:pt x="16" y="2"/>
                        </a:lnTo>
                        <a:lnTo>
                          <a:pt x="8" y="0"/>
                        </a:lnTo>
                        <a:lnTo>
                          <a:pt x="4" y="1"/>
                        </a:lnTo>
                        <a:lnTo>
                          <a:pt x="3" y="4"/>
                        </a:lnTo>
                        <a:lnTo>
                          <a:pt x="1" y="10"/>
                        </a:lnTo>
                        <a:lnTo>
                          <a:pt x="0" y="18"/>
                        </a:lnTo>
                        <a:lnTo>
                          <a:pt x="1" y="28"/>
                        </a:lnTo>
                        <a:lnTo>
                          <a:pt x="26" y="34"/>
                        </a:lnTo>
                        <a:lnTo>
                          <a:pt x="50" y="42"/>
                        </a:lnTo>
                        <a:lnTo>
                          <a:pt x="74" y="51"/>
                        </a:lnTo>
                        <a:lnTo>
                          <a:pt x="97" y="62"/>
                        </a:lnTo>
                        <a:lnTo>
                          <a:pt x="121" y="75"/>
                        </a:lnTo>
                        <a:lnTo>
                          <a:pt x="142" y="88"/>
                        </a:lnTo>
                        <a:lnTo>
                          <a:pt x="163" y="102"/>
                        </a:lnTo>
                        <a:lnTo>
                          <a:pt x="184" y="117"/>
                        </a:lnTo>
                        <a:lnTo>
                          <a:pt x="203" y="132"/>
                        </a:lnTo>
                        <a:lnTo>
                          <a:pt x="221" y="146"/>
                        </a:lnTo>
                        <a:lnTo>
                          <a:pt x="237" y="160"/>
                        </a:lnTo>
                        <a:lnTo>
                          <a:pt x="252" y="174"/>
                        </a:lnTo>
                        <a:lnTo>
                          <a:pt x="265" y="186"/>
                        </a:lnTo>
                        <a:lnTo>
                          <a:pt x="277" y="197"/>
                        </a:lnTo>
                        <a:lnTo>
                          <a:pt x="286" y="207"/>
                        </a:lnTo>
                        <a:lnTo>
                          <a:pt x="293" y="215"/>
                        </a:lnTo>
                        <a:close/>
                      </a:path>
                    </a:pathLst>
                  </a:custGeom>
                  <a:solidFill>
                    <a:srgbClr val="7AC6D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 vert="eaVert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189" name="Freeform 46"/>
                  <p:cNvSpPr>
                    <a:spLocks/>
                  </p:cNvSpPr>
                  <p:nvPr/>
                </p:nvSpPr>
                <p:spPr bwMode="auto">
                  <a:xfrm>
                    <a:off x="2539" y="3144"/>
                    <a:ext cx="296" cy="176"/>
                  </a:xfrm>
                  <a:custGeom>
                    <a:avLst/>
                    <a:gdLst>
                      <a:gd name="T0" fmla="*/ 296 w 296"/>
                      <a:gd name="T1" fmla="*/ 170 h 176"/>
                      <a:gd name="T2" fmla="*/ 282 w 296"/>
                      <a:gd name="T3" fmla="*/ 148 h 176"/>
                      <a:gd name="T4" fmla="*/ 266 w 296"/>
                      <a:gd name="T5" fmla="*/ 127 h 176"/>
                      <a:gd name="T6" fmla="*/ 247 w 296"/>
                      <a:gd name="T7" fmla="*/ 109 h 176"/>
                      <a:gd name="T8" fmla="*/ 228 w 296"/>
                      <a:gd name="T9" fmla="*/ 93 h 176"/>
                      <a:gd name="T10" fmla="*/ 207 w 296"/>
                      <a:gd name="T11" fmla="*/ 77 h 176"/>
                      <a:gd name="T12" fmla="*/ 187 w 296"/>
                      <a:gd name="T13" fmla="*/ 64 h 176"/>
                      <a:gd name="T14" fmla="*/ 166 w 296"/>
                      <a:gd name="T15" fmla="*/ 52 h 176"/>
                      <a:gd name="T16" fmla="*/ 143 w 296"/>
                      <a:gd name="T17" fmla="*/ 42 h 176"/>
                      <a:gd name="T18" fmla="*/ 122 w 296"/>
                      <a:gd name="T19" fmla="*/ 32 h 176"/>
                      <a:gd name="T20" fmla="*/ 101 w 296"/>
                      <a:gd name="T21" fmla="*/ 24 h 176"/>
                      <a:gd name="T22" fmla="*/ 81 w 296"/>
                      <a:gd name="T23" fmla="*/ 18 h 176"/>
                      <a:gd name="T24" fmla="*/ 62 w 296"/>
                      <a:gd name="T25" fmla="*/ 12 h 176"/>
                      <a:gd name="T26" fmla="*/ 43 w 296"/>
                      <a:gd name="T27" fmla="*/ 8 h 176"/>
                      <a:gd name="T28" fmla="*/ 27 w 296"/>
                      <a:gd name="T29" fmla="*/ 5 h 176"/>
                      <a:gd name="T30" fmla="*/ 12 w 296"/>
                      <a:gd name="T31" fmla="*/ 2 h 176"/>
                      <a:gd name="T32" fmla="*/ 0 w 296"/>
                      <a:gd name="T33" fmla="*/ 0 h 176"/>
                      <a:gd name="T34" fmla="*/ 6 w 296"/>
                      <a:gd name="T35" fmla="*/ 17 h 176"/>
                      <a:gd name="T36" fmla="*/ 13 w 296"/>
                      <a:gd name="T37" fmla="*/ 28 h 176"/>
                      <a:gd name="T38" fmla="*/ 19 w 296"/>
                      <a:gd name="T39" fmla="*/ 35 h 176"/>
                      <a:gd name="T40" fmla="*/ 21 w 296"/>
                      <a:gd name="T41" fmla="*/ 37 h 176"/>
                      <a:gd name="T42" fmla="*/ 52 w 296"/>
                      <a:gd name="T43" fmla="*/ 43 h 176"/>
                      <a:gd name="T44" fmla="*/ 79 w 296"/>
                      <a:gd name="T45" fmla="*/ 50 h 176"/>
                      <a:gd name="T46" fmla="*/ 106 w 296"/>
                      <a:gd name="T47" fmla="*/ 58 h 176"/>
                      <a:gd name="T48" fmla="*/ 129 w 296"/>
                      <a:gd name="T49" fmla="*/ 68 h 176"/>
                      <a:gd name="T50" fmla="*/ 151 w 296"/>
                      <a:gd name="T51" fmla="*/ 79 h 176"/>
                      <a:gd name="T52" fmla="*/ 171 w 296"/>
                      <a:gd name="T53" fmla="*/ 90 h 176"/>
                      <a:gd name="T54" fmla="*/ 188 w 296"/>
                      <a:gd name="T55" fmla="*/ 103 h 176"/>
                      <a:gd name="T56" fmla="*/ 203 w 296"/>
                      <a:gd name="T57" fmla="*/ 115 h 176"/>
                      <a:gd name="T58" fmla="*/ 218 w 296"/>
                      <a:gd name="T59" fmla="*/ 126 h 176"/>
                      <a:gd name="T60" fmla="*/ 229 w 296"/>
                      <a:gd name="T61" fmla="*/ 138 h 176"/>
                      <a:gd name="T62" fmla="*/ 239 w 296"/>
                      <a:gd name="T63" fmla="*/ 149 h 176"/>
                      <a:gd name="T64" fmla="*/ 246 w 296"/>
                      <a:gd name="T65" fmla="*/ 158 h 176"/>
                      <a:gd name="T66" fmla="*/ 252 w 296"/>
                      <a:gd name="T67" fmla="*/ 165 h 176"/>
                      <a:gd name="T68" fmla="*/ 257 w 296"/>
                      <a:gd name="T69" fmla="*/ 171 h 176"/>
                      <a:gd name="T70" fmla="*/ 259 w 296"/>
                      <a:gd name="T71" fmla="*/ 175 h 176"/>
                      <a:gd name="T72" fmla="*/ 260 w 296"/>
                      <a:gd name="T73" fmla="*/ 176 h 176"/>
                      <a:gd name="T74" fmla="*/ 267 w 296"/>
                      <a:gd name="T75" fmla="*/ 172 h 176"/>
                      <a:gd name="T76" fmla="*/ 272 w 296"/>
                      <a:gd name="T77" fmla="*/ 170 h 176"/>
                      <a:gd name="T78" fmla="*/ 277 w 296"/>
                      <a:gd name="T79" fmla="*/ 169 h 176"/>
                      <a:gd name="T80" fmla="*/ 282 w 296"/>
                      <a:gd name="T81" fmla="*/ 168 h 176"/>
                      <a:gd name="T82" fmla="*/ 287 w 296"/>
                      <a:gd name="T83" fmla="*/ 168 h 176"/>
                      <a:gd name="T84" fmla="*/ 291 w 296"/>
                      <a:gd name="T85" fmla="*/ 169 h 176"/>
                      <a:gd name="T86" fmla="*/ 294 w 296"/>
                      <a:gd name="T87" fmla="*/ 169 h 176"/>
                      <a:gd name="T88" fmla="*/ 296 w 296"/>
                      <a:gd name="T89" fmla="*/ 170 h 17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w 296"/>
                      <a:gd name="T136" fmla="*/ 0 h 176"/>
                      <a:gd name="T137" fmla="*/ 296 w 296"/>
                      <a:gd name="T138" fmla="*/ 176 h 176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T135" t="T136" r="T137" b="T138"/>
                    <a:pathLst>
                      <a:path w="296" h="176">
                        <a:moveTo>
                          <a:pt x="296" y="170"/>
                        </a:moveTo>
                        <a:lnTo>
                          <a:pt x="282" y="148"/>
                        </a:lnTo>
                        <a:lnTo>
                          <a:pt x="266" y="127"/>
                        </a:lnTo>
                        <a:lnTo>
                          <a:pt x="247" y="109"/>
                        </a:lnTo>
                        <a:lnTo>
                          <a:pt x="228" y="93"/>
                        </a:lnTo>
                        <a:lnTo>
                          <a:pt x="207" y="77"/>
                        </a:lnTo>
                        <a:lnTo>
                          <a:pt x="187" y="64"/>
                        </a:lnTo>
                        <a:lnTo>
                          <a:pt x="166" y="52"/>
                        </a:lnTo>
                        <a:lnTo>
                          <a:pt x="143" y="42"/>
                        </a:lnTo>
                        <a:lnTo>
                          <a:pt x="122" y="32"/>
                        </a:lnTo>
                        <a:lnTo>
                          <a:pt x="101" y="24"/>
                        </a:lnTo>
                        <a:lnTo>
                          <a:pt x="81" y="18"/>
                        </a:lnTo>
                        <a:lnTo>
                          <a:pt x="62" y="12"/>
                        </a:lnTo>
                        <a:lnTo>
                          <a:pt x="43" y="8"/>
                        </a:lnTo>
                        <a:lnTo>
                          <a:pt x="27" y="5"/>
                        </a:lnTo>
                        <a:lnTo>
                          <a:pt x="12" y="2"/>
                        </a:lnTo>
                        <a:lnTo>
                          <a:pt x="0" y="0"/>
                        </a:lnTo>
                        <a:lnTo>
                          <a:pt x="6" y="17"/>
                        </a:lnTo>
                        <a:lnTo>
                          <a:pt x="13" y="28"/>
                        </a:lnTo>
                        <a:lnTo>
                          <a:pt x="19" y="35"/>
                        </a:lnTo>
                        <a:lnTo>
                          <a:pt x="21" y="37"/>
                        </a:lnTo>
                        <a:lnTo>
                          <a:pt x="52" y="43"/>
                        </a:lnTo>
                        <a:lnTo>
                          <a:pt x="79" y="50"/>
                        </a:lnTo>
                        <a:lnTo>
                          <a:pt x="106" y="58"/>
                        </a:lnTo>
                        <a:lnTo>
                          <a:pt x="129" y="68"/>
                        </a:lnTo>
                        <a:lnTo>
                          <a:pt x="151" y="79"/>
                        </a:lnTo>
                        <a:lnTo>
                          <a:pt x="171" y="90"/>
                        </a:lnTo>
                        <a:lnTo>
                          <a:pt x="188" y="103"/>
                        </a:lnTo>
                        <a:lnTo>
                          <a:pt x="203" y="115"/>
                        </a:lnTo>
                        <a:lnTo>
                          <a:pt x="218" y="126"/>
                        </a:lnTo>
                        <a:lnTo>
                          <a:pt x="229" y="138"/>
                        </a:lnTo>
                        <a:lnTo>
                          <a:pt x="239" y="149"/>
                        </a:lnTo>
                        <a:lnTo>
                          <a:pt x="246" y="158"/>
                        </a:lnTo>
                        <a:lnTo>
                          <a:pt x="252" y="165"/>
                        </a:lnTo>
                        <a:lnTo>
                          <a:pt x="257" y="171"/>
                        </a:lnTo>
                        <a:lnTo>
                          <a:pt x="259" y="175"/>
                        </a:lnTo>
                        <a:lnTo>
                          <a:pt x="260" y="176"/>
                        </a:lnTo>
                        <a:lnTo>
                          <a:pt x="267" y="172"/>
                        </a:lnTo>
                        <a:lnTo>
                          <a:pt x="272" y="170"/>
                        </a:lnTo>
                        <a:lnTo>
                          <a:pt x="277" y="169"/>
                        </a:lnTo>
                        <a:lnTo>
                          <a:pt x="282" y="168"/>
                        </a:lnTo>
                        <a:lnTo>
                          <a:pt x="287" y="168"/>
                        </a:lnTo>
                        <a:lnTo>
                          <a:pt x="291" y="169"/>
                        </a:lnTo>
                        <a:lnTo>
                          <a:pt x="294" y="169"/>
                        </a:lnTo>
                        <a:lnTo>
                          <a:pt x="296" y="170"/>
                        </a:lnTo>
                        <a:close/>
                      </a:path>
                    </a:pathLst>
                  </a:custGeom>
                  <a:solidFill>
                    <a:srgbClr val="7AC6D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 vert="eaVert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190" name="Freeform 47"/>
                  <p:cNvSpPr>
                    <a:spLocks/>
                  </p:cNvSpPr>
                  <p:nvPr/>
                </p:nvSpPr>
                <p:spPr bwMode="auto">
                  <a:xfrm>
                    <a:off x="2530" y="3083"/>
                    <a:ext cx="306" cy="232"/>
                  </a:xfrm>
                  <a:custGeom>
                    <a:avLst/>
                    <a:gdLst>
                      <a:gd name="T0" fmla="*/ 305 w 306"/>
                      <a:gd name="T1" fmla="*/ 231 h 232"/>
                      <a:gd name="T2" fmla="*/ 305 w 306"/>
                      <a:gd name="T3" fmla="*/ 231 h 232"/>
                      <a:gd name="T4" fmla="*/ 306 w 306"/>
                      <a:gd name="T5" fmla="*/ 231 h 232"/>
                      <a:gd name="T6" fmla="*/ 306 w 306"/>
                      <a:gd name="T7" fmla="*/ 232 h 232"/>
                      <a:gd name="T8" fmla="*/ 306 w 306"/>
                      <a:gd name="T9" fmla="*/ 232 h 232"/>
                      <a:gd name="T10" fmla="*/ 304 w 306"/>
                      <a:gd name="T11" fmla="*/ 224 h 232"/>
                      <a:gd name="T12" fmla="*/ 301 w 306"/>
                      <a:gd name="T13" fmla="*/ 216 h 232"/>
                      <a:gd name="T14" fmla="*/ 298 w 306"/>
                      <a:gd name="T15" fmla="*/ 209 h 232"/>
                      <a:gd name="T16" fmla="*/ 294 w 306"/>
                      <a:gd name="T17" fmla="*/ 200 h 232"/>
                      <a:gd name="T18" fmla="*/ 287 w 306"/>
                      <a:gd name="T19" fmla="*/ 192 h 232"/>
                      <a:gd name="T20" fmla="*/ 278 w 306"/>
                      <a:gd name="T21" fmla="*/ 182 h 232"/>
                      <a:gd name="T22" fmla="*/ 266 w 306"/>
                      <a:gd name="T23" fmla="*/ 170 h 232"/>
                      <a:gd name="T24" fmla="*/ 253 w 306"/>
                      <a:gd name="T25" fmla="*/ 157 h 232"/>
                      <a:gd name="T26" fmla="*/ 238 w 306"/>
                      <a:gd name="T27" fmla="*/ 142 h 232"/>
                      <a:gd name="T28" fmla="*/ 222 w 306"/>
                      <a:gd name="T29" fmla="*/ 127 h 232"/>
                      <a:gd name="T30" fmla="*/ 204 w 306"/>
                      <a:gd name="T31" fmla="*/ 112 h 232"/>
                      <a:gd name="T32" fmla="*/ 185 w 306"/>
                      <a:gd name="T33" fmla="*/ 95 h 232"/>
                      <a:gd name="T34" fmla="*/ 164 w 306"/>
                      <a:gd name="T35" fmla="*/ 80 h 232"/>
                      <a:gd name="T36" fmla="*/ 143 w 306"/>
                      <a:gd name="T37" fmla="*/ 65 h 232"/>
                      <a:gd name="T38" fmla="*/ 122 w 306"/>
                      <a:gd name="T39" fmla="*/ 49 h 232"/>
                      <a:gd name="T40" fmla="*/ 98 w 306"/>
                      <a:gd name="T41" fmla="*/ 36 h 232"/>
                      <a:gd name="T42" fmla="*/ 75 w 306"/>
                      <a:gd name="T43" fmla="*/ 24 h 232"/>
                      <a:gd name="T44" fmla="*/ 51 w 306"/>
                      <a:gd name="T45" fmla="*/ 14 h 232"/>
                      <a:gd name="T46" fmla="*/ 27 w 306"/>
                      <a:gd name="T47" fmla="*/ 6 h 232"/>
                      <a:gd name="T48" fmla="*/ 2 w 306"/>
                      <a:gd name="T49" fmla="*/ 0 h 232"/>
                      <a:gd name="T50" fmla="*/ 0 w 306"/>
                      <a:gd name="T51" fmla="*/ 12 h 232"/>
                      <a:gd name="T52" fmla="*/ 0 w 306"/>
                      <a:gd name="T53" fmla="*/ 27 h 232"/>
                      <a:gd name="T54" fmla="*/ 2 w 306"/>
                      <a:gd name="T55" fmla="*/ 44 h 232"/>
                      <a:gd name="T56" fmla="*/ 9 w 306"/>
                      <a:gd name="T57" fmla="*/ 63 h 232"/>
                      <a:gd name="T58" fmla="*/ 21 w 306"/>
                      <a:gd name="T59" fmla="*/ 65 h 232"/>
                      <a:gd name="T60" fmla="*/ 36 w 306"/>
                      <a:gd name="T61" fmla="*/ 67 h 232"/>
                      <a:gd name="T62" fmla="*/ 52 w 306"/>
                      <a:gd name="T63" fmla="*/ 71 h 232"/>
                      <a:gd name="T64" fmla="*/ 71 w 306"/>
                      <a:gd name="T65" fmla="*/ 75 h 232"/>
                      <a:gd name="T66" fmla="*/ 90 w 306"/>
                      <a:gd name="T67" fmla="*/ 80 h 232"/>
                      <a:gd name="T68" fmla="*/ 110 w 306"/>
                      <a:gd name="T69" fmla="*/ 87 h 232"/>
                      <a:gd name="T70" fmla="*/ 131 w 306"/>
                      <a:gd name="T71" fmla="*/ 94 h 232"/>
                      <a:gd name="T72" fmla="*/ 152 w 306"/>
                      <a:gd name="T73" fmla="*/ 104 h 232"/>
                      <a:gd name="T74" fmla="*/ 175 w 306"/>
                      <a:gd name="T75" fmla="*/ 114 h 232"/>
                      <a:gd name="T76" fmla="*/ 196 w 306"/>
                      <a:gd name="T77" fmla="*/ 126 h 232"/>
                      <a:gd name="T78" fmla="*/ 216 w 306"/>
                      <a:gd name="T79" fmla="*/ 139 h 232"/>
                      <a:gd name="T80" fmla="*/ 237 w 306"/>
                      <a:gd name="T81" fmla="*/ 154 h 232"/>
                      <a:gd name="T82" fmla="*/ 256 w 306"/>
                      <a:gd name="T83" fmla="*/ 171 h 232"/>
                      <a:gd name="T84" fmla="*/ 275 w 306"/>
                      <a:gd name="T85" fmla="*/ 188 h 232"/>
                      <a:gd name="T86" fmla="*/ 291 w 306"/>
                      <a:gd name="T87" fmla="*/ 209 h 232"/>
                      <a:gd name="T88" fmla="*/ 305 w 306"/>
                      <a:gd name="T89" fmla="*/ 231 h 232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w 306"/>
                      <a:gd name="T136" fmla="*/ 0 h 232"/>
                      <a:gd name="T137" fmla="*/ 306 w 306"/>
                      <a:gd name="T138" fmla="*/ 232 h 232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T135" t="T136" r="T137" b="T138"/>
                    <a:pathLst>
                      <a:path w="306" h="232">
                        <a:moveTo>
                          <a:pt x="305" y="231"/>
                        </a:moveTo>
                        <a:lnTo>
                          <a:pt x="305" y="231"/>
                        </a:lnTo>
                        <a:lnTo>
                          <a:pt x="306" y="231"/>
                        </a:lnTo>
                        <a:lnTo>
                          <a:pt x="306" y="232"/>
                        </a:lnTo>
                        <a:lnTo>
                          <a:pt x="304" y="224"/>
                        </a:lnTo>
                        <a:lnTo>
                          <a:pt x="301" y="216"/>
                        </a:lnTo>
                        <a:lnTo>
                          <a:pt x="298" y="209"/>
                        </a:lnTo>
                        <a:lnTo>
                          <a:pt x="294" y="200"/>
                        </a:lnTo>
                        <a:lnTo>
                          <a:pt x="287" y="192"/>
                        </a:lnTo>
                        <a:lnTo>
                          <a:pt x="278" y="182"/>
                        </a:lnTo>
                        <a:lnTo>
                          <a:pt x="266" y="170"/>
                        </a:lnTo>
                        <a:lnTo>
                          <a:pt x="253" y="157"/>
                        </a:lnTo>
                        <a:lnTo>
                          <a:pt x="238" y="142"/>
                        </a:lnTo>
                        <a:lnTo>
                          <a:pt x="222" y="127"/>
                        </a:lnTo>
                        <a:lnTo>
                          <a:pt x="204" y="112"/>
                        </a:lnTo>
                        <a:lnTo>
                          <a:pt x="185" y="95"/>
                        </a:lnTo>
                        <a:lnTo>
                          <a:pt x="164" y="80"/>
                        </a:lnTo>
                        <a:lnTo>
                          <a:pt x="143" y="65"/>
                        </a:lnTo>
                        <a:lnTo>
                          <a:pt x="122" y="49"/>
                        </a:lnTo>
                        <a:lnTo>
                          <a:pt x="98" y="36"/>
                        </a:lnTo>
                        <a:lnTo>
                          <a:pt x="75" y="24"/>
                        </a:lnTo>
                        <a:lnTo>
                          <a:pt x="51" y="14"/>
                        </a:lnTo>
                        <a:lnTo>
                          <a:pt x="27" y="6"/>
                        </a:lnTo>
                        <a:lnTo>
                          <a:pt x="2" y="0"/>
                        </a:lnTo>
                        <a:lnTo>
                          <a:pt x="0" y="12"/>
                        </a:lnTo>
                        <a:lnTo>
                          <a:pt x="0" y="27"/>
                        </a:lnTo>
                        <a:lnTo>
                          <a:pt x="2" y="44"/>
                        </a:lnTo>
                        <a:lnTo>
                          <a:pt x="9" y="63"/>
                        </a:lnTo>
                        <a:lnTo>
                          <a:pt x="21" y="65"/>
                        </a:lnTo>
                        <a:lnTo>
                          <a:pt x="36" y="67"/>
                        </a:lnTo>
                        <a:lnTo>
                          <a:pt x="52" y="71"/>
                        </a:lnTo>
                        <a:lnTo>
                          <a:pt x="71" y="75"/>
                        </a:lnTo>
                        <a:lnTo>
                          <a:pt x="90" y="80"/>
                        </a:lnTo>
                        <a:lnTo>
                          <a:pt x="110" y="87"/>
                        </a:lnTo>
                        <a:lnTo>
                          <a:pt x="131" y="94"/>
                        </a:lnTo>
                        <a:lnTo>
                          <a:pt x="152" y="104"/>
                        </a:lnTo>
                        <a:lnTo>
                          <a:pt x="175" y="114"/>
                        </a:lnTo>
                        <a:lnTo>
                          <a:pt x="196" y="126"/>
                        </a:lnTo>
                        <a:lnTo>
                          <a:pt x="216" y="139"/>
                        </a:lnTo>
                        <a:lnTo>
                          <a:pt x="237" y="154"/>
                        </a:lnTo>
                        <a:lnTo>
                          <a:pt x="256" y="171"/>
                        </a:lnTo>
                        <a:lnTo>
                          <a:pt x="275" y="188"/>
                        </a:lnTo>
                        <a:lnTo>
                          <a:pt x="291" y="209"/>
                        </a:lnTo>
                        <a:lnTo>
                          <a:pt x="305" y="231"/>
                        </a:lnTo>
                        <a:close/>
                      </a:path>
                    </a:pathLst>
                  </a:custGeom>
                  <a:solidFill>
                    <a:srgbClr val="D1EDF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 vert="eaVert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191" name="Freeform 48"/>
                  <p:cNvSpPr>
                    <a:spLocks/>
                  </p:cNvSpPr>
                  <p:nvPr/>
                </p:nvSpPr>
                <p:spPr bwMode="auto">
                  <a:xfrm>
                    <a:off x="2689" y="3124"/>
                    <a:ext cx="18" cy="79"/>
                  </a:xfrm>
                  <a:custGeom>
                    <a:avLst/>
                    <a:gdLst>
                      <a:gd name="T0" fmla="*/ 3 w 18"/>
                      <a:gd name="T1" fmla="*/ 79 h 79"/>
                      <a:gd name="T2" fmla="*/ 7 w 18"/>
                      <a:gd name="T3" fmla="*/ 69 h 79"/>
                      <a:gd name="T4" fmla="*/ 13 w 18"/>
                      <a:gd name="T5" fmla="*/ 45 h 79"/>
                      <a:gd name="T6" fmla="*/ 18 w 18"/>
                      <a:gd name="T7" fmla="*/ 20 h 79"/>
                      <a:gd name="T8" fmla="*/ 18 w 18"/>
                      <a:gd name="T9" fmla="*/ 5 h 79"/>
                      <a:gd name="T10" fmla="*/ 13 w 18"/>
                      <a:gd name="T11" fmla="*/ 0 h 79"/>
                      <a:gd name="T12" fmla="*/ 8 w 18"/>
                      <a:gd name="T13" fmla="*/ 0 h 79"/>
                      <a:gd name="T14" fmla="*/ 2 w 18"/>
                      <a:gd name="T15" fmla="*/ 6 h 79"/>
                      <a:gd name="T16" fmla="*/ 0 w 18"/>
                      <a:gd name="T17" fmla="*/ 24 h 79"/>
                      <a:gd name="T18" fmla="*/ 0 w 18"/>
                      <a:gd name="T19" fmla="*/ 46 h 79"/>
                      <a:gd name="T20" fmla="*/ 2 w 18"/>
                      <a:gd name="T21" fmla="*/ 64 h 79"/>
                      <a:gd name="T22" fmla="*/ 3 w 18"/>
                      <a:gd name="T23" fmla="*/ 75 h 79"/>
                      <a:gd name="T24" fmla="*/ 3 w 18"/>
                      <a:gd name="T25" fmla="*/ 79 h 79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18"/>
                      <a:gd name="T40" fmla="*/ 0 h 79"/>
                      <a:gd name="T41" fmla="*/ 18 w 18"/>
                      <a:gd name="T42" fmla="*/ 79 h 79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18" h="79">
                        <a:moveTo>
                          <a:pt x="3" y="79"/>
                        </a:moveTo>
                        <a:lnTo>
                          <a:pt x="7" y="69"/>
                        </a:lnTo>
                        <a:lnTo>
                          <a:pt x="13" y="45"/>
                        </a:lnTo>
                        <a:lnTo>
                          <a:pt x="18" y="20"/>
                        </a:lnTo>
                        <a:lnTo>
                          <a:pt x="18" y="5"/>
                        </a:lnTo>
                        <a:lnTo>
                          <a:pt x="13" y="0"/>
                        </a:lnTo>
                        <a:lnTo>
                          <a:pt x="8" y="0"/>
                        </a:lnTo>
                        <a:lnTo>
                          <a:pt x="2" y="6"/>
                        </a:lnTo>
                        <a:lnTo>
                          <a:pt x="0" y="24"/>
                        </a:lnTo>
                        <a:lnTo>
                          <a:pt x="0" y="46"/>
                        </a:lnTo>
                        <a:lnTo>
                          <a:pt x="2" y="64"/>
                        </a:lnTo>
                        <a:lnTo>
                          <a:pt x="3" y="75"/>
                        </a:lnTo>
                        <a:lnTo>
                          <a:pt x="3" y="79"/>
                        </a:lnTo>
                        <a:close/>
                      </a:path>
                    </a:pathLst>
                  </a:custGeom>
                  <a:solidFill>
                    <a:srgbClr val="3F99D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 vert="eaVert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192" name="Freeform 49"/>
                  <p:cNvSpPr>
                    <a:spLocks/>
                  </p:cNvSpPr>
                  <p:nvPr/>
                </p:nvSpPr>
                <p:spPr bwMode="auto">
                  <a:xfrm>
                    <a:off x="2697" y="3129"/>
                    <a:ext cx="8" cy="12"/>
                  </a:xfrm>
                  <a:custGeom>
                    <a:avLst/>
                    <a:gdLst>
                      <a:gd name="T0" fmla="*/ 0 w 8"/>
                      <a:gd name="T1" fmla="*/ 7 h 12"/>
                      <a:gd name="T2" fmla="*/ 0 w 8"/>
                      <a:gd name="T3" fmla="*/ 9 h 12"/>
                      <a:gd name="T4" fmla="*/ 1 w 8"/>
                      <a:gd name="T5" fmla="*/ 11 h 12"/>
                      <a:gd name="T6" fmla="*/ 3 w 8"/>
                      <a:gd name="T7" fmla="*/ 12 h 12"/>
                      <a:gd name="T8" fmla="*/ 5 w 8"/>
                      <a:gd name="T9" fmla="*/ 12 h 12"/>
                      <a:gd name="T10" fmla="*/ 6 w 8"/>
                      <a:gd name="T11" fmla="*/ 11 h 12"/>
                      <a:gd name="T12" fmla="*/ 8 w 8"/>
                      <a:gd name="T13" fmla="*/ 10 h 12"/>
                      <a:gd name="T14" fmla="*/ 8 w 8"/>
                      <a:gd name="T15" fmla="*/ 8 h 12"/>
                      <a:gd name="T16" fmla="*/ 8 w 8"/>
                      <a:gd name="T17" fmla="*/ 6 h 12"/>
                      <a:gd name="T18" fmla="*/ 8 w 8"/>
                      <a:gd name="T19" fmla="*/ 3 h 12"/>
                      <a:gd name="T20" fmla="*/ 7 w 8"/>
                      <a:gd name="T21" fmla="*/ 1 h 12"/>
                      <a:gd name="T22" fmla="*/ 5 w 8"/>
                      <a:gd name="T23" fmla="*/ 0 h 12"/>
                      <a:gd name="T24" fmla="*/ 3 w 8"/>
                      <a:gd name="T25" fmla="*/ 0 h 12"/>
                      <a:gd name="T26" fmla="*/ 2 w 8"/>
                      <a:gd name="T27" fmla="*/ 1 h 12"/>
                      <a:gd name="T28" fmla="*/ 0 w 8"/>
                      <a:gd name="T29" fmla="*/ 2 h 12"/>
                      <a:gd name="T30" fmla="*/ 0 w 8"/>
                      <a:gd name="T31" fmla="*/ 5 h 12"/>
                      <a:gd name="T32" fmla="*/ 0 w 8"/>
                      <a:gd name="T33" fmla="*/ 7 h 1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8"/>
                      <a:gd name="T52" fmla="*/ 0 h 12"/>
                      <a:gd name="T53" fmla="*/ 8 w 8"/>
                      <a:gd name="T54" fmla="*/ 12 h 12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8" h="12">
                        <a:moveTo>
                          <a:pt x="0" y="7"/>
                        </a:moveTo>
                        <a:lnTo>
                          <a:pt x="0" y="9"/>
                        </a:lnTo>
                        <a:lnTo>
                          <a:pt x="1" y="11"/>
                        </a:lnTo>
                        <a:lnTo>
                          <a:pt x="3" y="12"/>
                        </a:lnTo>
                        <a:lnTo>
                          <a:pt x="5" y="12"/>
                        </a:lnTo>
                        <a:lnTo>
                          <a:pt x="6" y="11"/>
                        </a:lnTo>
                        <a:lnTo>
                          <a:pt x="8" y="10"/>
                        </a:lnTo>
                        <a:lnTo>
                          <a:pt x="8" y="8"/>
                        </a:lnTo>
                        <a:lnTo>
                          <a:pt x="8" y="6"/>
                        </a:lnTo>
                        <a:lnTo>
                          <a:pt x="8" y="3"/>
                        </a:lnTo>
                        <a:lnTo>
                          <a:pt x="7" y="1"/>
                        </a:lnTo>
                        <a:lnTo>
                          <a:pt x="5" y="0"/>
                        </a:lnTo>
                        <a:lnTo>
                          <a:pt x="3" y="0"/>
                        </a:lnTo>
                        <a:lnTo>
                          <a:pt x="2" y="1"/>
                        </a:lnTo>
                        <a:lnTo>
                          <a:pt x="0" y="2"/>
                        </a:lnTo>
                        <a:lnTo>
                          <a:pt x="0" y="5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CCE2F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 vert="eaVert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193" name="Freeform 50"/>
                  <p:cNvSpPr>
                    <a:spLocks/>
                  </p:cNvSpPr>
                  <p:nvPr/>
                </p:nvSpPr>
                <p:spPr bwMode="auto">
                  <a:xfrm>
                    <a:off x="2632" y="3090"/>
                    <a:ext cx="17" cy="79"/>
                  </a:xfrm>
                  <a:custGeom>
                    <a:avLst/>
                    <a:gdLst>
                      <a:gd name="T0" fmla="*/ 3 w 17"/>
                      <a:gd name="T1" fmla="*/ 79 h 79"/>
                      <a:gd name="T2" fmla="*/ 6 w 17"/>
                      <a:gd name="T3" fmla="*/ 69 h 79"/>
                      <a:gd name="T4" fmla="*/ 12 w 17"/>
                      <a:gd name="T5" fmla="*/ 45 h 79"/>
                      <a:gd name="T6" fmla="*/ 17 w 17"/>
                      <a:gd name="T7" fmla="*/ 20 h 79"/>
                      <a:gd name="T8" fmla="*/ 17 w 17"/>
                      <a:gd name="T9" fmla="*/ 5 h 79"/>
                      <a:gd name="T10" fmla="*/ 13 w 17"/>
                      <a:gd name="T11" fmla="*/ 1 h 79"/>
                      <a:gd name="T12" fmla="*/ 7 w 17"/>
                      <a:gd name="T13" fmla="*/ 0 h 79"/>
                      <a:gd name="T14" fmla="*/ 2 w 17"/>
                      <a:gd name="T15" fmla="*/ 7 h 79"/>
                      <a:gd name="T16" fmla="*/ 0 w 17"/>
                      <a:gd name="T17" fmla="*/ 24 h 79"/>
                      <a:gd name="T18" fmla="*/ 0 w 17"/>
                      <a:gd name="T19" fmla="*/ 46 h 79"/>
                      <a:gd name="T20" fmla="*/ 2 w 17"/>
                      <a:gd name="T21" fmla="*/ 63 h 79"/>
                      <a:gd name="T22" fmla="*/ 3 w 17"/>
                      <a:gd name="T23" fmla="*/ 75 h 79"/>
                      <a:gd name="T24" fmla="*/ 3 w 17"/>
                      <a:gd name="T25" fmla="*/ 79 h 79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17"/>
                      <a:gd name="T40" fmla="*/ 0 h 79"/>
                      <a:gd name="T41" fmla="*/ 17 w 17"/>
                      <a:gd name="T42" fmla="*/ 79 h 79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17" h="79">
                        <a:moveTo>
                          <a:pt x="3" y="79"/>
                        </a:moveTo>
                        <a:lnTo>
                          <a:pt x="6" y="69"/>
                        </a:lnTo>
                        <a:lnTo>
                          <a:pt x="12" y="45"/>
                        </a:lnTo>
                        <a:lnTo>
                          <a:pt x="17" y="20"/>
                        </a:lnTo>
                        <a:lnTo>
                          <a:pt x="17" y="5"/>
                        </a:lnTo>
                        <a:lnTo>
                          <a:pt x="13" y="1"/>
                        </a:lnTo>
                        <a:lnTo>
                          <a:pt x="7" y="0"/>
                        </a:lnTo>
                        <a:lnTo>
                          <a:pt x="2" y="7"/>
                        </a:lnTo>
                        <a:lnTo>
                          <a:pt x="0" y="24"/>
                        </a:lnTo>
                        <a:lnTo>
                          <a:pt x="0" y="46"/>
                        </a:lnTo>
                        <a:lnTo>
                          <a:pt x="2" y="63"/>
                        </a:lnTo>
                        <a:lnTo>
                          <a:pt x="3" y="75"/>
                        </a:lnTo>
                        <a:lnTo>
                          <a:pt x="3" y="79"/>
                        </a:lnTo>
                        <a:close/>
                      </a:path>
                    </a:pathLst>
                  </a:custGeom>
                  <a:solidFill>
                    <a:srgbClr val="3F99D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 vert="eaVert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194" name="Freeform 51"/>
                  <p:cNvSpPr>
                    <a:spLocks/>
                  </p:cNvSpPr>
                  <p:nvPr/>
                </p:nvSpPr>
                <p:spPr bwMode="auto">
                  <a:xfrm>
                    <a:off x="2638" y="3095"/>
                    <a:ext cx="10" cy="12"/>
                  </a:xfrm>
                  <a:custGeom>
                    <a:avLst/>
                    <a:gdLst>
                      <a:gd name="T0" fmla="*/ 0 w 10"/>
                      <a:gd name="T1" fmla="*/ 7 h 12"/>
                      <a:gd name="T2" fmla="*/ 1 w 10"/>
                      <a:gd name="T3" fmla="*/ 9 h 12"/>
                      <a:gd name="T4" fmla="*/ 2 w 10"/>
                      <a:gd name="T5" fmla="*/ 11 h 12"/>
                      <a:gd name="T6" fmla="*/ 5 w 10"/>
                      <a:gd name="T7" fmla="*/ 12 h 12"/>
                      <a:gd name="T8" fmla="*/ 7 w 10"/>
                      <a:gd name="T9" fmla="*/ 12 h 12"/>
                      <a:gd name="T10" fmla="*/ 8 w 10"/>
                      <a:gd name="T11" fmla="*/ 11 h 12"/>
                      <a:gd name="T12" fmla="*/ 10 w 10"/>
                      <a:gd name="T13" fmla="*/ 9 h 12"/>
                      <a:gd name="T14" fmla="*/ 10 w 10"/>
                      <a:gd name="T15" fmla="*/ 7 h 12"/>
                      <a:gd name="T16" fmla="*/ 10 w 10"/>
                      <a:gd name="T17" fmla="*/ 5 h 12"/>
                      <a:gd name="T18" fmla="*/ 10 w 10"/>
                      <a:gd name="T19" fmla="*/ 3 h 12"/>
                      <a:gd name="T20" fmla="*/ 8 w 10"/>
                      <a:gd name="T21" fmla="*/ 1 h 12"/>
                      <a:gd name="T22" fmla="*/ 7 w 10"/>
                      <a:gd name="T23" fmla="*/ 0 h 12"/>
                      <a:gd name="T24" fmla="*/ 5 w 10"/>
                      <a:gd name="T25" fmla="*/ 0 h 12"/>
                      <a:gd name="T26" fmla="*/ 3 w 10"/>
                      <a:gd name="T27" fmla="*/ 1 h 12"/>
                      <a:gd name="T28" fmla="*/ 1 w 10"/>
                      <a:gd name="T29" fmla="*/ 3 h 12"/>
                      <a:gd name="T30" fmla="*/ 0 w 10"/>
                      <a:gd name="T31" fmla="*/ 5 h 12"/>
                      <a:gd name="T32" fmla="*/ 0 w 10"/>
                      <a:gd name="T33" fmla="*/ 7 h 1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10"/>
                      <a:gd name="T52" fmla="*/ 0 h 12"/>
                      <a:gd name="T53" fmla="*/ 10 w 10"/>
                      <a:gd name="T54" fmla="*/ 12 h 12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10" h="12">
                        <a:moveTo>
                          <a:pt x="0" y="7"/>
                        </a:moveTo>
                        <a:lnTo>
                          <a:pt x="1" y="9"/>
                        </a:lnTo>
                        <a:lnTo>
                          <a:pt x="2" y="11"/>
                        </a:lnTo>
                        <a:lnTo>
                          <a:pt x="5" y="12"/>
                        </a:lnTo>
                        <a:lnTo>
                          <a:pt x="7" y="12"/>
                        </a:lnTo>
                        <a:lnTo>
                          <a:pt x="8" y="11"/>
                        </a:lnTo>
                        <a:lnTo>
                          <a:pt x="10" y="9"/>
                        </a:lnTo>
                        <a:lnTo>
                          <a:pt x="10" y="7"/>
                        </a:lnTo>
                        <a:lnTo>
                          <a:pt x="10" y="5"/>
                        </a:lnTo>
                        <a:lnTo>
                          <a:pt x="10" y="3"/>
                        </a:lnTo>
                        <a:lnTo>
                          <a:pt x="8" y="1"/>
                        </a:lnTo>
                        <a:lnTo>
                          <a:pt x="7" y="0"/>
                        </a:lnTo>
                        <a:lnTo>
                          <a:pt x="5" y="0"/>
                        </a:lnTo>
                        <a:lnTo>
                          <a:pt x="3" y="1"/>
                        </a:lnTo>
                        <a:lnTo>
                          <a:pt x="1" y="3"/>
                        </a:lnTo>
                        <a:lnTo>
                          <a:pt x="0" y="5"/>
                        </a:ln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CCE2F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 vert="eaVert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195" name="Freeform 52"/>
                  <p:cNvSpPr>
                    <a:spLocks/>
                  </p:cNvSpPr>
                  <p:nvPr/>
                </p:nvSpPr>
                <p:spPr bwMode="auto">
                  <a:xfrm>
                    <a:off x="2806" y="3340"/>
                    <a:ext cx="22" cy="15"/>
                  </a:xfrm>
                  <a:custGeom>
                    <a:avLst/>
                    <a:gdLst>
                      <a:gd name="T0" fmla="*/ 22 w 22"/>
                      <a:gd name="T1" fmla="*/ 1 h 15"/>
                      <a:gd name="T2" fmla="*/ 20 w 22"/>
                      <a:gd name="T3" fmla="*/ 2 h 15"/>
                      <a:gd name="T4" fmla="*/ 16 w 22"/>
                      <a:gd name="T5" fmla="*/ 5 h 15"/>
                      <a:gd name="T6" fmla="*/ 10 w 22"/>
                      <a:gd name="T7" fmla="*/ 9 h 15"/>
                      <a:gd name="T8" fmla="*/ 6 w 22"/>
                      <a:gd name="T9" fmla="*/ 13 h 15"/>
                      <a:gd name="T10" fmla="*/ 3 w 22"/>
                      <a:gd name="T11" fmla="*/ 15 h 15"/>
                      <a:gd name="T12" fmla="*/ 1 w 22"/>
                      <a:gd name="T13" fmla="*/ 13 h 15"/>
                      <a:gd name="T14" fmla="*/ 0 w 22"/>
                      <a:gd name="T15" fmla="*/ 9 h 15"/>
                      <a:gd name="T16" fmla="*/ 0 w 22"/>
                      <a:gd name="T17" fmla="*/ 2 h 15"/>
                      <a:gd name="T18" fmla="*/ 4 w 22"/>
                      <a:gd name="T19" fmla="*/ 0 h 15"/>
                      <a:gd name="T20" fmla="*/ 11 w 22"/>
                      <a:gd name="T21" fmla="*/ 0 h 15"/>
                      <a:gd name="T22" fmla="*/ 19 w 22"/>
                      <a:gd name="T23" fmla="*/ 0 h 15"/>
                      <a:gd name="T24" fmla="*/ 22 w 22"/>
                      <a:gd name="T25" fmla="*/ 1 h 15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22"/>
                      <a:gd name="T40" fmla="*/ 0 h 15"/>
                      <a:gd name="T41" fmla="*/ 22 w 22"/>
                      <a:gd name="T42" fmla="*/ 15 h 15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22" h="15">
                        <a:moveTo>
                          <a:pt x="22" y="1"/>
                        </a:moveTo>
                        <a:lnTo>
                          <a:pt x="20" y="2"/>
                        </a:lnTo>
                        <a:lnTo>
                          <a:pt x="16" y="5"/>
                        </a:lnTo>
                        <a:lnTo>
                          <a:pt x="10" y="9"/>
                        </a:lnTo>
                        <a:lnTo>
                          <a:pt x="6" y="13"/>
                        </a:lnTo>
                        <a:lnTo>
                          <a:pt x="3" y="15"/>
                        </a:lnTo>
                        <a:lnTo>
                          <a:pt x="1" y="13"/>
                        </a:lnTo>
                        <a:lnTo>
                          <a:pt x="0" y="9"/>
                        </a:lnTo>
                        <a:lnTo>
                          <a:pt x="0" y="2"/>
                        </a:lnTo>
                        <a:lnTo>
                          <a:pt x="4" y="0"/>
                        </a:lnTo>
                        <a:lnTo>
                          <a:pt x="11" y="0"/>
                        </a:lnTo>
                        <a:lnTo>
                          <a:pt x="19" y="0"/>
                        </a:lnTo>
                        <a:lnTo>
                          <a:pt x="22" y="1"/>
                        </a:lnTo>
                        <a:close/>
                      </a:path>
                    </a:pathLst>
                  </a:custGeom>
                  <a:solidFill>
                    <a:srgbClr val="3F99D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 vert="eaVert"/>
                  <a:lstStyle/>
                  <a:p>
                    <a:pPr algn="ctr"/>
                    <a:endParaRPr lang="es-ES"/>
                  </a:p>
                </p:txBody>
              </p:sp>
              <p:sp>
                <p:nvSpPr>
                  <p:cNvPr id="5196" name="Freeform 53"/>
                  <p:cNvSpPr>
                    <a:spLocks/>
                  </p:cNvSpPr>
                  <p:nvPr/>
                </p:nvSpPr>
                <p:spPr bwMode="auto">
                  <a:xfrm>
                    <a:off x="2795" y="3266"/>
                    <a:ext cx="17" cy="16"/>
                  </a:xfrm>
                  <a:custGeom>
                    <a:avLst/>
                    <a:gdLst>
                      <a:gd name="T0" fmla="*/ 0 w 17"/>
                      <a:gd name="T1" fmla="*/ 9 h 16"/>
                      <a:gd name="T2" fmla="*/ 1 w 17"/>
                      <a:gd name="T3" fmla="*/ 12 h 16"/>
                      <a:gd name="T4" fmla="*/ 3 w 17"/>
                      <a:gd name="T5" fmla="*/ 15 h 16"/>
                      <a:gd name="T6" fmla="*/ 7 w 17"/>
                      <a:gd name="T7" fmla="*/ 16 h 16"/>
                      <a:gd name="T8" fmla="*/ 10 w 17"/>
                      <a:gd name="T9" fmla="*/ 16 h 16"/>
                      <a:gd name="T10" fmla="*/ 13 w 17"/>
                      <a:gd name="T11" fmla="*/ 15 h 16"/>
                      <a:gd name="T12" fmla="*/ 15 w 17"/>
                      <a:gd name="T13" fmla="*/ 13 h 16"/>
                      <a:gd name="T14" fmla="*/ 16 w 17"/>
                      <a:gd name="T15" fmla="*/ 10 h 16"/>
                      <a:gd name="T16" fmla="*/ 17 w 17"/>
                      <a:gd name="T17" fmla="*/ 7 h 16"/>
                      <a:gd name="T18" fmla="*/ 16 w 17"/>
                      <a:gd name="T19" fmla="*/ 4 h 16"/>
                      <a:gd name="T20" fmla="*/ 14 w 17"/>
                      <a:gd name="T21" fmla="*/ 2 h 16"/>
                      <a:gd name="T22" fmla="*/ 11 w 17"/>
                      <a:gd name="T23" fmla="*/ 1 h 16"/>
                      <a:gd name="T24" fmla="*/ 8 w 17"/>
                      <a:gd name="T25" fmla="*/ 0 h 16"/>
                      <a:gd name="T26" fmla="*/ 4 w 17"/>
                      <a:gd name="T27" fmla="*/ 1 h 16"/>
                      <a:gd name="T28" fmla="*/ 1 w 17"/>
                      <a:gd name="T29" fmla="*/ 3 h 16"/>
                      <a:gd name="T30" fmla="*/ 0 w 17"/>
                      <a:gd name="T31" fmla="*/ 6 h 16"/>
                      <a:gd name="T32" fmla="*/ 0 w 17"/>
                      <a:gd name="T33" fmla="*/ 9 h 1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17"/>
                      <a:gd name="T52" fmla="*/ 0 h 16"/>
                      <a:gd name="T53" fmla="*/ 17 w 17"/>
                      <a:gd name="T54" fmla="*/ 16 h 1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17" h="16">
                        <a:moveTo>
                          <a:pt x="0" y="9"/>
                        </a:moveTo>
                        <a:lnTo>
                          <a:pt x="1" y="12"/>
                        </a:lnTo>
                        <a:lnTo>
                          <a:pt x="3" y="15"/>
                        </a:lnTo>
                        <a:lnTo>
                          <a:pt x="7" y="16"/>
                        </a:lnTo>
                        <a:lnTo>
                          <a:pt x="10" y="16"/>
                        </a:lnTo>
                        <a:lnTo>
                          <a:pt x="13" y="15"/>
                        </a:lnTo>
                        <a:lnTo>
                          <a:pt x="15" y="13"/>
                        </a:lnTo>
                        <a:lnTo>
                          <a:pt x="16" y="10"/>
                        </a:lnTo>
                        <a:lnTo>
                          <a:pt x="17" y="7"/>
                        </a:lnTo>
                        <a:lnTo>
                          <a:pt x="16" y="4"/>
                        </a:lnTo>
                        <a:lnTo>
                          <a:pt x="14" y="2"/>
                        </a:lnTo>
                        <a:lnTo>
                          <a:pt x="11" y="1"/>
                        </a:lnTo>
                        <a:lnTo>
                          <a:pt x="8" y="0"/>
                        </a:lnTo>
                        <a:lnTo>
                          <a:pt x="4" y="1"/>
                        </a:lnTo>
                        <a:lnTo>
                          <a:pt x="1" y="3"/>
                        </a:lnTo>
                        <a:lnTo>
                          <a:pt x="0" y="6"/>
                        </a:lnTo>
                        <a:lnTo>
                          <a:pt x="0" y="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 vert="eaVert"/>
                  <a:lstStyle/>
                  <a:p>
                    <a:pPr algn="ctr"/>
                    <a:endParaRPr lang="es-ES"/>
                  </a:p>
                </p:txBody>
              </p:sp>
            </p:grpSp>
            <p:sp>
              <p:nvSpPr>
                <p:cNvPr id="5183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4762" y="1001"/>
                  <a:ext cx="1244" cy="26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1429" tIns="45715" rIns="91429" bIns="45715">
                  <a:spAutoFit/>
                </a:bodyPr>
                <a:lstStyle/>
                <a:p>
                  <a:pPr algn="ctr"/>
                  <a:r>
                    <a:rPr lang="sv-SE" sz="2000" b="1">
                      <a:latin typeface="Century Gothic" pitchFamily="34" charset="0"/>
                      <a:cs typeface="Arial" pitchFamily="34" charset="0"/>
                    </a:rPr>
                    <a:t>Pesticide</a:t>
                  </a:r>
                  <a:endParaRPr lang="en-US" sz="2000" b="1">
                    <a:latin typeface="Century Gothic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5135" name="Freeform 55"/>
              <p:cNvSpPr>
                <a:spLocks/>
              </p:cNvSpPr>
              <p:nvPr/>
            </p:nvSpPr>
            <p:spPr bwMode="auto">
              <a:xfrm>
                <a:off x="1043" y="2731"/>
                <a:ext cx="4" cy="7"/>
              </a:xfrm>
              <a:custGeom>
                <a:avLst/>
                <a:gdLst>
                  <a:gd name="T0" fmla="*/ 0 w 13"/>
                  <a:gd name="T1" fmla="*/ 1 h 14"/>
                  <a:gd name="T2" fmla="*/ 0 w 13"/>
                  <a:gd name="T3" fmla="*/ 1 h 14"/>
                  <a:gd name="T4" fmla="*/ 0 w 13"/>
                  <a:gd name="T5" fmla="*/ 1 h 14"/>
                  <a:gd name="T6" fmla="*/ 0 w 13"/>
                  <a:gd name="T7" fmla="*/ 1 h 14"/>
                  <a:gd name="T8" fmla="*/ 0 w 13"/>
                  <a:gd name="T9" fmla="*/ 1 h 14"/>
                  <a:gd name="T10" fmla="*/ 0 w 13"/>
                  <a:gd name="T11" fmla="*/ 1 h 14"/>
                  <a:gd name="T12" fmla="*/ 0 w 13"/>
                  <a:gd name="T13" fmla="*/ 1 h 14"/>
                  <a:gd name="T14" fmla="*/ 0 w 13"/>
                  <a:gd name="T15" fmla="*/ 1 h 14"/>
                  <a:gd name="T16" fmla="*/ 0 w 13"/>
                  <a:gd name="T17" fmla="*/ 1 h 14"/>
                  <a:gd name="T18" fmla="*/ 0 w 13"/>
                  <a:gd name="T19" fmla="*/ 1 h 14"/>
                  <a:gd name="T20" fmla="*/ 0 w 13"/>
                  <a:gd name="T21" fmla="*/ 1 h 14"/>
                  <a:gd name="T22" fmla="*/ 0 w 13"/>
                  <a:gd name="T23" fmla="*/ 0 h 14"/>
                  <a:gd name="T24" fmla="*/ 0 w 13"/>
                  <a:gd name="T25" fmla="*/ 0 h 14"/>
                  <a:gd name="T26" fmla="*/ 0 w 13"/>
                  <a:gd name="T27" fmla="*/ 1 h 14"/>
                  <a:gd name="T28" fmla="*/ 0 w 13"/>
                  <a:gd name="T29" fmla="*/ 1 h 14"/>
                  <a:gd name="T30" fmla="*/ 0 w 13"/>
                  <a:gd name="T31" fmla="*/ 1 h 14"/>
                  <a:gd name="T32" fmla="*/ 0 w 13"/>
                  <a:gd name="T33" fmla="*/ 1 h 1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3"/>
                  <a:gd name="T52" fmla="*/ 0 h 14"/>
                  <a:gd name="T53" fmla="*/ 13 w 13"/>
                  <a:gd name="T54" fmla="*/ 14 h 1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3" h="14">
                    <a:moveTo>
                      <a:pt x="0" y="8"/>
                    </a:moveTo>
                    <a:lnTo>
                      <a:pt x="1" y="10"/>
                    </a:lnTo>
                    <a:lnTo>
                      <a:pt x="3" y="12"/>
                    </a:lnTo>
                    <a:lnTo>
                      <a:pt x="6" y="14"/>
                    </a:lnTo>
                    <a:lnTo>
                      <a:pt x="9" y="14"/>
                    </a:lnTo>
                    <a:lnTo>
                      <a:pt x="10" y="12"/>
                    </a:lnTo>
                    <a:lnTo>
                      <a:pt x="13" y="10"/>
                    </a:lnTo>
                    <a:lnTo>
                      <a:pt x="13" y="8"/>
                    </a:lnTo>
                    <a:lnTo>
                      <a:pt x="13" y="6"/>
                    </a:lnTo>
                    <a:lnTo>
                      <a:pt x="13" y="3"/>
                    </a:lnTo>
                    <a:lnTo>
                      <a:pt x="10" y="1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4" y="1"/>
                    </a:lnTo>
                    <a:lnTo>
                      <a:pt x="1" y="3"/>
                    </a:lnTo>
                    <a:lnTo>
                      <a:pt x="0" y="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CE2F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es-ES"/>
              </a:p>
            </p:txBody>
          </p:sp>
          <p:sp>
            <p:nvSpPr>
              <p:cNvPr id="5136" name="Freeform 57"/>
              <p:cNvSpPr>
                <a:spLocks/>
              </p:cNvSpPr>
              <p:nvPr/>
            </p:nvSpPr>
            <p:spPr bwMode="auto">
              <a:xfrm>
                <a:off x="1021" y="2727"/>
                <a:ext cx="3" cy="7"/>
              </a:xfrm>
              <a:custGeom>
                <a:avLst/>
                <a:gdLst>
                  <a:gd name="T0" fmla="*/ 0 w 11"/>
                  <a:gd name="T1" fmla="*/ 1 h 12"/>
                  <a:gd name="T2" fmla="*/ 0 w 11"/>
                  <a:gd name="T3" fmla="*/ 1 h 12"/>
                  <a:gd name="T4" fmla="*/ 0 w 11"/>
                  <a:gd name="T5" fmla="*/ 1 h 12"/>
                  <a:gd name="T6" fmla="*/ 0 w 11"/>
                  <a:gd name="T7" fmla="*/ 1 h 12"/>
                  <a:gd name="T8" fmla="*/ 0 w 11"/>
                  <a:gd name="T9" fmla="*/ 1 h 12"/>
                  <a:gd name="T10" fmla="*/ 0 w 11"/>
                  <a:gd name="T11" fmla="*/ 1 h 12"/>
                  <a:gd name="T12" fmla="*/ 0 w 11"/>
                  <a:gd name="T13" fmla="*/ 1 h 12"/>
                  <a:gd name="T14" fmla="*/ 0 w 11"/>
                  <a:gd name="T15" fmla="*/ 1 h 12"/>
                  <a:gd name="T16" fmla="*/ 0 w 11"/>
                  <a:gd name="T17" fmla="*/ 1 h 12"/>
                  <a:gd name="T18" fmla="*/ 0 w 11"/>
                  <a:gd name="T19" fmla="*/ 1 h 12"/>
                  <a:gd name="T20" fmla="*/ 0 w 11"/>
                  <a:gd name="T21" fmla="*/ 1 h 12"/>
                  <a:gd name="T22" fmla="*/ 0 w 11"/>
                  <a:gd name="T23" fmla="*/ 0 h 12"/>
                  <a:gd name="T24" fmla="*/ 0 w 11"/>
                  <a:gd name="T25" fmla="*/ 0 h 12"/>
                  <a:gd name="T26" fmla="*/ 0 w 11"/>
                  <a:gd name="T27" fmla="*/ 1 h 12"/>
                  <a:gd name="T28" fmla="*/ 0 w 11"/>
                  <a:gd name="T29" fmla="*/ 1 h 12"/>
                  <a:gd name="T30" fmla="*/ 0 w 11"/>
                  <a:gd name="T31" fmla="*/ 1 h 12"/>
                  <a:gd name="T32" fmla="*/ 0 w 11"/>
                  <a:gd name="T33" fmla="*/ 1 h 1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1"/>
                  <a:gd name="T52" fmla="*/ 0 h 12"/>
                  <a:gd name="T53" fmla="*/ 11 w 11"/>
                  <a:gd name="T54" fmla="*/ 12 h 1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1" h="12">
                    <a:moveTo>
                      <a:pt x="0" y="7"/>
                    </a:moveTo>
                    <a:lnTo>
                      <a:pt x="0" y="9"/>
                    </a:lnTo>
                    <a:lnTo>
                      <a:pt x="1" y="11"/>
                    </a:lnTo>
                    <a:lnTo>
                      <a:pt x="4" y="12"/>
                    </a:lnTo>
                    <a:lnTo>
                      <a:pt x="7" y="12"/>
                    </a:lnTo>
                    <a:lnTo>
                      <a:pt x="8" y="11"/>
                    </a:lnTo>
                    <a:lnTo>
                      <a:pt x="11" y="10"/>
                    </a:lnTo>
                    <a:lnTo>
                      <a:pt x="11" y="8"/>
                    </a:ln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CE2F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es-ES"/>
              </a:p>
            </p:txBody>
          </p:sp>
          <p:sp>
            <p:nvSpPr>
              <p:cNvPr id="5137" name="Freeform 58"/>
              <p:cNvSpPr>
                <a:spLocks/>
              </p:cNvSpPr>
              <p:nvPr/>
            </p:nvSpPr>
            <p:spPr bwMode="auto">
              <a:xfrm>
                <a:off x="1060" y="2823"/>
                <a:ext cx="7" cy="7"/>
              </a:xfrm>
              <a:custGeom>
                <a:avLst/>
                <a:gdLst>
                  <a:gd name="T0" fmla="*/ 0 w 22"/>
                  <a:gd name="T1" fmla="*/ 0 h 18"/>
                  <a:gd name="T2" fmla="*/ 0 w 22"/>
                  <a:gd name="T3" fmla="*/ 0 h 18"/>
                  <a:gd name="T4" fmla="*/ 0 w 22"/>
                  <a:gd name="T5" fmla="*/ 0 h 18"/>
                  <a:gd name="T6" fmla="*/ 0 w 22"/>
                  <a:gd name="T7" fmla="*/ 0 h 18"/>
                  <a:gd name="T8" fmla="*/ 0 w 22"/>
                  <a:gd name="T9" fmla="*/ 0 h 18"/>
                  <a:gd name="T10" fmla="*/ 0 w 22"/>
                  <a:gd name="T11" fmla="*/ 0 h 18"/>
                  <a:gd name="T12" fmla="*/ 0 w 22"/>
                  <a:gd name="T13" fmla="*/ 0 h 18"/>
                  <a:gd name="T14" fmla="*/ 0 w 22"/>
                  <a:gd name="T15" fmla="*/ 0 h 18"/>
                  <a:gd name="T16" fmla="*/ 0 w 22"/>
                  <a:gd name="T17" fmla="*/ 0 h 18"/>
                  <a:gd name="T18" fmla="*/ 0 w 22"/>
                  <a:gd name="T19" fmla="*/ 0 h 18"/>
                  <a:gd name="T20" fmla="*/ 0 w 22"/>
                  <a:gd name="T21" fmla="*/ 0 h 18"/>
                  <a:gd name="T22" fmla="*/ 0 w 22"/>
                  <a:gd name="T23" fmla="*/ 0 h 18"/>
                  <a:gd name="T24" fmla="*/ 0 w 22"/>
                  <a:gd name="T25" fmla="*/ 0 h 18"/>
                  <a:gd name="T26" fmla="*/ 0 w 22"/>
                  <a:gd name="T27" fmla="*/ 0 h 18"/>
                  <a:gd name="T28" fmla="*/ 0 w 22"/>
                  <a:gd name="T29" fmla="*/ 0 h 18"/>
                  <a:gd name="T30" fmla="*/ 0 w 22"/>
                  <a:gd name="T31" fmla="*/ 0 h 18"/>
                  <a:gd name="T32" fmla="*/ 0 w 22"/>
                  <a:gd name="T33" fmla="*/ 0 h 1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2"/>
                  <a:gd name="T52" fmla="*/ 0 h 18"/>
                  <a:gd name="T53" fmla="*/ 22 w 22"/>
                  <a:gd name="T54" fmla="*/ 18 h 1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2" h="18">
                    <a:moveTo>
                      <a:pt x="0" y="10"/>
                    </a:moveTo>
                    <a:lnTo>
                      <a:pt x="1" y="14"/>
                    </a:lnTo>
                    <a:lnTo>
                      <a:pt x="4" y="17"/>
                    </a:lnTo>
                    <a:lnTo>
                      <a:pt x="8" y="18"/>
                    </a:lnTo>
                    <a:lnTo>
                      <a:pt x="12" y="18"/>
                    </a:lnTo>
                    <a:lnTo>
                      <a:pt x="17" y="17"/>
                    </a:lnTo>
                    <a:lnTo>
                      <a:pt x="19" y="15"/>
                    </a:lnTo>
                    <a:lnTo>
                      <a:pt x="21" y="11"/>
                    </a:lnTo>
                    <a:lnTo>
                      <a:pt x="22" y="8"/>
                    </a:lnTo>
                    <a:lnTo>
                      <a:pt x="21" y="5"/>
                    </a:lnTo>
                    <a:lnTo>
                      <a:pt x="18" y="2"/>
                    </a:lnTo>
                    <a:lnTo>
                      <a:pt x="14" y="1"/>
                    </a:lnTo>
                    <a:lnTo>
                      <a:pt x="10" y="0"/>
                    </a:lnTo>
                    <a:lnTo>
                      <a:pt x="5" y="1"/>
                    </a:lnTo>
                    <a:lnTo>
                      <a:pt x="1" y="3"/>
                    </a:lnTo>
                    <a:lnTo>
                      <a:pt x="0" y="7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es-ES"/>
              </a:p>
            </p:txBody>
          </p:sp>
          <p:sp>
            <p:nvSpPr>
              <p:cNvPr id="5138" name="Oval 60"/>
              <p:cNvSpPr>
                <a:spLocks noChangeArrowheads="1"/>
              </p:cNvSpPr>
              <p:nvPr/>
            </p:nvSpPr>
            <p:spPr bwMode="auto">
              <a:xfrm>
                <a:off x="521" y="3627"/>
                <a:ext cx="808" cy="348"/>
              </a:xfrm>
              <a:prstGeom prst="ellipse">
                <a:avLst/>
              </a:prstGeom>
              <a:solidFill>
                <a:srgbClr val="CFE7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29" tIns="45715" rIns="91429" bIns="45715" anchor="ctr"/>
              <a:lstStyle/>
              <a:p>
                <a:pPr algn="ctr"/>
                <a:endParaRPr lang="sv-SE" sz="1200">
                  <a:latin typeface="AkzidenzGroteskBQ-Reg"/>
                  <a:cs typeface="Arial" pitchFamily="34" charset="0"/>
                </a:endParaRPr>
              </a:p>
            </p:txBody>
          </p:sp>
          <p:sp>
            <p:nvSpPr>
              <p:cNvPr id="5139" name="Text Box 61"/>
              <p:cNvSpPr txBox="1">
                <a:spLocks noChangeArrowheads="1"/>
              </p:cNvSpPr>
              <p:nvPr/>
            </p:nvSpPr>
            <p:spPr bwMode="auto">
              <a:xfrm>
                <a:off x="577" y="3702"/>
                <a:ext cx="699" cy="145"/>
              </a:xfrm>
              <a:prstGeom prst="rect">
                <a:avLst/>
              </a:prstGeom>
              <a:solidFill>
                <a:srgbClr val="CFE7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91429" tIns="45715" rIns="91429" bIns="45715">
                <a:spAutoFit/>
              </a:bodyPr>
              <a:lstStyle/>
              <a:p>
                <a:pPr algn="ctr"/>
                <a:r>
                  <a:rPr lang="sv-SE" sz="2000" b="1" dirty="0">
                    <a:latin typeface="Century Gothic" pitchFamily="34" charset="0"/>
                    <a:cs typeface="Arial" pitchFamily="34" charset="0"/>
                  </a:rPr>
                  <a:t>    0.1 </a:t>
                </a:r>
                <a:r>
                  <a:rPr lang="sv-SE" sz="2000" b="1" dirty="0" smtClean="0">
                    <a:latin typeface="Century Gothic" pitchFamily="34" charset="0"/>
                    <a:cs typeface="Arial" pitchFamily="34" charset="0"/>
                  </a:rPr>
                  <a:t>µg/L</a:t>
                </a:r>
                <a:endParaRPr lang="en-US" sz="2000" b="1" dirty="0">
                  <a:latin typeface="Century Gothic" pitchFamily="34" charset="0"/>
                  <a:cs typeface="Arial" pitchFamily="34" charset="0"/>
                </a:endParaRPr>
              </a:p>
            </p:txBody>
          </p:sp>
          <p:sp>
            <p:nvSpPr>
              <p:cNvPr id="5140" name="Oval 62"/>
              <p:cNvSpPr>
                <a:spLocks noChangeArrowheads="1"/>
              </p:cNvSpPr>
              <p:nvPr/>
            </p:nvSpPr>
            <p:spPr bwMode="auto">
              <a:xfrm>
                <a:off x="1138" y="3340"/>
                <a:ext cx="193" cy="35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s-CL" sz="2400">
                  <a:latin typeface="Century Gothic" pitchFamily="34" charset="0"/>
                </a:endParaRPr>
              </a:p>
            </p:txBody>
          </p:sp>
          <p:sp>
            <p:nvSpPr>
              <p:cNvPr id="5141" name="Oval 63"/>
              <p:cNvSpPr>
                <a:spLocks noChangeArrowheads="1"/>
              </p:cNvSpPr>
              <p:nvPr/>
            </p:nvSpPr>
            <p:spPr bwMode="auto">
              <a:xfrm>
                <a:off x="1207" y="3340"/>
                <a:ext cx="69" cy="15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s-CL" sz="2400">
                  <a:latin typeface="Century Gothic" pitchFamily="34" charset="0"/>
                </a:endParaRPr>
              </a:p>
            </p:txBody>
          </p:sp>
          <p:sp>
            <p:nvSpPr>
              <p:cNvPr id="5142" name="Freeform 64"/>
              <p:cNvSpPr>
                <a:spLocks/>
              </p:cNvSpPr>
              <p:nvPr/>
            </p:nvSpPr>
            <p:spPr bwMode="auto">
              <a:xfrm flipV="1">
                <a:off x="823" y="3324"/>
                <a:ext cx="589" cy="16"/>
              </a:xfrm>
              <a:custGeom>
                <a:avLst/>
                <a:gdLst>
                  <a:gd name="T0" fmla="*/ 0 w 1544"/>
                  <a:gd name="T1" fmla="*/ 0 h 56"/>
                  <a:gd name="T2" fmla="*/ 0 w 1544"/>
                  <a:gd name="T3" fmla="*/ 0 h 56"/>
                  <a:gd name="T4" fmla="*/ 0 w 1544"/>
                  <a:gd name="T5" fmla="*/ 0 h 56"/>
                  <a:gd name="T6" fmla="*/ 0 w 1544"/>
                  <a:gd name="T7" fmla="*/ 0 h 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44"/>
                  <a:gd name="T13" fmla="*/ 0 h 56"/>
                  <a:gd name="T14" fmla="*/ 1544 w 1544"/>
                  <a:gd name="T15" fmla="*/ 56 h 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44" h="56">
                    <a:moveTo>
                      <a:pt x="0" y="8"/>
                    </a:moveTo>
                    <a:cubicBezTo>
                      <a:pt x="172" y="32"/>
                      <a:pt x="344" y="56"/>
                      <a:pt x="576" y="56"/>
                    </a:cubicBezTo>
                    <a:cubicBezTo>
                      <a:pt x="808" y="56"/>
                      <a:pt x="1240" y="16"/>
                      <a:pt x="1392" y="8"/>
                    </a:cubicBezTo>
                    <a:cubicBezTo>
                      <a:pt x="1544" y="0"/>
                      <a:pt x="1516" y="4"/>
                      <a:pt x="1488" y="8"/>
                    </a:cubicBezTo>
                  </a:path>
                </a:pathLst>
              </a:custGeom>
              <a:noFill/>
              <a:ln w="28575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 rot="10800000"/>
              <a:lstStyle/>
              <a:p>
                <a:pPr algn="ctr"/>
                <a:endParaRPr lang="es-ES"/>
              </a:p>
            </p:txBody>
          </p:sp>
          <p:sp>
            <p:nvSpPr>
              <p:cNvPr id="5143" name="Freeform 65"/>
              <p:cNvSpPr>
                <a:spLocks/>
              </p:cNvSpPr>
              <p:nvPr/>
            </p:nvSpPr>
            <p:spPr bwMode="auto">
              <a:xfrm>
                <a:off x="1220" y="3165"/>
                <a:ext cx="42" cy="65"/>
              </a:xfrm>
              <a:custGeom>
                <a:avLst/>
                <a:gdLst>
                  <a:gd name="T0" fmla="*/ 0 w 160"/>
                  <a:gd name="T1" fmla="*/ 0 h 248"/>
                  <a:gd name="T2" fmla="*/ 0 w 160"/>
                  <a:gd name="T3" fmla="*/ 0 h 248"/>
                  <a:gd name="T4" fmla="*/ 0 w 160"/>
                  <a:gd name="T5" fmla="*/ 0 h 248"/>
                  <a:gd name="T6" fmla="*/ 0 w 160"/>
                  <a:gd name="T7" fmla="*/ 0 h 248"/>
                  <a:gd name="T8" fmla="*/ 0 w 160"/>
                  <a:gd name="T9" fmla="*/ 0 h 248"/>
                  <a:gd name="T10" fmla="*/ 0 w 160"/>
                  <a:gd name="T11" fmla="*/ 0 h 248"/>
                  <a:gd name="T12" fmla="*/ 0 w 160"/>
                  <a:gd name="T13" fmla="*/ 0 h 248"/>
                  <a:gd name="T14" fmla="*/ 0 w 160"/>
                  <a:gd name="T15" fmla="*/ 0 h 248"/>
                  <a:gd name="T16" fmla="*/ 0 w 160"/>
                  <a:gd name="T17" fmla="*/ 0 h 248"/>
                  <a:gd name="T18" fmla="*/ 0 w 160"/>
                  <a:gd name="T19" fmla="*/ 0 h 248"/>
                  <a:gd name="T20" fmla="*/ 0 w 160"/>
                  <a:gd name="T21" fmla="*/ 0 h 248"/>
                  <a:gd name="T22" fmla="*/ 0 w 160"/>
                  <a:gd name="T23" fmla="*/ 0 h 248"/>
                  <a:gd name="T24" fmla="*/ 0 w 160"/>
                  <a:gd name="T25" fmla="*/ 0 h 248"/>
                  <a:gd name="T26" fmla="*/ 0 w 160"/>
                  <a:gd name="T27" fmla="*/ 0 h 248"/>
                  <a:gd name="T28" fmla="*/ 0 w 160"/>
                  <a:gd name="T29" fmla="*/ 0 h 248"/>
                  <a:gd name="T30" fmla="*/ 0 w 160"/>
                  <a:gd name="T31" fmla="*/ 0 h 248"/>
                  <a:gd name="T32" fmla="*/ 0 w 160"/>
                  <a:gd name="T33" fmla="*/ 0 h 248"/>
                  <a:gd name="T34" fmla="*/ 0 w 160"/>
                  <a:gd name="T35" fmla="*/ 0 h 248"/>
                  <a:gd name="T36" fmla="*/ 0 w 160"/>
                  <a:gd name="T37" fmla="*/ 0 h 248"/>
                  <a:gd name="T38" fmla="*/ 0 w 160"/>
                  <a:gd name="T39" fmla="*/ 0 h 248"/>
                  <a:gd name="T40" fmla="*/ 0 w 160"/>
                  <a:gd name="T41" fmla="*/ 0 h 24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60"/>
                  <a:gd name="T64" fmla="*/ 0 h 248"/>
                  <a:gd name="T65" fmla="*/ 160 w 160"/>
                  <a:gd name="T66" fmla="*/ 248 h 24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60" h="248">
                    <a:moveTo>
                      <a:pt x="146" y="183"/>
                    </a:moveTo>
                    <a:cubicBezTo>
                      <a:pt x="145" y="195"/>
                      <a:pt x="147" y="199"/>
                      <a:pt x="139" y="205"/>
                    </a:cubicBezTo>
                    <a:cubicBezTo>
                      <a:pt x="135" y="216"/>
                      <a:pt x="130" y="223"/>
                      <a:pt x="119" y="229"/>
                    </a:cubicBezTo>
                    <a:cubicBezTo>
                      <a:pt x="113" y="236"/>
                      <a:pt x="107" y="240"/>
                      <a:pt x="98" y="241"/>
                    </a:cubicBezTo>
                    <a:cubicBezTo>
                      <a:pt x="89" y="248"/>
                      <a:pt x="83" y="246"/>
                      <a:pt x="71" y="247"/>
                    </a:cubicBezTo>
                    <a:cubicBezTo>
                      <a:pt x="61" y="247"/>
                      <a:pt x="51" y="248"/>
                      <a:pt x="41" y="246"/>
                    </a:cubicBezTo>
                    <a:cubicBezTo>
                      <a:pt x="39" y="246"/>
                      <a:pt x="34" y="231"/>
                      <a:pt x="29" y="228"/>
                    </a:cubicBezTo>
                    <a:cubicBezTo>
                      <a:pt x="24" y="222"/>
                      <a:pt x="18" y="220"/>
                      <a:pt x="11" y="216"/>
                    </a:cubicBezTo>
                    <a:cubicBezTo>
                      <a:pt x="10" y="209"/>
                      <a:pt x="5" y="204"/>
                      <a:pt x="2" y="198"/>
                    </a:cubicBezTo>
                    <a:cubicBezTo>
                      <a:pt x="0" y="190"/>
                      <a:pt x="0" y="183"/>
                      <a:pt x="5" y="177"/>
                    </a:cubicBezTo>
                    <a:cubicBezTo>
                      <a:pt x="6" y="169"/>
                      <a:pt x="6" y="160"/>
                      <a:pt x="10" y="153"/>
                    </a:cubicBezTo>
                    <a:cubicBezTo>
                      <a:pt x="13" y="137"/>
                      <a:pt x="10" y="123"/>
                      <a:pt x="25" y="114"/>
                    </a:cubicBezTo>
                    <a:cubicBezTo>
                      <a:pt x="29" y="108"/>
                      <a:pt x="34" y="105"/>
                      <a:pt x="40" y="100"/>
                    </a:cubicBezTo>
                    <a:cubicBezTo>
                      <a:pt x="42" y="90"/>
                      <a:pt x="45" y="89"/>
                      <a:pt x="55" y="87"/>
                    </a:cubicBezTo>
                    <a:cubicBezTo>
                      <a:pt x="60" y="85"/>
                      <a:pt x="62" y="81"/>
                      <a:pt x="67" y="78"/>
                    </a:cubicBezTo>
                    <a:cubicBezTo>
                      <a:pt x="79" y="63"/>
                      <a:pt x="98" y="56"/>
                      <a:pt x="113" y="45"/>
                    </a:cubicBezTo>
                    <a:cubicBezTo>
                      <a:pt x="117" y="39"/>
                      <a:pt x="120" y="37"/>
                      <a:pt x="127" y="34"/>
                    </a:cubicBezTo>
                    <a:cubicBezTo>
                      <a:pt x="131" y="29"/>
                      <a:pt x="129" y="31"/>
                      <a:pt x="133" y="27"/>
                    </a:cubicBezTo>
                    <a:cubicBezTo>
                      <a:pt x="151" y="5"/>
                      <a:pt x="148" y="0"/>
                      <a:pt x="152" y="18"/>
                    </a:cubicBezTo>
                    <a:cubicBezTo>
                      <a:pt x="150" y="45"/>
                      <a:pt x="160" y="79"/>
                      <a:pt x="146" y="102"/>
                    </a:cubicBezTo>
                    <a:cubicBezTo>
                      <a:pt x="146" y="106"/>
                      <a:pt x="155" y="174"/>
                      <a:pt x="146" y="183"/>
                    </a:cubicBez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es-ES"/>
              </a:p>
            </p:txBody>
          </p:sp>
          <p:sp>
            <p:nvSpPr>
              <p:cNvPr id="5144" name="Freeform 66"/>
              <p:cNvSpPr>
                <a:spLocks/>
              </p:cNvSpPr>
              <p:nvPr/>
            </p:nvSpPr>
            <p:spPr bwMode="auto">
              <a:xfrm>
                <a:off x="1220" y="3177"/>
                <a:ext cx="28" cy="24"/>
              </a:xfrm>
              <a:custGeom>
                <a:avLst/>
                <a:gdLst>
                  <a:gd name="T0" fmla="*/ 0 w 160"/>
                  <a:gd name="T1" fmla="*/ 0 h 248"/>
                  <a:gd name="T2" fmla="*/ 0 w 160"/>
                  <a:gd name="T3" fmla="*/ 0 h 248"/>
                  <a:gd name="T4" fmla="*/ 0 w 160"/>
                  <a:gd name="T5" fmla="*/ 0 h 248"/>
                  <a:gd name="T6" fmla="*/ 0 w 160"/>
                  <a:gd name="T7" fmla="*/ 0 h 248"/>
                  <a:gd name="T8" fmla="*/ 0 w 160"/>
                  <a:gd name="T9" fmla="*/ 0 h 248"/>
                  <a:gd name="T10" fmla="*/ 0 w 160"/>
                  <a:gd name="T11" fmla="*/ 0 h 248"/>
                  <a:gd name="T12" fmla="*/ 0 w 160"/>
                  <a:gd name="T13" fmla="*/ 0 h 248"/>
                  <a:gd name="T14" fmla="*/ 0 w 160"/>
                  <a:gd name="T15" fmla="*/ 0 h 248"/>
                  <a:gd name="T16" fmla="*/ 0 w 160"/>
                  <a:gd name="T17" fmla="*/ 0 h 248"/>
                  <a:gd name="T18" fmla="*/ 0 w 160"/>
                  <a:gd name="T19" fmla="*/ 0 h 248"/>
                  <a:gd name="T20" fmla="*/ 0 w 160"/>
                  <a:gd name="T21" fmla="*/ 0 h 248"/>
                  <a:gd name="T22" fmla="*/ 0 w 160"/>
                  <a:gd name="T23" fmla="*/ 0 h 248"/>
                  <a:gd name="T24" fmla="*/ 0 w 160"/>
                  <a:gd name="T25" fmla="*/ 0 h 248"/>
                  <a:gd name="T26" fmla="*/ 0 w 160"/>
                  <a:gd name="T27" fmla="*/ 0 h 248"/>
                  <a:gd name="T28" fmla="*/ 0 w 160"/>
                  <a:gd name="T29" fmla="*/ 0 h 248"/>
                  <a:gd name="T30" fmla="*/ 0 w 160"/>
                  <a:gd name="T31" fmla="*/ 0 h 248"/>
                  <a:gd name="T32" fmla="*/ 0 w 160"/>
                  <a:gd name="T33" fmla="*/ 0 h 248"/>
                  <a:gd name="T34" fmla="*/ 0 w 160"/>
                  <a:gd name="T35" fmla="*/ 0 h 248"/>
                  <a:gd name="T36" fmla="*/ 0 w 160"/>
                  <a:gd name="T37" fmla="*/ 0 h 248"/>
                  <a:gd name="T38" fmla="*/ 0 w 160"/>
                  <a:gd name="T39" fmla="*/ 0 h 248"/>
                  <a:gd name="T40" fmla="*/ 0 w 160"/>
                  <a:gd name="T41" fmla="*/ 0 h 24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60"/>
                  <a:gd name="T64" fmla="*/ 0 h 248"/>
                  <a:gd name="T65" fmla="*/ 160 w 160"/>
                  <a:gd name="T66" fmla="*/ 248 h 24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60" h="248">
                    <a:moveTo>
                      <a:pt x="146" y="183"/>
                    </a:moveTo>
                    <a:cubicBezTo>
                      <a:pt x="145" y="195"/>
                      <a:pt x="147" y="199"/>
                      <a:pt x="139" y="205"/>
                    </a:cubicBezTo>
                    <a:cubicBezTo>
                      <a:pt x="135" y="216"/>
                      <a:pt x="130" y="223"/>
                      <a:pt x="119" y="229"/>
                    </a:cubicBezTo>
                    <a:cubicBezTo>
                      <a:pt x="113" y="236"/>
                      <a:pt x="107" y="240"/>
                      <a:pt x="98" y="241"/>
                    </a:cubicBezTo>
                    <a:cubicBezTo>
                      <a:pt x="89" y="248"/>
                      <a:pt x="83" y="246"/>
                      <a:pt x="71" y="247"/>
                    </a:cubicBezTo>
                    <a:cubicBezTo>
                      <a:pt x="61" y="247"/>
                      <a:pt x="51" y="248"/>
                      <a:pt x="41" y="246"/>
                    </a:cubicBezTo>
                    <a:cubicBezTo>
                      <a:pt x="39" y="246"/>
                      <a:pt x="34" y="231"/>
                      <a:pt x="29" y="228"/>
                    </a:cubicBezTo>
                    <a:cubicBezTo>
                      <a:pt x="24" y="222"/>
                      <a:pt x="18" y="220"/>
                      <a:pt x="11" y="216"/>
                    </a:cubicBezTo>
                    <a:cubicBezTo>
                      <a:pt x="10" y="209"/>
                      <a:pt x="5" y="204"/>
                      <a:pt x="2" y="198"/>
                    </a:cubicBezTo>
                    <a:cubicBezTo>
                      <a:pt x="0" y="190"/>
                      <a:pt x="0" y="183"/>
                      <a:pt x="5" y="177"/>
                    </a:cubicBezTo>
                    <a:cubicBezTo>
                      <a:pt x="6" y="169"/>
                      <a:pt x="6" y="160"/>
                      <a:pt x="10" y="153"/>
                    </a:cubicBezTo>
                    <a:cubicBezTo>
                      <a:pt x="13" y="137"/>
                      <a:pt x="10" y="123"/>
                      <a:pt x="25" y="114"/>
                    </a:cubicBezTo>
                    <a:cubicBezTo>
                      <a:pt x="29" y="108"/>
                      <a:pt x="34" y="105"/>
                      <a:pt x="40" y="100"/>
                    </a:cubicBezTo>
                    <a:cubicBezTo>
                      <a:pt x="42" y="90"/>
                      <a:pt x="45" y="89"/>
                      <a:pt x="55" y="87"/>
                    </a:cubicBezTo>
                    <a:cubicBezTo>
                      <a:pt x="60" y="85"/>
                      <a:pt x="62" y="81"/>
                      <a:pt x="67" y="78"/>
                    </a:cubicBezTo>
                    <a:cubicBezTo>
                      <a:pt x="79" y="63"/>
                      <a:pt x="98" y="56"/>
                      <a:pt x="113" y="45"/>
                    </a:cubicBezTo>
                    <a:cubicBezTo>
                      <a:pt x="117" y="39"/>
                      <a:pt x="120" y="37"/>
                      <a:pt x="127" y="34"/>
                    </a:cubicBezTo>
                    <a:cubicBezTo>
                      <a:pt x="131" y="29"/>
                      <a:pt x="129" y="31"/>
                      <a:pt x="133" y="27"/>
                    </a:cubicBezTo>
                    <a:cubicBezTo>
                      <a:pt x="151" y="5"/>
                      <a:pt x="148" y="0"/>
                      <a:pt x="152" y="18"/>
                    </a:cubicBezTo>
                    <a:cubicBezTo>
                      <a:pt x="150" y="45"/>
                      <a:pt x="160" y="79"/>
                      <a:pt x="146" y="102"/>
                    </a:cubicBezTo>
                    <a:cubicBezTo>
                      <a:pt x="146" y="106"/>
                      <a:pt x="155" y="174"/>
                      <a:pt x="146" y="183"/>
                    </a:cubicBezTo>
                    <a:close/>
                  </a:path>
                </a:pathLst>
              </a:custGeom>
              <a:solidFill>
                <a:srgbClr val="66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es-ES"/>
              </a:p>
            </p:txBody>
          </p:sp>
          <p:sp>
            <p:nvSpPr>
              <p:cNvPr id="5145" name="Freeform 67"/>
              <p:cNvSpPr>
                <a:spLocks/>
              </p:cNvSpPr>
              <p:nvPr/>
            </p:nvSpPr>
            <p:spPr bwMode="auto">
              <a:xfrm>
                <a:off x="1111" y="3272"/>
                <a:ext cx="24" cy="36"/>
              </a:xfrm>
              <a:custGeom>
                <a:avLst/>
                <a:gdLst>
                  <a:gd name="T0" fmla="*/ 0 w 160"/>
                  <a:gd name="T1" fmla="*/ 0 h 248"/>
                  <a:gd name="T2" fmla="*/ 0 w 160"/>
                  <a:gd name="T3" fmla="*/ 0 h 248"/>
                  <a:gd name="T4" fmla="*/ 0 w 160"/>
                  <a:gd name="T5" fmla="*/ 0 h 248"/>
                  <a:gd name="T6" fmla="*/ 0 w 160"/>
                  <a:gd name="T7" fmla="*/ 0 h 248"/>
                  <a:gd name="T8" fmla="*/ 0 w 160"/>
                  <a:gd name="T9" fmla="*/ 0 h 248"/>
                  <a:gd name="T10" fmla="*/ 0 w 160"/>
                  <a:gd name="T11" fmla="*/ 0 h 248"/>
                  <a:gd name="T12" fmla="*/ 0 w 160"/>
                  <a:gd name="T13" fmla="*/ 0 h 248"/>
                  <a:gd name="T14" fmla="*/ 0 w 160"/>
                  <a:gd name="T15" fmla="*/ 0 h 248"/>
                  <a:gd name="T16" fmla="*/ 0 w 160"/>
                  <a:gd name="T17" fmla="*/ 0 h 248"/>
                  <a:gd name="T18" fmla="*/ 0 w 160"/>
                  <a:gd name="T19" fmla="*/ 0 h 248"/>
                  <a:gd name="T20" fmla="*/ 0 w 160"/>
                  <a:gd name="T21" fmla="*/ 0 h 248"/>
                  <a:gd name="T22" fmla="*/ 0 w 160"/>
                  <a:gd name="T23" fmla="*/ 0 h 248"/>
                  <a:gd name="T24" fmla="*/ 0 w 160"/>
                  <a:gd name="T25" fmla="*/ 0 h 248"/>
                  <a:gd name="T26" fmla="*/ 0 w 160"/>
                  <a:gd name="T27" fmla="*/ 0 h 248"/>
                  <a:gd name="T28" fmla="*/ 0 w 160"/>
                  <a:gd name="T29" fmla="*/ 0 h 248"/>
                  <a:gd name="T30" fmla="*/ 0 w 160"/>
                  <a:gd name="T31" fmla="*/ 0 h 248"/>
                  <a:gd name="T32" fmla="*/ 0 w 160"/>
                  <a:gd name="T33" fmla="*/ 0 h 248"/>
                  <a:gd name="T34" fmla="*/ 0 w 160"/>
                  <a:gd name="T35" fmla="*/ 0 h 248"/>
                  <a:gd name="T36" fmla="*/ 0 w 160"/>
                  <a:gd name="T37" fmla="*/ 0 h 248"/>
                  <a:gd name="T38" fmla="*/ 0 w 160"/>
                  <a:gd name="T39" fmla="*/ 0 h 248"/>
                  <a:gd name="T40" fmla="*/ 0 w 160"/>
                  <a:gd name="T41" fmla="*/ 0 h 24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60"/>
                  <a:gd name="T64" fmla="*/ 0 h 248"/>
                  <a:gd name="T65" fmla="*/ 160 w 160"/>
                  <a:gd name="T66" fmla="*/ 248 h 24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60" h="248">
                    <a:moveTo>
                      <a:pt x="146" y="183"/>
                    </a:moveTo>
                    <a:cubicBezTo>
                      <a:pt x="145" y="195"/>
                      <a:pt x="147" y="199"/>
                      <a:pt x="139" y="205"/>
                    </a:cubicBezTo>
                    <a:cubicBezTo>
                      <a:pt x="135" y="216"/>
                      <a:pt x="130" y="223"/>
                      <a:pt x="119" y="229"/>
                    </a:cubicBezTo>
                    <a:cubicBezTo>
                      <a:pt x="113" y="236"/>
                      <a:pt x="107" y="240"/>
                      <a:pt x="98" y="241"/>
                    </a:cubicBezTo>
                    <a:cubicBezTo>
                      <a:pt x="89" y="248"/>
                      <a:pt x="83" y="246"/>
                      <a:pt x="71" y="247"/>
                    </a:cubicBezTo>
                    <a:cubicBezTo>
                      <a:pt x="61" y="247"/>
                      <a:pt x="51" y="248"/>
                      <a:pt x="41" y="246"/>
                    </a:cubicBezTo>
                    <a:cubicBezTo>
                      <a:pt x="39" y="246"/>
                      <a:pt x="34" y="231"/>
                      <a:pt x="29" y="228"/>
                    </a:cubicBezTo>
                    <a:cubicBezTo>
                      <a:pt x="24" y="222"/>
                      <a:pt x="18" y="220"/>
                      <a:pt x="11" y="216"/>
                    </a:cubicBezTo>
                    <a:cubicBezTo>
                      <a:pt x="10" y="209"/>
                      <a:pt x="5" y="204"/>
                      <a:pt x="2" y="198"/>
                    </a:cubicBezTo>
                    <a:cubicBezTo>
                      <a:pt x="0" y="190"/>
                      <a:pt x="0" y="183"/>
                      <a:pt x="5" y="177"/>
                    </a:cubicBezTo>
                    <a:cubicBezTo>
                      <a:pt x="6" y="169"/>
                      <a:pt x="6" y="160"/>
                      <a:pt x="10" y="153"/>
                    </a:cubicBezTo>
                    <a:cubicBezTo>
                      <a:pt x="13" y="137"/>
                      <a:pt x="10" y="123"/>
                      <a:pt x="25" y="114"/>
                    </a:cubicBezTo>
                    <a:cubicBezTo>
                      <a:pt x="29" y="108"/>
                      <a:pt x="34" y="105"/>
                      <a:pt x="40" y="100"/>
                    </a:cubicBezTo>
                    <a:cubicBezTo>
                      <a:pt x="42" y="90"/>
                      <a:pt x="45" y="89"/>
                      <a:pt x="55" y="87"/>
                    </a:cubicBezTo>
                    <a:cubicBezTo>
                      <a:pt x="60" y="85"/>
                      <a:pt x="62" y="81"/>
                      <a:pt x="67" y="78"/>
                    </a:cubicBezTo>
                    <a:cubicBezTo>
                      <a:pt x="79" y="63"/>
                      <a:pt x="98" y="56"/>
                      <a:pt x="113" y="45"/>
                    </a:cubicBezTo>
                    <a:cubicBezTo>
                      <a:pt x="117" y="39"/>
                      <a:pt x="120" y="37"/>
                      <a:pt x="127" y="34"/>
                    </a:cubicBezTo>
                    <a:cubicBezTo>
                      <a:pt x="131" y="29"/>
                      <a:pt x="129" y="31"/>
                      <a:pt x="133" y="27"/>
                    </a:cubicBezTo>
                    <a:cubicBezTo>
                      <a:pt x="151" y="5"/>
                      <a:pt x="148" y="0"/>
                      <a:pt x="152" y="18"/>
                    </a:cubicBezTo>
                    <a:cubicBezTo>
                      <a:pt x="150" y="45"/>
                      <a:pt x="160" y="79"/>
                      <a:pt x="146" y="102"/>
                    </a:cubicBezTo>
                    <a:cubicBezTo>
                      <a:pt x="146" y="106"/>
                      <a:pt x="155" y="174"/>
                      <a:pt x="146" y="183"/>
                    </a:cubicBez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es-ES"/>
              </a:p>
            </p:txBody>
          </p:sp>
          <p:sp>
            <p:nvSpPr>
              <p:cNvPr id="5146" name="Freeform 68"/>
              <p:cNvSpPr>
                <a:spLocks/>
              </p:cNvSpPr>
              <p:nvPr/>
            </p:nvSpPr>
            <p:spPr bwMode="auto">
              <a:xfrm>
                <a:off x="1290" y="3272"/>
                <a:ext cx="27" cy="52"/>
              </a:xfrm>
              <a:custGeom>
                <a:avLst/>
                <a:gdLst>
                  <a:gd name="T0" fmla="*/ 0 w 160"/>
                  <a:gd name="T1" fmla="*/ 0 h 248"/>
                  <a:gd name="T2" fmla="*/ 0 w 160"/>
                  <a:gd name="T3" fmla="*/ 0 h 248"/>
                  <a:gd name="T4" fmla="*/ 0 w 160"/>
                  <a:gd name="T5" fmla="*/ 0 h 248"/>
                  <a:gd name="T6" fmla="*/ 0 w 160"/>
                  <a:gd name="T7" fmla="*/ 0 h 248"/>
                  <a:gd name="T8" fmla="*/ 0 w 160"/>
                  <a:gd name="T9" fmla="*/ 0 h 248"/>
                  <a:gd name="T10" fmla="*/ 0 w 160"/>
                  <a:gd name="T11" fmla="*/ 0 h 248"/>
                  <a:gd name="T12" fmla="*/ 0 w 160"/>
                  <a:gd name="T13" fmla="*/ 0 h 248"/>
                  <a:gd name="T14" fmla="*/ 0 w 160"/>
                  <a:gd name="T15" fmla="*/ 0 h 248"/>
                  <a:gd name="T16" fmla="*/ 0 w 160"/>
                  <a:gd name="T17" fmla="*/ 0 h 248"/>
                  <a:gd name="T18" fmla="*/ 0 w 160"/>
                  <a:gd name="T19" fmla="*/ 0 h 248"/>
                  <a:gd name="T20" fmla="*/ 0 w 160"/>
                  <a:gd name="T21" fmla="*/ 0 h 248"/>
                  <a:gd name="T22" fmla="*/ 0 w 160"/>
                  <a:gd name="T23" fmla="*/ 0 h 248"/>
                  <a:gd name="T24" fmla="*/ 0 w 160"/>
                  <a:gd name="T25" fmla="*/ 0 h 248"/>
                  <a:gd name="T26" fmla="*/ 0 w 160"/>
                  <a:gd name="T27" fmla="*/ 0 h 248"/>
                  <a:gd name="T28" fmla="*/ 0 w 160"/>
                  <a:gd name="T29" fmla="*/ 0 h 248"/>
                  <a:gd name="T30" fmla="*/ 0 w 160"/>
                  <a:gd name="T31" fmla="*/ 0 h 248"/>
                  <a:gd name="T32" fmla="*/ 0 w 160"/>
                  <a:gd name="T33" fmla="*/ 0 h 248"/>
                  <a:gd name="T34" fmla="*/ 0 w 160"/>
                  <a:gd name="T35" fmla="*/ 0 h 248"/>
                  <a:gd name="T36" fmla="*/ 0 w 160"/>
                  <a:gd name="T37" fmla="*/ 0 h 248"/>
                  <a:gd name="T38" fmla="*/ 0 w 160"/>
                  <a:gd name="T39" fmla="*/ 0 h 248"/>
                  <a:gd name="T40" fmla="*/ 0 w 160"/>
                  <a:gd name="T41" fmla="*/ 0 h 24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60"/>
                  <a:gd name="T64" fmla="*/ 0 h 248"/>
                  <a:gd name="T65" fmla="*/ 160 w 160"/>
                  <a:gd name="T66" fmla="*/ 248 h 24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60" h="248">
                    <a:moveTo>
                      <a:pt x="146" y="183"/>
                    </a:moveTo>
                    <a:cubicBezTo>
                      <a:pt x="145" y="195"/>
                      <a:pt x="147" y="199"/>
                      <a:pt x="139" y="205"/>
                    </a:cubicBezTo>
                    <a:cubicBezTo>
                      <a:pt x="135" y="216"/>
                      <a:pt x="130" y="223"/>
                      <a:pt x="119" y="229"/>
                    </a:cubicBezTo>
                    <a:cubicBezTo>
                      <a:pt x="113" y="236"/>
                      <a:pt x="107" y="240"/>
                      <a:pt x="98" y="241"/>
                    </a:cubicBezTo>
                    <a:cubicBezTo>
                      <a:pt x="89" y="248"/>
                      <a:pt x="83" y="246"/>
                      <a:pt x="71" y="247"/>
                    </a:cubicBezTo>
                    <a:cubicBezTo>
                      <a:pt x="61" y="247"/>
                      <a:pt x="51" y="248"/>
                      <a:pt x="41" y="246"/>
                    </a:cubicBezTo>
                    <a:cubicBezTo>
                      <a:pt x="39" y="246"/>
                      <a:pt x="34" y="231"/>
                      <a:pt x="29" y="228"/>
                    </a:cubicBezTo>
                    <a:cubicBezTo>
                      <a:pt x="24" y="222"/>
                      <a:pt x="18" y="220"/>
                      <a:pt x="11" y="216"/>
                    </a:cubicBezTo>
                    <a:cubicBezTo>
                      <a:pt x="10" y="209"/>
                      <a:pt x="5" y="204"/>
                      <a:pt x="2" y="198"/>
                    </a:cubicBezTo>
                    <a:cubicBezTo>
                      <a:pt x="0" y="190"/>
                      <a:pt x="0" y="183"/>
                      <a:pt x="5" y="177"/>
                    </a:cubicBezTo>
                    <a:cubicBezTo>
                      <a:pt x="6" y="169"/>
                      <a:pt x="6" y="160"/>
                      <a:pt x="10" y="153"/>
                    </a:cubicBezTo>
                    <a:cubicBezTo>
                      <a:pt x="13" y="137"/>
                      <a:pt x="10" y="123"/>
                      <a:pt x="25" y="114"/>
                    </a:cubicBezTo>
                    <a:cubicBezTo>
                      <a:pt x="29" y="108"/>
                      <a:pt x="34" y="105"/>
                      <a:pt x="40" y="100"/>
                    </a:cubicBezTo>
                    <a:cubicBezTo>
                      <a:pt x="42" y="90"/>
                      <a:pt x="45" y="89"/>
                      <a:pt x="55" y="87"/>
                    </a:cubicBezTo>
                    <a:cubicBezTo>
                      <a:pt x="60" y="85"/>
                      <a:pt x="62" y="81"/>
                      <a:pt x="67" y="78"/>
                    </a:cubicBezTo>
                    <a:cubicBezTo>
                      <a:pt x="79" y="63"/>
                      <a:pt x="98" y="56"/>
                      <a:pt x="113" y="45"/>
                    </a:cubicBezTo>
                    <a:cubicBezTo>
                      <a:pt x="117" y="39"/>
                      <a:pt x="120" y="37"/>
                      <a:pt x="127" y="34"/>
                    </a:cubicBezTo>
                    <a:cubicBezTo>
                      <a:pt x="131" y="29"/>
                      <a:pt x="129" y="31"/>
                      <a:pt x="133" y="27"/>
                    </a:cubicBezTo>
                    <a:cubicBezTo>
                      <a:pt x="151" y="5"/>
                      <a:pt x="148" y="0"/>
                      <a:pt x="152" y="18"/>
                    </a:cubicBezTo>
                    <a:cubicBezTo>
                      <a:pt x="150" y="45"/>
                      <a:pt x="160" y="79"/>
                      <a:pt x="146" y="102"/>
                    </a:cubicBezTo>
                    <a:cubicBezTo>
                      <a:pt x="146" y="106"/>
                      <a:pt x="155" y="174"/>
                      <a:pt x="146" y="183"/>
                    </a:cubicBez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es-ES"/>
              </a:p>
            </p:txBody>
          </p:sp>
          <p:sp>
            <p:nvSpPr>
              <p:cNvPr id="21" name="Text Box 69"/>
              <p:cNvSpPr txBox="1">
                <a:spLocks noChangeArrowheads="1"/>
              </p:cNvSpPr>
              <p:nvPr/>
            </p:nvSpPr>
            <p:spPr bwMode="auto">
              <a:xfrm>
                <a:off x="1358" y="3271"/>
                <a:ext cx="248" cy="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1429" tIns="45715" rIns="91429" bIns="45715">
                <a:spAutoFit/>
              </a:bodyPr>
              <a:lstStyle/>
              <a:p>
                <a:pPr algn="ctr">
                  <a:defRPr/>
                </a:pPr>
                <a:r>
                  <a:rPr lang="sv-SE" sz="1100" b="1" dirty="0">
                    <a:latin typeface="+mj-lt"/>
                    <a:cs typeface="Arial" charset="0"/>
                  </a:rPr>
                  <a:t>1 dm</a:t>
                </a:r>
                <a:r>
                  <a:rPr lang="sv-SE" sz="1100" b="1" baseline="30000" dirty="0">
                    <a:latin typeface="+mj-lt"/>
                    <a:cs typeface="Arial" charset="0"/>
                  </a:rPr>
                  <a:t>2</a:t>
                </a:r>
                <a:endParaRPr lang="en-US" sz="1100" b="1" baseline="30000" dirty="0">
                  <a:latin typeface="+mj-lt"/>
                  <a:cs typeface="Arial" charset="0"/>
                </a:endParaRPr>
              </a:p>
            </p:txBody>
          </p:sp>
          <p:sp>
            <p:nvSpPr>
              <p:cNvPr id="5148" name="Line 70"/>
              <p:cNvSpPr>
                <a:spLocks noChangeShapeType="1"/>
              </p:cNvSpPr>
              <p:nvPr/>
            </p:nvSpPr>
            <p:spPr bwMode="auto">
              <a:xfrm>
                <a:off x="1002" y="3464"/>
                <a:ext cx="0" cy="156"/>
              </a:xfrm>
              <a:prstGeom prst="line">
                <a:avLst/>
              </a:prstGeom>
              <a:noFill/>
              <a:ln w="38100">
                <a:solidFill>
                  <a:srgbClr val="9933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149" name="Line 71"/>
              <p:cNvSpPr>
                <a:spLocks noChangeShapeType="1"/>
              </p:cNvSpPr>
              <p:nvPr/>
            </p:nvSpPr>
            <p:spPr bwMode="auto">
              <a:xfrm flipH="1">
                <a:off x="1278" y="3732"/>
                <a:ext cx="165" cy="93"/>
              </a:xfrm>
              <a:prstGeom prst="line">
                <a:avLst/>
              </a:prstGeom>
              <a:noFill/>
              <a:ln w="38100">
                <a:solidFill>
                  <a:srgbClr val="9933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s-ES"/>
              </a:p>
            </p:txBody>
          </p:sp>
          <p:grpSp>
            <p:nvGrpSpPr>
              <p:cNvPr id="9" name="Group 72"/>
              <p:cNvGrpSpPr>
                <a:grpSpLocks/>
              </p:cNvGrpSpPr>
              <p:nvPr/>
            </p:nvGrpSpPr>
            <p:grpSpPr bwMode="auto">
              <a:xfrm>
                <a:off x="895" y="3144"/>
                <a:ext cx="192" cy="186"/>
                <a:chOff x="1488" y="3555"/>
                <a:chExt cx="667" cy="568"/>
              </a:xfrm>
            </p:grpSpPr>
            <p:sp>
              <p:nvSpPr>
                <p:cNvPr id="5162" name="Freeform 73"/>
                <p:cNvSpPr>
                  <a:spLocks/>
                </p:cNvSpPr>
                <p:nvPr/>
              </p:nvSpPr>
              <p:spPr bwMode="auto">
                <a:xfrm>
                  <a:off x="1493" y="3853"/>
                  <a:ext cx="258" cy="199"/>
                </a:xfrm>
                <a:custGeom>
                  <a:avLst/>
                  <a:gdLst>
                    <a:gd name="T0" fmla="*/ 0 w 1032"/>
                    <a:gd name="T1" fmla="*/ 0 h 794"/>
                    <a:gd name="T2" fmla="*/ 0 w 1032"/>
                    <a:gd name="T3" fmla="*/ 0 h 794"/>
                    <a:gd name="T4" fmla="*/ 0 w 1032"/>
                    <a:gd name="T5" fmla="*/ 0 h 794"/>
                    <a:gd name="T6" fmla="*/ 0 w 1032"/>
                    <a:gd name="T7" fmla="*/ 0 h 794"/>
                    <a:gd name="T8" fmla="*/ 0 w 1032"/>
                    <a:gd name="T9" fmla="*/ 0 h 794"/>
                    <a:gd name="T10" fmla="*/ 0 w 1032"/>
                    <a:gd name="T11" fmla="*/ 0 h 794"/>
                    <a:gd name="T12" fmla="*/ 0 w 1032"/>
                    <a:gd name="T13" fmla="*/ 0 h 794"/>
                    <a:gd name="T14" fmla="*/ 0 w 1032"/>
                    <a:gd name="T15" fmla="*/ 0 h 794"/>
                    <a:gd name="T16" fmla="*/ 0 w 1032"/>
                    <a:gd name="T17" fmla="*/ 0 h 794"/>
                    <a:gd name="T18" fmla="*/ 0 w 1032"/>
                    <a:gd name="T19" fmla="*/ 0 h 794"/>
                    <a:gd name="T20" fmla="*/ 0 w 1032"/>
                    <a:gd name="T21" fmla="*/ 0 h 794"/>
                    <a:gd name="T22" fmla="*/ 0 w 1032"/>
                    <a:gd name="T23" fmla="*/ 0 h 794"/>
                    <a:gd name="T24" fmla="*/ 0 w 1032"/>
                    <a:gd name="T25" fmla="*/ 0 h 794"/>
                    <a:gd name="T26" fmla="*/ 0 w 1032"/>
                    <a:gd name="T27" fmla="*/ 0 h 794"/>
                    <a:gd name="T28" fmla="*/ 0 w 1032"/>
                    <a:gd name="T29" fmla="*/ 0 h 794"/>
                    <a:gd name="T30" fmla="*/ 0 w 1032"/>
                    <a:gd name="T31" fmla="*/ 0 h 794"/>
                    <a:gd name="T32" fmla="*/ 0 w 1032"/>
                    <a:gd name="T33" fmla="*/ 0 h 794"/>
                    <a:gd name="T34" fmla="*/ 0 w 1032"/>
                    <a:gd name="T35" fmla="*/ 0 h 794"/>
                    <a:gd name="T36" fmla="*/ 0 w 1032"/>
                    <a:gd name="T37" fmla="*/ 0 h 794"/>
                    <a:gd name="T38" fmla="*/ 0 w 1032"/>
                    <a:gd name="T39" fmla="*/ 0 h 794"/>
                    <a:gd name="T40" fmla="*/ 0 w 1032"/>
                    <a:gd name="T41" fmla="*/ 0 h 794"/>
                    <a:gd name="T42" fmla="*/ 0 w 1032"/>
                    <a:gd name="T43" fmla="*/ 0 h 794"/>
                    <a:gd name="T44" fmla="*/ 0 w 1032"/>
                    <a:gd name="T45" fmla="*/ 0 h 794"/>
                    <a:gd name="T46" fmla="*/ 0 w 1032"/>
                    <a:gd name="T47" fmla="*/ 0 h 794"/>
                    <a:gd name="T48" fmla="*/ 0 w 1032"/>
                    <a:gd name="T49" fmla="*/ 0 h 794"/>
                    <a:gd name="T50" fmla="*/ 0 w 1032"/>
                    <a:gd name="T51" fmla="*/ 0 h 794"/>
                    <a:gd name="T52" fmla="*/ 0 w 1032"/>
                    <a:gd name="T53" fmla="*/ 0 h 794"/>
                    <a:gd name="T54" fmla="*/ 0 w 1032"/>
                    <a:gd name="T55" fmla="*/ 0 h 794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1032"/>
                    <a:gd name="T85" fmla="*/ 0 h 794"/>
                    <a:gd name="T86" fmla="*/ 1032 w 1032"/>
                    <a:gd name="T87" fmla="*/ 794 h 794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1032" h="794">
                      <a:moveTo>
                        <a:pt x="1019" y="418"/>
                      </a:moveTo>
                      <a:lnTo>
                        <a:pt x="858" y="666"/>
                      </a:lnTo>
                      <a:lnTo>
                        <a:pt x="750" y="733"/>
                      </a:lnTo>
                      <a:lnTo>
                        <a:pt x="702" y="670"/>
                      </a:lnTo>
                      <a:lnTo>
                        <a:pt x="692" y="556"/>
                      </a:lnTo>
                      <a:lnTo>
                        <a:pt x="545" y="729"/>
                      </a:lnTo>
                      <a:lnTo>
                        <a:pt x="460" y="737"/>
                      </a:lnTo>
                      <a:lnTo>
                        <a:pt x="406" y="609"/>
                      </a:lnTo>
                      <a:lnTo>
                        <a:pt x="210" y="794"/>
                      </a:lnTo>
                      <a:lnTo>
                        <a:pt x="171" y="741"/>
                      </a:lnTo>
                      <a:lnTo>
                        <a:pt x="206" y="648"/>
                      </a:lnTo>
                      <a:lnTo>
                        <a:pt x="55" y="666"/>
                      </a:lnTo>
                      <a:lnTo>
                        <a:pt x="0" y="587"/>
                      </a:lnTo>
                      <a:lnTo>
                        <a:pt x="31" y="512"/>
                      </a:lnTo>
                      <a:lnTo>
                        <a:pt x="99" y="449"/>
                      </a:lnTo>
                      <a:lnTo>
                        <a:pt x="71" y="378"/>
                      </a:lnTo>
                      <a:lnTo>
                        <a:pt x="129" y="329"/>
                      </a:lnTo>
                      <a:lnTo>
                        <a:pt x="358" y="271"/>
                      </a:lnTo>
                      <a:lnTo>
                        <a:pt x="326" y="191"/>
                      </a:lnTo>
                      <a:lnTo>
                        <a:pt x="406" y="125"/>
                      </a:lnTo>
                      <a:lnTo>
                        <a:pt x="670" y="142"/>
                      </a:lnTo>
                      <a:lnTo>
                        <a:pt x="669" y="28"/>
                      </a:lnTo>
                      <a:lnTo>
                        <a:pt x="760" y="0"/>
                      </a:lnTo>
                      <a:lnTo>
                        <a:pt x="974" y="133"/>
                      </a:lnTo>
                      <a:lnTo>
                        <a:pt x="1032" y="275"/>
                      </a:lnTo>
                      <a:lnTo>
                        <a:pt x="1019" y="418"/>
                      </a:lnTo>
                      <a:close/>
                    </a:path>
                  </a:pathLst>
                </a:custGeom>
                <a:solidFill>
                  <a:srgbClr val="3DFF5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163" name="Freeform 74"/>
                <p:cNvSpPr>
                  <a:spLocks/>
                </p:cNvSpPr>
                <p:nvPr/>
              </p:nvSpPr>
              <p:spPr bwMode="auto">
                <a:xfrm>
                  <a:off x="1541" y="3938"/>
                  <a:ext cx="74" cy="54"/>
                </a:xfrm>
                <a:custGeom>
                  <a:avLst/>
                  <a:gdLst>
                    <a:gd name="T0" fmla="*/ 0 w 294"/>
                    <a:gd name="T1" fmla="*/ 0 h 216"/>
                    <a:gd name="T2" fmla="*/ 0 w 294"/>
                    <a:gd name="T3" fmla="*/ 0 h 216"/>
                    <a:gd name="T4" fmla="*/ 0 w 294"/>
                    <a:gd name="T5" fmla="*/ 0 h 216"/>
                    <a:gd name="T6" fmla="*/ 0 w 294"/>
                    <a:gd name="T7" fmla="*/ 0 h 216"/>
                    <a:gd name="T8" fmla="*/ 0 w 294"/>
                    <a:gd name="T9" fmla="*/ 0 h 216"/>
                    <a:gd name="T10" fmla="*/ 0 w 294"/>
                    <a:gd name="T11" fmla="*/ 0 h 216"/>
                    <a:gd name="T12" fmla="*/ 0 w 294"/>
                    <a:gd name="T13" fmla="*/ 0 h 216"/>
                    <a:gd name="T14" fmla="*/ 0 w 294"/>
                    <a:gd name="T15" fmla="*/ 0 h 216"/>
                    <a:gd name="T16" fmla="*/ 0 w 294"/>
                    <a:gd name="T17" fmla="*/ 0 h 216"/>
                    <a:gd name="T18" fmla="*/ 0 w 294"/>
                    <a:gd name="T19" fmla="*/ 0 h 216"/>
                    <a:gd name="T20" fmla="*/ 0 w 294"/>
                    <a:gd name="T21" fmla="*/ 0 h 216"/>
                    <a:gd name="T22" fmla="*/ 0 w 294"/>
                    <a:gd name="T23" fmla="*/ 0 h 216"/>
                    <a:gd name="T24" fmla="*/ 0 w 294"/>
                    <a:gd name="T25" fmla="*/ 0 h 216"/>
                    <a:gd name="T26" fmla="*/ 0 w 294"/>
                    <a:gd name="T27" fmla="*/ 0 h 216"/>
                    <a:gd name="T28" fmla="*/ 0 w 294"/>
                    <a:gd name="T29" fmla="*/ 0 h 216"/>
                    <a:gd name="T30" fmla="*/ 0 w 294"/>
                    <a:gd name="T31" fmla="*/ 0 h 216"/>
                    <a:gd name="T32" fmla="*/ 0 w 294"/>
                    <a:gd name="T33" fmla="*/ 0 h 216"/>
                    <a:gd name="T34" fmla="*/ 0 w 294"/>
                    <a:gd name="T35" fmla="*/ 0 h 216"/>
                    <a:gd name="T36" fmla="*/ 0 w 294"/>
                    <a:gd name="T37" fmla="*/ 0 h 216"/>
                    <a:gd name="T38" fmla="*/ 0 w 294"/>
                    <a:gd name="T39" fmla="*/ 0 h 216"/>
                    <a:gd name="T40" fmla="*/ 0 w 294"/>
                    <a:gd name="T41" fmla="*/ 0 h 216"/>
                    <a:gd name="T42" fmla="*/ 0 w 294"/>
                    <a:gd name="T43" fmla="*/ 0 h 216"/>
                    <a:gd name="T44" fmla="*/ 0 w 294"/>
                    <a:gd name="T45" fmla="*/ 0 h 216"/>
                    <a:gd name="T46" fmla="*/ 0 w 294"/>
                    <a:gd name="T47" fmla="*/ 0 h 216"/>
                    <a:gd name="T48" fmla="*/ 0 w 294"/>
                    <a:gd name="T49" fmla="*/ 0 h 216"/>
                    <a:gd name="T50" fmla="*/ 0 w 294"/>
                    <a:gd name="T51" fmla="*/ 0 h 216"/>
                    <a:gd name="T52" fmla="*/ 0 w 294"/>
                    <a:gd name="T53" fmla="*/ 0 h 216"/>
                    <a:gd name="T54" fmla="*/ 0 w 294"/>
                    <a:gd name="T55" fmla="*/ 0 h 216"/>
                    <a:gd name="T56" fmla="*/ 0 w 294"/>
                    <a:gd name="T57" fmla="*/ 0 h 216"/>
                    <a:gd name="T58" fmla="*/ 0 w 294"/>
                    <a:gd name="T59" fmla="*/ 0 h 216"/>
                    <a:gd name="T60" fmla="*/ 0 w 294"/>
                    <a:gd name="T61" fmla="*/ 0 h 216"/>
                    <a:gd name="T62" fmla="*/ 0 w 294"/>
                    <a:gd name="T63" fmla="*/ 0 h 216"/>
                    <a:gd name="T64" fmla="*/ 0 w 294"/>
                    <a:gd name="T65" fmla="*/ 0 h 216"/>
                    <a:gd name="T66" fmla="*/ 0 w 294"/>
                    <a:gd name="T67" fmla="*/ 0 h 216"/>
                    <a:gd name="T68" fmla="*/ 0 w 294"/>
                    <a:gd name="T69" fmla="*/ 0 h 216"/>
                    <a:gd name="T70" fmla="*/ 0 w 294"/>
                    <a:gd name="T71" fmla="*/ 0 h 216"/>
                    <a:gd name="T72" fmla="*/ 0 w 294"/>
                    <a:gd name="T73" fmla="*/ 0 h 216"/>
                    <a:gd name="T74" fmla="*/ 0 w 294"/>
                    <a:gd name="T75" fmla="*/ 0 h 216"/>
                    <a:gd name="T76" fmla="*/ 0 w 294"/>
                    <a:gd name="T77" fmla="*/ 0 h 216"/>
                    <a:gd name="T78" fmla="*/ 0 w 294"/>
                    <a:gd name="T79" fmla="*/ 0 h 216"/>
                    <a:gd name="T80" fmla="*/ 0 w 294"/>
                    <a:gd name="T81" fmla="*/ 0 h 216"/>
                    <a:gd name="T82" fmla="*/ 0 w 294"/>
                    <a:gd name="T83" fmla="*/ 0 h 216"/>
                    <a:gd name="T84" fmla="*/ 0 w 294"/>
                    <a:gd name="T85" fmla="*/ 0 h 216"/>
                    <a:gd name="T86" fmla="*/ 0 w 294"/>
                    <a:gd name="T87" fmla="*/ 0 h 21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294"/>
                    <a:gd name="T133" fmla="*/ 0 h 216"/>
                    <a:gd name="T134" fmla="*/ 294 w 294"/>
                    <a:gd name="T135" fmla="*/ 216 h 21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294" h="216">
                      <a:moveTo>
                        <a:pt x="205" y="56"/>
                      </a:moveTo>
                      <a:lnTo>
                        <a:pt x="146" y="68"/>
                      </a:lnTo>
                      <a:lnTo>
                        <a:pt x="87" y="82"/>
                      </a:lnTo>
                      <a:lnTo>
                        <a:pt x="52" y="93"/>
                      </a:lnTo>
                      <a:lnTo>
                        <a:pt x="18" y="103"/>
                      </a:lnTo>
                      <a:lnTo>
                        <a:pt x="0" y="96"/>
                      </a:lnTo>
                      <a:lnTo>
                        <a:pt x="0" y="87"/>
                      </a:lnTo>
                      <a:lnTo>
                        <a:pt x="8" y="79"/>
                      </a:lnTo>
                      <a:lnTo>
                        <a:pt x="25" y="71"/>
                      </a:lnTo>
                      <a:lnTo>
                        <a:pt x="56" y="60"/>
                      </a:lnTo>
                      <a:lnTo>
                        <a:pt x="93" y="48"/>
                      </a:lnTo>
                      <a:lnTo>
                        <a:pt x="135" y="36"/>
                      </a:lnTo>
                      <a:lnTo>
                        <a:pt x="178" y="24"/>
                      </a:lnTo>
                      <a:lnTo>
                        <a:pt x="216" y="13"/>
                      </a:lnTo>
                      <a:lnTo>
                        <a:pt x="266" y="0"/>
                      </a:lnTo>
                      <a:lnTo>
                        <a:pt x="293" y="3"/>
                      </a:lnTo>
                      <a:lnTo>
                        <a:pt x="294" y="23"/>
                      </a:lnTo>
                      <a:lnTo>
                        <a:pt x="287" y="37"/>
                      </a:lnTo>
                      <a:lnTo>
                        <a:pt x="277" y="54"/>
                      </a:lnTo>
                      <a:lnTo>
                        <a:pt x="262" y="73"/>
                      </a:lnTo>
                      <a:lnTo>
                        <a:pt x="246" y="93"/>
                      </a:lnTo>
                      <a:lnTo>
                        <a:pt x="228" y="113"/>
                      </a:lnTo>
                      <a:lnTo>
                        <a:pt x="219" y="123"/>
                      </a:lnTo>
                      <a:lnTo>
                        <a:pt x="210" y="133"/>
                      </a:lnTo>
                      <a:lnTo>
                        <a:pt x="200" y="142"/>
                      </a:lnTo>
                      <a:lnTo>
                        <a:pt x="192" y="151"/>
                      </a:lnTo>
                      <a:lnTo>
                        <a:pt x="174" y="169"/>
                      </a:lnTo>
                      <a:lnTo>
                        <a:pt x="158" y="183"/>
                      </a:lnTo>
                      <a:lnTo>
                        <a:pt x="145" y="196"/>
                      </a:lnTo>
                      <a:lnTo>
                        <a:pt x="130" y="209"/>
                      </a:lnTo>
                      <a:lnTo>
                        <a:pt x="104" y="216"/>
                      </a:lnTo>
                      <a:lnTo>
                        <a:pt x="85" y="205"/>
                      </a:lnTo>
                      <a:lnTo>
                        <a:pt x="82" y="179"/>
                      </a:lnTo>
                      <a:lnTo>
                        <a:pt x="92" y="160"/>
                      </a:lnTo>
                      <a:lnTo>
                        <a:pt x="109" y="139"/>
                      </a:lnTo>
                      <a:lnTo>
                        <a:pt x="121" y="128"/>
                      </a:lnTo>
                      <a:lnTo>
                        <a:pt x="132" y="118"/>
                      </a:lnTo>
                      <a:lnTo>
                        <a:pt x="144" y="108"/>
                      </a:lnTo>
                      <a:lnTo>
                        <a:pt x="157" y="98"/>
                      </a:lnTo>
                      <a:lnTo>
                        <a:pt x="170" y="88"/>
                      </a:lnTo>
                      <a:lnTo>
                        <a:pt x="182" y="78"/>
                      </a:lnTo>
                      <a:lnTo>
                        <a:pt x="194" y="67"/>
                      </a:lnTo>
                      <a:lnTo>
                        <a:pt x="205" y="56"/>
                      </a:lnTo>
                      <a:close/>
                    </a:path>
                  </a:pathLst>
                </a:custGeom>
                <a:solidFill>
                  <a:srgbClr val="00D1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164" name="Freeform 75"/>
                <p:cNvSpPr>
                  <a:spLocks/>
                </p:cNvSpPr>
                <p:nvPr/>
              </p:nvSpPr>
              <p:spPr bwMode="auto">
                <a:xfrm>
                  <a:off x="1611" y="3908"/>
                  <a:ext cx="7" cy="9"/>
                </a:xfrm>
                <a:custGeom>
                  <a:avLst/>
                  <a:gdLst>
                    <a:gd name="T0" fmla="*/ 0 w 31"/>
                    <a:gd name="T1" fmla="*/ 0 h 36"/>
                    <a:gd name="T2" fmla="*/ 0 w 31"/>
                    <a:gd name="T3" fmla="*/ 0 h 36"/>
                    <a:gd name="T4" fmla="*/ 0 w 31"/>
                    <a:gd name="T5" fmla="*/ 0 h 36"/>
                    <a:gd name="T6" fmla="*/ 0 w 31"/>
                    <a:gd name="T7" fmla="*/ 0 h 36"/>
                    <a:gd name="T8" fmla="*/ 0 w 31"/>
                    <a:gd name="T9" fmla="*/ 0 h 36"/>
                    <a:gd name="T10" fmla="*/ 0 w 31"/>
                    <a:gd name="T11" fmla="*/ 0 h 36"/>
                    <a:gd name="T12" fmla="*/ 0 w 31"/>
                    <a:gd name="T13" fmla="*/ 0 h 36"/>
                    <a:gd name="T14" fmla="*/ 0 w 31"/>
                    <a:gd name="T15" fmla="*/ 0 h 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"/>
                    <a:gd name="T25" fmla="*/ 0 h 36"/>
                    <a:gd name="T26" fmla="*/ 31 w 31"/>
                    <a:gd name="T27" fmla="*/ 36 h 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" h="36">
                      <a:moveTo>
                        <a:pt x="0" y="27"/>
                      </a:moveTo>
                      <a:lnTo>
                        <a:pt x="4" y="16"/>
                      </a:lnTo>
                      <a:lnTo>
                        <a:pt x="15" y="5"/>
                      </a:lnTo>
                      <a:lnTo>
                        <a:pt x="26" y="0"/>
                      </a:lnTo>
                      <a:lnTo>
                        <a:pt x="31" y="7"/>
                      </a:lnTo>
                      <a:lnTo>
                        <a:pt x="25" y="36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165" name="Freeform 76"/>
                <p:cNvSpPr>
                  <a:spLocks/>
                </p:cNvSpPr>
                <p:nvPr/>
              </p:nvSpPr>
              <p:spPr bwMode="auto">
                <a:xfrm>
                  <a:off x="1608" y="3906"/>
                  <a:ext cx="58" cy="71"/>
                </a:xfrm>
                <a:custGeom>
                  <a:avLst/>
                  <a:gdLst>
                    <a:gd name="T0" fmla="*/ 0 w 232"/>
                    <a:gd name="T1" fmla="*/ 0 h 285"/>
                    <a:gd name="T2" fmla="*/ 0 w 232"/>
                    <a:gd name="T3" fmla="*/ 0 h 285"/>
                    <a:gd name="T4" fmla="*/ 0 w 232"/>
                    <a:gd name="T5" fmla="*/ 0 h 285"/>
                    <a:gd name="T6" fmla="*/ 0 w 232"/>
                    <a:gd name="T7" fmla="*/ 0 h 285"/>
                    <a:gd name="T8" fmla="*/ 0 w 232"/>
                    <a:gd name="T9" fmla="*/ 0 h 285"/>
                    <a:gd name="T10" fmla="*/ 0 w 232"/>
                    <a:gd name="T11" fmla="*/ 0 h 285"/>
                    <a:gd name="T12" fmla="*/ 0 w 232"/>
                    <a:gd name="T13" fmla="*/ 0 h 285"/>
                    <a:gd name="T14" fmla="*/ 0 w 232"/>
                    <a:gd name="T15" fmla="*/ 0 h 285"/>
                    <a:gd name="T16" fmla="*/ 0 w 232"/>
                    <a:gd name="T17" fmla="*/ 0 h 285"/>
                    <a:gd name="T18" fmla="*/ 0 w 232"/>
                    <a:gd name="T19" fmla="*/ 0 h 285"/>
                    <a:gd name="T20" fmla="*/ 0 w 232"/>
                    <a:gd name="T21" fmla="*/ 0 h 285"/>
                    <a:gd name="T22" fmla="*/ 0 w 232"/>
                    <a:gd name="T23" fmla="*/ 0 h 285"/>
                    <a:gd name="T24" fmla="*/ 0 w 232"/>
                    <a:gd name="T25" fmla="*/ 0 h 285"/>
                    <a:gd name="T26" fmla="*/ 0 w 232"/>
                    <a:gd name="T27" fmla="*/ 0 h 285"/>
                    <a:gd name="T28" fmla="*/ 0 w 232"/>
                    <a:gd name="T29" fmla="*/ 0 h 285"/>
                    <a:gd name="T30" fmla="*/ 0 w 232"/>
                    <a:gd name="T31" fmla="*/ 0 h 285"/>
                    <a:gd name="T32" fmla="*/ 0 w 232"/>
                    <a:gd name="T33" fmla="*/ 0 h 285"/>
                    <a:gd name="T34" fmla="*/ 0 w 232"/>
                    <a:gd name="T35" fmla="*/ 0 h 285"/>
                    <a:gd name="T36" fmla="*/ 0 w 232"/>
                    <a:gd name="T37" fmla="*/ 0 h 285"/>
                    <a:gd name="T38" fmla="*/ 0 w 232"/>
                    <a:gd name="T39" fmla="*/ 0 h 285"/>
                    <a:gd name="T40" fmla="*/ 0 w 232"/>
                    <a:gd name="T41" fmla="*/ 0 h 285"/>
                    <a:gd name="T42" fmla="*/ 0 w 232"/>
                    <a:gd name="T43" fmla="*/ 0 h 285"/>
                    <a:gd name="T44" fmla="*/ 0 w 232"/>
                    <a:gd name="T45" fmla="*/ 0 h 285"/>
                    <a:gd name="T46" fmla="*/ 0 w 232"/>
                    <a:gd name="T47" fmla="*/ 0 h 285"/>
                    <a:gd name="T48" fmla="*/ 0 w 232"/>
                    <a:gd name="T49" fmla="*/ 0 h 285"/>
                    <a:gd name="T50" fmla="*/ 0 w 232"/>
                    <a:gd name="T51" fmla="*/ 0 h 285"/>
                    <a:gd name="T52" fmla="*/ 0 w 232"/>
                    <a:gd name="T53" fmla="*/ 0 h 285"/>
                    <a:gd name="T54" fmla="*/ 0 w 232"/>
                    <a:gd name="T55" fmla="*/ 0 h 285"/>
                    <a:gd name="T56" fmla="*/ 0 w 232"/>
                    <a:gd name="T57" fmla="*/ 0 h 285"/>
                    <a:gd name="T58" fmla="*/ 0 w 232"/>
                    <a:gd name="T59" fmla="*/ 0 h 285"/>
                    <a:gd name="T60" fmla="*/ 0 w 232"/>
                    <a:gd name="T61" fmla="*/ 0 h 285"/>
                    <a:gd name="T62" fmla="*/ 0 w 232"/>
                    <a:gd name="T63" fmla="*/ 0 h 28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32"/>
                    <a:gd name="T97" fmla="*/ 0 h 285"/>
                    <a:gd name="T98" fmla="*/ 232 w 232"/>
                    <a:gd name="T99" fmla="*/ 285 h 28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32" h="285">
                      <a:moveTo>
                        <a:pt x="173" y="97"/>
                      </a:moveTo>
                      <a:lnTo>
                        <a:pt x="138" y="87"/>
                      </a:lnTo>
                      <a:lnTo>
                        <a:pt x="90" y="71"/>
                      </a:lnTo>
                      <a:lnTo>
                        <a:pt x="45" y="54"/>
                      </a:lnTo>
                      <a:lnTo>
                        <a:pt x="14" y="38"/>
                      </a:lnTo>
                      <a:lnTo>
                        <a:pt x="0" y="22"/>
                      </a:lnTo>
                      <a:lnTo>
                        <a:pt x="0" y="8"/>
                      </a:lnTo>
                      <a:lnTo>
                        <a:pt x="11" y="0"/>
                      </a:lnTo>
                      <a:lnTo>
                        <a:pt x="31" y="3"/>
                      </a:lnTo>
                      <a:lnTo>
                        <a:pt x="76" y="18"/>
                      </a:lnTo>
                      <a:lnTo>
                        <a:pt x="121" y="30"/>
                      </a:lnTo>
                      <a:lnTo>
                        <a:pt x="211" y="52"/>
                      </a:lnTo>
                      <a:lnTo>
                        <a:pt x="229" y="62"/>
                      </a:lnTo>
                      <a:lnTo>
                        <a:pt x="232" y="82"/>
                      </a:lnTo>
                      <a:lnTo>
                        <a:pt x="223" y="129"/>
                      </a:lnTo>
                      <a:lnTo>
                        <a:pt x="208" y="176"/>
                      </a:lnTo>
                      <a:lnTo>
                        <a:pt x="200" y="201"/>
                      </a:lnTo>
                      <a:lnTo>
                        <a:pt x="191" y="224"/>
                      </a:lnTo>
                      <a:lnTo>
                        <a:pt x="181" y="246"/>
                      </a:lnTo>
                      <a:lnTo>
                        <a:pt x="171" y="267"/>
                      </a:lnTo>
                      <a:lnTo>
                        <a:pt x="162" y="279"/>
                      </a:lnTo>
                      <a:lnTo>
                        <a:pt x="152" y="285"/>
                      </a:lnTo>
                      <a:lnTo>
                        <a:pt x="130" y="284"/>
                      </a:lnTo>
                      <a:lnTo>
                        <a:pt x="114" y="268"/>
                      </a:lnTo>
                      <a:lnTo>
                        <a:pt x="111" y="256"/>
                      </a:lnTo>
                      <a:lnTo>
                        <a:pt x="113" y="242"/>
                      </a:lnTo>
                      <a:lnTo>
                        <a:pt x="130" y="190"/>
                      </a:lnTo>
                      <a:lnTo>
                        <a:pt x="140" y="166"/>
                      </a:lnTo>
                      <a:lnTo>
                        <a:pt x="152" y="144"/>
                      </a:lnTo>
                      <a:lnTo>
                        <a:pt x="164" y="121"/>
                      </a:lnTo>
                      <a:lnTo>
                        <a:pt x="173" y="97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166" name="Freeform 77"/>
                <p:cNvSpPr>
                  <a:spLocks/>
                </p:cNvSpPr>
                <p:nvPr/>
              </p:nvSpPr>
              <p:spPr bwMode="auto">
                <a:xfrm>
                  <a:off x="1681" y="3893"/>
                  <a:ext cx="48" cy="75"/>
                </a:xfrm>
                <a:custGeom>
                  <a:avLst/>
                  <a:gdLst>
                    <a:gd name="T0" fmla="*/ 0 w 194"/>
                    <a:gd name="T1" fmla="*/ 0 h 301"/>
                    <a:gd name="T2" fmla="*/ 0 w 194"/>
                    <a:gd name="T3" fmla="*/ 0 h 301"/>
                    <a:gd name="T4" fmla="*/ 0 w 194"/>
                    <a:gd name="T5" fmla="*/ 0 h 301"/>
                    <a:gd name="T6" fmla="*/ 0 w 194"/>
                    <a:gd name="T7" fmla="*/ 0 h 301"/>
                    <a:gd name="T8" fmla="*/ 0 w 194"/>
                    <a:gd name="T9" fmla="*/ 0 h 301"/>
                    <a:gd name="T10" fmla="*/ 0 w 194"/>
                    <a:gd name="T11" fmla="*/ 0 h 301"/>
                    <a:gd name="T12" fmla="*/ 0 w 194"/>
                    <a:gd name="T13" fmla="*/ 0 h 301"/>
                    <a:gd name="T14" fmla="*/ 0 w 194"/>
                    <a:gd name="T15" fmla="*/ 0 h 301"/>
                    <a:gd name="T16" fmla="*/ 0 w 194"/>
                    <a:gd name="T17" fmla="*/ 0 h 301"/>
                    <a:gd name="T18" fmla="*/ 0 w 194"/>
                    <a:gd name="T19" fmla="*/ 0 h 301"/>
                    <a:gd name="T20" fmla="*/ 0 w 194"/>
                    <a:gd name="T21" fmla="*/ 0 h 301"/>
                    <a:gd name="T22" fmla="*/ 0 w 194"/>
                    <a:gd name="T23" fmla="*/ 0 h 301"/>
                    <a:gd name="T24" fmla="*/ 0 w 194"/>
                    <a:gd name="T25" fmla="*/ 0 h 301"/>
                    <a:gd name="T26" fmla="*/ 0 w 194"/>
                    <a:gd name="T27" fmla="*/ 0 h 301"/>
                    <a:gd name="T28" fmla="*/ 0 w 194"/>
                    <a:gd name="T29" fmla="*/ 0 h 301"/>
                    <a:gd name="T30" fmla="*/ 0 w 194"/>
                    <a:gd name="T31" fmla="*/ 0 h 301"/>
                    <a:gd name="T32" fmla="*/ 0 w 194"/>
                    <a:gd name="T33" fmla="*/ 0 h 301"/>
                    <a:gd name="T34" fmla="*/ 0 w 194"/>
                    <a:gd name="T35" fmla="*/ 0 h 301"/>
                    <a:gd name="T36" fmla="*/ 0 w 194"/>
                    <a:gd name="T37" fmla="*/ 0 h 301"/>
                    <a:gd name="T38" fmla="*/ 0 w 194"/>
                    <a:gd name="T39" fmla="*/ 0 h 301"/>
                    <a:gd name="T40" fmla="*/ 0 w 194"/>
                    <a:gd name="T41" fmla="*/ 0 h 301"/>
                    <a:gd name="T42" fmla="*/ 0 w 194"/>
                    <a:gd name="T43" fmla="*/ 0 h 301"/>
                    <a:gd name="T44" fmla="*/ 0 w 194"/>
                    <a:gd name="T45" fmla="*/ 0 h 301"/>
                    <a:gd name="T46" fmla="*/ 0 w 194"/>
                    <a:gd name="T47" fmla="*/ 0 h 301"/>
                    <a:gd name="T48" fmla="*/ 0 w 194"/>
                    <a:gd name="T49" fmla="*/ 0 h 301"/>
                    <a:gd name="T50" fmla="*/ 0 w 194"/>
                    <a:gd name="T51" fmla="*/ 0 h 301"/>
                    <a:gd name="T52" fmla="*/ 0 w 194"/>
                    <a:gd name="T53" fmla="*/ 0 h 301"/>
                    <a:gd name="T54" fmla="*/ 0 w 194"/>
                    <a:gd name="T55" fmla="*/ 0 h 301"/>
                    <a:gd name="T56" fmla="*/ 0 w 194"/>
                    <a:gd name="T57" fmla="*/ 0 h 301"/>
                    <a:gd name="T58" fmla="*/ 0 w 194"/>
                    <a:gd name="T59" fmla="*/ 0 h 301"/>
                    <a:gd name="T60" fmla="*/ 0 w 194"/>
                    <a:gd name="T61" fmla="*/ 0 h 301"/>
                    <a:gd name="T62" fmla="*/ 0 w 194"/>
                    <a:gd name="T63" fmla="*/ 0 h 301"/>
                    <a:gd name="T64" fmla="*/ 0 w 194"/>
                    <a:gd name="T65" fmla="*/ 0 h 301"/>
                    <a:gd name="T66" fmla="*/ 0 w 194"/>
                    <a:gd name="T67" fmla="*/ 0 h 301"/>
                    <a:gd name="T68" fmla="*/ 0 w 194"/>
                    <a:gd name="T69" fmla="*/ 0 h 301"/>
                    <a:gd name="T70" fmla="*/ 0 w 194"/>
                    <a:gd name="T71" fmla="*/ 0 h 301"/>
                    <a:gd name="T72" fmla="*/ 0 w 194"/>
                    <a:gd name="T73" fmla="*/ 0 h 301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194"/>
                    <a:gd name="T112" fmla="*/ 0 h 301"/>
                    <a:gd name="T113" fmla="*/ 194 w 194"/>
                    <a:gd name="T114" fmla="*/ 301 h 301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194" h="301">
                      <a:moveTo>
                        <a:pt x="16" y="0"/>
                      </a:moveTo>
                      <a:lnTo>
                        <a:pt x="91" y="13"/>
                      </a:lnTo>
                      <a:lnTo>
                        <a:pt x="161" y="42"/>
                      </a:lnTo>
                      <a:lnTo>
                        <a:pt x="182" y="63"/>
                      </a:lnTo>
                      <a:lnTo>
                        <a:pt x="192" y="87"/>
                      </a:lnTo>
                      <a:lnTo>
                        <a:pt x="194" y="114"/>
                      </a:lnTo>
                      <a:lnTo>
                        <a:pt x="188" y="141"/>
                      </a:lnTo>
                      <a:lnTo>
                        <a:pt x="178" y="169"/>
                      </a:lnTo>
                      <a:lnTo>
                        <a:pt x="165" y="197"/>
                      </a:lnTo>
                      <a:lnTo>
                        <a:pt x="152" y="222"/>
                      </a:lnTo>
                      <a:lnTo>
                        <a:pt x="139" y="245"/>
                      </a:lnTo>
                      <a:lnTo>
                        <a:pt x="126" y="277"/>
                      </a:lnTo>
                      <a:lnTo>
                        <a:pt x="118" y="291"/>
                      </a:lnTo>
                      <a:lnTo>
                        <a:pt x="107" y="299"/>
                      </a:lnTo>
                      <a:lnTo>
                        <a:pt x="82" y="301"/>
                      </a:lnTo>
                      <a:lnTo>
                        <a:pt x="63" y="286"/>
                      </a:lnTo>
                      <a:lnTo>
                        <a:pt x="59" y="258"/>
                      </a:lnTo>
                      <a:lnTo>
                        <a:pt x="69" y="230"/>
                      </a:lnTo>
                      <a:lnTo>
                        <a:pt x="77" y="217"/>
                      </a:lnTo>
                      <a:lnTo>
                        <a:pt x="85" y="204"/>
                      </a:lnTo>
                      <a:lnTo>
                        <a:pt x="94" y="191"/>
                      </a:lnTo>
                      <a:lnTo>
                        <a:pt x="103" y="179"/>
                      </a:lnTo>
                      <a:lnTo>
                        <a:pt x="120" y="155"/>
                      </a:lnTo>
                      <a:lnTo>
                        <a:pt x="144" y="114"/>
                      </a:lnTo>
                      <a:lnTo>
                        <a:pt x="146" y="105"/>
                      </a:lnTo>
                      <a:lnTo>
                        <a:pt x="144" y="97"/>
                      </a:lnTo>
                      <a:lnTo>
                        <a:pt x="132" y="83"/>
                      </a:lnTo>
                      <a:lnTo>
                        <a:pt x="117" y="73"/>
                      </a:lnTo>
                      <a:lnTo>
                        <a:pt x="102" y="64"/>
                      </a:lnTo>
                      <a:lnTo>
                        <a:pt x="73" y="50"/>
                      </a:lnTo>
                      <a:lnTo>
                        <a:pt x="43" y="38"/>
                      </a:lnTo>
                      <a:lnTo>
                        <a:pt x="10" y="26"/>
                      </a:lnTo>
                      <a:lnTo>
                        <a:pt x="1" y="19"/>
                      </a:lnTo>
                      <a:lnTo>
                        <a:pt x="0" y="10"/>
                      </a:lnTo>
                      <a:lnTo>
                        <a:pt x="5" y="2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167" name="Freeform 78"/>
                <p:cNvSpPr>
                  <a:spLocks/>
                </p:cNvSpPr>
                <p:nvPr/>
              </p:nvSpPr>
              <p:spPr bwMode="auto">
                <a:xfrm>
                  <a:off x="1643" y="3560"/>
                  <a:ext cx="176" cy="266"/>
                </a:xfrm>
                <a:custGeom>
                  <a:avLst/>
                  <a:gdLst>
                    <a:gd name="T0" fmla="*/ 0 w 705"/>
                    <a:gd name="T1" fmla="*/ 0 h 1064"/>
                    <a:gd name="T2" fmla="*/ 0 w 705"/>
                    <a:gd name="T3" fmla="*/ 0 h 1064"/>
                    <a:gd name="T4" fmla="*/ 0 w 705"/>
                    <a:gd name="T5" fmla="*/ 0 h 1064"/>
                    <a:gd name="T6" fmla="*/ 0 w 705"/>
                    <a:gd name="T7" fmla="*/ 0 h 1064"/>
                    <a:gd name="T8" fmla="*/ 0 w 705"/>
                    <a:gd name="T9" fmla="*/ 0 h 1064"/>
                    <a:gd name="T10" fmla="*/ 0 w 705"/>
                    <a:gd name="T11" fmla="*/ 0 h 1064"/>
                    <a:gd name="T12" fmla="*/ 0 w 705"/>
                    <a:gd name="T13" fmla="*/ 0 h 1064"/>
                    <a:gd name="T14" fmla="*/ 0 w 705"/>
                    <a:gd name="T15" fmla="*/ 0 h 1064"/>
                    <a:gd name="T16" fmla="*/ 0 w 705"/>
                    <a:gd name="T17" fmla="*/ 0 h 1064"/>
                    <a:gd name="T18" fmla="*/ 0 w 705"/>
                    <a:gd name="T19" fmla="*/ 0 h 1064"/>
                    <a:gd name="T20" fmla="*/ 0 w 705"/>
                    <a:gd name="T21" fmla="*/ 0 h 1064"/>
                    <a:gd name="T22" fmla="*/ 0 w 705"/>
                    <a:gd name="T23" fmla="*/ 0 h 1064"/>
                    <a:gd name="T24" fmla="*/ 0 w 705"/>
                    <a:gd name="T25" fmla="*/ 0 h 1064"/>
                    <a:gd name="T26" fmla="*/ 0 w 705"/>
                    <a:gd name="T27" fmla="*/ 0 h 1064"/>
                    <a:gd name="T28" fmla="*/ 0 w 705"/>
                    <a:gd name="T29" fmla="*/ 0 h 1064"/>
                    <a:gd name="T30" fmla="*/ 0 w 705"/>
                    <a:gd name="T31" fmla="*/ 0 h 1064"/>
                    <a:gd name="T32" fmla="*/ 0 w 705"/>
                    <a:gd name="T33" fmla="*/ 0 h 1064"/>
                    <a:gd name="T34" fmla="*/ 0 w 705"/>
                    <a:gd name="T35" fmla="*/ 0 h 1064"/>
                    <a:gd name="T36" fmla="*/ 0 w 705"/>
                    <a:gd name="T37" fmla="*/ 0 h 1064"/>
                    <a:gd name="T38" fmla="*/ 0 w 705"/>
                    <a:gd name="T39" fmla="*/ 0 h 1064"/>
                    <a:gd name="T40" fmla="*/ 0 w 705"/>
                    <a:gd name="T41" fmla="*/ 0 h 1064"/>
                    <a:gd name="T42" fmla="*/ 0 w 705"/>
                    <a:gd name="T43" fmla="*/ 0 h 1064"/>
                    <a:gd name="T44" fmla="*/ 0 w 705"/>
                    <a:gd name="T45" fmla="*/ 0 h 1064"/>
                    <a:gd name="T46" fmla="*/ 0 w 705"/>
                    <a:gd name="T47" fmla="*/ 0 h 1064"/>
                    <a:gd name="T48" fmla="*/ 0 w 705"/>
                    <a:gd name="T49" fmla="*/ 0 h 1064"/>
                    <a:gd name="T50" fmla="*/ 0 w 705"/>
                    <a:gd name="T51" fmla="*/ 0 h 1064"/>
                    <a:gd name="T52" fmla="*/ 0 w 705"/>
                    <a:gd name="T53" fmla="*/ 0 h 1064"/>
                    <a:gd name="T54" fmla="*/ 0 w 705"/>
                    <a:gd name="T55" fmla="*/ 0 h 1064"/>
                    <a:gd name="T56" fmla="*/ 0 w 705"/>
                    <a:gd name="T57" fmla="*/ 0 h 1064"/>
                    <a:gd name="T58" fmla="*/ 0 w 705"/>
                    <a:gd name="T59" fmla="*/ 0 h 1064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705"/>
                    <a:gd name="T91" fmla="*/ 0 h 1064"/>
                    <a:gd name="T92" fmla="*/ 705 w 705"/>
                    <a:gd name="T93" fmla="*/ 1064 h 1064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705" h="1064">
                      <a:moveTo>
                        <a:pt x="481" y="1034"/>
                      </a:moveTo>
                      <a:lnTo>
                        <a:pt x="580" y="937"/>
                      </a:lnTo>
                      <a:lnTo>
                        <a:pt x="705" y="692"/>
                      </a:lnTo>
                      <a:lnTo>
                        <a:pt x="678" y="590"/>
                      </a:lnTo>
                      <a:lnTo>
                        <a:pt x="594" y="580"/>
                      </a:lnTo>
                      <a:lnTo>
                        <a:pt x="549" y="594"/>
                      </a:lnTo>
                      <a:lnTo>
                        <a:pt x="584" y="417"/>
                      </a:lnTo>
                      <a:lnTo>
                        <a:pt x="558" y="323"/>
                      </a:lnTo>
                      <a:lnTo>
                        <a:pt x="406" y="373"/>
                      </a:lnTo>
                      <a:lnTo>
                        <a:pt x="482" y="189"/>
                      </a:lnTo>
                      <a:lnTo>
                        <a:pt x="481" y="71"/>
                      </a:lnTo>
                      <a:lnTo>
                        <a:pt x="353" y="141"/>
                      </a:lnTo>
                      <a:lnTo>
                        <a:pt x="285" y="4"/>
                      </a:lnTo>
                      <a:lnTo>
                        <a:pt x="210" y="0"/>
                      </a:lnTo>
                      <a:lnTo>
                        <a:pt x="147" y="97"/>
                      </a:lnTo>
                      <a:lnTo>
                        <a:pt x="147" y="150"/>
                      </a:lnTo>
                      <a:lnTo>
                        <a:pt x="80" y="164"/>
                      </a:lnTo>
                      <a:lnTo>
                        <a:pt x="53" y="213"/>
                      </a:lnTo>
                      <a:lnTo>
                        <a:pt x="99" y="385"/>
                      </a:lnTo>
                      <a:lnTo>
                        <a:pt x="112" y="492"/>
                      </a:lnTo>
                      <a:lnTo>
                        <a:pt x="26" y="484"/>
                      </a:lnTo>
                      <a:lnTo>
                        <a:pt x="0" y="546"/>
                      </a:lnTo>
                      <a:lnTo>
                        <a:pt x="44" y="652"/>
                      </a:lnTo>
                      <a:lnTo>
                        <a:pt x="147" y="807"/>
                      </a:lnTo>
                      <a:lnTo>
                        <a:pt x="49" y="869"/>
                      </a:lnTo>
                      <a:lnTo>
                        <a:pt x="81" y="945"/>
                      </a:lnTo>
                      <a:lnTo>
                        <a:pt x="308" y="1064"/>
                      </a:lnTo>
                      <a:lnTo>
                        <a:pt x="481" y="1034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168" name="Freeform 79"/>
                <p:cNvSpPr>
                  <a:spLocks/>
                </p:cNvSpPr>
                <p:nvPr/>
              </p:nvSpPr>
              <p:spPr bwMode="auto">
                <a:xfrm>
                  <a:off x="1672" y="3615"/>
                  <a:ext cx="64" cy="61"/>
                </a:xfrm>
                <a:custGeom>
                  <a:avLst/>
                  <a:gdLst>
                    <a:gd name="T0" fmla="*/ 0 w 255"/>
                    <a:gd name="T1" fmla="*/ 0 h 241"/>
                    <a:gd name="T2" fmla="*/ 0 w 255"/>
                    <a:gd name="T3" fmla="*/ 0 h 241"/>
                    <a:gd name="T4" fmla="*/ 0 w 255"/>
                    <a:gd name="T5" fmla="*/ 0 h 241"/>
                    <a:gd name="T6" fmla="*/ 0 w 255"/>
                    <a:gd name="T7" fmla="*/ 0 h 241"/>
                    <a:gd name="T8" fmla="*/ 0 w 255"/>
                    <a:gd name="T9" fmla="*/ 0 h 241"/>
                    <a:gd name="T10" fmla="*/ 0 w 255"/>
                    <a:gd name="T11" fmla="*/ 0 h 241"/>
                    <a:gd name="T12" fmla="*/ 0 w 255"/>
                    <a:gd name="T13" fmla="*/ 0 h 241"/>
                    <a:gd name="T14" fmla="*/ 0 w 255"/>
                    <a:gd name="T15" fmla="*/ 0 h 241"/>
                    <a:gd name="T16" fmla="*/ 0 w 255"/>
                    <a:gd name="T17" fmla="*/ 0 h 241"/>
                    <a:gd name="T18" fmla="*/ 0 w 255"/>
                    <a:gd name="T19" fmla="*/ 0 h 241"/>
                    <a:gd name="T20" fmla="*/ 0 w 255"/>
                    <a:gd name="T21" fmla="*/ 0 h 241"/>
                    <a:gd name="T22" fmla="*/ 0 w 255"/>
                    <a:gd name="T23" fmla="*/ 0 h 241"/>
                    <a:gd name="T24" fmla="*/ 0 w 255"/>
                    <a:gd name="T25" fmla="*/ 0 h 241"/>
                    <a:gd name="T26" fmla="*/ 0 w 255"/>
                    <a:gd name="T27" fmla="*/ 0 h 241"/>
                    <a:gd name="T28" fmla="*/ 0 w 255"/>
                    <a:gd name="T29" fmla="*/ 0 h 241"/>
                    <a:gd name="T30" fmla="*/ 0 w 255"/>
                    <a:gd name="T31" fmla="*/ 0 h 241"/>
                    <a:gd name="T32" fmla="*/ 0 w 255"/>
                    <a:gd name="T33" fmla="*/ 0 h 241"/>
                    <a:gd name="T34" fmla="*/ 0 w 255"/>
                    <a:gd name="T35" fmla="*/ 0 h 241"/>
                    <a:gd name="T36" fmla="*/ 0 w 255"/>
                    <a:gd name="T37" fmla="*/ 0 h 241"/>
                    <a:gd name="T38" fmla="*/ 0 w 255"/>
                    <a:gd name="T39" fmla="*/ 0 h 241"/>
                    <a:gd name="T40" fmla="*/ 0 w 255"/>
                    <a:gd name="T41" fmla="*/ 0 h 241"/>
                    <a:gd name="T42" fmla="*/ 0 w 255"/>
                    <a:gd name="T43" fmla="*/ 0 h 241"/>
                    <a:gd name="T44" fmla="*/ 0 w 255"/>
                    <a:gd name="T45" fmla="*/ 0 h 241"/>
                    <a:gd name="T46" fmla="*/ 0 w 255"/>
                    <a:gd name="T47" fmla="*/ 0 h 241"/>
                    <a:gd name="T48" fmla="*/ 0 w 255"/>
                    <a:gd name="T49" fmla="*/ 0 h 241"/>
                    <a:gd name="T50" fmla="*/ 0 w 255"/>
                    <a:gd name="T51" fmla="*/ 0 h 241"/>
                    <a:gd name="T52" fmla="*/ 0 w 255"/>
                    <a:gd name="T53" fmla="*/ 0 h 241"/>
                    <a:gd name="T54" fmla="*/ 0 w 255"/>
                    <a:gd name="T55" fmla="*/ 0 h 241"/>
                    <a:gd name="T56" fmla="*/ 0 w 255"/>
                    <a:gd name="T57" fmla="*/ 0 h 241"/>
                    <a:gd name="T58" fmla="*/ 0 w 255"/>
                    <a:gd name="T59" fmla="*/ 0 h 241"/>
                    <a:gd name="T60" fmla="*/ 0 w 255"/>
                    <a:gd name="T61" fmla="*/ 0 h 241"/>
                    <a:gd name="T62" fmla="*/ 0 w 255"/>
                    <a:gd name="T63" fmla="*/ 0 h 241"/>
                    <a:gd name="T64" fmla="*/ 0 w 255"/>
                    <a:gd name="T65" fmla="*/ 0 h 241"/>
                    <a:gd name="T66" fmla="*/ 0 w 255"/>
                    <a:gd name="T67" fmla="*/ 0 h 241"/>
                    <a:gd name="T68" fmla="*/ 0 w 255"/>
                    <a:gd name="T69" fmla="*/ 0 h 241"/>
                    <a:gd name="T70" fmla="*/ 0 w 255"/>
                    <a:gd name="T71" fmla="*/ 0 h 241"/>
                    <a:gd name="T72" fmla="*/ 0 w 255"/>
                    <a:gd name="T73" fmla="*/ 0 h 241"/>
                    <a:gd name="T74" fmla="*/ 0 w 255"/>
                    <a:gd name="T75" fmla="*/ 0 h 241"/>
                    <a:gd name="T76" fmla="*/ 0 w 255"/>
                    <a:gd name="T77" fmla="*/ 0 h 241"/>
                    <a:gd name="T78" fmla="*/ 0 w 255"/>
                    <a:gd name="T79" fmla="*/ 0 h 241"/>
                    <a:gd name="T80" fmla="*/ 0 w 255"/>
                    <a:gd name="T81" fmla="*/ 0 h 241"/>
                    <a:gd name="T82" fmla="*/ 0 w 255"/>
                    <a:gd name="T83" fmla="*/ 0 h 241"/>
                    <a:gd name="T84" fmla="*/ 0 w 255"/>
                    <a:gd name="T85" fmla="*/ 0 h 241"/>
                    <a:gd name="T86" fmla="*/ 0 w 255"/>
                    <a:gd name="T87" fmla="*/ 0 h 241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255"/>
                    <a:gd name="T133" fmla="*/ 0 h 241"/>
                    <a:gd name="T134" fmla="*/ 255 w 255"/>
                    <a:gd name="T135" fmla="*/ 241 h 241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255" h="241">
                      <a:moveTo>
                        <a:pt x="117" y="188"/>
                      </a:moveTo>
                      <a:lnTo>
                        <a:pt x="123" y="186"/>
                      </a:lnTo>
                      <a:lnTo>
                        <a:pt x="134" y="166"/>
                      </a:lnTo>
                      <a:lnTo>
                        <a:pt x="147" y="143"/>
                      </a:lnTo>
                      <a:lnTo>
                        <a:pt x="161" y="119"/>
                      </a:lnTo>
                      <a:lnTo>
                        <a:pt x="175" y="94"/>
                      </a:lnTo>
                      <a:lnTo>
                        <a:pt x="191" y="70"/>
                      </a:lnTo>
                      <a:lnTo>
                        <a:pt x="206" y="46"/>
                      </a:lnTo>
                      <a:lnTo>
                        <a:pt x="219" y="25"/>
                      </a:lnTo>
                      <a:lnTo>
                        <a:pt x="232" y="7"/>
                      </a:lnTo>
                      <a:lnTo>
                        <a:pt x="241" y="0"/>
                      </a:lnTo>
                      <a:lnTo>
                        <a:pt x="250" y="1"/>
                      </a:lnTo>
                      <a:lnTo>
                        <a:pt x="255" y="19"/>
                      </a:lnTo>
                      <a:lnTo>
                        <a:pt x="249" y="37"/>
                      </a:lnTo>
                      <a:lnTo>
                        <a:pt x="239" y="62"/>
                      </a:lnTo>
                      <a:lnTo>
                        <a:pt x="227" y="92"/>
                      </a:lnTo>
                      <a:lnTo>
                        <a:pt x="215" y="124"/>
                      </a:lnTo>
                      <a:lnTo>
                        <a:pt x="202" y="156"/>
                      </a:lnTo>
                      <a:lnTo>
                        <a:pt x="190" y="185"/>
                      </a:lnTo>
                      <a:lnTo>
                        <a:pt x="180" y="207"/>
                      </a:lnTo>
                      <a:lnTo>
                        <a:pt x="172" y="221"/>
                      </a:lnTo>
                      <a:lnTo>
                        <a:pt x="165" y="229"/>
                      </a:lnTo>
                      <a:lnTo>
                        <a:pt x="156" y="235"/>
                      </a:lnTo>
                      <a:lnTo>
                        <a:pt x="124" y="241"/>
                      </a:lnTo>
                      <a:lnTo>
                        <a:pt x="93" y="234"/>
                      </a:lnTo>
                      <a:lnTo>
                        <a:pt x="68" y="202"/>
                      </a:lnTo>
                      <a:lnTo>
                        <a:pt x="54" y="173"/>
                      </a:lnTo>
                      <a:lnTo>
                        <a:pt x="39" y="139"/>
                      </a:lnTo>
                      <a:lnTo>
                        <a:pt x="25" y="105"/>
                      </a:lnTo>
                      <a:lnTo>
                        <a:pt x="13" y="72"/>
                      </a:lnTo>
                      <a:lnTo>
                        <a:pt x="0" y="28"/>
                      </a:lnTo>
                      <a:lnTo>
                        <a:pt x="1" y="17"/>
                      </a:lnTo>
                      <a:lnTo>
                        <a:pt x="9" y="11"/>
                      </a:lnTo>
                      <a:lnTo>
                        <a:pt x="25" y="21"/>
                      </a:lnTo>
                      <a:lnTo>
                        <a:pt x="38" y="51"/>
                      </a:lnTo>
                      <a:lnTo>
                        <a:pt x="44" y="67"/>
                      </a:lnTo>
                      <a:lnTo>
                        <a:pt x="51" y="82"/>
                      </a:lnTo>
                      <a:lnTo>
                        <a:pt x="59" y="96"/>
                      </a:lnTo>
                      <a:lnTo>
                        <a:pt x="67" y="109"/>
                      </a:lnTo>
                      <a:lnTo>
                        <a:pt x="76" y="122"/>
                      </a:lnTo>
                      <a:lnTo>
                        <a:pt x="84" y="135"/>
                      </a:lnTo>
                      <a:lnTo>
                        <a:pt x="101" y="161"/>
                      </a:lnTo>
                      <a:lnTo>
                        <a:pt x="117" y="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169" name="Freeform 80"/>
                <p:cNvSpPr>
                  <a:spLocks/>
                </p:cNvSpPr>
                <p:nvPr/>
              </p:nvSpPr>
              <p:spPr bwMode="auto">
                <a:xfrm>
                  <a:off x="1679" y="3672"/>
                  <a:ext cx="72" cy="60"/>
                </a:xfrm>
                <a:custGeom>
                  <a:avLst/>
                  <a:gdLst>
                    <a:gd name="T0" fmla="*/ 0 w 290"/>
                    <a:gd name="T1" fmla="*/ 0 h 242"/>
                    <a:gd name="T2" fmla="*/ 0 w 290"/>
                    <a:gd name="T3" fmla="*/ 0 h 242"/>
                    <a:gd name="T4" fmla="*/ 0 w 290"/>
                    <a:gd name="T5" fmla="*/ 0 h 242"/>
                    <a:gd name="T6" fmla="*/ 0 w 290"/>
                    <a:gd name="T7" fmla="*/ 0 h 242"/>
                    <a:gd name="T8" fmla="*/ 0 w 290"/>
                    <a:gd name="T9" fmla="*/ 0 h 242"/>
                    <a:gd name="T10" fmla="*/ 0 w 290"/>
                    <a:gd name="T11" fmla="*/ 0 h 242"/>
                    <a:gd name="T12" fmla="*/ 0 w 290"/>
                    <a:gd name="T13" fmla="*/ 0 h 242"/>
                    <a:gd name="T14" fmla="*/ 0 w 290"/>
                    <a:gd name="T15" fmla="*/ 0 h 242"/>
                    <a:gd name="T16" fmla="*/ 0 w 290"/>
                    <a:gd name="T17" fmla="*/ 0 h 242"/>
                    <a:gd name="T18" fmla="*/ 0 w 290"/>
                    <a:gd name="T19" fmla="*/ 0 h 242"/>
                    <a:gd name="T20" fmla="*/ 0 w 290"/>
                    <a:gd name="T21" fmla="*/ 0 h 242"/>
                    <a:gd name="T22" fmla="*/ 0 w 290"/>
                    <a:gd name="T23" fmla="*/ 0 h 242"/>
                    <a:gd name="T24" fmla="*/ 0 w 290"/>
                    <a:gd name="T25" fmla="*/ 0 h 242"/>
                    <a:gd name="T26" fmla="*/ 0 w 290"/>
                    <a:gd name="T27" fmla="*/ 0 h 242"/>
                    <a:gd name="T28" fmla="*/ 0 w 290"/>
                    <a:gd name="T29" fmla="*/ 0 h 242"/>
                    <a:gd name="T30" fmla="*/ 0 w 290"/>
                    <a:gd name="T31" fmla="*/ 0 h 242"/>
                    <a:gd name="T32" fmla="*/ 0 w 290"/>
                    <a:gd name="T33" fmla="*/ 0 h 242"/>
                    <a:gd name="T34" fmla="*/ 0 w 290"/>
                    <a:gd name="T35" fmla="*/ 0 h 242"/>
                    <a:gd name="T36" fmla="*/ 0 w 290"/>
                    <a:gd name="T37" fmla="*/ 0 h 242"/>
                    <a:gd name="T38" fmla="*/ 0 w 290"/>
                    <a:gd name="T39" fmla="*/ 0 h 242"/>
                    <a:gd name="T40" fmla="*/ 0 w 290"/>
                    <a:gd name="T41" fmla="*/ 0 h 242"/>
                    <a:gd name="T42" fmla="*/ 0 w 290"/>
                    <a:gd name="T43" fmla="*/ 0 h 242"/>
                    <a:gd name="T44" fmla="*/ 0 w 290"/>
                    <a:gd name="T45" fmla="*/ 0 h 242"/>
                    <a:gd name="T46" fmla="*/ 0 w 290"/>
                    <a:gd name="T47" fmla="*/ 0 h 242"/>
                    <a:gd name="T48" fmla="*/ 0 w 290"/>
                    <a:gd name="T49" fmla="*/ 0 h 242"/>
                    <a:gd name="T50" fmla="*/ 0 w 290"/>
                    <a:gd name="T51" fmla="*/ 0 h 242"/>
                    <a:gd name="T52" fmla="*/ 0 w 290"/>
                    <a:gd name="T53" fmla="*/ 0 h 242"/>
                    <a:gd name="T54" fmla="*/ 0 w 290"/>
                    <a:gd name="T55" fmla="*/ 0 h 242"/>
                    <a:gd name="T56" fmla="*/ 0 w 290"/>
                    <a:gd name="T57" fmla="*/ 0 h 242"/>
                    <a:gd name="T58" fmla="*/ 0 w 290"/>
                    <a:gd name="T59" fmla="*/ 0 h 242"/>
                    <a:gd name="T60" fmla="*/ 0 w 290"/>
                    <a:gd name="T61" fmla="*/ 0 h 242"/>
                    <a:gd name="T62" fmla="*/ 0 w 290"/>
                    <a:gd name="T63" fmla="*/ 0 h 242"/>
                    <a:gd name="T64" fmla="*/ 0 w 290"/>
                    <a:gd name="T65" fmla="*/ 0 h 242"/>
                    <a:gd name="T66" fmla="*/ 0 w 290"/>
                    <a:gd name="T67" fmla="*/ 0 h 242"/>
                    <a:gd name="T68" fmla="*/ 0 w 290"/>
                    <a:gd name="T69" fmla="*/ 0 h 242"/>
                    <a:gd name="T70" fmla="*/ 0 w 290"/>
                    <a:gd name="T71" fmla="*/ 0 h 242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290"/>
                    <a:gd name="T109" fmla="*/ 0 h 242"/>
                    <a:gd name="T110" fmla="*/ 290 w 290"/>
                    <a:gd name="T111" fmla="*/ 242 h 242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290" h="242">
                      <a:moveTo>
                        <a:pt x="166" y="186"/>
                      </a:moveTo>
                      <a:lnTo>
                        <a:pt x="172" y="161"/>
                      </a:lnTo>
                      <a:lnTo>
                        <a:pt x="179" y="137"/>
                      </a:lnTo>
                      <a:lnTo>
                        <a:pt x="189" y="113"/>
                      </a:lnTo>
                      <a:lnTo>
                        <a:pt x="199" y="90"/>
                      </a:lnTo>
                      <a:lnTo>
                        <a:pt x="212" y="68"/>
                      </a:lnTo>
                      <a:lnTo>
                        <a:pt x="226" y="46"/>
                      </a:lnTo>
                      <a:lnTo>
                        <a:pt x="241" y="26"/>
                      </a:lnTo>
                      <a:lnTo>
                        <a:pt x="257" y="7"/>
                      </a:lnTo>
                      <a:lnTo>
                        <a:pt x="271" y="0"/>
                      </a:lnTo>
                      <a:lnTo>
                        <a:pt x="283" y="4"/>
                      </a:lnTo>
                      <a:lnTo>
                        <a:pt x="290" y="14"/>
                      </a:lnTo>
                      <a:lnTo>
                        <a:pt x="286" y="29"/>
                      </a:lnTo>
                      <a:lnTo>
                        <a:pt x="269" y="57"/>
                      </a:lnTo>
                      <a:lnTo>
                        <a:pt x="255" y="80"/>
                      </a:lnTo>
                      <a:lnTo>
                        <a:pt x="240" y="120"/>
                      </a:lnTo>
                      <a:lnTo>
                        <a:pt x="221" y="217"/>
                      </a:lnTo>
                      <a:lnTo>
                        <a:pt x="213" y="235"/>
                      </a:lnTo>
                      <a:lnTo>
                        <a:pt x="195" y="242"/>
                      </a:lnTo>
                      <a:lnTo>
                        <a:pt x="179" y="240"/>
                      </a:lnTo>
                      <a:lnTo>
                        <a:pt x="164" y="230"/>
                      </a:lnTo>
                      <a:lnTo>
                        <a:pt x="150" y="218"/>
                      </a:lnTo>
                      <a:lnTo>
                        <a:pt x="136" y="206"/>
                      </a:lnTo>
                      <a:lnTo>
                        <a:pt x="104" y="193"/>
                      </a:lnTo>
                      <a:lnTo>
                        <a:pt x="71" y="183"/>
                      </a:lnTo>
                      <a:lnTo>
                        <a:pt x="8" y="157"/>
                      </a:lnTo>
                      <a:lnTo>
                        <a:pt x="0" y="149"/>
                      </a:lnTo>
                      <a:lnTo>
                        <a:pt x="1" y="139"/>
                      </a:lnTo>
                      <a:lnTo>
                        <a:pt x="8" y="133"/>
                      </a:lnTo>
                      <a:lnTo>
                        <a:pt x="19" y="133"/>
                      </a:lnTo>
                      <a:lnTo>
                        <a:pt x="50" y="144"/>
                      </a:lnTo>
                      <a:lnTo>
                        <a:pt x="72" y="153"/>
                      </a:lnTo>
                      <a:lnTo>
                        <a:pt x="96" y="162"/>
                      </a:lnTo>
                      <a:lnTo>
                        <a:pt x="140" y="179"/>
                      </a:lnTo>
                      <a:lnTo>
                        <a:pt x="166" y="18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170" name="Freeform 81"/>
                <p:cNvSpPr>
                  <a:spLocks/>
                </p:cNvSpPr>
                <p:nvPr/>
              </p:nvSpPr>
              <p:spPr bwMode="auto">
                <a:xfrm>
                  <a:off x="1708" y="3736"/>
                  <a:ext cx="79" cy="60"/>
                </a:xfrm>
                <a:custGeom>
                  <a:avLst/>
                  <a:gdLst>
                    <a:gd name="T0" fmla="*/ 0 w 316"/>
                    <a:gd name="T1" fmla="*/ 0 h 240"/>
                    <a:gd name="T2" fmla="*/ 0 w 316"/>
                    <a:gd name="T3" fmla="*/ 0 h 240"/>
                    <a:gd name="T4" fmla="*/ 0 w 316"/>
                    <a:gd name="T5" fmla="*/ 0 h 240"/>
                    <a:gd name="T6" fmla="*/ 0 w 316"/>
                    <a:gd name="T7" fmla="*/ 0 h 240"/>
                    <a:gd name="T8" fmla="*/ 0 w 316"/>
                    <a:gd name="T9" fmla="*/ 0 h 240"/>
                    <a:gd name="T10" fmla="*/ 0 w 316"/>
                    <a:gd name="T11" fmla="*/ 0 h 240"/>
                    <a:gd name="T12" fmla="*/ 0 w 316"/>
                    <a:gd name="T13" fmla="*/ 0 h 240"/>
                    <a:gd name="T14" fmla="*/ 0 w 316"/>
                    <a:gd name="T15" fmla="*/ 0 h 240"/>
                    <a:gd name="T16" fmla="*/ 0 w 316"/>
                    <a:gd name="T17" fmla="*/ 0 h 240"/>
                    <a:gd name="T18" fmla="*/ 0 w 316"/>
                    <a:gd name="T19" fmla="*/ 0 h 240"/>
                    <a:gd name="T20" fmla="*/ 0 w 316"/>
                    <a:gd name="T21" fmla="*/ 0 h 240"/>
                    <a:gd name="T22" fmla="*/ 0 w 316"/>
                    <a:gd name="T23" fmla="*/ 0 h 240"/>
                    <a:gd name="T24" fmla="*/ 0 w 316"/>
                    <a:gd name="T25" fmla="*/ 0 h 240"/>
                    <a:gd name="T26" fmla="*/ 0 w 316"/>
                    <a:gd name="T27" fmla="*/ 0 h 240"/>
                    <a:gd name="T28" fmla="*/ 0 w 316"/>
                    <a:gd name="T29" fmla="*/ 0 h 240"/>
                    <a:gd name="T30" fmla="*/ 0 w 316"/>
                    <a:gd name="T31" fmla="*/ 0 h 240"/>
                    <a:gd name="T32" fmla="*/ 0 w 316"/>
                    <a:gd name="T33" fmla="*/ 0 h 240"/>
                    <a:gd name="T34" fmla="*/ 0 w 316"/>
                    <a:gd name="T35" fmla="*/ 0 h 240"/>
                    <a:gd name="T36" fmla="*/ 0 w 316"/>
                    <a:gd name="T37" fmla="*/ 0 h 240"/>
                    <a:gd name="T38" fmla="*/ 0 w 316"/>
                    <a:gd name="T39" fmla="*/ 0 h 240"/>
                    <a:gd name="T40" fmla="*/ 0 w 316"/>
                    <a:gd name="T41" fmla="*/ 0 h 240"/>
                    <a:gd name="T42" fmla="*/ 0 w 316"/>
                    <a:gd name="T43" fmla="*/ 0 h 240"/>
                    <a:gd name="T44" fmla="*/ 0 w 316"/>
                    <a:gd name="T45" fmla="*/ 0 h 240"/>
                    <a:gd name="T46" fmla="*/ 0 w 316"/>
                    <a:gd name="T47" fmla="*/ 0 h 240"/>
                    <a:gd name="T48" fmla="*/ 0 w 316"/>
                    <a:gd name="T49" fmla="*/ 0 h 240"/>
                    <a:gd name="T50" fmla="*/ 0 w 316"/>
                    <a:gd name="T51" fmla="*/ 0 h 240"/>
                    <a:gd name="T52" fmla="*/ 0 w 316"/>
                    <a:gd name="T53" fmla="*/ 0 h 240"/>
                    <a:gd name="T54" fmla="*/ 0 w 316"/>
                    <a:gd name="T55" fmla="*/ 0 h 240"/>
                    <a:gd name="T56" fmla="*/ 0 w 316"/>
                    <a:gd name="T57" fmla="*/ 0 h 240"/>
                    <a:gd name="T58" fmla="*/ 0 w 316"/>
                    <a:gd name="T59" fmla="*/ 0 h 240"/>
                    <a:gd name="T60" fmla="*/ 0 w 316"/>
                    <a:gd name="T61" fmla="*/ 0 h 240"/>
                    <a:gd name="T62" fmla="*/ 0 w 316"/>
                    <a:gd name="T63" fmla="*/ 0 h 240"/>
                    <a:gd name="T64" fmla="*/ 0 w 316"/>
                    <a:gd name="T65" fmla="*/ 0 h 240"/>
                    <a:gd name="T66" fmla="*/ 0 w 316"/>
                    <a:gd name="T67" fmla="*/ 0 h 240"/>
                    <a:gd name="T68" fmla="*/ 0 w 316"/>
                    <a:gd name="T69" fmla="*/ 0 h 240"/>
                    <a:gd name="T70" fmla="*/ 0 w 316"/>
                    <a:gd name="T71" fmla="*/ 0 h 240"/>
                    <a:gd name="T72" fmla="*/ 0 w 316"/>
                    <a:gd name="T73" fmla="*/ 0 h 240"/>
                    <a:gd name="T74" fmla="*/ 0 w 316"/>
                    <a:gd name="T75" fmla="*/ 0 h 240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316"/>
                    <a:gd name="T115" fmla="*/ 0 h 240"/>
                    <a:gd name="T116" fmla="*/ 316 w 316"/>
                    <a:gd name="T117" fmla="*/ 240 h 240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316" h="240">
                      <a:moveTo>
                        <a:pt x="117" y="175"/>
                      </a:moveTo>
                      <a:lnTo>
                        <a:pt x="132" y="155"/>
                      </a:lnTo>
                      <a:lnTo>
                        <a:pt x="148" y="135"/>
                      </a:lnTo>
                      <a:lnTo>
                        <a:pt x="163" y="116"/>
                      </a:lnTo>
                      <a:lnTo>
                        <a:pt x="179" y="97"/>
                      </a:lnTo>
                      <a:lnTo>
                        <a:pt x="191" y="83"/>
                      </a:lnTo>
                      <a:lnTo>
                        <a:pt x="205" y="70"/>
                      </a:lnTo>
                      <a:lnTo>
                        <a:pt x="219" y="57"/>
                      </a:lnTo>
                      <a:lnTo>
                        <a:pt x="235" y="45"/>
                      </a:lnTo>
                      <a:lnTo>
                        <a:pt x="251" y="33"/>
                      </a:lnTo>
                      <a:lnTo>
                        <a:pt x="267" y="22"/>
                      </a:lnTo>
                      <a:lnTo>
                        <a:pt x="282" y="11"/>
                      </a:lnTo>
                      <a:lnTo>
                        <a:pt x="297" y="0"/>
                      </a:lnTo>
                      <a:lnTo>
                        <a:pt x="316" y="1"/>
                      </a:lnTo>
                      <a:lnTo>
                        <a:pt x="315" y="20"/>
                      </a:lnTo>
                      <a:lnTo>
                        <a:pt x="294" y="45"/>
                      </a:lnTo>
                      <a:lnTo>
                        <a:pt x="274" y="70"/>
                      </a:lnTo>
                      <a:lnTo>
                        <a:pt x="255" y="96"/>
                      </a:lnTo>
                      <a:lnTo>
                        <a:pt x="235" y="122"/>
                      </a:lnTo>
                      <a:lnTo>
                        <a:pt x="226" y="135"/>
                      </a:lnTo>
                      <a:lnTo>
                        <a:pt x="216" y="148"/>
                      </a:lnTo>
                      <a:lnTo>
                        <a:pt x="207" y="162"/>
                      </a:lnTo>
                      <a:lnTo>
                        <a:pt x="197" y="175"/>
                      </a:lnTo>
                      <a:lnTo>
                        <a:pt x="188" y="188"/>
                      </a:lnTo>
                      <a:lnTo>
                        <a:pt x="178" y="201"/>
                      </a:lnTo>
                      <a:lnTo>
                        <a:pt x="159" y="227"/>
                      </a:lnTo>
                      <a:lnTo>
                        <a:pt x="146" y="237"/>
                      </a:lnTo>
                      <a:lnTo>
                        <a:pt x="128" y="240"/>
                      </a:lnTo>
                      <a:lnTo>
                        <a:pt x="67" y="218"/>
                      </a:lnTo>
                      <a:lnTo>
                        <a:pt x="37" y="201"/>
                      </a:lnTo>
                      <a:lnTo>
                        <a:pt x="8" y="185"/>
                      </a:lnTo>
                      <a:lnTo>
                        <a:pt x="0" y="177"/>
                      </a:lnTo>
                      <a:lnTo>
                        <a:pt x="0" y="168"/>
                      </a:lnTo>
                      <a:lnTo>
                        <a:pt x="6" y="161"/>
                      </a:lnTo>
                      <a:lnTo>
                        <a:pt x="17" y="160"/>
                      </a:lnTo>
                      <a:lnTo>
                        <a:pt x="67" y="170"/>
                      </a:lnTo>
                      <a:lnTo>
                        <a:pt x="117" y="17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171" name="Freeform 82"/>
                <p:cNvSpPr>
                  <a:spLocks/>
                </p:cNvSpPr>
                <p:nvPr/>
              </p:nvSpPr>
              <p:spPr bwMode="auto">
                <a:xfrm>
                  <a:off x="1827" y="3618"/>
                  <a:ext cx="320" cy="438"/>
                </a:xfrm>
                <a:custGeom>
                  <a:avLst/>
                  <a:gdLst>
                    <a:gd name="T0" fmla="*/ 0 w 1281"/>
                    <a:gd name="T1" fmla="*/ 0 h 1754"/>
                    <a:gd name="T2" fmla="*/ 0 w 1281"/>
                    <a:gd name="T3" fmla="*/ 0 h 1754"/>
                    <a:gd name="T4" fmla="*/ 0 w 1281"/>
                    <a:gd name="T5" fmla="*/ 0 h 1754"/>
                    <a:gd name="T6" fmla="*/ 0 w 1281"/>
                    <a:gd name="T7" fmla="*/ 0 h 1754"/>
                    <a:gd name="T8" fmla="*/ 0 w 1281"/>
                    <a:gd name="T9" fmla="*/ 0 h 1754"/>
                    <a:gd name="T10" fmla="*/ 0 w 1281"/>
                    <a:gd name="T11" fmla="*/ 0 h 1754"/>
                    <a:gd name="T12" fmla="*/ 0 w 1281"/>
                    <a:gd name="T13" fmla="*/ 0 h 1754"/>
                    <a:gd name="T14" fmla="*/ 0 w 1281"/>
                    <a:gd name="T15" fmla="*/ 0 h 1754"/>
                    <a:gd name="T16" fmla="*/ 0 w 1281"/>
                    <a:gd name="T17" fmla="*/ 0 h 1754"/>
                    <a:gd name="T18" fmla="*/ 0 w 1281"/>
                    <a:gd name="T19" fmla="*/ 0 h 1754"/>
                    <a:gd name="T20" fmla="*/ 0 w 1281"/>
                    <a:gd name="T21" fmla="*/ 0 h 1754"/>
                    <a:gd name="T22" fmla="*/ 0 w 1281"/>
                    <a:gd name="T23" fmla="*/ 0 h 1754"/>
                    <a:gd name="T24" fmla="*/ 0 w 1281"/>
                    <a:gd name="T25" fmla="*/ 0 h 1754"/>
                    <a:gd name="T26" fmla="*/ 0 w 1281"/>
                    <a:gd name="T27" fmla="*/ 0 h 1754"/>
                    <a:gd name="T28" fmla="*/ 0 w 1281"/>
                    <a:gd name="T29" fmla="*/ 0 h 1754"/>
                    <a:gd name="T30" fmla="*/ 0 w 1281"/>
                    <a:gd name="T31" fmla="*/ 0 h 1754"/>
                    <a:gd name="T32" fmla="*/ 0 w 1281"/>
                    <a:gd name="T33" fmla="*/ 0 h 1754"/>
                    <a:gd name="T34" fmla="*/ 0 w 1281"/>
                    <a:gd name="T35" fmla="*/ 0 h 1754"/>
                    <a:gd name="T36" fmla="*/ 0 w 1281"/>
                    <a:gd name="T37" fmla="*/ 0 h 1754"/>
                    <a:gd name="T38" fmla="*/ 0 w 1281"/>
                    <a:gd name="T39" fmla="*/ 0 h 1754"/>
                    <a:gd name="T40" fmla="*/ 0 w 1281"/>
                    <a:gd name="T41" fmla="*/ 0 h 1754"/>
                    <a:gd name="T42" fmla="*/ 0 w 1281"/>
                    <a:gd name="T43" fmla="*/ 0 h 1754"/>
                    <a:gd name="T44" fmla="*/ 0 w 1281"/>
                    <a:gd name="T45" fmla="*/ 0 h 1754"/>
                    <a:gd name="T46" fmla="*/ 0 w 1281"/>
                    <a:gd name="T47" fmla="*/ 0 h 1754"/>
                    <a:gd name="T48" fmla="*/ 0 w 1281"/>
                    <a:gd name="T49" fmla="*/ 0 h 1754"/>
                    <a:gd name="T50" fmla="*/ 0 w 1281"/>
                    <a:gd name="T51" fmla="*/ 0 h 1754"/>
                    <a:gd name="T52" fmla="*/ 0 w 1281"/>
                    <a:gd name="T53" fmla="*/ 0 h 1754"/>
                    <a:gd name="T54" fmla="*/ 0 w 1281"/>
                    <a:gd name="T55" fmla="*/ 0 h 1754"/>
                    <a:gd name="T56" fmla="*/ 0 w 1281"/>
                    <a:gd name="T57" fmla="*/ 0 h 1754"/>
                    <a:gd name="T58" fmla="*/ 0 w 1281"/>
                    <a:gd name="T59" fmla="*/ 0 h 1754"/>
                    <a:gd name="T60" fmla="*/ 0 w 1281"/>
                    <a:gd name="T61" fmla="*/ 0 h 1754"/>
                    <a:gd name="T62" fmla="*/ 0 w 1281"/>
                    <a:gd name="T63" fmla="*/ 0 h 1754"/>
                    <a:gd name="T64" fmla="*/ 0 w 1281"/>
                    <a:gd name="T65" fmla="*/ 0 h 1754"/>
                    <a:gd name="T66" fmla="*/ 0 w 1281"/>
                    <a:gd name="T67" fmla="*/ 0 h 1754"/>
                    <a:gd name="T68" fmla="*/ 0 w 1281"/>
                    <a:gd name="T69" fmla="*/ 0 h 1754"/>
                    <a:gd name="T70" fmla="*/ 0 w 1281"/>
                    <a:gd name="T71" fmla="*/ 0 h 1754"/>
                    <a:gd name="T72" fmla="*/ 0 w 1281"/>
                    <a:gd name="T73" fmla="*/ 0 h 1754"/>
                    <a:gd name="T74" fmla="*/ 0 w 1281"/>
                    <a:gd name="T75" fmla="*/ 0 h 1754"/>
                    <a:gd name="T76" fmla="*/ 0 w 1281"/>
                    <a:gd name="T77" fmla="*/ 0 h 1754"/>
                    <a:gd name="T78" fmla="*/ 0 w 1281"/>
                    <a:gd name="T79" fmla="*/ 0 h 1754"/>
                    <a:gd name="T80" fmla="*/ 0 w 1281"/>
                    <a:gd name="T81" fmla="*/ 0 h 1754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1281"/>
                    <a:gd name="T124" fmla="*/ 0 h 1754"/>
                    <a:gd name="T125" fmla="*/ 1281 w 1281"/>
                    <a:gd name="T126" fmla="*/ 1754 h 1754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1281" h="1754">
                      <a:moveTo>
                        <a:pt x="205" y="1346"/>
                      </a:moveTo>
                      <a:lnTo>
                        <a:pt x="147" y="1225"/>
                      </a:lnTo>
                      <a:lnTo>
                        <a:pt x="13" y="1111"/>
                      </a:lnTo>
                      <a:lnTo>
                        <a:pt x="0" y="951"/>
                      </a:lnTo>
                      <a:lnTo>
                        <a:pt x="39" y="884"/>
                      </a:lnTo>
                      <a:lnTo>
                        <a:pt x="107" y="866"/>
                      </a:lnTo>
                      <a:lnTo>
                        <a:pt x="276" y="950"/>
                      </a:lnTo>
                      <a:lnTo>
                        <a:pt x="307" y="893"/>
                      </a:lnTo>
                      <a:lnTo>
                        <a:pt x="290" y="493"/>
                      </a:lnTo>
                      <a:lnTo>
                        <a:pt x="365" y="422"/>
                      </a:lnTo>
                      <a:lnTo>
                        <a:pt x="438" y="475"/>
                      </a:lnTo>
                      <a:lnTo>
                        <a:pt x="522" y="586"/>
                      </a:lnTo>
                      <a:lnTo>
                        <a:pt x="563" y="546"/>
                      </a:lnTo>
                      <a:lnTo>
                        <a:pt x="593" y="307"/>
                      </a:lnTo>
                      <a:lnTo>
                        <a:pt x="678" y="192"/>
                      </a:lnTo>
                      <a:lnTo>
                        <a:pt x="803" y="245"/>
                      </a:lnTo>
                      <a:lnTo>
                        <a:pt x="965" y="0"/>
                      </a:lnTo>
                      <a:lnTo>
                        <a:pt x="1054" y="1"/>
                      </a:lnTo>
                      <a:lnTo>
                        <a:pt x="1094" y="80"/>
                      </a:lnTo>
                      <a:lnTo>
                        <a:pt x="1008" y="245"/>
                      </a:lnTo>
                      <a:lnTo>
                        <a:pt x="1164" y="245"/>
                      </a:lnTo>
                      <a:lnTo>
                        <a:pt x="1281" y="276"/>
                      </a:lnTo>
                      <a:lnTo>
                        <a:pt x="1267" y="382"/>
                      </a:lnTo>
                      <a:lnTo>
                        <a:pt x="1039" y="507"/>
                      </a:lnTo>
                      <a:lnTo>
                        <a:pt x="1223" y="582"/>
                      </a:lnTo>
                      <a:lnTo>
                        <a:pt x="1258" y="707"/>
                      </a:lnTo>
                      <a:lnTo>
                        <a:pt x="1155" y="808"/>
                      </a:lnTo>
                      <a:lnTo>
                        <a:pt x="1008" y="884"/>
                      </a:lnTo>
                      <a:lnTo>
                        <a:pt x="1147" y="972"/>
                      </a:lnTo>
                      <a:lnTo>
                        <a:pt x="1129" y="1114"/>
                      </a:lnTo>
                      <a:lnTo>
                        <a:pt x="1054" y="1275"/>
                      </a:lnTo>
                      <a:lnTo>
                        <a:pt x="897" y="1349"/>
                      </a:lnTo>
                      <a:lnTo>
                        <a:pt x="683" y="1381"/>
                      </a:lnTo>
                      <a:lnTo>
                        <a:pt x="495" y="1541"/>
                      </a:lnTo>
                      <a:lnTo>
                        <a:pt x="331" y="1483"/>
                      </a:lnTo>
                      <a:lnTo>
                        <a:pt x="232" y="1580"/>
                      </a:lnTo>
                      <a:lnTo>
                        <a:pt x="120" y="1754"/>
                      </a:lnTo>
                      <a:lnTo>
                        <a:pt x="58" y="1647"/>
                      </a:lnTo>
                      <a:lnTo>
                        <a:pt x="205" y="1346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172" name="Freeform 83"/>
                <p:cNvSpPr>
                  <a:spLocks/>
                </p:cNvSpPr>
                <p:nvPr/>
              </p:nvSpPr>
              <p:spPr bwMode="auto">
                <a:xfrm>
                  <a:off x="1994" y="3696"/>
                  <a:ext cx="119" cy="71"/>
                </a:xfrm>
                <a:custGeom>
                  <a:avLst/>
                  <a:gdLst>
                    <a:gd name="T0" fmla="*/ 0 w 472"/>
                    <a:gd name="T1" fmla="*/ 0 h 287"/>
                    <a:gd name="T2" fmla="*/ 0 w 472"/>
                    <a:gd name="T3" fmla="*/ 0 h 287"/>
                    <a:gd name="T4" fmla="*/ 0 w 472"/>
                    <a:gd name="T5" fmla="*/ 0 h 287"/>
                    <a:gd name="T6" fmla="*/ 0 w 472"/>
                    <a:gd name="T7" fmla="*/ 0 h 287"/>
                    <a:gd name="T8" fmla="*/ 0 w 472"/>
                    <a:gd name="T9" fmla="*/ 0 h 287"/>
                    <a:gd name="T10" fmla="*/ 0 w 472"/>
                    <a:gd name="T11" fmla="*/ 0 h 287"/>
                    <a:gd name="T12" fmla="*/ 0 w 472"/>
                    <a:gd name="T13" fmla="*/ 0 h 287"/>
                    <a:gd name="T14" fmla="*/ 0 w 472"/>
                    <a:gd name="T15" fmla="*/ 0 h 287"/>
                    <a:gd name="T16" fmla="*/ 0 w 472"/>
                    <a:gd name="T17" fmla="*/ 0 h 287"/>
                    <a:gd name="T18" fmla="*/ 0 w 472"/>
                    <a:gd name="T19" fmla="*/ 0 h 287"/>
                    <a:gd name="T20" fmla="*/ 0 w 472"/>
                    <a:gd name="T21" fmla="*/ 0 h 287"/>
                    <a:gd name="T22" fmla="*/ 0 w 472"/>
                    <a:gd name="T23" fmla="*/ 0 h 287"/>
                    <a:gd name="T24" fmla="*/ 0 w 472"/>
                    <a:gd name="T25" fmla="*/ 0 h 287"/>
                    <a:gd name="T26" fmla="*/ 0 w 472"/>
                    <a:gd name="T27" fmla="*/ 0 h 287"/>
                    <a:gd name="T28" fmla="*/ 0 w 472"/>
                    <a:gd name="T29" fmla="*/ 0 h 287"/>
                    <a:gd name="T30" fmla="*/ 0 w 472"/>
                    <a:gd name="T31" fmla="*/ 0 h 287"/>
                    <a:gd name="T32" fmla="*/ 0 w 472"/>
                    <a:gd name="T33" fmla="*/ 0 h 287"/>
                    <a:gd name="T34" fmla="*/ 0 w 472"/>
                    <a:gd name="T35" fmla="*/ 0 h 287"/>
                    <a:gd name="T36" fmla="*/ 0 w 472"/>
                    <a:gd name="T37" fmla="*/ 0 h 287"/>
                    <a:gd name="T38" fmla="*/ 0 w 472"/>
                    <a:gd name="T39" fmla="*/ 0 h 287"/>
                    <a:gd name="T40" fmla="*/ 0 w 472"/>
                    <a:gd name="T41" fmla="*/ 0 h 287"/>
                    <a:gd name="T42" fmla="*/ 0 w 472"/>
                    <a:gd name="T43" fmla="*/ 0 h 287"/>
                    <a:gd name="T44" fmla="*/ 0 w 472"/>
                    <a:gd name="T45" fmla="*/ 0 h 287"/>
                    <a:gd name="T46" fmla="*/ 0 w 472"/>
                    <a:gd name="T47" fmla="*/ 0 h 287"/>
                    <a:gd name="T48" fmla="*/ 0 w 472"/>
                    <a:gd name="T49" fmla="*/ 0 h 287"/>
                    <a:gd name="T50" fmla="*/ 0 w 472"/>
                    <a:gd name="T51" fmla="*/ 0 h 287"/>
                    <a:gd name="T52" fmla="*/ 0 w 472"/>
                    <a:gd name="T53" fmla="*/ 0 h 287"/>
                    <a:gd name="T54" fmla="*/ 0 w 472"/>
                    <a:gd name="T55" fmla="*/ 0 h 287"/>
                    <a:gd name="T56" fmla="*/ 0 w 472"/>
                    <a:gd name="T57" fmla="*/ 0 h 287"/>
                    <a:gd name="T58" fmla="*/ 0 w 472"/>
                    <a:gd name="T59" fmla="*/ 0 h 287"/>
                    <a:gd name="T60" fmla="*/ 0 w 472"/>
                    <a:gd name="T61" fmla="*/ 0 h 287"/>
                    <a:gd name="T62" fmla="*/ 0 w 472"/>
                    <a:gd name="T63" fmla="*/ 0 h 287"/>
                    <a:gd name="T64" fmla="*/ 0 w 472"/>
                    <a:gd name="T65" fmla="*/ 0 h 287"/>
                    <a:gd name="T66" fmla="*/ 0 w 472"/>
                    <a:gd name="T67" fmla="*/ 0 h 287"/>
                    <a:gd name="T68" fmla="*/ 0 w 472"/>
                    <a:gd name="T69" fmla="*/ 0 h 287"/>
                    <a:gd name="T70" fmla="*/ 0 w 472"/>
                    <a:gd name="T71" fmla="*/ 0 h 287"/>
                    <a:gd name="T72" fmla="*/ 0 w 472"/>
                    <a:gd name="T73" fmla="*/ 0 h 287"/>
                    <a:gd name="T74" fmla="*/ 0 w 472"/>
                    <a:gd name="T75" fmla="*/ 0 h 287"/>
                    <a:gd name="T76" fmla="*/ 0 w 472"/>
                    <a:gd name="T77" fmla="*/ 0 h 287"/>
                    <a:gd name="T78" fmla="*/ 0 w 472"/>
                    <a:gd name="T79" fmla="*/ 0 h 287"/>
                    <a:gd name="T80" fmla="*/ 0 w 472"/>
                    <a:gd name="T81" fmla="*/ 0 h 287"/>
                    <a:gd name="T82" fmla="*/ 0 w 472"/>
                    <a:gd name="T83" fmla="*/ 0 h 287"/>
                    <a:gd name="T84" fmla="*/ 0 w 472"/>
                    <a:gd name="T85" fmla="*/ 0 h 287"/>
                    <a:gd name="T86" fmla="*/ 0 w 472"/>
                    <a:gd name="T87" fmla="*/ 0 h 287"/>
                    <a:gd name="T88" fmla="*/ 0 w 472"/>
                    <a:gd name="T89" fmla="*/ 0 h 287"/>
                    <a:gd name="T90" fmla="*/ 0 w 472"/>
                    <a:gd name="T91" fmla="*/ 0 h 287"/>
                    <a:gd name="T92" fmla="*/ 0 w 472"/>
                    <a:gd name="T93" fmla="*/ 0 h 287"/>
                    <a:gd name="T94" fmla="*/ 0 w 472"/>
                    <a:gd name="T95" fmla="*/ 0 h 287"/>
                    <a:gd name="T96" fmla="*/ 0 w 472"/>
                    <a:gd name="T97" fmla="*/ 0 h 287"/>
                    <a:gd name="T98" fmla="*/ 0 w 472"/>
                    <a:gd name="T99" fmla="*/ 0 h 287"/>
                    <a:gd name="T100" fmla="*/ 0 w 472"/>
                    <a:gd name="T101" fmla="*/ 0 h 287"/>
                    <a:gd name="T102" fmla="*/ 0 w 472"/>
                    <a:gd name="T103" fmla="*/ 0 h 287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472"/>
                    <a:gd name="T157" fmla="*/ 0 h 287"/>
                    <a:gd name="T158" fmla="*/ 472 w 472"/>
                    <a:gd name="T159" fmla="*/ 287 h 287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472" h="287">
                      <a:moveTo>
                        <a:pt x="111" y="183"/>
                      </a:moveTo>
                      <a:lnTo>
                        <a:pt x="125" y="173"/>
                      </a:lnTo>
                      <a:lnTo>
                        <a:pt x="142" y="163"/>
                      </a:lnTo>
                      <a:lnTo>
                        <a:pt x="161" y="153"/>
                      </a:lnTo>
                      <a:lnTo>
                        <a:pt x="183" y="144"/>
                      </a:lnTo>
                      <a:lnTo>
                        <a:pt x="205" y="134"/>
                      </a:lnTo>
                      <a:lnTo>
                        <a:pt x="228" y="125"/>
                      </a:lnTo>
                      <a:lnTo>
                        <a:pt x="252" y="114"/>
                      </a:lnTo>
                      <a:lnTo>
                        <a:pt x="276" y="106"/>
                      </a:lnTo>
                      <a:lnTo>
                        <a:pt x="326" y="90"/>
                      </a:lnTo>
                      <a:lnTo>
                        <a:pt x="374" y="77"/>
                      </a:lnTo>
                      <a:lnTo>
                        <a:pt x="418" y="68"/>
                      </a:lnTo>
                      <a:lnTo>
                        <a:pt x="455" y="63"/>
                      </a:lnTo>
                      <a:lnTo>
                        <a:pt x="472" y="73"/>
                      </a:lnTo>
                      <a:lnTo>
                        <a:pt x="471" y="82"/>
                      </a:lnTo>
                      <a:lnTo>
                        <a:pt x="462" y="89"/>
                      </a:lnTo>
                      <a:lnTo>
                        <a:pt x="421" y="104"/>
                      </a:lnTo>
                      <a:lnTo>
                        <a:pt x="378" y="120"/>
                      </a:lnTo>
                      <a:lnTo>
                        <a:pt x="355" y="131"/>
                      </a:lnTo>
                      <a:lnTo>
                        <a:pt x="332" y="142"/>
                      </a:lnTo>
                      <a:lnTo>
                        <a:pt x="309" y="154"/>
                      </a:lnTo>
                      <a:lnTo>
                        <a:pt x="287" y="166"/>
                      </a:lnTo>
                      <a:lnTo>
                        <a:pt x="263" y="179"/>
                      </a:lnTo>
                      <a:lnTo>
                        <a:pt x="241" y="192"/>
                      </a:lnTo>
                      <a:lnTo>
                        <a:pt x="219" y="204"/>
                      </a:lnTo>
                      <a:lnTo>
                        <a:pt x="197" y="217"/>
                      </a:lnTo>
                      <a:lnTo>
                        <a:pt x="174" y="230"/>
                      </a:lnTo>
                      <a:lnTo>
                        <a:pt x="153" y="245"/>
                      </a:lnTo>
                      <a:lnTo>
                        <a:pt x="132" y="261"/>
                      </a:lnTo>
                      <a:lnTo>
                        <a:pt x="112" y="276"/>
                      </a:lnTo>
                      <a:lnTo>
                        <a:pt x="88" y="287"/>
                      </a:lnTo>
                      <a:lnTo>
                        <a:pt x="68" y="285"/>
                      </a:lnTo>
                      <a:lnTo>
                        <a:pt x="55" y="271"/>
                      </a:lnTo>
                      <a:lnTo>
                        <a:pt x="50" y="245"/>
                      </a:lnTo>
                      <a:lnTo>
                        <a:pt x="47" y="217"/>
                      </a:lnTo>
                      <a:lnTo>
                        <a:pt x="40" y="187"/>
                      </a:lnTo>
                      <a:lnTo>
                        <a:pt x="30" y="156"/>
                      </a:lnTo>
                      <a:lnTo>
                        <a:pt x="19" y="124"/>
                      </a:lnTo>
                      <a:lnTo>
                        <a:pt x="2" y="63"/>
                      </a:lnTo>
                      <a:lnTo>
                        <a:pt x="0" y="12"/>
                      </a:lnTo>
                      <a:lnTo>
                        <a:pt x="6" y="3"/>
                      </a:lnTo>
                      <a:lnTo>
                        <a:pt x="14" y="0"/>
                      </a:lnTo>
                      <a:lnTo>
                        <a:pt x="27" y="15"/>
                      </a:lnTo>
                      <a:lnTo>
                        <a:pt x="33" y="47"/>
                      </a:lnTo>
                      <a:lnTo>
                        <a:pt x="40" y="71"/>
                      </a:lnTo>
                      <a:lnTo>
                        <a:pt x="48" y="90"/>
                      </a:lnTo>
                      <a:lnTo>
                        <a:pt x="58" y="106"/>
                      </a:lnTo>
                      <a:lnTo>
                        <a:pt x="69" y="122"/>
                      </a:lnTo>
                      <a:lnTo>
                        <a:pt x="82" y="138"/>
                      </a:lnTo>
                      <a:lnTo>
                        <a:pt x="96" y="158"/>
                      </a:lnTo>
                      <a:lnTo>
                        <a:pt x="111" y="183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173" name="Freeform 84"/>
                <p:cNvSpPr>
                  <a:spLocks/>
                </p:cNvSpPr>
                <p:nvPr/>
              </p:nvSpPr>
              <p:spPr bwMode="auto">
                <a:xfrm>
                  <a:off x="1922" y="3768"/>
                  <a:ext cx="168" cy="95"/>
                </a:xfrm>
                <a:custGeom>
                  <a:avLst/>
                  <a:gdLst>
                    <a:gd name="T0" fmla="*/ 0 w 673"/>
                    <a:gd name="T1" fmla="*/ 0 h 380"/>
                    <a:gd name="T2" fmla="*/ 0 w 673"/>
                    <a:gd name="T3" fmla="*/ 0 h 380"/>
                    <a:gd name="T4" fmla="*/ 0 w 673"/>
                    <a:gd name="T5" fmla="*/ 0 h 380"/>
                    <a:gd name="T6" fmla="*/ 0 w 673"/>
                    <a:gd name="T7" fmla="*/ 0 h 380"/>
                    <a:gd name="T8" fmla="*/ 0 w 673"/>
                    <a:gd name="T9" fmla="*/ 0 h 380"/>
                    <a:gd name="T10" fmla="*/ 0 w 673"/>
                    <a:gd name="T11" fmla="*/ 0 h 380"/>
                    <a:gd name="T12" fmla="*/ 0 w 673"/>
                    <a:gd name="T13" fmla="*/ 0 h 380"/>
                    <a:gd name="T14" fmla="*/ 0 w 673"/>
                    <a:gd name="T15" fmla="*/ 0 h 380"/>
                    <a:gd name="T16" fmla="*/ 0 w 673"/>
                    <a:gd name="T17" fmla="*/ 0 h 380"/>
                    <a:gd name="T18" fmla="*/ 0 w 673"/>
                    <a:gd name="T19" fmla="*/ 0 h 380"/>
                    <a:gd name="T20" fmla="*/ 0 w 673"/>
                    <a:gd name="T21" fmla="*/ 0 h 380"/>
                    <a:gd name="T22" fmla="*/ 0 w 673"/>
                    <a:gd name="T23" fmla="*/ 0 h 380"/>
                    <a:gd name="T24" fmla="*/ 0 w 673"/>
                    <a:gd name="T25" fmla="*/ 0 h 380"/>
                    <a:gd name="T26" fmla="*/ 0 w 673"/>
                    <a:gd name="T27" fmla="*/ 0 h 380"/>
                    <a:gd name="T28" fmla="*/ 0 w 673"/>
                    <a:gd name="T29" fmla="*/ 0 h 380"/>
                    <a:gd name="T30" fmla="*/ 0 w 673"/>
                    <a:gd name="T31" fmla="*/ 0 h 380"/>
                    <a:gd name="T32" fmla="*/ 0 w 673"/>
                    <a:gd name="T33" fmla="*/ 0 h 380"/>
                    <a:gd name="T34" fmla="*/ 0 w 673"/>
                    <a:gd name="T35" fmla="*/ 0 h 380"/>
                    <a:gd name="T36" fmla="*/ 0 w 673"/>
                    <a:gd name="T37" fmla="*/ 0 h 380"/>
                    <a:gd name="T38" fmla="*/ 0 w 673"/>
                    <a:gd name="T39" fmla="*/ 0 h 380"/>
                    <a:gd name="T40" fmla="*/ 0 w 673"/>
                    <a:gd name="T41" fmla="*/ 0 h 380"/>
                    <a:gd name="T42" fmla="*/ 0 w 673"/>
                    <a:gd name="T43" fmla="*/ 0 h 380"/>
                    <a:gd name="T44" fmla="*/ 0 w 673"/>
                    <a:gd name="T45" fmla="*/ 0 h 380"/>
                    <a:gd name="T46" fmla="*/ 0 w 673"/>
                    <a:gd name="T47" fmla="*/ 0 h 380"/>
                    <a:gd name="T48" fmla="*/ 0 w 673"/>
                    <a:gd name="T49" fmla="*/ 0 h 380"/>
                    <a:gd name="T50" fmla="*/ 0 w 673"/>
                    <a:gd name="T51" fmla="*/ 0 h 380"/>
                    <a:gd name="T52" fmla="*/ 0 w 673"/>
                    <a:gd name="T53" fmla="*/ 0 h 380"/>
                    <a:gd name="T54" fmla="*/ 0 w 673"/>
                    <a:gd name="T55" fmla="*/ 0 h 380"/>
                    <a:gd name="T56" fmla="*/ 0 w 673"/>
                    <a:gd name="T57" fmla="*/ 0 h 380"/>
                    <a:gd name="T58" fmla="*/ 0 w 673"/>
                    <a:gd name="T59" fmla="*/ 0 h 380"/>
                    <a:gd name="T60" fmla="*/ 0 w 673"/>
                    <a:gd name="T61" fmla="*/ 0 h 380"/>
                    <a:gd name="T62" fmla="*/ 0 w 673"/>
                    <a:gd name="T63" fmla="*/ 0 h 380"/>
                    <a:gd name="T64" fmla="*/ 0 w 673"/>
                    <a:gd name="T65" fmla="*/ 0 h 380"/>
                    <a:gd name="T66" fmla="*/ 0 w 673"/>
                    <a:gd name="T67" fmla="*/ 0 h 380"/>
                    <a:gd name="T68" fmla="*/ 0 w 673"/>
                    <a:gd name="T69" fmla="*/ 0 h 380"/>
                    <a:gd name="T70" fmla="*/ 0 w 673"/>
                    <a:gd name="T71" fmla="*/ 0 h 380"/>
                    <a:gd name="T72" fmla="*/ 0 w 673"/>
                    <a:gd name="T73" fmla="*/ 0 h 380"/>
                    <a:gd name="T74" fmla="*/ 0 w 673"/>
                    <a:gd name="T75" fmla="*/ 0 h 380"/>
                    <a:gd name="T76" fmla="*/ 0 w 673"/>
                    <a:gd name="T77" fmla="*/ 0 h 380"/>
                    <a:gd name="T78" fmla="*/ 0 w 673"/>
                    <a:gd name="T79" fmla="*/ 0 h 380"/>
                    <a:gd name="T80" fmla="*/ 0 w 673"/>
                    <a:gd name="T81" fmla="*/ 0 h 380"/>
                    <a:gd name="T82" fmla="*/ 0 w 673"/>
                    <a:gd name="T83" fmla="*/ 0 h 380"/>
                    <a:gd name="T84" fmla="*/ 0 w 673"/>
                    <a:gd name="T85" fmla="*/ 0 h 380"/>
                    <a:gd name="T86" fmla="*/ 0 w 673"/>
                    <a:gd name="T87" fmla="*/ 0 h 380"/>
                    <a:gd name="T88" fmla="*/ 0 w 673"/>
                    <a:gd name="T89" fmla="*/ 0 h 380"/>
                    <a:gd name="T90" fmla="*/ 0 w 673"/>
                    <a:gd name="T91" fmla="*/ 0 h 380"/>
                    <a:gd name="T92" fmla="*/ 0 w 673"/>
                    <a:gd name="T93" fmla="*/ 0 h 380"/>
                    <a:gd name="T94" fmla="*/ 0 w 673"/>
                    <a:gd name="T95" fmla="*/ 0 h 380"/>
                    <a:gd name="T96" fmla="*/ 0 w 673"/>
                    <a:gd name="T97" fmla="*/ 0 h 380"/>
                    <a:gd name="T98" fmla="*/ 0 w 673"/>
                    <a:gd name="T99" fmla="*/ 0 h 380"/>
                    <a:gd name="T100" fmla="*/ 0 w 673"/>
                    <a:gd name="T101" fmla="*/ 0 h 380"/>
                    <a:gd name="T102" fmla="*/ 0 w 673"/>
                    <a:gd name="T103" fmla="*/ 0 h 380"/>
                    <a:gd name="T104" fmla="*/ 0 w 673"/>
                    <a:gd name="T105" fmla="*/ 0 h 380"/>
                    <a:gd name="T106" fmla="*/ 0 w 673"/>
                    <a:gd name="T107" fmla="*/ 0 h 380"/>
                    <a:gd name="T108" fmla="*/ 0 w 673"/>
                    <a:gd name="T109" fmla="*/ 0 h 380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673"/>
                    <a:gd name="T166" fmla="*/ 0 h 380"/>
                    <a:gd name="T167" fmla="*/ 673 w 673"/>
                    <a:gd name="T168" fmla="*/ 380 h 380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673" h="380">
                      <a:moveTo>
                        <a:pt x="184" y="293"/>
                      </a:moveTo>
                      <a:lnTo>
                        <a:pt x="211" y="272"/>
                      </a:lnTo>
                      <a:lnTo>
                        <a:pt x="236" y="254"/>
                      </a:lnTo>
                      <a:lnTo>
                        <a:pt x="260" y="236"/>
                      </a:lnTo>
                      <a:lnTo>
                        <a:pt x="284" y="219"/>
                      </a:lnTo>
                      <a:lnTo>
                        <a:pt x="308" y="202"/>
                      </a:lnTo>
                      <a:lnTo>
                        <a:pt x="333" y="186"/>
                      </a:lnTo>
                      <a:lnTo>
                        <a:pt x="360" y="170"/>
                      </a:lnTo>
                      <a:lnTo>
                        <a:pt x="390" y="154"/>
                      </a:lnTo>
                      <a:lnTo>
                        <a:pt x="416" y="146"/>
                      </a:lnTo>
                      <a:lnTo>
                        <a:pt x="457" y="138"/>
                      </a:lnTo>
                      <a:lnTo>
                        <a:pt x="561" y="125"/>
                      </a:lnTo>
                      <a:lnTo>
                        <a:pt x="650" y="120"/>
                      </a:lnTo>
                      <a:lnTo>
                        <a:pt x="673" y="123"/>
                      </a:lnTo>
                      <a:lnTo>
                        <a:pt x="672" y="130"/>
                      </a:lnTo>
                      <a:lnTo>
                        <a:pt x="345" y="259"/>
                      </a:lnTo>
                      <a:lnTo>
                        <a:pt x="325" y="273"/>
                      </a:lnTo>
                      <a:lnTo>
                        <a:pt x="305" y="288"/>
                      </a:lnTo>
                      <a:lnTo>
                        <a:pt x="285" y="304"/>
                      </a:lnTo>
                      <a:lnTo>
                        <a:pt x="266" y="320"/>
                      </a:lnTo>
                      <a:lnTo>
                        <a:pt x="246" y="336"/>
                      </a:lnTo>
                      <a:lnTo>
                        <a:pt x="227" y="352"/>
                      </a:lnTo>
                      <a:lnTo>
                        <a:pt x="207" y="367"/>
                      </a:lnTo>
                      <a:lnTo>
                        <a:pt x="186" y="380"/>
                      </a:lnTo>
                      <a:lnTo>
                        <a:pt x="158" y="377"/>
                      </a:lnTo>
                      <a:lnTo>
                        <a:pt x="141" y="365"/>
                      </a:lnTo>
                      <a:lnTo>
                        <a:pt x="124" y="346"/>
                      </a:lnTo>
                      <a:lnTo>
                        <a:pt x="107" y="323"/>
                      </a:lnTo>
                      <a:lnTo>
                        <a:pt x="90" y="295"/>
                      </a:lnTo>
                      <a:lnTo>
                        <a:pt x="74" y="263"/>
                      </a:lnTo>
                      <a:lnTo>
                        <a:pt x="58" y="230"/>
                      </a:lnTo>
                      <a:lnTo>
                        <a:pt x="43" y="196"/>
                      </a:lnTo>
                      <a:lnTo>
                        <a:pt x="29" y="161"/>
                      </a:lnTo>
                      <a:lnTo>
                        <a:pt x="18" y="127"/>
                      </a:lnTo>
                      <a:lnTo>
                        <a:pt x="9" y="94"/>
                      </a:lnTo>
                      <a:lnTo>
                        <a:pt x="0" y="38"/>
                      </a:lnTo>
                      <a:lnTo>
                        <a:pt x="5" y="0"/>
                      </a:lnTo>
                      <a:lnTo>
                        <a:pt x="13" y="8"/>
                      </a:lnTo>
                      <a:lnTo>
                        <a:pt x="23" y="43"/>
                      </a:lnTo>
                      <a:lnTo>
                        <a:pt x="33" y="84"/>
                      </a:lnTo>
                      <a:lnTo>
                        <a:pt x="41" y="111"/>
                      </a:lnTo>
                      <a:lnTo>
                        <a:pt x="49" y="127"/>
                      </a:lnTo>
                      <a:lnTo>
                        <a:pt x="56" y="143"/>
                      </a:lnTo>
                      <a:lnTo>
                        <a:pt x="64" y="156"/>
                      </a:lnTo>
                      <a:lnTo>
                        <a:pt x="72" y="169"/>
                      </a:lnTo>
                      <a:lnTo>
                        <a:pt x="87" y="191"/>
                      </a:lnTo>
                      <a:lnTo>
                        <a:pt x="104" y="210"/>
                      </a:lnTo>
                      <a:lnTo>
                        <a:pt x="112" y="219"/>
                      </a:lnTo>
                      <a:lnTo>
                        <a:pt x="121" y="229"/>
                      </a:lnTo>
                      <a:lnTo>
                        <a:pt x="140" y="247"/>
                      </a:lnTo>
                      <a:lnTo>
                        <a:pt x="151" y="257"/>
                      </a:lnTo>
                      <a:lnTo>
                        <a:pt x="162" y="268"/>
                      </a:lnTo>
                      <a:lnTo>
                        <a:pt x="173" y="279"/>
                      </a:lnTo>
                      <a:lnTo>
                        <a:pt x="184" y="293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174" name="Freeform 85"/>
                <p:cNvSpPr>
                  <a:spLocks/>
                </p:cNvSpPr>
                <p:nvPr/>
              </p:nvSpPr>
              <p:spPr bwMode="auto">
                <a:xfrm>
                  <a:off x="1868" y="3864"/>
                  <a:ext cx="209" cy="59"/>
                </a:xfrm>
                <a:custGeom>
                  <a:avLst/>
                  <a:gdLst>
                    <a:gd name="T0" fmla="*/ 0 w 837"/>
                    <a:gd name="T1" fmla="*/ 0 h 236"/>
                    <a:gd name="T2" fmla="*/ 0 w 837"/>
                    <a:gd name="T3" fmla="*/ 0 h 236"/>
                    <a:gd name="T4" fmla="*/ 0 w 837"/>
                    <a:gd name="T5" fmla="*/ 0 h 236"/>
                    <a:gd name="T6" fmla="*/ 0 w 837"/>
                    <a:gd name="T7" fmla="*/ 0 h 236"/>
                    <a:gd name="T8" fmla="*/ 0 w 837"/>
                    <a:gd name="T9" fmla="*/ 0 h 236"/>
                    <a:gd name="T10" fmla="*/ 0 w 837"/>
                    <a:gd name="T11" fmla="*/ 0 h 236"/>
                    <a:gd name="T12" fmla="*/ 0 w 837"/>
                    <a:gd name="T13" fmla="*/ 0 h 236"/>
                    <a:gd name="T14" fmla="*/ 0 w 837"/>
                    <a:gd name="T15" fmla="*/ 0 h 236"/>
                    <a:gd name="T16" fmla="*/ 0 w 837"/>
                    <a:gd name="T17" fmla="*/ 0 h 236"/>
                    <a:gd name="T18" fmla="*/ 0 w 837"/>
                    <a:gd name="T19" fmla="*/ 0 h 236"/>
                    <a:gd name="T20" fmla="*/ 0 w 837"/>
                    <a:gd name="T21" fmla="*/ 0 h 236"/>
                    <a:gd name="T22" fmla="*/ 0 w 837"/>
                    <a:gd name="T23" fmla="*/ 0 h 236"/>
                    <a:gd name="T24" fmla="*/ 0 w 837"/>
                    <a:gd name="T25" fmla="*/ 0 h 236"/>
                    <a:gd name="T26" fmla="*/ 0 w 837"/>
                    <a:gd name="T27" fmla="*/ 0 h 236"/>
                    <a:gd name="T28" fmla="*/ 0 w 837"/>
                    <a:gd name="T29" fmla="*/ 0 h 236"/>
                    <a:gd name="T30" fmla="*/ 0 w 837"/>
                    <a:gd name="T31" fmla="*/ 0 h 236"/>
                    <a:gd name="T32" fmla="*/ 0 w 837"/>
                    <a:gd name="T33" fmla="*/ 0 h 236"/>
                    <a:gd name="T34" fmla="*/ 0 w 837"/>
                    <a:gd name="T35" fmla="*/ 0 h 236"/>
                    <a:gd name="T36" fmla="*/ 0 w 837"/>
                    <a:gd name="T37" fmla="*/ 0 h 236"/>
                    <a:gd name="T38" fmla="*/ 0 w 837"/>
                    <a:gd name="T39" fmla="*/ 0 h 236"/>
                    <a:gd name="T40" fmla="*/ 0 w 837"/>
                    <a:gd name="T41" fmla="*/ 0 h 236"/>
                    <a:gd name="T42" fmla="*/ 0 w 837"/>
                    <a:gd name="T43" fmla="*/ 0 h 236"/>
                    <a:gd name="T44" fmla="*/ 0 w 837"/>
                    <a:gd name="T45" fmla="*/ 0 h 236"/>
                    <a:gd name="T46" fmla="*/ 0 w 837"/>
                    <a:gd name="T47" fmla="*/ 0 h 236"/>
                    <a:gd name="T48" fmla="*/ 0 w 837"/>
                    <a:gd name="T49" fmla="*/ 0 h 236"/>
                    <a:gd name="T50" fmla="*/ 0 w 837"/>
                    <a:gd name="T51" fmla="*/ 0 h 236"/>
                    <a:gd name="T52" fmla="*/ 0 w 837"/>
                    <a:gd name="T53" fmla="*/ 0 h 236"/>
                    <a:gd name="T54" fmla="*/ 0 w 837"/>
                    <a:gd name="T55" fmla="*/ 0 h 236"/>
                    <a:gd name="T56" fmla="*/ 0 w 837"/>
                    <a:gd name="T57" fmla="*/ 0 h 236"/>
                    <a:gd name="T58" fmla="*/ 0 w 837"/>
                    <a:gd name="T59" fmla="*/ 0 h 236"/>
                    <a:gd name="T60" fmla="*/ 0 w 837"/>
                    <a:gd name="T61" fmla="*/ 0 h 236"/>
                    <a:gd name="T62" fmla="*/ 0 w 837"/>
                    <a:gd name="T63" fmla="*/ 0 h 236"/>
                    <a:gd name="T64" fmla="*/ 0 w 837"/>
                    <a:gd name="T65" fmla="*/ 0 h 236"/>
                    <a:gd name="T66" fmla="*/ 0 w 837"/>
                    <a:gd name="T67" fmla="*/ 0 h 236"/>
                    <a:gd name="T68" fmla="*/ 0 w 837"/>
                    <a:gd name="T69" fmla="*/ 0 h 236"/>
                    <a:gd name="T70" fmla="*/ 0 w 837"/>
                    <a:gd name="T71" fmla="*/ 0 h 236"/>
                    <a:gd name="T72" fmla="*/ 0 w 837"/>
                    <a:gd name="T73" fmla="*/ 0 h 236"/>
                    <a:gd name="T74" fmla="*/ 0 w 837"/>
                    <a:gd name="T75" fmla="*/ 0 h 236"/>
                    <a:gd name="T76" fmla="*/ 0 w 837"/>
                    <a:gd name="T77" fmla="*/ 0 h 236"/>
                    <a:gd name="T78" fmla="*/ 0 w 837"/>
                    <a:gd name="T79" fmla="*/ 0 h 236"/>
                    <a:gd name="T80" fmla="*/ 0 w 837"/>
                    <a:gd name="T81" fmla="*/ 0 h 236"/>
                    <a:gd name="T82" fmla="*/ 0 w 837"/>
                    <a:gd name="T83" fmla="*/ 0 h 236"/>
                    <a:gd name="T84" fmla="*/ 0 w 837"/>
                    <a:gd name="T85" fmla="*/ 0 h 236"/>
                    <a:gd name="T86" fmla="*/ 0 w 837"/>
                    <a:gd name="T87" fmla="*/ 0 h 236"/>
                    <a:gd name="T88" fmla="*/ 0 w 837"/>
                    <a:gd name="T89" fmla="*/ 0 h 236"/>
                    <a:gd name="T90" fmla="*/ 0 w 837"/>
                    <a:gd name="T91" fmla="*/ 0 h 236"/>
                    <a:gd name="T92" fmla="*/ 0 w 837"/>
                    <a:gd name="T93" fmla="*/ 0 h 236"/>
                    <a:gd name="T94" fmla="*/ 0 w 837"/>
                    <a:gd name="T95" fmla="*/ 0 h 236"/>
                    <a:gd name="T96" fmla="*/ 0 w 837"/>
                    <a:gd name="T97" fmla="*/ 0 h 236"/>
                    <a:gd name="T98" fmla="*/ 0 w 837"/>
                    <a:gd name="T99" fmla="*/ 0 h 236"/>
                    <a:gd name="T100" fmla="*/ 0 w 837"/>
                    <a:gd name="T101" fmla="*/ 0 h 236"/>
                    <a:gd name="T102" fmla="*/ 0 w 837"/>
                    <a:gd name="T103" fmla="*/ 0 h 236"/>
                    <a:gd name="T104" fmla="*/ 0 w 837"/>
                    <a:gd name="T105" fmla="*/ 0 h 236"/>
                    <a:gd name="T106" fmla="*/ 0 w 837"/>
                    <a:gd name="T107" fmla="*/ 0 h 236"/>
                    <a:gd name="T108" fmla="*/ 0 w 837"/>
                    <a:gd name="T109" fmla="*/ 0 h 236"/>
                    <a:gd name="T110" fmla="*/ 0 w 837"/>
                    <a:gd name="T111" fmla="*/ 0 h 236"/>
                    <a:gd name="T112" fmla="*/ 0 w 837"/>
                    <a:gd name="T113" fmla="*/ 0 h 236"/>
                    <a:gd name="T114" fmla="*/ 0 w 837"/>
                    <a:gd name="T115" fmla="*/ 0 h 2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837"/>
                    <a:gd name="T175" fmla="*/ 0 h 236"/>
                    <a:gd name="T176" fmla="*/ 837 w 837"/>
                    <a:gd name="T177" fmla="*/ 236 h 2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837" h="236">
                      <a:moveTo>
                        <a:pt x="50" y="0"/>
                      </a:moveTo>
                      <a:lnTo>
                        <a:pt x="84" y="16"/>
                      </a:lnTo>
                      <a:lnTo>
                        <a:pt x="117" y="37"/>
                      </a:lnTo>
                      <a:lnTo>
                        <a:pt x="133" y="49"/>
                      </a:lnTo>
                      <a:lnTo>
                        <a:pt x="150" y="60"/>
                      </a:lnTo>
                      <a:lnTo>
                        <a:pt x="165" y="72"/>
                      </a:lnTo>
                      <a:lnTo>
                        <a:pt x="181" y="85"/>
                      </a:lnTo>
                      <a:lnTo>
                        <a:pt x="197" y="97"/>
                      </a:lnTo>
                      <a:lnTo>
                        <a:pt x="213" y="108"/>
                      </a:lnTo>
                      <a:lnTo>
                        <a:pt x="229" y="119"/>
                      </a:lnTo>
                      <a:lnTo>
                        <a:pt x="245" y="130"/>
                      </a:lnTo>
                      <a:lnTo>
                        <a:pt x="263" y="139"/>
                      </a:lnTo>
                      <a:lnTo>
                        <a:pt x="281" y="147"/>
                      </a:lnTo>
                      <a:lnTo>
                        <a:pt x="318" y="158"/>
                      </a:lnTo>
                      <a:lnTo>
                        <a:pt x="338" y="156"/>
                      </a:lnTo>
                      <a:lnTo>
                        <a:pt x="356" y="144"/>
                      </a:lnTo>
                      <a:lnTo>
                        <a:pt x="373" y="129"/>
                      </a:lnTo>
                      <a:lnTo>
                        <a:pt x="390" y="117"/>
                      </a:lnTo>
                      <a:lnTo>
                        <a:pt x="430" y="104"/>
                      </a:lnTo>
                      <a:lnTo>
                        <a:pt x="484" y="93"/>
                      </a:lnTo>
                      <a:lnTo>
                        <a:pt x="543" y="84"/>
                      </a:lnTo>
                      <a:lnTo>
                        <a:pt x="608" y="78"/>
                      </a:lnTo>
                      <a:lnTo>
                        <a:pt x="733" y="77"/>
                      </a:lnTo>
                      <a:lnTo>
                        <a:pt x="826" y="95"/>
                      </a:lnTo>
                      <a:lnTo>
                        <a:pt x="837" y="110"/>
                      </a:lnTo>
                      <a:lnTo>
                        <a:pt x="833" y="117"/>
                      </a:lnTo>
                      <a:lnTo>
                        <a:pt x="822" y="121"/>
                      </a:lnTo>
                      <a:lnTo>
                        <a:pt x="727" y="114"/>
                      </a:lnTo>
                      <a:lnTo>
                        <a:pt x="649" y="123"/>
                      </a:lnTo>
                      <a:lnTo>
                        <a:pt x="569" y="142"/>
                      </a:lnTo>
                      <a:lnTo>
                        <a:pt x="530" y="155"/>
                      </a:lnTo>
                      <a:lnTo>
                        <a:pt x="492" y="168"/>
                      </a:lnTo>
                      <a:lnTo>
                        <a:pt x="453" y="182"/>
                      </a:lnTo>
                      <a:lnTo>
                        <a:pt x="417" y="195"/>
                      </a:lnTo>
                      <a:lnTo>
                        <a:pt x="387" y="210"/>
                      </a:lnTo>
                      <a:lnTo>
                        <a:pt x="358" y="226"/>
                      </a:lnTo>
                      <a:lnTo>
                        <a:pt x="328" y="236"/>
                      </a:lnTo>
                      <a:lnTo>
                        <a:pt x="294" y="234"/>
                      </a:lnTo>
                      <a:lnTo>
                        <a:pt x="258" y="222"/>
                      </a:lnTo>
                      <a:lnTo>
                        <a:pt x="222" y="204"/>
                      </a:lnTo>
                      <a:lnTo>
                        <a:pt x="205" y="194"/>
                      </a:lnTo>
                      <a:lnTo>
                        <a:pt x="187" y="182"/>
                      </a:lnTo>
                      <a:lnTo>
                        <a:pt x="170" y="171"/>
                      </a:lnTo>
                      <a:lnTo>
                        <a:pt x="153" y="158"/>
                      </a:lnTo>
                      <a:lnTo>
                        <a:pt x="135" y="146"/>
                      </a:lnTo>
                      <a:lnTo>
                        <a:pt x="118" y="133"/>
                      </a:lnTo>
                      <a:lnTo>
                        <a:pt x="102" y="121"/>
                      </a:lnTo>
                      <a:lnTo>
                        <a:pt x="85" y="108"/>
                      </a:lnTo>
                      <a:lnTo>
                        <a:pt x="69" y="96"/>
                      </a:lnTo>
                      <a:lnTo>
                        <a:pt x="52" y="84"/>
                      </a:lnTo>
                      <a:lnTo>
                        <a:pt x="35" y="73"/>
                      </a:lnTo>
                      <a:lnTo>
                        <a:pt x="19" y="63"/>
                      </a:lnTo>
                      <a:lnTo>
                        <a:pt x="0" y="40"/>
                      </a:lnTo>
                      <a:lnTo>
                        <a:pt x="2" y="16"/>
                      </a:lnTo>
                      <a:lnTo>
                        <a:pt x="10" y="6"/>
                      </a:lnTo>
                      <a:lnTo>
                        <a:pt x="20" y="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175" name="Freeform 86"/>
                <p:cNvSpPr>
                  <a:spLocks/>
                </p:cNvSpPr>
                <p:nvPr/>
              </p:nvSpPr>
              <p:spPr bwMode="auto">
                <a:xfrm>
                  <a:off x="1637" y="3555"/>
                  <a:ext cx="189" cy="276"/>
                </a:xfrm>
                <a:custGeom>
                  <a:avLst/>
                  <a:gdLst>
                    <a:gd name="T0" fmla="*/ 0 w 755"/>
                    <a:gd name="T1" fmla="*/ 0 h 1104"/>
                    <a:gd name="T2" fmla="*/ 0 w 755"/>
                    <a:gd name="T3" fmla="*/ 0 h 1104"/>
                    <a:gd name="T4" fmla="*/ 0 w 755"/>
                    <a:gd name="T5" fmla="*/ 0 h 1104"/>
                    <a:gd name="T6" fmla="*/ 0 w 755"/>
                    <a:gd name="T7" fmla="*/ 0 h 1104"/>
                    <a:gd name="T8" fmla="*/ 0 w 755"/>
                    <a:gd name="T9" fmla="*/ 0 h 1104"/>
                    <a:gd name="T10" fmla="*/ 0 w 755"/>
                    <a:gd name="T11" fmla="*/ 0 h 1104"/>
                    <a:gd name="T12" fmla="*/ 0 w 755"/>
                    <a:gd name="T13" fmla="*/ 0 h 1104"/>
                    <a:gd name="T14" fmla="*/ 0 w 755"/>
                    <a:gd name="T15" fmla="*/ 0 h 1104"/>
                    <a:gd name="T16" fmla="*/ 0 w 755"/>
                    <a:gd name="T17" fmla="*/ 0 h 1104"/>
                    <a:gd name="T18" fmla="*/ 0 w 755"/>
                    <a:gd name="T19" fmla="*/ 0 h 1104"/>
                    <a:gd name="T20" fmla="*/ 0 w 755"/>
                    <a:gd name="T21" fmla="*/ 0 h 1104"/>
                    <a:gd name="T22" fmla="*/ 0 w 755"/>
                    <a:gd name="T23" fmla="*/ 0 h 1104"/>
                    <a:gd name="T24" fmla="*/ 0 w 755"/>
                    <a:gd name="T25" fmla="*/ 0 h 1104"/>
                    <a:gd name="T26" fmla="*/ 0 w 755"/>
                    <a:gd name="T27" fmla="*/ 0 h 1104"/>
                    <a:gd name="T28" fmla="*/ 0 w 755"/>
                    <a:gd name="T29" fmla="*/ 0 h 1104"/>
                    <a:gd name="T30" fmla="*/ 0 w 755"/>
                    <a:gd name="T31" fmla="*/ 0 h 1104"/>
                    <a:gd name="T32" fmla="*/ 0 w 755"/>
                    <a:gd name="T33" fmla="*/ 0 h 1104"/>
                    <a:gd name="T34" fmla="*/ 0 w 755"/>
                    <a:gd name="T35" fmla="*/ 0 h 1104"/>
                    <a:gd name="T36" fmla="*/ 0 w 755"/>
                    <a:gd name="T37" fmla="*/ 0 h 1104"/>
                    <a:gd name="T38" fmla="*/ 0 w 755"/>
                    <a:gd name="T39" fmla="*/ 0 h 1104"/>
                    <a:gd name="T40" fmla="*/ 0 w 755"/>
                    <a:gd name="T41" fmla="*/ 0 h 1104"/>
                    <a:gd name="T42" fmla="*/ 0 w 755"/>
                    <a:gd name="T43" fmla="*/ 0 h 1104"/>
                    <a:gd name="T44" fmla="*/ 0 w 755"/>
                    <a:gd name="T45" fmla="*/ 0 h 1104"/>
                    <a:gd name="T46" fmla="*/ 0 w 755"/>
                    <a:gd name="T47" fmla="*/ 0 h 1104"/>
                    <a:gd name="T48" fmla="*/ 0 w 755"/>
                    <a:gd name="T49" fmla="*/ 0 h 1104"/>
                    <a:gd name="T50" fmla="*/ 0 w 755"/>
                    <a:gd name="T51" fmla="*/ 0 h 1104"/>
                    <a:gd name="T52" fmla="*/ 0 w 755"/>
                    <a:gd name="T53" fmla="*/ 0 h 1104"/>
                    <a:gd name="T54" fmla="*/ 0 w 755"/>
                    <a:gd name="T55" fmla="*/ 0 h 1104"/>
                    <a:gd name="T56" fmla="*/ 0 w 755"/>
                    <a:gd name="T57" fmla="*/ 0 h 1104"/>
                    <a:gd name="T58" fmla="*/ 0 w 755"/>
                    <a:gd name="T59" fmla="*/ 0 h 1104"/>
                    <a:gd name="T60" fmla="*/ 0 w 755"/>
                    <a:gd name="T61" fmla="*/ 0 h 1104"/>
                    <a:gd name="T62" fmla="*/ 0 w 755"/>
                    <a:gd name="T63" fmla="*/ 0 h 1104"/>
                    <a:gd name="T64" fmla="*/ 0 w 755"/>
                    <a:gd name="T65" fmla="*/ 0 h 1104"/>
                    <a:gd name="T66" fmla="*/ 0 w 755"/>
                    <a:gd name="T67" fmla="*/ 0 h 1104"/>
                    <a:gd name="T68" fmla="*/ 0 w 755"/>
                    <a:gd name="T69" fmla="*/ 0 h 1104"/>
                    <a:gd name="T70" fmla="*/ 0 w 755"/>
                    <a:gd name="T71" fmla="*/ 0 h 1104"/>
                    <a:gd name="T72" fmla="*/ 0 w 755"/>
                    <a:gd name="T73" fmla="*/ 0 h 1104"/>
                    <a:gd name="T74" fmla="*/ 0 w 755"/>
                    <a:gd name="T75" fmla="*/ 0 h 1104"/>
                    <a:gd name="T76" fmla="*/ 0 w 755"/>
                    <a:gd name="T77" fmla="*/ 0 h 1104"/>
                    <a:gd name="T78" fmla="*/ 0 w 755"/>
                    <a:gd name="T79" fmla="*/ 0 h 1104"/>
                    <a:gd name="T80" fmla="*/ 0 w 755"/>
                    <a:gd name="T81" fmla="*/ 0 h 1104"/>
                    <a:gd name="T82" fmla="*/ 0 w 755"/>
                    <a:gd name="T83" fmla="*/ 0 h 1104"/>
                    <a:gd name="T84" fmla="*/ 0 w 755"/>
                    <a:gd name="T85" fmla="*/ 0 h 1104"/>
                    <a:gd name="T86" fmla="*/ 0 w 755"/>
                    <a:gd name="T87" fmla="*/ 0 h 1104"/>
                    <a:gd name="T88" fmla="*/ 0 w 755"/>
                    <a:gd name="T89" fmla="*/ 0 h 1104"/>
                    <a:gd name="T90" fmla="*/ 0 w 755"/>
                    <a:gd name="T91" fmla="*/ 0 h 1104"/>
                    <a:gd name="T92" fmla="*/ 0 w 755"/>
                    <a:gd name="T93" fmla="*/ 0 h 1104"/>
                    <a:gd name="T94" fmla="*/ 0 w 755"/>
                    <a:gd name="T95" fmla="*/ 0 h 1104"/>
                    <a:gd name="T96" fmla="*/ 0 w 755"/>
                    <a:gd name="T97" fmla="*/ 0 h 1104"/>
                    <a:gd name="T98" fmla="*/ 0 w 755"/>
                    <a:gd name="T99" fmla="*/ 0 h 1104"/>
                    <a:gd name="T100" fmla="*/ 0 w 755"/>
                    <a:gd name="T101" fmla="*/ 0 h 1104"/>
                    <a:gd name="T102" fmla="*/ 0 w 755"/>
                    <a:gd name="T103" fmla="*/ 0 h 1104"/>
                    <a:gd name="T104" fmla="*/ 0 w 755"/>
                    <a:gd name="T105" fmla="*/ 0 h 1104"/>
                    <a:gd name="T106" fmla="*/ 0 w 755"/>
                    <a:gd name="T107" fmla="*/ 0 h 1104"/>
                    <a:gd name="T108" fmla="*/ 0 w 755"/>
                    <a:gd name="T109" fmla="*/ 0 h 1104"/>
                    <a:gd name="T110" fmla="*/ 0 w 755"/>
                    <a:gd name="T111" fmla="*/ 0 h 1104"/>
                    <a:gd name="T112" fmla="*/ 0 w 755"/>
                    <a:gd name="T113" fmla="*/ 0 h 1104"/>
                    <a:gd name="T114" fmla="*/ 0 w 755"/>
                    <a:gd name="T115" fmla="*/ 0 h 1104"/>
                    <a:gd name="T116" fmla="*/ 0 w 755"/>
                    <a:gd name="T117" fmla="*/ 0 h 1104"/>
                    <a:gd name="T118" fmla="*/ 0 w 755"/>
                    <a:gd name="T119" fmla="*/ 0 h 1104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755"/>
                    <a:gd name="T181" fmla="*/ 0 h 1104"/>
                    <a:gd name="T182" fmla="*/ 755 w 755"/>
                    <a:gd name="T183" fmla="*/ 1104 h 1104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755" h="1104">
                      <a:moveTo>
                        <a:pt x="54" y="865"/>
                      </a:moveTo>
                      <a:lnTo>
                        <a:pt x="72" y="852"/>
                      </a:lnTo>
                      <a:lnTo>
                        <a:pt x="92" y="841"/>
                      </a:lnTo>
                      <a:lnTo>
                        <a:pt x="113" y="830"/>
                      </a:lnTo>
                      <a:lnTo>
                        <a:pt x="134" y="820"/>
                      </a:lnTo>
                      <a:lnTo>
                        <a:pt x="116" y="803"/>
                      </a:lnTo>
                      <a:lnTo>
                        <a:pt x="96" y="780"/>
                      </a:lnTo>
                      <a:lnTo>
                        <a:pt x="78" y="753"/>
                      </a:lnTo>
                      <a:lnTo>
                        <a:pt x="69" y="738"/>
                      </a:lnTo>
                      <a:lnTo>
                        <a:pt x="60" y="723"/>
                      </a:lnTo>
                      <a:lnTo>
                        <a:pt x="43" y="690"/>
                      </a:lnTo>
                      <a:lnTo>
                        <a:pt x="29" y="656"/>
                      </a:lnTo>
                      <a:lnTo>
                        <a:pt x="17" y="622"/>
                      </a:lnTo>
                      <a:lnTo>
                        <a:pt x="7" y="589"/>
                      </a:lnTo>
                      <a:lnTo>
                        <a:pt x="0" y="528"/>
                      </a:lnTo>
                      <a:lnTo>
                        <a:pt x="4" y="503"/>
                      </a:lnTo>
                      <a:lnTo>
                        <a:pt x="12" y="483"/>
                      </a:lnTo>
                      <a:lnTo>
                        <a:pt x="19" y="475"/>
                      </a:lnTo>
                      <a:lnTo>
                        <a:pt x="27" y="469"/>
                      </a:lnTo>
                      <a:lnTo>
                        <a:pt x="48" y="461"/>
                      </a:lnTo>
                      <a:lnTo>
                        <a:pt x="113" y="470"/>
                      </a:lnTo>
                      <a:lnTo>
                        <a:pt x="100" y="446"/>
                      </a:lnTo>
                      <a:lnTo>
                        <a:pt x="89" y="419"/>
                      </a:lnTo>
                      <a:lnTo>
                        <a:pt x="78" y="390"/>
                      </a:lnTo>
                      <a:lnTo>
                        <a:pt x="69" y="360"/>
                      </a:lnTo>
                      <a:lnTo>
                        <a:pt x="47" y="244"/>
                      </a:lnTo>
                      <a:lnTo>
                        <a:pt x="49" y="195"/>
                      </a:lnTo>
                      <a:lnTo>
                        <a:pt x="54" y="176"/>
                      </a:lnTo>
                      <a:lnTo>
                        <a:pt x="62" y="161"/>
                      </a:lnTo>
                      <a:lnTo>
                        <a:pt x="73" y="150"/>
                      </a:lnTo>
                      <a:lnTo>
                        <a:pt x="88" y="145"/>
                      </a:lnTo>
                      <a:lnTo>
                        <a:pt x="129" y="153"/>
                      </a:lnTo>
                      <a:lnTo>
                        <a:pt x="137" y="123"/>
                      </a:lnTo>
                      <a:lnTo>
                        <a:pt x="148" y="96"/>
                      </a:lnTo>
                      <a:lnTo>
                        <a:pt x="160" y="71"/>
                      </a:lnTo>
                      <a:lnTo>
                        <a:pt x="175" y="50"/>
                      </a:lnTo>
                      <a:lnTo>
                        <a:pt x="182" y="41"/>
                      </a:lnTo>
                      <a:lnTo>
                        <a:pt x="191" y="32"/>
                      </a:lnTo>
                      <a:lnTo>
                        <a:pt x="208" y="18"/>
                      </a:lnTo>
                      <a:lnTo>
                        <a:pt x="227" y="7"/>
                      </a:lnTo>
                      <a:lnTo>
                        <a:pt x="246" y="1"/>
                      </a:lnTo>
                      <a:lnTo>
                        <a:pt x="284" y="0"/>
                      </a:lnTo>
                      <a:lnTo>
                        <a:pt x="323" y="18"/>
                      </a:lnTo>
                      <a:lnTo>
                        <a:pt x="356" y="55"/>
                      </a:lnTo>
                      <a:lnTo>
                        <a:pt x="371" y="82"/>
                      </a:lnTo>
                      <a:lnTo>
                        <a:pt x="383" y="115"/>
                      </a:lnTo>
                      <a:lnTo>
                        <a:pt x="403" y="101"/>
                      </a:lnTo>
                      <a:lnTo>
                        <a:pt x="421" y="90"/>
                      </a:lnTo>
                      <a:lnTo>
                        <a:pt x="454" y="74"/>
                      </a:lnTo>
                      <a:lnTo>
                        <a:pt x="480" y="66"/>
                      </a:lnTo>
                      <a:lnTo>
                        <a:pt x="500" y="66"/>
                      </a:lnTo>
                      <a:lnTo>
                        <a:pt x="527" y="84"/>
                      </a:lnTo>
                      <a:lnTo>
                        <a:pt x="538" y="121"/>
                      </a:lnTo>
                      <a:lnTo>
                        <a:pt x="535" y="171"/>
                      </a:lnTo>
                      <a:lnTo>
                        <a:pt x="528" y="199"/>
                      </a:lnTo>
                      <a:lnTo>
                        <a:pt x="521" y="228"/>
                      </a:lnTo>
                      <a:lnTo>
                        <a:pt x="511" y="256"/>
                      </a:lnTo>
                      <a:lnTo>
                        <a:pt x="501" y="282"/>
                      </a:lnTo>
                      <a:lnTo>
                        <a:pt x="490" y="307"/>
                      </a:lnTo>
                      <a:lnTo>
                        <a:pt x="479" y="329"/>
                      </a:lnTo>
                      <a:lnTo>
                        <a:pt x="511" y="320"/>
                      </a:lnTo>
                      <a:lnTo>
                        <a:pt x="540" y="317"/>
                      </a:lnTo>
                      <a:lnTo>
                        <a:pt x="583" y="325"/>
                      </a:lnTo>
                      <a:lnTo>
                        <a:pt x="612" y="350"/>
                      </a:lnTo>
                      <a:lnTo>
                        <a:pt x="628" y="387"/>
                      </a:lnTo>
                      <a:lnTo>
                        <a:pt x="633" y="432"/>
                      </a:lnTo>
                      <a:lnTo>
                        <a:pt x="630" y="481"/>
                      </a:lnTo>
                      <a:lnTo>
                        <a:pt x="619" y="531"/>
                      </a:lnTo>
                      <a:lnTo>
                        <a:pt x="611" y="554"/>
                      </a:lnTo>
                      <a:lnTo>
                        <a:pt x="603" y="576"/>
                      </a:lnTo>
                      <a:lnTo>
                        <a:pt x="654" y="563"/>
                      </a:lnTo>
                      <a:lnTo>
                        <a:pt x="693" y="562"/>
                      </a:lnTo>
                      <a:lnTo>
                        <a:pt x="721" y="571"/>
                      </a:lnTo>
                      <a:lnTo>
                        <a:pt x="740" y="588"/>
                      </a:lnTo>
                      <a:lnTo>
                        <a:pt x="752" y="613"/>
                      </a:lnTo>
                      <a:lnTo>
                        <a:pt x="755" y="645"/>
                      </a:lnTo>
                      <a:lnTo>
                        <a:pt x="752" y="682"/>
                      </a:lnTo>
                      <a:lnTo>
                        <a:pt x="742" y="722"/>
                      </a:lnTo>
                      <a:lnTo>
                        <a:pt x="730" y="764"/>
                      </a:lnTo>
                      <a:lnTo>
                        <a:pt x="722" y="785"/>
                      </a:lnTo>
                      <a:lnTo>
                        <a:pt x="714" y="807"/>
                      </a:lnTo>
                      <a:lnTo>
                        <a:pt x="706" y="828"/>
                      </a:lnTo>
                      <a:lnTo>
                        <a:pt x="697" y="849"/>
                      </a:lnTo>
                      <a:lnTo>
                        <a:pt x="687" y="870"/>
                      </a:lnTo>
                      <a:lnTo>
                        <a:pt x="678" y="890"/>
                      </a:lnTo>
                      <a:lnTo>
                        <a:pt x="668" y="909"/>
                      </a:lnTo>
                      <a:lnTo>
                        <a:pt x="659" y="927"/>
                      </a:lnTo>
                      <a:lnTo>
                        <a:pt x="650" y="945"/>
                      </a:lnTo>
                      <a:lnTo>
                        <a:pt x="641" y="960"/>
                      </a:lnTo>
                      <a:lnTo>
                        <a:pt x="624" y="988"/>
                      </a:lnTo>
                      <a:lnTo>
                        <a:pt x="612" y="1008"/>
                      </a:lnTo>
                      <a:lnTo>
                        <a:pt x="601" y="1019"/>
                      </a:lnTo>
                      <a:lnTo>
                        <a:pt x="589" y="1024"/>
                      </a:lnTo>
                      <a:lnTo>
                        <a:pt x="564" y="1020"/>
                      </a:lnTo>
                      <a:lnTo>
                        <a:pt x="549" y="1001"/>
                      </a:lnTo>
                      <a:lnTo>
                        <a:pt x="552" y="972"/>
                      </a:lnTo>
                      <a:lnTo>
                        <a:pt x="562" y="956"/>
                      </a:lnTo>
                      <a:lnTo>
                        <a:pt x="573" y="937"/>
                      </a:lnTo>
                      <a:lnTo>
                        <a:pt x="586" y="918"/>
                      </a:lnTo>
                      <a:lnTo>
                        <a:pt x="601" y="897"/>
                      </a:lnTo>
                      <a:lnTo>
                        <a:pt x="616" y="876"/>
                      </a:lnTo>
                      <a:lnTo>
                        <a:pt x="630" y="853"/>
                      </a:lnTo>
                      <a:lnTo>
                        <a:pt x="646" y="831"/>
                      </a:lnTo>
                      <a:lnTo>
                        <a:pt x="660" y="807"/>
                      </a:lnTo>
                      <a:lnTo>
                        <a:pt x="673" y="784"/>
                      </a:lnTo>
                      <a:lnTo>
                        <a:pt x="684" y="760"/>
                      </a:lnTo>
                      <a:lnTo>
                        <a:pt x="699" y="713"/>
                      </a:lnTo>
                      <a:lnTo>
                        <a:pt x="703" y="667"/>
                      </a:lnTo>
                      <a:lnTo>
                        <a:pt x="699" y="645"/>
                      </a:lnTo>
                      <a:lnTo>
                        <a:pt x="690" y="624"/>
                      </a:lnTo>
                      <a:lnTo>
                        <a:pt x="678" y="614"/>
                      </a:lnTo>
                      <a:lnTo>
                        <a:pt x="661" y="615"/>
                      </a:lnTo>
                      <a:lnTo>
                        <a:pt x="615" y="636"/>
                      </a:lnTo>
                      <a:lnTo>
                        <a:pt x="592" y="652"/>
                      </a:lnTo>
                      <a:lnTo>
                        <a:pt x="570" y="668"/>
                      </a:lnTo>
                      <a:lnTo>
                        <a:pt x="552" y="681"/>
                      </a:lnTo>
                      <a:lnTo>
                        <a:pt x="540" y="688"/>
                      </a:lnTo>
                      <a:lnTo>
                        <a:pt x="508" y="694"/>
                      </a:lnTo>
                      <a:lnTo>
                        <a:pt x="497" y="677"/>
                      </a:lnTo>
                      <a:lnTo>
                        <a:pt x="500" y="644"/>
                      </a:lnTo>
                      <a:lnTo>
                        <a:pt x="506" y="623"/>
                      </a:lnTo>
                      <a:lnTo>
                        <a:pt x="514" y="600"/>
                      </a:lnTo>
                      <a:lnTo>
                        <a:pt x="523" y="576"/>
                      </a:lnTo>
                      <a:lnTo>
                        <a:pt x="534" y="551"/>
                      </a:lnTo>
                      <a:lnTo>
                        <a:pt x="544" y="526"/>
                      </a:lnTo>
                      <a:lnTo>
                        <a:pt x="554" y="503"/>
                      </a:lnTo>
                      <a:lnTo>
                        <a:pt x="569" y="461"/>
                      </a:lnTo>
                      <a:lnTo>
                        <a:pt x="576" y="432"/>
                      </a:lnTo>
                      <a:lnTo>
                        <a:pt x="574" y="404"/>
                      </a:lnTo>
                      <a:lnTo>
                        <a:pt x="568" y="386"/>
                      </a:lnTo>
                      <a:lnTo>
                        <a:pt x="558" y="376"/>
                      </a:lnTo>
                      <a:lnTo>
                        <a:pt x="545" y="373"/>
                      </a:lnTo>
                      <a:lnTo>
                        <a:pt x="512" y="381"/>
                      </a:lnTo>
                      <a:lnTo>
                        <a:pt x="475" y="401"/>
                      </a:lnTo>
                      <a:lnTo>
                        <a:pt x="457" y="412"/>
                      </a:lnTo>
                      <a:lnTo>
                        <a:pt x="439" y="422"/>
                      </a:lnTo>
                      <a:lnTo>
                        <a:pt x="422" y="431"/>
                      </a:lnTo>
                      <a:lnTo>
                        <a:pt x="408" y="435"/>
                      </a:lnTo>
                      <a:lnTo>
                        <a:pt x="389" y="429"/>
                      </a:lnTo>
                      <a:lnTo>
                        <a:pt x="385" y="394"/>
                      </a:lnTo>
                      <a:lnTo>
                        <a:pt x="393" y="361"/>
                      </a:lnTo>
                      <a:lnTo>
                        <a:pt x="406" y="329"/>
                      </a:lnTo>
                      <a:lnTo>
                        <a:pt x="414" y="313"/>
                      </a:lnTo>
                      <a:lnTo>
                        <a:pt x="422" y="297"/>
                      </a:lnTo>
                      <a:lnTo>
                        <a:pt x="440" y="265"/>
                      </a:lnTo>
                      <a:lnTo>
                        <a:pt x="457" y="234"/>
                      </a:lnTo>
                      <a:lnTo>
                        <a:pt x="470" y="201"/>
                      </a:lnTo>
                      <a:lnTo>
                        <a:pt x="478" y="135"/>
                      </a:lnTo>
                      <a:lnTo>
                        <a:pt x="443" y="151"/>
                      </a:lnTo>
                      <a:lnTo>
                        <a:pt x="419" y="170"/>
                      </a:lnTo>
                      <a:lnTo>
                        <a:pt x="400" y="193"/>
                      </a:lnTo>
                      <a:lnTo>
                        <a:pt x="389" y="206"/>
                      </a:lnTo>
                      <a:lnTo>
                        <a:pt x="378" y="223"/>
                      </a:lnTo>
                      <a:lnTo>
                        <a:pt x="363" y="239"/>
                      </a:lnTo>
                      <a:lnTo>
                        <a:pt x="352" y="247"/>
                      </a:lnTo>
                      <a:lnTo>
                        <a:pt x="338" y="242"/>
                      </a:lnTo>
                      <a:lnTo>
                        <a:pt x="326" y="175"/>
                      </a:lnTo>
                      <a:lnTo>
                        <a:pt x="320" y="131"/>
                      </a:lnTo>
                      <a:lnTo>
                        <a:pt x="314" y="109"/>
                      </a:lnTo>
                      <a:lnTo>
                        <a:pt x="307" y="90"/>
                      </a:lnTo>
                      <a:lnTo>
                        <a:pt x="297" y="73"/>
                      </a:lnTo>
                      <a:lnTo>
                        <a:pt x="284" y="61"/>
                      </a:lnTo>
                      <a:lnTo>
                        <a:pt x="267" y="53"/>
                      </a:lnTo>
                      <a:lnTo>
                        <a:pt x="245" y="52"/>
                      </a:lnTo>
                      <a:lnTo>
                        <a:pt x="219" y="65"/>
                      </a:lnTo>
                      <a:lnTo>
                        <a:pt x="202" y="95"/>
                      </a:lnTo>
                      <a:lnTo>
                        <a:pt x="188" y="174"/>
                      </a:lnTo>
                      <a:lnTo>
                        <a:pt x="181" y="209"/>
                      </a:lnTo>
                      <a:lnTo>
                        <a:pt x="176" y="223"/>
                      </a:lnTo>
                      <a:lnTo>
                        <a:pt x="169" y="232"/>
                      </a:lnTo>
                      <a:lnTo>
                        <a:pt x="148" y="234"/>
                      </a:lnTo>
                      <a:lnTo>
                        <a:pt x="112" y="208"/>
                      </a:lnTo>
                      <a:lnTo>
                        <a:pt x="100" y="251"/>
                      </a:lnTo>
                      <a:lnTo>
                        <a:pt x="108" y="306"/>
                      </a:lnTo>
                      <a:lnTo>
                        <a:pt x="115" y="336"/>
                      </a:lnTo>
                      <a:lnTo>
                        <a:pt x="125" y="368"/>
                      </a:lnTo>
                      <a:lnTo>
                        <a:pt x="135" y="400"/>
                      </a:lnTo>
                      <a:lnTo>
                        <a:pt x="146" y="431"/>
                      </a:lnTo>
                      <a:lnTo>
                        <a:pt x="156" y="460"/>
                      </a:lnTo>
                      <a:lnTo>
                        <a:pt x="164" y="487"/>
                      </a:lnTo>
                      <a:lnTo>
                        <a:pt x="172" y="531"/>
                      </a:lnTo>
                      <a:lnTo>
                        <a:pt x="170" y="546"/>
                      </a:lnTo>
                      <a:lnTo>
                        <a:pt x="164" y="555"/>
                      </a:lnTo>
                      <a:lnTo>
                        <a:pt x="133" y="554"/>
                      </a:lnTo>
                      <a:lnTo>
                        <a:pt x="99" y="537"/>
                      </a:lnTo>
                      <a:lnTo>
                        <a:pt x="83" y="528"/>
                      </a:lnTo>
                      <a:lnTo>
                        <a:pt x="65" y="523"/>
                      </a:lnTo>
                      <a:lnTo>
                        <a:pt x="54" y="547"/>
                      </a:lnTo>
                      <a:lnTo>
                        <a:pt x="50" y="572"/>
                      </a:lnTo>
                      <a:lnTo>
                        <a:pt x="54" y="596"/>
                      </a:lnTo>
                      <a:lnTo>
                        <a:pt x="62" y="621"/>
                      </a:lnTo>
                      <a:lnTo>
                        <a:pt x="76" y="645"/>
                      </a:lnTo>
                      <a:lnTo>
                        <a:pt x="84" y="657"/>
                      </a:lnTo>
                      <a:lnTo>
                        <a:pt x="93" y="669"/>
                      </a:lnTo>
                      <a:lnTo>
                        <a:pt x="113" y="694"/>
                      </a:lnTo>
                      <a:lnTo>
                        <a:pt x="123" y="705"/>
                      </a:lnTo>
                      <a:lnTo>
                        <a:pt x="133" y="716"/>
                      </a:lnTo>
                      <a:lnTo>
                        <a:pt x="144" y="727"/>
                      </a:lnTo>
                      <a:lnTo>
                        <a:pt x="154" y="738"/>
                      </a:lnTo>
                      <a:lnTo>
                        <a:pt x="164" y="749"/>
                      </a:lnTo>
                      <a:lnTo>
                        <a:pt x="174" y="759"/>
                      </a:lnTo>
                      <a:lnTo>
                        <a:pt x="183" y="769"/>
                      </a:lnTo>
                      <a:lnTo>
                        <a:pt x="192" y="778"/>
                      </a:lnTo>
                      <a:lnTo>
                        <a:pt x="207" y="796"/>
                      </a:lnTo>
                      <a:lnTo>
                        <a:pt x="225" y="827"/>
                      </a:lnTo>
                      <a:lnTo>
                        <a:pt x="225" y="840"/>
                      </a:lnTo>
                      <a:lnTo>
                        <a:pt x="217" y="850"/>
                      </a:lnTo>
                      <a:lnTo>
                        <a:pt x="203" y="859"/>
                      </a:lnTo>
                      <a:lnTo>
                        <a:pt x="189" y="865"/>
                      </a:lnTo>
                      <a:lnTo>
                        <a:pt x="159" y="874"/>
                      </a:lnTo>
                      <a:lnTo>
                        <a:pt x="100" y="898"/>
                      </a:lnTo>
                      <a:lnTo>
                        <a:pt x="103" y="926"/>
                      </a:lnTo>
                      <a:lnTo>
                        <a:pt x="111" y="941"/>
                      </a:lnTo>
                      <a:lnTo>
                        <a:pt x="125" y="955"/>
                      </a:lnTo>
                      <a:lnTo>
                        <a:pt x="142" y="969"/>
                      </a:lnTo>
                      <a:lnTo>
                        <a:pt x="161" y="983"/>
                      </a:lnTo>
                      <a:lnTo>
                        <a:pt x="184" y="996"/>
                      </a:lnTo>
                      <a:lnTo>
                        <a:pt x="208" y="1009"/>
                      </a:lnTo>
                      <a:lnTo>
                        <a:pt x="234" y="1021"/>
                      </a:lnTo>
                      <a:lnTo>
                        <a:pt x="259" y="1032"/>
                      </a:lnTo>
                      <a:lnTo>
                        <a:pt x="284" y="1041"/>
                      </a:lnTo>
                      <a:lnTo>
                        <a:pt x="308" y="1049"/>
                      </a:lnTo>
                      <a:lnTo>
                        <a:pt x="351" y="1061"/>
                      </a:lnTo>
                      <a:lnTo>
                        <a:pt x="382" y="1065"/>
                      </a:lnTo>
                      <a:lnTo>
                        <a:pt x="398" y="1075"/>
                      </a:lnTo>
                      <a:lnTo>
                        <a:pt x="397" y="1084"/>
                      </a:lnTo>
                      <a:lnTo>
                        <a:pt x="388" y="1091"/>
                      </a:lnTo>
                      <a:lnTo>
                        <a:pt x="363" y="1100"/>
                      </a:lnTo>
                      <a:lnTo>
                        <a:pt x="336" y="1104"/>
                      </a:lnTo>
                      <a:lnTo>
                        <a:pt x="276" y="1102"/>
                      </a:lnTo>
                      <a:lnTo>
                        <a:pt x="213" y="1086"/>
                      </a:lnTo>
                      <a:lnTo>
                        <a:pt x="182" y="1074"/>
                      </a:lnTo>
                      <a:lnTo>
                        <a:pt x="153" y="1059"/>
                      </a:lnTo>
                      <a:lnTo>
                        <a:pt x="126" y="1041"/>
                      </a:lnTo>
                      <a:lnTo>
                        <a:pt x="101" y="1021"/>
                      </a:lnTo>
                      <a:lnTo>
                        <a:pt x="90" y="1010"/>
                      </a:lnTo>
                      <a:lnTo>
                        <a:pt x="81" y="999"/>
                      </a:lnTo>
                      <a:lnTo>
                        <a:pt x="64" y="975"/>
                      </a:lnTo>
                      <a:lnTo>
                        <a:pt x="46" y="922"/>
                      </a:lnTo>
                      <a:lnTo>
                        <a:pt x="46" y="909"/>
                      </a:lnTo>
                      <a:lnTo>
                        <a:pt x="47" y="894"/>
                      </a:lnTo>
                      <a:lnTo>
                        <a:pt x="54" y="86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176" name="Freeform 87"/>
                <p:cNvSpPr>
                  <a:spLocks/>
                </p:cNvSpPr>
                <p:nvPr/>
              </p:nvSpPr>
              <p:spPr bwMode="auto">
                <a:xfrm>
                  <a:off x="1488" y="3847"/>
                  <a:ext cx="266" cy="211"/>
                </a:xfrm>
                <a:custGeom>
                  <a:avLst/>
                  <a:gdLst>
                    <a:gd name="T0" fmla="*/ 0 w 1066"/>
                    <a:gd name="T1" fmla="*/ 0 h 843"/>
                    <a:gd name="T2" fmla="*/ 0 w 1066"/>
                    <a:gd name="T3" fmla="*/ 0 h 843"/>
                    <a:gd name="T4" fmla="*/ 0 w 1066"/>
                    <a:gd name="T5" fmla="*/ 0 h 843"/>
                    <a:gd name="T6" fmla="*/ 0 w 1066"/>
                    <a:gd name="T7" fmla="*/ 0 h 843"/>
                    <a:gd name="T8" fmla="*/ 0 w 1066"/>
                    <a:gd name="T9" fmla="*/ 0 h 843"/>
                    <a:gd name="T10" fmla="*/ 0 w 1066"/>
                    <a:gd name="T11" fmla="*/ 0 h 843"/>
                    <a:gd name="T12" fmla="*/ 0 w 1066"/>
                    <a:gd name="T13" fmla="*/ 0 h 843"/>
                    <a:gd name="T14" fmla="*/ 0 w 1066"/>
                    <a:gd name="T15" fmla="*/ 0 h 843"/>
                    <a:gd name="T16" fmla="*/ 0 w 1066"/>
                    <a:gd name="T17" fmla="*/ 0 h 843"/>
                    <a:gd name="T18" fmla="*/ 0 w 1066"/>
                    <a:gd name="T19" fmla="*/ 0 h 843"/>
                    <a:gd name="T20" fmla="*/ 0 w 1066"/>
                    <a:gd name="T21" fmla="*/ 0 h 843"/>
                    <a:gd name="T22" fmla="*/ 0 w 1066"/>
                    <a:gd name="T23" fmla="*/ 0 h 843"/>
                    <a:gd name="T24" fmla="*/ 0 w 1066"/>
                    <a:gd name="T25" fmla="*/ 0 h 843"/>
                    <a:gd name="T26" fmla="*/ 0 w 1066"/>
                    <a:gd name="T27" fmla="*/ 0 h 843"/>
                    <a:gd name="T28" fmla="*/ 0 w 1066"/>
                    <a:gd name="T29" fmla="*/ 0 h 843"/>
                    <a:gd name="T30" fmla="*/ 0 w 1066"/>
                    <a:gd name="T31" fmla="*/ 0 h 843"/>
                    <a:gd name="T32" fmla="*/ 0 w 1066"/>
                    <a:gd name="T33" fmla="*/ 0 h 843"/>
                    <a:gd name="T34" fmla="*/ 0 w 1066"/>
                    <a:gd name="T35" fmla="*/ 0 h 843"/>
                    <a:gd name="T36" fmla="*/ 0 w 1066"/>
                    <a:gd name="T37" fmla="*/ 0 h 843"/>
                    <a:gd name="T38" fmla="*/ 0 w 1066"/>
                    <a:gd name="T39" fmla="*/ 0 h 843"/>
                    <a:gd name="T40" fmla="*/ 0 w 1066"/>
                    <a:gd name="T41" fmla="*/ 0 h 843"/>
                    <a:gd name="T42" fmla="*/ 0 w 1066"/>
                    <a:gd name="T43" fmla="*/ 0 h 843"/>
                    <a:gd name="T44" fmla="*/ 0 w 1066"/>
                    <a:gd name="T45" fmla="*/ 0 h 843"/>
                    <a:gd name="T46" fmla="*/ 0 w 1066"/>
                    <a:gd name="T47" fmla="*/ 0 h 843"/>
                    <a:gd name="T48" fmla="*/ 0 w 1066"/>
                    <a:gd name="T49" fmla="*/ 0 h 843"/>
                    <a:gd name="T50" fmla="*/ 0 w 1066"/>
                    <a:gd name="T51" fmla="*/ 0 h 843"/>
                    <a:gd name="T52" fmla="*/ 0 w 1066"/>
                    <a:gd name="T53" fmla="*/ 0 h 843"/>
                    <a:gd name="T54" fmla="*/ 0 w 1066"/>
                    <a:gd name="T55" fmla="*/ 0 h 843"/>
                    <a:gd name="T56" fmla="*/ 0 w 1066"/>
                    <a:gd name="T57" fmla="*/ 0 h 843"/>
                    <a:gd name="T58" fmla="*/ 0 w 1066"/>
                    <a:gd name="T59" fmla="*/ 0 h 843"/>
                    <a:gd name="T60" fmla="*/ 0 w 1066"/>
                    <a:gd name="T61" fmla="*/ 0 h 843"/>
                    <a:gd name="T62" fmla="*/ 0 w 1066"/>
                    <a:gd name="T63" fmla="*/ 0 h 843"/>
                    <a:gd name="T64" fmla="*/ 0 w 1066"/>
                    <a:gd name="T65" fmla="*/ 0 h 843"/>
                    <a:gd name="T66" fmla="*/ 0 w 1066"/>
                    <a:gd name="T67" fmla="*/ 0 h 843"/>
                    <a:gd name="T68" fmla="*/ 0 w 1066"/>
                    <a:gd name="T69" fmla="*/ 0 h 843"/>
                    <a:gd name="T70" fmla="*/ 0 w 1066"/>
                    <a:gd name="T71" fmla="*/ 0 h 843"/>
                    <a:gd name="T72" fmla="*/ 0 w 1066"/>
                    <a:gd name="T73" fmla="*/ 0 h 843"/>
                    <a:gd name="T74" fmla="*/ 0 w 1066"/>
                    <a:gd name="T75" fmla="*/ 0 h 843"/>
                    <a:gd name="T76" fmla="*/ 0 w 1066"/>
                    <a:gd name="T77" fmla="*/ 0 h 843"/>
                    <a:gd name="T78" fmla="*/ 0 w 1066"/>
                    <a:gd name="T79" fmla="*/ 0 h 843"/>
                    <a:gd name="T80" fmla="*/ 0 w 1066"/>
                    <a:gd name="T81" fmla="*/ 0 h 843"/>
                    <a:gd name="T82" fmla="*/ 0 w 1066"/>
                    <a:gd name="T83" fmla="*/ 0 h 843"/>
                    <a:gd name="T84" fmla="*/ 0 w 1066"/>
                    <a:gd name="T85" fmla="*/ 0 h 843"/>
                    <a:gd name="T86" fmla="*/ 0 w 1066"/>
                    <a:gd name="T87" fmla="*/ 0 h 843"/>
                    <a:gd name="T88" fmla="*/ 0 w 1066"/>
                    <a:gd name="T89" fmla="*/ 0 h 843"/>
                    <a:gd name="T90" fmla="*/ 0 w 1066"/>
                    <a:gd name="T91" fmla="*/ 0 h 843"/>
                    <a:gd name="T92" fmla="*/ 0 w 1066"/>
                    <a:gd name="T93" fmla="*/ 0 h 843"/>
                    <a:gd name="T94" fmla="*/ 0 w 1066"/>
                    <a:gd name="T95" fmla="*/ 0 h 843"/>
                    <a:gd name="T96" fmla="*/ 0 w 1066"/>
                    <a:gd name="T97" fmla="*/ 0 h 843"/>
                    <a:gd name="T98" fmla="*/ 0 w 1066"/>
                    <a:gd name="T99" fmla="*/ 0 h 843"/>
                    <a:gd name="T100" fmla="*/ 0 w 1066"/>
                    <a:gd name="T101" fmla="*/ 0 h 843"/>
                    <a:gd name="T102" fmla="*/ 0 w 1066"/>
                    <a:gd name="T103" fmla="*/ 0 h 843"/>
                    <a:gd name="T104" fmla="*/ 0 w 1066"/>
                    <a:gd name="T105" fmla="*/ 0 h 843"/>
                    <a:gd name="T106" fmla="*/ 0 w 1066"/>
                    <a:gd name="T107" fmla="*/ 0 h 843"/>
                    <a:gd name="T108" fmla="*/ 0 w 1066"/>
                    <a:gd name="T109" fmla="*/ 0 h 843"/>
                    <a:gd name="T110" fmla="*/ 0 w 1066"/>
                    <a:gd name="T111" fmla="*/ 0 h 843"/>
                    <a:gd name="T112" fmla="*/ 0 w 1066"/>
                    <a:gd name="T113" fmla="*/ 0 h 843"/>
                    <a:gd name="T114" fmla="*/ 0 w 1066"/>
                    <a:gd name="T115" fmla="*/ 0 h 843"/>
                    <a:gd name="T116" fmla="*/ 0 w 1066"/>
                    <a:gd name="T117" fmla="*/ 0 h 843"/>
                    <a:gd name="T118" fmla="*/ 0 w 1066"/>
                    <a:gd name="T119" fmla="*/ 0 h 843"/>
                    <a:gd name="T120" fmla="*/ 0 w 1066"/>
                    <a:gd name="T121" fmla="*/ 0 h 843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066"/>
                    <a:gd name="T184" fmla="*/ 0 h 843"/>
                    <a:gd name="T185" fmla="*/ 1066 w 1066"/>
                    <a:gd name="T186" fmla="*/ 843 h 843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066" h="843">
                      <a:moveTo>
                        <a:pt x="660" y="45"/>
                      </a:moveTo>
                      <a:lnTo>
                        <a:pt x="658" y="91"/>
                      </a:lnTo>
                      <a:lnTo>
                        <a:pt x="660" y="137"/>
                      </a:lnTo>
                      <a:lnTo>
                        <a:pt x="607" y="125"/>
                      </a:lnTo>
                      <a:lnTo>
                        <a:pt x="539" y="122"/>
                      </a:lnTo>
                      <a:lnTo>
                        <a:pt x="396" y="143"/>
                      </a:lnTo>
                      <a:lnTo>
                        <a:pt x="340" y="167"/>
                      </a:lnTo>
                      <a:lnTo>
                        <a:pt x="306" y="200"/>
                      </a:lnTo>
                      <a:lnTo>
                        <a:pt x="301" y="220"/>
                      </a:lnTo>
                      <a:lnTo>
                        <a:pt x="305" y="242"/>
                      </a:lnTo>
                      <a:lnTo>
                        <a:pt x="311" y="254"/>
                      </a:lnTo>
                      <a:lnTo>
                        <a:pt x="319" y="266"/>
                      </a:lnTo>
                      <a:lnTo>
                        <a:pt x="331" y="279"/>
                      </a:lnTo>
                      <a:lnTo>
                        <a:pt x="345" y="293"/>
                      </a:lnTo>
                      <a:lnTo>
                        <a:pt x="227" y="310"/>
                      </a:lnTo>
                      <a:lnTo>
                        <a:pt x="168" y="328"/>
                      </a:lnTo>
                      <a:lnTo>
                        <a:pt x="115" y="350"/>
                      </a:lnTo>
                      <a:lnTo>
                        <a:pt x="93" y="362"/>
                      </a:lnTo>
                      <a:lnTo>
                        <a:pt x="74" y="375"/>
                      </a:lnTo>
                      <a:lnTo>
                        <a:pt x="50" y="403"/>
                      </a:lnTo>
                      <a:lnTo>
                        <a:pt x="50" y="435"/>
                      </a:lnTo>
                      <a:lnTo>
                        <a:pt x="60" y="450"/>
                      </a:lnTo>
                      <a:lnTo>
                        <a:pt x="68" y="458"/>
                      </a:lnTo>
                      <a:lnTo>
                        <a:pt x="78" y="466"/>
                      </a:lnTo>
                      <a:lnTo>
                        <a:pt x="66" y="477"/>
                      </a:lnTo>
                      <a:lnTo>
                        <a:pt x="56" y="488"/>
                      </a:lnTo>
                      <a:lnTo>
                        <a:pt x="36" y="511"/>
                      </a:lnTo>
                      <a:lnTo>
                        <a:pt x="10" y="557"/>
                      </a:lnTo>
                      <a:lnTo>
                        <a:pt x="0" y="602"/>
                      </a:lnTo>
                      <a:lnTo>
                        <a:pt x="3" y="642"/>
                      </a:lnTo>
                      <a:lnTo>
                        <a:pt x="10" y="661"/>
                      </a:lnTo>
                      <a:lnTo>
                        <a:pt x="21" y="676"/>
                      </a:lnTo>
                      <a:lnTo>
                        <a:pt x="37" y="689"/>
                      </a:lnTo>
                      <a:lnTo>
                        <a:pt x="56" y="699"/>
                      </a:lnTo>
                      <a:lnTo>
                        <a:pt x="79" y="706"/>
                      </a:lnTo>
                      <a:lnTo>
                        <a:pt x="106" y="710"/>
                      </a:lnTo>
                      <a:lnTo>
                        <a:pt x="171" y="704"/>
                      </a:lnTo>
                      <a:lnTo>
                        <a:pt x="169" y="749"/>
                      </a:lnTo>
                      <a:lnTo>
                        <a:pt x="171" y="785"/>
                      </a:lnTo>
                      <a:lnTo>
                        <a:pt x="177" y="811"/>
                      </a:lnTo>
                      <a:lnTo>
                        <a:pt x="187" y="829"/>
                      </a:lnTo>
                      <a:lnTo>
                        <a:pt x="200" y="839"/>
                      </a:lnTo>
                      <a:lnTo>
                        <a:pt x="216" y="843"/>
                      </a:lnTo>
                      <a:lnTo>
                        <a:pt x="254" y="833"/>
                      </a:lnTo>
                      <a:lnTo>
                        <a:pt x="275" y="821"/>
                      </a:lnTo>
                      <a:lnTo>
                        <a:pt x="296" y="805"/>
                      </a:lnTo>
                      <a:lnTo>
                        <a:pt x="317" y="786"/>
                      </a:lnTo>
                      <a:lnTo>
                        <a:pt x="328" y="776"/>
                      </a:lnTo>
                      <a:lnTo>
                        <a:pt x="338" y="766"/>
                      </a:lnTo>
                      <a:lnTo>
                        <a:pt x="348" y="755"/>
                      </a:lnTo>
                      <a:lnTo>
                        <a:pt x="357" y="744"/>
                      </a:lnTo>
                      <a:lnTo>
                        <a:pt x="375" y="722"/>
                      </a:lnTo>
                      <a:lnTo>
                        <a:pt x="392" y="700"/>
                      </a:lnTo>
                      <a:lnTo>
                        <a:pt x="405" y="679"/>
                      </a:lnTo>
                      <a:lnTo>
                        <a:pt x="414" y="712"/>
                      </a:lnTo>
                      <a:lnTo>
                        <a:pt x="425" y="737"/>
                      </a:lnTo>
                      <a:lnTo>
                        <a:pt x="438" y="757"/>
                      </a:lnTo>
                      <a:lnTo>
                        <a:pt x="453" y="771"/>
                      </a:lnTo>
                      <a:lnTo>
                        <a:pt x="471" y="780"/>
                      </a:lnTo>
                      <a:lnTo>
                        <a:pt x="490" y="783"/>
                      </a:lnTo>
                      <a:lnTo>
                        <a:pt x="530" y="779"/>
                      </a:lnTo>
                      <a:lnTo>
                        <a:pt x="572" y="761"/>
                      </a:lnTo>
                      <a:lnTo>
                        <a:pt x="594" y="748"/>
                      </a:lnTo>
                      <a:lnTo>
                        <a:pt x="614" y="733"/>
                      </a:lnTo>
                      <a:lnTo>
                        <a:pt x="634" y="716"/>
                      </a:lnTo>
                      <a:lnTo>
                        <a:pt x="652" y="699"/>
                      </a:lnTo>
                      <a:lnTo>
                        <a:pt x="668" y="680"/>
                      </a:lnTo>
                      <a:lnTo>
                        <a:pt x="683" y="662"/>
                      </a:lnTo>
                      <a:lnTo>
                        <a:pt x="689" y="689"/>
                      </a:lnTo>
                      <a:lnTo>
                        <a:pt x="697" y="712"/>
                      </a:lnTo>
                      <a:lnTo>
                        <a:pt x="706" y="731"/>
                      </a:lnTo>
                      <a:lnTo>
                        <a:pt x="716" y="747"/>
                      </a:lnTo>
                      <a:lnTo>
                        <a:pt x="726" y="759"/>
                      </a:lnTo>
                      <a:lnTo>
                        <a:pt x="737" y="767"/>
                      </a:lnTo>
                      <a:lnTo>
                        <a:pt x="762" y="775"/>
                      </a:lnTo>
                      <a:lnTo>
                        <a:pt x="789" y="771"/>
                      </a:lnTo>
                      <a:lnTo>
                        <a:pt x="819" y="758"/>
                      </a:lnTo>
                      <a:lnTo>
                        <a:pt x="849" y="737"/>
                      </a:lnTo>
                      <a:lnTo>
                        <a:pt x="864" y="724"/>
                      </a:lnTo>
                      <a:lnTo>
                        <a:pt x="879" y="710"/>
                      </a:lnTo>
                      <a:lnTo>
                        <a:pt x="894" y="694"/>
                      </a:lnTo>
                      <a:lnTo>
                        <a:pt x="909" y="678"/>
                      </a:lnTo>
                      <a:lnTo>
                        <a:pt x="925" y="661"/>
                      </a:lnTo>
                      <a:lnTo>
                        <a:pt x="940" y="643"/>
                      </a:lnTo>
                      <a:lnTo>
                        <a:pt x="954" y="625"/>
                      </a:lnTo>
                      <a:lnTo>
                        <a:pt x="967" y="606"/>
                      </a:lnTo>
                      <a:lnTo>
                        <a:pt x="981" y="588"/>
                      </a:lnTo>
                      <a:lnTo>
                        <a:pt x="993" y="570"/>
                      </a:lnTo>
                      <a:lnTo>
                        <a:pt x="1005" y="552"/>
                      </a:lnTo>
                      <a:lnTo>
                        <a:pt x="1016" y="535"/>
                      </a:lnTo>
                      <a:lnTo>
                        <a:pt x="1027" y="518"/>
                      </a:lnTo>
                      <a:lnTo>
                        <a:pt x="1037" y="503"/>
                      </a:lnTo>
                      <a:lnTo>
                        <a:pt x="1045" y="489"/>
                      </a:lnTo>
                      <a:lnTo>
                        <a:pt x="1052" y="476"/>
                      </a:lnTo>
                      <a:lnTo>
                        <a:pt x="1064" y="455"/>
                      </a:lnTo>
                      <a:lnTo>
                        <a:pt x="1066" y="425"/>
                      </a:lnTo>
                      <a:lnTo>
                        <a:pt x="1060" y="415"/>
                      </a:lnTo>
                      <a:lnTo>
                        <a:pt x="1050" y="406"/>
                      </a:lnTo>
                      <a:lnTo>
                        <a:pt x="1026" y="403"/>
                      </a:lnTo>
                      <a:lnTo>
                        <a:pt x="1002" y="420"/>
                      </a:lnTo>
                      <a:lnTo>
                        <a:pt x="982" y="457"/>
                      </a:lnTo>
                      <a:lnTo>
                        <a:pt x="972" y="478"/>
                      </a:lnTo>
                      <a:lnTo>
                        <a:pt x="961" y="500"/>
                      </a:lnTo>
                      <a:lnTo>
                        <a:pt x="950" y="524"/>
                      </a:lnTo>
                      <a:lnTo>
                        <a:pt x="938" y="548"/>
                      </a:lnTo>
                      <a:lnTo>
                        <a:pt x="926" y="572"/>
                      </a:lnTo>
                      <a:lnTo>
                        <a:pt x="912" y="596"/>
                      </a:lnTo>
                      <a:lnTo>
                        <a:pt x="898" y="619"/>
                      </a:lnTo>
                      <a:lnTo>
                        <a:pt x="883" y="640"/>
                      </a:lnTo>
                      <a:lnTo>
                        <a:pt x="867" y="660"/>
                      </a:lnTo>
                      <a:lnTo>
                        <a:pt x="859" y="669"/>
                      </a:lnTo>
                      <a:lnTo>
                        <a:pt x="850" y="677"/>
                      </a:lnTo>
                      <a:lnTo>
                        <a:pt x="832" y="691"/>
                      </a:lnTo>
                      <a:lnTo>
                        <a:pt x="812" y="703"/>
                      </a:lnTo>
                      <a:lnTo>
                        <a:pt x="790" y="710"/>
                      </a:lnTo>
                      <a:lnTo>
                        <a:pt x="768" y="713"/>
                      </a:lnTo>
                      <a:lnTo>
                        <a:pt x="754" y="708"/>
                      </a:lnTo>
                      <a:lnTo>
                        <a:pt x="746" y="692"/>
                      </a:lnTo>
                      <a:lnTo>
                        <a:pt x="742" y="642"/>
                      </a:lnTo>
                      <a:lnTo>
                        <a:pt x="749" y="552"/>
                      </a:lnTo>
                      <a:lnTo>
                        <a:pt x="745" y="533"/>
                      </a:lnTo>
                      <a:lnTo>
                        <a:pt x="738" y="522"/>
                      </a:lnTo>
                      <a:lnTo>
                        <a:pt x="718" y="521"/>
                      </a:lnTo>
                      <a:lnTo>
                        <a:pt x="691" y="540"/>
                      </a:lnTo>
                      <a:lnTo>
                        <a:pt x="675" y="556"/>
                      </a:lnTo>
                      <a:lnTo>
                        <a:pt x="659" y="574"/>
                      </a:lnTo>
                      <a:lnTo>
                        <a:pt x="643" y="594"/>
                      </a:lnTo>
                      <a:lnTo>
                        <a:pt x="627" y="615"/>
                      </a:lnTo>
                      <a:lnTo>
                        <a:pt x="610" y="636"/>
                      </a:lnTo>
                      <a:lnTo>
                        <a:pt x="595" y="656"/>
                      </a:lnTo>
                      <a:lnTo>
                        <a:pt x="579" y="675"/>
                      </a:lnTo>
                      <a:lnTo>
                        <a:pt x="565" y="691"/>
                      </a:lnTo>
                      <a:lnTo>
                        <a:pt x="553" y="703"/>
                      </a:lnTo>
                      <a:lnTo>
                        <a:pt x="543" y="711"/>
                      </a:lnTo>
                      <a:lnTo>
                        <a:pt x="518" y="723"/>
                      </a:lnTo>
                      <a:lnTo>
                        <a:pt x="500" y="726"/>
                      </a:lnTo>
                      <a:lnTo>
                        <a:pt x="476" y="714"/>
                      </a:lnTo>
                      <a:lnTo>
                        <a:pt x="467" y="682"/>
                      </a:lnTo>
                      <a:lnTo>
                        <a:pt x="466" y="640"/>
                      </a:lnTo>
                      <a:lnTo>
                        <a:pt x="462" y="566"/>
                      </a:lnTo>
                      <a:lnTo>
                        <a:pt x="457" y="556"/>
                      </a:lnTo>
                      <a:lnTo>
                        <a:pt x="448" y="552"/>
                      </a:lnTo>
                      <a:lnTo>
                        <a:pt x="416" y="566"/>
                      </a:lnTo>
                      <a:lnTo>
                        <a:pt x="391" y="589"/>
                      </a:lnTo>
                      <a:lnTo>
                        <a:pt x="369" y="616"/>
                      </a:lnTo>
                      <a:lnTo>
                        <a:pt x="359" y="631"/>
                      </a:lnTo>
                      <a:lnTo>
                        <a:pt x="349" y="647"/>
                      </a:lnTo>
                      <a:lnTo>
                        <a:pt x="340" y="662"/>
                      </a:lnTo>
                      <a:lnTo>
                        <a:pt x="330" y="678"/>
                      </a:lnTo>
                      <a:lnTo>
                        <a:pt x="320" y="693"/>
                      </a:lnTo>
                      <a:lnTo>
                        <a:pt x="311" y="708"/>
                      </a:lnTo>
                      <a:lnTo>
                        <a:pt x="300" y="722"/>
                      </a:lnTo>
                      <a:lnTo>
                        <a:pt x="290" y="735"/>
                      </a:lnTo>
                      <a:lnTo>
                        <a:pt x="278" y="747"/>
                      </a:lnTo>
                      <a:lnTo>
                        <a:pt x="264" y="758"/>
                      </a:lnTo>
                      <a:lnTo>
                        <a:pt x="251" y="767"/>
                      </a:lnTo>
                      <a:lnTo>
                        <a:pt x="236" y="774"/>
                      </a:lnTo>
                      <a:lnTo>
                        <a:pt x="233" y="737"/>
                      </a:lnTo>
                      <a:lnTo>
                        <a:pt x="237" y="707"/>
                      </a:lnTo>
                      <a:lnTo>
                        <a:pt x="247" y="679"/>
                      </a:lnTo>
                      <a:lnTo>
                        <a:pt x="261" y="645"/>
                      </a:lnTo>
                      <a:lnTo>
                        <a:pt x="271" y="611"/>
                      </a:lnTo>
                      <a:lnTo>
                        <a:pt x="266" y="603"/>
                      </a:lnTo>
                      <a:lnTo>
                        <a:pt x="258" y="601"/>
                      </a:lnTo>
                      <a:lnTo>
                        <a:pt x="232" y="608"/>
                      </a:lnTo>
                      <a:lnTo>
                        <a:pt x="196" y="624"/>
                      </a:lnTo>
                      <a:lnTo>
                        <a:pt x="175" y="633"/>
                      </a:lnTo>
                      <a:lnTo>
                        <a:pt x="153" y="641"/>
                      </a:lnTo>
                      <a:lnTo>
                        <a:pt x="111" y="651"/>
                      </a:lnTo>
                      <a:lnTo>
                        <a:pt x="75" y="645"/>
                      </a:lnTo>
                      <a:lnTo>
                        <a:pt x="60" y="634"/>
                      </a:lnTo>
                      <a:lnTo>
                        <a:pt x="47" y="617"/>
                      </a:lnTo>
                      <a:lnTo>
                        <a:pt x="45" y="587"/>
                      </a:lnTo>
                      <a:lnTo>
                        <a:pt x="52" y="572"/>
                      </a:lnTo>
                      <a:lnTo>
                        <a:pt x="64" y="558"/>
                      </a:lnTo>
                      <a:lnTo>
                        <a:pt x="78" y="545"/>
                      </a:lnTo>
                      <a:lnTo>
                        <a:pt x="93" y="532"/>
                      </a:lnTo>
                      <a:lnTo>
                        <a:pt x="110" y="519"/>
                      </a:lnTo>
                      <a:lnTo>
                        <a:pt x="126" y="507"/>
                      </a:lnTo>
                      <a:lnTo>
                        <a:pt x="167" y="462"/>
                      </a:lnTo>
                      <a:lnTo>
                        <a:pt x="165" y="451"/>
                      </a:lnTo>
                      <a:lnTo>
                        <a:pt x="156" y="442"/>
                      </a:lnTo>
                      <a:lnTo>
                        <a:pt x="141" y="431"/>
                      </a:lnTo>
                      <a:lnTo>
                        <a:pt x="117" y="423"/>
                      </a:lnTo>
                      <a:lnTo>
                        <a:pt x="129" y="406"/>
                      </a:lnTo>
                      <a:lnTo>
                        <a:pt x="147" y="393"/>
                      </a:lnTo>
                      <a:lnTo>
                        <a:pt x="172" y="381"/>
                      </a:lnTo>
                      <a:lnTo>
                        <a:pt x="199" y="371"/>
                      </a:lnTo>
                      <a:lnTo>
                        <a:pt x="230" y="362"/>
                      </a:lnTo>
                      <a:lnTo>
                        <a:pt x="262" y="354"/>
                      </a:lnTo>
                      <a:lnTo>
                        <a:pt x="327" y="341"/>
                      </a:lnTo>
                      <a:lnTo>
                        <a:pt x="428" y="314"/>
                      </a:lnTo>
                      <a:lnTo>
                        <a:pt x="445" y="294"/>
                      </a:lnTo>
                      <a:lnTo>
                        <a:pt x="442" y="282"/>
                      </a:lnTo>
                      <a:lnTo>
                        <a:pt x="429" y="268"/>
                      </a:lnTo>
                      <a:lnTo>
                        <a:pt x="413" y="258"/>
                      </a:lnTo>
                      <a:lnTo>
                        <a:pt x="397" y="248"/>
                      </a:lnTo>
                      <a:lnTo>
                        <a:pt x="367" y="225"/>
                      </a:lnTo>
                      <a:lnTo>
                        <a:pt x="374" y="214"/>
                      </a:lnTo>
                      <a:lnTo>
                        <a:pt x="384" y="204"/>
                      </a:lnTo>
                      <a:lnTo>
                        <a:pt x="393" y="195"/>
                      </a:lnTo>
                      <a:lnTo>
                        <a:pt x="403" y="189"/>
                      </a:lnTo>
                      <a:lnTo>
                        <a:pt x="426" y="179"/>
                      </a:lnTo>
                      <a:lnTo>
                        <a:pt x="452" y="174"/>
                      </a:lnTo>
                      <a:lnTo>
                        <a:pt x="510" y="176"/>
                      </a:lnTo>
                      <a:lnTo>
                        <a:pt x="569" y="188"/>
                      </a:lnTo>
                      <a:lnTo>
                        <a:pt x="627" y="202"/>
                      </a:lnTo>
                      <a:lnTo>
                        <a:pt x="676" y="212"/>
                      </a:lnTo>
                      <a:lnTo>
                        <a:pt x="712" y="211"/>
                      </a:lnTo>
                      <a:lnTo>
                        <a:pt x="728" y="193"/>
                      </a:lnTo>
                      <a:lnTo>
                        <a:pt x="728" y="161"/>
                      </a:lnTo>
                      <a:lnTo>
                        <a:pt x="721" y="131"/>
                      </a:lnTo>
                      <a:lnTo>
                        <a:pt x="713" y="69"/>
                      </a:lnTo>
                      <a:lnTo>
                        <a:pt x="724" y="60"/>
                      </a:lnTo>
                      <a:lnTo>
                        <a:pt x="738" y="56"/>
                      </a:lnTo>
                      <a:lnTo>
                        <a:pt x="773" y="61"/>
                      </a:lnTo>
                      <a:lnTo>
                        <a:pt x="817" y="79"/>
                      </a:lnTo>
                      <a:lnTo>
                        <a:pt x="840" y="92"/>
                      </a:lnTo>
                      <a:lnTo>
                        <a:pt x="863" y="106"/>
                      </a:lnTo>
                      <a:lnTo>
                        <a:pt x="885" y="122"/>
                      </a:lnTo>
                      <a:lnTo>
                        <a:pt x="907" y="138"/>
                      </a:lnTo>
                      <a:lnTo>
                        <a:pt x="929" y="155"/>
                      </a:lnTo>
                      <a:lnTo>
                        <a:pt x="948" y="172"/>
                      </a:lnTo>
                      <a:lnTo>
                        <a:pt x="965" y="188"/>
                      </a:lnTo>
                      <a:lnTo>
                        <a:pt x="979" y="203"/>
                      </a:lnTo>
                      <a:lnTo>
                        <a:pt x="998" y="227"/>
                      </a:lnTo>
                      <a:lnTo>
                        <a:pt x="1006" y="235"/>
                      </a:lnTo>
                      <a:lnTo>
                        <a:pt x="1015" y="236"/>
                      </a:lnTo>
                      <a:lnTo>
                        <a:pt x="1025" y="220"/>
                      </a:lnTo>
                      <a:lnTo>
                        <a:pt x="1019" y="194"/>
                      </a:lnTo>
                      <a:lnTo>
                        <a:pt x="1009" y="168"/>
                      </a:lnTo>
                      <a:lnTo>
                        <a:pt x="995" y="143"/>
                      </a:lnTo>
                      <a:lnTo>
                        <a:pt x="987" y="130"/>
                      </a:lnTo>
                      <a:lnTo>
                        <a:pt x="978" y="117"/>
                      </a:lnTo>
                      <a:lnTo>
                        <a:pt x="957" y="94"/>
                      </a:lnTo>
                      <a:lnTo>
                        <a:pt x="945" y="82"/>
                      </a:lnTo>
                      <a:lnTo>
                        <a:pt x="933" y="71"/>
                      </a:lnTo>
                      <a:lnTo>
                        <a:pt x="920" y="61"/>
                      </a:lnTo>
                      <a:lnTo>
                        <a:pt x="906" y="51"/>
                      </a:lnTo>
                      <a:lnTo>
                        <a:pt x="892" y="42"/>
                      </a:lnTo>
                      <a:lnTo>
                        <a:pt x="878" y="34"/>
                      </a:lnTo>
                      <a:lnTo>
                        <a:pt x="850" y="20"/>
                      </a:lnTo>
                      <a:lnTo>
                        <a:pt x="820" y="9"/>
                      </a:lnTo>
                      <a:lnTo>
                        <a:pt x="761" y="0"/>
                      </a:lnTo>
                      <a:lnTo>
                        <a:pt x="707" y="10"/>
                      </a:lnTo>
                      <a:lnTo>
                        <a:pt x="66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177" name="Freeform 88"/>
                <p:cNvSpPr>
                  <a:spLocks/>
                </p:cNvSpPr>
                <p:nvPr/>
              </p:nvSpPr>
              <p:spPr bwMode="auto">
                <a:xfrm>
                  <a:off x="1817" y="3603"/>
                  <a:ext cx="338" cy="471"/>
                </a:xfrm>
                <a:custGeom>
                  <a:avLst/>
                  <a:gdLst>
                    <a:gd name="T0" fmla="*/ 0 w 1354"/>
                    <a:gd name="T1" fmla="*/ 0 h 1884"/>
                    <a:gd name="T2" fmla="*/ 0 w 1354"/>
                    <a:gd name="T3" fmla="*/ 0 h 1884"/>
                    <a:gd name="T4" fmla="*/ 0 w 1354"/>
                    <a:gd name="T5" fmla="*/ 0 h 1884"/>
                    <a:gd name="T6" fmla="*/ 0 w 1354"/>
                    <a:gd name="T7" fmla="*/ 0 h 1884"/>
                    <a:gd name="T8" fmla="*/ 0 w 1354"/>
                    <a:gd name="T9" fmla="*/ 0 h 1884"/>
                    <a:gd name="T10" fmla="*/ 0 w 1354"/>
                    <a:gd name="T11" fmla="*/ 0 h 1884"/>
                    <a:gd name="T12" fmla="*/ 0 w 1354"/>
                    <a:gd name="T13" fmla="*/ 0 h 1884"/>
                    <a:gd name="T14" fmla="*/ 0 w 1354"/>
                    <a:gd name="T15" fmla="*/ 0 h 1884"/>
                    <a:gd name="T16" fmla="*/ 0 w 1354"/>
                    <a:gd name="T17" fmla="*/ 0 h 1884"/>
                    <a:gd name="T18" fmla="*/ 0 w 1354"/>
                    <a:gd name="T19" fmla="*/ 0 h 1884"/>
                    <a:gd name="T20" fmla="*/ 0 w 1354"/>
                    <a:gd name="T21" fmla="*/ 0 h 1884"/>
                    <a:gd name="T22" fmla="*/ 0 w 1354"/>
                    <a:gd name="T23" fmla="*/ 0 h 1884"/>
                    <a:gd name="T24" fmla="*/ 0 w 1354"/>
                    <a:gd name="T25" fmla="*/ 0 h 1884"/>
                    <a:gd name="T26" fmla="*/ 0 w 1354"/>
                    <a:gd name="T27" fmla="*/ 0 h 1884"/>
                    <a:gd name="T28" fmla="*/ 0 w 1354"/>
                    <a:gd name="T29" fmla="*/ 0 h 1884"/>
                    <a:gd name="T30" fmla="*/ 0 w 1354"/>
                    <a:gd name="T31" fmla="*/ 0 h 1884"/>
                    <a:gd name="T32" fmla="*/ 0 w 1354"/>
                    <a:gd name="T33" fmla="*/ 0 h 1884"/>
                    <a:gd name="T34" fmla="*/ 0 w 1354"/>
                    <a:gd name="T35" fmla="*/ 0 h 1884"/>
                    <a:gd name="T36" fmla="*/ 0 w 1354"/>
                    <a:gd name="T37" fmla="*/ 0 h 1884"/>
                    <a:gd name="T38" fmla="*/ 0 w 1354"/>
                    <a:gd name="T39" fmla="*/ 0 h 1884"/>
                    <a:gd name="T40" fmla="*/ 0 w 1354"/>
                    <a:gd name="T41" fmla="*/ 0 h 1884"/>
                    <a:gd name="T42" fmla="*/ 0 w 1354"/>
                    <a:gd name="T43" fmla="*/ 0 h 1884"/>
                    <a:gd name="T44" fmla="*/ 0 w 1354"/>
                    <a:gd name="T45" fmla="*/ 0 h 1884"/>
                    <a:gd name="T46" fmla="*/ 0 w 1354"/>
                    <a:gd name="T47" fmla="*/ 0 h 1884"/>
                    <a:gd name="T48" fmla="*/ 0 w 1354"/>
                    <a:gd name="T49" fmla="*/ 0 h 1884"/>
                    <a:gd name="T50" fmla="*/ 0 w 1354"/>
                    <a:gd name="T51" fmla="*/ 0 h 1884"/>
                    <a:gd name="T52" fmla="*/ 0 w 1354"/>
                    <a:gd name="T53" fmla="*/ 0 h 1884"/>
                    <a:gd name="T54" fmla="*/ 0 w 1354"/>
                    <a:gd name="T55" fmla="*/ 0 h 1884"/>
                    <a:gd name="T56" fmla="*/ 0 w 1354"/>
                    <a:gd name="T57" fmla="*/ 0 h 1884"/>
                    <a:gd name="T58" fmla="*/ 0 w 1354"/>
                    <a:gd name="T59" fmla="*/ 0 h 1884"/>
                    <a:gd name="T60" fmla="*/ 0 w 1354"/>
                    <a:gd name="T61" fmla="*/ 0 h 1884"/>
                    <a:gd name="T62" fmla="*/ 0 w 1354"/>
                    <a:gd name="T63" fmla="*/ 0 h 1884"/>
                    <a:gd name="T64" fmla="*/ 0 w 1354"/>
                    <a:gd name="T65" fmla="*/ 0 h 1884"/>
                    <a:gd name="T66" fmla="*/ 0 w 1354"/>
                    <a:gd name="T67" fmla="*/ 0 h 1884"/>
                    <a:gd name="T68" fmla="*/ 0 w 1354"/>
                    <a:gd name="T69" fmla="*/ 0 h 1884"/>
                    <a:gd name="T70" fmla="*/ 0 w 1354"/>
                    <a:gd name="T71" fmla="*/ 0 h 1884"/>
                    <a:gd name="T72" fmla="*/ 0 w 1354"/>
                    <a:gd name="T73" fmla="*/ 0 h 1884"/>
                    <a:gd name="T74" fmla="*/ 0 w 1354"/>
                    <a:gd name="T75" fmla="*/ 0 h 1884"/>
                    <a:gd name="T76" fmla="*/ 0 w 1354"/>
                    <a:gd name="T77" fmla="*/ 0 h 1884"/>
                    <a:gd name="T78" fmla="*/ 0 w 1354"/>
                    <a:gd name="T79" fmla="*/ 0 h 1884"/>
                    <a:gd name="T80" fmla="*/ 0 w 1354"/>
                    <a:gd name="T81" fmla="*/ 0 h 1884"/>
                    <a:gd name="T82" fmla="*/ 0 w 1354"/>
                    <a:gd name="T83" fmla="*/ 0 h 1884"/>
                    <a:gd name="T84" fmla="*/ 0 w 1354"/>
                    <a:gd name="T85" fmla="*/ 0 h 1884"/>
                    <a:gd name="T86" fmla="*/ 0 w 1354"/>
                    <a:gd name="T87" fmla="*/ 0 h 1884"/>
                    <a:gd name="T88" fmla="*/ 0 w 1354"/>
                    <a:gd name="T89" fmla="*/ 0 h 1884"/>
                    <a:gd name="T90" fmla="*/ 0 w 1354"/>
                    <a:gd name="T91" fmla="*/ 0 h 1884"/>
                    <a:gd name="T92" fmla="*/ 0 w 1354"/>
                    <a:gd name="T93" fmla="*/ 0 h 1884"/>
                    <a:gd name="T94" fmla="*/ 0 w 1354"/>
                    <a:gd name="T95" fmla="*/ 0 h 1884"/>
                    <a:gd name="T96" fmla="*/ 0 w 1354"/>
                    <a:gd name="T97" fmla="*/ 0 h 1884"/>
                    <a:gd name="T98" fmla="*/ 0 w 1354"/>
                    <a:gd name="T99" fmla="*/ 0 h 1884"/>
                    <a:gd name="T100" fmla="*/ 0 w 1354"/>
                    <a:gd name="T101" fmla="*/ 0 h 1884"/>
                    <a:gd name="T102" fmla="*/ 0 w 1354"/>
                    <a:gd name="T103" fmla="*/ 0 h 1884"/>
                    <a:gd name="T104" fmla="*/ 0 w 1354"/>
                    <a:gd name="T105" fmla="*/ 0 h 1884"/>
                    <a:gd name="T106" fmla="*/ 0 w 1354"/>
                    <a:gd name="T107" fmla="*/ 0 h 1884"/>
                    <a:gd name="T108" fmla="*/ 0 w 1354"/>
                    <a:gd name="T109" fmla="*/ 0 h 1884"/>
                    <a:gd name="T110" fmla="*/ 0 w 1354"/>
                    <a:gd name="T111" fmla="*/ 0 h 1884"/>
                    <a:gd name="T112" fmla="*/ 0 w 1354"/>
                    <a:gd name="T113" fmla="*/ 0 h 1884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1354"/>
                    <a:gd name="T172" fmla="*/ 0 h 1884"/>
                    <a:gd name="T173" fmla="*/ 1354 w 1354"/>
                    <a:gd name="T174" fmla="*/ 1884 h 1884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1354" h="1884">
                      <a:moveTo>
                        <a:pt x="181" y="1522"/>
                      </a:moveTo>
                      <a:lnTo>
                        <a:pt x="199" y="1434"/>
                      </a:lnTo>
                      <a:lnTo>
                        <a:pt x="198" y="1397"/>
                      </a:lnTo>
                      <a:lnTo>
                        <a:pt x="191" y="1367"/>
                      </a:lnTo>
                      <a:lnTo>
                        <a:pt x="180" y="1340"/>
                      </a:lnTo>
                      <a:lnTo>
                        <a:pt x="173" y="1328"/>
                      </a:lnTo>
                      <a:lnTo>
                        <a:pt x="166" y="1316"/>
                      </a:lnTo>
                      <a:lnTo>
                        <a:pt x="148" y="1295"/>
                      </a:lnTo>
                      <a:lnTo>
                        <a:pt x="137" y="1285"/>
                      </a:lnTo>
                      <a:lnTo>
                        <a:pt x="127" y="1275"/>
                      </a:lnTo>
                      <a:lnTo>
                        <a:pt x="117" y="1266"/>
                      </a:lnTo>
                      <a:lnTo>
                        <a:pt x="107" y="1256"/>
                      </a:lnTo>
                      <a:lnTo>
                        <a:pt x="86" y="1238"/>
                      </a:lnTo>
                      <a:lnTo>
                        <a:pt x="66" y="1218"/>
                      </a:lnTo>
                      <a:lnTo>
                        <a:pt x="56" y="1208"/>
                      </a:lnTo>
                      <a:lnTo>
                        <a:pt x="47" y="1197"/>
                      </a:lnTo>
                      <a:lnTo>
                        <a:pt x="29" y="1174"/>
                      </a:lnTo>
                      <a:lnTo>
                        <a:pt x="15" y="1147"/>
                      </a:lnTo>
                      <a:lnTo>
                        <a:pt x="0" y="1082"/>
                      </a:lnTo>
                      <a:lnTo>
                        <a:pt x="3" y="1052"/>
                      </a:lnTo>
                      <a:lnTo>
                        <a:pt x="13" y="1018"/>
                      </a:lnTo>
                      <a:lnTo>
                        <a:pt x="21" y="1002"/>
                      </a:lnTo>
                      <a:lnTo>
                        <a:pt x="31" y="985"/>
                      </a:lnTo>
                      <a:lnTo>
                        <a:pt x="41" y="969"/>
                      </a:lnTo>
                      <a:lnTo>
                        <a:pt x="53" y="954"/>
                      </a:lnTo>
                      <a:lnTo>
                        <a:pt x="66" y="939"/>
                      </a:lnTo>
                      <a:lnTo>
                        <a:pt x="80" y="927"/>
                      </a:lnTo>
                      <a:lnTo>
                        <a:pt x="94" y="917"/>
                      </a:lnTo>
                      <a:lnTo>
                        <a:pt x="109" y="909"/>
                      </a:lnTo>
                      <a:lnTo>
                        <a:pt x="142" y="900"/>
                      </a:lnTo>
                      <a:lnTo>
                        <a:pt x="175" y="903"/>
                      </a:lnTo>
                      <a:lnTo>
                        <a:pt x="206" y="925"/>
                      </a:lnTo>
                      <a:lnTo>
                        <a:pt x="226" y="942"/>
                      </a:lnTo>
                      <a:lnTo>
                        <a:pt x="249" y="960"/>
                      </a:lnTo>
                      <a:lnTo>
                        <a:pt x="271" y="974"/>
                      </a:lnTo>
                      <a:lnTo>
                        <a:pt x="291" y="983"/>
                      </a:lnTo>
                      <a:lnTo>
                        <a:pt x="309" y="983"/>
                      </a:lnTo>
                      <a:lnTo>
                        <a:pt x="323" y="971"/>
                      </a:lnTo>
                      <a:lnTo>
                        <a:pt x="329" y="927"/>
                      </a:lnTo>
                      <a:lnTo>
                        <a:pt x="321" y="854"/>
                      </a:lnTo>
                      <a:lnTo>
                        <a:pt x="307" y="762"/>
                      </a:lnTo>
                      <a:lnTo>
                        <a:pt x="296" y="665"/>
                      </a:lnTo>
                      <a:lnTo>
                        <a:pt x="294" y="619"/>
                      </a:lnTo>
                      <a:lnTo>
                        <a:pt x="296" y="575"/>
                      </a:lnTo>
                      <a:lnTo>
                        <a:pt x="302" y="537"/>
                      </a:lnTo>
                      <a:lnTo>
                        <a:pt x="308" y="520"/>
                      </a:lnTo>
                      <a:lnTo>
                        <a:pt x="315" y="504"/>
                      </a:lnTo>
                      <a:lnTo>
                        <a:pt x="323" y="491"/>
                      </a:lnTo>
                      <a:lnTo>
                        <a:pt x="334" y="479"/>
                      </a:lnTo>
                      <a:lnTo>
                        <a:pt x="346" y="470"/>
                      </a:lnTo>
                      <a:lnTo>
                        <a:pt x="362" y="464"/>
                      </a:lnTo>
                      <a:lnTo>
                        <a:pt x="397" y="460"/>
                      </a:lnTo>
                      <a:lnTo>
                        <a:pt x="443" y="469"/>
                      </a:lnTo>
                      <a:lnTo>
                        <a:pt x="483" y="494"/>
                      </a:lnTo>
                      <a:lnTo>
                        <a:pt x="498" y="511"/>
                      </a:lnTo>
                      <a:lnTo>
                        <a:pt x="511" y="529"/>
                      </a:lnTo>
                      <a:lnTo>
                        <a:pt x="524" y="548"/>
                      </a:lnTo>
                      <a:lnTo>
                        <a:pt x="537" y="565"/>
                      </a:lnTo>
                      <a:lnTo>
                        <a:pt x="553" y="580"/>
                      </a:lnTo>
                      <a:lnTo>
                        <a:pt x="573" y="590"/>
                      </a:lnTo>
                      <a:lnTo>
                        <a:pt x="576" y="512"/>
                      </a:lnTo>
                      <a:lnTo>
                        <a:pt x="586" y="431"/>
                      </a:lnTo>
                      <a:lnTo>
                        <a:pt x="594" y="392"/>
                      </a:lnTo>
                      <a:lnTo>
                        <a:pt x="604" y="354"/>
                      </a:lnTo>
                      <a:lnTo>
                        <a:pt x="616" y="320"/>
                      </a:lnTo>
                      <a:lnTo>
                        <a:pt x="623" y="304"/>
                      </a:lnTo>
                      <a:lnTo>
                        <a:pt x="630" y="289"/>
                      </a:lnTo>
                      <a:lnTo>
                        <a:pt x="638" y="275"/>
                      </a:lnTo>
                      <a:lnTo>
                        <a:pt x="647" y="263"/>
                      </a:lnTo>
                      <a:lnTo>
                        <a:pt x="656" y="252"/>
                      </a:lnTo>
                      <a:lnTo>
                        <a:pt x="666" y="242"/>
                      </a:lnTo>
                      <a:lnTo>
                        <a:pt x="678" y="234"/>
                      </a:lnTo>
                      <a:lnTo>
                        <a:pt x="689" y="227"/>
                      </a:lnTo>
                      <a:lnTo>
                        <a:pt x="714" y="219"/>
                      </a:lnTo>
                      <a:lnTo>
                        <a:pt x="772" y="228"/>
                      </a:lnTo>
                      <a:lnTo>
                        <a:pt x="807" y="247"/>
                      </a:lnTo>
                      <a:lnTo>
                        <a:pt x="825" y="260"/>
                      </a:lnTo>
                      <a:lnTo>
                        <a:pt x="844" y="276"/>
                      </a:lnTo>
                      <a:lnTo>
                        <a:pt x="855" y="254"/>
                      </a:lnTo>
                      <a:lnTo>
                        <a:pt x="865" y="233"/>
                      </a:lnTo>
                      <a:lnTo>
                        <a:pt x="876" y="213"/>
                      </a:lnTo>
                      <a:lnTo>
                        <a:pt x="887" y="194"/>
                      </a:lnTo>
                      <a:lnTo>
                        <a:pt x="898" y="176"/>
                      </a:lnTo>
                      <a:lnTo>
                        <a:pt x="908" y="160"/>
                      </a:lnTo>
                      <a:lnTo>
                        <a:pt x="919" y="143"/>
                      </a:lnTo>
                      <a:lnTo>
                        <a:pt x="929" y="129"/>
                      </a:lnTo>
                      <a:lnTo>
                        <a:pt x="939" y="115"/>
                      </a:lnTo>
                      <a:lnTo>
                        <a:pt x="948" y="101"/>
                      </a:lnTo>
                      <a:lnTo>
                        <a:pt x="968" y="78"/>
                      </a:lnTo>
                      <a:lnTo>
                        <a:pt x="977" y="67"/>
                      </a:lnTo>
                      <a:lnTo>
                        <a:pt x="986" y="58"/>
                      </a:lnTo>
                      <a:lnTo>
                        <a:pt x="1006" y="41"/>
                      </a:lnTo>
                      <a:lnTo>
                        <a:pt x="1023" y="26"/>
                      </a:lnTo>
                      <a:lnTo>
                        <a:pt x="1040" y="15"/>
                      </a:lnTo>
                      <a:lnTo>
                        <a:pt x="1071" y="2"/>
                      </a:lnTo>
                      <a:lnTo>
                        <a:pt x="1098" y="0"/>
                      </a:lnTo>
                      <a:lnTo>
                        <a:pt x="1123" y="7"/>
                      </a:lnTo>
                      <a:lnTo>
                        <a:pt x="1142" y="22"/>
                      </a:lnTo>
                      <a:lnTo>
                        <a:pt x="1156" y="45"/>
                      </a:lnTo>
                      <a:lnTo>
                        <a:pt x="1169" y="106"/>
                      </a:lnTo>
                      <a:lnTo>
                        <a:pt x="1167" y="143"/>
                      </a:lnTo>
                      <a:lnTo>
                        <a:pt x="1158" y="184"/>
                      </a:lnTo>
                      <a:lnTo>
                        <a:pt x="1152" y="204"/>
                      </a:lnTo>
                      <a:lnTo>
                        <a:pt x="1143" y="225"/>
                      </a:lnTo>
                      <a:lnTo>
                        <a:pt x="1133" y="246"/>
                      </a:lnTo>
                      <a:lnTo>
                        <a:pt x="1121" y="267"/>
                      </a:lnTo>
                      <a:lnTo>
                        <a:pt x="1211" y="264"/>
                      </a:lnTo>
                      <a:lnTo>
                        <a:pt x="1281" y="281"/>
                      </a:lnTo>
                      <a:lnTo>
                        <a:pt x="1330" y="312"/>
                      </a:lnTo>
                      <a:lnTo>
                        <a:pt x="1354" y="355"/>
                      </a:lnTo>
                      <a:lnTo>
                        <a:pt x="1352" y="406"/>
                      </a:lnTo>
                      <a:lnTo>
                        <a:pt x="1341" y="433"/>
                      </a:lnTo>
                      <a:lnTo>
                        <a:pt x="1333" y="447"/>
                      </a:lnTo>
                      <a:lnTo>
                        <a:pt x="1324" y="461"/>
                      </a:lnTo>
                      <a:lnTo>
                        <a:pt x="1311" y="475"/>
                      </a:lnTo>
                      <a:lnTo>
                        <a:pt x="1297" y="490"/>
                      </a:lnTo>
                      <a:lnTo>
                        <a:pt x="1282" y="504"/>
                      </a:lnTo>
                      <a:lnTo>
                        <a:pt x="1265" y="517"/>
                      </a:lnTo>
                      <a:lnTo>
                        <a:pt x="1246" y="531"/>
                      </a:lnTo>
                      <a:lnTo>
                        <a:pt x="1225" y="544"/>
                      </a:lnTo>
                      <a:lnTo>
                        <a:pt x="1201" y="556"/>
                      </a:lnTo>
                      <a:lnTo>
                        <a:pt x="1176" y="569"/>
                      </a:lnTo>
                      <a:lnTo>
                        <a:pt x="1259" y="598"/>
                      </a:lnTo>
                      <a:lnTo>
                        <a:pt x="1291" y="617"/>
                      </a:lnTo>
                      <a:lnTo>
                        <a:pt x="1316" y="639"/>
                      </a:lnTo>
                      <a:lnTo>
                        <a:pt x="1348" y="688"/>
                      </a:lnTo>
                      <a:lnTo>
                        <a:pt x="1354" y="742"/>
                      </a:lnTo>
                      <a:lnTo>
                        <a:pt x="1346" y="770"/>
                      </a:lnTo>
                      <a:lnTo>
                        <a:pt x="1340" y="784"/>
                      </a:lnTo>
                      <a:lnTo>
                        <a:pt x="1332" y="797"/>
                      </a:lnTo>
                      <a:lnTo>
                        <a:pt x="1322" y="811"/>
                      </a:lnTo>
                      <a:lnTo>
                        <a:pt x="1310" y="825"/>
                      </a:lnTo>
                      <a:lnTo>
                        <a:pt x="1297" y="838"/>
                      </a:lnTo>
                      <a:lnTo>
                        <a:pt x="1282" y="851"/>
                      </a:lnTo>
                      <a:lnTo>
                        <a:pt x="1266" y="864"/>
                      </a:lnTo>
                      <a:lnTo>
                        <a:pt x="1248" y="877"/>
                      </a:lnTo>
                      <a:lnTo>
                        <a:pt x="1228" y="889"/>
                      </a:lnTo>
                      <a:lnTo>
                        <a:pt x="1206" y="901"/>
                      </a:lnTo>
                      <a:lnTo>
                        <a:pt x="1183" y="912"/>
                      </a:lnTo>
                      <a:lnTo>
                        <a:pt x="1158" y="922"/>
                      </a:lnTo>
                      <a:lnTo>
                        <a:pt x="1131" y="932"/>
                      </a:lnTo>
                      <a:lnTo>
                        <a:pt x="1101" y="941"/>
                      </a:lnTo>
                      <a:lnTo>
                        <a:pt x="1162" y="963"/>
                      </a:lnTo>
                      <a:lnTo>
                        <a:pt x="1185" y="977"/>
                      </a:lnTo>
                      <a:lnTo>
                        <a:pt x="1204" y="993"/>
                      </a:lnTo>
                      <a:lnTo>
                        <a:pt x="1231" y="1032"/>
                      </a:lnTo>
                      <a:lnTo>
                        <a:pt x="1242" y="1077"/>
                      </a:lnTo>
                      <a:lnTo>
                        <a:pt x="1241" y="1126"/>
                      </a:lnTo>
                      <a:lnTo>
                        <a:pt x="1235" y="1152"/>
                      </a:lnTo>
                      <a:lnTo>
                        <a:pt x="1227" y="1178"/>
                      </a:lnTo>
                      <a:lnTo>
                        <a:pt x="1217" y="1205"/>
                      </a:lnTo>
                      <a:lnTo>
                        <a:pt x="1203" y="1232"/>
                      </a:lnTo>
                      <a:lnTo>
                        <a:pt x="1187" y="1258"/>
                      </a:lnTo>
                      <a:lnTo>
                        <a:pt x="1179" y="1271"/>
                      </a:lnTo>
                      <a:lnTo>
                        <a:pt x="1170" y="1284"/>
                      </a:lnTo>
                      <a:lnTo>
                        <a:pt x="1161" y="1297"/>
                      </a:lnTo>
                      <a:lnTo>
                        <a:pt x="1151" y="1310"/>
                      </a:lnTo>
                      <a:lnTo>
                        <a:pt x="1130" y="1335"/>
                      </a:lnTo>
                      <a:lnTo>
                        <a:pt x="1119" y="1347"/>
                      </a:lnTo>
                      <a:lnTo>
                        <a:pt x="1108" y="1359"/>
                      </a:lnTo>
                      <a:lnTo>
                        <a:pt x="1095" y="1370"/>
                      </a:lnTo>
                      <a:lnTo>
                        <a:pt x="1083" y="1381"/>
                      </a:lnTo>
                      <a:lnTo>
                        <a:pt x="1071" y="1392"/>
                      </a:lnTo>
                      <a:lnTo>
                        <a:pt x="1058" y="1402"/>
                      </a:lnTo>
                      <a:lnTo>
                        <a:pt x="1045" y="1413"/>
                      </a:lnTo>
                      <a:lnTo>
                        <a:pt x="1032" y="1423"/>
                      </a:lnTo>
                      <a:lnTo>
                        <a:pt x="1019" y="1432"/>
                      </a:lnTo>
                      <a:lnTo>
                        <a:pt x="1006" y="1441"/>
                      </a:lnTo>
                      <a:lnTo>
                        <a:pt x="978" y="1456"/>
                      </a:lnTo>
                      <a:lnTo>
                        <a:pt x="950" y="1469"/>
                      </a:lnTo>
                      <a:lnTo>
                        <a:pt x="922" y="1480"/>
                      </a:lnTo>
                      <a:lnTo>
                        <a:pt x="894" y="1488"/>
                      </a:lnTo>
                      <a:lnTo>
                        <a:pt x="865" y="1493"/>
                      </a:lnTo>
                      <a:lnTo>
                        <a:pt x="810" y="1493"/>
                      </a:lnTo>
                      <a:lnTo>
                        <a:pt x="757" y="1478"/>
                      </a:lnTo>
                      <a:lnTo>
                        <a:pt x="734" y="1491"/>
                      </a:lnTo>
                      <a:lnTo>
                        <a:pt x="712" y="1506"/>
                      </a:lnTo>
                      <a:lnTo>
                        <a:pt x="691" y="1521"/>
                      </a:lnTo>
                      <a:lnTo>
                        <a:pt x="670" y="1538"/>
                      </a:lnTo>
                      <a:lnTo>
                        <a:pt x="650" y="1555"/>
                      </a:lnTo>
                      <a:lnTo>
                        <a:pt x="630" y="1572"/>
                      </a:lnTo>
                      <a:lnTo>
                        <a:pt x="609" y="1588"/>
                      </a:lnTo>
                      <a:lnTo>
                        <a:pt x="589" y="1605"/>
                      </a:lnTo>
                      <a:lnTo>
                        <a:pt x="564" y="1620"/>
                      </a:lnTo>
                      <a:lnTo>
                        <a:pt x="544" y="1629"/>
                      </a:lnTo>
                      <a:lnTo>
                        <a:pt x="509" y="1631"/>
                      </a:lnTo>
                      <a:lnTo>
                        <a:pt x="481" y="1619"/>
                      </a:lnTo>
                      <a:lnTo>
                        <a:pt x="454" y="1602"/>
                      </a:lnTo>
                      <a:lnTo>
                        <a:pt x="441" y="1594"/>
                      </a:lnTo>
                      <a:lnTo>
                        <a:pt x="428" y="1588"/>
                      </a:lnTo>
                      <a:lnTo>
                        <a:pt x="397" y="1586"/>
                      </a:lnTo>
                      <a:lnTo>
                        <a:pt x="359" y="1604"/>
                      </a:lnTo>
                      <a:lnTo>
                        <a:pt x="335" y="1624"/>
                      </a:lnTo>
                      <a:lnTo>
                        <a:pt x="322" y="1637"/>
                      </a:lnTo>
                      <a:lnTo>
                        <a:pt x="309" y="1652"/>
                      </a:lnTo>
                      <a:lnTo>
                        <a:pt x="243" y="1659"/>
                      </a:lnTo>
                      <a:lnTo>
                        <a:pt x="242" y="1647"/>
                      </a:lnTo>
                      <a:lnTo>
                        <a:pt x="243" y="1634"/>
                      </a:lnTo>
                      <a:lnTo>
                        <a:pt x="252" y="1608"/>
                      </a:lnTo>
                      <a:lnTo>
                        <a:pt x="261" y="1594"/>
                      </a:lnTo>
                      <a:lnTo>
                        <a:pt x="275" y="1578"/>
                      </a:lnTo>
                      <a:lnTo>
                        <a:pt x="283" y="1570"/>
                      </a:lnTo>
                      <a:lnTo>
                        <a:pt x="293" y="1561"/>
                      </a:lnTo>
                      <a:lnTo>
                        <a:pt x="305" y="1551"/>
                      </a:lnTo>
                      <a:lnTo>
                        <a:pt x="318" y="1541"/>
                      </a:lnTo>
                      <a:lnTo>
                        <a:pt x="341" y="1531"/>
                      </a:lnTo>
                      <a:lnTo>
                        <a:pt x="368" y="1529"/>
                      </a:lnTo>
                      <a:lnTo>
                        <a:pt x="426" y="1541"/>
                      </a:lnTo>
                      <a:lnTo>
                        <a:pt x="456" y="1549"/>
                      </a:lnTo>
                      <a:lnTo>
                        <a:pt x="486" y="1553"/>
                      </a:lnTo>
                      <a:lnTo>
                        <a:pt x="536" y="1540"/>
                      </a:lnTo>
                      <a:lnTo>
                        <a:pt x="556" y="1524"/>
                      </a:lnTo>
                      <a:lnTo>
                        <a:pt x="567" y="1515"/>
                      </a:lnTo>
                      <a:lnTo>
                        <a:pt x="580" y="1505"/>
                      </a:lnTo>
                      <a:lnTo>
                        <a:pt x="593" y="1494"/>
                      </a:lnTo>
                      <a:lnTo>
                        <a:pt x="606" y="1483"/>
                      </a:lnTo>
                      <a:lnTo>
                        <a:pt x="619" y="1472"/>
                      </a:lnTo>
                      <a:lnTo>
                        <a:pt x="633" y="1461"/>
                      </a:lnTo>
                      <a:lnTo>
                        <a:pt x="646" y="1450"/>
                      </a:lnTo>
                      <a:lnTo>
                        <a:pt x="660" y="1440"/>
                      </a:lnTo>
                      <a:lnTo>
                        <a:pt x="673" y="1430"/>
                      </a:lnTo>
                      <a:lnTo>
                        <a:pt x="687" y="1421"/>
                      </a:lnTo>
                      <a:lnTo>
                        <a:pt x="711" y="1406"/>
                      </a:lnTo>
                      <a:lnTo>
                        <a:pt x="732" y="1397"/>
                      </a:lnTo>
                      <a:lnTo>
                        <a:pt x="793" y="1383"/>
                      </a:lnTo>
                      <a:lnTo>
                        <a:pt x="849" y="1376"/>
                      </a:lnTo>
                      <a:lnTo>
                        <a:pt x="954" y="1362"/>
                      </a:lnTo>
                      <a:lnTo>
                        <a:pt x="1002" y="1347"/>
                      </a:lnTo>
                      <a:lnTo>
                        <a:pt x="1046" y="1320"/>
                      </a:lnTo>
                      <a:lnTo>
                        <a:pt x="1067" y="1301"/>
                      </a:lnTo>
                      <a:lnTo>
                        <a:pt x="1087" y="1277"/>
                      </a:lnTo>
                      <a:lnTo>
                        <a:pt x="1107" y="1248"/>
                      </a:lnTo>
                      <a:lnTo>
                        <a:pt x="1125" y="1214"/>
                      </a:lnTo>
                      <a:lnTo>
                        <a:pt x="1136" y="1191"/>
                      </a:lnTo>
                      <a:lnTo>
                        <a:pt x="1145" y="1170"/>
                      </a:lnTo>
                      <a:lnTo>
                        <a:pt x="1158" y="1132"/>
                      </a:lnTo>
                      <a:lnTo>
                        <a:pt x="1167" y="1076"/>
                      </a:lnTo>
                      <a:lnTo>
                        <a:pt x="1163" y="1057"/>
                      </a:lnTo>
                      <a:lnTo>
                        <a:pt x="1155" y="1042"/>
                      </a:lnTo>
                      <a:lnTo>
                        <a:pt x="1143" y="1031"/>
                      </a:lnTo>
                      <a:lnTo>
                        <a:pt x="1127" y="1024"/>
                      </a:lnTo>
                      <a:lnTo>
                        <a:pt x="1083" y="1019"/>
                      </a:lnTo>
                      <a:lnTo>
                        <a:pt x="1031" y="1022"/>
                      </a:lnTo>
                      <a:lnTo>
                        <a:pt x="971" y="1031"/>
                      </a:lnTo>
                      <a:lnTo>
                        <a:pt x="909" y="1039"/>
                      </a:lnTo>
                      <a:lnTo>
                        <a:pt x="878" y="1036"/>
                      </a:lnTo>
                      <a:lnTo>
                        <a:pt x="860" y="1019"/>
                      </a:lnTo>
                      <a:lnTo>
                        <a:pt x="859" y="996"/>
                      </a:lnTo>
                      <a:lnTo>
                        <a:pt x="865" y="983"/>
                      </a:lnTo>
                      <a:lnTo>
                        <a:pt x="876" y="970"/>
                      </a:lnTo>
                      <a:lnTo>
                        <a:pt x="892" y="958"/>
                      </a:lnTo>
                      <a:lnTo>
                        <a:pt x="912" y="945"/>
                      </a:lnTo>
                      <a:lnTo>
                        <a:pt x="936" y="931"/>
                      </a:lnTo>
                      <a:lnTo>
                        <a:pt x="964" y="918"/>
                      </a:lnTo>
                      <a:lnTo>
                        <a:pt x="994" y="905"/>
                      </a:lnTo>
                      <a:lnTo>
                        <a:pt x="1027" y="891"/>
                      </a:lnTo>
                      <a:lnTo>
                        <a:pt x="1059" y="877"/>
                      </a:lnTo>
                      <a:lnTo>
                        <a:pt x="1092" y="864"/>
                      </a:lnTo>
                      <a:lnTo>
                        <a:pt x="1125" y="851"/>
                      </a:lnTo>
                      <a:lnTo>
                        <a:pt x="1156" y="838"/>
                      </a:lnTo>
                      <a:lnTo>
                        <a:pt x="1185" y="826"/>
                      </a:lnTo>
                      <a:lnTo>
                        <a:pt x="1210" y="815"/>
                      </a:lnTo>
                      <a:lnTo>
                        <a:pt x="1249" y="796"/>
                      </a:lnTo>
                      <a:lnTo>
                        <a:pt x="1266" y="782"/>
                      </a:lnTo>
                      <a:lnTo>
                        <a:pt x="1271" y="748"/>
                      </a:lnTo>
                      <a:lnTo>
                        <a:pt x="1266" y="719"/>
                      </a:lnTo>
                      <a:lnTo>
                        <a:pt x="1252" y="696"/>
                      </a:lnTo>
                      <a:lnTo>
                        <a:pt x="1243" y="686"/>
                      </a:lnTo>
                      <a:lnTo>
                        <a:pt x="1233" y="678"/>
                      </a:lnTo>
                      <a:lnTo>
                        <a:pt x="1207" y="663"/>
                      </a:lnTo>
                      <a:lnTo>
                        <a:pt x="1178" y="651"/>
                      </a:lnTo>
                      <a:lnTo>
                        <a:pt x="1148" y="642"/>
                      </a:lnTo>
                      <a:lnTo>
                        <a:pt x="1117" y="635"/>
                      </a:lnTo>
                      <a:lnTo>
                        <a:pt x="1018" y="608"/>
                      </a:lnTo>
                      <a:lnTo>
                        <a:pt x="1006" y="588"/>
                      </a:lnTo>
                      <a:lnTo>
                        <a:pt x="1015" y="573"/>
                      </a:lnTo>
                      <a:lnTo>
                        <a:pt x="1024" y="565"/>
                      </a:lnTo>
                      <a:lnTo>
                        <a:pt x="1036" y="555"/>
                      </a:lnTo>
                      <a:lnTo>
                        <a:pt x="1051" y="544"/>
                      </a:lnTo>
                      <a:lnTo>
                        <a:pt x="1067" y="535"/>
                      </a:lnTo>
                      <a:lnTo>
                        <a:pt x="1099" y="518"/>
                      </a:lnTo>
                      <a:lnTo>
                        <a:pt x="1133" y="504"/>
                      </a:lnTo>
                      <a:lnTo>
                        <a:pt x="1166" y="489"/>
                      </a:lnTo>
                      <a:lnTo>
                        <a:pt x="1198" y="472"/>
                      </a:lnTo>
                      <a:lnTo>
                        <a:pt x="1229" y="453"/>
                      </a:lnTo>
                      <a:lnTo>
                        <a:pt x="1243" y="441"/>
                      </a:lnTo>
                      <a:lnTo>
                        <a:pt x="1256" y="428"/>
                      </a:lnTo>
                      <a:lnTo>
                        <a:pt x="1278" y="398"/>
                      </a:lnTo>
                      <a:lnTo>
                        <a:pt x="1247" y="352"/>
                      </a:lnTo>
                      <a:lnTo>
                        <a:pt x="1197" y="342"/>
                      </a:lnTo>
                      <a:lnTo>
                        <a:pt x="1150" y="344"/>
                      </a:lnTo>
                      <a:lnTo>
                        <a:pt x="1101" y="352"/>
                      </a:lnTo>
                      <a:lnTo>
                        <a:pt x="1052" y="360"/>
                      </a:lnTo>
                      <a:lnTo>
                        <a:pt x="1014" y="358"/>
                      </a:lnTo>
                      <a:lnTo>
                        <a:pt x="1003" y="343"/>
                      </a:lnTo>
                      <a:lnTo>
                        <a:pt x="1006" y="331"/>
                      </a:lnTo>
                      <a:lnTo>
                        <a:pt x="1013" y="316"/>
                      </a:lnTo>
                      <a:lnTo>
                        <a:pt x="1023" y="299"/>
                      </a:lnTo>
                      <a:lnTo>
                        <a:pt x="1035" y="280"/>
                      </a:lnTo>
                      <a:lnTo>
                        <a:pt x="1048" y="260"/>
                      </a:lnTo>
                      <a:lnTo>
                        <a:pt x="1062" y="239"/>
                      </a:lnTo>
                      <a:lnTo>
                        <a:pt x="1075" y="216"/>
                      </a:lnTo>
                      <a:lnTo>
                        <a:pt x="1087" y="193"/>
                      </a:lnTo>
                      <a:lnTo>
                        <a:pt x="1102" y="147"/>
                      </a:lnTo>
                      <a:lnTo>
                        <a:pt x="1100" y="102"/>
                      </a:lnTo>
                      <a:lnTo>
                        <a:pt x="1046" y="103"/>
                      </a:lnTo>
                      <a:lnTo>
                        <a:pt x="1016" y="120"/>
                      </a:lnTo>
                      <a:lnTo>
                        <a:pt x="1000" y="135"/>
                      </a:lnTo>
                      <a:lnTo>
                        <a:pt x="983" y="154"/>
                      </a:lnTo>
                      <a:lnTo>
                        <a:pt x="967" y="175"/>
                      </a:lnTo>
                      <a:lnTo>
                        <a:pt x="951" y="198"/>
                      </a:lnTo>
                      <a:lnTo>
                        <a:pt x="936" y="222"/>
                      </a:lnTo>
                      <a:lnTo>
                        <a:pt x="921" y="247"/>
                      </a:lnTo>
                      <a:lnTo>
                        <a:pt x="908" y="272"/>
                      </a:lnTo>
                      <a:lnTo>
                        <a:pt x="895" y="295"/>
                      </a:lnTo>
                      <a:lnTo>
                        <a:pt x="882" y="317"/>
                      </a:lnTo>
                      <a:lnTo>
                        <a:pt x="873" y="337"/>
                      </a:lnTo>
                      <a:lnTo>
                        <a:pt x="859" y="367"/>
                      </a:lnTo>
                      <a:lnTo>
                        <a:pt x="854" y="378"/>
                      </a:lnTo>
                      <a:lnTo>
                        <a:pt x="822" y="362"/>
                      </a:lnTo>
                      <a:lnTo>
                        <a:pt x="809" y="350"/>
                      </a:lnTo>
                      <a:lnTo>
                        <a:pt x="797" y="336"/>
                      </a:lnTo>
                      <a:lnTo>
                        <a:pt x="784" y="321"/>
                      </a:lnTo>
                      <a:lnTo>
                        <a:pt x="769" y="307"/>
                      </a:lnTo>
                      <a:lnTo>
                        <a:pt x="752" y="294"/>
                      </a:lnTo>
                      <a:lnTo>
                        <a:pt x="732" y="283"/>
                      </a:lnTo>
                      <a:lnTo>
                        <a:pt x="710" y="305"/>
                      </a:lnTo>
                      <a:lnTo>
                        <a:pt x="692" y="334"/>
                      </a:lnTo>
                      <a:lnTo>
                        <a:pt x="667" y="414"/>
                      </a:lnTo>
                      <a:lnTo>
                        <a:pt x="655" y="516"/>
                      </a:lnTo>
                      <a:lnTo>
                        <a:pt x="652" y="632"/>
                      </a:lnTo>
                      <a:lnTo>
                        <a:pt x="619" y="671"/>
                      </a:lnTo>
                      <a:lnTo>
                        <a:pt x="587" y="671"/>
                      </a:lnTo>
                      <a:lnTo>
                        <a:pt x="560" y="659"/>
                      </a:lnTo>
                      <a:lnTo>
                        <a:pt x="537" y="640"/>
                      </a:lnTo>
                      <a:lnTo>
                        <a:pt x="517" y="617"/>
                      </a:lnTo>
                      <a:lnTo>
                        <a:pt x="497" y="591"/>
                      </a:lnTo>
                      <a:lnTo>
                        <a:pt x="486" y="579"/>
                      </a:lnTo>
                      <a:lnTo>
                        <a:pt x="476" y="567"/>
                      </a:lnTo>
                      <a:lnTo>
                        <a:pt x="464" y="557"/>
                      </a:lnTo>
                      <a:lnTo>
                        <a:pt x="451" y="548"/>
                      </a:lnTo>
                      <a:lnTo>
                        <a:pt x="424" y="536"/>
                      </a:lnTo>
                      <a:lnTo>
                        <a:pt x="400" y="535"/>
                      </a:lnTo>
                      <a:lnTo>
                        <a:pt x="381" y="544"/>
                      </a:lnTo>
                      <a:lnTo>
                        <a:pt x="360" y="585"/>
                      </a:lnTo>
                      <a:lnTo>
                        <a:pt x="354" y="650"/>
                      </a:lnTo>
                      <a:lnTo>
                        <a:pt x="358" y="730"/>
                      </a:lnTo>
                      <a:lnTo>
                        <a:pt x="366" y="817"/>
                      </a:lnTo>
                      <a:lnTo>
                        <a:pt x="373" y="900"/>
                      </a:lnTo>
                      <a:lnTo>
                        <a:pt x="372" y="972"/>
                      </a:lnTo>
                      <a:lnTo>
                        <a:pt x="367" y="999"/>
                      </a:lnTo>
                      <a:lnTo>
                        <a:pt x="358" y="1021"/>
                      </a:lnTo>
                      <a:lnTo>
                        <a:pt x="351" y="1029"/>
                      </a:lnTo>
                      <a:lnTo>
                        <a:pt x="343" y="1034"/>
                      </a:lnTo>
                      <a:lnTo>
                        <a:pt x="326" y="1039"/>
                      </a:lnTo>
                      <a:lnTo>
                        <a:pt x="283" y="1030"/>
                      </a:lnTo>
                      <a:lnTo>
                        <a:pt x="259" y="1019"/>
                      </a:lnTo>
                      <a:lnTo>
                        <a:pt x="232" y="1006"/>
                      </a:lnTo>
                      <a:lnTo>
                        <a:pt x="206" y="991"/>
                      </a:lnTo>
                      <a:lnTo>
                        <a:pt x="181" y="978"/>
                      </a:lnTo>
                      <a:lnTo>
                        <a:pt x="156" y="966"/>
                      </a:lnTo>
                      <a:lnTo>
                        <a:pt x="132" y="959"/>
                      </a:lnTo>
                      <a:lnTo>
                        <a:pt x="93" y="961"/>
                      </a:lnTo>
                      <a:lnTo>
                        <a:pt x="79" y="974"/>
                      </a:lnTo>
                      <a:lnTo>
                        <a:pt x="69" y="997"/>
                      </a:lnTo>
                      <a:lnTo>
                        <a:pt x="64" y="1078"/>
                      </a:lnTo>
                      <a:lnTo>
                        <a:pt x="68" y="1112"/>
                      </a:lnTo>
                      <a:lnTo>
                        <a:pt x="78" y="1141"/>
                      </a:lnTo>
                      <a:lnTo>
                        <a:pt x="91" y="1165"/>
                      </a:lnTo>
                      <a:lnTo>
                        <a:pt x="106" y="1185"/>
                      </a:lnTo>
                      <a:lnTo>
                        <a:pt x="115" y="1194"/>
                      </a:lnTo>
                      <a:lnTo>
                        <a:pt x="125" y="1202"/>
                      </a:lnTo>
                      <a:lnTo>
                        <a:pt x="145" y="1217"/>
                      </a:lnTo>
                      <a:lnTo>
                        <a:pt x="166" y="1231"/>
                      </a:lnTo>
                      <a:lnTo>
                        <a:pt x="186" y="1244"/>
                      </a:lnTo>
                      <a:lnTo>
                        <a:pt x="206" y="1257"/>
                      </a:lnTo>
                      <a:lnTo>
                        <a:pt x="224" y="1272"/>
                      </a:lnTo>
                      <a:lnTo>
                        <a:pt x="254" y="1308"/>
                      </a:lnTo>
                      <a:lnTo>
                        <a:pt x="269" y="1358"/>
                      </a:lnTo>
                      <a:lnTo>
                        <a:pt x="269" y="1374"/>
                      </a:lnTo>
                      <a:lnTo>
                        <a:pt x="269" y="1391"/>
                      </a:lnTo>
                      <a:lnTo>
                        <a:pt x="263" y="1431"/>
                      </a:lnTo>
                      <a:lnTo>
                        <a:pt x="279" y="1414"/>
                      </a:lnTo>
                      <a:lnTo>
                        <a:pt x="297" y="1396"/>
                      </a:lnTo>
                      <a:lnTo>
                        <a:pt x="314" y="1378"/>
                      </a:lnTo>
                      <a:lnTo>
                        <a:pt x="333" y="1359"/>
                      </a:lnTo>
                      <a:lnTo>
                        <a:pt x="342" y="1350"/>
                      </a:lnTo>
                      <a:lnTo>
                        <a:pt x="352" y="1340"/>
                      </a:lnTo>
                      <a:lnTo>
                        <a:pt x="362" y="1330"/>
                      </a:lnTo>
                      <a:lnTo>
                        <a:pt x="372" y="1320"/>
                      </a:lnTo>
                      <a:lnTo>
                        <a:pt x="382" y="1310"/>
                      </a:lnTo>
                      <a:lnTo>
                        <a:pt x="392" y="1299"/>
                      </a:lnTo>
                      <a:lnTo>
                        <a:pt x="402" y="1288"/>
                      </a:lnTo>
                      <a:lnTo>
                        <a:pt x="412" y="1277"/>
                      </a:lnTo>
                      <a:lnTo>
                        <a:pt x="422" y="1267"/>
                      </a:lnTo>
                      <a:lnTo>
                        <a:pt x="431" y="1257"/>
                      </a:lnTo>
                      <a:lnTo>
                        <a:pt x="447" y="1238"/>
                      </a:lnTo>
                      <a:lnTo>
                        <a:pt x="462" y="1220"/>
                      </a:lnTo>
                      <a:lnTo>
                        <a:pt x="474" y="1203"/>
                      </a:lnTo>
                      <a:lnTo>
                        <a:pt x="484" y="1187"/>
                      </a:lnTo>
                      <a:lnTo>
                        <a:pt x="493" y="1172"/>
                      </a:lnTo>
                      <a:lnTo>
                        <a:pt x="508" y="1140"/>
                      </a:lnTo>
                      <a:lnTo>
                        <a:pt x="529" y="1072"/>
                      </a:lnTo>
                      <a:lnTo>
                        <a:pt x="538" y="1030"/>
                      </a:lnTo>
                      <a:lnTo>
                        <a:pt x="548" y="980"/>
                      </a:lnTo>
                      <a:lnTo>
                        <a:pt x="560" y="933"/>
                      </a:lnTo>
                      <a:lnTo>
                        <a:pt x="567" y="911"/>
                      </a:lnTo>
                      <a:lnTo>
                        <a:pt x="576" y="890"/>
                      </a:lnTo>
                      <a:lnTo>
                        <a:pt x="584" y="869"/>
                      </a:lnTo>
                      <a:lnTo>
                        <a:pt x="593" y="848"/>
                      </a:lnTo>
                      <a:lnTo>
                        <a:pt x="603" y="828"/>
                      </a:lnTo>
                      <a:lnTo>
                        <a:pt x="613" y="809"/>
                      </a:lnTo>
                      <a:lnTo>
                        <a:pt x="625" y="790"/>
                      </a:lnTo>
                      <a:lnTo>
                        <a:pt x="636" y="771"/>
                      </a:lnTo>
                      <a:lnTo>
                        <a:pt x="648" y="753"/>
                      </a:lnTo>
                      <a:lnTo>
                        <a:pt x="661" y="735"/>
                      </a:lnTo>
                      <a:lnTo>
                        <a:pt x="674" y="718"/>
                      </a:lnTo>
                      <a:lnTo>
                        <a:pt x="688" y="701"/>
                      </a:lnTo>
                      <a:lnTo>
                        <a:pt x="702" y="684"/>
                      </a:lnTo>
                      <a:lnTo>
                        <a:pt x="716" y="667"/>
                      </a:lnTo>
                      <a:lnTo>
                        <a:pt x="731" y="651"/>
                      </a:lnTo>
                      <a:lnTo>
                        <a:pt x="746" y="635"/>
                      </a:lnTo>
                      <a:lnTo>
                        <a:pt x="761" y="619"/>
                      </a:lnTo>
                      <a:lnTo>
                        <a:pt x="776" y="603"/>
                      </a:lnTo>
                      <a:lnTo>
                        <a:pt x="793" y="587"/>
                      </a:lnTo>
                      <a:lnTo>
                        <a:pt x="809" y="571"/>
                      </a:lnTo>
                      <a:lnTo>
                        <a:pt x="825" y="556"/>
                      </a:lnTo>
                      <a:lnTo>
                        <a:pt x="841" y="540"/>
                      </a:lnTo>
                      <a:lnTo>
                        <a:pt x="857" y="525"/>
                      </a:lnTo>
                      <a:lnTo>
                        <a:pt x="873" y="510"/>
                      </a:lnTo>
                      <a:lnTo>
                        <a:pt x="889" y="494"/>
                      </a:lnTo>
                      <a:lnTo>
                        <a:pt x="907" y="478"/>
                      </a:lnTo>
                      <a:lnTo>
                        <a:pt x="923" y="462"/>
                      </a:lnTo>
                      <a:lnTo>
                        <a:pt x="939" y="446"/>
                      </a:lnTo>
                      <a:lnTo>
                        <a:pt x="956" y="431"/>
                      </a:lnTo>
                      <a:lnTo>
                        <a:pt x="972" y="415"/>
                      </a:lnTo>
                      <a:lnTo>
                        <a:pt x="991" y="434"/>
                      </a:lnTo>
                      <a:lnTo>
                        <a:pt x="980" y="444"/>
                      </a:lnTo>
                      <a:lnTo>
                        <a:pt x="970" y="454"/>
                      </a:lnTo>
                      <a:lnTo>
                        <a:pt x="961" y="464"/>
                      </a:lnTo>
                      <a:lnTo>
                        <a:pt x="951" y="474"/>
                      </a:lnTo>
                      <a:lnTo>
                        <a:pt x="942" y="484"/>
                      </a:lnTo>
                      <a:lnTo>
                        <a:pt x="932" y="495"/>
                      </a:lnTo>
                      <a:lnTo>
                        <a:pt x="923" y="505"/>
                      </a:lnTo>
                      <a:lnTo>
                        <a:pt x="915" y="515"/>
                      </a:lnTo>
                      <a:lnTo>
                        <a:pt x="898" y="534"/>
                      </a:lnTo>
                      <a:lnTo>
                        <a:pt x="881" y="553"/>
                      </a:lnTo>
                      <a:lnTo>
                        <a:pt x="865" y="572"/>
                      </a:lnTo>
                      <a:lnTo>
                        <a:pt x="851" y="590"/>
                      </a:lnTo>
                      <a:lnTo>
                        <a:pt x="837" y="608"/>
                      </a:lnTo>
                      <a:lnTo>
                        <a:pt x="824" y="626"/>
                      </a:lnTo>
                      <a:lnTo>
                        <a:pt x="811" y="643"/>
                      </a:lnTo>
                      <a:lnTo>
                        <a:pt x="799" y="660"/>
                      </a:lnTo>
                      <a:lnTo>
                        <a:pt x="788" y="677"/>
                      </a:lnTo>
                      <a:lnTo>
                        <a:pt x="776" y="694"/>
                      </a:lnTo>
                      <a:lnTo>
                        <a:pt x="766" y="710"/>
                      </a:lnTo>
                      <a:lnTo>
                        <a:pt x="756" y="726"/>
                      </a:lnTo>
                      <a:lnTo>
                        <a:pt x="739" y="758"/>
                      </a:lnTo>
                      <a:lnTo>
                        <a:pt x="723" y="789"/>
                      </a:lnTo>
                      <a:lnTo>
                        <a:pt x="709" y="819"/>
                      </a:lnTo>
                      <a:lnTo>
                        <a:pt x="696" y="848"/>
                      </a:lnTo>
                      <a:lnTo>
                        <a:pt x="685" y="876"/>
                      </a:lnTo>
                      <a:lnTo>
                        <a:pt x="674" y="903"/>
                      </a:lnTo>
                      <a:lnTo>
                        <a:pt x="665" y="930"/>
                      </a:lnTo>
                      <a:lnTo>
                        <a:pt x="657" y="957"/>
                      </a:lnTo>
                      <a:lnTo>
                        <a:pt x="642" y="1008"/>
                      </a:lnTo>
                      <a:lnTo>
                        <a:pt x="629" y="1057"/>
                      </a:lnTo>
                      <a:lnTo>
                        <a:pt x="621" y="1081"/>
                      </a:lnTo>
                      <a:lnTo>
                        <a:pt x="614" y="1105"/>
                      </a:lnTo>
                      <a:lnTo>
                        <a:pt x="606" y="1129"/>
                      </a:lnTo>
                      <a:lnTo>
                        <a:pt x="597" y="1152"/>
                      </a:lnTo>
                      <a:lnTo>
                        <a:pt x="588" y="1175"/>
                      </a:lnTo>
                      <a:lnTo>
                        <a:pt x="577" y="1198"/>
                      </a:lnTo>
                      <a:lnTo>
                        <a:pt x="564" y="1221"/>
                      </a:lnTo>
                      <a:lnTo>
                        <a:pt x="551" y="1245"/>
                      </a:lnTo>
                      <a:lnTo>
                        <a:pt x="536" y="1268"/>
                      </a:lnTo>
                      <a:lnTo>
                        <a:pt x="519" y="1291"/>
                      </a:lnTo>
                      <a:lnTo>
                        <a:pt x="500" y="1314"/>
                      </a:lnTo>
                      <a:lnTo>
                        <a:pt x="489" y="1326"/>
                      </a:lnTo>
                      <a:lnTo>
                        <a:pt x="479" y="1338"/>
                      </a:lnTo>
                      <a:lnTo>
                        <a:pt x="463" y="1354"/>
                      </a:lnTo>
                      <a:lnTo>
                        <a:pt x="446" y="1370"/>
                      </a:lnTo>
                      <a:lnTo>
                        <a:pt x="430" y="1386"/>
                      </a:lnTo>
                      <a:lnTo>
                        <a:pt x="414" y="1401"/>
                      </a:lnTo>
                      <a:lnTo>
                        <a:pt x="398" y="1416"/>
                      </a:lnTo>
                      <a:lnTo>
                        <a:pt x="381" y="1430"/>
                      </a:lnTo>
                      <a:lnTo>
                        <a:pt x="365" y="1444"/>
                      </a:lnTo>
                      <a:lnTo>
                        <a:pt x="348" y="1458"/>
                      </a:lnTo>
                      <a:lnTo>
                        <a:pt x="332" y="1472"/>
                      </a:lnTo>
                      <a:lnTo>
                        <a:pt x="317" y="1486"/>
                      </a:lnTo>
                      <a:lnTo>
                        <a:pt x="301" y="1500"/>
                      </a:lnTo>
                      <a:lnTo>
                        <a:pt x="286" y="1514"/>
                      </a:lnTo>
                      <a:lnTo>
                        <a:pt x="271" y="1527"/>
                      </a:lnTo>
                      <a:lnTo>
                        <a:pt x="256" y="1541"/>
                      </a:lnTo>
                      <a:lnTo>
                        <a:pt x="241" y="1556"/>
                      </a:lnTo>
                      <a:lnTo>
                        <a:pt x="227" y="1570"/>
                      </a:lnTo>
                      <a:lnTo>
                        <a:pt x="214" y="1585"/>
                      </a:lnTo>
                      <a:lnTo>
                        <a:pt x="201" y="1600"/>
                      </a:lnTo>
                      <a:lnTo>
                        <a:pt x="189" y="1616"/>
                      </a:lnTo>
                      <a:lnTo>
                        <a:pt x="177" y="1632"/>
                      </a:lnTo>
                      <a:lnTo>
                        <a:pt x="166" y="1648"/>
                      </a:lnTo>
                      <a:lnTo>
                        <a:pt x="156" y="1666"/>
                      </a:lnTo>
                      <a:lnTo>
                        <a:pt x="137" y="1702"/>
                      </a:lnTo>
                      <a:lnTo>
                        <a:pt x="123" y="1742"/>
                      </a:lnTo>
                      <a:lnTo>
                        <a:pt x="112" y="1785"/>
                      </a:lnTo>
                      <a:lnTo>
                        <a:pt x="103" y="1884"/>
                      </a:lnTo>
                      <a:lnTo>
                        <a:pt x="76" y="1884"/>
                      </a:lnTo>
                      <a:lnTo>
                        <a:pt x="83" y="1765"/>
                      </a:lnTo>
                      <a:lnTo>
                        <a:pt x="91" y="1715"/>
                      </a:lnTo>
                      <a:lnTo>
                        <a:pt x="103" y="1669"/>
                      </a:lnTo>
                      <a:lnTo>
                        <a:pt x="110" y="1648"/>
                      </a:lnTo>
                      <a:lnTo>
                        <a:pt x="118" y="1628"/>
                      </a:lnTo>
                      <a:lnTo>
                        <a:pt x="126" y="1609"/>
                      </a:lnTo>
                      <a:lnTo>
                        <a:pt x="136" y="1591"/>
                      </a:lnTo>
                      <a:lnTo>
                        <a:pt x="147" y="1573"/>
                      </a:lnTo>
                      <a:lnTo>
                        <a:pt x="158" y="1555"/>
                      </a:lnTo>
                      <a:lnTo>
                        <a:pt x="169" y="1539"/>
                      </a:lnTo>
                      <a:lnTo>
                        <a:pt x="181" y="152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178" name="Freeform 89"/>
                <p:cNvSpPr>
                  <a:spLocks/>
                </p:cNvSpPr>
                <p:nvPr/>
              </p:nvSpPr>
              <p:spPr bwMode="auto">
                <a:xfrm>
                  <a:off x="1578" y="3634"/>
                  <a:ext cx="297" cy="489"/>
                </a:xfrm>
                <a:custGeom>
                  <a:avLst/>
                  <a:gdLst>
                    <a:gd name="T0" fmla="*/ 0 w 1185"/>
                    <a:gd name="T1" fmla="*/ 0 h 1957"/>
                    <a:gd name="T2" fmla="*/ 0 w 1185"/>
                    <a:gd name="T3" fmla="*/ 0 h 1957"/>
                    <a:gd name="T4" fmla="*/ 0 w 1185"/>
                    <a:gd name="T5" fmla="*/ 0 h 1957"/>
                    <a:gd name="T6" fmla="*/ 0 w 1185"/>
                    <a:gd name="T7" fmla="*/ 0 h 1957"/>
                    <a:gd name="T8" fmla="*/ 0 w 1185"/>
                    <a:gd name="T9" fmla="*/ 0 h 1957"/>
                    <a:gd name="T10" fmla="*/ 0 w 1185"/>
                    <a:gd name="T11" fmla="*/ 0 h 1957"/>
                    <a:gd name="T12" fmla="*/ 0 w 1185"/>
                    <a:gd name="T13" fmla="*/ 0 h 1957"/>
                    <a:gd name="T14" fmla="*/ 0 w 1185"/>
                    <a:gd name="T15" fmla="*/ 0 h 1957"/>
                    <a:gd name="T16" fmla="*/ 0 w 1185"/>
                    <a:gd name="T17" fmla="*/ 0 h 1957"/>
                    <a:gd name="T18" fmla="*/ 0 w 1185"/>
                    <a:gd name="T19" fmla="*/ 0 h 1957"/>
                    <a:gd name="T20" fmla="*/ 0 w 1185"/>
                    <a:gd name="T21" fmla="*/ 0 h 1957"/>
                    <a:gd name="T22" fmla="*/ 0 w 1185"/>
                    <a:gd name="T23" fmla="*/ 0 h 1957"/>
                    <a:gd name="T24" fmla="*/ 0 w 1185"/>
                    <a:gd name="T25" fmla="*/ 0 h 1957"/>
                    <a:gd name="T26" fmla="*/ 0 w 1185"/>
                    <a:gd name="T27" fmla="*/ 0 h 1957"/>
                    <a:gd name="T28" fmla="*/ 0 w 1185"/>
                    <a:gd name="T29" fmla="*/ 0 h 1957"/>
                    <a:gd name="T30" fmla="*/ 0 w 1185"/>
                    <a:gd name="T31" fmla="*/ 0 h 1957"/>
                    <a:gd name="T32" fmla="*/ 0 w 1185"/>
                    <a:gd name="T33" fmla="*/ 0 h 1957"/>
                    <a:gd name="T34" fmla="*/ 0 w 1185"/>
                    <a:gd name="T35" fmla="*/ 0 h 1957"/>
                    <a:gd name="T36" fmla="*/ 0 w 1185"/>
                    <a:gd name="T37" fmla="*/ 0 h 1957"/>
                    <a:gd name="T38" fmla="*/ 0 w 1185"/>
                    <a:gd name="T39" fmla="*/ 0 h 1957"/>
                    <a:gd name="T40" fmla="*/ 0 w 1185"/>
                    <a:gd name="T41" fmla="*/ 0 h 1957"/>
                    <a:gd name="T42" fmla="*/ 0 w 1185"/>
                    <a:gd name="T43" fmla="*/ 0 h 1957"/>
                    <a:gd name="T44" fmla="*/ 0 w 1185"/>
                    <a:gd name="T45" fmla="*/ 0 h 1957"/>
                    <a:gd name="T46" fmla="*/ 0 w 1185"/>
                    <a:gd name="T47" fmla="*/ 0 h 1957"/>
                    <a:gd name="T48" fmla="*/ 0 w 1185"/>
                    <a:gd name="T49" fmla="*/ 0 h 1957"/>
                    <a:gd name="T50" fmla="*/ 0 w 1185"/>
                    <a:gd name="T51" fmla="*/ 0 h 1957"/>
                    <a:gd name="T52" fmla="*/ 0 w 1185"/>
                    <a:gd name="T53" fmla="*/ 0 h 1957"/>
                    <a:gd name="T54" fmla="*/ 0 w 1185"/>
                    <a:gd name="T55" fmla="*/ 0 h 1957"/>
                    <a:gd name="T56" fmla="*/ 0 w 1185"/>
                    <a:gd name="T57" fmla="*/ 0 h 1957"/>
                    <a:gd name="T58" fmla="*/ 0 w 1185"/>
                    <a:gd name="T59" fmla="*/ 0 h 1957"/>
                    <a:gd name="T60" fmla="*/ 0 w 1185"/>
                    <a:gd name="T61" fmla="*/ 0 h 1957"/>
                    <a:gd name="T62" fmla="*/ 0 w 1185"/>
                    <a:gd name="T63" fmla="*/ 0 h 1957"/>
                    <a:gd name="T64" fmla="*/ 0 w 1185"/>
                    <a:gd name="T65" fmla="*/ 0 h 1957"/>
                    <a:gd name="T66" fmla="*/ 0 w 1185"/>
                    <a:gd name="T67" fmla="*/ 0 h 1957"/>
                    <a:gd name="T68" fmla="*/ 0 w 1185"/>
                    <a:gd name="T69" fmla="*/ 0 h 1957"/>
                    <a:gd name="T70" fmla="*/ 0 w 1185"/>
                    <a:gd name="T71" fmla="*/ 0 h 1957"/>
                    <a:gd name="T72" fmla="*/ 0 w 1185"/>
                    <a:gd name="T73" fmla="*/ 0 h 1957"/>
                    <a:gd name="T74" fmla="*/ 0 w 1185"/>
                    <a:gd name="T75" fmla="*/ 0 h 1957"/>
                    <a:gd name="T76" fmla="*/ 0 w 1185"/>
                    <a:gd name="T77" fmla="*/ 0 h 1957"/>
                    <a:gd name="T78" fmla="*/ 0 w 1185"/>
                    <a:gd name="T79" fmla="*/ 0 h 1957"/>
                    <a:gd name="T80" fmla="*/ 0 w 1185"/>
                    <a:gd name="T81" fmla="*/ 0 h 1957"/>
                    <a:gd name="T82" fmla="*/ 0 w 1185"/>
                    <a:gd name="T83" fmla="*/ 0 h 1957"/>
                    <a:gd name="T84" fmla="*/ 0 w 1185"/>
                    <a:gd name="T85" fmla="*/ 0 h 1957"/>
                    <a:gd name="T86" fmla="*/ 0 w 1185"/>
                    <a:gd name="T87" fmla="*/ 0 h 1957"/>
                    <a:gd name="T88" fmla="*/ 0 w 1185"/>
                    <a:gd name="T89" fmla="*/ 0 h 1957"/>
                    <a:gd name="T90" fmla="*/ 0 w 1185"/>
                    <a:gd name="T91" fmla="*/ 0 h 1957"/>
                    <a:gd name="T92" fmla="*/ 0 w 1185"/>
                    <a:gd name="T93" fmla="*/ 0 h 1957"/>
                    <a:gd name="T94" fmla="*/ 0 w 1185"/>
                    <a:gd name="T95" fmla="*/ 0 h 1957"/>
                    <a:gd name="T96" fmla="*/ 0 w 1185"/>
                    <a:gd name="T97" fmla="*/ 0 h 1957"/>
                    <a:gd name="T98" fmla="*/ 0 w 1185"/>
                    <a:gd name="T99" fmla="*/ 0 h 1957"/>
                    <a:gd name="T100" fmla="*/ 0 w 1185"/>
                    <a:gd name="T101" fmla="*/ 0 h 1957"/>
                    <a:gd name="T102" fmla="*/ 0 w 1185"/>
                    <a:gd name="T103" fmla="*/ 0 h 1957"/>
                    <a:gd name="T104" fmla="*/ 0 w 1185"/>
                    <a:gd name="T105" fmla="*/ 0 h 1957"/>
                    <a:gd name="T106" fmla="*/ 0 w 1185"/>
                    <a:gd name="T107" fmla="*/ 0 h 1957"/>
                    <a:gd name="T108" fmla="*/ 0 w 1185"/>
                    <a:gd name="T109" fmla="*/ 0 h 1957"/>
                    <a:gd name="T110" fmla="*/ 0 w 1185"/>
                    <a:gd name="T111" fmla="*/ 0 h 1957"/>
                    <a:gd name="T112" fmla="*/ 0 w 1185"/>
                    <a:gd name="T113" fmla="*/ 0 h 1957"/>
                    <a:gd name="T114" fmla="*/ 0 w 1185"/>
                    <a:gd name="T115" fmla="*/ 0 h 1957"/>
                    <a:gd name="T116" fmla="*/ 0 w 1185"/>
                    <a:gd name="T117" fmla="*/ 0 h 1957"/>
                    <a:gd name="T118" fmla="*/ 0 w 1185"/>
                    <a:gd name="T119" fmla="*/ 0 h 1957"/>
                    <a:gd name="T120" fmla="*/ 0 w 1185"/>
                    <a:gd name="T121" fmla="*/ 0 h 1957"/>
                    <a:gd name="T122" fmla="*/ 0 w 1185"/>
                    <a:gd name="T123" fmla="*/ 0 h 1957"/>
                    <a:gd name="T124" fmla="*/ 0 w 1185"/>
                    <a:gd name="T125" fmla="*/ 0 h 1957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1185"/>
                    <a:gd name="T190" fmla="*/ 0 h 1957"/>
                    <a:gd name="T191" fmla="*/ 1185 w 1185"/>
                    <a:gd name="T192" fmla="*/ 1957 h 1957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1185" h="1957">
                      <a:moveTo>
                        <a:pt x="523" y="3"/>
                      </a:moveTo>
                      <a:lnTo>
                        <a:pt x="520" y="105"/>
                      </a:lnTo>
                      <a:lnTo>
                        <a:pt x="524" y="157"/>
                      </a:lnTo>
                      <a:lnTo>
                        <a:pt x="531" y="209"/>
                      </a:lnTo>
                      <a:lnTo>
                        <a:pt x="541" y="261"/>
                      </a:lnTo>
                      <a:lnTo>
                        <a:pt x="555" y="314"/>
                      </a:lnTo>
                      <a:lnTo>
                        <a:pt x="562" y="340"/>
                      </a:lnTo>
                      <a:lnTo>
                        <a:pt x="570" y="367"/>
                      </a:lnTo>
                      <a:lnTo>
                        <a:pt x="579" y="393"/>
                      </a:lnTo>
                      <a:lnTo>
                        <a:pt x="588" y="418"/>
                      </a:lnTo>
                      <a:lnTo>
                        <a:pt x="598" y="444"/>
                      </a:lnTo>
                      <a:lnTo>
                        <a:pt x="608" y="469"/>
                      </a:lnTo>
                      <a:lnTo>
                        <a:pt x="619" y="494"/>
                      </a:lnTo>
                      <a:lnTo>
                        <a:pt x="630" y="519"/>
                      </a:lnTo>
                      <a:lnTo>
                        <a:pt x="642" y="544"/>
                      </a:lnTo>
                      <a:lnTo>
                        <a:pt x="654" y="568"/>
                      </a:lnTo>
                      <a:lnTo>
                        <a:pt x="668" y="592"/>
                      </a:lnTo>
                      <a:lnTo>
                        <a:pt x="681" y="615"/>
                      </a:lnTo>
                      <a:lnTo>
                        <a:pt x="695" y="639"/>
                      </a:lnTo>
                      <a:lnTo>
                        <a:pt x="709" y="661"/>
                      </a:lnTo>
                      <a:lnTo>
                        <a:pt x="723" y="684"/>
                      </a:lnTo>
                      <a:lnTo>
                        <a:pt x="738" y="706"/>
                      </a:lnTo>
                      <a:lnTo>
                        <a:pt x="753" y="727"/>
                      </a:lnTo>
                      <a:lnTo>
                        <a:pt x="769" y="748"/>
                      </a:lnTo>
                      <a:lnTo>
                        <a:pt x="785" y="768"/>
                      </a:lnTo>
                      <a:lnTo>
                        <a:pt x="801" y="788"/>
                      </a:lnTo>
                      <a:lnTo>
                        <a:pt x="811" y="772"/>
                      </a:lnTo>
                      <a:lnTo>
                        <a:pt x="822" y="758"/>
                      </a:lnTo>
                      <a:lnTo>
                        <a:pt x="834" y="743"/>
                      </a:lnTo>
                      <a:lnTo>
                        <a:pt x="847" y="730"/>
                      </a:lnTo>
                      <a:lnTo>
                        <a:pt x="859" y="716"/>
                      </a:lnTo>
                      <a:lnTo>
                        <a:pt x="873" y="704"/>
                      </a:lnTo>
                      <a:lnTo>
                        <a:pt x="888" y="691"/>
                      </a:lnTo>
                      <a:lnTo>
                        <a:pt x="902" y="679"/>
                      </a:lnTo>
                      <a:lnTo>
                        <a:pt x="916" y="668"/>
                      </a:lnTo>
                      <a:lnTo>
                        <a:pt x="931" y="657"/>
                      </a:lnTo>
                      <a:lnTo>
                        <a:pt x="946" y="646"/>
                      </a:lnTo>
                      <a:lnTo>
                        <a:pt x="962" y="636"/>
                      </a:lnTo>
                      <a:lnTo>
                        <a:pt x="978" y="626"/>
                      </a:lnTo>
                      <a:lnTo>
                        <a:pt x="994" y="616"/>
                      </a:lnTo>
                      <a:lnTo>
                        <a:pt x="1010" y="607"/>
                      </a:lnTo>
                      <a:lnTo>
                        <a:pt x="1027" y="598"/>
                      </a:lnTo>
                      <a:lnTo>
                        <a:pt x="1080" y="625"/>
                      </a:lnTo>
                      <a:lnTo>
                        <a:pt x="1051" y="636"/>
                      </a:lnTo>
                      <a:lnTo>
                        <a:pt x="1023" y="650"/>
                      </a:lnTo>
                      <a:lnTo>
                        <a:pt x="997" y="666"/>
                      </a:lnTo>
                      <a:lnTo>
                        <a:pt x="971" y="685"/>
                      </a:lnTo>
                      <a:lnTo>
                        <a:pt x="959" y="695"/>
                      </a:lnTo>
                      <a:lnTo>
                        <a:pt x="947" y="705"/>
                      </a:lnTo>
                      <a:lnTo>
                        <a:pt x="936" y="716"/>
                      </a:lnTo>
                      <a:lnTo>
                        <a:pt x="925" y="728"/>
                      </a:lnTo>
                      <a:lnTo>
                        <a:pt x="905" y="752"/>
                      </a:lnTo>
                      <a:lnTo>
                        <a:pt x="886" y="777"/>
                      </a:lnTo>
                      <a:lnTo>
                        <a:pt x="869" y="804"/>
                      </a:lnTo>
                      <a:lnTo>
                        <a:pt x="854" y="834"/>
                      </a:lnTo>
                      <a:lnTo>
                        <a:pt x="841" y="863"/>
                      </a:lnTo>
                      <a:lnTo>
                        <a:pt x="831" y="892"/>
                      </a:lnTo>
                      <a:lnTo>
                        <a:pt x="816" y="953"/>
                      </a:lnTo>
                      <a:lnTo>
                        <a:pt x="811" y="1015"/>
                      </a:lnTo>
                      <a:lnTo>
                        <a:pt x="816" y="1068"/>
                      </a:lnTo>
                      <a:lnTo>
                        <a:pt x="821" y="1093"/>
                      </a:lnTo>
                      <a:lnTo>
                        <a:pt x="829" y="1118"/>
                      </a:lnTo>
                      <a:lnTo>
                        <a:pt x="838" y="1143"/>
                      </a:lnTo>
                      <a:lnTo>
                        <a:pt x="849" y="1167"/>
                      </a:lnTo>
                      <a:lnTo>
                        <a:pt x="861" y="1191"/>
                      </a:lnTo>
                      <a:lnTo>
                        <a:pt x="876" y="1215"/>
                      </a:lnTo>
                      <a:lnTo>
                        <a:pt x="890" y="1239"/>
                      </a:lnTo>
                      <a:lnTo>
                        <a:pt x="906" y="1263"/>
                      </a:lnTo>
                      <a:lnTo>
                        <a:pt x="923" y="1287"/>
                      </a:lnTo>
                      <a:lnTo>
                        <a:pt x="940" y="1311"/>
                      </a:lnTo>
                      <a:lnTo>
                        <a:pt x="957" y="1335"/>
                      </a:lnTo>
                      <a:lnTo>
                        <a:pt x="976" y="1360"/>
                      </a:lnTo>
                      <a:lnTo>
                        <a:pt x="995" y="1384"/>
                      </a:lnTo>
                      <a:lnTo>
                        <a:pt x="1013" y="1409"/>
                      </a:lnTo>
                      <a:lnTo>
                        <a:pt x="1031" y="1435"/>
                      </a:lnTo>
                      <a:lnTo>
                        <a:pt x="1049" y="1460"/>
                      </a:lnTo>
                      <a:lnTo>
                        <a:pt x="1066" y="1487"/>
                      </a:lnTo>
                      <a:lnTo>
                        <a:pt x="1083" y="1514"/>
                      </a:lnTo>
                      <a:lnTo>
                        <a:pt x="1092" y="1528"/>
                      </a:lnTo>
                      <a:lnTo>
                        <a:pt x="1100" y="1542"/>
                      </a:lnTo>
                      <a:lnTo>
                        <a:pt x="1116" y="1570"/>
                      </a:lnTo>
                      <a:lnTo>
                        <a:pt x="1130" y="1600"/>
                      </a:lnTo>
                      <a:lnTo>
                        <a:pt x="1143" y="1630"/>
                      </a:lnTo>
                      <a:lnTo>
                        <a:pt x="1154" y="1662"/>
                      </a:lnTo>
                      <a:lnTo>
                        <a:pt x="1164" y="1694"/>
                      </a:lnTo>
                      <a:lnTo>
                        <a:pt x="1179" y="1764"/>
                      </a:lnTo>
                      <a:lnTo>
                        <a:pt x="1185" y="1837"/>
                      </a:lnTo>
                      <a:lnTo>
                        <a:pt x="1182" y="1916"/>
                      </a:lnTo>
                      <a:lnTo>
                        <a:pt x="1179" y="1936"/>
                      </a:lnTo>
                      <a:lnTo>
                        <a:pt x="1173" y="1949"/>
                      </a:lnTo>
                      <a:lnTo>
                        <a:pt x="1165" y="1956"/>
                      </a:lnTo>
                      <a:lnTo>
                        <a:pt x="1156" y="1957"/>
                      </a:lnTo>
                      <a:lnTo>
                        <a:pt x="1133" y="1944"/>
                      </a:lnTo>
                      <a:lnTo>
                        <a:pt x="1121" y="1932"/>
                      </a:lnTo>
                      <a:lnTo>
                        <a:pt x="1109" y="1917"/>
                      </a:lnTo>
                      <a:lnTo>
                        <a:pt x="1096" y="1900"/>
                      </a:lnTo>
                      <a:lnTo>
                        <a:pt x="1083" y="1882"/>
                      </a:lnTo>
                      <a:lnTo>
                        <a:pt x="1072" y="1863"/>
                      </a:lnTo>
                      <a:lnTo>
                        <a:pt x="1062" y="1845"/>
                      </a:lnTo>
                      <a:lnTo>
                        <a:pt x="1046" y="1811"/>
                      </a:lnTo>
                      <a:lnTo>
                        <a:pt x="1038" y="1787"/>
                      </a:lnTo>
                      <a:lnTo>
                        <a:pt x="1029" y="1748"/>
                      </a:lnTo>
                      <a:lnTo>
                        <a:pt x="1018" y="1710"/>
                      </a:lnTo>
                      <a:lnTo>
                        <a:pt x="1006" y="1672"/>
                      </a:lnTo>
                      <a:lnTo>
                        <a:pt x="991" y="1636"/>
                      </a:lnTo>
                      <a:lnTo>
                        <a:pt x="982" y="1617"/>
                      </a:lnTo>
                      <a:lnTo>
                        <a:pt x="974" y="1599"/>
                      </a:lnTo>
                      <a:lnTo>
                        <a:pt x="965" y="1581"/>
                      </a:lnTo>
                      <a:lnTo>
                        <a:pt x="956" y="1563"/>
                      </a:lnTo>
                      <a:lnTo>
                        <a:pt x="947" y="1545"/>
                      </a:lnTo>
                      <a:lnTo>
                        <a:pt x="938" y="1527"/>
                      </a:lnTo>
                      <a:lnTo>
                        <a:pt x="929" y="1509"/>
                      </a:lnTo>
                      <a:lnTo>
                        <a:pt x="919" y="1491"/>
                      </a:lnTo>
                      <a:lnTo>
                        <a:pt x="910" y="1473"/>
                      </a:lnTo>
                      <a:lnTo>
                        <a:pt x="900" y="1456"/>
                      </a:lnTo>
                      <a:lnTo>
                        <a:pt x="890" y="1438"/>
                      </a:lnTo>
                      <a:lnTo>
                        <a:pt x="880" y="1420"/>
                      </a:lnTo>
                      <a:lnTo>
                        <a:pt x="870" y="1402"/>
                      </a:lnTo>
                      <a:lnTo>
                        <a:pt x="860" y="1384"/>
                      </a:lnTo>
                      <a:lnTo>
                        <a:pt x="851" y="1366"/>
                      </a:lnTo>
                      <a:lnTo>
                        <a:pt x="841" y="1348"/>
                      </a:lnTo>
                      <a:lnTo>
                        <a:pt x="832" y="1330"/>
                      </a:lnTo>
                      <a:lnTo>
                        <a:pt x="823" y="1312"/>
                      </a:lnTo>
                      <a:lnTo>
                        <a:pt x="815" y="1294"/>
                      </a:lnTo>
                      <a:lnTo>
                        <a:pt x="807" y="1275"/>
                      </a:lnTo>
                      <a:lnTo>
                        <a:pt x="791" y="1239"/>
                      </a:lnTo>
                      <a:lnTo>
                        <a:pt x="777" y="1202"/>
                      </a:lnTo>
                      <a:lnTo>
                        <a:pt x="736" y="1204"/>
                      </a:lnTo>
                      <a:lnTo>
                        <a:pt x="687" y="1199"/>
                      </a:lnTo>
                      <a:lnTo>
                        <a:pt x="635" y="1192"/>
                      </a:lnTo>
                      <a:lnTo>
                        <a:pt x="589" y="1191"/>
                      </a:lnTo>
                      <a:lnTo>
                        <a:pt x="288" y="1227"/>
                      </a:lnTo>
                      <a:lnTo>
                        <a:pt x="223" y="1246"/>
                      </a:lnTo>
                      <a:lnTo>
                        <a:pt x="191" y="1258"/>
                      </a:lnTo>
                      <a:lnTo>
                        <a:pt x="159" y="1272"/>
                      </a:lnTo>
                      <a:lnTo>
                        <a:pt x="125" y="1290"/>
                      </a:lnTo>
                      <a:lnTo>
                        <a:pt x="90" y="1310"/>
                      </a:lnTo>
                      <a:lnTo>
                        <a:pt x="72" y="1321"/>
                      </a:lnTo>
                      <a:lnTo>
                        <a:pt x="54" y="1332"/>
                      </a:lnTo>
                      <a:lnTo>
                        <a:pt x="35" y="1345"/>
                      </a:lnTo>
                      <a:lnTo>
                        <a:pt x="16" y="1358"/>
                      </a:lnTo>
                      <a:lnTo>
                        <a:pt x="0" y="1336"/>
                      </a:lnTo>
                      <a:lnTo>
                        <a:pt x="21" y="1322"/>
                      </a:lnTo>
                      <a:lnTo>
                        <a:pt x="41" y="1308"/>
                      </a:lnTo>
                      <a:lnTo>
                        <a:pt x="62" y="1295"/>
                      </a:lnTo>
                      <a:lnTo>
                        <a:pt x="83" y="1281"/>
                      </a:lnTo>
                      <a:lnTo>
                        <a:pt x="104" y="1268"/>
                      </a:lnTo>
                      <a:lnTo>
                        <a:pt x="127" y="1256"/>
                      </a:lnTo>
                      <a:lnTo>
                        <a:pt x="149" y="1244"/>
                      </a:lnTo>
                      <a:lnTo>
                        <a:pt x="171" y="1232"/>
                      </a:lnTo>
                      <a:lnTo>
                        <a:pt x="193" y="1221"/>
                      </a:lnTo>
                      <a:lnTo>
                        <a:pt x="216" y="1210"/>
                      </a:lnTo>
                      <a:lnTo>
                        <a:pt x="240" y="1200"/>
                      </a:lnTo>
                      <a:lnTo>
                        <a:pt x="262" y="1190"/>
                      </a:lnTo>
                      <a:lnTo>
                        <a:pt x="286" y="1180"/>
                      </a:lnTo>
                      <a:lnTo>
                        <a:pt x="309" y="1171"/>
                      </a:lnTo>
                      <a:lnTo>
                        <a:pt x="357" y="1155"/>
                      </a:lnTo>
                      <a:lnTo>
                        <a:pt x="405" y="1141"/>
                      </a:lnTo>
                      <a:lnTo>
                        <a:pt x="454" y="1130"/>
                      </a:lnTo>
                      <a:lnTo>
                        <a:pt x="503" y="1121"/>
                      </a:lnTo>
                      <a:lnTo>
                        <a:pt x="552" y="1115"/>
                      </a:lnTo>
                      <a:lnTo>
                        <a:pt x="652" y="1111"/>
                      </a:lnTo>
                      <a:lnTo>
                        <a:pt x="752" y="1120"/>
                      </a:lnTo>
                      <a:lnTo>
                        <a:pt x="741" y="1055"/>
                      </a:lnTo>
                      <a:lnTo>
                        <a:pt x="738" y="990"/>
                      </a:lnTo>
                      <a:lnTo>
                        <a:pt x="744" y="924"/>
                      </a:lnTo>
                      <a:lnTo>
                        <a:pt x="752" y="892"/>
                      </a:lnTo>
                      <a:lnTo>
                        <a:pt x="762" y="861"/>
                      </a:lnTo>
                      <a:lnTo>
                        <a:pt x="728" y="839"/>
                      </a:lnTo>
                      <a:lnTo>
                        <a:pt x="712" y="823"/>
                      </a:lnTo>
                      <a:lnTo>
                        <a:pt x="697" y="806"/>
                      </a:lnTo>
                      <a:lnTo>
                        <a:pt x="681" y="786"/>
                      </a:lnTo>
                      <a:lnTo>
                        <a:pt x="667" y="764"/>
                      </a:lnTo>
                      <a:lnTo>
                        <a:pt x="652" y="741"/>
                      </a:lnTo>
                      <a:lnTo>
                        <a:pt x="639" y="715"/>
                      </a:lnTo>
                      <a:lnTo>
                        <a:pt x="626" y="688"/>
                      </a:lnTo>
                      <a:lnTo>
                        <a:pt x="614" y="660"/>
                      </a:lnTo>
                      <a:lnTo>
                        <a:pt x="602" y="630"/>
                      </a:lnTo>
                      <a:lnTo>
                        <a:pt x="591" y="599"/>
                      </a:lnTo>
                      <a:lnTo>
                        <a:pt x="580" y="567"/>
                      </a:lnTo>
                      <a:lnTo>
                        <a:pt x="571" y="535"/>
                      </a:lnTo>
                      <a:lnTo>
                        <a:pt x="561" y="502"/>
                      </a:lnTo>
                      <a:lnTo>
                        <a:pt x="552" y="468"/>
                      </a:lnTo>
                      <a:lnTo>
                        <a:pt x="536" y="400"/>
                      </a:lnTo>
                      <a:lnTo>
                        <a:pt x="523" y="331"/>
                      </a:lnTo>
                      <a:lnTo>
                        <a:pt x="512" y="264"/>
                      </a:lnTo>
                      <a:lnTo>
                        <a:pt x="504" y="201"/>
                      </a:lnTo>
                      <a:lnTo>
                        <a:pt x="495" y="87"/>
                      </a:lnTo>
                      <a:lnTo>
                        <a:pt x="496" y="0"/>
                      </a:lnTo>
                      <a:lnTo>
                        <a:pt x="523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</p:grpSp>
          <p:grpSp>
            <p:nvGrpSpPr>
              <p:cNvPr id="10" name="Group 90"/>
              <p:cNvGrpSpPr>
                <a:grpSpLocks/>
              </p:cNvGrpSpPr>
              <p:nvPr/>
            </p:nvGrpSpPr>
            <p:grpSpPr bwMode="auto">
              <a:xfrm>
                <a:off x="974" y="3324"/>
                <a:ext cx="56" cy="94"/>
                <a:chOff x="96" y="2448"/>
                <a:chExt cx="192" cy="288"/>
              </a:xfrm>
            </p:grpSpPr>
            <p:sp>
              <p:nvSpPr>
                <p:cNvPr id="5155" name="Freeform 91"/>
                <p:cNvSpPr>
                  <a:spLocks/>
                </p:cNvSpPr>
                <p:nvPr/>
              </p:nvSpPr>
              <p:spPr bwMode="auto">
                <a:xfrm>
                  <a:off x="144" y="2448"/>
                  <a:ext cx="104" cy="288"/>
                </a:xfrm>
                <a:custGeom>
                  <a:avLst/>
                  <a:gdLst>
                    <a:gd name="T0" fmla="*/ 48 w 104"/>
                    <a:gd name="T1" fmla="*/ 0 h 288"/>
                    <a:gd name="T2" fmla="*/ 96 w 104"/>
                    <a:gd name="T3" fmla="*/ 288 h 288"/>
                    <a:gd name="T4" fmla="*/ 0 w 104"/>
                    <a:gd name="T5" fmla="*/ 0 h 288"/>
                    <a:gd name="T6" fmla="*/ 0 60000 65536"/>
                    <a:gd name="T7" fmla="*/ 0 60000 65536"/>
                    <a:gd name="T8" fmla="*/ 0 60000 65536"/>
                    <a:gd name="T9" fmla="*/ 0 w 104"/>
                    <a:gd name="T10" fmla="*/ 0 h 288"/>
                    <a:gd name="T11" fmla="*/ 104 w 104"/>
                    <a:gd name="T12" fmla="*/ 288 h 28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04" h="288">
                      <a:moveTo>
                        <a:pt x="48" y="0"/>
                      </a:moveTo>
                      <a:cubicBezTo>
                        <a:pt x="76" y="144"/>
                        <a:pt x="104" y="288"/>
                        <a:pt x="96" y="288"/>
                      </a:cubicBezTo>
                      <a:cubicBezTo>
                        <a:pt x="88" y="288"/>
                        <a:pt x="16" y="48"/>
                        <a:pt x="0" y="0"/>
                      </a:cubicBezTo>
                    </a:path>
                  </a:pathLst>
                </a:cu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156" name="Freeform 92"/>
                <p:cNvSpPr>
                  <a:spLocks/>
                </p:cNvSpPr>
                <p:nvPr/>
              </p:nvSpPr>
              <p:spPr bwMode="auto">
                <a:xfrm>
                  <a:off x="144" y="2592"/>
                  <a:ext cx="48" cy="48"/>
                </a:xfrm>
                <a:custGeom>
                  <a:avLst/>
                  <a:gdLst>
                    <a:gd name="T0" fmla="*/ 48 w 48"/>
                    <a:gd name="T1" fmla="*/ 0 h 48"/>
                    <a:gd name="T2" fmla="*/ 0 w 48"/>
                    <a:gd name="T3" fmla="*/ 48 h 48"/>
                    <a:gd name="T4" fmla="*/ 0 60000 65536"/>
                    <a:gd name="T5" fmla="*/ 0 60000 65536"/>
                    <a:gd name="T6" fmla="*/ 0 w 48"/>
                    <a:gd name="T7" fmla="*/ 0 h 48"/>
                    <a:gd name="T8" fmla="*/ 48 w 48"/>
                    <a:gd name="T9" fmla="*/ 48 h 48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8" h="48">
                      <a:moveTo>
                        <a:pt x="48" y="0"/>
                      </a:moveTo>
                      <a:cubicBezTo>
                        <a:pt x="28" y="20"/>
                        <a:pt x="8" y="40"/>
                        <a:pt x="0" y="48"/>
                      </a:cubicBezTo>
                    </a:path>
                  </a:pathLst>
                </a:cu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157" name="Freeform 93"/>
                <p:cNvSpPr>
                  <a:spLocks/>
                </p:cNvSpPr>
                <p:nvPr/>
              </p:nvSpPr>
              <p:spPr bwMode="auto">
                <a:xfrm>
                  <a:off x="144" y="2688"/>
                  <a:ext cx="48" cy="48"/>
                </a:xfrm>
                <a:custGeom>
                  <a:avLst/>
                  <a:gdLst>
                    <a:gd name="T0" fmla="*/ 48 w 48"/>
                    <a:gd name="T1" fmla="*/ 0 h 48"/>
                    <a:gd name="T2" fmla="*/ 0 w 48"/>
                    <a:gd name="T3" fmla="*/ 48 h 48"/>
                    <a:gd name="T4" fmla="*/ 0 60000 65536"/>
                    <a:gd name="T5" fmla="*/ 0 60000 65536"/>
                    <a:gd name="T6" fmla="*/ 0 w 48"/>
                    <a:gd name="T7" fmla="*/ 0 h 48"/>
                    <a:gd name="T8" fmla="*/ 48 w 48"/>
                    <a:gd name="T9" fmla="*/ 48 h 48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8" h="48">
                      <a:moveTo>
                        <a:pt x="48" y="0"/>
                      </a:moveTo>
                      <a:cubicBezTo>
                        <a:pt x="28" y="20"/>
                        <a:pt x="8" y="40"/>
                        <a:pt x="0" y="48"/>
                      </a:cubicBezTo>
                    </a:path>
                  </a:pathLst>
                </a:cu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158" name="Freeform 94"/>
                <p:cNvSpPr>
                  <a:spLocks/>
                </p:cNvSpPr>
                <p:nvPr/>
              </p:nvSpPr>
              <p:spPr bwMode="auto">
                <a:xfrm>
                  <a:off x="96" y="2496"/>
                  <a:ext cx="48" cy="48"/>
                </a:xfrm>
                <a:custGeom>
                  <a:avLst/>
                  <a:gdLst>
                    <a:gd name="T0" fmla="*/ 48 w 48"/>
                    <a:gd name="T1" fmla="*/ 0 h 48"/>
                    <a:gd name="T2" fmla="*/ 0 w 48"/>
                    <a:gd name="T3" fmla="*/ 48 h 48"/>
                    <a:gd name="T4" fmla="*/ 0 60000 65536"/>
                    <a:gd name="T5" fmla="*/ 0 60000 65536"/>
                    <a:gd name="T6" fmla="*/ 0 w 48"/>
                    <a:gd name="T7" fmla="*/ 0 h 48"/>
                    <a:gd name="T8" fmla="*/ 48 w 48"/>
                    <a:gd name="T9" fmla="*/ 48 h 48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8" h="48">
                      <a:moveTo>
                        <a:pt x="48" y="0"/>
                      </a:moveTo>
                      <a:cubicBezTo>
                        <a:pt x="28" y="20"/>
                        <a:pt x="8" y="40"/>
                        <a:pt x="0" y="48"/>
                      </a:cubicBezTo>
                    </a:path>
                  </a:pathLst>
                </a:cu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159" name="Freeform 95"/>
                <p:cNvSpPr>
                  <a:spLocks/>
                </p:cNvSpPr>
                <p:nvPr/>
              </p:nvSpPr>
              <p:spPr bwMode="auto">
                <a:xfrm>
                  <a:off x="192" y="2448"/>
                  <a:ext cx="48" cy="48"/>
                </a:xfrm>
                <a:custGeom>
                  <a:avLst/>
                  <a:gdLst>
                    <a:gd name="T0" fmla="*/ 0 w 48"/>
                    <a:gd name="T1" fmla="*/ 0 h 48"/>
                    <a:gd name="T2" fmla="*/ 48 w 48"/>
                    <a:gd name="T3" fmla="*/ 48 h 48"/>
                    <a:gd name="T4" fmla="*/ 0 60000 65536"/>
                    <a:gd name="T5" fmla="*/ 0 60000 65536"/>
                    <a:gd name="T6" fmla="*/ 0 w 48"/>
                    <a:gd name="T7" fmla="*/ 0 h 48"/>
                    <a:gd name="T8" fmla="*/ 48 w 48"/>
                    <a:gd name="T9" fmla="*/ 48 h 48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8" h="48">
                      <a:moveTo>
                        <a:pt x="0" y="0"/>
                      </a:moveTo>
                      <a:cubicBezTo>
                        <a:pt x="20" y="20"/>
                        <a:pt x="40" y="40"/>
                        <a:pt x="48" y="48"/>
                      </a:cubicBezTo>
                    </a:path>
                  </a:pathLst>
                </a:cu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160" name="Freeform 96"/>
                <p:cNvSpPr>
                  <a:spLocks/>
                </p:cNvSpPr>
                <p:nvPr/>
              </p:nvSpPr>
              <p:spPr bwMode="auto">
                <a:xfrm>
                  <a:off x="240" y="2544"/>
                  <a:ext cx="48" cy="48"/>
                </a:xfrm>
                <a:custGeom>
                  <a:avLst/>
                  <a:gdLst>
                    <a:gd name="T0" fmla="*/ 0 w 48"/>
                    <a:gd name="T1" fmla="*/ 0 h 48"/>
                    <a:gd name="T2" fmla="*/ 48 w 48"/>
                    <a:gd name="T3" fmla="*/ 48 h 48"/>
                    <a:gd name="T4" fmla="*/ 0 60000 65536"/>
                    <a:gd name="T5" fmla="*/ 0 60000 65536"/>
                    <a:gd name="T6" fmla="*/ 0 w 48"/>
                    <a:gd name="T7" fmla="*/ 0 h 48"/>
                    <a:gd name="T8" fmla="*/ 48 w 48"/>
                    <a:gd name="T9" fmla="*/ 48 h 48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8" h="48">
                      <a:moveTo>
                        <a:pt x="0" y="0"/>
                      </a:moveTo>
                      <a:cubicBezTo>
                        <a:pt x="20" y="20"/>
                        <a:pt x="40" y="40"/>
                        <a:pt x="48" y="48"/>
                      </a:cubicBezTo>
                    </a:path>
                  </a:pathLst>
                </a:cu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161" name="Freeform 97"/>
                <p:cNvSpPr>
                  <a:spLocks/>
                </p:cNvSpPr>
                <p:nvPr/>
              </p:nvSpPr>
              <p:spPr bwMode="auto">
                <a:xfrm>
                  <a:off x="240" y="2640"/>
                  <a:ext cx="48" cy="48"/>
                </a:xfrm>
                <a:custGeom>
                  <a:avLst/>
                  <a:gdLst>
                    <a:gd name="T0" fmla="*/ 0 w 48"/>
                    <a:gd name="T1" fmla="*/ 0 h 48"/>
                    <a:gd name="T2" fmla="*/ 48 w 48"/>
                    <a:gd name="T3" fmla="*/ 48 h 48"/>
                    <a:gd name="T4" fmla="*/ 0 60000 65536"/>
                    <a:gd name="T5" fmla="*/ 0 60000 65536"/>
                    <a:gd name="T6" fmla="*/ 0 w 48"/>
                    <a:gd name="T7" fmla="*/ 0 h 48"/>
                    <a:gd name="T8" fmla="*/ 48 w 48"/>
                    <a:gd name="T9" fmla="*/ 48 h 48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8" h="48">
                      <a:moveTo>
                        <a:pt x="0" y="0"/>
                      </a:moveTo>
                      <a:cubicBezTo>
                        <a:pt x="20" y="20"/>
                        <a:pt x="40" y="40"/>
                        <a:pt x="48" y="48"/>
                      </a:cubicBezTo>
                    </a:path>
                  </a:pathLst>
                </a:cu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es-ES"/>
                </a:p>
              </p:txBody>
            </p:sp>
          </p:grpSp>
          <p:sp>
            <p:nvSpPr>
              <p:cNvPr id="5152" name="Line 98"/>
              <p:cNvSpPr>
                <a:spLocks noChangeShapeType="1"/>
              </p:cNvSpPr>
              <p:nvPr/>
            </p:nvSpPr>
            <p:spPr bwMode="auto">
              <a:xfrm flipV="1">
                <a:off x="988" y="3308"/>
                <a:ext cx="14" cy="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153" name="Freeform 99"/>
              <p:cNvSpPr>
                <a:spLocks/>
              </p:cNvSpPr>
              <p:nvPr/>
            </p:nvSpPr>
            <p:spPr bwMode="auto">
              <a:xfrm>
                <a:off x="990" y="3317"/>
                <a:ext cx="12" cy="7"/>
              </a:xfrm>
              <a:custGeom>
                <a:avLst/>
                <a:gdLst>
                  <a:gd name="T0" fmla="*/ 0 w 42"/>
                  <a:gd name="T1" fmla="*/ 0 h 19"/>
                  <a:gd name="T2" fmla="*/ 0 w 42"/>
                  <a:gd name="T3" fmla="*/ 0 h 19"/>
                  <a:gd name="T4" fmla="*/ 0 w 42"/>
                  <a:gd name="T5" fmla="*/ 0 h 19"/>
                  <a:gd name="T6" fmla="*/ 0 w 42"/>
                  <a:gd name="T7" fmla="*/ 0 h 19"/>
                  <a:gd name="T8" fmla="*/ 0 w 42"/>
                  <a:gd name="T9" fmla="*/ 0 h 19"/>
                  <a:gd name="T10" fmla="*/ 0 w 42"/>
                  <a:gd name="T11" fmla="*/ 0 h 19"/>
                  <a:gd name="T12" fmla="*/ 0 w 42"/>
                  <a:gd name="T13" fmla="*/ 0 h 19"/>
                  <a:gd name="T14" fmla="*/ 0 w 42"/>
                  <a:gd name="T15" fmla="*/ 0 h 19"/>
                  <a:gd name="T16" fmla="*/ 0 w 42"/>
                  <a:gd name="T17" fmla="*/ 0 h 19"/>
                  <a:gd name="T18" fmla="*/ 0 w 42"/>
                  <a:gd name="T19" fmla="*/ 0 h 19"/>
                  <a:gd name="T20" fmla="*/ 0 w 42"/>
                  <a:gd name="T21" fmla="*/ 0 h 1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2"/>
                  <a:gd name="T34" fmla="*/ 0 h 19"/>
                  <a:gd name="T35" fmla="*/ 42 w 42"/>
                  <a:gd name="T36" fmla="*/ 19 h 1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2" h="19">
                    <a:moveTo>
                      <a:pt x="27" y="4"/>
                    </a:moveTo>
                    <a:cubicBezTo>
                      <a:pt x="22" y="5"/>
                      <a:pt x="16" y="4"/>
                      <a:pt x="11" y="7"/>
                    </a:cubicBezTo>
                    <a:cubicBezTo>
                      <a:pt x="9" y="8"/>
                      <a:pt x="6" y="11"/>
                      <a:pt x="8" y="12"/>
                    </a:cubicBezTo>
                    <a:cubicBezTo>
                      <a:pt x="11" y="13"/>
                      <a:pt x="15" y="11"/>
                      <a:pt x="18" y="10"/>
                    </a:cubicBezTo>
                    <a:cubicBezTo>
                      <a:pt x="17" y="2"/>
                      <a:pt x="19" y="0"/>
                      <a:pt x="27" y="1"/>
                    </a:cubicBezTo>
                    <a:cubicBezTo>
                      <a:pt x="19" y="12"/>
                      <a:pt x="20" y="13"/>
                      <a:pt x="15" y="1"/>
                    </a:cubicBezTo>
                    <a:cubicBezTo>
                      <a:pt x="0" y="6"/>
                      <a:pt x="19" y="9"/>
                      <a:pt x="24" y="10"/>
                    </a:cubicBezTo>
                    <a:cubicBezTo>
                      <a:pt x="42" y="17"/>
                      <a:pt x="2" y="15"/>
                      <a:pt x="14" y="4"/>
                    </a:cubicBezTo>
                    <a:cubicBezTo>
                      <a:pt x="16" y="3"/>
                      <a:pt x="18" y="3"/>
                      <a:pt x="20" y="3"/>
                    </a:cubicBezTo>
                    <a:cubicBezTo>
                      <a:pt x="19" y="5"/>
                      <a:pt x="15" y="12"/>
                      <a:pt x="14" y="12"/>
                    </a:cubicBezTo>
                    <a:lnTo>
                      <a:pt x="39" y="19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es-ES"/>
              </a:p>
            </p:txBody>
          </p:sp>
          <p:sp>
            <p:nvSpPr>
              <p:cNvPr id="5154" name="Text Box 100"/>
              <p:cNvSpPr txBox="1">
                <a:spLocks noChangeArrowheads="1"/>
              </p:cNvSpPr>
              <p:nvPr/>
            </p:nvSpPr>
            <p:spPr bwMode="auto">
              <a:xfrm>
                <a:off x="1118" y="3447"/>
                <a:ext cx="973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1429" tIns="45715" rIns="91429" bIns="45715">
                <a:spAutoFit/>
              </a:bodyPr>
              <a:lstStyle/>
              <a:p>
                <a:pPr algn="ctr"/>
                <a:r>
                  <a:rPr lang="sv-SE" b="1">
                    <a:cs typeface="Arial" pitchFamily="34" charset="0"/>
                  </a:rPr>
                  <a:t>1 g/dm</a:t>
                </a:r>
                <a:r>
                  <a:rPr lang="sv-SE" b="1" baseline="30000">
                    <a:cs typeface="Arial" pitchFamily="34" charset="0"/>
                  </a:rPr>
                  <a:t>2</a:t>
                </a:r>
                <a:r>
                  <a:rPr lang="sv-SE" b="1">
                    <a:cs typeface="Arial" pitchFamily="34" charset="0"/>
                  </a:rPr>
                  <a:t> = 1 ton/ha</a:t>
                </a:r>
                <a:endParaRPr lang="en-GB" b="1">
                  <a:cs typeface="Arial" pitchFamily="34" charset="0"/>
                </a:endParaRPr>
              </a:p>
            </p:txBody>
          </p:sp>
        </p:grpSp>
        <p:sp>
          <p:nvSpPr>
            <p:cNvPr id="5131" name="102 Elipse"/>
            <p:cNvSpPr>
              <a:spLocks noChangeArrowheads="1"/>
            </p:cNvSpPr>
            <p:nvPr/>
          </p:nvSpPr>
          <p:spPr bwMode="auto">
            <a:xfrm>
              <a:off x="-161" y="2704"/>
              <a:ext cx="1029" cy="450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80000"/>
                </a:lnSpc>
              </a:pPr>
              <a:r>
                <a:rPr lang="es-CL" sz="2000" b="1" dirty="0">
                  <a:latin typeface="Century Gothic" pitchFamily="34" charset="0"/>
                </a:rPr>
                <a:t>1g of</a:t>
              </a:r>
            </a:p>
            <a:p>
              <a:pPr algn="ctr">
                <a:lnSpc>
                  <a:spcPct val="80000"/>
                </a:lnSpc>
              </a:pPr>
              <a:r>
                <a:rPr lang="es-CL" sz="2000" b="1" dirty="0">
                  <a:latin typeface="Century Gothic" pitchFamily="34" charset="0"/>
                </a:rPr>
                <a:t> active </a:t>
              </a:r>
              <a:r>
                <a:rPr lang="es-CL" sz="2000" b="1" dirty="0" err="1" smtClean="0">
                  <a:latin typeface="Century Gothic" pitchFamily="34" charset="0"/>
                </a:rPr>
                <a:t>ingredient</a:t>
              </a:r>
              <a:endParaRPr lang="es-CL" sz="2000" b="1" dirty="0">
                <a:latin typeface="Century Gothic" pitchFamily="34" charset="0"/>
              </a:endParaRPr>
            </a:p>
          </p:txBody>
        </p:sp>
      </p:grpSp>
      <p:pic>
        <p:nvPicPr>
          <p:cNvPr id="5124" name="Gráfico 5"/>
          <p:cNvPicPr>
            <a:picLocks noChangeArrowheads="1"/>
          </p:cNvPicPr>
          <p:nvPr/>
        </p:nvPicPr>
        <p:blipFill>
          <a:blip r:embed="rId2" cstate="print"/>
          <a:srcRect l="11494" r="19534" b="27386"/>
          <a:stretch>
            <a:fillRect/>
          </a:stretch>
        </p:blipFill>
        <p:spPr bwMode="auto">
          <a:xfrm>
            <a:off x="4716463" y="2357430"/>
            <a:ext cx="4427537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Rectangle 7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gradFill rotWithShape="1">
            <a:gsLst>
              <a:gs pos="0">
                <a:srgbClr val="3E3E63"/>
              </a:gs>
              <a:gs pos="100000">
                <a:srgbClr val="8585D7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s-ES_tradnl" sz="1200" b="1">
              <a:solidFill>
                <a:schemeClr val="bg1"/>
              </a:solidFill>
              <a:latin typeface="Tahoma" pitchFamily="34" charset="0"/>
              <a:cs typeface="Arial" pitchFamily="34" charset="0"/>
            </a:endParaRPr>
          </a:p>
        </p:txBody>
      </p:sp>
      <p:sp>
        <p:nvSpPr>
          <p:cNvPr id="5126" name="102 CuadroTexto"/>
          <p:cNvSpPr txBox="1">
            <a:spLocks noChangeArrowheads="1"/>
          </p:cNvSpPr>
          <p:nvPr/>
        </p:nvSpPr>
        <p:spPr bwMode="auto">
          <a:xfrm>
            <a:off x="214313" y="76200"/>
            <a:ext cx="55006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POINT-SOURCE CONTAMINATION</a:t>
            </a:r>
          </a:p>
        </p:txBody>
      </p:sp>
      <p:sp>
        <p:nvSpPr>
          <p:cNvPr id="5127" name="103 Rectángulo"/>
          <p:cNvSpPr>
            <a:spLocks noChangeArrowheads="1"/>
          </p:cNvSpPr>
          <p:nvPr/>
        </p:nvSpPr>
        <p:spPr bwMode="auto">
          <a:xfrm>
            <a:off x="425818" y="5943600"/>
            <a:ext cx="202491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b="1" dirty="0" smtClean="0"/>
              <a:t>Castillo </a:t>
            </a:r>
            <a:r>
              <a:rPr lang="es-ES" b="1" dirty="0"/>
              <a:t>et al</a:t>
            </a:r>
            <a:r>
              <a:rPr lang="es-ES" b="1" dirty="0" smtClean="0"/>
              <a:t>., 2008</a:t>
            </a:r>
            <a:endParaRPr lang="es-ES" b="1" dirty="0"/>
          </a:p>
        </p:txBody>
      </p:sp>
      <p:sp>
        <p:nvSpPr>
          <p:cNvPr id="5128" name="Text Box 15"/>
          <p:cNvSpPr txBox="1">
            <a:spLocks noChangeArrowheads="1"/>
          </p:cNvSpPr>
          <p:nvPr/>
        </p:nvSpPr>
        <p:spPr bwMode="auto">
          <a:xfrm>
            <a:off x="4643438" y="1143000"/>
            <a:ext cx="4500562" cy="1569660"/>
          </a:xfrm>
          <a:prstGeom prst="rect">
            <a:avLst/>
          </a:prstGeom>
          <a:solidFill>
            <a:srgbClr val="FFFF99"/>
          </a:solidFill>
          <a:ln w="9525">
            <a:solidFill>
              <a:srgbClr val="E8F8B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/>
              <a:t>50-90% of the pesticides found in </a:t>
            </a:r>
            <a:r>
              <a:rPr lang="en-US" sz="2400" dirty="0" smtClean="0"/>
              <a:t>water fonts</a:t>
            </a:r>
            <a:r>
              <a:rPr lang="en-US" sz="2400" b="1" dirty="0" smtClean="0"/>
              <a:t> </a:t>
            </a:r>
            <a:r>
              <a:rPr lang="en-US" sz="2400" b="1" dirty="0"/>
              <a:t>come from </a:t>
            </a:r>
            <a:r>
              <a:rPr lang="en-US" sz="2400" b="1" dirty="0" smtClean="0"/>
              <a:t>point-source </a:t>
            </a:r>
            <a:r>
              <a:rPr lang="en-US" sz="2400" b="1" dirty="0"/>
              <a:t>contamination</a:t>
            </a:r>
            <a:endParaRPr lang="es-ES" sz="2400" b="1" dirty="0"/>
          </a:p>
        </p:txBody>
      </p:sp>
      <p:sp>
        <p:nvSpPr>
          <p:cNvPr id="5129" name="Text Box 15"/>
          <p:cNvSpPr txBox="1">
            <a:spLocks noChangeArrowheads="1"/>
          </p:cNvSpPr>
          <p:nvPr/>
        </p:nvSpPr>
        <p:spPr bwMode="auto">
          <a:xfrm>
            <a:off x="2500313" y="5143500"/>
            <a:ext cx="2214562" cy="400050"/>
          </a:xfrm>
          <a:prstGeom prst="rect">
            <a:avLst/>
          </a:prstGeom>
          <a:solidFill>
            <a:srgbClr val="FFFF99"/>
          </a:solidFill>
          <a:ln w="9525">
            <a:solidFill>
              <a:srgbClr val="E8F8B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smtClean="0"/>
              <a:t>10,000 </a:t>
            </a:r>
            <a:r>
              <a:rPr lang="en-US" sz="2000" b="1" dirty="0"/>
              <a:t>m</a:t>
            </a:r>
            <a:r>
              <a:rPr lang="en-US" sz="2000" b="1" baseline="30000" dirty="0"/>
              <a:t>3</a:t>
            </a:r>
            <a:r>
              <a:rPr lang="en-US" sz="2000" b="1" dirty="0"/>
              <a:t> water</a:t>
            </a:r>
          </a:p>
        </p:txBody>
      </p:sp>
      <p:grpSp>
        <p:nvGrpSpPr>
          <p:cNvPr id="11" name="107 Grupo"/>
          <p:cNvGrpSpPr/>
          <p:nvPr/>
        </p:nvGrpSpPr>
        <p:grpSpPr>
          <a:xfrm>
            <a:off x="5072066" y="5286388"/>
            <a:ext cx="3843138" cy="785818"/>
            <a:chOff x="5072066" y="5286388"/>
            <a:chExt cx="3843138" cy="785818"/>
          </a:xfrm>
        </p:grpSpPr>
        <p:sp>
          <p:nvSpPr>
            <p:cNvPr id="103" name="102 CuadroTexto"/>
            <p:cNvSpPr txBox="1"/>
            <p:nvPr/>
          </p:nvSpPr>
          <p:spPr>
            <a:xfrm>
              <a:off x="5072066" y="5286388"/>
              <a:ext cx="214314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ES" dirty="0" err="1" smtClean="0"/>
                <a:t>Handling</a:t>
              </a:r>
              <a:endParaRPr lang="es-ES" dirty="0"/>
            </a:p>
          </p:txBody>
        </p:sp>
        <p:sp>
          <p:nvSpPr>
            <p:cNvPr id="104" name="103 CuadroTexto"/>
            <p:cNvSpPr txBox="1"/>
            <p:nvPr/>
          </p:nvSpPr>
          <p:spPr>
            <a:xfrm>
              <a:off x="5072066" y="5699370"/>
              <a:ext cx="142876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ES" dirty="0" err="1" smtClean="0"/>
                <a:t>Spillage</a:t>
              </a:r>
              <a:endParaRPr lang="es-ES" dirty="0"/>
            </a:p>
          </p:txBody>
        </p:sp>
        <p:sp>
          <p:nvSpPr>
            <p:cNvPr id="105" name="104 CuadroTexto"/>
            <p:cNvSpPr txBox="1"/>
            <p:nvPr/>
          </p:nvSpPr>
          <p:spPr>
            <a:xfrm>
              <a:off x="7486444" y="5357826"/>
              <a:ext cx="142876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ES" dirty="0" err="1" smtClean="0"/>
                <a:t>Washes</a:t>
              </a:r>
              <a:endParaRPr lang="es-ES" dirty="0"/>
            </a:p>
          </p:txBody>
        </p:sp>
        <p:sp>
          <p:nvSpPr>
            <p:cNvPr id="106" name="105 CuadroTexto"/>
            <p:cNvSpPr txBox="1"/>
            <p:nvPr/>
          </p:nvSpPr>
          <p:spPr>
            <a:xfrm>
              <a:off x="7471930" y="5702874"/>
              <a:ext cx="142876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ES" dirty="0" err="1" smtClean="0"/>
                <a:t>Others</a:t>
              </a:r>
              <a:endParaRPr lang="es-ES" dirty="0"/>
            </a:p>
          </p:txBody>
        </p:sp>
      </p:grpSp>
      <p:pic>
        <p:nvPicPr>
          <p:cNvPr id="108" name="Picture 12" descr="logo_azul_fondo%20transp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332788" y="0"/>
            <a:ext cx="811212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B6A025-B3ED-4D23-92EF-7CE8099EBEED}" type="slidenum">
              <a:rPr lang="es-ES" smtClean="0"/>
              <a:pPr>
                <a:defRPr/>
              </a:pPr>
              <a:t>6</a:t>
            </a:fld>
            <a:endParaRPr lang="es-ES" smtClean="0"/>
          </a:p>
        </p:txBody>
      </p:sp>
      <p:sp>
        <p:nvSpPr>
          <p:cNvPr id="7171" name="Rectangle 6"/>
          <p:cNvSpPr txBox="1">
            <a:spLocks noChangeArrowheads="1"/>
          </p:cNvSpPr>
          <p:nvPr/>
        </p:nvSpPr>
        <p:spPr bwMode="auto">
          <a:xfrm>
            <a:off x="8077200" y="6248399"/>
            <a:ext cx="6096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5771EE7-11DA-4CEA-9E0D-1567D494EC5B}" type="slidenum">
              <a:rPr lang="es-ES" sz="1400" b="0"/>
              <a:pPr algn="r"/>
              <a:t>6</a:t>
            </a:fld>
            <a:endParaRPr lang="es-ES" sz="1400" b="0" dirty="0"/>
          </a:p>
        </p:txBody>
      </p:sp>
      <p:sp>
        <p:nvSpPr>
          <p:cNvPr id="7172" name="Rectangle 7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gradFill rotWithShape="1">
            <a:gsLst>
              <a:gs pos="0">
                <a:srgbClr val="3E3E63"/>
              </a:gs>
              <a:gs pos="100000">
                <a:srgbClr val="8585D7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s-ES_tradnl" sz="12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7173" name="Text Box 19"/>
          <p:cNvSpPr txBox="1">
            <a:spLocks noChangeArrowheads="1"/>
          </p:cNvSpPr>
          <p:nvPr/>
        </p:nvSpPr>
        <p:spPr bwMode="auto">
          <a:xfrm>
            <a:off x="0" y="76200"/>
            <a:ext cx="88931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CL" sz="2400" dirty="0">
                <a:solidFill>
                  <a:schemeClr val="bg1"/>
                </a:solidFill>
              </a:rPr>
              <a:t>SOLUTION TO AVOID </a:t>
            </a:r>
            <a:r>
              <a:rPr lang="es-CL" sz="2400" dirty="0" smtClean="0">
                <a:solidFill>
                  <a:schemeClr val="bg1"/>
                </a:solidFill>
              </a:rPr>
              <a:t>POINT-SOURCE CONTAMINATION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6155" name="14 CuadroTexto"/>
          <p:cNvSpPr txBox="1">
            <a:spLocks noChangeArrowheads="1"/>
          </p:cNvSpPr>
          <p:nvPr/>
        </p:nvSpPr>
        <p:spPr bwMode="auto">
          <a:xfrm>
            <a:off x="228600" y="1352252"/>
            <a:ext cx="4572000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es-ES" sz="2000" dirty="0" err="1">
                <a:cs typeface="+mn-cs"/>
              </a:rPr>
              <a:t>Biobed</a:t>
            </a:r>
            <a:r>
              <a:rPr lang="es-ES" sz="2000" dirty="0">
                <a:cs typeface="+mn-cs"/>
              </a:rPr>
              <a:t> </a:t>
            </a:r>
            <a:r>
              <a:rPr lang="es-ES" sz="2000" dirty="0" err="1">
                <a:cs typeface="+mn-cs"/>
              </a:rPr>
              <a:t>technology</a:t>
            </a:r>
            <a:r>
              <a:rPr lang="es-ES" sz="2000" dirty="0">
                <a:cs typeface="+mn-cs"/>
              </a:rPr>
              <a:t> </a:t>
            </a:r>
            <a:r>
              <a:rPr lang="es-ES" sz="2000" dirty="0" err="1">
                <a:cs typeface="+mn-cs"/>
              </a:rPr>
              <a:t>is</a:t>
            </a:r>
            <a:r>
              <a:rPr lang="es-ES" sz="2000" dirty="0">
                <a:cs typeface="+mn-cs"/>
              </a:rPr>
              <a:t> </a:t>
            </a:r>
            <a:r>
              <a:rPr lang="es-ES" sz="2000" dirty="0" err="1">
                <a:cs typeface="+mn-cs"/>
              </a:rPr>
              <a:t>based</a:t>
            </a:r>
            <a:r>
              <a:rPr lang="es-ES" sz="2000" dirty="0">
                <a:cs typeface="+mn-cs"/>
              </a:rPr>
              <a:t> </a:t>
            </a:r>
            <a:r>
              <a:rPr lang="en-US" sz="2000" dirty="0">
                <a:cs typeface="+mn-cs"/>
              </a:rPr>
              <a:t>on the </a:t>
            </a:r>
            <a:r>
              <a:rPr lang="en-US" sz="2400" u="sng" dirty="0">
                <a:solidFill>
                  <a:schemeClr val="accent1">
                    <a:lumMod val="50000"/>
                  </a:schemeClr>
                </a:solidFill>
                <a:cs typeface="+mn-cs"/>
              </a:rPr>
              <a:t>adsorption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cs typeface="+mn-cs"/>
              </a:rPr>
              <a:t> </a:t>
            </a:r>
            <a:r>
              <a:rPr lang="en-US" sz="2000" dirty="0">
                <a:cs typeface="+mn-cs"/>
              </a:rPr>
              <a:t>and </a:t>
            </a:r>
            <a:r>
              <a:rPr lang="en-US" sz="2400" u="sng" dirty="0">
                <a:solidFill>
                  <a:schemeClr val="accent1">
                    <a:lumMod val="50000"/>
                  </a:schemeClr>
                </a:solidFill>
                <a:cs typeface="+mn-cs"/>
              </a:rPr>
              <a:t>degradation</a:t>
            </a:r>
            <a:r>
              <a:rPr lang="en-US" sz="2000" dirty="0">
                <a:cs typeface="+mn-cs"/>
              </a:rPr>
              <a:t> potential of organic </a:t>
            </a:r>
            <a:r>
              <a:rPr lang="en-US" sz="2000" dirty="0" err="1">
                <a:cs typeface="+mn-cs"/>
              </a:rPr>
              <a:t>biomix</a:t>
            </a:r>
            <a:r>
              <a:rPr lang="en-US" sz="2000" dirty="0">
                <a:cs typeface="+mn-cs"/>
              </a:rPr>
              <a:t> composed of top soil (25%), peat (25</a:t>
            </a:r>
            <a:r>
              <a:rPr lang="en-US" sz="2000" dirty="0" smtClean="0">
                <a:cs typeface="+mn-cs"/>
              </a:rPr>
              <a:t>%) </a:t>
            </a:r>
            <a:r>
              <a:rPr lang="en-US" sz="2000" dirty="0">
                <a:cs typeface="+mn-cs"/>
              </a:rPr>
              <a:t>and straw (50</a:t>
            </a:r>
            <a:r>
              <a:rPr lang="en-US" sz="2000" dirty="0" smtClean="0">
                <a:cs typeface="+mn-cs"/>
              </a:rPr>
              <a:t>%), and the </a:t>
            </a:r>
            <a:r>
              <a:rPr lang="en-US" sz="2000" dirty="0">
                <a:cs typeface="+mn-cs"/>
              </a:rPr>
              <a:t>grass layer.</a:t>
            </a:r>
            <a:endParaRPr lang="es-ES" sz="2000" dirty="0">
              <a:cs typeface="+mn-cs"/>
            </a:endParaRPr>
          </a:p>
        </p:txBody>
      </p:sp>
      <p:pic>
        <p:nvPicPr>
          <p:cNvPr id="7175" name="Picture 12" descr="logo_azul_fondo%20transp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332788" y="0"/>
            <a:ext cx="811212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27 Imagen" descr="C:\Users\UFRO\Desktop\Mis Documentos\FONDEF\FOTOS FONDEF\Fotos Expo Inia\DSCN25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97475" y="1371600"/>
            <a:ext cx="3794125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15 Grupo"/>
          <p:cNvGrpSpPr/>
          <p:nvPr/>
        </p:nvGrpSpPr>
        <p:grpSpPr>
          <a:xfrm>
            <a:off x="0" y="3282950"/>
            <a:ext cx="4800600" cy="3270250"/>
            <a:chOff x="0" y="2852738"/>
            <a:chExt cx="4800600" cy="3270250"/>
          </a:xfrm>
        </p:grpSpPr>
        <p:pic>
          <p:nvPicPr>
            <p:cNvPr id="7177" name="Picture 11" descr="Biobeds1500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17213"/>
            <a:stretch>
              <a:fillRect/>
            </a:stretch>
          </p:blipFill>
          <p:spPr bwMode="auto">
            <a:xfrm>
              <a:off x="381000" y="3962400"/>
              <a:ext cx="3960813" cy="2160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8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 l="10628" r="6053"/>
            <a:stretch>
              <a:fillRect/>
            </a:stretch>
          </p:blipFill>
          <p:spPr bwMode="auto">
            <a:xfrm>
              <a:off x="26988" y="2852738"/>
              <a:ext cx="4773612" cy="3243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10 CuadroTexto"/>
            <p:cNvSpPr txBox="1"/>
            <p:nvPr/>
          </p:nvSpPr>
          <p:spPr>
            <a:xfrm>
              <a:off x="1600200" y="3119735"/>
              <a:ext cx="2057400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dirty="0" err="1" smtClean="0"/>
                <a:t>Biobed</a:t>
              </a:r>
              <a:endParaRPr lang="es-ES" sz="2000" dirty="0"/>
            </a:p>
          </p:txBody>
        </p:sp>
        <p:sp>
          <p:nvSpPr>
            <p:cNvPr id="12" name="11 CuadroTexto"/>
            <p:cNvSpPr txBox="1"/>
            <p:nvPr/>
          </p:nvSpPr>
          <p:spPr>
            <a:xfrm>
              <a:off x="3048000" y="3867090"/>
              <a:ext cx="1066800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dirty="0" err="1" smtClean="0"/>
                <a:t>Ramp</a:t>
              </a:r>
              <a:endParaRPr lang="es-ES" sz="2000" dirty="0"/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0" y="4598988"/>
              <a:ext cx="1219200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dirty="0" err="1" smtClean="0"/>
                <a:t>Biomix</a:t>
              </a:r>
              <a:endParaRPr lang="es-ES" sz="2000" dirty="0"/>
            </a:p>
          </p:txBody>
        </p:sp>
        <p:sp>
          <p:nvSpPr>
            <p:cNvPr id="14" name="13 CuadroTexto"/>
            <p:cNvSpPr txBox="1"/>
            <p:nvPr/>
          </p:nvSpPr>
          <p:spPr>
            <a:xfrm>
              <a:off x="152400" y="5132388"/>
              <a:ext cx="1066800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dirty="0" err="1" smtClean="0"/>
                <a:t>Gravel</a:t>
              </a:r>
              <a:r>
                <a:rPr lang="es-ES" sz="2000" dirty="0" smtClean="0"/>
                <a:t> </a:t>
              </a:r>
              <a:r>
                <a:rPr lang="es-ES" sz="2000" dirty="0" err="1" smtClean="0"/>
                <a:t>or</a:t>
              </a:r>
              <a:r>
                <a:rPr lang="es-ES" sz="2000" dirty="0" smtClean="0"/>
                <a:t> </a:t>
              </a:r>
              <a:r>
                <a:rPr lang="es-ES" sz="2000" dirty="0" err="1" smtClean="0"/>
                <a:t>clay</a:t>
              </a:r>
              <a:endParaRPr lang="es-ES" sz="2000" dirty="0"/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2667000" y="5543490"/>
              <a:ext cx="1981200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000" dirty="0" err="1" smtClean="0"/>
                <a:t>Collection</a:t>
              </a:r>
              <a:r>
                <a:rPr lang="es-ES" sz="2000" dirty="0" smtClean="0"/>
                <a:t> </a:t>
              </a:r>
              <a:r>
                <a:rPr lang="es-ES" sz="2000" dirty="0" err="1" smtClean="0"/>
                <a:t>well</a:t>
              </a:r>
              <a:endParaRPr lang="es-ES" sz="2000" dirty="0"/>
            </a:p>
          </p:txBody>
        </p:sp>
      </p:grpSp>
      <p:sp>
        <p:nvSpPr>
          <p:cNvPr id="17" name="16 CuadroTexto"/>
          <p:cNvSpPr txBox="1"/>
          <p:nvPr/>
        </p:nvSpPr>
        <p:spPr>
          <a:xfrm>
            <a:off x="5943600" y="5909846"/>
            <a:ext cx="32004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Diez et al., 2013</a:t>
            </a:r>
            <a:endParaRPr lang="es-E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1524000" y="838200"/>
            <a:ext cx="15240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BIOBED</a:t>
            </a:r>
            <a:endParaRPr lang="es-ES" sz="24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5486400" y="4876800"/>
            <a:ext cx="32004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hlinkClick r:id="rId6"/>
              </a:rPr>
              <a:t>www.lechosbiologicos.cl</a:t>
            </a:r>
            <a:endParaRPr lang="es-ES" dirty="0" smtClean="0"/>
          </a:p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848600" y="6324600"/>
            <a:ext cx="990600" cy="533400"/>
          </a:xfrm>
        </p:spPr>
        <p:txBody>
          <a:bodyPr/>
          <a:lstStyle/>
          <a:p>
            <a:pPr>
              <a:defRPr/>
            </a:pPr>
            <a:fld id="{02F71752-0D2A-4232-B7EB-E8224322F64C}" type="slidenum">
              <a:rPr lang="es-ES" sz="1600" b="1" smtClean="0"/>
              <a:pPr>
                <a:defRPr/>
              </a:pPr>
              <a:t>7</a:t>
            </a:fld>
            <a:endParaRPr lang="es-ES" sz="1600" b="1" dirty="0" smtClean="0"/>
          </a:p>
        </p:txBody>
      </p:sp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152400" y="990600"/>
            <a:ext cx="7345363" cy="615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93763" indent="-893763" algn="just"/>
            <a:r>
              <a:rPr lang="en-US" sz="2000" dirty="0"/>
              <a:t>Clay</a:t>
            </a:r>
            <a:r>
              <a:rPr lang="en-US" sz="1800" dirty="0"/>
              <a:t>	Low permeability and high sorption </a:t>
            </a:r>
            <a:r>
              <a:rPr lang="en-US" sz="1800" dirty="0" smtClean="0"/>
              <a:t>capacity. </a:t>
            </a:r>
          </a:p>
          <a:p>
            <a:pPr marL="893763" indent="-893763" algn="just"/>
            <a:r>
              <a:rPr lang="en-US" sz="1800" dirty="0" smtClean="0"/>
              <a:t>	Increase the pesticide retention time in the </a:t>
            </a:r>
            <a:r>
              <a:rPr lang="en-US" sz="1800" dirty="0" err="1" smtClean="0"/>
              <a:t>biobed</a:t>
            </a:r>
            <a:r>
              <a:rPr lang="en-US" dirty="0" smtClean="0"/>
              <a:t>.</a:t>
            </a:r>
          </a:p>
          <a:p>
            <a:pPr marL="723900" indent="-723900" algn="just"/>
            <a:endParaRPr lang="en-US" dirty="0"/>
          </a:p>
          <a:p>
            <a:pPr marL="893763" indent="-893763" algn="just"/>
            <a:r>
              <a:rPr lang="en-US" sz="2000" dirty="0"/>
              <a:t>Soil</a:t>
            </a:r>
            <a:r>
              <a:rPr lang="en-US" sz="1800" dirty="0"/>
              <a:t>	Provides sorption capacity  and acts as an </a:t>
            </a:r>
            <a:r>
              <a:rPr lang="en-US" sz="1800" dirty="0" err="1"/>
              <a:t>inoculum</a:t>
            </a:r>
            <a:r>
              <a:rPr lang="en-US" sz="1800" dirty="0"/>
              <a:t> of microorganisms. </a:t>
            </a:r>
          </a:p>
          <a:p>
            <a:pPr marL="893763" indent="-893763" algn="just"/>
            <a:r>
              <a:rPr lang="en-US" sz="1800" dirty="0"/>
              <a:t>	</a:t>
            </a:r>
            <a:r>
              <a:rPr lang="en-US" sz="1800" dirty="0" smtClean="0"/>
              <a:t>Soils with low </a:t>
            </a:r>
            <a:r>
              <a:rPr lang="en-US" sz="1800" dirty="0"/>
              <a:t>organic matter content and sandy texture are associated with leaching of pesticides.</a:t>
            </a:r>
          </a:p>
          <a:p>
            <a:pPr marL="723900" indent="-723900" algn="just"/>
            <a:endParaRPr lang="en-US" dirty="0" smtClean="0"/>
          </a:p>
          <a:p>
            <a:pPr marL="893763" indent="-893763" algn="just"/>
            <a:r>
              <a:rPr lang="en-US" sz="2000" dirty="0" smtClean="0"/>
              <a:t>Straw</a:t>
            </a:r>
            <a:r>
              <a:rPr lang="en-US" sz="1800" dirty="0"/>
              <a:t> </a:t>
            </a:r>
            <a:r>
              <a:rPr lang="en-US" sz="1800" dirty="0" smtClean="0"/>
              <a:t>Provides nutrients for </a:t>
            </a:r>
            <a:r>
              <a:rPr lang="en-US" sz="1800" dirty="0"/>
              <a:t>the microorganisms (white-rot fungi), which produce </a:t>
            </a:r>
            <a:r>
              <a:rPr lang="en-US" sz="1800" dirty="0" err="1"/>
              <a:t>ligninolytic</a:t>
            </a:r>
            <a:r>
              <a:rPr lang="en-US" sz="1800" dirty="0"/>
              <a:t> enzymes </a:t>
            </a:r>
            <a:r>
              <a:rPr lang="en-US" sz="1800" dirty="0" err="1"/>
              <a:t>catalysing</a:t>
            </a:r>
            <a:r>
              <a:rPr lang="en-US" sz="1800" dirty="0"/>
              <a:t> the degradation of a broad spectrum of chemicals.</a:t>
            </a:r>
          </a:p>
          <a:p>
            <a:pPr marL="723900" indent="-723900" algn="just"/>
            <a:endParaRPr lang="en-US" sz="1800" dirty="0"/>
          </a:p>
          <a:p>
            <a:pPr marL="893763" indent="-893763" algn="just"/>
            <a:r>
              <a:rPr lang="en-US" sz="2000" dirty="0"/>
              <a:t>Peat</a:t>
            </a:r>
            <a:r>
              <a:rPr lang="en-US" sz="1800" dirty="0"/>
              <a:t>	Contributes to sorption capacity, moisture control, and also </a:t>
            </a:r>
            <a:r>
              <a:rPr lang="en-US" sz="1800" dirty="0" err="1"/>
              <a:t>abiotic</a:t>
            </a:r>
            <a:r>
              <a:rPr lang="en-US" sz="1800" dirty="0"/>
              <a:t> degradation of pesticides. </a:t>
            </a:r>
            <a:endParaRPr lang="en-US" sz="1800" dirty="0" smtClean="0"/>
          </a:p>
          <a:p>
            <a:pPr marL="893763" indent="-893763" algn="just"/>
            <a:r>
              <a:rPr lang="en-US" sz="1800" dirty="0" smtClean="0"/>
              <a:t>               Helps </a:t>
            </a:r>
            <a:r>
              <a:rPr lang="en-US" sz="1800" dirty="0"/>
              <a:t>to maintain aerobic conditions and humidity.</a:t>
            </a:r>
          </a:p>
          <a:p>
            <a:pPr marL="723900" indent="-723900" algn="just"/>
            <a:endParaRPr lang="en-US" dirty="0"/>
          </a:p>
          <a:p>
            <a:pPr marL="893763" indent="-893763" algn="just"/>
            <a:r>
              <a:rPr lang="en-US" sz="2000" dirty="0"/>
              <a:t>Grass</a:t>
            </a:r>
            <a:r>
              <a:rPr lang="en-US" sz="1800" dirty="0"/>
              <a:t>: </a:t>
            </a:r>
            <a:r>
              <a:rPr lang="en-US" sz="1800" dirty="0" smtClean="0"/>
              <a:t>Maintains optimal </a:t>
            </a:r>
            <a:r>
              <a:rPr lang="en-US" sz="1800" dirty="0"/>
              <a:t>level of temperature for microbial activity, regulates the moisture in the </a:t>
            </a:r>
            <a:r>
              <a:rPr lang="en-US" sz="1800" dirty="0" smtClean="0"/>
              <a:t>bed and is an </a:t>
            </a:r>
            <a:r>
              <a:rPr lang="en-US" sz="1800" dirty="0"/>
              <a:t>indicator of pesticide </a:t>
            </a:r>
            <a:r>
              <a:rPr lang="en-US" sz="1800" dirty="0" smtClean="0"/>
              <a:t>spillage.  </a:t>
            </a:r>
          </a:p>
          <a:p>
            <a:pPr marL="893763" indent="-893763" algn="just"/>
            <a:r>
              <a:rPr lang="en-US" sz="1800" dirty="0" smtClean="0"/>
              <a:t>              </a:t>
            </a:r>
            <a:r>
              <a:rPr lang="en-US" sz="1800" dirty="0" err="1" smtClean="0"/>
              <a:t>Rhizospheric</a:t>
            </a:r>
            <a:r>
              <a:rPr lang="en-US" sz="1800" dirty="0" smtClean="0"/>
              <a:t> degradation of pesticides.</a:t>
            </a:r>
            <a:endParaRPr lang="en-US" sz="1800" dirty="0"/>
          </a:p>
          <a:p>
            <a:pPr marL="723900" indent="-723900" algn="just"/>
            <a:endParaRPr lang="en-US" dirty="0"/>
          </a:p>
          <a:p>
            <a:pPr marL="723900" indent="-723900" algn="just"/>
            <a:endParaRPr lang="en-US" dirty="0"/>
          </a:p>
        </p:txBody>
      </p:sp>
      <p:sp>
        <p:nvSpPr>
          <p:cNvPr id="8196" name="Rectangle 7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gradFill rotWithShape="1">
            <a:gsLst>
              <a:gs pos="0">
                <a:srgbClr val="3E3E63"/>
              </a:gs>
              <a:gs pos="100000">
                <a:srgbClr val="8585D7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s-ES_tradnl" sz="12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8197" name="Text Box 13"/>
          <p:cNvSpPr txBox="1">
            <a:spLocks noChangeArrowheads="1"/>
          </p:cNvSpPr>
          <p:nvPr/>
        </p:nvSpPr>
        <p:spPr bwMode="auto">
          <a:xfrm>
            <a:off x="250825" y="188913"/>
            <a:ext cx="78263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dirty="0">
                <a:solidFill>
                  <a:schemeClr val="bg1"/>
                </a:solidFill>
              </a:rPr>
              <a:t>IMPORTANCE OF THE COMPONENTS OF </a:t>
            </a:r>
            <a:r>
              <a:rPr lang="es-ES" sz="2400" dirty="0" smtClean="0">
                <a:solidFill>
                  <a:schemeClr val="bg1"/>
                </a:solidFill>
              </a:rPr>
              <a:t>BIOBEDS</a:t>
            </a:r>
            <a:endParaRPr lang="es-ES" sz="2400" dirty="0">
              <a:solidFill>
                <a:schemeClr val="bg1"/>
              </a:solidFill>
            </a:endParaRPr>
          </a:p>
        </p:txBody>
      </p:sp>
      <p:pic>
        <p:nvPicPr>
          <p:cNvPr id="8198" name="Picture 14" descr="bacterias-suel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7013" y="990600"/>
            <a:ext cx="1296987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15" descr="phanerochaete_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5113" y="2286000"/>
            <a:ext cx="1258887" cy="119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0" name="Text Box 16"/>
          <p:cNvSpPr txBox="1">
            <a:spLocks noChangeArrowheads="1"/>
          </p:cNvSpPr>
          <p:nvPr/>
        </p:nvSpPr>
        <p:spPr bwMode="auto">
          <a:xfrm>
            <a:off x="7885113" y="3617903"/>
            <a:ext cx="1258887" cy="954097"/>
          </a:xfrm>
          <a:prstGeom prst="rect">
            <a:avLst/>
          </a:prstGeom>
          <a:solidFill>
            <a:srgbClr val="C68D54"/>
          </a:solidFill>
          <a:ln w="9525">
            <a:noFill/>
            <a:miter lim="800000"/>
            <a:headEnd/>
            <a:tailEnd/>
          </a:ln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sv-SE" sz="1400" dirty="0">
                <a:solidFill>
                  <a:schemeClr val="bg1"/>
                </a:solidFill>
                <a:latin typeface="AkzidenzGroteskBQ-Reg"/>
              </a:rPr>
              <a:t>Enzymes</a:t>
            </a:r>
          </a:p>
          <a:p>
            <a:pPr algn="ctr">
              <a:buFontTx/>
              <a:buChar char="•"/>
            </a:pPr>
            <a:r>
              <a:rPr lang="sv-SE" sz="1400" dirty="0">
                <a:solidFill>
                  <a:schemeClr val="bg1"/>
                </a:solidFill>
                <a:latin typeface="AkzidenzGroteskBQ-Reg"/>
              </a:rPr>
              <a:t> LiP</a:t>
            </a:r>
          </a:p>
          <a:p>
            <a:pPr algn="ctr">
              <a:buFontTx/>
              <a:buChar char="•"/>
            </a:pPr>
            <a:r>
              <a:rPr lang="sv-SE" sz="1400" dirty="0">
                <a:solidFill>
                  <a:schemeClr val="bg1"/>
                </a:solidFill>
                <a:latin typeface="AkzidenzGroteskBQ-Reg"/>
              </a:rPr>
              <a:t> MnP </a:t>
            </a:r>
          </a:p>
          <a:p>
            <a:pPr algn="ctr">
              <a:buFontTx/>
              <a:buChar char="•"/>
            </a:pPr>
            <a:r>
              <a:rPr lang="sv-SE" sz="1400" dirty="0">
                <a:solidFill>
                  <a:schemeClr val="bg1"/>
                </a:solidFill>
                <a:latin typeface="AkzidenzGroteskBQ-Reg"/>
              </a:rPr>
              <a:t> Laccase</a:t>
            </a:r>
            <a:endParaRPr lang="en-GB" sz="1400" dirty="0">
              <a:solidFill>
                <a:schemeClr val="bg1"/>
              </a:solidFill>
              <a:latin typeface="AkzidenzGroteskBQ-Reg"/>
            </a:endParaRPr>
          </a:p>
        </p:txBody>
      </p:sp>
      <p:grpSp>
        <p:nvGrpSpPr>
          <p:cNvPr id="8201" name="Group 39"/>
          <p:cNvGrpSpPr>
            <a:grpSpLocks/>
          </p:cNvGrpSpPr>
          <p:nvPr/>
        </p:nvGrpSpPr>
        <p:grpSpPr bwMode="auto">
          <a:xfrm>
            <a:off x="7848600" y="4648200"/>
            <a:ext cx="1219200" cy="1689100"/>
            <a:chOff x="710" y="969"/>
            <a:chExt cx="835" cy="2268"/>
          </a:xfrm>
        </p:grpSpPr>
        <p:sp>
          <p:nvSpPr>
            <p:cNvPr id="8203" name="Rectangle 40"/>
            <p:cNvSpPr>
              <a:spLocks noChangeArrowheads="1"/>
            </p:cNvSpPr>
            <p:nvPr/>
          </p:nvSpPr>
          <p:spPr bwMode="auto">
            <a:xfrm>
              <a:off x="710" y="1040"/>
              <a:ext cx="768" cy="2115"/>
            </a:xfrm>
            <a:prstGeom prst="rect">
              <a:avLst/>
            </a:prstGeom>
            <a:solidFill>
              <a:srgbClr val="99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es-ES_tradnl"/>
            </a:p>
          </p:txBody>
        </p:sp>
        <p:sp>
          <p:nvSpPr>
            <p:cNvPr id="8204" name="Oval 41"/>
            <p:cNvSpPr>
              <a:spLocks noChangeArrowheads="1"/>
            </p:cNvSpPr>
            <p:nvPr/>
          </p:nvSpPr>
          <p:spPr bwMode="auto">
            <a:xfrm>
              <a:off x="946" y="1181"/>
              <a:ext cx="341" cy="987"/>
            </a:xfrm>
            <a:prstGeom prst="ellipse">
              <a:avLst/>
            </a:prstGeom>
            <a:solidFill>
              <a:srgbClr val="FFFFCD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s-ES_tradnl"/>
            </a:p>
          </p:txBody>
        </p:sp>
        <p:sp>
          <p:nvSpPr>
            <p:cNvPr id="8205" name="Oval 42"/>
            <p:cNvSpPr>
              <a:spLocks noChangeArrowheads="1"/>
            </p:cNvSpPr>
            <p:nvPr/>
          </p:nvSpPr>
          <p:spPr bwMode="auto">
            <a:xfrm>
              <a:off x="1416" y="1110"/>
              <a:ext cx="129" cy="353"/>
            </a:xfrm>
            <a:prstGeom prst="ellipse">
              <a:avLst/>
            </a:prstGeom>
            <a:solidFill>
              <a:srgbClr val="FFFFCD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s-ES_tradnl"/>
            </a:p>
          </p:txBody>
        </p:sp>
        <p:sp>
          <p:nvSpPr>
            <p:cNvPr id="8206" name="Oval 43"/>
            <p:cNvSpPr>
              <a:spLocks noChangeArrowheads="1"/>
            </p:cNvSpPr>
            <p:nvPr/>
          </p:nvSpPr>
          <p:spPr bwMode="auto">
            <a:xfrm>
              <a:off x="1040" y="2873"/>
              <a:ext cx="44" cy="70"/>
            </a:xfrm>
            <a:prstGeom prst="ellipse">
              <a:avLst/>
            </a:prstGeom>
            <a:solidFill>
              <a:srgbClr val="FFFFCD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s-ES_tradnl"/>
            </a:p>
          </p:txBody>
        </p:sp>
        <p:sp>
          <p:nvSpPr>
            <p:cNvPr id="8207" name="Oval 44"/>
            <p:cNvSpPr>
              <a:spLocks noChangeArrowheads="1"/>
            </p:cNvSpPr>
            <p:nvPr/>
          </p:nvSpPr>
          <p:spPr bwMode="auto">
            <a:xfrm>
              <a:off x="1477" y="2831"/>
              <a:ext cx="44" cy="70"/>
            </a:xfrm>
            <a:prstGeom prst="ellipse">
              <a:avLst/>
            </a:prstGeom>
            <a:solidFill>
              <a:srgbClr val="FFFFCD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s-ES_tradnl"/>
            </a:p>
          </p:txBody>
        </p:sp>
        <p:sp>
          <p:nvSpPr>
            <p:cNvPr id="8208" name="Oval 45"/>
            <p:cNvSpPr>
              <a:spLocks noChangeArrowheads="1"/>
            </p:cNvSpPr>
            <p:nvPr/>
          </p:nvSpPr>
          <p:spPr bwMode="auto">
            <a:xfrm>
              <a:off x="782" y="2014"/>
              <a:ext cx="194" cy="908"/>
            </a:xfrm>
            <a:prstGeom prst="ellipse">
              <a:avLst/>
            </a:prstGeom>
            <a:solidFill>
              <a:srgbClr val="FFE9D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s-ES_tradnl"/>
            </a:p>
          </p:txBody>
        </p:sp>
        <p:sp>
          <p:nvSpPr>
            <p:cNvPr id="8209" name="Oval 46"/>
            <p:cNvSpPr>
              <a:spLocks noChangeArrowheads="1"/>
            </p:cNvSpPr>
            <p:nvPr/>
          </p:nvSpPr>
          <p:spPr bwMode="auto">
            <a:xfrm>
              <a:off x="1263" y="2060"/>
              <a:ext cx="194" cy="908"/>
            </a:xfrm>
            <a:prstGeom prst="ellipse">
              <a:avLst/>
            </a:prstGeom>
            <a:solidFill>
              <a:srgbClr val="FFE9D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s-ES_tradnl"/>
            </a:p>
          </p:txBody>
        </p:sp>
        <p:sp>
          <p:nvSpPr>
            <p:cNvPr id="8210" name="Rectangle 47"/>
            <p:cNvSpPr>
              <a:spLocks noChangeArrowheads="1"/>
            </p:cNvSpPr>
            <p:nvPr/>
          </p:nvSpPr>
          <p:spPr bwMode="auto">
            <a:xfrm>
              <a:off x="851" y="969"/>
              <a:ext cx="86" cy="2256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es-ES_tradnl"/>
            </a:p>
          </p:txBody>
        </p:sp>
        <p:sp>
          <p:nvSpPr>
            <p:cNvPr id="8211" name="Rectangle 48"/>
            <p:cNvSpPr>
              <a:spLocks noChangeArrowheads="1"/>
            </p:cNvSpPr>
            <p:nvPr/>
          </p:nvSpPr>
          <p:spPr bwMode="auto">
            <a:xfrm>
              <a:off x="1338" y="981"/>
              <a:ext cx="85" cy="2256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es-ES_tradnl"/>
            </a:p>
          </p:txBody>
        </p:sp>
      </p:grpSp>
      <p:pic>
        <p:nvPicPr>
          <p:cNvPr id="8202" name="Picture 12" descr="logo_azul_fondo%20transp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332788" y="0"/>
            <a:ext cx="811212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4038600" y="990600"/>
            <a:ext cx="5105400" cy="2246769"/>
          </a:xfrm>
          <a:prstGeom prst="rect">
            <a:avLst/>
          </a:prstGeom>
          <a:solidFill>
            <a:srgbClr val="FFFF99"/>
          </a:solidFill>
          <a:ln w="9525">
            <a:solidFill>
              <a:srgbClr val="E8F8B6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b="1" dirty="0" err="1" smtClean="0"/>
              <a:t>Type</a:t>
            </a:r>
            <a:r>
              <a:rPr lang="es-ES" sz="2000" b="1" dirty="0" smtClean="0"/>
              <a:t> of </a:t>
            </a:r>
            <a:r>
              <a:rPr lang="es-ES" sz="2000" b="1" dirty="0" err="1" smtClean="0"/>
              <a:t>soil</a:t>
            </a:r>
            <a:endParaRPr lang="es-ES" sz="2000" b="1" dirty="0"/>
          </a:p>
          <a:p>
            <a:pPr>
              <a:spcBef>
                <a:spcPct val="50000"/>
              </a:spcBef>
            </a:pPr>
            <a:r>
              <a:rPr lang="es-ES" sz="2000" b="1" dirty="0" err="1" smtClean="0"/>
              <a:t>Peat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availability</a:t>
            </a:r>
            <a:endParaRPr lang="es-ES" sz="2000" b="1" dirty="0"/>
          </a:p>
          <a:p>
            <a:pPr>
              <a:spcBef>
                <a:spcPct val="50000"/>
              </a:spcBef>
            </a:pPr>
            <a:r>
              <a:rPr lang="es-ES" sz="2000" dirty="0" err="1"/>
              <a:t>Lignocellulosic</a:t>
            </a:r>
            <a:r>
              <a:rPr lang="es-ES" sz="2000" dirty="0"/>
              <a:t> </a:t>
            </a:r>
            <a:r>
              <a:rPr lang="es-ES" sz="2000" dirty="0" smtClean="0"/>
              <a:t>material  </a:t>
            </a:r>
            <a:r>
              <a:rPr lang="es-ES" sz="2000" dirty="0" err="1" smtClean="0"/>
              <a:t>availability</a:t>
            </a:r>
            <a:endParaRPr lang="es-ES" sz="2000" dirty="0"/>
          </a:p>
          <a:p>
            <a:pPr>
              <a:spcBef>
                <a:spcPct val="50000"/>
              </a:spcBef>
            </a:pPr>
            <a:r>
              <a:rPr lang="es-ES" sz="2000" dirty="0" err="1" smtClean="0"/>
              <a:t>Organic</a:t>
            </a:r>
            <a:r>
              <a:rPr lang="es-ES" sz="2000" dirty="0" smtClean="0"/>
              <a:t> </a:t>
            </a:r>
            <a:r>
              <a:rPr lang="es-ES" sz="2000" dirty="0" err="1" smtClean="0"/>
              <a:t>matter</a:t>
            </a:r>
            <a:r>
              <a:rPr lang="es-ES" sz="2000" dirty="0" smtClean="0"/>
              <a:t>  and </a:t>
            </a:r>
            <a:r>
              <a:rPr lang="es-ES" sz="2000" dirty="0" err="1" smtClean="0"/>
              <a:t>nutrients</a:t>
            </a:r>
            <a:r>
              <a:rPr lang="es-ES" sz="2000" dirty="0" smtClean="0"/>
              <a:t> (N, P, K)</a:t>
            </a:r>
          </a:p>
          <a:p>
            <a:pPr>
              <a:spcBef>
                <a:spcPct val="50000"/>
              </a:spcBef>
            </a:pPr>
            <a:r>
              <a:rPr lang="es-ES" sz="2000" dirty="0" smtClean="0"/>
              <a:t>C/N ratio (&gt; 30) , pH &lt; 6</a:t>
            </a:r>
            <a:endParaRPr lang="es-ES" sz="2000" b="1" dirty="0"/>
          </a:p>
        </p:txBody>
      </p:sp>
      <p:sp>
        <p:nvSpPr>
          <p:cNvPr id="8195" name="Rectangle 7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gradFill rotWithShape="1">
            <a:gsLst>
              <a:gs pos="0">
                <a:srgbClr val="3E3E63"/>
              </a:gs>
              <a:gs pos="100000">
                <a:srgbClr val="8585D7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s-ES_tradnl" sz="1200" b="1">
              <a:solidFill>
                <a:schemeClr val="bg1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8197" name="Text Box 7"/>
          <p:cNvSpPr txBox="1">
            <a:spLocks noChangeArrowheads="1"/>
          </p:cNvSpPr>
          <p:nvPr/>
        </p:nvSpPr>
        <p:spPr bwMode="auto">
          <a:xfrm>
            <a:off x="228600" y="1447800"/>
            <a:ext cx="2590800" cy="830997"/>
          </a:xfrm>
          <a:prstGeom prst="rect">
            <a:avLst/>
          </a:prstGeom>
          <a:solidFill>
            <a:srgbClr val="E0F59D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ES" sz="2400" b="1" dirty="0" err="1" smtClean="0"/>
              <a:t>Components</a:t>
            </a:r>
            <a:r>
              <a:rPr lang="es-ES" sz="2400" b="1" dirty="0" smtClean="0"/>
              <a:t> of </a:t>
            </a:r>
            <a:r>
              <a:rPr lang="es-ES" sz="2400" b="1" dirty="0" err="1" smtClean="0"/>
              <a:t>biomix</a:t>
            </a:r>
            <a:endParaRPr lang="es-ES" sz="2400" b="1" dirty="0"/>
          </a:p>
        </p:txBody>
      </p:sp>
      <p:sp>
        <p:nvSpPr>
          <p:cNvPr id="8198" name="Text Box 10"/>
          <p:cNvSpPr txBox="1">
            <a:spLocks noChangeArrowheads="1"/>
          </p:cNvSpPr>
          <p:nvPr/>
        </p:nvSpPr>
        <p:spPr bwMode="auto">
          <a:xfrm>
            <a:off x="304800" y="5105400"/>
            <a:ext cx="2590799" cy="830997"/>
          </a:xfrm>
          <a:prstGeom prst="rect">
            <a:avLst/>
          </a:prstGeom>
          <a:solidFill>
            <a:srgbClr val="E0F59D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b="1" dirty="0" err="1" smtClean="0"/>
              <a:t>Pesticides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characteristics</a:t>
            </a:r>
            <a:endParaRPr lang="es-ES" sz="2400" b="1" dirty="0"/>
          </a:p>
        </p:txBody>
      </p:sp>
      <p:sp>
        <p:nvSpPr>
          <p:cNvPr id="8199" name="AutoShape 12"/>
          <p:cNvSpPr>
            <a:spLocks noChangeArrowheads="1"/>
          </p:cNvSpPr>
          <p:nvPr/>
        </p:nvSpPr>
        <p:spPr bwMode="auto">
          <a:xfrm>
            <a:off x="3048000" y="1676400"/>
            <a:ext cx="928688" cy="360362"/>
          </a:xfrm>
          <a:prstGeom prst="rightArrow">
            <a:avLst>
              <a:gd name="adj1" fmla="val 50000"/>
              <a:gd name="adj2" fmla="val 4504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ES"/>
          </a:p>
        </p:txBody>
      </p:sp>
      <p:sp>
        <p:nvSpPr>
          <p:cNvPr id="8200" name="Text Box 15"/>
          <p:cNvSpPr txBox="1">
            <a:spLocks noChangeArrowheads="1"/>
          </p:cNvSpPr>
          <p:nvPr/>
        </p:nvSpPr>
        <p:spPr bwMode="auto">
          <a:xfrm>
            <a:off x="4267200" y="4953000"/>
            <a:ext cx="4876800" cy="1323439"/>
          </a:xfrm>
          <a:prstGeom prst="rect">
            <a:avLst/>
          </a:prstGeom>
          <a:solidFill>
            <a:srgbClr val="FFFF99"/>
          </a:solidFill>
          <a:ln w="9525">
            <a:solidFill>
              <a:srgbClr val="E8F8B6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/>
              <a:t>Water solubility</a:t>
            </a:r>
            <a:endParaRPr lang="en-US" sz="2000" b="1" dirty="0"/>
          </a:p>
          <a:p>
            <a:pPr>
              <a:spcBef>
                <a:spcPct val="50000"/>
              </a:spcBef>
            </a:pPr>
            <a:r>
              <a:rPr lang="es-ES" sz="2000" dirty="0" err="1" smtClean="0"/>
              <a:t>Adsorption</a:t>
            </a:r>
            <a:r>
              <a:rPr lang="es-ES" sz="2000" dirty="0" smtClean="0"/>
              <a:t> </a:t>
            </a:r>
            <a:r>
              <a:rPr lang="es-ES" sz="2000" dirty="0" err="1" smtClean="0"/>
              <a:t>Coefficient</a:t>
            </a:r>
            <a:r>
              <a:rPr lang="es-ES" sz="2000" dirty="0" smtClean="0"/>
              <a:t> (</a:t>
            </a:r>
            <a:r>
              <a:rPr lang="en-US" sz="2000" b="1" dirty="0" err="1" smtClean="0"/>
              <a:t>K</a:t>
            </a:r>
            <a:r>
              <a:rPr lang="en-US" sz="2000" b="1" baseline="-25000" dirty="0" err="1" smtClean="0"/>
              <a:t>oc</a:t>
            </a:r>
            <a:r>
              <a:rPr lang="en-US" sz="2000" b="1" dirty="0"/>
              <a:t>)</a:t>
            </a:r>
          </a:p>
          <a:p>
            <a:pPr>
              <a:spcBef>
                <a:spcPct val="50000"/>
              </a:spcBef>
            </a:pPr>
            <a:r>
              <a:rPr lang="en-US" sz="2000" b="1" dirty="0" smtClean="0"/>
              <a:t>Chemical structure</a:t>
            </a:r>
            <a:endParaRPr lang="en-US" sz="2000" b="1" dirty="0"/>
          </a:p>
        </p:txBody>
      </p:sp>
      <p:sp>
        <p:nvSpPr>
          <p:cNvPr id="8201" name="AutoShape 16"/>
          <p:cNvSpPr>
            <a:spLocks noChangeArrowheads="1"/>
          </p:cNvSpPr>
          <p:nvPr/>
        </p:nvSpPr>
        <p:spPr bwMode="auto">
          <a:xfrm>
            <a:off x="3124200" y="5334000"/>
            <a:ext cx="990600" cy="360363"/>
          </a:xfrm>
          <a:prstGeom prst="rightArrow">
            <a:avLst>
              <a:gd name="adj1" fmla="val 50000"/>
              <a:gd name="adj2" fmla="val 450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ES"/>
          </a:p>
        </p:txBody>
      </p:sp>
      <p:pic>
        <p:nvPicPr>
          <p:cNvPr id="10" name="Picture 12" descr="logo_azul_fondo%20transp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333333" y="0"/>
            <a:ext cx="810667" cy="688867"/>
          </a:xfrm>
          <a:prstGeom prst="rect">
            <a:avLst/>
          </a:prstGeom>
          <a:noFill/>
          <a:effectLst/>
        </p:spPr>
      </p:pic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-76200" y="188913"/>
            <a:ext cx="892968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200" b="1" dirty="0">
                <a:solidFill>
                  <a:schemeClr val="bg1"/>
                </a:solidFill>
              </a:rPr>
              <a:t>FACTORS AFFECTING PESTICIDES DEGRADATION IN BIOBED</a:t>
            </a:r>
          </a:p>
        </p:txBody>
      </p:sp>
      <p:sp>
        <p:nvSpPr>
          <p:cNvPr id="14" name="8 Rectángulo"/>
          <p:cNvSpPr>
            <a:spLocks noChangeArrowheads="1"/>
          </p:cNvSpPr>
          <p:nvPr/>
        </p:nvSpPr>
        <p:spPr bwMode="auto">
          <a:xfrm>
            <a:off x="4224338" y="3940314"/>
            <a:ext cx="3929062" cy="707886"/>
          </a:xfrm>
          <a:prstGeom prst="rect">
            <a:avLst/>
          </a:prstGeom>
          <a:noFill/>
          <a:ln w="31750">
            <a:solidFill>
              <a:srgbClr val="9933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2000" dirty="0" smtClean="0"/>
              <a:t>Suitable conditions for </a:t>
            </a:r>
            <a:r>
              <a:rPr lang="en-US" sz="2000" dirty="0"/>
              <a:t>lignin degrading </a:t>
            </a:r>
            <a:r>
              <a:rPr lang="en-US" sz="2000" dirty="0" smtClean="0"/>
              <a:t>fungi  </a:t>
            </a:r>
            <a:r>
              <a:rPr lang="es-ES" sz="2000" dirty="0" smtClean="0"/>
              <a:t>as WRF</a:t>
            </a:r>
            <a:endParaRPr lang="es-ES" sz="2000" dirty="0"/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auto">
          <a:xfrm rot="5400000" flipV="1">
            <a:off x="5676900" y="3467099"/>
            <a:ext cx="609601" cy="228600"/>
          </a:xfrm>
          <a:prstGeom prst="rightArrow">
            <a:avLst>
              <a:gd name="adj1" fmla="val 50000"/>
              <a:gd name="adj2" fmla="val 4504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848600" y="6384925"/>
            <a:ext cx="838200" cy="473075"/>
          </a:xfrm>
        </p:spPr>
        <p:txBody>
          <a:bodyPr/>
          <a:lstStyle/>
          <a:p>
            <a:pPr>
              <a:defRPr/>
            </a:pPr>
            <a:fld id="{A5A44DB9-848B-4B27-B83F-D404D8618DBD}" type="slidenum">
              <a:rPr lang="es-ES" sz="1600" b="1" smtClean="0"/>
              <a:pPr>
                <a:defRPr/>
              </a:pPr>
              <a:t>8</a:t>
            </a:fld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0" y="5715000"/>
            <a:ext cx="9144000" cy="707886"/>
          </a:xfrm>
          <a:prstGeom prst="rect">
            <a:avLst/>
          </a:prstGeom>
          <a:solidFill>
            <a:srgbClr val="FFFF99"/>
          </a:solidFill>
          <a:ln w="9525">
            <a:solidFill>
              <a:srgbClr val="E8F8B6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NPK concentration of 0.5 and 1.0%, modified the bacterial community  and affected TCP (3,5,6-trichloro-2-pyridinol) degradation </a:t>
            </a:r>
            <a:r>
              <a:rPr lang="en-US" dirty="0" smtClean="0"/>
              <a:t>(</a:t>
            </a:r>
            <a:r>
              <a:rPr lang="en-US" dirty="0" err="1" smtClean="0"/>
              <a:t>Tortella</a:t>
            </a:r>
            <a:r>
              <a:rPr lang="en-US" dirty="0" smtClean="0"/>
              <a:t> et al., 2010)</a:t>
            </a:r>
            <a:endParaRPr lang="en-US" b="1" dirty="0"/>
          </a:p>
        </p:txBody>
      </p:sp>
      <p:sp>
        <p:nvSpPr>
          <p:cNvPr id="28674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384925"/>
            <a:ext cx="762000" cy="473075"/>
          </a:xfrm>
          <a:noFill/>
        </p:spPr>
        <p:txBody>
          <a:bodyPr/>
          <a:lstStyle/>
          <a:p>
            <a:fld id="{8907483E-6DBE-4557-AA06-6E0A08C5F63D}" type="slidenum">
              <a:rPr lang="es-ES" sz="1600" b="1" smtClean="0"/>
              <a:pPr/>
              <a:t>9</a:t>
            </a:fld>
            <a:endParaRPr lang="es-ES" sz="1600" b="1" dirty="0" smtClean="0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6200" y="533400"/>
            <a:ext cx="4876800" cy="4233862"/>
            <a:chOff x="2061" y="1878"/>
            <a:chExt cx="8834" cy="6409"/>
          </a:xfrm>
        </p:grpSpPr>
        <p:pic>
          <p:nvPicPr>
            <p:cNvPr id="28678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61" y="2125"/>
              <a:ext cx="8834" cy="6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79" name="Text Box 4"/>
            <p:cNvSpPr txBox="1">
              <a:spLocks noChangeArrowheads="1"/>
            </p:cNvSpPr>
            <p:nvPr/>
          </p:nvSpPr>
          <p:spPr bwMode="auto">
            <a:xfrm>
              <a:off x="8586" y="1920"/>
              <a:ext cx="407" cy="47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es-CL" b="1" dirty="0">
                  <a:latin typeface="Calibri" pitchFamily="34" charset="0"/>
                </a:rPr>
                <a:t>b</a:t>
              </a:r>
              <a:endParaRPr lang="es-ES" dirty="0"/>
            </a:p>
          </p:txBody>
        </p:sp>
        <p:sp>
          <p:nvSpPr>
            <p:cNvPr id="28680" name="Text Box 5"/>
            <p:cNvSpPr txBox="1">
              <a:spLocks noChangeArrowheads="1"/>
            </p:cNvSpPr>
            <p:nvPr/>
          </p:nvSpPr>
          <p:spPr bwMode="auto">
            <a:xfrm>
              <a:off x="3447" y="1878"/>
              <a:ext cx="407" cy="47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es-CL" b="1">
                  <a:latin typeface="Calibri" pitchFamily="34" charset="0"/>
                </a:rPr>
                <a:t>a</a:t>
              </a:r>
              <a:endParaRPr lang="es-ES"/>
            </a:p>
          </p:txBody>
        </p:sp>
      </p:grpSp>
      <p:sp>
        <p:nvSpPr>
          <p:cNvPr id="28676" name="6 CuadroTexto"/>
          <p:cNvSpPr txBox="1">
            <a:spLocks noChangeArrowheads="1"/>
          </p:cNvSpPr>
          <p:nvPr/>
        </p:nvSpPr>
        <p:spPr bwMode="auto">
          <a:xfrm>
            <a:off x="0" y="4800600"/>
            <a:ext cx="50292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1400" dirty="0" smtClean="0"/>
              <a:t>DGGE </a:t>
            </a:r>
            <a:r>
              <a:rPr lang="en-US" sz="1400" dirty="0"/>
              <a:t>banding pattern (a) and clustering representation (b) of the bacterial 16S </a:t>
            </a:r>
            <a:r>
              <a:rPr lang="en-US" sz="1400" dirty="0" err="1"/>
              <a:t>rRNA</a:t>
            </a:r>
            <a:r>
              <a:rPr lang="en-US" sz="1400" dirty="0"/>
              <a:t> genes amplified with the primers sets EUBf933- GC/ </a:t>
            </a:r>
            <a:r>
              <a:rPr lang="en-US" sz="1400" dirty="0" smtClean="0"/>
              <a:t>EUBr1387</a:t>
            </a:r>
            <a:endParaRPr lang="es-ES" sz="1400" dirty="0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</a:schemeClr>
              </a:gs>
              <a:gs pos="100000">
                <a:srgbClr val="8585D7">
                  <a:alpha val="68999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s-ES" sz="1200" b="1">
              <a:solidFill>
                <a:schemeClr val="bg1"/>
              </a:solidFill>
              <a:latin typeface="Tahoma" pitchFamily="34" charset="0"/>
              <a:cs typeface="Arial" charset="0"/>
            </a:endParaRPr>
          </a:p>
        </p:txBody>
      </p:sp>
      <p:pic>
        <p:nvPicPr>
          <p:cNvPr id="10" name="Picture 12" descr="logo_azul_fondo%20transp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333333" y="0"/>
            <a:ext cx="810667" cy="688867"/>
          </a:xfrm>
          <a:prstGeom prst="rect">
            <a:avLst/>
          </a:prstGeom>
          <a:noFill/>
          <a:effectLst/>
        </p:spPr>
      </p:pic>
      <p:sp>
        <p:nvSpPr>
          <p:cNvPr id="11" name="10 CuadroTexto"/>
          <p:cNvSpPr txBox="1"/>
          <p:nvPr/>
        </p:nvSpPr>
        <p:spPr>
          <a:xfrm>
            <a:off x="228600" y="0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</a:rPr>
              <a:t>NPK ADDITION. MICROBIAL DIVERSITY EVALUATION</a:t>
            </a:r>
            <a:endParaRPr lang="es-ES" sz="2400" dirty="0">
              <a:solidFill>
                <a:schemeClr val="bg1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0" y="1295400"/>
            <a:ext cx="4000500" cy="269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"/>
          <p:cNvSpPr/>
          <p:nvPr/>
        </p:nvSpPr>
        <p:spPr>
          <a:xfrm>
            <a:off x="5410200" y="4038600"/>
            <a:ext cx="3733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TCP accumulation in  </a:t>
            </a:r>
            <a:r>
              <a:rPr lang="en-US" sz="1400" dirty="0"/>
              <a:t>a </a:t>
            </a:r>
            <a:r>
              <a:rPr lang="en-US" sz="1400" dirty="0" err="1"/>
              <a:t>biobed</a:t>
            </a:r>
            <a:r>
              <a:rPr lang="en-US" sz="1400" dirty="0"/>
              <a:t> </a:t>
            </a:r>
            <a:r>
              <a:rPr lang="en-US" sz="1400" dirty="0" err="1" smtClean="0"/>
              <a:t>biostimulated</a:t>
            </a:r>
            <a:r>
              <a:rPr lang="en-US" sz="1400" dirty="0" smtClean="0"/>
              <a:t> with NPK </a:t>
            </a:r>
            <a:r>
              <a:rPr lang="en-US" sz="1400" dirty="0"/>
              <a:t>fertilizer after 40 days of incubation</a:t>
            </a:r>
            <a:r>
              <a:rPr lang="en-US" sz="1400" dirty="0" smtClean="0"/>
              <a:t>. (Initial </a:t>
            </a:r>
            <a:r>
              <a:rPr lang="en-US" sz="1400" dirty="0" err="1" smtClean="0"/>
              <a:t>chlorpyrifos</a:t>
            </a:r>
            <a:r>
              <a:rPr lang="en-US" sz="1400" dirty="0" smtClean="0"/>
              <a:t> conc. 160 mg kg-1) 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96200" y="6172200"/>
            <a:ext cx="990600" cy="549275"/>
          </a:xfrm>
        </p:spPr>
        <p:txBody>
          <a:bodyPr/>
          <a:lstStyle/>
          <a:p>
            <a:pPr>
              <a:defRPr/>
            </a:pPr>
            <a:fld id="{5BCF33AD-70E9-4BEC-995C-615DE9727B8D}" type="slidenum">
              <a:rPr lang="es-ES" sz="1600" b="1" smtClean="0"/>
              <a:pPr>
                <a:defRPr/>
              </a:pPr>
              <a:t>10</a:t>
            </a:fld>
            <a:endParaRPr lang="es-ES" sz="1600" b="1" dirty="0" smtClean="0"/>
          </a:p>
        </p:txBody>
      </p:sp>
      <p:sp>
        <p:nvSpPr>
          <p:cNvPr id="11267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gradFill rotWithShape="1">
            <a:gsLst>
              <a:gs pos="0">
                <a:srgbClr val="3E3E63"/>
              </a:gs>
              <a:gs pos="100000">
                <a:srgbClr val="8585D7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s-ES_tradnl" sz="12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11268" name="Text Box 27"/>
          <p:cNvSpPr txBox="1">
            <a:spLocks noChangeArrowheads="1"/>
          </p:cNvSpPr>
          <p:nvPr/>
        </p:nvSpPr>
        <p:spPr bwMode="auto">
          <a:xfrm>
            <a:off x="0" y="115888"/>
            <a:ext cx="838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400" dirty="0">
                <a:solidFill>
                  <a:schemeClr val="bg1"/>
                </a:solidFill>
              </a:rPr>
              <a:t>CHLORPYRIFOS AND METABOLITE CHARACTERISTICS</a:t>
            </a:r>
            <a:endParaRPr lang="es-MX" sz="2400" dirty="0">
              <a:solidFill>
                <a:schemeClr val="bg1"/>
              </a:solidFill>
            </a:endParaRPr>
          </a:p>
        </p:txBody>
      </p:sp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-58976" y="2499212"/>
            <a:ext cx="546917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sz="1800" dirty="0" err="1"/>
              <a:t>Chlorpyrifos</a:t>
            </a:r>
            <a:endParaRPr lang="es-ES" sz="1800" dirty="0"/>
          </a:p>
          <a:p>
            <a:pPr algn="ctr"/>
            <a:r>
              <a:rPr lang="es-ES" sz="1400" dirty="0" smtClean="0"/>
              <a:t>(O,O-</a:t>
            </a:r>
            <a:r>
              <a:rPr lang="es-ES" sz="1400" dirty="0" err="1" smtClean="0"/>
              <a:t>Diethyl</a:t>
            </a:r>
            <a:r>
              <a:rPr lang="es-ES" sz="1400" dirty="0" smtClean="0"/>
              <a:t>-O-</a:t>
            </a:r>
            <a:r>
              <a:rPr lang="es-ES" sz="1400" dirty="0"/>
              <a:t>(3,5,6-trichloro-2-pyridyl) </a:t>
            </a:r>
            <a:r>
              <a:rPr lang="es-ES" sz="1400" dirty="0" err="1" smtClean="0"/>
              <a:t>phosphorothioate</a:t>
            </a:r>
            <a:r>
              <a:rPr lang="es-ES" sz="1400" dirty="0" smtClean="0"/>
              <a:t>) </a:t>
            </a:r>
            <a:endParaRPr lang="es-ES" sz="1400" dirty="0"/>
          </a:p>
        </p:txBody>
      </p:sp>
      <p:pic>
        <p:nvPicPr>
          <p:cNvPr id="11270" name="Picture 10" descr="Koch_PSM_CP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702" t="70804" r="67735" b="6250"/>
          <a:stretch>
            <a:fillRect/>
          </a:stretch>
        </p:blipFill>
        <p:spPr bwMode="auto">
          <a:xfrm>
            <a:off x="6300788" y="1052513"/>
            <a:ext cx="1727200" cy="154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6" name="Line 11"/>
          <p:cNvSpPr>
            <a:spLocks noChangeShapeType="1"/>
          </p:cNvSpPr>
          <p:nvPr/>
        </p:nvSpPr>
        <p:spPr bwMode="auto">
          <a:xfrm>
            <a:off x="3708400" y="1916113"/>
            <a:ext cx="2016125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>
              <a:defRPr/>
            </a:pPr>
            <a:endParaRPr lang="es-ES"/>
          </a:p>
        </p:txBody>
      </p:sp>
      <p:sp>
        <p:nvSpPr>
          <p:cNvPr id="11272" name="Text Box 12"/>
          <p:cNvSpPr txBox="1">
            <a:spLocks noChangeArrowheads="1"/>
          </p:cNvSpPr>
          <p:nvPr/>
        </p:nvSpPr>
        <p:spPr bwMode="auto">
          <a:xfrm>
            <a:off x="5929313" y="642938"/>
            <a:ext cx="23780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/>
              <a:t>Principal metabolite</a:t>
            </a:r>
          </a:p>
        </p:txBody>
      </p:sp>
      <p:sp>
        <p:nvSpPr>
          <p:cNvPr id="11273" name="Rectangle 13"/>
          <p:cNvSpPr>
            <a:spLocks noChangeArrowheads="1"/>
          </p:cNvSpPr>
          <p:nvPr/>
        </p:nvSpPr>
        <p:spPr bwMode="auto">
          <a:xfrm>
            <a:off x="5871675" y="2590800"/>
            <a:ext cx="2858475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sz="1800" dirty="0"/>
              <a:t>TCP</a:t>
            </a:r>
          </a:p>
          <a:p>
            <a:pPr algn="ctr"/>
            <a:r>
              <a:rPr lang="es-ES" dirty="0" smtClean="0"/>
              <a:t>(3,5,6-trichloro-2-pyridinol )</a:t>
            </a:r>
            <a:endParaRPr lang="es-ES" dirty="0"/>
          </a:p>
        </p:txBody>
      </p:sp>
      <p:pic>
        <p:nvPicPr>
          <p:cNvPr id="11274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143000"/>
            <a:ext cx="3111500" cy="137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5" name="Rectangle 17"/>
          <p:cNvSpPr>
            <a:spLocks noChangeArrowheads="1"/>
          </p:cNvSpPr>
          <p:nvPr/>
        </p:nvSpPr>
        <p:spPr bwMode="auto">
          <a:xfrm>
            <a:off x="179388" y="3505200"/>
            <a:ext cx="8640762" cy="241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s-ES" dirty="0"/>
              <a:t>				          </a:t>
            </a:r>
            <a:r>
              <a:rPr lang="es-ES" sz="2000" dirty="0" err="1"/>
              <a:t>Chlorpyrifos</a:t>
            </a:r>
            <a:r>
              <a:rPr lang="es-ES" sz="2000" dirty="0"/>
              <a:t> 	   TCP</a:t>
            </a:r>
          </a:p>
          <a:p>
            <a:endParaRPr lang="es-ES" dirty="0"/>
          </a:p>
          <a:p>
            <a:pPr>
              <a:spcAft>
                <a:spcPts val="600"/>
              </a:spcAft>
            </a:pPr>
            <a:r>
              <a:rPr lang="es-ES" sz="2000" dirty="0" err="1"/>
              <a:t>Water</a:t>
            </a:r>
            <a:r>
              <a:rPr lang="es-ES" sz="2000" dirty="0"/>
              <a:t> </a:t>
            </a:r>
            <a:r>
              <a:rPr lang="es-ES" sz="2000" dirty="0" err="1"/>
              <a:t>Solubility</a:t>
            </a:r>
            <a:r>
              <a:rPr lang="es-ES" sz="2000" dirty="0"/>
              <a:t> (mg/L)  		    1.4		     80.9</a:t>
            </a:r>
          </a:p>
          <a:p>
            <a:pPr>
              <a:spcAft>
                <a:spcPts val="600"/>
              </a:spcAft>
            </a:pPr>
            <a:r>
              <a:rPr lang="es-ES" sz="2000" dirty="0" err="1"/>
              <a:t>Adsorption</a:t>
            </a:r>
            <a:r>
              <a:rPr lang="es-ES" sz="2000" dirty="0"/>
              <a:t> </a:t>
            </a:r>
            <a:r>
              <a:rPr lang="es-ES" sz="2000" dirty="0" err="1"/>
              <a:t>Coefficient</a:t>
            </a:r>
            <a:r>
              <a:rPr lang="es-ES" sz="2000" dirty="0"/>
              <a:t> (</a:t>
            </a:r>
            <a:r>
              <a:rPr lang="es-ES" sz="2000" dirty="0" err="1"/>
              <a:t>Koc</a:t>
            </a:r>
            <a:r>
              <a:rPr lang="es-ES" sz="2000" dirty="0"/>
              <a:t>)	               6000	                 149</a:t>
            </a:r>
          </a:p>
          <a:p>
            <a:pPr>
              <a:spcAft>
                <a:spcPts val="600"/>
              </a:spcAft>
            </a:pPr>
            <a:r>
              <a:rPr lang="es-ES" sz="2000" dirty="0"/>
              <a:t>Aerobic </a:t>
            </a:r>
            <a:r>
              <a:rPr lang="es-ES" sz="2000" dirty="0" err="1"/>
              <a:t>Soil</a:t>
            </a:r>
            <a:r>
              <a:rPr lang="es-ES" sz="2000" dirty="0"/>
              <a:t> </a:t>
            </a:r>
            <a:r>
              <a:rPr lang="es-ES" sz="2000" dirty="0" err="1"/>
              <a:t>Half-Life</a:t>
            </a:r>
            <a:r>
              <a:rPr lang="es-ES" sz="2000" dirty="0"/>
              <a:t> (</a:t>
            </a:r>
            <a:r>
              <a:rPr lang="es-ES" sz="2000" dirty="0" err="1"/>
              <a:t>days</a:t>
            </a:r>
            <a:r>
              <a:rPr lang="es-ES" sz="2000" dirty="0"/>
              <a:t>)	                 7-15	                  52 </a:t>
            </a:r>
            <a:br>
              <a:rPr lang="es-ES" sz="2000" dirty="0"/>
            </a:br>
            <a:r>
              <a:rPr lang="es-ES" sz="2000" dirty="0"/>
              <a:t>GUS </a:t>
            </a:r>
            <a:r>
              <a:rPr lang="es-ES" sz="2000" dirty="0" err="1"/>
              <a:t>Index</a:t>
            </a:r>
            <a:r>
              <a:rPr lang="es-ES" sz="2000" dirty="0"/>
              <a:t>  </a:t>
            </a:r>
            <a:r>
              <a:rPr lang="es-ES" sz="2000" dirty="0">
                <a:solidFill>
                  <a:srgbClr val="0033CC"/>
                </a:solidFill>
              </a:rPr>
              <a:t>	                           </a:t>
            </a:r>
            <a:r>
              <a:rPr lang="es-ES" sz="2000" dirty="0"/>
              <a:t>               0.15 (</a:t>
            </a:r>
            <a:r>
              <a:rPr lang="es-ES" sz="2000" dirty="0" err="1"/>
              <a:t>low</a:t>
            </a:r>
            <a:r>
              <a:rPr lang="es-ES" sz="2000" dirty="0"/>
              <a:t>)	      2.9 </a:t>
            </a:r>
            <a:r>
              <a:rPr lang="es-ES" sz="2000" dirty="0" smtClean="0"/>
              <a:t>  (</a:t>
            </a:r>
            <a:r>
              <a:rPr lang="es-ES" sz="2000" dirty="0" err="1"/>
              <a:t>high</a:t>
            </a:r>
            <a:r>
              <a:rPr lang="es-ES" sz="2000" dirty="0"/>
              <a:t>)</a:t>
            </a:r>
          </a:p>
          <a:p>
            <a:endParaRPr lang="es-ES" dirty="0"/>
          </a:p>
        </p:txBody>
      </p:sp>
      <p:sp>
        <p:nvSpPr>
          <p:cNvPr id="11276" name="Line 54"/>
          <p:cNvSpPr>
            <a:spLocks noChangeShapeType="1"/>
          </p:cNvSpPr>
          <p:nvPr/>
        </p:nvSpPr>
        <p:spPr bwMode="auto">
          <a:xfrm>
            <a:off x="3887788" y="4038600"/>
            <a:ext cx="5256212" cy="0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77" name="Line 54"/>
          <p:cNvSpPr>
            <a:spLocks noChangeShapeType="1"/>
          </p:cNvSpPr>
          <p:nvPr/>
        </p:nvSpPr>
        <p:spPr bwMode="auto">
          <a:xfrm>
            <a:off x="3887788" y="5638800"/>
            <a:ext cx="5256212" cy="0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1278" name="Text Box 156"/>
          <p:cNvSpPr txBox="1">
            <a:spLocks noChangeArrowheads="1"/>
          </p:cNvSpPr>
          <p:nvPr/>
        </p:nvSpPr>
        <p:spPr bwMode="auto">
          <a:xfrm>
            <a:off x="990600" y="5791200"/>
            <a:ext cx="741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dirty="0"/>
              <a:t>GUS &lt;1.8     </a:t>
            </a:r>
            <a:r>
              <a:rPr lang="es-ES" dirty="0" err="1"/>
              <a:t>Low</a:t>
            </a:r>
            <a:r>
              <a:rPr lang="es-ES" dirty="0"/>
              <a:t> </a:t>
            </a:r>
            <a:r>
              <a:rPr lang="es-ES" dirty="0" err="1"/>
              <a:t>probability</a:t>
            </a:r>
            <a:r>
              <a:rPr lang="es-ES" dirty="0"/>
              <a:t> of </a:t>
            </a:r>
            <a:r>
              <a:rPr lang="es-ES" dirty="0" err="1"/>
              <a:t>lixiviation</a:t>
            </a:r>
            <a:r>
              <a:rPr lang="es-ES" dirty="0"/>
              <a:t> </a:t>
            </a:r>
          </a:p>
        </p:txBody>
      </p:sp>
      <p:pic>
        <p:nvPicPr>
          <p:cNvPr id="11279" name="Picture 12" descr="logo_azul_fondo%20transp"/>
          <p:cNvPicPr>
            <a:picLocks noChangeAspect="1" noChangeArrowheads="1"/>
          </p:cNvPicPr>
          <p:nvPr/>
        </p:nvPicPr>
        <p:blipFill>
          <a:blip r:embed="rId5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332788" y="0"/>
            <a:ext cx="811212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15 Elipse"/>
          <p:cNvSpPr/>
          <p:nvPr/>
        </p:nvSpPr>
        <p:spPr bwMode="auto">
          <a:xfrm>
            <a:off x="6553200" y="4038600"/>
            <a:ext cx="1219200" cy="1600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gradFill rotWithShape="1">
            <a:gsLst>
              <a:gs pos="0">
                <a:srgbClr val="3E3E63"/>
              </a:gs>
              <a:gs pos="100000">
                <a:srgbClr val="8585D7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s-ES_tradnl" sz="12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12291" name="Text Box 27"/>
          <p:cNvSpPr txBox="1">
            <a:spLocks noChangeArrowheads="1"/>
          </p:cNvSpPr>
          <p:nvPr/>
        </p:nvSpPr>
        <p:spPr bwMode="auto">
          <a:xfrm>
            <a:off x="358775" y="217488"/>
            <a:ext cx="42132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400" dirty="0">
                <a:solidFill>
                  <a:schemeClr val="bg1"/>
                </a:solidFill>
              </a:rPr>
              <a:t>ATRAZINE CHARACTERISTICS</a:t>
            </a:r>
            <a:endParaRPr lang="es-MX" sz="2400" dirty="0">
              <a:solidFill>
                <a:schemeClr val="bg1"/>
              </a:solidFill>
            </a:endParaRPr>
          </a:p>
        </p:txBody>
      </p:sp>
      <p:sp>
        <p:nvSpPr>
          <p:cNvPr id="12292" name="Rectangle 17"/>
          <p:cNvSpPr>
            <a:spLocks noChangeArrowheads="1"/>
          </p:cNvSpPr>
          <p:nvPr/>
        </p:nvSpPr>
        <p:spPr bwMode="auto">
          <a:xfrm>
            <a:off x="838200" y="3238500"/>
            <a:ext cx="7866063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spcAft>
                <a:spcPts val="600"/>
              </a:spcAft>
            </a:pPr>
            <a:r>
              <a:rPr lang="es-ES" sz="2000" dirty="0"/>
              <a:t>				              </a:t>
            </a:r>
            <a:r>
              <a:rPr lang="es-ES" sz="2000" dirty="0" err="1"/>
              <a:t>Atrazine</a:t>
            </a:r>
            <a:r>
              <a:rPr lang="es-ES" sz="2000" dirty="0"/>
              <a:t> 		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2000" dirty="0" err="1"/>
              <a:t>Water</a:t>
            </a:r>
            <a:r>
              <a:rPr lang="es-ES" sz="2000" dirty="0"/>
              <a:t> </a:t>
            </a:r>
            <a:r>
              <a:rPr lang="es-ES" sz="2000" dirty="0" err="1"/>
              <a:t>Solubility</a:t>
            </a:r>
            <a:r>
              <a:rPr lang="es-ES" sz="2000" dirty="0"/>
              <a:t> (mg/L)  	                    33			</a:t>
            </a:r>
          </a:p>
          <a:p>
            <a:pPr>
              <a:spcAft>
                <a:spcPts val="600"/>
              </a:spcAft>
            </a:pPr>
            <a:r>
              <a:rPr lang="es-ES" sz="2000" dirty="0" err="1"/>
              <a:t>Adsorption</a:t>
            </a:r>
            <a:r>
              <a:rPr lang="es-ES" sz="2000" dirty="0"/>
              <a:t> </a:t>
            </a:r>
            <a:r>
              <a:rPr lang="es-ES" sz="2000" dirty="0" err="1"/>
              <a:t>Coefficient</a:t>
            </a:r>
            <a:r>
              <a:rPr lang="es-ES" sz="2000" dirty="0"/>
              <a:t> (</a:t>
            </a:r>
            <a:r>
              <a:rPr lang="es-ES" sz="2000" dirty="0" err="1"/>
              <a:t>Koc</a:t>
            </a:r>
            <a:r>
              <a:rPr lang="es-ES" sz="2000" dirty="0"/>
              <a:t>)		   40-155	                             </a:t>
            </a:r>
          </a:p>
          <a:p>
            <a:pPr>
              <a:spcAft>
                <a:spcPts val="600"/>
              </a:spcAft>
            </a:pPr>
            <a:r>
              <a:rPr lang="es-ES" sz="2000" dirty="0"/>
              <a:t>Aerobic </a:t>
            </a:r>
            <a:r>
              <a:rPr lang="es-ES" sz="2000" dirty="0" err="1"/>
              <a:t>Soil</a:t>
            </a:r>
            <a:r>
              <a:rPr lang="es-ES" sz="2000" dirty="0"/>
              <a:t> </a:t>
            </a:r>
            <a:r>
              <a:rPr lang="es-ES" sz="2000" dirty="0" err="1"/>
              <a:t>Half-Life</a:t>
            </a:r>
            <a:r>
              <a:rPr lang="es-ES" sz="2000" dirty="0"/>
              <a:t> (</a:t>
            </a:r>
            <a:r>
              <a:rPr lang="es-ES" sz="2000" dirty="0" err="1"/>
              <a:t>days</a:t>
            </a:r>
            <a:r>
              <a:rPr lang="es-ES" sz="2000" dirty="0"/>
              <a:t>)	                  35-50		                  </a:t>
            </a:r>
            <a:br>
              <a:rPr lang="es-ES" sz="2000" dirty="0"/>
            </a:br>
            <a:r>
              <a:rPr lang="es-ES" sz="2000" dirty="0"/>
              <a:t>GUS </a:t>
            </a:r>
            <a:r>
              <a:rPr lang="es-ES" sz="2000" dirty="0" err="1"/>
              <a:t>Index</a:t>
            </a:r>
            <a:r>
              <a:rPr lang="es-ES" sz="2000" dirty="0"/>
              <a:t> </a:t>
            </a:r>
            <a:r>
              <a:rPr lang="es-ES" sz="2000" dirty="0">
                <a:solidFill>
                  <a:srgbClr val="0033CC"/>
                </a:solidFill>
              </a:rPr>
              <a:t>		                </a:t>
            </a:r>
            <a:r>
              <a:rPr lang="es-ES" sz="2000" dirty="0"/>
              <a:t>	     3.3 (</a:t>
            </a:r>
            <a:r>
              <a:rPr lang="es-ES" sz="2000" dirty="0" err="1"/>
              <a:t>high</a:t>
            </a:r>
            <a:r>
              <a:rPr lang="es-ES" sz="2000" dirty="0"/>
              <a:t>)		</a:t>
            </a:r>
          </a:p>
          <a:p>
            <a:pPr>
              <a:spcAft>
                <a:spcPts val="600"/>
              </a:spcAft>
            </a:pPr>
            <a:endParaRPr lang="es-ES" sz="2000" dirty="0"/>
          </a:p>
        </p:txBody>
      </p:sp>
      <p:sp>
        <p:nvSpPr>
          <p:cNvPr id="12293" name="Line 54"/>
          <p:cNvSpPr>
            <a:spLocks noChangeShapeType="1"/>
          </p:cNvSpPr>
          <p:nvPr/>
        </p:nvSpPr>
        <p:spPr bwMode="auto">
          <a:xfrm>
            <a:off x="4500563" y="3732213"/>
            <a:ext cx="2849562" cy="1587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2294" name="Line 54"/>
          <p:cNvSpPr>
            <a:spLocks noChangeShapeType="1"/>
          </p:cNvSpPr>
          <p:nvPr/>
        </p:nvSpPr>
        <p:spPr bwMode="auto">
          <a:xfrm>
            <a:off x="4551363" y="5292725"/>
            <a:ext cx="2917825" cy="1588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12295" name="Picture 39" descr="formula di struttura">
            <a:hlinkClick r:id="rId2" tooltip="&quot;formula di struttura&quot;"/>
          </p:cNvPr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762000" y="1219200"/>
            <a:ext cx="2520950" cy="144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6" name="Text Box 40"/>
          <p:cNvSpPr txBox="1">
            <a:spLocks noChangeArrowheads="1"/>
          </p:cNvSpPr>
          <p:nvPr/>
        </p:nvSpPr>
        <p:spPr bwMode="auto">
          <a:xfrm>
            <a:off x="4716463" y="1628775"/>
            <a:ext cx="33845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/>
              <a:t>Deisopropylatrazine (DIA)</a:t>
            </a:r>
          </a:p>
          <a:p>
            <a:pPr algn="just">
              <a:spcBef>
                <a:spcPts val="600"/>
              </a:spcBef>
            </a:pPr>
            <a:r>
              <a:rPr lang="en-US"/>
              <a:t>Deethylatrazine (DEA)</a:t>
            </a:r>
          </a:p>
          <a:p>
            <a:pPr algn="just">
              <a:spcBef>
                <a:spcPts val="600"/>
              </a:spcBef>
            </a:pPr>
            <a:r>
              <a:rPr lang="en-US"/>
              <a:t>Hydroxiatrazine (HA)</a:t>
            </a:r>
            <a:endParaRPr lang="es-ES"/>
          </a:p>
        </p:txBody>
      </p:sp>
      <p:sp>
        <p:nvSpPr>
          <p:cNvPr id="12297" name="Text Box 41"/>
          <p:cNvSpPr txBox="1">
            <a:spLocks noChangeArrowheads="1"/>
          </p:cNvSpPr>
          <p:nvPr/>
        </p:nvSpPr>
        <p:spPr bwMode="auto">
          <a:xfrm>
            <a:off x="4357688" y="1052513"/>
            <a:ext cx="3571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000"/>
              <a:t>Degradation products</a:t>
            </a:r>
          </a:p>
        </p:txBody>
      </p:sp>
      <p:sp>
        <p:nvSpPr>
          <p:cNvPr id="12298" name="Rectangle 13"/>
          <p:cNvSpPr>
            <a:spLocks noChangeArrowheads="1"/>
          </p:cNvSpPr>
          <p:nvPr/>
        </p:nvSpPr>
        <p:spPr bwMode="auto">
          <a:xfrm>
            <a:off x="1371600" y="2819400"/>
            <a:ext cx="1285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/>
              <a:t>Atrazine</a:t>
            </a:r>
          </a:p>
        </p:txBody>
      </p:sp>
      <p:sp>
        <p:nvSpPr>
          <p:cNvPr id="12299" name="Text Box 156"/>
          <p:cNvSpPr txBox="1">
            <a:spLocks noChangeArrowheads="1"/>
          </p:cNvSpPr>
          <p:nvPr/>
        </p:nvSpPr>
        <p:spPr bwMode="auto">
          <a:xfrm>
            <a:off x="1066800" y="5562600"/>
            <a:ext cx="741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/>
              <a:t>GUS &gt;1.8     High probability of lixiviation </a:t>
            </a:r>
          </a:p>
        </p:txBody>
      </p:sp>
      <p:pic>
        <p:nvPicPr>
          <p:cNvPr id="12300" name="Picture 12" descr="logo_azul_fondo%20transp"/>
          <p:cNvPicPr>
            <a:picLocks noChangeAspect="1" noChangeArrowheads="1"/>
          </p:cNvPicPr>
          <p:nvPr/>
        </p:nvPicPr>
        <p:blipFill>
          <a:blip r:embed="rId5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332788" y="0"/>
            <a:ext cx="811212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620000" y="6172200"/>
            <a:ext cx="1066800" cy="549275"/>
          </a:xfrm>
        </p:spPr>
        <p:txBody>
          <a:bodyPr/>
          <a:lstStyle/>
          <a:p>
            <a:pPr>
              <a:defRPr/>
            </a:pPr>
            <a:fld id="{A5A44DB9-848B-4B27-B83F-D404D8618DBD}" type="slidenum">
              <a:rPr lang="es-ES" sz="1600" b="1" smtClean="0"/>
              <a:pPr>
                <a:defRPr/>
              </a:pPr>
              <a:t>11</a:t>
            </a:fld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3 Rectángulo"/>
          <p:cNvSpPr>
            <a:spLocks noChangeArrowheads="1"/>
          </p:cNvSpPr>
          <p:nvPr/>
        </p:nvSpPr>
        <p:spPr bwMode="auto">
          <a:xfrm>
            <a:off x="6165850" y="2743200"/>
            <a:ext cx="19986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000"/>
              <a:t>3,5 DCA</a:t>
            </a:r>
          </a:p>
          <a:p>
            <a:r>
              <a:rPr lang="es-ES"/>
              <a:t>3,5-dichloroaniline</a:t>
            </a:r>
            <a:endParaRPr lang="es-ES" sz="2000"/>
          </a:p>
        </p:txBody>
      </p:sp>
      <p:pic>
        <p:nvPicPr>
          <p:cNvPr id="13315" name="Picture 4" descr="http://upload.wikimedia.org/wikipedia/commons/b/b4/Iprodion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838200"/>
            <a:ext cx="3346450" cy="20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4 CuadroTexto"/>
          <p:cNvSpPr txBox="1">
            <a:spLocks noChangeArrowheads="1"/>
          </p:cNvSpPr>
          <p:nvPr/>
        </p:nvSpPr>
        <p:spPr bwMode="auto">
          <a:xfrm>
            <a:off x="536575" y="2819400"/>
            <a:ext cx="3959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800" dirty="0" err="1"/>
              <a:t>Iprodione</a:t>
            </a:r>
            <a:endParaRPr lang="es-ES" sz="1800" dirty="0"/>
          </a:p>
          <a:p>
            <a:r>
              <a:rPr lang="es-ES" dirty="0"/>
              <a:t>3-(3,5-dichlorofenil)-N-isopropil-2,4-dioxoimidazolidine-1-carboxamide</a:t>
            </a:r>
          </a:p>
        </p:txBody>
      </p:sp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gradFill rotWithShape="1">
            <a:gsLst>
              <a:gs pos="0">
                <a:srgbClr val="3E3E63"/>
              </a:gs>
              <a:gs pos="100000">
                <a:srgbClr val="8585D7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s-ES_tradnl" sz="1200">
              <a:solidFill>
                <a:schemeClr val="bg1"/>
              </a:solidFill>
              <a:latin typeface="Tahoma" pitchFamily="34" charset="0"/>
            </a:endParaRPr>
          </a:p>
        </p:txBody>
      </p:sp>
      <p:pic>
        <p:nvPicPr>
          <p:cNvPr id="13318" name="Picture 12" descr="logo_azul_fondo%20transp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332788" y="0"/>
            <a:ext cx="811212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9 CuadroTexto"/>
          <p:cNvSpPr txBox="1">
            <a:spLocks noChangeArrowheads="1"/>
          </p:cNvSpPr>
          <p:nvPr/>
        </p:nvSpPr>
        <p:spPr bwMode="auto">
          <a:xfrm>
            <a:off x="228600" y="152400"/>
            <a:ext cx="6934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</a:rPr>
              <a:t>IPRODIONE </a:t>
            </a:r>
            <a:r>
              <a:rPr lang="es-ES" sz="2400" dirty="0">
                <a:solidFill>
                  <a:schemeClr val="bg1"/>
                </a:solidFill>
              </a:rPr>
              <a:t>CHARACTERISTICS</a:t>
            </a:r>
          </a:p>
        </p:txBody>
      </p:sp>
      <p:sp>
        <p:nvSpPr>
          <p:cNvPr id="13320" name="Text Box 12"/>
          <p:cNvSpPr txBox="1">
            <a:spLocks noChangeArrowheads="1"/>
          </p:cNvSpPr>
          <p:nvPr/>
        </p:nvSpPr>
        <p:spPr bwMode="auto">
          <a:xfrm>
            <a:off x="4114800" y="1371600"/>
            <a:ext cx="21367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s-ES"/>
              <a:t>Principal metabolite</a:t>
            </a:r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4267200" y="1905000"/>
            <a:ext cx="16002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3" name="Rectangle 17"/>
          <p:cNvSpPr>
            <a:spLocks noChangeArrowheads="1"/>
          </p:cNvSpPr>
          <p:nvPr/>
        </p:nvSpPr>
        <p:spPr bwMode="auto">
          <a:xfrm>
            <a:off x="779463" y="3720470"/>
            <a:ext cx="7866062" cy="2723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dirty="0">
                <a:cs typeface="+mn-cs"/>
              </a:rPr>
              <a:t>				            </a:t>
            </a:r>
            <a:r>
              <a:rPr lang="es-ES" sz="2000" dirty="0" err="1">
                <a:cs typeface="+mn-cs"/>
              </a:rPr>
              <a:t>Iprodione</a:t>
            </a:r>
            <a:r>
              <a:rPr lang="es-ES" sz="2000" dirty="0">
                <a:cs typeface="+mn-cs"/>
              </a:rPr>
              <a:t>	3,5 DCA</a:t>
            </a:r>
            <a:endParaRPr lang="es-ES" dirty="0">
              <a:cs typeface="+mn-cs"/>
            </a:endParaRPr>
          </a:p>
          <a:p>
            <a:pPr>
              <a:spcBef>
                <a:spcPts val="1800"/>
              </a:spcBef>
              <a:spcAft>
                <a:spcPts val="600"/>
              </a:spcAft>
              <a:defRPr/>
            </a:pPr>
            <a:r>
              <a:rPr lang="es-ES" sz="2000" dirty="0" err="1">
                <a:cs typeface="+mn-cs"/>
              </a:rPr>
              <a:t>Water</a:t>
            </a:r>
            <a:r>
              <a:rPr lang="es-ES" sz="2000" dirty="0">
                <a:cs typeface="+mn-cs"/>
              </a:rPr>
              <a:t> Solubilidad (mg/L)  </a:t>
            </a:r>
            <a:r>
              <a:rPr lang="es-ES" dirty="0">
                <a:cs typeface="+mn-cs"/>
              </a:rPr>
              <a:t>		</a:t>
            </a:r>
            <a:r>
              <a:rPr lang="es-ES" sz="2000" dirty="0">
                <a:cs typeface="+mn-cs"/>
              </a:rPr>
              <a:t>     13,9	</a:t>
            </a:r>
            <a:r>
              <a:rPr lang="es-ES" dirty="0">
                <a:cs typeface="+mn-cs"/>
              </a:rPr>
              <a:t>	</a:t>
            </a:r>
            <a:r>
              <a:rPr lang="es-ES" sz="1800" dirty="0">
                <a:cs typeface="+mn-cs"/>
              </a:rPr>
              <a:t>600 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s-ES" sz="1800" dirty="0" err="1">
                <a:cs typeface="+mn-cs"/>
              </a:rPr>
              <a:t>Adsorption</a:t>
            </a:r>
            <a:r>
              <a:rPr lang="es-ES" sz="1800" dirty="0">
                <a:cs typeface="+mn-cs"/>
              </a:rPr>
              <a:t> </a:t>
            </a:r>
            <a:r>
              <a:rPr lang="es-ES" sz="1800" dirty="0" err="1">
                <a:cs typeface="+mn-cs"/>
              </a:rPr>
              <a:t>Coefficient</a:t>
            </a:r>
            <a:r>
              <a:rPr lang="es-ES" sz="1800" dirty="0">
                <a:cs typeface="+mn-cs"/>
              </a:rPr>
              <a:t> (</a:t>
            </a:r>
            <a:r>
              <a:rPr lang="es-ES" sz="1800" dirty="0" err="1">
                <a:cs typeface="+mn-cs"/>
              </a:rPr>
              <a:t>Koc</a:t>
            </a:r>
            <a:r>
              <a:rPr lang="es-ES" sz="1800" dirty="0">
                <a:cs typeface="+mn-cs"/>
              </a:rPr>
              <a:t>)	</a:t>
            </a:r>
            <a:r>
              <a:rPr lang="es-ES" dirty="0">
                <a:cs typeface="+mn-cs"/>
              </a:rPr>
              <a:t>	    </a:t>
            </a:r>
            <a:r>
              <a:rPr lang="es-ES" sz="1800" dirty="0">
                <a:cs typeface="+mn-cs"/>
              </a:rPr>
              <a:t>370-700</a:t>
            </a:r>
          </a:p>
          <a:p>
            <a:pPr>
              <a:spcBef>
                <a:spcPts val="600"/>
              </a:spcBef>
              <a:spcAft>
                <a:spcPts val="0"/>
              </a:spcAft>
              <a:defRPr/>
            </a:pPr>
            <a:r>
              <a:rPr lang="es-ES" sz="1800" dirty="0">
                <a:cs typeface="+mn-cs"/>
              </a:rPr>
              <a:t>Aerobic </a:t>
            </a:r>
            <a:r>
              <a:rPr lang="es-ES" sz="1800" dirty="0" err="1">
                <a:cs typeface="+mn-cs"/>
              </a:rPr>
              <a:t>Soil</a:t>
            </a:r>
            <a:r>
              <a:rPr lang="es-ES" sz="1800" dirty="0">
                <a:cs typeface="+mn-cs"/>
              </a:rPr>
              <a:t> </a:t>
            </a:r>
            <a:r>
              <a:rPr lang="es-ES" sz="1800" dirty="0" err="1">
                <a:cs typeface="+mn-cs"/>
              </a:rPr>
              <a:t>Half-Life</a:t>
            </a:r>
            <a:r>
              <a:rPr lang="es-ES" sz="1800" dirty="0">
                <a:cs typeface="+mn-cs"/>
              </a:rPr>
              <a:t> (</a:t>
            </a:r>
            <a:r>
              <a:rPr lang="es-ES" sz="1800" dirty="0" err="1">
                <a:cs typeface="+mn-cs"/>
              </a:rPr>
              <a:t>days</a:t>
            </a:r>
            <a:r>
              <a:rPr lang="es-ES" sz="1800" dirty="0">
                <a:cs typeface="+mn-cs"/>
              </a:rPr>
              <a:t>)                           </a:t>
            </a:r>
            <a:r>
              <a:rPr lang="es-ES" sz="2000" dirty="0">
                <a:cs typeface="+mn-cs"/>
              </a:rPr>
              <a:t>42-80           215-319  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cs typeface="+mn-cs"/>
              </a:rPr>
              <a:t>		                  </a:t>
            </a:r>
            <a:br>
              <a:rPr lang="es-ES" dirty="0">
                <a:cs typeface="+mn-cs"/>
              </a:rPr>
            </a:br>
            <a:r>
              <a:rPr lang="es-ES" sz="1800" dirty="0">
                <a:cs typeface="+mn-cs"/>
              </a:rPr>
              <a:t>GUS </a:t>
            </a:r>
            <a:r>
              <a:rPr lang="es-ES" sz="1800" dirty="0" err="1">
                <a:cs typeface="+mn-cs"/>
              </a:rPr>
              <a:t>Index</a:t>
            </a:r>
            <a:r>
              <a:rPr lang="es-ES" sz="1800" dirty="0">
                <a:cs typeface="+mn-cs"/>
              </a:rPr>
              <a:t>	</a:t>
            </a:r>
            <a:r>
              <a:rPr lang="es-ES" sz="1800" dirty="0">
                <a:solidFill>
                  <a:schemeClr val="accent2">
                    <a:lumMod val="50000"/>
                  </a:schemeClr>
                </a:solidFill>
                <a:cs typeface="+mn-cs"/>
              </a:rPr>
              <a:t>	</a:t>
            </a:r>
            <a:r>
              <a:rPr lang="es-ES" sz="1800" dirty="0">
                <a:cs typeface="+mn-cs"/>
              </a:rPr>
              <a:t>	                   2,7 (</a:t>
            </a:r>
            <a:r>
              <a:rPr lang="es-ES" sz="1800" dirty="0" err="1">
                <a:cs typeface="+mn-cs"/>
              </a:rPr>
              <a:t>high</a:t>
            </a:r>
            <a:r>
              <a:rPr lang="es-ES" sz="1800" dirty="0">
                <a:cs typeface="+mn-cs"/>
              </a:rPr>
              <a:t>)		</a:t>
            </a:r>
          </a:p>
          <a:p>
            <a:pPr>
              <a:spcBef>
                <a:spcPct val="50000"/>
              </a:spcBef>
              <a:defRPr/>
            </a:pPr>
            <a:endParaRPr lang="es-ES" dirty="0">
              <a:cs typeface="+mn-cs"/>
            </a:endParaRPr>
          </a:p>
        </p:txBody>
      </p:sp>
      <p:sp>
        <p:nvSpPr>
          <p:cNvPr id="13323" name="AutoShape 2" descr="http://www.sigmaaldrich.com/content/dam/sigma-aldrich/structure5/132/mfcd00007774.eps/_jcr_content/renditions/lar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13324" name="Picture 4" descr="http://www.sigmaaldrich.com/content/dam/sigma-aldrich/structure5/132/mfcd00007774.eps/_jcr_content/renditions/larg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990600"/>
            <a:ext cx="2039938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5" name="Line 54"/>
          <p:cNvSpPr>
            <a:spLocks noChangeShapeType="1"/>
          </p:cNvSpPr>
          <p:nvPr/>
        </p:nvSpPr>
        <p:spPr bwMode="auto">
          <a:xfrm>
            <a:off x="4724400" y="4114800"/>
            <a:ext cx="3810000" cy="0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3326" name="Line 54"/>
          <p:cNvSpPr>
            <a:spLocks noChangeShapeType="1"/>
          </p:cNvSpPr>
          <p:nvPr/>
        </p:nvSpPr>
        <p:spPr bwMode="auto">
          <a:xfrm>
            <a:off x="4648200" y="6096000"/>
            <a:ext cx="3810000" cy="0"/>
          </a:xfrm>
          <a:prstGeom prst="line">
            <a:avLst/>
          </a:prstGeom>
          <a:noFill/>
          <a:ln w="25400">
            <a:solidFill>
              <a:srgbClr val="8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3327" name="1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01000" y="6232525"/>
            <a:ext cx="685800" cy="549275"/>
          </a:xfrm>
        </p:spPr>
        <p:txBody>
          <a:bodyPr/>
          <a:lstStyle/>
          <a:p>
            <a:pPr>
              <a:defRPr/>
            </a:pPr>
            <a:fld id="{1B6E50D7-B3E8-41C8-905E-A46F9C113A69}" type="slidenum">
              <a:rPr lang="es-ES" sz="1600" b="1" smtClean="0"/>
              <a:pPr>
                <a:defRPr/>
              </a:pPr>
              <a:t>12</a:t>
            </a:fld>
            <a:endParaRPr lang="es-ES" sz="1600" b="1" dirty="0" smtClean="0"/>
          </a:p>
        </p:txBody>
      </p:sp>
      <p:sp>
        <p:nvSpPr>
          <p:cNvPr id="13328" name="Text Box 156"/>
          <p:cNvSpPr txBox="1">
            <a:spLocks noChangeArrowheads="1"/>
          </p:cNvSpPr>
          <p:nvPr/>
        </p:nvSpPr>
        <p:spPr bwMode="auto">
          <a:xfrm>
            <a:off x="685800" y="6248400"/>
            <a:ext cx="741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dirty="0"/>
              <a:t>GUS &gt;1.8     </a:t>
            </a:r>
            <a:r>
              <a:rPr lang="es-ES" dirty="0" err="1"/>
              <a:t>High</a:t>
            </a:r>
            <a:r>
              <a:rPr lang="es-ES" dirty="0"/>
              <a:t> </a:t>
            </a:r>
            <a:r>
              <a:rPr lang="es-ES" dirty="0" err="1"/>
              <a:t>probability</a:t>
            </a:r>
            <a:r>
              <a:rPr lang="es-ES" dirty="0"/>
              <a:t> of </a:t>
            </a:r>
            <a:r>
              <a:rPr lang="es-ES" dirty="0" err="1"/>
              <a:t>lixiviation</a:t>
            </a:r>
            <a:r>
              <a:rPr lang="es-ES" dirty="0"/>
              <a:t> </a:t>
            </a:r>
          </a:p>
        </p:txBody>
      </p:sp>
      <p:sp>
        <p:nvSpPr>
          <p:cNvPr id="17" name="16 Elipse"/>
          <p:cNvSpPr/>
          <p:nvPr/>
        </p:nvSpPr>
        <p:spPr bwMode="auto">
          <a:xfrm>
            <a:off x="6934200" y="4191000"/>
            <a:ext cx="1219200" cy="16764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01000" y="6248399"/>
            <a:ext cx="685800" cy="473075"/>
          </a:xfrm>
        </p:spPr>
        <p:txBody>
          <a:bodyPr/>
          <a:lstStyle/>
          <a:p>
            <a:pPr>
              <a:defRPr/>
            </a:pPr>
            <a:fld id="{A5A44DB9-848B-4B27-B83F-D404D8618DBD}" type="slidenum">
              <a:rPr lang="es-ES" b="1" smtClean="0"/>
              <a:pPr>
                <a:defRPr/>
              </a:pPr>
              <a:t>13</a:t>
            </a:fld>
            <a:endParaRPr lang="es-ES" b="1" dirty="0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</a:schemeClr>
              </a:gs>
              <a:gs pos="100000">
                <a:srgbClr val="8585D7">
                  <a:alpha val="68999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s-ES" sz="1200" b="1">
              <a:solidFill>
                <a:schemeClr val="bg1"/>
              </a:solidFill>
              <a:latin typeface="Tahoma" pitchFamily="34" charset="0"/>
              <a:cs typeface="Arial" charset="0"/>
            </a:endParaRPr>
          </a:p>
        </p:txBody>
      </p:sp>
      <p:pic>
        <p:nvPicPr>
          <p:cNvPr id="6" name="Picture 12" descr="logo_azul_fondo%20transp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257133" y="0"/>
            <a:ext cx="810667" cy="688867"/>
          </a:xfrm>
          <a:prstGeom prst="rect">
            <a:avLst/>
          </a:prstGeom>
          <a:noFill/>
          <a:effectLst/>
        </p:spPr>
      </p:pic>
      <p:sp>
        <p:nvSpPr>
          <p:cNvPr id="7" name="6 CuadroTexto"/>
          <p:cNvSpPr txBox="1"/>
          <p:nvPr/>
        </p:nvSpPr>
        <p:spPr>
          <a:xfrm>
            <a:off x="381000" y="76200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chemeClr val="bg1"/>
                </a:solidFill>
              </a:rPr>
              <a:t>CASE OF STUDY - RHIZOSPHERIC EFFECT</a:t>
            </a:r>
            <a:endParaRPr lang="es-ES" sz="2400" dirty="0">
              <a:solidFill>
                <a:schemeClr val="bg1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6641" y="1219200"/>
            <a:ext cx="8522559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gradFill rotWithShape="1">
            <a:gsLst>
              <a:gs pos="0">
                <a:srgbClr val="3E3E63"/>
              </a:gs>
              <a:gs pos="100000">
                <a:srgbClr val="8585D7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s-ES" sz="12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10243" name="Text Box 95"/>
          <p:cNvSpPr txBox="1">
            <a:spLocks noChangeArrowheads="1"/>
          </p:cNvSpPr>
          <p:nvPr/>
        </p:nvSpPr>
        <p:spPr bwMode="auto">
          <a:xfrm>
            <a:off x="228600" y="152400"/>
            <a:ext cx="85344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2400" dirty="0">
                <a:solidFill>
                  <a:schemeClr val="bg1"/>
                </a:solidFill>
              </a:rPr>
              <a:t>BIOPURIFICACION SYSTEM </a:t>
            </a:r>
            <a:r>
              <a:rPr lang="es-ES" sz="2400" dirty="0" smtClean="0">
                <a:solidFill>
                  <a:schemeClr val="bg1"/>
                </a:solidFill>
              </a:rPr>
              <a:t>  INSTALLATION</a:t>
            </a:r>
            <a:endParaRPr lang="es-ES" sz="2400" dirty="0">
              <a:solidFill>
                <a:schemeClr val="bg1"/>
              </a:solidFill>
            </a:endParaRPr>
          </a:p>
        </p:txBody>
      </p:sp>
      <p:pic>
        <p:nvPicPr>
          <p:cNvPr id="10244" name="Picture 12" descr="logo_azul_fondo%20transp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332788" y="0"/>
            <a:ext cx="811212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2 Imagen" descr="20130212_175149.jpg"/>
          <p:cNvPicPr>
            <a:picLocks noChangeAspect="1" noChangeArrowheads="1"/>
          </p:cNvPicPr>
          <p:nvPr/>
        </p:nvPicPr>
        <p:blipFill>
          <a:blip r:embed="rId4" cstate="print"/>
          <a:srcRect t="13062"/>
          <a:stretch>
            <a:fillRect/>
          </a:stretch>
        </p:blipFill>
        <p:spPr bwMode="auto">
          <a:xfrm>
            <a:off x="228600" y="914400"/>
            <a:ext cx="2438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7 Imagen" descr="DSC07460.JPG"/>
          <p:cNvPicPr>
            <a:picLocks noChangeAspect="1" noChangeArrowheads="1"/>
          </p:cNvPicPr>
          <p:nvPr/>
        </p:nvPicPr>
        <p:blipFill>
          <a:blip r:embed="rId5" cstate="print"/>
          <a:srcRect r="1364" b="34587"/>
          <a:stretch>
            <a:fillRect/>
          </a:stretch>
        </p:blipFill>
        <p:spPr bwMode="auto">
          <a:xfrm>
            <a:off x="3124200" y="914400"/>
            <a:ext cx="237966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Imagen 30" descr="C:\Users\SEBA\Dropbox\PROYECTOS\FONDEF VIU\FOTOS 2013\20131025_15084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9800" y="914400"/>
            <a:ext cx="2336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Imagen 9" descr="20131030_17532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9800" y="3657600"/>
            <a:ext cx="2438400" cy="245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9" name="16 Imagen" descr="20140306_09564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8600" y="3657600"/>
            <a:ext cx="2438400" cy="245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0" name="14 Imagen" descr="20140306_095459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24200" y="3657600"/>
            <a:ext cx="2438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1" name="10 CuadroTexto"/>
          <p:cNvSpPr txBox="1">
            <a:spLocks noChangeArrowheads="1"/>
          </p:cNvSpPr>
          <p:nvPr/>
        </p:nvSpPr>
        <p:spPr bwMode="auto">
          <a:xfrm>
            <a:off x="304800" y="6172200"/>
            <a:ext cx="838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800" dirty="0"/>
              <a:t> </a:t>
            </a:r>
            <a:r>
              <a:rPr lang="es-ES" sz="1800" dirty="0" err="1"/>
              <a:t>Units</a:t>
            </a:r>
            <a:r>
              <a:rPr lang="es-ES" sz="1800" dirty="0"/>
              <a:t> of 1m</a:t>
            </a:r>
            <a:r>
              <a:rPr lang="es-ES" sz="1800" baseline="30000" dirty="0"/>
              <a:t>3 </a:t>
            </a:r>
            <a:r>
              <a:rPr lang="es-ES" sz="1800" dirty="0"/>
              <a:t> </a:t>
            </a:r>
            <a:r>
              <a:rPr lang="es-ES" sz="1800" dirty="0" err="1"/>
              <a:t>with</a:t>
            </a:r>
            <a:r>
              <a:rPr lang="es-ES" sz="1800" dirty="0"/>
              <a:t> and </a:t>
            </a:r>
            <a:r>
              <a:rPr lang="es-ES" sz="1800" dirty="0" err="1"/>
              <a:t>without</a:t>
            </a:r>
            <a:r>
              <a:rPr lang="es-ES" sz="1800" dirty="0"/>
              <a:t> vegetal </a:t>
            </a:r>
            <a:r>
              <a:rPr lang="es-ES" sz="1800" dirty="0" err="1"/>
              <a:t>cover</a:t>
            </a:r>
            <a:r>
              <a:rPr lang="es-ES" sz="1800" dirty="0"/>
              <a:t> + control </a:t>
            </a:r>
            <a:r>
              <a:rPr lang="es-ES" sz="1800" dirty="0" err="1"/>
              <a:t>without</a:t>
            </a:r>
            <a:r>
              <a:rPr lang="es-ES" sz="1800" dirty="0"/>
              <a:t> </a:t>
            </a:r>
            <a:r>
              <a:rPr lang="es-ES" sz="1800" dirty="0" err="1"/>
              <a:t>pesticides</a:t>
            </a:r>
            <a:endParaRPr lang="es-ES" sz="1800" dirty="0"/>
          </a:p>
        </p:txBody>
      </p:sp>
      <p:sp>
        <p:nvSpPr>
          <p:cNvPr id="10252" name="1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248399"/>
            <a:ext cx="685800" cy="473075"/>
          </a:xfrm>
        </p:spPr>
        <p:txBody>
          <a:bodyPr/>
          <a:lstStyle/>
          <a:p>
            <a:pPr>
              <a:defRPr/>
            </a:pPr>
            <a:fld id="{50639672-C61D-4145-A2FF-9F6196B7F807}" type="slidenum">
              <a:rPr lang="es-ES" sz="1600" b="1" smtClean="0"/>
              <a:pPr>
                <a:defRPr/>
              </a:pPr>
              <a:t>14</a:t>
            </a:fld>
            <a:endParaRPr lang="es-ES" sz="1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gradFill rotWithShape="1">
            <a:gsLst>
              <a:gs pos="0">
                <a:srgbClr val="3E3E63"/>
              </a:gs>
              <a:gs pos="100000">
                <a:srgbClr val="8585D7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s-ES_tradnl" sz="1200">
              <a:solidFill>
                <a:schemeClr val="bg1"/>
              </a:solidFill>
              <a:latin typeface="Tahoma" pitchFamily="34" charset="0"/>
            </a:endParaRPr>
          </a:p>
        </p:txBody>
      </p:sp>
      <p:pic>
        <p:nvPicPr>
          <p:cNvPr id="9219" name="Picture 12" descr="logo_azul_fondo%20transp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332788" y="0"/>
            <a:ext cx="811212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17 CuadroTexto"/>
          <p:cNvSpPr txBox="1">
            <a:spLocks noChangeArrowheads="1"/>
          </p:cNvSpPr>
          <p:nvPr/>
        </p:nvSpPr>
        <p:spPr bwMode="auto">
          <a:xfrm>
            <a:off x="228600" y="76200"/>
            <a:ext cx="7162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</a:rPr>
              <a:t>ASSAY CONDITIONS</a:t>
            </a:r>
          </a:p>
        </p:txBody>
      </p:sp>
      <p:grpSp>
        <p:nvGrpSpPr>
          <p:cNvPr id="2" name="22 Grupo"/>
          <p:cNvGrpSpPr>
            <a:grpSpLocks/>
          </p:cNvGrpSpPr>
          <p:nvPr/>
        </p:nvGrpSpPr>
        <p:grpSpPr bwMode="auto">
          <a:xfrm>
            <a:off x="4724400" y="990600"/>
            <a:ext cx="3124200" cy="5010150"/>
            <a:chOff x="4495798" y="1219200"/>
            <a:chExt cx="3124203" cy="5009421"/>
          </a:xfrm>
        </p:grpSpPr>
        <p:grpSp>
          <p:nvGrpSpPr>
            <p:cNvPr id="3" name="226 Grupo"/>
            <p:cNvGrpSpPr/>
            <p:nvPr/>
          </p:nvGrpSpPr>
          <p:grpSpPr>
            <a:xfrm>
              <a:off x="4495798" y="2286000"/>
              <a:ext cx="2743202" cy="685800"/>
              <a:chOff x="4912565" y="1911008"/>
              <a:chExt cx="2455266" cy="818421"/>
            </a:xfrm>
            <a:solidFill>
              <a:srgbClr val="92D050"/>
            </a:solidFill>
          </p:grpSpPr>
          <p:sp>
            <p:nvSpPr>
              <p:cNvPr id="7" name="6 Cheurón"/>
              <p:cNvSpPr/>
              <p:nvPr/>
            </p:nvSpPr>
            <p:spPr>
              <a:xfrm>
                <a:off x="4912565" y="1911008"/>
                <a:ext cx="2455266" cy="818421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" name="Cheurón 4"/>
              <p:cNvSpPr/>
              <p:nvPr/>
            </p:nvSpPr>
            <p:spPr>
              <a:xfrm>
                <a:off x="5185372" y="1911008"/>
                <a:ext cx="1705046" cy="70150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52007" tIns="34671" rIns="17336" bIns="34671" spcCol="1270" anchor="ctr"/>
              <a:lstStyle/>
              <a:p>
                <a:pPr algn="ctr" defTabSz="503538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s-ES" sz="1800" dirty="0" err="1">
                    <a:solidFill>
                      <a:sysClr val="windowText" lastClr="000000"/>
                    </a:solidFill>
                  </a:rPr>
                  <a:t>Pesticides</a:t>
                </a:r>
                <a:r>
                  <a:rPr lang="es-ES" sz="1800" dirty="0">
                    <a:solidFill>
                      <a:sysClr val="windowText" lastClr="000000"/>
                    </a:solidFill>
                  </a:rPr>
                  <a:t> and  </a:t>
                </a:r>
                <a:r>
                  <a:rPr lang="es-ES" sz="1800" dirty="0" err="1">
                    <a:solidFill>
                      <a:sysClr val="windowText" lastClr="000000"/>
                    </a:solidFill>
                  </a:rPr>
                  <a:t>Metabolites</a:t>
                </a:r>
                <a:endParaRPr lang="es-ES" sz="180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9239" name="232 Grupo"/>
            <p:cNvGrpSpPr>
              <a:grpSpLocks/>
            </p:cNvGrpSpPr>
            <p:nvPr/>
          </p:nvGrpSpPr>
          <p:grpSpPr bwMode="auto">
            <a:xfrm>
              <a:off x="4876801" y="3276600"/>
              <a:ext cx="2743199" cy="709164"/>
              <a:chOff x="4354651" y="1911008"/>
              <a:chExt cx="2869272" cy="818421"/>
            </a:xfrm>
          </p:grpSpPr>
          <p:sp>
            <p:nvSpPr>
              <p:cNvPr id="10" name="9 Cheurón"/>
              <p:cNvSpPr/>
              <p:nvPr/>
            </p:nvSpPr>
            <p:spPr>
              <a:xfrm>
                <a:off x="4354648" y="1910663"/>
                <a:ext cx="2869276" cy="818820"/>
              </a:xfrm>
              <a:prstGeom prst="chevron">
                <a:avLst/>
              </a:prstGeom>
              <a:solidFill>
                <a:srgbClr val="00B0F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1" name="Cheurón 4"/>
              <p:cNvSpPr/>
              <p:nvPr/>
            </p:nvSpPr>
            <p:spPr>
              <a:xfrm>
                <a:off x="4593754" y="1910663"/>
                <a:ext cx="2311361" cy="81882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52007" tIns="34671" rIns="17336" bIns="34671" spcCol="1270" anchor="ctr"/>
              <a:lstStyle/>
              <a:p>
                <a:pPr algn="ctr" defTabSz="503538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s-ES" sz="1800" dirty="0" err="1">
                    <a:solidFill>
                      <a:schemeClr val="tx1"/>
                    </a:solidFill>
                  </a:rPr>
                  <a:t>Peroxidase</a:t>
                </a:r>
                <a:r>
                  <a:rPr lang="es-ES" sz="1800" dirty="0">
                    <a:solidFill>
                      <a:schemeClr val="tx1"/>
                    </a:solidFill>
                  </a:rPr>
                  <a:t> and </a:t>
                </a:r>
                <a:r>
                  <a:rPr lang="es-ES" sz="1800" dirty="0" err="1">
                    <a:solidFill>
                      <a:schemeClr val="tx1"/>
                    </a:solidFill>
                  </a:rPr>
                  <a:t>Dehydrogenase</a:t>
                </a:r>
                <a:endParaRPr lang="es-ES" sz="18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" name="226 Grupo"/>
            <p:cNvGrpSpPr/>
            <p:nvPr/>
          </p:nvGrpSpPr>
          <p:grpSpPr>
            <a:xfrm>
              <a:off x="4876800" y="4343400"/>
              <a:ext cx="2362200" cy="818421"/>
              <a:chOff x="4912566" y="1911008"/>
              <a:chExt cx="2362200" cy="818421"/>
            </a:xfrm>
            <a:solidFill>
              <a:srgbClr val="92D050"/>
            </a:solidFill>
          </p:grpSpPr>
          <p:sp>
            <p:nvSpPr>
              <p:cNvPr id="13" name="12 Cheurón"/>
              <p:cNvSpPr/>
              <p:nvPr/>
            </p:nvSpPr>
            <p:spPr>
              <a:xfrm>
                <a:off x="4912566" y="1911008"/>
                <a:ext cx="2362200" cy="818421"/>
              </a:xfrm>
              <a:prstGeom prst="chevron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4" name="Cheurón 4"/>
              <p:cNvSpPr/>
              <p:nvPr/>
            </p:nvSpPr>
            <p:spPr>
              <a:xfrm>
                <a:off x="5321777" y="1911008"/>
                <a:ext cx="1227632" cy="818421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52007" tIns="34671" rIns="17336" bIns="34671" spcCol="1270" anchor="ctr"/>
              <a:lstStyle/>
              <a:p>
                <a:pPr algn="ctr" defTabSz="5778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s-ES" sz="1800" dirty="0" err="1">
                    <a:solidFill>
                      <a:sysClr val="windowText" lastClr="000000"/>
                    </a:solidFill>
                  </a:rPr>
                  <a:t>Organic</a:t>
                </a:r>
                <a:r>
                  <a:rPr lang="es-ES" sz="1800" dirty="0">
                    <a:solidFill>
                      <a:sysClr val="windowText" lastClr="000000"/>
                    </a:solidFill>
                  </a:rPr>
                  <a:t> </a:t>
                </a:r>
                <a:r>
                  <a:rPr lang="es-ES" sz="1800" dirty="0" err="1">
                    <a:solidFill>
                      <a:sysClr val="windowText" lastClr="000000"/>
                    </a:solidFill>
                  </a:rPr>
                  <a:t>Acids</a:t>
                </a:r>
                <a:r>
                  <a:rPr lang="es-ES" sz="1800" dirty="0">
                    <a:solidFill>
                      <a:sysClr val="windowText" lastClr="000000"/>
                    </a:solidFill>
                  </a:rPr>
                  <a:t>  </a:t>
                </a:r>
              </a:p>
            </p:txBody>
          </p:sp>
        </p:grpSp>
        <p:grpSp>
          <p:nvGrpSpPr>
            <p:cNvPr id="12" name="226 Grupo"/>
            <p:cNvGrpSpPr/>
            <p:nvPr/>
          </p:nvGrpSpPr>
          <p:grpSpPr>
            <a:xfrm>
              <a:off x="5181600" y="5410200"/>
              <a:ext cx="2438400" cy="818421"/>
              <a:chOff x="4912566" y="1911008"/>
              <a:chExt cx="2438400" cy="818421"/>
            </a:xfrm>
            <a:solidFill>
              <a:srgbClr val="FFFF00"/>
            </a:solidFill>
          </p:grpSpPr>
          <p:sp>
            <p:nvSpPr>
              <p:cNvPr id="16" name="15 Cheurón"/>
              <p:cNvSpPr/>
              <p:nvPr/>
            </p:nvSpPr>
            <p:spPr>
              <a:xfrm>
                <a:off x="4912566" y="1911008"/>
                <a:ext cx="2438400" cy="818421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7" name="Cheurón 4"/>
              <p:cNvSpPr/>
              <p:nvPr/>
            </p:nvSpPr>
            <p:spPr>
              <a:xfrm>
                <a:off x="5474176" y="1911008"/>
                <a:ext cx="1571990" cy="8184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52007" tIns="34671" rIns="17336" bIns="34671" spcCol="1270" anchor="ctr"/>
              <a:lstStyle/>
              <a:p>
                <a:pPr algn="ctr" defTabSz="5778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s-ES" sz="1800" dirty="0" err="1">
                    <a:solidFill>
                      <a:sysClr val="windowText" lastClr="000000"/>
                    </a:solidFill>
                  </a:rPr>
                  <a:t>Temperature</a:t>
                </a:r>
                <a:r>
                  <a:rPr lang="es-ES" sz="1800" dirty="0">
                    <a:solidFill>
                      <a:sysClr val="windowText" lastClr="000000"/>
                    </a:solidFill>
                  </a:rPr>
                  <a:t> and </a:t>
                </a:r>
                <a:r>
                  <a:rPr lang="es-ES" sz="1800" dirty="0" err="1">
                    <a:solidFill>
                      <a:sysClr val="windowText" lastClr="000000"/>
                    </a:solidFill>
                  </a:rPr>
                  <a:t>Humidity</a:t>
                </a:r>
                <a:endParaRPr lang="es-ES" sz="1800" dirty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20" name="19 Rectángulo redondeado"/>
            <p:cNvSpPr/>
            <p:nvPr/>
          </p:nvSpPr>
          <p:spPr>
            <a:xfrm>
              <a:off x="4495801" y="1219200"/>
              <a:ext cx="3124200" cy="838200"/>
            </a:xfrm>
            <a:prstGeom prst="roundRect">
              <a:avLst>
                <a:gd name="adj" fmla="val 10000"/>
              </a:avLst>
            </a:pr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lIns="79681" tIns="39840" rIns="79681" bIns="39840"/>
            <a:lstStyle/>
            <a:p>
              <a:pPr algn="ctr">
                <a:defRPr/>
              </a:pPr>
              <a:r>
                <a:rPr lang="en-US" sz="1800" dirty="0"/>
                <a:t>EVALUATIONS</a:t>
              </a:r>
            </a:p>
            <a:p>
              <a:pPr algn="ctr">
                <a:defRPr/>
              </a:pPr>
              <a:r>
                <a:rPr lang="en-US" sz="1800" dirty="0"/>
                <a:t>0 to 60 days</a:t>
              </a:r>
            </a:p>
          </p:txBody>
        </p:sp>
      </p:grpSp>
      <p:grpSp>
        <p:nvGrpSpPr>
          <p:cNvPr id="15" name="21 Grupo"/>
          <p:cNvGrpSpPr>
            <a:grpSpLocks/>
          </p:cNvGrpSpPr>
          <p:nvPr/>
        </p:nvGrpSpPr>
        <p:grpSpPr bwMode="auto">
          <a:xfrm>
            <a:off x="436562" y="877888"/>
            <a:ext cx="3906838" cy="5294312"/>
            <a:chOff x="304798" y="1295400"/>
            <a:chExt cx="3906450" cy="5293619"/>
          </a:xfrm>
        </p:grpSpPr>
        <p:sp>
          <p:nvSpPr>
            <p:cNvPr id="4" name="3 Rectángulo redondeado"/>
            <p:cNvSpPr/>
            <p:nvPr/>
          </p:nvSpPr>
          <p:spPr>
            <a:xfrm>
              <a:off x="304798" y="1295400"/>
              <a:ext cx="3906449" cy="1059773"/>
            </a:xfrm>
            <a:prstGeom prst="roundRect">
              <a:avLst>
                <a:gd name="adj" fmla="val 10000"/>
              </a:avLst>
            </a:pr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lIns="79681" tIns="39840" rIns="79681" bIns="39840"/>
            <a:lstStyle/>
            <a:p>
              <a:pPr algn="just" defTabSz="697207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800" dirty="0"/>
                <a:t>BIOMIXTURE</a:t>
              </a:r>
            </a:p>
            <a:p>
              <a:pPr algn="just" defTabSz="697207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800" dirty="0" err="1"/>
                <a:t>Trumao</a:t>
              </a:r>
              <a:r>
                <a:rPr lang="en-US" sz="1800" dirty="0"/>
                <a:t> Soil, Wheat Straw, Peat </a:t>
              </a:r>
            </a:p>
            <a:p>
              <a:pPr algn="just" defTabSz="697207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800" dirty="0"/>
                <a:t>(1:2:1 %v</a:t>
              </a:r>
              <a:r>
                <a:rPr lang="en-US" sz="1800" dirty="0" smtClean="0"/>
                <a:t>), 60% WHC</a:t>
              </a:r>
              <a:endParaRPr lang="en-US" sz="1800" dirty="0"/>
            </a:p>
            <a:p>
              <a:pPr>
                <a:defRPr/>
              </a:pPr>
              <a:endParaRPr lang="es-CL" dirty="0"/>
            </a:p>
          </p:txBody>
        </p:sp>
        <p:sp>
          <p:nvSpPr>
            <p:cNvPr id="5" name="4 Rectángulo redondeado"/>
            <p:cNvSpPr/>
            <p:nvPr/>
          </p:nvSpPr>
          <p:spPr>
            <a:xfrm>
              <a:off x="304798" y="2743200"/>
              <a:ext cx="3906449" cy="1371600"/>
            </a:xfrm>
            <a:prstGeom prst="roundRect">
              <a:avLst>
                <a:gd name="adj" fmla="val 10000"/>
              </a:avLst>
            </a:pr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lIns="79681" tIns="39840" rIns="79681" bIns="39840"/>
            <a:lstStyle/>
            <a:p>
              <a:pPr>
                <a:defRPr/>
              </a:pPr>
              <a:r>
                <a:rPr lang="en-US" sz="1800" dirty="0"/>
                <a:t>PESTICIDES  (35 mg </a:t>
              </a:r>
              <a:r>
                <a:rPr lang="en-US" sz="1800" dirty="0" err="1" smtClean="0"/>
                <a:t>a.i</a:t>
              </a:r>
              <a:r>
                <a:rPr lang="en-US" sz="1800" dirty="0" smtClean="0"/>
                <a:t>./kg </a:t>
              </a:r>
              <a:r>
                <a:rPr lang="en-US" sz="1800" dirty="0"/>
                <a:t>each)</a:t>
              </a:r>
            </a:p>
            <a:p>
              <a:pPr>
                <a:defRPr/>
              </a:pPr>
              <a:r>
                <a:rPr lang="en-US" sz="1800" dirty="0"/>
                <a:t> Atrazine</a:t>
              </a:r>
            </a:p>
            <a:p>
              <a:pPr>
                <a:defRPr/>
              </a:pPr>
              <a:r>
                <a:rPr lang="en-US" sz="1800" dirty="0"/>
                <a:t> </a:t>
              </a:r>
              <a:r>
                <a:rPr lang="en-US" sz="1800" dirty="0" err="1" smtClean="0"/>
                <a:t>Chlorpyrifos</a:t>
              </a:r>
              <a:r>
                <a:rPr lang="en-US" sz="1800" dirty="0" smtClean="0"/>
                <a:t>      (484 mg L</a:t>
              </a:r>
              <a:r>
                <a:rPr lang="en-US" sz="1800" baseline="30000" dirty="0" smtClean="0"/>
                <a:t>-1 </a:t>
              </a:r>
              <a:r>
                <a:rPr lang="en-US" sz="1800" dirty="0" smtClean="0"/>
                <a:t>each)</a:t>
              </a:r>
              <a:endParaRPr lang="en-US" sz="1800" baseline="30000" dirty="0" smtClean="0"/>
            </a:p>
            <a:p>
              <a:pPr>
                <a:defRPr/>
              </a:pPr>
              <a:r>
                <a:rPr lang="en-US" sz="1800" dirty="0" smtClean="0"/>
                <a:t> </a:t>
              </a:r>
              <a:r>
                <a:rPr lang="en-US" sz="1800" dirty="0" err="1" smtClean="0"/>
                <a:t>Iprodione</a:t>
              </a:r>
              <a:endParaRPr lang="en-US" sz="1800" dirty="0" smtClean="0"/>
            </a:p>
            <a:p>
              <a:pPr>
                <a:defRPr/>
              </a:pPr>
              <a:endParaRPr lang="es-CL" dirty="0"/>
            </a:p>
          </p:txBody>
        </p:sp>
        <p:sp>
          <p:nvSpPr>
            <p:cNvPr id="19" name="18 Rectángulo redondeado"/>
            <p:cNvSpPr/>
            <p:nvPr/>
          </p:nvSpPr>
          <p:spPr>
            <a:xfrm>
              <a:off x="304798" y="4419600"/>
              <a:ext cx="3906450" cy="838200"/>
            </a:xfrm>
            <a:prstGeom prst="roundRect">
              <a:avLst>
                <a:gd name="adj" fmla="val 10000"/>
              </a:avLst>
            </a:pr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lIns="79681" tIns="39840" rIns="79681" bIns="39840"/>
            <a:lstStyle/>
            <a:p>
              <a:pPr>
                <a:defRPr/>
              </a:pPr>
              <a:r>
                <a:rPr lang="en-US" sz="1800" dirty="0"/>
                <a:t>COMERCIAL VEGETAL  </a:t>
              </a:r>
              <a:r>
                <a:rPr lang="en-US" sz="1800" dirty="0" smtClean="0"/>
                <a:t>COVER</a:t>
              </a:r>
            </a:p>
            <a:p>
              <a:pPr>
                <a:defRPr/>
              </a:pPr>
              <a:r>
                <a:rPr lang="en-US" sz="1800" dirty="0" smtClean="0"/>
                <a:t>(</a:t>
              </a:r>
              <a:r>
                <a:rPr lang="en-US" sz="1800" i="1" dirty="0" err="1" smtClean="0"/>
                <a:t>Festuca</a:t>
              </a:r>
              <a:r>
                <a:rPr lang="en-US" sz="1800" dirty="0" smtClean="0"/>
                <a:t> sp and </a:t>
              </a:r>
              <a:r>
                <a:rPr lang="en-US" sz="1800" i="1" dirty="0" err="1" smtClean="0"/>
                <a:t>Lolium</a:t>
              </a:r>
              <a:r>
                <a:rPr lang="en-US" sz="1800" i="1" dirty="0" smtClean="0"/>
                <a:t> </a:t>
              </a:r>
              <a:r>
                <a:rPr lang="en-US" sz="1800" i="1" dirty="0" err="1" smtClean="0"/>
                <a:t>perenne</a:t>
              </a:r>
              <a:r>
                <a:rPr lang="en-US" sz="1800" dirty="0" smtClean="0"/>
                <a:t>)</a:t>
              </a:r>
              <a:endParaRPr lang="en-US" sz="1800" dirty="0"/>
            </a:p>
            <a:p>
              <a:pPr>
                <a:defRPr/>
              </a:pPr>
              <a:endParaRPr lang="es-CL" sz="1800" dirty="0"/>
            </a:p>
          </p:txBody>
        </p:sp>
        <p:sp>
          <p:nvSpPr>
            <p:cNvPr id="21" name="20 Rectángulo redondeado"/>
            <p:cNvSpPr/>
            <p:nvPr/>
          </p:nvSpPr>
          <p:spPr>
            <a:xfrm>
              <a:off x="325434" y="5529246"/>
              <a:ext cx="3885814" cy="1059773"/>
            </a:xfrm>
            <a:prstGeom prst="roundRect">
              <a:avLst>
                <a:gd name="adj" fmla="val 10000"/>
              </a:avLst>
            </a:pr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lIns="79681" tIns="39840" rIns="79681" bIns="39840"/>
            <a:lstStyle/>
            <a:p>
              <a:pPr algn="just" defTabSz="697207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800" dirty="0"/>
                <a:t>HYDRAULIC  LOAD</a:t>
              </a:r>
            </a:p>
            <a:p>
              <a:pPr algn="just" defTabSz="697207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800" dirty="0"/>
                <a:t>1.2 L/day</a:t>
              </a:r>
              <a:endParaRPr lang="es-CL" sz="1800" dirty="0"/>
            </a:p>
          </p:txBody>
        </p:sp>
      </p:grpSp>
      <p:sp>
        <p:nvSpPr>
          <p:cNvPr id="9223" name="2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848600" y="6172200"/>
            <a:ext cx="838200" cy="549275"/>
          </a:xfrm>
        </p:spPr>
        <p:txBody>
          <a:bodyPr/>
          <a:lstStyle/>
          <a:p>
            <a:pPr>
              <a:defRPr/>
            </a:pPr>
            <a:fld id="{B32FB548-E46D-4834-8E14-6322036F9BCA}" type="slidenum">
              <a:rPr lang="es-ES" sz="1600" b="1" smtClean="0"/>
              <a:pPr>
                <a:defRPr/>
              </a:pPr>
              <a:t>15</a:t>
            </a:fld>
            <a:endParaRPr lang="es-ES" sz="1600" b="1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A44DB9-848B-4B27-B83F-D404D8618DBD}" type="slidenum">
              <a:rPr lang="es-ES" smtClean="0"/>
              <a:pPr>
                <a:defRPr/>
              </a:pPr>
              <a:t>16</a:t>
            </a:fld>
            <a:endParaRPr lang="es-ES"/>
          </a:p>
        </p:txBody>
      </p:sp>
      <p:graphicFrame>
        <p:nvGraphicFramePr>
          <p:cNvPr id="6" name="5 Gráfico"/>
          <p:cNvGraphicFramePr/>
          <p:nvPr/>
        </p:nvGraphicFramePr>
        <p:xfrm>
          <a:off x="990600" y="1295400"/>
          <a:ext cx="71628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gradFill rotWithShape="1">
            <a:gsLst>
              <a:gs pos="0">
                <a:srgbClr val="3E3E63"/>
              </a:gs>
              <a:gs pos="100000">
                <a:srgbClr val="8585D7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s-ES_tradnl" sz="1200">
              <a:solidFill>
                <a:schemeClr val="bg1"/>
              </a:solidFill>
              <a:latin typeface="Tahoma" pitchFamily="34" charset="0"/>
            </a:endParaRPr>
          </a:p>
        </p:txBody>
      </p:sp>
      <p:pic>
        <p:nvPicPr>
          <p:cNvPr id="8" name="Picture 12" descr="logo_azul_fondo%20transp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332788" y="0"/>
            <a:ext cx="811212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ángulo 2"/>
          <p:cNvSpPr>
            <a:spLocks noChangeArrowheads="1"/>
          </p:cNvSpPr>
          <p:nvPr/>
        </p:nvSpPr>
        <p:spPr bwMode="auto">
          <a:xfrm>
            <a:off x="228600" y="5562600"/>
            <a:ext cx="8229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dirty="0" smtClean="0"/>
              <a:t>Pesticides and metabolites concentrations in </a:t>
            </a:r>
            <a:r>
              <a:rPr lang="en-US" dirty="0"/>
              <a:t>the </a:t>
            </a:r>
            <a:r>
              <a:rPr lang="en-US" dirty="0" err="1" smtClean="0"/>
              <a:t>biomix</a:t>
            </a:r>
            <a:r>
              <a:rPr lang="en-US" dirty="0" smtClean="0"/>
              <a:t> </a:t>
            </a:r>
            <a:r>
              <a:rPr lang="en-US" dirty="0"/>
              <a:t>after 60 days at three </a:t>
            </a:r>
            <a:r>
              <a:rPr lang="en-US" dirty="0" smtClean="0"/>
              <a:t>depth of </a:t>
            </a:r>
            <a:r>
              <a:rPr lang="en-US" dirty="0" err="1" smtClean="0"/>
              <a:t>biobed</a:t>
            </a:r>
            <a:r>
              <a:rPr lang="en-US" dirty="0" smtClean="0"/>
              <a:t>. </a:t>
            </a:r>
            <a:r>
              <a:rPr lang="en-US" dirty="0"/>
              <a:t>L1, with </a:t>
            </a:r>
            <a:r>
              <a:rPr lang="en-US" dirty="0" smtClean="0"/>
              <a:t>pesticides </a:t>
            </a:r>
            <a:r>
              <a:rPr lang="en-US" dirty="0"/>
              <a:t>and vegetal cover; L2,  </a:t>
            </a:r>
            <a:r>
              <a:rPr lang="en-US" dirty="0" smtClean="0"/>
              <a:t>with pesticides without </a:t>
            </a:r>
            <a:r>
              <a:rPr lang="en-US" dirty="0"/>
              <a:t>vegetal cover. </a:t>
            </a:r>
            <a:endParaRPr lang="es-CL" dirty="0"/>
          </a:p>
        </p:txBody>
      </p:sp>
      <p:sp>
        <p:nvSpPr>
          <p:cNvPr id="10" name="9 CuadroTexto"/>
          <p:cNvSpPr txBox="1"/>
          <p:nvPr/>
        </p:nvSpPr>
        <p:spPr>
          <a:xfrm>
            <a:off x="3048000" y="5026223"/>
            <a:ext cx="6096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L1</a:t>
            </a:r>
            <a:endParaRPr lang="es-ES" sz="1400" dirty="0"/>
          </a:p>
        </p:txBody>
      </p:sp>
      <p:sp>
        <p:nvSpPr>
          <p:cNvPr id="11" name="Text Box 95"/>
          <p:cNvSpPr txBox="1">
            <a:spLocks noChangeArrowheads="1"/>
          </p:cNvSpPr>
          <p:nvPr/>
        </p:nvSpPr>
        <p:spPr bwMode="auto">
          <a:xfrm>
            <a:off x="228600" y="0"/>
            <a:ext cx="85344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2400" dirty="0">
                <a:solidFill>
                  <a:srgbClr val="FFFFFF"/>
                </a:solidFill>
              </a:rPr>
              <a:t>RESIDUAL PESTICIDES AND METABOLITES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gradFill rotWithShape="1">
            <a:gsLst>
              <a:gs pos="0">
                <a:srgbClr val="3E3E63"/>
              </a:gs>
              <a:gs pos="100000">
                <a:srgbClr val="8585D7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s-ES" sz="120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15363" name="Text Box 95"/>
          <p:cNvSpPr txBox="1">
            <a:spLocks noChangeArrowheads="1"/>
          </p:cNvSpPr>
          <p:nvPr/>
        </p:nvSpPr>
        <p:spPr bwMode="auto">
          <a:xfrm>
            <a:off x="228600" y="152400"/>
            <a:ext cx="85344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2400">
                <a:solidFill>
                  <a:srgbClr val="FFFFFF"/>
                </a:solidFill>
              </a:rPr>
              <a:t>DEHYDROGENASE ACTIVITY</a:t>
            </a:r>
          </a:p>
        </p:txBody>
      </p:sp>
      <p:pic>
        <p:nvPicPr>
          <p:cNvPr id="15364" name="Picture 12" descr="logo_azul_fondo%20transp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332788" y="0"/>
            <a:ext cx="811212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1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01000" y="6248399"/>
            <a:ext cx="685800" cy="473075"/>
          </a:xfrm>
        </p:spPr>
        <p:txBody>
          <a:bodyPr/>
          <a:lstStyle/>
          <a:p>
            <a:pPr>
              <a:defRPr/>
            </a:pPr>
            <a:fld id="{BE2E64CD-A7F4-4E45-9974-39DD4CCECD4A}" type="slidenum">
              <a:rPr lang="es-ES" sz="1600" b="1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es-ES" sz="1600" b="1" dirty="0" smtClean="0">
              <a:solidFill>
                <a:srgbClr val="000000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06413" y="5486400"/>
            <a:ext cx="8104187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  <a:cs typeface="+mn-cs"/>
              </a:rPr>
              <a:t>Dehydrogenase activity in </a:t>
            </a:r>
            <a:r>
              <a:rPr lang="en-US" dirty="0" err="1" smtClean="0">
                <a:latin typeface="+mn-lt"/>
                <a:cs typeface="+mn-cs"/>
              </a:rPr>
              <a:t>biomix</a:t>
            </a:r>
            <a:r>
              <a:rPr lang="en-US" dirty="0" smtClean="0">
                <a:latin typeface="+mn-lt"/>
                <a:cs typeface="+mn-cs"/>
              </a:rPr>
              <a:t> .</a:t>
            </a:r>
            <a:r>
              <a:rPr lang="es-CL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+mn-lt"/>
                <a:cs typeface="+mn-cs"/>
              </a:rPr>
              <a:t>L1,  with </a:t>
            </a:r>
            <a:r>
              <a:rPr lang="en-US" dirty="0" smtClean="0">
                <a:latin typeface="+mn-lt"/>
                <a:cs typeface="+mn-cs"/>
              </a:rPr>
              <a:t>pesticides and </a:t>
            </a:r>
            <a:r>
              <a:rPr lang="en-US" dirty="0">
                <a:latin typeface="+mn-lt"/>
                <a:cs typeface="+mn-cs"/>
              </a:rPr>
              <a:t>vegetal cover; L2,  </a:t>
            </a:r>
            <a:r>
              <a:rPr lang="en-US" dirty="0" smtClean="0">
                <a:latin typeface="+mn-lt"/>
                <a:cs typeface="+mn-cs"/>
              </a:rPr>
              <a:t>with pesticides </a:t>
            </a:r>
            <a:r>
              <a:rPr lang="en-US" dirty="0">
                <a:latin typeface="+mn-lt"/>
                <a:cs typeface="+mn-cs"/>
              </a:rPr>
              <a:t>without vegetal cover; L3, </a:t>
            </a:r>
            <a:r>
              <a:rPr lang="en-US" dirty="0" smtClean="0">
                <a:latin typeface="+mn-lt"/>
                <a:cs typeface="+mn-cs"/>
              </a:rPr>
              <a:t>without pesticides with </a:t>
            </a:r>
            <a:r>
              <a:rPr lang="en-US" dirty="0">
                <a:latin typeface="+mn-lt"/>
                <a:cs typeface="+mn-cs"/>
              </a:rPr>
              <a:t>vegetal </a:t>
            </a:r>
            <a:r>
              <a:rPr lang="en-US" dirty="0" smtClean="0">
                <a:latin typeface="+mn-lt"/>
                <a:cs typeface="+mn-cs"/>
              </a:rPr>
              <a:t>cover; </a:t>
            </a:r>
            <a:r>
              <a:rPr lang="en-US" dirty="0">
                <a:latin typeface="+mn-lt"/>
                <a:cs typeface="+mn-cs"/>
              </a:rPr>
              <a:t>L4, without  </a:t>
            </a:r>
            <a:r>
              <a:rPr lang="en-US" dirty="0" smtClean="0">
                <a:latin typeface="+mn-lt"/>
                <a:cs typeface="+mn-cs"/>
              </a:rPr>
              <a:t>both pesticides </a:t>
            </a:r>
            <a:r>
              <a:rPr lang="en-US" dirty="0">
                <a:latin typeface="+mn-lt"/>
                <a:cs typeface="+mn-cs"/>
              </a:rPr>
              <a:t>and vegetal cover.  </a:t>
            </a:r>
            <a:r>
              <a:rPr lang="es-CL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 (15 cm), B (35 cm) and C (55 cm). </a:t>
            </a:r>
            <a:endParaRPr lang="en-US" dirty="0">
              <a:latin typeface="+mn-lt"/>
              <a:cs typeface="+mn-cs"/>
            </a:endParaRPr>
          </a:p>
        </p:txBody>
      </p:sp>
      <p:graphicFrame>
        <p:nvGraphicFramePr>
          <p:cNvPr id="8" name="7 Gráfico"/>
          <p:cNvGraphicFramePr/>
          <p:nvPr/>
        </p:nvGraphicFramePr>
        <p:xfrm>
          <a:off x="304800" y="762000"/>
          <a:ext cx="76962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gradFill rotWithShape="1">
            <a:gsLst>
              <a:gs pos="0">
                <a:srgbClr val="3E3E63"/>
              </a:gs>
              <a:gs pos="100000">
                <a:srgbClr val="8585D7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s-ES" sz="120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16387" name="Text Box 95"/>
          <p:cNvSpPr txBox="1">
            <a:spLocks noChangeArrowheads="1"/>
          </p:cNvSpPr>
          <p:nvPr/>
        </p:nvSpPr>
        <p:spPr bwMode="auto">
          <a:xfrm>
            <a:off x="228600" y="152400"/>
            <a:ext cx="85344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2400" dirty="0">
                <a:solidFill>
                  <a:srgbClr val="FFFFFF"/>
                </a:solidFill>
              </a:rPr>
              <a:t>PHENOLOXIDASE ACTIVITY</a:t>
            </a:r>
          </a:p>
        </p:txBody>
      </p:sp>
      <p:pic>
        <p:nvPicPr>
          <p:cNvPr id="16388" name="Picture 12" descr="logo_azul_fondo%20transp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332788" y="0"/>
            <a:ext cx="811212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1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848600" y="6248399"/>
            <a:ext cx="838200" cy="473075"/>
          </a:xfrm>
        </p:spPr>
        <p:txBody>
          <a:bodyPr/>
          <a:lstStyle/>
          <a:p>
            <a:pPr>
              <a:defRPr/>
            </a:pPr>
            <a:fld id="{ECD649F0-5D10-42E8-ADE1-191E814C9385}" type="slidenum">
              <a:rPr lang="es-ES" sz="1600" b="1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s-ES" sz="1600" b="1" dirty="0" smtClean="0">
              <a:solidFill>
                <a:srgbClr val="000000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57200" y="5257800"/>
            <a:ext cx="8104187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dirty="0" err="1">
                <a:latin typeface="+mn-lt"/>
                <a:cs typeface="+mn-cs"/>
              </a:rPr>
              <a:t>Phenoloxidase</a:t>
            </a:r>
            <a:r>
              <a:rPr lang="en-US" dirty="0">
                <a:latin typeface="+mn-lt"/>
                <a:cs typeface="+mn-cs"/>
              </a:rPr>
              <a:t> activity in </a:t>
            </a:r>
            <a:r>
              <a:rPr lang="en-US" dirty="0" err="1" smtClean="0">
                <a:latin typeface="+mn-lt"/>
                <a:cs typeface="+mn-cs"/>
              </a:rPr>
              <a:t>biomix</a:t>
            </a:r>
            <a:r>
              <a:rPr lang="en-US" dirty="0" smtClean="0">
                <a:latin typeface="+mn-lt"/>
                <a:cs typeface="+mn-cs"/>
              </a:rPr>
              <a:t>.</a:t>
            </a:r>
            <a:r>
              <a:rPr lang="es-CL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+mn-lt"/>
                <a:cs typeface="+mn-cs"/>
              </a:rPr>
              <a:t>L1,  with </a:t>
            </a:r>
            <a:r>
              <a:rPr lang="en-US" dirty="0" smtClean="0">
                <a:latin typeface="+mn-lt"/>
                <a:cs typeface="+mn-cs"/>
              </a:rPr>
              <a:t>pesticides </a:t>
            </a:r>
            <a:r>
              <a:rPr lang="en-US" dirty="0">
                <a:latin typeface="+mn-lt"/>
                <a:cs typeface="+mn-cs"/>
              </a:rPr>
              <a:t>and vegetal cover; L2,  </a:t>
            </a:r>
            <a:r>
              <a:rPr lang="en-US" dirty="0" smtClean="0">
                <a:latin typeface="+mn-lt"/>
                <a:cs typeface="+mn-cs"/>
              </a:rPr>
              <a:t>with pesticides without </a:t>
            </a:r>
            <a:r>
              <a:rPr lang="en-US" dirty="0">
                <a:latin typeface="+mn-lt"/>
                <a:cs typeface="+mn-cs"/>
              </a:rPr>
              <a:t>vegetal cover; L3, </a:t>
            </a:r>
            <a:r>
              <a:rPr lang="en-US" dirty="0" smtClean="0">
                <a:latin typeface="+mn-lt"/>
                <a:cs typeface="+mn-cs"/>
              </a:rPr>
              <a:t>without pesticides with </a:t>
            </a:r>
            <a:r>
              <a:rPr lang="en-US" dirty="0">
                <a:latin typeface="+mn-lt"/>
                <a:cs typeface="+mn-cs"/>
              </a:rPr>
              <a:t>vegetal </a:t>
            </a:r>
            <a:r>
              <a:rPr lang="en-US" dirty="0" smtClean="0">
                <a:latin typeface="+mn-lt"/>
                <a:cs typeface="+mn-cs"/>
              </a:rPr>
              <a:t>cover; </a:t>
            </a:r>
            <a:r>
              <a:rPr lang="en-US" dirty="0">
                <a:latin typeface="+mn-lt"/>
                <a:cs typeface="+mn-cs"/>
              </a:rPr>
              <a:t>L4, without  both </a:t>
            </a:r>
            <a:r>
              <a:rPr lang="en-US" dirty="0" smtClean="0">
                <a:latin typeface="+mn-lt"/>
                <a:cs typeface="+mn-cs"/>
              </a:rPr>
              <a:t>pesticides and </a:t>
            </a:r>
            <a:r>
              <a:rPr lang="en-US" dirty="0">
                <a:latin typeface="+mn-lt"/>
                <a:cs typeface="+mn-cs"/>
              </a:rPr>
              <a:t>vegetal cover.  </a:t>
            </a:r>
            <a:r>
              <a:rPr lang="es-CL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 (15 cm), B (35 cm) and C (55 cm). </a:t>
            </a:r>
            <a:endParaRPr lang="en-US" dirty="0">
              <a:latin typeface="+mn-lt"/>
              <a:cs typeface="+mn-cs"/>
            </a:endParaRPr>
          </a:p>
        </p:txBody>
      </p:sp>
      <p:graphicFrame>
        <p:nvGraphicFramePr>
          <p:cNvPr id="12" name="11 Gráfico"/>
          <p:cNvGraphicFramePr/>
          <p:nvPr/>
        </p:nvGraphicFramePr>
        <p:xfrm>
          <a:off x="609600" y="838200"/>
          <a:ext cx="74676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12 Elipse"/>
          <p:cNvSpPr/>
          <p:nvPr/>
        </p:nvSpPr>
        <p:spPr bwMode="auto">
          <a:xfrm>
            <a:off x="6324600" y="1600200"/>
            <a:ext cx="1524000" cy="32004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172200"/>
            <a:ext cx="685800" cy="473075"/>
          </a:xfrm>
        </p:spPr>
        <p:txBody>
          <a:bodyPr/>
          <a:lstStyle/>
          <a:p>
            <a:pPr>
              <a:defRPr/>
            </a:pPr>
            <a:fld id="{5EE88C35-C430-4C3D-9B91-4A572A4FD08A}" type="slidenum">
              <a:rPr lang="es-ES" smtClean="0"/>
              <a:pPr>
                <a:defRPr/>
              </a:pPr>
              <a:t>19</a:t>
            </a:fld>
            <a:endParaRPr lang="es-ES" dirty="0"/>
          </a:p>
        </p:txBody>
      </p:sp>
      <p:graphicFrame>
        <p:nvGraphicFramePr>
          <p:cNvPr id="6" name="5 Gráfico"/>
          <p:cNvGraphicFramePr>
            <a:graphicFrameLocks/>
          </p:cNvGraphicFramePr>
          <p:nvPr/>
        </p:nvGraphicFramePr>
        <p:xfrm>
          <a:off x="4495800" y="3124201"/>
          <a:ext cx="41910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7 Gráfico"/>
          <p:cNvGraphicFramePr>
            <a:graphicFrameLocks/>
          </p:cNvGraphicFramePr>
          <p:nvPr/>
        </p:nvGraphicFramePr>
        <p:xfrm>
          <a:off x="0" y="762000"/>
          <a:ext cx="44196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9 Gráfico"/>
          <p:cNvGraphicFramePr>
            <a:graphicFrameLocks/>
          </p:cNvGraphicFramePr>
          <p:nvPr/>
        </p:nvGraphicFramePr>
        <p:xfrm>
          <a:off x="0" y="3124201"/>
          <a:ext cx="4419599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gradFill rotWithShape="1">
            <a:gsLst>
              <a:gs pos="0">
                <a:srgbClr val="3E3E63"/>
              </a:gs>
              <a:gs pos="100000">
                <a:srgbClr val="8585D7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s-ES_tradnl" sz="1200">
              <a:solidFill>
                <a:schemeClr val="bg1"/>
              </a:solidFill>
              <a:latin typeface="Tahoma" pitchFamily="34" charset="0"/>
            </a:endParaRPr>
          </a:p>
        </p:txBody>
      </p:sp>
      <p:graphicFrame>
        <p:nvGraphicFramePr>
          <p:cNvPr id="13" name="12 Gráfico"/>
          <p:cNvGraphicFramePr>
            <a:graphicFrameLocks/>
          </p:cNvGraphicFramePr>
          <p:nvPr/>
        </p:nvGraphicFramePr>
        <p:xfrm>
          <a:off x="4495800" y="762000"/>
          <a:ext cx="41910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Rectángulo 1"/>
          <p:cNvSpPr>
            <a:spLocks noChangeArrowheads="1"/>
          </p:cNvSpPr>
          <p:nvPr/>
        </p:nvSpPr>
        <p:spPr bwMode="auto">
          <a:xfrm>
            <a:off x="381000" y="5791200"/>
            <a:ext cx="81311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dirty="0"/>
              <a:t>Organic acids extracted from the </a:t>
            </a:r>
            <a:r>
              <a:rPr lang="en-US" dirty="0" err="1"/>
              <a:t>rhizosphere</a:t>
            </a:r>
            <a:r>
              <a:rPr lang="en-US" dirty="0"/>
              <a:t> </a:t>
            </a:r>
            <a:r>
              <a:rPr lang="en-US" dirty="0" smtClean="0"/>
              <a:t>after </a:t>
            </a:r>
            <a:r>
              <a:rPr lang="en-US" dirty="0"/>
              <a:t>60 days at 15 cm </a:t>
            </a:r>
            <a:r>
              <a:rPr lang="en-US" dirty="0" err="1" smtClean="0"/>
              <a:t>biobed</a:t>
            </a:r>
            <a:r>
              <a:rPr lang="en-US" dirty="0" smtClean="0"/>
              <a:t> depth</a:t>
            </a:r>
            <a:r>
              <a:rPr lang="en-US" dirty="0"/>
              <a:t>. </a:t>
            </a:r>
            <a:r>
              <a:rPr lang="en-US" dirty="0" smtClean="0"/>
              <a:t>L1,  </a:t>
            </a:r>
            <a:r>
              <a:rPr lang="en-US" dirty="0"/>
              <a:t>with </a:t>
            </a:r>
            <a:r>
              <a:rPr lang="en-US" dirty="0" smtClean="0"/>
              <a:t>pesticides </a:t>
            </a:r>
            <a:r>
              <a:rPr lang="en-US" dirty="0"/>
              <a:t>and vegetal cover and L3, with vegetal cover without </a:t>
            </a:r>
            <a:r>
              <a:rPr lang="en-US" dirty="0" smtClean="0"/>
              <a:t>pesticides.</a:t>
            </a:r>
            <a:endParaRPr lang="en-US" dirty="0"/>
          </a:p>
        </p:txBody>
      </p:sp>
      <p:sp>
        <p:nvSpPr>
          <p:cNvPr id="15" name="9 CuadroTexto"/>
          <p:cNvSpPr txBox="1">
            <a:spLocks noChangeArrowheads="1"/>
          </p:cNvSpPr>
          <p:nvPr/>
        </p:nvSpPr>
        <p:spPr bwMode="auto">
          <a:xfrm>
            <a:off x="685800" y="133350"/>
            <a:ext cx="6934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</a:rPr>
              <a:t>ORGANIC ACIDS EXUDATION</a:t>
            </a:r>
          </a:p>
        </p:txBody>
      </p:sp>
      <p:pic>
        <p:nvPicPr>
          <p:cNvPr id="16" name="Picture 12" descr="logo_azul_fondo%20transp"/>
          <p:cNvPicPr>
            <a:picLocks noChangeAspect="1" noChangeArrowheads="1"/>
          </p:cNvPicPr>
          <p:nvPr/>
        </p:nvPicPr>
        <p:blipFill>
          <a:blip r:embed="rId6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332788" y="0"/>
            <a:ext cx="811212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gradFill rotWithShape="1">
            <a:gsLst>
              <a:gs pos="0">
                <a:srgbClr val="3E3E63"/>
              </a:gs>
              <a:gs pos="100000">
                <a:srgbClr val="8585D7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s-ES" sz="120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18435" name="Text Box 95"/>
          <p:cNvSpPr txBox="1">
            <a:spLocks noChangeArrowheads="1"/>
          </p:cNvSpPr>
          <p:nvPr/>
        </p:nvSpPr>
        <p:spPr bwMode="auto">
          <a:xfrm>
            <a:off x="228600" y="152400"/>
            <a:ext cx="85344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2400" dirty="0">
                <a:solidFill>
                  <a:srgbClr val="FFFFFF"/>
                </a:solidFill>
              </a:rPr>
              <a:t>TEMPERATURE AND  </a:t>
            </a:r>
            <a:r>
              <a:rPr lang="es-ES" sz="2400" dirty="0" smtClean="0">
                <a:solidFill>
                  <a:srgbClr val="FFFFFF"/>
                </a:solidFill>
              </a:rPr>
              <a:t>HUMIDITY   RECORD</a:t>
            </a:r>
            <a:endParaRPr lang="es-ES" sz="2400" dirty="0">
              <a:solidFill>
                <a:srgbClr val="FFFFFF"/>
              </a:solidFill>
            </a:endParaRPr>
          </a:p>
        </p:txBody>
      </p:sp>
      <p:pic>
        <p:nvPicPr>
          <p:cNvPr id="18436" name="Picture 12" descr="logo_azul_fondo%20transp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332788" y="0"/>
            <a:ext cx="811212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Gráfico 2"/>
          <p:cNvPicPr>
            <a:picLocks noChangeArrowheads="1"/>
          </p:cNvPicPr>
          <p:nvPr/>
        </p:nvPicPr>
        <p:blipFill>
          <a:blip r:embed="rId4" cstate="print"/>
          <a:srcRect l="-2711" t="-3323" r="-4573" b="-3819"/>
          <a:stretch>
            <a:fillRect/>
          </a:stretch>
        </p:blipFill>
        <p:spPr bwMode="auto">
          <a:xfrm>
            <a:off x="228600" y="838200"/>
            <a:ext cx="51816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Gráfico 3"/>
          <p:cNvPicPr>
            <a:picLocks noChangeArrowheads="1"/>
          </p:cNvPicPr>
          <p:nvPr/>
        </p:nvPicPr>
        <p:blipFill>
          <a:blip r:embed="rId5" cstate="print"/>
          <a:srcRect l="-5191" t="-3819" r="-9476" b="-3323"/>
          <a:stretch>
            <a:fillRect/>
          </a:stretch>
        </p:blipFill>
        <p:spPr bwMode="auto">
          <a:xfrm>
            <a:off x="381000" y="3429000"/>
            <a:ext cx="525780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772400" y="6248399"/>
            <a:ext cx="914400" cy="473075"/>
          </a:xfrm>
        </p:spPr>
        <p:txBody>
          <a:bodyPr/>
          <a:lstStyle/>
          <a:p>
            <a:pPr>
              <a:defRPr/>
            </a:pPr>
            <a:fld id="{C452AD34-226B-44A9-880C-01069ADB6EDE}" type="slidenum">
              <a:rPr lang="es-ES" sz="1600" b="1" smtClean="0"/>
              <a:pPr>
                <a:defRPr/>
              </a:pPr>
              <a:t>20</a:t>
            </a:fld>
            <a:endParaRPr lang="es-ES" sz="1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04800" y="2590800"/>
            <a:ext cx="845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Confocal</a:t>
            </a:r>
            <a:r>
              <a:rPr lang="en-US" dirty="0" smtClean="0"/>
              <a:t> </a:t>
            </a:r>
            <a:r>
              <a:rPr lang="en-US" dirty="0"/>
              <a:t>laser scanning micrographs </a:t>
            </a:r>
            <a:r>
              <a:rPr lang="en-US" dirty="0" smtClean="0"/>
              <a:t>(CLSM) of </a:t>
            </a:r>
            <a:r>
              <a:rPr lang="en-US" dirty="0"/>
              <a:t>wheat </a:t>
            </a:r>
            <a:r>
              <a:rPr lang="en-US" dirty="0" smtClean="0"/>
              <a:t>straw. </a:t>
            </a:r>
            <a:r>
              <a:rPr lang="en-US" dirty="0"/>
              <a:t>A, wheat straw at initial time (0 day</a:t>
            </a:r>
            <a:r>
              <a:rPr lang="en-US" dirty="0" smtClean="0"/>
              <a:t>); B, wheat straw for L1 </a:t>
            </a:r>
            <a:r>
              <a:rPr lang="en-US" dirty="0" err="1" smtClean="0"/>
              <a:t>biomix</a:t>
            </a:r>
            <a:r>
              <a:rPr lang="en-US" dirty="0" smtClean="0"/>
              <a:t>; C, wheat straw for L2 </a:t>
            </a:r>
            <a:r>
              <a:rPr lang="en-US" dirty="0" err="1" smtClean="0"/>
              <a:t>biomix</a:t>
            </a:r>
            <a:r>
              <a:rPr lang="en-US" dirty="0" smtClean="0"/>
              <a:t>; D, wheat straw for L3 </a:t>
            </a:r>
            <a:r>
              <a:rPr lang="en-US" dirty="0" err="1" smtClean="0"/>
              <a:t>biomix</a:t>
            </a:r>
            <a:r>
              <a:rPr lang="en-US" dirty="0" smtClean="0"/>
              <a:t>; E, wheat straw for L4 </a:t>
            </a:r>
            <a:r>
              <a:rPr lang="en-US" dirty="0" err="1" smtClean="0"/>
              <a:t>biomix</a:t>
            </a:r>
            <a:r>
              <a:rPr lang="en-US" dirty="0" smtClean="0"/>
              <a:t>. Micrographs B, C, D and E were taken after 60 days of operation. </a:t>
            </a:r>
          </a:p>
        </p:txBody>
      </p:sp>
      <p:grpSp>
        <p:nvGrpSpPr>
          <p:cNvPr id="23" name="22 Grupo"/>
          <p:cNvGrpSpPr/>
          <p:nvPr/>
        </p:nvGrpSpPr>
        <p:grpSpPr>
          <a:xfrm>
            <a:off x="152400" y="838200"/>
            <a:ext cx="8839200" cy="1730039"/>
            <a:chOff x="152400" y="838200"/>
            <a:chExt cx="8839200" cy="1730039"/>
          </a:xfrm>
        </p:grpSpPr>
        <p:pic>
          <p:nvPicPr>
            <p:cNvPr id="57351" name="Imagen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562600" y="838200"/>
              <a:ext cx="1676400" cy="1676400"/>
            </a:xfrm>
            <a:prstGeom prst="rect">
              <a:avLst/>
            </a:prstGeom>
            <a:noFill/>
          </p:spPr>
        </p:pic>
        <p:grpSp>
          <p:nvGrpSpPr>
            <p:cNvPr id="15" name="14 Grupo"/>
            <p:cNvGrpSpPr/>
            <p:nvPr/>
          </p:nvGrpSpPr>
          <p:grpSpPr>
            <a:xfrm>
              <a:off x="152400" y="860761"/>
              <a:ext cx="1668145" cy="1681136"/>
              <a:chOff x="1460500" y="871861"/>
              <a:chExt cx="1668145" cy="1681136"/>
            </a:xfrm>
          </p:grpSpPr>
          <p:pic>
            <p:nvPicPr>
              <p:cNvPr id="57349" name="Imagen 9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460500" y="871861"/>
                <a:ext cx="1668145" cy="1681136"/>
              </a:xfrm>
              <a:prstGeom prst="rect">
                <a:avLst/>
              </a:prstGeom>
              <a:noFill/>
            </p:spPr>
          </p:pic>
          <p:sp>
            <p:nvSpPr>
              <p:cNvPr id="57352" name="Cuadro de texto 2"/>
              <p:cNvSpPr txBox="1">
                <a:spLocks noChangeArrowheads="1"/>
              </p:cNvSpPr>
              <p:nvPr/>
            </p:nvSpPr>
            <p:spPr bwMode="auto">
              <a:xfrm>
                <a:off x="1517650" y="952520"/>
                <a:ext cx="250190" cy="259125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A</a:t>
                </a:r>
                <a:endParaRPr kumimoji="0" lang="es-ES" sz="1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0" name="19 Grupo"/>
            <p:cNvGrpSpPr/>
            <p:nvPr/>
          </p:nvGrpSpPr>
          <p:grpSpPr>
            <a:xfrm>
              <a:off x="3733800" y="838200"/>
              <a:ext cx="1746250" cy="1730039"/>
              <a:chOff x="5486400" y="838200"/>
              <a:chExt cx="1746250" cy="1730039"/>
            </a:xfrm>
          </p:grpSpPr>
          <p:pic>
            <p:nvPicPr>
              <p:cNvPr id="57348" name="Imagen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486400" y="838200"/>
                <a:ext cx="1746250" cy="1730039"/>
              </a:xfrm>
              <a:prstGeom prst="rect">
                <a:avLst/>
              </a:prstGeom>
              <a:noFill/>
            </p:spPr>
          </p:pic>
          <p:sp>
            <p:nvSpPr>
              <p:cNvPr id="57353" name="Text Box 9"/>
              <p:cNvSpPr txBox="1">
                <a:spLocks noChangeArrowheads="1"/>
              </p:cNvSpPr>
              <p:nvPr/>
            </p:nvSpPr>
            <p:spPr bwMode="auto">
              <a:xfrm>
                <a:off x="5562600" y="990600"/>
                <a:ext cx="250190" cy="259125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lang="es-ES" sz="1100" b="0" dirty="0" smtClean="0">
                    <a:latin typeface="Calibri" pitchFamily="34" charset="0"/>
                  </a:rPr>
                  <a:t>C</a:t>
                </a:r>
                <a:endParaRPr kumimoji="0" lang="es-E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7354" name="Text Box 10"/>
            <p:cNvSpPr txBox="1">
              <a:spLocks noChangeArrowheads="1"/>
            </p:cNvSpPr>
            <p:nvPr/>
          </p:nvSpPr>
          <p:spPr bwMode="auto">
            <a:xfrm>
              <a:off x="5638800" y="990600"/>
              <a:ext cx="250190" cy="25912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es-ES" sz="1100" b="0" dirty="0" smtClean="0">
                  <a:latin typeface="Calibri" pitchFamily="34" charset="0"/>
                </a:rPr>
                <a:t>D</a:t>
              </a:r>
              <a:endParaRPr kumimoji="0" lang="es-E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6" name="15 Grupo"/>
            <p:cNvGrpSpPr/>
            <p:nvPr/>
          </p:nvGrpSpPr>
          <p:grpSpPr>
            <a:xfrm>
              <a:off x="7315200" y="838200"/>
              <a:ext cx="1676400" cy="1663988"/>
              <a:chOff x="3263900" y="838200"/>
              <a:chExt cx="1676400" cy="1663988"/>
            </a:xfrm>
          </p:grpSpPr>
          <p:pic>
            <p:nvPicPr>
              <p:cNvPr id="57350" name="Imagen 7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263900" y="838200"/>
                <a:ext cx="1676400" cy="1663988"/>
              </a:xfrm>
              <a:prstGeom prst="rect">
                <a:avLst/>
              </a:prstGeom>
              <a:noFill/>
            </p:spPr>
          </p:pic>
          <p:sp>
            <p:nvSpPr>
              <p:cNvPr id="57355" name="Text Box 11"/>
              <p:cNvSpPr txBox="1">
                <a:spLocks noChangeArrowheads="1"/>
              </p:cNvSpPr>
              <p:nvPr/>
            </p:nvSpPr>
            <p:spPr bwMode="auto">
              <a:xfrm>
                <a:off x="3403600" y="952520"/>
                <a:ext cx="250190" cy="259125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lang="es-ES" sz="1100" b="0" dirty="0" smtClean="0">
                    <a:latin typeface="Calibri" pitchFamily="34" charset="0"/>
                  </a:rPr>
                  <a:t>E</a:t>
                </a:r>
                <a:endParaRPr kumimoji="0" lang="es-E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9" name="18 Grupo"/>
            <p:cNvGrpSpPr/>
            <p:nvPr/>
          </p:nvGrpSpPr>
          <p:grpSpPr>
            <a:xfrm>
              <a:off x="1905000" y="838200"/>
              <a:ext cx="1746250" cy="1730039"/>
              <a:chOff x="3333750" y="2781636"/>
              <a:chExt cx="1746250" cy="1730039"/>
            </a:xfrm>
          </p:grpSpPr>
          <p:pic>
            <p:nvPicPr>
              <p:cNvPr id="57347" name="Imagen 4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333750" y="2781636"/>
                <a:ext cx="1746250" cy="1730039"/>
              </a:xfrm>
              <a:prstGeom prst="rect">
                <a:avLst/>
              </a:prstGeom>
              <a:noFill/>
            </p:spPr>
          </p:pic>
          <p:sp>
            <p:nvSpPr>
              <p:cNvPr id="57356" name="Text Box 12"/>
              <p:cNvSpPr txBox="1">
                <a:spLocks noChangeArrowheads="1"/>
              </p:cNvSpPr>
              <p:nvPr/>
            </p:nvSpPr>
            <p:spPr bwMode="auto">
              <a:xfrm>
                <a:off x="3473450" y="2895956"/>
                <a:ext cx="250190" cy="259125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lang="es-ES" sz="1100" b="0" dirty="0" smtClean="0">
                    <a:latin typeface="Calibri" pitchFamily="34" charset="0"/>
                  </a:rPr>
                  <a:t>B</a:t>
                </a:r>
                <a:endParaRPr kumimoji="0" lang="es-E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2" name="2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924800" y="6248399"/>
            <a:ext cx="762000" cy="473075"/>
          </a:xfrm>
        </p:spPr>
        <p:txBody>
          <a:bodyPr/>
          <a:lstStyle/>
          <a:p>
            <a:pPr>
              <a:defRPr/>
            </a:pPr>
            <a:fld id="{A5A44DB9-848B-4B27-B83F-D404D8618DBD}" type="slidenum">
              <a:rPr lang="es-ES" sz="1600" b="1" smtClean="0"/>
              <a:pPr>
                <a:defRPr/>
              </a:pPr>
              <a:t>21</a:t>
            </a:fld>
            <a:endParaRPr lang="es-ES" sz="1600" b="1" dirty="0"/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gradFill rotWithShape="1">
            <a:gsLst>
              <a:gs pos="0">
                <a:srgbClr val="3E3E63"/>
              </a:gs>
              <a:gs pos="100000">
                <a:srgbClr val="8585D7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s-ES" sz="1200">
              <a:solidFill>
                <a:srgbClr val="FFFFFF"/>
              </a:solidFill>
              <a:latin typeface="Tahoma" pitchFamily="34" charset="0"/>
            </a:endParaRPr>
          </a:p>
        </p:txBody>
      </p:sp>
      <p:pic>
        <p:nvPicPr>
          <p:cNvPr id="25" name="Picture 12" descr="logo_azul_fondo%20transp"/>
          <p:cNvPicPr>
            <a:picLocks noChangeAspect="1" noChangeArrowheads="1"/>
          </p:cNvPicPr>
          <p:nvPr/>
        </p:nvPicPr>
        <p:blipFill>
          <a:blip r:embed="rId7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332788" y="0"/>
            <a:ext cx="811212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 Box 95"/>
          <p:cNvSpPr txBox="1">
            <a:spLocks noChangeArrowheads="1"/>
          </p:cNvSpPr>
          <p:nvPr/>
        </p:nvSpPr>
        <p:spPr bwMode="auto">
          <a:xfrm>
            <a:off x="228600" y="152400"/>
            <a:ext cx="85344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2400" dirty="0" smtClean="0">
                <a:solidFill>
                  <a:srgbClr val="FFFFFF"/>
                </a:solidFill>
              </a:rPr>
              <a:t>CLSM  OF WHEAT STRAW OF BIOMIX</a:t>
            </a:r>
            <a:endParaRPr lang="es-ES" sz="2400" dirty="0">
              <a:solidFill>
                <a:srgbClr val="FFFFFF"/>
              </a:solidFill>
            </a:endParaRPr>
          </a:p>
        </p:txBody>
      </p:sp>
      <p:pic>
        <p:nvPicPr>
          <p:cNvPr id="27" name="Imagen 3"/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16474" b="42432"/>
          <a:stretch/>
        </p:blipFill>
        <p:spPr>
          <a:xfrm>
            <a:off x="457200" y="3888135"/>
            <a:ext cx="8243317" cy="1750665"/>
          </a:xfrm>
          <a:prstGeom prst="rect">
            <a:avLst/>
          </a:prstGeom>
        </p:spPr>
      </p:pic>
      <p:sp>
        <p:nvSpPr>
          <p:cNvPr id="28" name="27 Rectángulo"/>
          <p:cNvSpPr/>
          <p:nvPr/>
        </p:nvSpPr>
        <p:spPr>
          <a:xfrm>
            <a:off x="533400" y="5722203"/>
            <a:ext cx="81483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dirty="0"/>
              <a:t>Confocal laser scanning microscopy (CLSM) images of colonization and lignocellulosic component degradation by </a:t>
            </a:r>
            <a:r>
              <a:rPr lang="en-GB" dirty="0" smtClean="0"/>
              <a:t>WRF. </a:t>
            </a:r>
            <a:r>
              <a:rPr lang="en-GB" dirty="0"/>
              <a:t>L</a:t>
            </a:r>
            <a:r>
              <a:rPr lang="en-US" dirty="0" err="1" smtClean="0">
                <a:ea typeface="Times New Roman" panose="02020603050405020304" pitchFamily="18" charset="0"/>
              </a:rPr>
              <a:t>ignin</a:t>
            </a:r>
            <a:r>
              <a:rPr lang="en-US" dirty="0" smtClean="0">
                <a:ea typeface="Times New Roman" panose="02020603050405020304" pitchFamily="18" charset="0"/>
              </a:rPr>
              <a:t> (green channel), cellulose (red channel) and fungal mycelium (blue channel).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gradFill rotWithShape="1">
            <a:gsLst>
              <a:gs pos="0">
                <a:srgbClr val="3E3E63"/>
              </a:gs>
              <a:gs pos="100000">
                <a:srgbClr val="8585D7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s-ES" sz="1200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19459" name="Text Box 95"/>
          <p:cNvSpPr txBox="1">
            <a:spLocks noChangeArrowheads="1"/>
          </p:cNvSpPr>
          <p:nvPr/>
        </p:nvSpPr>
        <p:spPr bwMode="auto">
          <a:xfrm>
            <a:off x="457200" y="0"/>
            <a:ext cx="70104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2400" dirty="0">
                <a:solidFill>
                  <a:srgbClr val="FFFFFF"/>
                </a:solidFill>
              </a:rPr>
              <a:t>MAIN CONCLUSIONS</a:t>
            </a:r>
          </a:p>
        </p:txBody>
      </p:sp>
      <p:pic>
        <p:nvPicPr>
          <p:cNvPr id="19460" name="Picture 12" descr="logo_azul_fondo%20transp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332788" y="0"/>
            <a:ext cx="811212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696200" y="6248399"/>
            <a:ext cx="990600" cy="473075"/>
          </a:xfrm>
        </p:spPr>
        <p:txBody>
          <a:bodyPr/>
          <a:lstStyle/>
          <a:p>
            <a:pPr>
              <a:defRPr/>
            </a:pPr>
            <a:fld id="{F599EE59-AB21-4DA7-B12E-0ACC007025C7}" type="slidenum">
              <a:rPr lang="es-ES" sz="1600" smtClean="0"/>
              <a:pPr>
                <a:defRPr/>
              </a:pPr>
              <a:t>22</a:t>
            </a:fld>
            <a:endParaRPr lang="es-ES" sz="1600" dirty="0" smtClean="0"/>
          </a:p>
        </p:txBody>
      </p:sp>
      <p:sp>
        <p:nvSpPr>
          <p:cNvPr id="2" name="Rectángulo 1"/>
          <p:cNvSpPr/>
          <p:nvPr/>
        </p:nvSpPr>
        <p:spPr>
          <a:xfrm>
            <a:off x="685800" y="914400"/>
            <a:ext cx="8207375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+mn-lt"/>
                <a:ea typeface="Times New Roman" panose="02020603050405020304" pitchFamily="18" charset="0"/>
                <a:cs typeface="+mn-cs"/>
              </a:rPr>
              <a:t>The degradation of the pesticides was high (&gt;95%) and was highest in </a:t>
            </a:r>
            <a:r>
              <a:rPr lang="en-GB" sz="2000" dirty="0" err="1">
                <a:latin typeface="+mn-lt"/>
                <a:ea typeface="Times New Roman" panose="02020603050405020304" pitchFamily="18" charset="0"/>
                <a:cs typeface="+mn-cs"/>
              </a:rPr>
              <a:t>biobeds</a:t>
            </a:r>
            <a:r>
              <a:rPr lang="en-GB" sz="2000" dirty="0">
                <a:latin typeface="+mn-lt"/>
                <a:ea typeface="Times New Roman" panose="02020603050405020304" pitchFamily="18" charset="0"/>
                <a:cs typeface="+mn-cs"/>
              </a:rPr>
              <a:t> with vegetal </a:t>
            </a:r>
            <a:r>
              <a:rPr lang="en-GB" sz="2000" dirty="0" smtClean="0">
                <a:latin typeface="+mn-lt"/>
                <a:ea typeface="Times New Roman" panose="02020603050405020304" pitchFamily="18" charset="0"/>
                <a:cs typeface="+mn-cs"/>
              </a:rPr>
              <a:t>cover (L1). </a:t>
            </a:r>
            <a:endParaRPr lang="en-GB" sz="2000" dirty="0">
              <a:latin typeface="+mn-lt"/>
              <a:ea typeface="Times New Roman" panose="02020603050405020304" pitchFamily="18" charset="0"/>
              <a:cs typeface="+mn-cs"/>
            </a:endParaRPr>
          </a:p>
          <a:p>
            <a:pPr algn="just">
              <a:defRPr/>
            </a:pPr>
            <a:endParaRPr lang="en-GB" sz="2000" dirty="0">
              <a:latin typeface="+mn-lt"/>
              <a:ea typeface="Times New Roman" panose="02020603050405020304" pitchFamily="18" charset="0"/>
              <a:cs typeface="+mn-cs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+mn-lt"/>
                <a:ea typeface="Times New Roman" panose="02020603050405020304" pitchFamily="18" charset="0"/>
                <a:cs typeface="+mn-cs"/>
              </a:rPr>
              <a:t>At the hydraulic load used (</a:t>
            </a:r>
            <a:r>
              <a:rPr lang="en-US" sz="2000" dirty="0">
                <a:latin typeface="+mn-lt"/>
                <a:cs typeface="+mn-cs"/>
              </a:rPr>
              <a:t>1.2 L d</a:t>
            </a:r>
            <a:r>
              <a:rPr lang="en-US" sz="2000" baseline="30000" dirty="0">
                <a:latin typeface="+mn-lt"/>
                <a:cs typeface="+mn-cs"/>
              </a:rPr>
              <a:t>-1</a:t>
            </a:r>
            <a:r>
              <a:rPr lang="en-US" sz="2000" dirty="0">
                <a:latin typeface="+mn-lt"/>
                <a:cs typeface="+mn-cs"/>
              </a:rPr>
              <a:t>)</a:t>
            </a:r>
            <a:r>
              <a:rPr lang="en-GB" sz="2000" dirty="0">
                <a:latin typeface="+mn-lt"/>
                <a:ea typeface="Times New Roman" panose="02020603050405020304" pitchFamily="18" charset="0"/>
                <a:cs typeface="+mn-cs"/>
              </a:rPr>
              <a:t>, no pesticide residues were obtained in lixiviates of the </a:t>
            </a:r>
            <a:r>
              <a:rPr lang="en-GB" sz="2000" dirty="0" err="1" smtClean="0">
                <a:latin typeface="+mn-lt"/>
                <a:ea typeface="Times New Roman" panose="02020603050405020304" pitchFamily="18" charset="0"/>
                <a:cs typeface="+mn-cs"/>
              </a:rPr>
              <a:t>biobeds</a:t>
            </a:r>
            <a:r>
              <a:rPr lang="en-GB" sz="2000" dirty="0" smtClean="0">
                <a:latin typeface="+mn-lt"/>
                <a:ea typeface="Times New Roman" panose="02020603050405020304" pitchFamily="18" charset="0"/>
                <a:cs typeface="+mn-cs"/>
              </a:rPr>
              <a:t> system (L1 and L2)</a:t>
            </a:r>
            <a:endParaRPr lang="en-GB" sz="2000" dirty="0">
              <a:latin typeface="+mn-lt"/>
              <a:ea typeface="Times New Roman" panose="02020603050405020304" pitchFamily="18" charset="0"/>
              <a:cs typeface="+mn-cs"/>
            </a:endParaRPr>
          </a:p>
          <a:p>
            <a:pPr algn="just">
              <a:defRPr/>
            </a:pPr>
            <a:endParaRPr lang="en-GB" sz="2000" dirty="0">
              <a:latin typeface="+mn-lt"/>
              <a:ea typeface="Times New Roman" panose="02020603050405020304" pitchFamily="18" charset="0"/>
              <a:cs typeface="+mn-cs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+mn-lt"/>
                <a:ea typeface="Times New Roman" panose="02020603050405020304" pitchFamily="18" charset="0"/>
                <a:cs typeface="+mn-cs"/>
              </a:rPr>
              <a:t>Dehydrogenase activity was similar in all treatments except in </a:t>
            </a:r>
            <a:r>
              <a:rPr lang="en-GB" sz="2000" dirty="0" err="1">
                <a:latin typeface="+mn-lt"/>
                <a:ea typeface="Times New Roman" panose="02020603050405020304" pitchFamily="18" charset="0"/>
                <a:cs typeface="+mn-cs"/>
              </a:rPr>
              <a:t>biobed</a:t>
            </a:r>
            <a:r>
              <a:rPr lang="en-GB" sz="2000" dirty="0">
                <a:latin typeface="+mn-lt"/>
                <a:ea typeface="Times New Roman" panose="02020603050405020304" pitchFamily="18" charset="0"/>
                <a:cs typeface="+mn-cs"/>
              </a:rPr>
              <a:t> without both pesticides and vegetal cover, where low values were obtained (L4). </a:t>
            </a:r>
          </a:p>
          <a:p>
            <a:pPr algn="just">
              <a:defRPr/>
            </a:pPr>
            <a:endParaRPr lang="en-GB" sz="2000" dirty="0">
              <a:latin typeface="+mn-lt"/>
              <a:ea typeface="Times New Roman" panose="02020603050405020304" pitchFamily="18" charset="0"/>
              <a:cs typeface="+mn-cs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+mn-lt"/>
                <a:ea typeface="Times New Roman" panose="02020603050405020304" pitchFamily="18" charset="0"/>
                <a:cs typeface="+mn-cs"/>
              </a:rPr>
              <a:t>Contrarily, </a:t>
            </a:r>
            <a:r>
              <a:rPr lang="en-GB" sz="2000" dirty="0" err="1">
                <a:latin typeface="+mn-lt"/>
                <a:ea typeface="Times New Roman" panose="02020603050405020304" pitchFamily="18" charset="0"/>
                <a:cs typeface="+mn-cs"/>
              </a:rPr>
              <a:t>phenoloxide</a:t>
            </a:r>
            <a:r>
              <a:rPr lang="en-GB" sz="2000" dirty="0">
                <a:latin typeface="+mn-lt"/>
                <a:ea typeface="Times New Roman" panose="02020603050405020304" pitchFamily="18" charset="0"/>
                <a:cs typeface="+mn-cs"/>
              </a:rPr>
              <a:t> activity was highest in </a:t>
            </a:r>
            <a:r>
              <a:rPr lang="en-GB" sz="2000" dirty="0" err="1">
                <a:latin typeface="+mn-lt"/>
                <a:ea typeface="Times New Roman" panose="02020603050405020304" pitchFamily="18" charset="0"/>
                <a:cs typeface="+mn-cs"/>
              </a:rPr>
              <a:t>biobed</a:t>
            </a:r>
            <a:r>
              <a:rPr lang="en-GB" sz="2000" dirty="0">
                <a:latin typeface="+mn-lt"/>
                <a:ea typeface="Times New Roman" panose="02020603050405020304" pitchFamily="18" charset="0"/>
                <a:cs typeface="+mn-cs"/>
              </a:rPr>
              <a:t> without  both pesticides and vegetal cover (L4). </a:t>
            </a:r>
          </a:p>
          <a:p>
            <a:pPr algn="just">
              <a:defRPr/>
            </a:pPr>
            <a:endParaRPr lang="en-GB" sz="2000" dirty="0">
              <a:latin typeface="+mn-lt"/>
              <a:ea typeface="Times New Roman" panose="02020603050405020304" pitchFamily="18" charset="0"/>
              <a:cs typeface="+mn-cs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+mn-lt"/>
                <a:ea typeface="Times New Roman" panose="02020603050405020304" pitchFamily="18" charset="0"/>
                <a:cs typeface="+mn-cs"/>
              </a:rPr>
              <a:t>Oxalic, malic and succinic acids </a:t>
            </a:r>
            <a:r>
              <a:rPr lang="en-GB" sz="2000" dirty="0" smtClean="0">
                <a:latin typeface="+mn-lt"/>
                <a:ea typeface="Times New Roman" panose="02020603050405020304" pitchFamily="18" charset="0"/>
                <a:cs typeface="+mn-cs"/>
              </a:rPr>
              <a:t>exudation were highest at the first 15 days in </a:t>
            </a:r>
            <a:r>
              <a:rPr lang="en-GB" sz="2000" dirty="0">
                <a:latin typeface="+mn-lt"/>
                <a:ea typeface="Times New Roman" panose="02020603050405020304" pitchFamily="18" charset="0"/>
                <a:cs typeface="+mn-cs"/>
              </a:rPr>
              <a:t>contaminated </a:t>
            </a:r>
            <a:r>
              <a:rPr lang="en-GB" sz="2000" dirty="0" err="1" smtClean="0">
                <a:latin typeface="+mn-lt"/>
                <a:ea typeface="Times New Roman" panose="02020603050405020304" pitchFamily="18" charset="0"/>
                <a:cs typeface="+mn-cs"/>
              </a:rPr>
              <a:t>biobed</a:t>
            </a:r>
            <a:r>
              <a:rPr lang="en-GB" sz="2000" dirty="0" smtClean="0">
                <a:latin typeface="+mn-lt"/>
                <a:ea typeface="Times New Roman" panose="02020603050405020304" pitchFamily="18" charset="0"/>
                <a:cs typeface="+mn-cs"/>
              </a:rPr>
              <a:t> </a:t>
            </a:r>
            <a:r>
              <a:rPr lang="en-GB" sz="2000" dirty="0">
                <a:latin typeface="+mn-lt"/>
                <a:ea typeface="Times New Roman" panose="02020603050405020304" pitchFamily="18" charset="0"/>
                <a:cs typeface="+mn-cs"/>
              </a:rPr>
              <a:t>with vegetal </a:t>
            </a:r>
            <a:r>
              <a:rPr lang="en-GB" sz="2000" dirty="0" smtClean="0">
                <a:latin typeface="+mn-lt"/>
                <a:ea typeface="Times New Roman" panose="02020603050405020304" pitchFamily="18" charset="0"/>
                <a:cs typeface="+mn-cs"/>
              </a:rPr>
              <a:t>cover (L1), </a:t>
            </a:r>
            <a:r>
              <a:rPr lang="en-GB" sz="2000" dirty="0">
                <a:latin typeface="+mn-lt"/>
                <a:ea typeface="Times New Roman" panose="02020603050405020304" pitchFamily="18" charset="0"/>
                <a:cs typeface="+mn-cs"/>
              </a:rPr>
              <a:t>instead of, citric acid was highest in uncontaminated </a:t>
            </a:r>
            <a:r>
              <a:rPr lang="en-GB" sz="2000" dirty="0" err="1" smtClean="0">
                <a:latin typeface="+mn-lt"/>
                <a:ea typeface="Times New Roman" panose="02020603050405020304" pitchFamily="18" charset="0"/>
                <a:cs typeface="+mn-cs"/>
              </a:rPr>
              <a:t>biobed</a:t>
            </a:r>
            <a:r>
              <a:rPr lang="en-GB" sz="2000" dirty="0" smtClean="0">
                <a:latin typeface="+mn-lt"/>
                <a:ea typeface="Times New Roman" panose="02020603050405020304" pitchFamily="18" charset="0"/>
                <a:cs typeface="+mn-cs"/>
              </a:rPr>
              <a:t> (L3). </a:t>
            </a:r>
            <a:endParaRPr lang="en-GB" sz="2000" dirty="0">
              <a:latin typeface="+mn-lt"/>
              <a:ea typeface="Times New Roman" panose="02020603050405020304" pitchFamily="18" charset="0"/>
              <a:cs typeface="+mn-cs"/>
            </a:endParaRPr>
          </a:p>
          <a:p>
            <a:pPr algn="just">
              <a:defRPr/>
            </a:pPr>
            <a:endParaRPr lang="es-CL" sz="2000" dirty="0">
              <a:cs typeface="+mn-cs"/>
            </a:endParaRPr>
          </a:p>
        </p:txBody>
      </p:sp>
      <p:pic>
        <p:nvPicPr>
          <p:cNvPr id="7" name="Picture 55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838200"/>
            <a:ext cx="785813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5894387"/>
            <a:ext cx="2133600" cy="476250"/>
          </a:xfrm>
        </p:spPr>
        <p:txBody>
          <a:bodyPr/>
          <a:lstStyle/>
          <a:p>
            <a:pPr>
              <a:defRPr/>
            </a:pPr>
            <a:fld id="{D8EA3393-0E3F-4D46-A3DB-B322097EB015}" type="slidenum">
              <a:rPr lang="es-ES" smtClean="0"/>
              <a:pPr>
                <a:defRPr/>
              </a:pPr>
              <a:t>23</a:t>
            </a:fld>
            <a:endParaRPr lang="es-ES" smtClean="0"/>
          </a:p>
        </p:txBody>
      </p:sp>
      <p:pic>
        <p:nvPicPr>
          <p:cNvPr id="1030" name="Picture 6" descr="http://www.jne2009ufro.cl/imagen/fotos_region/SierraNevadaConguillio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975" y="4446587"/>
            <a:ext cx="2447925" cy="2060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8" name="Picture 14" descr="http://farm3.static.flickr.com/2266/2283325622_bc2f11ecf8_o.jpg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419600"/>
            <a:ext cx="2305050" cy="20875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4" name="Picture 10" descr="Chile: Volcano Vallarica from Pucon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9338" y="4446587"/>
            <a:ext cx="2124075" cy="2060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 descr="http://www.jne2009ufro.cl/imagen/fotos_region/parquenacionalconguillio.jpg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19925" y="4446587"/>
            <a:ext cx="2124075" cy="2060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632" name="9 CuadroTexto"/>
          <p:cNvSpPr txBox="1">
            <a:spLocks noChangeArrowheads="1"/>
          </p:cNvSpPr>
          <p:nvPr/>
        </p:nvSpPr>
        <p:spPr bwMode="auto">
          <a:xfrm>
            <a:off x="1716088" y="3581400"/>
            <a:ext cx="61436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2400" dirty="0">
                <a:latin typeface="+mn-lt"/>
                <a:cs typeface="+mn-cs"/>
              </a:rPr>
              <a:t>La </a:t>
            </a:r>
            <a:r>
              <a:rPr lang="es-ES" sz="2400" dirty="0" err="1">
                <a:latin typeface="+mn-lt"/>
                <a:cs typeface="+mn-cs"/>
              </a:rPr>
              <a:t>Araucania</a:t>
            </a:r>
            <a:r>
              <a:rPr lang="es-ES" sz="2400" dirty="0">
                <a:latin typeface="+mn-lt"/>
                <a:cs typeface="+mn-cs"/>
              </a:rPr>
              <a:t>, South of Chile</a:t>
            </a:r>
          </a:p>
        </p:txBody>
      </p:sp>
      <p:sp>
        <p:nvSpPr>
          <p:cNvPr id="9" name="8 Rectángulo"/>
          <p:cNvSpPr/>
          <p:nvPr/>
        </p:nvSpPr>
        <p:spPr>
          <a:xfrm>
            <a:off x="2819400" y="2438400"/>
            <a:ext cx="3826496" cy="14311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dirty="0" smtClean="0">
                <a:latin typeface="+mn-lt"/>
                <a:cs typeface="+mn-cs"/>
                <a:hlinkClick r:id="rId7"/>
              </a:rPr>
              <a:t>www.lechosbiologicos.cl</a:t>
            </a:r>
            <a:endParaRPr lang="es-ES" sz="2400" dirty="0" smtClean="0">
              <a:latin typeface="+mn-lt"/>
              <a:cs typeface="+mn-cs"/>
            </a:endParaRPr>
          </a:p>
          <a:p>
            <a:pPr algn="ctr">
              <a:spcBef>
                <a:spcPts val="600"/>
              </a:spcBef>
              <a:spcAft>
                <a:spcPts val="0"/>
              </a:spcAft>
              <a:defRPr/>
            </a:pPr>
            <a:r>
              <a:rPr lang="es-ES" sz="2400" dirty="0" smtClean="0">
                <a:latin typeface="+mn-lt"/>
                <a:cs typeface="+mn-cs"/>
                <a:hlinkClick r:id="rId8"/>
              </a:rPr>
              <a:t>www.bioren.cl</a:t>
            </a:r>
            <a:endParaRPr lang="es-ES" sz="2400" dirty="0" smtClean="0">
              <a:latin typeface="+mn-lt"/>
              <a:cs typeface="+mn-cs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  <a:defRPr/>
            </a:pPr>
            <a:endParaRPr lang="es-ES" sz="2400" dirty="0">
              <a:latin typeface="+mn-lt"/>
              <a:cs typeface="+mn-cs"/>
            </a:endParaRPr>
          </a:p>
        </p:txBody>
      </p:sp>
      <p:sp>
        <p:nvSpPr>
          <p:cNvPr id="21513" name="Rectangle 1"/>
          <p:cNvSpPr>
            <a:spLocks noChangeArrowheads="1"/>
          </p:cNvSpPr>
          <p:nvPr/>
        </p:nvSpPr>
        <p:spPr bwMode="auto">
          <a:xfrm>
            <a:off x="533400" y="685800"/>
            <a:ext cx="7858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2400" dirty="0" smtClean="0">
                <a:cs typeface="Times" pitchFamily="18" charset="0"/>
              </a:rPr>
              <a:t>THANKS YOU</a:t>
            </a:r>
            <a:endParaRPr lang="en-US" sz="2000" dirty="0">
              <a:cs typeface="Times" pitchFamily="18" charset="0"/>
            </a:endParaRPr>
          </a:p>
        </p:txBody>
      </p:sp>
      <p:sp>
        <p:nvSpPr>
          <p:cNvPr id="21514" name="Rectangle 1"/>
          <p:cNvSpPr>
            <a:spLocks noChangeArrowheads="1"/>
          </p:cNvSpPr>
          <p:nvPr/>
        </p:nvSpPr>
        <p:spPr bwMode="auto">
          <a:xfrm>
            <a:off x="676275" y="1676400"/>
            <a:ext cx="785812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2400" dirty="0">
                <a:cs typeface="Times" pitchFamily="18" charset="0"/>
              </a:rPr>
              <a:t>Acknowledgements</a:t>
            </a:r>
            <a:r>
              <a:rPr lang="en-US" sz="2000" dirty="0">
                <a:cs typeface="Times" pitchFamily="18" charset="0"/>
              </a:rPr>
              <a:t>: Financed by FONDECYT 1120963</a:t>
            </a:r>
            <a:r>
              <a:rPr lang="en-GB" sz="2000" dirty="0">
                <a:cs typeface="Times" pitchFamily="18" charset="0"/>
              </a:rPr>
              <a:t> and </a:t>
            </a:r>
            <a:r>
              <a:rPr lang="en-US" sz="2000" dirty="0">
                <a:cs typeface="Times" pitchFamily="18" charset="0"/>
              </a:rPr>
              <a:t>CONICYT/FONDAP/15130015 projects</a:t>
            </a:r>
          </a:p>
        </p:txBody>
      </p:sp>
      <p:pic>
        <p:nvPicPr>
          <p:cNvPr id="11" name="Picture 13" descr="oficial_azul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077200" y="76200"/>
            <a:ext cx="1011262" cy="927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83FEA4-23D0-49B9-B121-4AE67828C2D4}" type="slidenum">
              <a:rPr lang="es-ES" smtClean="0"/>
              <a:pPr>
                <a:defRPr/>
              </a:pPr>
              <a:t>24</a:t>
            </a:fld>
            <a:endParaRPr lang="es-ES"/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990600"/>
            <a:ext cx="4495800" cy="5579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n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084942"/>
            <a:ext cx="4177220" cy="5470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gradFill rotWithShape="1">
            <a:gsLst>
              <a:gs pos="0">
                <a:srgbClr val="3E3E63"/>
              </a:gs>
              <a:gs pos="100000">
                <a:srgbClr val="8585D7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s-ES_tradnl" sz="1200" b="1">
              <a:solidFill>
                <a:schemeClr val="bg1"/>
              </a:solidFill>
              <a:latin typeface="Tahoma" pitchFamily="34" charset="0"/>
              <a:cs typeface="Arial" pitchFamily="34" charset="0"/>
            </a:endParaRPr>
          </a:p>
        </p:txBody>
      </p:sp>
      <p:pic>
        <p:nvPicPr>
          <p:cNvPr id="6" name="Picture 12" descr="logo_azul_fondo%20transp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333333" y="0"/>
            <a:ext cx="810667" cy="688867"/>
          </a:xfrm>
          <a:prstGeom prst="rect">
            <a:avLst/>
          </a:prstGeom>
          <a:noFill/>
          <a:effectLst/>
        </p:spPr>
      </p:pic>
      <p:sp>
        <p:nvSpPr>
          <p:cNvPr id="7" name="6 CuadroTexto"/>
          <p:cNvSpPr txBox="1"/>
          <p:nvPr/>
        </p:nvSpPr>
        <p:spPr>
          <a:xfrm>
            <a:off x="1600200" y="76200"/>
            <a:ext cx="571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chemeClr val="bg1"/>
                </a:solidFill>
              </a:rPr>
              <a:t>DIFUSSION MATERIALS</a:t>
            </a:r>
            <a:endParaRPr lang="es-E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3 Marcador de número de diapositiva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E573E0F-2D18-4EA7-9EC6-012B44EB98F5}" type="slidenum">
              <a:rPr lang="es-ES_tradnl" smtClean="0">
                <a:latin typeface="Book Antiqua" pitchFamily="18" charset="0"/>
              </a:rPr>
              <a:pPr/>
              <a:t>25</a:t>
            </a:fld>
            <a:endParaRPr lang="es-ES_tradnl" smtClean="0">
              <a:latin typeface="Book Antiqua" pitchFamily="18" charset="0"/>
            </a:endParaRPr>
          </a:p>
        </p:txBody>
      </p:sp>
      <p:pic>
        <p:nvPicPr>
          <p:cNvPr id="25602" name="4 Imagen" descr="Lecho 1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49338"/>
            <a:ext cx="9144000" cy="533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gradFill rotWithShape="1">
            <a:gsLst>
              <a:gs pos="0">
                <a:srgbClr val="3E3E63"/>
              </a:gs>
              <a:gs pos="100000">
                <a:srgbClr val="8585D7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s-ES_tradnl" sz="1200">
              <a:solidFill>
                <a:schemeClr val="bg1"/>
              </a:solidFill>
              <a:latin typeface="Tahoma" pitchFamily="34" charset="0"/>
            </a:endParaRPr>
          </a:p>
        </p:txBody>
      </p:sp>
      <p:pic>
        <p:nvPicPr>
          <p:cNvPr id="5" name="Picture 12" descr="logo_azul_fondo%20transp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332788" y="0"/>
            <a:ext cx="811212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9"/>
          <p:cNvSpPr txBox="1">
            <a:spLocks noChangeArrowheads="1"/>
          </p:cNvSpPr>
          <p:nvPr/>
        </p:nvSpPr>
        <p:spPr bwMode="auto">
          <a:xfrm>
            <a:off x="228600" y="0"/>
            <a:ext cx="7696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 dirty="0" smtClean="0">
                <a:solidFill>
                  <a:schemeClr val="bg1"/>
                </a:solidFill>
              </a:rPr>
              <a:t>BIOBED CONSTRUCTION</a:t>
            </a:r>
            <a:endParaRPr lang="es-E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s-E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s-E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iseño predeterminado">
  <a:themeElements>
    <a:clrScheme name="Diseño predeterminado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s-E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s-E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9428</TotalTime>
  <Words>1273</Words>
  <Application>Microsoft Office PowerPoint</Application>
  <PresentationFormat>On-screen Show (4:3)</PresentationFormat>
  <Paragraphs>269</Paragraphs>
  <Slides>25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Diseño predeterminado</vt:lpstr>
      <vt:lpstr>1_Diseño predeterminado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Cristina Diez</dc:creator>
  <cp:lastModifiedBy>Ravi vital kandisa</cp:lastModifiedBy>
  <cp:revision>500</cp:revision>
  <cp:lastPrinted>1601-01-01T00:00:00Z</cp:lastPrinted>
  <dcterms:created xsi:type="dcterms:W3CDTF">1601-01-01T00:00:00Z</dcterms:created>
  <dcterms:modified xsi:type="dcterms:W3CDTF">2015-10-15T11:46:40Z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