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65" r:id="rId4"/>
    <p:sldId id="258" r:id="rId5"/>
    <p:sldId id="259" r:id="rId6"/>
    <p:sldId id="262" r:id="rId7"/>
    <p:sldId id="263" r:id="rId8"/>
    <p:sldId id="260" r:id="rId9"/>
    <p:sldId id="261" r:id="rId10"/>
    <p:sldId id="266" r:id="rId11"/>
    <p:sldId id="267" r:id="rId12"/>
    <p:sldId id="268" r:id="rId13"/>
    <p:sldId id="271" r:id="rId14"/>
    <p:sldId id="272" r:id="rId15"/>
    <p:sldId id="269" r:id="rId16"/>
    <p:sldId id="270" r:id="rId17"/>
    <p:sldId id="273" r:id="rId18"/>
    <p:sldId id="274" r:id="rId19"/>
    <p:sldId id="275" r:id="rId20"/>
    <p:sldId id="276" r:id="rId21"/>
    <p:sldId id="279" r:id="rId22"/>
    <p:sldId id="277" r:id="rId23"/>
    <p:sldId id="278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10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G:\&#160;\Madrid\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;\Madrid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;\Madrid\Book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160;\Madrid\Book1.xlsx" TargetMode="Externa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60;\Madrid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11468447140589E-2"/>
          <c:y val="2.9081425378060431E-2"/>
          <c:w val="0.90653685476815349"/>
          <c:h val="0.88098462126146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(150)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smtClean="0"/>
                      <a:t>20.0</a:t>
                    </a:r>
                    <a:endParaRPr lang="en-US" sz="16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smtClean="0"/>
                      <a:t>6.0</a:t>
                    </a:r>
                    <a:endParaRPr lang="en-US" sz="16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5555555555555558E-3"/>
                  <c:y val="-9.259259259259283E-3"/>
                </c:manualLayout>
              </c:layout>
              <c:tx>
                <c:rich>
                  <a:bodyPr/>
                  <a:lstStyle/>
                  <a:p>
                    <a:r>
                      <a:rPr lang="en-US" sz="1600" smtClean="0"/>
                      <a:t>4.0</a:t>
                    </a:r>
                    <a:endParaRPr lang="en-US" sz="16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600" smtClean="0"/>
                      <a:t>70.0</a:t>
                    </a:r>
                    <a:endParaRPr lang="en-US" sz="160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Overweight</c:v>
                </c:pt>
                <c:pt idx="1">
                  <c:v>Obese</c:v>
                </c:pt>
                <c:pt idx="2">
                  <c:v>Underweight</c:v>
                </c:pt>
                <c:pt idx="3">
                  <c:v>Normal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6</c:v>
                </c:pt>
                <c:pt idx="2">
                  <c:v>4</c:v>
                </c:pt>
                <c:pt idx="3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 (90)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5184914900884089E-2"/>
                  <c:y val="-9.87651095063979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70259076834637E-2"/>
                  <c:y val="-9.8765109506398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573818897637826E-2"/>
                  <c:y val="-7.283902012248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3333190241644541E-2"/>
                  <c:y val="-1.1851813140767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Overweight</c:v>
                </c:pt>
                <c:pt idx="1">
                  <c:v>Obese</c:v>
                </c:pt>
                <c:pt idx="2">
                  <c:v>Underweight</c:v>
                </c:pt>
                <c:pt idx="3">
                  <c:v>Normal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23.3</c:v>
                </c:pt>
                <c:pt idx="1">
                  <c:v>11.1</c:v>
                </c:pt>
                <c:pt idx="2">
                  <c:v>7.7</c:v>
                </c:pt>
                <c:pt idx="3">
                  <c:v>57.8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Overweight</c:v>
                </c:pt>
                <c:pt idx="1">
                  <c:v>Obese</c:v>
                </c:pt>
                <c:pt idx="2">
                  <c:v>Underweight</c:v>
                </c:pt>
                <c:pt idx="3">
                  <c:v>Normal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935488"/>
        <c:axId val="77419008"/>
        <c:axId val="0"/>
      </c:bar3DChart>
      <c:catAx>
        <c:axId val="111935488"/>
        <c:scaling>
          <c:orientation val="minMax"/>
        </c:scaling>
        <c:delete val="0"/>
        <c:axPos val="b"/>
        <c:majorTickMark val="out"/>
        <c:minorTickMark val="none"/>
        <c:tickLblPos val="nextTo"/>
        <c:crossAx val="77419008"/>
        <c:crosses val="autoZero"/>
        <c:auto val="1"/>
        <c:lblAlgn val="ctr"/>
        <c:lblOffset val="100"/>
        <c:noMultiLvlLbl val="0"/>
      </c:catAx>
      <c:valAx>
        <c:axId val="77419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935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1055380577427866"/>
          <c:y val="4.2571614657442455E-2"/>
          <c:w val="0.1755008664059596"/>
          <c:h val="9.0420859846598145E-2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0" scaled="1"/>
      <a:tileRect/>
    </a:gradFill>
  </c:spPr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008092738407812E-2"/>
          <c:y val="2.6296296296296297E-2"/>
          <c:w val="0.77732874015748088"/>
          <c:h val="0.893766987459900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Hindu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3.0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Sheet1!$A$16:$A$19</c:f>
              <c:strCache>
                <c:ptCount val="4"/>
                <c:pt idx="0">
                  <c:v>Overweight</c:v>
                </c:pt>
                <c:pt idx="1">
                  <c:v>Obese</c:v>
                </c:pt>
                <c:pt idx="2">
                  <c:v>Underweight</c:v>
                </c:pt>
                <c:pt idx="3">
                  <c:v>Normal</c:v>
                </c:pt>
              </c:strCache>
            </c:strRef>
          </c:cat>
          <c:val>
            <c:numRef>
              <c:f>Sheet1!$B$16:$B$19</c:f>
              <c:numCache>
                <c:formatCode>General</c:formatCode>
                <c:ptCount val="4"/>
                <c:pt idx="0">
                  <c:v>21.1</c:v>
                </c:pt>
                <c:pt idx="1">
                  <c:v>8.3000000000000007</c:v>
                </c:pt>
                <c:pt idx="2">
                  <c:v>3</c:v>
                </c:pt>
                <c:pt idx="3">
                  <c:v>67.7</c:v>
                </c:pt>
              </c:numCache>
            </c:numRef>
          </c:val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Muslim</c:v>
                </c:pt>
              </c:strCache>
            </c:strRef>
          </c:tx>
          <c:spPr>
            <a:gradFill flip="none" rotWithShape="1">
              <a:gsLst>
                <a:gs pos="0">
                  <a:prstClr val="black">
                    <a:lumMod val="75000"/>
                    <a:lumOff val="25000"/>
                    <a:shade val="30000"/>
                    <a:satMod val="115000"/>
                  </a:prstClr>
                </a:gs>
                <a:gs pos="50000">
                  <a:prstClr val="black">
                    <a:lumMod val="75000"/>
                    <a:lumOff val="25000"/>
                    <a:shade val="67500"/>
                    <a:satMod val="115000"/>
                  </a:prstClr>
                </a:gs>
                <a:gs pos="100000">
                  <a:prstClr val="black">
                    <a:lumMod val="75000"/>
                    <a:lumOff val="25000"/>
                    <a:shade val="100000"/>
                    <a:satMod val="115000"/>
                  </a:prstClr>
                </a:gs>
              </a:gsLst>
              <a:lin ang="108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5.5555555555555558E-3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554461942257287E-3"/>
                  <c:y val="-1.1721572955100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666666666666683E-3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66666666666668E-2"/>
                  <c:y val="-1.73788470833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Sheet1!$A$16:$A$19</c:f>
              <c:strCache>
                <c:ptCount val="4"/>
                <c:pt idx="0">
                  <c:v>Overweight</c:v>
                </c:pt>
                <c:pt idx="1">
                  <c:v>Obese</c:v>
                </c:pt>
                <c:pt idx="2">
                  <c:v>Underweight</c:v>
                </c:pt>
                <c:pt idx="3">
                  <c:v>Normal</c:v>
                </c:pt>
              </c:strCache>
            </c:strRef>
          </c:cat>
          <c:val>
            <c:numRef>
              <c:f>Sheet1!$C$16:$C$19</c:f>
              <c:numCache>
                <c:formatCode>General</c:formatCode>
                <c:ptCount val="4"/>
                <c:pt idx="0">
                  <c:v>21.5</c:v>
                </c:pt>
                <c:pt idx="1">
                  <c:v>7.8</c:v>
                </c:pt>
                <c:pt idx="2">
                  <c:v>8.4</c:v>
                </c:pt>
                <c:pt idx="3">
                  <c:v>62.6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9974272"/>
        <c:axId val="77421312"/>
        <c:axId val="0"/>
      </c:bar3DChart>
      <c:catAx>
        <c:axId val="89974272"/>
        <c:scaling>
          <c:orientation val="minMax"/>
        </c:scaling>
        <c:delete val="0"/>
        <c:axPos val="b"/>
        <c:majorTickMark val="out"/>
        <c:minorTickMark val="none"/>
        <c:tickLblPos val="nextTo"/>
        <c:crossAx val="77421312"/>
        <c:crosses val="autoZero"/>
        <c:auto val="1"/>
        <c:lblAlgn val="ctr"/>
        <c:lblOffset val="100"/>
        <c:noMultiLvlLbl val="0"/>
      </c:catAx>
      <c:valAx>
        <c:axId val="774213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99742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gradFill rotWithShape="1">
      <a:gsLst>
        <a:gs pos="0">
          <a:schemeClr val="dk1">
            <a:tint val="65000"/>
            <a:satMod val="270000"/>
          </a:schemeClr>
        </a:gs>
        <a:gs pos="25000">
          <a:schemeClr val="dk1">
            <a:tint val="60000"/>
            <a:satMod val="300000"/>
          </a:schemeClr>
        </a:gs>
        <a:gs pos="100000">
          <a:schemeClr val="dk1">
            <a:tint val="29000"/>
            <a:satMod val="400000"/>
          </a:schemeClr>
        </a:gs>
      </a:gsLst>
      <a:lin ang="16200000" scaled="1"/>
    </a:gradFill>
    <a:ln w="9525" cap="flat" cmpd="sng" algn="ctr">
      <a:solidFill>
        <a:schemeClr val="dk1">
          <a:satMod val="150000"/>
        </a:schemeClr>
      </a:solidFill>
      <a:prstDash val="solid"/>
    </a:ln>
    <a:effectLst>
      <a:outerShdw blurRad="65500" dist="38100" dir="5400000" rotWithShape="0">
        <a:srgbClr val="000000">
          <a:alpha val="40000"/>
        </a:srgbClr>
      </a:outerShdw>
    </a:effectLst>
  </c:spPr>
  <c:txPr>
    <a:bodyPr/>
    <a:lstStyle/>
    <a:p>
      <a:pPr>
        <a:defRPr sz="1600"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008092738407812E-2"/>
          <c:y val="2.6296296296296297E-2"/>
          <c:w val="0.90199190726159295"/>
          <c:h val="0.8622855059784193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Male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5.5555555555555783E-3"/>
                  <c:y val="-1.5458885450876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9323606813595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666666666666683E-3"/>
                  <c:y val="-1.4814814814814815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30.0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Sheet1!$A$28:$A$30</c:f>
              <c:strCache>
                <c:ptCount val="3"/>
                <c:pt idx="0">
                  <c:v>Adequate</c:v>
                </c:pt>
                <c:pt idx="1">
                  <c:v>Deficient</c:v>
                </c:pt>
                <c:pt idx="2">
                  <c:v>Excess</c:v>
                </c:pt>
              </c:strCache>
            </c:strRef>
          </c:cat>
          <c:val>
            <c:numRef>
              <c:f>Sheet1!$B$28:$B$30</c:f>
              <c:numCache>
                <c:formatCode>General</c:formatCode>
                <c:ptCount val="3"/>
                <c:pt idx="0">
                  <c:v>23.3</c:v>
                </c:pt>
                <c:pt idx="1">
                  <c:v>46.7</c:v>
                </c:pt>
                <c:pt idx="2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Sheet1!$C$27</c:f>
              <c:strCache>
                <c:ptCount val="1"/>
                <c:pt idx="0">
                  <c:v>Female 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2.083333333333335E-2"/>
                  <c:y val="-2.4315640010030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277777777777781E-2"/>
                  <c:y val="-2.0611897985962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444444444445533E-3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Sheet1!$A$28:$A$30</c:f>
              <c:strCache>
                <c:ptCount val="3"/>
                <c:pt idx="0">
                  <c:v>Adequate</c:v>
                </c:pt>
                <c:pt idx="1">
                  <c:v>Deficient</c:v>
                </c:pt>
                <c:pt idx="2">
                  <c:v>Excess</c:v>
                </c:pt>
              </c:strCache>
            </c:strRef>
          </c:cat>
          <c:val>
            <c:numRef>
              <c:f>Sheet1!$C$28:$C$30</c:f>
              <c:numCache>
                <c:formatCode>General</c:formatCode>
                <c:ptCount val="3"/>
                <c:pt idx="0">
                  <c:v>22.2</c:v>
                </c:pt>
                <c:pt idx="1">
                  <c:v>43.3</c:v>
                </c:pt>
                <c:pt idx="2">
                  <c:v>34.4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1299072"/>
        <c:axId val="77984256"/>
        <c:axId val="0"/>
      </c:bar3DChart>
      <c:catAx>
        <c:axId val="111299072"/>
        <c:scaling>
          <c:orientation val="minMax"/>
        </c:scaling>
        <c:delete val="0"/>
        <c:axPos val="b"/>
        <c:majorTickMark val="out"/>
        <c:minorTickMark val="none"/>
        <c:tickLblPos val="nextTo"/>
        <c:crossAx val="77984256"/>
        <c:crosses val="autoZero"/>
        <c:auto val="1"/>
        <c:lblAlgn val="ctr"/>
        <c:lblOffset val="100"/>
        <c:noMultiLvlLbl val="0"/>
      </c:catAx>
      <c:valAx>
        <c:axId val="77984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2990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03816710411199"/>
          <c:y val="5.6255468066489635E-4"/>
          <c:w val="0.11096183289588796"/>
          <c:h val="8.7763779527559052E-2"/>
        </c:manualLayout>
      </c:layout>
      <c:overlay val="0"/>
    </c:legend>
    <c:plotVisOnly val="1"/>
    <c:dispBlanksAs val="gap"/>
    <c:showDLblsOverMax val="0"/>
  </c:chart>
  <c:spPr>
    <a:gradFill flip="none" rotWithShape="1"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13500000" scaled="1"/>
      <a:tileRect/>
    </a:gradFill>
  </c:spPr>
  <c:txPr>
    <a:bodyPr/>
    <a:lstStyle/>
    <a:p>
      <a:pPr>
        <a:defRPr sz="16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63648293963267E-2"/>
          <c:y val="2.0513852435112282E-2"/>
          <c:w val="0.90893635170603615"/>
          <c:h val="0.919145086030912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Sheet1!$B$33</c:f>
              <c:strCache>
                <c:ptCount val="1"/>
                <c:pt idx="0">
                  <c:v>Non-overweight</c:v>
                </c:pt>
              </c:strCache>
            </c:strRef>
          </c:tx>
          <c:spPr>
            <a:gradFill flip="none" rotWithShape="1">
              <a:gsLst>
                <a:gs pos="0">
                  <a:srgbClr val="E66C7D">
                    <a:lumMod val="75000"/>
                    <a:shade val="30000"/>
                    <a:satMod val="115000"/>
                  </a:srgbClr>
                </a:gs>
                <a:gs pos="50000">
                  <a:srgbClr val="E66C7D">
                    <a:lumMod val="75000"/>
                    <a:shade val="67500"/>
                    <a:satMod val="115000"/>
                  </a:srgbClr>
                </a:gs>
                <a:gs pos="100000">
                  <a:srgbClr val="E66C7D">
                    <a:lumMod val="75000"/>
                    <a:shade val="100000"/>
                    <a:satMod val="115000"/>
                  </a:srgbClr>
                </a:gs>
              </a:gsLst>
              <a:lin ang="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0"/>
                  <c:y val="-1.8518518518518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2.4074074074074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666666666666683E-3"/>
                  <c:y val="-1.8518518518518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Sheet1!$A$34:$A$36</c:f>
              <c:strCache>
                <c:ptCount val="3"/>
                <c:pt idx="0">
                  <c:v>Adequate</c:v>
                </c:pt>
                <c:pt idx="1">
                  <c:v>Deficient</c:v>
                </c:pt>
                <c:pt idx="2">
                  <c:v>Excess</c:v>
                </c:pt>
              </c:strCache>
            </c:strRef>
          </c:cat>
          <c:val>
            <c:numRef>
              <c:f>Sheet1!$B$34:$B$36</c:f>
              <c:numCache>
                <c:formatCode>General</c:formatCode>
                <c:ptCount val="3"/>
                <c:pt idx="0">
                  <c:v>23.5</c:v>
                </c:pt>
                <c:pt idx="1">
                  <c:v>58.2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Sheet1!$C$33</c:f>
              <c:strCache>
                <c:ptCount val="1"/>
                <c:pt idx="0">
                  <c:v>Overweight &amp; Obese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c:spPr>
          <c:invertIfNegative val="0"/>
          <c:dLbls>
            <c:dLbl>
              <c:idx val="0"/>
              <c:layout>
                <c:manualLayout>
                  <c:x val="1.9444444444444445E-2"/>
                  <c:y val="-2.22222222222221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44444444444445E-2"/>
                  <c:y val="-2.22222222222222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5555555555555558E-3"/>
                  <c:y val="-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Sheet1!$A$34:$A$36</c:f>
              <c:strCache>
                <c:ptCount val="3"/>
                <c:pt idx="0">
                  <c:v>Adequate</c:v>
                </c:pt>
                <c:pt idx="1">
                  <c:v>Deficient</c:v>
                </c:pt>
                <c:pt idx="2">
                  <c:v>Excess</c:v>
                </c:pt>
              </c:strCache>
            </c:strRef>
          </c:cat>
          <c:val>
            <c:numRef>
              <c:f>Sheet1!$C$34:$C$36</c:f>
              <c:numCache>
                <c:formatCode>General</c:formatCode>
                <c:ptCount val="3"/>
                <c:pt idx="0">
                  <c:v>21.4</c:v>
                </c:pt>
                <c:pt idx="1">
                  <c:v>14.3</c:v>
                </c:pt>
                <c:pt idx="2">
                  <c:v>64.3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1396352"/>
        <c:axId val="77986560"/>
        <c:axId val="0"/>
      </c:bar3DChart>
      <c:catAx>
        <c:axId val="111396352"/>
        <c:scaling>
          <c:orientation val="minMax"/>
        </c:scaling>
        <c:delete val="0"/>
        <c:axPos val="b"/>
        <c:majorTickMark val="out"/>
        <c:minorTickMark val="none"/>
        <c:tickLblPos val="nextTo"/>
        <c:crossAx val="77986560"/>
        <c:crosses val="autoZero"/>
        <c:auto val="1"/>
        <c:lblAlgn val="ctr"/>
        <c:lblOffset val="100"/>
        <c:noMultiLvlLbl val="0"/>
      </c:catAx>
      <c:valAx>
        <c:axId val="779865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1396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71464348206477"/>
          <c:y val="1.7898804316127308E-3"/>
          <c:w val="0.24285356517935258"/>
          <c:h val="8.160542432195983E-2"/>
        </c:manualLayout>
      </c:layout>
      <c:overlay val="0"/>
    </c:legend>
    <c:plotVisOnly val="1"/>
    <c:dispBlanksAs val="gap"/>
    <c:showDLblsOverMax val="0"/>
  </c:chart>
  <c:spPr>
    <a:gradFill rotWithShape="1">
      <a:gsLst>
        <a:gs pos="0">
          <a:schemeClr val="accent4">
            <a:tint val="65000"/>
            <a:satMod val="270000"/>
          </a:schemeClr>
        </a:gs>
        <a:gs pos="25000">
          <a:schemeClr val="accent4">
            <a:tint val="60000"/>
            <a:satMod val="300000"/>
          </a:schemeClr>
        </a:gs>
        <a:gs pos="100000">
          <a:schemeClr val="accent4">
            <a:tint val="29000"/>
            <a:satMod val="400000"/>
          </a:schemeClr>
        </a:gs>
      </a:gsLst>
      <a:lin ang="16200000" scaled="1"/>
    </a:gradFill>
    <a:ln w="9525" cap="flat" cmpd="sng" algn="ctr">
      <a:solidFill>
        <a:schemeClr val="accent4">
          <a:satMod val="150000"/>
        </a:schemeClr>
      </a:solidFill>
      <a:prstDash val="solid"/>
    </a:ln>
    <a:effectLst>
      <a:outerShdw blurRad="65500" dist="38100" dir="5400000" rotWithShape="0">
        <a:srgbClr val="000000">
          <a:alpha val="40000"/>
        </a:srgbClr>
      </a:outerShdw>
    </a:effectLst>
  </c:spPr>
  <c:txPr>
    <a:bodyPr/>
    <a:lstStyle/>
    <a:p>
      <a:pPr>
        <a:defRPr sz="1600"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63648293963267E-2"/>
          <c:y val="1.9906068937113233E-2"/>
          <c:w val="0.90893635170603626"/>
          <c:h val="0.913755040131296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Sheet1!$B$40</c:f>
              <c:strCache>
                <c:ptCount val="1"/>
                <c:pt idx="0">
                  <c:v>Male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</c:spPr>
          <c:invertIfNegative val="0"/>
          <c:dLbls>
            <c:dLbl>
              <c:idx val="0"/>
              <c:layout>
                <c:manualLayout>
                  <c:x val="0"/>
                  <c:y val="-2.40740740740740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0925337632080094E-17"/>
                  <c:y val="-2.592592592592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88888888888905E-3"/>
                  <c:y val="-2.9629629629629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Sheet1!$A$41:$A$43</c:f>
              <c:strCache>
                <c:ptCount val="3"/>
                <c:pt idx="0">
                  <c:v>Low</c:v>
                </c:pt>
                <c:pt idx="1">
                  <c:v>Moderate</c:v>
                </c:pt>
                <c:pt idx="2">
                  <c:v>High</c:v>
                </c:pt>
              </c:strCache>
            </c:strRef>
          </c:cat>
          <c:val>
            <c:numRef>
              <c:f>Sheet1!$B$41:$B$43</c:f>
              <c:numCache>
                <c:formatCode>General</c:formatCode>
                <c:ptCount val="3"/>
                <c:pt idx="0">
                  <c:v>16.7</c:v>
                </c:pt>
                <c:pt idx="1">
                  <c:v>52.7</c:v>
                </c:pt>
                <c:pt idx="2">
                  <c:v>30.6</c:v>
                </c:pt>
              </c:numCache>
            </c:numRef>
          </c:val>
        </c:ser>
        <c:ser>
          <c:idx val="1"/>
          <c:order val="1"/>
          <c:tx>
            <c:strRef>
              <c:f>Sheet1!$C$40</c:f>
              <c:strCache>
                <c:ptCount val="1"/>
                <c:pt idx="0">
                  <c:v>Female </c:v>
                </c:pt>
              </c:strCache>
            </c:strRef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invertIfNegative val="0"/>
          <c:dLbls>
            <c:dLbl>
              <c:idx val="0"/>
              <c:layout>
                <c:manualLayout>
                  <c:x val="1.9444444444444445E-2"/>
                  <c:y val="-3.1481481481481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388888888888878E-2"/>
                  <c:y val="-3.148148148148147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50.0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833333333333245E-2"/>
                  <c:y val="-2.5925925925925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Sheet1!$A$41:$A$43</c:f>
              <c:strCache>
                <c:ptCount val="3"/>
                <c:pt idx="0">
                  <c:v>Low</c:v>
                </c:pt>
                <c:pt idx="1">
                  <c:v>Moderate</c:v>
                </c:pt>
                <c:pt idx="2">
                  <c:v>High</c:v>
                </c:pt>
              </c:strCache>
            </c:strRef>
          </c:cat>
          <c:val>
            <c:numRef>
              <c:f>Sheet1!$C$41:$C$43</c:f>
              <c:numCache>
                <c:formatCode>General</c:formatCode>
                <c:ptCount val="3"/>
                <c:pt idx="0">
                  <c:v>22.2</c:v>
                </c:pt>
                <c:pt idx="1">
                  <c:v>50</c:v>
                </c:pt>
                <c:pt idx="2">
                  <c:v>27.8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3078272"/>
        <c:axId val="78374016"/>
        <c:axId val="0"/>
      </c:bar3DChart>
      <c:catAx>
        <c:axId val="113078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78374016"/>
        <c:crosses val="autoZero"/>
        <c:auto val="1"/>
        <c:lblAlgn val="ctr"/>
        <c:lblOffset val="100"/>
        <c:noMultiLvlLbl val="0"/>
      </c:catAx>
      <c:valAx>
        <c:axId val="78374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113078272"/>
        <c:crosses val="autoZero"/>
        <c:crossBetween val="between"/>
      </c:valAx>
      <c:spPr>
        <a:gradFill rotWithShape="1">
          <a:gsLst>
            <a:gs pos="0">
              <a:schemeClr val="accent2">
                <a:shade val="45000"/>
                <a:satMod val="155000"/>
              </a:schemeClr>
            </a:gs>
            <a:gs pos="60000">
              <a:schemeClr val="accent2">
                <a:shade val="95000"/>
                <a:satMod val="150000"/>
              </a:schemeClr>
            </a:gs>
            <a:gs pos="100000">
              <a:schemeClr val="accent2"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c:spPr>
    </c:plotArea>
    <c:legend>
      <c:legendPos val="r"/>
      <c:layout>
        <c:manualLayout>
          <c:xMode val="edge"/>
          <c:yMode val="edge"/>
          <c:x val="0.86615660542432182"/>
          <c:y val="1.8244326527714583E-4"/>
          <c:w val="0.13384339457567818"/>
          <c:h val="0.10457640711577718"/>
        </c:manualLayout>
      </c:layout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gradFill rotWithShape="1">
      <a:gsLst>
        <a:gs pos="0">
          <a:schemeClr val="accent2">
            <a:shade val="45000"/>
            <a:satMod val="155000"/>
          </a:schemeClr>
        </a:gs>
        <a:gs pos="60000">
          <a:schemeClr val="accent2">
            <a:shade val="95000"/>
            <a:satMod val="150000"/>
          </a:schemeClr>
        </a:gs>
        <a:gs pos="100000">
          <a:schemeClr val="accent2">
            <a:tint val="87000"/>
            <a:satMod val="250000"/>
          </a:schemeClr>
        </a:gs>
      </a:gsLst>
      <a:lin ang="16200000" scaled="0"/>
    </a:gradFill>
    <a:ln w="9525" cap="flat" cmpd="sng" algn="ctr">
      <a:solidFill>
        <a:schemeClr val="accent2">
          <a:satMod val="150000"/>
        </a:schemeClr>
      </a:solidFill>
      <a:prstDash val="solid"/>
    </a:ln>
    <a:effectLst>
      <a:outerShdw blurRad="65500" dist="38100" dir="5400000" rotWithShape="0">
        <a:srgbClr val="000000">
          <a:alpha val="40000"/>
        </a:srgbClr>
      </a:outerShdw>
    </a:effectLst>
  </c:spPr>
  <c:txPr>
    <a:bodyPr/>
    <a:lstStyle/>
    <a:p>
      <a:pPr>
        <a:defRPr sz="1600">
          <a:solidFill>
            <a:schemeClr val="lt1"/>
          </a:solidFill>
          <a:latin typeface="Arial" pitchFamily="34" charset="0"/>
          <a:ea typeface="+mn-ea"/>
          <a:cs typeface="Arial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063648293963267E-2"/>
          <c:y val="2.7144471989295142E-2"/>
          <c:w val="0.90893635170603626"/>
          <c:h val="0.855932001848364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Sheet1!$B$46</c:f>
              <c:strCache>
                <c:ptCount val="1"/>
                <c:pt idx="0">
                  <c:v>Non-overweight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7777777777777822E-3"/>
                  <c:y val="-1.1469495206744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666666666666683E-3"/>
                  <c:y val="-1.1469495206744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5555555555554499E-3"/>
                  <c:y val="-1.9115825344574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Sheet1!$A$47:$A$49</c:f>
              <c:strCache>
                <c:ptCount val="3"/>
                <c:pt idx="0">
                  <c:v>Low</c:v>
                </c:pt>
                <c:pt idx="1">
                  <c:v>Moderate</c:v>
                </c:pt>
                <c:pt idx="2">
                  <c:v>High</c:v>
                </c:pt>
              </c:strCache>
            </c:strRef>
          </c:cat>
          <c:val>
            <c:numRef>
              <c:f>Sheet1!$B$47:$B$49</c:f>
              <c:numCache>
                <c:formatCode>General</c:formatCode>
                <c:ptCount val="3"/>
                <c:pt idx="0">
                  <c:v>15.3</c:v>
                </c:pt>
                <c:pt idx="1">
                  <c:v>51.8</c:v>
                </c:pt>
                <c:pt idx="2">
                  <c:v>32.9</c:v>
                </c:pt>
              </c:numCache>
            </c:numRef>
          </c:val>
        </c:ser>
        <c:ser>
          <c:idx val="1"/>
          <c:order val="1"/>
          <c:tx>
            <c:strRef>
              <c:f>Sheet1!$C$46</c:f>
              <c:strCache>
                <c:ptCount val="1"/>
                <c:pt idx="0">
                  <c:v>Overweight &amp; Obese</c:v>
                </c:pt>
              </c:strCache>
            </c:strRef>
          </c:tx>
          <c:spPr>
            <a:gradFill flip="none" rotWithShape="1">
              <a:gsLst>
                <a:gs pos="0">
                  <a:srgbClr val="D4D4D6">
                    <a:lumMod val="25000"/>
                    <a:shade val="30000"/>
                    <a:satMod val="115000"/>
                  </a:srgbClr>
                </a:gs>
                <a:gs pos="50000">
                  <a:srgbClr val="D4D4D6">
                    <a:lumMod val="25000"/>
                    <a:shade val="67500"/>
                    <a:satMod val="115000"/>
                  </a:srgbClr>
                </a:gs>
                <a:gs pos="100000">
                  <a:srgbClr val="D4D4D6">
                    <a:lumMod val="25000"/>
                    <a:shade val="100000"/>
                    <a:satMod val="115000"/>
                  </a:srgbClr>
                </a:gs>
              </a:gsLst>
              <a:lin ang="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7777777777777822E-3"/>
                  <c:y val="-1.7204242810116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8905E-3"/>
                  <c:y val="-1.72042428101166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277777777777781E-2"/>
                  <c:y val="-2.8673738016861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Sheet1!$A$47:$A$49</c:f>
              <c:strCache>
                <c:ptCount val="3"/>
                <c:pt idx="0">
                  <c:v>Low</c:v>
                </c:pt>
                <c:pt idx="1">
                  <c:v>Moderate</c:v>
                </c:pt>
                <c:pt idx="2">
                  <c:v>High</c:v>
                </c:pt>
              </c:strCache>
            </c:strRef>
          </c:cat>
          <c:val>
            <c:numRef>
              <c:f>Sheet1!$C$47:$C$49</c:f>
              <c:numCache>
                <c:formatCode>General</c:formatCode>
                <c:ptCount val="3"/>
                <c:pt idx="0">
                  <c:v>27.2</c:v>
                </c:pt>
                <c:pt idx="1">
                  <c:v>51.4</c:v>
                </c:pt>
                <c:pt idx="2">
                  <c:v>21.4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2926720"/>
        <c:axId val="78376320"/>
        <c:axId val="0"/>
      </c:bar3DChart>
      <c:catAx>
        <c:axId val="112926720"/>
        <c:scaling>
          <c:orientation val="minMax"/>
        </c:scaling>
        <c:delete val="0"/>
        <c:axPos val="b"/>
        <c:majorTickMark val="out"/>
        <c:minorTickMark val="none"/>
        <c:tickLblPos val="nextTo"/>
        <c:crossAx val="78376320"/>
        <c:crosses val="autoZero"/>
        <c:auto val="1"/>
        <c:lblAlgn val="ctr"/>
        <c:lblOffset val="100"/>
        <c:noMultiLvlLbl val="0"/>
      </c:catAx>
      <c:valAx>
        <c:axId val="7837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2926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27427821522342"/>
          <c:y val="1.657658145825123E-3"/>
          <c:w val="0.23572572178477688"/>
          <c:h val="0.10588722265119944"/>
        </c:manualLayout>
      </c:layout>
      <c:overlay val="0"/>
    </c:legend>
    <c:plotVisOnly val="1"/>
    <c:dispBlanksAs val="gap"/>
    <c:showDLblsOverMax val="0"/>
  </c:chart>
  <c:spPr>
    <a:gradFill rotWithShape="1">
      <a:gsLst>
        <a:gs pos="0">
          <a:schemeClr val="dk1">
            <a:tint val="65000"/>
            <a:satMod val="270000"/>
          </a:schemeClr>
        </a:gs>
        <a:gs pos="25000">
          <a:schemeClr val="dk1">
            <a:tint val="60000"/>
            <a:satMod val="300000"/>
          </a:schemeClr>
        </a:gs>
        <a:gs pos="100000">
          <a:schemeClr val="dk1">
            <a:tint val="29000"/>
            <a:satMod val="400000"/>
          </a:schemeClr>
        </a:gs>
      </a:gsLst>
      <a:lin ang="16200000" scaled="1"/>
    </a:gradFill>
    <a:ln w="9525" cap="flat" cmpd="sng" algn="ctr">
      <a:solidFill>
        <a:schemeClr val="dk1">
          <a:satMod val="150000"/>
        </a:schemeClr>
      </a:solidFill>
      <a:prstDash val="solid"/>
    </a:ln>
    <a:effectLst>
      <a:outerShdw blurRad="65500" dist="38100" dir="5400000" rotWithShape="0">
        <a:srgbClr val="000000">
          <a:alpha val="40000"/>
        </a:srgbClr>
      </a:outerShdw>
    </a:effectLst>
  </c:spPr>
  <c:txPr>
    <a:bodyPr/>
    <a:lstStyle/>
    <a:p>
      <a:pPr>
        <a:defRPr sz="1600">
          <a:solidFill>
            <a:schemeClr val="dk1"/>
          </a:solidFill>
          <a:latin typeface="Arial" pitchFamily="34" charset="0"/>
          <a:ea typeface="+mn-ea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0.45055</cdr:y>
    </cdr:from>
    <cdr:to>
      <cdr:x>0.03906</cdr:x>
      <cdr:y>0.5061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0" y="2928934"/>
          <a:ext cx="357158" cy="3611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%</a:t>
          </a:r>
          <a:endParaRPr lang="en-US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0.07812</cdr:x>
      <cdr:y>0.05555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0" y="0"/>
          <a:ext cx="714330" cy="3611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42500" cap="flat" cmpd="sng" algn="ctr">
          <a:solidFill>
            <a:srgbClr val="C0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1pPr>
          <a:lvl2pPr marL="4572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2pPr>
          <a:lvl3pPr marL="9144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3pPr>
          <a:lvl4pPr marL="13716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4pPr>
          <a:lvl5pPr marL="18288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5pPr>
          <a:lvl6pPr marL="22860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6pPr>
          <a:lvl7pPr marL="27432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7pPr>
          <a:lvl8pPr marL="32004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8pPr>
          <a:lvl9pPr marL="3657600" algn="l" defTabSz="914400" rtl="0" eaLnBrk="1" latinLnBrk="0" hangingPunct="1">
            <a:defRPr sz="1800" kern="1200">
              <a:solidFill>
                <a:sysClr val="window" lastClr="FFFFFF"/>
              </a:solidFill>
              <a:latin typeface="Verdana"/>
            </a:defRPr>
          </a:lvl9pPr>
        </a:lstStyle>
        <a:p xmlns:a="http://schemas.openxmlformats.org/drawingml/2006/main">
          <a:r>
            <a:rPr lang="en-US" sz="2000" b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 Sex</a:t>
          </a:r>
          <a:endParaRPr lang="en-US" sz="20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0.4375</cdr:y>
    </cdr:from>
    <cdr:to>
      <cdr:x>0.03906</cdr:x>
      <cdr:y>0.49016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-357158" y="3000372"/>
          <a:ext cx="357158" cy="361121"/>
        </a:xfrm>
        <a:prstGeom xmlns:a="http://schemas.openxmlformats.org/drawingml/2006/main" prst="rect">
          <a:avLst/>
        </a:prstGeom>
        <a:gradFill xmlns:a="http://schemas.openxmlformats.org/drawingml/2006/main"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ln xmlns:a="http://schemas.openxmlformats.org/drawingml/2006/main" w="42500" cap="flat" cmpd="sng" algn="ctr">
          <a:solidFill>
            <a:schemeClr val="tx1">
              <a:lumMod val="85000"/>
              <a:lumOff val="15000"/>
            </a:scheme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Verdana"/>
            </a:defRPr>
          </a:lvl1pPr>
          <a:lvl2pPr marL="457200" indent="0">
            <a:defRPr sz="1100">
              <a:solidFill>
                <a:sysClr val="window" lastClr="FFFFFF"/>
              </a:solidFill>
              <a:latin typeface="Verdana"/>
            </a:defRPr>
          </a:lvl2pPr>
          <a:lvl3pPr marL="914400" indent="0">
            <a:defRPr sz="1100">
              <a:solidFill>
                <a:sysClr val="window" lastClr="FFFFFF"/>
              </a:solidFill>
              <a:latin typeface="Verdana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Verdana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Verdana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Verdana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Verdana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Verdana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Verdana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rPr>
            <a:t>%</a:t>
          </a:r>
          <a:endParaRPr lang="en-US" sz="1600" b="1" dirty="0">
            <a:solidFill>
              <a:sysClr val="windowText" lastClr="00000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B0565A-477B-4459-82F5-381E1AF41D55}" type="datetimeFigureOut">
              <a:rPr lang="en-US" smtClean="0"/>
              <a:pPr/>
              <a:t>3/12/2016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441E6-F392-428B-A81E-4813C1C2A01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1016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23C326-5DA6-4A0C-8E09-809D2D090FEE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BFC529-D43F-4683-AA19-9331642F3FE5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28F9E5-7983-4647-8852-4718AB5900DE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E8C6F8-F6D6-4DEE-B041-A543C163CB23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C4D74-15E4-453C-A7DE-C07BD143701D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BE2D3B-DBCE-43A2-931D-88F33BDA9590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08124-F74D-4E4B-B57F-93AF3ED46E2B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B3CCE6-9CCF-44B0-B0CC-27F9F7B5DA29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65E8A1F-1E3C-4C1D-BA2E-20C6D32588AE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E715D3B-936F-4573-B54E-796E37D9992E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FB82B6-FC78-4FC8-A74F-C6664B2EB08C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DA3AA71-0591-4FB9-8096-882EF4C83186}" type="datetime1">
              <a:rPr lang="en-US" smtClean="0"/>
              <a:pPr/>
              <a:t>3/12/2016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C15750A-4F2C-4326-A850-8D671B06D5D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atajourno.in/tag/obesity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9" descr="C:\Users\ZAQ\Desktop\am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500042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Prevalence of overweight and obesity and their correlates- A cross sectional study among medical students of India</a:t>
            </a:r>
            <a:r>
              <a:rPr kumimoji="0" lang="en-I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I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IN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2976" y="4286256"/>
            <a:ext cx="70723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M.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Athar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Ansari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Professor,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Department of Community Medicine, J.N. Medical College, A.M.U., Aligarh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(India)-202002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atharansari777@rediffmail.com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25360"/>
            <a:ext cx="885828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Obesity - Long-Term Positive Energy Balance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One of today's most important 'Public Health Problems’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'Global Epidemic' and also one of today's most neglected Public Health Problems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India: Double Burden of Disease</a:t>
            </a:r>
          </a:p>
          <a:p>
            <a:pPr>
              <a:lnSpc>
                <a:spcPct val="150000"/>
              </a:lnSpc>
            </a:pP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00892" y="6492875"/>
            <a:ext cx="2143108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2/23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428604"/>
            <a:ext cx="83582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Overweight and obesity - rapidly increasing in countries like India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Under nutrition due to Poverty- 30 % in BPL group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Over nutrition  and Obesity ---  5-7% MIG and HIG  Urban area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Most productive workforce of the country</a:t>
            </a: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72330" y="6492875"/>
            <a:ext cx="207167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3/23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428604"/>
            <a:ext cx="6500858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>
                <a:solidFill>
                  <a:srgbClr val="C00000"/>
                </a:solidFill>
              </a:rPr>
              <a:t>Obesity and Mortality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sz="2800" dirty="0" smtClean="0"/>
              <a:t>Morbidly obese individuals (more  than 200% ideal body weight) - -twelve fold increase in mortality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7158" y="3929066"/>
            <a:ext cx="6572296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3200" b="1" u="sng" dirty="0" smtClean="0">
                <a:solidFill>
                  <a:srgbClr val="C00000"/>
                </a:solidFill>
              </a:rPr>
              <a:t>Obesity </a:t>
            </a:r>
            <a:r>
              <a:rPr lang="en-US" sz="3200" b="1" u="sng" dirty="0">
                <a:solidFill>
                  <a:srgbClr val="C00000"/>
                </a:solidFill>
              </a:rPr>
              <a:t>and Diabetes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/>
              <a:t>As many as 80% of patients with type-2 diabetes mellitus are obese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285728"/>
            <a:ext cx="160971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Content Placeholder 5" descr="http://www.theage.com.au/ffximage/2006/07/21/svBIGMAC_narrowweb__300x684,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072330" y="2357430"/>
            <a:ext cx="1719261" cy="42672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072330" y="6492875"/>
            <a:ext cx="207167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4/23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835824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Mild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obesity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--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Two fold risk of Diabetes</a:t>
            </a:r>
          </a:p>
          <a:p>
            <a:pPr eaLnBrk="0" hangingPunct="0">
              <a:buFont typeface="Wingdings" pitchFamily="2" charset="2"/>
              <a:buChar char="q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Moderate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obesity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--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Five fold risk of Diabetes</a:t>
            </a:r>
          </a:p>
          <a:p>
            <a:pPr eaLnBrk="0" hangingPunct="0">
              <a:buFont typeface="Wingdings" pitchFamily="2" charset="2"/>
              <a:buChar char="q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Severe  obesity --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Ten  fold risk of Diabetes</a:t>
            </a:r>
          </a:p>
          <a:p>
            <a:pPr eaLnBrk="0" hangingPunct="0"/>
            <a:endParaRPr lang="en-US" sz="2800" dirty="0">
              <a:latin typeface="Garamond" pitchFamily="18" charset="0"/>
            </a:endParaRPr>
          </a:p>
          <a:p>
            <a:pPr eaLnBrk="0" hangingPunct="0"/>
            <a:endParaRPr lang="en-US" sz="2800" dirty="0">
              <a:latin typeface="Garamond" pitchFamily="18" charset="0"/>
            </a:endParaRPr>
          </a:p>
          <a:p>
            <a:pPr eaLnBrk="0" hangingPunct="0"/>
            <a:endParaRPr lang="en-US" sz="2800" dirty="0">
              <a:latin typeface="Garamond" pitchFamily="18" charset="0"/>
            </a:endParaRPr>
          </a:p>
          <a:p>
            <a:pPr eaLnBrk="0" hangingPunct="0"/>
            <a:endParaRPr lang="en-US" sz="2800" dirty="0">
              <a:latin typeface="Garamond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15000" y="2928934"/>
            <a:ext cx="2895600" cy="3395666"/>
            <a:chOff x="0" y="1716695"/>
            <a:chExt cx="2468879" cy="1559904"/>
          </a:xfrm>
        </p:grpSpPr>
        <p:sp>
          <p:nvSpPr>
            <p:cNvPr id="5" name="Rounded Rectangle 4"/>
            <p:cNvSpPr/>
            <p:nvPr/>
          </p:nvSpPr>
          <p:spPr>
            <a:xfrm>
              <a:off x="0" y="1716695"/>
              <a:ext cx="2468879" cy="1559904"/>
            </a:xfrm>
            <a:prstGeom prst="roundRect">
              <a:avLst/>
            </a:prstGeom>
            <a:blipFill rotWithShape="0">
              <a:blip r:embed="rId2" cstate="print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76148" y="1792843"/>
              <a:ext cx="2316583" cy="14076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 dirty="0"/>
            </a:p>
          </p:txBody>
        </p:sp>
      </p:grpSp>
      <p:pic>
        <p:nvPicPr>
          <p:cNvPr id="7" name="Picture 9" descr="ANd9GcTra9cw-DRasdHTZoZ_Q-iiGDxgqtvKc5fMoX80Cql69JBkzKd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500438"/>
            <a:ext cx="4800600" cy="2284413"/>
          </a:xfrm>
          <a:prstGeom prst="rect">
            <a:avLst/>
          </a:prstGeom>
          <a:noFill/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072330" y="6492875"/>
            <a:ext cx="207167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5/23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dult-obesi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857232"/>
            <a:ext cx="8429684" cy="5640566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57158" y="285728"/>
            <a:ext cx="29193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latin typeface="Garamond" pitchFamily="18" charset="0"/>
              </a:rPr>
              <a:t>World Scenario </a:t>
            </a:r>
            <a:endParaRPr lang="en-IN" sz="3200" dirty="0"/>
          </a:p>
        </p:txBody>
      </p:sp>
      <p:sp>
        <p:nvSpPr>
          <p:cNvPr id="4" name="Rectangle 3"/>
          <p:cNvSpPr/>
          <p:nvPr/>
        </p:nvSpPr>
        <p:spPr>
          <a:xfrm>
            <a:off x="4357685" y="6286520"/>
            <a:ext cx="47863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dirty="0" smtClean="0">
                <a:solidFill>
                  <a:srgbClr val="00B0F0"/>
                </a:solidFill>
                <a:hlinkClick r:id="rId3"/>
              </a:rPr>
              <a:t>http://datajourno.in/tag/obesity</a:t>
            </a:r>
            <a:r>
              <a:rPr lang="en-IN" sz="1200" smtClean="0">
                <a:solidFill>
                  <a:srgbClr val="00B0F0"/>
                </a:solidFill>
                <a:hlinkClick r:id="rId3"/>
              </a:rPr>
              <a:t>/</a:t>
            </a:r>
            <a:r>
              <a:rPr lang="en-IN" sz="1200" smtClean="0">
                <a:solidFill>
                  <a:srgbClr val="00B0F0"/>
                </a:solidFill>
              </a:rPr>
              <a:t> (accessed </a:t>
            </a:r>
            <a:r>
              <a:rPr lang="en-IN" sz="1200" dirty="0" smtClean="0">
                <a:solidFill>
                  <a:srgbClr val="00B0F0"/>
                </a:solidFill>
              </a:rPr>
              <a:t>on 17.02.2016</a:t>
            </a:r>
            <a:endParaRPr lang="en-IN" sz="1200" dirty="0">
              <a:solidFill>
                <a:srgbClr val="00B0F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072330" y="6492875"/>
            <a:ext cx="207167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6/23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428604"/>
            <a:ext cx="84296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IN" sz="2800" dirty="0" smtClean="0"/>
              <a:t> Globally 1/6 adults - obese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IN" sz="2800" dirty="0" smtClean="0"/>
              <a:t> Nearly 2.8 million individuals die each year due to overweight or obesity.</a:t>
            </a:r>
          </a:p>
          <a:p>
            <a:pPr>
              <a:lnSpc>
                <a:spcPct val="150000"/>
              </a:lnSpc>
            </a:pPr>
            <a:r>
              <a:rPr lang="en-IN" sz="28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 smtClean="0"/>
              <a:t>(</a:t>
            </a:r>
            <a:r>
              <a:rPr lang="en-IN" sz="1600" dirty="0" smtClean="0"/>
              <a:t>World Health Organization (WHO). World Health Statistics 2. 2012. Geneva: WHO; 2012. Available from: http://www.who.int/gho/publications/world_health_statistics/EN_WHS2012_Full.pdf, accessed on 17.02.2016)</a:t>
            </a:r>
            <a:endParaRPr lang="en-IN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929454" y="6492875"/>
            <a:ext cx="2214546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7/23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285719" y="646113"/>
            <a:ext cx="8572561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Indian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Scenario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  <a:buFont typeface="Wingdings" pitchFamily="2" charset="2"/>
              <a:buChar char="q"/>
            </a:pP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Under-nutrition due to poverty which dominated in the past, is being rapidly replaced by obesity</a:t>
            </a:r>
            <a:endParaRPr lang="en-IN" sz="32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endParaRPr lang="en-IN" sz="3200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en-IN" sz="1600" dirty="0" smtClean="0">
                <a:latin typeface="Times New Roman" pitchFamily="18" charset="0"/>
                <a:cs typeface="Times New Roman" pitchFamily="18" charset="0"/>
              </a:rPr>
              <a:t>(World Health Organization (WHO). Global health risks: 5. mortality and burden of disease attributable to selected major risks. Geneva: Switzerland, WHO; 2009. Available from: http://www.who.int/healthinfo/global_burden_disease/GlobalHealthRisks_report_full.pdf, accessed on February 17, 2016).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00892" y="6492875"/>
            <a:ext cx="2143108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8/23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heal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00042"/>
            <a:ext cx="850112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Objectives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 find out the prevalence of overweight and obesity in medical students.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 determine certain correlates of overweight and obesity.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00892" y="6492875"/>
            <a:ext cx="2143108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10/23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85720" y="500042"/>
            <a:ext cx="8715436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</a:p>
          <a:p>
            <a:pPr lvl="0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Cross-sectional study - carried out from January, 2014 to December, 2014.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Participants - medical students posted in the Department of Community Medicine during 3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to 5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semesters under Rural Health Posting.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Total number of participants - 240 comprising of 150 male and 90 female students. </a:t>
            </a:r>
            <a:endParaRPr lang="en-IN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929454" y="6492875"/>
            <a:ext cx="2214546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11/23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620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 pretested questionnaire was given to them and complete personal details, dietary habits were noted down followed by examination.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Body Mass Index (BMI) was used to categorize the students into underweight, normal, overweight and obese groups.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 BMI of &lt;18.5 Kg/ m</a:t>
            </a:r>
            <a:r>
              <a:rPr lang="en-US" sz="26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was taken as cut off point for under weight.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Overweight and Obese were taken at the level of 23 Kg/ m</a:t>
            </a:r>
            <a:r>
              <a:rPr lang="en-US" sz="26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and 25 Kg/m</a:t>
            </a:r>
            <a:r>
              <a:rPr lang="en-US" sz="26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and above respectively.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24 hour recall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Global physical activity questionnaire</a:t>
            </a:r>
            <a:endParaRPr lang="en-IN" sz="2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000892" y="6492875"/>
            <a:ext cx="2143108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12/23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AQ\Desktop\_20160221_2227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429388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15338" y="6492875"/>
            <a:ext cx="742952" cy="365125"/>
          </a:xfrm>
        </p:spPr>
        <p:txBody>
          <a:bodyPr/>
          <a:lstStyle/>
          <a:p>
            <a:fld id="{FC15750A-4F2C-4326-A850-8D671B06D5DC}" type="slidenum">
              <a:rPr lang="en-IN" smtClean="0">
                <a:solidFill>
                  <a:schemeClr val="tx1"/>
                </a:solidFill>
              </a:rPr>
              <a:pPr/>
              <a:t>13</a:t>
            </a:fld>
            <a:r>
              <a:rPr lang="en-IN" dirty="0" smtClean="0">
                <a:solidFill>
                  <a:schemeClr val="tx1"/>
                </a:solidFill>
              </a:rPr>
              <a:t>/ 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ZAQ\Desktop\_20160221_2224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0"/>
            <a:ext cx="6500826" cy="6858000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429652" y="6492875"/>
            <a:ext cx="600076" cy="365125"/>
          </a:xfrm>
        </p:spPr>
        <p:txBody>
          <a:bodyPr/>
          <a:lstStyle/>
          <a:p>
            <a:fld id="{FC15750A-4F2C-4326-A850-8D671B06D5DC}" type="slidenum">
              <a:rPr lang="en-IN" smtClean="0">
                <a:solidFill>
                  <a:schemeClr val="tx1"/>
                </a:solidFill>
              </a:rPr>
              <a:pPr/>
              <a:t>14</a:t>
            </a:fld>
            <a:r>
              <a:rPr lang="en-IN" dirty="0" smtClean="0">
                <a:solidFill>
                  <a:schemeClr val="tx1"/>
                </a:solidFill>
              </a:rPr>
              <a:t>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50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488668"/>
            <a:ext cx="4063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Goyal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et al (2010),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Aggarwal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(2008)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29454" y="6492875"/>
            <a:ext cx="2214546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15/23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0" y="0"/>
          <a:ext cx="9144000" cy="650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1357290" y="214290"/>
            <a:ext cx="1214446" cy="36112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425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Religion</a:t>
            </a:r>
            <a:endParaRPr lang="en-US" sz="1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Bharti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 et al (2008)</a:t>
            </a:r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000892" y="6492875"/>
            <a:ext cx="2143108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16/23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57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2857496"/>
            <a:ext cx="357158" cy="361121"/>
          </a:xfrm>
          <a:prstGeom prst="rect">
            <a:avLst/>
          </a:prstGeom>
          <a:noFill/>
          <a:ln w="42500" cap="flat" cmpd="sng" algn="ctr">
            <a:solidFill>
              <a:srgbClr val="7030A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%</a:t>
            </a:r>
            <a:endParaRPr lang="en-US" sz="1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142852"/>
            <a:ext cx="1928826" cy="361121"/>
          </a:xfrm>
          <a:prstGeom prst="rect">
            <a:avLst/>
          </a:prstGeom>
          <a:noFill/>
          <a:ln w="42500" cap="flat" cmpd="sng" algn="ctr">
            <a:solidFill>
              <a:srgbClr val="7030A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 Calorie Intake</a:t>
            </a:r>
            <a:endParaRPr lang="en-US" sz="1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4547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Bharti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 et al (2008),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Mozaffari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(2007)</a:t>
            </a:r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858000" y="6492875"/>
            <a:ext cx="228600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 17/23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50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214282" y="142852"/>
            <a:ext cx="1928826" cy="361121"/>
          </a:xfrm>
          <a:prstGeom prst="rect">
            <a:avLst/>
          </a:prstGeom>
          <a:noFill/>
          <a:ln w="42500" cap="flat" cmpd="sng" algn="ctr">
            <a:solidFill>
              <a:srgbClr val="F0AD00">
                <a:shade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 Calorie Intake</a:t>
            </a:r>
            <a:endParaRPr lang="en-US" sz="1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857496"/>
            <a:ext cx="357158" cy="361121"/>
          </a:xfrm>
          <a:prstGeom prst="rect">
            <a:avLst/>
          </a:prstGeom>
          <a:noFill/>
          <a:ln w="42500" cap="flat" cmpd="sng" algn="ctr">
            <a:solidFill>
              <a:srgbClr val="F0AD00">
                <a:shade val="50000"/>
              </a:srgb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%</a:t>
            </a:r>
            <a:endParaRPr lang="en-US" sz="1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Goyal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 (2010)</a:t>
            </a:r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000892" y="6492875"/>
            <a:ext cx="2143108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18/23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50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2786058"/>
            <a:ext cx="357158" cy="361121"/>
          </a:xfrm>
          <a:prstGeom prst="rect">
            <a:avLst/>
          </a:prstGeom>
          <a:noFill/>
          <a:ln w="42500" cap="flat" cmpd="sng" algn="ctr">
            <a:solidFill>
              <a:srgbClr val="7030A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%</a:t>
            </a:r>
            <a:endParaRPr lang="en-US" sz="1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0"/>
            <a:ext cx="2000264" cy="428604"/>
          </a:xfrm>
          <a:prstGeom prst="rect">
            <a:avLst/>
          </a:prstGeom>
          <a:noFill/>
          <a:ln w="38100" cap="flat" cmpd="sng" algn="ctr">
            <a:solidFill>
              <a:srgbClr val="7030A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Physical Activity</a:t>
            </a:r>
            <a:endParaRPr lang="en-US" sz="1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6603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Jafar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 et al (2008),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Laxamaiah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(2007),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Anjana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et al (2014)</a:t>
            </a:r>
            <a:endParaRPr lang="en-IN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929454" y="6492875"/>
            <a:ext cx="2214546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19/23</a:t>
            </a:r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0" y="0"/>
          <a:ext cx="9144000" cy="650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2786058"/>
            <a:ext cx="357158" cy="361121"/>
          </a:xfrm>
          <a:prstGeom prst="rect">
            <a:avLst/>
          </a:prstGeom>
          <a:noFill/>
          <a:ln w="425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%</a:t>
            </a:r>
            <a:endParaRPr lang="en-US" sz="16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0"/>
            <a:ext cx="2000264" cy="428604"/>
          </a:xfrm>
          <a:prstGeom prst="rect">
            <a:avLst/>
          </a:prstGeom>
          <a:noFill/>
          <a:ln w="42500" cap="flat" cmpd="sng" algn="ctr">
            <a:solidFill>
              <a:schemeClr val="bg2">
                <a:lumMod val="2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Physical Activity</a:t>
            </a:r>
            <a:endParaRPr lang="en-US" sz="1800" b="1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929454" y="6492875"/>
            <a:ext cx="2214546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20/23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488668"/>
            <a:ext cx="36535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u="sng" dirty="0" err="1" smtClean="0">
                <a:latin typeface="Times New Roman" pitchFamily="18" charset="0"/>
                <a:cs typeface="Times New Roman" pitchFamily="18" charset="0"/>
              </a:rPr>
              <a:t>Rauner</a:t>
            </a:r>
            <a:r>
              <a:rPr lang="en-IN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et al (2013), Shah et at (2013)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858000" y="6492875"/>
            <a:ext cx="228600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21/23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720" y="357166"/>
            <a:ext cx="871543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800" b="1" dirty="0" smtClean="0">
                <a:latin typeface="Arial" pitchFamily="34" charset="0"/>
                <a:cs typeface="Arial" pitchFamily="34" charset="0"/>
              </a:rPr>
              <a:t>Conclusions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There is urgent need for prevention of obesity and its risk factors among college students.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These findings have enormous significance for developing societies emerging from poverty and continuing to bear the double burden of both form of malnutrition in their populations.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Dietary patterns of urban children being influenced by their socio-economic status and the frequency of eating out.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IN" sz="2400" dirty="0" smtClean="0">
                <a:latin typeface="Arial" pitchFamily="34" charset="0"/>
                <a:cs typeface="Arial" pitchFamily="34" charset="0"/>
              </a:rPr>
              <a:t> Promoting healthy eating in schools.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Encouraging  outdoor sports.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IEC</a:t>
            </a:r>
            <a:endParaRPr lang="en-IN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858000" y="6492875"/>
            <a:ext cx="228600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22/23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"/>
            <a:ext cx="8858280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References</a:t>
            </a:r>
            <a:endParaRPr lang="en-IN" sz="280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dirty="0" err="1" smtClean="0">
                <a:latin typeface="Arial" pitchFamily="34" charset="0"/>
                <a:cs typeface="Arial" pitchFamily="34" charset="0"/>
              </a:rPr>
              <a:t>Aggarwal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T, Bhatia RC, Singh D,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Sobti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PC. Prevalence of obesity and overweight in affluent adolescents from Ludhiana, Punjab. Indian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2008;45(6):500-502.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dirty="0" err="1" smtClean="0">
                <a:latin typeface="Arial" pitchFamily="34" charset="0"/>
                <a:cs typeface="Arial" pitchFamily="34" charset="0"/>
              </a:rPr>
              <a:t>Anjana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RM,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Pradeepa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R et al. Physical activity and inactivity patterns in India – results from the ICMR-INDIAB study (Phase-1) [ICMR-INDIAB-5]. International Journal of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Behavioral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Nutrition and Physical Activity </a:t>
            </a:r>
            <a:r>
              <a:rPr lang="en-IN" cap="all" dirty="0" smtClean="0">
                <a:latin typeface="Arial" pitchFamily="34" charset="0"/>
                <a:cs typeface="Arial" pitchFamily="34" charset="0"/>
              </a:rPr>
              <a:t>2014;11:26.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dirty="0" err="1" smtClean="0">
                <a:latin typeface="Arial" pitchFamily="34" charset="0"/>
                <a:cs typeface="Arial" pitchFamily="34" charset="0"/>
              </a:rPr>
              <a:t>Bharti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DR,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Deshmukh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PR,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Garg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BS. Correlates of overweight and obesity among school children of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Wardha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City, Central India, Indian Journal of Medical Research 2008;127:539-543.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n-IN" dirty="0" err="1" smtClean="0"/>
              <a:t>Goyal</a:t>
            </a:r>
            <a:r>
              <a:rPr lang="en-IN" dirty="0" smtClean="0"/>
              <a:t> RK, </a:t>
            </a:r>
            <a:r>
              <a:rPr lang="en-IN" dirty="0" err="1" smtClean="0"/>
              <a:t>ShahVN</a:t>
            </a:r>
            <a:r>
              <a:rPr lang="en-IN" dirty="0" smtClean="0"/>
              <a:t>, </a:t>
            </a:r>
            <a:r>
              <a:rPr lang="en-IN" dirty="0" err="1" smtClean="0"/>
              <a:t>SabooBD</a:t>
            </a:r>
            <a:r>
              <a:rPr lang="en-IN" dirty="0" smtClean="0"/>
              <a:t> et al. Prevalence of Overweight and Obesity in Indian Adolescent School Going Children : Its Relationship with Socioeconomic Status and Associated Lifestyle Factors. Journal of Association of Physician of India 2010;58:151-158.</a:t>
            </a:r>
            <a:endParaRPr lang="en-IN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858000" y="6492875"/>
            <a:ext cx="2286000" cy="365125"/>
          </a:xfrm>
        </p:spPr>
        <p:txBody>
          <a:bodyPr/>
          <a:lstStyle/>
          <a:p>
            <a:r>
              <a:rPr lang="en-IN" dirty="0" smtClean="0">
                <a:solidFill>
                  <a:schemeClr val="tx1"/>
                </a:solidFill>
              </a:rPr>
              <a:t>M. </a:t>
            </a:r>
            <a:r>
              <a:rPr lang="en-IN" dirty="0" err="1" smtClean="0">
                <a:solidFill>
                  <a:schemeClr val="tx1"/>
                </a:solidFill>
              </a:rPr>
              <a:t>Athar</a:t>
            </a:r>
            <a:r>
              <a:rPr lang="en-IN" dirty="0" smtClean="0">
                <a:solidFill>
                  <a:schemeClr val="tx1"/>
                </a:solidFill>
              </a:rPr>
              <a:t> </a:t>
            </a:r>
            <a:r>
              <a:rPr lang="en-IN" dirty="0" err="1" smtClean="0">
                <a:solidFill>
                  <a:schemeClr val="tx1"/>
                </a:solidFill>
              </a:rPr>
              <a:t>Ansari</a:t>
            </a:r>
            <a:r>
              <a:rPr lang="en-IN" dirty="0" smtClean="0">
                <a:solidFill>
                  <a:schemeClr val="tx1"/>
                </a:solidFill>
              </a:rPr>
              <a:t> (India) 23/23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44" y="357166"/>
            <a:ext cx="88583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Jafar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TH,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Qadri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Z, Islam, M, Hatcher J,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Bhutta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ZA,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Chaturvedi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N. 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Rise in childhood obesity with persistently high rates of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undernutrition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among urban school-aged Indo-Asian children. Archives of disease in childhood 2008;93(5):373-8.</a:t>
            </a:r>
          </a:p>
          <a:p>
            <a:pPr marL="342900" indent="-342900">
              <a:lnSpc>
                <a:spcPct val="150000"/>
              </a:lnSpc>
            </a:pPr>
            <a:r>
              <a:rPr lang="en-IN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Laxmaiah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A, 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Nagalla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B,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Vijayaraghavan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K, Nair</a:t>
            </a:r>
            <a:r>
              <a:rPr lang="en-IN" baseline="30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M. Factors Affecting Prevalence of Overweight Among 12- to 17-year-old Urban Adolescents in Hyderabad, India. OBESITY 2007;15(6):1384-1390.</a:t>
            </a:r>
          </a:p>
          <a:p>
            <a:pPr marL="342900" indent="-342900">
              <a:lnSpc>
                <a:spcPct val="150000"/>
              </a:lnSpc>
            </a:pPr>
            <a:r>
              <a:rPr lang="en-IN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Mozaffari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 H, 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Nabaei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B. Obesity and related risk factors. Indian Journal of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2007;74:265-67. 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IN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Rauner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A, Mess F,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Woll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A. The relationship between physical activity, physical fitness and overweight in adolescents: a systematic review of studies published in or after 2000. BMC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Pediatrics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2013;13:19.</a:t>
            </a:r>
          </a:p>
          <a:p>
            <a:pPr marL="342900" indent="-342900" algn="just">
              <a:lnSpc>
                <a:spcPct val="150000"/>
              </a:lnSpc>
            </a:pPr>
            <a:r>
              <a:rPr lang="en-IN" dirty="0" smtClean="0">
                <a:latin typeface="Arial" pitchFamily="34" charset="0"/>
                <a:cs typeface="Arial" pitchFamily="34" charset="0"/>
              </a:rPr>
              <a:t>9. Shah JS, Patel PK, Patel B. Determinants of overweight and obesity among school children in </a:t>
            </a:r>
            <a:r>
              <a:rPr lang="en-IN" dirty="0" err="1" smtClean="0">
                <a:latin typeface="Arial" pitchFamily="34" charset="0"/>
                <a:cs typeface="Arial" pitchFamily="34" charset="0"/>
              </a:rPr>
              <a:t>Mehsana</a:t>
            </a:r>
            <a:r>
              <a:rPr lang="en-IN" dirty="0" smtClean="0">
                <a:latin typeface="Arial" pitchFamily="34" charset="0"/>
                <a:cs typeface="Arial" pitchFamily="34" charset="0"/>
              </a:rPr>
              <a:t> District, India. Annals of Tropical Medicine and Public Health 2013;6(4):408-412.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M. Athar Ansari (India)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5750A-4F2C-4326-A850-8D671B06D5DC}" type="slidenum">
              <a:rPr lang="en-IN" smtClean="0"/>
              <a:pPr/>
              <a:t>24</a:t>
            </a:fld>
            <a:endParaRPr lang="en-IN"/>
          </a:p>
        </p:txBody>
      </p:sp>
      <p:pic>
        <p:nvPicPr>
          <p:cNvPr id="1028" name="Picture 4" descr="Thank Yo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929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521</TotalTime>
  <Words>1020</Words>
  <Application>Microsoft Office PowerPoint</Application>
  <PresentationFormat>On-screen Show (4:3)</PresentationFormat>
  <Paragraphs>112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ZAQ</dc:creator>
  <cp:lastModifiedBy>Omics</cp:lastModifiedBy>
  <cp:revision>65</cp:revision>
  <dcterms:created xsi:type="dcterms:W3CDTF">2016-02-17T19:56:35Z</dcterms:created>
  <dcterms:modified xsi:type="dcterms:W3CDTF">2016-03-12T09:43:51Z</dcterms:modified>
</cp:coreProperties>
</file>