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9" r:id="rId1"/>
  </p:sldMasterIdLst>
  <p:notesMasterIdLst>
    <p:notesMasterId r:id="rId48"/>
  </p:notesMasterIdLst>
  <p:handoutMasterIdLst>
    <p:handoutMasterId r:id="rId49"/>
  </p:handoutMasterIdLst>
  <p:sldIdLst>
    <p:sldId id="256" r:id="rId2"/>
    <p:sldId id="368" r:id="rId3"/>
    <p:sldId id="369" r:id="rId4"/>
    <p:sldId id="367" r:id="rId5"/>
    <p:sldId id="266" r:id="rId6"/>
    <p:sldId id="278" r:id="rId7"/>
    <p:sldId id="282" r:id="rId8"/>
    <p:sldId id="356" r:id="rId9"/>
    <p:sldId id="355" r:id="rId10"/>
    <p:sldId id="365" r:id="rId11"/>
    <p:sldId id="359" r:id="rId12"/>
    <p:sldId id="360" r:id="rId13"/>
    <p:sldId id="358" r:id="rId14"/>
    <p:sldId id="363" r:id="rId15"/>
    <p:sldId id="281" r:id="rId16"/>
    <p:sldId id="331" r:id="rId17"/>
    <p:sldId id="354" r:id="rId18"/>
    <p:sldId id="269" r:id="rId19"/>
    <p:sldId id="330" r:id="rId20"/>
    <p:sldId id="336" r:id="rId21"/>
    <p:sldId id="325" r:id="rId22"/>
    <p:sldId id="273" r:id="rId23"/>
    <p:sldId id="274" r:id="rId24"/>
    <p:sldId id="326" r:id="rId25"/>
    <p:sldId id="328" r:id="rId26"/>
    <p:sldId id="352" r:id="rId27"/>
    <p:sldId id="374" r:id="rId28"/>
    <p:sldId id="370" r:id="rId29"/>
    <p:sldId id="371" r:id="rId30"/>
    <p:sldId id="372" r:id="rId31"/>
    <p:sldId id="373" r:id="rId32"/>
    <p:sldId id="364" r:id="rId33"/>
    <p:sldId id="304" r:id="rId34"/>
    <p:sldId id="305" r:id="rId35"/>
    <p:sldId id="289" r:id="rId36"/>
    <p:sldId id="306" r:id="rId37"/>
    <p:sldId id="310" r:id="rId38"/>
    <p:sldId id="311" r:id="rId39"/>
    <p:sldId id="308" r:id="rId40"/>
    <p:sldId id="307" r:id="rId41"/>
    <p:sldId id="283" r:id="rId42"/>
    <p:sldId id="312" r:id="rId43"/>
    <p:sldId id="344" r:id="rId44"/>
    <p:sldId id="345" r:id="rId45"/>
    <p:sldId id="324" r:id="rId46"/>
    <p:sldId id="313" r:id="rId47"/>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84" autoAdjust="0"/>
    <p:restoredTop sz="82569" autoAdjust="0"/>
  </p:normalViewPr>
  <p:slideViewPr>
    <p:cSldViewPr>
      <p:cViewPr varScale="1">
        <p:scale>
          <a:sx n="105" d="100"/>
          <a:sy n="105" d="100"/>
        </p:scale>
        <p:origin x="-576" y="-10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4C38B1-2AF0-F249-9951-79175683A777}" type="datetime1">
              <a:rPr lang="en-AU" smtClean="0"/>
              <a:t>25/07/15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1E488A-B64D-7445-9AF0-0A49F9C52BC2}" type="slidenum">
              <a:rPr lang="en-US" smtClean="0"/>
              <a:t>‹#›</a:t>
            </a:fld>
            <a:endParaRPr lang="en-US"/>
          </a:p>
        </p:txBody>
      </p:sp>
    </p:spTree>
    <p:extLst>
      <p:ext uri="{BB962C8B-B14F-4D97-AF65-F5344CB8AC3E}">
        <p14:creationId xmlns:p14="http://schemas.microsoft.com/office/powerpoint/2010/main" val="9694180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01A7B3D-5E35-7641-A5FB-1E4904805EEE}" type="datetime1">
              <a:rPr lang="en-AU" smtClean="0"/>
              <a:t>25/07/15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extLst/>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p14="http://schemas.microsoft.com/office/powerpoint/2010/main" val="33252956"/>
      </p:ext>
    </p:extLst>
  </p:cSld>
  <p:clrMap bg1="lt1" tx1="dk1" bg2="lt2" tx2="dk2" accent1="accent1" accent2="accent2" accent3="accent3" accent4="accent4" accent5="accent5" accent6="accent6" hlink="hlink" folHlink="folHlink"/>
  <p:hf hdr="0" ftr="0" dt="0"/>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r>
              <a:rPr lang="en-US" dirty="0" smtClean="0"/>
              <a:t>Good</a:t>
            </a:r>
            <a:r>
              <a:rPr lang="en-US" baseline="0" dirty="0" smtClean="0"/>
              <a:t> afternoon</a:t>
            </a:r>
            <a:r>
              <a:rPr lang="en-US" dirty="0" smtClean="0"/>
              <a:t> </a:t>
            </a:r>
            <a:r>
              <a:rPr lang="en-US" dirty="0" smtClean="0"/>
              <a:t>my name is </a:t>
            </a:r>
            <a:r>
              <a:rPr lang="en-US" dirty="0" err="1" smtClean="0"/>
              <a:t>Dr</a:t>
            </a:r>
            <a:r>
              <a:rPr lang="en-US" baseline="0" dirty="0" smtClean="0"/>
              <a:t> Lynette </a:t>
            </a:r>
            <a:r>
              <a:rPr lang="en-US" baseline="0" dirty="0" smtClean="0"/>
              <a:t>Wallace I have a dental practice in the Southern Highlands of NSW</a:t>
            </a:r>
            <a:endParaRPr lang="en-US" baseline="0" dirty="0" smtClean="0"/>
          </a:p>
          <a:p>
            <a:r>
              <a:rPr lang="en-US" baseline="0" dirty="0" smtClean="0"/>
              <a:t>Today I would like to show you how I’ve integrated biofeedback into my practice and the benefits it has for the patients.</a:t>
            </a:r>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1</a:t>
            </a:fld>
            <a:endParaRPr lang="en-US"/>
          </a:p>
        </p:txBody>
      </p:sp>
    </p:spTree>
    <p:extLst>
      <p:ext uri="{BB962C8B-B14F-4D97-AF65-F5344CB8AC3E}">
        <p14:creationId xmlns:p14="http://schemas.microsoft.com/office/powerpoint/2010/main" val="182733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r>
              <a:rPr lang="en-US" dirty="0" smtClean="0"/>
              <a:t>At</a:t>
            </a:r>
            <a:r>
              <a:rPr lang="en-US" baseline="0" dirty="0" smtClean="0"/>
              <a:t> my practice</a:t>
            </a:r>
            <a:r>
              <a:rPr lang="en-US" baseline="0" dirty="0" smtClean="0"/>
              <a:t>, we are using these programs as an adjunct to </a:t>
            </a:r>
            <a:r>
              <a:rPr lang="en-US" baseline="0" dirty="0" err="1" smtClean="0"/>
              <a:t>orthopaedic</a:t>
            </a:r>
            <a:r>
              <a:rPr lang="en-US" baseline="0" dirty="0" smtClean="0"/>
              <a:t> and orthodontic treatment.</a:t>
            </a:r>
          </a:p>
          <a:p>
            <a:r>
              <a:rPr lang="en-US" baseline="0" dirty="0" smtClean="0"/>
              <a:t>We find it helps compliance with </a:t>
            </a:r>
            <a:r>
              <a:rPr lang="en-US" baseline="0" dirty="0" err="1" smtClean="0"/>
              <a:t>orthopaedic</a:t>
            </a:r>
            <a:r>
              <a:rPr lang="en-US" baseline="0" dirty="0" smtClean="0"/>
              <a:t> appliances.</a:t>
            </a:r>
          </a:p>
          <a:p>
            <a:r>
              <a:rPr lang="en-US" baseline="0" dirty="0" smtClean="0"/>
              <a:t>One </a:t>
            </a:r>
            <a:r>
              <a:rPr lang="en-US" baseline="0" dirty="0" smtClean="0"/>
              <a:t>of the key benefits to using biofeedback is that the patient can see the multiple effects that </a:t>
            </a:r>
            <a:r>
              <a:rPr lang="en-US" baseline="0" dirty="0" smtClean="0"/>
              <a:t>breathing has </a:t>
            </a:r>
            <a:r>
              <a:rPr lang="en-US" baseline="0" dirty="0" smtClean="0"/>
              <a:t>on the body in real time. </a:t>
            </a:r>
            <a:endParaRPr lang="en-US" baseline="0" dirty="0" smtClean="0"/>
          </a:p>
          <a:p>
            <a:r>
              <a:rPr lang="en-US" baseline="0" dirty="0" smtClean="0"/>
              <a:t>It </a:t>
            </a:r>
            <a:r>
              <a:rPr lang="en-US" baseline="0" dirty="0" smtClean="0"/>
              <a:t>shows </a:t>
            </a:r>
            <a:r>
              <a:rPr lang="en-US" baseline="0" dirty="0" smtClean="0"/>
              <a:t>the relationship between breathing, </a:t>
            </a:r>
            <a:r>
              <a:rPr lang="en-US" baseline="0" dirty="0" err="1" smtClean="0"/>
              <a:t>heartrate</a:t>
            </a:r>
            <a:r>
              <a:rPr lang="en-US" baseline="0" dirty="0" smtClean="0"/>
              <a:t> </a:t>
            </a:r>
            <a:r>
              <a:rPr lang="en-US" baseline="0" dirty="0" smtClean="0"/>
              <a:t>and </a:t>
            </a:r>
            <a:r>
              <a:rPr lang="en-US" baseline="0" dirty="0" smtClean="0"/>
              <a:t>emotions</a:t>
            </a:r>
          </a:p>
          <a:p>
            <a:r>
              <a:rPr lang="en-US" baseline="0" dirty="0" smtClean="0"/>
              <a:t>the patient </a:t>
            </a:r>
            <a:r>
              <a:rPr lang="en-US" baseline="0" dirty="0" smtClean="0"/>
              <a:t>can experiment with different breathing patterns and emotions to play various games.</a:t>
            </a:r>
          </a:p>
          <a:p>
            <a:r>
              <a:rPr lang="en-US" baseline="0" dirty="0" smtClean="0"/>
              <a:t>Kids are already familiar with computers so it is relating to kids in their language and on their terms.</a:t>
            </a:r>
          </a:p>
        </p:txBody>
      </p:sp>
      <p:sp>
        <p:nvSpPr>
          <p:cNvPr id="4" name="Rectangle 3"/>
          <p:cNvSpPr>
            <a:spLocks noGrp="1"/>
          </p:cNvSpPr>
          <p:nvPr>
            <p:ph type="sldNum" sz="quarter" idx="10"/>
          </p:nvPr>
        </p:nvSpPr>
        <p:spPr/>
        <p:txBody>
          <a:bodyPr/>
          <a:lstStyle>
            <a:extLst/>
          </a:lstStyle>
          <a:p>
            <a:fld id="{CA5D3BF3-D352-46FC-8343-31F56E6730EA}" type="slidenum">
              <a:rPr lang="en-US" smtClean="0"/>
              <a:pPr/>
              <a:t>2</a:t>
            </a:fld>
            <a:endParaRPr lang="en-US"/>
          </a:p>
        </p:txBody>
      </p:sp>
    </p:spTree>
    <p:extLst>
      <p:ext uri="{BB962C8B-B14F-4D97-AF65-F5344CB8AC3E}">
        <p14:creationId xmlns:p14="http://schemas.microsoft.com/office/powerpoint/2010/main" val="1159126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beginning</a:t>
            </a:r>
            <a:r>
              <a:rPr lang="en-US" baseline="0" dirty="0" smtClean="0"/>
              <a:t> to </a:t>
            </a:r>
            <a:r>
              <a:rPr lang="en-US" baseline="0" dirty="0" err="1" smtClean="0"/>
              <a:t>realise</a:t>
            </a:r>
            <a:r>
              <a:rPr lang="en-US" baseline="0" dirty="0" smtClean="0"/>
              <a:t> that one of the key ways to keep our bodies healthy and </a:t>
            </a:r>
            <a:r>
              <a:rPr lang="en-US" baseline="0" dirty="0" err="1" smtClean="0"/>
              <a:t>optimise</a:t>
            </a:r>
            <a:r>
              <a:rPr lang="en-US" baseline="0" dirty="0" smtClean="0"/>
              <a:t> development is to start with the breathe.</a:t>
            </a:r>
          </a:p>
        </p:txBody>
      </p:sp>
      <p:sp>
        <p:nvSpPr>
          <p:cNvPr id="4" name="Slide Number Placeholder 3"/>
          <p:cNvSpPr>
            <a:spLocks noGrp="1"/>
          </p:cNvSpPr>
          <p:nvPr>
            <p:ph type="sldNum" sz="quarter" idx="10"/>
          </p:nvPr>
        </p:nvSpPr>
        <p:spPr/>
        <p:txBody>
          <a:bodyPr/>
          <a:lstStyle/>
          <a:p>
            <a:fld id="{CA5D3BF3-D352-46FC-8343-31F56E6730EA}" type="slidenum">
              <a:rPr lang="en-US" smtClean="0"/>
              <a:pPr/>
              <a:t>3</a:t>
            </a:fld>
            <a:endParaRPr lang="en-US"/>
          </a:p>
        </p:txBody>
      </p:sp>
    </p:spTree>
    <p:extLst>
      <p:ext uri="{BB962C8B-B14F-4D97-AF65-F5344CB8AC3E}">
        <p14:creationId xmlns:p14="http://schemas.microsoft.com/office/powerpoint/2010/main" val="995381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4</a:t>
            </a:fld>
            <a:endParaRPr lang="en-US"/>
          </a:p>
        </p:txBody>
      </p:sp>
    </p:spTree>
    <p:extLst>
      <p:ext uri="{BB962C8B-B14F-4D97-AF65-F5344CB8AC3E}">
        <p14:creationId xmlns:p14="http://schemas.microsoft.com/office/powerpoint/2010/main" val="4270410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r>
              <a:rPr lang="en-US" dirty="0" smtClean="0"/>
              <a:t>Software</a:t>
            </a:r>
            <a:r>
              <a:rPr lang="en-US" baseline="0" dirty="0" smtClean="0"/>
              <a:t> breathing techniques </a:t>
            </a:r>
            <a:r>
              <a:rPr lang="en-US" baseline="0" dirty="0" smtClean="0"/>
              <a:t>focus on </a:t>
            </a:r>
            <a:r>
              <a:rPr lang="en-US" baseline="0" dirty="0" err="1" smtClean="0"/>
              <a:t>stabilising</a:t>
            </a:r>
            <a:r>
              <a:rPr lang="en-US" baseline="0" dirty="0" smtClean="0"/>
              <a:t> </a:t>
            </a:r>
            <a:r>
              <a:rPr lang="en-US" baseline="0" dirty="0" err="1" smtClean="0"/>
              <a:t>beathing</a:t>
            </a:r>
            <a:r>
              <a:rPr lang="en-US" baseline="0" dirty="0" smtClean="0"/>
              <a:t>,</a:t>
            </a:r>
          </a:p>
          <a:p>
            <a:r>
              <a:rPr lang="en-US" baseline="0" dirty="0" smtClean="0"/>
              <a:t>Which shifts the heart rhythm and shifts to a positive emotional state.</a:t>
            </a:r>
          </a:p>
          <a:p>
            <a:endParaRPr lang="en-US" baseline="0" dirty="0" smtClean="0"/>
          </a:p>
          <a:p>
            <a:r>
              <a:rPr lang="en-US" baseline="0" dirty="0" smtClean="0"/>
              <a:t>This </a:t>
            </a:r>
            <a:r>
              <a:rPr lang="en-US" baseline="0" dirty="0" smtClean="0"/>
              <a:t>creates a </a:t>
            </a:r>
            <a:r>
              <a:rPr lang="en-US" baseline="0" dirty="0" err="1" smtClean="0"/>
              <a:t>favourable</a:t>
            </a:r>
            <a:r>
              <a:rPr lang="en-US" baseline="0" dirty="0" smtClean="0"/>
              <a:t> </a:t>
            </a:r>
            <a:r>
              <a:rPr lang="en-US" baseline="0" dirty="0" smtClean="0"/>
              <a:t>cascade of neural biochemical and hormonal events </a:t>
            </a:r>
            <a:r>
              <a:rPr lang="en-US" baseline="0" dirty="0" smtClean="0"/>
              <a:t>.</a:t>
            </a:r>
          </a:p>
          <a:p>
            <a:r>
              <a:rPr lang="en-US" baseline="0" dirty="0" smtClean="0"/>
              <a:t>This </a:t>
            </a:r>
            <a:r>
              <a:rPr lang="en-US" baseline="0" dirty="0" err="1" smtClean="0"/>
              <a:t>benefist</a:t>
            </a:r>
            <a:r>
              <a:rPr lang="en-US" baseline="0" dirty="0" smtClean="0"/>
              <a:t> </a:t>
            </a:r>
            <a:r>
              <a:rPr lang="en-US" baseline="0" dirty="0" smtClean="0"/>
              <a:t>the entire body and mind.</a:t>
            </a:r>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5</a:t>
            </a:fld>
            <a:endParaRPr lang="en-US"/>
          </a:p>
        </p:txBody>
      </p:sp>
    </p:spTree>
    <p:extLst>
      <p:ext uri="{BB962C8B-B14F-4D97-AF65-F5344CB8AC3E}">
        <p14:creationId xmlns:p14="http://schemas.microsoft.com/office/powerpoint/2010/main" val="805750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r>
              <a:rPr lang="en-US" dirty="0" smtClean="0"/>
              <a:t>So the</a:t>
            </a:r>
            <a:r>
              <a:rPr lang="en-US" baseline="0" dirty="0" smtClean="0"/>
              <a:t> question I would like to explore </a:t>
            </a:r>
            <a:r>
              <a:rPr lang="en-US" baseline="0" dirty="0" smtClean="0"/>
              <a:t> </a:t>
            </a:r>
            <a:r>
              <a:rPr lang="en-US" baseline="0" dirty="0" smtClean="0"/>
              <a:t>is “Can breathing techniques be learnt through biofeedback video games?</a:t>
            </a:r>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6</a:t>
            </a:fld>
            <a:endParaRPr lang="en-US"/>
          </a:p>
        </p:txBody>
      </p:sp>
    </p:spTree>
    <p:extLst>
      <p:ext uri="{BB962C8B-B14F-4D97-AF65-F5344CB8AC3E}">
        <p14:creationId xmlns:p14="http://schemas.microsoft.com/office/powerpoint/2010/main" val="1632621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is biofeedback?  The use of electronic monitoring of a normally automatic</a:t>
            </a:r>
            <a:r>
              <a:rPr lang="en-US" baseline="0" dirty="0" smtClean="0"/>
              <a:t> bodily function in order to train someone to acquire voluntary control of that function.</a:t>
            </a:r>
            <a:endParaRPr lang="en-US" dirty="0" smtClean="0"/>
          </a:p>
          <a:p>
            <a:endParaRPr lang="en-US" dirty="0" smtClean="0"/>
          </a:p>
          <a:p>
            <a:r>
              <a:rPr lang="en-US" dirty="0" smtClean="0"/>
              <a:t>Biofeedback is being</a:t>
            </a:r>
            <a:r>
              <a:rPr lang="en-US" baseline="0" dirty="0" smtClean="0"/>
              <a:t> used globally by medical professionals, cardiologists, treatment for ADHD, </a:t>
            </a:r>
            <a:r>
              <a:rPr lang="en-US" baseline="0" dirty="0" smtClean="0"/>
              <a:t>schools, </a:t>
            </a:r>
            <a:r>
              <a:rPr lang="en-US" baseline="0" dirty="0" smtClean="0"/>
              <a:t>large companies such as Cathay Pacific, accounting firms, Australian Army and the Federal Police Force.</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7</a:t>
            </a:fld>
            <a:endParaRPr lang="en-US"/>
          </a:p>
        </p:txBody>
      </p:sp>
    </p:spTree>
    <p:extLst>
      <p:ext uri="{BB962C8B-B14F-4D97-AF65-F5344CB8AC3E}">
        <p14:creationId xmlns:p14="http://schemas.microsoft.com/office/powerpoint/2010/main" val="3113756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team has been using two main programs with the patients.</a:t>
            </a:r>
          </a:p>
          <a:p>
            <a:r>
              <a:rPr lang="en-US" baseline="0" dirty="0" smtClean="0"/>
              <a:t>The Wild Divine and Somatic Vision/Heart Math </a:t>
            </a:r>
            <a:r>
              <a:rPr lang="en-US" baseline="0" dirty="0" err="1" smtClean="0"/>
              <a:t>emwave</a:t>
            </a:r>
            <a:r>
              <a:rPr lang="en-US" baseline="0" dirty="0" smtClean="0"/>
              <a:t> program</a:t>
            </a:r>
            <a:r>
              <a:rPr lang="en-US" baseline="0" dirty="0" smtClean="0"/>
              <a:t>.</a:t>
            </a:r>
          </a:p>
          <a:p>
            <a:r>
              <a:rPr lang="en-US" baseline="0" dirty="0" smtClean="0"/>
              <a:t>There is a wide variety of games which allows them to use the power of their breathing to progress through the games rather than by physically moving  the mouse</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8</a:t>
            </a:fld>
            <a:endParaRPr lang="en-US"/>
          </a:p>
        </p:txBody>
      </p:sp>
    </p:spTree>
    <p:extLst>
      <p:ext uri="{BB962C8B-B14F-4D97-AF65-F5344CB8AC3E}">
        <p14:creationId xmlns:p14="http://schemas.microsoft.com/office/powerpoint/2010/main" val="2323848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Journey</a:t>
            </a:r>
            <a:r>
              <a:rPr lang="en-US" baseline="0" dirty="0" smtClean="0"/>
              <a:t> to Wild Divine is promoted by Health Gurus Andrew Weil and Deepak Chopra. It</a:t>
            </a:r>
            <a:r>
              <a:rPr lang="fr-FR" baseline="0" dirty="0" smtClean="0"/>
              <a:t>’</a:t>
            </a:r>
            <a:r>
              <a:rPr lang="en-US" baseline="0" dirty="0" smtClean="0"/>
              <a:t>s a platform for guided meditation and stress reduction. Players control the gameplay with their own minds.  Technically the finger sensors or IOM control the game</a:t>
            </a: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r>
              <a:rPr lang="en-US" baseline="0" dirty="0" smtClean="0"/>
              <a:t>in practical terms it acts similar to your mouse or joystick, as a connection between you and your computer.  For example, if something requires you to move your mouse left on the screen, in Wild Divine you need to relax your muscle and calm down to move left.  It picks up your body’s extremely subtle signals of emotion, calm, stress, tension and happiness, and lets you progress in the game dependent on your ability to control yourself.</a:t>
            </a:r>
          </a:p>
          <a:p>
            <a:r>
              <a:rPr lang="en-US" baseline="0" dirty="0" smtClean="0"/>
              <a:t>It uses </a:t>
            </a:r>
            <a:r>
              <a:rPr lang="en-US" baseline="0" dirty="0" smtClean="0"/>
              <a:t>the physiological </a:t>
            </a:r>
            <a:r>
              <a:rPr lang="en-US" baseline="0" dirty="0" smtClean="0"/>
              <a:t>measurements – heart rate coherence and skin sweat.  </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9</a:t>
            </a:fld>
            <a:endParaRPr lang="en-US"/>
          </a:p>
        </p:txBody>
      </p:sp>
    </p:spTree>
    <p:extLst>
      <p:ext uri="{BB962C8B-B14F-4D97-AF65-F5344CB8AC3E}">
        <p14:creationId xmlns:p14="http://schemas.microsoft.com/office/powerpoint/2010/main" val="1237369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of the screens used in the wild divine game</a:t>
            </a:r>
          </a:p>
          <a:p>
            <a:r>
              <a:rPr lang="en-US" dirty="0" smtClean="0"/>
              <a:t>In</a:t>
            </a:r>
            <a:r>
              <a:rPr lang="en-US" baseline="0" dirty="0" smtClean="0"/>
              <a:t> the first you’ll keep your breathing steady to allow the rocks to stack</a:t>
            </a:r>
          </a:p>
          <a:p>
            <a:r>
              <a:rPr lang="en-US" baseline="0" dirty="0" smtClean="0"/>
              <a:t>The second trains you in the art of energy juggling which cause the balls to rise and fall.</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10</a:t>
            </a:fld>
            <a:endParaRPr lang="en-US"/>
          </a:p>
        </p:txBody>
      </p:sp>
    </p:spTree>
    <p:extLst>
      <p:ext uri="{BB962C8B-B14F-4D97-AF65-F5344CB8AC3E}">
        <p14:creationId xmlns:p14="http://schemas.microsoft.com/office/powerpoint/2010/main" val="1629101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Journey to Wild Divine</a:t>
            </a:r>
            <a:r>
              <a:rPr lang="en-US" baseline="0" dirty="0" smtClean="0"/>
              <a:t> has been used as a research tool by </a:t>
            </a:r>
            <a:r>
              <a:rPr lang="en-US" baseline="0" dirty="0" err="1" smtClean="0"/>
              <a:t>Amon</a:t>
            </a:r>
            <a:r>
              <a:rPr lang="en-US" baseline="0" dirty="0" smtClean="0"/>
              <a:t> &amp; Campbell from the University of Newcastle.</a:t>
            </a:r>
          </a:p>
          <a:p>
            <a:r>
              <a:rPr lang="en-US" baseline="0" dirty="0" smtClean="0"/>
              <a:t>They found it to show a lot of potential in teaching breathing and relaxation techniques to reduce the disruptive </a:t>
            </a:r>
            <a:r>
              <a:rPr lang="en-US" baseline="0" dirty="0" err="1" smtClean="0"/>
              <a:t>behaviours</a:t>
            </a:r>
            <a:r>
              <a:rPr lang="en-US" baseline="0" dirty="0" smtClean="0"/>
              <a:t> in children with ADHD.</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11</a:t>
            </a:fld>
            <a:endParaRPr lang="en-US"/>
          </a:p>
        </p:txBody>
      </p:sp>
    </p:spTree>
    <p:extLst>
      <p:ext uri="{BB962C8B-B14F-4D97-AF65-F5344CB8AC3E}">
        <p14:creationId xmlns:p14="http://schemas.microsoft.com/office/powerpoint/2010/main" val="564456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gets 5 star reviews</a:t>
            </a:r>
          </a:p>
          <a:p>
            <a:r>
              <a:rPr lang="en-US" dirty="0" smtClean="0"/>
              <a:t>CNN – ground breaking, it works and is a heck of a fun</a:t>
            </a:r>
            <a:r>
              <a:rPr lang="en-US" baseline="0" dirty="0" smtClean="0"/>
              <a:t> experience</a:t>
            </a:r>
          </a:p>
          <a:p>
            <a:r>
              <a:rPr lang="en-US" baseline="0" dirty="0" smtClean="0"/>
              <a:t>Newsweek – can video games help kids? Mission accomplished</a:t>
            </a:r>
          </a:p>
          <a:p>
            <a:r>
              <a:rPr lang="en-US" baseline="0" dirty="0" smtClean="0"/>
              <a:t>Yoga magazine says it turns </a:t>
            </a:r>
            <a:r>
              <a:rPr lang="en-US" baseline="0" dirty="0" smtClean="0"/>
              <a:t>the quest for calm into entertainment</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12</a:t>
            </a:fld>
            <a:endParaRPr lang="en-US"/>
          </a:p>
        </p:txBody>
      </p:sp>
    </p:spTree>
    <p:extLst>
      <p:ext uri="{BB962C8B-B14F-4D97-AF65-F5344CB8AC3E}">
        <p14:creationId xmlns:p14="http://schemas.microsoft.com/office/powerpoint/2010/main" val="55501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other programme</a:t>
            </a:r>
            <a:r>
              <a:rPr lang="en-US" baseline="0" dirty="0" smtClean="0"/>
              <a:t> we use is</a:t>
            </a:r>
            <a:r>
              <a:rPr lang="en-US" dirty="0" smtClean="0"/>
              <a:t> by Somatic</a:t>
            </a:r>
            <a:r>
              <a:rPr lang="en-US" baseline="0" dirty="0" smtClean="0"/>
              <a:t> Vision.  The developer worked with the French Ministry of </a:t>
            </a:r>
            <a:r>
              <a:rPr lang="en-US" baseline="0" dirty="0" err="1" smtClean="0"/>
              <a:t>Defence</a:t>
            </a:r>
            <a:r>
              <a:rPr lang="en-US" baseline="0" dirty="0" smtClean="0"/>
              <a:t> and the Israeli </a:t>
            </a:r>
            <a:r>
              <a:rPr lang="en-US" baseline="0" dirty="0" err="1" smtClean="0"/>
              <a:t>Defence</a:t>
            </a:r>
            <a:r>
              <a:rPr lang="en-US" baseline="0" dirty="0" smtClean="0"/>
              <a:t> Department.</a:t>
            </a:r>
          </a:p>
          <a:p>
            <a:r>
              <a:rPr lang="en-US" baseline="0" dirty="0" smtClean="0"/>
              <a:t>Its targeted at high pressure executives, veterans, harried parents and </a:t>
            </a:r>
            <a:r>
              <a:rPr lang="en-US" baseline="0" dirty="0" smtClean="0"/>
              <a:t>children.</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13</a:t>
            </a:fld>
            <a:endParaRPr lang="en-US"/>
          </a:p>
        </p:txBody>
      </p:sp>
    </p:spTree>
    <p:extLst>
      <p:ext uri="{BB962C8B-B14F-4D97-AF65-F5344CB8AC3E}">
        <p14:creationId xmlns:p14="http://schemas.microsoft.com/office/powerpoint/2010/main" val="35536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Science</a:t>
            </a:r>
            <a:r>
              <a:rPr lang="en-US" baseline="0" dirty="0" smtClean="0"/>
              <a:t> is </a:t>
            </a:r>
            <a:r>
              <a:rPr lang="en-US" baseline="0" dirty="0" err="1" smtClean="0"/>
              <a:t>realising</a:t>
            </a:r>
            <a:r>
              <a:rPr lang="en-US" baseline="0" dirty="0" smtClean="0"/>
              <a:t> that breathing holds the key to finding focus in our stressed out multi-tasking culture</a:t>
            </a:r>
            <a:endParaRPr lang="en-US" dirty="0" smtClean="0"/>
          </a:p>
          <a:p>
            <a:r>
              <a:rPr lang="en-US" baseline="0" dirty="0" smtClean="0"/>
              <a:t>Governments </a:t>
            </a:r>
            <a:r>
              <a:rPr lang="en-US" baseline="0" dirty="0"/>
              <a:t>and multi </a:t>
            </a:r>
            <a:r>
              <a:rPr lang="en-US" baseline="0" dirty="0" smtClean="0"/>
              <a:t>million dollar corporations invest a lot of time training their employees in these techniques, as  the programs are geared to bring quick results, rapidly improve and sustain performance.</a:t>
            </a:r>
          </a:p>
          <a:p>
            <a:r>
              <a:rPr lang="en-US" baseline="0" dirty="0" smtClean="0"/>
              <a:t>They provide a significant return on investment on a number of levels.</a:t>
            </a:r>
          </a:p>
          <a:p>
            <a:r>
              <a:rPr lang="en-US" baseline="0" dirty="0" smtClean="0"/>
              <a:t>2007 Journal of the American Medical Association reported that  “Workplace stress is as bad for your heart as smoking and high cholesterol”</a:t>
            </a:r>
          </a:p>
        </p:txBody>
      </p:sp>
      <p:sp>
        <p:nvSpPr>
          <p:cNvPr id="4" name="Slide Number Placeholder 3"/>
          <p:cNvSpPr>
            <a:spLocks noGrp="1"/>
          </p:cNvSpPr>
          <p:nvPr>
            <p:ph type="sldNum" sz="quarter" idx="10"/>
          </p:nvPr>
        </p:nvSpPr>
        <p:spPr/>
        <p:txBody>
          <a:bodyPr/>
          <a:lstStyle/>
          <a:p>
            <a:fld id="{CA5D3BF3-D352-46FC-8343-31F56E6730EA}" type="slidenum">
              <a:rPr lang="en-US" smtClean="0"/>
              <a:pPr/>
              <a:t>14</a:t>
            </a:fld>
            <a:endParaRPr lang="en-US"/>
          </a:p>
        </p:txBody>
      </p:sp>
    </p:spTree>
    <p:extLst>
      <p:ext uri="{BB962C8B-B14F-4D97-AF65-F5344CB8AC3E}">
        <p14:creationId xmlns:p14="http://schemas.microsoft.com/office/powerpoint/2010/main" val="1047372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Breathing patterns modulate the hearts rhythm.  The heart is in sync with the brain and the whole nervous system by simply breathing slowly and regularly.</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15</a:t>
            </a:fld>
            <a:endParaRPr lang="en-US"/>
          </a:p>
        </p:txBody>
      </p:sp>
    </p:spTree>
    <p:extLst>
      <p:ext uri="{BB962C8B-B14F-4D97-AF65-F5344CB8AC3E}">
        <p14:creationId xmlns:p14="http://schemas.microsoft.com/office/powerpoint/2010/main" val="2946466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800" baseline="0" dirty="0" err="1" smtClean="0"/>
              <a:t>Neurocardiology</a:t>
            </a:r>
            <a:r>
              <a:rPr lang="en-US" sz="1800" baseline="0" dirty="0" smtClean="0"/>
              <a:t> </a:t>
            </a:r>
            <a:r>
              <a:rPr lang="en-US" sz="1800" baseline="0" dirty="0" smtClean="0"/>
              <a:t>scientists have discovered that the heart possesses its own intrinsic nervous system – a network of nerves so functionally sophisticated as to earn the description of a heart brain.  This gives the heart the ability to independently sense, process information, make decisions and even to demonstrate a type of learning and memory.  Not only is it intelligent, but research has also revealed that the heart is a hormonal gland</a:t>
            </a:r>
            <a:r>
              <a:rPr lang="en-US" sz="1800" baseline="0" dirty="0" smtClean="0"/>
              <a:t>,  </a:t>
            </a:r>
            <a:r>
              <a:rPr lang="en-US" sz="1800" baseline="0" dirty="0" smtClean="0"/>
              <a:t>Oxytocin is one of these known as the “love” or “bonding hormone”. </a:t>
            </a:r>
          </a:p>
          <a:p>
            <a:r>
              <a:rPr lang="en-US" sz="1800" baseline="0" dirty="0" smtClean="0"/>
              <a:t>Science has only just begun to understand the effects of the electromagnetic fields produced by the </a:t>
            </a:r>
            <a:r>
              <a:rPr lang="en-US" sz="1800" baseline="0" dirty="0" smtClean="0"/>
              <a:t>heart.  There </a:t>
            </a:r>
            <a:r>
              <a:rPr lang="en-US" sz="1800" baseline="0" dirty="0" smtClean="0"/>
              <a:t>is evidence that the information contained in the hearts powerful field may play a vital synchronizing role in the human body.</a:t>
            </a:r>
            <a:endParaRPr lang="en-US" sz="1800"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16</a:t>
            </a:fld>
            <a:endParaRPr lang="en-US"/>
          </a:p>
        </p:txBody>
      </p:sp>
    </p:spTree>
    <p:extLst>
      <p:ext uri="{BB962C8B-B14F-4D97-AF65-F5344CB8AC3E}">
        <p14:creationId xmlns:p14="http://schemas.microsoft.com/office/powerpoint/2010/main" val="1096141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r>
              <a:rPr lang="en-US" dirty="0" smtClean="0"/>
              <a:t>Both ANS </a:t>
            </a:r>
            <a:r>
              <a:rPr lang="en-US" dirty="0" err="1" smtClean="0"/>
              <a:t>synchronise</a:t>
            </a:r>
            <a:r>
              <a:rPr lang="en-US" baseline="0" dirty="0" smtClean="0"/>
              <a:t> along with a number of different bodily systems to the heart rhythm.</a:t>
            </a:r>
          </a:p>
          <a:p>
            <a:r>
              <a:rPr lang="en-US" baseline="0" dirty="0" err="1" smtClean="0"/>
              <a:t>HeartMath</a:t>
            </a:r>
            <a:r>
              <a:rPr lang="en-US" baseline="0" dirty="0" smtClean="0"/>
              <a:t> research has demonstrated that different patterns of heart activity have distinct effects on cognitive and emotional function.  </a:t>
            </a:r>
          </a:p>
          <a:p>
            <a:r>
              <a:rPr lang="en-US" baseline="0" dirty="0" smtClean="0"/>
              <a:t>During stress and negative emotions when the heart rhythm pattern is erratic and disordered, the corresponding pattern of neural signals travelling from the heart to the brain inhibits higher cognitive functions.  This limits our ability to think clearly, remember, learn, reason and make effective decisions</a:t>
            </a:r>
          </a:p>
          <a:p>
            <a:r>
              <a:rPr lang="en-US" baseline="0" dirty="0" smtClean="0"/>
              <a:t>This may explain why we act impulsively during stress.</a:t>
            </a:r>
          </a:p>
          <a:p>
            <a:r>
              <a:rPr lang="en-US" baseline="0" dirty="0" smtClean="0"/>
              <a:t>In contrast a more </a:t>
            </a:r>
            <a:r>
              <a:rPr lang="en-US" baseline="0" dirty="0" smtClean="0"/>
              <a:t>ordered </a:t>
            </a:r>
            <a:r>
              <a:rPr lang="en-US" baseline="0" dirty="0" smtClean="0"/>
              <a:t>and stable pattern of the heart’s input to the brain during positive emotional states has the opposite effect, it facilitates cognitive function and reinforces positive feelings and emotional </a:t>
            </a:r>
            <a:r>
              <a:rPr lang="en-US" baseline="0" dirty="0" smtClean="0"/>
              <a:t>stability</a:t>
            </a:r>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17</a:t>
            </a:fld>
            <a:endParaRPr lang="en-US"/>
          </a:p>
        </p:txBody>
      </p:sp>
    </p:spTree>
    <p:extLst>
      <p:ext uri="{BB962C8B-B14F-4D97-AF65-F5344CB8AC3E}">
        <p14:creationId xmlns:p14="http://schemas.microsoft.com/office/powerpoint/2010/main" val="610515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r>
              <a:rPr lang="en-US" dirty="0" smtClean="0"/>
              <a:t>The time interval between heart beats varies</a:t>
            </a:r>
          </a:p>
          <a:p>
            <a:r>
              <a:rPr lang="en-US" dirty="0" smtClean="0"/>
              <a:t>Why </a:t>
            </a:r>
            <a:r>
              <a:rPr lang="en-US" dirty="0" smtClean="0"/>
              <a:t>is HRV important?</a:t>
            </a:r>
          </a:p>
          <a:p>
            <a:r>
              <a:rPr lang="en-US" dirty="0" smtClean="0"/>
              <a:t>HRV is an indicator of physiological resilience and </a:t>
            </a:r>
            <a:r>
              <a:rPr lang="en-US" dirty="0" err="1" smtClean="0"/>
              <a:t>behavioural</a:t>
            </a:r>
            <a:r>
              <a:rPr lang="en-US" dirty="0" smtClean="0"/>
              <a:t> flexibility</a:t>
            </a:r>
          </a:p>
          <a:p>
            <a:r>
              <a:rPr lang="en-US" dirty="0" smtClean="0"/>
              <a:t>It</a:t>
            </a:r>
            <a:r>
              <a:rPr lang="en-US" baseline="0" dirty="0" smtClean="0"/>
              <a:t> is also used as an</a:t>
            </a:r>
            <a:r>
              <a:rPr lang="en-US" dirty="0" smtClean="0"/>
              <a:t> </a:t>
            </a:r>
            <a:r>
              <a:rPr lang="en-US" dirty="0" smtClean="0"/>
              <a:t>indicator of biological aging. A low HRV is</a:t>
            </a:r>
            <a:r>
              <a:rPr lang="en-US" baseline="0" dirty="0" smtClean="0"/>
              <a:t> associated with an increased risk of future health problems and associated with premature mortality.</a:t>
            </a:r>
          </a:p>
          <a:p>
            <a:r>
              <a:rPr lang="en-US" baseline="0" dirty="0" smtClean="0"/>
              <a:t>Low HRV is observed in individuals with a wide range of diseases and disorders.</a:t>
            </a:r>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18</a:t>
            </a:fld>
            <a:endParaRPr lang="en-US"/>
          </a:p>
        </p:txBody>
      </p:sp>
    </p:spTree>
    <p:extLst>
      <p:ext uri="{BB962C8B-B14F-4D97-AF65-F5344CB8AC3E}">
        <p14:creationId xmlns:p14="http://schemas.microsoft.com/office/powerpoint/2010/main" val="15859903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diagram shows</a:t>
            </a:r>
            <a:r>
              <a:rPr lang="en-US" baseline="0" dirty="0" smtClean="0"/>
              <a:t> how the frequency of breathing harnesses the parasympathetic or sympathetic nervous systems. So in </a:t>
            </a:r>
            <a:r>
              <a:rPr lang="en-US" baseline="0" dirty="0" err="1" smtClean="0"/>
              <a:t>analysing</a:t>
            </a:r>
            <a:r>
              <a:rPr lang="en-US" baseline="0" dirty="0" smtClean="0"/>
              <a:t> the HRV we can look at the function and balance in the autonomic nervous system.</a:t>
            </a:r>
            <a:endParaRPr lang="en-US" dirty="0" smtClean="0"/>
          </a:p>
        </p:txBody>
      </p:sp>
      <p:sp>
        <p:nvSpPr>
          <p:cNvPr id="4" name="Slide Number Placeholder 3"/>
          <p:cNvSpPr>
            <a:spLocks noGrp="1"/>
          </p:cNvSpPr>
          <p:nvPr>
            <p:ph type="sldNum" sz="quarter" idx="10"/>
          </p:nvPr>
        </p:nvSpPr>
        <p:spPr/>
        <p:txBody>
          <a:bodyPr/>
          <a:lstStyle/>
          <a:p>
            <a:fld id="{CA5D3BF3-D352-46FC-8343-31F56E6730EA}" type="slidenum">
              <a:rPr lang="en-US" smtClean="0"/>
              <a:pPr/>
              <a:t>19</a:t>
            </a:fld>
            <a:endParaRPr lang="en-US"/>
          </a:p>
        </p:txBody>
      </p:sp>
    </p:spTree>
    <p:extLst>
      <p:ext uri="{BB962C8B-B14F-4D97-AF65-F5344CB8AC3E}">
        <p14:creationId xmlns:p14="http://schemas.microsoft.com/office/powerpoint/2010/main" val="2519589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just by looking at symptoms it is possible to see if there is autonomic balance or not and if</a:t>
            </a:r>
            <a:r>
              <a:rPr lang="en-US" baseline="0" dirty="0" smtClean="0"/>
              <a:t> imbalanced which side is dominant.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example physical tension is tense in imbalance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Serum pH is acidic in imbalance and blood pressure is higher.</a:t>
            </a:r>
          </a:p>
        </p:txBody>
      </p:sp>
      <p:sp>
        <p:nvSpPr>
          <p:cNvPr id="4" name="Slide Number Placeholder 3"/>
          <p:cNvSpPr>
            <a:spLocks noGrp="1"/>
          </p:cNvSpPr>
          <p:nvPr>
            <p:ph type="sldNum" sz="quarter" idx="10"/>
          </p:nvPr>
        </p:nvSpPr>
        <p:spPr/>
        <p:txBody>
          <a:bodyPr/>
          <a:lstStyle/>
          <a:p>
            <a:fld id="{CA5D3BF3-D352-46FC-8343-31F56E6730EA}" type="slidenum">
              <a:rPr lang="en-US" smtClean="0"/>
              <a:pPr/>
              <a:t>20</a:t>
            </a:fld>
            <a:endParaRPr lang="en-US"/>
          </a:p>
        </p:txBody>
      </p:sp>
    </p:spTree>
    <p:extLst>
      <p:ext uri="{BB962C8B-B14F-4D97-AF65-F5344CB8AC3E}">
        <p14:creationId xmlns:p14="http://schemas.microsoft.com/office/powerpoint/2010/main" val="371056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HRV also</a:t>
            </a:r>
            <a:r>
              <a:rPr lang="en-US" baseline="0" dirty="0" smtClean="0"/>
              <a:t> reflects our emotional state. </a:t>
            </a:r>
            <a:r>
              <a:rPr lang="en-US" dirty="0" smtClean="0"/>
              <a:t>The </a:t>
            </a:r>
            <a:r>
              <a:rPr lang="en-US" dirty="0" smtClean="0"/>
              <a:t>heart literally beats out different messages with every </a:t>
            </a:r>
            <a:r>
              <a:rPr lang="en-US" dirty="0" smtClean="0"/>
              <a:t>pulse.</a:t>
            </a:r>
            <a:endParaRPr lang="en-US" dirty="0" smtClean="0"/>
          </a:p>
          <a:p>
            <a:r>
              <a:rPr lang="en-US" dirty="0" smtClean="0"/>
              <a:t>This</a:t>
            </a:r>
            <a:r>
              <a:rPr lang="en-US" baseline="0" dirty="0" smtClean="0"/>
              <a:t> is what HRV looks like when we are irritated and </a:t>
            </a:r>
            <a:r>
              <a:rPr lang="en-US" baseline="0" dirty="0" smtClean="0"/>
              <a:t>frustrated – it appears asynchronous and chaotic, the patient is anxious and breathing without depth and </a:t>
            </a:r>
            <a:r>
              <a:rPr lang="en-US" baseline="0" dirty="0" err="1" smtClean="0"/>
              <a:t>regularlity</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21</a:t>
            </a:fld>
            <a:endParaRPr lang="en-US"/>
          </a:p>
        </p:txBody>
      </p:sp>
    </p:spTree>
    <p:extLst>
      <p:ext uri="{BB962C8B-B14F-4D97-AF65-F5344CB8AC3E}">
        <p14:creationId xmlns:p14="http://schemas.microsoft.com/office/powerpoint/2010/main" val="265113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r>
              <a:rPr lang="en-US" dirty="0" smtClean="0"/>
              <a:t>Emotional stress gives</a:t>
            </a:r>
            <a:r>
              <a:rPr lang="en-US" baseline="0" dirty="0" smtClean="0"/>
              <a:t> rise to irregular erratic heart rhythm patterns which are incoherent</a:t>
            </a:r>
            <a:r>
              <a:rPr lang="en-US" baseline="0" dirty="0" smtClean="0"/>
              <a:t>.</a:t>
            </a:r>
          </a:p>
          <a:p>
            <a:r>
              <a:rPr lang="en-US" baseline="0" dirty="0" smtClean="0"/>
              <a:t>This  </a:t>
            </a:r>
            <a:r>
              <a:rPr lang="en-US" baseline="0" dirty="0" smtClean="0"/>
              <a:t>pattern indicates that the signals produced by the two branches of the ANS are out of sync with each other.</a:t>
            </a:r>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22</a:t>
            </a:fld>
            <a:endParaRPr lang="en-US"/>
          </a:p>
        </p:txBody>
      </p:sp>
    </p:spTree>
    <p:extLst>
      <p:ext uri="{BB962C8B-B14F-4D97-AF65-F5344CB8AC3E}">
        <p14:creationId xmlns:p14="http://schemas.microsoft.com/office/powerpoint/2010/main" val="945117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Positive emotions excite the system at its resonant frequency and enable rhythmic breathing to emerge and be maintained naturally in sync with the persons natural heart rhythms without any conscious mental focus on breathing.</a:t>
            </a:r>
          </a:p>
          <a:p>
            <a:r>
              <a:rPr lang="en-US" dirty="0" smtClean="0"/>
              <a:t>Appreciation, joy care and love produce highly ordered, smooth harmonious heart rhythm patterns – </a:t>
            </a:r>
            <a:r>
              <a:rPr lang="en-US" dirty="0" err="1" smtClean="0"/>
              <a:t>ie</a:t>
            </a:r>
            <a:r>
              <a:rPr lang="en-US" dirty="0" smtClean="0"/>
              <a:t> Coherent Heart</a:t>
            </a:r>
            <a:r>
              <a:rPr lang="en-US" baseline="0" dirty="0" smtClean="0"/>
              <a:t> Rhythm patterns. </a:t>
            </a:r>
          </a:p>
          <a:p>
            <a:r>
              <a:rPr lang="en-US" baseline="0" dirty="0" smtClean="0"/>
              <a:t>The ANS is </a:t>
            </a:r>
            <a:r>
              <a:rPr lang="en-US" baseline="0" dirty="0" err="1" smtClean="0"/>
              <a:t>synchronised</a:t>
            </a:r>
            <a:r>
              <a:rPr lang="en-US" baseline="0" dirty="0" smtClean="0"/>
              <a:t> and the body’s systems operate with increased efficiency and harmony.</a:t>
            </a:r>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23</a:t>
            </a:fld>
            <a:endParaRPr lang="en-US"/>
          </a:p>
        </p:txBody>
      </p:sp>
    </p:spTree>
    <p:extLst>
      <p:ext uri="{BB962C8B-B14F-4D97-AF65-F5344CB8AC3E}">
        <p14:creationId xmlns:p14="http://schemas.microsoft.com/office/powerpoint/2010/main" val="1889947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a:t>
            </a:r>
            <a:r>
              <a:rPr lang="en-US" dirty="0" smtClean="0"/>
              <a:t>composed </a:t>
            </a:r>
            <a:r>
              <a:rPr lang="en-US" dirty="0" smtClean="0"/>
              <a:t>and feeling good the heart beats out a different </a:t>
            </a:r>
            <a:r>
              <a:rPr lang="en-US" dirty="0" smtClean="0"/>
              <a:t>message</a:t>
            </a:r>
            <a:r>
              <a:rPr lang="en-US" baseline="0" dirty="0" smtClean="0"/>
              <a:t> and feelings of calm, comfort and greater ability to cope are expressed.</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24</a:t>
            </a:fld>
            <a:endParaRPr lang="en-US"/>
          </a:p>
        </p:txBody>
      </p:sp>
    </p:spTree>
    <p:extLst>
      <p:ext uri="{BB962C8B-B14F-4D97-AF65-F5344CB8AC3E}">
        <p14:creationId xmlns:p14="http://schemas.microsoft.com/office/powerpoint/2010/main" val="10422614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these reasons we would like to look at</a:t>
            </a:r>
            <a:r>
              <a:rPr lang="en-US" baseline="0" dirty="0" smtClean="0"/>
              <a:t> autonomic system balance with the </a:t>
            </a:r>
            <a:r>
              <a:rPr lang="en-US" dirty="0" smtClean="0"/>
              <a:t>The</a:t>
            </a:r>
            <a:r>
              <a:rPr lang="en-US" baseline="0" dirty="0" smtClean="0"/>
              <a:t> </a:t>
            </a:r>
            <a:r>
              <a:rPr lang="en-US" baseline="0" dirty="0" smtClean="0"/>
              <a:t>Power Spectral </a:t>
            </a:r>
            <a:r>
              <a:rPr lang="en-US" baseline="0" dirty="0" smtClean="0"/>
              <a:t>Density</a:t>
            </a:r>
          </a:p>
          <a:p>
            <a:r>
              <a:rPr lang="en-US" baseline="0" dirty="0" smtClean="0"/>
              <a:t>This is a </a:t>
            </a:r>
            <a:r>
              <a:rPr lang="en-US" baseline="0" dirty="0" smtClean="0"/>
              <a:t>mathematical transformation of HRV, it helps distinguish sympathetic from parasympathetic regulation of the Sino Atrial node.</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25</a:t>
            </a:fld>
            <a:endParaRPr lang="en-US"/>
          </a:p>
        </p:txBody>
      </p:sp>
    </p:spTree>
    <p:extLst>
      <p:ext uri="{BB962C8B-B14F-4D97-AF65-F5344CB8AC3E}">
        <p14:creationId xmlns:p14="http://schemas.microsoft.com/office/powerpoint/2010/main" val="980746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HRV and PSD analyses have been used to monitor a variety of pathologic states and to predict mortality after</a:t>
            </a:r>
            <a:r>
              <a:rPr lang="en-US" baseline="0" dirty="0" smtClean="0"/>
              <a:t> Myocardial infarction and congestive heart </a:t>
            </a:r>
            <a:r>
              <a:rPr lang="en-US" baseline="0" dirty="0" smtClean="0"/>
              <a:t>failure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It has also been  </a:t>
            </a:r>
            <a:r>
              <a:rPr lang="en-US" baseline="0" dirty="0" smtClean="0"/>
              <a:t>used in coronary angiography to determine the risk of rejection after cardiac transplantation.  HRV and PSD are also being </a:t>
            </a:r>
            <a:r>
              <a:rPr lang="en-US" baseline="0" dirty="0" err="1" smtClean="0"/>
              <a:t>ussed</a:t>
            </a:r>
            <a:r>
              <a:rPr lang="en-US" baseline="0" dirty="0" smtClean="0"/>
              <a:t> in psychological </a:t>
            </a:r>
            <a:r>
              <a:rPr lang="en-US" baseline="0" dirty="0" smtClean="0"/>
              <a:t>illnesses including major depression and panic disorders</a:t>
            </a:r>
          </a:p>
          <a:p>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26</a:t>
            </a:fld>
            <a:endParaRPr lang="en-US"/>
          </a:p>
        </p:txBody>
      </p:sp>
    </p:spTree>
    <p:extLst>
      <p:ext uri="{BB962C8B-B14F-4D97-AF65-F5344CB8AC3E}">
        <p14:creationId xmlns:p14="http://schemas.microsoft.com/office/powerpoint/2010/main" val="2880408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now we will go over what the biofeedback Analysis screen looks like</a:t>
            </a:r>
          </a:p>
          <a:p>
            <a:r>
              <a:rPr lang="en-US" dirty="0" smtClean="0"/>
              <a:t>Records the pulse</a:t>
            </a:r>
          </a:p>
          <a:p>
            <a:r>
              <a:rPr lang="en-US" dirty="0" smtClean="0"/>
              <a:t>Records the heart rate rhythm</a:t>
            </a:r>
          </a:p>
          <a:p>
            <a:r>
              <a:rPr lang="en-US" dirty="0" smtClean="0"/>
              <a:t>Coherence</a:t>
            </a:r>
            <a:r>
              <a:rPr lang="en-US" baseline="0" dirty="0" smtClean="0"/>
              <a:t> level, coherence ratio</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27</a:t>
            </a:fld>
            <a:endParaRPr lang="en-US"/>
          </a:p>
        </p:txBody>
      </p:sp>
    </p:spTree>
    <p:extLst>
      <p:ext uri="{BB962C8B-B14F-4D97-AF65-F5344CB8AC3E}">
        <p14:creationId xmlns:p14="http://schemas.microsoft.com/office/powerpoint/2010/main" val="7383118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talk about the breathing training workbook we have</a:t>
            </a:r>
            <a:r>
              <a:rPr lang="en-US" baseline="0" dirty="0" smtClean="0"/>
              <a:t> developed with the software to use with our patients.</a:t>
            </a:r>
          </a:p>
          <a:p>
            <a:r>
              <a:rPr lang="en-US" baseline="0" dirty="0" smtClean="0"/>
              <a:t>The first thing the patients work with is a breathing pacer called a coherence coach. They can adjust the breathing pacer to match their breathing speed.</a:t>
            </a:r>
          </a:p>
          <a:p>
            <a:r>
              <a:rPr lang="en-US" baseline="0" dirty="0" smtClean="0"/>
              <a:t>  They learn to pace their breathing until they get a green light on the screen which means there is high coherence, there is a red light for low coherence and a blue light for medium coherence.</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28</a:t>
            </a:fld>
            <a:endParaRPr lang="en-US"/>
          </a:p>
        </p:txBody>
      </p:sp>
    </p:spTree>
    <p:extLst>
      <p:ext uri="{BB962C8B-B14F-4D97-AF65-F5344CB8AC3E}">
        <p14:creationId xmlns:p14="http://schemas.microsoft.com/office/powerpoint/2010/main" val="686035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there they progress on to play</a:t>
            </a:r>
            <a:r>
              <a:rPr lang="en-US" baseline="0" dirty="0" smtClean="0"/>
              <a:t> car games, the computer steers the car and they control the speed, the better they breathe the faster they go.</a:t>
            </a:r>
          </a:p>
          <a:p>
            <a:r>
              <a:rPr lang="en-US" baseline="0" dirty="0" smtClean="0"/>
              <a:t>Dream house builds the house from the ground up </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29</a:t>
            </a:fld>
            <a:endParaRPr lang="en-US"/>
          </a:p>
        </p:txBody>
      </p:sp>
    </p:spTree>
    <p:extLst>
      <p:ext uri="{BB962C8B-B14F-4D97-AF65-F5344CB8AC3E}">
        <p14:creationId xmlns:p14="http://schemas.microsoft.com/office/powerpoint/2010/main" val="19038553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they drive the shuttle all the way back to the space ship</a:t>
            </a:r>
          </a:p>
          <a:p>
            <a:r>
              <a:rPr lang="en-US" baseline="0" dirty="0" smtClean="0"/>
              <a:t>On the right you grow a plant all the way until the flower blooms</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30</a:t>
            </a:fld>
            <a:endParaRPr lang="en-US"/>
          </a:p>
        </p:txBody>
      </p:sp>
    </p:spTree>
    <p:extLst>
      <p:ext uri="{BB962C8B-B14F-4D97-AF65-F5344CB8AC3E}">
        <p14:creationId xmlns:p14="http://schemas.microsoft.com/office/powerpoint/2010/main" val="22815198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this stage you should be pretty good</a:t>
            </a:r>
            <a:r>
              <a:rPr lang="en-US" baseline="0" dirty="0" smtClean="0"/>
              <a:t> </a:t>
            </a:r>
            <a:r>
              <a:rPr lang="en-US" dirty="0" smtClean="0"/>
              <a:t>And practice</a:t>
            </a:r>
            <a:r>
              <a:rPr lang="en-US" baseline="0" dirty="0" smtClean="0"/>
              <a:t> coherent breathing to see how far you can make the spoon bend.</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31</a:t>
            </a:fld>
            <a:endParaRPr lang="en-US"/>
          </a:p>
        </p:txBody>
      </p:sp>
    </p:spTree>
    <p:extLst>
      <p:ext uri="{BB962C8B-B14F-4D97-AF65-F5344CB8AC3E}">
        <p14:creationId xmlns:p14="http://schemas.microsoft.com/office/powerpoint/2010/main" val="38492209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a:p>
        </p:txBody>
      </p:sp>
      <p:sp>
        <p:nvSpPr>
          <p:cNvPr id="4" name="Rectangle 3"/>
          <p:cNvSpPr>
            <a:spLocks noGrp="1"/>
          </p:cNvSpPr>
          <p:nvPr>
            <p:ph type="sldNum" sz="quarter" idx="10"/>
          </p:nvPr>
        </p:nvSpPr>
        <p:spPr/>
        <p:txBody>
          <a:bodyPr/>
          <a:lstStyle>
            <a:extLst/>
          </a:lstStyle>
          <a:p>
            <a:fld id="{CA5D3BF3-D352-46FC-8343-31F56E6730EA}" type="slidenum">
              <a:rPr lang="en-US" smtClean="0"/>
              <a:pPr/>
              <a:t>32</a:t>
            </a:fld>
            <a:endParaRPr lang="en-US"/>
          </a:p>
        </p:txBody>
      </p:sp>
    </p:spTree>
    <p:extLst>
      <p:ext uri="{BB962C8B-B14F-4D97-AF65-F5344CB8AC3E}">
        <p14:creationId xmlns:p14="http://schemas.microsoft.com/office/powerpoint/2010/main" val="19185026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33</a:t>
            </a:fld>
            <a:endParaRPr lang="en-US"/>
          </a:p>
        </p:txBody>
      </p:sp>
    </p:spTree>
    <p:extLst>
      <p:ext uri="{BB962C8B-B14F-4D97-AF65-F5344CB8AC3E}">
        <p14:creationId xmlns:p14="http://schemas.microsoft.com/office/powerpoint/2010/main" val="2550861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34</a:t>
            </a:fld>
            <a:endParaRPr lang="en-US"/>
          </a:p>
        </p:txBody>
      </p:sp>
    </p:spTree>
    <p:extLst>
      <p:ext uri="{BB962C8B-B14F-4D97-AF65-F5344CB8AC3E}">
        <p14:creationId xmlns:p14="http://schemas.microsoft.com/office/powerpoint/2010/main" val="20459889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35</a:t>
            </a:fld>
            <a:endParaRPr lang="en-US"/>
          </a:p>
        </p:txBody>
      </p:sp>
    </p:spTree>
    <p:extLst>
      <p:ext uri="{BB962C8B-B14F-4D97-AF65-F5344CB8AC3E}">
        <p14:creationId xmlns:p14="http://schemas.microsoft.com/office/powerpoint/2010/main" val="4130758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one of his first coherence graphs which show an erratic chaotic breathing pattern, low coherence ratios and a sympathetically dominated autonomic nervous system in the Power spectral density </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36</a:t>
            </a:fld>
            <a:endParaRPr lang="en-US"/>
          </a:p>
        </p:txBody>
      </p:sp>
    </p:spTree>
    <p:extLst>
      <p:ext uri="{BB962C8B-B14F-4D97-AF65-F5344CB8AC3E}">
        <p14:creationId xmlns:p14="http://schemas.microsoft.com/office/powerpoint/2010/main" val="7167313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are viewing his accumulated coherence scores,</a:t>
            </a:r>
          </a:p>
          <a:p>
            <a:r>
              <a:rPr lang="en-US" dirty="0" smtClean="0"/>
              <a:t>In</a:t>
            </a:r>
            <a:r>
              <a:rPr lang="en-US" baseline="0" dirty="0" smtClean="0"/>
              <a:t> these graphs the more green and blue we see and the less red is a good thing</a:t>
            </a:r>
          </a:p>
          <a:p>
            <a:r>
              <a:rPr lang="en-US" baseline="0" dirty="0" smtClean="0"/>
              <a:t>He came in twice a week for about 20 </a:t>
            </a:r>
            <a:r>
              <a:rPr lang="en-US" baseline="0" dirty="0" err="1" smtClean="0"/>
              <a:t>mins</a:t>
            </a:r>
            <a:r>
              <a:rPr lang="en-US" baseline="0" dirty="0" smtClean="0"/>
              <a:t> a session, which was supervised by the reception staff,</a:t>
            </a:r>
          </a:p>
          <a:p>
            <a:r>
              <a:rPr lang="en-US" baseline="0" dirty="0" smtClean="0"/>
              <a:t>Some weeks he skipped due to nasal infections etc.</a:t>
            </a:r>
            <a:endParaRPr lang="en-US" dirty="0" smtClean="0"/>
          </a:p>
        </p:txBody>
      </p:sp>
      <p:sp>
        <p:nvSpPr>
          <p:cNvPr id="4" name="Slide Number Placeholder 3"/>
          <p:cNvSpPr>
            <a:spLocks noGrp="1"/>
          </p:cNvSpPr>
          <p:nvPr>
            <p:ph type="sldNum" sz="quarter" idx="10"/>
          </p:nvPr>
        </p:nvSpPr>
        <p:spPr/>
        <p:txBody>
          <a:bodyPr/>
          <a:lstStyle/>
          <a:p>
            <a:fld id="{CA5D3BF3-D352-46FC-8343-31F56E6730EA}" type="slidenum">
              <a:rPr lang="en-US" smtClean="0"/>
              <a:pPr/>
              <a:t>37</a:t>
            </a:fld>
            <a:endParaRPr lang="en-US"/>
          </a:p>
        </p:txBody>
      </p:sp>
    </p:spTree>
    <p:extLst>
      <p:ext uri="{BB962C8B-B14F-4D97-AF65-F5344CB8AC3E}">
        <p14:creationId xmlns:p14="http://schemas.microsoft.com/office/powerpoint/2010/main" val="32404590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38</a:t>
            </a:fld>
            <a:endParaRPr lang="en-US"/>
          </a:p>
        </p:txBody>
      </p:sp>
    </p:spTree>
    <p:extLst>
      <p:ext uri="{BB962C8B-B14F-4D97-AF65-F5344CB8AC3E}">
        <p14:creationId xmlns:p14="http://schemas.microsoft.com/office/powerpoint/2010/main" val="4157727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39</a:t>
            </a:fld>
            <a:endParaRPr lang="en-US"/>
          </a:p>
        </p:txBody>
      </p:sp>
    </p:spTree>
    <p:extLst>
      <p:ext uri="{BB962C8B-B14F-4D97-AF65-F5344CB8AC3E}">
        <p14:creationId xmlns:p14="http://schemas.microsoft.com/office/powerpoint/2010/main" val="2270962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40</a:t>
            </a:fld>
            <a:endParaRPr lang="en-US"/>
          </a:p>
        </p:txBody>
      </p:sp>
    </p:spTree>
    <p:extLst>
      <p:ext uri="{BB962C8B-B14F-4D97-AF65-F5344CB8AC3E}">
        <p14:creationId xmlns:p14="http://schemas.microsoft.com/office/powerpoint/2010/main" val="24546921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 started looking more alert and more focused and</a:t>
            </a:r>
            <a:r>
              <a:rPr lang="en-US" baseline="0" dirty="0" smtClean="0"/>
              <a:t> happier</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41</a:t>
            </a:fld>
            <a:endParaRPr lang="en-US"/>
          </a:p>
        </p:txBody>
      </p:sp>
    </p:spTree>
    <p:extLst>
      <p:ext uri="{BB962C8B-B14F-4D97-AF65-F5344CB8AC3E}">
        <p14:creationId xmlns:p14="http://schemas.microsoft.com/office/powerpoint/2010/main" val="29386248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 allergies, exhibited</a:t>
            </a:r>
            <a:r>
              <a:rPr lang="en-US" baseline="0" dirty="0" smtClean="0"/>
              <a:t> mainly nasal breathing, more alert and more focused.</a:t>
            </a:r>
          </a:p>
          <a:p>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42</a:t>
            </a:fld>
            <a:endParaRPr lang="en-US"/>
          </a:p>
        </p:txBody>
      </p:sp>
    </p:spTree>
    <p:extLst>
      <p:ext uri="{BB962C8B-B14F-4D97-AF65-F5344CB8AC3E}">
        <p14:creationId xmlns:p14="http://schemas.microsoft.com/office/powerpoint/2010/main" val="12804920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43</a:t>
            </a:fld>
            <a:endParaRPr lang="en-US"/>
          </a:p>
        </p:txBody>
      </p:sp>
    </p:spTree>
    <p:extLst>
      <p:ext uri="{BB962C8B-B14F-4D97-AF65-F5344CB8AC3E}">
        <p14:creationId xmlns:p14="http://schemas.microsoft.com/office/powerpoint/2010/main" val="10672471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44</a:t>
            </a:fld>
            <a:endParaRPr lang="en-US"/>
          </a:p>
        </p:txBody>
      </p:sp>
    </p:spTree>
    <p:extLst>
      <p:ext uri="{BB962C8B-B14F-4D97-AF65-F5344CB8AC3E}">
        <p14:creationId xmlns:p14="http://schemas.microsoft.com/office/powerpoint/2010/main" val="33777562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yes biofeedback</a:t>
            </a:r>
            <a:r>
              <a:rPr lang="en-US" baseline="0" dirty="0" smtClean="0"/>
              <a:t> </a:t>
            </a:r>
            <a:r>
              <a:rPr lang="en-US" baseline="0" dirty="0" err="1" smtClean="0"/>
              <a:t>programes</a:t>
            </a:r>
            <a:r>
              <a:rPr lang="en-US" baseline="0" dirty="0" smtClean="0"/>
              <a:t> can be very effective in teaching new breathing techniques which can lead to more healthy development and productive </a:t>
            </a:r>
            <a:r>
              <a:rPr lang="en-US" baseline="0" dirty="0" err="1" smtClean="0"/>
              <a:t>behaviours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A5D3BF3-D352-46FC-8343-31F56E6730EA}" type="slidenum">
              <a:rPr lang="en-US" smtClean="0"/>
              <a:pPr/>
              <a:t>45</a:t>
            </a:fld>
            <a:endParaRPr lang="en-US"/>
          </a:p>
        </p:txBody>
      </p:sp>
    </p:spTree>
    <p:extLst>
      <p:ext uri="{BB962C8B-B14F-4D97-AF65-F5344CB8AC3E}">
        <p14:creationId xmlns:p14="http://schemas.microsoft.com/office/powerpoint/2010/main" val="114231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5D3BF3-D352-46FC-8343-31F56E6730EA}" type="slidenum">
              <a:rPr lang="en-US" smtClean="0"/>
              <a:pPr/>
              <a:t>46</a:t>
            </a:fld>
            <a:endParaRPr lang="en-US"/>
          </a:p>
        </p:txBody>
      </p:sp>
    </p:spTree>
    <p:extLst>
      <p:ext uri="{BB962C8B-B14F-4D97-AF65-F5344CB8AC3E}">
        <p14:creationId xmlns:p14="http://schemas.microsoft.com/office/powerpoint/2010/main" val="20065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pPr algn="ctr"/>
            <a:fld id="{9A8F880D-0637-3E4D-82CE-EA9EAB184FE2}" type="datetime1">
              <a:rPr lang="en-AU" smtClean="0">
                <a:solidFill>
                  <a:srgbClr val="FFFFFF"/>
                </a:solidFill>
              </a:rPr>
              <a:t>25/07/15</a:t>
            </a:fld>
            <a:endParaRPr lang="en-US" sz="2000" dirty="0">
              <a:solidFill>
                <a:srgbClr val="FFFFFF"/>
              </a:solidFill>
            </a:endParaRPr>
          </a:p>
        </p:txBody>
      </p:sp>
      <p:sp>
        <p:nvSpPr>
          <p:cNvPr id="5" name="Footer Placeholder 4"/>
          <p:cNvSpPr>
            <a:spLocks noGrp="1"/>
          </p:cNvSpPr>
          <p:nvPr>
            <p:ph type="ftr" sz="quarter" idx="11"/>
          </p:nvPr>
        </p:nvSpPr>
        <p:spPr/>
        <p:txBody>
          <a:bodyPr/>
          <a:lstStyle/>
          <a:p>
            <a:pPr algn="r"/>
            <a:endParaRPr lang="en-US" dirty="0">
              <a:solidFill>
                <a:schemeClr val="tx2"/>
              </a:solidFill>
            </a:endParaRPr>
          </a:p>
        </p:txBody>
      </p:sp>
      <p:sp>
        <p:nvSpPr>
          <p:cNvPr id="6" name="Slide Number Placeholder 5"/>
          <p:cNvSpPr>
            <a:spLocks noGrp="1"/>
          </p:cNvSpPr>
          <p:nvPr>
            <p:ph type="sldNum" sz="quarter" idx="12"/>
          </p:nvPr>
        </p:nvSpPr>
        <p:spPr/>
        <p:txBody>
          <a:bodyPr/>
          <a:lstStyle/>
          <a:p>
            <a:fld id="{8F82E0A0-C266-4798-8C8F-B9F91E9DA37E}" type="slidenum">
              <a:rPr lang="en-US" smtClean="0">
                <a:solidFill>
                  <a:schemeClr val="tx2"/>
                </a:solidFill>
              </a:rPr>
              <a:pPr/>
              <a:t>‹#›</a:t>
            </a:fld>
            <a:endParaRPr lang="en-US" dirty="0">
              <a:solidFill>
                <a:schemeClr val="tx2"/>
              </a:solidFill>
            </a:endParaRPr>
          </a:p>
        </p:txBody>
      </p:sp>
    </p:spTree>
    <p:extLst>
      <p:ext uri="{BB962C8B-B14F-4D97-AF65-F5344CB8AC3E}">
        <p14:creationId xmlns:p14="http://schemas.microsoft.com/office/powerpoint/2010/main" val="259968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F52E156E-C7D7-704D-AC59-CB3180536B5C}" type="datetime1">
              <a:rPr lang="en-AU" smtClean="0"/>
              <a:t>25/07/15</a:t>
            </a:fld>
            <a:endParaRPr lang="en-US" sz="1400" dirty="0">
              <a:solidFill>
                <a:schemeClr val="tx2"/>
              </a:solidFill>
            </a:endParaRPr>
          </a:p>
        </p:txBody>
      </p:sp>
      <p:sp>
        <p:nvSpPr>
          <p:cNvPr id="5" name="Footer Placeholder 4"/>
          <p:cNvSpPr>
            <a:spLocks noGrp="1"/>
          </p:cNvSpPr>
          <p:nvPr>
            <p:ph type="ftr" sz="quarter" idx="11"/>
          </p:nvPr>
        </p:nvSpPr>
        <p:spPr/>
        <p:txBody>
          <a:bodyPr/>
          <a:lstStyle/>
          <a:p>
            <a:pPr algn="r"/>
            <a:endParaRPr lang="en-US" sz="1400" dirty="0">
              <a:solidFill>
                <a:schemeClr val="tx2"/>
              </a:solidFill>
            </a:endParaRPr>
          </a:p>
        </p:txBody>
      </p:sp>
      <p:sp>
        <p:nvSpPr>
          <p:cNvPr id="6" name="Slide Number Placeholder 5"/>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Tree>
    <p:extLst>
      <p:ext uri="{BB962C8B-B14F-4D97-AF65-F5344CB8AC3E}">
        <p14:creationId xmlns:p14="http://schemas.microsoft.com/office/powerpoint/2010/main" val="253747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037C28AF-5A0A-1E4D-A56D-47A42242ACD2}" type="datetime1">
              <a:rPr lang="en-AU" smtClean="0"/>
              <a:t>25/07/15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Tree>
    <p:extLst>
      <p:ext uri="{BB962C8B-B14F-4D97-AF65-F5344CB8AC3E}">
        <p14:creationId xmlns:p14="http://schemas.microsoft.com/office/powerpoint/2010/main" val="4128095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FD84F70D-2FBA-8449-92C7-25B72CEFFE13}" type="datetime1">
              <a:rPr lang="en-AU" smtClean="0"/>
              <a:t>25/07/15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a:p>
        </p:txBody>
      </p:sp>
    </p:spTree>
    <p:extLst>
      <p:ext uri="{BB962C8B-B14F-4D97-AF65-F5344CB8AC3E}">
        <p14:creationId xmlns:p14="http://schemas.microsoft.com/office/powerpoint/2010/main" val="3244488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9FC76B8A-9352-A84D-A15A-312E6502ED8E}" type="datetime1">
              <a:rPr lang="en-AU" smtClean="0"/>
              <a:t>25/07/15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a:p>
        </p:txBody>
      </p:sp>
    </p:spTree>
    <p:extLst>
      <p:ext uri="{BB962C8B-B14F-4D97-AF65-F5344CB8AC3E}">
        <p14:creationId xmlns:p14="http://schemas.microsoft.com/office/powerpoint/2010/main" val="3734919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20E3DB86-6A47-4742-8153-18BFC43A5A1A}" type="datetime1">
              <a:rPr lang="en-AU" smtClean="0"/>
              <a:t>25/07/15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7CB7D-F184-43C7-B6FD-03D728E1BBFF}"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627463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4613C2-77F4-E342-97E7-C270DB1285EA}" type="datetime1">
              <a:rPr lang="en-AU" smtClean="0"/>
              <a:t>25/07/15</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F7CB7D-F184-43C7-B6FD-03D728E1BBFF}" type="slidenum">
              <a:rPr lang="en-US" smtClean="0">
                <a:solidFill>
                  <a:schemeClr val="tx2"/>
                </a:solidFill>
              </a:rPr>
              <a:pPr/>
              <a:t>‹#›</a:t>
            </a:fld>
            <a:endParaRPr lang="en-US" dirty="0">
              <a:solidFill>
                <a:schemeClr val="tx2"/>
              </a:solidFill>
            </a:endParaRPr>
          </a:p>
        </p:txBody>
      </p:sp>
    </p:spTree>
    <p:extLst>
      <p:ext uri="{BB962C8B-B14F-4D97-AF65-F5344CB8AC3E}">
        <p14:creationId xmlns:p14="http://schemas.microsoft.com/office/powerpoint/2010/main" val="1715777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B3D96A69-E2AA-A245-9A2B-D779E49A40ED}" type="datetime1">
              <a:rPr lang="en-AU" smtClean="0"/>
              <a:t>25/07/15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7CB7D-F184-43C7-B6FD-03D728E1BBFF}"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84547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62FEDA80-0A5D-1840-A686-332F91C409A2}" type="datetime1">
              <a:rPr lang="en-AU" smtClean="0"/>
              <a:t>25/07/15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ctr"/>
            <a:fld id="{8F82E0A0-C266-4798-8C8F-B9F91E9DA37E}" type="slidenum">
              <a:rPr lang="en-US" sz="2800" b="1" smtClean="0">
                <a:solidFill>
                  <a:srgbClr val="FFFFFF"/>
                </a:solidFill>
              </a:rPr>
              <a:pPr algn="ctr"/>
              <a:t>‹#›</a:t>
            </a:fld>
            <a:endParaRPr lang="en-US" sz="2800" dirty="0"/>
          </a:p>
        </p:txBody>
      </p:sp>
    </p:spTree>
    <p:extLst>
      <p:ext uri="{BB962C8B-B14F-4D97-AF65-F5344CB8AC3E}">
        <p14:creationId xmlns:p14="http://schemas.microsoft.com/office/powerpoint/2010/main" val="587356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56464B56-BF21-D946-A8E9-B5628FB0431C}" type="datetime1">
              <a:rPr lang="en-AU" smtClean="0"/>
              <a:t>25/07/15</a:t>
            </a:fld>
            <a:endParaRPr lang="en-US" sz="1400" dirty="0">
              <a:solidFill>
                <a:schemeClr val="tx2"/>
              </a:solidFill>
            </a:endParaRPr>
          </a:p>
        </p:txBody>
      </p:sp>
      <p:sp>
        <p:nvSpPr>
          <p:cNvPr id="5" name="Footer Placeholder 4"/>
          <p:cNvSpPr>
            <a:spLocks noGrp="1"/>
          </p:cNvSpPr>
          <p:nvPr>
            <p:ph type="ftr" sz="quarter" idx="11"/>
          </p:nvPr>
        </p:nvSpPr>
        <p:spPr/>
        <p:txBody>
          <a:bodyPr/>
          <a:lstStyle/>
          <a:p>
            <a:pPr algn="r"/>
            <a:endParaRPr lang="en-US" sz="1400" dirty="0">
              <a:solidFill>
                <a:schemeClr val="tx2"/>
              </a:solidFill>
            </a:endParaRPr>
          </a:p>
        </p:txBody>
      </p:sp>
      <p:sp>
        <p:nvSpPr>
          <p:cNvPr id="6" name="Slide Number Placeholder 5"/>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Tree>
    <p:extLst>
      <p:ext uri="{BB962C8B-B14F-4D97-AF65-F5344CB8AC3E}">
        <p14:creationId xmlns:p14="http://schemas.microsoft.com/office/powerpoint/2010/main" val="3180315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221FBAB6-00D4-6648-A26D-86757F166EEF}" type="datetime1">
              <a:rPr lang="en-AU" smtClean="0"/>
              <a:t>25/07/15</a:t>
            </a:fld>
            <a:endParaRPr lang="en-US" sz="1400" dirty="0">
              <a:solidFill>
                <a:schemeClr val="tx2"/>
              </a:solidFill>
            </a:endParaRPr>
          </a:p>
        </p:txBody>
      </p:sp>
      <p:sp>
        <p:nvSpPr>
          <p:cNvPr id="5" name="Footer Placeholder 4"/>
          <p:cNvSpPr>
            <a:spLocks noGrp="1"/>
          </p:cNvSpPr>
          <p:nvPr>
            <p:ph type="ftr" sz="quarter" idx="11"/>
          </p:nvPr>
        </p:nvSpPr>
        <p:spPr/>
        <p:txBody>
          <a:bodyPr/>
          <a:lstStyle/>
          <a:p>
            <a:pPr algn="r"/>
            <a:endParaRPr lang="en-US" sz="1400" dirty="0">
              <a:solidFill>
                <a:schemeClr val="tx2"/>
              </a:solidFill>
            </a:endParaRPr>
          </a:p>
        </p:txBody>
      </p:sp>
      <p:sp>
        <p:nvSpPr>
          <p:cNvPr id="6" name="Slide Number Placeholder 5"/>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Tree>
    <p:extLst>
      <p:ext uri="{BB962C8B-B14F-4D97-AF65-F5344CB8AC3E}">
        <p14:creationId xmlns:p14="http://schemas.microsoft.com/office/powerpoint/2010/main" val="37110518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D3F12BD-E4D1-3745-BCFC-E6C9CEE04B0C}" type="datetime1">
              <a:rPr lang="en-AU" smtClean="0"/>
              <a:t>25/07/15</a:t>
            </a:fld>
            <a:endParaRPr lang="en-US" sz="1400" dirty="0">
              <a:solidFill>
                <a:schemeClr val="tx2"/>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a:endParaRPr lang="en-US" sz="1400" dirty="0">
              <a:solidFill>
                <a:schemeClr val="tx2"/>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Tree>
    <p:extLst>
      <p:ext uri="{BB962C8B-B14F-4D97-AF65-F5344CB8AC3E}">
        <p14:creationId xmlns:p14="http://schemas.microsoft.com/office/powerpoint/2010/main" val="161741461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file://localhost/Users/vildent/Dropbox/Screenshots/Screenshot%202015-07-15%2019.22.41.png" TargetMode="External"/><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file://localhost/Users/vildent/Dropbox/Screenshots/Screenshot%202015-07-23%2020.51.24.png" TargetMode="External"/><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file://localhost/Users/vildent/Dropbox/Screenshots/Screenshot%202015-07-24%2019.29.09.png" TargetMode="External"/><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file://localhost/Users/vildent/Dropbox/Screenshots/Screenshot%202015-07-24%2019.25.39.png" TargetMode="External"/><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file://localhost/Users/vildent/Dropbox/Screenshots/Screenshot%202015-07-18%2010.08.28.png" TargetMode="External"/><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15.png"/><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file://localhost/Users/vildent/Dropbox/Screenshots/Screenshot%202015-07-20%2009.53.06.png" TargetMode="External"/><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file://localhost/Volumes/USB%20DISK/Anatole%20new%20data%20and%20dual%20drive%20screenshots/Anatole_24042015_session2.jpg" TargetMode="External"/><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file://localhost/Users/vildent/Dropbox/Screenshots/Screenshot%202015-07-18%2009.40.52.png" TargetMode="External"/><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17.png"/><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file://localhost/Volumes/USB%20DISK/Anatole%20new%20data%20and%20dual%20drive%20screenshots/Breathing%20Training%20%20Workbook%20JPEG/Breathing%20Training%20workbook.jpg" TargetMode="External"/><Relationship Id="rId5" Type="http://schemas.openxmlformats.org/officeDocument/2006/relationships/image" Target="../media/image33.jpg"/><Relationship Id="rId6" Type="http://schemas.openxmlformats.org/officeDocument/2006/relationships/image" Target="file://localhost/Volumes/USB%20DISK/Anatole%20new%20data%20and%20dual%20drive%20screenshots/Breathing%20Training%20%20Workbook%20JPEG/Page%202.jpg" TargetMode="External"/><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file://localhost/Volumes/USB%20DISK/Anatole%20new%20data%20and%20dual%20drive%20screenshots/Breathing%20Training%20%20Workbook%20JPEG/Page%203.jpg" TargetMode="External"/><Relationship Id="rId5" Type="http://schemas.openxmlformats.org/officeDocument/2006/relationships/image" Target="../media/image35.jpg"/><Relationship Id="rId6" Type="http://schemas.openxmlformats.org/officeDocument/2006/relationships/image" Target="file://localhost/Volumes/USB%20DISK/Anatole%20new%20data%20and%20dual%20drive%20screenshots/Breathing%20Training%20%20Workbook%20JPEG/Page%205.jpg" TargetMode="External"/><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4" Type="http://schemas.openxmlformats.org/officeDocument/2006/relationships/image" Target="file://localhost/Volumes/USB%20DISK/Anatole%20new%20data%20and%20dual%20drive%20screenshots/Breathing%20Training%20%20Workbook%20JPEG/Page%206.jpg" TargetMode="External"/><Relationship Id="rId5" Type="http://schemas.openxmlformats.org/officeDocument/2006/relationships/image" Target="../media/image37.jpg"/><Relationship Id="rId6" Type="http://schemas.openxmlformats.org/officeDocument/2006/relationships/image" Target="file://localhost/Volumes/USB%20DISK/Anatole%20new%20data%20and%20dual%20drive%20screenshots/Breathing%20Training%20%20Workbook%20JPEG/Page%207.jpg" TargetMode="External"/><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g"/><Relationship Id="rId4" Type="http://schemas.openxmlformats.org/officeDocument/2006/relationships/image" Target="file://localhost/Volumes/USB%20DISK/Anatole%20new%20data%20and%20dual%20drive%20screenshots/Breathing%20Training%20%20Workbook%20JPEG/Page%209.jpg" TargetMode="External"/><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4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4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4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48.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49.emf"/></Relationships>
</file>

<file path=ppt/slides/_rels/slide43.xml.rels><?xml version="1.0" encoding="UTF-8" standalone="yes"?>
<Relationships xmlns="http://schemas.openxmlformats.org/package/2006/relationships"><Relationship Id="rId3" Type="http://schemas.openxmlformats.org/officeDocument/2006/relationships/image" Target="../media/image50.jpg"/><Relationship Id="rId4" Type="http://schemas.openxmlformats.org/officeDocument/2006/relationships/image" Target="file://localhost/Volumes/USB%20DISK/Anatole%20new%20data%20and%20dual%20drive%20screenshots/Anatole_24042015_session1.jpg" TargetMode="External"/><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g"/><Relationship Id="rId4" Type="http://schemas.openxmlformats.org/officeDocument/2006/relationships/image" Target="file://localhost/Volumes/USB%20DISK/Anatole%20new%20data%20and%20dual%20drive%20screenshots/Anatole_24042015_session2.jpg" TargetMode="External"/><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51.emf"/></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jpg"/><Relationship Id="rId5" Type="http://schemas.openxmlformats.org/officeDocument/2006/relationships/image" Target="file://localhost/Users/vildent/Dropbox/planetsmiles/Advertising%20PlanetSmiles/Planet%20Smiles%20StickerModified.jpg" TargetMode="External"/><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ctrTitle"/>
          </p:nvPr>
        </p:nvSpPr>
        <p:spPr>
          <a:xfrm>
            <a:off x="4191000" y="1581150"/>
            <a:ext cx="4648200" cy="1295400"/>
          </a:xfrm>
        </p:spPr>
        <p:txBody>
          <a:bodyPr>
            <a:normAutofit fontScale="90000"/>
          </a:bodyPr>
          <a:lstStyle>
            <a:extLst/>
          </a:lstStyle>
          <a:p>
            <a:r>
              <a:rPr lang="en-US" dirty="0" smtClean="0"/>
              <a:t>PHYSIOLOGICAL COHERENCE</a:t>
            </a:r>
            <a:endParaRPr lang="en-US" dirty="0"/>
          </a:p>
        </p:txBody>
      </p:sp>
      <p:sp>
        <p:nvSpPr>
          <p:cNvPr id="5" name="Rectangle 4"/>
          <p:cNvSpPr>
            <a:spLocks noGrp="1"/>
          </p:cNvSpPr>
          <p:nvPr>
            <p:ph type="subTitle" idx="1"/>
          </p:nvPr>
        </p:nvSpPr>
        <p:spPr>
          <a:xfrm>
            <a:off x="3352800" y="3714750"/>
            <a:ext cx="5029200" cy="1219200"/>
          </a:xfrm>
        </p:spPr>
        <p:txBody>
          <a:bodyPr>
            <a:normAutofit/>
          </a:bodyPr>
          <a:lstStyle>
            <a:extLst/>
          </a:lstStyle>
          <a:p>
            <a:r>
              <a:rPr lang="en-US" dirty="0" smtClean="0"/>
              <a:t>MOUTH BREATHING AND BIOFEEDBACK</a:t>
            </a:r>
            <a:endParaRPr lang="en-US" dirty="0"/>
          </a:p>
        </p:txBody>
      </p:sp>
      <p:sp>
        <p:nvSpPr>
          <p:cNvPr id="2" name="TextBox 1"/>
          <p:cNvSpPr txBox="1"/>
          <p:nvPr/>
        </p:nvSpPr>
        <p:spPr>
          <a:xfrm>
            <a:off x="0" y="4629150"/>
            <a:ext cx="2438400" cy="276999"/>
          </a:xfrm>
          <a:prstGeom prst="rect">
            <a:avLst/>
          </a:prstGeom>
          <a:noFill/>
        </p:spPr>
        <p:txBody>
          <a:bodyPr wrap="square" rtlCol="0">
            <a:spAutoFit/>
          </a:bodyPr>
          <a:lstStyle/>
          <a:p>
            <a:r>
              <a:rPr lang="en-US" sz="1200" dirty="0" err="1" smtClean="0"/>
              <a:t>Dr</a:t>
            </a:r>
            <a:r>
              <a:rPr lang="en-US" sz="1200" dirty="0" smtClean="0"/>
              <a:t> Lynette Wallace BDS </a:t>
            </a:r>
            <a:r>
              <a:rPr lang="en-US" sz="1200" dirty="0" err="1" smtClean="0"/>
              <a:t>Hons</a:t>
            </a:r>
            <a:r>
              <a:rPr lang="en-US" sz="1200" dirty="0" smtClean="0"/>
              <a:t> (</a:t>
            </a:r>
            <a:r>
              <a:rPr lang="en-US" sz="1200" dirty="0" err="1" smtClean="0"/>
              <a:t>Syd</a:t>
            </a:r>
            <a:r>
              <a:rPr lang="en-US" sz="1200" dirty="0" smtClean="0"/>
              <a:t>)</a:t>
            </a:r>
            <a:endParaRPr lang="en-US" sz="1200" dirty="0"/>
          </a:p>
        </p:txBody>
      </p:sp>
      <p:pic>
        <p:nvPicPr>
          <p:cNvPr id="3" name="Picture 2" descr="Screenshot 2015-06-27 15.33.3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33350"/>
            <a:ext cx="4648200" cy="368587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extLst/>
          </a:lstStyle>
          <a:p>
            <a:r>
              <a:rPr lang="en-US" dirty="0" smtClean="0"/>
              <a:t>Breathing Well Program at </a:t>
            </a:r>
            <a:r>
              <a:rPr lang="en-US" dirty="0" err="1" smtClean="0">
                <a:solidFill>
                  <a:srgbClr val="FF0000"/>
                </a:solidFill>
              </a:rPr>
              <a:t>Planet</a:t>
            </a:r>
            <a:r>
              <a:rPr lang="en-US" dirty="0" err="1" smtClean="0"/>
              <a:t>Smiles</a:t>
            </a:r>
            <a:endParaRPr lang="en-US" dirty="0"/>
          </a:p>
        </p:txBody>
      </p:sp>
      <p:sp>
        <p:nvSpPr>
          <p:cNvPr id="3" name="Rectangle 2"/>
          <p:cNvSpPr>
            <a:spLocks noGrp="1"/>
          </p:cNvSpPr>
          <p:nvPr>
            <p:ph sz="half" idx="1"/>
          </p:nvPr>
        </p:nvSpPr>
        <p:spPr>
          <a:xfrm>
            <a:off x="457200" y="1352550"/>
            <a:ext cx="3886200" cy="3505199"/>
          </a:xfrm>
        </p:spPr>
        <p:txBody>
          <a:bodyPr>
            <a:normAutofit/>
          </a:bodyPr>
          <a:lstStyle>
            <a:extLst/>
          </a:lstStyle>
          <a:p>
            <a:pPr marL="0" indent="0">
              <a:buNone/>
            </a:pPr>
            <a:r>
              <a:rPr lang="en-US" altLang="x-none" dirty="0" smtClean="0"/>
              <a:t>- dedicated to awareness of nasal breathing and its impact on the developing bite and its multisystem effect on heart function, brain function and the immune system.  </a:t>
            </a:r>
          </a:p>
          <a:p>
            <a:pPr marL="0" indent="0">
              <a:buNone/>
            </a:pPr>
            <a:endParaRPr lang="en-US" altLang="x-none" dirty="0"/>
          </a:p>
          <a:p>
            <a:pPr marL="0" indent="0">
              <a:buNone/>
            </a:pPr>
            <a:endParaRPr lang="en-US" dirty="0"/>
          </a:p>
        </p:txBody>
      </p:sp>
      <p:pic>
        <p:nvPicPr>
          <p:cNvPr id="11" name="Content Placeholder 10" descr="heartmath.JPG"/>
          <p:cNvPicPr>
            <a:picLocks noGrp="1" noChangeAspect="1"/>
          </p:cNvPicPr>
          <p:nvPr>
            <p:ph sz="half" idx="2"/>
          </p:nvPr>
        </p:nvPicPr>
        <p:blipFill>
          <a:blip r:embed="rId3">
            <a:extLst>
              <a:ext uri="{28A0092B-C50C-407E-A947-70E740481C1C}">
                <a14:useLocalDpi xmlns:a14="http://schemas.microsoft.com/office/drawing/2010/main" val="0"/>
              </a:ext>
            </a:extLst>
          </a:blip>
          <a:srcRect t="2627" b="2627"/>
          <a:stretch>
            <a:fillRect/>
          </a:stretch>
        </p:blipFill>
        <p:spPr>
          <a:xfrm>
            <a:off x="4648200" y="1504950"/>
            <a:ext cx="4038600" cy="3394472"/>
          </a:xfrm>
        </p:spPr>
      </p:pic>
    </p:spTree>
    <p:extLst>
      <p:ext uri="{BB962C8B-B14F-4D97-AF65-F5344CB8AC3E}">
        <p14:creationId xmlns:p14="http://schemas.microsoft.com/office/powerpoint/2010/main" val="249614766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time for change.</a:t>
            </a:r>
            <a:endParaRPr lang="en-US" dirty="0"/>
          </a:p>
        </p:txBody>
      </p:sp>
      <p:sp>
        <p:nvSpPr>
          <p:cNvPr id="3" name="Content Placeholder 2"/>
          <p:cNvSpPr>
            <a:spLocks noGrp="1"/>
          </p:cNvSpPr>
          <p:nvPr>
            <p:ph sz="half" idx="1"/>
          </p:nvPr>
        </p:nvSpPr>
        <p:spPr/>
        <p:txBody>
          <a:bodyPr/>
          <a:lstStyle/>
          <a:p>
            <a:r>
              <a:rPr lang="en-US" dirty="0" smtClean="0"/>
              <a:t>Instead of thinking outside the box,</a:t>
            </a:r>
          </a:p>
          <a:p>
            <a:endParaRPr lang="en-US" dirty="0"/>
          </a:p>
          <a:p>
            <a:r>
              <a:rPr lang="en-US" dirty="0" smtClean="0"/>
              <a:t>Turn your attention to the inside.</a:t>
            </a:r>
            <a:endParaRPr lang="en-US" dirty="0"/>
          </a:p>
        </p:txBody>
      </p:sp>
      <p:pic>
        <p:nvPicPr>
          <p:cNvPr id="5" name="Screenshot 2015-07-15 19.22.41.png" descr="/Users/vildent/Dropbox/Screenshots/Screenshot 2015-07-15 19.22.41.png"/>
          <p:cNvPicPr>
            <a:picLocks noGrp="1" noChangeAspect="1"/>
          </p:cNvPicPr>
          <p:nvPr>
            <p:ph sz="half" idx="2"/>
          </p:nvPr>
        </p:nvPicPr>
        <p:blipFill>
          <a:blip r:embed="rId3" r:link="rId4">
            <a:extLst>
              <a:ext uri="{28A0092B-C50C-407E-A947-70E740481C1C}">
                <a14:useLocalDpi xmlns:a14="http://schemas.microsoft.com/office/drawing/2010/main" val="0"/>
              </a:ext>
            </a:extLst>
          </a:blip>
          <a:srcRect l="3671" r="3671"/>
          <a:stretch>
            <a:fillRect/>
          </a:stretch>
        </p:blipFill>
        <p:spPr/>
      </p:pic>
    </p:spTree>
    <p:extLst>
      <p:ext uri="{BB962C8B-B14F-4D97-AF65-F5344CB8AC3E}">
        <p14:creationId xmlns:p14="http://schemas.microsoft.com/office/powerpoint/2010/main" val="203043705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Presentation</a:t>
            </a:r>
            <a:endParaRPr lang="en-US" dirty="0"/>
          </a:p>
        </p:txBody>
      </p:sp>
      <p:sp>
        <p:nvSpPr>
          <p:cNvPr id="3" name="Content Placeholder 2"/>
          <p:cNvSpPr>
            <a:spLocks noGrp="1"/>
          </p:cNvSpPr>
          <p:nvPr>
            <p:ph idx="1"/>
          </p:nvPr>
        </p:nvSpPr>
        <p:spPr/>
        <p:txBody>
          <a:bodyPr>
            <a:normAutofit/>
          </a:bodyPr>
          <a:lstStyle/>
          <a:p>
            <a:r>
              <a:rPr lang="en-US" dirty="0" smtClean="0"/>
              <a:t>2 main Biofeedback </a:t>
            </a:r>
            <a:r>
              <a:rPr lang="en-US" dirty="0"/>
              <a:t>programs used in our surgery</a:t>
            </a:r>
          </a:p>
          <a:p>
            <a:r>
              <a:rPr lang="en-US" dirty="0"/>
              <a:t>How </a:t>
            </a:r>
            <a:r>
              <a:rPr lang="en-US" dirty="0" smtClean="0"/>
              <a:t>they work, </a:t>
            </a:r>
          </a:p>
          <a:p>
            <a:r>
              <a:rPr lang="en-US" dirty="0" smtClean="0"/>
              <a:t>Analysis of the data</a:t>
            </a:r>
            <a:endParaRPr lang="en-US" dirty="0"/>
          </a:p>
          <a:p>
            <a:r>
              <a:rPr lang="en-US" dirty="0"/>
              <a:t>Case presentation and follow up four years later</a:t>
            </a:r>
          </a:p>
          <a:p>
            <a:endParaRPr lang="en-US" dirty="0"/>
          </a:p>
        </p:txBody>
      </p:sp>
    </p:spTree>
    <p:extLst>
      <p:ext uri="{BB962C8B-B14F-4D97-AF65-F5344CB8AC3E}">
        <p14:creationId xmlns:p14="http://schemas.microsoft.com/office/powerpoint/2010/main" val="109668977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Screenshot 2015-07-15 18.44.54.png"/>
          <p:cNvPicPr>
            <a:picLocks noGrp="1" noChangeAspect="1"/>
          </p:cNvPicPr>
          <p:nvPr>
            <p:ph sz="half" idx="2"/>
          </p:nvPr>
        </p:nvPicPr>
        <p:blipFill>
          <a:blip r:embed="rId3">
            <a:extLst>
              <a:ext uri="{28A0092B-C50C-407E-A947-70E740481C1C}">
                <a14:useLocalDpi xmlns:a14="http://schemas.microsoft.com/office/drawing/2010/main" val="0"/>
              </a:ext>
            </a:extLst>
          </a:blip>
          <a:srcRect l="5467" r="5467"/>
          <a:stretch>
            <a:fillRect/>
          </a:stretch>
        </p:blipFill>
        <p:spPr>
          <a:xfrm>
            <a:off x="3581400" y="666751"/>
            <a:ext cx="5494950" cy="3886199"/>
          </a:xfrm>
        </p:spPr>
      </p:pic>
      <p:pic>
        <p:nvPicPr>
          <p:cNvPr id="4" name="Screenshot 2015-07-23 20.51.24.png" descr="/Users/vildent/Dropbox/Screenshots/Screenshot 2015-07-23 20.51.24.png"/>
          <p:cNvPicPr>
            <a:picLocks noGrp="1" noChangeAspect="1"/>
          </p:cNvPicPr>
          <p:nvPr>
            <p:ph sz="half" idx="1"/>
          </p:nvPr>
        </p:nvPicPr>
        <p:blipFill>
          <a:blip r:embed="rId4" r:link="rId5">
            <a:extLst>
              <a:ext uri="{28A0092B-C50C-407E-A947-70E740481C1C}">
                <a14:useLocalDpi xmlns:a14="http://schemas.microsoft.com/office/drawing/2010/main" val="0"/>
              </a:ext>
            </a:extLst>
          </a:blip>
          <a:srcRect l="6449" r="6449"/>
          <a:stretch>
            <a:fillRect/>
          </a:stretch>
        </p:blipFill>
        <p:spPr/>
      </p:pic>
    </p:spTree>
    <p:extLst>
      <p:ext uri="{BB962C8B-B14F-4D97-AF65-F5344CB8AC3E}">
        <p14:creationId xmlns:p14="http://schemas.microsoft.com/office/powerpoint/2010/main" val="86131777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extLst/>
          </a:lstStyle>
          <a:p>
            <a:r>
              <a:rPr lang="en-US" dirty="0" smtClean="0"/>
              <a:t>Physiological Coherence, </a:t>
            </a:r>
            <a:r>
              <a:rPr lang="en-US" dirty="0" err="1" smtClean="0"/>
              <a:t>Mouthbreathing</a:t>
            </a:r>
            <a:r>
              <a:rPr lang="en-US" dirty="0" smtClean="0"/>
              <a:t> and Biofeedback</a:t>
            </a:r>
            <a:endParaRPr lang="en-US" dirty="0"/>
          </a:p>
        </p:txBody>
      </p:sp>
      <p:sp>
        <p:nvSpPr>
          <p:cNvPr id="3" name="Rectangle 2"/>
          <p:cNvSpPr>
            <a:spLocks noGrp="1"/>
          </p:cNvSpPr>
          <p:nvPr>
            <p:ph sz="half" idx="1"/>
          </p:nvPr>
        </p:nvSpPr>
        <p:spPr>
          <a:xfrm>
            <a:off x="609600" y="1200150"/>
            <a:ext cx="3886200" cy="3200400"/>
          </a:xfrm>
        </p:spPr>
        <p:txBody>
          <a:bodyPr anchor="ctr"/>
          <a:lstStyle>
            <a:extLst/>
          </a:lstStyle>
          <a:p>
            <a:pPr marL="274320" lvl="1"/>
            <a:r>
              <a:rPr lang="en-US" dirty="0" smtClean="0"/>
              <a:t>Can breathing techniques be learnt through biofeedback video games and how can they be used as an adjunct in dentistry?</a:t>
            </a:r>
          </a:p>
          <a:p>
            <a:pPr marL="274320" lvl="1"/>
            <a:endParaRPr lang="en-US" dirty="0" smtClean="0"/>
          </a:p>
          <a:p>
            <a:pPr marL="274320" lvl="1"/>
            <a:endParaRPr lang="en-US" dirty="0" smtClean="0"/>
          </a:p>
        </p:txBody>
      </p:sp>
      <p:pic>
        <p:nvPicPr>
          <p:cNvPr id="6" name="Content Placeholder 5" descr="Screenshot 2015-07-09 08.40.06.png"/>
          <p:cNvPicPr>
            <a:picLocks noGrp="1" noChangeAspect="1"/>
          </p:cNvPicPr>
          <p:nvPr>
            <p:ph sz="half" idx="2"/>
          </p:nvPr>
        </p:nvPicPr>
        <p:blipFill>
          <a:blip r:embed="rId3">
            <a:extLst>
              <a:ext uri="{28A0092B-C50C-407E-A947-70E740481C1C}">
                <a14:useLocalDpi xmlns:a14="http://schemas.microsoft.com/office/drawing/2010/main" val="0"/>
              </a:ext>
            </a:extLst>
          </a:blip>
          <a:srcRect t="9934" b="9934"/>
          <a:stretch>
            <a:fillRect/>
          </a:stretch>
        </p:blipFill>
        <p:spPr>
          <a:xfrm>
            <a:off x="4648200" y="1352550"/>
            <a:ext cx="4038600" cy="3394472"/>
          </a:xfrm>
        </p:spPr>
      </p:pic>
    </p:spTree>
    <p:extLst>
      <p:ext uri="{BB962C8B-B14F-4D97-AF65-F5344CB8AC3E}">
        <p14:creationId xmlns:p14="http://schemas.microsoft.com/office/powerpoint/2010/main" val="8613177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half" idx="1"/>
            <p:extLst>
              <p:ext uri="{D42A27DB-BD31-4B8C-83A1-F6EECF244321}">
                <p14:modId xmlns:p14="http://schemas.microsoft.com/office/powerpoint/2010/main" val="3939106991"/>
              </p:ext>
            </p:extLst>
          </p:nvPr>
        </p:nvGraphicFramePr>
        <p:xfrm>
          <a:off x="381000" y="571500"/>
          <a:ext cx="3657600" cy="4572000"/>
        </p:xfrm>
        <a:graphic>
          <a:graphicData uri="http://schemas.openxmlformats.org/drawingml/2006/table">
            <a:tbl>
              <a:tblPr firstRow="1" bandRow="1">
                <a:tableStyleId>{5C22544A-7EE6-4342-B048-85BDC9FD1C3A}</a:tableStyleId>
              </a:tblPr>
              <a:tblGrid>
                <a:gridCol w="3657600"/>
              </a:tblGrid>
              <a:tr h="3435096">
                <a:tc>
                  <a:txBody>
                    <a:bodyPr/>
                    <a:lstStyle/>
                    <a:p>
                      <a:r>
                        <a:rPr lang="en-US" dirty="0" smtClean="0"/>
                        <a:t>What is Biofeedback?</a:t>
                      </a:r>
                    </a:p>
                    <a:p>
                      <a:endParaRPr lang="en-US" dirty="0" smtClean="0"/>
                    </a:p>
                    <a:p>
                      <a:r>
                        <a:rPr lang="en-US" dirty="0" smtClean="0"/>
                        <a:t>Biofeedback is a technique that trains people to improve their health by controlling certain bodily processes that normally happen involuntarily.</a:t>
                      </a:r>
                      <a:r>
                        <a:rPr lang="en-US" baseline="0" dirty="0" smtClean="0"/>
                        <a:t>  In our case breathing.</a:t>
                      </a:r>
                    </a:p>
                    <a:p>
                      <a:endParaRPr lang="en-US" baseline="0" dirty="0" smtClean="0"/>
                    </a:p>
                    <a:p>
                      <a:r>
                        <a:rPr lang="en-US" baseline="0" dirty="0" smtClean="0"/>
                        <a:t>Electrodes are attached to your earlobe that measure the processes and are displayed on a monitor.</a:t>
                      </a:r>
                    </a:p>
                    <a:p>
                      <a:endParaRPr lang="en-US" baseline="0" dirty="0" smtClean="0"/>
                    </a:p>
                    <a:p>
                      <a:r>
                        <a:rPr lang="en-US" baseline="0" dirty="0" smtClean="0"/>
                        <a:t>With training you can learn to change your breathing rhythms to adjust to nasal breathing.</a:t>
                      </a:r>
                      <a:endParaRPr lang="en-US" dirty="0"/>
                    </a:p>
                  </a:txBody>
                  <a:tcPr/>
                </a:tc>
              </a:tr>
              <a:tr h="298704">
                <a:tc>
                  <a:txBody>
                    <a:bodyPr/>
                    <a:lstStyle/>
                    <a:p>
                      <a:endParaRPr lang="en-US" dirty="0"/>
                    </a:p>
                  </a:txBody>
                  <a:tcPr/>
                </a:tc>
              </a:tr>
            </a:tbl>
          </a:graphicData>
        </a:graphic>
      </p:graphicFrame>
      <p:pic>
        <p:nvPicPr>
          <p:cNvPr id="8" name="Content Placeholder 7" descr="Screenshot 2015-07-09 09.42.03.png"/>
          <p:cNvPicPr>
            <a:picLocks noGrp="1" noChangeAspect="1"/>
          </p:cNvPicPr>
          <p:nvPr>
            <p:ph sz="half" idx="2"/>
          </p:nvPr>
        </p:nvPicPr>
        <p:blipFill>
          <a:blip r:embed="rId3">
            <a:extLst>
              <a:ext uri="{28A0092B-C50C-407E-A947-70E740481C1C}">
                <a14:useLocalDpi xmlns:a14="http://schemas.microsoft.com/office/drawing/2010/main" val="0"/>
              </a:ext>
            </a:extLst>
          </a:blip>
          <a:srcRect t="12519" b="12519"/>
          <a:stretch>
            <a:fillRect/>
          </a:stretch>
        </p:blipFill>
        <p:spPr/>
      </p:pic>
    </p:spTree>
    <p:extLst>
      <p:ext uri="{BB962C8B-B14F-4D97-AF65-F5344CB8AC3E}">
        <p14:creationId xmlns:p14="http://schemas.microsoft.com/office/powerpoint/2010/main" val="27846320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Brave New World</a:t>
            </a:r>
            <a:endParaRPr lang="en-US" dirty="0">
              <a:solidFill>
                <a:srgbClr val="FF0000"/>
              </a:solidFill>
            </a:endParaRPr>
          </a:p>
        </p:txBody>
      </p:sp>
      <p:sp>
        <p:nvSpPr>
          <p:cNvPr id="3" name="Content Placeholder 2"/>
          <p:cNvSpPr>
            <a:spLocks noGrp="1"/>
          </p:cNvSpPr>
          <p:nvPr>
            <p:ph sz="half" idx="1"/>
          </p:nvPr>
        </p:nvSpPr>
        <p:spPr/>
        <p:txBody>
          <a:bodyPr>
            <a:normAutofit lnSpcReduction="10000"/>
          </a:bodyPr>
          <a:lstStyle/>
          <a:p>
            <a:pPr marL="0" indent="0">
              <a:buNone/>
            </a:pPr>
            <a:r>
              <a:rPr lang="en-US" dirty="0" smtClean="0">
                <a:solidFill>
                  <a:srgbClr val="008000"/>
                </a:solidFill>
              </a:rPr>
              <a:t>Video Games that Teach You to Relax</a:t>
            </a:r>
          </a:p>
          <a:p>
            <a:pPr>
              <a:buFontTx/>
              <a:buChar char="-"/>
            </a:pPr>
            <a:r>
              <a:rPr lang="en-US" u="sng" dirty="0" smtClean="0"/>
              <a:t>Wild Divine </a:t>
            </a:r>
            <a:r>
              <a:rPr lang="en-US" dirty="0" smtClean="0"/>
              <a:t>and </a:t>
            </a:r>
            <a:r>
              <a:rPr lang="en-US" u="sng" dirty="0" smtClean="0"/>
              <a:t>Somatic</a:t>
            </a:r>
            <a:r>
              <a:rPr lang="en-US" dirty="0" smtClean="0"/>
              <a:t> </a:t>
            </a:r>
            <a:r>
              <a:rPr lang="en-US" u="sng" dirty="0" smtClean="0"/>
              <a:t>Vision</a:t>
            </a:r>
            <a:r>
              <a:rPr lang="en-US" dirty="0" smtClean="0"/>
              <a:t> pioneer fun and engaging Video games.</a:t>
            </a:r>
          </a:p>
          <a:p>
            <a:pPr>
              <a:buFontTx/>
              <a:buChar char="-"/>
            </a:pPr>
            <a:r>
              <a:rPr lang="en-US" dirty="0" smtClean="0"/>
              <a:t>These focus on stress-reduction as a primary health objective.</a:t>
            </a:r>
            <a:endParaRPr lang="en-US" dirty="0"/>
          </a:p>
        </p:txBody>
      </p:sp>
      <p:pic>
        <p:nvPicPr>
          <p:cNvPr id="9" name="Content Placeholder 8" descr="Screenshot 2015-07-18 10.02.21.png"/>
          <p:cNvPicPr>
            <a:picLocks noGrp="1" noChangeAspect="1"/>
          </p:cNvPicPr>
          <p:nvPr>
            <p:ph sz="half" idx="2"/>
          </p:nvPr>
        </p:nvPicPr>
        <p:blipFill>
          <a:blip r:embed="rId3">
            <a:extLst>
              <a:ext uri="{28A0092B-C50C-407E-A947-70E740481C1C}">
                <a14:useLocalDpi xmlns:a14="http://schemas.microsoft.com/office/drawing/2010/main" val="0"/>
              </a:ext>
            </a:extLst>
          </a:blip>
          <a:srcRect l="8811" r="8811"/>
          <a:stretch>
            <a:fillRect/>
          </a:stretch>
        </p:blipFill>
        <p:spPr/>
      </p:pic>
    </p:spTree>
    <p:extLst>
      <p:ext uri="{BB962C8B-B14F-4D97-AF65-F5344CB8AC3E}">
        <p14:creationId xmlns:p14="http://schemas.microsoft.com/office/powerpoint/2010/main" val="338191973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creenshot 2015-07-16 19.46.14.png"/>
          <p:cNvPicPr>
            <a:picLocks noGrp="1" noChangeAspect="1"/>
          </p:cNvPicPr>
          <p:nvPr>
            <p:ph sz="half" idx="2"/>
          </p:nvPr>
        </p:nvPicPr>
        <p:blipFill>
          <a:blip r:embed="rId3">
            <a:extLst>
              <a:ext uri="{28A0092B-C50C-407E-A947-70E740481C1C}">
                <a14:useLocalDpi xmlns:a14="http://schemas.microsoft.com/office/drawing/2010/main" val="0"/>
              </a:ext>
            </a:extLst>
          </a:blip>
          <a:srcRect l="11450" r="11450"/>
          <a:stretch>
            <a:fillRect/>
          </a:stretch>
        </p:blipFill>
        <p:spPr>
          <a:xfrm>
            <a:off x="4648200" y="438150"/>
            <a:ext cx="4038600" cy="4156473"/>
          </a:xfrm>
        </p:spPr>
      </p:pic>
      <p:pic>
        <p:nvPicPr>
          <p:cNvPr id="3" name="Screenshot 2015-07-24 19.29.09.png" descr="/Users/vildent/Dropbox/Screenshots/Screenshot 2015-07-24 19.29.09.png"/>
          <p:cNvPicPr>
            <a:picLocks noGrp="1" noChangeAspect="1"/>
          </p:cNvPicPr>
          <p:nvPr>
            <p:ph sz="half" idx="1"/>
          </p:nvPr>
        </p:nvPicPr>
        <p:blipFill>
          <a:blip r:embed="rId4" r:link="rId5">
            <a:extLst>
              <a:ext uri="{28A0092B-C50C-407E-A947-70E740481C1C}">
                <a14:useLocalDpi xmlns:a14="http://schemas.microsoft.com/office/drawing/2010/main" val="0"/>
              </a:ext>
            </a:extLst>
          </a:blip>
          <a:srcRect l="-481" r="-481"/>
          <a:stretch>
            <a:fillRect/>
          </a:stretch>
        </p:blipFill>
        <p:spPr>
          <a:xfrm>
            <a:off x="457200" y="438150"/>
            <a:ext cx="4038600" cy="4156473"/>
          </a:xfrm>
        </p:spPr>
      </p:pic>
    </p:spTree>
    <p:extLst>
      <p:ext uri="{BB962C8B-B14F-4D97-AF65-F5344CB8AC3E}">
        <p14:creationId xmlns:p14="http://schemas.microsoft.com/office/powerpoint/2010/main" val="194043071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Screenshot 2015-07-24 19.25.39.png" descr="/Users/vildent/Dropbox/Screenshots/Screenshot 2015-07-24 19.25.39.png"/>
          <p:cNvPicPr>
            <a:picLocks noGrp="1" noChangeAspect="1"/>
          </p:cNvPicPr>
          <p:nvPr>
            <p:ph sz="half" idx="1"/>
          </p:nvPr>
        </p:nvPicPr>
        <p:blipFill>
          <a:blip r:embed="rId3" r:link="rId4">
            <a:extLst>
              <a:ext uri="{28A0092B-C50C-407E-A947-70E740481C1C}">
                <a14:useLocalDpi xmlns:a14="http://schemas.microsoft.com/office/drawing/2010/main" val="0"/>
              </a:ext>
            </a:extLst>
          </a:blip>
          <a:srcRect l="-3477" r="-3477"/>
          <a:stretch>
            <a:fillRect/>
          </a:stretch>
        </p:blipFill>
        <p:spPr>
          <a:xfrm>
            <a:off x="457200" y="1200151"/>
            <a:ext cx="8458200" cy="3394472"/>
          </a:xfrm>
        </p:spPr>
      </p:pic>
    </p:spTree>
    <p:extLst>
      <p:ext uri="{BB962C8B-B14F-4D97-AF65-F5344CB8AC3E}">
        <p14:creationId xmlns:p14="http://schemas.microsoft.com/office/powerpoint/2010/main" val="280735463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Biofeedback and ADHD</a:t>
            </a:r>
            <a:endParaRPr lang="en-US" dirty="0">
              <a:solidFill>
                <a:srgbClr val="FF0000"/>
              </a:solidFill>
            </a:endParaRPr>
          </a:p>
        </p:txBody>
      </p:sp>
      <p:sp>
        <p:nvSpPr>
          <p:cNvPr id="4" name="Content Placeholder 3"/>
          <p:cNvSpPr>
            <a:spLocks noGrp="1"/>
          </p:cNvSpPr>
          <p:nvPr>
            <p:ph sz="half" idx="2"/>
          </p:nvPr>
        </p:nvSpPr>
        <p:spPr/>
        <p:txBody>
          <a:bodyPr>
            <a:normAutofit fontScale="85000" lnSpcReduction="10000"/>
          </a:bodyPr>
          <a:lstStyle/>
          <a:p>
            <a:r>
              <a:rPr lang="en-US" dirty="0" smtClean="0"/>
              <a:t>The Wild Divine has shown potential in teaching breathing and relaxation techniques to reduce disruptive </a:t>
            </a:r>
            <a:r>
              <a:rPr lang="en-US" dirty="0" err="1" smtClean="0"/>
              <a:t>behaviours</a:t>
            </a:r>
            <a:r>
              <a:rPr lang="en-US" dirty="0" smtClean="0"/>
              <a:t> in children with ADHD.</a:t>
            </a:r>
            <a:endParaRPr lang="en-US" dirty="0"/>
          </a:p>
        </p:txBody>
      </p:sp>
      <p:sp>
        <p:nvSpPr>
          <p:cNvPr id="6" name="Content Placeholder 5"/>
          <p:cNvSpPr>
            <a:spLocks noGrp="1"/>
          </p:cNvSpPr>
          <p:nvPr>
            <p:ph sz="half" idx="1"/>
          </p:nvPr>
        </p:nvSpPr>
        <p:spPr/>
        <p:txBody>
          <a:bodyPr>
            <a:normAutofit fontScale="85000" lnSpcReduction="10000"/>
          </a:bodyPr>
          <a:lstStyle/>
          <a:p>
            <a:r>
              <a:rPr lang="en-US" dirty="0" smtClean="0"/>
              <a:t>Aust. Journal of Educational &amp; Developmental Psychology </a:t>
            </a:r>
            <a:r>
              <a:rPr lang="en-US" dirty="0" err="1" smtClean="0"/>
              <a:t>Vol</a:t>
            </a:r>
            <a:r>
              <a:rPr lang="en-US" dirty="0" smtClean="0"/>
              <a:t> 8 2008; p72-84</a:t>
            </a:r>
          </a:p>
          <a:p>
            <a:r>
              <a:rPr lang="en-US" dirty="0" err="1" smtClean="0"/>
              <a:t>Amon</a:t>
            </a:r>
            <a:r>
              <a:rPr lang="en-US" dirty="0" smtClean="0"/>
              <a:t> &amp; Campbell</a:t>
            </a:r>
          </a:p>
          <a:p>
            <a:pPr marL="0" indent="0">
              <a:buNone/>
            </a:pPr>
            <a:r>
              <a:rPr lang="en-US" dirty="0" smtClean="0"/>
              <a:t>“Can children with AD/HD learn relaxation and breathing </a:t>
            </a:r>
            <a:r>
              <a:rPr lang="en-US" dirty="0" err="1" smtClean="0"/>
              <a:t>techiques</a:t>
            </a:r>
            <a:r>
              <a:rPr lang="en-US" dirty="0" smtClean="0"/>
              <a:t> through biofeedback video games?”</a:t>
            </a:r>
            <a:endParaRPr lang="en-US" dirty="0"/>
          </a:p>
        </p:txBody>
      </p:sp>
    </p:spTree>
    <p:extLst>
      <p:ext uri="{BB962C8B-B14F-4D97-AF65-F5344CB8AC3E}">
        <p14:creationId xmlns:p14="http://schemas.microsoft.com/office/powerpoint/2010/main" val="8723663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shot 2015-07-16 19.44.18.png"/>
          <p:cNvPicPr>
            <a:picLocks noGrp="1" noChangeAspect="1"/>
          </p:cNvPicPr>
          <p:nvPr>
            <p:ph sz="half" idx="1"/>
          </p:nvPr>
        </p:nvPicPr>
        <p:blipFill>
          <a:blip r:embed="rId3">
            <a:extLst>
              <a:ext uri="{28A0092B-C50C-407E-A947-70E740481C1C}">
                <a14:useLocalDpi xmlns:a14="http://schemas.microsoft.com/office/drawing/2010/main" val="0"/>
              </a:ext>
            </a:extLst>
          </a:blip>
          <a:srcRect l="-26439" r="-26439"/>
          <a:stretch>
            <a:fillRect/>
          </a:stretch>
        </p:blipFill>
        <p:spPr>
          <a:xfrm>
            <a:off x="457200" y="636077"/>
            <a:ext cx="6096000" cy="3958546"/>
          </a:xfrm>
        </p:spPr>
      </p:pic>
    </p:spTree>
    <p:extLst>
      <p:ext uri="{BB962C8B-B14F-4D97-AF65-F5344CB8AC3E}">
        <p14:creationId xmlns:p14="http://schemas.microsoft.com/office/powerpoint/2010/main" val="232364682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Gaming for health</a:t>
            </a:r>
            <a:endParaRPr lang="en-US" dirty="0"/>
          </a:p>
        </p:txBody>
      </p:sp>
      <p:pic>
        <p:nvPicPr>
          <p:cNvPr id="5" name="Content Placeholder 4" descr="Screenshot 2015-07-09 09.43.39.png"/>
          <p:cNvPicPr>
            <a:picLocks noGrp="1" noChangeAspect="1"/>
          </p:cNvPicPr>
          <p:nvPr>
            <p:ph sz="half" idx="2"/>
          </p:nvPr>
        </p:nvPicPr>
        <p:blipFill>
          <a:blip r:embed="rId3">
            <a:extLst>
              <a:ext uri="{28A0092B-C50C-407E-A947-70E740481C1C}">
                <a14:useLocalDpi xmlns:a14="http://schemas.microsoft.com/office/drawing/2010/main" val="0"/>
              </a:ext>
            </a:extLst>
          </a:blip>
          <a:srcRect l="8219" r="8219"/>
          <a:stretch>
            <a:fillRect/>
          </a:stretch>
        </p:blipFill>
        <p:spPr/>
      </p:pic>
      <p:pic>
        <p:nvPicPr>
          <p:cNvPr id="6" name="Screenshot 2015-07-18 10.08.28.png" descr="/Users/vildent/Dropbox/Screenshots/Screenshot 2015-07-18 10.08.28.png"/>
          <p:cNvPicPr>
            <a:picLocks noGrp="1" noChangeAspect="1"/>
          </p:cNvPicPr>
          <p:nvPr>
            <p:ph sz="half" idx="1"/>
          </p:nvPr>
        </p:nvPicPr>
        <p:blipFill>
          <a:blip r:embed="rId4" r:link="rId5">
            <a:extLst>
              <a:ext uri="{28A0092B-C50C-407E-A947-70E740481C1C}">
                <a14:useLocalDpi xmlns:a14="http://schemas.microsoft.com/office/drawing/2010/main" val="0"/>
              </a:ext>
            </a:extLst>
          </a:blip>
          <a:srcRect l="8664" r="8664"/>
          <a:stretch>
            <a:fillRect/>
          </a:stretch>
        </p:blipFill>
        <p:spPr/>
      </p:pic>
    </p:spTree>
    <p:extLst>
      <p:ext uri="{BB962C8B-B14F-4D97-AF65-F5344CB8AC3E}">
        <p14:creationId xmlns:p14="http://schemas.microsoft.com/office/powerpoint/2010/main" val="7565515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shot 2015-07-18 10.02.21.png"/>
          <p:cNvPicPr>
            <a:picLocks noGrp="1" noChangeAspect="1"/>
          </p:cNvPicPr>
          <p:nvPr>
            <p:ph sz="half" idx="1"/>
          </p:nvPr>
        </p:nvPicPr>
        <p:blipFill>
          <a:blip r:embed="rId3">
            <a:extLst>
              <a:ext uri="{28A0092B-C50C-407E-A947-70E740481C1C}">
                <a14:useLocalDpi xmlns:a14="http://schemas.microsoft.com/office/drawing/2010/main" val="0"/>
              </a:ext>
            </a:extLst>
          </a:blip>
          <a:srcRect t="-10703" b="-10703"/>
          <a:stretch>
            <a:fillRect/>
          </a:stretch>
        </p:blipFill>
        <p:spPr/>
      </p:pic>
      <p:pic>
        <p:nvPicPr>
          <p:cNvPr id="8" name="Content Placeholder 7" descr="Screenshot 2015-07-18 10.04.34.png"/>
          <p:cNvPicPr>
            <a:picLocks noGrp="1" noChangeAspect="1"/>
          </p:cNvPicPr>
          <p:nvPr>
            <p:ph sz="half" idx="2"/>
          </p:nvPr>
        </p:nvPicPr>
        <p:blipFill>
          <a:blip r:embed="rId4">
            <a:extLst>
              <a:ext uri="{28A0092B-C50C-407E-A947-70E740481C1C}">
                <a14:useLocalDpi xmlns:a14="http://schemas.microsoft.com/office/drawing/2010/main" val="0"/>
              </a:ext>
            </a:extLst>
          </a:blip>
          <a:srcRect l="-29002" r="-29002"/>
          <a:stretch>
            <a:fillRect/>
          </a:stretch>
        </p:blipFill>
        <p:spPr/>
      </p:pic>
    </p:spTree>
    <p:extLst>
      <p:ext uri="{BB962C8B-B14F-4D97-AF65-F5344CB8AC3E}">
        <p14:creationId xmlns:p14="http://schemas.microsoft.com/office/powerpoint/2010/main" val="244659922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Physiology behind the </a:t>
            </a:r>
            <a:r>
              <a:rPr lang="en-US" dirty="0" err="1" smtClean="0"/>
              <a:t>programmes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When the heart and the brain are in sync there is physiological coherence.</a:t>
            </a:r>
          </a:p>
          <a:p>
            <a:r>
              <a:rPr lang="en-US" dirty="0" smtClean="0"/>
              <a:t>Rhythmic breathing is only possible with nose breathing due to pH regulations of the body.</a:t>
            </a:r>
            <a:endParaRPr lang="en-US" dirty="0"/>
          </a:p>
        </p:txBody>
      </p:sp>
      <p:pic>
        <p:nvPicPr>
          <p:cNvPr id="5" name="Content Placeholder 4" descr="Screenshot 2015-07-15 19.02.06.png"/>
          <p:cNvPicPr>
            <a:picLocks noGrp="1" noChangeAspect="1"/>
          </p:cNvPicPr>
          <p:nvPr>
            <p:ph sz="half" idx="2"/>
          </p:nvPr>
        </p:nvPicPr>
        <p:blipFill>
          <a:blip r:embed="rId3">
            <a:extLst>
              <a:ext uri="{28A0092B-C50C-407E-A947-70E740481C1C}">
                <a14:useLocalDpi xmlns:a14="http://schemas.microsoft.com/office/drawing/2010/main" val="0"/>
              </a:ext>
            </a:extLst>
          </a:blip>
          <a:srcRect l="19492" r="19492"/>
          <a:stretch>
            <a:fillRect/>
          </a:stretch>
        </p:blipFill>
        <p:spPr>
          <a:xfrm>
            <a:off x="4648200" y="1200150"/>
            <a:ext cx="4343400" cy="3394472"/>
          </a:xfrm>
        </p:spPr>
      </p:pic>
    </p:spTree>
    <p:extLst>
      <p:ext uri="{BB962C8B-B14F-4D97-AF65-F5344CB8AC3E}">
        <p14:creationId xmlns:p14="http://schemas.microsoft.com/office/powerpoint/2010/main" val="305654106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Respiration aids Circulation</a:t>
            </a:r>
            <a:endParaRPr lang="en-US" dirty="0"/>
          </a:p>
        </p:txBody>
      </p:sp>
      <p:sp>
        <p:nvSpPr>
          <p:cNvPr id="7" name="Content Placeholder 6"/>
          <p:cNvSpPr>
            <a:spLocks noGrp="1"/>
          </p:cNvSpPr>
          <p:nvPr>
            <p:ph sz="half" idx="1"/>
          </p:nvPr>
        </p:nvSpPr>
        <p:spPr/>
        <p:txBody>
          <a:bodyPr>
            <a:normAutofit fontScale="85000" lnSpcReduction="10000"/>
          </a:bodyPr>
          <a:lstStyle/>
          <a:p>
            <a:pPr marL="514350" indent="-514350">
              <a:buAutoNum type="arabicPeriod"/>
            </a:pPr>
            <a:r>
              <a:rPr lang="en-US" dirty="0" smtClean="0"/>
              <a:t>Regular breathing causes the heart rate to </a:t>
            </a:r>
            <a:r>
              <a:rPr lang="en-US" dirty="0" err="1" smtClean="0"/>
              <a:t>synchronise</a:t>
            </a:r>
            <a:r>
              <a:rPr lang="en-US" dirty="0" smtClean="0"/>
              <a:t> to the breath.</a:t>
            </a:r>
          </a:p>
          <a:p>
            <a:pPr marL="514350" indent="-514350">
              <a:buAutoNum type="arabicPeriod"/>
            </a:pPr>
            <a:r>
              <a:rPr lang="en-US" dirty="0" smtClean="0"/>
              <a:t>Respiration aids in circulation</a:t>
            </a:r>
          </a:p>
          <a:p>
            <a:pPr marL="514350" indent="-514350">
              <a:buAutoNum type="arabicPeriod"/>
            </a:pPr>
            <a:r>
              <a:rPr lang="en-US" dirty="0" smtClean="0"/>
              <a:t>This facilitates venous flow during inhalation and arterial flow during exhalation</a:t>
            </a:r>
            <a:endParaRPr lang="en-US" dirty="0"/>
          </a:p>
        </p:txBody>
      </p:sp>
      <p:pic>
        <p:nvPicPr>
          <p:cNvPr id="9" name="Content Placeholder 8" descr="Screenshot 2015-07-19 15.23.20.png"/>
          <p:cNvPicPr>
            <a:picLocks noGrp="1" noChangeAspect="1"/>
          </p:cNvPicPr>
          <p:nvPr>
            <p:ph sz="half" idx="2"/>
          </p:nvPr>
        </p:nvPicPr>
        <p:blipFill>
          <a:blip r:embed="rId3">
            <a:extLst>
              <a:ext uri="{28A0092B-C50C-407E-A947-70E740481C1C}">
                <a14:useLocalDpi xmlns:a14="http://schemas.microsoft.com/office/drawing/2010/main" val="0"/>
              </a:ext>
            </a:extLst>
          </a:blip>
          <a:srcRect t="-4983" b="-4983"/>
          <a:stretch>
            <a:fillRect/>
          </a:stretch>
        </p:blipFill>
        <p:spPr/>
      </p:pic>
    </p:spTree>
    <p:extLst>
      <p:ext uri="{BB962C8B-B14F-4D97-AF65-F5344CB8AC3E}">
        <p14:creationId xmlns:p14="http://schemas.microsoft.com/office/powerpoint/2010/main" val="299948796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extLst/>
          </a:lstStyle>
          <a:p>
            <a:r>
              <a:rPr lang="en-US" dirty="0" smtClean="0"/>
              <a:t>Coherence: A state of optimal function</a:t>
            </a:r>
            <a:endParaRPr lang="en-US" dirty="0"/>
          </a:p>
        </p:txBody>
      </p:sp>
      <p:pic>
        <p:nvPicPr>
          <p:cNvPr id="6" name="Content Placeholder 5" descr="Screenshot 2015-07-08 21.09.38.pn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6107" r="-36107"/>
          <a:stretch/>
        </p:blipFill>
        <p:spPr>
          <a:xfrm>
            <a:off x="457200" y="1323223"/>
            <a:ext cx="8686801" cy="3265377"/>
          </a:xfrm>
        </p:spPr>
      </p:pic>
    </p:spTree>
    <p:extLst>
      <p:ext uri="{BB962C8B-B14F-4D97-AF65-F5344CB8AC3E}">
        <p14:creationId xmlns:p14="http://schemas.microsoft.com/office/powerpoint/2010/main" val="95076461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US" dirty="0" smtClean="0"/>
              <a:t>The Science </a:t>
            </a:r>
            <a:endParaRPr lang="en-US" dirty="0"/>
          </a:p>
        </p:txBody>
      </p:sp>
      <p:sp>
        <p:nvSpPr>
          <p:cNvPr id="3" name="Rectangle 2"/>
          <p:cNvSpPr>
            <a:spLocks noGrp="1"/>
          </p:cNvSpPr>
          <p:nvPr>
            <p:ph sz="half" idx="1"/>
          </p:nvPr>
        </p:nvSpPr>
        <p:spPr>
          <a:xfrm>
            <a:off x="609600" y="1428750"/>
            <a:ext cx="2971800" cy="2971800"/>
          </a:xfrm>
        </p:spPr>
        <p:txBody>
          <a:bodyPr anchor="ctr">
            <a:normAutofit fontScale="92500"/>
          </a:bodyPr>
          <a:lstStyle>
            <a:extLst/>
          </a:lstStyle>
          <a:p>
            <a:pPr marL="274320" lvl="1"/>
            <a:r>
              <a:rPr lang="en-US" dirty="0" smtClean="0"/>
              <a:t>The heart’s rhythm changes beat to beat.</a:t>
            </a:r>
          </a:p>
          <a:p>
            <a:pPr marL="274320" lvl="1"/>
            <a:r>
              <a:rPr lang="en-US" dirty="0" smtClean="0"/>
              <a:t>The naturally </a:t>
            </a:r>
            <a:r>
              <a:rPr lang="en-US" dirty="0" err="1" smtClean="0"/>
              <a:t>occuring</a:t>
            </a:r>
            <a:r>
              <a:rPr lang="en-US" dirty="0" smtClean="0"/>
              <a:t> beat-to-beat variation in heart rate is called heart rate variability (HRV)</a:t>
            </a:r>
          </a:p>
          <a:p>
            <a:pPr marL="0" lvl="1" indent="0">
              <a:buNone/>
            </a:pPr>
            <a:endParaRPr lang="en-US" dirty="0" smtClean="0"/>
          </a:p>
        </p:txBody>
      </p:sp>
      <p:pic>
        <p:nvPicPr>
          <p:cNvPr id="8" name="Content Placeholder 7" descr="Screenshot 2015-07-09 08.35.53.png"/>
          <p:cNvPicPr>
            <a:picLocks noGrp="1" noChangeAspect="1"/>
          </p:cNvPicPr>
          <p:nvPr>
            <p:ph sz="half" idx="2"/>
          </p:nvPr>
        </p:nvPicPr>
        <p:blipFill>
          <a:blip r:embed="rId3">
            <a:extLst>
              <a:ext uri="{28A0092B-C50C-407E-A947-70E740481C1C}">
                <a14:useLocalDpi xmlns:a14="http://schemas.microsoft.com/office/drawing/2010/main" val="0"/>
              </a:ext>
            </a:extLst>
          </a:blip>
          <a:srcRect t="-13067" b="-13067"/>
          <a:stretch>
            <a:fillRect/>
          </a:stretch>
        </p:blipFill>
        <p:spPr>
          <a:xfrm>
            <a:off x="4038600" y="1643063"/>
            <a:ext cx="4800600" cy="2978150"/>
          </a:xfrm>
        </p:spPr>
      </p:pic>
    </p:spTree>
    <p:extLst>
      <p:ext uri="{BB962C8B-B14F-4D97-AF65-F5344CB8AC3E}">
        <p14:creationId xmlns:p14="http://schemas.microsoft.com/office/powerpoint/2010/main" val="86131777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shot 2015-07-20 09.47.18.png"/>
          <p:cNvPicPr>
            <a:picLocks noGrp="1" noChangeAspect="1"/>
          </p:cNvPicPr>
          <p:nvPr>
            <p:ph sz="half" idx="1"/>
          </p:nvPr>
        </p:nvPicPr>
        <p:blipFill>
          <a:blip r:embed="rId3">
            <a:extLst>
              <a:ext uri="{28A0092B-C50C-407E-A947-70E740481C1C}">
                <a14:useLocalDpi xmlns:a14="http://schemas.microsoft.com/office/drawing/2010/main" val="0"/>
              </a:ext>
            </a:extLst>
          </a:blip>
          <a:srcRect l="-6083" r="-6083"/>
          <a:stretch>
            <a:fillRect/>
          </a:stretch>
        </p:blipFill>
        <p:spPr>
          <a:xfrm>
            <a:off x="457200" y="133350"/>
            <a:ext cx="8153400" cy="4461273"/>
          </a:xfrm>
        </p:spPr>
      </p:pic>
    </p:spTree>
    <p:extLst>
      <p:ext uri="{BB962C8B-B14F-4D97-AF65-F5344CB8AC3E}">
        <p14:creationId xmlns:p14="http://schemas.microsoft.com/office/powerpoint/2010/main" val="58162675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Symptoms </a:t>
            </a:r>
            <a:r>
              <a:rPr lang="en-US" sz="1100" dirty="0" smtClean="0"/>
              <a:t/>
            </a:r>
            <a:br>
              <a:rPr lang="en-US" sz="1100" dirty="0" smtClean="0"/>
            </a:br>
            <a:r>
              <a:rPr lang="en-US" sz="1100" dirty="0" smtClean="0"/>
              <a:t>The Subtle relationship between Breathing, Circulation, Autonomic Governance and Heart Rate</a:t>
            </a:r>
            <a:endParaRPr lang="en-US" dirty="0"/>
          </a:p>
        </p:txBody>
      </p:sp>
      <p:pic>
        <p:nvPicPr>
          <p:cNvPr id="9" name="Content Placeholder 8" descr="Screenshot 2015-07-20 12.23.17.png"/>
          <p:cNvPicPr>
            <a:picLocks noGrp="1" noChangeAspect="1"/>
          </p:cNvPicPr>
          <p:nvPr>
            <p:ph sz="half" idx="1"/>
          </p:nvPr>
        </p:nvPicPr>
        <p:blipFill>
          <a:blip r:embed="rId3">
            <a:extLst>
              <a:ext uri="{28A0092B-C50C-407E-A947-70E740481C1C}">
                <a14:useLocalDpi xmlns:a14="http://schemas.microsoft.com/office/drawing/2010/main" val="0"/>
              </a:ext>
            </a:extLst>
          </a:blip>
          <a:srcRect l="-36383" r="-36383"/>
          <a:stretch>
            <a:fillRect/>
          </a:stretch>
        </p:blipFill>
        <p:spPr>
          <a:xfrm>
            <a:off x="457200" y="1200151"/>
            <a:ext cx="8153400" cy="3394472"/>
          </a:xfrm>
        </p:spPr>
      </p:pic>
    </p:spTree>
    <p:extLst>
      <p:ext uri="{BB962C8B-B14F-4D97-AF65-F5344CB8AC3E}">
        <p14:creationId xmlns:p14="http://schemas.microsoft.com/office/powerpoint/2010/main" val="389418942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HRV – Irritated Frustrated Angry</a:t>
            </a:r>
            <a:endParaRPr lang="en-US" dirty="0"/>
          </a:p>
        </p:txBody>
      </p:sp>
      <p:pic>
        <p:nvPicPr>
          <p:cNvPr id="5" name="Content Placeholder 4" descr="Screenshot 2015-07-19 13.32.58.png"/>
          <p:cNvPicPr>
            <a:picLocks noGrp="1" noChangeAspect="1"/>
          </p:cNvPicPr>
          <p:nvPr>
            <p:ph sz="half" idx="2"/>
          </p:nvPr>
        </p:nvPicPr>
        <p:blipFill>
          <a:blip r:embed="rId3">
            <a:extLst>
              <a:ext uri="{28A0092B-C50C-407E-A947-70E740481C1C}">
                <a14:useLocalDpi xmlns:a14="http://schemas.microsoft.com/office/drawing/2010/main" val="0"/>
              </a:ext>
            </a:extLst>
          </a:blip>
          <a:srcRect t="-9497" b="-9497"/>
          <a:stretch>
            <a:fillRect/>
          </a:stretch>
        </p:blipFill>
        <p:spPr>
          <a:xfrm>
            <a:off x="5715000" y="1200151"/>
            <a:ext cx="2971800" cy="3394472"/>
          </a:xfrm>
        </p:spPr>
      </p:pic>
      <p:pic>
        <p:nvPicPr>
          <p:cNvPr id="7" name="Content Placeholder 6" descr="Screenshot 2015-07-20 10.12.49.png"/>
          <p:cNvPicPr>
            <a:picLocks noGrp="1" noChangeAspect="1"/>
          </p:cNvPicPr>
          <p:nvPr>
            <p:ph sz="half" idx="1"/>
          </p:nvPr>
        </p:nvPicPr>
        <p:blipFill>
          <a:blip r:embed="rId4">
            <a:extLst>
              <a:ext uri="{28A0092B-C50C-407E-A947-70E740481C1C}">
                <a14:useLocalDpi xmlns:a14="http://schemas.microsoft.com/office/drawing/2010/main" val="0"/>
              </a:ext>
            </a:extLst>
          </a:blip>
          <a:srcRect l="-1052" r="-1052"/>
          <a:stretch>
            <a:fillRect/>
          </a:stretch>
        </p:blipFill>
        <p:spPr>
          <a:xfrm>
            <a:off x="457200" y="1200151"/>
            <a:ext cx="4724400" cy="3394472"/>
          </a:xfrm>
        </p:spPr>
      </p:pic>
    </p:spTree>
    <p:extLst>
      <p:ext uri="{BB962C8B-B14F-4D97-AF65-F5344CB8AC3E}">
        <p14:creationId xmlns:p14="http://schemas.microsoft.com/office/powerpoint/2010/main" val="162990438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US" dirty="0" smtClean="0"/>
              <a:t>HRV and Negative Emotions</a:t>
            </a:r>
            <a:endParaRPr lang="en-US" dirty="0"/>
          </a:p>
        </p:txBody>
      </p:sp>
      <p:pic>
        <p:nvPicPr>
          <p:cNvPr id="6" name="Content Placeholder 5" descr="Screenshot 2015-07-08 21.09.07.png"/>
          <p:cNvPicPr>
            <a:picLocks noGrp="1" noChangeAspect="1"/>
          </p:cNvPicPr>
          <p:nvPr>
            <p:ph sz="half" idx="2"/>
          </p:nvPr>
        </p:nvPicPr>
        <p:blipFill>
          <a:blip r:embed="rId3">
            <a:extLst>
              <a:ext uri="{28A0092B-C50C-407E-A947-70E740481C1C}">
                <a14:useLocalDpi xmlns:a14="http://schemas.microsoft.com/office/drawing/2010/main" val="0"/>
              </a:ext>
            </a:extLst>
          </a:blip>
          <a:srcRect l="-23467" r="-23467"/>
          <a:stretch>
            <a:fillRect/>
          </a:stretch>
        </p:blipFill>
        <p:spPr>
          <a:xfrm>
            <a:off x="457200" y="1200151"/>
            <a:ext cx="8229600" cy="3394472"/>
          </a:xfrm>
        </p:spPr>
      </p:pic>
    </p:spTree>
    <p:extLst>
      <p:ext uri="{BB962C8B-B14F-4D97-AF65-F5344CB8AC3E}">
        <p14:creationId xmlns:p14="http://schemas.microsoft.com/office/powerpoint/2010/main" val="86131777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US" dirty="0" smtClean="0"/>
              <a:t>HRV and Positive Emotions</a:t>
            </a:r>
            <a:endParaRPr lang="en-US" dirty="0"/>
          </a:p>
        </p:txBody>
      </p:sp>
      <p:pic>
        <p:nvPicPr>
          <p:cNvPr id="6" name="Content Placeholder 5" descr="Screenshot 2015-07-08 21.08.47.png"/>
          <p:cNvPicPr>
            <a:picLocks noGrp="1" noChangeAspect="1"/>
          </p:cNvPicPr>
          <p:nvPr>
            <p:ph sz="half" idx="2"/>
          </p:nvPr>
        </p:nvPicPr>
        <p:blipFill>
          <a:blip r:embed="rId3">
            <a:extLst>
              <a:ext uri="{28A0092B-C50C-407E-A947-70E740481C1C}">
                <a14:useLocalDpi xmlns:a14="http://schemas.microsoft.com/office/drawing/2010/main" val="0"/>
              </a:ext>
            </a:extLst>
          </a:blip>
          <a:srcRect t="-17172" b="-17172"/>
          <a:stretch>
            <a:fillRect/>
          </a:stretch>
        </p:blipFill>
        <p:spPr>
          <a:xfrm>
            <a:off x="3657600" y="1200151"/>
            <a:ext cx="5029200" cy="3394472"/>
          </a:xfrm>
        </p:spPr>
      </p:pic>
      <p:pic>
        <p:nvPicPr>
          <p:cNvPr id="5" name="Screenshot 2015-07-20 09.53.06.png" descr="/Users/vildent/Dropbox/Screenshots/Screenshot 2015-07-20 09.53.06.png"/>
          <p:cNvPicPr>
            <a:picLocks noGrp="1" noChangeAspect="1"/>
          </p:cNvPicPr>
          <p:nvPr>
            <p:ph sz="half" idx="1"/>
          </p:nvPr>
        </p:nvPicPr>
        <p:blipFill>
          <a:blip r:embed="rId4" r:link="rId5">
            <a:extLst>
              <a:ext uri="{28A0092B-C50C-407E-A947-70E740481C1C}">
                <a14:useLocalDpi xmlns:a14="http://schemas.microsoft.com/office/drawing/2010/main" val="0"/>
              </a:ext>
            </a:extLst>
          </a:blip>
          <a:srcRect l="9588" r="9588"/>
          <a:stretch>
            <a:fillRect/>
          </a:stretch>
        </p:blipFill>
        <p:spPr>
          <a:xfrm>
            <a:off x="457200" y="1200150"/>
            <a:ext cx="2743200" cy="3394075"/>
          </a:xfrm>
        </p:spPr>
      </p:pic>
    </p:spTree>
    <p:extLst>
      <p:ext uri="{BB962C8B-B14F-4D97-AF65-F5344CB8AC3E}">
        <p14:creationId xmlns:p14="http://schemas.microsoft.com/office/powerpoint/2010/main" val="86131777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Screenshot 2015-07-20 09.57.37.png"/>
          <p:cNvPicPr>
            <a:picLocks noGrp="1" noChangeAspect="1"/>
          </p:cNvPicPr>
          <p:nvPr>
            <p:ph sz="half" idx="2"/>
          </p:nvPr>
        </p:nvPicPr>
        <p:blipFill>
          <a:blip r:embed="rId3">
            <a:extLst>
              <a:ext uri="{28A0092B-C50C-407E-A947-70E740481C1C}">
                <a14:useLocalDpi xmlns:a14="http://schemas.microsoft.com/office/drawing/2010/main" val="0"/>
              </a:ext>
            </a:extLst>
          </a:blip>
          <a:srcRect l="-30715" r="-30715"/>
          <a:stretch>
            <a:fillRect/>
          </a:stretch>
        </p:blipFill>
        <p:spPr>
          <a:xfrm>
            <a:off x="5105400" y="1657350"/>
            <a:ext cx="3505200" cy="2937272"/>
          </a:xfrm>
        </p:spPr>
      </p:pic>
      <p:pic>
        <p:nvPicPr>
          <p:cNvPr id="11" name="Content Placeholder 10" descr="Screenshot 2015-07-20 10.14.01.png"/>
          <p:cNvPicPr>
            <a:picLocks noGrp="1" noChangeAspect="1"/>
          </p:cNvPicPr>
          <p:nvPr>
            <p:ph sz="half" idx="1"/>
          </p:nvPr>
        </p:nvPicPr>
        <p:blipFill>
          <a:blip r:embed="rId4">
            <a:extLst>
              <a:ext uri="{28A0092B-C50C-407E-A947-70E740481C1C}">
                <a14:useLocalDpi xmlns:a14="http://schemas.microsoft.com/office/drawing/2010/main" val="0"/>
              </a:ext>
            </a:extLst>
          </a:blip>
          <a:srcRect l="-1423" r="-1423"/>
          <a:stretch>
            <a:fillRect/>
          </a:stretch>
        </p:blipFill>
        <p:spPr>
          <a:xfrm>
            <a:off x="457200" y="1200151"/>
            <a:ext cx="4724400" cy="3394472"/>
          </a:xfrm>
        </p:spPr>
      </p:pic>
      <p:sp>
        <p:nvSpPr>
          <p:cNvPr id="12" name="TextBox 11"/>
          <p:cNvSpPr txBox="1"/>
          <p:nvPr/>
        </p:nvSpPr>
        <p:spPr>
          <a:xfrm>
            <a:off x="2438400" y="590550"/>
            <a:ext cx="3657600" cy="523220"/>
          </a:xfrm>
          <a:prstGeom prst="rect">
            <a:avLst/>
          </a:prstGeom>
          <a:noFill/>
        </p:spPr>
        <p:txBody>
          <a:bodyPr wrap="square" rtlCol="0">
            <a:spAutoFit/>
          </a:bodyPr>
          <a:lstStyle/>
          <a:p>
            <a:r>
              <a:rPr lang="en-US" sz="2800" dirty="0" smtClean="0"/>
              <a:t>HRV – Feeling Good</a:t>
            </a:r>
            <a:endParaRPr lang="en-US" sz="2800" dirty="0"/>
          </a:p>
        </p:txBody>
      </p:sp>
    </p:spTree>
    <p:extLst>
      <p:ext uri="{BB962C8B-B14F-4D97-AF65-F5344CB8AC3E}">
        <p14:creationId xmlns:p14="http://schemas.microsoft.com/office/powerpoint/2010/main" val="153361316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Spectral Density (PSD)</a:t>
            </a:r>
            <a:endParaRPr lang="en-US" dirty="0"/>
          </a:p>
        </p:txBody>
      </p:sp>
      <p:pic>
        <p:nvPicPr>
          <p:cNvPr id="7" name="Anatole_24042015_session2.jpg" descr="/Volumes/USB DISK/Anatole new data and dual drive screenshots/Anatole_24042015_session2.jpg"/>
          <p:cNvPicPr>
            <a:picLocks noGrp="1" noChangeAspect="1"/>
          </p:cNvPicPr>
          <p:nvPr>
            <p:ph sz="half" idx="2"/>
          </p:nvPr>
        </p:nvPicPr>
        <p:blipFill>
          <a:blip r:embed="rId3" r:link="rId4">
            <a:extLst>
              <a:ext uri="{28A0092B-C50C-407E-A947-70E740481C1C}">
                <a14:useLocalDpi xmlns:a14="http://schemas.microsoft.com/office/drawing/2010/main" val="0"/>
              </a:ext>
            </a:extLst>
          </a:blip>
          <a:srcRect l="-15629" r="-15629"/>
          <a:stretch>
            <a:fillRect/>
          </a:stretch>
        </p:blipFill>
        <p:spPr>
          <a:xfrm>
            <a:off x="762000" y="1200151"/>
            <a:ext cx="7924800" cy="3394472"/>
          </a:xfrm>
        </p:spPr>
      </p:pic>
    </p:spTree>
    <p:extLst>
      <p:ext uri="{BB962C8B-B14F-4D97-AF65-F5344CB8AC3E}">
        <p14:creationId xmlns:p14="http://schemas.microsoft.com/office/powerpoint/2010/main" val="227503541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Screenshot 2015-07-18 09.40.52.png" descr="/Users/vildent/Dropbox/Screenshots/Screenshot 2015-07-18 09.40.52.png"/>
          <p:cNvPicPr>
            <a:picLocks noGrp="1" noChangeAspect="1"/>
          </p:cNvPicPr>
          <p:nvPr>
            <p:ph sz="half" idx="2"/>
          </p:nvPr>
        </p:nvPicPr>
        <p:blipFill>
          <a:blip r:embed="rId3" r:link="rId4">
            <a:extLst>
              <a:ext uri="{28A0092B-C50C-407E-A947-70E740481C1C}">
                <a14:useLocalDpi xmlns:a14="http://schemas.microsoft.com/office/drawing/2010/main" val="0"/>
              </a:ext>
            </a:extLst>
          </a:blip>
          <a:srcRect l="-20288" r="-20288"/>
          <a:stretch>
            <a:fillRect/>
          </a:stretch>
        </p:blipFill>
        <p:spPr>
          <a:xfrm>
            <a:off x="457200" y="1200151"/>
            <a:ext cx="8229600" cy="3394472"/>
          </a:xfrm>
        </p:spPr>
      </p:pic>
    </p:spTree>
    <p:extLst>
      <p:ext uri="{BB962C8B-B14F-4D97-AF65-F5344CB8AC3E}">
        <p14:creationId xmlns:p14="http://schemas.microsoft.com/office/powerpoint/2010/main" val="377427949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shot 2015-07-19 15.23.07.png"/>
          <p:cNvPicPr>
            <a:picLocks noGrp="1" noChangeAspect="1"/>
          </p:cNvPicPr>
          <p:nvPr>
            <p:ph sz="half" idx="1"/>
          </p:nvPr>
        </p:nvPicPr>
        <p:blipFill>
          <a:blip r:embed="rId3">
            <a:extLst>
              <a:ext uri="{28A0092B-C50C-407E-A947-70E740481C1C}">
                <a14:useLocalDpi xmlns:a14="http://schemas.microsoft.com/office/drawing/2010/main" val="0"/>
              </a:ext>
            </a:extLst>
          </a:blip>
          <a:srcRect t="-21276" b="-21276"/>
          <a:stretch>
            <a:fillRect/>
          </a:stretch>
        </p:blipFill>
        <p:spPr>
          <a:xfrm>
            <a:off x="457200" y="819150"/>
            <a:ext cx="4038600" cy="3775473"/>
          </a:xfrm>
        </p:spPr>
      </p:pic>
      <p:pic>
        <p:nvPicPr>
          <p:cNvPr id="6" name="Content Placeholder 5" descr="Screenshot 2015-07-19 15.23.20.png"/>
          <p:cNvPicPr>
            <a:picLocks noGrp="1" noChangeAspect="1"/>
          </p:cNvPicPr>
          <p:nvPr>
            <p:ph sz="half" idx="2"/>
          </p:nvPr>
        </p:nvPicPr>
        <p:blipFill>
          <a:blip r:embed="rId4">
            <a:extLst>
              <a:ext uri="{28A0092B-C50C-407E-A947-70E740481C1C}">
                <a14:useLocalDpi xmlns:a14="http://schemas.microsoft.com/office/drawing/2010/main" val="0"/>
              </a:ext>
            </a:extLst>
          </a:blip>
          <a:srcRect t="-17326" b="-17326"/>
          <a:stretch>
            <a:fillRect/>
          </a:stretch>
        </p:blipFill>
        <p:spPr>
          <a:xfrm>
            <a:off x="4648200" y="285750"/>
            <a:ext cx="4038600" cy="4156473"/>
          </a:xfrm>
        </p:spPr>
      </p:pic>
      <p:sp>
        <p:nvSpPr>
          <p:cNvPr id="2" name="TextBox 1"/>
          <p:cNvSpPr txBox="1"/>
          <p:nvPr/>
        </p:nvSpPr>
        <p:spPr>
          <a:xfrm>
            <a:off x="1790095" y="399143"/>
            <a:ext cx="4741334" cy="369332"/>
          </a:xfrm>
          <a:prstGeom prst="rect">
            <a:avLst/>
          </a:prstGeom>
          <a:noFill/>
        </p:spPr>
        <p:txBody>
          <a:bodyPr wrap="square" rtlCol="0">
            <a:spAutoFit/>
          </a:bodyPr>
          <a:lstStyle/>
          <a:p>
            <a:r>
              <a:rPr lang="en-US" dirty="0" smtClean="0"/>
              <a:t>BIOFEEDBACK ANALYSIS</a:t>
            </a:r>
            <a:endParaRPr lang="en-US" dirty="0"/>
          </a:p>
        </p:txBody>
      </p:sp>
    </p:spTree>
    <p:extLst>
      <p:ext uri="{BB962C8B-B14F-4D97-AF65-F5344CB8AC3E}">
        <p14:creationId xmlns:p14="http://schemas.microsoft.com/office/powerpoint/2010/main" val="205610194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reathing Training workbook.jpg" descr="/Volumes/USB DISK/Anatole new data and dual drive screenshots/Breathing Training  Workbook JPEG/Breathing Training workbook.jpg"/>
          <p:cNvPicPr>
            <a:picLocks noGrp="1" noChangeAspect="1"/>
          </p:cNvPicPr>
          <p:nvPr>
            <p:ph sz="half" idx="1"/>
          </p:nvPr>
        </p:nvPicPr>
        <p:blipFill>
          <a:blip r:embed="rId3" r:link="rId4" cstate="print">
            <a:extLst>
              <a:ext uri="{28A0092B-C50C-407E-A947-70E740481C1C}">
                <a14:useLocalDpi xmlns:a14="http://schemas.microsoft.com/office/drawing/2010/main" val="0"/>
              </a:ext>
            </a:extLst>
          </a:blip>
          <a:srcRect t="20293" b="20293"/>
          <a:stretch>
            <a:fillRect/>
          </a:stretch>
        </p:blipFill>
        <p:spPr/>
      </p:pic>
      <p:pic>
        <p:nvPicPr>
          <p:cNvPr id="6" name="Page 2.jpg" descr="/Volumes/USB DISK/Anatole new data and dual drive screenshots/Breathing Training  Workbook JPEG/Page 2.jpg"/>
          <p:cNvPicPr>
            <a:picLocks noGrp="1" noChangeAspect="1"/>
          </p:cNvPicPr>
          <p:nvPr>
            <p:ph sz="half" idx="2"/>
          </p:nvPr>
        </p:nvPicPr>
        <p:blipFill>
          <a:blip r:embed="rId5" r:link="rId6">
            <a:extLst>
              <a:ext uri="{28A0092B-C50C-407E-A947-70E740481C1C}">
                <a14:useLocalDpi xmlns:a14="http://schemas.microsoft.com/office/drawing/2010/main" val="0"/>
              </a:ext>
            </a:extLst>
          </a:blip>
          <a:srcRect t="12970" b="12970"/>
          <a:stretch>
            <a:fillRect/>
          </a:stretch>
        </p:blipFill>
        <p:spPr>
          <a:xfrm>
            <a:off x="4648200" y="361950"/>
            <a:ext cx="4038600" cy="4232275"/>
          </a:xfrm>
        </p:spPr>
      </p:pic>
    </p:spTree>
    <p:extLst>
      <p:ext uri="{BB962C8B-B14F-4D97-AF65-F5344CB8AC3E}">
        <p14:creationId xmlns:p14="http://schemas.microsoft.com/office/powerpoint/2010/main" val="292622362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ge 3.jpg" descr="/Volumes/USB DISK/Anatole new data and dual drive screenshots/Breathing Training  Workbook JPEG/Page 3.jpg"/>
          <p:cNvPicPr>
            <a:picLocks noGrp="1" noChangeAspect="1"/>
          </p:cNvPicPr>
          <p:nvPr>
            <p:ph sz="half" idx="1"/>
          </p:nvPr>
        </p:nvPicPr>
        <p:blipFill>
          <a:blip r:embed="rId3" r:link="rId4">
            <a:extLst>
              <a:ext uri="{28A0092B-C50C-407E-A947-70E740481C1C}">
                <a14:useLocalDpi xmlns:a14="http://schemas.microsoft.com/office/drawing/2010/main" val="0"/>
              </a:ext>
            </a:extLst>
          </a:blip>
          <a:srcRect l="-34040" r="-34040"/>
          <a:stretch>
            <a:fillRect/>
          </a:stretch>
        </p:blipFill>
        <p:spPr>
          <a:xfrm>
            <a:off x="457200" y="361950"/>
            <a:ext cx="4038600" cy="4232673"/>
          </a:xfrm>
        </p:spPr>
      </p:pic>
      <p:pic>
        <p:nvPicPr>
          <p:cNvPr id="8" name="Page 5.jpg" descr="/Volumes/USB DISK/Anatole new data and dual drive screenshots/Breathing Training  Workbook JPEG/Page 5.jpg"/>
          <p:cNvPicPr>
            <a:picLocks noGrp="1" noChangeAspect="1"/>
          </p:cNvPicPr>
          <p:nvPr>
            <p:ph sz="half" idx="2"/>
          </p:nvPr>
        </p:nvPicPr>
        <p:blipFill>
          <a:blip r:embed="rId5" r:link="rId6">
            <a:extLst>
              <a:ext uri="{28A0092B-C50C-407E-A947-70E740481C1C}">
                <a14:useLocalDpi xmlns:a14="http://schemas.microsoft.com/office/drawing/2010/main" val="0"/>
              </a:ext>
            </a:extLst>
          </a:blip>
          <a:srcRect l="-18722" r="-18722"/>
          <a:stretch>
            <a:fillRect/>
          </a:stretch>
        </p:blipFill>
        <p:spPr>
          <a:xfrm>
            <a:off x="4648200" y="438150"/>
            <a:ext cx="4038600" cy="4156473"/>
          </a:xfrm>
        </p:spPr>
      </p:pic>
    </p:spTree>
    <p:extLst>
      <p:ext uri="{BB962C8B-B14F-4D97-AF65-F5344CB8AC3E}">
        <p14:creationId xmlns:p14="http://schemas.microsoft.com/office/powerpoint/2010/main" val="208772535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ge 6.jpg" descr="/Volumes/USB DISK/Anatole new data and dual drive screenshots/Breathing Training  Workbook JPEG/Page 6.jpg"/>
          <p:cNvPicPr>
            <a:picLocks noGrp="1" noChangeAspect="1"/>
          </p:cNvPicPr>
          <p:nvPr>
            <p:ph sz="half" idx="1"/>
          </p:nvPr>
        </p:nvPicPr>
        <p:blipFill>
          <a:blip r:embed="rId3" r:link="rId4">
            <a:extLst>
              <a:ext uri="{28A0092B-C50C-407E-A947-70E740481C1C}">
                <a14:useLocalDpi xmlns:a14="http://schemas.microsoft.com/office/drawing/2010/main" val="0"/>
              </a:ext>
            </a:extLst>
          </a:blip>
          <a:srcRect l="-33824" r="-33824"/>
          <a:stretch>
            <a:fillRect/>
          </a:stretch>
        </p:blipFill>
        <p:spPr>
          <a:xfrm>
            <a:off x="457200" y="133350"/>
            <a:ext cx="4038600" cy="4461273"/>
          </a:xfrm>
        </p:spPr>
      </p:pic>
      <p:pic>
        <p:nvPicPr>
          <p:cNvPr id="6" name="Page 7.jpg" descr="/Volumes/USB DISK/Anatole new data and dual drive screenshots/Breathing Training  Workbook JPEG/Page 7.jpg"/>
          <p:cNvPicPr>
            <a:picLocks noGrp="1" noChangeAspect="1"/>
          </p:cNvPicPr>
          <p:nvPr>
            <p:ph sz="half" idx="2"/>
          </p:nvPr>
        </p:nvPicPr>
        <p:blipFill>
          <a:blip r:embed="rId5" r:link="rId6">
            <a:extLst>
              <a:ext uri="{28A0092B-C50C-407E-A947-70E740481C1C}">
                <a14:useLocalDpi xmlns:a14="http://schemas.microsoft.com/office/drawing/2010/main" val="0"/>
              </a:ext>
            </a:extLst>
          </a:blip>
          <a:srcRect l="-15139" r="-15139"/>
          <a:stretch>
            <a:fillRect/>
          </a:stretch>
        </p:blipFill>
        <p:spPr>
          <a:xfrm>
            <a:off x="4648200" y="209550"/>
            <a:ext cx="4038600" cy="4385073"/>
          </a:xfrm>
        </p:spPr>
      </p:pic>
    </p:spTree>
    <p:extLst>
      <p:ext uri="{BB962C8B-B14F-4D97-AF65-F5344CB8AC3E}">
        <p14:creationId xmlns:p14="http://schemas.microsoft.com/office/powerpoint/2010/main" val="197281920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lstStyle/>
          <a:p>
            <a:endParaRPr lang="en-US"/>
          </a:p>
        </p:txBody>
      </p:sp>
      <p:pic>
        <p:nvPicPr>
          <p:cNvPr id="7" name="Page 9.jpg" descr="/Volumes/USB DISK/Anatole new data and dual drive screenshots/Breathing Training  Workbook JPEG/Page 9.jpg"/>
          <p:cNvPicPr>
            <a:picLocks noGrp="1" noChangeAspect="1"/>
          </p:cNvPicPr>
          <p:nvPr>
            <p:ph sz="half" idx="1"/>
          </p:nvPr>
        </p:nvPicPr>
        <p:blipFill>
          <a:blip r:embed="rId3" r:link="rId4">
            <a:extLst>
              <a:ext uri="{28A0092B-C50C-407E-A947-70E740481C1C}">
                <a14:useLocalDpi xmlns:a14="http://schemas.microsoft.com/office/drawing/2010/main" val="0"/>
              </a:ext>
            </a:extLst>
          </a:blip>
          <a:srcRect l="-17484" r="-17484"/>
          <a:stretch>
            <a:fillRect/>
          </a:stretch>
        </p:blipFill>
        <p:spPr>
          <a:xfrm>
            <a:off x="457200" y="361950"/>
            <a:ext cx="4038600" cy="4232673"/>
          </a:xfrm>
        </p:spPr>
      </p:pic>
    </p:spTree>
    <p:extLst>
      <p:ext uri="{BB962C8B-B14F-4D97-AF65-F5344CB8AC3E}">
        <p14:creationId xmlns:p14="http://schemas.microsoft.com/office/powerpoint/2010/main" val="169006174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US" dirty="0" err="1" smtClean="0"/>
              <a:t>emWave</a:t>
            </a:r>
            <a:r>
              <a:rPr lang="en-US" dirty="0" smtClean="0"/>
              <a:t> Program for Biofeedback</a:t>
            </a:r>
            <a:endParaRPr lang="en-US" dirty="0"/>
          </a:p>
        </p:txBody>
      </p:sp>
      <p:sp>
        <p:nvSpPr>
          <p:cNvPr id="3" name="Rectangle 2"/>
          <p:cNvSpPr>
            <a:spLocks noGrp="1"/>
          </p:cNvSpPr>
          <p:nvPr>
            <p:ph sz="half" idx="1"/>
          </p:nvPr>
        </p:nvSpPr>
        <p:spPr>
          <a:xfrm>
            <a:off x="609600" y="1200150"/>
            <a:ext cx="3886200" cy="3200400"/>
          </a:xfrm>
        </p:spPr>
        <p:txBody>
          <a:bodyPr anchor="ctr">
            <a:normAutofit fontScale="85000" lnSpcReduction="20000"/>
          </a:bodyPr>
          <a:lstStyle>
            <a:extLst/>
          </a:lstStyle>
          <a:p>
            <a:pPr marL="274320" lvl="1"/>
            <a:r>
              <a:rPr lang="en-US" altLang="x-none" dirty="0" err="1" smtClean="0"/>
              <a:t>emWave</a:t>
            </a:r>
            <a:r>
              <a:rPr lang="en-US" altLang="x-none" dirty="0" smtClean="0"/>
              <a:t> works on the basis of “sessions”.  The principle features of </a:t>
            </a:r>
            <a:r>
              <a:rPr lang="en-US" altLang="x-none" dirty="0" err="1" smtClean="0"/>
              <a:t>emWave</a:t>
            </a:r>
            <a:r>
              <a:rPr lang="en-US" altLang="x-none" dirty="0" smtClean="0"/>
              <a:t> appear when you run a session.</a:t>
            </a:r>
            <a:endParaRPr lang="en-US" dirty="0"/>
          </a:p>
        </p:txBody>
      </p:sp>
      <p:sp>
        <p:nvSpPr>
          <p:cNvPr id="4" name="Content Placeholder 3"/>
          <p:cNvSpPr>
            <a:spLocks noGrp="1"/>
          </p:cNvSpPr>
          <p:nvPr>
            <p:ph sz="half" idx="2"/>
          </p:nvPr>
        </p:nvSpPr>
        <p:spPr/>
        <p:txBody>
          <a:bodyPr>
            <a:normAutofit fontScale="85000" lnSpcReduction="20000"/>
          </a:bodyPr>
          <a:lstStyle/>
          <a:p>
            <a:r>
              <a:rPr lang="en-US" dirty="0" smtClean="0"/>
              <a:t>Record your pulse</a:t>
            </a:r>
          </a:p>
          <a:p>
            <a:r>
              <a:rPr lang="en-US" dirty="0" smtClean="0"/>
              <a:t>Record and view your heart rhythm</a:t>
            </a:r>
          </a:p>
          <a:p>
            <a:r>
              <a:rPr lang="en-US" dirty="0" smtClean="0"/>
              <a:t>View your coherence level</a:t>
            </a:r>
          </a:p>
          <a:p>
            <a:r>
              <a:rPr lang="en-US" dirty="0" smtClean="0"/>
              <a:t>View your coherence ratio</a:t>
            </a:r>
          </a:p>
          <a:p>
            <a:r>
              <a:rPr lang="en-US" dirty="0" smtClean="0"/>
              <a:t>View accumulated coherence score</a:t>
            </a:r>
          </a:p>
          <a:p>
            <a:r>
              <a:rPr lang="en-US" dirty="0" smtClean="0"/>
              <a:t>Run the Coherence Coach</a:t>
            </a:r>
          </a:p>
          <a:p>
            <a:r>
              <a:rPr lang="en-US" dirty="0" smtClean="0"/>
              <a:t>Play the </a:t>
            </a:r>
            <a:r>
              <a:rPr lang="en-US" dirty="0" err="1" smtClean="0"/>
              <a:t>emWave</a:t>
            </a:r>
            <a:r>
              <a:rPr lang="en-US" dirty="0" smtClean="0"/>
              <a:t> games</a:t>
            </a:r>
            <a:endParaRPr lang="en-US" dirty="0"/>
          </a:p>
        </p:txBody>
      </p:sp>
    </p:spTree>
    <p:extLst>
      <p:ext uri="{BB962C8B-B14F-4D97-AF65-F5344CB8AC3E}">
        <p14:creationId xmlns:p14="http://schemas.microsoft.com/office/powerpoint/2010/main" val="102879610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4114800" cy="857250"/>
          </a:xfrm>
        </p:spPr>
        <p:txBody>
          <a:bodyPr/>
          <a:lstStyle/>
          <a:p>
            <a:r>
              <a:rPr lang="en-US" dirty="0" smtClean="0"/>
              <a:t>Case Study</a:t>
            </a:r>
            <a:endParaRPr lang="en-US"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579876746"/>
              </p:ext>
            </p:extLst>
          </p:nvPr>
        </p:nvGraphicFramePr>
        <p:xfrm>
          <a:off x="914400" y="133349"/>
          <a:ext cx="3505200" cy="4572439"/>
        </p:xfrm>
        <a:graphic>
          <a:graphicData uri="http://schemas.openxmlformats.org/drawingml/2006/table">
            <a:tbl>
              <a:tblPr firstRow="1" bandRow="1">
                <a:tableStyleId>{5C22544A-7EE6-4342-B048-85BDC9FD1C3A}</a:tableStyleId>
              </a:tblPr>
              <a:tblGrid>
                <a:gridCol w="2955365"/>
                <a:gridCol w="549835"/>
              </a:tblGrid>
              <a:tr h="563442">
                <a:tc>
                  <a:txBody>
                    <a:bodyPr/>
                    <a:lstStyle/>
                    <a:p>
                      <a:r>
                        <a:rPr lang="en-US" dirty="0" smtClean="0"/>
                        <a:t>Initial Signs</a:t>
                      </a:r>
                      <a:r>
                        <a:rPr lang="en-US" baseline="0" dirty="0" smtClean="0"/>
                        <a:t> and </a:t>
                      </a:r>
                      <a:r>
                        <a:rPr lang="en-US" dirty="0" smtClean="0"/>
                        <a:t>Symptoms</a:t>
                      </a:r>
                    </a:p>
                    <a:p>
                      <a:endParaRPr lang="en-US" dirty="0"/>
                    </a:p>
                  </a:txBody>
                  <a:tcPr/>
                </a:tc>
                <a:tc>
                  <a:txBody>
                    <a:bodyPr/>
                    <a:lstStyle/>
                    <a:p>
                      <a:pPr marL="0" indent="0">
                        <a:buFont typeface="Arial"/>
                        <a:buNone/>
                      </a:pPr>
                      <a:r>
                        <a:rPr lang="en-US" dirty="0" smtClean="0"/>
                        <a:t>8 </a:t>
                      </a:r>
                      <a:r>
                        <a:rPr lang="en-US" dirty="0" err="1" smtClean="0"/>
                        <a:t>yr</a:t>
                      </a:r>
                      <a:endParaRPr lang="en-US" dirty="0"/>
                    </a:p>
                  </a:txBody>
                  <a:tcPr/>
                </a:tc>
              </a:tr>
              <a:tr h="3932359">
                <a:tc>
                  <a:txBody>
                    <a:bodyPr/>
                    <a:lstStyle/>
                    <a:p>
                      <a:r>
                        <a:rPr lang="en-US" dirty="0" smtClean="0"/>
                        <a:t>Mouth</a:t>
                      </a:r>
                      <a:r>
                        <a:rPr lang="en-US" baseline="0" dirty="0" smtClean="0"/>
                        <a:t> breathing</a:t>
                      </a:r>
                    </a:p>
                    <a:p>
                      <a:r>
                        <a:rPr lang="en-US" baseline="0" dirty="0" smtClean="0"/>
                        <a:t>Allergies</a:t>
                      </a:r>
                      <a:endParaRPr lang="en-US" baseline="0" dirty="0" smtClean="0"/>
                    </a:p>
                    <a:p>
                      <a:r>
                        <a:rPr lang="en-US" baseline="0" dirty="0" smtClean="0"/>
                        <a:t>Blocked nose</a:t>
                      </a:r>
                    </a:p>
                    <a:p>
                      <a:r>
                        <a:rPr lang="en-US" baseline="0" dirty="0" smtClean="0"/>
                        <a:t>Frequent respiratory infections</a:t>
                      </a:r>
                    </a:p>
                    <a:p>
                      <a:r>
                        <a:rPr lang="en-US" baseline="0" dirty="0" smtClean="0"/>
                        <a:t>Poor concentration</a:t>
                      </a:r>
                    </a:p>
                    <a:p>
                      <a:r>
                        <a:rPr lang="en-US" baseline="0" dirty="0" smtClean="0"/>
                        <a:t>Tension/anxiety</a:t>
                      </a:r>
                    </a:p>
                    <a:p>
                      <a:r>
                        <a:rPr lang="en-US" baseline="0" dirty="0" smtClean="0"/>
                        <a:t>Fatigue</a:t>
                      </a:r>
                    </a:p>
                    <a:p>
                      <a:r>
                        <a:rPr lang="en-US" baseline="0" dirty="0" smtClean="0"/>
                        <a:t>Disrupted sleep</a:t>
                      </a:r>
                    </a:p>
                    <a:p>
                      <a:r>
                        <a:rPr lang="en-US" baseline="0" dirty="0" smtClean="0"/>
                        <a:t>Dark circles under eyes</a:t>
                      </a:r>
                    </a:p>
                    <a:p>
                      <a:r>
                        <a:rPr lang="en-US" baseline="0" dirty="0" smtClean="0"/>
                        <a:t>Dry and chapped lips</a:t>
                      </a:r>
                    </a:p>
                    <a:p>
                      <a:r>
                        <a:rPr lang="en-US" baseline="0" dirty="0" smtClean="0"/>
                        <a:t>Noisy breathing</a:t>
                      </a:r>
                    </a:p>
                    <a:p>
                      <a:endParaRPr lang="en-US" dirty="0"/>
                    </a:p>
                  </a:txBody>
                  <a:tcPr/>
                </a:tc>
                <a:tc>
                  <a:txBody>
                    <a:bodyPr/>
                    <a:lstStyle/>
                    <a:p>
                      <a:endParaRPr lang="en-US" dirty="0" smtClean="0"/>
                    </a:p>
                  </a:txBody>
                  <a:tcPr/>
                </a:tc>
              </a:tr>
            </a:tbl>
          </a:graphicData>
        </a:graphic>
      </p:graphicFrame>
      <p:pic>
        <p:nvPicPr>
          <p:cNvPr id="5" name="Content Placeholder 4" descr="Screenshot 2015-07-18 09.07.32.png"/>
          <p:cNvPicPr>
            <a:picLocks noGrp="1" noChangeAspect="1"/>
          </p:cNvPicPr>
          <p:nvPr>
            <p:ph sz="half" idx="2"/>
          </p:nvPr>
        </p:nvPicPr>
        <p:blipFill>
          <a:blip r:embed="rId3">
            <a:extLst>
              <a:ext uri="{28A0092B-C50C-407E-A947-70E740481C1C}">
                <a14:useLocalDpi xmlns:a14="http://schemas.microsoft.com/office/drawing/2010/main" val="0"/>
              </a:ext>
            </a:extLst>
          </a:blip>
          <a:srcRect l="-4858" r="-4858"/>
          <a:stretch>
            <a:fillRect/>
          </a:stretch>
        </p:blipFill>
        <p:spPr>
          <a:xfrm>
            <a:off x="4648200" y="438150"/>
            <a:ext cx="4038600" cy="4343400"/>
          </a:xfrm>
        </p:spPr>
      </p:pic>
    </p:spTree>
    <p:extLst>
      <p:ext uri="{BB962C8B-B14F-4D97-AF65-F5344CB8AC3E}">
        <p14:creationId xmlns:p14="http://schemas.microsoft.com/office/powerpoint/2010/main" val="130942911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shot 2015-07-18 09.08.03.png"/>
          <p:cNvPicPr>
            <a:picLocks noGrp="1" noChangeAspect="1"/>
          </p:cNvPicPr>
          <p:nvPr>
            <p:ph sz="half" idx="1"/>
          </p:nvPr>
        </p:nvPicPr>
        <p:blipFill>
          <a:blip r:embed="rId3">
            <a:extLst>
              <a:ext uri="{28A0092B-C50C-407E-A947-70E740481C1C}">
                <a14:useLocalDpi xmlns:a14="http://schemas.microsoft.com/office/drawing/2010/main" val="0"/>
              </a:ext>
            </a:extLst>
          </a:blip>
          <a:srcRect l="-5218" r="-5218"/>
          <a:stretch>
            <a:fillRect/>
          </a:stretch>
        </p:blipFill>
        <p:spPr>
          <a:xfrm>
            <a:off x="457200" y="285750"/>
            <a:ext cx="4038600" cy="4308873"/>
          </a:xfrm>
        </p:spPr>
      </p:pic>
      <p:pic>
        <p:nvPicPr>
          <p:cNvPr id="6" name="Content Placeholder 5" descr="Screenshot 2015-07-18 09.06.01.png"/>
          <p:cNvPicPr>
            <a:picLocks noGrp="1" noChangeAspect="1"/>
          </p:cNvPicPr>
          <p:nvPr>
            <p:ph sz="half" idx="2"/>
          </p:nvPr>
        </p:nvPicPr>
        <p:blipFill>
          <a:blip r:embed="rId4">
            <a:extLst>
              <a:ext uri="{28A0092B-C50C-407E-A947-70E740481C1C}">
                <a14:useLocalDpi xmlns:a14="http://schemas.microsoft.com/office/drawing/2010/main" val="0"/>
              </a:ext>
            </a:extLst>
          </a:blip>
          <a:srcRect l="-6627" r="-6627"/>
          <a:stretch>
            <a:fillRect/>
          </a:stretch>
        </p:blipFill>
        <p:spPr>
          <a:xfrm>
            <a:off x="4648200" y="285750"/>
            <a:ext cx="4038600" cy="4308873"/>
          </a:xfrm>
        </p:spPr>
      </p:pic>
    </p:spTree>
    <p:extLst>
      <p:ext uri="{BB962C8B-B14F-4D97-AF65-F5344CB8AC3E}">
        <p14:creationId xmlns:p14="http://schemas.microsoft.com/office/powerpoint/2010/main" val="379223043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shot 2015-07-18 09.08.49.png"/>
          <p:cNvPicPr>
            <a:picLocks noGrp="1" noChangeAspect="1"/>
          </p:cNvPicPr>
          <p:nvPr>
            <p:ph sz="half" idx="2"/>
          </p:nvPr>
        </p:nvPicPr>
        <p:blipFill>
          <a:blip r:embed="rId3">
            <a:extLst>
              <a:ext uri="{28A0092B-C50C-407E-A947-70E740481C1C}">
                <a14:useLocalDpi xmlns:a14="http://schemas.microsoft.com/office/drawing/2010/main" val="0"/>
              </a:ext>
            </a:extLst>
          </a:blip>
          <a:srcRect l="1592" r="1592"/>
          <a:stretch>
            <a:fillRect/>
          </a:stretch>
        </p:blipFill>
        <p:spPr>
          <a:xfrm>
            <a:off x="2209800" y="84762"/>
            <a:ext cx="6477000" cy="5058738"/>
          </a:xfrm>
        </p:spPr>
      </p:pic>
    </p:spTree>
    <p:extLst>
      <p:ext uri="{BB962C8B-B14F-4D97-AF65-F5344CB8AC3E}">
        <p14:creationId xmlns:p14="http://schemas.microsoft.com/office/powerpoint/2010/main" val="71820709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shot 2015-07-18 09.47.11.png"/>
          <p:cNvPicPr>
            <a:picLocks noGrp="1" noChangeAspect="1"/>
          </p:cNvPicPr>
          <p:nvPr>
            <p:ph sz="half" idx="1"/>
          </p:nvPr>
        </p:nvPicPr>
        <p:blipFill>
          <a:blip r:embed="rId3">
            <a:extLst>
              <a:ext uri="{28A0092B-C50C-407E-A947-70E740481C1C}">
                <a14:useLocalDpi xmlns:a14="http://schemas.microsoft.com/office/drawing/2010/main" val="0"/>
              </a:ext>
            </a:extLst>
          </a:blip>
          <a:srcRect l="-18210" r="-18210"/>
          <a:stretch>
            <a:fillRect/>
          </a:stretch>
        </p:blipFill>
        <p:spPr>
          <a:xfrm>
            <a:off x="457200" y="1200151"/>
            <a:ext cx="8001000" cy="3394472"/>
          </a:xfrm>
        </p:spPr>
      </p:pic>
    </p:spTree>
    <p:extLst>
      <p:ext uri="{BB962C8B-B14F-4D97-AF65-F5344CB8AC3E}">
        <p14:creationId xmlns:p14="http://schemas.microsoft.com/office/powerpoint/2010/main" val="86632560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shot 2015-07-18 09.44.00.png"/>
          <p:cNvPicPr>
            <a:picLocks noGrp="1" noChangeAspect="1"/>
          </p:cNvPicPr>
          <p:nvPr>
            <p:ph sz="half" idx="1"/>
          </p:nvPr>
        </p:nvPicPr>
        <p:blipFill>
          <a:blip r:embed="rId3">
            <a:extLst>
              <a:ext uri="{28A0092B-C50C-407E-A947-70E740481C1C}">
                <a14:useLocalDpi xmlns:a14="http://schemas.microsoft.com/office/drawing/2010/main" val="0"/>
              </a:ext>
            </a:extLst>
          </a:blip>
          <a:srcRect t="14551" b="14551"/>
          <a:stretch>
            <a:fillRect/>
          </a:stretch>
        </p:blipFill>
        <p:spPr>
          <a:xfrm>
            <a:off x="457200" y="1200150"/>
            <a:ext cx="8229600" cy="3394075"/>
          </a:xfrm>
        </p:spPr>
      </p:pic>
    </p:spTree>
    <p:extLst>
      <p:ext uri="{BB962C8B-B14F-4D97-AF65-F5344CB8AC3E}">
        <p14:creationId xmlns:p14="http://schemas.microsoft.com/office/powerpoint/2010/main" val="141552058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shot 2015-07-18 09.48.18.png"/>
          <p:cNvPicPr>
            <a:picLocks noGrp="1" noChangeAspect="1"/>
          </p:cNvPicPr>
          <p:nvPr>
            <p:ph sz="half" idx="1"/>
          </p:nvPr>
        </p:nvPicPr>
        <p:blipFill>
          <a:blip r:embed="rId3">
            <a:extLst>
              <a:ext uri="{28A0092B-C50C-407E-A947-70E740481C1C}">
                <a14:useLocalDpi xmlns:a14="http://schemas.microsoft.com/office/drawing/2010/main" val="0"/>
              </a:ext>
            </a:extLst>
          </a:blip>
          <a:srcRect t="14637" b="14637"/>
          <a:stretch>
            <a:fillRect/>
          </a:stretch>
        </p:blipFill>
        <p:spPr>
          <a:xfrm>
            <a:off x="457200" y="1200150"/>
            <a:ext cx="8229600" cy="3394075"/>
          </a:xfrm>
        </p:spPr>
      </p:pic>
    </p:spTree>
    <p:extLst>
      <p:ext uri="{BB962C8B-B14F-4D97-AF65-F5344CB8AC3E}">
        <p14:creationId xmlns:p14="http://schemas.microsoft.com/office/powerpoint/2010/main" val="247478488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shot 2015-07-18 09.47.56.png"/>
          <p:cNvPicPr>
            <a:picLocks noGrp="1" noChangeAspect="1"/>
          </p:cNvPicPr>
          <p:nvPr>
            <p:ph sz="half" idx="1"/>
          </p:nvPr>
        </p:nvPicPr>
        <p:blipFill>
          <a:blip r:embed="rId3">
            <a:extLst>
              <a:ext uri="{28A0092B-C50C-407E-A947-70E740481C1C}">
                <a14:useLocalDpi xmlns:a14="http://schemas.microsoft.com/office/drawing/2010/main" val="0"/>
              </a:ext>
            </a:extLst>
          </a:blip>
          <a:srcRect l="-25419" r="-25419"/>
          <a:stretch>
            <a:fillRect/>
          </a:stretch>
        </p:blipFill>
        <p:spPr>
          <a:xfrm>
            <a:off x="-152400" y="1200151"/>
            <a:ext cx="8839200" cy="3394472"/>
          </a:xfrm>
        </p:spPr>
      </p:pic>
    </p:spTree>
    <p:extLst>
      <p:ext uri="{BB962C8B-B14F-4D97-AF65-F5344CB8AC3E}">
        <p14:creationId xmlns:p14="http://schemas.microsoft.com/office/powerpoint/2010/main" val="286275710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Screenshot 2015-07-18 09.49.12.png"/>
          <p:cNvPicPr>
            <a:picLocks noGrp="1" noChangeAspect="1"/>
          </p:cNvPicPr>
          <p:nvPr>
            <p:ph sz="half" idx="1"/>
          </p:nvPr>
        </p:nvPicPr>
        <p:blipFill>
          <a:blip r:embed="rId3">
            <a:extLst>
              <a:ext uri="{28A0092B-C50C-407E-A947-70E740481C1C}">
                <a14:useLocalDpi xmlns:a14="http://schemas.microsoft.com/office/drawing/2010/main" val="0"/>
              </a:ext>
            </a:extLst>
          </a:blip>
          <a:srcRect l="-20092" r="-20092"/>
          <a:stretch>
            <a:fillRect/>
          </a:stretch>
        </p:blipFill>
        <p:spPr>
          <a:xfrm>
            <a:off x="457200" y="1200150"/>
            <a:ext cx="8229600" cy="3394075"/>
          </a:xfrm>
        </p:spPr>
      </p:pic>
    </p:spTree>
    <p:extLst>
      <p:ext uri="{BB962C8B-B14F-4D97-AF65-F5344CB8AC3E}">
        <p14:creationId xmlns:p14="http://schemas.microsoft.com/office/powerpoint/2010/main" val="205724067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7924800" cy="613171"/>
          </a:xfrm>
        </p:spPr>
        <p:txBody>
          <a:bodyPr>
            <a:normAutofit fontScale="90000"/>
          </a:bodyPr>
          <a:lstStyle/>
          <a:p>
            <a:r>
              <a:rPr lang="en-US" dirty="0" smtClean="0"/>
              <a:t>Case </a:t>
            </a:r>
            <a:r>
              <a:rPr lang="en-US" dirty="0" smtClean="0"/>
              <a:t>Study – 3 years later</a:t>
            </a:r>
            <a:endParaRPr lang="en-US" dirty="0"/>
          </a:p>
        </p:txBody>
      </p:sp>
      <p:pic>
        <p:nvPicPr>
          <p:cNvPr id="7" name="Content Placeholder 6" descr="document1.pdf"/>
          <p:cNvPicPr>
            <a:picLocks noGrp="1" noChangeAspect="1"/>
          </p:cNvPicPr>
          <p:nvPr>
            <p:ph sz="half" idx="1"/>
          </p:nvPr>
        </p:nvPicPr>
        <p:blipFill>
          <a:blip r:embed="rId3">
            <a:extLst>
              <a:ext uri="{28A0092B-C50C-407E-A947-70E740481C1C}">
                <a14:useLocalDpi xmlns:a14="http://schemas.microsoft.com/office/drawing/2010/main" val="0"/>
              </a:ext>
            </a:extLst>
          </a:blip>
          <a:srcRect t="-18514" b="-18514"/>
          <a:stretch>
            <a:fillRect/>
          </a:stretch>
        </p:blipFill>
        <p:spPr>
          <a:xfrm rot="5400000">
            <a:off x="2675632" y="-1018281"/>
            <a:ext cx="4038600" cy="7831336"/>
          </a:xfrm>
        </p:spPr>
      </p:pic>
    </p:spTree>
    <p:extLst>
      <p:ext uri="{BB962C8B-B14F-4D97-AF65-F5344CB8AC3E}">
        <p14:creationId xmlns:p14="http://schemas.microsoft.com/office/powerpoint/2010/main" val="364997268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years later</a:t>
            </a:r>
            <a:endParaRPr lang="en-US" dirty="0"/>
          </a:p>
        </p:txBody>
      </p:sp>
      <p:pic>
        <p:nvPicPr>
          <p:cNvPr id="7" name="Content Placeholder 6" descr="final.pdf"/>
          <p:cNvPicPr>
            <a:picLocks noGrp="1" noChangeAspect="1"/>
          </p:cNvPicPr>
          <p:nvPr>
            <p:ph sz="half" idx="1"/>
          </p:nvPr>
        </p:nvPicPr>
        <p:blipFill>
          <a:blip r:embed="rId3">
            <a:extLst>
              <a:ext uri="{28A0092B-C50C-407E-A947-70E740481C1C}">
                <a14:useLocalDpi xmlns:a14="http://schemas.microsoft.com/office/drawing/2010/main" val="0"/>
              </a:ext>
            </a:extLst>
          </a:blip>
          <a:srcRect t="-19181" b="-19181"/>
          <a:stretch>
            <a:fillRect/>
          </a:stretch>
        </p:blipFill>
        <p:spPr>
          <a:xfrm rot="5400000">
            <a:off x="2713732" y="-1056381"/>
            <a:ext cx="4038600" cy="7907536"/>
          </a:xfrm>
        </p:spPr>
      </p:pic>
    </p:spTree>
    <p:extLst>
      <p:ext uri="{BB962C8B-B14F-4D97-AF65-F5344CB8AC3E}">
        <p14:creationId xmlns:p14="http://schemas.microsoft.com/office/powerpoint/2010/main" val="338060575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natole_24042015_session1.jpg" descr="/Volumes/USB DISK/Anatole new data and dual drive screenshots/Anatole_24042015_session1.jpg"/>
          <p:cNvPicPr>
            <a:picLocks noGrp="1" noChangeAspect="1"/>
          </p:cNvPicPr>
          <p:nvPr>
            <p:ph sz="half" idx="1"/>
          </p:nvPr>
        </p:nvPicPr>
        <p:blipFill>
          <a:blip r:embed="rId3" r:link="rId4">
            <a:extLst>
              <a:ext uri="{28A0092B-C50C-407E-A947-70E740481C1C}">
                <a14:useLocalDpi xmlns:a14="http://schemas.microsoft.com/office/drawing/2010/main" val="0"/>
              </a:ext>
            </a:extLst>
          </a:blip>
          <a:srcRect l="-4187" r="-4187"/>
          <a:stretch>
            <a:fillRect/>
          </a:stretch>
        </p:blipFill>
        <p:spPr>
          <a:xfrm>
            <a:off x="457200" y="285750"/>
            <a:ext cx="8305800" cy="4308873"/>
          </a:xfrm>
        </p:spPr>
      </p:pic>
    </p:spTree>
    <p:extLst>
      <p:ext uri="{BB962C8B-B14F-4D97-AF65-F5344CB8AC3E}">
        <p14:creationId xmlns:p14="http://schemas.microsoft.com/office/powerpoint/2010/main" val="8507510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natole_24042015_session2.jpg" descr="/Volumes/USB DISK/Anatole new data and dual drive screenshots/Anatole_24042015_session2.jpg"/>
          <p:cNvPicPr>
            <a:picLocks noGrp="1" noChangeAspect="1"/>
          </p:cNvPicPr>
          <p:nvPr>
            <p:ph sz="half" idx="2"/>
          </p:nvPr>
        </p:nvPicPr>
        <p:blipFill>
          <a:blip r:embed="rId3" r:link="rId4">
            <a:extLst>
              <a:ext uri="{28A0092B-C50C-407E-A947-70E740481C1C}">
                <a14:useLocalDpi xmlns:a14="http://schemas.microsoft.com/office/drawing/2010/main" val="0"/>
              </a:ext>
            </a:extLst>
          </a:blip>
          <a:srcRect l="-4187" r="-4187"/>
          <a:stretch>
            <a:fillRect/>
          </a:stretch>
        </p:blipFill>
        <p:spPr>
          <a:xfrm>
            <a:off x="381000" y="285750"/>
            <a:ext cx="8305800" cy="4308873"/>
          </a:xfrm>
        </p:spPr>
      </p:pic>
    </p:spTree>
    <p:extLst>
      <p:ext uri="{BB962C8B-B14F-4D97-AF65-F5344CB8AC3E}">
        <p14:creationId xmlns:p14="http://schemas.microsoft.com/office/powerpoint/2010/main" val="15052120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f.pdf"/>
          <p:cNvPicPr>
            <a:picLocks noGrp="1" noChangeAspect="1"/>
          </p:cNvPicPr>
          <p:nvPr>
            <p:ph sz="half" idx="1"/>
          </p:nvPr>
        </p:nvPicPr>
        <p:blipFill>
          <a:blip r:embed="rId3">
            <a:extLst>
              <a:ext uri="{28A0092B-C50C-407E-A947-70E740481C1C}">
                <a14:useLocalDpi xmlns:a14="http://schemas.microsoft.com/office/drawing/2010/main" val="0"/>
              </a:ext>
            </a:extLst>
          </a:blip>
          <a:srcRect t="-19847" b="-19847"/>
          <a:stretch>
            <a:fillRect/>
          </a:stretch>
        </p:blipFill>
        <p:spPr>
          <a:xfrm rot="5400000">
            <a:off x="2417564" y="-1276348"/>
            <a:ext cx="4554737" cy="7831338"/>
          </a:xfrm>
        </p:spPr>
      </p:pic>
    </p:spTree>
    <p:extLst>
      <p:ext uri="{BB962C8B-B14F-4D97-AF65-F5344CB8AC3E}">
        <p14:creationId xmlns:p14="http://schemas.microsoft.com/office/powerpoint/2010/main" val="76459096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creenshot 2015-03-29 22.02.39.png"/>
          <p:cNvPicPr>
            <a:picLocks noGrp="1" noChangeAspect="1"/>
          </p:cNvPicPr>
          <p:nvPr>
            <p:ph sz="half" idx="1"/>
          </p:nvPr>
        </p:nvPicPr>
        <p:blipFill>
          <a:blip r:embed="rId3">
            <a:extLst>
              <a:ext uri="{28A0092B-C50C-407E-A947-70E740481C1C}">
                <a14:useLocalDpi xmlns:a14="http://schemas.microsoft.com/office/drawing/2010/main" val="0"/>
              </a:ext>
            </a:extLst>
          </a:blip>
          <a:srcRect t="-3462" b="-3462"/>
          <a:stretch>
            <a:fillRect/>
          </a:stretch>
        </p:blipFill>
        <p:spPr>
          <a:xfrm>
            <a:off x="457200" y="209550"/>
            <a:ext cx="4114800" cy="4385073"/>
          </a:xfrm>
        </p:spPr>
      </p:pic>
      <p:pic>
        <p:nvPicPr>
          <p:cNvPr id="3" name="Planet Smiles StickerModified.jpg" descr="/Users/vildent/Dropbox/planetsmiles/Advertising PlanetSmiles/Planet Smiles StickerModified.jpg"/>
          <p:cNvPicPr>
            <a:picLocks noChangeAspect="1"/>
          </p:cNvPicPr>
          <p:nvPr/>
        </p:nvPicPr>
        <p:blipFill>
          <a:blip r:embed="rId4" r:link="rId5" cstate="print">
            <a:extLst>
              <a:ext uri="{28A0092B-C50C-407E-A947-70E740481C1C}">
                <a14:useLocalDpi xmlns:a14="http://schemas.microsoft.com/office/drawing/2010/main" val="0"/>
              </a:ext>
            </a:extLst>
          </a:blip>
          <a:stretch>
            <a:fillRect/>
          </a:stretch>
        </p:blipFill>
        <p:spPr>
          <a:xfrm>
            <a:off x="4724400" y="247650"/>
            <a:ext cx="4114800" cy="3467100"/>
          </a:xfrm>
          <a:prstGeom prst="rect">
            <a:avLst/>
          </a:prstGeom>
        </p:spPr>
      </p:pic>
      <p:sp>
        <p:nvSpPr>
          <p:cNvPr id="4" name="TextBox 3"/>
          <p:cNvSpPr txBox="1"/>
          <p:nvPr/>
        </p:nvSpPr>
        <p:spPr>
          <a:xfrm>
            <a:off x="5105400" y="4019550"/>
            <a:ext cx="3581400" cy="923330"/>
          </a:xfrm>
          <a:prstGeom prst="rect">
            <a:avLst/>
          </a:prstGeom>
          <a:noFill/>
        </p:spPr>
        <p:txBody>
          <a:bodyPr wrap="square" rtlCol="0">
            <a:spAutoFit/>
          </a:bodyPr>
          <a:lstStyle/>
          <a:p>
            <a:r>
              <a:rPr lang="en-US" dirty="0" err="1" smtClean="0"/>
              <a:t>Dr</a:t>
            </a:r>
            <a:r>
              <a:rPr lang="en-US" dirty="0" smtClean="0"/>
              <a:t> Lynette Wallace BDS </a:t>
            </a:r>
            <a:r>
              <a:rPr lang="en-US" dirty="0" err="1" smtClean="0"/>
              <a:t>Hons</a:t>
            </a:r>
            <a:r>
              <a:rPr lang="en-US" dirty="0" smtClean="0"/>
              <a:t> </a:t>
            </a:r>
            <a:r>
              <a:rPr lang="en-US" dirty="0" err="1" smtClean="0"/>
              <a:t>Syd</a:t>
            </a:r>
            <a:endParaRPr lang="en-US" dirty="0" smtClean="0"/>
          </a:p>
          <a:p>
            <a:endParaRPr lang="en-US" dirty="0" smtClean="0"/>
          </a:p>
          <a:p>
            <a:r>
              <a:rPr lang="en-US" dirty="0" err="1" smtClean="0"/>
              <a:t>info@planetsmiles.com.au</a:t>
            </a:r>
            <a:endParaRPr lang="en-US" dirty="0"/>
          </a:p>
        </p:txBody>
      </p:sp>
    </p:spTree>
    <p:extLst>
      <p:ext uri="{BB962C8B-B14F-4D97-AF65-F5344CB8AC3E}">
        <p14:creationId xmlns:p14="http://schemas.microsoft.com/office/powerpoint/2010/main" val="308585935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2374</Words>
  <Application>Microsoft Macintosh PowerPoint</Application>
  <PresentationFormat>On-screen Show (16:9)</PresentationFormat>
  <Paragraphs>213</Paragraphs>
  <Slides>46</Slides>
  <Notes>46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PHYSIOLOGICAL COHERENCE</vt:lpstr>
      <vt:lpstr>Breathing Well Program at PlanetSmiles</vt:lpstr>
      <vt:lpstr>Its time for change.</vt:lpstr>
      <vt:lpstr>Outline of Presentation</vt:lpstr>
      <vt:lpstr>PowerPoint Presentation</vt:lpstr>
      <vt:lpstr>Physiological Coherence, Mouthbreathing and Biofeedback</vt:lpstr>
      <vt:lpstr>PowerPoint Presentation</vt:lpstr>
      <vt:lpstr>Brave New World</vt:lpstr>
      <vt:lpstr>PowerPoint Presentation</vt:lpstr>
      <vt:lpstr>PowerPoint Presentation</vt:lpstr>
      <vt:lpstr>Biofeedback and ADHD</vt:lpstr>
      <vt:lpstr>PowerPoint Presentation</vt:lpstr>
      <vt:lpstr>Gaming for health</vt:lpstr>
      <vt:lpstr>PowerPoint Presentation</vt:lpstr>
      <vt:lpstr>Physiology behind the programmes</vt:lpstr>
      <vt:lpstr>Respiration aids Circulation</vt:lpstr>
      <vt:lpstr>Coherence: A state of optimal function</vt:lpstr>
      <vt:lpstr>The Science </vt:lpstr>
      <vt:lpstr>PowerPoint Presentation</vt:lpstr>
      <vt:lpstr>Symptoms  The Subtle relationship between Breathing, Circulation, Autonomic Governance and Heart Rate</vt:lpstr>
      <vt:lpstr>HRV – Irritated Frustrated Angry</vt:lpstr>
      <vt:lpstr>HRV and Negative Emotions</vt:lpstr>
      <vt:lpstr>HRV and Positive Emotions</vt:lpstr>
      <vt:lpstr>PowerPoint Presentation</vt:lpstr>
      <vt:lpstr>Power Spectral Density (PSD)</vt:lpstr>
      <vt:lpstr>PowerPoint Presentation</vt:lpstr>
      <vt:lpstr>PowerPoint Presentation</vt:lpstr>
      <vt:lpstr>PowerPoint Presentation</vt:lpstr>
      <vt:lpstr>PowerPoint Presentation</vt:lpstr>
      <vt:lpstr>PowerPoint Presentation</vt:lpstr>
      <vt:lpstr>PowerPoint Presentation</vt:lpstr>
      <vt:lpstr>emWave Program for Biofeedback</vt:lpstr>
      <vt:lpstr>Case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Study – 3 years later</vt:lpstr>
      <vt:lpstr>4 years later</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9</cp:revision>
  <dcterms:created xsi:type="dcterms:W3CDTF">2010-04-19T20:53:40Z</dcterms:created>
  <dcterms:modified xsi:type="dcterms:W3CDTF">2015-07-26T08:14:16Z</dcterms:modified>
</cp:coreProperties>
</file>