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27"/>
  </p:notesMasterIdLst>
  <p:sldIdLst>
    <p:sldId id="280" r:id="rId2"/>
    <p:sldId id="287" r:id="rId3"/>
    <p:sldId id="288" r:id="rId4"/>
    <p:sldId id="277" r:id="rId5"/>
    <p:sldId id="278" r:id="rId6"/>
    <p:sldId id="265" r:id="rId7"/>
    <p:sldId id="290" r:id="rId8"/>
    <p:sldId id="289" r:id="rId9"/>
    <p:sldId id="262" r:id="rId10"/>
    <p:sldId id="268" r:id="rId11"/>
    <p:sldId id="282" r:id="rId12"/>
    <p:sldId id="291" r:id="rId13"/>
    <p:sldId id="292" r:id="rId14"/>
    <p:sldId id="259" r:id="rId15"/>
    <p:sldId id="276" r:id="rId16"/>
    <p:sldId id="260" r:id="rId17"/>
    <p:sldId id="264" r:id="rId18"/>
    <p:sldId id="270" r:id="rId19"/>
    <p:sldId id="286" r:id="rId20"/>
    <p:sldId id="284" r:id="rId21"/>
    <p:sldId id="285" r:id="rId22"/>
    <p:sldId id="293" r:id="rId23"/>
    <p:sldId id="279" r:id="rId24"/>
    <p:sldId id="275" r:id="rId25"/>
    <p:sldId id="273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D1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5" autoAdjust="0"/>
    <p:restoredTop sz="94614" autoAdjust="0"/>
  </p:normalViewPr>
  <p:slideViewPr>
    <p:cSldViewPr snapToGrid="0">
      <p:cViewPr varScale="1">
        <p:scale>
          <a:sx n="108" d="100"/>
          <a:sy n="108" d="100"/>
        </p:scale>
        <p:origin x="54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C616C2-3457-4CE4-B8FE-659F24A36515}" type="datetimeFigureOut">
              <a:rPr lang="pl-PL" smtClean="0"/>
              <a:t>28.09.2016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38BD8E-923A-40EB-B000-ECFD6C66E4C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529981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38BD8E-923A-40EB-B000-ECFD6C66E4C2}" type="slidenum">
              <a:rPr lang="pl-PL" smtClean="0"/>
              <a:t>14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570316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38BD8E-923A-40EB-B000-ECFD6C66E4C2}" type="slidenum">
              <a:rPr lang="pl-PL" smtClean="0"/>
              <a:t>15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696072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38BD8E-923A-40EB-B000-ECFD6C66E4C2}" type="slidenum">
              <a:rPr lang="pl-PL" smtClean="0"/>
              <a:t>19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438903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hyperlink" Target="mailto:lsterczewski@princeton.edu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60504" y="4736052"/>
            <a:ext cx="8923881" cy="381709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  <a:p>
            <a:endParaRPr lang="en-US" dirty="0"/>
          </a:p>
        </p:txBody>
      </p:sp>
      <p:pic>
        <p:nvPicPr>
          <p:cNvPr id="9" name="Obraz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87" y="4707154"/>
            <a:ext cx="2543117" cy="1990715"/>
          </a:xfrm>
          <a:prstGeom prst="rect">
            <a:avLst/>
          </a:prstGeom>
        </p:spPr>
      </p:pic>
      <p:cxnSp>
        <p:nvCxnSpPr>
          <p:cNvPr id="10" name="Łącznik prosty 11"/>
          <p:cNvCxnSpPr/>
          <p:nvPr userDrawn="1"/>
        </p:nvCxnSpPr>
        <p:spPr>
          <a:xfrm>
            <a:off x="2867808" y="127021"/>
            <a:ext cx="0" cy="6562459"/>
          </a:xfrm>
          <a:prstGeom prst="line">
            <a:avLst/>
          </a:prstGeom>
          <a:ln w="1270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Łącznik prosty 17"/>
          <p:cNvCxnSpPr/>
          <p:nvPr userDrawn="1"/>
        </p:nvCxnSpPr>
        <p:spPr>
          <a:xfrm flipH="1">
            <a:off x="316964" y="4688578"/>
            <a:ext cx="2615692" cy="78"/>
          </a:xfrm>
          <a:prstGeom prst="line">
            <a:avLst/>
          </a:prstGeom>
          <a:ln w="1270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Obraz 2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060" y="199794"/>
            <a:ext cx="1126078" cy="187563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2656" y="127021"/>
            <a:ext cx="2521889" cy="2175518"/>
          </a:xfrm>
          <a:prstGeom prst="rect">
            <a:avLst/>
          </a:prstGeom>
        </p:spPr>
      </p:pic>
      <p:pic>
        <p:nvPicPr>
          <p:cNvPr id="15" name="Picture 2" descr="http://www.logotyp.pwr.edu.pl/img/Graph/ZnakPWr/WersjaPionowa/pion-en.png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060" y="2570453"/>
            <a:ext cx="1179776" cy="1975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 userDrawn="1"/>
        </p:nvSpPr>
        <p:spPr>
          <a:xfrm>
            <a:off x="3152775" y="5470904"/>
            <a:ext cx="8393321" cy="11900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u="sng" dirty="0">
                <a:latin typeface="+mn-lt"/>
              </a:rPr>
              <a:t>Lukasz A. STERCZEWSKI</a:t>
            </a:r>
            <a:r>
              <a:rPr lang="en-US" sz="2000" b="1" u="none" baseline="0" dirty="0">
                <a:latin typeface="+mn-lt"/>
              </a:rPr>
              <a:t> </a:t>
            </a:r>
            <a:r>
              <a:rPr lang="en-US" sz="2000" b="1" u="none" baseline="30000" dirty="0">
                <a:latin typeface="+mn-lt"/>
              </a:rPr>
              <a:t>1,2</a:t>
            </a:r>
            <a:endParaRPr lang="en-US" sz="2000" b="1" u="sng" baseline="30000" dirty="0">
              <a:latin typeface="+mn-lt"/>
            </a:endParaRPr>
          </a:p>
          <a:p>
            <a:endParaRPr lang="en-US" sz="1400" b="0" u="none" baseline="30000" dirty="0">
              <a:latin typeface="+mn-lt"/>
            </a:endParaRPr>
          </a:p>
          <a:p>
            <a:pPr algn="ctr"/>
            <a:r>
              <a:rPr lang="en-US" sz="1400" b="0" u="none" baseline="30000" dirty="0">
                <a:latin typeface="+mn-lt"/>
              </a:rPr>
              <a:t>1 </a:t>
            </a:r>
            <a:r>
              <a:rPr lang="en-US" sz="1400" b="0" i="0" u="none" dirty="0">
                <a:latin typeface="+mn-lt"/>
              </a:rPr>
              <a:t>Wroclaw</a:t>
            </a:r>
            <a:r>
              <a:rPr lang="en-US" sz="1400" b="0" i="0" u="none" baseline="0" dirty="0">
                <a:latin typeface="+mn-lt"/>
              </a:rPr>
              <a:t> University of Technology, Wroclaw, Poland</a:t>
            </a:r>
          </a:p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u="none" baseline="30000" dirty="0">
                <a:latin typeface="+mn-lt"/>
              </a:rPr>
              <a:t>2 </a:t>
            </a:r>
            <a:r>
              <a:rPr lang="en-US" sz="1400" b="0" i="0" u="none" baseline="0" dirty="0">
                <a:latin typeface="+mn-lt"/>
              </a:rPr>
              <a:t>Princeton University, Princeton NJ, USA</a:t>
            </a:r>
          </a:p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i="0" u="none" baseline="0" dirty="0">
                <a:latin typeface="+mn-lt"/>
              </a:rPr>
              <a:t>E-mail: </a:t>
            </a:r>
            <a:r>
              <a:rPr lang="en-US" sz="1400" b="0" dirty="0">
                <a:latin typeface="+mn-lt"/>
                <a:hlinkClick r:id="rId6"/>
              </a:rPr>
              <a:t>lsterczewski@princeton.edu</a:t>
            </a:r>
            <a:r>
              <a:rPr lang="en-US" sz="1400" b="0" dirty="0">
                <a:latin typeface="+mn-lt"/>
              </a:rPr>
              <a:t> </a:t>
            </a:r>
            <a:r>
              <a:rPr lang="pl-PL" sz="1400" b="0" dirty="0">
                <a:latin typeface="+mn-lt"/>
              </a:rPr>
              <a:t> </a:t>
            </a:r>
            <a:r>
              <a:rPr lang="pl-PL" sz="1200" b="0" dirty="0">
                <a:latin typeface="+mn-lt"/>
              </a:rPr>
              <a:t> </a:t>
            </a:r>
            <a:r>
              <a:rPr lang="en-US" sz="1200" b="0" dirty="0">
                <a:latin typeface="+mn-lt"/>
              </a:rPr>
              <a:t> </a:t>
            </a:r>
            <a:endParaRPr lang="pl-PL" sz="1200" b="0" dirty="0">
              <a:latin typeface="+mn-lt"/>
            </a:endParaRPr>
          </a:p>
        </p:txBody>
      </p:sp>
      <p:cxnSp>
        <p:nvCxnSpPr>
          <p:cNvPr id="17" name="Łącznik prosty 13"/>
          <p:cNvCxnSpPr/>
          <p:nvPr userDrawn="1"/>
        </p:nvCxnSpPr>
        <p:spPr>
          <a:xfrm>
            <a:off x="5502614" y="127021"/>
            <a:ext cx="0" cy="2169330"/>
          </a:xfrm>
          <a:prstGeom prst="line">
            <a:avLst/>
          </a:prstGeom>
          <a:ln w="1270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Łącznik prosty 19"/>
          <p:cNvCxnSpPr/>
          <p:nvPr userDrawn="1"/>
        </p:nvCxnSpPr>
        <p:spPr>
          <a:xfrm flipH="1">
            <a:off x="316963" y="2351935"/>
            <a:ext cx="11541662" cy="0"/>
          </a:xfrm>
          <a:prstGeom prst="line">
            <a:avLst/>
          </a:prstGeom>
          <a:ln w="1270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 userDrawn="1"/>
        </p:nvSpPr>
        <p:spPr>
          <a:xfrm>
            <a:off x="6165471" y="454648"/>
            <a:ext cx="61884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2</a:t>
            </a:r>
            <a:r>
              <a:rPr lang="en-US" sz="2400" b="1" baseline="30000" dirty="0"/>
              <a:t>nd</a:t>
            </a:r>
            <a:r>
              <a:rPr lang="en-US" sz="2400" b="1" dirty="0"/>
              <a:t> International Conference and Expo </a:t>
            </a:r>
            <a:br>
              <a:rPr lang="en-US" sz="2400" b="1" dirty="0"/>
            </a:br>
            <a:r>
              <a:rPr lang="en-US" sz="2400" b="1" dirty="0"/>
              <a:t>on</a:t>
            </a:r>
            <a:r>
              <a:rPr lang="en-US" sz="2400" b="1" baseline="0" dirty="0"/>
              <a:t> </a:t>
            </a:r>
            <a:r>
              <a:rPr lang="en-US" sz="2400" b="1" dirty="0"/>
              <a:t>Separation Techniques</a:t>
            </a:r>
          </a:p>
          <a:p>
            <a:endParaRPr lang="en-US" sz="2400" dirty="0"/>
          </a:p>
          <a:p>
            <a:r>
              <a:rPr lang="en-US" sz="2400" dirty="0"/>
              <a:t>September 26 - 28, 2016 Valencia, Spain</a:t>
            </a:r>
          </a:p>
        </p:txBody>
      </p:sp>
      <p:sp>
        <p:nvSpPr>
          <p:cNvPr id="21" name="Title 1"/>
          <p:cNvSpPr>
            <a:spLocks noGrp="1"/>
          </p:cNvSpPr>
          <p:nvPr>
            <p:ph type="ctrTitle" hasCustomPrompt="1"/>
          </p:nvPr>
        </p:nvSpPr>
        <p:spPr>
          <a:xfrm>
            <a:off x="3152775" y="2590799"/>
            <a:ext cx="8931610" cy="2003141"/>
          </a:xfrm>
        </p:spPr>
        <p:txBody>
          <a:bodyPr anchor="b">
            <a:noAutofit/>
          </a:bodyPr>
          <a:lstStyle>
            <a:lvl1pPr algn="ctr">
              <a:defRPr sz="4000" b="1"/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6383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8676" y="365127"/>
            <a:ext cx="9951374" cy="81597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D8C306AC-74F1-4A38-81E1-9BE1234473F3}" type="datetime1">
              <a:rPr lang="en-US" smtClean="0"/>
              <a:t>9/28/2016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Wroclaw University of Technology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E96F3-D576-429C-A424-7828B7A27E0C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48887" y="6447481"/>
            <a:ext cx="11381163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8887" y="341053"/>
            <a:ext cx="1203017" cy="1214054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1878676" y="1181101"/>
            <a:ext cx="9951374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06390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89D67-8026-4712-8519-CC6D6A25CEB1}" type="datetime1">
              <a:rPr lang="en-US" smtClean="0"/>
              <a:t>9/28/2016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Wroclaw University of Technology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E96F3-D576-429C-A424-7828B7A27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690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09914-1F47-4FAA-9993-F868A442CCA2}" type="datetime1">
              <a:rPr lang="en-US" smtClean="0"/>
              <a:t>9/28/2016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Wroclaw University of Technology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E96F3-D576-429C-A424-7828B7A27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654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5E0F4-9C75-458C-9563-E45744677F6D}" type="datetime1">
              <a:rPr lang="en-US" smtClean="0"/>
              <a:t>9/28/2016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Wroclaw University of Technology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E96F3-D576-429C-A424-7828B7A27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567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3A568-3A86-41F1-8D5B-C9D6B2E39C3F}" type="datetime1">
              <a:rPr lang="en-US" smtClean="0"/>
              <a:t>9/28/2016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Wroclaw University of Technology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E96F3-D576-429C-A424-7828B7A27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363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1D36C-FF0E-4032-BA8A-D5D49B57670A}" type="datetime1">
              <a:rPr lang="en-US" smtClean="0"/>
              <a:t>9/28/2016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Wroclaw University of Technology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E96F3-D576-429C-A424-7828B7A27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574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AFD2D-DC52-4F0B-866E-53AC74D5253D}" type="datetime1">
              <a:rPr lang="en-US" smtClean="0"/>
              <a:t>9/28/2016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Wroclaw University of Technology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E96F3-D576-429C-A424-7828B7A27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459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2A2DB-0A81-4764-BBBC-783E8D9375FE}" type="datetime1">
              <a:rPr lang="en-US" smtClean="0"/>
              <a:t>9/28/2016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Wroclaw University of Technology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E96F3-D576-429C-A424-7828B7A27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2201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BD365-C878-4C78-BC6E-E4876B688E13}" type="datetime1">
              <a:rPr lang="en-US" smtClean="0"/>
              <a:t>9/28/2016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Wroclaw University of Technology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E96F3-D576-429C-A424-7828B7A27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902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16510-14B8-4DE3-9BEF-6BD310632B6B}" type="datetime1">
              <a:rPr lang="en-US" smtClean="0"/>
              <a:t>9/28/2016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Wroclaw University of Technology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E96F3-D576-429C-A424-7828B7A27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1077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19668" y="-50800"/>
            <a:ext cx="10875433" cy="1554163"/>
          </a:xfrm>
        </p:spPr>
        <p:txBody>
          <a:bodyPr/>
          <a:lstStyle/>
          <a:p>
            <a:r>
              <a:rPr lang="pl-PL" dirty="0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2243358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8887" y="1825625"/>
            <a:ext cx="1138116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8887" y="365125"/>
            <a:ext cx="1138116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48887" y="6472732"/>
            <a:ext cx="31325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78E854-0034-44F9-B1CA-8E1B02E9FC13}" type="datetime1">
              <a:rPr lang="en-US" smtClean="0"/>
              <a:t>9/28/2016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47273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Wroclaw University of Technology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86850" y="647273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6E96F3-D576-429C-A424-7828B7A27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813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 method to study the dehydration kinetics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Resolving terahertz spectral mixtures using the blind source separation approach </a:t>
            </a:r>
          </a:p>
        </p:txBody>
      </p:sp>
    </p:spTree>
    <p:extLst>
      <p:ext uri="{BB962C8B-B14F-4D97-AF65-F5344CB8AC3E}">
        <p14:creationId xmlns:p14="http://schemas.microsoft.com/office/powerpoint/2010/main" val="24494574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Presentation outline</a:t>
            </a:r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95263-2B06-44B6-AC8E-F90C641E3B68}" type="datetime1">
              <a:rPr lang="en-US" smtClean="0"/>
              <a:t>9/28/2016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Wroclaw University of Technology</a:t>
            </a:r>
            <a:endParaRPr lang="en-US" dirty="0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E96F3-D576-429C-A424-7828B7A27E0C}" type="slidenum">
              <a:rPr lang="en-US" smtClean="0"/>
              <a:t>2</a:t>
            </a:fld>
            <a:endParaRPr lang="en-US"/>
          </a:p>
        </p:txBody>
      </p:sp>
      <p:sp>
        <p:nvSpPr>
          <p:cNvPr id="21" name="Symbol zastępczy zawartości 2"/>
          <p:cNvSpPr txBox="1">
            <a:spLocks/>
          </p:cNvSpPr>
          <p:nvPr/>
        </p:nvSpPr>
        <p:spPr>
          <a:xfrm>
            <a:off x="681167" y="2959133"/>
            <a:ext cx="6376582" cy="622166"/>
          </a:xfrm>
          <a:prstGeom prst="rect">
            <a:avLst/>
          </a:prstGeom>
        </p:spPr>
        <p:txBody>
          <a:bodyPr/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</a:pPr>
            <a:r>
              <a:rPr lang="en-US" sz="3600" dirty="0">
                <a:latin typeface="Calibri" panose="020F0502020204030204" pitchFamily="34" charset="0"/>
              </a:rPr>
              <a:t>The blind source separation (BSS)</a:t>
            </a:r>
            <a:endParaRPr lang="pl-PL" sz="3600" b="1" dirty="0">
              <a:latin typeface="Calibri" panose="020F050202020403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0" y="2930162"/>
            <a:ext cx="503613" cy="736051"/>
          </a:xfrm>
          <a:prstGeom prst="rect">
            <a:avLst/>
          </a:prstGeom>
          <a:solidFill>
            <a:srgbClr val="F1D1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Symbol zastępczy zawartości 2"/>
          <p:cNvSpPr txBox="1">
            <a:spLocks/>
          </p:cNvSpPr>
          <p:nvPr/>
        </p:nvSpPr>
        <p:spPr>
          <a:xfrm>
            <a:off x="681167" y="3973124"/>
            <a:ext cx="6625156" cy="689231"/>
          </a:xfrm>
          <a:prstGeom prst="rect">
            <a:avLst/>
          </a:prstGeom>
        </p:spPr>
        <p:txBody>
          <a:bodyPr/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</a:pPr>
            <a:r>
              <a:rPr lang="en-US" sz="3600" dirty="0">
                <a:latin typeface="Calibri" panose="020F0502020204030204" pitchFamily="34" charset="0"/>
              </a:rPr>
              <a:t>Dehydration studies </a:t>
            </a:r>
            <a:endParaRPr lang="pl-PL" sz="3600" b="1" dirty="0">
              <a:latin typeface="Calibri" panose="020F050202020403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0" y="3928666"/>
            <a:ext cx="503613" cy="733689"/>
          </a:xfrm>
          <a:prstGeom prst="rect">
            <a:avLst/>
          </a:prstGeom>
          <a:solidFill>
            <a:srgbClr val="F1D1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Symbol zastępczy zawartości 2"/>
          <p:cNvSpPr txBox="1">
            <a:spLocks/>
          </p:cNvSpPr>
          <p:nvPr/>
        </p:nvSpPr>
        <p:spPr>
          <a:xfrm>
            <a:off x="681167" y="4947036"/>
            <a:ext cx="5256584" cy="689231"/>
          </a:xfrm>
          <a:prstGeom prst="rect">
            <a:avLst/>
          </a:prstGeom>
        </p:spPr>
        <p:txBody>
          <a:bodyPr/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</a:pPr>
            <a:r>
              <a:rPr lang="en-US" sz="3600" dirty="0">
                <a:latin typeface="Calibri" panose="020F0502020204030204" pitchFamily="34" charset="0"/>
              </a:rPr>
              <a:t>Possible applications </a:t>
            </a:r>
            <a:endParaRPr lang="pl-PL" sz="3600" b="1" dirty="0">
              <a:latin typeface="Calibri" panose="020F0502020204030204" pitchFamily="34" charset="0"/>
            </a:endParaRPr>
          </a:p>
        </p:txBody>
      </p:sp>
      <p:sp>
        <p:nvSpPr>
          <p:cNvPr id="31" name="Symbol zastępczy zawartości 2"/>
          <p:cNvSpPr txBox="1">
            <a:spLocks/>
          </p:cNvSpPr>
          <p:nvPr/>
        </p:nvSpPr>
        <p:spPr>
          <a:xfrm>
            <a:off x="681167" y="1977983"/>
            <a:ext cx="5256584" cy="622166"/>
          </a:xfrm>
          <a:prstGeom prst="rect">
            <a:avLst/>
          </a:prstGeom>
        </p:spPr>
        <p:txBody>
          <a:bodyPr/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</a:pPr>
            <a:r>
              <a:rPr lang="en-US" sz="3600" dirty="0">
                <a:latin typeface="Calibri" panose="020F0502020204030204" pitchFamily="34" charset="0"/>
              </a:rPr>
              <a:t>Problem statement</a:t>
            </a:r>
            <a:endParaRPr lang="pl-PL" sz="3600" b="1" dirty="0">
              <a:latin typeface="Calibri" panose="020F050202020403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0" y="1933035"/>
            <a:ext cx="503613" cy="740144"/>
          </a:xfrm>
          <a:prstGeom prst="rect">
            <a:avLst/>
          </a:prstGeom>
          <a:solidFill>
            <a:srgbClr val="F1D1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0" y="4924808"/>
            <a:ext cx="503613" cy="733689"/>
          </a:xfrm>
          <a:prstGeom prst="rect">
            <a:avLst/>
          </a:prstGeom>
          <a:solidFill>
            <a:srgbClr val="F1D1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0494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Presentation outline</a:t>
            </a:r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95263-2B06-44B6-AC8E-F90C641E3B68}" type="datetime1">
              <a:rPr lang="en-US" smtClean="0"/>
              <a:t>9/28/2016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Wroclaw University of Technology</a:t>
            </a:r>
            <a:endParaRPr lang="en-US" dirty="0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E96F3-D576-429C-A424-7828B7A27E0C}" type="slidenum">
              <a:rPr lang="en-US" smtClean="0"/>
              <a:t>3</a:t>
            </a:fld>
            <a:endParaRPr lang="en-US"/>
          </a:p>
        </p:txBody>
      </p:sp>
      <p:sp>
        <p:nvSpPr>
          <p:cNvPr id="21" name="Symbol zastępczy zawartości 2"/>
          <p:cNvSpPr txBox="1">
            <a:spLocks/>
          </p:cNvSpPr>
          <p:nvPr/>
        </p:nvSpPr>
        <p:spPr>
          <a:xfrm>
            <a:off x="681167" y="2959133"/>
            <a:ext cx="6376582" cy="622166"/>
          </a:xfrm>
          <a:prstGeom prst="rect">
            <a:avLst/>
          </a:prstGeom>
        </p:spPr>
        <p:txBody>
          <a:bodyPr/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</a:pPr>
            <a:r>
              <a:rPr lang="en-US" sz="36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</a:rPr>
              <a:t>The blind source separation (BSS)</a:t>
            </a:r>
            <a:endParaRPr lang="pl-PL" sz="3600" b="1" dirty="0">
              <a:solidFill>
                <a:schemeClr val="bg1">
                  <a:lumMod val="8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0" y="2930162"/>
            <a:ext cx="503613" cy="736051"/>
          </a:xfrm>
          <a:prstGeom prst="rect">
            <a:avLst/>
          </a:prstGeom>
          <a:solidFill>
            <a:srgbClr val="F1D1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Symbol zastępczy zawartości 2"/>
          <p:cNvSpPr txBox="1">
            <a:spLocks/>
          </p:cNvSpPr>
          <p:nvPr/>
        </p:nvSpPr>
        <p:spPr>
          <a:xfrm>
            <a:off x="681167" y="3973124"/>
            <a:ext cx="6625156" cy="689231"/>
          </a:xfrm>
          <a:prstGeom prst="rect">
            <a:avLst/>
          </a:prstGeom>
        </p:spPr>
        <p:txBody>
          <a:bodyPr/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</a:pPr>
            <a:r>
              <a:rPr lang="en-US" sz="36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</a:rPr>
              <a:t>Dehydration studies </a:t>
            </a:r>
            <a:endParaRPr lang="pl-PL" sz="3600" b="1" dirty="0">
              <a:solidFill>
                <a:schemeClr val="bg1">
                  <a:lumMod val="8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0" y="3928666"/>
            <a:ext cx="503613" cy="733689"/>
          </a:xfrm>
          <a:prstGeom prst="rect">
            <a:avLst/>
          </a:prstGeom>
          <a:solidFill>
            <a:srgbClr val="F1D1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Symbol zastępczy zawartości 2"/>
          <p:cNvSpPr txBox="1">
            <a:spLocks/>
          </p:cNvSpPr>
          <p:nvPr/>
        </p:nvSpPr>
        <p:spPr>
          <a:xfrm>
            <a:off x="681167" y="4947036"/>
            <a:ext cx="5256584" cy="689231"/>
          </a:xfrm>
          <a:prstGeom prst="rect">
            <a:avLst/>
          </a:prstGeom>
        </p:spPr>
        <p:txBody>
          <a:bodyPr/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</a:pPr>
            <a:r>
              <a:rPr lang="en-US" sz="36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</a:rPr>
              <a:t>Possible applications </a:t>
            </a:r>
            <a:endParaRPr lang="pl-PL" sz="3600" b="1" dirty="0">
              <a:solidFill>
                <a:schemeClr val="bg1">
                  <a:lumMod val="8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31" name="Symbol zastępczy zawartości 2"/>
          <p:cNvSpPr txBox="1">
            <a:spLocks/>
          </p:cNvSpPr>
          <p:nvPr/>
        </p:nvSpPr>
        <p:spPr>
          <a:xfrm>
            <a:off x="681167" y="1977983"/>
            <a:ext cx="5256584" cy="622166"/>
          </a:xfrm>
          <a:prstGeom prst="rect">
            <a:avLst/>
          </a:prstGeom>
        </p:spPr>
        <p:txBody>
          <a:bodyPr/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</a:pPr>
            <a:r>
              <a:rPr lang="en-US" sz="3600" dirty="0">
                <a:latin typeface="Calibri" panose="020F0502020204030204" pitchFamily="34" charset="0"/>
              </a:rPr>
              <a:t>Problem statement</a:t>
            </a:r>
            <a:endParaRPr lang="pl-PL" sz="3600" b="1" dirty="0">
              <a:latin typeface="Calibri" panose="020F050202020403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0" y="1933035"/>
            <a:ext cx="503613" cy="740144"/>
          </a:xfrm>
          <a:prstGeom prst="rect">
            <a:avLst/>
          </a:prstGeom>
          <a:solidFill>
            <a:srgbClr val="F1D1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0" y="4924808"/>
            <a:ext cx="503613" cy="733689"/>
          </a:xfrm>
          <a:prstGeom prst="rect">
            <a:avLst/>
          </a:prstGeom>
          <a:solidFill>
            <a:srgbClr val="F1D1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54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statement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7452" y="1641076"/>
            <a:ext cx="3218649" cy="26324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7797452" y="495373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" name="Obiek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1572865"/>
              </p:ext>
            </p:extLst>
          </p:nvPr>
        </p:nvGraphicFramePr>
        <p:xfrm>
          <a:off x="7797451" y="4796340"/>
          <a:ext cx="3218649" cy="1369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5" r:id="rId4" imgW="2238350" imgH="962043" progId="MDLDrawOLE.MDLDrawObject.1">
                  <p:embed/>
                </p:oleObj>
              </mc:Choice>
              <mc:Fallback>
                <p:oleObj r:id="rId4" imgW="2238350" imgH="962043" progId="MDLDrawOLE.MDLDrawObject.1">
                  <p:embed/>
                  <p:pic>
                    <p:nvPicPr>
                      <p:cNvPr id="6" name="Obiek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97451" y="4796340"/>
                        <a:ext cx="3218649" cy="136963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Symbol zastępczy zawartości 2"/>
          <p:cNvSpPr txBox="1">
            <a:spLocks/>
          </p:cNvSpPr>
          <p:nvPr/>
        </p:nvSpPr>
        <p:spPr>
          <a:xfrm>
            <a:off x="1731754" y="2946573"/>
            <a:ext cx="5256582" cy="1121770"/>
          </a:xfrm>
          <a:prstGeom prst="rect">
            <a:avLst/>
          </a:prstGeom>
        </p:spPr>
        <p:txBody>
          <a:bodyPr/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Tx/>
            </a:pPr>
            <a:r>
              <a:rPr lang="pl-PL" sz="2800" b="1" dirty="0" err="1">
                <a:latin typeface="Calibri" panose="020F0502020204030204" pitchFamily="34" charset="0"/>
              </a:rPr>
              <a:t>Change</a:t>
            </a:r>
            <a:r>
              <a:rPr lang="pl-PL" sz="2800" dirty="0">
                <a:latin typeface="Calibri" panose="020F0502020204030204" pitchFamily="34" charset="0"/>
              </a:rPr>
              <a:t> in </a:t>
            </a:r>
            <a:r>
              <a:rPr lang="pl-PL" sz="2800" dirty="0" err="1">
                <a:latin typeface="Calibri" panose="020F0502020204030204" pitchFamily="34" charset="0"/>
              </a:rPr>
              <a:t>physical</a:t>
            </a:r>
            <a:r>
              <a:rPr lang="pl-PL" sz="2800" dirty="0">
                <a:latin typeface="Calibri" panose="020F0502020204030204" pitchFamily="34" charset="0"/>
              </a:rPr>
              <a:t> and </a:t>
            </a:r>
            <a:r>
              <a:rPr lang="pl-PL" sz="2800" dirty="0" err="1">
                <a:latin typeface="Calibri" panose="020F0502020204030204" pitchFamily="34" charset="0"/>
              </a:rPr>
              <a:t>chemical</a:t>
            </a:r>
            <a:r>
              <a:rPr lang="pl-PL" sz="2800" dirty="0">
                <a:latin typeface="Calibri" panose="020F0502020204030204" pitchFamily="34" charset="0"/>
              </a:rPr>
              <a:t> </a:t>
            </a:r>
            <a:r>
              <a:rPr lang="pl-PL" sz="2800" b="1" dirty="0" err="1">
                <a:latin typeface="Calibri" panose="020F0502020204030204" pitchFamily="34" charset="0"/>
              </a:rPr>
              <a:t>properties</a:t>
            </a:r>
            <a:r>
              <a:rPr lang="pl-PL" sz="2800" dirty="0">
                <a:latin typeface="Calibri" panose="020F0502020204030204" pitchFamily="34" charset="0"/>
              </a:rPr>
              <a:t> of the API</a:t>
            </a:r>
          </a:p>
        </p:txBody>
      </p:sp>
      <p:sp>
        <p:nvSpPr>
          <p:cNvPr id="10" name="Symbol zastępczy zawartości 2"/>
          <p:cNvSpPr txBox="1">
            <a:spLocks/>
          </p:cNvSpPr>
          <p:nvPr/>
        </p:nvSpPr>
        <p:spPr>
          <a:xfrm>
            <a:off x="1731754" y="4494636"/>
            <a:ext cx="5256582" cy="596341"/>
          </a:xfrm>
          <a:prstGeom prst="rect">
            <a:avLst/>
          </a:prstGeom>
        </p:spPr>
        <p:txBody>
          <a:bodyPr/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Tx/>
            </a:pPr>
            <a:r>
              <a:rPr lang="pl-PL" sz="2800" dirty="0" err="1">
                <a:latin typeface="Calibri" panose="020F0502020204030204" pitchFamily="34" charset="0"/>
              </a:rPr>
              <a:t>Possibility</a:t>
            </a:r>
            <a:r>
              <a:rPr lang="pl-PL" sz="2800" dirty="0">
                <a:latin typeface="Calibri" panose="020F0502020204030204" pitchFamily="34" charset="0"/>
              </a:rPr>
              <a:t> of </a:t>
            </a:r>
            <a:r>
              <a:rPr lang="pl-PL" sz="2800" b="1" dirty="0" err="1">
                <a:latin typeface="Calibri" panose="020F0502020204030204" pitchFamily="34" charset="0"/>
              </a:rPr>
              <a:t>reduced</a:t>
            </a:r>
            <a:r>
              <a:rPr lang="pl-PL" sz="2800" b="1" dirty="0">
                <a:latin typeface="Calibri" panose="020F0502020204030204" pitchFamily="34" charset="0"/>
              </a:rPr>
              <a:t> </a:t>
            </a:r>
            <a:r>
              <a:rPr lang="pl-PL" sz="2800" b="1" dirty="0" err="1">
                <a:latin typeface="Calibri" panose="020F0502020204030204" pitchFamily="34" charset="0"/>
              </a:rPr>
              <a:t>shell</a:t>
            </a:r>
            <a:r>
              <a:rPr lang="pl-PL" sz="2800" b="1" dirty="0">
                <a:latin typeface="Calibri" panose="020F0502020204030204" pitchFamily="34" charset="0"/>
              </a:rPr>
              <a:t> life</a:t>
            </a:r>
          </a:p>
        </p:txBody>
      </p:sp>
      <p:sp>
        <p:nvSpPr>
          <p:cNvPr id="11" name="Symbol zastępczy zawartości 2"/>
          <p:cNvSpPr txBox="1">
            <a:spLocks/>
          </p:cNvSpPr>
          <p:nvPr/>
        </p:nvSpPr>
        <p:spPr>
          <a:xfrm>
            <a:off x="1723742" y="5390616"/>
            <a:ext cx="5256582" cy="596341"/>
          </a:xfrm>
          <a:prstGeom prst="rect">
            <a:avLst/>
          </a:prstGeom>
        </p:spPr>
        <p:txBody>
          <a:bodyPr/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Tx/>
            </a:pPr>
            <a:r>
              <a:rPr lang="pl-PL" b="1" dirty="0" err="1">
                <a:latin typeface="Calibri" panose="020F0502020204030204" pitchFamily="34" charset="0"/>
              </a:rPr>
              <a:t>More</a:t>
            </a:r>
            <a:r>
              <a:rPr lang="pl-PL" b="1" dirty="0">
                <a:latin typeface="Calibri" panose="020F0502020204030204" pitchFamily="34" charset="0"/>
              </a:rPr>
              <a:t> </a:t>
            </a:r>
            <a:r>
              <a:rPr lang="pl-PL" b="1" dirty="0" err="1">
                <a:latin typeface="Calibri" panose="020F0502020204030204" pitchFamily="34" charset="0"/>
              </a:rPr>
              <a:t>expensive</a:t>
            </a:r>
            <a:r>
              <a:rPr lang="pl-PL" b="1" dirty="0">
                <a:latin typeface="Calibri" panose="020F0502020204030204" pitchFamily="34" charset="0"/>
              </a:rPr>
              <a:t> </a:t>
            </a:r>
            <a:r>
              <a:rPr lang="pl-PL" b="1" dirty="0" err="1">
                <a:latin typeface="Calibri" panose="020F0502020204030204" pitchFamily="34" charset="0"/>
              </a:rPr>
              <a:t>drugs</a:t>
            </a:r>
            <a:endParaRPr lang="pl-PL" b="1" dirty="0">
              <a:latin typeface="Calibri" panose="020F0502020204030204" pitchFamily="34" charset="0"/>
            </a:endParaRPr>
          </a:p>
        </p:txBody>
      </p:sp>
      <p:sp>
        <p:nvSpPr>
          <p:cNvPr id="13" name="Strzałka w dół 12"/>
          <p:cNvSpPr/>
          <p:nvPr/>
        </p:nvSpPr>
        <p:spPr bwMode="auto">
          <a:xfrm>
            <a:off x="4089581" y="4102580"/>
            <a:ext cx="540928" cy="360040"/>
          </a:xfrm>
          <a:prstGeom prst="downArrow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en-US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trzałka w dół 13"/>
          <p:cNvSpPr/>
          <p:nvPr/>
        </p:nvSpPr>
        <p:spPr bwMode="auto">
          <a:xfrm>
            <a:off x="4089581" y="5038581"/>
            <a:ext cx="540928" cy="360040"/>
          </a:xfrm>
          <a:prstGeom prst="downArrow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rgbClr val="FF0000"/>
              </a:gs>
            </a:gsLst>
            <a:path path="circle">
              <a:fillToRect l="50000" t="-80000" r="50000" b="180000"/>
            </a:path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en-US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ymbol zastępczy zawartości 2"/>
          <p:cNvSpPr txBox="1">
            <a:spLocks/>
          </p:cNvSpPr>
          <p:nvPr/>
        </p:nvSpPr>
        <p:spPr>
          <a:xfrm>
            <a:off x="10155279" y="2917392"/>
            <a:ext cx="738733" cy="1285481"/>
          </a:xfrm>
          <a:prstGeom prst="rect">
            <a:avLst/>
          </a:prstGeom>
        </p:spPr>
        <p:txBody>
          <a:bodyPr/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Tx/>
            </a:pPr>
            <a:r>
              <a:rPr lang="pl-PL" sz="8800" dirty="0">
                <a:solidFill>
                  <a:schemeClr val="bg1"/>
                </a:solidFill>
                <a:latin typeface="Calibri" panose="020F0502020204030204" pitchFamily="34" charset="0"/>
              </a:rPr>
              <a:t>?</a:t>
            </a:r>
            <a:endParaRPr lang="pl-PL" sz="88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95263-2B06-44B6-AC8E-F90C641E3B68}" type="datetime1">
              <a:rPr lang="en-US" smtClean="0"/>
              <a:t>9/28/2016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Wroclaw University of Technology</a:t>
            </a:r>
            <a:endParaRPr lang="en-US" dirty="0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E96F3-D576-429C-A424-7828B7A27E0C}" type="slidenum">
              <a:rPr lang="en-US" smtClean="0"/>
              <a:t>4</a:t>
            </a:fld>
            <a:endParaRPr lang="en-US"/>
          </a:p>
        </p:txBody>
      </p:sp>
      <p:sp>
        <p:nvSpPr>
          <p:cNvPr id="21" name="Symbol zastępczy zawartości 2"/>
          <p:cNvSpPr txBox="1">
            <a:spLocks/>
          </p:cNvSpPr>
          <p:nvPr/>
        </p:nvSpPr>
        <p:spPr>
          <a:xfrm>
            <a:off x="1597779" y="1696627"/>
            <a:ext cx="5256584" cy="1567943"/>
          </a:xfrm>
          <a:prstGeom prst="rect">
            <a:avLst/>
          </a:prstGeom>
        </p:spPr>
        <p:txBody>
          <a:bodyPr/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Tx/>
            </a:pPr>
            <a:r>
              <a:rPr lang="pl-PL" sz="2800" dirty="0" err="1">
                <a:latin typeface="Calibri" panose="020F0502020204030204" pitchFamily="34" charset="0"/>
              </a:rPr>
              <a:t>Polymorphic</a:t>
            </a:r>
            <a:r>
              <a:rPr lang="pl-PL" sz="2800" dirty="0">
                <a:latin typeface="Calibri" panose="020F0502020204030204" pitchFamily="34" charset="0"/>
              </a:rPr>
              <a:t> and pseudo-</a:t>
            </a:r>
            <a:r>
              <a:rPr lang="pl-PL" sz="2800" dirty="0" err="1">
                <a:latin typeface="Calibri" panose="020F0502020204030204" pitchFamily="34" charset="0"/>
              </a:rPr>
              <a:t>polymorphic</a:t>
            </a:r>
            <a:r>
              <a:rPr lang="pl-PL" sz="2800" dirty="0">
                <a:latin typeface="Calibri" panose="020F0502020204030204" pitchFamily="34" charset="0"/>
              </a:rPr>
              <a:t> </a:t>
            </a:r>
            <a:r>
              <a:rPr lang="pl-PL" sz="2800" b="1" dirty="0" err="1">
                <a:latin typeface="Calibri" panose="020F0502020204030204" pitchFamily="34" charset="0"/>
              </a:rPr>
              <a:t>phase</a:t>
            </a:r>
            <a:r>
              <a:rPr lang="pl-PL" sz="2800" b="1" dirty="0">
                <a:latin typeface="Calibri" panose="020F0502020204030204" pitchFamily="34" charset="0"/>
              </a:rPr>
              <a:t> </a:t>
            </a:r>
            <a:r>
              <a:rPr lang="pl-PL" sz="2800" b="1" dirty="0" err="1">
                <a:latin typeface="Calibri" panose="020F0502020204030204" pitchFamily="34" charset="0"/>
              </a:rPr>
              <a:t>transitons</a:t>
            </a:r>
            <a:endParaRPr lang="pl-PL" sz="2800" b="1" dirty="0">
              <a:latin typeface="Calibri" panose="020F0502020204030204" pitchFamily="34" charset="0"/>
            </a:endParaRPr>
          </a:p>
        </p:txBody>
      </p:sp>
      <p:sp>
        <p:nvSpPr>
          <p:cNvPr id="22" name="Strzałka w dół 12"/>
          <p:cNvSpPr/>
          <p:nvPr/>
        </p:nvSpPr>
        <p:spPr bwMode="auto">
          <a:xfrm>
            <a:off x="4081569" y="2639297"/>
            <a:ext cx="540928" cy="360040"/>
          </a:xfrm>
          <a:prstGeom prst="downArrow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en-US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-1" y="1781175"/>
            <a:ext cx="503613" cy="858122"/>
          </a:xfrm>
          <a:prstGeom prst="rect">
            <a:avLst/>
          </a:prstGeom>
          <a:solidFill>
            <a:srgbClr val="F1D1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0" y="3216900"/>
            <a:ext cx="503613" cy="858122"/>
          </a:xfrm>
          <a:prstGeom prst="rect">
            <a:avLst/>
          </a:prstGeom>
          <a:solidFill>
            <a:srgbClr val="F1D1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-13682" y="4418230"/>
            <a:ext cx="503613" cy="628357"/>
          </a:xfrm>
          <a:prstGeom prst="rect">
            <a:avLst/>
          </a:prstGeom>
          <a:solidFill>
            <a:srgbClr val="F1D1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-13682" y="5323065"/>
            <a:ext cx="503613" cy="842913"/>
          </a:xfrm>
          <a:prstGeom prst="rect">
            <a:avLst/>
          </a:prstGeom>
          <a:solidFill>
            <a:srgbClr val="F1D1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563470" y="3778305"/>
            <a:ext cx="37530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Well known example</a:t>
            </a:r>
            <a:r>
              <a:rPr lang="en-US" sz="1400" i="1" dirty="0">
                <a:latin typeface="Times New Roman" panose="02020603050405020304" pitchFamily="18" charset="0"/>
                <a:ea typeface="Calibri" panose="020F0502020204030204" pitchFamily="34" charset="0"/>
              </a:rPr>
              <a:t>: chloramphenicol palmitate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2076621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Terahertz </a:t>
            </a:r>
            <a:r>
              <a:rPr lang="pl-PL" dirty="0"/>
              <a:t>spectroscopy</a:t>
            </a:r>
            <a:endParaRPr lang="en-US" dirty="0"/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71" y="3557738"/>
            <a:ext cx="7614957" cy="2914994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425" y="1377027"/>
            <a:ext cx="9061150" cy="2040958"/>
          </a:xfrm>
          <a:prstGeom prst="rect">
            <a:avLst/>
          </a:prstGeom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ADF33-1A2B-4F63-BB27-E34304DBFFE9}" type="datetime1">
              <a:rPr lang="en-US" smtClean="0"/>
              <a:t>9/28/2016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Wroclaw University of Technology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E96F3-D576-429C-A424-7828B7A27E0C}" type="slidenum">
              <a:rPr lang="en-US" smtClean="0"/>
              <a:t>5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21223" y="3786069"/>
            <a:ext cx="3392977" cy="2590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3536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E96F3-D576-429C-A424-7828B7A27E0C}" type="slidenum">
              <a:rPr lang="en-US" smtClean="0"/>
              <a:t>6</a:t>
            </a:fld>
            <a:endParaRPr lang="en-US"/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121" y="1765808"/>
            <a:ext cx="6102558" cy="4669899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BD7D4-1BB4-46C6-AEA4-76ECED7EE1DE}" type="datetime1">
              <a:rPr lang="en-US" smtClean="0"/>
              <a:t>9/28/2016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Wroclaw University of Technology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Spectral mixture</a:t>
            </a:r>
          </a:p>
        </p:txBody>
      </p:sp>
      <p:pic>
        <p:nvPicPr>
          <p:cNvPr id="9" name="Picture 8" descr="The Crystal Ball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5655" y="1765808"/>
            <a:ext cx="3400090" cy="431749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628679" y="2777318"/>
            <a:ext cx="1170513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552767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Presentation outline</a:t>
            </a:r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95263-2B06-44B6-AC8E-F90C641E3B68}" type="datetime1">
              <a:rPr lang="en-US" smtClean="0"/>
              <a:t>9/28/2016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Wroclaw University of Technology</a:t>
            </a:r>
            <a:endParaRPr lang="en-US" dirty="0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E96F3-D576-429C-A424-7828B7A27E0C}" type="slidenum">
              <a:rPr lang="en-US" smtClean="0"/>
              <a:t>7</a:t>
            </a:fld>
            <a:endParaRPr lang="en-US"/>
          </a:p>
        </p:txBody>
      </p:sp>
      <p:sp>
        <p:nvSpPr>
          <p:cNvPr id="21" name="Symbol zastępczy zawartości 2"/>
          <p:cNvSpPr txBox="1">
            <a:spLocks/>
          </p:cNvSpPr>
          <p:nvPr/>
        </p:nvSpPr>
        <p:spPr>
          <a:xfrm>
            <a:off x="681167" y="2959133"/>
            <a:ext cx="6376582" cy="622166"/>
          </a:xfrm>
          <a:prstGeom prst="rect">
            <a:avLst/>
          </a:prstGeom>
        </p:spPr>
        <p:txBody>
          <a:bodyPr/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</a:pPr>
            <a:r>
              <a:rPr lang="en-US" sz="3600" dirty="0">
                <a:latin typeface="Calibri" panose="020F0502020204030204" pitchFamily="34" charset="0"/>
              </a:rPr>
              <a:t>The blind source separation (BSS)</a:t>
            </a:r>
            <a:endParaRPr lang="pl-PL" sz="3600" b="1" dirty="0">
              <a:latin typeface="Calibri" panose="020F050202020403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0" y="2930162"/>
            <a:ext cx="503613" cy="736051"/>
          </a:xfrm>
          <a:prstGeom prst="rect">
            <a:avLst/>
          </a:prstGeom>
          <a:solidFill>
            <a:srgbClr val="F1D1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Symbol zastępczy zawartości 2"/>
          <p:cNvSpPr txBox="1">
            <a:spLocks/>
          </p:cNvSpPr>
          <p:nvPr/>
        </p:nvSpPr>
        <p:spPr>
          <a:xfrm>
            <a:off x="681167" y="3973124"/>
            <a:ext cx="6625156" cy="689231"/>
          </a:xfrm>
          <a:prstGeom prst="rect">
            <a:avLst/>
          </a:prstGeom>
        </p:spPr>
        <p:txBody>
          <a:bodyPr/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</a:pPr>
            <a:r>
              <a:rPr lang="en-US" sz="3600" dirty="0">
                <a:latin typeface="Calibri" panose="020F0502020204030204" pitchFamily="34" charset="0"/>
              </a:rPr>
              <a:t>Dehydration studies </a:t>
            </a:r>
            <a:endParaRPr lang="pl-PL" sz="3600" b="1" dirty="0">
              <a:latin typeface="Calibri" panose="020F050202020403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0" y="3928666"/>
            <a:ext cx="503613" cy="733689"/>
          </a:xfrm>
          <a:prstGeom prst="rect">
            <a:avLst/>
          </a:prstGeom>
          <a:solidFill>
            <a:srgbClr val="F1D1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Symbol zastępczy zawartości 2"/>
          <p:cNvSpPr txBox="1">
            <a:spLocks/>
          </p:cNvSpPr>
          <p:nvPr/>
        </p:nvSpPr>
        <p:spPr>
          <a:xfrm>
            <a:off x="681167" y="4947036"/>
            <a:ext cx="5256584" cy="689231"/>
          </a:xfrm>
          <a:prstGeom prst="rect">
            <a:avLst/>
          </a:prstGeom>
        </p:spPr>
        <p:txBody>
          <a:bodyPr/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</a:pPr>
            <a:r>
              <a:rPr lang="en-US" sz="3600" dirty="0">
                <a:latin typeface="Calibri" panose="020F0502020204030204" pitchFamily="34" charset="0"/>
              </a:rPr>
              <a:t>Possible applications </a:t>
            </a:r>
            <a:endParaRPr lang="pl-PL" sz="3600" b="1" dirty="0">
              <a:latin typeface="Calibri" panose="020F0502020204030204" pitchFamily="34" charset="0"/>
            </a:endParaRPr>
          </a:p>
        </p:txBody>
      </p:sp>
      <p:sp>
        <p:nvSpPr>
          <p:cNvPr id="31" name="Symbol zastępczy zawartości 2"/>
          <p:cNvSpPr txBox="1">
            <a:spLocks/>
          </p:cNvSpPr>
          <p:nvPr/>
        </p:nvSpPr>
        <p:spPr>
          <a:xfrm>
            <a:off x="681167" y="1977983"/>
            <a:ext cx="5256584" cy="622166"/>
          </a:xfrm>
          <a:prstGeom prst="rect">
            <a:avLst/>
          </a:prstGeom>
        </p:spPr>
        <p:txBody>
          <a:bodyPr/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</a:pPr>
            <a:r>
              <a:rPr lang="en-US" sz="3600" dirty="0">
                <a:latin typeface="Calibri" panose="020F0502020204030204" pitchFamily="34" charset="0"/>
              </a:rPr>
              <a:t>Problem statement</a:t>
            </a:r>
            <a:endParaRPr lang="pl-PL" sz="3600" b="1" dirty="0">
              <a:latin typeface="Calibri" panose="020F050202020403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0" y="1933035"/>
            <a:ext cx="503613" cy="740144"/>
          </a:xfrm>
          <a:prstGeom prst="rect">
            <a:avLst/>
          </a:prstGeom>
          <a:solidFill>
            <a:srgbClr val="F1D1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0" y="4924808"/>
            <a:ext cx="503613" cy="733689"/>
          </a:xfrm>
          <a:prstGeom prst="rect">
            <a:avLst/>
          </a:prstGeom>
          <a:solidFill>
            <a:srgbClr val="F1D1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8987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Presentation outline</a:t>
            </a:r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95263-2B06-44B6-AC8E-F90C641E3B68}" type="datetime1">
              <a:rPr lang="en-US" smtClean="0"/>
              <a:t>9/28/2016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Wroclaw University of Technology</a:t>
            </a:r>
            <a:endParaRPr lang="en-US" dirty="0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E96F3-D576-429C-A424-7828B7A27E0C}" type="slidenum">
              <a:rPr lang="en-US" smtClean="0"/>
              <a:t>8</a:t>
            </a:fld>
            <a:endParaRPr lang="en-US"/>
          </a:p>
        </p:txBody>
      </p:sp>
      <p:sp>
        <p:nvSpPr>
          <p:cNvPr id="21" name="Symbol zastępczy zawartości 2"/>
          <p:cNvSpPr txBox="1">
            <a:spLocks/>
          </p:cNvSpPr>
          <p:nvPr/>
        </p:nvSpPr>
        <p:spPr>
          <a:xfrm>
            <a:off x="681167" y="2959133"/>
            <a:ext cx="6376582" cy="622166"/>
          </a:xfrm>
          <a:prstGeom prst="rect">
            <a:avLst/>
          </a:prstGeom>
        </p:spPr>
        <p:txBody>
          <a:bodyPr/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</a:pPr>
            <a:r>
              <a:rPr lang="en-US" sz="3600" dirty="0">
                <a:latin typeface="Calibri" panose="020F0502020204030204" pitchFamily="34" charset="0"/>
              </a:rPr>
              <a:t>The blind source separation (BSS)</a:t>
            </a:r>
            <a:endParaRPr lang="pl-PL" sz="3600" b="1" dirty="0">
              <a:latin typeface="Calibri" panose="020F050202020403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0" y="2930162"/>
            <a:ext cx="503613" cy="736051"/>
          </a:xfrm>
          <a:prstGeom prst="rect">
            <a:avLst/>
          </a:prstGeom>
          <a:solidFill>
            <a:srgbClr val="F1D1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Symbol zastępczy zawartości 2"/>
          <p:cNvSpPr txBox="1">
            <a:spLocks/>
          </p:cNvSpPr>
          <p:nvPr/>
        </p:nvSpPr>
        <p:spPr>
          <a:xfrm>
            <a:off x="681167" y="3973124"/>
            <a:ext cx="6625156" cy="689231"/>
          </a:xfrm>
          <a:prstGeom prst="rect">
            <a:avLst/>
          </a:prstGeom>
        </p:spPr>
        <p:txBody>
          <a:bodyPr/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</a:pPr>
            <a:r>
              <a:rPr lang="en-US" sz="36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</a:rPr>
              <a:t>Dehydration studies </a:t>
            </a:r>
            <a:endParaRPr lang="pl-PL" sz="3600" b="1" dirty="0">
              <a:solidFill>
                <a:schemeClr val="bg1">
                  <a:lumMod val="8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0" y="3928666"/>
            <a:ext cx="503613" cy="733689"/>
          </a:xfrm>
          <a:prstGeom prst="rect">
            <a:avLst/>
          </a:prstGeom>
          <a:solidFill>
            <a:srgbClr val="F1D1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Symbol zastępczy zawartości 2"/>
          <p:cNvSpPr txBox="1">
            <a:spLocks/>
          </p:cNvSpPr>
          <p:nvPr/>
        </p:nvSpPr>
        <p:spPr>
          <a:xfrm>
            <a:off x="681167" y="4947036"/>
            <a:ext cx="5256584" cy="689231"/>
          </a:xfrm>
          <a:prstGeom prst="rect">
            <a:avLst/>
          </a:prstGeom>
        </p:spPr>
        <p:txBody>
          <a:bodyPr/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</a:pPr>
            <a:r>
              <a:rPr lang="en-US" sz="36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</a:rPr>
              <a:t>Possible applications </a:t>
            </a:r>
            <a:endParaRPr lang="pl-PL" sz="3600" b="1" dirty="0">
              <a:solidFill>
                <a:schemeClr val="bg1">
                  <a:lumMod val="8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31" name="Symbol zastępczy zawartości 2"/>
          <p:cNvSpPr txBox="1">
            <a:spLocks/>
          </p:cNvSpPr>
          <p:nvPr/>
        </p:nvSpPr>
        <p:spPr>
          <a:xfrm>
            <a:off x="681167" y="1977983"/>
            <a:ext cx="5256584" cy="622166"/>
          </a:xfrm>
          <a:prstGeom prst="rect">
            <a:avLst/>
          </a:prstGeom>
        </p:spPr>
        <p:txBody>
          <a:bodyPr/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</a:pPr>
            <a:r>
              <a:rPr lang="en-US" sz="36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</a:rPr>
              <a:t>Problem statement</a:t>
            </a:r>
            <a:endParaRPr lang="pl-PL" sz="3600" b="1" dirty="0">
              <a:solidFill>
                <a:schemeClr val="bg1">
                  <a:lumMod val="8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0" y="1933035"/>
            <a:ext cx="503613" cy="740144"/>
          </a:xfrm>
          <a:prstGeom prst="rect">
            <a:avLst/>
          </a:prstGeom>
          <a:solidFill>
            <a:srgbClr val="F1D1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0" y="4924808"/>
            <a:ext cx="503613" cy="733689"/>
          </a:xfrm>
          <a:prstGeom prst="rect">
            <a:avLst/>
          </a:prstGeom>
          <a:solidFill>
            <a:srgbClr val="F1D1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9905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Blind source separation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BC18D-5ED8-4E3F-9B14-88BA8E3FC489}" type="datetime1">
              <a:rPr lang="en-US" smtClean="0"/>
              <a:t>9/28/2016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Wroclaw University of Technology</a:t>
            </a:r>
            <a:endParaRPr lang="en-US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E96F3-D576-429C-A424-7828B7A27E0C}" type="slidenum">
              <a:rPr lang="en-US" smtClean="0"/>
              <a:t>9</a:t>
            </a:fld>
            <a:endParaRPr lang="en-US"/>
          </a:p>
        </p:txBody>
      </p:sp>
      <p:sp>
        <p:nvSpPr>
          <p:cNvPr id="3" name="Prostokąt 2"/>
          <p:cNvSpPr/>
          <p:nvPr/>
        </p:nvSpPr>
        <p:spPr>
          <a:xfrm>
            <a:off x="448887" y="6067546"/>
            <a:ext cx="116613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50" dirty="0">
                <a:solidFill>
                  <a:srgbClr val="000000"/>
                </a:solidFill>
                <a:latin typeface="Times New Roman" panose="02020603050405020304" pitchFamily="18" charset="0"/>
              </a:rPr>
              <a:t>N. </a:t>
            </a:r>
            <a:r>
              <a:rPr lang="en-US" sz="105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Dobigeon</a:t>
            </a:r>
            <a:r>
              <a:rPr lang="en-US" sz="1050" dirty="0">
                <a:solidFill>
                  <a:srgbClr val="000000"/>
                </a:solidFill>
                <a:latin typeface="Times New Roman" panose="02020603050405020304" pitchFamily="18" charset="0"/>
              </a:rPr>
              <a:t>, S. Moussaoui, J.-Y. </a:t>
            </a:r>
            <a:r>
              <a:rPr lang="en-US" sz="105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Tourneret</a:t>
            </a:r>
            <a:r>
              <a:rPr lang="en-US" sz="1050" dirty="0">
                <a:solidFill>
                  <a:srgbClr val="000000"/>
                </a:solidFill>
                <a:latin typeface="Times New Roman" panose="02020603050405020304" pitchFamily="18" charset="0"/>
              </a:rPr>
              <a:t> and C. Carteret, “Bayesian separation of spectral sources under non-negativity and full </a:t>
            </a:r>
            <a:r>
              <a:rPr lang="en-US" sz="105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additivity</a:t>
            </a:r>
            <a:r>
              <a:rPr lang="en-US" sz="1050" dirty="0">
                <a:solidFill>
                  <a:srgbClr val="000000"/>
                </a:solidFill>
                <a:latin typeface="Times New Roman" panose="02020603050405020304" pitchFamily="18" charset="0"/>
              </a:rPr>
              <a:t> constraints,” </a:t>
            </a:r>
            <a:r>
              <a:rPr lang="en-US" sz="105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Signal Processing, vol. 89 (12), </a:t>
            </a:r>
            <a:r>
              <a:rPr lang="en-US" sz="1050" dirty="0">
                <a:solidFill>
                  <a:srgbClr val="000000"/>
                </a:solidFill>
                <a:latin typeface="Times New Roman" panose="02020603050405020304" pitchFamily="18" charset="0"/>
              </a:rPr>
              <a:t>pp. 2657-2669, 2009.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</a:p>
        </p:txBody>
      </p:sp>
      <p:sp>
        <p:nvSpPr>
          <p:cNvPr id="11" name="Prostokąt 10"/>
          <p:cNvSpPr/>
          <p:nvPr/>
        </p:nvSpPr>
        <p:spPr>
          <a:xfrm>
            <a:off x="2914292" y="4954474"/>
            <a:ext cx="6494085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2400" b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MU Sans Serif" panose="02000603000000000000" pitchFamily="50" charset="0"/>
                <a:cs typeface="Times New Roman" panose="02020603050405020304" pitchFamily="18" charset="0"/>
              </a:rPr>
              <a:t>Iterative</a:t>
            </a:r>
            <a:r>
              <a:rPr lang="pl-PL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MU Sans Serif" panose="02000603000000000000" pitchFamily="50" charset="0"/>
                <a:cs typeface="Times New Roman" panose="02020603050405020304" pitchFamily="18" charset="0"/>
              </a:rPr>
              <a:t> </a:t>
            </a:r>
            <a:r>
              <a:rPr lang="pl-PL" sz="2400" b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MU Sans Serif" panose="02000603000000000000" pitchFamily="50" charset="0"/>
                <a:cs typeface="Times New Roman" panose="02020603050405020304" pitchFamily="18" charset="0"/>
              </a:rPr>
              <a:t>character</a:t>
            </a:r>
            <a:endParaRPr lang="pl-PL" sz="2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CMU Sans Serif" panose="02000603000000000000" pitchFamily="50" charset="0"/>
              <a:cs typeface="Times New Roman" panose="02020603050405020304" pitchFamily="18" charset="0"/>
            </a:endParaRPr>
          </a:p>
          <a:p>
            <a:pPr algn="ctr"/>
            <a:r>
              <a:rPr lang="pl-PL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MU Sans Serif" panose="02000603000000000000" pitchFamily="50" charset="0"/>
                <a:cs typeface="Times New Roman" panose="02020603050405020304" pitchFamily="18" charset="0"/>
              </a:rPr>
              <a:t>Sample the multidimensional PDF with the parameters </a:t>
            </a:r>
            <a:br>
              <a:rPr lang="pl-PL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MU Sans Serif" panose="02000603000000000000" pitchFamily="50" charset="0"/>
                <a:cs typeface="Times New Roman" panose="02020603050405020304" pitchFamily="18" charset="0"/>
              </a:rPr>
            </a:br>
            <a:r>
              <a:rPr lang="pl-PL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MU Sans Serif" panose="02000603000000000000" pitchFamily="50" charset="0"/>
                <a:cs typeface="Times New Roman" panose="02020603050405020304" pitchFamily="18" charset="0"/>
              </a:rPr>
              <a:t>dependent on the estimation error</a:t>
            </a:r>
            <a:endParaRPr lang="pl-PL" sz="2000" b="1" dirty="0">
              <a:latin typeface="Times New Roman" panose="02020603050405020304" pitchFamily="18" charset="0"/>
              <a:ea typeface="CMU Sans Serif" panose="02000603000000000000" pitchFamily="50" charset="0"/>
              <a:cs typeface="Times New Roman" panose="02020603050405020304" pitchFamily="18" charset="0"/>
            </a:endParaRPr>
          </a:p>
        </p:txBody>
      </p:sp>
      <p:pic>
        <p:nvPicPr>
          <p:cNvPr id="13" name="Obraz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4475" y="1779386"/>
            <a:ext cx="9089154" cy="3230887"/>
          </a:xfrm>
          <a:prstGeom prst="rect">
            <a:avLst/>
          </a:prstGeom>
        </p:spPr>
      </p:pic>
      <p:sp>
        <p:nvSpPr>
          <p:cNvPr id="14" name="Prostokąt 13"/>
          <p:cNvSpPr/>
          <p:nvPr/>
        </p:nvSpPr>
        <p:spPr>
          <a:xfrm>
            <a:off x="4104335" y="1445761"/>
            <a:ext cx="11913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b="1" dirty="0" err="1">
                <a:solidFill>
                  <a:srgbClr val="FF0000"/>
                </a:solidFill>
                <a:latin typeface="Times New Roman" panose="02020603050405020304" pitchFamily="18" charset="0"/>
                <a:ea typeface="CMU Sans Serif" panose="02000603000000000000" pitchFamily="50" charset="0"/>
                <a:cs typeface="Times New Roman" panose="02020603050405020304" pitchFamily="18" charset="0"/>
              </a:rPr>
              <a:t>Unknown</a:t>
            </a:r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Prostokąt 15"/>
          <p:cNvSpPr/>
          <p:nvPr/>
        </p:nvSpPr>
        <p:spPr>
          <a:xfrm>
            <a:off x="6059052" y="1445761"/>
            <a:ext cx="11913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b="1" dirty="0" err="1">
                <a:solidFill>
                  <a:srgbClr val="FF0000"/>
                </a:solidFill>
                <a:latin typeface="Times New Roman" panose="02020603050405020304" pitchFamily="18" charset="0"/>
                <a:ea typeface="CMU Sans Serif" panose="02000603000000000000" pitchFamily="50" charset="0"/>
                <a:cs typeface="Times New Roman" panose="02020603050405020304" pitchFamily="18" charset="0"/>
              </a:rPr>
              <a:t>Unknown</a:t>
            </a:r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Prostokąt 16"/>
          <p:cNvSpPr/>
          <p:nvPr/>
        </p:nvSpPr>
        <p:spPr>
          <a:xfrm>
            <a:off x="8949648" y="1447909"/>
            <a:ext cx="11913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b="1" dirty="0" err="1">
                <a:solidFill>
                  <a:srgbClr val="FF0000"/>
                </a:solidFill>
                <a:latin typeface="Times New Roman" panose="02020603050405020304" pitchFamily="18" charset="0"/>
                <a:ea typeface="CMU Sans Serif" panose="02000603000000000000" pitchFamily="50" charset="0"/>
                <a:cs typeface="Times New Roman" panose="02020603050405020304" pitchFamily="18" charset="0"/>
              </a:rPr>
              <a:t>Unknown</a:t>
            </a:r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Prostokąt 17"/>
          <p:cNvSpPr/>
          <p:nvPr/>
        </p:nvSpPr>
        <p:spPr>
          <a:xfrm>
            <a:off x="2198392" y="1445761"/>
            <a:ext cx="9188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b="1" dirty="0" err="1">
                <a:latin typeface="Times New Roman" panose="02020603050405020304" pitchFamily="18" charset="0"/>
                <a:ea typeface="CMU Sans Serif" panose="02000603000000000000" pitchFamily="50" charset="0"/>
                <a:cs typeface="Times New Roman" panose="02020603050405020304" pitchFamily="18" charset="0"/>
              </a:rPr>
              <a:t>Known</a:t>
            </a:r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72085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E96F3-D576-429C-A424-7828B7A27E0C}" type="slidenum">
              <a:rPr lang="en-US" smtClean="0"/>
              <a:t>10</a:t>
            </a:fld>
            <a:endParaRPr lang="en-US"/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0552" y="1707411"/>
            <a:ext cx="5806436" cy="468600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4218" y="1570848"/>
            <a:ext cx="4257582" cy="481946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29227-4226-47C4-8B47-564ACDF0C8FE}" type="datetime1">
              <a:rPr lang="en-US" smtClean="0"/>
              <a:t>9/28/2016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Wroclaw University of Technology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of deconvolution </a:t>
            </a:r>
          </a:p>
        </p:txBody>
      </p:sp>
      <p:pic>
        <p:nvPicPr>
          <p:cNvPr id="12" name="Picture 11" descr="The Crystal Ball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9245" y="365127"/>
            <a:ext cx="640805" cy="81370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188450" y="4203700"/>
            <a:ext cx="1758950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Percentage accuracy!</a:t>
            </a:r>
          </a:p>
        </p:txBody>
      </p:sp>
    </p:spTree>
    <p:extLst>
      <p:ext uri="{BB962C8B-B14F-4D97-AF65-F5344CB8AC3E}">
        <p14:creationId xmlns:p14="http://schemas.microsoft.com/office/powerpoint/2010/main" val="17615356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of deconvolution 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BC18D-5ED8-4E3F-9B14-88BA8E3FC489}" type="datetime1">
              <a:rPr lang="en-US" smtClean="0"/>
              <a:t>9/28/2016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Wroclaw University of Technology</a:t>
            </a:r>
            <a:endParaRPr lang="en-US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E96F3-D576-429C-A424-7828B7A27E0C}" type="slidenum">
              <a:rPr lang="en-US" smtClean="0"/>
              <a:t>11</a:t>
            </a:fld>
            <a:endParaRPr lang="en-US"/>
          </a:p>
        </p:txBody>
      </p:sp>
      <p:sp>
        <p:nvSpPr>
          <p:cNvPr id="14" name="Prostokąt 13"/>
          <p:cNvSpPr/>
          <p:nvPr/>
        </p:nvSpPr>
        <p:spPr>
          <a:xfrm>
            <a:off x="5743610" y="1831448"/>
            <a:ext cx="11107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b="1" dirty="0" err="1">
                <a:solidFill>
                  <a:srgbClr val="FF0000"/>
                </a:solidFill>
                <a:ea typeface="CMU Sans Serif" panose="02000603000000000000" pitchFamily="50" charset="0"/>
                <a:cs typeface="CMU Sans Serif" panose="02000603000000000000" pitchFamily="50" charset="0"/>
              </a:rPr>
              <a:t>Unknown</a:t>
            </a:r>
            <a:endParaRPr lang="pl-PL" dirty="0"/>
          </a:p>
        </p:txBody>
      </p:sp>
      <p:sp>
        <p:nvSpPr>
          <p:cNvPr id="17" name="Prostokąt 16"/>
          <p:cNvSpPr/>
          <p:nvPr/>
        </p:nvSpPr>
        <p:spPr>
          <a:xfrm>
            <a:off x="9659857" y="1455196"/>
            <a:ext cx="11107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b="1" dirty="0" err="1">
                <a:solidFill>
                  <a:srgbClr val="FF0000"/>
                </a:solidFill>
                <a:ea typeface="CMU Sans Serif" panose="02000603000000000000" pitchFamily="50" charset="0"/>
                <a:cs typeface="CMU Sans Serif" panose="02000603000000000000" pitchFamily="50" charset="0"/>
              </a:rPr>
              <a:t>Unknown</a:t>
            </a:r>
            <a:endParaRPr lang="pl-PL" dirty="0"/>
          </a:p>
        </p:txBody>
      </p:sp>
      <p:sp>
        <p:nvSpPr>
          <p:cNvPr id="18" name="Prostokąt 17"/>
          <p:cNvSpPr/>
          <p:nvPr/>
        </p:nvSpPr>
        <p:spPr>
          <a:xfrm>
            <a:off x="2015143" y="1834563"/>
            <a:ext cx="8501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b="1" dirty="0" err="1">
                <a:ea typeface="CMU Sans Serif" panose="02000603000000000000" pitchFamily="50" charset="0"/>
                <a:cs typeface="CMU Sans Serif" panose="02000603000000000000" pitchFamily="50" charset="0"/>
              </a:rPr>
              <a:t>Known</a:t>
            </a:r>
            <a:endParaRPr lang="pl-PL" dirty="0"/>
          </a:p>
        </p:txBody>
      </p:sp>
      <p:pic>
        <p:nvPicPr>
          <p:cNvPr id="19" name="Obraz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94" y="2320126"/>
            <a:ext cx="3901692" cy="2985717"/>
          </a:xfrm>
          <a:prstGeom prst="rect">
            <a:avLst/>
          </a:prstGeom>
        </p:spPr>
      </p:pic>
      <p:pic>
        <p:nvPicPr>
          <p:cNvPr id="15" name="Obraz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145" y="2440248"/>
            <a:ext cx="3420282" cy="276029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5286" y="1893753"/>
            <a:ext cx="3515879" cy="397987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803724" y="3153504"/>
            <a:ext cx="5677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/>
              <a:t>=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54094" y="3305152"/>
            <a:ext cx="5677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/>
              <a:t>×</a:t>
            </a:r>
          </a:p>
        </p:txBody>
      </p:sp>
      <p:sp>
        <p:nvSpPr>
          <p:cNvPr id="6" name="Rectangle 5"/>
          <p:cNvSpPr/>
          <p:nvPr/>
        </p:nvSpPr>
        <p:spPr>
          <a:xfrm>
            <a:off x="347879" y="5959305"/>
            <a:ext cx="115832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L. A. Sterczewski, M. P. </a:t>
            </a:r>
            <a:r>
              <a:rPr lang="en-US" sz="1200" dirty="0" err="1"/>
              <a:t>Grzelczak</a:t>
            </a:r>
            <a:r>
              <a:rPr lang="en-US" sz="1200" dirty="0"/>
              <a:t>, K. Nowak, B. </a:t>
            </a:r>
            <a:r>
              <a:rPr lang="en-US" sz="1200" dirty="0" err="1"/>
              <a:t>Szlachetko</a:t>
            </a:r>
            <a:r>
              <a:rPr lang="en-US" sz="1200" dirty="0"/>
              <a:t>, and E. F. </a:t>
            </a:r>
            <a:r>
              <a:rPr lang="en-US" sz="1200" dirty="0" err="1"/>
              <a:t>Plinski</a:t>
            </a:r>
            <a:r>
              <a:rPr lang="en-US" sz="1200" dirty="0"/>
              <a:t>, “Bayesian separation algorithm of THz spectral sources applied to D-glucose monohydrate dehydration kinetics,” </a:t>
            </a:r>
            <a:r>
              <a:rPr lang="en-US" sz="1200" i="1" dirty="0"/>
              <a:t>Chemical Physics Letters</a:t>
            </a:r>
            <a:r>
              <a:rPr lang="en-US" sz="1200" dirty="0"/>
              <a:t>, vol. 644, pp. 45–50, 2016.</a:t>
            </a:r>
            <a:endParaRPr lang="en-US" sz="12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4357169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Presentation outline</a:t>
            </a:r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95263-2B06-44B6-AC8E-F90C641E3B68}" type="datetime1">
              <a:rPr lang="en-US" smtClean="0"/>
              <a:t>9/28/2016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Wroclaw University of Technology</a:t>
            </a:r>
            <a:endParaRPr lang="en-US" dirty="0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E96F3-D576-429C-A424-7828B7A27E0C}" type="slidenum">
              <a:rPr lang="en-US" smtClean="0"/>
              <a:t>12</a:t>
            </a:fld>
            <a:endParaRPr lang="en-US"/>
          </a:p>
        </p:txBody>
      </p:sp>
      <p:sp>
        <p:nvSpPr>
          <p:cNvPr id="21" name="Symbol zastępczy zawartości 2"/>
          <p:cNvSpPr txBox="1">
            <a:spLocks/>
          </p:cNvSpPr>
          <p:nvPr/>
        </p:nvSpPr>
        <p:spPr>
          <a:xfrm>
            <a:off x="681167" y="2959133"/>
            <a:ext cx="6376582" cy="622166"/>
          </a:xfrm>
          <a:prstGeom prst="rect">
            <a:avLst/>
          </a:prstGeom>
        </p:spPr>
        <p:txBody>
          <a:bodyPr/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</a:pPr>
            <a:r>
              <a:rPr lang="en-US" sz="3600" dirty="0">
                <a:latin typeface="Calibri" panose="020F0502020204030204" pitchFamily="34" charset="0"/>
              </a:rPr>
              <a:t>The blind source separation (BSS)</a:t>
            </a:r>
            <a:endParaRPr lang="pl-PL" sz="3600" b="1" dirty="0">
              <a:latin typeface="Calibri" panose="020F050202020403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0" y="2930162"/>
            <a:ext cx="503613" cy="736051"/>
          </a:xfrm>
          <a:prstGeom prst="rect">
            <a:avLst/>
          </a:prstGeom>
          <a:solidFill>
            <a:srgbClr val="F1D1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Symbol zastępczy zawartości 2"/>
          <p:cNvSpPr txBox="1">
            <a:spLocks/>
          </p:cNvSpPr>
          <p:nvPr/>
        </p:nvSpPr>
        <p:spPr>
          <a:xfrm>
            <a:off x="681167" y="3973124"/>
            <a:ext cx="6625156" cy="689231"/>
          </a:xfrm>
          <a:prstGeom prst="rect">
            <a:avLst/>
          </a:prstGeom>
        </p:spPr>
        <p:txBody>
          <a:bodyPr/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</a:pPr>
            <a:r>
              <a:rPr lang="en-US" sz="3600" dirty="0">
                <a:latin typeface="Calibri" panose="020F0502020204030204" pitchFamily="34" charset="0"/>
              </a:rPr>
              <a:t>Dehydration studies </a:t>
            </a:r>
            <a:endParaRPr lang="pl-PL" sz="3600" b="1" dirty="0">
              <a:latin typeface="Calibri" panose="020F050202020403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0" y="3928666"/>
            <a:ext cx="503613" cy="733689"/>
          </a:xfrm>
          <a:prstGeom prst="rect">
            <a:avLst/>
          </a:prstGeom>
          <a:solidFill>
            <a:srgbClr val="F1D1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Symbol zastępczy zawartości 2"/>
          <p:cNvSpPr txBox="1">
            <a:spLocks/>
          </p:cNvSpPr>
          <p:nvPr/>
        </p:nvSpPr>
        <p:spPr>
          <a:xfrm>
            <a:off x="681167" y="4947036"/>
            <a:ext cx="5256584" cy="689231"/>
          </a:xfrm>
          <a:prstGeom prst="rect">
            <a:avLst/>
          </a:prstGeom>
        </p:spPr>
        <p:txBody>
          <a:bodyPr/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</a:pPr>
            <a:r>
              <a:rPr lang="en-US" sz="3600" dirty="0">
                <a:latin typeface="Calibri" panose="020F0502020204030204" pitchFamily="34" charset="0"/>
              </a:rPr>
              <a:t>Possible applications </a:t>
            </a:r>
            <a:endParaRPr lang="pl-PL" sz="3600" b="1" dirty="0">
              <a:latin typeface="Calibri" panose="020F0502020204030204" pitchFamily="34" charset="0"/>
            </a:endParaRPr>
          </a:p>
        </p:txBody>
      </p:sp>
      <p:sp>
        <p:nvSpPr>
          <p:cNvPr id="31" name="Symbol zastępczy zawartości 2"/>
          <p:cNvSpPr txBox="1">
            <a:spLocks/>
          </p:cNvSpPr>
          <p:nvPr/>
        </p:nvSpPr>
        <p:spPr>
          <a:xfrm>
            <a:off x="681167" y="1977983"/>
            <a:ext cx="5256584" cy="622166"/>
          </a:xfrm>
          <a:prstGeom prst="rect">
            <a:avLst/>
          </a:prstGeom>
        </p:spPr>
        <p:txBody>
          <a:bodyPr/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</a:pPr>
            <a:r>
              <a:rPr lang="en-US" sz="3600" dirty="0">
                <a:latin typeface="Calibri" panose="020F0502020204030204" pitchFamily="34" charset="0"/>
              </a:rPr>
              <a:t>Problem statement</a:t>
            </a:r>
            <a:endParaRPr lang="pl-PL" sz="3600" b="1" dirty="0">
              <a:latin typeface="Calibri" panose="020F050202020403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0" y="1933035"/>
            <a:ext cx="503613" cy="740144"/>
          </a:xfrm>
          <a:prstGeom prst="rect">
            <a:avLst/>
          </a:prstGeom>
          <a:solidFill>
            <a:srgbClr val="F1D1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0" y="4924808"/>
            <a:ext cx="503613" cy="733689"/>
          </a:xfrm>
          <a:prstGeom prst="rect">
            <a:avLst/>
          </a:prstGeom>
          <a:solidFill>
            <a:srgbClr val="F1D1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2416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Presentation outline</a:t>
            </a:r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95263-2B06-44B6-AC8E-F90C641E3B68}" type="datetime1">
              <a:rPr lang="en-US" smtClean="0"/>
              <a:t>9/28/2016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Wroclaw University of Technology</a:t>
            </a:r>
            <a:endParaRPr lang="en-US" dirty="0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E96F3-D576-429C-A424-7828B7A27E0C}" type="slidenum">
              <a:rPr lang="en-US" smtClean="0"/>
              <a:t>13</a:t>
            </a:fld>
            <a:endParaRPr lang="en-US"/>
          </a:p>
        </p:txBody>
      </p:sp>
      <p:sp>
        <p:nvSpPr>
          <p:cNvPr id="21" name="Symbol zastępczy zawartości 2"/>
          <p:cNvSpPr txBox="1">
            <a:spLocks/>
          </p:cNvSpPr>
          <p:nvPr/>
        </p:nvSpPr>
        <p:spPr>
          <a:xfrm>
            <a:off x="681167" y="2959133"/>
            <a:ext cx="6376582" cy="622166"/>
          </a:xfrm>
          <a:prstGeom prst="rect">
            <a:avLst/>
          </a:prstGeom>
        </p:spPr>
        <p:txBody>
          <a:bodyPr/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</a:pPr>
            <a:r>
              <a:rPr lang="en-US" sz="36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</a:rPr>
              <a:t>The blind source separation (BSS)</a:t>
            </a:r>
            <a:endParaRPr lang="pl-PL" sz="3600" b="1" dirty="0">
              <a:solidFill>
                <a:schemeClr val="bg1">
                  <a:lumMod val="8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0" y="2930162"/>
            <a:ext cx="503613" cy="736051"/>
          </a:xfrm>
          <a:prstGeom prst="rect">
            <a:avLst/>
          </a:prstGeom>
          <a:solidFill>
            <a:srgbClr val="F1D1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Symbol zastępczy zawartości 2"/>
          <p:cNvSpPr txBox="1">
            <a:spLocks/>
          </p:cNvSpPr>
          <p:nvPr/>
        </p:nvSpPr>
        <p:spPr>
          <a:xfrm>
            <a:off x="681167" y="3973124"/>
            <a:ext cx="6625156" cy="689231"/>
          </a:xfrm>
          <a:prstGeom prst="rect">
            <a:avLst/>
          </a:prstGeom>
        </p:spPr>
        <p:txBody>
          <a:bodyPr/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</a:pPr>
            <a:r>
              <a:rPr lang="en-US" sz="3600" dirty="0">
                <a:latin typeface="Calibri" panose="020F0502020204030204" pitchFamily="34" charset="0"/>
              </a:rPr>
              <a:t>Dehydration studies </a:t>
            </a:r>
            <a:endParaRPr lang="pl-PL" sz="3600" b="1" dirty="0">
              <a:latin typeface="Calibri" panose="020F050202020403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0" y="3928666"/>
            <a:ext cx="503613" cy="733689"/>
          </a:xfrm>
          <a:prstGeom prst="rect">
            <a:avLst/>
          </a:prstGeom>
          <a:solidFill>
            <a:srgbClr val="F1D1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Symbol zastępczy zawartości 2"/>
          <p:cNvSpPr txBox="1">
            <a:spLocks/>
          </p:cNvSpPr>
          <p:nvPr/>
        </p:nvSpPr>
        <p:spPr>
          <a:xfrm>
            <a:off x="681167" y="4947036"/>
            <a:ext cx="5256584" cy="689231"/>
          </a:xfrm>
          <a:prstGeom prst="rect">
            <a:avLst/>
          </a:prstGeom>
        </p:spPr>
        <p:txBody>
          <a:bodyPr/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</a:pPr>
            <a:r>
              <a:rPr lang="en-US" sz="36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</a:rPr>
              <a:t>Possible applications </a:t>
            </a:r>
            <a:endParaRPr lang="pl-PL" sz="3600" b="1" dirty="0">
              <a:solidFill>
                <a:schemeClr val="bg1">
                  <a:lumMod val="8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31" name="Symbol zastępczy zawartości 2"/>
          <p:cNvSpPr txBox="1">
            <a:spLocks/>
          </p:cNvSpPr>
          <p:nvPr/>
        </p:nvSpPr>
        <p:spPr>
          <a:xfrm>
            <a:off x="681167" y="1977983"/>
            <a:ext cx="5256584" cy="622166"/>
          </a:xfrm>
          <a:prstGeom prst="rect">
            <a:avLst/>
          </a:prstGeom>
        </p:spPr>
        <p:txBody>
          <a:bodyPr/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</a:pPr>
            <a:r>
              <a:rPr lang="en-US" sz="36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</a:rPr>
              <a:t>Problem statement</a:t>
            </a:r>
            <a:endParaRPr lang="pl-PL" sz="3600" b="1" dirty="0">
              <a:solidFill>
                <a:schemeClr val="bg1">
                  <a:lumMod val="8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0" y="1933035"/>
            <a:ext cx="503613" cy="740144"/>
          </a:xfrm>
          <a:prstGeom prst="rect">
            <a:avLst/>
          </a:prstGeom>
          <a:solidFill>
            <a:srgbClr val="F1D1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0" y="4924808"/>
            <a:ext cx="503613" cy="733689"/>
          </a:xfrm>
          <a:prstGeom prst="rect">
            <a:avLst/>
          </a:prstGeom>
          <a:solidFill>
            <a:srgbClr val="F1D1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5957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α-</a:t>
            </a:r>
            <a:r>
              <a:rPr lang="en-US" dirty="0"/>
              <a:t>D-Glucose dehydration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6381F-5704-4B47-BB71-7769E16C2A11}" type="datetime1">
              <a:rPr lang="en-US" smtClean="0"/>
              <a:t>9/28/2016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Wroclaw University of Technology</a:t>
            </a:r>
            <a:endParaRPr lang="en-US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E96F3-D576-429C-A424-7828B7A27E0C}" type="slidenum">
              <a:rPr lang="en-US" smtClean="0"/>
              <a:t>14</a:t>
            </a:fld>
            <a:endParaRPr lang="en-US" dirty="0"/>
          </a:p>
        </p:txBody>
      </p:sp>
      <p:pic>
        <p:nvPicPr>
          <p:cNvPr id="1026" name="Picture 2" descr="File:Alpha-D-glucose Haworth formul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9230" y="3006884"/>
            <a:ext cx="2382868" cy="2614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Prostokąt 10"/>
          <p:cNvSpPr/>
          <p:nvPr/>
        </p:nvSpPr>
        <p:spPr>
          <a:xfrm>
            <a:off x="2207478" y="1635795"/>
            <a:ext cx="246157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5400" b="1" dirty="0" err="1">
                <a:solidFill>
                  <a:srgbClr val="000000"/>
                </a:solidFill>
                <a:ea typeface="CMU Sans Serif" panose="02000603000000000000" pitchFamily="50" charset="0"/>
                <a:cs typeface="CMU Sans Serif" panose="02000603000000000000" pitchFamily="50" charset="0"/>
              </a:rPr>
              <a:t>Hydrate</a:t>
            </a:r>
            <a:endParaRPr lang="pl-PL" sz="5400" b="1" dirty="0">
              <a:ea typeface="CMU Sans Serif" panose="02000603000000000000" pitchFamily="50" charset="0"/>
              <a:cs typeface="CMU Sans Serif" panose="02000603000000000000" pitchFamily="50" charset="0"/>
            </a:endParaRPr>
          </a:p>
        </p:txBody>
      </p:sp>
      <p:sp>
        <p:nvSpPr>
          <p:cNvPr id="13" name="Prostokąt 12"/>
          <p:cNvSpPr/>
          <p:nvPr/>
        </p:nvSpPr>
        <p:spPr>
          <a:xfrm>
            <a:off x="6997056" y="1630975"/>
            <a:ext cx="316721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5400" b="1" dirty="0" err="1">
                <a:solidFill>
                  <a:srgbClr val="000000"/>
                </a:solidFill>
                <a:latin typeface="Calibri" panose="020F0502020204030204" pitchFamily="34" charset="0"/>
                <a:ea typeface="CMU Sans Serif" panose="02000603000000000000" pitchFamily="50" charset="0"/>
                <a:cs typeface="CMU Sans Serif" panose="02000603000000000000" pitchFamily="50" charset="0"/>
              </a:rPr>
              <a:t>Dehydrate</a:t>
            </a:r>
            <a:endParaRPr lang="pl-PL" sz="5400" b="1" dirty="0">
              <a:latin typeface="Calibri" panose="020F0502020204030204" pitchFamily="34" charset="0"/>
              <a:ea typeface="CMU Sans Serif" panose="02000603000000000000" pitchFamily="50" charset="0"/>
              <a:cs typeface="CMU Sans Serif" panose="02000603000000000000" pitchFamily="50" charset="0"/>
            </a:endParaRPr>
          </a:p>
        </p:txBody>
      </p:sp>
      <p:pic>
        <p:nvPicPr>
          <p:cNvPr id="15" name="Picture 2" descr="File:Alpha-D-glucose Haworth formul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884" y="2848612"/>
            <a:ext cx="2382868" cy="2614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Prostokąt 15"/>
          <p:cNvSpPr/>
          <p:nvPr/>
        </p:nvSpPr>
        <p:spPr>
          <a:xfrm>
            <a:off x="4244339" y="4062710"/>
            <a:ext cx="7681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2800" dirty="0">
                <a:solidFill>
                  <a:srgbClr val="000000"/>
                </a:solidFill>
                <a:ea typeface="CMU Sans Serif" panose="02000603000000000000" pitchFamily="50" charset="0"/>
                <a:cs typeface="CMU Sans Serif" panose="02000603000000000000" pitchFamily="50" charset="0"/>
              </a:rPr>
              <a:t>H</a:t>
            </a:r>
            <a:r>
              <a:rPr lang="pl-PL" sz="2800" baseline="-25000" dirty="0">
                <a:solidFill>
                  <a:srgbClr val="000000"/>
                </a:solidFill>
                <a:ea typeface="CMU Sans Serif" panose="02000603000000000000" pitchFamily="50" charset="0"/>
                <a:cs typeface="CMU Sans Serif" panose="02000603000000000000" pitchFamily="50" charset="0"/>
              </a:rPr>
              <a:t>2</a:t>
            </a:r>
            <a:r>
              <a:rPr lang="pl-PL" sz="2800" dirty="0">
                <a:solidFill>
                  <a:srgbClr val="000000"/>
                </a:solidFill>
                <a:ea typeface="CMU Sans Serif" panose="02000603000000000000" pitchFamily="50" charset="0"/>
                <a:cs typeface="CMU Sans Serif" panose="02000603000000000000" pitchFamily="50" charset="0"/>
              </a:rPr>
              <a:t>O</a:t>
            </a:r>
            <a:endParaRPr lang="pl-PL" sz="2800" dirty="0">
              <a:ea typeface="CMU Sans Serif" panose="02000603000000000000" pitchFamily="50" charset="0"/>
              <a:cs typeface="CMU Sans Serif" panose="02000603000000000000" pitchFamily="50" charset="0"/>
            </a:endParaRPr>
          </a:p>
        </p:txBody>
      </p:sp>
      <p:sp>
        <p:nvSpPr>
          <p:cNvPr id="10" name="Elipsa 9"/>
          <p:cNvSpPr/>
          <p:nvPr/>
        </p:nvSpPr>
        <p:spPr>
          <a:xfrm>
            <a:off x="4031768" y="4252771"/>
            <a:ext cx="122400" cy="1224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7" name="Łącznik prosty ze strzałką 16"/>
          <p:cNvCxnSpPr/>
          <p:nvPr/>
        </p:nvCxnSpPr>
        <p:spPr>
          <a:xfrm>
            <a:off x="4953613" y="3331103"/>
            <a:ext cx="2041673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Prostokąt 19"/>
          <p:cNvSpPr/>
          <p:nvPr/>
        </p:nvSpPr>
        <p:spPr>
          <a:xfrm>
            <a:off x="5176080" y="2513015"/>
            <a:ext cx="168507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4400" dirty="0">
                <a:solidFill>
                  <a:srgbClr val="000000"/>
                </a:solidFill>
                <a:latin typeface="Calibri" panose="020F0502020204030204" pitchFamily="34" charset="0"/>
                <a:ea typeface="CMU Sans Serif" panose="02000603000000000000" pitchFamily="50" charset="0"/>
                <a:cs typeface="CMU Sans Serif" panose="02000603000000000000" pitchFamily="50" charset="0"/>
              </a:rPr>
              <a:t>t&gt;40</a:t>
            </a:r>
            <a:r>
              <a:rPr lang="pl-PL" sz="4400" dirty="0">
                <a:solidFill>
                  <a:srgbClr val="000000"/>
                </a:solidFill>
                <a:latin typeface="Calibri" panose="020F0502020204030204" pitchFamily="34" charset="0"/>
                <a:ea typeface="CMU Sans Serif" panose="02000603000000000000" pitchFamily="50" charset="0"/>
                <a:cs typeface="Calibri" panose="020F0502020204030204" pitchFamily="34" charset="0"/>
              </a:rPr>
              <a:t>°C</a:t>
            </a:r>
            <a:endParaRPr lang="pl-PL" sz="4400" dirty="0">
              <a:latin typeface="Calibri" panose="020F0502020204030204" pitchFamily="34" charset="0"/>
              <a:ea typeface="CMU Sans Serif" panose="02000603000000000000" pitchFamily="50" charset="0"/>
              <a:cs typeface="CMU Sans Serif" panose="02000603000000000000" pitchFamily="50" charset="0"/>
            </a:endParaRPr>
          </a:p>
        </p:txBody>
      </p:sp>
      <p:pic>
        <p:nvPicPr>
          <p:cNvPr id="18" name="Obraz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6311" y="3676802"/>
            <a:ext cx="1420722" cy="1295224"/>
          </a:xfrm>
          <a:prstGeom prst="rect">
            <a:avLst/>
          </a:prstGeom>
        </p:spPr>
      </p:pic>
      <p:sp>
        <p:nvSpPr>
          <p:cNvPr id="26" name="Prostokąt 25"/>
          <p:cNvSpPr/>
          <p:nvPr/>
        </p:nvSpPr>
        <p:spPr>
          <a:xfrm>
            <a:off x="1996759" y="5852965"/>
            <a:ext cx="81291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2800" b="1" dirty="0" err="1">
                <a:latin typeface="Calibri" panose="020F0502020204030204" pitchFamily="34" charset="0"/>
                <a:ea typeface="CMU Sans Serif" panose="02000603000000000000" pitchFamily="50" charset="0"/>
                <a:cs typeface="CMU Sans Serif" panose="02000603000000000000" pitchFamily="50" charset="0"/>
              </a:rPr>
              <a:t>Objective</a:t>
            </a:r>
            <a:r>
              <a:rPr lang="pl-PL" sz="2800" b="1" dirty="0">
                <a:latin typeface="Calibri" panose="020F0502020204030204" pitchFamily="34" charset="0"/>
                <a:ea typeface="CMU Sans Serif" panose="02000603000000000000" pitchFamily="50" charset="0"/>
                <a:cs typeface="CMU Sans Serif" panose="02000603000000000000" pitchFamily="50" charset="0"/>
              </a:rPr>
              <a:t>: </a:t>
            </a:r>
            <a:r>
              <a:rPr lang="pl-PL" sz="2800" dirty="0" err="1">
                <a:latin typeface="Calibri" panose="020F0502020204030204" pitchFamily="34" charset="0"/>
                <a:ea typeface="CMU Sans Serif" panose="02000603000000000000" pitchFamily="50" charset="0"/>
                <a:cs typeface="CMU Sans Serif" panose="02000603000000000000" pitchFamily="50" charset="0"/>
              </a:rPr>
              <a:t>Determine</a:t>
            </a:r>
            <a:r>
              <a:rPr lang="pl-PL" sz="2800" dirty="0">
                <a:latin typeface="Calibri" panose="020F0502020204030204" pitchFamily="34" charset="0"/>
                <a:ea typeface="CMU Sans Serif" panose="02000603000000000000" pitchFamily="50" charset="0"/>
                <a:cs typeface="CMU Sans Serif" panose="02000603000000000000" pitchFamily="50" charset="0"/>
              </a:rPr>
              <a:t> the </a:t>
            </a:r>
            <a:r>
              <a:rPr lang="pl-PL" sz="2800" dirty="0" err="1">
                <a:latin typeface="Calibri" panose="020F0502020204030204" pitchFamily="34" charset="0"/>
                <a:ea typeface="CMU Sans Serif" panose="02000603000000000000" pitchFamily="50" charset="0"/>
                <a:cs typeface="CMU Sans Serif" panose="02000603000000000000" pitchFamily="50" charset="0"/>
              </a:rPr>
              <a:t>concentration</a:t>
            </a:r>
            <a:r>
              <a:rPr lang="pl-PL" sz="2800" dirty="0">
                <a:latin typeface="Calibri" panose="020F0502020204030204" pitchFamily="34" charset="0"/>
                <a:ea typeface="CMU Sans Serif" panose="02000603000000000000" pitchFamily="50" charset="0"/>
                <a:cs typeface="CMU Sans Serif" panose="02000603000000000000" pitchFamily="50" charset="0"/>
              </a:rPr>
              <a:t> profile in </a:t>
            </a:r>
            <a:r>
              <a:rPr lang="pl-PL" sz="2800" dirty="0" err="1">
                <a:latin typeface="Calibri" panose="020F0502020204030204" pitchFamily="34" charset="0"/>
                <a:ea typeface="CMU Sans Serif" panose="02000603000000000000" pitchFamily="50" charset="0"/>
                <a:cs typeface="CMU Sans Serif" panose="02000603000000000000" pitchFamily="50" charset="0"/>
              </a:rPr>
              <a:t>time</a:t>
            </a:r>
            <a:endParaRPr lang="pl-PL" sz="2800" dirty="0">
              <a:latin typeface="Calibri" panose="020F0502020204030204" pitchFamily="34" charset="0"/>
              <a:ea typeface="CMU Sans Serif" panose="02000603000000000000" pitchFamily="50" charset="0"/>
              <a:cs typeface="CMU Sans Serif" panose="020006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05617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1BB8F-3DB6-4039-836B-B97F1659BAC0}" type="datetime1">
              <a:rPr lang="en-US" smtClean="0"/>
              <a:t>9/28/2016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Wroclaw University of Technology</a:t>
            </a:r>
            <a:endParaRPr lang="en-US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E96F3-D576-429C-A424-7828B7A27E0C}" type="slidenum">
              <a:rPr lang="en-US" smtClean="0"/>
              <a:t>15</a:t>
            </a:fld>
            <a:endParaRPr lang="en-US" dirty="0"/>
          </a:p>
        </p:txBody>
      </p:sp>
      <p:sp>
        <p:nvSpPr>
          <p:cNvPr id="7" name="Prostokąt 6"/>
          <p:cNvSpPr/>
          <p:nvPr/>
        </p:nvSpPr>
        <p:spPr>
          <a:xfrm>
            <a:off x="2133600" y="1408643"/>
            <a:ext cx="49685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000" b="1" dirty="0">
                <a:solidFill>
                  <a:srgbClr val="000000"/>
                </a:solidFill>
                <a:ea typeface="CMU Sans Serif" panose="02000603000000000000" pitchFamily="50" charset="0"/>
                <a:cs typeface="CMU Sans Serif" panose="02000603000000000000" pitchFamily="50" charset="0"/>
              </a:rPr>
              <a:t>[1]: </a:t>
            </a:r>
            <a:r>
              <a:rPr lang="en-US" sz="2000" b="1" dirty="0">
                <a:solidFill>
                  <a:srgbClr val="000000"/>
                </a:solidFill>
                <a:ea typeface="CMU Sans Serif" panose="02000603000000000000" pitchFamily="50" charset="0"/>
                <a:cs typeface="CMU Sans Serif" panose="02000603000000000000" pitchFamily="50" charset="0"/>
              </a:rPr>
              <a:t>1.19 - 1.56 THz band</a:t>
            </a:r>
            <a:r>
              <a:rPr lang="pl-PL" sz="2000" b="1" dirty="0">
                <a:solidFill>
                  <a:srgbClr val="000000"/>
                </a:solidFill>
                <a:ea typeface="CMU Sans Serif" panose="02000603000000000000" pitchFamily="50" charset="0"/>
                <a:cs typeface="CMU Sans Serif" panose="02000603000000000000" pitchFamily="50" charset="0"/>
              </a:rPr>
              <a:t> (2006) </a:t>
            </a:r>
          </a:p>
          <a:p>
            <a:pPr algn="ctr"/>
            <a:r>
              <a:rPr lang="pl-PL" sz="2000" b="1" dirty="0">
                <a:solidFill>
                  <a:srgbClr val="000000"/>
                </a:solidFill>
                <a:ea typeface="CMU Sans Serif" panose="02000603000000000000" pitchFamily="50" charset="0"/>
                <a:cs typeface="CMU Sans Serif" panose="02000603000000000000" pitchFamily="50" charset="0"/>
              </a:rPr>
              <a:t>(39.6 – 52.0 cm</a:t>
            </a:r>
            <a:r>
              <a:rPr lang="pl-PL" sz="2000" b="1" baseline="30000" dirty="0">
                <a:solidFill>
                  <a:srgbClr val="000000"/>
                </a:solidFill>
                <a:ea typeface="CMU Sans Serif" panose="02000603000000000000" pitchFamily="50" charset="0"/>
                <a:cs typeface="CMU Sans Serif" panose="02000603000000000000" pitchFamily="50" charset="0"/>
              </a:rPr>
              <a:t>-1</a:t>
            </a:r>
            <a:r>
              <a:rPr lang="pl-PL" sz="2000" b="1" dirty="0">
                <a:solidFill>
                  <a:srgbClr val="000000"/>
                </a:solidFill>
                <a:ea typeface="CMU Sans Serif" panose="02000603000000000000" pitchFamily="50" charset="0"/>
                <a:cs typeface="CMU Sans Serif" panose="02000603000000000000" pitchFamily="50" charset="0"/>
              </a:rPr>
              <a:t>), </a:t>
            </a:r>
            <a:r>
              <a:rPr lang="pl-PL" sz="2000" b="1" dirty="0" err="1">
                <a:solidFill>
                  <a:srgbClr val="000000"/>
                </a:solidFill>
                <a:ea typeface="CMU Sans Serif" panose="02000603000000000000" pitchFamily="50" charset="0"/>
                <a:cs typeface="CMU Sans Serif" panose="02000603000000000000" pitchFamily="50" charset="0"/>
              </a:rPr>
              <a:t>inspiration</a:t>
            </a:r>
            <a:r>
              <a:rPr lang="pl-PL" sz="2000" b="1" dirty="0">
                <a:solidFill>
                  <a:srgbClr val="000000"/>
                </a:solidFill>
                <a:ea typeface="CMU Sans Serif" panose="02000603000000000000" pitchFamily="50" charset="0"/>
                <a:cs typeface="CMU Sans Serif" panose="02000603000000000000" pitchFamily="50" charset="0"/>
              </a:rPr>
              <a:t> of </a:t>
            </a:r>
            <a:r>
              <a:rPr lang="pl-PL" sz="2000" b="1" dirty="0" err="1">
                <a:solidFill>
                  <a:srgbClr val="000000"/>
                </a:solidFill>
                <a:ea typeface="CMU Sans Serif" panose="02000603000000000000" pitchFamily="50" charset="0"/>
                <a:cs typeface="CMU Sans Serif" panose="02000603000000000000" pitchFamily="50" charset="0"/>
              </a:rPr>
              <a:t>work</a:t>
            </a:r>
            <a:endParaRPr lang="pl-PL" sz="2000" b="1" dirty="0">
              <a:ea typeface="CMU Sans Serif" panose="02000603000000000000" pitchFamily="50" charset="0"/>
              <a:cs typeface="CMU Sans Serif" panose="02000603000000000000" pitchFamily="50" charset="0"/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4386179" y="5904811"/>
            <a:ext cx="35854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800" b="1" dirty="0">
                <a:solidFill>
                  <a:srgbClr val="000000"/>
                </a:solidFill>
                <a:latin typeface="Calibri" panose="020F0502020204030204" pitchFamily="34" charset="0"/>
                <a:ea typeface="CMU Sans Serif" panose="02000603000000000000" pitchFamily="50" charset="0"/>
                <a:cs typeface="CMU Sans Serif" panose="02000603000000000000" pitchFamily="50" charset="0"/>
              </a:rPr>
              <a:t>BSS Method : </a:t>
            </a:r>
            <a:r>
              <a:rPr lang="pl-PL" sz="2800" b="1" dirty="0" err="1">
                <a:solidFill>
                  <a:srgbClr val="000000"/>
                </a:solidFill>
                <a:latin typeface="Calibri" panose="020F0502020204030204" pitchFamily="34" charset="0"/>
                <a:ea typeface="CMU Sans Serif" panose="02000603000000000000" pitchFamily="50" charset="0"/>
                <a:cs typeface="CMU Sans Serif" panose="02000603000000000000" pitchFamily="50" charset="0"/>
              </a:rPr>
              <a:t>full</a:t>
            </a:r>
            <a:r>
              <a:rPr lang="pl-PL" sz="2800" b="1" dirty="0">
                <a:solidFill>
                  <a:srgbClr val="000000"/>
                </a:solidFill>
                <a:latin typeface="Calibri" panose="020F0502020204030204" pitchFamily="34" charset="0"/>
                <a:ea typeface="CMU Sans Serif" panose="02000603000000000000" pitchFamily="50" charset="0"/>
                <a:cs typeface="CMU Sans Serif" panose="02000603000000000000" pitchFamily="50" charset="0"/>
              </a:rPr>
              <a:t> </a:t>
            </a: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ea typeface="CMU Sans Serif" panose="02000603000000000000" pitchFamily="50" charset="0"/>
                <a:cs typeface="CMU Sans Serif" panose="02000603000000000000" pitchFamily="50" charset="0"/>
              </a:rPr>
              <a:t>band</a:t>
            </a:r>
            <a:endParaRPr lang="pl-PL" sz="2800" b="1" dirty="0">
              <a:latin typeface="Calibri" panose="020F0502020204030204" pitchFamily="34" charset="0"/>
              <a:ea typeface="CMU Sans Serif" panose="02000603000000000000" pitchFamily="50" charset="0"/>
              <a:cs typeface="CMU Sans Serif" panose="02000603000000000000" pitchFamily="50" charset="0"/>
            </a:endParaRPr>
          </a:p>
        </p:txBody>
      </p:sp>
      <p:pic>
        <p:nvPicPr>
          <p:cNvPr id="1026" name="Picture 2" descr="File:Alpha-D-glucose Haworth formul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1320" y="220408"/>
            <a:ext cx="827670" cy="908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Obraz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422" y="2200457"/>
            <a:ext cx="8630616" cy="3284166"/>
          </a:xfrm>
          <a:prstGeom prst="rect">
            <a:avLst/>
          </a:prstGeom>
        </p:spPr>
      </p:pic>
      <p:sp>
        <p:nvSpPr>
          <p:cNvPr id="5" name="Nawias klamrowy zamykający 4"/>
          <p:cNvSpPr/>
          <p:nvPr/>
        </p:nvSpPr>
        <p:spPr>
          <a:xfrm rot="16200000">
            <a:off x="3957897" y="1473483"/>
            <a:ext cx="374743" cy="2148236"/>
          </a:xfrm>
          <a:prstGeom prst="rightBrace">
            <a:avLst/>
          </a:prstGeom>
          <a:ln w="349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Nawias klamrowy zamykający 11"/>
          <p:cNvSpPr/>
          <p:nvPr/>
        </p:nvSpPr>
        <p:spPr>
          <a:xfrm rot="5400000">
            <a:off x="5929491" y="1893579"/>
            <a:ext cx="333017" cy="7501631"/>
          </a:xfrm>
          <a:prstGeom prst="rightBrace">
            <a:avLst>
              <a:gd name="adj1" fmla="val 8332"/>
              <a:gd name="adj2" fmla="val 50269"/>
            </a:avLst>
          </a:prstGeom>
          <a:ln w="349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Prostokąt 10"/>
          <p:cNvSpPr/>
          <p:nvPr/>
        </p:nvSpPr>
        <p:spPr>
          <a:xfrm>
            <a:off x="7424086" y="2360595"/>
            <a:ext cx="101021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MU Sans Serif" panose="02000603000000000000" pitchFamily="50" charset="0"/>
                <a:cs typeface="Times New Roman" panose="02020603050405020304" pitchFamily="18" charset="0"/>
              </a:rPr>
              <a:t>Hydrate</a:t>
            </a:r>
            <a:endParaRPr lang="pl-PL" sz="2000" dirty="0">
              <a:latin typeface="Times New Roman" panose="02020603050405020304" pitchFamily="18" charset="0"/>
              <a:ea typeface="CMU Sans Serif" panose="02000603000000000000" pitchFamily="50" charset="0"/>
              <a:cs typeface="Times New Roman" panose="02020603050405020304" pitchFamily="18" charset="0"/>
            </a:endParaRPr>
          </a:p>
        </p:txBody>
      </p:sp>
      <p:sp>
        <p:nvSpPr>
          <p:cNvPr id="13" name="Prostokąt 12"/>
          <p:cNvSpPr/>
          <p:nvPr/>
        </p:nvSpPr>
        <p:spPr>
          <a:xfrm>
            <a:off x="4664355" y="3224107"/>
            <a:ext cx="125226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MU Sans Serif" panose="02000603000000000000" pitchFamily="50" charset="0"/>
                <a:cs typeface="Times New Roman" panose="02020603050405020304" pitchFamily="18" charset="0"/>
              </a:rPr>
              <a:t>Dehydrate</a:t>
            </a:r>
            <a:endParaRPr lang="pl-PL" sz="2000" dirty="0">
              <a:latin typeface="Times New Roman" panose="02020603050405020304" pitchFamily="18" charset="0"/>
              <a:ea typeface="CMU Sans Serif" panose="02000603000000000000" pitchFamily="50" charset="0"/>
              <a:cs typeface="Times New Roman" panose="02020603050405020304" pitchFamily="18" charset="0"/>
            </a:endParaRPr>
          </a:p>
        </p:txBody>
      </p:sp>
      <p:cxnSp>
        <p:nvCxnSpPr>
          <p:cNvPr id="14" name="Łącznik prosty ze strzałką 13"/>
          <p:cNvCxnSpPr/>
          <p:nvPr/>
        </p:nvCxnSpPr>
        <p:spPr>
          <a:xfrm flipH="1">
            <a:off x="6068934" y="2827256"/>
            <a:ext cx="472486" cy="415028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α-</a:t>
            </a:r>
            <a:r>
              <a:rPr lang="en-US" dirty="0"/>
              <a:t>D-Glucose dehydration</a:t>
            </a:r>
          </a:p>
        </p:txBody>
      </p:sp>
    </p:spTree>
    <p:extLst>
      <p:ext uri="{BB962C8B-B14F-4D97-AF65-F5344CB8AC3E}">
        <p14:creationId xmlns:p14="http://schemas.microsoft.com/office/powerpoint/2010/main" val="15957984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E96F3-D576-429C-A424-7828B7A27E0C}" type="slidenum">
              <a:rPr lang="en-US" smtClean="0"/>
              <a:t>16</a:t>
            </a:fld>
            <a:endParaRPr lang="en-US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887" y="1935796"/>
            <a:ext cx="4767163" cy="4109225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5CE4D-2065-4F66-978B-B21E38E2D1C4}" type="datetime1">
              <a:rPr lang="en-US" smtClean="0"/>
              <a:t>9/28/2016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Wroclaw University of Technology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Glucose dehydration at 46°C</a:t>
            </a:r>
          </a:p>
        </p:txBody>
      </p:sp>
      <p:pic>
        <p:nvPicPr>
          <p:cNvPr id="10" name="Obraz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8405" y="1683751"/>
            <a:ext cx="6382411" cy="4613313"/>
          </a:xfrm>
          <a:prstGeom prst="rect">
            <a:avLst/>
          </a:prstGeom>
        </p:spPr>
      </p:pic>
      <p:sp>
        <p:nvSpPr>
          <p:cNvPr id="11" name="Prostokąt 7"/>
          <p:cNvSpPr/>
          <p:nvPr/>
        </p:nvSpPr>
        <p:spPr>
          <a:xfrm>
            <a:off x="6854363" y="2106405"/>
            <a:ext cx="182959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000" b="1" dirty="0" err="1">
                <a:solidFill>
                  <a:srgbClr val="000000"/>
                </a:solidFill>
                <a:latin typeface="Calibri" panose="020F0502020204030204" pitchFamily="34" charset="0"/>
                <a:ea typeface="CMU Sans Serif" panose="02000603000000000000" pitchFamily="50" charset="0"/>
                <a:cs typeface="CMU Sans Serif" panose="02000603000000000000" pitchFamily="50" charset="0"/>
              </a:rPr>
              <a:t>Dehydrated</a:t>
            </a:r>
            <a:r>
              <a:rPr lang="pl-PL" sz="2000" b="1" dirty="0">
                <a:solidFill>
                  <a:srgbClr val="000000"/>
                </a:solidFill>
                <a:latin typeface="Calibri" panose="020F0502020204030204" pitchFamily="34" charset="0"/>
                <a:ea typeface="CMU Sans Serif" panose="02000603000000000000" pitchFamily="50" charset="0"/>
                <a:cs typeface="CMU Sans Serif" panose="02000603000000000000" pitchFamily="50" charset="0"/>
              </a:rPr>
              <a:t> </a:t>
            </a:r>
            <a:r>
              <a:rPr lang="pl-PL" sz="2000" b="1" dirty="0" err="1">
                <a:solidFill>
                  <a:srgbClr val="000000"/>
                </a:solidFill>
                <a:latin typeface="Calibri" panose="020F0502020204030204" pitchFamily="34" charset="0"/>
                <a:ea typeface="CMU Sans Serif" panose="02000603000000000000" pitchFamily="50" charset="0"/>
                <a:cs typeface="CMU Sans Serif" panose="02000603000000000000" pitchFamily="50" charset="0"/>
              </a:rPr>
              <a:t>glucose</a:t>
            </a:r>
            <a:endParaRPr lang="pl-PL" sz="2000" b="1" dirty="0">
              <a:latin typeface="Calibri" panose="020F0502020204030204" pitchFamily="34" charset="0"/>
              <a:ea typeface="CMU Sans Serif" panose="02000603000000000000" pitchFamily="50" charset="0"/>
              <a:cs typeface="CMU Sans Serif" panose="02000603000000000000" pitchFamily="50" charset="0"/>
            </a:endParaRPr>
          </a:p>
        </p:txBody>
      </p:sp>
      <p:sp>
        <p:nvSpPr>
          <p:cNvPr id="12" name="Prostokąt 8"/>
          <p:cNvSpPr/>
          <p:nvPr/>
        </p:nvSpPr>
        <p:spPr>
          <a:xfrm>
            <a:off x="6950416" y="4297115"/>
            <a:ext cx="16374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000" b="1" dirty="0" err="1">
                <a:solidFill>
                  <a:srgbClr val="000000"/>
                </a:solidFill>
                <a:latin typeface="Calibri" panose="020F0502020204030204" pitchFamily="34" charset="0"/>
                <a:ea typeface="CMU Sans Serif" panose="02000603000000000000" pitchFamily="50" charset="0"/>
                <a:cs typeface="CMU Sans Serif" panose="02000603000000000000" pitchFamily="50" charset="0"/>
              </a:rPr>
              <a:t>Hydrated</a:t>
            </a:r>
            <a:r>
              <a:rPr lang="pl-PL" sz="2000" b="1" dirty="0">
                <a:solidFill>
                  <a:srgbClr val="000000"/>
                </a:solidFill>
                <a:latin typeface="Calibri" panose="020F0502020204030204" pitchFamily="34" charset="0"/>
                <a:ea typeface="CMU Sans Serif" panose="02000603000000000000" pitchFamily="50" charset="0"/>
                <a:cs typeface="CMU Sans Serif" panose="02000603000000000000" pitchFamily="50" charset="0"/>
              </a:rPr>
              <a:t> </a:t>
            </a:r>
            <a:r>
              <a:rPr lang="pl-PL" sz="2000" b="1" dirty="0" err="1">
                <a:solidFill>
                  <a:srgbClr val="000000"/>
                </a:solidFill>
                <a:latin typeface="Calibri" panose="020F0502020204030204" pitchFamily="34" charset="0"/>
                <a:ea typeface="CMU Sans Serif" panose="02000603000000000000" pitchFamily="50" charset="0"/>
                <a:cs typeface="CMU Sans Serif" panose="02000603000000000000" pitchFamily="50" charset="0"/>
              </a:rPr>
              <a:t>glucose</a:t>
            </a:r>
            <a:endParaRPr lang="pl-PL" sz="2000" b="1" dirty="0">
              <a:latin typeface="Calibri" panose="020F0502020204030204" pitchFamily="34" charset="0"/>
              <a:ea typeface="CMU Sans Serif" panose="02000603000000000000" pitchFamily="50" charset="0"/>
              <a:cs typeface="CMU Sans Serif" panose="020006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08359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 of methods: BSS vs PA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7134F-ED5A-4A3A-8459-01DA1D543969}" type="datetime1">
              <a:rPr lang="en-US" smtClean="0"/>
              <a:t>9/28/2016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Wroclaw University of Technology</a:t>
            </a:r>
            <a:endParaRPr lang="en-US" dirty="0"/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E96F3-D576-429C-A424-7828B7A27E0C}" type="slidenum">
              <a:rPr lang="en-US" smtClean="0"/>
              <a:t>17</a:t>
            </a:fld>
            <a:endParaRPr lang="en-US"/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87" y="1605483"/>
            <a:ext cx="6078913" cy="4747665"/>
          </a:xfrm>
          <a:prstGeom prst="rect">
            <a:avLst/>
          </a:prstGeom>
        </p:spPr>
      </p:pic>
      <p:cxnSp>
        <p:nvCxnSpPr>
          <p:cNvPr id="12" name="Straight Arrow Connector 11"/>
          <p:cNvCxnSpPr/>
          <p:nvPr/>
        </p:nvCxnSpPr>
        <p:spPr>
          <a:xfrm flipV="1">
            <a:off x="3886200" y="3979315"/>
            <a:ext cx="4140200" cy="1177480"/>
          </a:xfrm>
          <a:prstGeom prst="straightConnector1">
            <a:avLst/>
          </a:prstGeom>
          <a:ln w="88900"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rostokąt 12"/>
          <p:cNvSpPr/>
          <p:nvPr/>
        </p:nvSpPr>
        <p:spPr>
          <a:xfrm>
            <a:off x="6235700" y="2905624"/>
            <a:ext cx="5823454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ea typeface="CMU Sans Serif" panose="02000603000000000000" pitchFamily="50" charset="0"/>
                <a:cs typeface="CMU Sans Serif" panose="02000603000000000000" pitchFamily="50" charset="0"/>
              </a:rPr>
              <a:t>BSS algorithm yields a conclusion that</a:t>
            </a:r>
          </a:p>
          <a:p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ea typeface="CMU Sans Serif" panose="02000603000000000000" pitchFamily="50" charset="0"/>
                <a:cs typeface="CMU Sans Serif" panose="02000603000000000000" pitchFamily="50" charset="0"/>
              </a:rPr>
              <a:t>the dehydration is completed sooner</a:t>
            </a:r>
            <a:endParaRPr lang="pl-PL" sz="2800" b="1" dirty="0">
              <a:latin typeface="Calibri" panose="020F0502020204030204" pitchFamily="34" charset="0"/>
              <a:ea typeface="CMU Sans Serif" panose="02000603000000000000" pitchFamily="50" charset="0"/>
              <a:cs typeface="CMU Sans Serif" panose="020006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42895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9281" y="1566318"/>
            <a:ext cx="9903674" cy="4783682"/>
          </a:xfrm>
          <a:prstGeom prst="rect">
            <a:avLst/>
          </a:prstGeom>
        </p:spPr>
      </p:pic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E96F3-D576-429C-A424-7828B7A27E0C}" type="slidenum">
              <a:rPr lang="en-US" smtClean="0"/>
              <a:t>18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C168D-45F7-4721-9529-C0F16313E19F}" type="datetime1">
              <a:rPr lang="en-US" smtClean="0"/>
              <a:t>9/28/2016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Wroclaw University of Technology</a:t>
            </a:r>
            <a:endParaRPr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 of methods: BSS vs PA</a:t>
            </a:r>
          </a:p>
        </p:txBody>
      </p:sp>
    </p:spTree>
    <p:extLst>
      <p:ext uri="{BB962C8B-B14F-4D97-AF65-F5344CB8AC3E}">
        <p14:creationId xmlns:p14="http://schemas.microsoft.com/office/powerpoint/2010/main" val="21303081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E96F3-D576-429C-A424-7828B7A27E0C}" type="slidenum">
              <a:rPr lang="en-US" smtClean="0"/>
              <a:t>19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C168D-45F7-4721-9529-C0F16313E19F}" type="datetime1">
              <a:rPr lang="en-US" smtClean="0"/>
              <a:t>9/28/2016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Wroclaw University of Technology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887" y="1473446"/>
            <a:ext cx="6743567" cy="4315265"/>
          </a:xfrm>
          <a:prstGeom prst="rect">
            <a:avLst/>
          </a:prstGeom>
        </p:spPr>
      </p:pic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Arrhenius plot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8808" y="3281986"/>
            <a:ext cx="4067637" cy="1143533"/>
          </a:xfrm>
          <a:prstGeom prst="rect">
            <a:avLst/>
          </a:prstGeom>
        </p:spPr>
      </p:pic>
      <p:sp>
        <p:nvSpPr>
          <p:cNvPr id="16" name="Prostokąt 12"/>
          <p:cNvSpPr/>
          <p:nvPr/>
        </p:nvSpPr>
        <p:spPr>
          <a:xfrm>
            <a:off x="7608808" y="2996634"/>
            <a:ext cx="31502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000" b="1" dirty="0">
                <a:solidFill>
                  <a:srgbClr val="000000"/>
                </a:solidFill>
                <a:latin typeface="Calibri" panose="020F0502020204030204" pitchFamily="34" charset="0"/>
                <a:ea typeface="CMU Sans Serif" panose="02000603000000000000" pitchFamily="50" charset="0"/>
                <a:cs typeface="CMU Sans Serif" panose="02000603000000000000" pitchFamily="50" charset="0"/>
              </a:rPr>
              <a:t>Arrhenius plot-ready form</a:t>
            </a:r>
            <a:r>
              <a:rPr lang="en-US" sz="2000" b="1" dirty="0">
                <a:solidFill>
                  <a:srgbClr val="000000"/>
                </a:solidFill>
                <a:latin typeface="Calibri" panose="020F0502020204030204" pitchFamily="34" charset="0"/>
                <a:ea typeface="CMU Sans Serif" panose="02000603000000000000" pitchFamily="50" charset="0"/>
                <a:cs typeface="CMU Sans Serif" panose="02000603000000000000" pitchFamily="50" charset="0"/>
              </a:rPr>
              <a:t>:</a:t>
            </a:r>
            <a:endParaRPr lang="pl-PL" sz="2000" b="1" dirty="0">
              <a:latin typeface="Calibri" panose="020F0502020204030204" pitchFamily="34" charset="0"/>
              <a:ea typeface="CMU Sans Serif" panose="02000603000000000000" pitchFamily="50" charset="0"/>
              <a:cs typeface="CMU Sans Serif" panose="02000603000000000000" pitchFamily="50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47879" y="5959305"/>
            <a:ext cx="115832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L. A. Sterczewski, M. P. </a:t>
            </a:r>
            <a:r>
              <a:rPr lang="en-US" sz="1200" dirty="0" err="1"/>
              <a:t>Grzelczak</a:t>
            </a:r>
            <a:r>
              <a:rPr lang="en-US" sz="1200" dirty="0"/>
              <a:t>, K. Nowak, B. </a:t>
            </a:r>
            <a:r>
              <a:rPr lang="en-US" sz="1200" dirty="0" err="1"/>
              <a:t>Szlachetko</a:t>
            </a:r>
            <a:r>
              <a:rPr lang="en-US" sz="1200" dirty="0"/>
              <a:t>, and E. F. </a:t>
            </a:r>
            <a:r>
              <a:rPr lang="en-US" sz="1200" dirty="0" err="1"/>
              <a:t>Plinski</a:t>
            </a:r>
            <a:r>
              <a:rPr lang="en-US" sz="1200" dirty="0"/>
              <a:t>, “Bayesian separation algorithm of THz spectral sources applied to D-glucose monohydrate dehydration kinetics,” </a:t>
            </a:r>
            <a:r>
              <a:rPr lang="en-US" sz="1200" i="1" dirty="0"/>
              <a:t>Chemical Physics Letters</a:t>
            </a:r>
            <a:r>
              <a:rPr lang="en-US" sz="1200" dirty="0"/>
              <a:t>, vol. 644, pp. 45–50, 2016.</a:t>
            </a:r>
            <a:endParaRPr lang="en-US" sz="1200" dirty="0">
              <a:effectLst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765343" y="4148485"/>
            <a:ext cx="263405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/>
              <a:t>131.6 kJ mol</a:t>
            </a:r>
            <a:r>
              <a:rPr lang="en-US" sz="3200" baseline="30000" dirty="0"/>
              <a:t>−1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5343" y="3853753"/>
            <a:ext cx="3068636" cy="389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735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E96F3-D576-429C-A424-7828B7A27E0C}" type="slidenum">
              <a:rPr lang="en-US" smtClean="0"/>
              <a:t>20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C168D-45F7-4721-9529-C0F16313E19F}" type="datetime1">
              <a:rPr lang="en-US" smtClean="0"/>
              <a:t>9/28/2016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Wroclaw University of Technology</a:t>
            </a:r>
            <a:endParaRPr lang="en-US" dirty="0"/>
          </a:p>
        </p:txBody>
      </p:sp>
      <p:sp>
        <p:nvSpPr>
          <p:cNvPr id="1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α-</a:t>
            </a:r>
            <a:r>
              <a:rPr lang="en-US" dirty="0"/>
              <a:t>D-Lactose dehydration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" y="2119313"/>
            <a:ext cx="5953125" cy="310260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3559" y="1394882"/>
            <a:ext cx="5640582" cy="4306393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381000" y="5949512"/>
            <a:ext cx="11811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1400" dirty="0"/>
              <a:t>L. A. Sterczewski, M. P. </a:t>
            </a:r>
            <a:r>
              <a:rPr lang="en-US" sz="1400" dirty="0" err="1"/>
              <a:t>Grzelczak</a:t>
            </a:r>
            <a:r>
              <a:rPr lang="en-US" sz="1400" dirty="0"/>
              <a:t>, and E. F. </a:t>
            </a:r>
            <a:r>
              <a:rPr lang="en-US" sz="1400" dirty="0" err="1"/>
              <a:t>Plinski</a:t>
            </a:r>
            <a:r>
              <a:rPr lang="en-US" sz="1400" dirty="0"/>
              <a:t>, “Heating system of pellet samples integrated with terahertz spectrometer,” </a:t>
            </a:r>
            <a:r>
              <a:rPr lang="en-US" sz="1400" i="1" dirty="0"/>
              <a:t>Review of Scientific Instruments</a:t>
            </a:r>
            <a:r>
              <a:rPr lang="en-US" sz="1400" dirty="0"/>
              <a:t>, vol. 87, no. 1, p. 13106, Jan. 2016.</a:t>
            </a:r>
            <a:endParaRPr lang="en-US" sz="1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9155417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E96F3-D576-429C-A424-7828B7A27E0C}" type="slidenum">
              <a:rPr lang="en-US" smtClean="0"/>
              <a:t>21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C168D-45F7-4721-9529-C0F16313E19F}" type="datetime1">
              <a:rPr lang="en-US" smtClean="0"/>
              <a:t>9/28/2016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Wroclaw University of Technology</a:t>
            </a:r>
            <a:endParaRPr lang="en-US" dirty="0"/>
          </a:p>
        </p:txBody>
      </p:sp>
      <p:sp>
        <p:nvSpPr>
          <p:cNvPr id="1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α-</a:t>
            </a:r>
            <a:r>
              <a:rPr lang="en-US" dirty="0"/>
              <a:t>D-Lactose dehydration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6712" y="1794103"/>
            <a:ext cx="4740275" cy="393819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161" y="1579619"/>
            <a:ext cx="5640582" cy="4306393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381000" y="5949512"/>
            <a:ext cx="11811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1400" dirty="0"/>
              <a:t>L. A. Sterczewski, M. P. </a:t>
            </a:r>
            <a:r>
              <a:rPr lang="en-US" sz="1400" dirty="0" err="1"/>
              <a:t>Grzelczak</a:t>
            </a:r>
            <a:r>
              <a:rPr lang="en-US" sz="1400" dirty="0"/>
              <a:t>, and E. F. </a:t>
            </a:r>
            <a:r>
              <a:rPr lang="en-US" sz="1400" dirty="0" err="1"/>
              <a:t>Plinski</a:t>
            </a:r>
            <a:r>
              <a:rPr lang="en-US" sz="1400" dirty="0"/>
              <a:t>, “Heating system of pellet samples integrated with terahertz spectrometer,” </a:t>
            </a:r>
            <a:r>
              <a:rPr lang="en-US" sz="1400" i="1" dirty="0"/>
              <a:t>Review of Scientific Instruments</a:t>
            </a:r>
            <a:r>
              <a:rPr lang="en-US" sz="1400" dirty="0"/>
              <a:t>, vol. 87, no. 1, p. 13106, Jan. 2016.</a:t>
            </a:r>
            <a:endParaRPr lang="en-US" sz="1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6362821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Presentation outline</a:t>
            </a:r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95263-2B06-44B6-AC8E-F90C641E3B68}" type="datetime1">
              <a:rPr lang="en-US" smtClean="0"/>
              <a:t>9/28/2016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Wroclaw University of Technology</a:t>
            </a:r>
            <a:endParaRPr lang="en-US" dirty="0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E96F3-D576-429C-A424-7828B7A27E0C}" type="slidenum">
              <a:rPr lang="en-US" smtClean="0"/>
              <a:t>22</a:t>
            </a:fld>
            <a:endParaRPr lang="en-US"/>
          </a:p>
        </p:txBody>
      </p:sp>
      <p:sp>
        <p:nvSpPr>
          <p:cNvPr id="21" name="Symbol zastępczy zawartości 2"/>
          <p:cNvSpPr txBox="1">
            <a:spLocks/>
          </p:cNvSpPr>
          <p:nvPr/>
        </p:nvSpPr>
        <p:spPr>
          <a:xfrm>
            <a:off x="681167" y="2959133"/>
            <a:ext cx="6376582" cy="622166"/>
          </a:xfrm>
          <a:prstGeom prst="rect">
            <a:avLst/>
          </a:prstGeom>
        </p:spPr>
        <p:txBody>
          <a:bodyPr/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</a:pPr>
            <a:r>
              <a:rPr lang="en-US" sz="36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</a:rPr>
              <a:t>The blind source separation (BSS)</a:t>
            </a:r>
            <a:endParaRPr lang="pl-PL" sz="3600" b="1" dirty="0">
              <a:solidFill>
                <a:schemeClr val="bg1">
                  <a:lumMod val="8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0" y="2930162"/>
            <a:ext cx="503613" cy="736051"/>
          </a:xfrm>
          <a:prstGeom prst="rect">
            <a:avLst/>
          </a:prstGeom>
          <a:solidFill>
            <a:srgbClr val="F1D1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Symbol zastępczy zawartości 2"/>
          <p:cNvSpPr txBox="1">
            <a:spLocks/>
          </p:cNvSpPr>
          <p:nvPr/>
        </p:nvSpPr>
        <p:spPr>
          <a:xfrm>
            <a:off x="681167" y="3973124"/>
            <a:ext cx="6625156" cy="689231"/>
          </a:xfrm>
          <a:prstGeom prst="rect">
            <a:avLst/>
          </a:prstGeom>
        </p:spPr>
        <p:txBody>
          <a:bodyPr/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</a:pPr>
            <a:r>
              <a:rPr lang="en-US" sz="36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</a:rPr>
              <a:t>Dehydration studies </a:t>
            </a:r>
            <a:endParaRPr lang="pl-PL" sz="3600" b="1" dirty="0">
              <a:solidFill>
                <a:schemeClr val="bg1">
                  <a:lumMod val="8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0" y="3928666"/>
            <a:ext cx="503613" cy="733689"/>
          </a:xfrm>
          <a:prstGeom prst="rect">
            <a:avLst/>
          </a:prstGeom>
          <a:solidFill>
            <a:srgbClr val="F1D1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Symbol zastępczy zawartości 2"/>
          <p:cNvSpPr txBox="1">
            <a:spLocks/>
          </p:cNvSpPr>
          <p:nvPr/>
        </p:nvSpPr>
        <p:spPr>
          <a:xfrm>
            <a:off x="681167" y="4947036"/>
            <a:ext cx="5256584" cy="689231"/>
          </a:xfrm>
          <a:prstGeom prst="rect">
            <a:avLst/>
          </a:prstGeom>
        </p:spPr>
        <p:txBody>
          <a:bodyPr/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</a:pPr>
            <a:r>
              <a:rPr lang="en-US" sz="3600" dirty="0">
                <a:latin typeface="Calibri" panose="020F0502020204030204" pitchFamily="34" charset="0"/>
              </a:rPr>
              <a:t>Possible applications </a:t>
            </a:r>
            <a:endParaRPr lang="pl-PL" sz="3600" b="1" dirty="0">
              <a:latin typeface="Calibri" panose="020F0502020204030204" pitchFamily="34" charset="0"/>
            </a:endParaRPr>
          </a:p>
        </p:txBody>
      </p:sp>
      <p:sp>
        <p:nvSpPr>
          <p:cNvPr id="31" name="Symbol zastępczy zawartości 2"/>
          <p:cNvSpPr txBox="1">
            <a:spLocks/>
          </p:cNvSpPr>
          <p:nvPr/>
        </p:nvSpPr>
        <p:spPr>
          <a:xfrm>
            <a:off x="681167" y="1977983"/>
            <a:ext cx="5256584" cy="622166"/>
          </a:xfrm>
          <a:prstGeom prst="rect">
            <a:avLst/>
          </a:prstGeom>
        </p:spPr>
        <p:txBody>
          <a:bodyPr/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</a:pPr>
            <a:r>
              <a:rPr lang="en-US" sz="36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</a:rPr>
              <a:t>Problem statement</a:t>
            </a:r>
            <a:endParaRPr lang="pl-PL" sz="3600" b="1" dirty="0">
              <a:solidFill>
                <a:schemeClr val="bg1">
                  <a:lumMod val="8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0" y="1933035"/>
            <a:ext cx="503613" cy="740144"/>
          </a:xfrm>
          <a:prstGeom prst="rect">
            <a:avLst/>
          </a:prstGeom>
          <a:solidFill>
            <a:srgbClr val="F1D1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0" y="4924808"/>
            <a:ext cx="503613" cy="733689"/>
          </a:xfrm>
          <a:prstGeom prst="rect">
            <a:avLst/>
          </a:prstGeom>
          <a:solidFill>
            <a:srgbClr val="F1D1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5271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E96F3-D576-429C-A424-7828B7A27E0C}" type="slidenum">
              <a:rPr lang="en-US" smtClean="0"/>
              <a:t>23</a:t>
            </a:fld>
            <a:endParaRPr lang="en-US"/>
          </a:p>
        </p:txBody>
      </p:sp>
      <p:pic>
        <p:nvPicPr>
          <p:cNvPr id="14" name="Obraz 8" descr="C:\Users\Lukas\Desktop\Fulbright\Research proposeal\figures\Combined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2527" y="1640677"/>
            <a:ext cx="8357422" cy="446714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5440D-E02C-4269-8D43-D0A4465A5EDD}" type="datetime1">
              <a:rPr lang="en-US" smtClean="0"/>
              <a:t>9/28/2016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Wroclaw University of Technology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Reaction kinetics in native packaging</a:t>
            </a:r>
          </a:p>
        </p:txBody>
      </p:sp>
      <p:pic>
        <p:nvPicPr>
          <p:cNvPr id="8" name="Obraz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5746" y="4759807"/>
            <a:ext cx="807314" cy="736001"/>
          </a:xfrm>
          <a:prstGeom prst="rect">
            <a:avLst/>
          </a:prstGeom>
        </p:spPr>
      </p:pic>
      <p:pic>
        <p:nvPicPr>
          <p:cNvPr id="9" name="Obraz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8908" y="4759806"/>
            <a:ext cx="807314" cy="736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7348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E96F3-D576-429C-A424-7828B7A27E0C}" type="slidenum">
              <a:rPr lang="en-US" smtClean="0"/>
              <a:t>24</a:t>
            </a:fld>
            <a:endParaRPr lang="en-US"/>
          </a:p>
        </p:txBody>
      </p:sp>
      <p:sp>
        <p:nvSpPr>
          <p:cNvPr id="11" name="Prostokąt 10"/>
          <p:cNvSpPr/>
          <p:nvPr/>
        </p:nvSpPr>
        <p:spPr>
          <a:xfrm>
            <a:off x="1878676" y="1491630"/>
            <a:ext cx="7655477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pl-PL" sz="3200" u="sng" dirty="0"/>
              <a:t>Not </a:t>
            </a:r>
            <a:r>
              <a:rPr lang="pl-PL" sz="3200" u="sng" dirty="0" err="1"/>
              <a:t>sensitive</a:t>
            </a:r>
            <a:r>
              <a:rPr lang="pl-PL" sz="3200" u="sng" dirty="0"/>
              <a:t> to </a:t>
            </a:r>
            <a:r>
              <a:rPr lang="pl-PL" sz="3200" u="sng" dirty="0" err="1"/>
              <a:t>overlapping</a:t>
            </a:r>
            <a:r>
              <a:rPr lang="pl-PL" sz="3200" u="sng" dirty="0"/>
              <a:t> </a:t>
            </a:r>
            <a:r>
              <a:rPr lang="pl-PL" sz="3200" u="sng" dirty="0" err="1"/>
              <a:t>peaks</a:t>
            </a:r>
            <a:endParaRPr lang="pl-PL" sz="3200" u="sng" dirty="0"/>
          </a:p>
          <a:p>
            <a:pPr marL="342900" indent="-342900" algn="just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pl-PL" sz="3200" u="sng" dirty="0" err="1"/>
              <a:t>Possible</a:t>
            </a:r>
            <a:r>
              <a:rPr lang="pl-PL" sz="3200" u="sng" dirty="0"/>
              <a:t> </a:t>
            </a:r>
            <a:r>
              <a:rPr lang="pl-PL" sz="3200" u="sng" dirty="0" err="1"/>
              <a:t>estimation</a:t>
            </a:r>
            <a:r>
              <a:rPr lang="pl-PL" sz="3200" u="sng" dirty="0"/>
              <a:t> of </a:t>
            </a:r>
            <a:r>
              <a:rPr lang="pl-PL" sz="3200" u="sng" dirty="0" err="1"/>
              <a:t>multiple</a:t>
            </a:r>
            <a:r>
              <a:rPr lang="pl-PL" sz="3200" u="sng" dirty="0"/>
              <a:t> </a:t>
            </a:r>
            <a:r>
              <a:rPr lang="pl-PL" sz="3200" u="sng" dirty="0" err="1"/>
              <a:t>compounds</a:t>
            </a:r>
            <a:endParaRPr lang="pl-PL" sz="3200" u="sng" dirty="0"/>
          </a:p>
          <a:p>
            <a:pPr marL="342900" indent="-342900" algn="just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pl-PL" sz="3200" dirty="0" err="1"/>
              <a:t>Use</a:t>
            </a:r>
            <a:r>
              <a:rPr lang="pl-PL" sz="3200" dirty="0"/>
              <a:t> of the </a:t>
            </a:r>
            <a:r>
              <a:rPr lang="pl-PL" sz="3200" dirty="0" err="1"/>
              <a:t>full</a:t>
            </a:r>
            <a:r>
              <a:rPr lang="pl-PL" sz="3200" dirty="0"/>
              <a:t> band</a:t>
            </a:r>
          </a:p>
          <a:p>
            <a:pPr marL="342900" indent="-342900" algn="just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pl-PL" sz="3200" dirty="0"/>
              <a:t>Less </a:t>
            </a:r>
            <a:r>
              <a:rPr lang="pl-PL" sz="3200" dirty="0" err="1"/>
              <a:t>sensitive</a:t>
            </a:r>
            <a:r>
              <a:rPr lang="pl-PL" sz="3200" dirty="0"/>
              <a:t> to </a:t>
            </a:r>
            <a:r>
              <a:rPr lang="pl-PL" sz="3200" dirty="0" err="1"/>
              <a:t>spectral</a:t>
            </a:r>
            <a:r>
              <a:rPr lang="pl-PL" sz="3200" dirty="0"/>
              <a:t> </a:t>
            </a:r>
            <a:r>
              <a:rPr lang="pl-PL" sz="3200" dirty="0" err="1"/>
              <a:t>artifacts</a:t>
            </a:r>
            <a:endParaRPr lang="pl-PL" sz="3200" dirty="0"/>
          </a:p>
          <a:p>
            <a:pPr marL="342900" indent="-342900" algn="just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pl-PL" sz="3200" dirty="0" err="1"/>
              <a:t>More</a:t>
            </a:r>
            <a:r>
              <a:rPr lang="pl-PL" sz="3200" dirty="0"/>
              <a:t> </a:t>
            </a:r>
            <a:r>
              <a:rPr lang="pl-PL" sz="3200" dirty="0" err="1"/>
              <a:t>precise</a:t>
            </a:r>
            <a:endParaRPr lang="pl-PL" sz="3200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l-PL" sz="2400" dirty="0"/>
          </a:p>
        </p:txBody>
      </p:sp>
      <p:sp>
        <p:nvSpPr>
          <p:cNvPr id="14" name="Prostokąt 13"/>
          <p:cNvSpPr/>
          <p:nvPr/>
        </p:nvSpPr>
        <p:spPr>
          <a:xfrm>
            <a:off x="1878676" y="4288507"/>
            <a:ext cx="870042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Clr>
                <a:srgbClr val="C00000"/>
              </a:buClr>
              <a:buFont typeface="Calibri" panose="020F0502020204030204" pitchFamily="34" charset="0"/>
              <a:buChar char="×"/>
            </a:pPr>
            <a:r>
              <a:rPr lang="pl-PL" sz="3200" dirty="0" err="1"/>
              <a:t>Sophisticated</a:t>
            </a:r>
            <a:r>
              <a:rPr lang="pl-PL" sz="3200" dirty="0"/>
              <a:t> </a:t>
            </a:r>
            <a:r>
              <a:rPr lang="pl-PL" sz="3200" dirty="0" err="1"/>
              <a:t>implementation</a:t>
            </a:r>
            <a:endParaRPr lang="pl-PL" sz="3200" dirty="0"/>
          </a:p>
          <a:p>
            <a:pPr marL="457200" indent="-457200" algn="just">
              <a:buClr>
                <a:srgbClr val="C00000"/>
              </a:buClr>
              <a:buFont typeface="Calibri" panose="020F0502020204030204" pitchFamily="34" charset="0"/>
              <a:buChar char="×"/>
            </a:pPr>
            <a:r>
              <a:rPr lang="pl-PL" sz="3200" dirty="0" err="1"/>
              <a:t>Computational</a:t>
            </a:r>
            <a:r>
              <a:rPr lang="pl-PL" sz="3200" dirty="0"/>
              <a:t> </a:t>
            </a:r>
            <a:r>
              <a:rPr lang="pl-PL" sz="3200" dirty="0" err="1"/>
              <a:t>complexity</a:t>
            </a:r>
            <a:endParaRPr lang="pl-PL" sz="3200" dirty="0"/>
          </a:p>
          <a:p>
            <a:pPr marL="457200" indent="-457200" algn="just">
              <a:buClr>
                <a:srgbClr val="C00000"/>
              </a:buClr>
              <a:buFont typeface="Calibri" panose="020F0502020204030204" pitchFamily="34" charset="0"/>
              <a:buChar char="×"/>
            </a:pPr>
            <a:r>
              <a:rPr lang="pl-PL" sz="3200" u="sng" dirty="0"/>
              <a:t>Does not work when no evolution is present</a:t>
            </a:r>
            <a:endParaRPr lang="pl-PL" sz="22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00FD1-1986-4269-9DAE-A939256EC499}" type="datetime1">
              <a:rPr lang="en-US" smtClean="0"/>
              <a:t>9/28/2016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Wroclaw University of Technology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BSS – Pros and Cons</a:t>
            </a:r>
          </a:p>
        </p:txBody>
      </p:sp>
    </p:spTree>
    <p:extLst>
      <p:ext uri="{BB962C8B-B14F-4D97-AF65-F5344CB8AC3E}">
        <p14:creationId xmlns:p14="http://schemas.microsoft.com/office/powerpoint/2010/main" val="35668214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Łącznik prosty 19"/>
          <p:cNvCxnSpPr/>
          <p:nvPr/>
        </p:nvCxnSpPr>
        <p:spPr>
          <a:xfrm flipH="1">
            <a:off x="2128984" y="2358866"/>
            <a:ext cx="5262416" cy="0"/>
          </a:xfrm>
          <a:prstGeom prst="line">
            <a:avLst/>
          </a:prstGeom>
          <a:ln w="1270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6000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1221062615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787</TotalTime>
  <Words>731</Words>
  <Application>Microsoft Office PowerPoint</Application>
  <PresentationFormat>Widescreen</PresentationFormat>
  <Paragraphs>174</Paragraphs>
  <Slides>25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Arial</vt:lpstr>
      <vt:lpstr>Calibri</vt:lpstr>
      <vt:lpstr>CMU Sans Serif</vt:lpstr>
      <vt:lpstr>Times New Roman</vt:lpstr>
      <vt:lpstr>Wingdings</vt:lpstr>
      <vt:lpstr>Motyw pakietu Office</vt:lpstr>
      <vt:lpstr>MDLDrawOLE.MDLDrawObject.1</vt:lpstr>
      <vt:lpstr>Resolving terahertz spectral mixtures using the blind source separation approach </vt:lpstr>
      <vt:lpstr>Presentation outline</vt:lpstr>
      <vt:lpstr>Presentation outline</vt:lpstr>
      <vt:lpstr>Problem statement</vt:lpstr>
      <vt:lpstr>Terahertz spectroscopy</vt:lpstr>
      <vt:lpstr>Spectral mixture</vt:lpstr>
      <vt:lpstr>Presentation outline</vt:lpstr>
      <vt:lpstr>Presentation outline</vt:lpstr>
      <vt:lpstr>Blind source separation</vt:lpstr>
      <vt:lpstr>Results of deconvolution </vt:lpstr>
      <vt:lpstr>Results of deconvolution </vt:lpstr>
      <vt:lpstr>Presentation outline</vt:lpstr>
      <vt:lpstr>Presentation outline</vt:lpstr>
      <vt:lpstr>α-D-Glucose dehydration</vt:lpstr>
      <vt:lpstr>α-D-Glucose dehydration</vt:lpstr>
      <vt:lpstr>Glucose dehydration at 46°C</vt:lpstr>
      <vt:lpstr>Comparison of methods: BSS vs PA</vt:lpstr>
      <vt:lpstr>Comparison of methods: BSS vs PA</vt:lpstr>
      <vt:lpstr>Arrhenius plot</vt:lpstr>
      <vt:lpstr>α-D-Lactose dehydration</vt:lpstr>
      <vt:lpstr>α-D-Lactose dehydration</vt:lpstr>
      <vt:lpstr>Presentation outline</vt:lpstr>
      <vt:lpstr>Reaction kinetics in native packaging</vt:lpstr>
      <vt:lpstr>BSS – Pros and Cons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Łukasz Sterczewski</dc:creator>
  <cp:lastModifiedBy>Lukasz Sterczewski</cp:lastModifiedBy>
  <cp:revision>181</cp:revision>
  <dcterms:created xsi:type="dcterms:W3CDTF">2014-10-27T22:02:52Z</dcterms:created>
  <dcterms:modified xsi:type="dcterms:W3CDTF">2016-09-28T07:41:21Z</dcterms:modified>
</cp:coreProperties>
</file>