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1"/>
  </p:notesMasterIdLst>
  <p:handoutMasterIdLst>
    <p:handoutMasterId r:id="rId52"/>
  </p:handoutMasterIdLst>
  <p:sldIdLst>
    <p:sldId id="375" r:id="rId3"/>
    <p:sldId id="256" r:id="rId4"/>
    <p:sldId id="364" r:id="rId5"/>
    <p:sldId id="312" r:id="rId6"/>
    <p:sldId id="368" r:id="rId7"/>
    <p:sldId id="369" r:id="rId8"/>
    <p:sldId id="370" r:id="rId9"/>
    <p:sldId id="257" r:id="rId10"/>
    <p:sldId id="258" r:id="rId11"/>
    <p:sldId id="259" r:id="rId12"/>
    <p:sldId id="265" r:id="rId13"/>
    <p:sldId id="268" r:id="rId14"/>
    <p:sldId id="269" r:id="rId15"/>
    <p:sldId id="260" r:id="rId16"/>
    <p:sldId id="318" r:id="rId17"/>
    <p:sldId id="267" r:id="rId18"/>
    <p:sldId id="366" r:id="rId19"/>
    <p:sldId id="263" r:id="rId20"/>
    <p:sldId id="313" r:id="rId21"/>
    <p:sldId id="322" r:id="rId22"/>
    <p:sldId id="320" r:id="rId23"/>
    <p:sldId id="372" r:id="rId24"/>
    <p:sldId id="323" r:id="rId25"/>
    <p:sldId id="284" r:id="rId26"/>
    <p:sldId id="283" r:id="rId27"/>
    <p:sldId id="373" r:id="rId28"/>
    <p:sldId id="354" r:id="rId29"/>
    <p:sldId id="355" r:id="rId30"/>
    <p:sldId id="287" r:id="rId31"/>
    <p:sldId id="374" r:id="rId32"/>
    <p:sldId id="304" r:id="rId33"/>
    <p:sldId id="298" r:id="rId34"/>
    <p:sldId id="299" r:id="rId35"/>
    <p:sldId id="329" r:id="rId36"/>
    <p:sldId id="330" r:id="rId37"/>
    <p:sldId id="300" r:id="rId38"/>
    <p:sldId id="301" r:id="rId39"/>
    <p:sldId id="331" r:id="rId40"/>
    <p:sldId id="332" r:id="rId41"/>
    <p:sldId id="333" r:id="rId42"/>
    <p:sldId id="334" r:id="rId43"/>
    <p:sldId id="335" r:id="rId44"/>
    <p:sldId id="336" r:id="rId45"/>
    <p:sldId id="357" r:id="rId46"/>
    <p:sldId id="359" r:id="rId47"/>
    <p:sldId id="358" r:id="rId48"/>
    <p:sldId id="360" r:id="rId49"/>
    <p:sldId id="376" r:id="rId50"/>
  </p:sldIdLst>
  <p:sldSz cx="9144000" cy="6858000" type="screen4x3"/>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0" d="100"/>
          <a:sy n="80" d="100"/>
        </p:scale>
        <p:origin x="-1086" y="3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ppe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35"/>
      <c:depthPercent val="290"/>
      <c:rAngAx val="1"/>
    </c:view3D>
    <c:floor>
      <c:thickness val="0"/>
    </c:floor>
    <c:sideWall>
      <c:thickness val="0"/>
    </c:sideWall>
    <c:backWall>
      <c:thickness val="0"/>
    </c:backWall>
    <c:plotArea>
      <c:layout/>
      <c:area3DChart>
        <c:grouping val="stacked"/>
        <c:varyColors val="0"/>
        <c:ser>
          <c:idx val="0"/>
          <c:order val="0"/>
          <c:spPr>
            <a:noFill/>
            <a:ln>
              <a:solidFill>
                <a:schemeClr val="tx1"/>
              </a:solidFill>
            </a:ln>
            <a:effectLst>
              <a:outerShdw blurRad="50800" dist="50800" dir="5400000" algn="ctr" rotWithShape="0">
                <a:schemeClr val="tx1"/>
              </a:outerShdw>
            </a:effectLst>
          </c:spPr>
          <c:val>
            <c:numRef>
              <c:f>Tabelle1!$C$2:$C$11</c:f>
              <c:numCache>
                <c:formatCode>General</c:formatCode>
                <c:ptCount val="10"/>
                <c:pt idx="0">
                  <c:v>0.95</c:v>
                </c:pt>
                <c:pt idx="1">
                  <c:v>1.7</c:v>
                </c:pt>
                <c:pt idx="2">
                  <c:v>2.7</c:v>
                </c:pt>
                <c:pt idx="3">
                  <c:v>2.4500000000000002</c:v>
                </c:pt>
                <c:pt idx="4">
                  <c:v>3.6</c:v>
                </c:pt>
                <c:pt idx="5">
                  <c:v>5.45</c:v>
                </c:pt>
                <c:pt idx="6">
                  <c:v>7.2</c:v>
                </c:pt>
                <c:pt idx="7">
                  <c:v>9.3000000000000007</c:v>
                </c:pt>
                <c:pt idx="8">
                  <c:v>10.4</c:v>
                </c:pt>
                <c:pt idx="9">
                  <c:v>10.199999999999999</c:v>
                </c:pt>
              </c:numCache>
            </c:numRef>
          </c:val>
        </c:ser>
        <c:dLbls>
          <c:showLegendKey val="0"/>
          <c:showVal val="0"/>
          <c:showCatName val="0"/>
          <c:showSerName val="0"/>
          <c:showPercent val="0"/>
          <c:showBubbleSize val="0"/>
        </c:dLbls>
        <c:axId val="143895040"/>
        <c:axId val="73426624"/>
        <c:axId val="0"/>
      </c:area3DChart>
      <c:catAx>
        <c:axId val="143895040"/>
        <c:scaling>
          <c:orientation val="minMax"/>
        </c:scaling>
        <c:delete val="1"/>
        <c:axPos val="b"/>
        <c:numFmt formatCode="General" sourceLinked="1"/>
        <c:majorTickMark val="out"/>
        <c:minorTickMark val="none"/>
        <c:tickLblPos val="nextTo"/>
        <c:crossAx val="73426624"/>
        <c:crosses val="autoZero"/>
        <c:auto val="1"/>
        <c:lblAlgn val="ctr"/>
        <c:lblOffset val="100"/>
        <c:noMultiLvlLbl val="0"/>
      </c:catAx>
      <c:valAx>
        <c:axId val="73426624"/>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143895040"/>
        <c:crosses val="autoZero"/>
        <c:crossBetween val="midCat"/>
      </c:valAx>
    </c:plotArea>
    <c:plotVisOnly val="1"/>
    <c:dispBlanksAs val="zero"/>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drawing1.xml><?xml version="1.0" encoding="utf-8"?>
<c:userShapes xmlns:c="http://schemas.openxmlformats.org/drawingml/2006/chart">
  <cdr:relSizeAnchor xmlns:cdr="http://schemas.openxmlformats.org/drawingml/2006/chartDrawing">
    <cdr:from>
      <cdr:x>0.11306</cdr:x>
      <cdr:y>0.64748</cdr:y>
    </cdr:from>
    <cdr:to>
      <cdr:x>0.4079</cdr:x>
      <cdr:y>0.81014</cdr:y>
    </cdr:to>
    <cdr:sp macro="" textlink="">
      <cdr:nvSpPr>
        <cdr:cNvPr id="2" name="Freihandform 1"/>
        <cdr:cNvSpPr/>
      </cdr:nvSpPr>
      <cdr:spPr bwMode="auto">
        <a:xfrm xmlns:a="http://schemas.openxmlformats.org/drawingml/2006/main">
          <a:off x="516902" y="1776168"/>
          <a:ext cx="1348033" cy="446202"/>
        </a:xfrm>
        <a:custGeom xmlns:a="http://schemas.openxmlformats.org/drawingml/2006/main">
          <a:avLst/>
          <a:gdLst>
            <a:gd name="connsiteX0" fmla="*/ 6285 w 1407736"/>
            <a:gd name="connsiteY0" fmla="*/ 339365 h 477625"/>
            <a:gd name="connsiteX1" fmla="*/ 399068 w 1407736"/>
            <a:gd name="connsiteY1" fmla="*/ 226244 h 477625"/>
            <a:gd name="connsiteX2" fmla="*/ 763571 w 1407736"/>
            <a:gd name="connsiteY2" fmla="*/ 75415 h 477625"/>
            <a:gd name="connsiteX3" fmla="*/ 1134359 w 1407736"/>
            <a:gd name="connsiteY3" fmla="*/ 119407 h 477625"/>
            <a:gd name="connsiteX4" fmla="*/ 1407736 w 1407736"/>
            <a:gd name="connsiteY4" fmla="*/ 0 h 477625"/>
            <a:gd name="connsiteX5" fmla="*/ 1341749 w 1407736"/>
            <a:gd name="connsiteY5" fmla="*/ 474483 h 477625"/>
            <a:gd name="connsiteX6" fmla="*/ 0 w 1407736"/>
            <a:gd name="connsiteY6" fmla="*/ 477625 h 477625"/>
            <a:gd name="connsiteX7" fmla="*/ 6285 w 1407736"/>
            <a:gd name="connsiteY7" fmla="*/ 339365 h 477625"/>
            <a:gd name="connsiteX0" fmla="*/ 6285 w 1348033"/>
            <a:gd name="connsiteY0" fmla="*/ 307942 h 446202"/>
            <a:gd name="connsiteX1" fmla="*/ 399068 w 1348033"/>
            <a:gd name="connsiteY1" fmla="*/ 194821 h 446202"/>
            <a:gd name="connsiteX2" fmla="*/ 763571 w 1348033"/>
            <a:gd name="connsiteY2" fmla="*/ 43992 h 446202"/>
            <a:gd name="connsiteX3" fmla="*/ 1134359 w 1348033"/>
            <a:gd name="connsiteY3" fmla="*/ 87984 h 446202"/>
            <a:gd name="connsiteX4" fmla="*/ 1348033 w 1348033"/>
            <a:gd name="connsiteY4" fmla="*/ 0 h 446202"/>
            <a:gd name="connsiteX5" fmla="*/ 1341749 w 1348033"/>
            <a:gd name="connsiteY5" fmla="*/ 443060 h 446202"/>
            <a:gd name="connsiteX6" fmla="*/ 0 w 1348033"/>
            <a:gd name="connsiteY6" fmla="*/ 446202 h 446202"/>
            <a:gd name="connsiteX7" fmla="*/ 6285 w 1348033"/>
            <a:gd name="connsiteY7" fmla="*/ 307942 h 446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033" h="446202">
              <a:moveTo>
                <a:pt x="6285" y="307942"/>
              </a:moveTo>
              <a:lnTo>
                <a:pt x="399068" y="194821"/>
              </a:lnTo>
              <a:lnTo>
                <a:pt x="763571" y="43992"/>
              </a:lnTo>
              <a:lnTo>
                <a:pt x="1134359" y="87984"/>
              </a:lnTo>
              <a:lnTo>
                <a:pt x="1348033" y="0"/>
              </a:lnTo>
              <a:cubicBezTo>
                <a:pt x="1345938" y="147687"/>
                <a:pt x="1343844" y="295373"/>
                <a:pt x="1341749" y="443060"/>
              </a:cubicBezTo>
              <a:lnTo>
                <a:pt x="0" y="446202"/>
              </a:lnTo>
              <a:cubicBezTo>
                <a:pt x="1047" y="402210"/>
                <a:pt x="2095" y="358219"/>
                <a:pt x="6285" y="307942"/>
              </a:cubicBezTo>
              <a:close/>
            </a:path>
          </a:pathLst>
        </a:custGeom>
        <a:solidFill xmlns:a="http://schemas.openxmlformats.org/drawingml/2006/main">
          <a:srgbClr val="0070C0"/>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0.40653</cdr:x>
      <cdr:y>0.25479</cdr:y>
    </cdr:from>
    <cdr:to>
      <cdr:x>0.85808</cdr:x>
      <cdr:y>0.81014</cdr:y>
    </cdr:to>
    <cdr:sp macro="" textlink="">
      <cdr:nvSpPr>
        <cdr:cNvPr id="3" name="Freihandform 2"/>
        <cdr:cNvSpPr/>
      </cdr:nvSpPr>
      <cdr:spPr bwMode="auto">
        <a:xfrm xmlns:a="http://schemas.openxmlformats.org/drawingml/2006/main">
          <a:off x="1858010" y="698540"/>
          <a:ext cx="2063770" cy="1522549"/>
        </a:xfrm>
        <a:custGeom xmlns:a="http://schemas.openxmlformats.org/drawingml/2006/main">
          <a:avLst/>
          <a:gdLst>
            <a:gd name="connsiteX0" fmla="*/ 0 w 2064470"/>
            <a:gd name="connsiteY0" fmla="*/ 1517715 h 1517715"/>
            <a:gd name="connsiteX1" fmla="*/ 3142 w 2064470"/>
            <a:gd name="connsiteY1" fmla="*/ 1071513 h 1517715"/>
            <a:gd name="connsiteX2" fmla="*/ 402210 w 2064470"/>
            <a:gd name="connsiteY2" fmla="*/ 879835 h 1517715"/>
            <a:gd name="connsiteX3" fmla="*/ 747859 w 2064470"/>
            <a:gd name="connsiteY3" fmla="*/ 634738 h 1517715"/>
            <a:gd name="connsiteX4" fmla="*/ 1153212 w 2064470"/>
            <a:gd name="connsiteY4" fmla="*/ 361360 h 1517715"/>
            <a:gd name="connsiteX5" fmla="*/ 1508288 w 2064470"/>
            <a:gd name="connsiteY5" fmla="*/ 75414 h 1517715"/>
            <a:gd name="connsiteX6" fmla="*/ 1696824 w 2064470"/>
            <a:gd name="connsiteY6" fmla="*/ 0 h 1517715"/>
            <a:gd name="connsiteX7" fmla="*/ 2058185 w 2064470"/>
            <a:gd name="connsiteY7" fmla="*/ 25138 h 1517715"/>
            <a:gd name="connsiteX8" fmla="*/ 2064470 w 2064470"/>
            <a:gd name="connsiteY8" fmla="*/ 1517715 h 1517715"/>
            <a:gd name="connsiteX9" fmla="*/ 0 w 2064470"/>
            <a:gd name="connsiteY9" fmla="*/ 1517715 h 1517715"/>
            <a:gd name="connsiteX0" fmla="*/ 0 w 2064470"/>
            <a:gd name="connsiteY0" fmla="*/ 1517715 h 1517715"/>
            <a:gd name="connsiteX1" fmla="*/ 3142 w 2064470"/>
            <a:gd name="connsiteY1" fmla="*/ 1071513 h 1517715"/>
            <a:gd name="connsiteX2" fmla="*/ 402210 w 2064470"/>
            <a:gd name="connsiteY2" fmla="*/ 879835 h 1517715"/>
            <a:gd name="connsiteX3" fmla="*/ 747859 w 2064470"/>
            <a:gd name="connsiteY3" fmla="*/ 634738 h 1517715"/>
            <a:gd name="connsiteX4" fmla="*/ 1153212 w 2064470"/>
            <a:gd name="connsiteY4" fmla="*/ 361360 h 1517715"/>
            <a:gd name="connsiteX5" fmla="*/ 1294613 w 2064470"/>
            <a:gd name="connsiteY5" fmla="*/ 166539 h 1517715"/>
            <a:gd name="connsiteX6" fmla="*/ 1696824 w 2064470"/>
            <a:gd name="connsiteY6" fmla="*/ 0 h 1517715"/>
            <a:gd name="connsiteX7" fmla="*/ 2058185 w 2064470"/>
            <a:gd name="connsiteY7" fmla="*/ 25138 h 1517715"/>
            <a:gd name="connsiteX8" fmla="*/ 2064470 w 2064470"/>
            <a:gd name="connsiteY8" fmla="*/ 1517715 h 1517715"/>
            <a:gd name="connsiteX9" fmla="*/ 0 w 2064470"/>
            <a:gd name="connsiteY9" fmla="*/ 1517715 h 1517715"/>
            <a:gd name="connsiteX0" fmla="*/ 0 w 2064470"/>
            <a:gd name="connsiteY0" fmla="*/ 1517715 h 1517715"/>
            <a:gd name="connsiteX1" fmla="*/ 3142 w 2064470"/>
            <a:gd name="connsiteY1" fmla="*/ 1071513 h 1517715"/>
            <a:gd name="connsiteX2" fmla="*/ 402210 w 2064470"/>
            <a:gd name="connsiteY2" fmla="*/ 879835 h 1517715"/>
            <a:gd name="connsiteX3" fmla="*/ 747859 w 2064470"/>
            <a:gd name="connsiteY3" fmla="*/ 634738 h 1517715"/>
            <a:gd name="connsiteX4" fmla="*/ 936396 w 2064470"/>
            <a:gd name="connsiteY4" fmla="*/ 468197 h 1517715"/>
            <a:gd name="connsiteX5" fmla="*/ 1294613 w 2064470"/>
            <a:gd name="connsiteY5" fmla="*/ 166539 h 1517715"/>
            <a:gd name="connsiteX6" fmla="*/ 1696824 w 2064470"/>
            <a:gd name="connsiteY6" fmla="*/ 0 h 1517715"/>
            <a:gd name="connsiteX7" fmla="*/ 2058185 w 2064470"/>
            <a:gd name="connsiteY7" fmla="*/ 25138 h 1517715"/>
            <a:gd name="connsiteX8" fmla="*/ 2064470 w 2064470"/>
            <a:gd name="connsiteY8" fmla="*/ 1517715 h 1517715"/>
            <a:gd name="connsiteX9" fmla="*/ 0 w 2064470"/>
            <a:gd name="connsiteY9" fmla="*/ 1517715 h 1517715"/>
            <a:gd name="connsiteX0" fmla="*/ 0 w 2064470"/>
            <a:gd name="connsiteY0" fmla="*/ 1517715 h 1517715"/>
            <a:gd name="connsiteX1" fmla="*/ 3142 w 2064470"/>
            <a:gd name="connsiteY1" fmla="*/ 1071513 h 1517715"/>
            <a:gd name="connsiteX2" fmla="*/ 402210 w 2064470"/>
            <a:gd name="connsiteY2" fmla="*/ 879835 h 1517715"/>
            <a:gd name="connsiteX3" fmla="*/ 568750 w 2064470"/>
            <a:gd name="connsiteY3" fmla="*/ 710152 h 1517715"/>
            <a:gd name="connsiteX4" fmla="*/ 936396 w 2064470"/>
            <a:gd name="connsiteY4" fmla="*/ 468197 h 1517715"/>
            <a:gd name="connsiteX5" fmla="*/ 1294613 w 2064470"/>
            <a:gd name="connsiteY5" fmla="*/ 166539 h 1517715"/>
            <a:gd name="connsiteX6" fmla="*/ 1696824 w 2064470"/>
            <a:gd name="connsiteY6" fmla="*/ 0 h 1517715"/>
            <a:gd name="connsiteX7" fmla="*/ 2058185 w 2064470"/>
            <a:gd name="connsiteY7" fmla="*/ 25138 h 1517715"/>
            <a:gd name="connsiteX8" fmla="*/ 2064470 w 2064470"/>
            <a:gd name="connsiteY8" fmla="*/ 1517715 h 1517715"/>
            <a:gd name="connsiteX9" fmla="*/ 0 w 2064470"/>
            <a:gd name="connsiteY9" fmla="*/ 1517715 h 1517715"/>
            <a:gd name="connsiteX0" fmla="*/ 0 w 2064470"/>
            <a:gd name="connsiteY0" fmla="*/ 1517715 h 1517715"/>
            <a:gd name="connsiteX1" fmla="*/ 3142 w 2064470"/>
            <a:gd name="connsiteY1" fmla="*/ 1071513 h 1517715"/>
            <a:gd name="connsiteX2" fmla="*/ 213674 w 2064470"/>
            <a:gd name="connsiteY2" fmla="*/ 961534 h 1517715"/>
            <a:gd name="connsiteX3" fmla="*/ 568750 w 2064470"/>
            <a:gd name="connsiteY3" fmla="*/ 710152 h 1517715"/>
            <a:gd name="connsiteX4" fmla="*/ 936396 w 2064470"/>
            <a:gd name="connsiteY4" fmla="*/ 468197 h 1517715"/>
            <a:gd name="connsiteX5" fmla="*/ 1294613 w 2064470"/>
            <a:gd name="connsiteY5" fmla="*/ 166539 h 1517715"/>
            <a:gd name="connsiteX6" fmla="*/ 1696824 w 2064470"/>
            <a:gd name="connsiteY6" fmla="*/ 0 h 1517715"/>
            <a:gd name="connsiteX7" fmla="*/ 2058185 w 2064470"/>
            <a:gd name="connsiteY7" fmla="*/ 25138 h 1517715"/>
            <a:gd name="connsiteX8" fmla="*/ 2064470 w 2064470"/>
            <a:gd name="connsiteY8" fmla="*/ 1517715 h 1517715"/>
            <a:gd name="connsiteX9" fmla="*/ 0 w 2064470"/>
            <a:gd name="connsiteY9" fmla="*/ 1517715 h 1517715"/>
            <a:gd name="connsiteX0" fmla="*/ 0 w 2064470"/>
            <a:gd name="connsiteY0" fmla="*/ 1523415 h 1523415"/>
            <a:gd name="connsiteX1" fmla="*/ 3142 w 2064470"/>
            <a:gd name="connsiteY1" fmla="*/ 1077213 h 1523415"/>
            <a:gd name="connsiteX2" fmla="*/ 213674 w 2064470"/>
            <a:gd name="connsiteY2" fmla="*/ 967234 h 1523415"/>
            <a:gd name="connsiteX3" fmla="*/ 568750 w 2064470"/>
            <a:gd name="connsiteY3" fmla="*/ 715852 h 1523415"/>
            <a:gd name="connsiteX4" fmla="*/ 936396 w 2064470"/>
            <a:gd name="connsiteY4" fmla="*/ 473897 h 1523415"/>
            <a:gd name="connsiteX5" fmla="*/ 1294613 w 2064470"/>
            <a:gd name="connsiteY5" fmla="*/ 172239 h 1523415"/>
            <a:gd name="connsiteX6" fmla="*/ 1683152 w 2064470"/>
            <a:gd name="connsiteY6" fmla="*/ 0 h 1523415"/>
            <a:gd name="connsiteX7" fmla="*/ 2058185 w 2064470"/>
            <a:gd name="connsiteY7" fmla="*/ 30838 h 1523415"/>
            <a:gd name="connsiteX8" fmla="*/ 2064470 w 2064470"/>
            <a:gd name="connsiteY8" fmla="*/ 1523415 h 1523415"/>
            <a:gd name="connsiteX9" fmla="*/ 0 w 2064470"/>
            <a:gd name="connsiteY9" fmla="*/ 1523415 h 1523415"/>
            <a:gd name="connsiteX0" fmla="*/ 0 w 2064470"/>
            <a:gd name="connsiteY0" fmla="*/ 1523415 h 1523415"/>
            <a:gd name="connsiteX1" fmla="*/ 3142 w 2064470"/>
            <a:gd name="connsiteY1" fmla="*/ 1077213 h 1523415"/>
            <a:gd name="connsiteX2" fmla="*/ 213674 w 2064470"/>
            <a:gd name="connsiteY2" fmla="*/ 967234 h 1523415"/>
            <a:gd name="connsiteX3" fmla="*/ 568750 w 2064470"/>
            <a:gd name="connsiteY3" fmla="*/ 715852 h 1523415"/>
            <a:gd name="connsiteX4" fmla="*/ 933864 w 2064470"/>
            <a:gd name="connsiteY4" fmla="*/ 462766 h 1523415"/>
            <a:gd name="connsiteX5" fmla="*/ 1294613 w 2064470"/>
            <a:gd name="connsiteY5" fmla="*/ 172239 h 1523415"/>
            <a:gd name="connsiteX6" fmla="*/ 1683152 w 2064470"/>
            <a:gd name="connsiteY6" fmla="*/ 0 h 1523415"/>
            <a:gd name="connsiteX7" fmla="*/ 2058185 w 2064470"/>
            <a:gd name="connsiteY7" fmla="*/ 30838 h 1523415"/>
            <a:gd name="connsiteX8" fmla="*/ 2064470 w 2064470"/>
            <a:gd name="connsiteY8" fmla="*/ 1523415 h 1523415"/>
            <a:gd name="connsiteX9" fmla="*/ 0 w 2064470"/>
            <a:gd name="connsiteY9" fmla="*/ 1523415 h 152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4470" h="1523415">
              <a:moveTo>
                <a:pt x="0" y="1523415"/>
              </a:moveTo>
              <a:cubicBezTo>
                <a:pt x="1047" y="1374681"/>
                <a:pt x="2095" y="1225947"/>
                <a:pt x="3142" y="1077213"/>
              </a:cubicBezTo>
              <a:lnTo>
                <a:pt x="213674" y="967234"/>
              </a:lnTo>
              <a:lnTo>
                <a:pt x="568750" y="715852"/>
              </a:lnTo>
              <a:lnTo>
                <a:pt x="933864" y="462766"/>
              </a:lnTo>
              <a:lnTo>
                <a:pt x="1294613" y="172239"/>
              </a:lnTo>
              <a:lnTo>
                <a:pt x="1683152" y="0"/>
              </a:lnTo>
              <a:lnTo>
                <a:pt x="2058185" y="30838"/>
              </a:lnTo>
              <a:lnTo>
                <a:pt x="2064470" y="1523415"/>
              </a:lnTo>
              <a:lnTo>
                <a:pt x="0" y="1523415"/>
              </a:lnTo>
              <a:close/>
            </a:path>
          </a:pathLst>
        </a:custGeom>
        <a:solidFill xmlns:a="http://schemas.openxmlformats.org/drawingml/2006/main">
          <a:srgbClr val="FFFF00"/>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0.7748</cdr:x>
      <cdr:y>0.21907</cdr:y>
    </cdr:from>
    <cdr:to>
      <cdr:x>0.90647</cdr:x>
      <cdr:y>0.26947</cdr:y>
    </cdr:to>
    <cdr:sp macro="" textlink="">
      <cdr:nvSpPr>
        <cdr:cNvPr id="4" name="Freihandform 3"/>
        <cdr:cNvSpPr/>
      </cdr:nvSpPr>
      <cdr:spPr bwMode="auto">
        <a:xfrm xmlns:a="http://schemas.openxmlformats.org/drawingml/2006/main">
          <a:off x="3541157" y="600605"/>
          <a:ext cx="601802" cy="138177"/>
        </a:xfrm>
        <a:custGeom xmlns:a="http://schemas.openxmlformats.org/drawingml/2006/main">
          <a:avLst/>
          <a:gdLst>
            <a:gd name="connsiteX0" fmla="*/ 0 w 565609"/>
            <a:gd name="connsiteY0" fmla="*/ 103695 h 138260"/>
            <a:gd name="connsiteX1" fmla="*/ 207390 w 565609"/>
            <a:gd name="connsiteY1" fmla="*/ 0 h 138260"/>
            <a:gd name="connsiteX2" fmla="*/ 565609 w 565609"/>
            <a:gd name="connsiteY2" fmla="*/ 28280 h 138260"/>
            <a:gd name="connsiteX3" fmla="*/ 348792 w 565609"/>
            <a:gd name="connsiteY3" fmla="*/ 138260 h 138260"/>
            <a:gd name="connsiteX4" fmla="*/ 0 w 565609"/>
            <a:gd name="connsiteY4" fmla="*/ 103695 h 138260"/>
            <a:gd name="connsiteX0" fmla="*/ 0 w 576371"/>
            <a:gd name="connsiteY0" fmla="*/ 103695 h 138260"/>
            <a:gd name="connsiteX1" fmla="*/ 207390 w 576371"/>
            <a:gd name="connsiteY1" fmla="*/ 0 h 138260"/>
            <a:gd name="connsiteX2" fmla="*/ 576371 w 576371"/>
            <a:gd name="connsiteY2" fmla="*/ 30972 h 138260"/>
            <a:gd name="connsiteX3" fmla="*/ 348792 w 576371"/>
            <a:gd name="connsiteY3" fmla="*/ 138260 h 138260"/>
            <a:gd name="connsiteX4" fmla="*/ 0 w 576371"/>
            <a:gd name="connsiteY4" fmla="*/ 103695 h 138260"/>
            <a:gd name="connsiteX0" fmla="*/ 0 w 590619"/>
            <a:gd name="connsiteY0" fmla="*/ 103695 h 138260"/>
            <a:gd name="connsiteX1" fmla="*/ 221638 w 590619"/>
            <a:gd name="connsiteY1" fmla="*/ 0 h 138260"/>
            <a:gd name="connsiteX2" fmla="*/ 590619 w 590619"/>
            <a:gd name="connsiteY2" fmla="*/ 30972 h 138260"/>
            <a:gd name="connsiteX3" fmla="*/ 363040 w 590619"/>
            <a:gd name="connsiteY3" fmla="*/ 138260 h 138260"/>
            <a:gd name="connsiteX4" fmla="*/ 0 w 590619"/>
            <a:gd name="connsiteY4" fmla="*/ 103695 h 138260"/>
            <a:gd name="connsiteX0" fmla="*/ 0 w 602018"/>
            <a:gd name="connsiteY0" fmla="*/ 97995 h 138260"/>
            <a:gd name="connsiteX1" fmla="*/ 233037 w 602018"/>
            <a:gd name="connsiteY1" fmla="*/ 0 h 138260"/>
            <a:gd name="connsiteX2" fmla="*/ 602018 w 602018"/>
            <a:gd name="connsiteY2" fmla="*/ 30972 h 138260"/>
            <a:gd name="connsiteX3" fmla="*/ 374439 w 602018"/>
            <a:gd name="connsiteY3" fmla="*/ 138260 h 138260"/>
            <a:gd name="connsiteX4" fmla="*/ 0 w 602018"/>
            <a:gd name="connsiteY4" fmla="*/ 97995 h 138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018" h="138260">
              <a:moveTo>
                <a:pt x="0" y="97995"/>
              </a:moveTo>
              <a:lnTo>
                <a:pt x="233037" y="0"/>
              </a:lnTo>
              <a:lnTo>
                <a:pt x="602018" y="30972"/>
              </a:lnTo>
              <a:lnTo>
                <a:pt x="374439" y="138260"/>
              </a:lnTo>
              <a:lnTo>
                <a:pt x="0" y="97995"/>
              </a:lnTo>
              <a:close/>
            </a:path>
          </a:pathLst>
        </a:custGeom>
        <a:solidFill xmlns:a="http://schemas.openxmlformats.org/drawingml/2006/main">
          <a:srgbClr val="CCCC00"/>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0.85533</cdr:x>
      <cdr:y>0.22971</cdr:y>
    </cdr:from>
    <cdr:to>
      <cdr:x>0.90619</cdr:x>
      <cdr:y>0.81096</cdr:y>
    </cdr:to>
    <cdr:sp macro="" textlink="">
      <cdr:nvSpPr>
        <cdr:cNvPr id="5" name="Freihandform 4"/>
        <cdr:cNvSpPr/>
      </cdr:nvSpPr>
      <cdr:spPr bwMode="auto">
        <a:xfrm xmlns:a="http://schemas.openxmlformats.org/drawingml/2006/main">
          <a:off x="3909211" y="629771"/>
          <a:ext cx="232452" cy="1593557"/>
        </a:xfrm>
        <a:custGeom xmlns:a="http://schemas.openxmlformats.org/drawingml/2006/main">
          <a:avLst/>
          <a:gdLst>
            <a:gd name="connsiteX0" fmla="*/ 0 w 232527"/>
            <a:gd name="connsiteY0" fmla="*/ 106837 h 1577418"/>
            <a:gd name="connsiteX1" fmla="*/ 226243 w 232527"/>
            <a:gd name="connsiteY1" fmla="*/ 0 h 1577418"/>
            <a:gd name="connsiteX2" fmla="*/ 232527 w 232527"/>
            <a:gd name="connsiteY2" fmla="*/ 1489435 h 1577418"/>
            <a:gd name="connsiteX3" fmla="*/ 15711 w 232527"/>
            <a:gd name="connsiteY3" fmla="*/ 1577418 h 1577418"/>
            <a:gd name="connsiteX4" fmla="*/ 0 w 232527"/>
            <a:gd name="connsiteY4" fmla="*/ 106837 h 1577418"/>
            <a:gd name="connsiteX0" fmla="*/ 0 w 232527"/>
            <a:gd name="connsiteY0" fmla="*/ 112218 h 1582799"/>
            <a:gd name="connsiteX1" fmla="*/ 229006 w 232527"/>
            <a:gd name="connsiteY1" fmla="*/ 0 h 1582799"/>
            <a:gd name="connsiteX2" fmla="*/ 232527 w 232527"/>
            <a:gd name="connsiteY2" fmla="*/ 1494816 h 1582799"/>
            <a:gd name="connsiteX3" fmla="*/ 15711 w 232527"/>
            <a:gd name="connsiteY3" fmla="*/ 1582799 h 1582799"/>
            <a:gd name="connsiteX4" fmla="*/ 0 w 232527"/>
            <a:gd name="connsiteY4" fmla="*/ 112218 h 1582799"/>
            <a:gd name="connsiteX0" fmla="*/ 0 w 232527"/>
            <a:gd name="connsiteY0" fmla="*/ 112218 h 1594475"/>
            <a:gd name="connsiteX1" fmla="*/ 229006 w 232527"/>
            <a:gd name="connsiteY1" fmla="*/ 0 h 1594475"/>
            <a:gd name="connsiteX2" fmla="*/ 232527 w 232527"/>
            <a:gd name="connsiteY2" fmla="*/ 1494816 h 1594475"/>
            <a:gd name="connsiteX3" fmla="*/ 15716 w 232527"/>
            <a:gd name="connsiteY3" fmla="*/ 1594475 h 1594475"/>
            <a:gd name="connsiteX4" fmla="*/ 0 w 232527"/>
            <a:gd name="connsiteY4" fmla="*/ 112218 h 1594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527" h="1594475">
              <a:moveTo>
                <a:pt x="0" y="112218"/>
              </a:moveTo>
              <a:cubicBezTo>
                <a:pt x="75414" y="76606"/>
                <a:pt x="153592" y="35612"/>
                <a:pt x="229006" y="0"/>
              </a:cubicBezTo>
              <a:cubicBezTo>
                <a:pt x="231101" y="496478"/>
                <a:pt x="230432" y="998338"/>
                <a:pt x="232527" y="1494816"/>
              </a:cubicBezTo>
              <a:lnTo>
                <a:pt x="15716" y="1594475"/>
              </a:lnTo>
              <a:lnTo>
                <a:pt x="0" y="112218"/>
              </a:lnTo>
              <a:close/>
            </a:path>
          </a:pathLst>
        </a:custGeom>
        <a:solidFill xmlns:a="http://schemas.openxmlformats.org/drawingml/2006/main">
          <a:srgbClr val="CCCC00"/>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0.28488</cdr:x>
      <cdr:y>0.62915</cdr:y>
    </cdr:from>
    <cdr:to>
      <cdr:x>0.41134</cdr:x>
      <cdr:y>0.6807</cdr:y>
    </cdr:to>
    <cdr:sp macro="" textlink="">
      <cdr:nvSpPr>
        <cdr:cNvPr id="6" name="Freihandform 5"/>
        <cdr:cNvSpPr/>
      </cdr:nvSpPr>
      <cdr:spPr bwMode="auto">
        <a:xfrm xmlns:a="http://schemas.openxmlformats.org/drawingml/2006/main">
          <a:off x="1302470" y="1725891"/>
          <a:ext cx="578177" cy="141402"/>
        </a:xfrm>
        <a:custGeom xmlns:a="http://schemas.openxmlformats.org/drawingml/2006/main">
          <a:avLst/>
          <a:gdLst>
            <a:gd name="connsiteX0" fmla="*/ 345650 w 578177"/>
            <a:gd name="connsiteY0" fmla="*/ 141402 h 141402"/>
            <a:gd name="connsiteX1" fmla="*/ 578177 w 578177"/>
            <a:gd name="connsiteY1" fmla="*/ 40849 h 141402"/>
            <a:gd name="connsiteX2" fmla="*/ 194821 w 578177"/>
            <a:gd name="connsiteY2" fmla="*/ 0 h 141402"/>
            <a:gd name="connsiteX3" fmla="*/ 0 w 578177"/>
            <a:gd name="connsiteY3" fmla="*/ 94268 h 141402"/>
            <a:gd name="connsiteX4" fmla="*/ 345650 w 578177"/>
            <a:gd name="connsiteY4" fmla="*/ 141402 h 141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77" h="141402">
              <a:moveTo>
                <a:pt x="345650" y="141402"/>
              </a:moveTo>
              <a:lnTo>
                <a:pt x="578177" y="40849"/>
              </a:lnTo>
              <a:lnTo>
                <a:pt x="194821" y="0"/>
              </a:lnTo>
              <a:lnTo>
                <a:pt x="0" y="94268"/>
              </a:lnTo>
              <a:lnTo>
                <a:pt x="345650" y="141402"/>
              </a:lnTo>
              <a:close/>
            </a:path>
          </a:pathLst>
        </a:custGeom>
        <a:solidFill xmlns:a="http://schemas.openxmlformats.org/drawingml/2006/main">
          <a:srgbClr val="003E6C"/>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0.11306</cdr:x>
      <cdr:y>0.68414</cdr:y>
    </cdr:from>
    <cdr:to>
      <cdr:x>0.23952</cdr:x>
      <cdr:y>0.75859</cdr:y>
    </cdr:to>
    <cdr:sp macro="" textlink="">
      <cdr:nvSpPr>
        <cdr:cNvPr id="7" name="Freihandform 6"/>
        <cdr:cNvSpPr/>
      </cdr:nvSpPr>
      <cdr:spPr bwMode="auto">
        <a:xfrm xmlns:a="http://schemas.openxmlformats.org/drawingml/2006/main">
          <a:off x="516903" y="1876720"/>
          <a:ext cx="578177" cy="204247"/>
        </a:xfrm>
        <a:custGeom xmlns:a="http://schemas.openxmlformats.org/drawingml/2006/main">
          <a:avLst/>
          <a:gdLst>
            <a:gd name="connsiteX0" fmla="*/ 0 w 578177"/>
            <a:gd name="connsiteY0" fmla="*/ 204247 h 204247"/>
            <a:gd name="connsiteX1" fmla="*/ 389641 w 578177"/>
            <a:gd name="connsiteY1" fmla="*/ 97410 h 204247"/>
            <a:gd name="connsiteX2" fmla="*/ 578177 w 578177"/>
            <a:gd name="connsiteY2" fmla="*/ 0 h 204247"/>
            <a:gd name="connsiteX3" fmla="*/ 232528 w 578177"/>
            <a:gd name="connsiteY3" fmla="*/ 103694 h 204247"/>
            <a:gd name="connsiteX4" fmla="*/ 0 w 578177"/>
            <a:gd name="connsiteY4" fmla="*/ 204247 h 20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77" h="204247">
              <a:moveTo>
                <a:pt x="0" y="204247"/>
              </a:moveTo>
              <a:lnTo>
                <a:pt x="389641" y="97410"/>
              </a:lnTo>
              <a:lnTo>
                <a:pt x="578177" y="0"/>
              </a:lnTo>
              <a:lnTo>
                <a:pt x="232528" y="103694"/>
              </a:lnTo>
              <a:lnTo>
                <a:pt x="0" y="204247"/>
              </a:lnTo>
              <a:close/>
            </a:path>
          </a:pathLst>
        </a:custGeom>
        <a:solidFill xmlns:a="http://schemas.openxmlformats.org/drawingml/2006/main">
          <a:srgbClr val="003E6C"/>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0.20378</cdr:x>
      <cdr:y>0.62801</cdr:y>
    </cdr:from>
    <cdr:to>
      <cdr:x>0.32749</cdr:x>
      <cdr:y>0.7185</cdr:y>
    </cdr:to>
    <cdr:sp macro="" textlink="">
      <cdr:nvSpPr>
        <cdr:cNvPr id="8" name="Freihandform 7"/>
        <cdr:cNvSpPr/>
      </cdr:nvSpPr>
      <cdr:spPr bwMode="auto">
        <a:xfrm xmlns:a="http://schemas.openxmlformats.org/drawingml/2006/main">
          <a:off x="931359" y="1721760"/>
          <a:ext cx="565406" cy="248089"/>
        </a:xfrm>
        <a:custGeom xmlns:a="http://schemas.openxmlformats.org/drawingml/2006/main">
          <a:avLst/>
          <a:gdLst>
            <a:gd name="connsiteX0" fmla="*/ 0 w 565609"/>
            <a:gd name="connsiteY0" fmla="*/ 248240 h 248240"/>
            <a:gd name="connsiteX1" fmla="*/ 166541 w 565609"/>
            <a:gd name="connsiteY1" fmla="*/ 150829 h 248240"/>
            <a:gd name="connsiteX2" fmla="*/ 565609 w 565609"/>
            <a:gd name="connsiteY2" fmla="*/ 0 h 248240"/>
            <a:gd name="connsiteX3" fmla="*/ 380215 w 565609"/>
            <a:gd name="connsiteY3" fmla="*/ 91126 h 248240"/>
            <a:gd name="connsiteX4" fmla="*/ 0 w 565609"/>
            <a:gd name="connsiteY4" fmla="*/ 248240 h 24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609" h="248240">
              <a:moveTo>
                <a:pt x="0" y="248240"/>
              </a:moveTo>
              <a:lnTo>
                <a:pt x="166541" y="150829"/>
              </a:lnTo>
              <a:lnTo>
                <a:pt x="565609" y="0"/>
              </a:lnTo>
              <a:lnTo>
                <a:pt x="380215" y="91126"/>
              </a:lnTo>
              <a:lnTo>
                <a:pt x="0" y="248240"/>
              </a:lnTo>
              <a:close/>
            </a:path>
          </a:pathLst>
        </a:custGeom>
        <a:solidFill xmlns:a="http://schemas.openxmlformats.org/drawingml/2006/main">
          <a:srgbClr val="003E6C"/>
        </a:solidFill>
        <a:ln xmlns:a="http://schemas.openxmlformats.org/drawingml/2006/main" w="9525" cap="flat" cmpd="sng" algn="ctr">
          <a:solidFill>
            <a:schemeClr val="tx1"/>
          </a:solidFill>
          <a:prstDash val="solid"/>
          <a:round/>
          <a:headEnd type="none" w="med" len="med"/>
          <a:tailEnd type="none" w="med" len="med"/>
        </a:ln>
        <a:effectLst xmlns:a="http://schemas.openxmlformats.org/drawingml/2006/main"/>
        <a:ex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F03C070-7ABD-42F1-B1BB-8221B9D8FDFE}" type="datetimeFigureOut">
              <a:rPr lang="de-DE" smtClean="0"/>
              <a:t>27.07.2016</a:t>
            </a:fld>
            <a:endParaRPr lang="de-DE"/>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FE0FBD7-B47F-467E-A709-F902A9774F40}" type="slidenum">
              <a:rPr lang="de-DE" smtClean="0"/>
              <a:t>‹#›</a:t>
            </a:fld>
            <a:endParaRPr lang="de-DE"/>
          </a:p>
        </p:txBody>
      </p:sp>
    </p:spTree>
    <p:extLst>
      <p:ext uri="{BB962C8B-B14F-4D97-AF65-F5344CB8AC3E}">
        <p14:creationId xmlns:p14="http://schemas.microsoft.com/office/powerpoint/2010/main" val="1712062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C4AE76A-840C-4796-8834-6A0B17107C44}" type="datetimeFigureOut">
              <a:rPr lang="de-DE" smtClean="0"/>
              <a:t>27.07.2016</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5C6E1BD3-B09D-42BF-A529-438A1F56326A}" type="slidenum">
              <a:rPr lang="de-DE" smtClean="0"/>
              <a:t>‹#›</a:t>
            </a:fld>
            <a:endParaRPr lang="de-DE"/>
          </a:p>
        </p:txBody>
      </p:sp>
    </p:spTree>
    <p:extLst>
      <p:ext uri="{BB962C8B-B14F-4D97-AF65-F5344CB8AC3E}">
        <p14:creationId xmlns:p14="http://schemas.microsoft.com/office/powerpoint/2010/main" val="3620881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8"/>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693738" algn="l"/>
                <a:tab pos="1389063" algn="l"/>
                <a:tab pos="2084388" algn="l"/>
                <a:tab pos="2779713" algn="l"/>
              </a:tabLst>
              <a:defRPr sz="2400">
                <a:solidFill>
                  <a:schemeClr val="bg1"/>
                </a:solidFill>
                <a:latin typeface="Arial" charset="0"/>
                <a:ea typeface="ＭＳ Ｐゴシック" pitchFamily="32" charset="-128"/>
              </a:defRPr>
            </a:lvl1pPr>
            <a:lvl2pPr>
              <a:tabLst>
                <a:tab pos="693738" algn="l"/>
                <a:tab pos="1389063" algn="l"/>
                <a:tab pos="2084388" algn="l"/>
                <a:tab pos="2779713" algn="l"/>
              </a:tabLst>
              <a:defRPr sz="2400">
                <a:solidFill>
                  <a:schemeClr val="bg1"/>
                </a:solidFill>
                <a:latin typeface="Arial" charset="0"/>
                <a:ea typeface="ＭＳ Ｐゴシック" pitchFamily="32" charset="-128"/>
              </a:defRPr>
            </a:lvl2pPr>
            <a:lvl3pPr>
              <a:tabLst>
                <a:tab pos="693738" algn="l"/>
                <a:tab pos="1389063" algn="l"/>
                <a:tab pos="2084388" algn="l"/>
                <a:tab pos="2779713" algn="l"/>
              </a:tabLst>
              <a:defRPr sz="2400">
                <a:solidFill>
                  <a:schemeClr val="bg1"/>
                </a:solidFill>
                <a:latin typeface="Arial" charset="0"/>
                <a:ea typeface="ＭＳ Ｐゴシック" pitchFamily="32" charset="-128"/>
              </a:defRPr>
            </a:lvl3pPr>
            <a:lvl4pPr>
              <a:tabLst>
                <a:tab pos="693738" algn="l"/>
                <a:tab pos="1389063" algn="l"/>
                <a:tab pos="2084388" algn="l"/>
                <a:tab pos="2779713" algn="l"/>
              </a:tabLst>
              <a:defRPr sz="2400">
                <a:solidFill>
                  <a:schemeClr val="bg1"/>
                </a:solidFill>
                <a:latin typeface="Arial" charset="0"/>
                <a:ea typeface="ＭＳ Ｐゴシック" pitchFamily="32" charset="-128"/>
              </a:defRPr>
            </a:lvl4pPr>
            <a:lvl5pPr>
              <a:tabLst>
                <a:tab pos="693738" algn="l"/>
                <a:tab pos="1389063" algn="l"/>
                <a:tab pos="2084388" algn="l"/>
                <a:tab pos="2779713"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693738" algn="l"/>
                <a:tab pos="1389063" algn="l"/>
                <a:tab pos="2084388" algn="l"/>
                <a:tab pos="2779713"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693738" algn="l"/>
                <a:tab pos="1389063" algn="l"/>
                <a:tab pos="2084388" algn="l"/>
                <a:tab pos="2779713"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693738" algn="l"/>
                <a:tab pos="1389063" algn="l"/>
                <a:tab pos="2084388" algn="l"/>
                <a:tab pos="2779713"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693738" algn="l"/>
                <a:tab pos="1389063" algn="l"/>
                <a:tab pos="2084388" algn="l"/>
                <a:tab pos="2779713" algn="l"/>
              </a:tabLst>
              <a:defRPr sz="2400">
                <a:solidFill>
                  <a:schemeClr val="bg1"/>
                </a:solidFill>
                <a:latin typeface="Arial" charset="0"/>
                <a:ea typeface="ＭＳ Ｐゴシック" pitchFamily="32" charset="-128"/>
              </a:defRPr>
            </a:lvl9pPr>
          </a:lstStyle>
          <a:p>
            <a:fld id="{D3F4BF4B-5F1C-40BC-9380-1EAC919F0326}" type="slidenum">
              <a:rPr lang="de-DE" altLang="en-US" sz="1200">
                <a:solidFill>
                  <a:srgbClr val="000000"/>
                </a:solidFill>
                <a:latin typeface="Times New Roman" pitchFamily="16" charset="0"/>
              </a:rPr>
              <a:pPr/>
              <a:t>22</a:t>
            </a:fld>
            <a:endParaRPr lang="de-DE" altLang="en-US" sz="1200">
              <a:solidFill>
                <a:srgbClr val="000000"/>
              </a:solidFill>
              <a:latin typeface="Times New Roman" pitchFamily="16" charset="0"/>
            </a:endParaRPr>
          </a:p>
        </p:txBody>
      </p:sp>
      <p:sp>
        <p:nvSpPr>
          <p:cNvPr id="59395" name="Rectangle 1"/>
          <p:cNvSpPr>
            <a:spLocks noGrp="1" noRot="1" noChangeAspect="1" noChangeArrowheads="1" noTextEdit="1"/>
          </p:cNvSpPr>
          <p:nvPr>
            <p:ph type="sldImg"/>
          </p:nvPr>
        </p:nvSpPr>
        <p:spPr>
          <a:xfrm>
            <a:off x="915988" y="744538"/>
            <a:ext cx="4965700" cy="3724275"/>
          </a:xfrm>
          <a:solidFill>
            <a:srgbClr val="FFFFFF"/>
          </a:solidFill>
          <a:ln/>
        </p:spPr>
      </p:sp>
      <p:sp>
        <p:nvSpPr>
          <p:cNvPr id="59396" name="Rectangle 2"/>
          <p:cNvSpPr>
            <a:spLocks noGrp="1" noChangeArrowheads="1"/>
          </p:cNvSpPr>
          <p:nvPr>
            <p:ph type="body" idx="1"/>
          </p:nvPr>
        </p:nvSpPr>
        <p:spPr>
          <a:xfrm>
            <a:off x="908050" y="4716313"/>
            <a:ext cx="4979988" cy="44685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Two</a:t>
            </a:r>
            <a:r>
              <a:rPr lang="de-DE" dirty="0" smtClean="0"/>
              <a:t> divergent </a:t>
            </a:r>
            <a:r>
              <a:rPr lang="de-DE" dirty="0" err="1" smtClean="0"/>
              <a:t>ways</a:t>
            </a:r>
            <a:r>
              <a:rPr lang="de-DE" baseline="0" dirty="0" smtClean="0"/>
              <a:t> </a:t>
            </a:r>
            <a:r>
              <a:rPr lang="de-DE" baseline="0" dirty="0" err="1" smtClean="0"/>
              <a:t>to</a:t>
            </a:r>
            <a:r>
              <a:rPr lang="de-DE" baseline="0" dirty="0" smtClean="0"/>
              <a:t> </a:t>
            </a:r>
            <a:r>
              <a:rPr lang="de-DE" baseline="0" dirty="0" err="1" smtClean="0"/>
              <a:t>define</a:t>
            </a:r>
            <a:r>
              <a:rPr lang="de-DE" baseline="0" dirty="0" smtClean="0"/>
              <a:t> </a:t>
            </a:r>
            <a:r>
              <a:rPr lang="de-DE" baseline="0" dirty="0" err="1" smtClean="0"/>
              <a:t>what</a:t>
            </a:r>
            <a:r>
              <a:rPr lang="de-DE" baseline="0" dirty="0" smtClean="0"/>
              <a:t> a </a:t>
            </a:r>
            <a:r>
              <a:rPr lang="de-DE" baseline="0" dirty="0" err="1" smtClean="0"/>
              <a:t>product</a:t>
            </a:r>
            <a:r>
              <a:rPr lang="de-DE" baseline="0" dirty="0" smtClean="0"/>
              <a:t> </a:t>
            </a:r>
            <a:r>
              <a:rPr lang="de-DE" baseline="0" dirty="0" err="1" smtClean="0"/>
              <a:t>protected</a:t>
            </a:r>
            <a:r>
              <a:rPr lang="de-DE" baseline="0" dirty="0" smtClean="0"/>
              <a:t> </a:t>
            </a:r>
            <a:r>
              <a:rPr lang="de-DE" baseline="0" dirty="0" err="1" smtClean="0"/>
              <a:t>by</a:t>
            </a:r>
            <a:r>
              <a:rPr lang="de-DE" baseline="0" dirty="0" smtClean="0"/>
              <a:t> a </a:t>
            </a:r>
            <a:r>
              <a:rPr lang="de-DE" baseline="0" dirty="0" err="1" smtClean="0"/>
              <a:t>basic</a:t>
            </a:r>
            <a:r>
              <a:rPr lang="de-DE" baseline="0" dirty="0" smtClean="0"/>
              <a:t> patent in </a:t>
            </a:r>
            <a:r>
              <a:rPr lang="de-DE" baseline="0" dirty="0" err="1" smtClean="0"/>
              <a:t>force</a:t>
            </a:r>
            <a:r>
              <a:rPr lang="de-DE" baseline="0" dirty="0" smtClean="0"/>
              <a:t> </a:t>
            </a:r>
            <a:r>
              <a:rPr lang="de-DE" baseline="0" dirty="0" err="1" smtClean="0"/>
              <a:t>were</a:t>
            </a:r>
            <a:r>
              <a:rPr lang="de-DE" baseline="0" dirty="0" smtClean="0"/>
              <a:t> </a:t>
            </a:r>
            <a:r>
              <a:rPr lang="de-DE" baseline="0" dirty="0" err="1" smtClean="0"/>
              <a:t>developed</a:t>
            </a:r>
            <a:r>
              <a:rPr lang="de-DE" baseline="0" dirty="0" smtClean="0"/>
              <a:t> </a:t>
            </a:r>
            <a:r>
              <a:rPr lang="de-DE" baseline="0" dirty="0" err="1" smtClean="0"/>
              <a:t>over</a:t>
            </a:r>
            <a:r>
              <a:rPr lang="de-DE" baseline="0" smtClean="0"/>
              <a:t> time</a:t>
            </a:r>
            <a:endParaRPr lang="de-DE"/>
          </a:p>
        </p:txBody>
      </p:sp>
      <p:sp>
        <p:nvSpPr>
          <p:cNvPr id="4" name="Foliennummernplatzhalter 3"/>
          <p:cNvSpPr>
            <a:spLocks noGrp="1"/>
          </p:cNvSpPr>
          <p:nvPr>
            <p:ph type="sldNum" sz="quarter" idx="10"/>
          </p:nvPr>
        </p:nvSpPr>
        <p:spPr/>
        <p:txBody>
          <a:bodyPr/>
          <a:lstStyle/>
          <a:p>
            <a:fld id="{5C6E1BD3-B09D-42BF-A529-438A1F56326A}" type="slidenum">
              <a:rPr lang="de-DE" smtClean="0"/>
              <a:t>24</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Two</a:t>
            </a:r>
            <a:r>
              <a:rPr lang="de-DE" dirty="0" smtClean="0"/>
              <a:t> divergent </a:t>
            </a:r>
            <a:r>
              <a:rPr lang="de-DE" dirty="0" err="1" smtClean="0"/>
              <a:t>ways</a:t>
            </a:r>
            <a:r>
              <a:rPr lang="de-DE" baseline="0" dirty="0" smtClean="0"/>
              <a:t> </a:t>
            </a:r>
            <a:r>
              <a:rPr lang="de-DE" baseline="0" dirty="0" err="1" smtClean="0"/>
              <a:t>to</a:t>
            </a:r>
            <a:r>
              <a:rPr lang="de-DE" baseline="0" dirty="0" smtClean="0"/>
              <a:t> </a:t>
            </a:r>
            <a:r>
              <a:rPr lang="de-DE" baseline="0" dirty="0" err="1" smtClean="0"/>
              <a:t>define</a:t>
            </a:r>
            <a:r>
              <a:rPr lang="de-DE" baseline="0" dirty="0" smtClean="0"/>
              <a:t> </a:t>
            </a:r>
            <a:r>
              <a:rPr lang="de-DE" baseline="0" dirty="0" err="1" smtClean="0"/>
              <a:t>what</a:t>
            </a:r>
            <a:r>
              <a:rPr lang="de-DE" baseline="0" dirty="0" smtClean="0"/>
              <a:t> a </a:t>
            </a:r>
            <a:r>
              <a:rPr lang="de-DE" baseline="0" dirty="0" err="1" smtClean="0"/>
              <a:t>product</a:t>
            </a:r>
            <a:r>
              <a:rPr lang="de-DE" baseline="0" dirty="0" smtClean="0"/>
              <a:t> </a:t>
            </a:r>
            <a:r>
              <a:rPr lang="de-DE" baseline="0" dirty="0" err="1" smtClean="0"/>
              <a:t>protected</a:t>
            </a:r>
            <a:r>
              <a:rPr lang="de-DE" baseline="0" dirty="0" smtClean="0"/>
              <a:t> </a:t>
            </a:r>
            <a:r>
              <a:rPr lang="de-DE" baseline="0" dirty="0" err="1" smtClean="0"/>
              <a:t>by</a:t>
            </a:r>
            <a:r>
              <a:rPr lang="de-DE" baseline="0" dirty="0" smtClean="0"/>
              <a:t> a </a:t>
            </a:r>
            <a:r>
              <a:rPr lang="de-DE" baseline="0" dirty="0" err="1" smtClean="0"/>
              <a:t>basic</a:t>
            </a:r>
            <a:r>
              <a:rPr lang="de-DE" baseline="0" dirty="0" smtClean="0"/>
              <a:t> patent in </a:t>
            </a:r>
            <a:r>
              <a:rPr lang="de-DE" baseline="0" dirty="0" err="1" smtClean="0"/>
              <a:t>force</a:t>
            </a:r>
            <a:r>
              <a:rPr lang="de-DE" baseline="0" dirty="0" smtClean="0"/>
              <a:t> </a:t>
            </a:r>
            <a:r>
              <a:rPr lang="de-DE" baseline="0" dirty="0" err="1" smtClean="0"/>
              <a:t>were</a:t>
            </a:r>
            <a:r>
              <a:rPr lang="de-DE" baseline="0" dirty="0" smtClean="0"/>
              <a:t> </a:t>
            </a:r>
            <a:r>
              <a:rPr lang="de-DE" baseline="0" dirty="0" err="1" smtClean="0"/>
              <a:t>developed</a:t>
            </a:r>
            <a:r>
              <a:rPr lang="de-DE" baseline="0" dirty="0" smtClean="0"/>
              <a:t> </a:t>
            </a:r>
            <a:r>
              <a:rPr lang="de-DE" baseline="0" dirty="0" err="1" smtClean="0"/>
              <a:t>over</a:t>
            </a:r>
            <a:r>
              <a:rPr lang="de-DE" baseline="0" smtClean="0"/>
              <a:t> time</a:t>
            </a:r>
            <a:endParaRPr lang="de-DE"/>
          </a:p>
        </p:txBody>
      </p:sp>
      <p:sp>
        <p:nvSpPr>
          <p:cNvPr id="4" name="Foliennummernplatzhalter 3"/>
          <p:cNvSpPr>
            <a:spLocks noGrp="1"/>
          </p:cNvSpPr>
          <p:nvPr>
            <p:ph type="sldNum" sz="quarter" idx="10"/>
          </p:nvPr>
        </p:nvSpPr>
        <p:spPr/>
        <p:txBody>
          <a:bodyPr/>
          <a:lstStyle/>
          <a:p>
            <a:fld id="{5C6E1BD3-B09D-42BF-A529-438A1F56326A}" type="slidenum">
              <a:rPr lang="de-DE" smtClean="0"/>
              <a:t>25</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Two</a:t>
            </a:r>
            <a:r>
              <a:rPr lang="de-DE" dirty="0" smtClean="0"/>
              <a:t> divergent </a:t>
            </a:r>
            <a:r>
              <a:rPr lang="de-DE" dirty="0" err="1" smtClean="0"/>
              <a:t>ways</a:t>
            </a:r>
            <a:r>
              <a:rPr lang="de-DE" baseline="0" dirty="0" smtClean="0"/>
              <a:t> </a:t>
            </a:r>
            <a:r>
              <a:rPr lang="de-DE" baseline="0" dirty="0" err="1" smtClean="0"/>
              <a:t>to</a:t>
            </a:r>
            <a:r>
              <a:rPr lang="de-DE" baseline="0" dirty="0" smtClean="0"/>
              <a:t> </a:t>
            </a:r>
            <a:r>
              <a:rPr lang="de-DE" baseline="0" dirty="0" err="1" smtClean="0"/>
              <a:t>define</a:t>
            </a:r>
            <a:r>
              <a:rPr lang="de-DE" baseline="0" dirty="0" smtClean="0"/>
              <a:t> </a:t>
            </a:r>
            <a:r>
              <a:rPr lang="de-DE" baseline="0" dirty="0" err="1" smtClean="0"/>
              <a:t>what</a:t>
            </a:r>
            <a:r>
              <a:rPr lang="de-DE" baseline="0" dirty="0" smtClean="0"/>
              <a:t> a </a:t>
            </a:r>
            <a:r>
              <a:rPr lang="de-DE" baseline="0" dirty="0" err="1" smtClean="0"/>
              <a:t>product</a:t>
            </a:r>
            <a:r>
              <a:rPr lang="de-DE" baseline="0" dirty="0" smtClean="0"/>
              <a:t> </a:t>
            </a:r>
            <a:r>
              <a:rPr lang="de-DE" baseline="0" dirty="0" err="1" smtClean="0"/>
              <a:t>protected</a:t>
            </a:r>
            <a:r>
              <a:rPr lang="de-DE" baseline="0" dirty="0" smtClean="0"/>
              <a:t> </a:t>
            </a:r>
            <a:r>
              <a:rPr lang="de-DE" baseline="0" dirty="0" err="1" smtClean="0"/>
              <a:t>by</a:t>
            </a:r>
            <a:r>
              <a:rPr lang="de-DE" baseline="0" dirty="0" smtClean="0"/>
              <a:t> a </a:t>
            </a:r>
            <a:r>
              <a:rPr lang="de-DE" baseline="0" dirty="0" err="1" smtClean="0"/>
              <a:t>basic</a:t>
            </a:r>
            <a:r>
              <a:rPr lang="de-DE" baseline="0" dirty="0" smtClean="0"/>
              <a:t> patent in </a:t>
            </a:r>
            <a:r>
              <a:rPr lang="de-DE" baseline="0" dirty="0" err="1" smtClean="0"/>
              <a:t>force</a:t>
            </a:r>
            <a:r>
              <a:rPr lang="de-DE" baseline="0" dirty="0" smtClean="0"/>
              <a:t> </a:t>
            </a:r>
            <a:r>
              <a:rPr lang="de-DE" baseline="0" dirty="0" err="1" smtClean="0"/>
              <a:t>were</a:t>
            </a:r>
            <a:r>
              <a:rPr lang="de-DE" baseline="0" dirty="0" smtClean="0"/>
              <a:t> </a:t>
            </a:r>
            <a:r>
              <a:rPr lang="de-DE" baseline="0" dirty="0" err="1" smtClean="0"/>
              <a:t>developed</a:t>
            </a:r>
            <a:r>
              <a:rPr lang="de-DE" baseline="0" dirty="0" smtClean="0"/>
              <a:t> </a:t>
            </a:r>
            <a:r>
              <a:rPr lang="de-DE" baseline="0" dirty="0" err="1" smtClean="0"/>
              <a:t>over</a:t>
            </a:r>
            <a:r>
              <a:rPr lang="de-DE" baseline="0" smtClean="0"/>
              <a:t> time</a:t>
            </a:r>
            <a:endParaRPr lang="de-DE"/>
          </a:p>
        </p:txBody>
      </p:sp>
      <p:sp>
        <p:nvSpPr>
          <p:cNvPr id="4" name="Foliennummernplatzhalter 3"/>
          <p:cNvSpPr>
            <a:spLocks noGrp="1"/>
          </p:cNvSpPr>
          <p:nvPr>
            <p:ph type="sldNum" sz="quarter" idx="10"/>
          </p:nvPr>
        </p:nvSpPr>
        <p:spPr/>
        <p:txBody>
          <a:bodyPr/>
          <a:lstStyle/>
          <a:p>
            <a:fld id="{5C6E1BD3-B09D-42BF-A529-438A1F56326A}" type="slidenum">
              <a:rPr lang="de-DE" smtClean="0"/>
              <a:t>26</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Two</a:t>
            </a:r>
            <a:r>
              <a:rPr lang="de-DE" dirty="0" smtClean="0"/>
              <a:t> divergent </a:t>
            </a:r>
            <a:r>
              <a:rPr lang="de-DE" dirty="0" err="1" smtClean="0"/>
              <a:t>ways</a:t>
            </a:r>
            <a:r>
              <a:rPr lang="de-DE" baseline="0" dirty="0" smtClean="0"/>
              <a:t> </a:t>
            </a:r>
            <a:r>
              <a:rPr lang="de-DE" baseline="0" dirty="0" err="1" smtClean="0"/>
              <a:t>to</a:t>
            </a:r>
            <a:r>
              <a:rPr lang="de-DE" baseline="0" dirty="0" smtClean="0"/>
              <a:t> </a:t>
            </a:r>
            <a:r>
              <a:rPr lang="de-DE" baseline="0" dirty="0" err="1" smtClean="0"/>
              <a:t>define</a:t>
            </a:r>
            <a:r>
              <a:rPr lang="de-DE" baseline="0" dirty="0" smtClean="0"/>
              <a:t> </a:t>
            </a:r>
            <a:r>
              <a:rPr lang="de-DE" baseline="0" dirty="0" err="1" smtClean="0"/>
              <a:t>what</a:t>
            </a:r>
            <a:r>
              <a:rPr lang="de-DE" baseline="0" dirty="0" smtClean="0"/>
              <a:t> a </a:t>
            </a:r>
            <a:r>
              <a:rPr lang="de-DE" baseline="0" dirty="0" err="1" smtClean="0"/>
              <a:t>product</a:t>
            </a:r>
            <a:r>
              <a:rPr lang="de-DE" baseline="0" dirty="0" smtClean="0"/>
              <a:t> </a:t>
            </a:r>
            <a:r>
              <a:rPr lang="de-DE" baseline="0" dirty="0" err="1" smtClean="0"/>
              <a:t>protected</a:t>
            </a:r>
            <a:r>
              <a:rPr lang="de-DE" baseline="0" dirty="0" smtClean="0"/>
              <a:t> </a:t>
            </a:r>
            <a:r>
              <a:rPr lang="de-DE" baseline="0" dirty="0" err="1" smtClean="0"/>
              <a:t>by</a:t>
            </a:r>
            <a:r>
              <a:rPr lang="de-DE" baseline="0" dirty="0" smtClean="0"/>
              <a:t> a </a:t>
            </a:r>
            <a:r>
              <a:rPr lang="de-DE" baseline="0" dirty="0" err="1" smtClean="0"/>
              <a:t>basic</a:t>
            </a:r>
            <a:r>
              <a:rPr lang="de-DE" baseline="0" dirty="0" smtClean="0"/>
              <a:t> patent in </a:t>
            </a:r>
            <a:r>
              <a:rPr lang="de-DE" baseline="0" dirty="0" err="1" smtClean="0"/>
              <a:t>force</a:t>
            </a:r>
            <a:r>
              <a:rPr lang="de-DE" baseline="0" dirty="0" smtClean="0"/>
              <a:t> </a:t>
            </a:r>
            <a:r>
              <a:rPr lang="de-DE" baseline="0" dirty="0" err="1" smtClean="0"/>
              <a:t>were</a:t>
            </a:r>
            <a:r>
              <a:rPr lang="de-DE" baseline="0" dirty="0" smtClean="0"/>
              <a:t> </a:t>
            </a:r>
            <a:r>
              <a:rPr lang="de-DE" baseline="0" dirty="0" err="1" smtClean="0"/>
              <a:t>developed</a:t>
            </a:r>
            <a:r>
              <a:rPr lang="de-DE" baseline="0" dirty="0" smtClean="0"/>
              <a:t> </a:t>
            </a:r>
            <a:r>
              <a:rPr lang="de-DE" baseline="0" dirty="0" err="1" smtClean="0"/>
              <a:t>over</a:t>
            </a:r>
            <a:r>
              <a:rPr lang="de-DE" baseline="0" smtClean="0"/>
              <a:t> time</a:t>
            </a:r>
            <a:endParaRPr lang="de-DE"/>
          </a:p>
        </p:txBody>
      </p:sp>
      <p:sp>
        <p:nvSpPr>
          <p:cNvPr id="4" name="Foliennummernplatzhalter 3"/>
          <p:cNvSpPr>
            <a:spLocks noGrp="1"/>
          </p:cNvSpPr>
          <p:nvPr>
            <p:ph type="sldNum" sz="quarter" idx="10"/>
          </p:nvPr>
        </p:nvSpPr>
        <p:spPr/>
        <p:txBody>
          <a:bodyPr/>
          <a:lstStyle/>
          <a:p>
            <a:fld id="{5C6E1BD3-B09D-42BF-A529-438A1F56326A}" type="slidenum">
              <a:rPr lang="de-DE" smtClean="0"/>
              <a:t>27</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Claims </a:t>
            </a:r>
            <a:r>
              <a:rPr lang="de-DE" dirty="0" err="1" smtClean="0"/>
              <a:t>have</a:t>
            </a:r>
            <a:r>
              <a:rPr lang="de-DE" dirty="0" smtClean="0"/>
              <a:t> </a:t>
            </a:r>
            <a:r>
              <a:rPr lang="de-DE" dirty="0" err="1" smtClean="0"/>
              <a:t>to</a:t>
            </a:r>
            <a:r>
              <a:rPr lang="de-DE" dirty="0" smtClean="0"/>
              <a:t> </a:t>
            </a:r>
            <a:r>
              <a:rPr lang="de-DE" dirty="0" err="1" smtClean="0"/>
              <a:t>comply</a:t>
            </a:r>
            <a:r>
              <a:rPr lang="de-DE" dirty="0" smtClean="0"/>
              <a:t> </a:t>
            </a:r>
            <a:r>
              <a:rPr lang="de-DE" dirty="0" err="1" smtClean="0"/>
              <a:t>with</a:t>
            </a:r>
            <a:r>
              <a:rPr lang="de-DE" dirty="0" smtClean="0"/>
              <a:t> Art. 69 EPC </a:t>
            </a:r>
            <a:r>
              <a:rPr lang="de-DE" dirty="0" err="1" smtClean="0"/>
              <a:t>and</a:t>
            </a:r>
            <a:r>
              <a:rPr lang="de-DE" dirty="0" smtClean="0"/>
              <a:t> </a:t>
            </a:r>
            <a:r>
              <a:rPr lang="de-DE" dirty="0" err="1" smtClean="0"/>
              <a:t>the</a:t>
            </a:r>
            <a:r>
              <a:rPr lang="de-DE" dirty="0" smtClean="0"/>
              <a:t> </a:t>
            </a:r>
            <a:r>
              <a:rPr lang="de-DE" dirty="0" err="1" smtClean="0"/>
              <a:t>rescpective</a:t>
            </a:r>
            <a:r>
              <a:rPr lang="de-DE" baseline="0" dirty="0" smtClean="0"/>
              <a:t> Protocol; siehe auch R.39: „….dies gilt jedoch nur unter der Voraussetzung, dass die Ansprüche, die nach Art. 69 EPÜ und dem Protokoll über die Auslegung des EPÜ u.a. im Licht der Beschreibung der Erfindung auszulegend sind, den Schluss zulassen, dass sie sich stillschweigend, aber notwendigerweise auf den in Rede stehenden Wirkstoff beziehen, und zwar in spezifischer Art und Weise.</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28</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a:t>
            </a:r>
            <a:r>
              <a:rPr lang="de-DE" baseline="0" dirty="0" smtClean="0"/>
              <a:t> CJEU verweist – wie in </a:t>
            </a:r>
            <a:r>
              <a:rPr lang="de-DE" baseline="0" dirty="0" err="1" smtClean="0"/>
              <a:t>Farmitalia</a:t>
            </a:r>
            <a:r>
              <a:rPr lang="de-DE" baseline="0" dirty="0" smtClean="0"/>
              <a:t> – zurück an das vorlegende Gericht…klar ist, dass funktionale Definitionen erlaubt sind (wichtig für </a:t>
            </a:r>
            <a:r>
              <a:rPr lang="de-DE" baseline="0" dirty="0" err="1" smtClean="0"/>
              <a:t>Biosimilars</a:t>
            </a:r>
            <a:r>
              <a:rPr lang="de-DE" baseline="0" smtClean="0"/>
              <a:t>)</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29</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a:t>
            </a:r>
            <a:r>
              <a:rPr lang="de-DE" baseline="0" dirty="0" smtClean="0"/>
              <a:t> CJEU verweist – wie in </a:t>
            </a:r>
            <a:r>
              <a:rPr lang="de-DE" baseline="0" dirty="0" err="1" smtClean="0"/>
              <a:t>Farmitalia</a:t>
            </a:r>
            <a:r>
              <a:rPr lang="de-DE" baseline="0" dirty="0" smtClean="0"/>
              <a:t> – zurück an das vorlegende Gericht…klar ist, dass funktionale Definitionen erlaubt sind (wichtig für </a:t>
            </a:r>
            <a:r>
              <a:rPr lang="de-DE" baseline="0" dirty="0" err="1" smtClean="0"/>
              <a:t>Biosimilars</a:t>
            </a:r>
            <a:r>
              <a:rPr lang="de-DE" baseline="0" smtClean="0"/>
              <a:t>)</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30</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a:t>
            </a:r>
            <a:r>
              <a:rPr lang="de-DE" baseline="0" dirty="0" smtClean="0"/>
              <a:t> CJEU verweist – wie in </a:t>
            </a:r>
            <a:r>
              <a:rPr lang="de-DE" baseline="0" dirty="0" err="1" smtClean="0"/>
              <a:t>Farmitalia</a:t>
            </a:r>
            <a:r>
              <a:rPr lang="de-DE" baseline="0" dirty="0" smtClean="0"/>
              <a:t> – zurück an das vorlegende Gericht…klar ist, dass funktionale Definitionen erlaubt sind (wichtig für </a:t>
            </a:r>
            <a:r>
              <a:rPr lang="de-DE" baseline="0" dirty="0" err="1" smtClean="0"/>
              <a:t>Biosimilars</a:t>
            </a:r>
            <a:r>
              <a:rPr lang="de-DE" baseline="0" dirty="0" smtClean="0"/>
              <a:t>)</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31</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32</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33</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34</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35</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36</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37</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38</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39</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40</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41</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the Commission, in the absence of therapeutic equivalence, a marketing </a:t>
            </a:r>
            <a:r>
              <a:rPr lang="en-US" sz="1200" kern="1200" dirty="0" err="1" smtClean="0">
                <a:solidFill>
                  <a:schemeClr val="tx1"/>
                </a:solidFill>
                <a:effectLst/>
                <a:latin typeface="+mn-lt"/>
                <a:ea typeface="+mn-ea"/>
                <a:cs typeface="+mn-cs"/>
              </a:rPr>
              <a:t>authorisation</a:t>
            </a:r>
            <a:r>
              <a:rPr lang="en-US" sz="1200" kern="1200" dirty="0" smtClean="0">
                <a:solidFill>
                  <a:schemeClr val="tx1"/>
                </a:solidFill>
                <a:effectLst/>
                <a:latin typeface="+mn-lt"/>
                <a:ea typeface="+mn-ea"/>
                <a:cs typeface="+mn-cs"/>
              </a:rPr>
              <a:t> cannot by definition extend to a virus strain it does not mention. On the other hand, where an allegedly infringing strain is marketable under the marketing </a:t>
            </a:r>
            <a:r>
              <a:rPr lang="en-US" sz="1200" kern="1200" dirty="0" err="1" smtClean="0">
                <a:solidFill>
                  <a:schemeClr val="tx1"/>
                </a:solidFill>
                <a:effectLst/>
                <a:latin typeface="+mn-lt"/>
                <a:ea typeface="+mn-ea"/>
                <a:cs typeface="+mn-cs"/>
              </a:rPr>
              <a:t>authorisation</a:t>
            </a:r>
            <a:r>
              <a:rPr lang="en-US" sz="1200" kern="1200" dirty="0" smtClean="0">
                <a:solidFill>
                  <a:schemeClr val="tx1"/>
                </a:solidFill>
                <a:effectLst/>
                <a:latin typeface="+mn-lt"/>
                <a:ea typeface="+mn-ea"/>
                <a:cs typeface="+mn-cs"/>
              </a:rPr>
              <a:t> covering the patented strain and is a therapeutic equivalent to the latter, the allegedly infringing strain is clearly covered by that marketing </a:t>
            </a:r>
            <a:r>
              <a:rPr lang="en-US" sz="1200" kern="1200" dirty="0" err="1" smtClean="0">
                <a:solidFill>
                  <a:schemeClr val="tx1"/>
                </a:solidFill>
                <a:effectLst/>
                <a:latin typeface="+mn-lt"/>
                <a:ea typeface="+mn-ea"/>
                <a:cs typeface="+mn-cs"/>
              </a:rPr>
              <a:t>authorisation</a:t>
            </a:r>
            <a:r>
              <a:rPr lang="en-US" sz="1200" kern="1200" dirty="0" smtClean="0">
                <a:solidFill>
                  <a:schemeClr val="tx1"/>
                </a:solidFill>
                <a:effectLst/>
                <a:latin typeface="+mn-lt"/>
                <a:ea typeface="+mn-ea"/>
                <a:cs typeface="+mn-cs"/>
              </a:rPr>
              <a:t> for the purposes of Article 4 of the SPC Regulation.</a:t>
            </a:r>
          </a:p>
          <a:p>
            <a:r>
              <a:rPr lang="en-US" sz="1200" kern="1200" dirty="0" smtClean="0">
                <a:solidFill>
                  <a:schemeClr val="tx1"/>
                </a:solidFill>
                <a:effectLst/>
                <a:latin typeface="+mn-lt"/>
                <a:ea typeface="+mn-ea"/>
                <a:cs typeface="+mn-cs"/>
              </a:rPr>
              <a:t>The Commission submits that an SPC that does not meet the requirements for the identity of the active ingredient and therapeutic equivalence amounts to an SPC for a product outside the scope of the SPC Regulation. Such an SPC disregards the meaning of “product” in Article 3 of the SPC Regulation and must therefore be regarded as invalid pursuant to Article 15(1)(a) of the SPC Regulation to the extent that it is granted a wider scope. </a:t>
            </a:r>
          </a:p>
          <a:p>
            <a:endParaRPr lang="en-US"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5C6E1BD3-B09D-42BF-A529-438A1F56326A}" type="slidenum">
              <a:rPr lang="de-DE" smtClean="0"/>
              <a:t>42</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Specified</a:t>
            </a:r>
            <a:r>
              <a:rPr lang="de-DE" baseline="0" dirty="0" smtClean="0"/>
              <a:t> </a:t>
            </a:r>
            <a:r>
              <a:rPr lang="de-DE" baseline="0" dirty="0" err="1" smtClean="0"/>
              <a:t>meaning</a:t>
            </a:r>
            <a:r>
              <a:rPr lang="de-DE" baseline="0" dirty="0" smtClean="0"/>
              <a:t> „</a:t>
            </a:r>
            <a:r>
              <a:rPr lang="de-DE" baseline="0" dirty="0" err="1" smtClean="0"/>
              <a:t>literally</a:t>
            </a:r>
            <a:r>
              <a:rPr lang="de-DE" baseline="0" dirty="0" smtClean="0"/>
              <a:t>“ </a:t>
            </a:r>
            <a:r>
              <a:rPr lang="de-DE" baseline="0" dirty="0" err="1" smtClean="0"/>
              <a:t>disclosed</a:t>
            </a:r>
            <a:r>
              <a:rPr lang="de-DE" baseline="0" dirty="0" smtClean="0"/>
              <a:t> </a:t>
            </a:r>
            <a:r>
              <a:rPr lang="de-DE" baseline="0" dirty="0" err="1" smtClean="0"/>
              <a:t>would</a:t>
            </a:r>
            <a:r>
              <a:rPr lang="de-DE" baseline="0" dirty="0" smtClean="0"/>
              <a:t> </a:t>
            </a:r>
            <a:r>
              <a:rPr lang="de-DE" baseline="0" dirty="0" err="1" smtClean="0"/>
              <a:t>be</a:t>
            </a:r>
            <a:r>
              <a:rPr lang="de-DE" baseline="0" dirty="0" smtClean="0"/>
              <a:t> a </a:t>
            </a:r>
            <a:r>
              <a:rPr lang="de-DE" baseline="0" dirty="0" err="1" smtClean="0"/>
              <a:t>significant</a:t>
            </a:r>
            <a:r>
              <a:rPr lang="de-DE" baseline="0" dirty="0" smtClean="0"/>
              <a:t> </a:t>
            </a:r>
            <a:r>
              <a:rPr lang="de-DE" baseline="0" dirty="0" err="1" smtClean="0"/>
              <a:t>limitation</a:t>
            </a:r>
            <a:r>
              <a:rPr lang="de-DE" baseline="0" smtClean="0"/>
              <a:t>! </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43</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Für</a:t>
            </a:r>
            <a:r>
              <a:rPr lang="de-DE" baseline="0" dirty="0" smtClean="0"/>
              <a:t> </a:t>
            </a:r>
            <a:r>
              <a:rPr lang="de-DE" baseline="0" dirty="0" err="1" smtClean="0"/>
              <a:t>Originatoren</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44</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Für</a:t>
            </a:r>
            <a:r>
              <a:rPr lang="de-DE" baseline="0" dirty="0" smtClean="0"/>
              <a:t> </a:t>
            </a:r>
            <a:r>
              <a:rPr lang="de-DE" baseline="0" dirty="0" err="1" smtClean="0"/>
              <a:t>Originatoren</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45</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Für</a:t>
            </a:r>
            <a:r>
              <a:rPr lang="de-DE" baseline="0" dirty="0" smtClean="0"/>
              <a:t> </a:t>
            </a:r>
            <a:r>
              <a:rPr lang="de-DE" baseline="0" smtClean="0"/>
              <a:t>Originatoren</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46</a:t>
            </a:fld>
            <a:endParaRPr lang="de-DE"/>
          </a:p>
        </p:txBody>
      </p:sp>
    </p:spTree>
    <p:extLst>
      <p:ext uri="{BB962C8B-B14F-4D97-AF65-F5344CB8AC3E}">
        <p14:creationId xmlns:p14="http://schemas.microsoft.com/office/powerpoint/2010/main" val="2516694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Für</a:t>
            </a:r>
            <a:r>
              <a:rPr lang="de-DE" baseline="0" dirty="0" smtClean="0"/>
              <a:t> </a:t>
            </a:r>
            <a:r>
              <a:rPr lang="de-DE" baseline="0" smtClean="0"/>
              <a:t>Originatoren</a:t>
            </a:r>
            <a:endParaRPr lang="de-DE" dirty="0"/>
          </a:p>
        </p:txBody>
      </p:sp>
      <p:sp>
        <p:nvSpPr>
          <p:cNvPr id="4" name="Foliennummernplatzhalter 3"/>
          <p:cNvSpPr>
            <a:spLocks noGrp="1"/>
          </p:cNvSpPr>
          <p:nvPr>
            <p:ph type="sldNum" sz="quarter" idx="10"/>
          </p:nvPr>
        </p:nvSpPr>
        <p:spPr/>
        <p:txBody>
          <a:bodyPr/>
          <a:lstStyle/>
          <a:p>
            <a:fld id="{5C6E1BD3-B09D-42BF-A529-438A1F56326A}" type="slidenum">
              <a:rPr lang="de-DE" smtClean="0"/>
              <a:t>47</a:t>
            </a:fld>
            <a:endParaRPr lang="de-DE"/>
          </a:p>
        </p:txBody>
      </p:sp>
    </p:spTree>
    <p:extLst>
      <p:ext uri="{BB962C8B-B14F-4D97-AF65-F5344CB8AC3E}">
        <p14:creationId xmlns:p14="http://schemas.microsoft.com/office/powerpoint/2010/main" val="251669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Master-Untertitelformat bearbeiten</a:t>
            </a:r>
            <a:endParaRPr lang="de-DE"/>
          </a:p>
        </p:txBody>
      </p:sp>
      <p:sp>
        <p:nvSpPr>
          <p:cNvPr id="4" name="Datumsplatzhalter 3"/>
          <p:cNvSpPr>
            <a:spLocks noGrp="1"/>
          </p:cNvSpPr>
          <p:nvPr>
            <p:ph type="dt" sz="half" idx="10"/>
          </p:nvPr>
        </p:nvSpPr>
        <p:spPr/>
        <p:txBody>
          <a:bodyPr/>
          <a:lstStyle/>
          <a:p>
            <a:fld id="{97416DE3-915F-2E43-B5C6-F5D83FCBD444}" type="datetimeFigureOut">
              <a:rPr lang="de-DE" smtClean="0"/>
              <a:t>27.07.2016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40529909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4" name="Datumsplatzhalter 3"/>
          <p:cNvSpPr>
            <a:spLocks noGrp="1"/>
          </p:cNvSpPr>
          <p:nvPr>
            <p:ph type="dt" sz="half" idx="10"/>
          </p:nvPr>
        </p:nvSpPr>
        <p:spPr/>
        <p:txBody>
          <a:bodyPr/>
          <a:lstStyle/>
          <a:p>
            <a:fld id="{97416DE3-915F-2E43-B5C6-F5D83FCBD444}" type="datetimeFigureOut">
              <a:rPr lang="de-DE" smtClean="0"/>
              <a:t>27.07.2016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E3698C3-0D58-9149-971F-BAD2351BF898}" type="slidenum">
              <a:rPr lang="de-DE" smtClean="0"/>
              <a:t>‹#›</a:t>
            </a:fld>
            <a:endParaRPr lang="de-DE"/>
          </a:p>
        </p:txBody>
      </p:sp>
      <p:cxnSp>
        <p:nvCxnSpPr>
          <p:cNvPr id="7" name="AutoShape 7"/>
          <p:cNvCxnSpPr>
            <a:cxnSpLocks noChangeShapeType="1"/>
          </p:cNvCxnSpPr>
          <p:nvPr userDrawn="1"/>
        </p:nvCxnSpPr>
        <p:spPr bwMode="auto">
          <a:xfrm flipV="1">
            <a:off x="239713" y="6332538"/>
            <a:ext cx="8655050" cy="1587"/>
          </a:xfrm>
          <a:prstGeom prst="straightConnector1">
            <a:avLst/>
          </a:prstGeom>
          <a:noFill/>
          <a:ln w="7200">
            <a:solidFill>
              <a:srgbClr val="001786"/>
            </a:solidFill>
            <a:round/>
            <a:headEnd type="none" w="sm" len="sm"/>
            <a:tailEnd type="none" w="sm" len="sm"/>
          </a:ln>
          <a:extLst>
            <a:ext uri="{909E8E84-426E-40DD-AFC4-6F175D3DCCD1}">
              <a14:hiddenFill xmlns:a14="http://schemas.microsoft.com/office/drawing/2010/main">
                <a:noFill/>
              </a14:hiddenFill>
            </a:ext>
          </a:extLst>
        </p:spPr>
      </p:cxnSp>
      <p:pic>
        <p:nvPicPr>
          <p:cNvPr id="8" name="Picture 8" descr="BB_Schriftzu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6600" y="6475413"/>
            <a:ext cx="25193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userDrawn="1"/>
        </p:nvSpPr>
        <p:spPr bwMode="auto">
          <a:xfrm>
            <a:off x="8640763" y="6518275"/>
            <a:ext cx="254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fld id="{A32A9FEE-E341-40B3-8DDE-72FDE5E11498}" type="slidenum">
              <a:rPr lang="de-DE" altLang="de-DE" sz="1000" smtClean="0"/>
              <a:pPr>
                <a:defRPr/>
              </a:pPr>
              <a:t>‹#›</a:t>
            </a:fld>
            <a:endParaRPr lang="de-DE" altLang="de-DE" sz="1000" smtClean="0"/>
          </a:p>
        </p:txBody>
      </p:sp>
      <p:cxnSp>
        <p:nvCxnSpPr>
          <p:cNvPr id="10" name="AutoShape 7"/>
          <p:cNvCxnSpPr>
            <a:cxnSpLocks noChangeShapeType="1"/>
          </p:cNvCxnSpPr>
          <p:nvPr userDrawn="1"/>
        </p:nvCxnSpPr>
        <p:spPr bwMode="auto">
          <a:xfrm flipV="1">
            <a:off x="239713" y="1268413"/>
            <a:ext cx="8655050" cy="1587"/>
          </a:xfrm>
          <a:prstGeom prst="straightConnector1">
            <a:avLst/>
          </a:prstGeom>
          <a:noFill/>
          <a:ln w="7200">
            <a:solidFill>
              <a:srgbClr val="001786"/>
            </a:solidFill>
            <a:round/>
            <a:headEnd type="none" w="sm" len="sm"/>
            <a:tailEnd type="none" w="sm" len="sm"/>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070665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Mastertextformat bearbeiten</a:t>
            </a:r>
          </a:p>
        </p:txBody>
      </p:sp>
      <p:sp>
        <p:nvSpPr>
          <p:cNvPr id="4" name="Datumsplatzhalter 3"/>
          <p:cNvSpPr>
            <a:spLocks noGrp="1"/>
          </p:cNvSpPr>
          <p:nvPr>
            <p:ph type="dt" sz="half" idx="10"/>
          </p:nvPr>
        </p:nvSpPr>
        <p:spPr/>
        <p:txBody>
          <a:bodyPr/>
          <a:lstStyle/>
          <a:p>
            <a:fld id="{97416DE3-915F-2E43-B5C6-F5D83FCBD444}" type="datetimeFigureOut">
              <a:rPr lang="de-DE" smtClean="0"/>
              <a:t>27.07.2016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207070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97416DE3-915F-2E43-B5C6-F5D83FCBD444}" type="datetimeFigureOut">
              <a:rPr lang="de-DE" smtClean="0"/>
              <a:t>27.07.2016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3316969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97416DE3-915F-2E43-B5C6-F5D83FCBD444}" type="datetimeFigureOut">
              <a:rPr lang="de-DE" smtClean="0"/>
              <a:t>27.07.2016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133937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Datumsplatzhalter 2"/>
          <p:cNvSpPr>
            <a:spLocks noGrp="1"/>
          </p:cNvSpPr>
          <p:nvPr>
            <p:ph type="dt" sz="half" idx="10"/>
          </p:nvPr>
        </p:nvSpPr>
        <p:spPr/>
        <p:txBody>
          <a:bodyPr/>
          <a:lstStyle/>
          <a:p>
            <a:fld id="{97416DE3-915F-2E43-B5C6-F5D83FCBD444}" type="datetimeFigureOut">
              <a:rPr lang="de-DE" smtClean="0"/>
              <a:t>27.07.2016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125088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7416DE3-915F-2E43-B5C6-F5D83FCBD444}" type="datetimeFigureOut">
              <a:rPr lang="de-DE" smtClean="0"/>
              <a:t>27.07.2016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3531379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97416DE3-915F-2E43-B5C6-F5D83FCBD444}" type="datetimeFigureOut">
              <a:rPr lang="de-DE" smtClean="0"/>
              <a:t>27.07.2016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127795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Mastertextformat bearbeiten</a:t>
            </a:r>
          </a:p>
        </p:txBody>
      </p:sp>
      <p:sp>
        <p:nvSpPr>
          <p:cNvPr id="5" name="Datumsplatzhalter 4"/>
          <p:cNvSpPr>
            <a:spLocks noGrp="1"/>
          </p:cNvSpPr>
          <p:nvPr>
            <p:ph type="dt" sz="half" idx="10"/>
          </p:nvPr>
        </p:nvSpPr>
        <p:spPr/>
        <p:txBody>
          <a:bodyPr/>
          <a:lstStyle/>
          <a:p>
            <a:fld id="{97416DE3-915F-2E43-B5C6-F5D83FCBD444}" type="datetimeFigureOut">
              <a:rPr lang="de-DE" smtClean="0"/>
              <a:t>27.07.2016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1439931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97416DE3-915F-2E43-B5C6-F5D83FCBD444}" type="datetimeFigureOut">
              <a:rPr lang="de-DE" smtClean="0"/>
              <a:t>27.07.2016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581356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97416DE3-915F-2E43-B5C6-F5D83FCBD444}" type="datetimeFigureOut">
              <a:rPr lang="de-DE" smtClean="0"/>
              <a:t>27.07.2016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E3698C3-0D58-9149-971F-BAD2351BF898}" type="slidenum">
              <a:rPr lang="de-DE" smtClean="0"/>
              <a:t>‹#›</a:t>
            </a:fld>
            <a:endParaRPr lang="de-DE"/>
          </a:p>
        </p:txBody>
      </p:sp>
    </p:spTree>
    <p:extLst>
      <p:ext uri="{BB962C8B-B14F-4D97-AF65-F5344CB8AC3E}">
        <p14:creationId xmlns:p14="http://schemas.microsoft.com/office/powerpoint/2010/main" val="3523459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75089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en-US"/>
          </a:p>
        </p:txBody>
      </p:sp>
    </p:spTree>
    <p:extLst>
      <p:ext uri="{BB962C8B-B14F-4D97-AF65-F5344CB8AC3E}">
        <p14:creationId xmlns:p14="http://schemas.microsoft.com/office/powerpoint/2010/main" val="3020666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2556821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2642903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598488" y="1419225"/>
            <a:ext cx="3841750" cy="466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592638" y="1419225"/>
            <a:ext cx="3843337" cy="466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3644462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3773931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Tree>
    <p:extLst>
      <p:ext uri="{BB962C8B-B14F-4D97-AF65-F5344CB8AC3E}">
        <p14:creationId xmlns:p14="http://schemas.microsoft.com/office/powerpoint/2010/main" val="1394002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5009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186680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1709849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1024020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89700" y="457200"/>
            <a:ext cx="1963738" cy="5626100"/>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598488" y="457200"/>
            <a:ext cx="5738812" cy="56261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extLst>
      <p:ext uri="{BB962C8B-B14F-4D97-AF65-F5344CB8AC3E}">
        <p14:creationId xmlns:p14="http://schemas.microsoft.com/office/powerpoint/2010/main" val="958180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16DE3-915F-2E43-B5C6-F5D83FCBD444}" type="datetimeFigureOut">
              <a:rPr lang="de-DE" smtClean="0"/>
              <a:t>27.07.2016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698C3-0D58-9149-971F-BAD2351BF898}" type="slidenum">
              <a:rPr lang="de-DE" smtClean="0"/>
              <a:t>‹#›</a:t>
            </a:fld>
            <a:endParaRPr lang="de-DE"/>
          </a:p>
        </p:txBody>
      </p:sp>
    </p:spTree>
    <p:extLst>
      <p:ext uri="{BB962C8B-B14F-4D97-AF65-F5344CB8AC3E}">
        <p14:creationId xmlns:p14="http://schemas.microsoft.com/office/powerpoint/2010/main" val="1569327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body" idx="1"/>
          </p:nvPr>
        </p:nvSpPr>
        <p:spPr bwMode="auto">
          <a:xfrm>
            <a:off x="598488" y="1419225"/>
            <a:ext cx="7837487"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n-US" smtClean="0"/>
              <a:t>Klicken Sie, um die Formate des Gliederungstextes zu bearbeiten</a:t>
            </a:r>
          </a:p>
          <a:p>
            <a:pPr lvl="1"/>
            <a:r>
              <a:rPr lang="en-GB" altLang="en-US" smtClean="0"/>
              <a:t>Zweite Gliederungsebene</a:t>
            </a:r>
          </a:p>
          <a:p>
            <a:pPr lvl="2"/>
            <a:r>
              <a:rPr lang="en-GB" altLang="en-US" smtClean="0"/>
              <a:t>Dritte Gliederungsebene</a:t>
            </a:r>
          </a:p>
          <a:p>
            <a:pPr lvl="3"/>
            <a:r>
              <a:rPr lang="en-GB" altLang="en-US" smtClean="0"/>
              <a:t>Vierte Gliederungsebene</a:t>
            </a:r>
          </a:p>
          <a:p>
            <a:pPr lvl="4"/>
            <a:r>
              <a:rPr lang="en-GB" altLang="en-US" smtClean="0"/>
              <a:t>Fünfte Gliederungsebene</a:t>
            </a:r>
          </a:p>
          <a:p>
            <a:pPr lvl="4"/>
            <a:r>
              <a:rPr lang="en-GB" altLang="en-US" smtClean="0"/>
              <a:t>Sechste Gliederungsebene</a:t>
            </a:r>
          </a:p>
          <a:p>
            <a:pPr lvl="4"/>
            <a:r>
              <a:rPr lang="en-GB" altLang="en-US" smtClean="0"/>
              <a:t>Siebente Gliederungsebene</a:t>
            </a:r>
          </a:p>
          <a:p>
            <a:pPr lvl="4"/>
            <a:r>
              <a:rPr lang="en-GB" altLang="en-US" smtClean="0"/>
              <a:t>Achte Gliederungsebene</a:t>
            </a:r>
          </a:p>
          <a:p>
            <a:pPr lvl="4"/>
            <a:r>
              <a:rPr lang="en-GB" altLang="en-US" smtClean="0"/>
              <a:t>Neunte Gliederungsebene</a:t>
            </a:r>
          </a:p>
        </p:txBody>
      </p:sp>
      <p:cxnSp>
        <p:nvCxnSpPr>
          <p:cNvPr id="1027" name="AutoShape 2"/>
          <p:cNvCxnSpPr>
            <a:cxnSpLocks noChangeShapeType="1"/>
          </p:cNvCxnSpPr>
          <p:nvPr/>
        </p:nvCxnSpPr>
        <p:spPr bwMode="auto">
          <a:xfrm>
            <a:off x="685800" y="1295400"/>
            <a:ext cx="7772400" cy="3175"/>
          </a:xfrm>
          <a:prstGeom prst="straightConnector1">
            <a:avLst/>
          </a:prstGeom>
          <a:noFill/>
          <a:ln w="7200">
            <a:solidFill>
              <a:srgbClr val="001786"/>
            </a:solidFill>
            <a:miter lim="800000"/>
            <a:headEnd/>
            <a:tailEnd/>
          </a:ln>
          <a:extLst>
            <a:ext uri="{909E8E84-426E-40DD-AFC4-6F175D3DCCD1}">
              <a14:hiddenFill xmlns:a14="http://schemas.microsoft.com/office/drawing/2010/main">
                <a:noFill/>
              </a14:hiddenFill>
            </a:ext>
          </a:extLst>
        </p:spPr>
      </p:cxnSp>
      <p:cxnSp>
        <p:nvCxnSpPr>
          <p:cNvPr id="1028" name="AutoShape 3"/>
          <p:cNvCxnSpPr>
            <a:cxnSpLocks noChangeShapeType="1"/>
          </p:cNvCxnSpPr>
          <p:nvPr/>
        </p:nvCxnSpPr>
        <p:spPr bwMode="auto">
          <a:xfrm>
            <a:off x="685800" y="6248400"/>
            <a:ext cx="7772400" cy="1588"/>
          </a:xfrm>
          <a:prstGeom prst="straightConnector1">
            <a:avLst/>
          </a:prstGeom>
          <a:noFill/>
          <a:ln w="7200">
            <a:solidFill>
              <a:srgbClr val="001786"/>
            </a:solidFill>
            <a:miter lim="800000"/>
            <a:headEnd/>
            <a:tailEnd/>
          </a:ln>
          <a:extLst>
            <a:ext uri="{909E8E84-426E-40DD-AFC4-6F175D3DCCD1}">
              <a14:hiddenFill xmlns:a14="http://schemas.microsoft.com/office/drawing/2010/main">
                <a:noFill/>
              </a14:hiddenFill>
            </a:ext>
          </a:extLst>
        </p:spPr>
      </p:cxnSp>
      <p:pic>
        <p:nvPicPr>
          <p:cNvPr id="1029"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76600" y="6400800"/>
            <a:ext cx="2519363"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30" name="Rectangle 5"/>
          <p:cNvSpPr>
            <a:spLocks noChangeArrowheads="1"/>
          </p:cNvSpPr>
          <p:nvPr/>
        </p:nvSpPr>
        <p:spPr bwMode="auto">
          <a:xfrm>
            <a:off x="493713" y="6400800"/>
            <a:ext cx="6381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9pPr>
          </a:lstStyle>
          <a:p>
            <a:pPr defTabSz="449263" eaLnBrk="0" fontAlgn="base" hangingPunct="0">
              <a:spcBef>
                <a:spcPct val="0"/>
              </a:spcBef>
              <a:spcAft>
                <a:spcPct val="0"/>
              </a:spcAft>
              <a:buSzPct val="100000"/>
              <a:defRPr/>
            </a:pPr>
            <a:fld id="{B44AB4FD-4252-4189-B847-3D24AE335055}" type="slidenum">
              <a:rPr lang="de-DE" altLang="en-US" sz="1000" smtClean="0">
                <a:solidFill>
                  <a:srgbClr val="808080"/>
                </a:solidFill>
              </a:rPr>
              <a:pPr defTabSz="449263" eaLnBrk="0" fontAlgn="base" hangingPunct="0">
                <a:spcBef>
                  <a:spcPct val="0"/>
                </a:spcBef>
                <a:spcAft>
                  <a:spcPct val="0"/>
                </a:spcAft>
                <a:buSzPct val="100000"/>
                <a:defRPr/>
              </a:pPr>
              <a:t>‹#›</a:t>
            </a:fld>
            <a:endParaRPr lang="de-DE" altLang="en-US" sz="1000" smtClean="0">
              <a:solidFill>
                <a:srgbClr val="808080"/>
              </a:solidFill>
            </a:endParaRPr>
          </a:p>
        </p:txBody>
      </p:sp>
      <p:sp>
        <p:nvSpPr>
          <p:cNvPr id="1031" name="Rectangle 6"/>
          <p:cNvSpPr>
            <a:spLocks noGrp="1" noChangeArrowheads="1"/>
          </p:cNvSpPr>
          <p:nvPr>
            <p:ph type="title"/>
          </p:nvPr>
        </p:nvSpPr>
        <p:spPr bwMode="auto">
          <a:xfrm>
            <a:off x="682625" y="457200"/>
            <a:ext cx="777081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GB" altLang="en-US" smtClean="0"/>
              <a:t>Klicken Sie, um das Format des Titeltextes zu bearbeiten</a:t>
            </a:r>
          </a:p>
        </p:txBody>
      </p:sp>
    </p:spTree>
    <p:extLst>
      <p:ext uri="{BB962C8B-B14F-4D97-AF65-F5344CB8AC3E}">
        <p14:creationId xmlns:p14="http://schemas.microsoft.com/office/powerpoint/2010/main" val="413452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2pPr>
      <a:lvl3pPr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3pPr>
      <a:lvl4pPr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4pPr>
      <a:lvl5pPr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2400" b="1">
          <a:solidFill>
            <a:srgbClr val="000000"/>
          </a:solidFill>
          <a:latin typeface="Arial" charset="0"/>
          <a:ea typeface="ＭＳ Ｐゴシック" pitchFamily="32" charset="0"/>
          <a:cs typeface="ＭＳ Ｐゴシック" pitchFamily="32" charset="0"/>
        </a:defRPr>
      </a:lvl9pPr>
    </p:titleStyle>
    <p:bodyStyle>
      <a:lvl1pPr marL="342900" indent="-342900" algn="l" defTabSz="449263" rtl="0" eaLnBrk="0" fontAlgn="base" hangingPunct="0">
        <a:lnSpc>
          <a:spcPts val="2375"/>
        </a:lnSpc>
        <a:spcBef>
          <a:spcPts val="1200"/>
        </a:spcBef>
        <a:spcAft>
          <a:spcPct val="0"/>
        </a:spcAft>
        <a:buClr>
          <a:srgbClr val="000000"/>
        </a:buClr>
        <a:buSzPct val="100000"/>
        <a:buFont typeface="Times New Roman" pitchFamily="16" charset="0"/>
        <a:defRPr>
          <a:solidFill>
            <a:srgbClr val="000000"/>
          </a:solidFill>
          <a:latin typeface="+mn-lt"/>
          <a:ea typeface="+mn-ea"/>
          <a:cs typeface="+mn-cs"/>
        </a:defRPr>
      </a:lvl1pPr>
      <a:lvl2pPr marL="742950" indent="-28575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2pPr>
      <a:lvl3pPr marL="11430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3pPr>
      <a:lvl4pPr marL="16002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4pPr>
      <a:lvl5pPr marL="20574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5pPr>
      <a:lvl6pPr marL="25146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6pPr>
      <a:lvl7pPr marL="29718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7pPr>
      <a:lvl8pPr marL="34290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8pPr>
      <a:lvl9pPr marL="3886200" indent="-228600" algn="l" defTabSz="449263" rtl="0" eaLnBrk="0" fontAlgn="base" hangingPunct="0">
        <a:lnSpc>
          <a:spcPts val="2375"/>
        </a:lnSpc>
        <a:spcBef>
          <a:spcPts val="600"/>
        </a:spcBef>
        <a:spcAft>
          <a:spcPct val="0"/>
        </a:spcAft>
        <a:buClr>
          <a:srgbClr val="000000"/>
        </a:buClr>
        <a:buSzPct val="100000"/>
        <a:buFont typeface="Times New Roman" pitchFamily="16" charset="0"/>
        <a:defRPr sz="16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4.wmf"/><Relationship Id="rId2" Type="http://schemas.openxmlformats.org/officeDocument/2006/relationships/slideLayout" Target="../slideLayouts/slideLayout19.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700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77108656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239713" y="333375"/>
            <a:ext cx="8655050" cy="1254125"/>
          </a:xfrm>
          <a:prstGeom prst="rect">
            <a:avLst/>
          </a:prstGeom>
          <a:ln>
            <a:solidFill>
              <a:schemeClr val="accent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de-DE" sz="3600" b="1" dirty="0" err="1" smtClean="0">
                <a:latin typeface="Arial" pitchFamily="34" charset="0"/>
              </a:rPr>
              <a:t>Eurobiosimilars</a:t>
            </a:r>
            <a:r>
              <a:rPr lang="en-US" altLang="de-DE" sz="3600" b="1" dirty="0" smtClean="0">
                <a:latin typeface="Arial" pitchFamily="34" charset="0"/>
              </a:rPr>
              <a:t> 2016, </a:t>
            </a:r>
          </a:p>
          <a:p>
            <a:r>
              <a:rPr lang="en-US" altLang="de-DE" sz="3600" b="1" dirty="0" smtClean="0">
                <a:latin typeface="Arial" pitchFamily="34" charset="0"/>
              </a:rPr>
              <a:t>Valencia June 27-29, 2016</a:t>
            </a:r>
          </a:p>
        </p:txBody>
      </p:sp>
      <p:cxnSp>
        <p:nvCxnSpPr>
          <p:cNvPr id="6" name="AutoShape 7"/>
          <p:cNvCxnSpPr>
            <a:cxnSpLocks noChangeShapeType="1"/>
          </p:cNvCxnSpPr>
          <p:nvPr/>
        </p:nvCxnSpPr>
        <p:spPr bwMode="auto">
          <a:xfrm flipV="1">
            <a:off x="239713" y="1989138"/>
            <a:ext cx="8655050" cy="1587"/>
          </a:xfrm>
          <a:prstGeom prst="straightConnector1">
            <a:avLst/>
          </a:prstGeom>
          <a:noFill/>
          <a:ln w="7200">
            <a:solidFill>
              <a:srgbClr val="001786"/>
            </a:solidFill>
            <a:round/>
            <a:headEnd type="none" w="sm" len="sm"/>
            <a:tailEnd type="none" w="sm" len="sm"/>
          </a:ln>
          <a:extLst>
            <a:ext uri="{909E8E84-426E-40DD-AFC4-6F175D3DCCD1}">
              <a14:hiddenFill xmlns:a14="http://schemas.microsoft.com/office/drawing/2010/main">
                <a:noFill/>
              </a14:hiddenFill>
            </a:ext>
          </a:extLst>
        </p:spPr>
      </p:cxnSp>
      <p:cxnSp>
        <p:nvCxnSpPr>
          <p:cNvPr id="7" name="AutoShape 7"/>
          <p:cNvCxnSpPr>
            <a:cxnSpLocks noChangeShapeType="1"/>
          </p:cNvCxnSpPr>
          <p:nvPr/>
        </p:nvCxnSpPr>
        <p:spPr bwMode="auto">
          <a:xfrm flipV="1">
            <a:off x="239713" y="6332538"/>
            <a:ext cx="8655050" cy="1587"/>
          </a:xfrm>
          <a:prstGeom prst="straightConnector1">
            <a:avLst/>
          </a:prstGeom>
          <a:noFill/>
          <a:ln w="7200">
            <a:solidFill>
              <a:srgbClr val="001786"/>
            </a:solidFill>
            <a:round/>
            <a:headEnd type="none" w="sm" len="sm"/>
            <a:tailEnd type="none" w="sm" len="sm"/>
          </a:ln>
          <a:extLst>
            <a:ext uri="{909E8E84-426E-40DD-AFC4-6F175D3DCCD1}">
              <a14:hiddenFill xmlns:a14="http://schemas.microsoft.com/office/drawing/2010/main">
                <a:noFill/>
              </a14:hiddenFill>
            </a:ext>
          </a:extLst>
        </p:spPr>
      </p:cxnSp>
      <p:pic>
        <p:nvPicPr>
          <p:cNvPr id="8" name="Picture 8" descr="BB_Schriftzu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6475413"/>
            <a:ext cx="25193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8640763" y="6518275"/>
            <a:ext cx="254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fld id="{A32A9FEE-E341-40B3-8DDE-72FDE5E11498}" type="slidenum">
              <a:rPr lang="de-DE" altLang="de-DE" sz="1000" smtClean="0"/>
              <a:pPr>
                <a:defRPr/>
              </a:pPr>
              <a:t>2</a:t>
            </a:fld>
            <a:endParaRPr lang="de-DE" altLang="de-DE" sz="1000" smtClean="0"/>
          </a:p>
        </p:txBody>
      </p:sp>
      <p:sp>
        <p:nvSpPr>
          <p:cNvPr id="3" name="Textfeld 2"/>
          <p:cNvSpPr txBox="1"/>
          <p:nvPr/>
        </p:nvSpPr>
        <p:spPr>
          <a:xfrm>
            <a:off x="845640" y="2457392"/>
            <a:ext cx="7298107" cy="2677656"/>
          </a:xfrm>
          <a:prstGeom prst="rect">
            <a:avLst/>
          </a:prstGeom>
          <a:noFill/>
        </p:spPr>
        <p:txBody>
          <a:bodyPr wrap="square" rtlCol="0">
            <a:spAutoFit/>
          </a:bodyPr>
          <a:lstStyle/>
          <a:p>
            <a:pPr algn="ctr">
              <a:lnSpc>
                <a:spcPct val="150000"/>
              </a:lnSpc>
            </a:pPr>
            <a:r>
              <a:rPr lang="de-DE" sz="2800" b="1" dirty="0" err="1" smtClean="0"/>
              <a:t>Supplementary</a:t>
            </a:r>
            <a:r>
              <a:rPr lang="de-DE" sz="2800" b="1" dirty="0" smtClean="0"/>
              <a:t> </a:t>
            </a:r>
            <a:r>
              <a:rPr lang="de-DE" sz="2800" b="1" dirty="0" err="1" smtClean="0"/>
              <a:t>Protection</a:t>
            </a:r>
            <a:r>
              <a:rPr lang="de-DE" sz="2800" b="1" dirty="0" smtClean="0"/>
              <a:t> </a:t>
            </a:r>
            <a:r>
              <a:rPr lang="de-DE" sz="2800" b="1" dirty="0" err="1" smtClean="0"/>
              <a:t>Certificates</a:t>
            </a:r>
            <a:r>
              <a:rPr lang="de-DE" sz="2800" b="1" dirty="0" smtClean="0"/>
              <a:t> (SPCs)</a:t>
            </a:r>
          </a:p>
          <a:p>
            <a:pPr algn="ctr">
              <a:lnSpc>
                <a:spcPct val="150000"/>
              </a:lnSpc>
            </a:pPr>
            <a:r>
              <a:rPr lang="de-DE" sz="2800" b="1" dirty="0" smtClean="0"/>
              <a:t>in Europe </a:t>
            </a:r>
          </a:p>
          <a:p>
            <a:pPr algn="ctr">
              <a:lnSpc>
                <a:spcPct val="150000"/>
              </a:lnSpc>
            </a:pPr>
            <a:r>
              <a:rPr lang="de-DE" sz="2800" b="1" dirty="0" err="1" smtClean="0"/>
              <a:t>and</a:t>
            </a:r>
            <a:r>
              <a:rPr lang="de-DE" sz="2800" b="1" dirty="0" smtClean="0"/>
              <a:t> </a:t>
            </a:r>
            <a:r>
              <a:rPr lang="de-DE" sz="2800" b="1" dirty="0" err="1" smtClean="0"/>
              <a:t>their</a:t>
            </a:r>
            <a:r>
              <a:rPr lang="de-DE" sz="2800" b="1" dirty="0" smtClean="0"/>
              <a:t> </a:t>
            </a:r>
            <a:r>
              <a:rPr lang="de-DE" sz="2800" b="1" dirty="0" err="1" smtClean="0"/>
              <a:t>relevance</a:t>
            </a:r>
            <a:r>
              <a:rPr lang="de-DE" sz="2800" b="1" dirty="0" smtClean="0"/>
              <a:t> </a:t>
            </a:r>
            <a:r>
              <a:rPr lang="de-DE" sz="2800" b="1" dirty="0" err="1" smtClean="0"/>
              <a:t>for</a:t>
            </a:r>
            <a:r>
              <a:rPr lang="de-DE" sz="2800" b="1" dirty="0" smtClean="0"/>
              <a:t> </a:t>
            </a:r>
          </a:p>
          <a:p>
            <a:pPr algn="ctr">
              <a:lnSpc>
                <a:spcPct val="150000"/>
              </a:lnSpc>
            </a:pPr>
            <a:r>
              <a:rPr lang="de-DE" sz="2800" b="1" dirty="0" err="1" smtClean="0"/>
              <a:t>Biosimilars</a:t>
            </a:r>
            <a:endParaRPr lang="de-DE" sz="2800" b="1" dirty="0"/>
          </a:p>
        </p:txBody>
      </p:sp>
      <p:sp>
        <p:nvSpPr>
          <p:cNvPr id="10" name="Textfeld 9"/>
          <p:cNvSpPr txBox="1"/>
          <p:nvPr/>
        </p:nvSpPr>
        <p:spPr>
          <a:xfrm>
            <a:off x="1709159" y="5905167"/>
            <a:ext cx="5623133" cy="584775"/>
          </a:xfrm>
          <a:prstGeom prst="rect">
            <a:avLst/>
          </a:prstGeom>
          <a:noFill/>
        </p:spPr>
        <p:txBody>
          <a:bodyPr wrap="square" rtlCol="0">
            <a:spAutoFit/>
          </a:bodyPr>
          <a:lstStyle/>
          <a:p>
            <a:pPr algn="ctr"/>
            <a:r>
              <a:rPr lang="de-DE" sz="1600" b="1" dirty="0" smtClean="0"/>
              <a:t>Dr. </a:t>
            </a:r>
            <a:r>
              <a:rPr lang="de-DE" sz="1600" b="1" dirty="0" err="1" smtClean="0"/>
              <a:t>Lueder</a:t>
            </a:r>
            <a:r>
              <a:rPr lang="de-DE" sz="1600" b="1" dirty="0" smtClean="0"/>
              <a:t> Behrens</a:t>
            </a:r>
          </a:p>
          <a:p>
            <a:pPr algn="ctr"/>
            <a:endParaRPr lang="de-DE" sz="1600" b="1" dirty="0"/>
          </a:p>
        </p:txBody>
      </p:sp>
    </p:spTree>
    <p:extLst>
      <p:ext uri="{BB962C8B-B14F-4D97-AF65-F5344CB8AC3E}">
        <p14:creationId xmlns:p14="http://schemas.microsoft.com/office/powerpoint/2010/main" val="25198911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31203"/>
            <a:ext cx="8229600" cy="1143000"/>
          </a:xfrm>
        </p:spPr>
        <p:txBody>
          <a:bodyPr vert="horz" lIns="91440" tIns="45720" rIns="91440" bIns="45720" rtlCol="0" anchor="ctr">
            <a:normAutofit/>
          </a:bodyPr>
          <a:lstStyle/>
          <a:p>
            <a:r>
              <a:rPr lang="de-DE" sz="3600" b="1" dirty="0" err="1" smtClean="0">
                <a:latin typeface="Arial" panose="020B0604020202020204" pitchFamily="34" charset="0"/>
                <a:cs typeface="Arial" panose="020B0604020202020204" pitchFamily="34" charset="0"/>
              </a:rPr>
              <a:t>Overview</a:t>
            </a:r>
            <a:endParaRPr lang="de-DE" sz="3600" b="1" dirty="0">
              <a:latin typeface="Arial" panose="020B0604020202020204" pitchFamily="34" charset="0"/>
              <a:cs typeface="Arial" panose="020B0604020202020204" pitchFamily="34" charset="0"/>
            </a:endParaRPr>
          </a:p>
        </p:txBody>
      </p:sp>
      <p:sp>
        <p:nvSpPr>
          <p:cNvPr id="4" name="Rechteck 3"/>
          <p:cNvSpPr/>
          <p:nvPr/>
        </p:nvSpPr>
        <p:spPr>
          <a:xfrm>
            <a:off x="529839" y="1430790"/>
            <a:ext cx="8315058" cy="3847207"/>
          </a:xfrm>
          <a:prstGeom prst="rect">
            <a:avLst/>
          </a:prstGeom>
        </p:spPr>
        <p:txBody>
          <a:bodyPr wrap="square">
            <a:spAutoFit/>
          </a:bodyPr>
          <a:lstStyle/>
          <a:p>
            <a:pPr marL="342900" indent="-342900">
              <a:lnSpc>
                <a:spcPct val="250000"/>
              </a:lnSpc>
              <a:buFont typeface="Arial" charset="0"/>
              <a:buChar char="•"/>
            </a:pPr>
            <a:r>
              <a:rPr lang="en-US" sz="2000" b="1" dirty="0">
                <a:latin typeface="Arial" panose="020B0604020202020204" pitchFamily="34" charset="0"/>
                <a:ea typeface="+mj-ea"/>
                <a:cs typeface="Arial" panose="020B0604020202020204" pitchFamily="34" charset="0"/>
              </a:rPr>
              <a:t>The </a:t>
            </a:r>
            <a:r>
              <a:rPr lang="en-US" sz="2000" b="1" dirty="0" smtClean="0">
                <a:latin typeface="Arial" panose="020B0604020202020204" pitchFamily="34" charset="0"/>
                <a:ea typeface="+mj-ea"/>
                <a:cs typeface="Arial" panose="020B0604020202020204" pitchFamily="34" charset="0"/>
              </a:rPr>
              <a:t>Problem – SPCs and </a:t>
            </a:r>
            <a:r>
              <a:rPr lang="en-US" sz="2000" b="1" dirty="0" err="1" smtClean="0">
                <a:latin typeface="Arial" panose="020B0604020202020204" pitchFamily="34" charset="0"/>
                <a:ea typeface="+mj-ea"/>
                <a:cs typeface="Arial" panose="020B0604020202020204" pitchFamily="34" charset="0"/>
              </a:rPr>
              <a:t>Biosimilars</a:t>
            </a:r>
            <a:endParaRPr lang="en-US" sz="2000" b="1" dirty="0" smtClean="0">
              <a:latin typeface="Arial" panose="020B0604020202020204" pitchFamily="34" charset="0"/>
              <a:ea typeface="+mj-ea"/>
              <a:cs typeface="Arial" panose="020B0604020202020204" pitchFamily="34" charset="0"/>
            </a:endParaRPr>
          </a:p>
          <a:p>
            <a:pPr marL="342900" indent="-342900">
              <a:lnSpc>
                <a:spcPct val="250000"/>
              </a:lnSpc>
              <a:buFont typeface="Arial" charset="0"/>
              <a:buChar char="•"/>
            </a:pPr>
            <a:r>
              <a:rPr lang="en-US" sz="2000" b="1" dirty="0" smtClean="0">
                <a:latin typeface="Arial" panose="020B0604020202020204" pitchFamily="34" charset="0"/>
                <a:ea typeface="+mj-ea"/>
                <a:cs typeface="Arial" panose="020B0604020202020204" pitchFamily="34" charset="0"/>
              </a:rPr>
              <a:t>Introduction to Supplementary Protection Certificates</a:t>
            </a:r>
          </a:p>
          <a:p>
            <a:pPr marL="342900" indent="-342900">
              <a:lnSpc>
                <a:spcPct val="250000"/>
              </a:lnSpc>
              <a:buFont typeface="Arial" charset="0"/>
              <a:buChar char="•"/>
            </a:pPr>
            <a:r>
              <a:rPr lang="en-US" sz="2000" b="1" dirty="0" smtClean="0">
                <a:latin typeface="Arial" panose="020B0604020202020204" pitchFamily="34" charset="0"/>
                <a:ea typeface="+mj-ea"/>
                <a:cs typeface="Arial" panose="020B0604020202020204" pitchFamily="34" charset="0"/>
              </a:rPr>
              <a:t>What do the Courts say?</a:t>
            </a:r>
          </a:p>
          <a:p>
            <a:pPr marL="342900" indent="-342900">
              <a:lnSpc>
                <a:spcPct val="250000"/>
              </a:lnSpc>
              <a:buFont typeface="Arial" charset="0"/>
              <a:buChar char="•"/>
            </a:pPr>
            <a:r>
              <a:rPr lang="en-US" sz="2000" b="1" dirty="0" smtClean="0">
                <a:latin typeface="Arial" panose="020B0604020202020204" pitchFamily="34" charset="0"/>
                <a:ea typeface="+mj-ea"/>
                <a:cs typeface="Arial" panose="020B0604020202020204" pitchFamily="34" charset="0"/>
              </a:rPr>
              <a:t>Recommendations</a:t>
            </a:r>
          </a:p>
          <a:p>
            <a:endParaRPr lang="en-US" sz="2400" b="1" dirty="0" smtClean="0">
              <a:ea typeface="+mj-ea"/>
              <a:cs typeface="+mj-cs"/>
            </a:endParaRPr>
          </a:p>
          <a:p>
            <a:pPr marL="342900" indent="-342900">
              <a:buFont typeface="Arial" charset="0"/>
              <a:buChar char="•"/>
            </a:pPr>
            <a:endParaRPr lang="en-US" sz="2000" b="1" dirty="0">
              <a:ea typeface="+mj-ea"/>
              <a:cs typeface="+mj-cs"/>
            </a:endParaRPr>
          </a:p>
        </p:txBody>
      </p:sp>
    </p:spTree>
    <p:extLst>
      <p:ext uri="{BB962C8B-B14F-4D97-AF65-F5344CB8AC3E}">
        <p14:creationId xmlns:p14="http://schemas.microsoft.com/office/powerpoint/2010/main" val="214535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sz="3600" b="1" dirty="0" smtClean="0">
                <a:latin typeface="Arial" panose="020B0604020202020204" pitchFamily="34" charset="0"/>
                <a:cs typeface="Arial" panose="020B0604020202020204" pitchFamily="34" charset="0"/>
              </a:rPr>
              <a:t>Original vs. </a:t>
            </a:r>
            <a:r>
              <a:rPr lang="de-DE" sz="3600" b="1" dirty="0" err="1" smtClean="0">
                <a:latin typeface="Arial" panose="020B0604020202020204" pitchFamily="34" charset="0"/>
                <a:cs typeface="Arial" panose="020B0604020202020204" pitchFamily="34" charset="0"/>
              </a:rPr>
              <a:t>Biosimilar</a:t>
            </a:r>
            <a:endParaRPr lang="de-DE" sz="3600" b="1" dirty="0">
              <a:latin typeface="Arial" panose="020B0604020202020204" pitchFamily="34" charset="0"/>
              <a:cs typeface="Arial" panose="020B0604020202020204" pitchFamily="34" charset="0"/>
            </a:endParaRPr>
          </a:p>
        </p:txBody>
      </p:sp>
      <p:sp>
        <p:nvSpPr>
          <p:cNvPr id="6" name="Ellipse 5"/>
          <p:cNvSpPr/>
          <p:nvPr/>
        </p:nvSpPr>
        <p:spPr>
          <a:xfrm>
            <a:off x="1005910" y="2015213"/>
            <a:ext cx="2497311" cy="2220686"/>
          </a:xfrm>
          <a:prstGeom prst="ellipse">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2">
                  <a:lumMod val="40000"/>
                  <a:lumOff val="60000"/>
                </a:schemeClr>
              </a:solidFill>
            </a:endParaRPr>
          </a:p>
        </p:txBody>
      </p:sp>
      <p:sp>
        <p:nvSpPr>
          <p:cNvPr id="12" name="Ellipse 11"/>
          <p:cNvSpPr/>
          <p:nvPr/>
        </p:nvSpPr>
        <p:spPr>
          <a:xfrm>
            <a:off x="4934878" y="2055313"/>
            <a:ext cx="2497311" cy="2220686"/>
          </a:xfrm>
          <a:prstGeom prst="ellips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accent1">
                  <a:lumMod val="40000"/>
                  <a:lumOff val="60000"/>
                </a:schemeClr>
              </a:solidFill>
            </a:endParaRPr>
          </a:p>
        </p:txBody>
      </p:sp>
      <p:cxnSp>
        <p:nvCxnSpPr>
          <p:cNvPr id="9" name="Gekrümmte Verbindung 8"/>
          <p:cNvCxnSpPr/>
          <p:nvPr/>
        </p:nvCxnSpPr>
        <p:spPr>
          <a:xfrm>
            <a:off x="1237129" y="4894729"/>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cxnSp>
        <p:nvCxnSpPr>
          <p:cNvPr id="16" name="Gekrümmte Verbindung 15"/>
          <p:cNvCxnSpPr/>
          <p:nvPr/>
        </p:nvCxnSpPr>
        <p:spPr>
          <a:xfrm>
            <a:off x="5523521" y="4967727"/>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sp>
        <p:nvSpPr>
          <p:cNvPr id="15" name="Legende mit Linie 3 14"/>
          <p:cNvSpPr/>
          <p:nvPr/>
        </p:nvSpPr>
        <p:spPr>
          <a:xfrm>
            <a:off x="6487867" y="52725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Legende mit Linie 3 24"/>
          <p:cNvSpPr/>
          <p:nvPr/>
        </p:nvSpPr>
        <p:spPr>
          <a:xfrm>
            <a:off x="6640267" y="54249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Legende mit Linie 3 25"/>
          <p:cNvSpPr/>
          <p:nvPr/>
        </p:nvSpPr>
        <p:spPr>
          <a:xfrm>
            <a:off x="5878267" y="4840045"/>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Legende mit Linie 3 26"/>
          <p:cNvSpPr/>
          <p:nvPr/>
        </p:nvSpPr>
        <p:spPr>
          <a:xfrm>
            <a:off x="7329267" y="5645203"/>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Legende mit Linie 1 16"/>
          <p:cNvSpPr/>
          <p:nvPr/>
        </p:nvSpPr>
        <p:spPr>
          <a:xfrm rot="21095586">
            <a:off x="1682804" y="4775003"/>
            <a:ext cx="153680" cy="130084"/>
          </a:xfrm>
          <a:prstGeom prst="borderCallout1">
            <a:avLst>
              <a:gd name="adj1" fmla="val 25185"/>
              <a:gd name="adj2" fmla="val -545"/>
              <a:gd name="adj3" fmla="val 97428"/>
              <a:gd name="adj4" fmla="val -66521"/>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29" name="Legende mit Linie 1 28"/>
          <p:cNvSpPr/>
          <p:nvPr/>
        </p:nvSpPr>
        <p:spPr>
          <a:xfrm rot="20323713">
            <a:off x="2078529" y="4991172"/>
            <a:ext cx="153680" cy="130084"/>
          </a:xfrm>
          <a:prstGeom prst="borderCallout1">
            <a:avLst>
              <a:gd name="adj1" fmla="val 27983"/>
              <a:gd name="adj2" fmla="val 27"/>
              <a:gd name="adj3" fmla="val 126019"/>
              <a:gd name="adj4" fmla="val -38227"/>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30" name="Legende mit Linie 1 29"/>
          <p:cNvSpPr/>
          <p:nvPr/>
        </p:nvSpPr>
        <p:spPr>
          <a:xfrm rot="20843099">
            <a:off x="2947340" y="5522766"/>
            <a:ext cx="153680" cy="130084"/>
          </a:xfrm>
          <a:prstGeom prst="borderCallout1">
            <a:avLst>
              <a:gd name="adj1" fmla="val 20943"/>
              <a:gd name="adj2" fmla="val -38"/>
              <a:gd name="adj3" fmla="val 112500"/>
              <a:gd name="adj4" fmla="val -38333"/>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18" name="Textfeld 17"/>
          <p:cNvSpPr txBox="1"/>
          <p:nvPr/>
        </p:nvSpPr>
        <p:spPr>
          <a:xfrm>
            <a:off x="1997568" y="3016469"/>
            <a:ext cx="1229726" cy="369332"/>
          </a:xfrm>
          <a:prstGeom prst="rect">
            <a:avLst/>
          </a:prstGeom>
          <a:noFill/>
        </p:spPr>
        <p:txBody>
          <a:bodyPr wrap="square" rtlCol="0">
            <a:spAutoFit/>
          </a:bodyPr>
          <a:lstStyle/>
          <a:p>
            <a:r>
              <a:rPr lang="de-DE" dirty="0" smtClean="0"/>
              <a:t>-</a:t>
            </a:r>
            <a:r>
              <a:rPr lang="de-DE" dirty="0" err="1" smtClean="0"/>
              <a:t>ase</a:t>
            </a:r>
            <a:endParaRPr lang="de-DE" dirty="0"/>
          </a:p>
        </p:txBody>
      </p:sp>
      <p:sp>
        <p:nvSpPr>
          <p:cNvPr id="32" name="Legende mit Linie 1 31"/>
          <p:cNvSpPr/>
          <p:nvPr/>
        </p:nvSpPr>
        <p:spPr>
          <a:xfrm rot="21095586">
            <a:off x="1917302" y="3136092"/>
            <a:ext cx="153680" cy="130084"/>
          </a:xfrm>
          <a:prstGeom prst="borderCallout1">
            <a:avLst>
              <a:gd name="adj1" fmla="val 25185"/>
              <a:gd name="adj2" fmla="val -545"/>
              <a:gd name="adj3" fmla="val 97428"/>
              <a:gd name="adj4" fmla="val -66521"/>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33" name="Legende mit Linie 3 32"/>
          <p:cNvSpPr/>
          <p:nvPr/>
        </p:nvSpPr>
        <p:spPr>
          <a:xfrm>
            <a:off x="6160353" y="2931742"/>
            <a:ext cx="166506" cy="45719"/>
          </a:xfrm>
          <a:prstGeom prst="borderCallout3">
            <a:avLst>
              <a:gd name="adj1" fmla="val 44723"/>
              <a:gd name="adj2" fmla="val 55855"/>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4" name="Textfeld 33"/>
          <p:cNvSpPr txBox="1"/>
          <p:nvPr/>
        </p:nvSpPr>
        <p:spPr>
          <a:xfrm>
            <a:off x="6258296" y="2765107"/>
            <a:ext cx="844433" cy="369332"/>
          </a:xfrm>
          <a:prstGeom prst="rect">
            <a:avLst/>
          </a:prstGeom>
          <a:noFill/>
        </p:spPr>
        <p:txBody>
          <a:bodyPr wrap="square" rtlCol="0">
            <a:spAutoFit/>
          </a:bodyPr>
          <a:lstStyle/>
          <a:p>
            <a:r>
              <a:rPr lang="de-DE" dirty="0" smtClean="0"/>
              <a:t>-</a:t>
            </a:r>
            <a:r>
              <a:rPr lang="de-DE" dirty="0" err="1" smtClean="0"/>
              <a:t>ase</a:t>
            </a:r>
            <a:endParaRPr lang="de-DE" dirty="0"/>
          </a:p>
        </p:txBody>
      </p:sp>
      <p:sp>
        <p:nvSpPr>
          <p:cNvPr id="19" name="Textfeld 18"/>
          <p:cNvSpPr txBox="1"/>
          <p:nvPr/>
        </p:nvSpPr>
        <p:spPr>
          <a:xfrm>
            <a:off x="1585356" y="1520036"/>
            <a:ext cx="1917865" cy="369332"/>
          </a:xfrm>
          <a:prstGeom prst="rect">
            <a:avLst/>
          </a:prstGeom>
          <a:noFill/>
        </p:spPr>
        <p:txBody>
          <a:bodyPr wrap="square" rtlCol="0">
            <a:spAutoFit/>
          </a:bodyPr>
          <a:lstStyle/>
          <a:p>
            <a:r>
              <a:rPr lang="de-DE" b="1" dirty="0" err="1" smtClean="0">
                <a:latin typeface="Arial" panose="020B0604020202020204" pitchFamily="34" charset="0"/>
                <a:cs typeface="Arial" panose="020B0604020202020204" pitchFamily="34" charset="0"/>
              </a:rPr>
              <a:t>Cell</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line</a:t>
            </a:r>
            <a:r>
              <a:rPr lang="de-DE" b="1" dirty="0" smtClean="0">
                <a:latin typeface="Arial" panose="020B0604020202020204" pitchFamily="34" charset="0"/>
                <a:cs typeface="Arial" panose="020B0604020202020204" pitchFamily="34" charset="0"/>
              </a:rPr>
              <a:t> A</a:t>
            </a:r>
            <a:endParaRPr lang="de-DE" b="1" dirty="0">
              <a:latin typeface="Arial" panose="020B0604020202020204" pitchFamily="34" charset="0"/>
              <a:cs typeface="Arial" panose="020B0604020202020204" pitchFamily="34" charset="0"/>
            </a:endParaRPr>
          </a:p>
        </p:txBody>
      </p:sp>
      <p:sp>
        <p:nvSpPr>
          <p:cNvPr id="36" name="Textfeld 35"/>
          <p:cNvSpPr txBox="1"/>
          <p:nvPr/>
        </p:nvSpPr>
        <p:spPr>
          <a:xfrm>
            <a:off x="5514324" y="1500234"/>
            <a:ext cx="1917865" cy="369332"/>
          </a:xfrm>
          <a:prstGeom prst="rect">
            <a:avLst/>
          </a:prstGeom>
          <a:noFill/>
        </p:spPr>
        <p:txBody>
          <a:bodyPr wrap="square" rtlCol="0">
            <a:spAutoFit/>
          </a:bodyPr>
          <a:lstStyle/>
          <a:p>
            <a:r>
              <a:rPr lang="de-DE" b="1" dirty="0" err="1" smtClean="0">
                <a:latin typeface="Arial" panose="020B0604020202020204" pitchFamily="34" charset="0"/>
                <a:cs typeface="Arial" panose="020B0604020202020204" pitchFamily="34" charset="0"/>
              </a:rPr>
              <a:t>Cell</a:t>
            </a:r>
            <a:r>
              <a:rPr lang="de-DE" b="1" dirty="0" smtClean="0">
                <a:latin typeface="Arial" panose="020B0604020202020204" pitchFamily="34" charset="0"/>
                <a:cs typeface="Arial" panose="020B0604020202020204" pitchFamily="34" charset="0"/>
              </a:rPr>
              <a:t> </a:t>
            </a:r>
            <a:r>
              <a:rPr lang="de-DE" b="1" dirty="0" err="1" smtClean="0">
                <a:latin typeface="Arial" panose="020B0604020202020204" pitchFamily="34" charset="0"/>
                <a:cs typeface="Arial" panose="020B0604020202020204" pitchFamily="34" charset="0"/>
              </a:rPr>
              <a:t>line</a:t>
            </a:r>
            <a:r>
              <a:rPr lang="de-DE" b="1" dirty="0" smtClean="0">
                <a:latin typeface="Arial" panose="020B0604020202020204" pitchFamily="34" charset="0"/>
                <a:cs typeface="Arial" panose="020B0604020202020204" pitchFamily="34" charset="0"/>
              </a:rPr>
              <a:t> B</a:t>
            </a:r>
            <a:endParaRPr lang="de-DE" b="1" dirty="0">
              <a:latin typeface="Arial" panose="020B0604020202020204" pitchFamily="34" charset="0"/>
              <a:cs typeface="Arial" panose="020B0604020202020204" pitchFamily="34" charset="0"/>
            </a:endParaRPr>
          </a:p>
        </p:txBody>
      </p:sp>
      <p:sp>
        <p:nvSpPr>
          <p:cNvPr id="22" name="Pfeil nach unten 21"/>
          <p:cNvSpPr/>
          <p:nvPr/>
        </p:nvSpPr>
        <p:spPr>
          <a:xfrm>
            <a:off x="1947211" y="4045898"/>
            <a:ext cx="380220" cy="627005"/>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de-DE"/>
          </a:p>
        </p:txBody>
      </p:sp>
      <p:sp>
        <p:nvSpPr>
          <p:cNvPr id="38" name="Pfeil nach unten 37"/>
          <p:cNvSpPr/>
          <p:nvPr/>
        </p:nvSpPr>
        <p:spPr>
          <a:xfrm>
            <a:off x="5993423" y="4105274"/>
            <a:ext cx="380220" cy="604146"/>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de-DE"/>
          </a:p>
        </p:txBody>
      </p:sp>
      <p:sp>
        <p:nvSpPr>
          <p:cNvPr id="24" name="Textfeld 23"/>
          <p:cNvSpPr txBox="1"/>
          <p:nvPr/>
        </p:nvSpPr>
        <p:spPr>
          <a:xfrm>
            <a:off x="1569629" y="5913915"/>
            <a:ext cx="1697860" cy="369332"/>
          </a:xfrm>
          <a:prstGeom prst="rect">
            <a:avLst/>
          </a:prstGeom>
          <a:noFill/>
        </p:spPr>
        <p:txBody>
          <a:bodyPr wrap="square" rtlCol="0">
            <a:spAutoFit/>
          </a:bodyPr>
          <a:lstStyle/>
          <a:p>
            <a:r>
              <a:rPr lang="de-DE" b="1" dirty="0" smtClean="0"/>
              <a:t>Protein X</a:t>
            </a:r>
            <a:endParaRPr lang="de-DE" b="1" dirty="0"/>
          </a:p>
        </p:txBody>
      </p:sp>
      <p:sp>
        <p:nvSpPr>
          <p:cNvPr id="40" name="Textfeld 39"/>
          <p:cNvSpPr txBox="1"/>
          <p:nvPr/>
        </p:nvSpPr>
        <p:spPr>
          <a:xfrm>
            <a:off x="5973279" y="5923815"/>
            <a:ext cx="1697860" cy="369332"/>
          </a:xfrm>
          <a:prstGeom prst="rect">
            <a:avLst/>
          </a:prstGeom>
          <a:noFill/>
        </p:spPr>
        <p:txBody>
          <a:bodyPr wrap="square" rtlCol="0">
            <a:spAutoFit/>
          </a:bodyPr>
          <a:lstStyle/>
          <a:p>
            <a:r>
              <a:rPr lang="de-DE" b="1" dirty="0" smtClean="0"/>
              <a:t>Protein X*</a:t>
            </a:r>
            <a:endParaRPr lang="de-DE" b="1" dirty="0"/>
          </a:p>
        </p:txBody>
      </p:sp>
    </p:spTree>
    <p:extLst>
      <p:ext uri="{BB962C8B-B14F-4D97-AF65-F5344CB8AC3E}">
        <p14:creationId xmlns:p14="http://schemas.microsoft.com/office/powerpoint/2010/main" val="68301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sz="3600" b="1" dirty="0" smtClean="0">
                <a:latin typeface="Arial" panose="020B0604020202020204" pitchFamily="34" charset="0"/>
                <a:cs typeface="Arial" panose="020B0604020202020204" pitchFamily="34" charset="0"/>
              </a:rPr>
              <a:t>Original vs. </a:t>
            </a:r>
            <a:r>
              <a:rPr lang="de-DE" sz="3600" b="1" dirty="0" err="1" smtClean="0">
                <a:latin typeface="Arial" panose="020B0604020202020204" pitchFamily="34" charset="0"/>
                <a:cs typeface="Arial" panose="020B0604020202020204" pitchFamily="34" charset="0"/>
              </a:rPr>
              <a:t>Biosimilar</a:t>
            </a:r>
            <a:endParaRPr lang="de-DE" sz="3600" b="1" dirty="0">
              <a:latin typeface="Arial" panose="020B0604020202020204" pitchFamily="34" charset="0"/>
              <a:cs typeface="Arial" panose="020B0604020202020204" pitchFamily="34" charset="0"/>
            </a:endParaRPr>
          </a:p>
        </p:txBody>
      </p:sp>
      <p:cxnSp>
        <p:nvCxnSpPr>
          <p:cNvPr id="9" name="Gekrümmte Verbindung 8"/>
          <p:cNvCxnSpPr/>
          <p:nvPr/>
        </p:nvCxnSpPr>
        <p:spPr>
          <a:xfrm>
            <a:off x="1237129" y="4894729"/>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cxnSp>
        <p:nvCxnSpPr>
          <p:cNvPr id="16" name="Gekrümmte Verbindung 15"/>
          <p:cNvCxnSpPr/>
          <p:nvPr/>
        </p:nvCxnSpPr>
        <p:spPr>
          <a:xfrm>
            <a:off x="5523521" y="4967727"/>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sp>
        <p:nvSpPr>
          <p:cNvPr id="15" name="Legende mit Linie 3 14"/>
          <p:cNvSpPr/>
          <p:nvPr/>
        </p:nvSpPr>
        <p:spPr>
          <a:xfrm>
            <a:off x="6487867" y="52725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Legende mit Linie 3 24"/>
          <p:cNvSpPr/>
          <p:nvPr/>
        </p:nvSpPr>
        <p:spPr>
          <a:xfrm>
            <a:off x="6640267" y="54249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Legende mit Linie 3 25"/>
          <p:cNvSpPr/>
          <p:nvPr/>
        </p:nvSpPr>
        <p:spPr>
          <a:xfrm>
            <a:off x="5878267" y="4840045"/>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Legende mit Linie 3 26"/>
          <p:cNvSpPr/>
          <p:nvPr/>
        </p:nvSpPr>
        <p:spPr>
          <a:xfrm>
            <a:off x="7329267" y="5645203"/>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Legende mit Linie 1 16"/>
          <p:cNvSpPr/>
          <p:nvPr/>
        </p:nvSpPr>
        <p:spPr>
          <a:xfrm rot="21095586">
            <a:off x="1682804" y="4775003"/>
            <a:ext cx="153680" cy="130084"/>
          </a:xfrm>
          <a:prstGeom prst="borderCallout1">
            <a:avLst>
              <a:gd name="adj1" fmla="val 25185"/>
              <a:gd name="adj2" fmla="val -545"/>
              <a:gd name="adj3" fmla="val 97428"/>
              <a:gd name="adj4" fmla="val -66521"/>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29" name="Legende mit Linie 1 28"/>
          <p:cNvSpPr/>
          <p:nvPr/>
        </p:nvSpPr>
        <p:spPr>
          <a:xfrm rot="20323713">
            <a:off x="2078529" y="4991172"/>
            <a:ext cx="153680" cy="130084"/>
          </a:xfrm>
          <a:prstGeom prst="borderCallout1">
            <a:avLst>
              <a:gd name="adj1" fmla="val 27983"/>
              <a:gd name="adj2" fmla="val 27"/>
              <a:gd name="adj3" fmla="val 126019"/>
              <a:gd name="adj4" fmla="val -38227"/>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30" name="Legende mit Linie 1 29"/>
          <p:cNvSpPr/>
          <p:nvPr/>
        </p:nvSpPr>
        <p:spPr>
          <a:xfrm rot="20843099">
            <a:off x="2947340" y="5522766"/>
            <a:ext cx="153680" cy="130084"/>
          </a:xfrm>
          <a:prstGeom prst="borderCallout1">
            <a:avLst>
              <a:gd name="adj1" fmla="val 20943"/>
              <a:gd name="adj2" fmla="val -38"/>
              <a:gd name="adj3" fmla="val 112500"/>
              <a:gd name="adj4" fmla="val -38333"/>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2" name="Textfeld 1"/>
          <p:cNvSpPr txBox="1"/>
          <p:nvPr/>
        </p:nvSpPr>
        <p:spPr>
          <a:xfrm>
            <a:off x="605641" y="1300335"/>
            <a:ext cx="8277101" cy="4278094"/>
          </a:xfrm>
          <a:prstGeom prst="rect">
            <a:avLst/>
          </a:prstGeom>
          <a:noFill/>
        </p:spPr>
        <p:txBody>
          <a:bodyPr wrap="square" rtlCol="0">
            <a:spAutoFit/>
          </a:bodyPr>
          <a:lstStyle/>
          <a:p>
            <a:r>
              <a:rPr lang="de-DE" sz="2000" b="1" dirty="0" err="1" smtClean="0">
                <a:latin typeface="Arial" panose="020B0604020202020204" pitchFamily="34" charset="0"/>
                <a:cs typeface="Arial" panose="020B0604020202020204" pitchFamily="34" charset="0"/>
              </a:rPr>
              <a:t>Let</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us</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assume</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that</a:t>
            </a:r>
            <a:r>
              <a:rPr lang="de-DE" sz="2000" b="1" dirty="0" smtClean="0">
                <a:latin typeface="Arial" panose="020B0604020202020204" pitchFamily="34" charset="0"/>
                <a:cs typeface="Arial" panose="020B0604020202020204" pitchFamily="34" charset="0"/>
              </a:rPr>
              <a:t>…:</a:t>
            </a:r>
          </a:p>
          <a:p>
            <a:endParaRPr lang="de-DE" sz="2000" dirty="0" smtClean="0">
              <a:latin typeface="Arial" panose="020B0604020202020204" pitchFamily="34" charset="0"/>
              <a:cs typeface="Arial" panose="020B0604020202020204" pitchFamily="34" charset="0"/>
            </a:endParaRPr>
          </a:p>
          <a:p>
            <a:pPr marL="285750" indent="-285750">
              <a:buFont typeface="Arial" charset="0"/>
              <a:buChar char="•"/>
            </a:pPr>
            <a:r>
              <a:rPr lang="de-DE" sz="2000" dirty="0" smtClean="0">
                <a:latin typeface="Arial" panose="020B0604020202020204" pitchFamily="34" charset="0"/>
                <a:cs typeface="Arial" panose="020B0604020202020204" pitchFamily="34" charset="0"/>
              </a:rPr>
              <a:t>The </a:t>
            </a:r>
            <a:r>
              <a:rPr lang="de-DE" sz="2000" dirty="0" err="1" smtClean="0">
                <a:latin typeface="Arial" panose="020B0604020202020204" pitchFamily="34" charset="0"/>
                <a:cs typeface="Arial" panose="020B0604020202020204" pitchFamily="34" charset="0"/>
              </a:rPr>
              <a:t>biosimilar</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has</a:t>
            </a:r>
            <a:r>
              <a:rPr lang="de-DE" sz="2000" dirty="0" smtClean="0">
                <a:latin typeface="Arial" panose="020B0604020202020204" pitchFamily="34" charset="0"/>
                <a:cs typeface="Arial" panose="020B0604020202020204" pitchFamily="34" charset="0"/>
              </a:rPr>
              <a:t> an </a:t>
            </a:r>
            <a:r>
              <a:rPr lang="de-DE" sz="2000" b="1" dirty="0" err="1" smtClean="0">
                <a:latin typeface="Arial" panose="020B0604020202020204" pitchFamily="34" charset="0"/>
                <a:cs typeface="Arial" panose="020B0604020202020204" pitchFamily="34" charset="0"/>
              </a:rPr>
              <a:t>identical</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amino</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acid</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sequence</a:t>
            </a:r>
            <a:r>
              <a:rPr lang="de-DE" sz="2000" b="1"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and</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seems</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to</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correspond</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to</a:t>
            </a:r>
            <a:r>
              <a:rPr lang="de-DE" sz="2000"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market-authorized</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reference</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product</a:t>
            </a:r>
            <a:r>
              <a:rPr lang="de-DE" sz="2000" dirty="0" smtClean="0">
                <a:latin typeface="Arial" panose="020B0604020202020204" pitchFamily="34" charset="0"/>
                <a:cs typeface="Arial" panose="020B0604020202020204" pitchFamily="34" charset="0"/>
              </a:rPr>
              <a:t>;</a:t>
            </a:r>
          </a:p>
          <a:p>
            <a:endParaRPr lang="de-DE" sz="2000" dirty="0" smtClean="0">
              <a:latin typeface="Arial" panose="020B0604020202020204" pitchFamily="34" charset="0"/>
              <a:cs typeface="Arial" panose="020B0604020202020204" pitchFamily="34" charset="0"/>
            </a:endParaRPr>
          </a:p>
          <a:p>
            <a:pPr marL="285750" indent="-285750">
              <a:buFont typeface="Arial" charset="0"/>
              <a:buChar char="•"/>
            </a:pPr>
            <a:r>
              <a:rPr lang="de-DE" sz="2000" dirty="0" smtClean="0">
                <a:latin typeface="Arial" panose="020B0604020202020204" pitchFamily="34" charset="0"/>
                <a:cs typeface="Arial" panose="020B0604020202020204" pitchFamily="34" charset="0"/>
              </a:rPr>
              <a:t>The </a:t>
            </a:r>
            <a:r>
              <a:rPr lang="de-DE" sz="2000" dirty="0" err="1" smtClean="0">
                <a:latin typeface="Arial" panose="020B0604020202020204" pitchFamily="34" charset="0"/>
                <a:cs typeface="Arial" panose="020B0604020202020204" pitchFamily="34" charset="0"/>
              </a:rPr>
              <a:t>biosimilar</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has</a:t>
            </a:r>
            <a:r>
              <a:rPr lang="de-DE" sz="2000" dirty="0" smtClean="0">
                <a:latin typeface="Arial" panose="020B0604020202020204" pitchFamily="34" charset="0"/>
                <a:cs typeface="Arial" panose="020B0604020202020204" pitchFamily="34" charset="0"/>
              </a:rPr>
              <a:t> a </a:t>
            </a:r>
            <a:r>
              <a:rPr lang="de-DE" sz="2000" b="1" dirty="0" smtClean="0">
                <a:latin typeface="Arial" panose="020B0604020202020204" pitchFamily="34" charset="0"/>
                <a:cs typeface="Arial" panose="020B0604020202020204" pitchFamily="34" charset="0"/>
              </a:rPr>
              <a:t>different </a:t>
            </a:r>
            <a:r>
              <a:rPr lang="de-DE" sz="2000" b="1" dirty="0" err="1" smtClean="0">
                <a:latin typeface="Arial" panose="020B0604020202020204" pitchFamily="34" charset="0"/>
                <a:cs typeface="Arial" panose="020B0604020202020204" pitchFamily="34" charset="0"/>
              </a:rPr>
              <a:t>glycosylation</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pattern</a:t>
            </a:r>
            <a:endParaRPr lang="de-DE" sz="2000" b="1" dirty="0" smtClean="0">
              <a:latin typeface="Arial" panose="020B0604020202020204" pitchFamily="34" charset="0"/>
              <a:cs typeface="Arial" panose="020B0604020202020204" pitchFamily="34" charset="0"/>
            </a:endParaRPr>
          </a:p>
          <a:p>
            <a:endParaRPr lang="de-DE" sz="2000" dirty="0" smtClean="0">
              <a:latin typeface="Arial" panose="020B0604020202020204" pitchFamily="34" charset="0"/>
              <a:cs typeface="Arial" panose="020B0604020202020204" pitchFamily="34" charset="0"/>
            </a:endParaRPr>
          </a:p>
          <a:p>
            <a:pPr marL="285750" indent="-285750">
              <a:buFont typeface="Arial" charset="0"/>
              <a:buChar char="•"/>
            </a:pPr>
            <a:r>
              <a:rPr lang="de-DE" sz="2000" dirty="0" smtClean="0">
                <a:latin typeface="Arial" panose="020B0604020202020204" pitchFamily="34" charset="0"/>
                <a:cs typeface="Arial" panose="020B0604020202020204" pitchFamily="34" charset="0"/>
              </a:rPr>
              <a:t>The </a:t>
            </a:r>
            <a:r>
              <a:rPr lang="de-DE" sz="2000" dirty="0" err="1" smtClean="0">
                <a:latin typeface="Arial" panose="020B0604020202020204" pitchFamily="34" charset="0"/>
                <a:cs typeface="Arial" panose="020B0604020202020204" pitchFamily="34" charset="0"/>
              </a:rPr>
              <a:t>biosimilar</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has</a:t>
            </a:r>
            <a:r>
              <a:rPr lang="de-DE" sz="2000" dirty="0" smtClean="0">
                <a:latin typeface="Arial" panose="020B0604020202020204" pitchFamily="34" charset="0"/>
                <a:cs typeface="Arial" panose="020B0604020202020204" pitchFamily="34" charset="0"/>
              </a:rPr>
              <a:t> </a:t>
            </a:r>
            <a:r>
              <a:rPr lang="de-DE" sz="2000" b="1" dirty="0" smtClean="0">
                <a:latin typeface="Arial" panose="020B0604020202020204" pitchFamily="34" charset="0"/>
                <a:cs typeface="Arial" panose="020B0604020202020204" pitchFamily="34" charset="0"/>
              </a:rPr>
              <a:t>different </a:t>
            </a:r>
            <a:r>
              <a:rPr lang="de-DE" sz="2000" b="1" dirty="0" err="1" smtClean="0">
                <a:latin typeface="Arial" panose="020B0604020202020204" pitchFamily="34" charset="0"/>
                <a:cs typeface="Arial" panose="020B0604020202020204" pitchFamily="34" charset="0"/>
              </a:rPr>
              <a:t>pharmacokinetic</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activity</a:t>
            </a:r>
            <a:endParaRPr lang="de-DE" sz="2000" b="1" dirty="0" smtClean="0">
              <a:latin typeface="Arial" panose="020B0604020202020204" pitchFamily="34" charset="0"/>
              <a:cs typeface="Arial" panose="020B0604020202020204" pitchFamily="34" charset="0"/>
            </a:endParaRPr>
          </a:p>
          <a:p>
            <a:pPr marL="285750" indent="-285750">
              <a:buFont typeface="Arial" charset="0"/>
              <a:buChar char="•"/>
            </a:pPr>
            <a:endParaRPr lang="de-DE" sz="2000" dirty="0">
              <a:latin typeface="Arial" panose="020B0604020202020204" pitchFamily="34" charset="0"/>
              <a:cs typeface="Arial" panose="020B0604020202020204" pitchFamily="34" charset="0"/>
            </a:endParaRPr>
          </a:p>
          <a:p>
            <a:endParaRPr lang="de-DE" sz="2000"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768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sz="3600" b="1" dirty="0" smtClean="0">
                <a:latin typeface="Arial" panose="020B0604020202020204" pitchFamily="34" charset="0"/>
                <a:cs typeface="Arial" panose="020B0604020202020204" pitchFamily="34" charset="0"/>
              </a:rPr>
              <a:t>Original vs. </a:t>
            </a:r>
            <a:r>
              <a:rPr lang="de-DE" sz="3600" b="1" dirty="0" err="1" smtClean="0">
                <a:latin typeface="Arial" panose="020B0604020202020204" pitchFamily="34" charset="0"/>
                <a:cs typeface="Arial" panose="020B0604020202020204" pitchFamily="34" charset="0"/>
              </a:rPr>
              <a:t>Biosimilar</a:t>
            </a:r>
            <a:endParaRPr lang="de-DE" sz="3600" b="1" dirty="0">
              <a:latin typeface="Arial" panose="020B0604020202020204" pitchFamily="34" charset="0"/>
              <a:cs typeface="Arial" panose="020B0604020202020204" pitchFamily="34" charset="0"/>
            </a:endParaRPr>
          </a:p>
        </p:txBody>
      </p:sp>
      <p:cxnSp>
        <p:nvCxnSpPr>
          <p:cNvPr id="9" name="Gekrümmte Verbindung 8"/>
          <p:cNvCxnSpPr/>
          <p:nvPr/>
        </p:nvCxnSpPr>
        <p:spPr>
          <a:xfrm>
            <a:off x="1237129" y="4894729"/>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cxnSp>
        <p:nvCxnSpPr>
          <p:cNvPr id="16" name="Gekrümmte Verbindung 15"/>
          <p:cNvCxnSpPr/>
          <p:nvPr/>
        </p:nvCxnSpPr>
        <p:spPr>
          <a:xfrm>
            <a:off x="5523521" y="4967727"/>
            <a:ext cx="1990165" cy="837560"/>
          </a:xfrm>
          <a:prstGeom prst="curvedConnector3">
            <a:avLst>
              <a:gd name="adj1" fmla="val 43050"/>
            </a:avLst>
          </a:prstGeom>
        </p:spPr>
        <p:style>
          <a:lnRef idx="2">
            <a:schemeClr val="accent1"/>
          </a:lnRef>
          <a:fillRef idx="0">
            <a:schemeClr val="accent1"/>
          </a:fillRef>
          <a:effectRef idx="1">
            <a:schemeClr val="accent1"/>
          </a:effectRef>
          <a:fontRef idx="minor">
            <a:schemeClr val="tx1"/>
          </a:fontRef>
        </p:style>
      </p:cxnSp>
      <p:sp>
        <p:nvSpPr>
          <p:cNvPr id="15" name="Legende mit Linie 3 14"/>
          <p:cNvSpPr/>
          <p:nvPr/>
        </p:nvSpPr>
        <p:spPr>
          <a:xfrm>
            <a:off x="6487867" y="52725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5" name="Legende mit Linie 3 24"/>
          <p:cNvSpPr/>
          <p:nvPr/>
        </p:nvSpPr>
        <p:spPr>
          <a:xfrm>
            <a:off x="6640267" y="5424927"/>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Legende mit Linie 3 25"/>
          <p:cNvSpPr/>
          <p:nvPr/>
        </p:nvSpPr>
        <p:spPr>
          <a:xfrm>
            <a:off x="5878267" y="4840045"/>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Legende mit Linie 3 26"/>
          <p:cNvSpPr/>
          <p:nvPr/>
        </p:nvSpPr>
        <p:spPr>
          <a:xfrm>
            <a:off x="7329267" y="5645203"/>
            <a:ext cx="166506" cy="45719"/>
          </a:xfrm>
          <a:prstGeom prst="borderCallout3">
            <a:avLst>
              <a:gd name="adj1" fmla="val 18750"/>
              <a:gd name="adj2" fmla="val -8333"/>
              <a:gd name="adj3" fmla="val 18750"/>
              <a:gd name="adj4" fmla="val -16667"/>
              <a:gd name="adj5" fmla="val 100000"/>
              <a:gd name="adj6" fmla="val -16667"/>
              <a:gd name="adj7" fmla="val 314650"/>
              <a:gd name="adj8" fmla="val -5448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Legende mit Linie 1 16"/>
          <p:cNvSpPr/>
          <p:nvPr/>
        </p:nvSpPr>
        <p:spPr>
          <a:xfrm rot="21095586">
            <a:off x="1682804" y="4775003"/>
            <a:ext cx="153680" cy="130084"/>
          </a:xfrm>
          <a:prstGeom prst="borderCallout1">
            <a:avLst>
              <a:gd name="adj1" fmla="val 25185"/>
              <a:gd name="adj2" fmla="val -545"/>
              <a:gd name="adj3" fmla="val 97428"/>
              <a:gd name="adj4" fmla="val -66521"/>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29" name="Legende mit Linie 1 28"/>
          <p:cNvSpPr/>
          <p:nvPr/>
        </p:nvSpPr>
        <p:spPr>
          <a:xfrm rot="20323713">
            <a:off x="2078529" y="4991172"/>
            <a:ext cx="153680" cy="130084"/>
          </a:xfrm>
          <a:prstGeom prst="borderCallout1">
            <a:avLst>
              <a:gd name="adj1" fmla="val 27983"/>
              <a:gd name="adj2" fmla="val 27"/>
              <a:gd name="adj3" fmla="val 126019"/>
              <a:gd name="adj4" fmla="val -38227"/>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30" name="Legende mit Linie 1 29"/>
          <p:cNvSpPr/>
          <p:nvPr/>
        </p:nvSpPr>
        <p:spPr>
          <a:xfrm rot="20843099">
            <a:off x="2947340" y="5522766"/>
            <a:ext cx="153680" cy="130084"/>
          </a:xfrm>
          <a:prstGeom prst="borderCallout1">
            <a:avLst>
              <a:gd name="adj1" fmla="val 20943"/>
              <a:gd name="adj2" fmla="val -38"/>
              <a:gd name="adj3" fmla="val 112500"/>
              <a:gd name="adj4" fmla="val -38333"/>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p>
        </p:txBody>
      </p:sp>
      <p:sp>
        <p:nvSpPr>
          <p:cNvPr id="2" name="Textfeld 1"/>
          <p:cNvSpPr txBox="1"/>
          <p:nvPr/>
        </p:nvSpPr>
        <p:spPr>
          <a:xfrm>
            <a:off x="748145" y="1288460"/>
            <a:ext cx="7938655" cy="2831544"/>
          </a:xfrm>
          <a:prstGeom prst="rect">
            <a:avLst/>
          </a:prstGeom>
          <a:noFill/>
        </p:spPr>
        <p:txBody>
          <a:bodyPr wrap="square" rtlCol="0">
            <a:spAutoFit/>
          </a:bodyPr>
          <a:lstStyle/>
          <a:p>
            <a:endParaRPr lang="de-DE" dirty="0" smtClean="0"/>
          </a:p>
          <a:p>
            <a:pPr>
              <a:lnSpc>
                <a:spcPct val="150000"/>
              </a:lnSpc>
            </a:pPr>
            <a:r>
              <a:rPr lang="de-DE" sz="2000" dirty="0" smtClean="0">
                <a:latin typeface="Arial" panose="020B0604020202020204" pitchFamily="34" charset="0"/>
                <a:cs typeface="Arial" panose="020B0604020202020204" pitchFamily="34" charset="0"/>
              </a:rPr>
              <a:t>In </a:t>
            </a:r>
            <a:r>
              <a:rPr lang="de-DE" sz="2000" dirty="0" err="1" smtClean="0">
                <a:latin typeface="Arial" panose="020B0604020202020204" pitchFamily="34" charset="0"/>
                <a:cs typeface="Arial" panose="020B0604020202020204" pitchFamily="34" charset="0"/>
              </a:rPr>
              <a:t>most</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cases</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it</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can</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be</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assumed</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that</a:t>
            </a:r>
            <a:r>
              <a:rPr lang="de-DE" sz="2000" dirty="0" smtClean="0">
                <a:latin typeface="Arial" panose="020B0604020202020204" pitchFamily="34" charset="0"/>
                <a:cs typeface="Arial" panose="020B0604020202020204" pitchFamily="34" charset="0"/>
              </a:rPr>
              <a:t> a patent </a:t>
            </a:r>
            <a:r>
              <a:rPr lang="de-DE" sz="2000" dirty="0" err="1" smtClean="0">
                <a:latin typeface="Arial" panose="020B0604020202020204" pitchFamily="34" charset="0"/>
                <a:cs typeface="Arial" panose="020B0604020202020204" pitchFamily="34" charset="0"/>
              </a:rPr>
              <a:t>covering</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the</a:t>
            </a:r>
            <a:r>
              <a:rPr lang="de-DE" sz="2000" dirty="0" smtClean="0">
                <a:latin typeface="Arial" panose="020B0604020202020204" pitchFamily="34" charset="0"/>
                <a:cs typeface="Arial" panose="020B0604020202020204" pitchFamily="34" charset="0"/>
              </a:rPr>
              <a:t> original </a:t>
            </a:r>
            <a:r>
              <a:rPr lang="de-DE" sz="2000" dirty="0" err="1" smtClean="0">
                <a:latin typeface="Arial" panose="020B0604020202020204" pitchFamily="34" charset="0"/>
                <a:cs typeface="Arial" panose="020B0604020202020204" pitchFamily="34" charset="0"/>
              </a:rPr>
              <a:t>product</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would</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likely</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cover</a:t>
            </a:r>
            <a:r>
              <a:rPr lang="de-DE" sz="2000" dirty="0" smtClean="0">
                <a:latin typeface="Arial" panose="020B0604020202020204" pitchFamily="34" charset="0"/>
                <a:cs typeface="Arial" panose="020B0604020202020204" pitchFamily="34" charset="0"/>
              </a:rPr>
              <a:t> also </a:t>
            </a:r>
            <a:r>
              <a:rPr lang="de-DE" sz="2000" dirty="0" err="1" smtClean="0">
                <a:latin typeface="Arial" panose="020B0604020202020204" pitchFamily="34" charset="0"/>
                <a:cs typeface="Arial" panose="020B0604020202020204" pitchFamily="34" charset="0"/>
              </a:rPr>
              <a:t>the</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biosimilar</a:t>
            </a:r>
            <a:r>
              <a:rPr lang="de-DE" sz="2000" dirty="0" smtClean="0">
                <a:latin typeface="Arial" panose="020B0604020202020204" pitchFamily="34" charset="0"/>
                <a:cs typeface="Arial" panose="020B0604020202020204" pitchFamily="34" charset="0"/>
              </a:rPr>
              <a:t> </a:t>
            </a:r>
            <a:r>
              <a:rPr lang="de-DE" sz="2000" dirty="0" err="1" smtClean="0">
                <a:latin typeface="Arial" panose="020B0604020202020204" pitchFamily="34" charset="0"/>
                <a:cs typeface="Arial" panose="020B0604020202020204" pitchFamily="34" charset="0"/>
              </a:rPr>
              <a:t>product</a:t>
            </a:r>
            <a:r>
              <a:rPr lang="de-DE" sz="2000" dirty="0" smtClean="0">
                <a:latin typeface="Arial" panose="020B0604020202020204" pitchFamily="34" charset="0"/>
                <a:cs typeface="Arial" panose="020B0604020202020204" pitchFamily="34" charset="0"/>
              </a:rPr>
              <a:t> </a:t>
            </a:r>
            <a:endParaRPr lang="de-DE" sz="2000" dirty="0">
              <a:latin typeface="Arial" panose="020B0604020202020204" pitchFamily="34" charset="0"/>
              <a:cs typeface="Arial" panose="020B0604020202020204" pitchFamily="34" charset="0"/>
            </a:endParaRPr>
          </a:p>
          <a:p>
            <a:endParaRPr lang="de-DE" sz="2000" b="1" dirty="0" smtClean="0">
              <a:latin typeface="Arial" panose="020B0604020202020204" pitchFamily="34" charset="0"/>
              <a:cs typeface="Arial" panose="020B0604020202020204" pitchFamily="34" charset="0"/>
            </a:endParaRPr>
          </a:p>
          <a:p>
            <a:r>
              <a:rPr lang="de-DE" sz="2000" b="1" dirty="0" smtClean="0">
                <a:latin typeface="Arial" panose="020B0604020202020204" pitchFamily="34" charset="0"/>
                <a:cs typeface="Arial" panose="020B0604020202020204" pitchFamily="34" charset="0"/>
              </a:rPr>
              <a:t>BUT:</a:t>
            </a:r>
          </a:p>
          <a:p>
            <a:endParaRPr lang="de-DE" sz="2000" b="1" dirty="0" smtClean="0">
              <a:latin typeface="Arial" panose="020B0604020202020204" pitchFamily="34" charset="0"/>
              <a:cs typeface="Arial" panose="020B0604020202020204" pitchFamily="34" charset="0"/>
            </a:endParaRPr>
          </a:p>
          <a:p>
            <a:endParaRPr lang="de-DE" sz="2000" b="1" dirty="0" smtClean="0">
              <a:latin typeface="Arial" panose="020B0604020202020204" pitchFamily="34" charset="0"/>
              <a:cs typeface="Arial" panose="020B0604020202020204" pitchFamily="34" charset="0"/>
            </a:endParaRPr>
          </a:p>
          <a:p>
            <a:r>
              <a:rPr lang="de-DE" sz="2000" b="1" dirty="0" err="1" smtClean="0">
                <a:latin typeface="Arial" panose="020B0604020202020204" pitchFamily="34" charset="0"/>
                <a:cs typeface="Arial" panose="020B0604020202020204" pitchFamily="34" charset="0"/>
              </a:rPr>
              <a:t>Would</a:t>
            </a:r>
            <a:r>
              <a:rPr lang="de-DE" sz="2000" b="1" dirty="0" smtClean="0">
                <a:latin typeface="Arial" panose="020B0604020202020204" pitchFamily="34" charset="0"/>
                <a:cs typeface="Arial" panose="020B0604020202020204" pitchFamily="34" charset="0"/>
              </a:rPr>
              <a:t> an SPC </a:t>
            </a:r>
            <a:r>
              <a:rPr lang="de-DE" sz="2000" b="1" dirty="0" err="1" smtClean="0">
                <a:latin typeface="Arial" panose="020B0604020202020204" pitchFamily="34" charset="0"/>
                <a:cs typeface="Arial" panose="020B0604020202020204" pitchFamily="34" charset="0"/>
              </a:rPr>
              <a:t>cover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the</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biosimilar</a:t>
            </a:r>
            <a:r>
              <a:rPr lang="de-DE" sz="2000" b="1" dirty="0" smtClean="0">
                <a:latin typeface="Arial" panose="020B0604020202020204" pitchFamily="34" charset="0"/>
                <a:cs typeface="Arial" panose="020B0604020202020204" pitchFamily="34" charset="0"/>
              </a:rPr>
              <a:t> </a:t>
            </a:r>
            <a:r>
              <a:rPr lang="de-DE" sz="2000" b="1" dirty="0" err="1" smtClean="0">
                <a:latin typeface="Arial" panose="020B0604020202020204" pitchFamily="34" charset="0"/>
                <a:cs typeface="Arial" panose="020B0604020202020204" pitchFamily="34" charset="0"/>
              </a:rPr>
              <a:t>product</a:t>
            </a:r>
            <a:r>
              <a:rPr lang="de-DE" sz="2000" b="1"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92230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sz="3600" b="1" dirty="0" err="1" smtClean="0">
                <a:latin typeface="Arial" panose="020B0604020202020204" pitchFamily="34" charset="0"/>
                <a:cs typeface="Arial" panose="020B0604020202020204" pitchFamily="34" charset="0"/>
              </a:rPr>
              <a:t>Importance</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of</a:t>
            </a:r>
            <a:r>
              <a:rPr lang="de-DE" sz="3600" b="1" dirty="0" smtClean="0">
                <a:latin typeface="Arial" panose="020B0604020202020204" pitchFamily="34" charset="0"/>
                <a:cs typeface="Arial" panose="020B0604020202020204" pitchFamily="34" charset="0"/>
              </a:rPr>
              <a:t> SPCs</a:t>
            </a:r>
            <a:endParaRPr lang="de-DE" sz="3600" b="1" dirty="0">
              <a:latin typeface="Arial" panose="020B0604020202020204" pitchFamily="34" charset="0"/>
              <a:cs typeface="Arial" panose="020B0604020202020204" pitchFamily="34" charset="0"/>
            </a:endParaRPr>
          </a:p>
        </p:txBody>
      </p:sp>
      <p:graphicFrame>
        <p:nvGraphicFramePr>
          <p:cNvPr id="13" name="Diagramm 12"/>
          <p:cNvGraphicFramePr>
            <a:graphicFrameLocks/>
          </p:cNvGraphicFramePr>
          <p:nvPr>
            <p:extLst>
              <p:ext uri="{D42A27DB-BD31-4B8C-83A1-F6EECF244321}">
                <p14:modId xmlns:p14="http://schemas.microsoft.com/office/powerpoint/2010/main" val="419479284"/>
              </p:ext>
            </p:extLst>
          </p:nvPr>
        </p:nvGraphicFramePr>
        <p:xfrm>
          <a:off x="2212975" y="1971675"/>
          <a:ext cx="4570413" cy="2741613"/>
        </p:xfrm>
        <a:graphic>
          <a:graphicData uri="http://schemas.openxmlformats.org/drawingml/2006/chart">
            <c:chart xmlns:c="http://schemas.openxmlformats.org/drawingml/2006/chart" xmlns:r="http://schemas.openxmlformats.org/officeDocument/2006/relationships" r:id="rId2"/>
          </a:graphicData>
        </a:graphic>
      </p:graphicFrame>
      <p:sp>
        <p:nvSpPr>
          <p:cNvPr id="19" name="Rechteck 22"/>
          <p:cNvSpPr>
            <a:spLocks noChangeArrowheads="1"/>
          </p:cNvSpPr>
          <p:nvPr/>
        </p:nvSpPr>
        <p:spPr bwMode="auto">
          <a:xfrm>
            <a:off x="3783013" y="3108325"/>
            <a:ext cx="6350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ts val="100"/>
              </a:lnSpc>
              <a:buClrTx/>
              <a:buFontTx/>
              <a:buNone/>
            </a:pPr>
            <a:r>
              <a:rPr lang="en-GB" altLang="en-US" sz="1400" b="1" dirty="0">
                <a:solidFill>
                  <a:schemeClr val="tx1"/>
                </a:solidFill>
                <a:latin typeface="Arial Narrow" pitchFamily="34" charset="0"/>
              </a:rPr>
              <a:t>Patent</a:t>
            </a:r>
          </a:p>
          <a:p>
            <a:pPr eaLnBrk="1" hangingPunct="1">
              <a:buClrTx/>
              <a:buFontTx/>
              <a:buNone/>
            </a:pPr>
            <a:r>
              <a:rPr lang="en-GB" altLang="en-US" sz="1400" b="1" dirty="0">
                <a:solidFill>
                  <a:schemeClr val="tx1"/>
                </a:solidFill>
                <a:latin typeface="Arial Narrow" pitchFamily="34" charset="0"/>
              </a:rPr>
              <a:t>expiry</a:t>
            </a:r>
          </a:p>
        </p:txBody>
      </p:sp>
      <p:sp>
        <p:nvSpPr>
          <p:cNvPr id="21" name="Rechteck 8"/>
          <p:cNvSpPr>
            <a:spLocks noChangeArrowheads="1"/>
          </p:cNvSpPr>
          <p:nvPr/>
        </p:nvSpPr>
        <p:spPr bwMode="auto">
          <a:xfrm>
            <a:off x="4902200" y="3867150"/>
            <a:ext cx="603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600" b="1" dirty="0">
                <a:solidFill>
                  <a:schemeClr val="tx1"/>
                </a:solidFill>
              </a:rPr>
              <a:t>SPC</a:t>
            </a:r>
          </a:p>
        </p:txBody>
      </p:sp>
      <p:sp>
        <p:nvSpPr>
          <p:cNvPr id="22" name="Rechteck 1"/>
          <p:cNvSpPr>
            <a:spLocks noChangeArrowheads="1"/>
          </p:cNvSpPr>
          <p:nvPr/>
        </p:nvSpPr>
        <p:spPr bwMode="auto">
          <a:xfrm>
            <a:off x="3201988" y="3867150"/>
            <a:ext cx="811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600" b="1" dirty="0"/>
              <a:t>Patent</a:t>
            </a:r>
          </a:p>
        </p:txBody>
      </p:sp>
      <p:sp>
        <p:nvSpPr>
          <p:cNvPr id="23" name="Rechteck 22"/>
          <p:cNvSpPr/>
          <p:nvPr/>
        </p:nvSpPr>
        <p:spPr bwMode="auto">
          <a:xfrm rot="16200000">
            <a:off x="1652075" y="3286125"/>
            <a:ext cx="1181100" cy="260350"/>
          </a:xfrm>
          <a:prstGeom prst="rect">
            <a:avLst/>
          </a:prstGeom>
        </p:spPr>
        <p:txBody>
          <a:bodyPr wrap="none">
            <a:spAutoFit/>
          </a:bodyPr>
          <a:lstStyle/>
          <a:p>
            <a:pPr eaLnBrk="1" hangingPunct="1">
              <a:spcBef>
                <a:spcPts val="1200"/>
              </a:spcBef>
              <a:buClrTx/>
              <a:buFontTx/>
              <a:buNone/>
              <a:defRPr/>
            </a:pPr>
            <a:r>
              <a:rPr lang="en-GB" altLang="en-US" sz="1100" b="1" dirty="0">
                <a:solidFill>
                  <a:schemeClr val="tx1"/>
                </a:solidFill>
                <a:latin typeface="+mn-lt"/>
              </a:rPr>
              <a:t>Sales Revenue</a:t>
            </a:r>
          </a:p>
        </p:txBody>
      </p:sp>
      <p:sp>
        <p:nvSpPr>
          <p:cNvPr id="24" name="Rechteck 11"/>
          <p:cNvSpPr>
            <a:spLocks noChangeArrowheads="1"/>
          </p:cNvSpPr>
          <p:nvPr/>
        </p:nvSpPr>
        <p:spPr bwMode="auto">
          <a:xfrm>
            <a:off x="2517013" y="4336100"/>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1991</a:t>
            </a:r>
          </a:p>
        </p:txBody>
      </p:sp>
      <p:sp>
        <p:nvSpPr>
          <p:cNvPr id="28" name="Rechteck 12"/>
          <p:cNvSpPr>
            <a:spLocks noChangeArrowheads="1"/>
          </p:cNvSpPr>
          <p:nvPr/>
        </p:nvSpPr>
        <p:spPr bwMode="auto">
          <a:xfrm>
            <a:off x="2958975" y="4359850"/>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1992</a:t>
            </a:r>
          </a:p>
        </p:txBody>
      </p:sp>
      <p:sp>
        <p:nvSpPr>
          <p:cNvPr id="31" name="Rechteck 13"/>
          <p:cNvSpPr>
            <a:spLocks noChangeArrowheads="1"/>
          </p:cNvSpPr>
          <p:nvPr/>
        </p:nvSpPr>
        <p:spPr bwMode="auto">
          <a:xfrm>
            <a:off x="3373188" y="4347975"/>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1993</a:t>
            </a:r>
          </a:p>
        </p:txBody>
      </p:sp>
      <p:sp>
        <p:nvSpPr>
          <p:cNvPr id="32" name="Rechteck 14"/>
          <p:cNvSpPr>
            <a:spLocks noChangeArrowheads="1"/>
          </p:cNvSpPr>
          <p:nvPr/>
        </p:nvSpPr>
        <p:spPr bwMode="auto">
          <a:xfrm>
            <a:off x="3781113" y="4336100"/>
            <a:ext cx="4397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1994</a:t>
            </a:r>
          </a:p>
        </p:txBody>
      </p:sp>
      <p:sp>
        <p:nvSpPr>
          <p:cNvPr id="33" name="Rechteck 15"/>
          <p:cNvSpPr>
            <a:spLocks noChangeArrowheads="1"/>
          </p:cNvSpPr>
          <p:nvPr/>
        </p:nvSpPr>
        <p:spPr bwMode="auto">
          <a:xfrm>
            <a:off x="4086100" y="4347975"/>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1995</a:t>
            </a:r>
          </a:p>
        </p:txBody>
      </p:sp>
      <p:sp>
        <p:nvSpPr>
          <p:cNvPr id="34" name="Rechteck 16"/>
          <p:cNvSpPr>
            <a:spLocks noChangeArrowheads="1"/>
          </p:cNvSpPr>
          <p:nvPr/>
        </p:nvSpPr>
        <p:spPr bwMode="auto">
          <a:xfrm>
            <a:off x="4492438" y="4347975"/>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1996</a:t>
            </a:r>
          </a:p>
        </p:txBody>
      </p:sp>
      <p:sp>
        <p:nvSpPr>
          <p:cNvPr id="35" name="Rechteck 17"/>
          <p:cNvSpPr>
            <a:spLocks noChangeArrowheads="1"/>
          </p:cNvSpPr>
          <p:nvPr/>
        </p:nvSpPr>
        <p:spPr bwMode="auto">
          <a:xfrm>
            <a:off x="4930400" y="4359850"/>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1997</a:t>
            </a:r>
          </a:p>
        </p:txBody>
      </p:sp>
      <p:sp>
        <p:nvSpPr>
          <p:cNvPr id="36" name="Rechteck 18"/>
          <p:cNvSpPr>
            <a:spLocks noChangeArrowheads="1"/>
          </p:cNvSpPr>
          <p:nvPr/>
        </p:nvSpPr>
        <p:spPr bwMode="auto">
          <a:xfrm>
            <a:off x="5278950" y="4347975"/>
            <a:ext cx="4397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1998</a:t>
            </a:r>
          </a:p>
        </p:txBody>
      </p:sp>
      <p:sp>
        <p:nvSpPr>
          <p:cNvPr id="39" name="Rechteck 19"/>
          <p:cNvSpPr>
            <a:spLocks noChangeArrowheads="1"/>
          </p:cNvSpPr>
          <p:nvPr/>
        </p:nvSpPr>
        <p:spPr bwMode="auto">
          <a:xfrm>
            <a:off x="5674938" y="4359850"/>
            <a:ext cx="441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100" b="1" dirty="0">
                <a:solidFill>
                  <a:schemeClr val="tx1"/>
                </a:solidFill>
                <a:latin typeface="Arial Narrow" pitchFamily="34" charset="0"/>
              </a:rPr>
              <a:t>1999</a:t>
            </a:r>
          </a:p>
        </p:txBody>
      </p:sp>
      <p:sp>
        <p:nvSpPr>
          <p:cNvPr id="40" name="Rechteck 19"/>
          <p:cNvSpPr>
            <a:spLocks noChangeArrowheads="1"/>
          </p:cNvSpPr>
          <p:nvPr/>
        </p:nvSpPr>
        <p:spPr bwMode="auto">
          <a:xfrm>
            <a:off x="5746188" y="1949225"/>
            <a:ext cx="962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ts val="1200"/>
              </a:spcBef>
              <a:buClrTx/>
              <a:buFontTx/>
              <a:buNone/>
            </a:pPr>
            <a:r>
              <a:rPr lang="en-GB" altLang="en-US" sz="1400" b="1" dirty="0" smtClean="0">
                <a:solidFill>
                  <a:schemeClr val="tx1"/>
                </a:solidFill>
                <a:latin typeface="Arial Narrow" pitchFamily="34" charset="0"/>
              </a:rPr>
              <a:t>SPC expiry</a:t>
            </a:r>
            <a:endParaRPr lang="en-GB" altLang="en-US" sz="1400" b="1" dirty="0">
              <a:solidFill>
                <a:schemeClr val="tx1"/>
              </a:solidFill>
              <a:latin typeface="Arial Narrow" pitchFamily="34" charset="0"/>
            </a:endParaRPr>
          </a:p>
        </p:txBody>
      </p:sp>
      <p:sp>
        <p:nvSpPr>
          <p:cNvPr id="41" name="Line 45"/>
          <p:cNvSpPr>
            <a:spLocks noChangeShapeType="1"/>
          </p:cNvSpPr>
          <p:nvPr/>
        </p:nvSpPr>
        <p:spPr bwMode="auto">
          <a:xfrm>
            <a:off x="4076700" y="3417888"/>
            <a:ext cx="0" cy="274637"/>
          </a:xfrm>
          <a:prstGeom prst="line">
            <a:avLst/>
          </a:prstGeom>
          <a:noFill/>
          <a:ln w="38100">
            <a:solidFill>
              <a:srgbClr val="000000"/>
            </a:solidFill>
            <a:miter lim="800000"/>
            <a:headEnd/>
            <a:tailEnd type="stealth" w="med" len="med"/>
          </a:ln>
          <a:extLst>
            <a:ext uri="{909E8E84-426E-40DD-AFC4-6F175D3DCCD1}">
              <a14:hiddenFill xmlns:a14="http://schemas.microsoft.com/office/drawing/2010/main">
                <a:noFill/>
              </a14:hiddenFill>
            </a:ext>
          </a:extLst>
        </p:spPr>
        <p:txBody>
          <a:bodyPr/>
          <a:lstStyle/>
          <a:p>
            <a:endParaRPr lang="de-DE"/>
          </a:p>
        </p:txBody>
      </p:sp>
      <p:sp>
        <p:nvSpPr>
          <p:cNvPr id="42" name="Line 45"/>
          <p:cNvSpPr>
            <a:spLocks noChangeShapeType="1"/>
          </p:cNvSpPr>
          <p:nvPr/>
        </p:nvSpPr>
        <p:spPr bwMode="auto">
          <a:xfrm>
            <a:off x="6212225" y="2264038"/>
            <a:ext cx="0" cy="274637"/>
          </a:xfrm>
          <a:prstGeom prst="line">
            <a:avLst/>
          </a:prstGeom>
          <a:noFill/>
          <a:ln w="38100">
            <a:solidFill>
              <a:srgbClr val="000000"/>
            </a:solidFill>
            <a:miter lim="800000"/>
            <a:headEnd/>
            <a:tailEnd type="stealth" w="med" len="med"/>
          </a:ln>
          <a:extLst>
            <a:ext uri="{909E8E84-426E-40DD-AFC4-6F175D3DCCD1}">
              <a14:hiddenFill xmlns:a14="http://schemas.microsoft.com/office/drawing/2010/main">
                <a:noFill/>
              </a14:hiddenFill>
            </a:ext>
          </a:extLst>
        </p:spPr>
        <p:txBody>
          <a:bodyPr/>
          <a:lstStyle/>
          <a:p>
            <a:endParaRPr lang="de-DE"/>
          </a:p>
        </p:txBody>
      </p:sp>
      <p:sp>
        <p:nvSpPr>
          <p:cNvPr id="4" name="Rechteck 3"/>
          <p:cNvSpPr/>
          <p:nvPr/>
        </p:nvSpPr>
        <p:spPr>
          <a:xfrm>
            <a:off x="765999" y="1312710"/>
            <a:ext cx="7059839" cy="400110"/>
          </a:xfrm>
          <a:prstGeom prst="rect">
            <a:avLst/>
          </a:prstGeom>
        </p:spPr>
        <p:txBody>
          <a:bodyPr wrap="square">
            <a:spAutoFit/>
          </a:bodyPr>
          <a:lstStyle/>
          <a:p>
            <a:pPr>
              <a:spcBef>
                <a:spcPts val="1200"/>
              </a:spcBef>
              <a:defRPr/>
            </a:pPr>
            <a:r>
              <a:rPr lang="en-GB" altLang="en-US" sz="2000" b="1" dirty="0">
                <a:latin typeface="Arial" panose="020B0604020202020204" pitchFamily="34" charset="0"/>
                <a:cs typeface="Arial" panose="020B0604020202020204" pitchFamily="34" charset="0"/>
              </a:rPr>
              <a:t>SPC may extend market exclusivity after patent expiry</a:t>
            </a:r>
          </a:p>
        </p:txBody>
      </p:sp>
      <p:sp>
        <p:nvSpPr>
          <p:cNvPr id="6" name="Rechteck 5"/>
          <p:cNvSpPr/>
          <p:nvPr/>
        </p:nvSpPr>
        <p:spPr>
          <a:xfrm>
            <a:off x="765999" y="5098114"/>
            <a:ext cx="7807985" cy="400110"/>
          </a:xfrm>
          <a:prstGeom prst="rect">
            <a:avLst/>
          </a:prstGeom>
        </p:spPr>
        <p:txBody>
          <a:bodyPr wrap="square">
            <a:spAutoFit/>
          </a:bodyPr>
          <a:lstStyle/>
          <a:p>
            <a:pPr lvl="1">
              <a:lnSpc>
                <a:spcPts val="2375"/>
              </a:lnSpc>
              <a:spcBef>
                <a:spcPts val="1800"/>
              </a:spcBef>
              <a:buClr>
                <a:srgbClr val="0000CC"/>
              </a:buClr>
              <a:defRPr/>
            </a:pPr>
            <a:r>
              <a:rPr lang="en-GB" altLang="en-US" sz="2000" b="1" dirty="0">
                <a:latin typeface="Arial" panose="020B0604020202020204" pitchFamily="34" charset="0"/>
                <a:cs typeface="Arial" panose="020B0604020202020204" pitchFamily="34" charset="0"/>
              </a:rPr>
              <a:t>Example: Sales of Prozac</a:t>
            </a:r>
            <a:r>
              <a:rPr lang="en-GB" altLang="en-US" sz="2000" b="1" baseline="30000" dirty="0">
                <a:latin typeface="Arial" panose="020B0604020202020204" pitchFamily="34" charset="0"/>
                <a:cs typeface="Arial" panose="020B0604020202020204" pitchFamily="34" charset="0"/>
              </a:rPr>
              <a:t>®</a:t>
            </a:r>
            <a:r>
              <a:rPr lang="en-GB" altLang="en-US" sz="2000" b="1" dirty="0">
                <a:latin typeface="Arial" panose="020B0604020202020204" pitchFamily="34" charset="0"/>
                <a:cs typeface="Arial" panose="020B0604020202020204" pitchFamily="34" charset="0"/>
              </a:rPr>
              <a:t> (fluoxetine) in the UK </a:t>
            </a:r>
            <a:r>
              <a:rPr lang="en-GB" altLang="en-US" sz="2000" b="1" dirty="0" smtClean="0">
                <a:latin typeface="Arial" panose="020B0604020202020204" pitchFamily="34" charset="0"/>
                <a:cs typeface="Arial" panose="020B0604020202020204" pitchFamily="34" charset="0"/>
              </a:rPr>
              <a:t>1991-1999</a:t>
            </a:r>
          </a:p>
        </p:txBody>
      </p:sp>
    </p:spTree>
    <p:extLst>
      <p:ext uri="{BB962C8B-B14F-4D97-AF65-F5344CB8AC3E}">
        <p14:creationId xmlns:p14="http://schemas.microsoft.com/office/powerpoint/2010/main" val="3082480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9128"/>
            <a:ext cx="8229600" cy="1143000"/>
          </a:xfrm>
        </p:spPr>
        <p:txBody>
          <a:bodyPr vert="horz" lIns="91440" tIns="45720" rIns="91440" bIns="45720" rtlCol="0" anchor="ctr">
            <a:noAutofit/>
          </a:bodyPr>
          <a:lstStyle/>
          <a:p>
            <a:r>
              <a:rPr lang="de-DE" sz="3600" b="1" dirty="0" smtClean="0">
                <a:latin typeface="Arial" panose="020B0604020202020204" pitchFamily="34" charset="0"/>
                <a:cs typeface="Arial" panose="020B0604020202020204" pitchFamily="34" charset="0"/>
              </a:rPr>
              <a:t>SPCs - </a:t>
            </a:r>
            <a:r>
              <a:rPr lang="de-DE" sz="3600" b="1" dirty="0" err="1" smtClean="0">
                <a:latin typeface="Arial" panose="020B0604020202020204" pitchFamily="34" charset="0"/>
                <a:cs typeface="Arial" panose="020B0604020202020204" pitchFamily="34" charset="0"/>
              </a:rPr>
              <a:t>Governing</a:t>
            </a:r>
            <a:r>
              <a:rPr lang="de-DE" sz="3600" b="1" dirty="0" smtClean="0">
                <a:latin typeface="Arial" panose="020B0604020202020204" pitchFamily="34" charset="0"/>
                <a:cs typeface="Arial" panose="020B0604020202020204" pitchFamily="34" charset="0"/>
              </a:rPr>
              <a:t> </a:t>
            </a:r>
            <a:r>
              <a:rPr lang="de-DE" sz="3600" b="1" dirty="0">
                <a:latin typeface="Arial" panose="020B0604020202020204" pitchFamily="34" charset="0"/>
                <a:cs typeface="Arial" panose="020B0604020202020204" pitchFamily="34" charset="0"/>
              </a:rPr>
              <a:t>Laws </a:t>
            </a:r>
            <a:r>
              <a:rPr lang="de-DE" sz="3600" b="1" dirty="0" err="1">
                <a:latin typeface="Arial" panose="020B0604020202020204" pitchFamily="34" charset="0"/>
                <a:cs typeface="Arial" panose="020B0604020202020204" pitchFamily="34" charset="0"/>
              </a:rPr>
              <a:t>and</a:t>
            </a:r>
            <a:r>
              <a:rPr lang="de-DE" sz="3600" b="1" dirty="0">
                <a:latin typeface="Arial" panose="020B0604020202020204" pitchFamily="34" charset="0"/>
                <a:cs typeface="Arial" panose="020B0604020202020204" pitchFamily="34" charset="0"/>
              </a:rPr>
              <a:t> Courts</a:t>
            </a:r>
          </a:p>
        </p:txBody>
      </p:sp>
      <p:sp>
        <p:nvSpPr>
          <p:cNvPr id="4" name="Rechteck 3"/>
          <p:cNvSpPr/>
          <p:nvPr/>
        </p:nvSpPr>
        <p:spPr>
          <a:xfrm>
            <a:off x="457200" y="1412090"/>
            <a:ext cx="8229599" cy="4647426"/>
          </a:xfrm>
          <a:prstGeom prst="rect">
            <a:avLst/>
          </a:prstGeom>
        </p:spPr>
        <p:txBody>
          <a:bodyPr wrap="square">
            <a:spAutoFit/>
          </a:bodyPr>
          <a:lstStyle/>
          <a:p>
            <a:pPr marL="342900" indent="-342900">
              <a:lnSpc>
                <a:spcPct val="20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In countries </a:t>
            </a:r>
            <a:r>
              <a:rPr lang="en-US" sz="2000" dirty="0">
                <a:latin typeface="Arial" panose="020B0604020202020204" pitchFamily="34" charset="0"/>
                <a:cs typeface="Arial" panose="020B0604020202020204" pitchFamily="34" charset="0"/>
              </a:rPr>
              <a:t>of the European Union (EU), SPC protection is governed by </a:t>
            </a:r>
            <a:r>
              <a:rPr lang="en-US" sz="2000" b="1" dirty="0" smtClean="0">
                <a:latin typeface="Arial" panose="020B0604020202020204" pitchFamily="34" charset="0"/>
                <a:cs typeface="Arial" panose="020B0604020202020204" pitchFamily="34" charset="0"/>
              </a:rPr>
              <a:t>(EC) </a:t>
            </a:r>
            <a:r>
              <a:rPr lang="en-US" sz="2000" b="1" dirty="0">
                <a:latin typeface="Arial" panose="020B0604020202020204" pitchFamily="34" charset="0"/>
                <a:cs typeface="Arial" panose="020B0604020202020204" pitchFamily="34" charset="0"/>
              </a:rPr>
              <a:t>Regulation 469/2009 (“the SPC Regulation</a:t>
            </a:r>
            <a:r>
              <a:rPr lang="en-US" sz="2000" b="1"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a:t>
            </a:r>
          </a:p>
          <a:p>
            <a:pPr>
              <a:lnSpc>
                <a:spcPct val="200000"/>
              </a:lnSpc>
              <a:spcBef>
                <a:spcPct val="20000"/>
              </a:spcBef>
            </a:pPr>
            <a:endParaRPr lang="en-US" sz="2000" dirty="0" smtClean="0">
              <a:latin typeface="Arial" panose="020B0604020202020204" pitchFamily="34" charset="0"/>
              <a:cs typeface="Arial" panose="020B0604020202020204" pitchFamily="34" charset="0"/>
            </a:endParaRPr>
          </a:p>
          <a:p>
            <a:pPr marL="342900" indent="-342900">
              <a:lnSpc>
                <a:spcPct val="20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Applications for SPCs must be filed </a:t>
            </a:r>
            <a:r>
              <a:rPr lang="en-US" sz="2000" b="1" dirty="0" smtClean="0">
                <a:latin typeface="Arial" panose="020B0604020202020204" pitchFamily="34" charset="0"/>
                <a:cs typeface="Arial" panose="020B0604020202020204" pitchFamily="34" charset="0"/>
              </a:rPr>
              <a:t>nationally</a:t>
            </a:r>
            <a:r>
              <a:rPr lang="en-US" sz="2000" dirty="0" smtClean="0">
                <a:latin typeface="Arial" panose="020B0604020202020204" pitchFamily="34" charset="0"/>
                <a:cs typeface="Arial" panose="020B0604020202020204" pitchFamily="34" charset="0"/>
              </a:rPr>
              <a:t>;</a:t>
            </a:r>
          </a:p>
          <a:p>
            <a:pPr>
              <a:lnSpc>
                <a:spcPct val="200000"/>
              </a:lnSpc>
              <a:spcBef>
                <a:spcPct val="20000"/>
              </a:spcBef>
            </a:pPr>
            <a:endParaRPr lang="en-US" sz="2000" dirty="0" smtClean="0">
              <a:latin typeface="Arial" panose="020B0604020202020204" pitchFamily="34" charset="0"/>
              <a:cs typeface="Arial" panose="020B0604020202020204" pitchFamily="34" charset="0"/>
            </a:endParaRPr>
          </a:p>
          <a:p>
            <a:pPr marL="342900" indent="-342900">
              <a:lnSpc>
                <a:spcPct val="20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The highest </a:t>
            </a:r>
            <a:r>
              <a:rPr lang="en-US" sz="2000" dirty="0">
                <a:latin typeface="Arial" panose="020B0604020202020204" pitchFamily="34" charset="0"/>
                <a:cs typeface="Arial" panose="020B0604020202020204" pitchFamily="34" charset="0"/>
              </a:rPr>
              <a:t>tribunal hearing disputes involving SPCs is the </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Court </a:t>
            </a:r>
            <a:r>
              <a:rPr lang="en-US" sz="2000" b="1" dirty="0">
                <a:latin typeface="Arial" panose="020B0604020202020204" pitchFamily="34" charset="0"/>
                <a:cs typeface="Arial" panose="020B0604020202020204" pitchFamily="34" charset="0"/>
              </a:rPr>
              <a:t>of Justice of the European Union </a:t>
            </a:r>
            <a:r>
              <a:rPr lang="en-US" sz="2000" dirty="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CJEU)</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7212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31198"/>
            <a:ext cx="8229600" cy="1143000"/>
          </a:xfrm>
        </p:spPr>
        <p:txBody>
          <a:bodyPr vert="horz" lIns="91440" tIns="45720" rIns="91440" bIns="45720" rtlCol="0" anchor="ctr">
            <a:noAutofit/>
          </a:bodyPr>
          <a:lstStyle/>
          <a:p>
            <a:r>
              <a:rPr lang="de-DE" sz="3600" b="1" dirty="0" smtClean="0">
                <a:latin typeface="Arial" panose="020B0604020202020204" pitchFamily="34" charset="0"/>
                <a:cs typeface="Arial" panose="020B0604020202020204" pitchFamily="34" charset="0"/>
              </a:rPr>
              <a:t>SPCs - </a:t>
            </a:r>
            <a:r>
              <a:rPr lang="de-DE" sz="3600" b="1" dirty="0" err="1" smtClean="0">
                <a:latin typeface="Arial" panose="020B0604020202020204" pitchFamily="34" charset="0"/>
                <a:cs typeface="Arial" panose="020B0604020202020204" pitchFamily="34" charset="0"/>
              </a:rPr>
              <a:t>Governing</a:t>
            </a:r>
            <a:r>
              <a:rPr lang="de-DE" sz="3600" b="1" dirty="0" smtClean="0">
                <a:latin typeface="Arial" panose="020B0604020202020204" pitchFamily="34" charset="0"/>
                <a:cs typeface="Arial" panose="020B0604020202020204" pitchFamily="34" charset="0"/>
              </a:rPr>
              <a:t> </a:t>
            </a:r>
            <a:r>
              <a:rPr lang="de-DE" sz="3600" b="1" dirty="0">
                <a:latin typeface="Arial" panose="020B0604020202020204" pitchFamily="34" charset="0"/>
                <a:cs typeface="Arial" panose="020B0604020202020204" pitchFamily="34" charset="0"/>
              </a:rPr>
              <a:t>Laws </a:t>
            </a:r>
            <a:r>
              <a:rPr lang="de-DE" sz="3600" b="1" dirty="0" err="1">
                <a:latin typeface="Arial" panose="020B0604020202020204" pitchFamily="34" charset="0"/>
                <a:cs typeface="Arial" panose="020B0604020202020204" pitchFamily="34" charset="0"/>
              </a:rPr>
              <a:t>and</a:t>
            </a:r>
            <a:r>
              <a:rPr lang="de-DE" sz="3600" b="1" dirty="0">
                <a:latin typeface="Arial" panose="020B0604020202020204" pitchFamily="34" charset="0"/>
                <a:cs typeface="Arial" panose="020B0604020202020204" pitchFamily="34" charset="0"/>
              </a:rPr>
              <a:t> Courts</a:t>
            </a:r>
          </a:p>
        </p:txBody>
      </p:sp>
      <p:sp>
        <p:nvSpPr>
          <p:cNvPr id="4" name="Rechteck 3"/>
          <p:cNvSpPr/>
          <p:nvPr/>
        </p:nvSpPr>
        <p:spPr>
          <a:xfrm>
            <a:off x="282011" y="1494002"/>
            <a:ext cx="8571432" cy="5220019"/>
          </a:xfrm>
          <a:prstGeom prst="rect">
            <a:avLst/>
          </a:prstGeom>
        </p:spPr>
        <p:txBody>
          <a:bodyPr wrap="square">
            <a:spAutoFit/>
          </a:bodyPr>
          <a:lstStyle/>
          <a:p>
            <a:pPr marL="342900" indent="-342900">
              <a:lnSpc>
                <a:spcPct val="15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SPC </a:t>
            </a:r>
            <a:r>
              <a:rPr lang="en-US" sz="2000" dirty="0">
                <a:latin typeface="Arial" panose="020B0604020202020204" pitchFamily="34" charset="0"/>
                <a:cs typeface="Arial" panose="020B0604020202020204" pitchFamily="34" charset="0"/>
              </a:rPr>
              <a:t>protection is  also available under this Regulation in </a:t>
            </a:r>
            <a:r>
              <a:rPr lang="en-US" sz="2000" dirty="0" smtClean="0">
                <a:latin typeface="Arial" panose="020B0604020202020204" pitchFamily="34" charset="0"/>
                <a:cs typeface="Arial" panose="020B0604020202020204" pitchFamily="34" charset="0"/>
              </a:rPr>
              <a:t>non-EU countries: </a:t>
            </a:r>
            <a:r>
              <a:rPr lang="en-US" sz="2000" b="1" dirty="0" smtClean="0">
                <a:latin typeface="Arial" panose="020B0604020202020204" pitchFamily="34" charset="0"/>
                <a:cs typeface="Arial" panose="020B0604020202020204" pitchFamily="34" charset="0"/>
              </a:rPr>
              <a:t>Norway </a:t>
            </a:r>
            <a:r>
              <a:rPr lang="en-US" sz="2000" dirty="0">
                <a:latin typeface="Arial" panose="020B0604020202020204" pitchFamily="34" charset="0"/>
                <a:cs typeface="Arial" panose="020B0604020202020204" pitchFamily="34" charset="0"/>
              </a:rPr>
              <a:t>and</a:t>
            </a:r>
            <a:r>
              <a:rPr lang="en-US" sz="2000" b="1" dirty="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Iceland </a:t>
            </a:r>
            <a:r>
              <a:rPr lang="en-US" sz="2000" dirty="0" smtClean="0">
                <a:latin typeface="Arial" panose="020B0604020202020204" pitchFamily="34" charset="0"/>
                <a:cs typeface="Arial" panose="020B0604020202020204" pitchFamily="34" charset="0"/>
              </a:rPr>
              <a:t>(NO and IS);</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342900" indent="-342900">
              <a:lnSpc>
                <a:spcPct val="15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NO and IS are members of the </a:t>
            </a:r>
            <a:r>
              <a:rPr lang="en-US" sz="2000" b="1" dirty="0">
                <a:latin typeface="Arial" panose="020B0604020202020204" pitchFamily="34" charset="0"/>
                <a:cs typeface="Arial" panose="020B0604020202020204" pitchFamily="34" charset="0"/>
              </a:rPr>
              <a:t>European Economic Area (</a:t>
            </a:r>
            <a:r>
              <a:rPr lang="en-US" sz="2000" b="1" dirty="0" smtClean="0">
                <a:latin typeface="Arial" panose="020B0604020202020204" pitchFamily="34" charset="0"/>
                <a:cs typeface="Arial" panose="020B0604020202020204" pitchFamily="34" charset="0"/>
              </a:rPr>
              <a:t>EEA)</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lnSpc>
                <a:spcPct val="150000"/>
              </a:lnSpc>
              <a:spcBef>
                <a:spcPct val="20000"/>
              </a:spcBef>
            </a:pPr>
            <a:endParaRPr lang="en-US" sz="2000" dirty="0">
              <a:latin typeface="Arial" panose="020B0604020202020204" pitchFamily="34" charset="0"/>
              <a:cs typeface="Arial" panose="020B0604020202020204" pitchFamily="34" charset="0"/>
            </a:endParaRPr>
          </a:p>
          <a:p>
            <a:pPr marL="342900" indent="-342900">
              <a:lnSpc>
                <a:spcPct val="150000"/>
              </a:lnSpc>
              <a:spcBef>
                <a:spcPct val="20000"/>
              </a:spcBef>
              <a:buFont typeface="Arial" charset="0"/>
              <a:buChar char="•"/>
            </a:pPr>
            <a:r>
              <a:rPr lang="en-US" sz="2000" dirty="0">
                <a:latin typeface="Arial" panose="020B0604020202020204" pitchFamily="34" charset="0"/>
                <a:cs typeface="Arial" panose="020B0604020202020204" pitchFamily="34" charset="0"/>
              </a:rPr>
              <a:t> The </a:t>
            </a:r>
            <a:r>
              <a:rPr lang="en-US" sz="2000" dirty="0" smtClean="0">
                <a:latin typeface="Arial" panose="020B0604020202020204" pitchFamily="34" charset="0"/>
                <a:cs typeface="Arial" panose="020B0604020202020204" pitchFamily="34" charset="0"/>
              </a:rPr>
              <a:t>European Free Trade Association (</a:t>
            </a:r>
            <a:r>
              <a:rPr lang="en-US" sz="2000" b="1" dirty="0" smtClean="0">
                <a:latin typeface="Arial" panose="020B0604020202020204" pitchFamily="34" charset="0"/>
                <a:cs typeface="Arial" panose="020B0604020202020204" pitchFamily="34" charset="0"/>
              </a:rPr>
              <a:t>EFTA</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Court is the equivalent of the </a:t>
            </a:r>
            <a:r>
              <a:rPr lang="en-US" sz="2000" dirty="0" smtClean="0">
                <a:latin typeface="Arial" panose="020B0604020202020204" pitchFamily="34" charset="0"/>
                <a:cs typeface="Arial" panose="020B0604020202020204" pitchFamily="34" charset="0"/>
              </a:rPr>
              <a:t>Court of Justice of the European Union (CJEU) </a:t>
            </a:r>
            <a:r>
              <a:rPr lang="en-US" sz="2000" dirty="0">
                <a:latin typeface="Arial" panose="020B0604020202020204" pitchFamily="34" charset="0"/>
                <a:cs typeface="Arial" panose="020B0604020202020204" pitchFamily="34" charset="0"/>
              </a:rPr>
              <a:t>for matters referred by the national courts of the three EFTA countries (Iceland, Liechtenstein, Norway). </a:t>
            </a:r>
          </a:p>
          <a:p>
            <a:pPr algn="ctr">
              <a:lnSpc>
                <a:spcPct val="150000"/>
              </a:lnSpc>
            </a:pPr>
            <a:endParaRPr lang="en-US" sz="2000" dirty="0" smtClean="0">
              <a:latin typeface="Arial" panose="020B0604020202020204" pitchFamily="34" charset="0"/>
              <a:cs typeface="Arial" panose="020B0604020202020204" pitchFamily="34" charset="0"/>
            </a:endParaRPr>
          </a:p>
          <a:p>
            <a:pPr algn="ctr">
              <a:lnSpc>
                <a:spcPct val="150000"/>
              </a:lnSpc>
            </a:pPr>
            <a:endParaRPr lang="en-US" dirty="0"/>
          </a:p>
        </p:txBody>
      </p:sp>
    </p:spTree>
    <p:extLst>
      <p:ext uri="{BB962C8B-B14F-4D97-AF65-F5344CB8AC3E}">
        <p14:creationId xmlns:p14="http://schemas.microsoft.com/office/powerpoint/2010/main" val="214528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0163"/>
            <a:ext cx="8229600" cy="1143000"/>
          </a:xfrm>
        </p:spPr>
        <p:txBody>
          <a:bodyPr vert="horz" lIns="91440" tIns="45720" rIns="91440" bIns="45720" rtlCol="0" anchor="ctr">
            <a:noAutofit/>
          </a:bodyPr>
          <a:lstStyle/>
          <a:p>
            <a:r>
              <a:rPr lang="de-DE" sz="3600" b="1" dirty="0" smtClean="0">
                <a:latin typeface="Arial" panose="020B0604020202020204" pitchFamily="34" charset="0"/>
                <a:cs typeface="Arial" panose="020B0604020202020204" pitchFamily="34" charset="0"/>
              </a:rPr>
              <a:t>SPCs - </a:t>
            </a:r>
            <a:r>
              <a:rPr lang="de-DE" sz="3600" b="1" dirty="0" err="1" smtClean="0">
                <a:latin typeface="Arial" panose="020B0604020202020204" pitchFamily="34" charset="0"/>
                <a:cs typeface="Arial" panose="020B0604020202020204" pitchFamily="34" charset="0"/>
              </a:rPr>
              <a:t>Governing</a:t>
            </a:r>
            <a:r>
              <a:rPr lang="de-DE" sz="3600" b="1" dirty="0" smtClean="0">
                <a:latin typeface="Arial" panose="020B0604020202020204" pitchFamily="34" charset="0"/>
                <a:cs typeface="Arial" panose="020B0604020202020204" pitchFamily="34" charset="0"/>
              </a:rPr>
              <a:t> </a:t>
            </a:r>
            <a:r>
              <a:rPr lang="de-DE" sz="3600" b="1" dirty="0">
                <a:latin typeface="Arial" panose="020B0604020202020204" pitchFamily="34" charset="0"/>
                <a:cs typeface="Arial" panose="020B0604020202020204" pitchFamily="34" charset="0"/>
              </a:rPr>
              <a:t>Laws </a:t>
            </a:r>
            <a:r>
              <a:rPr lang="de-DE" sz="3600" b="1" dirty="0" err="1">
                <a:latin typeface="Arial" panose="020B0604020202020204" pitchFamily="34" charset="0"/>
                <a:cs typeface="Arial" panose="020B0604020202020204" pitchFamily="34" charset="0"/>
              </a:rPr>
              <a:t>and</a:t>
            </a:r>
            <a:r>
              <a:rPr lang="de-DE" sz="3600" b="1" dirty="0">
                <a:latin typeface="Arial" panose="020B0604020202020204" pitchFamily="34" charset="0"/>
                <a:cs typeface="Arial" panose="020B0604020202020204" pitchFamily="34" charset="0"/>
              </a:rPr>
              <a:t> Courts</a:t>
            </a:r>
          </a:p>
        </p:txBody>
      </p:sp>
      <p:sp>
        <p:nvSpPr>
          <p:cNvPr id="3" name="Inhaltsplatzhalter 2"/>
          <p:cNvSpPr>
            <a:spLocks noGrp="1"/>
          </p:cNvSpPr>
          <p:nvPr>
            <p:ph idx="4294967295"/>
          </p:nvPr>
        </p:nvSpPr>
        <p:spPr>
          <a:xfrm>
            <a:off x="726392" y="1538665"/>
            <a:ext cx="7588665" cy="4370427"/>
          </a:xfrm>
        </p:spPr>
        <p:txBody>
          <a:bodyPr wrap="square">
            <a:spAutoFit/>
          </a:bodyPr>
          <a:lstStyle/>
          <a:p>
            <a:pPr>
              <a:lnSpc>
                <a:spcPct val="150000"/>
              </a:lnSpc>
              <a:buFont typeface="Arial" charset="0"/>
              <a:buChar char="•"/>
            </a:pPr>
            <a:r>
              <a:rPr lang="en-US" sz="2000" dirty="0">
                <a:latin typeface="Arial" panose="020B0604020202020204" pitchFamily="34" charset="0"/>
                <a:cs typeface="Arial" panose="020B0604020202020204" pitchFamily="34" charset="0"/>
              </a:rPr>
              <a:t>Switzerland, which is neither an EU nor EEA member, has its own SPC provisions in its national </a:t>
            </a:r>
            <a:r>
              <a:rPr lang="en-US" sz="2000" dirty="0" smtClean="0">
                <a:latin typeface="Arial" panose="020B0604020202020204" pitchFamily="34" charset="0"/>
                <a:cs typeface="Arial" panose="020B0604020202020204" pitchFamily="34" charset="0"/>
              </a:rPr>
              <a:t>law;</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a:lnSpc>
                <a:spcPct val="150000"/>
              </a:lnSpc>
              <a:buFont typeface="Arial" charset="0"/>
              <a:buChar char="•"/>
            </a:pPr>
            <a:r>
              <a:rPr lang="en-US" sz="2000" dirty="0" smtClean="0">
                <a:latin typeface="Arial" panose="020B0604020202020204" pitchFamily="34" charset="0"/>
                <a:cs typeface="Arial" panose="020B0604020202020204" pitchFamily="34" charset="0"/>
              </a:rPr>
              <a:t>Swiss </a:t>
            </a:r>
            <a:r>
              <a:rPr lang="en-US" sz="2000" dirty="0">
                <a:latin typeface="Arial" panose="020B0604020202020204" pitchFamily="34" charset="0"/>
                <a:cs typeface="Arial" panose="020B0604020202020204" pitchFamily="34" charset="0"/>
              </a:rPr>
              <a:t>national law in this regard is, however, based on the EU SPC </a:t>
            </a:r>
            <a:r>
              <a:rPr lang="en-US" sz="2000" dirty="0" smtClean="0">
                <a:latin typeface="Arial" panose="020B0604020202020204" pitchFamily="34" charset="0"/>
                <a:cs typeface="Arial" panose="020B0604020202020204" pitchFamily="34" charset="0"/>
              </a:rPr>
              <a:t>Regulation;</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a:lnSpc>
                <a:spcPct val="150000"/>
              </a:lnSpc>
              <a:buFont typeface="Arial" charset="0"/>
              <a:buChar char="•"/>
            </a:pPr>
            <a:r>
              <a:rPr lang="en-US" sz="2000" dirty="0" smtClean="0">
                <a:latin typeface="Arial" panose="020B0604020202020204" pitchFamily="34" charset="0"/>
                <a:cs typeface="Arial" panose="020B0604020202020204" pitchFamily="34" charset="0"/>
              </a:rPr>
              <a:t>Patents </a:t>
            </a:r>
            <a:r>
              <a:rPr lang="en-US" sz="2000" dirty="0">
                <a:latin typeface="Arial" panose="020B0604020202020204" pitchFamily="34" charset="0"/>
                <a:cs typeface="Arial" panose="020B0604020202020204" pitchFamily="34" charset="0"/>
              </a:rPr>
              <a:t>of Switzerland extend to Liechtenstein (which joined the EEA in 1 May 1995) and similarly Swiss marketing authorizations and SPCs take effect in Liechtenstein. </a:t>
            </a:r>
          </a:p>
        </p:txBody>
      </p:sp>
    </p:spTree>
    <p:extLst>
      <p:ext uri="{BB962C8B-B14F-4D97-AF65-F5344CB8AC3E}">
        <p14:creationId xmlns:p14="http://schemas.microsoft.com/office/powerpoint/2010/main" val="759506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76398"/>
            <a:ext cx="8229600" cy="1143000"/>
          </a:xfrm>
        </p:spPr>
        <p:txBody>
          <a:bodyPr>
            <a:noAutofit/>
          </a:bodyPr>
          <a:lstStyle/>
          <a:p>
            <a:r>
              <a:rPr lang="de-DE" sz="3600" b="1" dirty="0" smtClean="0">
                <a:latin typeface="Arial" panose="020B0604020202020204" pitchFamily="34" charset="0"/>
                <a:cs typeface="Arial" panose="020B0604020202020204" pitchFamily="34" charset="0"/>
              </a:rPr>
              <a:t>Who </a:t>
            </a:r>
            <a:r>
              <a:rPr lang="de-DE" sz="3600" b="1" dirty="0" err="1" smtClean="0">
                <a:latin typeface="Arial" panose="020B0604020202020204" pitchFamily="34" charset="0"/>
                <a:cs typeface="Arial" panose="020B0604020202020204" pitchFamily="34" charset="0"/>
              </a:rPr>
              <a:t>can</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apply</a:t>
            </a:r>
            <a:r>
              <a:rPr lang="de-DE" sz="3600" b="1" dirty="0" smtClean="0">
                <a:latin typeface="Arial" panose="020B0604020202020204" pitchFamily="34" charset="0"/>
                <a:cs typeface="Arial" panose="020B0604020202020204" pitchFamily="34" charset="0"/>
              </a:rPr>
              <a:t> </a:t>
            </a:r>
            <a:r>
              <a:rPr lang="de-DE" sz="3600" b="1" dirty="0" err="1" smtClean="0">
                <a:latin typeface="Arial" panose="020B0604020202020204" pitchFamily="34" charset="0"/>
                <a:cs typeface="Arial" panose="020B0604020202020204" pitchFamily="34" charset="0"/>
              </a:rPr>
              <a:t>for</a:t>
            </a:r>
            <a:r>
              <a:rPr lang="de-DE" sz="3600" b="1" dirty="0" smtClean="0">
                <a:latin typeface="Arial" panose="020B0604020202020204" pitchFamily="34" charset="0"/>
                <a:cs typeface="Arial" panose="020B0604020202020204" pitchFamily="34" charset="0"/>
              </a:rPr>
              <a:t> an SPC?</a:t>
            </a:r>
            <a:r>
              <a:rPr lang="de-DE" sz="3600" dirty="0" smtClean="0">
                <a:latin typeface="Arial" panose="020B0604020202020204" pitchFamily="34" charset="0"/>
                <a:cs typeface="Arial" panose="020B0604020202020204" pitchFamily="34" charset="0"/>
              </a:rPr>
              <a:t/>
            </a:r>
            <a:br>
              <a:rPr lang="de-DE" sz="3600" dirty="0" smtClean="0">
                <a:latin typeface="Arial" panose="020B0604020202020204" pitchFamily="34" charset="0"/>
                <a:cs typeface="Arial" panose="020B0604020202020204" pitchFamily="34" charset="0"/>
              </a:rPr>
            </a:br>
            <a:endParaRPr lang="de-DE" sz="3600" dirty="0">
              <a:latin typeface="Arial" panose="020B0604020202020204" pitchFamily="34" charset="0"/>
              <a:cs typeface="Arial" panose="020B0604020202020204" pitchFamily="34" charset="0"/>
            </a:endParaRPr>
          </a:p>
        </p:txBody>
      </p:sp>
      <p:sp>
        <p:nvSpPr>
          <p:cNvPr id="4" name="Rechteck 3"/>
          <p:cNvSpPr/>
          <p:nvPr/>
        </p:nvSpPr>
        <p:spPr>
          <a:xfrm>
            <a:off x="546265" y="1591183"/>
            <a:ext cx="8140535" cy="4893647"/>
          </a:xfrm>
          <a:prstGeom prst="rect">
            <a:avLst/>
          </a:prstGeom>
        </p:spPr>
        <p:txBody>
          <a:bodyPr wrap="square">
            <a:spAutoFit/>
          </a:bodyPr>
          <a:lstStyle/>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Only the holder of a patent that protects the (combination of) active ingredient(s) for which supplementary protection is sought</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The patentee need not be the proprietor of (or indeed have any connection with) the MA upon which the SPC will also be </a:t>
            </a:r>
            <a:r>
              <a:rPr lang="en-US" sz="2000" dirty="0" smtClean="0">
                <a:latin typeface="Arial" panose="020B0604020202020204" pitchFamily="34" charset="0"/>
                <a:cs typeface="Arial" panose="020B0604020202020204" pitchFamily="34" charset="0"/>
              </a:rPr>
              <a:t>based</a:t>
            </a:r>
            <a:endParaRPr lang="en-US" sz="2000" dirty="0">
              <a:latin typeface="Arial" panose="020B0604020202020204" pitchFamily="34" charset="0"/>
              <a:cs typeface="Arial" panose="020B0604020202020204" pitchFamily="34" charset="0"/>
            </a:endParaRPr>
          </a:p>
          <a:p>
            <a:pPr>
              <a:lnSpc>
                <a:spcPct val="150000"/>
              </a:lnSpc>
            </a:pPr>
            <a:r>
              <a:rPr lang="en-US" dirty="0" smtClean="0"/>
              <a:t/>
            </a:r>
            <a:br>
              <a:rPr lang="en-US" dirty="0" smtClean="0"/>
            </a:br>
            <a:r>
              <a:rPr lang="en-US" dirty="0" smtClean="0"/>
              <a:t/>
            </a:r>
            <a:br>
              <a:rPr lang="en-US" dirty="0" smtClean="0"/>
            </a:br>
            <a:endParaRPr lang="en-US" dirty="0" smtClean="0"/>
          </a:p>
          <a:p>
            <a:pPr>
              <a:lnSpc>
                <a:spcPct val="150000"/>
              </a:lnSpc>
            </a:pPr>
            <a:endParaRPr lang="en-US" dirty="0" smtClean="0"/>
          </a:p>
          <a:p>
            <a:pPr>
              <a:lnSpc>
                <a:spcPct val="150000"/>
              </a:lnSpc>
            </a:pPr>
            <a:endParaRPr lang="en-US" dirty="0" smtClean="0"/>
          </a:p>
          <a:p>
            <a:pPr>
              <a:lnSpc>
                <a:spcPct val="150000"/>
              </a:lnSpc>
            </a:pPr>
            <a:endParaRPr lang="en-US" dirty="0" smtClean="0"/>
          </a:p>
        </p:txBody>
      </p:sp>
    </p:spTree>
    <p:extLst>
      <p:ext uri="{BB962C8B-B14F-4D97-AF65-F5344CB8AC3E}">
        <p14:creationId xmlns:p14="http://schemas.microsoft.com/office/powerpoint/2010/main" val="13017058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69733"/>
            <a:ext cx="8229600" cy="1143000"/>
          </a:xfrm>
        </p:spPr>
        <p:txBody>
          <a:bodyPr vert="horz" lIns="91440" tIns="45720" rIns="91440" bIns="45720" rtlCol="0" anchor="ctr">
            <a:normAutofit/>
          </a:bodyPr>
          <a:lstStyle/>
          <a:p>
            <a:r>
              <a:rPr lang="de-DE" sz="3000" b="1" dirty="0" err="1">
                <a:latin typeface="Arial" panose="020B0604020202020204" pitchFamily="34" charset="0"/>
                <a:cs typeface="Arial" panose="020B0604020202020204" pitchFamily="34" charset="0"/>
              </a:rPr>
              <a:t>How</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many</a:t>
            </a:r>
            <a:r>
              <a:rPr lang="de-DE" sz="3000" b="1" dirty="0">
                <a:latin typeface="Arial" panose="020B0604020202020204" pitchFamily="34" charset="0"/>
                <a:cs typeface="Arial" panose="020B0604020202020204" pitchFamily="34" charset="0"/>
              </a:rPr>
              <a:t> SPCs </a:t>
            </a:r>
            <a:r>
              <a:rPr lang="de-DE" sz="3000" b="1" dirty="0" err="1">
                <a:latin typeface="Arial" panose="020B0604020202020204" pitchFamily="34" charset="0"/>
                <a:cs typeface="Arial" panose="020B0604020202020204" pitchFamily="34" charset="0"/>
              </a:rPr>
              <a:t>can</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be</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granted</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for</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any</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one</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combination</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of</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active</a:t>
            </a:r>
            <a:r>
              <a:rPr lang="de-DE" sz="3000" b="1" dirty="0">
                <a:latin typeface="Arial" panose="020B0604020202020204" pitchFamily="34" charset="0"/>
                <a:cs typeface="Arial" panose="020B0604020202020204" pitchFamily="34" charset="0"/>
              </a:rPr>
              <a:t> </a:t>
            </a:r>
            <a:r>
              <a:rPr lang="de-DE" sz="3000" b="1" dirty="0" err="1">
                <a:latin typeface="Arial" panose="020B0604020202020204" pitchFamily="34" charset="0"/>
                <a:cs typeface="Arial" panose="020B0604020202020204" pitchFamily="34" charset="0"/>
              </a:rPr>
              <a:t>ingredient</a:t>
            </a:r>
            <a:r>
              <a:rPr lang="de-DE" sz="3000" b="1" dirty="0">
                <a:latin typeface="Arial" panose="020B0604020202020204" pitchFamily="34" charset="0"/>
                <a:cs typeface="Arial" panose="020B0604020202020204" pitchFamily="34" charset="0"/>
              </a:rPr>
              <a:t>(s)? </a:t>
            </a:r>
          </a:p>
        </p:txBody>
      </p:sp>
      <p:sp>
        <p:nvSpPr>
          <p:cNvPr id="4" name="Rechteck 3"/>
          <p:cNvSpPr/>
          <p:nvPr/>
        </p:nvSpPr>
        <p:spPr>
          <a:xfrm>
            <a:off x="457201" y="1886028"/>
            <a:ext cx="8059270" cy="3323987"/>
          </a:xfrm>
          <a:prstGeom prst="rect">
            <a:avLst/>
          </a:prstGeom>
        </p:spPr>
        <p:txBody>
          <a:bodyPr wrap="square">
            <a:spAutoFit/>
          </a:bodyPr>
          <a:lstStyle/>
          <a:p>
            <a:pPr marL="285750" indent="-285750">
              <a:lnSpc>
                <a:spcPct val="150000"/>
              </a:lnSpc>
              <a:buFont typeface="Arial" charset="0"/>
              <a:buChar char="•"/>
            </a:pPr>
            <a:r>
              <a:rPr lang="en-US" sz="2000" b="1" dirty="0" smtClean="0">
                <a:latin typeface="Arial" panose="020B0604020202020204" pitchFamily="34" charset="0"/>
                <a:cs typeface="Arial" panose="020B0604020202020204" pitchFamily="34" charset="0"/>
              </a:rPr>
              <a:t>One </a:t>
            </a:r>
            <a:r>
              <a:rPr lang="en-US" sz="2000" b="1" dirty="0">
                <a:latin typeface="Arial" panose="020B0604020202020204" pitchFamily="34" charset="0"/>
                <a:cs typeface="Arial" panose="020B0604020202020204" pitchFamily="34" charset="0"/>
              </a:rPr>
              <a:t>SPC </a:t>
            </a:r>
            <a:r>
              <a:rPr lang="en-US" sz="2000" dirty="0">
                <a:latin typeface="Arial" panose="020B0604020202020204" pitchFamily="34" charset="0"/>
                <a:cs typeface="Arial" panose="020B0604020202020204" pitchFamily="34" charset="0"/>
              </a:rPr>
              <a:t>can be granted to any </a:t>
            </a:r>
            <a:r>
              <a:rPr lang="en-US" sz="2000" b="1" dirty="0">
                <a:latin typeface="Arial" panose="020B0604020202020204" pitchFamily="34" charset="0"/>
                <a:cs typeface="Arial" panose="020B0604020202020204" pitchFamily="34" charset="0"/>
              </a:rPr>
              <a:t>one patentee </a:t>
            </a:r>
            <a:r>
              <a:rPr lang="en-US" sz="2000" dirty="0">
                <a:latin typeface="Arial" panose="020B0604020202020204" pitchFamily="34" charset="0"/>
                <a:cs typeface="Arial" panose="020B0604020202020204" pitchFamily="34" charset="0"/>
              </a:rPr>
              <a:t>for </a:t>
            </a:r>
            <a:r>
              <a:rPr lang="en-US" sz="2000" b="1" dirty="0">
                <a:latin typeface="Arial" panose="020B0604020202020204" pitchFamily="34" charset="0"/>
                <a:cs typeface="Arial" panose="020B0604020202020204" pitchFamily="34" charset="0"/>
              </a:rPr>
              <a:t>a particular (combination of) active ingredient(s</a:t>
            </a:r>
            <a:r>
              <a:rPr lang="en-US" sz="2000" b="1"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285750" indent="-285750">
              <a:lnSpc>
                <a:spcPct val="150000"/>
              </a:lnSpc>
              <a:buFont typeface="Arial" charset="0"/>
              <a:buChar char="•"/>
            </a:pPr>
            <a:r>
              <a:rPr lang="en-US" sz="2000" dirty="0" smtClean="0">
                <a:latin typeface="Arial" panose="020B0604020202020204" pitchFamily="34" charset="0"/>
                <a:cs typeface="Arial" panose="020B0604020202020204" pitchFamily="34" charset="0"/>
              </a:rPr>
              <a:t>Whether </a:t>
            </a:r>
            <a:r>
              <a:rPr lang="en-US" sz="2000" dirty="0">
                <a:latin typeface="Arial" panose="020B0604020202020204" pitchFamily="34" charset="0"/>
                <a:cs typeface="Arial" panose="020B0604020202020204" pitchFamily="34" charset="0"/>
              </a:rPr>
              <a:t>that patentee has multiple patents that protect the specified active ingredient(s</a:t>
            </a:r>
            <a:r>
              <a:rPr lang="en-US" sz="2000" dirty="0" smtClean="0">
                <a:latin typeface="Arial" panose="020B0604020202020204" pitchFamily="34" charset="0"/>
                <a:cs typeface="Arial" panose="020B0604020202020204" pitchFamily="34" charset="0"/>
              </a:rPr>
              <a:t>) is irrelevant - patentee has to choose </a:t>
            </a:r>
            <a:r>
              <a:rPr lang="en-US" sz="2000" dirty="0">
                <a:latin typeface="Arial" panose="020B0604020202020204" pitchFamily="34" charset="0"/>
                <a:cs typeface="Arial" panose="020B0604020202020204" pitchFamily="34" charset="0"/>
              </a:rPr>
              <a:t>one of his patents to base the SPC </a:t>
            </a:r>
            <a:r>
              <a:rPr lang="en-US" sz="2000" dirty="0" smtClean="0">
                <a:latin typeface="Arial" panose="020B0604020202020204" pitchFamily="34" charset="0"/>
                <a:cs typeface="Arial" panose="020B0604020202020204" pitchFamily="34" charset="0"/>
              </a:rPr>
              <a:t>upon</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1906226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58093"/>
            <a:ext cx="8229600" cy="1143000"/>
          </a:xfrm>
        </p:spPr>
        <p:txBody>
          <a:bodyPr vert="horz" lIns="91440" tIns="45720" rIns="91440" bIns="45720" rtlCol="0" anchor="ctr">
            <a:noAutofit/>
          </a:bodyPr>
          <a:lstStyle/>
          <a:p>
            <a:r>
              <a:rPr lang="de-DE" sz="3600" b="1" dirty="0" smtClean="0">
                <a:latin typeface="Arial" panose="020B0604020202020204" pitchFamily="34" charset="0"/>
                <a:cs typeface="Arial" panose="020B0604020202020204" pitchFamily="34" charset="0"/>
              </a:rPr>
              <a:t>Duration </a:t>
            </a:r>
            <a:r>
              <a:rPr lang="de-DE" sz="3600" b="1" dirty="0" err="1" smtClean="0">
                <a:latin typeface="Arial" panose="020B0604020202020204" pitchFamily="34" charset="0"/>
                <a:cs typeface="Arial" panose="020B0604020202020204" pitchFamily="34" charset="0"/>
              </a:rPr>
              <a:t>of</a:t>
            </a:r>
            <a:r>
              <a:rPr lang="de-DE" sz="3600" b="1" dirty="0" smtClean="0">
                <a:latin typeface="Arial" panose="020B0604020202020204" pitchFamily="34" charset="0"/>
                <a:cs typeface="Arial" panose="020B0604020202020204" pitchFamily="34" charset="0"/>
              </a:rPr>
              <a:t> SPC </a:t>
            </a:r>
            <a:r>
              <a:rPr lang="de-DE" sz="3600" b="1" dirty="0" err="1" smtClean="0">
                <a:latin typeface="Arial" panose="020B0604020202020204" pitchFamily="34" charset="0"/>
                <a:cs typeface="Arial" panose="020B0604020202020204" pitchFamily="34" charset="0"/>
              </a:rPr>
              <a:t>protection</a:t>
            </a:r>
            <a:r>
              <a:rPr lang="de-DE" sz="3600" b="1" dirty="0" smtClean="0">
                <a:latin typeface="Arial" panose="020B0604020202020204" pitchFamily="34" charset="0"/>
                <a:cs typeface="Arial" panose="020B0604020202020204" pitchFamily="34" charset="0"/>
              </a:rPr>
              <a:t>? </a:t>
            </a:r>
            <a:endParaRPr lang="de-DE" sz="3600" b="1" dirty="0">
              <a:latin typeface="Arial" panose="020B0604020202020204" pitchFamily="34" charset="0"/>
              <a:cs typeface="Arial" panose="020B0604020202020204" pitchFamily="34" charset="0"/>
            </a:endParaRPr>
          </a:p>
        </p:txBody>
      </p:sp>
      <p:sp>
        <p:nvSpPr>
          <p:cNvPr id="3" name="Inhaltsplatzhalter 2"/>
          <p:cNvSpPr>
            <a:spLocks noGrp="1"/>
          </p:cNvSpPr>
          <p:nvPr>
            <p:ph idx="4294967295"/>
          </p:nvPr>
        </p:nvSpPr>
        <p:spPr>
          <a:xfrm>
            <a:off x="457200" y="1530491"/>
            <a:ext cx="8229600" cy="4801314"/>
          </a:xfrm>
        </p:spPr>
        <p:txBody>
          <a:bodyPr wrap="square">
            <a:spAutoFit/>
          </a:bodyPr>
          <a:lstStyle/>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If (and only if) the patent upon which an SPC is based reaches the end of its full term, the SPC comes into force </a:t>
            </a:r>
            <a:r>
              <a:rPr lang="en-US" sz="2000" dirty="0" smtClean="0">
                <a:latin typeface="Arial" panose="020B0604020202020204" pitchFamily="34" charset="0"/>
                <a:cs typeface="Arial" panose="020B0604020202020204" pitchFamily="34" charset="0"/>
              </a:rPr>
              <a:t>immediately</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285750" indent="-285750">
              <a:lnSpc>
                <a:spcPct val="150000"/>
              </a:lnSpc>
              <a:buFont typeface="Arial" charset="0"/>
              <a:buChar char="•"/>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SPC </a:t>
            </a:r>
            <a:r>
              <a:rPr lang="en-US" sz="2000" dirty="0" smtClean="0">
                <a:latin typeface="Arial" panose="020B0604020202020204" pitchFamily="34" charset="0"/>
                <a:cs typeface="Arial" panose="020B0604020202020204" pitchFamily="34" charset="0"/>
              </a:rPr>
              <a:t>expires (the </a:t>
            </a:r>
            <a:r>
              <a:rPr lang="en-US" sz="2000" b="1" dirty="0" smtClean="0">
                <a:latin typeface="Arial" panose="020B0604020202020204" pitchFamily="34" charset="0"/>
                <a:cs typeface="Arial" panose="020B0604020202020204" pitchFamily="34" charset="0"/>
              </a:rPr>
              <a:t>earlier date</a:t>
            </a:r>
            <a:r>
              <a:rPr lang="en-US" sz="2000" dirty="0" smtClean="0">
                <a:latin typeface="Arial" panose="020B0604020202020204" pitchFamily="34" charset="0"/>
                <a:cs typeface="Arial" panose="020B0604020202020204" pitchFamily="34" charset="0"/>
              </a:rPr>
              <a:t> being applicable):</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0" indent="0">
              <a:lnSpc>
                <a:spcPct val="150000"/>
              </a:lnSpc>
              <a:buNone/>
            </a:pPr>
            <a:r>
              <a:rPr lang="en-US" sz="2000" b="1" dirty="0" smtClean="0">
                <a:latin typeface="Arial" panose="020B0604020202020204" pitchFamily="34" charset="0"/>
                <a:cs typeface="Arial" panose="020B0604020202020204" pitchFamily="34" charset="0"/>
              </a:rPr>
              <a:t>	15 </a:t>
            </a:r>
            <a:r>
              <a:rPr lang="en-US" sz="2000" b="1" dirty="0">
                <a:latin typeface="Arial" panose="020B0604020202020204" pitchFamily="34" charset="0"/>
                <a:cs typeface="Arial" panose="020B0604020202020204" pitchFamily="34" charset="0"/>
              </a:rPr>
              <a:t>years from the first MA </a:t>
            </a:r>
            <a:r>
              <a:rPr lang="en-US" sz="2000" dirty="0">
                <a:latin typeface="Arial" panose="020B0604020202020204" pitchFamily="34" charset="0"/>
                <a:cs typeface="Arial" panose="020B0604020202020204" pitchFamily="34" charset="0"/>
              </a:rPr>
              <a:t>in the </a:t>
            </a:r>
            <a:r>
              <a:rPr lang="en-US" sz="2000" dirty="0" smtClean="0">
                <a:latin typeface="Arial" panose="020B0604020202020204" pitchFamily="34" charset="0"/>
                <a:cs typeface="Arial" panose="020B0604020202020204" pitchFamily="34" charset="0"/>
              </a:rPr>
              <a:t>European Economic Area (EEA) 	for </a:t>
            </a:r>
            <a:r>
              <a:rPr lang="en-US" sz="2000" dirty="0">
                <a:latin typeface="Arial" panose="020B0604020202020204" pitchFamily="34" charset="0"/>
                <a:cs typeface="Arial" panose="020B0604020202020204" pitchFamily="34" charset="0"/>
              </a:rPr>
              <a:t>the specified </a:t>
            </a:r>
            <a:r>
              <a:rPr lang="en-US" sz="2000" dirty="0" smtClean="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combination of) active ingredient(s); </a:t>
            </a:r>
            <a:r>
              <a:rPr lang="en-US" sz="2000" dirty="0" smtClean="0">
                <a:latin typeface="Arial" panose="020B0604020202020204" pitchFamily="34" charset="0"/>
                <a:cs typeface="Arial" panose="020B0604020202020204" pitchFamily="34" charset="0"/>
              </a:rPr>
              <a:t>or</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0" indent="0">
              <a:lnSpc>
                <a:spcPct val="150000"/>
              </a:lnSpc>
              <a:buNone/>
            </a:pPr>
            <a:r>
              <a:rPr lang="en-US" sz="2000" b="1" dirty="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5 </a:t>
            </a:r>
            <a:r>
              <a:rPr lang="en-US" sz="2000" b="1" dirty="0">
                <a:latin typeface="Arial" panose="020B0604020202020204" pitchFamily="34" charset="0"/>
                <a:cs typeface="Arial" panose="020B0604020202020204" pitchFamily="34" charset="0"/>
              </a:rPr>
              <a:t>years from expiry of the patent </a:t>
            </a:r>
            <a:r>
              <a:rPr lang="en-US" sz="2000" dirty="0">
                <a:latin typeface="Arial" panose="020B0604020202020204" pitchFamily="34" charset="0"/>
                <a:cs typeface="Arial" panose="020B0604020202020204" pitchFamily="34" charset="0"/>
              </a:rPr>
              <a:t>upon which the SPC is </a:t>
            </a:r>
            <a:r>
              <a:rPr lang="en-US" sz="2000" dirty="0" smtClean="0">
                <a:latin typeface="Arial" panose="020B0604020202020204" pitchFamily="34" charset="0"/>
                <a:cs typeface="Arial" panose="020B0604020202020204" pitchFamily="34" charset="0"/>
              </a:rPr>
              <a:t>based</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endParaRPr lang="en-US" sz="1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3668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9128"/>
            <a:ext cx="8229600" cy="1143000"/>
          </a:xfrm>
        </p:spPr>
        <p:txBody>
          <a:bodyPr vert="horz" lIns="91440" tIns="45720" rIns="91440" bIns="45720" rtlCol="0" anchor="ctr">
            <a:noAutofit/>
          </a:bodyPr>
          <a:lstStyle/>
          <a:p>
            <a:r>
              <a:rPr lang="de-DE" sz="3600" b="1" dirty="0" err="1">
                <a:latin typeface="Arial" panose="020B0604020202020204" pitchFamily="34" charset="0"/>
                <a:cs typeface="Arial" panose="020B0604020202020204" pitchFamily="34" charset="0"/>
              </a:rPr>
              <a:t>When</a:t>
            </a:r>
            <a:r>
              <a:rPr lang="de-DE" sz="3600" b="1" dirty="0">
                <a:latin typeface="Arial" panose="020B0604020202020204" pitchFamily="34" charset="0"/>
                <a:cs typeface="Arial" panose="020B0604020202020204" pitchFamily="34" charset="0"/>
              </a:rPr>
              <a:t> </a:t>
            </a:r>
            <a:r>
              <a:rPr lang="de-DE" sz="3600" b="1" dirty="0" err="1">
                <a:latin typeface="Arial" panose="020B0604020202020204" pitchFamily="34" charset="0"/>
                <a:cs typeface="Arial" panose="020B0604020202020204" pitchFamily="34" charset="0"/>
              </a:rPr>
              <a:t>is</a:t>
            </a:r>
            <a:r>
              <a:rPr lang="de-DE" sz="3600" b="1" dirty="0">
                <a:latin typeface="Arial" panose="020B0604020202020204" pitchFamily="34" charset="0"/>
                <a:cs typeface="Arial" panose="020B0604020202020204" pitchFamily="34" charset="0"/>
              </a:rPr>
              <a:t> an SPC </a:t>
            </a:r>
            <a:r>
              <a:rPr lang="de-DE" sz="3600" b="1" dirty="0" smtClean="0">
                <a:latin typeface="Arial" panose="020B0604020202020204" pitchFamily="34" charset="0"/>
                <a:cs typeface="Arial" panose="020B0604020202020204" pitchFamily="34" charset="0"/>
              </a:rPr>
              <a:t>invalid? </a:t>
            </a:r>
            <a:endParaRPr lang="de-DE" sz="3600" b="1" dirty="0">
              <a:latin typeface="Arial" panose="020B0604020202020204" pitchFamily="34" charset="0"/>
              <a:cs typeface="Arial" panose="020B0604020202020204" pitchFamily="34" charset="0"/>
            </a:endParaRPr>
          </a:p>
        </p:txBody>
      </p:sp>
      <p:sp>
        <p:nvSpPr>
          <p:cNvPr id="4" name="Rechteck 3"/>
          <p:cNvSpPr/>
          <p:nvPr/>
        </p:nvSpPr>
        <p:spPr>
          <a:xfrm>
            <a:off x="640935" y="1538317"/>
            <a:ext cx="7802310" cy="4955203"/>
          </a:xfrm>
          <a:prstGeom prst="rect">
            <a:avLst/>
          </a:prstGeom>
        </p:spPr>
        <p:txBody>
          <a:bodyPr wrap="square">
            <a:spAutoFit/>
          </a:bodyPr>
          <a:lstStyle/>
          <a:p>
            <a:pPr>
              <a:lnSpc>
                <a:spcPct val="150000"/>
              </a:lnSpc>
              <a:spcBef>
                <a:spcPct val="20000"/>
              </a:spcBef>
            </a:pPr>
            <a:r>
              <a:rPr lang="en-US" sz="2000" b="1" dirty="0">
                <a:latin typeface="Arial" panose="020B0604020202020204" pitchFamily="34" charset="0"/>
                <a:cs typeface="Arial" panose="020B0604020202020204" pitchFamily="34" charset="0"/>
              </a:rPr>
              <a:t>An SPC can </a:t>
            </a:r>
            <a:r>
              <a:rPr lang="en-US" sz="2000" b="1" dirty="0" smtClean="0">
                <a:latin typeface="Arial" panose="020B0604020202020204" pitchFamily="34" charset="0"/>
                <a:cs typeface="Arial" panose="020B0604020202020204" pitchFamily="34" charset="0"/>
              </a:rPr>
              <a:t>be invalid </a:t>
            </a:r>
            <a:r>
              <a:rPr lang="en-US" sz="2000" b="1" dirty="0">
                <a:latin typeface="Arial" panose="020B0604020202020204" pitchFamily="34" charset="0"/>
                <a:cs typeface="Arial" panose="020B0604020202020204" pitchFamily="34" charset="0"/>
              </a:rPr>
              <a:t>if the </a:t>
            </a:r>
            <a:r>
              <a:rPr lang="en-US" sz="2000" b="1" dirty="0" smtClean="0">
                <a:latin typeface="Arial" panose="020B0604020202020204" pitchFamily="34" charset="0"/>
                <a:cs typeface="Arial" panose="020B0604020202020204" pitchFamily="34" charset="0"/>
              </a:rPr>
              <a:t>basic patent:</a:t>
            </a:r>
          </a:p>
          <a:p>
            <a:pPr marL="342900" indent="-342900">
              <a:lnSpc>
                <a:spcPct val="200000"/>
              </a:lnSpc>
              <a:spcBef>
                <a:spcPct val="20000"/>
              </a:spcBef>
              <a:buFontTx/>
              <a:buChar char="-"/>
            </a:pPr>
            <a:r>
              <a:rPr lang="en-US" sz="2000" b="1" dirty="0" smtClean="0">
                <a:latin typeface="Arial" panose="020B0604020202020204" pitchFamily="34" charset="0"/>
                <a:cs typeface="Arial" panose="020B0604020202020204" pitchFamily="34" charset="0"/>
              </a:rPr>
              <a:t>lapses</a:t>
            </a:r>
            <a:r>
              <a:rPr lang="en-US" sz="2000" dirty="0" smtClean="0">
                <a:latin typeface="Arial" panose="020B0604020202020204" pitchFamily="34" charset="0"/>
                <a:cs typeface="Arial" panose="020B0604020202020204" pitchFamily="34" charset="0"/>
              </a:rPr>
              <a:t> before the end of its full term; or</a:t>
            </a:r>
          </a:p>
          <a:p>
            <a:pPr marL="342900" indent="-342900">
              <a:lnSpc>
                <a:spcPct val="200000"/>
              </a:lnSpc>
              <a:spcBef>
                <a:spcPct val="20000"/>
              </a:spcBef>
              <a:buFontTx/>
              <a:buChar char="-"/>
            </a:pPr>
            <a:r>
              <a:rPr lang="en-US" sz="2000" dirty="0" smtClean="0">
                <a:latin typeface="Arial" panose="020B0604020202020204" pitchFamily="34" charset="0"/>
                <a:cs typeface="Arial" panose="020B0604020202020204" pitchFamily="34" charset="0"/>
              </a:rPr>
              <a:t>is </a:t>
            </a:r>
            <a:r>
              <a:rPr lang="en-US" sz="2000" b="1" dirty="0" smtClean="0">
                <a:latin typeface="Arial" panose="020B0604020202020204" pitchFamily="34" charset="0"/>
                <a:cs typeface="Arial" panose="020B0604020202020204" pitchFamily="34" charset="0"/>
              </a:rPr>
              <a:t>revoked</a:t>
            </a:r>
            <a:r>
              <a:rPr lang="en-US" sz="2000" dirty="0" smtClean="0">
                <a:latin typeface="Arial" panose="020B0604020202020204" pitchFamily="34" charset="0"/>
                <a:cs typeface="Arial" panose="020B0604020202020204" pitchFamily="34" charset="0"/>
              </a:rPr>
              <a:t> at least to the extent that the (combination of) active ingredients defined in relation to the SPC is no longer protected by that patent;</a:t>
            </a:r>
          </a:p>
          <a:p>
            <a:pPr marL="342900" indent="-342900">
              <a:lnSpc>
                <a:spcPct val="200000"/>
              </a:lnSpc>
              <a:spcBef>
                <a:spcPct val="20000"/>
              </a:spcBef>
              <a:buFontTx/>
              <a:buChar char="-"/>
            </a:pPr>
            <a:r>
              <a:rPr lang="en-US" sz="2000" dirty="0" smtClean="0">
                <a:latin typeface="Arial" panose="020B0604020202020204" pitchFamily="34" charset="0"/>
                <a:cs typeface="Arial" panose="020B0604020202020204" pitchFamily="34" charset="0"/>
              </a:rPr>
              <a:t>An SPC can also be invalid if it is </a:t>
            </a:r>
            <a:r>
              <a:rPr lang="en-US" sz="2000" b="1" dirty="0" smtClean="0">
                <a:latin typeface="Arial" panose="020B0604020202020204" pitchFamily="34" charset="0"/>
                <a:cs typeface="Arial" panose="020B0604020202020204" pitchFamily="34" charset="0"/>
              </a:rPr>
              <a:t>granted contrary to the provisions of the SPC legislation</a:t>
            </a:r>
            <a:r>
              <a:rPr lang="en-US" sz="2000" dirty="0" smtClean="0">
                <a:latin typeface="Arial" panose="020B0604020202020204" pitchFamily="34" charset="0"/>
                <a:cs typeface="Arial" panose="020B0604020202020204" pitchFamily="34" charset="0"/>
              </a:rPr>
              <a:t>.</a:t>
            </a:r>
          </a:p>
          <a:p>
            <a:pPr>
              <a:lnSpc>
                <a:spcPct val="150000"/>
              </a:lnSpc>
              <a:spcBef>
                <a:spcPct val="20000"/>
              </a:spcBef>
            </a:pPr>
            <a:endParaRPr lang="en-US" sz="2000" b="1" dirty="0" smtClean="0">
              <a:solidFill>
                <a:schemeClr val="accent1">
                  <a:lumMod val="75000"/>
                </a:schemeClr>
              </a:solidFill>
            </a:endParaRPr>
          </a:p>
        </p:txBody>
      </p:sp>
    </p:spTree>
    <p:extLst>
      <p:ext uri="{BB962C8B-B14F-4D97-AF65-F5344CB8AC3E}">
        <p14:creationId xmlns:p14="http://schemas.microsoft.com/office/powerpoint/2010/main" val="11970907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9128"/>
            <a:ext cx="8229600" cy="1143000"/>
          </a:xfrm>
        </p:spPr>
        <p:txBody>
          <a:bodyPr vert="horz" lIns="91440" tIns="45720" rIns="91440" bIns="45720" rtlCol="0" anchor="ctr">
            <a:noAutofit/>
          </a:bodyPr>
          <a:lstStyle/>
          <a:p>
            <a:r>
              <a:rPr lang="de-DE" sz="3600" b="1" dirty="0" err="1">
                <a:latin typeface="Arial" panose="020B0604020202020204" pitchFamily="34" charset="0"/>
                <a:cs typeface="Arial" panose="020B0604020202020204" pitchFamily="34" charset="0"/>
              </a:rPr>
              <a:t>When</a:t>
            </a:r>
            <a:r>
              <a:rPr lang="de-DE" sz="3600" b="1" dirty="0">
                <a:latin typeface="Arial" panose="020B0604020202020204" pitchFamily="34" charset="0"/>
                <a:cs typeface="Arial" panose="020B0604020202020204" pitchFamily="34" charset="0"/>
              </a:rPr>
              <a:t> </a:t>
            </a:r>
            <a:r>
              <a:rPr lang="de-DE" sz="3600" b="1" dirty="0" err="1">
                <a:latin typeface="Arial" panose="020B0604020202020204" pitchFamily="34" charset="0"/>
                <a:cs typeface="Arial" panose="020B0604020202020204" pitchFamily="34" charset="0"/>
              </a:rPr>
              <a:t>is</a:t>
            </a:r>
            <a:r>
              <a:rPr lang="de-DE" sz="3600" b="1" dirty="0">
                <a:latin typeface="Arial" panose="020B0604020202020204" pitchFamily="34" charset="0"/>
                <a:cs typeface="Arial" panose="020B0604020202020204" pitchFamily="34" charset="0"/>
              </a:rPr>
              <a:t> an SPC </a:t>
            </a:r>
            <a:r>
              <a:rPr lang="de-DE" sz="3600" b="1" dirty="0" smtClean="0">
                <a:latin typeface="Arial" panose="020B0604020202020204" pitchFamily="34" charset="0"/>
                <a:cs typeface="Arial" panose="020B0604020202020204" pitchFamily="34" charset="0"/>
              </a:rPr>
              <a:t>invalid? </a:t>
            </a:r>
            <a:endParaRPr lang="de-DE" sz="3600" b="1" dirty="0">
              <a:latin typeface="Arial" panose="020B0604020202020204" pitchFamily="34" charset="0"/>
              <a:cs typeface="Arial" panose="020B0604020202020204" pitchFamily="34" charset="0"/>
            </a:endParaRPr>
          </a:p>
        </p:txBody>
      </p:sp>
      <p:sp>
        <p:nvSpPr>
          <p:cNvPr id="4" name="Rechteck 3"/>
          <p:cNvSpPr/>
          <p:nvPr/>
        </p:nvSpPr>
        <p:spPr>
          <a:xfrm>
            <a:off x="640935" y="1324567"/>
            <a:ext cx="7802310" cy="5416868"/>
          </a:xfrm>
          <a:prstGeom prst="rect">
            <a:avLst/>
          </a:prstGeom>
        </p:spPr>
        <p:txBody>
          <a:bodyPr wrap="square">
            <a:spAutoFit/>
          </a:bodyPr>
          <a:lstStyle/>
          <a:p>
            <a:pPr marL="342900" indent="-342900">
              <a:lnSpc>
                <a:spcPct val="15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The basic patent on which an SPC was granted and the SPC as such </a:t>
            </a:r>
            <a:r>
              <a:rPr lang="en-US" sz="2000" b="1" dirty="0" smtClean="0">
                <a:latin typeface="Arial" panose="020B0604020202020204" pitchFamily="34" charset="0"/>
                <a:cs typeface="Arial" panose="020B0604020202020204" pitchFamily="34" charset="0"/>
              </a:rPr>
              <a:t>can only be invalidated nationally</a:t>
            </a:r>
            <a:r>
              <a:rPr lang="en-US" sz="2000" dirty="0" smtClean="0">
                <a:latin typeface="Arial" panose="020B0604020202020204" pitchFamily="34" charset="0"/>
                <a:cs typeface="Arial" panose="020B0604020202020204" pitchFamily="34" charset="0"/>
              </a:rPr>
              <a:t>, e.g. in nullity proceedings before the German Patent Court  or the UK High Court, etc.</a:t>
            </a:r>
            <a:br>
              <a:rPr lang="en-US" sz="2000" dirty="0" smtClean="0">
                <a:latin typeface="Arial" panose="020B0604020202020204" pitchFamily="34" charset="0"/>
                <a:cs typeface="Arial" panose="020B0604020202020204" pitchFamily="34" charset="0"/>
              </a:rPr>
            </a:br>
            <a:endParaRPr lang="en-US" sz="2000" dirty="0" smtClean="0">
              <a:latin typeface="Arial" panose="020B0604020202020204" pitchFamily="34" charset="0"/>
              <a:cs typeface="Arial" panose="020B0604020202020204" pitchFamily="34" charset="0"/>
            </a:endParaRPr>
          </a:p>
          <a:p>
            <a:pPr marL="342900" indent="-342900">
              <a:lnSpc>
                <a:spcPct val="15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Nullity proceedings can be initiated even after expiry of the basic patent</a:t>
            </a:r>
          </a:p>
          <a:p>
            <a:pPr marL="342900" indent="-342900">
              <a:lnSpc>
                <a:spcPct val="150000"/>
              </a:lnSpc>
              <a:spcBef>
                <a:spcPct val="20000"/>
              </a:spcBef>
              <a:buFont typeface="Arial" charset="0"/>
              <a:buChar char="•"/>
            </a:pPr>
            <a:endParaRPr lang="en-US" sz="2000" dirty="0">
              <a:latin typeface="Arial" panose="020B0604020202020204" pitchFamily="34" charset="0"/>
              <a:cs typeface="Arial" panose="020B0604020202020204" pitchFamily="34" charset="0"/>
            </a:endParaRPr>
          </a:p>
          <a:p>
            <a:pPr marL="342900" indent="-342900">
              <a:lnSpc>
                <a:spcPct val="150000"/>
              </a:lnSpc>
              <a:spcBef>
                <a:spcPct val="20000"/>
              </a:spcBef>
              <a:buFont typeface="Arial" charset="0"/>
              <a:buChar char="•"/>
            </a:pPr>
            <a:r>
              <a:rPr lang="en-US" sz="2000" dirty="0" smtClean="0">
                <a:latin typeface="Arial" panose="020B0604020202020204" pitchFamily="34" charset="0"/>
                <a:cs typeface="Arial" panose="020B0604020202020204" pitchFamily="34" charset="0"/>
              </a:rPr>
              <a:t>Unified Patent Court (UPC) does not contain provisions on EU-SPCs</a:t>
            </a:r>
          </a:p>
          <a:p>
            <a:pPr>
              <a:lnSpc>
                <a:spcPct val="150000"/>
              </a:lnSpc>
              <a:spcBef>
                <a:spcPct val="20000"/>
              </a:spcBef>
            </a:pPr>
            <a:endParaRPr lang="en-US" sz="2000" b="1" dirty="0">
              <a:solidFill>
                <a:schemeClr val="accent1">
                  <a:lumMod val="75000"/>
                </a:schemeClr>
              </a:solidFill>
            </a:endParaRPr>
          </a:p>
        </p:txBody>
      </p:sp>
    </p:spTree>
    <p:extLst>
      <p:ext uri="{BB962C8B-B14F-4D97-AF65-F5344CB8AC3E}">
        <p14:creationId xmlns:p14="http://schemas.microsoft.com/office/powerpoint/2010/main" val="1684673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91440" tIns="45720" rIns="91440" bIns="45720" rtlCol="0" anchor="ctr">
            <a:noAutofit/>
          </a:bodyPr>
          <a:lstStyle/>
          <a:p>
            <a:r>
              <a:rPr lang="de-DE" sz="2800" b="1" dirty="0" err="1" smtClean="0">
                <a:latin typeface="Arial" panose="020B0604020202020204" pitchFamily="34" charset="0"/>
                <a:cs typeface="Arial" panose="020B0604020202020204" pitchFamily="34" charset="0"/>
              </a:rPr>
              <a:t>Scope</a:t>
            </a:r>
            <a:r>
              <a:rPr lang="de-DE" sz="2800" b="1" dirty="0" smtClean="0">
                <a:latin typeface="Arial" panose="020B0604020202020204" pitchFamily="34" charset="0"/>
                <a:cs typeface="Arial" panose="020B0604020202020204" pitchFamily="34" charset="0"/>
              </a:rPr>
              <a:t> </a:t>
            </a:r>
            <a:r>
              <a:rPr lang="de-DE" sz="2800" b="1" dirty="0" err="1">
                <a:latin typeface="Arial" panose="020B0604020202020204" pitchFamily="34" charset="0"/>
                <a:cs typeface="Arial" panose="020B0604020202020204" pitchFamily="34" charset="0"/>
              </a:rPr>
              <a:t>of</a:t>
            </a:r>
            <a:r>
              <a:rPr lang="de-DE" sz="2800" b="1" dirty="0">
                <a:latin typeface="Arial" panose="020B0604020202020204" pitchFamily="34" charset="0"/>
                <a:cs typeface="Arial" panose="020B0604020202020204" pitchFamily="34" charset="0"/>
              </a:rPr>
              <a:t> </a:t>
            </a:r>
            <a:r>
              <a:rPr lang="de-DE" sz="2800" b="1" dirty="0" err="1">
                <a:latin typeface="Arial" panose="020B0604020202020204" pitchFamily="34" charset="0"/>
                <a:cs typeface="Arial" panose="020B0604020202020204" pitchFamily="34" charset="0"/>
              </a:rPr>
              <a:t>protection</a:t>
            </a:r>
            <a:r>
              <a:rPr lang="de-DE" sz="2800" b="1" dirty="0">
                <a:latin typeface="Arial" panose="020B0604020202020204" pitchFamily="34" charset="0"/>
                <a:cs typeface="Arial" panose="020B0604020202020204" pitchFamily="34" charset="0"/>
              </a:rPr>
              <a:t> </a:t>
            </a:r>
            <a:r>
              <a:rPr lang="de-DE" sz="2800" b="1" dirty="0" err="1" smtClean="0">
                <a:latin typeface="Arial" panose="020B0604020202020204" pitchFamily="34" charset="0"/>
                <a:cs typeface="Arial" panose="020B0604020202020204" pitchFamily="34" charset="0"/>
              </a:rPr>
              <a:t>provided</a:t>
            </a:r>
            <a:r>
              <a:rPr lang="de-DE" sz="2800" b="1" dirty="0" smtClean="0">
                <a:latin typeface="Arial" panose="020B0604020202020204" pitchFamily="34" charset="0"/>
                <a:cs typeface="Arial" panose="020B0604020202020204" pitchFamily="34" charset="0"/>
              </a:rPr>
              <a:t> </a:t>
            </a:r>
            <a:r>
              <a:rPr lang="de-DE" sz="2800" b="1" dirty="0" err="1" smtClean="0">
                <a:latin typeface="Arial" panose="020B0604020202020204" pitchFamily="34" charset="0"/>
                <a:cs typeface="Arial" panose="020B0604020202020204" pitchFamily="34" charset="0"/>
              </a:rPr>
              <a:t>by</a:t>
            </a:r>
            <a:r>
              <a:rPr lang="de-DE" sz="2800" b="1" dirty="0" smtClean="0">
                <a:latin typeface="Arial" panose="020B0604020202020204" pitchFamily="34" charset="0"/>
                <a:cs typeface="Arial" panose="020B0604020202020204" pitchFamily="34" charset="0"/>
              </a:rPr>
              <a:t> SPCs?</a:t>
            </a:r>
            <a:r>
              <a:rPr lang="de-DE" sz="2800" b="1" dirty="0">
                <a:latin typeface="Arial" panose="020B0604020202020204" pitchFamily="34" charset="0"/>
                <a:cs typeface="Arial" panose="020B0604020202020204" pitchFamily="34" charset="0"/>
              </a:rPr>
              <a:t/>
            </a:r>
            <a:br>
              <a:rPr lang="de-DE" sz="2800" b="1" dirty="0">
                <a:latin typeface="Arial" panose="020B0604020202020204" pitchFamily="34" charset="0"/>
                <a:cs typeface="Arial" panose="020B0604020202020204" pitchFamily="34" charset="0"/>
              </a:rPr>
            </a:br>
            <a:endParaRPr lang="de-DE" sz="2800" b="1" dirty="0">
              <a:latin typeface="Arial" panose="020B0604020202020204" pitchFamily="34" charset="0"/>
              <a:cs typeface="Arial" panose="020B0604020202020204" pitchFamily="34" charset="0"/>
            </a:endParaRPr>
          </a:p>
        </p:txBody>
      </p:sp>
      <p:sp>
        <p:nvSpPr>
          <p:cNvPr id="4" name="Rechteck 3"/>
          <p:cNvSpPr/>
          <p:nvPr/>
        </p:nvSpPr>
        <p:spPr>
          <a:xfrm>
            <a:off x="687936" y="1547807"/>
            <a:ext cx="7802309" cy="3785652"/>
          </a:xfrm>
          <a:prstGeom prst="rect">
            <a:avLst/>
          </a:prstGeom>
        </p:spPr>
        <p:txBody>
          <a:bodyPr wrap="square">
            <a:spAutoFit/>
          </a:bodyPr>
          <a:lstStyle/>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SPC provides only very </a:t>
            </a:r>
            <a:r>
              <a:rPr lang="en-US" sz="2000" b="1" dirty="0">
                <a:latin typeface="Arial" panose="020B0604020202020204" pitchFamily="34" charset="0"/>
                <a:cs typeface="Arial" panose="020B0604020202020204" pitchFamily="34" charset="0"/>
              </a:rPr>
              <a:t>narrow, use-limited protection </a:t>
            </a:r>
            <a:r>
              <a:rPr lang="en-US" sz="2000" dirty="0">
                <a:latin typeface="Arial" panose="020B0604020202020204" pitchFamily="34" charset="0"/>
                <a:cs typeface="Arial" panose="020B0604020202020204" pitchFamily="34" charset="0"/>
              </a:rPr>
              <a:t>around the specified active ingredient(s)</a:t>
            </a:r>
          </a:p>
          <a:p>
            <a:pPr>
              <a:lnSpc>
                <a:spcPct val="150000"/>
              </a:lnSpc>
            </a:pPr>
            <a:endParaRPr lang="en-US" sz="2000" dirty="0">
              <a:latin typeface="Arial" panose="020B0604020202020204" pitchFamily="34" charset="0"/>
              <a:cs typeface="Arial" panose="020B0604020202020204" pitchFamily="34" charset="0"/>
            </a:endParaRPr>
          </a:p>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Scope of SPC protection is never broader than the protection conferred by a patent upon which the SPC is based</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lnSpc>
                <a:spcPct val="150000"/>
              </a:lnSpc>
              <a:buFont typeface="Arial" charset="0"/>
              <a:buChar char="•"/>
            </a:pPr>
            <a:r>
              <a:rPr lang="en-US" sz="2000" dirty="0">
                <a:latin typeface="Arial" panose="020B0604020202020204" pitchFamily="34" charset="0"/>
                <a:cs typeface="Arial" panose="020B0604020202020204" pitchFamily="34" charset="0"/>
              </a:rPr>
              <a:t>Scope of SPC should not be greater than the marketing  authorization</a:t>
            </a:r>
          </a:p>
        </p:txBody>
      </p:sp>
    </p:spTree>
    <p:extLst>
      <p:ext uri="{BB962C8B-B14F-4D97-AF65-F5344CB8AC3E}">
        <p14:creationId xmlns:p14="http://schemas.microsoft.com/office/powerpoint/2010/main" val="1476734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31203"/>
            <a:ext cx="8229600" cy="1143000"/>
          </a:xfrm>
        </p:spPr>
        <p:txBody>
          <a:bodyPr vert="horz" lIns="91440" tIns="45720" rIns="91440" bIns="45720" rtlCol="0" anchor="ctr">
            <a:normAutofit/>
          </a:bodyPr>
          <a:lstStyle/>
          <a:p>
            <a:r>
              <a:rPr lang="de-DE" sz="3600" b="1" dirty="0" err="1" smtClean="0">
                <a:latin typeface="Arial" panose="020B0604020202020204" pitchFamily="34" charset="0"/>
                <a:cs typeface="Arial" panose="020B0604020202020204" pitchFamily="34" charset="0"/>
              </a:rPr>
              <a:t>Article</a:t>
            </a:r>
            <a:r>
              <a:rPr lang="de-DE" sz="3600" b="1" dirty="0" smtClean="0">
                <a:latin typeface="Arial" panose="020B0604020202020204" pitchFamily="34" charset="0"/>
                <a:cs typeface="Arial" panose="020B0604020202020204" pitchFamily="34" charset="0"/>
              </a:rPr>
              <a:t> 3 </a:t>
            </a:r>
            <a:r>
              <a:rPr lang="de-DE" sz="3600" b="1" dirty="0" err="1" smtClean="0">
                <a:latin typeface="Arial" panose="020B0604020202020204" pitchFamily="34" charset="0"/>
                <a:cs typeface="Arial" panose="020B0604020202020204" pitchFamily="34" charset="0"/>
              </a:rPr>
              <a:t>of</a:t>
            </a:r>
            <a:r>
              <a:rPr lang="de-DE" sz="3600" b="1" dirty="0" smtClean="0">
                <a:latin typeface="Arial" panose="020B0604020202020204" pitchFamily="34" charset="0"/>
                <a:cs typeface="Arial" panose="020B0604020202020204" pitchFamily="34" charset="0"/>
              </a:rPr>
              <a:t> (EC) </a:t>
            </a:r>
            <a:r>
              <a:rPr lang="de-DE" sz="3600" b="1" dirty="0" err="1" smtClean="0">
                <a:latin typeface="Arial" panose="020B0604020202020204" pitchFamily="34" charset="0"/>
                <a:cs typeface="Arial" panose="020B0604020202020204" pitchFamily="34" charset="0"/>
              </a:rPr>
              <a:t>No</a:t>
            </a:r>
            <a:r>
              <a:rPr lang="de-DE" sz="3600" b="1" dirty="0" smtClean="0">
                <a:latin typeface="Arial" panose="020B0604020202020204" pitchFamily="34" charset="0"/>
                <a:cs typeface="Arial" panose="020B0604020202020204" pitchFamily="34" charset="0"/>
              </a:rPr>
              <a:t> 469/2009*</a:t>
            </a:r>
            <a:endParaRPr lang="de-DE" sz="3600" b="1" dirty="0">
              <a:latin typeface="Arial" panose="020B0604020202020204" pitchFamily="34" charset="0"/>
              <a:cs typeface="Arial" panose="020B0604020202020204" pitchFamily="34" charset="0"/>
            </a:endParaRPr>
          </a:p>
        </p:txBody>
      </p:sp>
      <p:sp>
        <p:nvSpPr>
          <p:cNvPr id="4" name="Rechteck 3"/>
          <p:cNvSpPr/>
          <p:nvPr/>
        </p:nvSpPr>
        <p:spPr>
          <a:xfrm>
            <a:off x="529839" y="1430790"/>
            <a:ext cx="8315058" cy="3908762"/>
          </a:xfrm>
          <a:prstGeom prst="rect">
            <a:avLst/>
          </a:prstGeom>
        </p:spPr>
        <p:txBody>
          <a:bodyPr wrap="square">
            <a:spAutoFit/>
          </a:bodyPr>
          <a:lstStyle/>
          <a:p>
            <a:pPr>
              <a:buFontTx/>
              <a:buNone/>
            </a:pPr>
            <a:r>
              <a:rPr lang="en-US" sz="2400" b="1" dirty="0" smtClean="0">
                <a:ea typeface="+mj-ea"/>
                <a:cs typeface="+mj-cs"/>
              </a:rPr>
              <a:t>Conditions </a:t>
            </a:r>
            <a:r>
              <a:rPr lang="en-US" sz="2400" b="1" dirty="0">
                <a:ea typeface="+mj-ea"/>
                <a:cs typeface="+mj-cs"/>
              </a:rPr>
              <a:t>for obtaining a certificate</a:t>
            </a:r>
          </a:p>
          <a:p>
            <a:pPr>
              <a:buFontTx/>
              <a:buNone/>
            </a:pPr>
            <a:endParaRPr lang="en-US" sz="2400" dirty="0">
              <a:ea typeface="+mj-ea"/>
              <a:cs typeface="+mj-cs"/>
            </a:endParaRPr>
          </a:p>
          <a:p>
            <a:pPr marL="342900" indent="-342900">
              <a:buFont typeface="+mj-lt"/>
              <a:buAutoNum type="alphaLcPeriod"/>
            </a:pPr>
            <a:r>
              <a:rPr lang="en-US" sz="2000" dirty="0">
                <a:ea typeface="+mj-ea"/>
                <a:cs typeface="+mj-cs"/>
              </a:rPr>
              <a:t>The </a:t>
            </a:r>
            <a:r>
              <a:rPr lang="en-US" sz="2000" b="1" dirty="0">
                <a:ea typeface="+mj-ea"/>
                <a:cs typeface="+mj-cs"/>
              </a:rPr>
              <a:t>product</a:t>
            </a:r>
            <a:r>
              <a:rPr lang="en-US" sz="2000" dirty="0">
                <a:ea typeface="+mj-ea"/>
                <a:cs typeface="+mj-cs"/>
              </a:rPr>
              <a:t> is protected by a </a:t>
            </a:r>
            <a:r>
              <a:rPr lang="en-US" sz="2000" b="1" dirty="0">
                <a:ea typeface="+mj-ea"/>
                <a:cs typeface="+mj-cs"/>
              </a:rPr>
              <a:t>basic patent </a:t>
            </a:r>
            <a:r>
              <a:rPr lang="en-US" sz="2000" dirty="0">
                <a:ea typeface="+mj-ea"/>
                <a:cs typeface="+mj-cs"/>
              </a:rPr>
              <a:t>in force</a:t>
            </a:r>
            <a:r>
              <a:rPr lang="en-US" sz="2000" dirty="0" smtClean="0">
                <a:ea typeface="+mj-ea"/>
                <a:cs typeface="+mj-cs"/>
              </a:rPr>
              <a:t>;</a:t>
            </a:r>
            <a:br>
              <a:rPr lang="en-US" sz="2000" dirty="0" smtClean="0">
                <a:ea typeface="+mj-ea"/>
                <a:cs typeface="+mj-cs"/>
              </a:rPr>
            </a:br>
            <a:endParaRPr lang="en-US" sz="2000" dirty="0">
              <a:ea typeface="+mj-ea"/>
              <a:cs typeface="+mj-cs"/>
            </a:endParaRPr>
          </a:p>
          <a:p>
            <a:pPr marL="342900" indent="-342900">
              <a:buFont typeface="+mj-lt"/>
              <a:buAutoNum type="alphaLcPeriod"/>
            </a:pPr>
            <a:r>
              <a:rPr lang="en-US" sz="2000" dirty="0">
                <a:ea typeface="+mj-ea"/>
                <a:cs typeface="+mj-cs"/>
              </a:rPr>
              <a:t>a valid authorization to place the product on the market as a </a:t>
            </a:r>
            <a:r>
              <a:rPr lang="en-US" sz="2000" b="1" dirty="0">
                <a:ea typeface="+mj-ea"/>
                <a:cs typeface="+mj-cs"/>
              </a:rPr>
              <a:t>medicinal product </a:t>
            </a:r>
            <a:r>
              <a:rPr lang="en-US" sz="2000" dirty="0">
                <a:ea typeface="+mj-ea"/>
                <a:cs typeface="+mj-cs"/>
              </a:rPr>
              <a:t>has been granted in accordance with Directive 64/65 EEC or Directive 81/851 EEC, as appropriate</a:t>
            </a:r>
            <a:r>
              <a:rPr lang="en-US" sz="2000" dirty="0" smtClean="0">
                <a:ea typeface="+mj-ea"/>
                <a:cs typeface="+mj-cs"/>
              </a:rPr>
              <a:t>;</a:t>
            </a:r>
            <a:br>
              <a:rPr lang="en-US" sz="2000" dirty="0" smtClean="0">
                <a:ea typeface="+mj-ea"/>
                <a:cs typeface="+mj-cs"/>
              </a:rPr>
            </a:br>
            <a:endParaRPr lang="en-US" sz="2000" dirty="0">
              <a:ea typeface="+mj-ea"/>
              <a:cs typeface="+mj-cs"/>
            </a:endParaRPr>
          </a:p>
          <a:p>
            <a:pPr marL="342900" indent="-342900">
              <a:buFont typeface="+mj-lt"/>
              <a:buAutoNum type="alphaLcPeriod"/>
            </a:pPr>
            <a:r>
              <a:rPr lang="en-US" sz="2000" dirty="0">
                <a:ea typeface="+mj-ea"/>
                <a:cs typeface="+mj-cs"/>
              </a:rPr>
              <a:t>The product has not already been the subject of a </a:t>
            </a:r>
            <a:r>
              <a:rPr lang="en-US" sz="2000" b="1" dirty="0">
                <a:ea typeface="+mj-ea"/>
                <a:cs typeface="+mj-cs"/>
              </a:rPr>
              <a:t>certificate</a:t>
            </a:r>
            <a:r>
              <a:rPr lang="en-US" sz="2000" dirty="0" smtClean="0">
                <a:ea typeface="+mj-ea"/>
                <a:cs typeface="+mj-cs"/>
              </a:rPr>
              <a:t>;</a:t>
            </a:r>
            <a:br>
              <a:rPr lang="en-US" sz="2000" dirty="0" smtClean="0">
                <a:ea typeface="+mj-ea"/>
                <a:cs typeface="+mj-cs"/>
              </a:rPr>
            </a:br>
            <a:endParaRPr lang="en-US" sz="2000" dirty="0">
              <a:ea typeface="+mj-ea"/>
              <a:cs typeface="+mj-cs"/>
            </a:endParaRPr>
          </a:p>
          <a:p>
            <a:pPr marL="342900" indent="-342900">
              <a:buFont typeface="+mj-lt"/>
              <a:buAutoNum type="alphaLcPeriod"/>
            </a:pPr>
            <a:r>
              <a:rPr lang="en-US" sz="2000" dirty="0">
                <a:ea typeface="+mj-ea"/>
                <a:cs typeface="+mj-cs"/>
              </a:rPr>
              <a:t>The authorization referred to in b. is the first authorization to place the </a:t>
            </a:r>
            <a:r>
              <a:rPr lang="en-US" sz="2000" b="1" dirty="0">
                <a:ea typeface="+mj-ea"/>
                <a:cs typeface="+mj-cs"/>
              </a:rPr>
              <a:t>product</a:t>
            </a:r>
            <a:r>
              <a:rPr lang="en-US" sz="2000" dirty="0">
                <a:ea typeface="+mj-ea"/>
                <a:cs typeface="+mj-cs"/>
              </a:rPr>
              <a:t> on the market as a </a:t>
            </a:r>
            <a:r>
              <a:rPr lang="en-US" sz="2000" b="1" dirty="0">
                <a:ea typeface="+mj-ea"/>
                <a:cs typeface="+mj-cs"/>
              </a:rPr>
              <a:t>medicinal product</a:t>
            </a:r>
          </a:p>
        </p:txBody>
      </p:sp>
      <p:sp>
        <p:nvSpPr>
          <p:cNvPr id="3" name="Textfeld 2"/>
          <p:cNvSpPr txBox="1"/>
          <p:nvPr/>
        </p:nvSpPr>
        <p:spPr>
          <a:xfrm>
            <a:off x="589657" y="5580396"/>
            <a:ext cx="6887914" cy="738664"/>
          </a:xfrm>
          <a:prstGeom prst="rect">
            <a:avLst/>
          </a:prstGeom>
          <a:noFill/>
        </p:spPr>
        <p:txBody>
          <a:bodyPr wrap="square" rtlCol="0">
            <a:spAutoFit/>
          </a:bodyPr>
          <a:lstStyle/>
          <a:p>
            <a:pPr>
              <a:buFontTx/>
              <a:buNone/>
            </a:pPr>
            <a:r>
              <a:rPr lang="de-DE" sz="1200" b="1" dirty="0" smtClean="0"/>
              <a:t>*REGULATION </a:t>
            </a:r>
            <a:r>
              <a:rPr lang="de-DE" sz="1200" b="1" dirty="0"/>
              <a:t>(EC) </a:t>
            </a:r>
            <a:r>
              <a:rPr lang="de-DE" sz="1200" b="1" dirty="0" err="1"/>
              <a:t>No</a:t>
            </a:r>
            <a:r>
              <a:rPr lang="de-DE" sz="1200" b="1" dirty="0"/>
              <a:t> </a:t>
            </a:r>
            <a:r>
              <a:rPr lang="de-DE" sz="1200" b="1" dirty="0" smtClean="0"/>
              <a:t>469/2009 </a:t>
            </a:r>
            <a:r>
              <a:rPr lang="en-US" sz="1200" b="1" dirty="0" smtClean="0"/>
              <a:t>OF </a:t>
            </a:r>
            <a:r>
              <a:rPr lang="en-US" sz="1200" b="1" dirty="0"/>
              <a:t>THE EUROPEAN PARLIAMENT </a:t>
            </a:r>
            <a:r>
              <a:rPr lang="en-US" sz="1200" b="1" dirty="0" smtClean="0"/>
              <a:t>AND </a:t>
            </a:r>
            <a:r>
              <a:rPr lang="en-US" sz="1200" b="1" dirty="0"/>
              <a:t>OF THE </a:t>
            </a:r>
            <a:r>
              <a:rPr lang="en-US" sz="1200" b="1" dirty="0" smtClean="0"/>
              <a:t>COUNCIL concerning </a:t>
            </a:r>
            <a:r>
              <a:rPr lang="en-US" sz="1200" b="1" dirty="0"/>
              <a:t>the </a:t>
            </a:r>
            <a:r>
              <a:rPr lang="en-US" sz="1200" b="1" dirty="0" smtClean="0"/>
              <a:t>supplementary </a:t>
            </a:r>
            <a:r>
              <a:rPr lang="en-US" sz="1200" b="1" dirty="0"/>
              <a:t>protection certificate </a:t>
            </a:r>
            <a:r>
              <a:rPr lang="en-US" sz="1200" b="1" dirty="0" smtClean="0"/>
              <a:t>for </a:t>
            </a:r>
            <a:r>
              <a:rPr lang="en-US" sz="1200" b="1" dirty="0"/>
              <a:t>medicinal products </a:t>
            </a:r>
            <a:r>
              <a:rPr lang="de-DE" sz="1200" b="1" dirty="0" smtClean="0"/>
              <a:t>(</a:t>
            </a:r>
            <a:r>
              <a:rPr lang="de-DE" sz="1200" b="1" dirty="0"/>
              <a:t>Text </a:t>
            </a:r>
            <a:r>
              <a:rPr lang="de-DE" sz="1200" b="1" dirty="0" err="1"/>
              <a:t>with</a:t>
            </a:r>
            <a:r>
              <a:rPr lang="de-DE" sz="1200" b="1" dirty="0"/>
              <a:t> EEA </a:t>
            </a:r>
            <a:r>
              <a:rPr lang="de-DE" sz="1200" b="1" dirty="0" err="1"/>
              <a:t>relevance</a:t>
            </a:r>
            <a:r>
              <a:rPr lang="de-DE" sz="1200" b="1" dirty="0"/>
              <a:t>)</a:t>
            </a:r>
          </a:p>
          <a:p>
            <a:endParaRPr lang="de-DE" dirty="0"/>
          </a:p>
        </p:txBody>
      </p:sp>
    </p:spTree>
    <p:extLst>
      <p:ext uri="{BB962C8B-B14F-4D97-AF65-F5344CB8AC3E}">
        <p14:creationId xmlns:p14="http://schemas.microsoft.com/office/powerpoint/2010/main" val="116051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latin typeface="Arial" panose="020B0604020202020204" pitchFamily="34" charset="0"/>
                <a:cs typeface="Arial" panose="020B0604020202020204" pitchFamily="34" charset="0"/>
              </a:rPr>
              <a:t>Article</a:t>
            </a:r>
            <a:r>
              <a:rPr lang="de-DE" sz="3200" b="1" dirty="0" smtClean="0">
                <a:latin typeface="Arial" panose="020B0604020202020204" pitchFamily="34" charset="0"/>
                <a:cs typeface="Arial" panose="020B0604020202020204" pitchFamily="34" charset="0"/>
              </a:rPr>
              <a:t> 1 </a:t>
            </a:r>
            <a:r>
              <a:rPr lang="de-DE" sz="3200" b="1" dirty="0" err="1" smtClean="0">
                <a:latin typeface="Arial" panose="020B0604020202020204" pitchFamily="34" charset="0"/>
                <a:cs typeface="Arial" panose="020B0604020202020204" pitchFamily="34" charset="0"/>
              </a:rPr>
              <a:t>of</a:t>
            </a:r>
            <a:r>
              <a:rPr lang="de-DE" sz="3200" b="1" dirty="0" smtClean="0">
                <a:latin typeface="Arial" panose="020B0604020202020204" pitchFamily="34" charset="0"/>
                <a:cs typeface="Arial" panose="020B0604020202020204" pitchFamily="34" charset="0"/>
              </a:rPr>
              <a:t> (EC) </a:t>
            </a:r>
            <a:r>
              <a:rPr lang="de-DE" sz="3200" b="1" dirty="0" err="1" smtClean="0">
                <a:latin typeface="Arial" panose="020B0604020202020204" pitchFamily="34" charset="0"/>
                <a:cs typeface="Arial" panose="020B0604020202020204" pitchFamily="34" charset="0"/>
              </a:rPr>
              <a:t>No</a:t>
            </a:r>
            <a:r>
              <a:rPr lang="de-DE" sz="3200" b="1" dirty="0" smtClean="0">
                <a:latin typeface="Arial" panose="020B0604020202020204" pitchFamily="34" charset="0"/>
                <a:cs typeface="Arial" panose="020B0604020202020204" pitchFamily="34" charset="0"/>
              </a:rPr>
              <a:t>. 469/2009</a:t>
            </a:r>
            <a:endParaRPr lang="de-DE" sz="3200" b="1" dirty="0">
              <a:latin typeface="Arial" panose="020B0604020202020204" pitchFamily="34" charset="0"/>
              <a:cs typeface="Arial" panose="020B0604020202020204" pitchFamily="34" charset="0"/>
            </a:endParaRPr>
          </a:p>
        </p:txBody>
      </p:sp>
      <p:sp>
        <p:nvSpPr>
          <p:cNvPr id="3" name="Inhaltsplatzhalter 2"/>
          <p:cNvSpPr>
            <a:spLocks noGrp="1"/>
          </p:cNvSpPr>
          <p:nvPr>
            <p:ph idx="4294967295"/>
          </p:nvPr>
        </p:nvSpPr>
        <p:spPr>
          <a:xfrm>
            <a:off x="457200" y="1600200"/>
            <a:ext cx="8229600" cy="4525963"/>
          </a:xfrm>
        </p:spPr>
        <p:txBody>
          <a:bodyPr>
            <a:normAutofit fontScale="25000" lnSpcReduction="20000"/>
          </a:bodyPr>
          <a:lstStyle/>
          <a:p>
            <a:pPr marL="0" indent="0">
              <a:buNone/>
            </a:pPr>
            <a:r>
              <a:rPr lang="en-US" sz="9600" b="1" dirty="0" smtClean="0"/>
              <a:t>Definitions </a:t>
            </a:r>
          </a:p>
          <a:p>
            <a:pPr marL="0" indent="0">
              <a:buNone/>
            </a:pPr>
            <a:endParaRPr lang="en-US" sz="8000" b="1" dirty="0" smtClean="0"/>
          </a:p>
          <a:p>
            <a:pPr marL="0" indent="0">
              <a:buNone/>
            </a:pPr>
            <a:endParaRPr lang="en-US" dirty="0"/>
          </a:p>
          <a:p>
            <a:pPr marL="0" indent="0">
              <a:buNone/>
            </a:pPr>
            <a:r>
              <a:rPr lang="en-US" sz="8000" dirty="0"/>
              <a:t>‘For the purposes of this Regulation, the following definitions shall apply: </a:t>
            </a:r>
            <a:endParaRPr lang="en-US" sz="8000" dirty="0" smtClean="0"/>
          </a:p>
          <a:p>
            <a:pPr marL="0" indent="0">
              <a:buNone/>
            </a:pPr>
            <a:endParaRPr lang="en-US" sz="8000" dirty="0"/>
          </a:p>
          <a:p>
            <a:pPr marL="400050" lvl="1" indent="0">
              <a:buNone/>
            </a:pPr>
            <a:r>
              <a:rPr lang="en-US" sz="7600" dirty="0"/>
              <a:t>(a)      “</a:t>
            </a:r>
            <a:r>
              <a:rPr lang="en-US" sz="7600" b="1" dirty="0"/>
              <a:t>medicinal product</a:t>
            </a:r>
            <a:r>
              <a:rPr lang="en-US" sz="7600" dirty="0"/>
              <a:t>” means any substance or combination of </a:t>
            </a:r>
            <a:r>
              <a:rPr lang="en-US" sz="7600" dirty="0" smtClean="0"/>
              <a:t>substances </a:t>
            </a:r>
            <a:r>
              <a:rPr lang="en-US" sz="7600" dirty="0"/>
              <a:t>presented for treating or preventing disease in human beings or animals and any substance or combination of substances which may be administered to human beings or animals with a view to making a medical diagnosis or to restoring, correcting or modifying physiological functions in humans or in animals</a:t>
            </a:r>
            <a:r>
              <a:rPr lang="en-US" sz="7600" dirty="0" smtClean="0"/>
              <a:t>;</a:t>
            </a:r>
          </a:p>
          <a:p>
            <a:pPr marL="0" indent="0">
              <a:buNone/>
            </a:pPr>
            <a:endParaRPr lang="en-US" sz="8000" dirty="0"/>
          </a:p>
          <a:p>
            <a:pPr marL="400050" lvl="1" indent="0">
              <a:buNone/>
            </a:pPr>
            <a:r>
              <a:rPr lang="en-US" sz="7600" dirty="0"/>
              <a:t>(b)      “</a:t>
            </a:r>
            <a:r>
              <a:rPr lang="en-US" sz="7600" b="1" dirty="0"/>
              <a:t>product</a:t>
            </a:r>
            <a:r>
              <a:rPr lang="en-US" sz="7600" dirty="0"/>
              <a:t>” means the active ingredient or combination of active ingredients of a medicinal product</a:t>
            </a:r>
            <a:r>
              <a:rPr lang="en-US" sz="7600" dirty="0" smtClean="0"/>
              <a:t>;</a:t>
            </a:r>
          </a:p>
          <a:p>
            <a:pPr marL="0" indent="0">
              <a:buNone/>
            </a:pPr>
            <a:endParaRPr lang="en-US" sz="8000" dirty="0">
              <a:solidFill>
                <a:schemeClr val="accent1">
                  <a:lumMod val="75000"/>
                </a:schemeClr>
              </a:solidFill>
            </a:endParaRPr>
          </a:p>
          <a:p>
            <a:pPr marL="0" indent="0">
              <a:buNone/>
            </a:pPr>
            <a:endParaRPr lang="en-US" sz="8000" dirty="0">
              <a:solidFill>
                <a:schemeClr val="accent1">
                  <a:lumMod val="75000"/>
                </a:schemeClr>
              </a:solidFill>
            </a:endParaRPr>
          </a:p>
          <a:p>
            <a:pPr marL="0" indent="0">
              <a:buNone/>
            </a:pPr>
            <a:r>
              <a:rPr lang="en-US" dirty="0" smtClean="0">
                <a:solidFill>
                  <a:schemeClr val="accent1">
                    <a:lumMod val="75000"/>
                  </a:schemeClr>
                </a:solidFill>
              </a:rPr>
              <a:t>...’</a:t>
            </a:r>
            <a:endParaRPr lang="en-US" dirty="0">
              <a:solidFill>
                <a:schemeClr val="accent1">
                  <a:lumMod val="75000"/>
                </a:schemeClr>
              </a:solidFill>
            </a:endParaRPr>
          </a:p>
          <a:p>
            <a:endParaRPr lang="de-DE" dirty="0"/>
          </a:p>
        </p:txBody>
      </p:sp>
    </p:spTree>
    <p:extLst>
      <p:ext uri="{BB962C8B-B14F-4D97-AF65-F5344CB8AC3E}">
        <p14:creationId xmlns:p14="http://schemas.microsoft.com/office/powerpoint/2010/main" val="14033622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latin typeface="Arial" panose="020B0604020202020204" pitchFamily="34" charset="0"/>
                <a:cs typeface="Arial" panose="020B0604020202020204" pitchFamily="34" charset="0"/>
              </a:rPr>
              <a:t>Article</a:t>
            </a:r>
            <a:r>
              <a:rPr lang="de-DE" sz="3200" b="1" dirty="0" smtClean="0">
                <a:latin typeface="Arial" panose="020B0604020202020204" pitchFamily="34" charset="0"/>
                <a:cs typeface="Arial" panose="020B0604020202020204" pitchFamily="34" charset="0"/>
              </a:rPr>
              <a:t> 1 </a:t>
            </a:r>
            <a:r>
              <a:rPr lang="de-DE" sz="3200" b="1" dirty="0" err="1" smtClean="0">
                <a:latin typeface="Arial" panose="020B0604020202020204" pitchFamily="34" charset="0"/>
                <a:cs typeface="Arial" panose="020B0604020202020204" pitchFamily="34" charset="0"/>
              </a:rPr>
              <a:t>of</a:t>
            </a:r>
            <a:r>
              <a:rPr lang="de-DE" sz="3200" b="1" dirty="0" smtClean="0">
                <a:latin typeface="Arial" panose="020B0604020202020204" pitchFamily="34" charset="0"/>
                <a:cs typeface="Arial" panose="020B0604020202020204" pitchFamily="34" charset="0"/>
              </a:rPr>
              <a:t> (EC) </a:t>
            </a:r>
            <a:r>
              <a:rPr lang="de-DE" sz="3200" b="1" dirty="0" err="1" smtClean="0">
                <a:latin typeface="Arial" panose="020B0604020202020204" pitchFamily="34" charset="0"/>
                <a:cs typeface="Arial" panose="020B0604020202020204" pitchFamily="34" charset="0"/>
              </a:rPr>
              <a:t>No</a:t>
            </a:r>
            <a:r>
              <a:rPr lang="de-DE" sz="3200" b="1" dirty="0" smtClean="0">
                <a:latin typeface="Arial" panose="020B0604020202020204" pitchFamily="34" charset="0"/>
                <a:cs typeface="Arial" panose="020B0604020202020204" pitchFamily="34" charset="0"/>
              </a:rPr>
              <a:t>. 469/2009</a:t>
            </a:r>
            <a:endParaRPr lang="de-DE" sz="3200" b="1" dirty="0">
              <a:latin typeface="Arial" panose="020B0604020202020204" pitchFamily="34" charset="0"/>
              <a:cs typeface="Arial" panose="020B0604020202020204" pitchFamily="34" charset="0"/>
            </a:endParaRPr>
          </a:p>
        </p:txBody>
      </p:sp>
      <p:sp>
        <p:nvSpPr>
          <p:cNvPr id="3" name="Inhaltsplatzhalter 2"/>
          <p:cNvSpPr>
            <a:spLocks noGrp="1"/>
          </p:cNvSpPr>
          <p:nvPr>
            <p:ph idx="4294967295"/>
          </p:nvPr>
        </p:nvSpPr>
        <p:spPr>
          <a:xfrm>
            <a:off x="457200" y="1600200"/>
            <a:ext cx="8229600" cy="4525963"/>
          </a:xfrm>
        </p:spPr>
        <p:txBody>
          <a:bodyPr>
            <a:normAutofit fontScale="25000" lnSpcReduction="20000"/>
          </a:bodyPr>
          <a:lstStyle/>
          <a:p>
            <a:pPr marL="0" indent="0">
              <a:buNone/>
            </a:pPr>
            <a:r>
              <a:rPr lang="en-US" sz="9600" b="1" dirty="0" smtClean="0"/>
              <a:t>Definitions </a:t>
            </a:r>
          </a:p>
          <a:p>
            <a:pPr marL="0" indent="0">
              <a:buNone/>
            </a:pPr>
            <a:endParaRPr lang="en-US" sz="8000" b="1" dirty="0" smtClean="0"/>
          </a:p>
          <a:p>
            <a:pPr marL="0" indent="0">
              <a:buNone/>
            </a:pPr>
            <a:endParaRPr lang="en-US" dirty="0"/>
          </a:p>
          <a:p>
            <a:pPr marL="0" indent="0">
              <a:buNone/>
            </a:pPr>
            <a:r>
              <a:rPr lang="en-US" sz="8000" dirty="0"/>
              <a:t>‘For the purposes of this Regulation, the following definitions shall apply: </a:t>
            </a:r>
            <a:endParaRPr lang="en-US" sz="8000" dirty="0" smtClean="0"/>
          </a:p>
          <a:p>
            <a:pPr marL="0" indent="0">
              <a:buNone/>
            </a:pPr>
            <a:endParaRPr lang="en-US" sz="8000" dirty="0" smtClean="0"/>
          </a:p>
          <a:p>
            <a:pPr marL="0" indent="0">
              <a:buNone/>
            </a:pPr>
            <a:endParaRPr lang="en-US" sz="8000" dirty="0"/>
          </a:p>
          <a:p>
            <a:pPr marL="400050" lvl="1" indent="0">
              <a:buNone/>
            </a:pPr>
            <a:r>
              <a:rPr lang="en-US" sz="7600" dirty="0"/>
              <a:t>(c)      “</a:t>
            </a:r>
            <a:r>
              <a:rPr lang="en-US" sz="7600" b="1" dirty="0"/>
              <a:t>basic patent</a:t>
            </a:r>
            <a:r>
              <a:rPr lang="en-US" sz="7600" dirty="0"/>
              <a:t>” means a patent which protects a product as such, a process to obtain a product or an application of a product, and which is designated by its holder for the purpose of the procedure for grant of a certificate</a:t>
            </a:r>
            <a:r>
              <a:rPr lang="en-US" sz="7600" dirty="0" smtClean="0"/>
              <a:t>;</a:t>
            </a:r>
          </a:p>
          <a:p>
            <a:pPr marL="0" indent="0">
              <a:buNone/>
            </a:pPr>
            <a:endParaRPr lang="en-US" sz="8000" dirty="0"/>
          </a:p>
          <a:p>
            <a:pPr marL="400050" lvl="1" indent="0">
              <a:buNone/>
            </a:pPr>
            <a:r>
              <a:rPr lang="en-US" sz="7600" dirty="0"/>
              <a:t>(d)      “</a:t>
            </a:r>
            <a:r>
              <a:rPr lang="en-US" sz="7600" b="1" dirty="0"/>
              <a:t>certificate</a:t>
            </a:r>
            <a:r>
              <a:rPr lang="en-US" sz="7600" dirty="0"/>
              <a:t>” means the supplementary protection </a:t>
            </a:r>
            <a:r>
              <a:rPr lang="en-US" sz="7600" dirty="0" smtClean="0"/>
              <a:t>certificate.’</a:t>
            </a:r>
            <a:endParaRPr lang="en-US" sz="7600" dirty="0"/>
          </a:p>
          <a:p>
            <a:endParaRPr lang="de-DE" dirty="0"/>
          </a:p>
        </p:txBody>
      </p:sp>
    </p:spTree>
    <p:extLst>
      <p:ext uri="{BB962C8B-B14F-4D97-AF65-F5344CB8AC3E}">
        <p14:creationId xmlns:p14="http://schemas.microsoft.com/office/powerpoint/2010/main" val="25757814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70019" y="1700604"/>
            <a:ext cx="8007409" cy="4339650"/>
          </a:xfrm>
          <a:prstGeom prst="rect">
            <a:avLst/>
          </a:prstGeom>
          <a:noFill/>
        </p:spPr>
        <p:txBody>
          <a:bodyPr wrap="square" rtlCol="0">
            <a:spAutoFit/>
          </a:bodyPr>
          <a:lstStyle/>
          <a:p>
            <a:pPr marL="457200" indent="-457200">
              <a:buFont typeface="Arial" charset="0"/>
              <a:buChar char="•"/>
            </a:pPr>
            <a:r>
              <a:rPr lang="de-DE" sz="2800" dirty="0" err="1" smtClean="0">
                <a:latin typeface="+mj-lt"/>
                <a:ea typeface="+mj-ea"/>
                <a:cs typeface="+mj-cs"/>
              </a:rPr>
              <a:t>What</a:t>
            </a:r>
            <a:r>
              <a:rPr lang="de-DE" sz="2800" dirty="0" smtClean="0">
                <a:latin typeface="+mj-lt"/>
                <a:ea typeface="+mj-ea"/>
                <a:cs typeface="+mj-cs"/>
              </a:rPr>
              <a:t> </a:t>
            </a:r>
            <a:r>
              <a:rPr lang="de-DE" sz="2800" dirty="0" err="1" smtClean="0">
                <a:latin typeface="+mj-lt"/>
                <a:ea typeface="+mj-ea"/>
                <a:cs typeface="+mj-cs"/>
              </a:rPr>
              <a:t>is</a:t>
            </a:r>
            <a:r>
              <a:rPr lang="de-DE" sz="2800" dirty="0" smtClean="0">
                <a:latin typeface="+mj-lt"/>
                <a:ea typeface="+mj-ea"/>
                <a:cs typeface="+mj-cs"/>
              </a:rPr>
              <a:t> </a:t>
            </a:r>
            <a:r>
              <a:rPr lang="de-DE" sz="2800" dirty="0" err="1" smtClean="0">
                <a:latin typeface="+mj-lt"/>
                <a:ea typeface="+mj-ea"/>
                <a:cs typeface="+mj-cs"/>
              </a:rPr>
              <a:t>the</a:t>
            </a:r>
            <a:r>
              <a:rPr lang="de-DE" sz="2800" dirty="0" smtClean="0">
                <a:latin typeface="+mj-lt"/>
                <a:ea typeface="+mj-ea"/>
                <a:cs typeface="+mj-cs"/>
              </a:rPr>
              <a:t> „</a:t>
            </a:r>
            <a:r>
              <a:rPr lang="de-DE" sz="2800" dirty="0" err="1" smtClean="0">
                <a:latin typeface="+mj-lt"/>
                <a:ea typeface="+mj-ea"/>
                <a:cs typeface="+mj-cs"/>
              </a:rPr>
              <a:t>Scope</a:t>
            </a:r>
            <a:r>
              <a:rPr lang="de-DE" sz="2800" dirty="0" smtClean="0">
                <a:latin typeface="+mj-lt"/>
                <a:ea typeface="+mj-ea"/>
                <a:cs typeface="+mj-cs"/>
              </a:rPr>
              <a:t> </a:t>
            </a:r>
            <a:r>
              <a:rPr lang="de-DE" sz="2800" dirty="0" err="1" smtClean="0">
                <a:latin typeface="+mj-lt"/>
                <a:ea typeface="+mj-ea"/>
                <a:cs typeface="+mj-cs"/>
              </a:rPr>
              <a:t>of</a:t>
            </a:r>
            <a:r>
              <a:rPr lang="de-DE" sz="2800" dirty="0" smtClean="0">
                <a:latin typeface="+mj-lt"/>
                <a:ea typeface="+mj-ea"/>
                <a:cs typeface="+mj-cs"/>
              </a:rPr>
              <a:t> „</a:t>
            </a:r>
            <a:r>
              <a:rPr lang="de-DE" sz="2800" dirty="0" err="1" smtClean="0">
                <a:latin typeface="+mj-lt"/>
                <a:ea typeface="+mj-ea"/>
                <a:cs typeface="+mj-cs"/>
              </a:rPr>
              <a:t>Product</a:t>
            </a:r>
            <a:r>
              <a:rPr lang="de-DE" sz="2800" dirty="0" smtClean="0">
                <a:latin typeface="+mj-lt"/>
                <a:ea typeface="+mj-ea"/>
                <a:cs typeface="+mj-cs"/>
              </a:rPr>
              <a:t> </a:t>
            </a:r>
            <a:r>
              <a:rPr lang="de-DE" sz="2800" dirty="0" err="1" smtClean="0">
                <a:latin typeface="+mj-lt"/>
                <a:ea typeface="+mj-ea"/>
                <a:cs typeface="+mj-cs"/>
              </a:rPr>
              <a:t>protected</a:t>
            </a:r>
            <a:r>
              <a:rPr lang="de-DE" sz="2800" dirty="0" smtClean="0">
                <a:latin typeface="+mj-lt"/>
                <a:ea typeface="+mj-ea"/>
                <a:cs typeface="+mj-cs"/>
              </a:rPr>
              <a:t> </a:t>
            </a:r>
            <a:r>
              <a:rPr lang="de-DE" sz="2800" dirty="0" err="1" smtClean="0">
                <a:latin typeface="+mj-lt"/>
                <a:ea typeface="+mj-ea"/>
                <a:cs typeface="+mj-cs"/>
              </a:rPr>
              <a:t>by</a:t>
            </a:r>
            <a:r>
              <a:rPr lang="de-DE" sz="2800" dirty="0" smtClean="0">
                <a:latin typeface="+mj-lt"/>
                <a:ea typeface="+mj-ea"/>
                <a:cs typeface="+mj-cs"/>
              </a:rPr>
              <a:t> a </a:t>
            </a:r>
            <a:r>
              <a:rPr lang="de-DE" sz="2800" dirty="0" err="1" smtClean="0">
                <a:latin typeface="+mj-lt"/>
                <a:ea typeface="+mj-ea"/>
                <a:cs typeface="+mj-cs"/>
              </a:rPr>
              <a:t>basic</a:t>
            </a:r>
            <a:r>
              <a:rPr lang="de-DE" sz="2800" dirty="0" smtClean="0">
                <a:latin typeface="+mj-lt"/>
                <a:ea typeface="+mj-ea"/>
                <a:cs typeface="+mj-cs"/>
              </a:rPr>
              <a:t> patent“ ? (Art. 3 a. </a:t>
            </a:r>
            <a:r>
              <a:rPr lang="de-DE" sz="2800" dirty="0" err="1" smtClean="0">
                <a:latin typeface="+mj-lt"/>
                <a:ea typeface="+mj-ea"/>
                <a:cs typeface="+mj-cs"/>
              </a:rPr>
              <a:t>of</a:t>
            </a:r>
            <a:r>
              <a:rPr lang="de-DE" sz="2800" dirty="0" smtClean="0">
                <a:latin typeface="+mj-lt"/>
                <a:ea typeface="+mj-ea"/>
                <a:cs typeface="+mj-cs"/>
              </a:rPr>
              <a:t> (EC) </a:t>
            </a:r>
            <a:r>
              <a:rPr lang="de-DE" sz="2800" dirty="0" err="1" smtClean="0">
                <a:latin typeface="+mj-lt"/>
                <a:ea typeface="+mj-ea"/>
                <a:cs typeface="+mj-cs"/>
              </a:rPr>
              <a:t>No</a:t>
            </a:r>
            <a:r>
              <a:rPr lang="de-DE" sz="2800" dirty="0" smtClean="0">
                <a:latin typeface="+mj-lt"/>
                <a:ea typeface="+mj-ea"/>
                <a:cs typeface="+mj-cs"/>
              </a:rPr>
              <a:t>. 469/2009</a:t>
            </a:r>
            <a:br>
              <a:rPr lang="de-DE" sz="2800" dirty="0" smtClean="0">
                <a:latin typeface="+mj-lt"/>
                <a:ea typeface="+mj-ea"/>
                <a:cs typeface="+mj-cs"/>
              </a:rPr>
            </a:br>
            <a:endParaRPr lang="de-DE" sz="2800" dirty="0" smtClean="0">
              <a:latin typeface="+mj-lt"/>
              <a:ea typeface="+mj-ea"/>
              <a:cs typeface="+mj-cs"/>
            </a:endParaRPr>
          </a:p>
          <a:p>
            <a:pPr marL="457200" indent="-457200">
              <a:buFont typeface="Arial" charset="0"/>
              <a:buChar char="•"/>
            </a:pPr>
            <a:r>
              <a:rPr lang="de-DE" sz="2800" dirty="0" err="1" smtClean="0">
                <a:latin typeface="+mj-lt"/>
                <a:ea typeface="+mj-ea"/>
                <a:cs typeface="+mj-cs"/>
              </a:rPr>
              <a:t>Consequences</a:t>
            </a:r>
            <a:r>
              <a:rPr lang="de-DE" sz="2800" dirty="0" smtClean="0">
                <a:latin typeface="+mj-lt"/>
                <a:ea typeface="+mj-ea"/>
                <a:cs typeface="+mj-cs"/>
              </a:rPr>
              <a:t> </a:t>
            </a:r>
            <a:r>
              <a:rPr lang="de-DE" sz="2800" dirty="0" err="1" smtClean="0">
                <a:latin typeface="+mj-lt"/>
                <a:ea typeface="+mj-ea"/>
                <a:cs typeface="+mj-cs"/>
              </a:rPr>
              <a:t>for</a:t>
            </a:r>
            <a:r>
              <a:rPr lang="de-DE" sz="2800" dirty="0" smtClean="0">
                <a:latin typeface="+mj-lt"/>
                <a:ea typeface="+mj-ea"/>
                <a:cs typeface="+mj-cs"/>
              </a:rPr>
              <a:t> </a:t>
            </a:r>
            <a:r>
              <a:rPr lang="de-DE" sz="2800" dirty="0" err="1" smtClean="0">
                <a:latin typeface="+mj-lt"/>
                <a:ea typeface="+mj-ea"/>
                <a:cs typeface="+mj-cs"/>
              </a:rPr>
              <a:t>originators</a:t>
            </a:r>
            <a:r>
              <a:rPr lang="de-DE" sz="2800" dirty="0" smtClean="0">
                <a:latin typeface="+mj-lt"/>
                <a:ea typeface="+mj-ea"/>
                <a:cs typeface="+mj-cs"/>
              </a:rPr>
              <a:t> </a:t>
            </a:r>
            <a:r>
              <a:rPr lang="de-DE" sz="2800" dirty="0" err="1" smtClean="0">
                <a:latin typeface="+mj-lt"/>
                <a:ea typeface="+mj-ea"/>
                <a:cs typeface="+mj-cs"/>
              </a:rPr>
              <a:t>and</a:t>
            </a:r>
            <a:r>
              <a:rPr lang="de-DE" sz="2800" dirty="0" smtClean="0">
                <a:latin typeface="+mj-lt"/>
                <a:ea typeface="+mj-ea"/>
                <a:cs typeface="+mj-cs"/>
              </a:rPr>
              <a:t> </a:t>
            </a:r>
            <a:r>
              <a:rPr lang="de-DE" sz="2800" dirty="0" err="1" smtClean="0">
                <a:latin typeface="+mj-lt"/>
                <a:ea typeface="+mj-ea"/>
                <a:cs typeface="+mj-cs"/>
              </a:rPr>
              <a:t>biosimilar</a:t>
            </a:r>
            <a:r>
              <a:rPr lang="de-DE" sz="2800" dirty="0" smtClean="0">
                <a:latin typeface="+mj-lt"/>
                <a:ea typeface="+mj-ea"/>
                <a:cs typeface="+mj-cs"/>
              </a:rPr>
              <a:t> </a:t>
            </a:r>
            <a:r>
              <a:rPr lang="de-DE" sz="2800" dirty="0" err="1" smtClean="0">
                <a:latin typeface="+mj-lt"/>
                <a:ea typeface="+mj-ea"/>
                <a:cs typeface="+mj-cs"/>
              </a:rPr>
              <a:t>companies</a:t>
            </a:r>
            <a:r>
              <a:rPr lang="de-DE" sz="2800" dirty="0" smtClean="0">
                <a:latin typeface="+mj-lt"/>
                <a:ea typeface="+mj-ea"/>
                <a:cs typeface="+mj-cs"/>
              </a:rPr>
              <a:t>?</a:t>
            </a:r>
          </a:p>
          <a:p>
            <a:pPr marL="457200" indent="-457200">
              <a:buFont typeface="Arial" charset="0"/>
              <a:buChar char="•"/>
            </a:pPr>
            <a:endParaRPr lang="de-DE" sz="2800" dirty="0">
              <a:latin typeface="+mj-lt"/>
              <a:ea typeface="+mj-ea"/>
              <a:cs typeface="+mj-cs"/>
            </a:endParaRPr>
          </a:p>
          <a:p>
            <a:pPr marL="457200" indent="-457200">
              <a:buFont typeface="Arial" charset="0"/>
              <a:buChar char="•"/>
            </a:pPr>
            <a:r>
              <a:rPr lang="de-DE" sz="2800" dirty="0" err="1" smtClean="0">
                <a:latin typeface="+mj-lt"/>
                <a:ea typeface="+mj-ea"/>
                <a:cs typeface="+mj-cs"/>
              </a:rPr>
              <a:t>Recommendations</a:t>
            </a:r>
            <a:endParaRPr lang="de-DE" sz="2800" dirty="0" smtClean="0">
              <a:latin typeface="+mj-lt"/>
              <a:ea typeface="+mj-ea"/>
              <a:cs typeface="+mj-cs"/>
            </a:endParaRPr>
          </a:p>
          <a:p>
            <a:pPr algn="ctr"/>
            <a:endParaRPr lang="de-DE" sz="4000" b="1" dirty="0">
              <a:solidFill>
                <a:schemeClr val="accent1">
                  <a:lumMod val="75000"/>
                </a:schemeClr>
              </a:solidFill>
              <a:latin typeface="+mj-lt"/>
              <a:ea typeface="+mj-ea"/>
              <a:cs typeface="+mj-cs"/>
            </a:endParaRPr>
          </a:p>
          <a:p>
            <a:pPr marL="571500" indent="-571500" algn="ctr">
              <a:buFont typeface="Arial" charset="0"/>
              <a:buChar char="•"/>
            </a:pPr>
            <a:endParaRPr lang="de-DE" sz="4000" b="1" dirty="0">
              <a:solidFill>
                <a:schemeClr val="accent1">
                  <a:lumMod val="75000"/>
                </a:schemeClr>
              </a:solidFill>
              <a:latin typeface="+mj-lt"/>
              <a:ea typeface="+mj-ea"/>
              <a:cs typeface="+mj-cs"/>
            </a:endParaRPr>
          </a:p>
        </p:txBody>
      </p:sp>
      <p:sp>
        <p:nvSpPr>
          <p:cNvPr id="2" name="Textfeld 1"/>
          <p:cNvSpPr txBox="1"/>
          <p:nvPr/>
        </p:nvSpPr>
        <p:spPr>
          <a:xfrm>
            <a:off x="470019" y="606751"/>
            <a:ext cx="8451790" cy="584775"/>
          </a:xfrm>
          <a:prstGeom prst="rect">
            <a:avLst/>
          </a:prstGeom>
          <a:noFill/>
        </p:spPr>
        <p:txBody>
          <a:bodyPr wrap="square" rtlCol="0">
            <a:spAutoFit/>
          </a:bodyPr>
          <a:lstStyle/>
          <a:p>
            <a:pPr algn="ctr"/>
            <a:r>
              <a:rPr lang="de-DE" sz="3200" b="1" dirty="0" smtClean="0"/>
              <a:t>„</a:t>
            </a:r>
            <a:r>
              <a:rPr lang="de-DE" sz="3200" b="1" dirty="0" err="1" smtClean="0"/>
              <a:t>Product</a:t>
            </a:r>
            <a:r>
              <a:rPr lang="de-DE" sz="3200" b="1" dirty="0" smtClean="0"/>
              <a:t> </a:t>
            </a:r>
            <a:r>
              <a:rPr lang="de-DE" sz="3200" b="1" dirty="0" err="1" smtClean="0"/>
              <a:t>protected</a:t>
            </a:r>
            <a:r>
              <a:rPr lang="de-DE" sz="3200" b="1" dirty="0" smtClean="0"/>
              <a:t> </a:t>
            </a:r>
            <a:r>
              <a:rPr lang="de-DE" sz="3200" b="1" dirty="0" err="1" smtClean="0"/>
              <a:t>by</a:t>
            </a:r>
            <a:r>
              <a:rPr lang="de-DE" sz="3200" b="1" dirty="0" smtClean="0"/>
              <a:t> a </a:t>
            </a:r>
            <a:r>
              <a:rPr lang="de-DE" sz="3200" b="1" dirty="0" err="1" smtClean="0"/>
              <a:t>basic</a:t>
            </a:r>
            <a:r>
              <a:rPr lang="de-DE" sz="3200" b="1" dirty="0" smtClean="0"/>
              <a:t> patent“ </a:t>
            </a:r>
            <a:endParaRPr lang="de-DE" sz="3200" dirty="0"/>
          </a:p>
        </p:txBody>
      </p:sp>
    </p:spTree>
    <p:extLst>
      <p:ext uri="{BB962C8B-B14F-4D97-AF65-F5344CB8AC3E}">
        <p14:creationId xmlns:p14="http://schemas.microsoft.com/office/powerpoint/2010/main" val="3375098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40162"/>
            <a:ext cx="8229600" cy="1586087"/>
          </a:xfrm>
        </p:spPr>
        <p:txBody>
          <a:bodyPr vert="horz" lIns="91440" tIns="45720" rIns="91440" bIns="45720" rtlCol="0" anchor="ctr">
            <a:noAutofit/>
          </a:bodyPr>
          <a:lstStyle/>
          <a:p>
            <a:r>
              <a:rPr lang="en-US" sz="2800" b="1" dirty="0" smtClean="0"/>
              <a:t>“</a:t>
            </a:r>
            <a:r>
              <a:rPr lang="en-US" sz="2800" b="1" dirty="0"/>
              <a:t>Product protected by a basic </a:t>
            </a:r>
            <a:r>
              <a:rPr lang="en-US" sz="2800" b="1" dirty="0" smtClean="0"/>
              <a:t>patent”</a:t>
            </a:r>
            <a:r>
              <a:rPr lang="en-US" sz="3200" b="1" dirty="0"/>
              <a:t/>
            </a:r>
            <a:br>
              <a:rPr lang="en-US" sz="3200" b="1" dirty="0"/>
            </a:br>
            <a:endParaRPr lang="de-DE" sz="3200" b="1" dirty="0"/>
          </a:p>
        </p:txBody>
      </p:sp>
      <p:sp>
        <p:nvSpPr>
          <p:cNvPr id="3" name="Inhaltsplatzhalter 2"/>
          <p:cNvSpPr>
            <a:spLocks noGrp="1"/>
          </p:cNvSpPr>
          <p:nvPr>
            <p:ph idx="4294967295"/>
          </p:nvPr>
        </p:nvSpPr>
        <p:spPr>
          <a:xfrm>
            <a:off x="726392" y="1967753"/>
            <a:ext cx="7960408" cy="4315027"/>
          </a:xfrm>
        </p:spPr>
        <p:txBody>
          <a:bodyPr wrap="square">
            <a:spAutoFit/>
          </a:bodyPr>
          <a:lstStyle/>
          <a:p>
            <a:pPr marL="0" indent="0">
              <a:lnSpc>
                <a:spcPct val="150000"/>
              </a:lnSpc>
              <a:buNone/>
            </a:pPr>
            <a:r>
              <a:rPr lang="en-US" sz="2400" b="1" dirty="0" smtClean="0"/>
              <a:t>Case law of the Court of Justice of the European Union (CJEU)</a:t>
            </a:r>
            <a:br>
              <a:rPr lang="en-US" sz="2400" b="1" dirty="0" smtClean="0"/>
            </a:br>
            <a:endParaRPr lang="en-US" sz="2400" b="1" dirty="0" smtClean="0"/>
          </a:p>
          <a:p>
            <a:pPr>
              <a:buFont typeface="Arial" charset="0"/>
              <a:buChar char="•"/>
            </a:pPr>
            <a:r>
              <a:rPr lang="en-US" sz="2400" dirty="0" smtClean="0"/>
              <a:t>“Simple” chemical and biological compounds</a:t>
            </a:r>
            <a:br>
              <a:rPr lang="en-US" sz="2400" dirty="0" smtClean="0"/>
            </a:br>
            <a:endParaRPr lang="en-US" sz="2400" dirty="0" smtClean="0"/>
          </a:p>
          <a:p>
            <a:pPr>
              <a:buFont typeface="Arial" charset="0"/>
              <a:buChar char="•"/>
            </a:pPr>
            <a:r>
              <a:rPr lang="en-US" sz="2400" dirty="0" smtClean="0"/>
              <a:t>Combinations of active ingredients</a:t>
            </a:r>
            <a:br>
              <a:rPr lang="en-US" sz="2400" dirty="0" smtClean="0"/>
            </a:br>
            <a:endParaRPr lang="en-US" sz="2400" dirty="0" smtClean="0"/>
          </a:p>
          <a:p>
            <a:pPr>
              <a:buFont typeface="Arial" charset="0"/>
              <a:buChar char="•"/>
            </a:pPr>
            <a:r>
              <a:rPr lang="en-US" sz="2400" dirty="0" smtClean="0"/>
              <a:t>Functionally defined compounds</a:t>
            </a:r>
          </a:p>
          <a:p>
            <a:pPr marL="0" indent="0">
              <a:lnSpc>
                <a:spcPct val="150000"/>
              </a:lnSpc>
              <a:buNone/>
            </a:pPr>
            <a:endParaRPr lang="en-US" sz="2000" b="1" dirty="0" smtClean="0">
              <a:solidFill>
                <a:schemeClr val="accent1">
                  <a:lumMod val="75000"/>
                </a:schemeClr>
              </a:solidFill>
            </a:endParaRPr>
          </a:p>
          <a:p>
            <a:pPr>
              <a:lnSpc>
                <a:spcPct val="150000"/>
              </a:lnSpc>
              <a:buFontTx/>
              <a:buChar char="-"/>
            </a:pPr>
            <a:endParaRPr lang="en-US" sz="2000" b="1" dirty="0" smtClean="0">
              <a:solidFill>
                <a:schemeClr val="accent1">
                  <a:lumMod val="75000"/>
                </a:schemeClr>
              </a:solidFill>
            </a:endParaRPr>
          </a:p>
        </p:txBody>
      </p:sp>
    </p:spTree>
    <p:extLst>
      <p:ext uri="{BB962C8B-B14F-4D97-AF65-F5344CB8AC3E}">
        <p14:creationId xmlns:p14="http://schemas.microsoft.com/office/powerpoint/2010/main" val="35092309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2"/>
          <p:cNvSpPr txBox="1">
            <a:spLocks noChangeArrowheads="1"/>
          </p:cNvSpPr>
          <p:nvPr/>
        </p:nvSpPr>
        <p:spPr bwMode="auto">
          <a:xfrm>
            <a:off x="952600" y="594925"/>
            <a:ext cx="7773988"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Arial" charset="0"/>
                <a:ea typeface="ＭＳ Ｐゴシック" pitchFamily="32" charset="-128"/>
              </a:defRPr>
            </a:lvl9pPr>
          </a:lstStyle>
          <a:p>
            <a:pPr algn="ctr" defTabSz="449263" fontAlgn="base">
              <a:spcBef>
                <a:spcPct val="0"/>
              </a:spcBef>
              <a:spcAft>
                <a:spcPct val="0"/>
              </a:spcAft>
              <a:buSzPct val="100000"/>
            </a:pPr>
            <a:r>
              <a:rPr lang="de-DE" altLang="en-US" b="1" dirty="0" err="1" smtClean="0">
                <a:solidFill>
                  <a:srgbClr val="000000"/>
                </a:solidFill>
              </a:rPr>
              <a:t>Scope</a:t>
            </a:r>
            <a:r>
              <a:rPr lang="de-DE" altLang="en-US" b="1" dirty="0" smtClean="0">
                <a:solidFill>
                  <a:srgbClr val="000000"/>
                </a:solidFill>
              </a:rPr>
              <a:t> </a:t>
            </a:r>
            <a:r>
              <a:rPr lang="de-DE" altLang="en-US" b="1" dirty="0" err="1" smtClean="0">
                <a:solidFill>
                  <a:srgbClr val="000000"/>
                </a:solidFill>
              </a:rPr>
              <a:t>of</a:t>
            </a:r>
            <a:r>
              <a:rPr lang="de-DE" altLang="en-US" b="1" dirty="0" smtClean="0">
                <a:solidFill>
                  <a:srgbClr val="000000"/>
                </a:solidFill>
              </a:rPr>
              <a:t> </a:t>
            </a:r>
            <a:r>
              <a:rPr lang="de-DE" altLang="en-US" b="1" dirty="0" err="1" smtClean="0">
                <a:solidFill>
                  <a:srgbClr val="000000"/>
                </a:solidFill>
              </a:rPr>
              <a:t>Protection</a:t>
            </a:r>
            <a:r>
              <a:rPr lang="de-DE" altLang="en-US" b="1" dirty="0" smtClean="0">
                <a:solidFill>
                  <a:srgbClr val="000000"/>
                </a:solidFill>
              </a:rPr>
              <a:t> - </a:t>
            </a:r>
            <a:r>
              <a:rPr lang="de-DE" altLang="en-US" b="1" dirty="0" err="1" smtClean="0">
                <a:solidFill>
                  <a:srgbClr val="000000"/>
                </a:solidFill>
              </a:rPr>
              <a:t>Example</a:t>
            </a:r>
            <a:endParaRPr lang="de-DE" altLang="en-US" b="1" dirty="0" smtClean="0">
              <a:solidFill>
                <a:srgbClr val="000000"/>
              </a:solidFill>
            </a:endParaRPr>
          </a:p>
        </p:txBody>
      </p:sp>
      <p:sp>
        <p:nvSpPr>
          <p:cNvPr id="22533" name="Text Box 3"/>
          <p:cNvSpPr txBox="1">
            <a:spLocks noChangeArrowheads="1"/>
          </p:cNvSpPr>
          <p:nvPr/>
        </p:nvSpPr>
        <p:spPr bwMode="auto">
          <a:xfrm>
            <a:off x="711200" y="1938338"/>
            <a:ext cx="1914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ts val="1200"/>
              </a:spcBef>
              <a:spcAft>
                <a:spcPct val="0"/>
              </a:spcAft>
              <a:buClr>
                <a:srgbClr val="0000CC"/>
              </a:buClr>
              <a:buSzPct val="100000"/>
              <a:buFont typeface="Times New Roman" pitchFamily="16" charset="0"/>
              <a:buNone/>
            </a:pPr>
            <a:r>
              <a:rPr lang="de-DE" altLang="en-US" sz="2200" smtClean="0">
                <a:solidFill>
                  <a:srgbClr val="000000"/>
                </a:solidFill>
              </a:rPr>
              <a:t>Patent claim:</a:t>
            </a:r>
            <a:endParaRPr lang="en-US" altLang="en-US" sz="2200" smtClean="0">
              <a:solidFill>
                <a:srgbClr val="000000"/>
              </a:solidFill>
            </a:endParaRPr>
          </a:p>
        </p:txBody>
      </p:sp>
      <p:sp>
        <p:nvSpPr>
          <p:cNvPr id="22534" name="Text Box 3"/>
          <p:cNvSpPr txBox="1">
            <a:spLocks noChangeArrowheads="1"/>
          </p:cNvSpPr>
          <p:nvPr/>
        </p:nvSpPr>
        <p:spPr bwMode="auto">
          <a:xfrm>
            <a:off x="5227638" y="1814513"/>
            <a:ext cx="341471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ts val="600"/>
              </a:spcBef>
              <a:spcAft>
                <a:spcPct val="0"/>
              </a:spcAft>
              <a:buClr>
                <a:srgbClr val="0000CC"/>
              </a:buClr>
              <a:buSzPct val="100000"/>
              <a:buFont typeface="Times New Roman" pitchFamily="16" charset="0"/>
              <a:buNone/>
            </a:pPr>
            <a:r>
              <a:rPr lang="de-DE" altLang="en-US" sz="2000" smtClean="0">
                <a:solidFill>
                  <a:srgbClr val="000000"/>
                </a:solidFill>
                <a:latin typeface="Courier New" pitchFamily="49" charset="0"/>
                <a:cs typeface="Courier New" pitchFamily="49" charset="0"/>
              </a:rPr>
              <a:t>wherein R = F, Cl or COOH</a:t>
            </a:r>
            <a:endParaRPr lang="en-US" altLang="en-US" sz="2000" smtClean="0">
              <a:solidFill>
                <a:srgbClr val="000000"/>
              </a:solidFill>
              <a:latin typeface="Courier New" pitchFamily="49" charset="0"/>
              <a:cs typeface="Courier New" pitchFamily="49" charset="0"/>
            </a:endParaRPr>
          </a:p>
        </p:txBody>
      </p:sp>
      <p:sp>
        <p:nvSpPr>
          <p:cNvPr id="22535" name="Text Box 3"/>
          <p:cNvSpPr txBox="1">
            <a:spLocks noChangeArrowheads="1"/>
          </p:cNvSpPr>
          <p:nvPr/>
        </p:nvSpPr>
        <p:spPr bwMode="auto">
          <a:xfrm>
            <a:off x="711200" y="3314700"/>
            <a:ext cx="19589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ts val="1200"/>
              </a:spcBef>
              <a:spcAft>
                <a:spcPct val="0"/>
              </a:spcAft>
              <a:buClr>
                <a:srgbClr val="0000CC"/>
              </a:buClr>
              <a:buSzPct val="100000"/>
              <a:buFont typeface="Times New Roman" pitchFamily="16" charset="0"/>
              <a:buNone/>
            </a:pPr>
            <a:r>
              <a:rPr lang="de-DE" altLang="en-US" sz="2200" smtClean="0">
                <a:solidFill>
                  <a:srgbClr val="000000"/>
                </a:solidFill>
              </a:rPr>
              <a:t>Marketing Authorization:</a:t>
            </a:r>
            <a:endParaRPr lang="en-US" altLang="en-US" sz="2200" smtClean="0">
              <a:solidFill>
                <a:srgbClr val="000000"/>
              </a:solidFill>
            </a:endParaRPr>
          </a:p>
        </p:txBody>
      </p:sp>
      <p:graphicFrame>
        <p:nvGraphicFramePr>
          <p:cNvPr id="22536" name="Objekt 8"/>
          <p:cNvGraphicFramePr>
            <a:graphicFrameLocks noChangeAspect="1"/>
          </p:cNvGraphicFramePr>
          <p:nvPr/>
        </p:nvGraphicFramePr>
        <p:xfrm>
          <a:off x="2965450" y="1825625"/>
          <a:ext cx="1825625" cy="719138"/>
        </p:xfrm>
        <a:graphic>
          <a:graphicData uri="http://schemas.openxmlformats.org/presentationml/2006/ole">
            <mc:AlternateContent xmlns:mc="http://schemas.openxmlformats.org/markup-compatibility/2006">
              <mc:Choice xmlns:v="urn:schemas-microsoft-com:vml" Requires="v">
                <p:oleObj spid="_x0000_s1114" name="ChemSketch" r:id="rId4" imgW="1825752" imgH="719328" progId="ACD.ChemSketch.20">
                  <p:embed/>
                </p:oleObj>
              </mc:Choice>
              <mc:Fallback>
                <p:oleObj name="ChemSketch" r:id="rId4" imgW="1825752" imgH="719328" progId="ACD.ChemSketch.2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5450" y="1825625"/>
                        <a:ext cx="1825625"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7" name="Objekt 9"/>
          <p:cNvGraphicFramePr>
            <a:graphicFrameLocks noChangeAspect="1"/>
          </p:cNvGraphicFramePr>
          <p:nvPr/>
        </p:nvGraphicFramePr>
        <p:xfrm>
          <a:off x="2965450" y="3286125"/>
          <a:ext cx="1871663" cy="719138"/>
        </p:xfrm>
        <a:graphic>
          <a:graphicData uri="http://schemas.openxmlformats.org/presentationml/2006/ole">
            <mc:AlternateContent xmlns:mc="http://schemas.openxmlformats.org/markup-compatibility/2006">
              <mc:Choice xmlns:v="urn:schemas-microsoft-com:vml" Requires="v">
                <p:oleObj spid="_x0000_s1115" name="ChemSketch" r:id="rId6" imgW="1871472" imgH="719328" progId="ACD.ChemSketch.20">
                  <p:embed/>
                </p:oleObj>
              </mc:Choice>
              <mc:Fallback>
                <p:oleObj name="ChemSketch" r:id="rId6" imgW="1871472" imgH="719328" progId="ACD.ChemSketch.2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5450" y="3286125"/>
                        <a:ext cx="1871663"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8" name="Text Box 3"/>
          <p:cNvSpPr txBox="1">
            <a:spLocks noChangeArrowheads="1"/>
          </p:cNvSpPr>
          <p:nvPr/>
        </p:nvSpPr>
        <p:spPr bwMode="auto">
          <a:xfrm>
            <a:off x="5227638" y="3314700"/>
            <a:ext cx="33718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ct val="0"/>
              </a:spcBef>
              <a:spcAft>
                <a:spcPct val="0"/>
              </a:spcAft>
              <a:buClr>
                <a:srgbClr val="0000CC"/>
              </a:buClr>
              <a:buSzPct val="100000"/>
              <a:buFont typeface="Times New Roman" pitchFamily="16" charset="0"/>
              <a:buNone/>
            </a:pPr>
            <a:r>
              <a:rPr lang="de-DE" altLang="en-US" sz="1800" smtClean="0">
                <a:solidFill>
                  <a:srgbClr val="000000"/>
                </a:solidFill>
              </a:rPr>
              <a:t>Tablets with 5 mg of compound</a:t>
            </a:r>
          </a:p>
          <a:p>
            <a:pPr defTabSz="449263" fontAlgn="base">
              <a:lnSpc>
                <a:spcPts val="2375"/>
              </a:lnSpc>
              <a:spcBef>
                <a:spcPct val="0"/>
              </a:spcBef>
              <a:spcAft>
                <a:spcPct val="0"/>
              </a:spcAft>
              <a:buClr>
                <a:srgbClr val="0000CC"/>
              </a:buClr>
              <a:buSzPct val="100000"/>
              <a:buFont typeface="Times New Roman" pitchFamily="16" charset="0"/>
              <a:buNone/>
            </a:pPr>
            <a:r>
              <a:rPr lang="de-DE" altLang="en-US" sz="1800" smtClean="0">
                <a:solidFill>
                  <a:srgbClr val="000000"/>
                </a:solidFill>
              </a:rPr>
              <a:t>for treatment of hypertension</a:t>
            </a:r>
            <a:endParaRPr lang="en-US" altLang="en-US" sz="1800" smtClean="0">
              <a:solidFill>
                <a:srgbClr val="000000"/>
              </a:solidFill>
            </a:endParaRPr>
          </a:p>
        </p:txBody>
      </p:sp>
      <p:sp>
        <p:nvSpPr>
          <p:cNvPr id="22539" name="Text Box 3"/>
          <p:cNvSpPr txBox="1">
            <a:spLocks noChangeArrowheads="1"/>
          </p:cNvSpPr>
          <p:nvPr/>
        </p:nvSpPr>
        <p:spPr bwMode="auto">
          <a:xfrm>
            <a:off x="711200" y="4865688"/>
            <a:ext cx="10731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ts val="1200"/>
              </a:spcBef>
              <a:spcAft>
                <a:spcPct val="0"/>
              </a:spcAft>
              <a:buClr>
                <a:srgbClr val="0000CC"/>
              </a:buClr>
              <a:buSzPct val="100000"/>
              <a:buFont typeface="Times New Roman" pitchFamily="16" charset="0"/>
              <a:buNone/>
            </a:pPr>
            <a:r>
              <a:rPr lang="de-DE" altLang="en-US" sz="2200" smtClean="0">
                <a:solidFill>
                  <a:srgbClr val="000000"/>
                </a:solidFill>
              </a:rPr>
              <a:t>SPC:</a:t>
            </a:r>
            <a:endParaRPr lang="en-US" altLang="en-US" sz="2200" smtClean="0">
              <a:solidFill>
                <a:srgbClr val="000000"/>
              </a:solidFill>
            </a:endParaRPr>
          </a:p>
        </p:txBody>
      </p:sp>
      <p:sp>
        <p:nvSpPr>
          <p:cNvPr id="12" name="Pfeil nach rechts 11"/>
          <p:cNvSpPr/>
          <p:nvPr/>
        </p:nvSpPr>
        <p:spPr bwMode="auto">
          <a:xfrm rot="7703631">
            <a:off x="4759325" y="3005138"/>
            <a:ext cx="403225" cy="193675"/>
          </a:xfrm>
          <a:prstGeom prst="rightArrow">
            <a:avLst>
              <a:gd name="adj1" fmla="val 38095"/>
              <a:gd name="adj2" fmla="val 8195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a:lstStyle/>
          <a:p>
            <a:pPr defTabSz="449263" eaLnBrk="0" fontAlgn="base" hangingPunct="0">
              <a:spcBef>
                <a:spcPct val="0"/>
              </a:spcBef>
              <a:spcAft>
                <a:spcPct val="0"/>
              </a:spcAft>
              <a:buClr>
                <a:srgbClr val="000000"/>
              </a:buClr>
              <a:buSzPct val="100000"/>
              <a:buFont typeface="Times New Roman" pitchFamily="16" charset="0"/>
              <a:buNone/>
              <a:defRPr/>
            </a:pPr>
            <a:endParaRPr lang="en-US" sz="2400">
              <a:solidFill>
                <a:srgbClr val="FFFFFF"/>
              </a:solidFill>
            </a:endParaRPr>
          </a:p>
        </p:txBody>
      </p:sp>
      <p:graphicFrame>
        <p:nvGraphicFramePr>
          <p:cNvPr id="22541" name="Objekt 12"/>
          <p:cNvGraphicFramePr>
            <a:graphicFrameLocks noChangeAspect="1"/>
          </p:cNvGraphicFramePr>
          <p:nvPr/>
        </p:nvGraphicFramePr>
        <p:xfrm>
          <a:off x="2965450" y="4692650"/>
          <a:ext cx="1871663" cy="719138"/>
        </p:xfrm>
        <a:graphic>
          <a:graphicData uri="http://schemas.openxmlformats.org/presentationml/2006/ole">
            <mc:AlternateContent xmlns:mc="http://schemas.openxmlformats.org/markup-compatibility/2006">
              <mc:Choice xmlns:v="urn:schemas-microsoft-com:vml" Requires="v">
                <p:oleObj spid="_x0000_s1116" name="ChemSketch" r:id="rId8" imgW="1871472" imgH="719328" progId="ACD.ChemSketch.20">
                  <p:embed/>
                </p:oleObj>
              </mc:Choice>
              <mc:Fallback>
                <p:oleObj name="ChemSketch" r:id="rId8" imgW="1871472" imgH="719328" progId="ACD.ChemSketch.2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5450" y="4692650"/>
                        <a:ext cx="1871663"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42" name="Text Box 3"/>
          <p:cNvSpPr txBox="1">
            <a:spLocks noChangeArrowheads="1"/>
          </p:cNvSpPr>
          <p:nvPr/>
        </p:nvSpPr>
        <p:spPr bwMode="auto">
          <a:xfrm>
            <a:off x="5227638" y="4559300"/>
            <a:ext cx="35242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1pPr>
            <a:lvl2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2pPr>
            <a:lvl3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3pPr>
            <a:lvl4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4pPr>
            <a:lvl5pP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5pPr>
            <a:lvl6pPr marL="25146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6pPr>
            <a:lvl7pPr marL="29718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7pPr>
            <a:lvl8pPr marL="34290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8pPr>
            <a:lvl9pPr marL="3886200" indent="-228600" defTabSz="449263" eaLnBrk="0" fontAlgn="base" hangingPunct="0">
              <a:spcBef>
                <a:spcPct val="0"/>
              </a:spcBef>
              <a:spcAft>
                <a:spcPct val="0"/>
              </a:spcAft>
              <a:buClr>
                <a:srgbClr val="000000"/>
              </a:buClr>
              <a:buSzPct val="100000"/>
              <a:buFont typeface="Times New Roman" pitchFamily="16" charse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sz="2400">
                <a:solidFill>
                  <a:schemeClr val="bg1"/>
                </a:solidFill>
                <a:latin typeface="Arial" charset="0"/>
                <a:ea typeface="ＭＳ Ｐゴシック" pitchFamily="32" charset="-128"/>
              </a:defRPr>
            </a:lvl9pPr>
          </a:lstStyle>
          <a:p>
            <a:pPr defTabSz="449263" fontAlgn="base">
              <a:lnSpc>
                <a:spcPts val="2375"/>
              </a:lnSpc>
              <a:spcBef>
                <a:spcPct val="0"/>
              </a:spcBef>
              <a:spcAft>
                <a:spcPct val="0"/>
              </a:spcAft>
              <a:buClr>
                <a:srgbClr val="0000CC"/>
              </a:buClr>
              <a:buSzPct val="100000"/>
              <a:buFont typeface="Times New Roman" pitchFamily="16" charset="0"/>
              <a:buNone/>
            </a:pPr>
            <a:r>
              <a:rPr lang="en-US" altLang="en-US" sz="1800" dirty="0" smtClean="0">
                <a:solidFill>
                  <a:srgbClr val="000000"/>
                </a:solidFill>
              </a:rPr>
              <a:t>for any use as a medicinal product authorized before</a:t>
            </a:r>
          </a:p>
          <a:p>
            <a:pPr defTabSz="449263" fontAlgn="base">
              <a:lnSpc>
                <a:spcPts val="2375"/>
              </a:lnSpc>
              <a:spcBef>
                <a:spcPct val="0"/>
              </a:spcBef>
              <a:spcAft>
                <a:spcPct val="0"/>
              </a:spcAft>
              <a:buClr>
                <a:srgbClr val="0000CC"/>
              </a:buClr>
              <a:buSzPct val="100000"/>
              <a:buFont typeface="Times New Roman" pitchFamily="16" charset="0"/>
              <a:buNone/>
            </a:pPr>
            <a:r>
              <a:rPr lang="en-US" altLang="en-US" sz="1800" dirty="0" smtClean="0">
                <a:solidFill>
                  <a:srgbClr val="000000"/>
                </a:solidFill>
              </a:rPr>
              <a:t>expiry of the SPC</a:t>
            </a:r>
          </a:p>
        </p:txBody>
      </p:sp>
    </p:spTree>
    <p:extLst>
      <p:ext uri="{BB962C8B-B14F-4D97-AF65-F5344CB8AC3E}">
        <p14:creationId xmlns:p14="http://schemas.microsoft.com/office/powerpoint/2010/main" val="425388628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a:t>
            </a:r>
            <a:r>
              <a:rPr lang="de-DE" sz="3200" b="1" dirty="0" err="1"/>
              <a:t>Product</a:t>
            </a:r>
            <a:r>
              <a:rPr lang="de-DE" sz="3200" b="1" dirty="0"/>
              <a:t> </a:t>
            </a:r>
            <a:r>
              <a:rPr lang="de-DE" sz="3200" b="1" dirty="0" err="1"/>
              <a:t>protected</a:t>
            </a:r>
            <a:r>
              <a:rPr lang="de-DE" sz="3200" b="1" dirty="0"/>
              <a:t> </a:t>
            </a:r>
            <a:r>
              <a:rPr lang="de-DE" sz="3200" b="1" dirty="0" err="1"/>
              <a:t>by</a:t>
            </a:r>
            <a:r>
              <a:rPr lang="de-DE" sz="3200" b="1" dirty="0"/>
              <a:t> a </a:t>
            </a:r>
            <a:r>
              <a:rPr lang="de-DE" sz="3200" b="1" dirty="0" err="1"/>
              <a:t>basic</a:t>
            </a:r>
            <a:r>
              <a:rPr lang="de-DE" sz="3200" b="1" dirty="0"/>
              <a:t> patent </a:t>
            </a:r>
            <a:r>
              <a:rPr lang="de-DE" sz="3200" b="1" dirty="0" smtClean="0"/>
              <a:t>“</a:t>
            </a:r>
            <a:endParaRPr lang="de-DE" sz="3200" b="1" dirty="0"/>
          </a:p>
        </p:txBody>
      </p:sp>
      <p:sp>
        <p:nvSpPr>
          <p:cNvPr id="3" name="Inhaltsplatzhalter 2"/>
          <p:cNvSpPr>
            <a:spLocks noGrp="1"/>
          </p:cNvSpPr>
          <p:nvPr>
            <p:ph idx="4294967295"/>
          </p:nvPr>
        </p:nvSpPr>
        <p:spPr>
          <a:xfrm>
            <a:off x="457200" y="1301090"/>
            <a:ext cx="7840766" cy="4525963"/>
          </a:xfrm>
        </p:spPr>
        <p:txBody>
          <a:bodyPr>
            <a:normAutofit/>
          </a:bodyPr>
          <a:lstStyle/>
          <a:p>
            <a:pPr marL="0" indent="0">
              <a:buNone/>
            </a:pPr>
            <a:r>
              <a:rPr lang="de-DE" sz="2400" b="1" dirty="0" smtClean="0"/>
              <a:t>CJEU C-392/97 „</a:t>
            </a:r>
            <a:r>
              <a:rPr lang="de-DE" sz="2400" b="1" i="1" dirty="0" err="1" smtClean="0"/>
              <a:t>Farmitalia</a:t>
            </a:r>
            <a:r>
              <a:rPr lang="de-DE" sz="2400" b="1" dirty="0" smtClean="0"/>
              <a:t>“</a:t>
            </a:r>
          </a:p>
          <a:p>
            <a:pPr marL="0" indent="0">
              <a:buNone/>
            </a:pPr>
            <a:endParaRPr lang="de-DE" sz="2400" b="1" dirty="0" smtClean="0">
              <a:solidFill>
                <a:schemeClr val="accent1">
                  <a:lumMod val="75000"/>
                </a:schemeClr>
              </a:solidFill>
            </a:endParaRPr>
          </a:p>
          <a:p>
            <a:pPr marL="0" indent="0">
              <a:buNone/>
            </a:pPr>
            <a:r>
              <a:rPr lang="en-US" sz="2400" b="1" dirty="0" smtClean="0"/>
              <a:t>An SPC </a:t>
            </a:r>
            <a:r>
              <a:rPr lang="en-US" sz="2400" b="1" dirty="0"/>
              <a:t>can protect more than </a:t>
            </a:r>
            <a:r>
              <a:rPr lang="en-US" sz="2400" b="1" dirty="0" smtClean="0"/>
              <a:t>MA </a:t>
            </a:r>
            <a:r>
              <a:rPr lang="en-US" sz="2400" dirty="0" smtClean="0"/>
              <a:t>(in that case salts, esters, etc.)</a:t>
            </a:r>
          </a:p>
          <a:p>
            <a:pPr marL="0" indent="0">
              <a:buNone/>
            </a:pPr>
            <a:endParaRPr lang="en-US" sz="2100" dirty="0"/>
          </a:p>
          <a:p>
            <a:pPr marL="400050" lvl="1" indent="0">
              <a:buNone/>
            </a:pPr>
            <a:r>
              <a:rPr lang="de-DE" sz="2000" dirty="0" smtClean="0"/>
              <a:t>„[…] </a:t>
            </a:r>
            <a:r>
              <a:rPr lang="en-US" sz="2000" dirty="0" smtClean="0"/>
              <a:t>where </a:t>
            </a:r>
            <a:r>
              <a:rPr lang="en-US" sz="2000" dirty="0"/>
              <a:t>a product in the form referred to in the </a:t>
            </a:r>
            <a:r>
              <a:rPr lang="en-US" sz="2000" dirty="0" smtClean="0"/>
              <a:t>MA is </a:t>
            </a:r>
            <a:r>
              <a:rPr lang="en-US" sz="2000" dirty="0"/>
              <a:t>protected by a basic patent in force, </a:t>
            </a:r>
            <a:r>
              <a:rPr lang="en-US" sz="2000" b="1" dirty="0"/>
              <a:t>the certificate is capable of covering that product, as a medicinal product, in any of the forms enjoying the protection of the basic </a:t>
            </a:r>
            <a:r>
              <a:rPr lang="en-US" sz="2000" b="1" dirty="0" smtClean="0"/>
              <a:t>patent</a:t>
            </a:r>
            <a:r>
              <a:rPr lang="en-US" sz="2000" dirty="0" smtClean="0"/>
              <a:t>”</a:t>
            </a:r>
          </a:p>
          <a:p>
            <a:pPr marL="400050" lvl="1" indent="0">
              <a:buNone/>
            </a:pPr>
            <a:endParaRPr lang="en-US" sz="2000" dirty="0"/>
          </a:p>
          <a:p>
            <a:pPr marL="400050" lvl="1" indent="0">
              <a:buNone/>
            </a:pPr>
            <a:endParaRPr lang="en-US" sz="2000" dirty="0" smtClean="0"/>
          </a:p>
          <a:p>
            <a:pPr marL="400050" lvl="1" indent="0">
              <a:buNone/>
            </a:pPr>
            <a:r>
              <a:rPr lang="en-US" sz="2000" b="1" dirty="0" smtClean="0"/>
              <a:t>Scope must be determined by national courts!</a:t>
            </a:r>
          </a:p>
          <a:p>
            <a:pPr marL="400050" lvl="1" indent="0">
              <a:buNone/>
            </a:pPr>
            <a:endParaRPr lang="de-DE" sz="2000" dirty="0"/>
          </a:p>
          <a:p>
            <a:pPr marL="0" indent="0">
              <a:buNone/>
            </a:pPr>
            <a:endParaRPr lang="de-DE" sz="2100" dirty="0">
              <a:solidFill>
                <a:schemeClr val="accent1">
                  <a:lumMod val="75000"/>
                </a:schemeClr>
              </a:solidFill>
            </a:endParaRPr>
          </a:p>
          <a:p>
            <a:pPr marL="400050" lvl="1" indent="0">
              <a:buNone/>
            </a:pPr>
            <a:endParaRPr lang="en-US" sz="2100" dirty="0">
              <a:solidFill>
                <a:schemeClr val="accent1">
                  <a:lumMod val="75000"/>
                </a:schemeClr>
              </a:solidFill>
            </a:endParaRPr>
          </a:p>
          <a:p>
            <a:pPr marL="400050" lvl="1" indent="0">
              <a:buNone/>
            </a:pPr>
            <a:endParaRPr lang="de-DE" sz="2100" b="1" dirty="0">
              <a:solidFill>
                <a:schemeClr val="accent1">
                  <a:lumMod val="75000"/>
                </a:schemeClr>
              </a:solidFill>
            </a:endParaRPr>
          </a:p>
        </p:txBody>
      </p:sp>
    </p:spTree>
    <p:extLst>
      <p:ext uri="{BB962C8B-B14F-4D97-AF65-F5344CB8AC3E}">
        <p14:creationId xmlns:p14="http://schemas.microsoft.com/office/powerpoint/2010/main" val="36514056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in </a:t>
            </a:r>
            <a:r>
              <a:rPr lang="de-DE" sz="3200" dirty="0" err="1"/>
              <a:t>force</a:t>
            </a:r>
            <a:r>
              <a:rPr lang="de-DE" sz="3200" dirty="0" smtClean="0"/>
              <a:t>“ </a:t>
            </a:r>
            <a:br>
              <a:rPr lang="de-DE" sz="3200" dirty="0" smtClean="0"/>
            </a:br>
            <a:endParaRPr lang="de-DE" sz="3200" dirty="0"/>
          </a:p>
        </p:txBody>
      </p:sp>
      <p:sp>
        <p:nvSpPr>
          <p:cNvPr id="3" name="Inhaltsplatzhalter 2"/>
          <p:cNvSpPr>
            <a:spLocks noGrp="1"/>
          </p:cNvSpPr>
          <p:nvPr>
            <p:ph idx="4294967295"/>
          </p:nvPr>
        </p:nvSpPr>
        <p:spPr>
          <a:xfrm>
            <a:off x="457200" y="1600201"/>
            <a:ext cx="8229600" cy="1895030"/>
          </a:xfrm>
        </p:spPr>
        <p:txBody>
          <a:bodyPr>
            <a:normAutofit/>
          </a:bodyPr>
          <a:lstStyle/>
          <a:p>
            <a:pPr marL="0" indent="0">
              <a:buNone/>
            </a:pPr>
            <a:r>
              <a:rPr lang="de-DE" sz="2800" b="1" i="1" dirty="0" err="1" smtClean="0"/>
              <a:t>It</a:t>
            </a:r>
            <a:r>
              <a:rPr lang="de-DE" sz="2800" b="1" i="1" dirty="0" smtClean="0"/>
              <a:t> </a:t>
            </a:r>
            <a:r>
              <a:rPr lang="de-DE" sz="2800" b="1" i="1" dirty="0" err="1" smtClean="0"/>
              <a:t>is</a:t>
            </a:r>
            <a:r>
              <a:rPr lang="de-DE" sz="2800" b="1" i="1" dirty="0" smtClean="0"/>
              <a:t> </a:t>
            </a:r>
            <a:r>
              <a:rPr lang="de-DE" sz="2800" b="1" i="1" dirty="0" err="1" smtClean="0"/>
              <a:t>getting</a:t>
            </a:r>
            <a:r>
              <a:rPr lang="de-DE" sz="2800" b="1" i="1" dirty="0" smtClean="0"/>
              <a:t> </a:t>
            </a:r>
            <a:r>
              <a:rPr lang="de-DE" sz="2800" b="1" i="1" dirty="0" err="1" smtClean="0"/>
              <a:t>closer</a:t>
            </a:r>
            <a:r>
              <a:rPr lang="de-DE" sz="2800" b="1" i="1" dirty="0" smtClean="0"/>
              <a:t> </a:t>
            </a:r>
            <a:r>
              <a:rPr lang="de-DE" sz="2800" b="1" i="1" dirty="0" err="1" smtClean="0"/>
              <a:t>to</a:t>
            </a:r>
            <a:r>
              <a:rPr lang="de-DE" sz="2800" b="1" i="1" dirty="0" smtClean="0"/>
              <a:t> </a:t>
            </a:r>
            <a:r>
              <a:rPr lang="de-DE" sz="2800" b="1" i="1" dirty="0" err="1" smtClean="0"/>
              <a:t>biologics</a:t>
            </a:r>
            <a:r>
              <a:rPr lang="de-DE" sz="2400" b="1" dirty="0" smtClean="0"/>
              <a:t>…</a:t>
            </a:r>
          </a:p>
          <a:p>
            <a:pPr marL="0" indent="0">
              <a:buNone/>
            </a:pPr>
            <a:endParaRPr lang="de-DE" sz="2400" dirty="0">
              <a:solidFill>
                <a:schemeClr val="accent1">
                  <a:lumMod val="75000"/>
                </a:schemeClr>
              </a:solidFill>
            </a:endParaRPr>
          </a:p>
          <a:p>
            <a:pPr marL="0" indent="0">
              <a:buNone/>
            </a:pPr>
            <a:r>
              <a:rPr lang="de-DE" sz="2400" dirty="0" smtClean="0"/>
              <a:t>			The </a:t>
            </a:r>
            <a:r>
              <a:rPr lang="de-DE" sz="2400" dirty="0" err="1" smtClean="0"/>
              <a:t>CJEU‘s</a:t>
            </a:r>
            <a:r>
              <a:rPr lang="de-DE" sz="2400" dirty="0" smtClean="0"/>
              <a:t> </a:t>
            </a:r>
            <a:r>
              <a:rPr lang="de-DE" sz="2400" dirty="0" err="1" smtClean="0"/>
              <a:t>decision</a:t>
            </a:r>
            <a:r>
              <a:rPr lang="de-DE" sz="2400" dirty="0" smtClean="0"/>
              <a:t> </a:t>
            </a:r>
            <a:r>
              <a:rPr lang="de-DE" sz="2400" b="1" dirty="0" smtClean="0"/>
              <a:t>Eli </a:t>
            </a:r>
            <a:r>
              <a:rPr lang="de-DE" sz="2400" b="1" dirty="0"/>
              <a:t>Lilly (C-493/12)</a:t>
            </a:r>
          </a:p>
          <a:p>
            <a:pPr marL="0" indent="0">
              <a:buNone/>
            </a:pPr>
            <a:endParaRPr lang="de-DE" sz="2400" dirty="0" smtClean="0"/>
          </a:p>
          <a:p>
            <a:pPr marL="0" indent="0">
              <a:buNone/>
            </a:pPr>
            <a:endParaRPr lang="de-DE" sz="2400" dirty="0"/>
          </a:p>
          <a:p>
            <a:pPr marL="0" indent="0">
              <a:buNone/>
            </a:pPr>
            <a:endParaRPr lang="de-DE" sz="2400" dirty="0" smtClean="0"/>
          </a:p>
        </p:txBody>
      </p:sp>
      <p:sp>
        <p:nvSpPr>
          <p:cNvPr id="4" name="Pfeil nach rechts 3"/>
          <p:cNvSpPr/>
          <p:nvPr/>
        </p:nvSpPr>
        <p:spPr>
          <a:xfrm>
            <a:off x="726392" y="2495372"/>
            <a:ext cx="97840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AutoShape 2" descr="Bildergebnis für antibod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6" name="AutoShape 4" descr="Bildergebnis für antibod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7" name="AutoShape 6" descr="Bildergebnis für antibod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8" name="Picture 8" descr="File:Antibod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1713" y="3317598"/>
            <a:ext cx="3914775"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410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a:t>
            </a:r>
            <a:r>
              <a:rPr lang="de-DE" sz="3200" b="1" dirty="0" err="1"/>
              <a:t>Product</a:t>
            </a:r>
            <a:r>
              <a:rPr lang="de-DE" sz="3200" b="1" dirty="0"/>
              <a:t> </a:t>
            </a:r>
            <a:r>
              <a:rPr lang="de-DE" sz="3200" b="1" dirty="0" err="1"/>
              <a:t>protected</a:t>
            </a:r>
            <a:r>
              <a:rPr lang="de-DE" sz="3200" b="1" dirty="0"/>
              <a:t> </a:t>
            </a:r>
            <a:r>
              <a:rPr lang="de-DE" sz="3200" b="1" dirty="0" err="1"/>
              <a:t>by</a:t>
            </a:r>
            <a:r>
              <a:rPr lang="de-DE" sz="3200" b="1" dirty="0"/>
              <a:t> a </a:t>
            </a:r>
            <a:r>
              <a:rPr lang="de-DE" sz="3200" b="1" dirty="0" err="1"/>
              <a:t>basic</a:t>
            </a:r>
            <a:r>
              <a:rPr lang="de-DE" sz="3200" b="1" dirty="0"/>
              <a:t> patent in </a:t>
            </a:r>
            <a:r>
              <a:rPr lang="de-DE" sz="3200" b="1" dirty="0" err="1"/>
              <a:t>force</a:t>
            </a:r>
            <a:r>
              <a:rPr lang="de-DE" sz="3200" b="1" dirty="0" smtClean="0"/>
              <a:t>“ </a:t>
            </a:r>
            <a:br>
              <a:rPr lang="de-DE" sz="3200" b="1" dirty="0" smtClean="0"/>
            </a:br>
            <a:endParaRPr lang="de-DE" sz="3200" b="1" dirty="0"/>
          </a:p>
        </p:txBody>
      </p:sp>
      <p:sp>
        <p:nvSpPr>
          <p:cNvPr id="3" name="Inhaltsplatzhalter 2"/>
          <p:cNvSpPr>
            <a:spLocks noGrp="1"/>
          </p:cNvSpPr>
          <p:nvPr>
            <p:ph idx="4294967295"/>
          </p:nvPr>
        </p:nvSpPr>
        <p:spPr>
          <a:xfrm>
            <a:off x="457200" y="1445825"/>
            <a:ext cx="8229600" cy="4525963"/>
          </a:xfrm>
          <a:solidFill>
            <a:schemeClr val="bg1"/>
          </a:solidFill>
        </p:spPr>
        <p:txBody>
          <a:bodyPr>
            <a:normAutofit lnSpcReduction="10000"/>
          </a:bodyPr>
          <a:lstStyle/>
          <a:p>
            <a:pPr marL="0" indent="0">
              <a:buNone/>
            </a:pPr>
            <a:r>
              <a:rPr lang="de-DE" sz="2400" b="1" dirty="0"/>
              <a:t>Eli Lilly (C-493/12</a:t>
            </a:r>
            <a:r>
              <a:rPr lang="de-DE" sz="2400" b="1" dirty="0" smtClean="0"/>
              <a:t>)</a:t>
            </a:r>
          </a:p>
          <a:p>
            <a:pPr marL="0" indent="0">
              <a:buNone/>
            </a:pPr>
            <a:endParaRPr lang="de-DE" sz="2400" b="1" dirty="0">
              <a:solidFill>
                <a:schemeClr val="accent1">
                  <a:lumMod val="75000"/>
                </a:schemeClr>
              </a:solidFill>
            </a:endParaRPr>
          </a:p>
          <a:p>
            <a:r>
              <a:rPr lang="de-DE" sz="2400" b="1" dirty="0" smtClean="0"/>
              <a:t>HGS Inc</a:t>
            </a:r>
            <a:r>
              <a:rPr lang="de-DE" sz="2400" dirty="0" smtClean="0"/>
              <a:t>. was </a:t>
            </a:r>
            <a:r>
              <a:rPr lang="de-DE" sz="2400" dirty="0" err="1" smtClean="0"/>
              <a:t>proprietor</a:t>
            </a:r>
            <a:r>
              <a:rPr lang="de-DE" sz="2400" dirty="0" smtClean="0"/>
              <a:t> </a:t>
            </a:r>
            <a:r>
              <a:rPr lang="de-DE" sz="2400" dirty="0" err="1" smtClean="0"/>
              <a:t>of</a:t>
            </a:r>
            <a:r>
              <a:rPr lang="de-DE" sz="2400" dirty="0" smtClean="0"/>
              <a:t> </a:t>
            </a:r>
            <a:r>
              <a:rPr lang="de-DE" sz="2400" b="1" dirty="0" err="1" smtClean="0"/>
              <a:t>basic</a:t>
            </a:r>
            <a:r>
              <a:rPr lang="de-DE" sz="2400" b="1" dirty="0" smtClean="0"/>
              <a:t> patent</a:t>
            </a:r>
            <a:r>
              <a:rPr lang="de-DE" sz="2400" dirty="0" smtClean="0"/>
              <a:t> </a:t>
            </a:r>
            <a:r>
              <a:rPr lang="de-DE" sz="2400" dirty="0" err="1" smtClean="0"/>
              <a:t>protecting</a:t>
            </a:r>
            <a:r>
              <a:rPr lang="de-DE" sz="2400" dirty="0" smtClean="0"/>
              <a:t> an </a:t>
            </a:r>
            <a:r>
              <a:rPr lang="de-DE" sz="2400" b="1" dirty="0" err="1" smtClean="0"/>
              <a:t>antibody</a:t>
            </a:r>
            <a:r>
              <a:rPr lang="de-DE" sz="2400" dirty="0" smtClean="0"/>
              <a:t> </a:t>
            </a:r>
            <a:r>
              <a:rPr lang="de-DE" sz="2400" dirty="0" err="1" smtClean="0"/>
              <a:t>against</a:t>
            </a:r>
            <a:r>
              <a:rPr lang="de-DE" sz="2400" dirty="0" smtClean="0"/>
              <a:t> a </a:t>
            </a:r>
            <a:r>
              <a:rPr lang="de-DE" sz="2400" dirty="0" err="1" smtClean="0"/>
              <a:t>specific</a:t>
            </a:r>
            <a:r>
              <a:rPr lang="de-DE" sz="2400" dirty="0" smtClean="0"/>
              <a:t> </a:t>
            </a:r>
            <a:r>
              <a:rPr lang="de-DE" sz="2400" b="1" dirty="0" err="1" smtClean="0"/>
              <a:t>protein</a:t>
            </a:r>
            <a:r>
              <a:rPr lang="de-DE" sz="2400" b="1" dirty="0" smtClean="0"/>
              <a:t> X</a:t>
            </a:r>
            <a:r>
              <a:rPr lang="de-DE" sz="2400" dirty="0" smtClean="0"/>
              <a:t> </a:t>
            </a:r>
            <a:r>
              <a:rPr lang="de-DE" sz="2400" dirty="0" err="1" smtClean="0"/>
              <a:t>defined</a:t>
            </a:r>
            <a:r>
              <a:rPr lang="de-DE" sz="2400" dirty="0" smtClean="0"/>
              <a:t> </a:t>
            </a:r>
            <a:r>
              <a:rPr lang="de-DE" sz="2400" dirty="0" err="1" smtClean="0"/>
              <a:t>by</a:t>
            </a:r>
            <a:r>
              <a:rPr lang="de-DE" sz="2400" dirty="0" smtClean="0"/>
              <a:t> </a:t>
            </a:r>
            <a:r>
              <a:rPr lang="de-DE" sz="2400" dirty="0" err="1" smtClean="0"/>
              <a:t>functional</a:t>
            </a:r>
            <a:r>
              <a:rPr lang="de-DE" sz="2400" dirty="0" smtClean="0"/>
              <a:t> </a:t>
            </a:r>
            <a:r>
              <a:rPr lang="de-DE" sz="2400" dirty="0" err="1" smtClean="0"/>
              <a:t>binding</a:t>
            </a:r>
            <a:r>
              <a:rPr lang="de-DE" sz="2400" dirty="0" smtClean="0"/>
              <a:t> </a:t>
            </a:r>
            <a:r>
              <a:rPr lang="de-DE" sz="2400" dirty="0" err="1" smtClean="0"/>
              <a:t>characteristic</a:t>
            </a:r>
            <a:r>
              <a:rPr lang="de-DE" sz="2400" dirty="0" smtClean="0"/>
              <a:t> („</a:t>
            </a:r>
            <a:r>
              <a:rPr lang="de-DE" sz="2400" dirty="0" err="1" smtClean="0"/>
              <a:t>antibody</a:t>
            </a:r>
            <a:r>
              <a:rPr lang="de-DE" sz="2400" dirty="0" smtClean="0"/>
              <a:t> </a:t>
            </a:r>
            <a:r>
              <a:rPr lang="de-DE" sz="2400" dirty="0" err="1" smtClean="0"/>
              <a:t>specifically</a:t>
            </a:r>
            <a:r>
              <a:rPr lang="de-DE" sz="2400" dirty="0" smtClean="0"/>
              <a:t> </a:t>
            </a:r>
            <a:r>
              <a:rPr lang="de-DE" sz="2400" dirty="0" err="1" smtClean="0"/>
              <a:t>binding</a:t>
            </a:r>
            <a:r>
              <a:rPr lang="de-DE" sz="2400" dirty="0" smtClean="0"/>
              <a:t> </a:t>
            </a:r>
            <a:r>
              <a:rPr lang="de-DE" sz="2400" dirty="0" err="1" smtClean="0"/>
              <a:t>to</a:t>
            </a:r>
            <a:r>
              <a:rPr lang="de-DE" sz="2400" dirty="0" smtClean="0"/>
              <a:t> </a:t>
            </a:r>
            <a:r>
              <a:rPr lang="de-DE" sz="2400" dirty="0" err="1" smtClean="0"/>
              <a:t>protein</a:t>
            </a:r>
            <a:r>
              <a:rPr lang="de-DE" sz="2400" dirty="0" smtClean="0"/>
              <a:t> X“)</a:t>
            </a:r>
            <a:br>
              <a:rPr lang="de-DE" sz="2400" dirty="0" smtClean="0"/>
            </a:br>
            <a:endParaRPr lang="de-DE" sz="2400" dirty="0" smtClean="0"/>
          </a:p>
          <a:p>
            <a:r>
              <a:rPr lang="de-DE" sz="2400" b="1" dirty="0" smtClean="0"/>
              <a:t>Eli Lilly </a:t>
            </a:r>
            <a:r>
              <a:rPr lang="de-DE" sz="2400" dirty="0" smtClean="0"/>
              <a:t>was </a:t>
            </a:r>
            <a:r>
              <a:rPr lang="de-DE" sz="2400" dirty="0" err="1" smtClean="0"/>
              <a:t>proprietor</a:t>
            </a:r>
            <a:r>
              <a:rPr lang="de-DE" sz="2400" dirty="0" smtClean="0"/>
              <a:t> </a:t>
            </a:r>
            <a:r>
              <a:rPr lang="de-DE" sz="2400" dirty="0" err="1" smtClean="0"/>
              <a:t>of</a:t>
            </a:r>
            <a:r>
              <a:rPr lang="de-DE" sz="2400" dirty="0" smtClean="0"/>
              <a:t> </a:t>
            </a:r>
            <a:r>
              <a:rPr lang="de-DE" sz="2400" b="1" dirty="0" smtClean="0"/>
              <a:t>MA </a:t>
            </a:r>
            <a:r>
              <a:rPr lang="de-DE" sz="2400" b="1" dirty="0" err="1" smtClean="0"/>
              <a:t>for</a:t>
            </a:r>
            <a:r>
              <a:rPr lang="de-DE" sz="2400" b="1" dirty="0" smtClean="0"/>
              <a:t> a </a:t>
            </a:r>
            <a:r>
              <a:rPr lang="de-DE" sz="2400" b="1" dirty="0" err="1" smtClean="0"/>
              <a:t>specific</a:t>
            </a:r>
            <a:r>
              <a:rPr lang="de-DE" sz="2400" b="1" dirty="0" smtClean="0"/>
              <a:t> </a:t>
            </a:r>
            <a:r>
              <a:rPr lang="de-DE" sz="2400" b="1" dirty="0" err="1" smtClean="0"/>
              <a:t>antibody</a:t>
            </a:r>
            <a:r>
              <a:rPr lang="de-DE" sz="2400" b="1" dirty="0" smtClean="0"/>
              <a:t> </a:t>
            </a:r>
            <a:r>
              <a:rPr lang="de-DE" sz="2400" dirty="0" smtClean="0"/>
              <a:t>(</a:t>
            </a:r>
            <a:r>
              <a:rPr lang="de-DE" sz="2400" dirty="0" err="1" smtClean="0"/>
              <a:t>tabalumab</a:t>
            </a:r>
            <a:r>
              <a:rPr lang="de-DE" sz="2400" dirty="0" smtClean="0"/>
              <a:t>) </a:t>
            </a:r>
            <a:r>
              <a:rPr lang="de-DE" sz="2400" dirty="0" err="1" smtClean="0"/>
              <a:t>directed</a:t>
            </a:r>
            <a:r>
              <a:rPr lang="de-DE" sz="2400" dirty="0" smtClean="0"/>
              <a:t> </a:t>
            </a:r>
            <a:r>
              <a:rPr lang="de-DE" sz="2400" dirty="0" err="1" smtClean="0"/>
              <a:t>against</a:t>
            </a:r>
            <a:r>
              <a:rPr lang="de-DE" sz="2400" dirty="0" smtClean="0"/>
              <a:t> </a:t>
            </a:r>
            <a:r>
              <a:rPr lang="de-DE" sz="2400" b="1" dirty="0" err="1" smtClean="0"/>
              <a:t>protein</a:t>
            </a:r>
            <a:r>
              <a:rPr lang="de-DE" sz="2400" b="1" dirty="0" smtClean="0"/>
              <a:t> X</a:t>
            </a:r>
          </a:p>
          <a:p>
            <a:pPr marL="0" indent="0">
              <a:buNone/>
            </a:pPr>
            <a:endParaRPr lang="de-DE" sz="2400" dirty="0" smtClean="0"/>
          </a:p>
          <a:p>
            <a:r>
              <a:rPr lang="de-DE" sz="2400" b="1" dirty="0" smtClean="0"/>
              <a:t>Eli </a:t>
            </a:r>
            <a:r>
              <a:rPr lang="de-DE" sz="2400" b="1" dirty="0" err="1" smtClean="0"/>
              <a:t>Lilly‘s</a:t>
            </a:r>
            <a:r>
              <a:rPr lang="de-DE" sz="2400" b="1" dirty="0" smtClean="0"/>
              <a:t> </a:t>
            </a:r>
            <a:r>
              <a:rPr lang="de-DE" sz="2400" dirty="0" err="1" smtClean="0"/>
              <a:t>antibody</a:t>
            </a:r>
            <a:r>
              <a:rPr lang="de-DE" sz="2400" dirty="0" smtClean="0"/>
              <a:t> falls </a:t>
            </a:r>
            <a:r>
              <a:rPr lang="de-DE" sz="2400" dirty="0" err="1" smtClean="0"/>
              <a:t>under</a:t>
            </a:r>
            <a:r>
              <a:rPr lang="de-DE" sz="2400" dirty="0" smtClean="0"/>
              <a:t> </a:t>
            </a:r>
            <a:r>
              <a:rPr lang="de-DE" sz="2400" dirty="0" err="1" smtClean="0"/>
              <a:t>the</a:t>
            </a:r>
            <a:r>
              <a:rPr lang="de-DE" sz="2400" dirty="0" smtClean="0"/>
              <a:t> </a:t>
            </a:r>
            <a:r>
              <a:rPr lang="de-DE" sz="2400" dirty="0" err="1" smtClean="0"/>
              <a:t>scope</a:t>
            </a:r>
            <a:r>
              <a:rPr lang="de-DE" sz="2400" dirty="0" smtClean="0"/>
              <a:t> </a:t>
            </a:r>
            <a:r>
              <a:rPr lang="de-DE" sz="2400" dirty="0" err="1" smtClean="0"/>
              <a:t>of</a:t>
            </a:r>
            <a:r>
              <a:rPr lang="de-DE" sz="2400" dirty="0" smtClean="0"/>
              <a:t> patent </a:t>
            </a:r>
            <a:r>
              <a:rPr lang="de-DE" sz="2400" dirty="0" err="1" smtClean="0"/>
              <a:t>of</a:t>
            </a:r>
            <a:r>
              <a:rPr lang="de-DE" sz="2400" dirty="0" smtClean="0"/>
              <a:t> HGS</a:t>
            </a:r>
            <a:br>
              <a:rPr lang="de-DE" sz="2400" dirty="0" smtClean="0"/>
            </a:br>
            <a:endParaRPr lang="de-DE" sz="2400" dirty="0" smtClean="0"/>
          </a:p>
          <a:p>
            <a:pPr marL="0" indent="0">
              <a:buNone/>
            </a:pPr>
            <a:endParaRPr lang="de-DE" sz="2400" dirty="0" smtClean="0"/>
          </a:p>
        </p:txBody>
      </p:sp>
    </p:spTree>
    <p:extLst>
      <p:ext uri="{BB962C8B-B14F-4D97-AF65-F5344CB8AC3E}">
        <p14:creationId xmlns:p14="http://schemas.microsoft.com/office/powerpoint/2010/main" val="42924636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a:t>
            </a:r>
            <a:r>
              <a:rPr lang="de-DE" sz="3200" b="1" dirty="0" err="1"/>
              <a:t>Product</a:t>
            </a:r>
            <a:r>
              <a:rPr lang="de-DE" sz="3200" b="1" dirty="0"/>
              <a:t> </a:t>
            </a:r>
            <a:r>
              <a:rPr lang="de-DE" sz="3200" b="1" dirty="0" err="1"/>
              <a:t>protected</a:t>
            </a:r>
            <a:r>
              <a:rPr lang="de-DE" sz="3200" b="1" dirty="0"/>
              <a:t> </a:t>
            </a:r>
            <a:r>
              <a:rPr lang="de-DE" sz="3200" b="1" dirty="0" err="1"/>
              <a:t>by</a:t>
            </a:r>
            <a:r>
              <a:rPr lang="de-DE" sz="3200" b="1" dirty="0"/>
              <a:t> a </a:t>
            </a:r>
            <a:r>
              <a:rPr lang="de-DE" sz="3200" b="1" dirty="0" err="1"/>
              <a:t>basic</a:t>
            </a:r>
            <a:r>
              <a:rPr lang="de-DE" sz="3200" b="1" dirty="0"/>
              <a:t> patent in </a:t>
            </a:r>
            <a:r>
              <a:rPr lang="de-DE" sz="3200" b="1" dirty="0" err="1"/>
              <a:t>force</a:t>
            </a:r>
            <a:r>
              <a:rPr lang="de-DE" sz="3200" b="1" dirty="0" smtClean="0"/>
              <a:t>“ </a:t>
            </a:r>
            <a:br>
              <a:rPr lang="de-DE" sz="3200" b="1" dirty="0" smtClean="0"/>
            </a:br>
            <a:endParaRPr lang="de-DE" sz="3200" b="1" dirty="0"/>
          </a:p>
        </p:txBody>
      </p:sp>
      <p:sp>
        <p:nvSpPr>
          <p:cNvPr id="3" name="Inhaltsplatzhalter 2"/>
          <p:cNvSpPr>
            <a:spLocks noGrp="1"/>
          </p:cNvSpPr>
          <p:nvPr>
            <p:ph idx="4294967295"/>
          </p:nvPr>
        </p:nvSpPr>
        <p:spPr>
          <a:xfrm>
            <a:off x="457200" y="1374575"/>
            <a:ext cx="8229600" cy="4525963"/>
          </a:xfrm>
          <a:solidFill>
            <a:schemeClr val="bg1"/>
          </a:solidFill>
        </p:spPr>
        <p:txBody>
          <a:bodyPr>
            <a:normAutofit/>
          </a:bodyPr>
          <a:lstStyle/>
          <a:p>
            <a:pPr marL="0" indent="0">
              <a:buNone/>
            </a:pPr>
            <a:r>
              <a:rPr lang="de-DE" sz="2400" b="1" dirty="0"/>
              <a:t>Eli Lilly (C-493/12</a:t>
            </a:r>
            <a:r>
              <a:rPr lang="de-DE" sz="2400" b="1" dirty="0" smtClean="0"/>
              <a:t>)</a:t>
            </a:r>
          </a:p>
          <a:p>
            <a:pPr marL="0" indent="0">
              <a:buNone/>
            </a:pPr>
            <a:endParaRPr lang="de-DE" sz="2400" b="1" dirty="0">
              <a:solidFill>
                <a:schemeClr val="accent1">
                  <a:lumMod val="75000"/>
                </a:schemeClr>
              </a:solidFill>
            </a:endParaRPr>
          </a:p>
          <a:p>
            <a:pPr>
              <a:lnSpc>
                <a:spcPct val="150000"/>
              </a:lnSpc>
            </a:pPr>
            <a:r>
              <a:rPr lang="de-DE" sz="2400" b="1" dirty="0" smtClean="0"/>
              <a:t>Eli Lilly</a:t>
            </a:r>
            <a:r>
              <a:rPr lang="de-DE" sz="2400" dirty="0" smtClean="0"/>
              <a:t> was </a:t>
            </a:r>
            <a:r>
              <a:rPr lang="de-DE" sz="2400" dirty="0" err="1" smtClean="0"/>
              <a:t>seeking</a:t>
            </a:r>
            <a:r>
              <a:rPr lang="de-DE" sz="2400" dirty="0" smtClean="0"/>
              <a:t> </a:t>
            </a:r>
            <a:r>
              <a:rPr lang="de-DE" sz="2400" dirty="0" err="1" smtClean="0"/>
              <a:t>for</a:t>
            </a:r>
            <a:r>
              <a:rPr lang="de-DE" sz="2400" dirty="0" smtClean="0"/>
              <a:t> a </a:t>
            </a:r>
            <a:r>
              <a:rPr lang="de-DE" sz="2400" dirty="0" err="1" smtClean="0"/>
              <a:t>declaration</a:t>
            </a:r>
            <a:r>
              <a:rPr lang="de-DE" sz="2400" dirty="0" smtClean="0"/>
              <a:t> </a:t>
            </a:r>
            <a:r>
              <a:rPr lang="de-DE" sz="2400" dirty="0" err="1" smtClean="0"/>
              <a:t>that</a:t>
            </a:r>
            <a:r>
              <a:rPr lang="de-DE" sz="2400" dirty="0" smtClean="0"/>
              <a:t> </a:t>
            </a:r>
            <a:r>
              <a:rPr lang="de-DE" sz="2400" dirty="0" err="1" smtClean="0"/>
              <a:t>any</a:t>
            </a:r>
            <a:r>
              <a:rPr lang="de-DE" sz="2400" dirty="0" smtClean="0"/>
              <a:t> </a:t>
            </a:r>
            <a:r>
              <a:rPr lang="de-DE" sz="2400" b="1" dirty="0" smtClean="0"/>
              <a:t>SPC</a:t>
            </a:r>
            <a:r>
              <a:rPr lang="de-DE" sz="2400" dirty="0" smtClean="0"/>
              <a:t>, </a:t>
            </a:r>
            <a:r>
              <a:rPr lang="de-DE" sz="2400" dirty="0" err="1" smtClean="0"/>
              <a:t>relying</a:t>
            </a:r>
            <a:r>
              <a:rPr lang="de-DE" sz="2400" dirty="0" smtClean="0"/>
              <a:t> on </a:t>
            </a:r>
            <a:r>
              <a:rPr lang="de-DE" sz="2400" b="1" dirty="0" err="1" smtClean="0"/>
              <a:t>HGS‘s</a:t>
            </a:r>
            <a:r>
              <a:rPr lang="de-DE" sz="2400" b="1" dirty="0" smtClean="0"/>
              <a:t> patent</a:t>
            </a:r>
            <a:r>
              <a:rPr lang="de-DE" sz="2400" dirty="0" smtClean="0"/>
              <a:t> </a:t>
            </a:r>
            <a:r>
              <a:rPr lang="de-DE" sz="2400" dirty="0" err="1" smtClean="0"/>
              <a:t>and</a:t>
            </a:r>
            <a:r>
              <a:rPr lang="de-DE" sz="2400" dirty="0" smtClean="0"/>
              <a:t> </a:t>
            </a:r>
            <a:r>
              <a:rPr lang="de-DE" sz="2400" b="1" dirty="0" err="1" smtClean="0"/>
              <a:t>based</a:t>
            </a:r>
            <a:r>
              <a:rPr lang="de-DE" sz="2400" b="1" dirty="0" smtClean="0"/>
              <a:t> on Eli </a:t>
            </a:r>
            <a:r>
              <a:rPr lang="de-DE" sz="2400" b="1" dirty="0" err="1" smtClean="0"/>
              <a:t>Lilly‘s</a:t>
            </a:r>
            <a:r>
              <a:rPr lang="de-DE" sz="2400" b="1" dirty="0" smtClean="0"/>
              <a:t> MA </a:t>
            </a:r>
            <a:r>
              <a:rPr lang="de-DE" sz="2400" dirty="0" err="1" smtClean="0"/>
              <a:t>for</a:t>
            </a:r>
            <a:r>
              <a:rPr lang="de-DE" sz="2400" dirty="0" smtClean="0"/>
              <a:t> a </a:t>
            </a:r>
            <a:r>
              <a:rPr lang="de-DE" sz="2400" dirty="0" err="1" smtClean="0"/>
              <a:t>medicinal</a:t>
            </a:r>
            <a:r>
              <a:rPr lang="de-DE" sz="2400" dirty="0" smtClean="0"/>
              <a:t> </a:t>
            </a:r>
            <a:r>
              <a:rPr lang="de-DE" sz="2400" dirty="0" err="1" smtClean="0"/>
              <a:t>product</a:t>
            </a:r>
            <a:r>
              <a:rPr lang="de-DE" sz="2400" dirty="0" smtClean="0"/>
              <a:t> </a:t>
            </a:r>
            <a:r>
              <a:rPr lang="de-DE" sz="2400" dirty="0" err="1" smtClean="0"/>
              <a:t>containing</a:t>
            </a:r>
            <a:r>
              <a:rPr lang="de-DE" sz="2400" dirty="0" smtClean="0"/>
              <a:t> </a:t>
            </a:r>
            <a:r>
              <a:rPr lang="de-DE" sz="2400" dirty="0" err="1" smtClean="0"/>
              <a:t>talamumab</a:t>
            </a:r>
            <a:r>
              <a:rPr lang="de-DE" sz="2400" dirty="0" smtClean="0"/>
              <a:t> </a:t>
            </a:r>
            <a:r>
              <a:rPr lang="de-DE" sz="2400" dirty="0" err="1" smtClean="0"/>
              <a:t>should</a:t>
            </a:r>
            <a:r>
              <a:rPr lang="de-DE" sz="2400" dirty="0" smtClean="0"/>
              <a:t> </a:t>
            </a:r>
            <a:r>
              <a:rPr lang="de-DE" sz="2400" dirty="0" err="1" smtClean="0"/>
              <a:t>be</a:t>
            </a:r>
            <a:r>
              <a:rPr lang="de-DE" sz="2400" dirty="0" smtClean="0"/>
              <a:t> invalid (</a:t>
            </a:r>
            <a:r>
              <a:rPr lang="de-DE" sz="2400" dirty="0" err="1" smtClean="0"/>
              <a:t>no</a:t>
            </a:r>
            <a:r>
              <a:rPr lang="de-DE" sz="2400" dirty="0" smtClean="0"/>
              <a:t> </a:t>
            </a:r>
            <a:r>
              <a:rPr lang="de-DE" sz="2400" dirty="0" err="1" smtClean="0"/>
              <a:t>disclosure</a:t>
            </a:r>
            <a:r>
              <a:rPr lang="de-DE" sz="2400" dirty="0" smtClean="0"/>
              <a:t> </a:t>
            </a:r>
            <a:r>
              <a:rPr lang="de-DE" sz="2400" dirty="0" err="1" smtClean="0"/>
              <a:t>of</a:t>
            </a:r>
            <a:r>
              <a:rPr lang="de-DE" sz="2400" dirty="0" smtClean="0"/>
              <a:t> </a:t>
            </a:r>
            <a:r>
              <a:rPr lang="de-DE" sz="2400" dirty="0" err="1" smtClean="0"/>
              <a:t>the</a:t>
            </a:r>
            <a:r>
              <a:rPr lang="de-DE" sz="2400" dirty="0" smtClean="0"/>
              <a:t> </a:t>
            </a:r>
            <a:r>
              <a:rPr lang="de-DE" sz="2400" b="1" dirty="0" err="1" smtClean="0"/>
              <a:t>specific</a:t>
            </a:r>
            <a:r>
              <a:rPr lang="de-DE" sz="2400" b="1" dirty="0" smtClean="0"/>
              <a:t> </a:t>
            </a:r>
            <a:r>
              <a:rPr lang="de-DE" sz="2400" b="1" dirty="0" err="1" smtClean="0"/>
              <a:t>antibody</a:t>
            </a:r>
            <a:r>
              <a:rPr lang="de-DE" sz="2400" b="1" dirty="0" smtClean="0"/>
              <a:t> </a:t>
            </a:r>
            <a:r>
              <a:rPr lang="de-DE" sz="2400" dirty="0" smtClean="0"/>
              <a:t>in </a:t>
            </a:r>
            <a:r>
              <a:rPr lang="de-DE" sz="2400" dirty="0" err="1" smtClean="0"/>
              <a:t>the</a:t>
            </a:r>
            <a:r>
              <a:rPr lang="de-DE" sz="2400" dirty="0" smtClean="0"/>
              <a:t> patent)</a:t>
            </a:r>
          </a:p>
          <a:p>
            <a:pPr marL="0" indent="0">
              <a:buNone/>
            </a:pPr>
            <a:endParaRPr lang="de-DE" sz="2400" dirty="0" smtClean="0"/>
          </a:p>
        </p:txBody>
      </p:sp>
    </p:spTree>
    <p:extLst>
      <p:ext uri="{BB962C8B-B14F-4D97-AF65-F5344CB8AC3E}">
        <p14:creationId xmlns:p14="http://schemas.microsoft.com/office/powerpoint/2010/main" val="1488704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a:t>
            </a:r>
            <a:r>
              <a:rPr lang="de-DE" sz="3200" b="1" dirty="0" err="1"/>
              <a:t>Product</a:t>
            </a:r>
            <a:r>
              <a:rPr lang="de-DE" sz="3200" b="1" dirty="0"/>
              <a:t> </a:t>
            </a:r>
            <a:r>
              <a:rPr lang="de-DE" sz="3200" b="1" dirty="0" err="1"/>
              <a:t>protected</a:t>
            </a:r>
            <a:r>
              <a:rPr lang="de-DE" sz="3200" b="1" dirty="0"/>
              <a:t> </a:t>
            </a:r>
            <a:r>
              <a:rPr lang="de-DE" sz="3200" b="1" dirty="0" err="1"/>
              <a:t>by</a:t>
            </a:r>
            <a:r>
              <a:rPr lang="de-DE" sz="3200" b="1" dirty="0"/>
              <a:t> a </a:t>
            </a:r>
            <a:r>
              <a:rPr lang="de-DE" sz="3200" b="1" dirty="0" err="1"/>
              <a:t>basic</a:t>
            </a:r>
            <a:r>
              <a:rPr lang="de-DE" sz="3200" b="1" dirty="0"/>
              <a:t> patent in </a:t>
            </a:r>
            <a:r>
              <a:rPr lang="de-DE" sz="3200" b="1" dirty="0" err="1"/>
              <a:t>force</a:t>
            </a:r>
            <a:r>
              <a:rPr lang="de-DE" sz="3200" b="1" dirty="0" smtClean="0"/>
              <a:t>“ </a:t>
            </a:r>
            <a:br>
              <a:rPr lang="de-DE" sz="3200" b="1" dirty="0" smtClean="0"/>
            </a:br>
            <a:endParaRPr lang="de-DE" sz="3200" b="1" dirty="0"/>
          </a:p>
        </p:txBody>
      </p:sp>
      <p:sp>
        <p:nvSpPr>
          <p:cNvPr id="3" name="Inhaltsplatzhalter 2"/>
          <p:cNvSpPr>
            <a:spLocks noGrp="1"/>
          </p:cNvSpPr>
          <p:nvPr>
            <p:ph idx="4294967295"/>
          </p:nvPr>
        </p:nvSpPr>
        <p:spPr>
          <a:xfrm>
            <a:off x="457200" y="1291450"/>
            <a:ext cx="8229600" cy="4525963"/>
          </a:xfrm>
          <a:solidFill>
            <a:schemeClr val="bg1"/>
          </a:solidFill>
        </p:spPr>
        <p:txBody>
          <a:bodyPr>
            <a:normAutofit/>
          </a:bodyPr>
          <a:lstStyle/>
          <a:p>
            <a:pPr marL="0" indent="0">
              <a:lnSpc>
                <a:spcPct val="150000"/>
              </a:lnSpc>
              <a:buNone/>
            </a:pPr>
            <a:r>
              <a:rPr lang="de-DE" sz="2400" b="1" dirty="0"/>
              <a:t>Eli Lilly (C-493/12</a:t>
            </a:r>
            <a:r>
              <a:rPr lang="de-DE" sz="2400" b="1" dirty="0" smtClean="0"/>
              <a:t>)</a:t>
            </a:r>
          </a:p>
          <a:p>
            <a:pPr marL="0" indent="0">
              <a:lnSpc>
                <a:spcPct val="150000"/>
              </a:lnSpc>
              <a:buNone/>
            </a:pPr>
            <a:endParaRPr lang="de-DE" sz="2400" b="1" dirty="0" smtClean="0"/>
          </a:p>
          <a:p>
            <a:pPr>
              <a:lnSpc>
                <a:spcPct val="150000"/>
              </a:lnSpc>
            </a:pPr>
            <a:r>
              <a:rPr lang="de-DE" sz="2400" dirty="0" smtClean="0"/>
              <a:t>Can an SPC </a:t>
            </a:r>
            <a:r>
              <a:rPr lang="de-DE" sz="2400" dirty="0" err="1" smtClean="0"/>
              <a:t>be</a:t>
            </a:r>
            <a:r>
              <a:rPr lang="de-DE" sz="2400" dirty="0" smtClean="0"/>
              <a:t> </a:t>
            </a:r>
            <a:r>
              <a:rPr lang="de-DE" sz="2400" dirty="0" err="1" smtClean="0"/>
              <a:t>validly</a:t>
            </a:r>
            <a:r>
              <a:rPr lang="de-DE" sz="2400" dirty="0" smtClean="0"/>
              <a:t> </a:t>
            </a:r>
            <a:r>
              <a:rPr lang="de-DE" sz="2400" dirty="0" err="1" smtClean="0"/>
              <a:t>granted</a:t>
            </a:r>
            <a:r>
              <a:rPr lang="de-DE" sz="2400" dirty="0" smtClean="0"/>
              <a:t> on </a:t>
            </a:r>
            <a:r>
              <a:rPr lang="de-DE" sz="2400" dirty="0" err="1" smtClean="0"/>
              <a:t>the</a:t>
            </a:r>
            <a:r>
              <a:rPr lang="de-DE" sz="2400" dirty="0" smtClean="0"/>
              <a:t> </a:t>
            </a:r>
            <a:r>
              <a:rPr lang="de-DE" sz="2400" dirty="0" err="1" smtClean="0"/>
              <a:t>basis</a:t>
            </a:r>
            <a:r>
              <a:rPr lang="de-DE" sz="2400" dirty="0" smtClean="0"/>
              <a:t> </a:t>
            </a:r>
            <a:r>
              <a:rPr lang="de-DE" sz="2400" dirty="0" err="1" smtClean="0"/>
              <a:t>of</a:t>
            </a:r>
            <a:r>
              <a:rPr lang="de-DE" sz="2400" dirty="0" smtClean="0"/>
              <a:t> a patent </a:t>
            </a:r>
            <a:r>
              <a:rPr lang="de-DE" sz="2400" dirty="0" err="1" smtClean="0"/>
              <a:t>with</a:t>
            </a:r>
            <a:r>
              <a:rPr lang="de-DE" sz="2400" dirty="0" smtClean="0"/>
              <a:t> </a:t>
            </a:r>
            <a:r>
              <a:rPr lang="de-DE" sz="2400" b="1" dirty="0" err="1" smtClean="0"/>
              <a:t>functional</a:t>
            </a:r>
            <a:r>
              <a:rPr lang="de-DE" sz="2400" b="1" dirty="0" smtClean="0"/>
              <a:t> </a:t>
            </a:r>
            <a:r>
              <a:rPr lang="de-DE" sz="2400" b="1" dirty="0" err="1" smtClean="0"/>
              <a:t>claims</a:t>
            </a:r>
            <a:r>
              <a:rPr lang="de-DE" sz="2400" dirty="0" smtClean="0"/>
              <a:t>?</a:t>
            </a:r>
            <a:br>
              <a:rPr lang="de-DE" sz="2400" dirty="0" smtClean="0"/>
            </a:br>
            <a:endParaRPr lang="de-DE" sz="2400" dirty="0" smtClean="0"/>
          </a:p>
          <a:p>
            <a:pPr>
              <a:lnSpc>
                <a:spcPct val="150000"/>
              </a:lnSpc>
            </a:pPr>
            <a:r>
              <a:rPr lang="de-DE" sz="2400" dirty="0" err="1" smtClean="0"/>
              <a:t>What</a:t>
            </a:r>
            <a:r>
              <a:rPr lang="de-DE" sz="2400" dirty="0" smtClean="0"/>
              <a:t> </a:t>
            </a:r>
            <a:r>
              <a:rPr lang="de-DE" sz="2400" dirty="0" err="1" smtClean="0"/>
              <a:t>is</a:t>
            </a:r>
            <a:r>
              <a:rPr lang="de-DE" sz="2400" dirty="0" smtClean="0"/>
              <a:t> </a:t>
            </a:r>
            <a:r>
              <a:rPr lang="de-DE" sz="2400" dirty="0" err="1" smtClean="0"/>
              <a:t>the</a:t>
            </a:r>
            <a:r>
              <a:rPr lang="de-DE" sz="2400" dirty="0" smtClean="0"/>
              <a:t> </a:t>
            </a:r>
            <a:r>
              <a:rPr lang="de-DE" sz="2400" b="1" dirty="0" err="1" smtClean="0"/>
              <a:t>scope</a:t>
            </a:r>
            <a:r>
              <a:rPr lang="de-DE" sz="2400" dirty="0" smtClean="0"/>
              <a:t> </a:t>
            </a:r>
            <a:r>
              <a:rPr lang="de-DE" sz="2400" dirty="0" err="1" smtClean="0"/>
              <a:t>of</a:t>
            </a:r>
            <a:r>
              <a:rPr lang="de-DE" sz="2400" dirty="0" smtClean="0"/>
              <a:t> such SPC?</a:t>
            </a:r>
          </a:p>
          <a:p>
            <a:pPr marL="0" indent="0">
              <a:buNone/>
            </a:pPr>
            <a:endParaRPr lang="de-DE" sz="2400" dirty="0" smtClean="0"/>
          </a:p>
        </p:txBody>
      </p:sp>
    </p:spTree>
    <p:extLst>
      <p:ext uri="{BB962C8B-B14F-4D97-AF65-F5344CB8AC3E}">
        <p14:creationId xmlns:p14="http://schemas.microsoft.com/office/powerpoint/2010/main" val="3798486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a:t>„</a:t>
            </a:r>
            <a:r>
              <a:rPr lang="de-DE" sz="3200" b="1" dirty="0" err="1"/>
              <a:t>Product</a:t>
            </a:r>
            <a:r>
              <a:rPr lang="de-DE" sz="3200" b="1" dirty="0"/>
              <a:t> </a:t>
            </a:r>
            <a:r>
              <a:rPr lang="de-DE" sz="3200" b="1" dirty="0" err="1"/>
              <a:t>protected</a:t>
            </a:r>
            <a:r>
              <a:rPr lang="de-DE" sz="3200" b="1" dirty="0"/>
              <a:t> </a:t>
            </a:r>
            <a:r>
              <a:rPr lang="de-DE" sz="3200" b="1" dirty="0" err="1"/>
              <a:t>by</a:t>
            </a:r>
            <a:r>
              <a:rPr lang="de-DE" sz="3200" b="1" dirty="0"/>
              <a:t> a </a:t>
            </a:r>
            <a:r>
              <a:rPr lang="de-DE" sz="3200" b="1" dirty="0" err="1"/>
              <a:t>basic</a:t>
            </a:r>
            <a:r>
              <a:rPr lang="de-DE" sz="3200" b="1" dirty="0"/>
              <a:t> patent in </a:t>
            </a:r>
            <a:r>
              <a:rPr lang="de-DE" sz="3200" b="1" dirty="0" err="1"/>
              <a:t>force</a:t>
            </a:r>
            <a:r>
              <a:rPr lang="de-DE" sz="3200" b="1" dirty="0" smtClean="0"/>
              <a:t>“ </a:t>
            </a:r>
            <a:br>
              <a:rPr lang="de-DE" sz="3200" b="1" dirty="0" smtClean="0"/>
            </a:br>
            <a:endParaRPr lang="de-DE" sz="3200" b="1" dirty="0"/>
          </a:p>
        </p:txBody>
      </p:sp>
      <p:sp>
        <p:nvSpPr>
          <p:cNvPr id="3" name="Inhaltsplatzhalter 2"/>
          <p:cNvSpPr>
            <a:spLocks noGrp="1"/>
          </p:cNvSpPr>
          <p:nvPr>
            <p:ph idx="4294967295"/>
          </p:nvPr>
        </p:nvSpPr>
        <p:spPr>
          <a:xfrm>
            <a:off x="457200" y="1327075"/>
            <a:ext cx="8229600" cy="4525963"/>
          </a:xfrm>
          <a:solidFill>
            <a:schemeClr val="bg1"/>
          </a:solidFill>
        </p:spPr>
        <p:txBody>
          <a:bodyPr>
            <a:normAutofit fontScale="92500"/>
          </a:bodyPr>
          <a:lstStyle/>
          <a:p>
            <a:pPr marL="0" indent="0">
              <a:buNone/>
            </a:pPr>
            <a:r>
              <a:rPr lang="de-DE" sz="2400" b="1" dirty="0"/>
              <a:t>Eli Lilly (C-493/12</a:t>
            </a:r>
            <a:r>
              <a:rPr lang="de-DE" sz="2400" b="1" dirty="0" smtClean="0"/>
              <a:t>) – </a:t>
            </a:r>
            <a:r>
              <a:rPr lang="de-DE" sz="2400" b="1" dirty="0" err="1" smtClean="0"/>
              <a:t>the</a:t>
            </a:r>
            <a:r>
              <a:rPr lang="de-DE" sz="2400" b="1" dirty="0" smtClean="0"/>
              <a:t> CJEU </a:t>
            </a:r>
            <a:r>
              <a:rPr lang="de-DE" sz="2400" b="1" dirty="0" err="1" smtClean="0"/>
              <a:t>decided</a:t>
            </a:r>
            <a:r>
              <a:rPr lang="de-DE" sz="2400" b="1" dirty="0" smtClean="0"/>
              <a:t>:</a:t>
            </a:r>
          </a:p>
          <a:p>
            <a:pPr marL="0" indent="0">
              <a:buNone/>
            </a:pPr>
            <a:endParaRPr lang="de-DE" sz="2400" b="1" dirty="0">
              <a:solidFill>
                <a:schemeClr val="accent1">
                  <a:lumMod val="75000"/>
                </a:schemeClr>
              </a:solidFill>
            </a:endParaRPr>
          </a:p>
          <a:p>
            <a:pPr>
              <a:lnSpc>
                <a:spcPct val="170000"/>
              </a:lnSpc>
            </a:pPr>
            <a:r>
              <a:rPr lang="de-DE" sz="2400" dirty="0" smtClean="0"/>
              <a:t>In </a:t>
            </a:r>
            <a:r>
              <a:rPr lang="de-DE" sz="2400" dirty="0" err="1" smtClean="0"/>
              <a:t>principle</a:t>
            </a:r>
            <a:r>
              <a:rPr lang="de-DE" sz="2400" dirty="0" smtClean="0"/>
              <a:t>, an SPC </a:t>
            </a:r>
            <a:r>
              <a:rPr lang="de-DE" sz="2400" dirty="0" err="1" smtClean="0"/>
              <a:t>can</a:t>
            </a:r>
            <a:r>
              <a:rPr lang="de-DE" sz="2400" dirty="0" smtClean="0"/>
              <a:t> </a:t>
            </a:r>
            <a:r>
              <a:rPr lang="de-DE" sz="2400" dirty="0" err="1" smtClean="0"/>
              <a:t>be</a:t>
            </a:r>
            <a:r>
              <a:rPr lang="de-DE" sz="2400" dirty="0" smtClean="0"/>
              <a:t> </a:t>
            </a:r>
            <a:r>
              <a:rPr lang="de-DE" sz="2400" dirty="0" err="1" smtClean="0"/>
              <a:t>validly</a:t>
            </a:r>
            <a:r>
              <a:rPr lang="de-DE" sz="2400" dirty="0" smtClean="0"/>
              <a:t> </a:t>
            </a:r>
            <a:r>
              <a:rPr lang="de-DE" sz="2400" dirty="0" err="1" smtClean="0"/>
              <a:t>granted</a:t>
            </a:r>
            <a:r>
              <a:rPr lang="de-DE" sz="2400" dirty="0" smtClean="0"/>
              <a:t> on </a:t>
            </a:r>
            <a:r>
              <a:rPr lang="de-DE" sz="2400" dirty="0" err="1" smtClean="0"/>
              <a:t>the</a:t>
            </a:r>
            <a:r>
              <a:rPr lang="de-DE" sz="2400" dirty="0" smtClean="0"/>
              <a:t> </a:t>
            </a:r>
            <a:r>
              <a:rPr lang="de-DE" sz="2400" dirty="0" err="1" smtClean="0"/>
              <a:t>basis</a:t>
            </a:r>
            <a:r>
              <a:rPr lang="de-DE" sz="2400" dirty="0" smtClean="0"/>
              <a:t> </a:t>
            </a:r>
            <a:r>
              <a:rPr lang="de-DE" sz="2400" dirty="0" err="1" smtClean="0"/>
              <a:t>of</a:t>
            </a:r>
            <a:r>
              <a:rPr lang="de-DE" sz="2400" dirty="0" smtClean="0"/>
              <a:t> a patent </a:t>
            </a:r>
            <a:r>
              <a:rPr lang="de-DE" sz="2400" dirty="0" err="1" smtClean="0"/>
              <a:t>with</a:t>
            </a:r>
            <a:r>
              <a:rPr lang="de-DE" sz="2400" dirty="0" smtClean="0"/>
              <a:t> </a:t>
            </a:r>
            <a:r>
              <a:rPr lang="de-DE" sz="2400" dirty="0" err="1" smtClean="0"/>
              <a:t>functional</a:t>
            </a:r>
            <a:r>
              <a:rPr lang="de-DE" sz="2400" dirty="0" smtClean="0"/>
              <a:t> </a:t>
            </a:r>
            <a:r>
              <a:rPr lang="de-DE" sz="2400" dirty="0" err="1" smtClean="0"/>
              <a:t>claims</a:t>
            </a:r>
            <a:r>
              <a:rPr lang="de-DE" sz="2400" dirty="0" smtClean="0"/>
              <a:t> (</a:t>
            </a:r>
            <a:r>
              <a:rPr lang="de-DE" sz="2400" dirty="0" err="1" smtClean="0"/>
              <a:t>taking</a:t>
            </a:r>
            <a:r>
              <a:rPr lang="de-DE" sz="2400" dirty="0" smtClean="0"/>
              <a:t> </a:t>
            </a:r>
            <a:r>
              <a:rPr lang="de-DE" sz="2400" dirty="0" err="1" smtClean="0"/>
              <a:t>into</a:t>
            </a:r>
            <a:r>
              <a:rPr lang="de-DE" sz="2400" dirty="0" smtClean="0"/>
              <a:t> </a:t>
            </a:r>
            <a:r>
              <a:rPr lang="de-DE" sz="2400" dirty="0" err="1" smtClean="0"/>
              <a:t>account</a:t>
            </a:r>
            <a:r>
              <a:rPr lang="de-DE" sz="2400" dirty="0" smtClean="0"/>
              <a:t> </a:t>
            </a:r>
            <a:r>
              <a:rPr lang="de-DE" sz="2400" dirty="0" err="1" smtClean="0"/>
              <a:t>the</a:t>
            </a:r>
            <a:r>
              <a:rPr lang="de-DE" sz="2400" dirty="0" smtClean="0"/>
              <a:t> </a:t>
            </a:r>
            <a:r>
              <a:rPr lang="de-DE" sz="2400" dirty="0" err="1" smtClean="0"/>
              <a:t>description</a:t>
            </a:r>
            <a:r>
              <a:rPr lang="de-DE" sz="2400" dirty="0" smtClean="0"/>
              <a:t>), </a:t>
            </a:r>
            <a:r>
              <a:rPr lang="de-DE" sz="2400" dirty="0" err="1" smtClean="0"/>
              <a:t>if</a:t>
            </a:r>
            <a:r>
              <a:rPr lang="de-DE" sz="2400" dirty="0" smtClean="0"/>
              <a:t> </a:t>
            </a:r>
            <a:r>
              <a:rPr lang="de-DE" sz="2400" dirty="0" err="1" smtClean="0"/>
              <a:t>the</a:t>
            </a:r>
            <a:r>
              <a:rPr lang="de-DE" sz="2400" dirty="0" smtClean="0"/>
              <a:t> </a:t>
            </a:r>
            <a:r>
              <a:rPr lang="de-DE" sz="2400" dirty="0" err="1" smtClean="0"/>
              <a:t>claims</a:t>
            </a:r>
            <a:r>
              <a:rPr lang="de-DE" sz="2400" dirty="0" smtClean="0"/>
              <a:t> </a:t>
            </a:r>
            <a:r>
              <a:rPr lang="de-DE" sz="2400" b="1" dirty="0" err="1" smtClean="0"/>
              <a:t>implicitly</a:t>
            </a:r>
            <a:r>
              <a:rPr lang="de-DE" sz="2400" b="1" dirty="0" smtClean="0"/>
              <a:t>, but </a:t>
            </a:r>
            <a:r>
              <a:rPr lang="de-DE" sz="2400" b="1" dirty="0" err="1" smtClean="0"/>
              <a:t>necessarily</a:t>
            </a:r>
            <a:r>
              <a:rPr lang="de-DE" sz="2400" b="1" dirty="0" smtClean="0"/>
              <a:t> </a:t>
            </a:r>
            <a:r>
              <a:rPr lang="de-DE" sz="2400" b="1" dirty="0" err="1" smtClean="0"/>
              <a:t>and</a:t>
            </a:r>
            <a:r>
              <a:rPr lang="de-DE" sz="2400" b="1" dirty="0" smtClean="0"/>
              <a:t> </a:t>
            </a:r>
            <a:r>
              <a:rPr lang="de-DE" sz="2400" b="1" dirty="0" err="1" smtClean="0"/>
              <a:t>specifically</a:t>
            </a:r>
            <a:r>
              <a:rPr lang="de-DE" sz="2400" dirty="0" smtClean="0"/>
              <a:t> </a:t>
            </a:r>
            <a:r>
              <a:rPr lang="de-DE" sz="2400" b="1" dirty="0" err="1" smtClean="0"/>
              <a:t>relate</a:t>
            </a:r>
            <a:r>
              <a:rPr lang="de-DE" sz="2400" b="1" dirty="0" smtClean="0"/>
              <a:t> </a:t>
            </a:r>
            <a:r>
              <a:rPr lang="de-DE" sz="2400" b="1" dirty="0" err="1" smtClean="0"/>
              <a:t>to</a:t>
            </a:r>
            <a:r>
              <a:rPr lang="de-DE" sz="2400" b="1" dirty="0" smtClean="0"/>
              <a:t> </a:t>
            </a:r>
            <a:r>
              <a:rPr lang="de-DE" sz="2400" b="1" dirty="0" err="1" smtClean="0"/>
              <a:t>the</a:t>
            </a:r>
            <a:r>
              <a:rPr lang="de-DE" sz="2400" b="1" dirty="0" smtClean="0"/>
              <a:t> </a:t>
            </a:r>
            <a:r>
              <a:rPr lang="de-DE" sz="2400" b="1" dirty="0" err="1" smtClean="0"/>
              <a:t>active</a:t>
            </a:r>
            <a:r>
              <a:rPr lang="de-DE" sz="2400" b="1" dirty="0" smtClean="0"/>
              <a:t> </a:t>
            </a:r>
            <a:r>
              <a:rPr lang="de-DE" sz="2400" b="1" dirty="0" err="1" smtClean="0"/>
              <a:t>ingredient</a:t>
            </a:r>
            <a:r>
              <a:rPr lang="de-DE" sz="2400" b="1" dirty="0" smtClean="0"/>
              <a:t> </a:t>
            </a:r>
            <a:r>
              <a:rPr lang="de-DE" sz="2400" b="1" dirty="0" err="1" smtClean="0"/>
              <a:t>subject</a:t>
            </a:r>
            <a:r>
              <a:rPr lang="de-DE" sz="2400" b="1" dirty="0" smtClean="0"/>
              <a:t> </a:t>
            </a:r>
            <a:r>
              <a:rPr lang="de-DE" sz="2400" b="1" dirty="0" err="1" smtClean="0"/>
              <a:t>to</a:t>
            </a:r>
            <a:r>
              <a:rPr lang="de-DE" sz="2400" b="1" dirty="0" smtClean="0"/>
              <a:t> </a:t>
            </a:r>
            <a:r>
              <a:rPr lang="de-DE" sz="2400" b="1" dirty="0" err="1" smtClean="0"/>
              <a:t>the</a:t>
            </a:r>
            <a:r>
              <a:rPr lang="de-DE" sz="2400" b="1" dirty="0" smtClean="0"/>
              <a:t> MA</a:t>
            </a:r>
            <a:r>
              <a:rPr lang="de-DE" sz="2400" dirty="0" smtClean="0"/>
              <a:t/>
            </a:r>
            <a:br>
              <a:rPr lang="de-DE" sz="2400" dirty="0" smtClean="0"/>
            </a:br>
            <a:endParaRPr lang="de-DE" sz="2400" dirty="0" smtClean="0"/>
          </a:p>
          <a:p>
            <a:pPr>
              <a:lnSpc>
                <a:spcPct val="170000"/>
              </a:lnSpc>
            </a:pPr>
            <a:r>
              <a:rPr lang="de-DE" sz="2400" dirty="0" smtClean="0"/>
              <a:t>The </a:t>
            </a:r>
            <a:r>
              <a:rPr lang="de-DE" sz="2400" dirty="0" err="1" smtClean="0"/>
              <a:t>scope</a:t>
            </a:r>
            <a:r>
              <a:rPr lang="de-DE" sz="2400" dirty="0" smtClean="0"/>
              <a:t> </a:t>
            </a:r>
            <a:r>
              <a:rPr lang="de-DE" sz="2400" dirty="0" err="1" smtClean="0"/>
              <a:t>of</a:t>
            </a:r>
            <a:r>
              <a:rPr lang="de-DE" sz="2400" dirty="0" smtClean="0"/>
              <a:t> such SPC </a:t>
            </a:r>
            <a:r>
              <a:rPr lang="de-DE" sz="2400" dirty="0" err="1" smtClean="0"/>
              <a:t>has</a:t>
            </a:r>
            <a:r>
              <a:rPr lang="de-DE" sz="2400" dirty="0" smtClean="0"/>
              <a:t> </a:t>
            </a:r>
            <a:r>
              <a:rPr lang="de-DE" sz="2400" dirty="0" err="1" smtClean="0"/>
              <a:t>to</a:t>
            </a:r>
            <a:r>
              <a:rPr lang="de-DE" sz="2400" dirty="0" smtClean="0"/>
              <a:t> </a:t>
            </a:r>
            <a:r>
              <a:rPr lang="de-DE" sz="2400" dirty="0" err="1" smtClean="0"/>
              <a:t>be</a:t>
            </a:r>
            <a:r>
              <a:rPr lang="de-DE" sz="2400" dirty="0" smtClean="0"/>
              <a:t> </a:t>
            </a:r>
            <a:r>
              <a:rPr lang="de-DE" sz="2400" dirty="0" err="1" smtClean="0"/>
              <a:t>determined</a:t>
            </a:r>
            <a:r>
              <a:rPr lang="de-DE" sz="2400" dirty="0" smtClean="0"/>
              <a:t> </a:t>
            </a:r>
            <a:r>
              <a:rPr lang="de-DE" sz="2400" dirty="0" err="1" smtClean="0"/>
              <a:t>by</a:t>
            </a:r>
            <a:r>
              <a:rPr lang="de-DE" sz="2400" dirty="0" smtClean="0"/>
              <a:t> national </a:t>
            </a:r>
            <a:r>
              <a:rPr lang="de-DE" sz="2400" dirty="0" err="1" smtClean="0"/>
              <a:t>authorities</a:t>
            </a:r>
            <a:endParaRPr lang="de-DE" sz="2400" dirty="0" smtClean="0"/>
          </a:p>
          <a:p>
            <a:pPr marL="0" indent="0">
              <a:buNone/>
            </a:pPr>
            <a:endParaRPr lang="de-DE" sz="2400" dirty="0" smtClean="0"/>
          </a:p>
        </p:txBody>
      </p:sp>
    </p:spTree>
    <p:extLst>
      <p:ext uri="{BB962C8B-B14F-4D97-AF65-F5344CB8AC3E}">
        <p14:creationId xmlns:p14="http://schemas.microsoft.com/office/powerpoint/2010/main" val="25718476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a:t>
            </a:r>
            <a:r>
              <a:rPr lang="de-DE" sz="3200" dirty="0" smtClean="0"/>
              <a:t>“ </a:t>
            </a:r>
            <a:endParaRPr lang="de-DE" sz="3200" dirty="0"/>
          </a:p>
        </p:txBody>
      </p:sp>
      <p:sp>
        <p:nvSpPr>
          <p:cNvPr id="3" name="Inhaltsplatzhalter 2"/>
          <p:cNvSpPr>
            <a:spLocks noGrp="1"/>
          </p:cNvSpPr>
          <p:nvPr>
            <p:ph idx="4294967295"/>
          </p:nvPr>
        </p:nvSpPr>
        <p:spPr>
          <a:xfrm>
            <a:off x="457200" y="1327075"/>
            <a:ext cx="8229600" cy="4907470"/>
          </a:xfrm>
        </p:spPr>
        <p:txBody>
          <a:bodyPr>
            <a:normAutofit fontScale="70000" lnSpcReduction="20000"/>
          </a:bodyPr>
          <a:lstStyle/>
          <a:p>
            <a:pPr marL="0" indent="0">
              <a:lnSpc>
                <a:spcPct val="150000"/>
              </a:lnSpc>
              <a:buNone/>
            </a:pPr>
            <a:r>
              <a:rPr lang="de-DE" sz="3600" b="1" dirty="0"/>
              <a:t>Eli Lilly (C-493/12)</a:t>
            </a:r>
          </a:p>
          <a:p>
            <a:pPr marL="0" indent="0">
              <a:lnSpc>
                <a:spcPct val="150000"/>
              </a:lnSpc>
              <a:buNone/>
            </a:pPr>
            <a:endParaRPr lang="de-DE" sz="2600" dirty="0" smtClean="0"/>
          </a:p>
          <a:p>
            <a:pPr marL="0" indent="0">
              <a:lnSpc>
                <a:spcPct val="150000"/>
              </a:lnSpc>
              <a:buNone/>
            </a:pPr>
            <a:r>
              <a:rPr lang="de-DE" sz="2900" dirty="0" smtClean="0"/>
              <a:t>The </a:t>
            </a:r>
            <a:r>
              <a:rPr lang="de-DE" sz="2900" dirty="0" err="1" smtClean="0"/>
              <a:t>following</a:t>
            </a:r>
            <a:r>
              <a:rPr lang="de-DE" sz="2900" dirty="0" smtClean="0"/>
              <a:t> </a:t>
            </a:r>
            <a:r>
              <a:rPr lang="de-DE" sz="2900" dirty="0" err="1" smtClean="0"/>
              <a:t>conclusions</a:t>
            </a:r>
            <a:r>
              <a:rPr lang="de-DE" sz="2900" dirty="0" smtClean="0"/>
              <a:t> </a:t>
            </a:r>
            <a:r>
              <a:rPr lang="de-DE" sz="2900" dirty="0" err="1" smtClean="0"/>
              <a:t>may</a:t>
            </a:r>
            <a:r>
              <a:rPr lang="de-DE" sz="2900" dirty="0" smtClean="0"/>
              <a:t> </a:t>
            </a:r>
            <a:r>
              <a:rPr lang="de-DE" sz="2900" dirty="0" err="1" smtClean="0"/>
              <a:t>eventually</a:t>
            </a:r>
            <a:r>
              <a:rPr lang="de-DE" sz="2900" dirty="0" smtClean="0"/>
              <a:t> </a:t>
            </a:r>
            <a:r>
              <a:rPr lang="de-DE" sz="2900" dirty="0" err="1" smtClean="0"/>
              <a:t>be</a:t>
            </a:r>
            <a:r>
              <a:rPr lang="de-DE" sz="2900" dirty="0" smtClean="0"/>
              <a:t> </a:t>
            </a:r>
            <a:r>
              <a:rPr lang="de-DE" sz="2900" dirty="0" err="1" smtClean="0"/>
              <a:t>drawn</a:t>
            </a:r>
            <a:r>
              <a:rPr lang="de-DE" sz="2900" dirty="0" smtClean="0"/>
              <a:t> </a:t>
            </a:r>
            <a:r>
              <a:rPr lang="de-DE" sz="2900" dirty="0" err="1" smtClean="0"/>
              <a:t>from</a:t>
            </a:r>
            <a:r>
              <a:rPr lang="de-DE" sz="2900" dirty="0" smtClean="0"/>
              <a:t> </a:t>
            </a:r>
            <a:r>
              <a:rPr lang="de-DE" sz="2900" dirty="0" err="1" smtClean="0"/>
              <a:t>said</a:t>
            </a:r>
            <a:r>
              <a:rPr lang="de-DE" sz="2900" dirty="0" smtClean="0"/>
              <a:t> </a:t>
            </a:r>
            <a:r>
              <a:rPr lang="de-DE" sz="2900" dirty="0" err="1" smtClean="0"/>
              <a:t>decision</a:t>
            </a:r>
            <a:r>
              <a:rPr lang="de-DE" sz="2900" dirty="0" smtClean="0"/>
              <a:t>:</a:t>
            </a:r>
            <a:endParaRPr lang="de-DE" sz="2900" dirty="0"/>
          </a:p>
          <a:p>
            <a:pPr marL="0" indent="0">
              <a:lnSpc>
                <a:spcPct val="150000"/>
              </a:lnSpc>
              <a:buNone/>
            </a:pPr>
            <a:endParaRPr lang="de-DE" sz="2600" dirty="0"/>
          </a:p>
          <a:p>
            <a:pPr marL="514350" indent="-514350">
              <a:lnSpc>
                <a:spcPct val="150000"/>
              </a:lnSpc>
              <a:buAutoNum type="romanLcParenR"/>
            </a:pPr>
            <a:r>
              <a:rPr lang="de-DE" sz="2900" b="1" dirty="0" err="1" smtClean="0"/>
              <a:t>Functional</a:t>
            </a:r>
            <a:r>
              <a:rPr lang="de-DE" sz="2900" b="1" dirty="0" smtClean="0"/>
              <a:t> </a:t>
            </a:r>
            <a:r>
              <a:rPr lang="de-DE" sz="2900" b="1" dirty="0" err="1" smtClean="0"/>
              <a:t>definitions</a:t>
            </a:r>
            <a:r>
              <a:rPr lang="de-DE" sz="2900" b="1" dirty="0" smtClean="0"/>
              <a:t> </a:t>
            </a:r>
            <a:r>
              <a:rPr lang="de-DE" sz="2900" dirty="0" err="1" smtClean="0"/>
              <a:t>applying</a:t>
            </a:r>
            <a:r>
              <a:rPr lang="de-DE" sz="2900" dirty="0" smtClean="0"/>
              <a:t> </a:t>
            </a:r>
            <a:r>
              <a:rPr lang="de-DE" sz="2900" dirty="0" err="1" smtClean="0"/>
              <a:t>to</a:t>
            </a:r>
            <a:r>
              <a:rPr lang="de-DE" sz="2900" dirty="0" smtClean="0"/>
              <a:t> a </a:t>
            </a:r>
            <a:r>
              <a:rPr lang="de-DE" sz="2900" dirty="0" err="1" smtClean="0"/>
              <a:t>genus</a:t>
            </a:r>
            <a:r>
              <a:rPr lang="de-DE" sz="2900" dirty="0" smtClean="0"/>
              <a:t> </a:t>
            </a:r>
            <a:r>
              <a:rPr lang="de-DE" sz="2900" dirty="0" err="1" smtClean="0"/>
              <a:t>are</a:t>
            </a:r>
            <a:r>
              <a:rPr lang="de-DE" sz="2900" dirty="0" smtClean="0"/>
              <a:t> </a:t>
            </a:r>
            <a:r>
              <a:rPr lang="de-DE" sz="2900" b="1" dirty="0" err="1" smtClean="0"/>
              <a:t>allowed</a:t>
            </a:r>
            <a:r>
              <a:rPr lang="de-DE" sz="2900" dirty="0" smtClean="0"/>
              <a:t> </a:t>
            </a:r>
            <a:r>
              <a:rPr lang="de-DE" sz="2900" b="1" dirty="0" err="1" smtClean="0"/>
              <a:t>for</a:t>
            </a:r>
            <a:r>
              <a:rPr lang="de-DE" sz="2900" b="1" dirty="0" smtClean="0"/>
              <a:t> SPC </a:t>
            </a:r>
            <a:r>
              <a:rPr lang="de-DE" sz="2900" b="1" dirty="0" err="1" smtClean="0"/>
              <a:t>applications</a:t>
            </a:r>
            <a:r>
              <a:rPr lang="de-DE" sz="2900" b="1" dirty="0" smtClean="0"/>
              <a:t> </a:t>
            </a:r>
            <a:r>
              <a:rPr lang="de-DE" sz="2900" dirty="0" err="1" smtClean="0"/>
              <a:t>directed</a:t>
            </a:r>
            <a:r>
              <a:rPr lang="de-DE" sz="2900" dirty="0" smtClean="0"/>
              <a:t> </a:t>
            </a:r>
            <a:r>
              <a:rPr lang="de-DE" sz="2900" dirty="0" err="1" smtClean="0"/>
              <a:t>to</a:t>
            </a:r>
            <a:r>
              <a:rPr lang="de-DE" sz="2900" dirty="0" smtClean="0"/>
              <a:t> </a:t>
            </a:r>
            <a:r>
              <a:rPr lang="de-DE" sz="2900" dirty="0" err="1" smtClean="0"/>
              <a:t>specific</a:t>
            </a:r>
            <a:r>
              <a:rPr lang="de-DE" sz="2900" dirty="0" smtClean="0"/>
              <a:t> </a:t>
            </a:r>
            <a:r>
              <a:rPr lang="de-DE" sz="2900" dirty="0" err="1" smtClean="0"/>
              <a:t>species</a:t>
            </a:r>
            <a:r>
              <a:rPr lang="de-DE" sz="2900" dirty="0" smtClean="0"/>
              <a:t/>
            </a:r>
            <a:br>
              <a:rPr lang="de-DE" sz="2900" dirty="0" smtClean="0"/>
            </a:br>
            <a:endParaRPr lang="de-DE" sz="2900" dirty="0" smtClean="0"/>
          </a:p>
          <a:p>
            <a:pPr marL="514350" indent="-514350">
              <a:lnSpc>
                <a:spcPct val="150000"/>
              </a:lnSpc>
              <a:buAutoNum type="romanLcParenR"/>
            </a:pPr>
            <a:r>
              <a:rPr lang="de-DE" sz="2900" b="1" dirty="0" smtClean="0"/>
              <a:t>Claims </a:t>
            </a:r>
            <a:r>
              <a:rPr lang="de-DE" sz="2900" b="1" dirty="0" err="1" smtClean="0"/>
              <a:t>and</a:t>
            </a:r>
            <a:r>
              <a:rPr lang="de-DE" sz="2900" b="1" dirty="0" smtClean="0"/>
              <a:t> </a:t>
            </a:r>
            <a:r>
              <a:rPr lang="de-DE" sz="2900" b="1" dirty="0" err="1" smtClean="0"/>
              <a:t>the</a:t>
            </a:r>
            <a:r>
              <a:rPr lang="de-DE" sz="2900" b="1" dirty="0" smtClean="0"/>
              <a:t> </a:t>
            </a:r>
            <a:r>
              <a:rPr lang="de-DE" sz="2900" b="1" dirty="0" err="1" smtClean="0"/>
              <a:t>specification</a:t>
            </a:r>
            <a:r>
              <a:rPr lang="de-DE" sz="2900" dirty="0" smtClean="0"/>
              <a:t> </a:t>
            </a:r>
            <a:r>
              <a:rPr lang="de-DE" sz="2900" dirty="0" err="1" smtClean="0"/>
              <a:t>can</a:t>
            </a:r>
            <a:r>
              <a:rPr lang="de-DE" sz="2900" dirty="0" smtClean="0"/>
              <a:t> </a:t>
            </a:r>
            <a:r>
              <a:rPr lang="de-DE" sz="2900" dirty="0" err="1" smtClean="0"/>
              <a:t>be</a:t>
            </a:r>
            <a:r>
              <a:rPr lang="de-DE" sz="2900" dirty="0" smtClean="0"/>
              <a:t> </a:t>
            </a:r>
            <a:r>
              <a:rPr lang="de-DE" sz="2900" dirty="0" err="1" smtClean="0"/>
              <a:t>used</a:t>
            </a:r>
            <a:r>
              <a:rPr lang="de-DE" sz="2900" dirty="0" smtClean="0"/>
              <a:t> </a:t>
            </a:r>
            <a:r>
              <a:rPr lang="de-DE" sz="2900" dirty="0" err="1" smtClean="0"/>
              <a:t>as</a:t>
            </a:r>
            <a:r>
              <a:rPr lang="de-DE" sz="2900" dirty="0" smtClean="0"/>
              <a:t> a </a:t>
            </a:r>
            <a:r>
              <a:rPr lang="de-DE" sz="2900" dirty="0" err="1" smtClean="0"/>
              <a:t>source</a:t>
            </a:r>
            <a:r>
              <a:rPr lang="de-DE" sz="2900" dirty="0" smtClean="0"/>
              <a:t> </a:t>
            </a:r>
            <a:r>
              <a:rPr lang="de-DE" sz="2900" dirty="0" err="1" smtClean="0"/>
              <a:t>of</a:t>
            </a:r>
            <a:r>
              <a:rPr lang="de-DE" sz="2900" dirty="0" smtClean="0"/>
              <a:t> </a:t>
            </a:r>
            <a:r>
              <a:rPr lang="de-DE" sz="2900" dirty="0" err="1" smtClean="0"/>
              <a:t>interpretation</a:t>
            </a:r>
            <a:r>
              <a:rPr lang="de-DE" sz="2900" dirty="0" smtClean="0"/>
              <a:t> </a:t>
            </a:r>
            <a:r>
              <a:rPr lang="de-DE" sz="2900" dirty="0" err="1" smtClean="0"/>
              <a:t>whether</a:t>
            </a:r>
            <a:r>
              <a:rPr lang="de-DE" sz="2900" dirty="0" smtClean="0"/>
              <a:t> a </a:t>
            </a:r>
            <a:r>
              <a:rPr lang="de-DE" sz="2900" dirty="0" err="1" smtClean="0"/>
              <a:t>specific</a:t>
            </a:r>
            <a:r>
              <a:rPr lang="de-DE" sz="2900" dirty="0" smtClean="0"/>
              <a:t> </a:t>
            </a:r>
            <a:r>
              <a:rPr lang="de-DE" sz="2900" dirty="0" err="1" smtClean="0"/>
              <a:t>product</a:t>
            </a:r>
            <a:r>
              <a:rPr lang="de-DE" sz="2900" dirty="0" smtClean="0"/>
              <a:t> </a:t>
            </a:r>
            <a:r>
              <a:rPr lang="de-DE" sz="2900" dirty="0" err="1" smtClean="0"/>
              <a:t>is</a:t>
            </a:r>
            <a:r>
              <a:rPr lang="de-DE" sz="2900" dirty="0" smtClean="0"/>
              <a:t> </a:t>
            </a:r>
            <a:r>
              <a:rPr lang="de-DE" sz="2900" dirty="0" err="1" smtClean="0"/>
              <a:t>eligible</a:t>
            </a:r>
            <a:r>
              <a:rPr lang="de-DE" sz="2900" dirty="0" smtClean="0"/>
              <a:t> </a:t>
            </a:r>
            <a:r>
              <a:rPr lang="de-DE" sz="2900" dirty="0" err="1" smtClean="0"/>
              <a:t>for</a:t>
            </a:r>
            <a:r>
              <a:rPr lang="de-DE" sz="2900" dirty="0" smtClean="0"/>
              <a:t> an SPC in </a:t>
            </a:r>
            <a:r>
              <a:rPr lang="de-DE" sz="2900" dirty="0" err="1" smtClean="0"/>
              <a:t>the</a:t>
            </a:r>
            <a:r>
              <a:rPr lang="de-DE" sz="2900" dirty="0" smtClean="0"/>
              <a:t> sense </a:t>
            </a:r>
            <a:r>
              <a:rPr lang="de-DE" sz="2900" dirty="0" err="1" smtClean="0"/>
              <a:t>of</a:t>
            </a:r>
            <a:r>
              <a:rPr lang="de-DE" sz="2900" dirty="0" smtClean="0"/>
              <a:t> Art. 3(a) </a:t>
            </a:r>
            <a:r>
              <a:rPr lang="de-DE" sz="2900" dirty="0" err="1" smtClean="0"/>
              <a:t>of</a:t>
            </a:r>
            <a:r>
              <a:rPr lang="de-DE" sz="2900" dirty="0" smtClean="0"/>
              <a:t> </a:t>
            </a:r>
            <a:r>
              <a:rPr lang="de-DE" sz="2900" dirty="0" err="1" smtClean="0"/>
              <a:t>the</a:t>
            </a:r>
            <a:r>
              <a:rPr lang="de-DE" sz="2900" dirty="0" smtClean="0"/>
              <a:t> Regulation</a:t>
            </a:r>
            <a:r>
              <a:rPr lang="de-DE" sz="2600" dirty="0" smtClean="0"/>
              <a:t/>
            </a:r>
            <a:br>
              <a:rPr lang="de-DE" sz="2600" dirty="0" smtClean="0"/>
            </a:br>
            <a:endParaRPr lang="de-DE" sz="2600" dirty="0" smtClean="0"/>
          </a:p>
          <a:p>
            <a:pPr marL="0" indent="0">
              <a:lnSpc>
                <a:spcPts val="2400"/>
              </a:lnSpc>
              <a:buNone/>
            </a:pPr>
            <a:endParaRPr lang="de-DE" sz="4500" dirty="0"/>
          </a:p>
          <a:p>
            <a:pPr marL="0" indent="0">
              <a:buNone/>
            </a:pPr>
            <a:endParaRPr lang="de-DE" sz="2400" dirty="0"/>
          </a:p>
        </p:txBody>
      </p:sp>
    </p:spTree>
    <p:extLst>
      <p:ext uri="{BB962C8B-B14F-4D97-AF65-F5344CB8AC3E}">
        <p14:creationId xmlns:p14="http://schemas.microsoft.com/office/powerpoint/2010/main" val="23057440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a:t>
            </a:r>
            <a:r>
              <a:rPr lang="de-DE" sz="2800" b="1" dirty="0" smtClean="0"/>
              <a:t>“ </a:t>
            </a:r>
            <a:endParaRPr lang="de-DE" sz="2800" b="1" dirty="0"/>
          </a:p>
        </p:txBody>
      </p:sp>
      <p:sp>
        <p:nvSpPr>
          <p:cNvPr id="3" name="Inhaltsplatzhalter 2"/>
          <p:cNvSpPr>
            <a:spLocks noGrp="1"/>
          </p:cNvSpPr>
          <p:nvPr>
            <p:ph idx="4294967295"/>
          </p:nvPr>
        </p:nvSpPr>
        <p:spPr>
          <a:xfrm>
            <a:off x="457200" y="1291450"/>
            <a:ext cx="8229600" cy="4907470"/>
          </a:xfrm>
        </p:spPr>
        <p:txBody>
          <a:bodyPr>
            <a:normAutofit/>
          </a:bodyPr>
          <a:lstStyle/>
          <a:p>
            <a:pPr marL="0" indent="0">
              <a:lnSpc>
                <a:spcPct val="150000"/>
              </a:lnSpc>
              <a:buNone/>
            </a:pPr>
            <a:r>
              <a:rPr lang="de-DE" sz="2400" b="1" dirty="0"/>
              <a:t>Eli Lilly (C-493/12</a:t>
            </a:r>
            <a:r>
              <a:rPr lang="de-DE" sz="2400" b="1" dirty="0" smtClean="0"/>
              <a:t>)</a:t>
            </a:r>
            <a:r>
              <a:rPr lang="de-DE" sz="2400" dirty="0" smtClean="0"/>
              <a:t/>
            </a:r>
            <a:br>
              <a:rPr lang="de-DE" sz="2400" dirty="0" smtClean="0"/>
            </a:br>
            <a:endParaRPr lang="de-DE" sz="2400" dirty="0" smtClean="0"/>
          </a:p>
          <a:p>
            <a:pPr marL="0" indent="0">
              <a:lnSpc>
                <a:spcPct val="150000"/>
              </a:lnSpc>
              <a:buNone/>
            </a:pPr>
            <a:r>
              <a:rPr lang="de-DE" sz="2400" b="1" dirty="0" smtClean="0"/>
              <a:t>iii</a:t>
            </a:r>
            <a:r>
              <a:rPr lang="de-DE" sz="2400" dirty="0" smtClean="0"/>
              <a:t>)	The </a:t>
            </a:r>
            <a:r>
              <a:rPr lang="de-DE" sz="2400" dirty="0" err="1" smtClean="0"/>
              <a:t>extent</a:t>
            </a:r>
            <a:r>
              <a:rPr lang="de-DE" sz="2400" dirty="0" smtClean="0"/>
              <a:t> </a:t>
            </a:r>
            <a:r>
              <a:rPr lang="de-DE" sz="2400" dirty="0" err="1" smtClean="0"/>
              <a:t>of</a:t>
            </a:r>
            <a:r>
              <a:rPr lang="de-DE" sz="2400" dirty="0" smtClean="0"/>
              <a:t> </a:t>
            </a:r>
            <a:r>
              <a:rPr lang="de-DE" sz="2400" dirty="0" err="1" smtClean="0"/>
              <a:t>protection</a:t>
            </a:r>
            <a:r>
              <a:rPr lang="de-DE" sz="2400" dirty="0" smtClean="0"/>
              <a:t> </a:t>
            </a:r>
            <a:r>
              <a:rPr lang="de-DE" sz="2400" dirty="0" err="1" smtClean="0"/>
              <a:t>conferred</a:t>
            </a:r>
            <a:r>
              <a:rPr lang="de-DE" sz="2400" dirty="0" smtClean="0"/>
              <a:t> </a:t>
            </a:r>
            <a:r>
              <a:rPr lang="de-DE" sz="2400" dirty="0" err="1" smtClean="0"/>
              <a:t>by</a:t>
            </a:r>
            <a:r>
              <a:rPr lang="de-DE" sz="2400" dirty="0" smtClean="0"/>
              <a:t> </a:t>
            </a:r>
            <a:r>
              <a:rPr lang="de-DE" sz="2400" dirty="0" err="1" smtClean="0"/>
              <a:t>the</a:t>
            </a:r>
            <a:r>
              <a:rPr lang="de-DE" sz="2400" dirty="0" smtClean="0"/>
              <a:t> SPC on </a:t>
            </a:r>
            <a:r>
              <a:rPr lang="de-DE" sz="2400" dirty="0" err="1" smtClean="0"/>
              <a:t>the</a:t>
            </a:r>
            <a:r>
              <a:rPr lang="de-DE" sz="2400" dirty="0" smtClean="0"/>
              <a:t> </a:t>
            </a:r>
            <a:r>
              <a:rPr lang="de-DE" sz="2400" dirty="0" err="1" smtClean="0"/>
              <a:t>basis</a:t>
            </a:r>
            <a:r>
              <a:rPr lang="de-DE" sz="2400" dirty="0" smtClean="0"/>
              <a:t> </a:t>
            </a:r>
            <a:r>
              <a:rPr lang="de-DE" sz="2400" dirty="0" err="1" smtClean="0"/>
              <a:t>of</a:t>
            </a:r>
            <a:r>
              <a:rPr lang="de-DE" sz="2400" dirty="0" smtClean="0"/>
              <a:t> 	a </a:t>
            </a:r>
            <a:r>
              <a:rPr lang="de-DE" sz="2400" dirty="0" err="1" smtClean="0"/>
              <a:t>basic</a:t>
            </a:r>
            <a:r>
              <a:rPr lang="de-DE" sz="2400" dirty="0" smtClean="0"/>
              <a:t> patent </a:t>
            </a:r>
            <a:r>
              <a:rPr lang="de-DE" sz="2400" dirty="0" err="1" smtClean="0"/>
              <a:t>that</a:t>
            </a:r>
            <a:r>
              <a:rPr lang="de-DE" sz="2400" dirty="0" smtClean="0"/>
              <a:t> </a:t>
            </a:r>
            <a:r>
              <a:rPr lang="de-DE" sz="2400" dirty="0" err="1" smtClean="0"/>
              <a:t>defines</a:t>
            </a:r>
            <a:r>
              <a:rPr lang="de-DE" sz="2400" dirty="0"/>
              <a:t> </a:t>
            </a:r>
            <a:r>
              <a:rPr lang="de-DE" sz="2400" dirty="0" smtClean="0"/>
              <a:t> </a:t>
            </a:r>
            <a:r>
              <a:rPr lang="de-DE" sz="2400" dirty="0" err="1" smtClean="0"/>
              <a:t>the</a:t>
            </a:r>
            <a:r>
              <a:rPr lang="de-DE" sz="2400" dirty="0" smtClean="0"/>
              <a:t> </a:t>
            </a:r>
            <a:r>
              <a:rPr lang="de-DE" sz="2400" dirty="0" err="1" smtClean="0"/>
              <a:t>active</a:t>
            </a:r>
            <a:r>
              <a:rPr lang="de-DE" sz="2400" dirty="0" smtClean="0"/>
              <a:t> </a:t>
            </a:r>
            <a:r>
              <a:rPr lang="de-DE" sz="2400" dirty="0" err="1" smtClean="0"/>
              <a:t>ingredient</a:t>
            </a:r>
            <a:r>
              <a:rPr lang="de-DE" sz="2400" dirty="0" smtClean="0"/>
              <a:t> in 	</a:t>
            </a:r>
            <a:r>
              <a:rPr lang="de-DE" sz="2400" dirty="0" err="1" smtClean="0"/>
              <a:t>functional</a:t>
            </a:r>
            <a:r>
              <a:rPr lang="de-DE" sz="2400" dirty="0" smtClean="0"/>
              <a:t>  </a:t>
            </a:r>
            <a:r>
              <a:rPr lang="de-DE" sz="2400" dirty="0" err="1" smtClean="0"/>
              <a:t>terms</a:t>
            </a:r>
            <a:r>
              <a:rPr lang="de-DE" sz="2400" dirty="0" smtClean="0"/>
              <a:t> </a:t>
            </a:r>
            <a:r>
              <a:rPr lang="de-DE" sz="2400" dirty="0" err="1" smtClean="0"/>
              <a:t>is</a:t>
            </a:r>
            <a:r>
              <a:rPr lang="de-DE" sz="2400" dirty="0" smtClean="0"/>
              <a:t> </a:t>
            </a:r>
            <a:r>
              <a:rPr lang="de-DE" sz="2400" dirty="0" err="1" smtClean="0"/>
              <a:t>vague</a:t>
            </a:r>
            <a:r>
              <a:rPr lang="de-DE" sz="2400" dirty="0" smtClean="0"/>
              <a:t> </a:t>
            </a:r>
            <a:r>
              <a:rPr lang="de-DE" sz="2400" dirty="0" err="1" smtClean="0"/>
              <a:t>and</a:t>
            </a:r>
            <a:r>
              <a:rPr lang="de-DE" sz="2400" dirty="0" smtClean="0"/>
              <a:t> open </a:t>
            </a:r>
            <a:r>
              <a:rPr lang="de-DE" sz="2400" dirty="0" err="1" smtClean="0"/>
              <a:t>for</a:t>
            </a:r>
            <a:r>
              <a:rPr lang="de-DE" sz="2400" dirty="0" smtClean="0"/>
              <a:t> </a:t>
            </a:r>
            <a:r>
              <a:rPr lang="de-DE" sz="2400" dirty="0" err="1" smtClean="0"/>
              <a:t>definition</a:t>
            </a:r>
            <a:r>
              <a:rPr lang="de-DE" sz="2400" dirty="0" smtClean="0"/>
              <a:t> </a:t>
            </a:r>
            <a:r>
              <a:rPr lang="de-DE" sz="2400" dirty="0" err="1" smtClean="0"/>
              <a:t>by</a:t>
            </a:r>
            <a:r>
              <a:rPr lang="de-DE" sz="2400" dirty="0" smtClean="0"/>
              <a:t> national 	patent </a:t>
            </a:r>
            <a:r>
              <a:rPr lang="de-DE" sz="2400" dirty="0" err="1" smtClean="0"/>
              <a:t>authorities</a:t>
            </a:r>
            <a:r>
              <a:rPr lang="de-DE" sz="2400" dirty="0" smtClean="0"/>
              <a:t> </a:t>
            </a:r>
          </a:p>
          <a:p>
            <a:pPr marL="0" indent="0">
              <a:lnSpc>
                <a:spcPct val="150000"/>
              </a:lnSpc>
              <a:buNone/>
            </a:pPr>
            <a:r>
              <a:rPr lang="de-DE" sz="2400" dirty="0"/>
              <a:t/>
            </a:r>
            <a:br>
              <a:rPr lang="de-DE" sz="2400" dirty="0"/>
            </a:br>
            <a:r>
              <a:rPr lang="de-DE" sz="2400" dirty="0" smtClean="0"/>
              <a:t>	</a:t>
            </a:r>
            <a:r>
              <a:rPr lang="de-DE" sz="2400" b="1" dirty="0" err="1" smtClean="0"/>
              <a:t>Highly</a:t>
            </a:r>
            <a:r>
              <a:rPr lang="de-DE" sz="2400" b="1" dirty="0" smtClean="0"/>
              <a:t> relevant </a:t>
            </a:r>
            <a:r>
              <a:rPr lang="de-DE" sz="2400" b="1" dirty="0" err="1" smtClean="0"/>
              <a:t>for</a:t>
            </a:r>
            <a:r>
              <a:rPr lang="de-DE" sz="2400" b="1" dirty="0" smtClean="0"/>
              <a:t> </a:t>
            </a:r>
            <a:r>
              <a:rPr lang="de-DE" sz="2400" b="1" dirty="0" err="1" smtClean="0"/>
              <a:t>biologics</a:t>
            </a:r>
            <a:r>
              <a:rPr lang="de-DE" sz="2400" b="1" dirty="0" smtClean="0"/>
              <a:t>!</a:t>
            </a:r>
          </a:p>
          <a:p>
            <a:pPr marL="0" indent="0">
              <a:buNone/>
            </a:pPr>
            <a:endParaRPr lang="de-DE" sz="2400" dirty="0"/>
          </a:p>
        </p:txBody>
      </p:sp>
      <p:sp>
        <p:nvSpPr>
          <p:cNvPr id="4" name="Pfeil nach rechts 3"/>
          <p:cNvSpPr/>
          <p:nvPr/>
        </p:nvSpPr>
        <p:spPr>
          <a:xfrm>
            <a:off x="581891" y="5557650"/>
            <a:ext cx="368135" cy="1781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884484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88388"/>
            <a:ext cx="8229600" cy="1143000"/>
          </a:xfrm>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in </a:t>
            </a:r>
            <a:r>
              <a:rPr lang="de-DE" sz="2800" b="1" dirty="0" err="1"/>
              <a:t>force</a:t>
            </a:r>
            <a:r>
              <a:rPr lang="de-DE" sz="2800" b="1" dirty="0" smtClean="0"/>
              <a:t>“ </a:t>
            </a:r>
            <a:br>
              <a:rPr lang="de-DE" sz="2800" b="1" dirty="0" smtClean="0"/>
            </a:br>
            <a:endParaRPr lang="de-DE" sz="2800" b="1" dirty="0"/>
          </a:p>
        </p:txBody>
      </p:sp>
      <p:sp>
        <p:nvSpPr>
          <p:cNvPr id="3" name="Inhaltsplatzhalter 2"/>
          <p:cNvSpPr>
            <a:spLocks noGrp="1"/>
          </p:cNvSpPr>
          <p:nvPr>
            <p:ph idx="4294967295"/>
          </p:nvPr>
        </p:nvSpPr>
        <p:spPr>
          <a:xfrm>
            <a:off x="457200" y="1671450"/>
            <a:ext cx="8229600" cy="4525963"/>
          </a:xfrm>
        </p:spPr>
        <p:txBody>
          <a:bodyPr>
            <a:normAutofit/>
          </a:bodyPr>
          <a:lstStyle/>
          <a:p>
            <a:pPr marL="0" indent="0">
              <a:buNone/>
            </a:pPr>
            <a:r>
              <a:rPr lang="de-DE" sz="2400" b="1" dirty="0"/>
              <a:t>Eli Lilly (C-493/12)</a:t>
            </a:r>
          </a:p>
          <a:p>
            <a:pPr marL="0" indent="0">
              <a:buNone/>
            </a:pPr>
            <a:endParaRPr lang="de-DE" sz="2400" dirty="0" smtClean="0"/>
          </a:p>
          <a:p>
            <a:pPr marL="0" indent="0">
              <a:buNone/>
            </a:pPr>
            <a:r>
              <a:rPr lang="de-DE" sz="2400" dirty="0" err="1" smtClean="0"/>
              <a:t>What</a:t>
            </a:r>
            <a:r>
              <a:rPr lang="de-DE" sz="2400" dirty="0" smtClean="0"/>
              <a:t> </a:t>
            </a:r>
            <a:r>
              <a:rPr lang="de-DE" sz="2400" dirty="0" err="1" smtClean="0"/>
              <a:t>is</a:t>
            </a:r>
            <a:r>
              <a:rPr lang="de-DE" sz="2400" dirty="0" smtClean="0"/>
              <a:t> </a:t>
            </a:r>
            <a:r>
              <a:rPr lang="de-DE" sz="2400" dirty="0" err="1" smtClean="0"/>
              <a:t>the</a:t>
            </a:r>
            <a:r>
              <a:rPr lang="de-DE" sz="2400" dirty="0" smtClean="0"/>
              <a:t> </a:t>
            </a:r>
            <a:r>
              <a:rPr lang="de-DE" sz="2400" dirty="0" err="1" smtClean="0"/>
              <a:t>meaning</a:t>
            </a:r>
            <a:r>
              <a:rPr lang="de-DE" sz="2400" dirty="0" smtClean="0"/>
              <a:t> </a:t>
            </a:r>
            <a:r>
              <a:rPr lang="de-DE" sz="2400" dirty="0" err="1" smtClean="0"/>
              <a:t>of</a:t>
            </a:r>
            <a:r>
              <a:rPr lang="de-DE" sz="2400" dirty="0"/>
              <a:t>:</a:t>
            </a:r>
            <a:r>
              <a:rPr lang="de-DE" sz="2400" dirty="0" smtClean="0"/>
              <a:t/>
            </a:r>
            <a:br>
              <a:rPr lang="de-DE" sz="2400" dirty="0" smtClean="0"/>
            </a:br>
            <a:r>
              <a:rPr lang="de-DE" sz="2400" dirty="0" smtClean="0"/>
              <a:t/>
            </a:r>
            <a:br>
              <a:rPr lang="de-DE" sz="2400" dirty="0" smtClean="0"/>
            </a:br>
            <a:r>
              <a:rPr lang="de-DE" sz="2400" dirty="0" smtClean="0"/>
              <a:t>	„…</a:t>
            </a:r>
            <a:r>
              <a:rPr lang="de-DE" sz="2400" i="1" dirty="0" err="1" smtClean="0"/>
              <a:t>claims</a:t>
            </a:r>
            <a:r>
              <a:rPr lang="de-DE" sz="2400" i="1" dirty="0" smtClean="0"/>
              <a:t> </a:t>
            </a:r>
            <a:r>
              <a:rPr lang="de-DE" sz="2400" i="1" dirty="0" err="1" smtClean="0"/>
              <a:t>relate</a:t>
            </a:r>
            <a:r>
              <a:rPr lang="de-DE" sz="2400" i="1" dirty="0" smtClean="0"/>
              <a:t>, </a:t>
            </a:r>
            <a:r>
              <a:rPr lang="de-DE" sz="2400" i="1" dirty="0" err="1" smtClean="0"/>
              <a:t>implicitly</a:t>
            </a:r>
            <a:r>
              <a:rPr lang="de-DE" sz="2400" i="1" dirty="0" smtClean="0"/>
              <a:t> but </a:t>
            </a:r>
            <a:r>
              <a:rPr lang="de-DE" sz="2400" i="1" dirty="0" err="1" smtClean="0"/>
              <a:t>necessarily</a:t>
            </a:r>
            <a:r>
              <a:rPr lang="de-DE" sz="2400" i="1" dirty="0" smtClean="0"/>
              <a:t> </a:t>
            </a:r>
            <a:r>
              <a:rPr lang="de-DE" sz="2400" i="1" dirty="0" err="1" smtClean="0"/>
              <a:t>and</a:t>
            </a:r>
            <a:r>
              <a:rPr lang="de-DE" sz="2400" i="1" dirty="0" smtClean="0"/>
              <a:t> </a:t>
            </a:r>
            <a:r>
              <a:rPr lang="de-DE" sz="2400" i="1" dirty="0" err="1" smtClean="0"/>
              <a:t>specifically</a:t>
            </a:r>
            <a:r>
              <a:rPr lang="de-DE" sz="2400" i="1" dirty="0" smtClean="0"/>
              <a:t>, </a:t>
            </a:r>
            <a:br>
              <a:rPr lang="de-DE" sz="2400" i="1" dirty="0" smtClean="0"/>
            </a:br>
            <a:r>
              <a:rPr lang="de-DE" sz="2400" i="1" dirty="0" smtClean="0"/>
              <a:t>            </a:t>
            </a:r>
            <a:r>
              <a:rPr lang="de-DE" sz="2400" i="1" dirty="0" err="1" smtClean="0"/>
              <a:t>to</a:t>
            </a:r>
            <a:r>
              <a:rPr lang="de-DE" sz="2400" i="1" dirty="0" smtClean="0"/>
              <a:t> </a:t>
            </a:r>
            <a:r>
              <a:rPr lang="de-DE" sz="2400" i="1" dirty="0" err="1" smtClean="0"/>
              <a:t>the</a:t>
            </a:r>
            <a:r>
              <a:rPr lang="de-DE" sz="2400" i="1" dirty="0" smtClean="0"/>
              <a:t> </a:t>
            </a:r>
            <a:r>
              <a:rPr lang="de-DE" sz="2400" i="1" dirty="0" err="1" smtClean="0"/>
              <a:t>active</a:t>
            </a:r>
            <a:r>
              <a:rPr lang="de-DE" sz="2400" i="1" dirty="0" smtClean="0"/>
              <a:t> </a:t>
            </a:r>
            <a:r>
              <a:rPr lang="de-DE" sz="2400" i="1" dirty="0" err="1" smtClean="0"/>
              <a:t>ingredient</a:t>
            </a:r>
            <a:r>
              <a:rPr lang="de-DE" sz="2400" i="1" dirty="0" smtClean="0"/>
              <a:t> in </a:t>
            </a:r>
            <a:r>
              <a:rPr lang="de-DE" sz="2400" i="1" dirty="0" err="1" smtClean="0"/>
              <a:t>question</a:t>
            </a:r>
            <a:r>
              <a:rPr lang="de-DE" sz="2400" i="1" dirty="0" smtClean="0"/>
              <a:t>“?</a:t>
            </a:r>
          </a:p>
          <a:p>
            <a:pPr marL="0" indent="0">
              <a:buNone/>
            </a:pPr>
            <a:endParaRPr lang="de-DE" sz="2400" i="1" u="sng" dirty="0"/>
          </a:p>
          <a:p>
            <a:pPr marL="0" indent="0">
              <a:buNone/>
            </a:pPr>
            <a:endParaRPr lang="de-DE" sz="2400" i="1" u="sng" dirty="0"/>
          </a:p>
          <a:p>
            <a:pPr marL="0" indent="0">
              <a:buNone/>
            </a:pPr>
            <a:endParaRPr lang="de-DE" sz="2400" dirty="0" smtClean="0"/>
          </a:p>
        </p:txBody>
      </p:sp>
    </p:spTree>
    <p:extLst>
      <p:ext uri="{BB962C8B-B14F-4D97-AF65-F5344CB8AC3E}">
        <p14:creationId xmlns:p14="http://schemas.microsoft.com/office/powerpoint/2010/main" val="4171042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 </a:t>
            </a:r>
          </a:p>
        </p:txBody>
      </p:sp>
      <p:sp>
        <p:nvSpPr>
          <p:cNvPr id="3" name="Inhaltsplatzhalter 2"/>
          <p:cNvSpPr>
            <a:spLocks noGrp="1"/>
          </p:cNvSpPr>
          <p:nvPr>
            <p:ph idx="4294967295"/>
          </p:nvPr>
        </p:nvSpPr>
        <p:spPr>
          <a:xfrm>
            <a:off x="457200" y="1350825"/>
            <a:ext cx="8229600" cy="4883720"/>
          </a:xfrm>
        </p:spPr>
        <p:txBody>
          <a:bodyPr>
            <a:normAutofit/>
          </a:bodyPr>
          <a:lstStyle/>
          <a:p>
            <a:pPr marL="0" indent="0">
              <a:buNone/>
            </a:pPr>
            <a:r>
              <a:rPr lang="de-DE" sz="2800" dirty="0" smtClean="0"/>
              <a:t>Open </a:t>
            </a:r>
            <a:r>
              <a:rPr lang="de-DE" sz="2800" dirty="0" err="1" smtClean="0"/>
              <a:t>question</a:t>
            </a:r>
            <a:r>
              <a:rPr lang="de-DE" sz="2800" dirty="0" smtClean="0"/>
              <a:t> after </a:t>
            </a:r>
            <a:r>
              <a:rPr lang="de-DE" sz="2800" b="1" i="1" dirty="0" smtClean="0"/>
              <a:t>Eli Lilly</a:t>
            </a:r>
          </a:p>
          <a:p>
            <a:pPr marL="0" indent="0">
              <a:buNone/>
            </a:pPr>
            <a:endParaRPr lang="de-DE" sz="2000" dirty="0" smtClean="0"/>
          </a:p>
          <a:p>
            <a:pPr marL="0" indent="0">
              <a:lnSpc>
                <a:spcPct val="150000"/>
              </a:lnSpc>
              <a:buNone/>
            </a:pPr>
            <a:r>
              <a:rPr lang="de-DE" sz="2400" dirty="0" err="1" smtClean="0"/>
              <a:t>Is</a:t>
            </a:r>
            <a:r>
              <a:rPr lang="de-DE" sz="2400" dirty="0" smtClean="0"/>
              <a:t> </a:t>
            </a:r>
            <a:r>
              <a:rPr lang="de-DE" sz="2400" dirty="0" err="1" smtClean="0"/>
              <a:t>it</a:t>
            </a:r>
            <a:r>
              <a:rPr lang="de-DE" sz="2400" dirty="0" smtClean="0"/>
              <a:t> </a:t>
            </a:r>
            <a:r>
              <a:rPr lang="de-DE" sz="2400" dirty="0" err="1" smtClean="0"/>
              <a:t>possible</a:t>
            </a:r>
            <a:r>
              <a:rPr lang="de-DE" sz="2400" dirty="0" smtClean="0"/>
              <a:t> </a:t>
            </a:r>
            <a:r>
              <a:rPr lang="de-DE" sz="2400" dirty="0" err="1" smtClean="0"/>
              <a:t>for</a:t>
            </a:r>
            <a:r>
              <a:rPr lang="de-DE" sz="2400" dirty="0" smtClean="0"/>
              <a:t> </a:t>
            </a:r>
            <a:r>
              <a:rPr lang="de-DE" sz="2400" dirty="0"/>
              <a:t>a </a:t>
            </a:r>
            <a:r>
              <a:rPr lang="de-DE" sz="2400" dirty="0" err="1"/>
              <a:t>biosimilar</a:t>
            </a:r>
            <a:r>
              <a:rPr lang="de-DE" sz="2400" dirty="0"/>
              <a:t> </a:t>
            </a:r>
            <a:r>
              <a:rPr lang="de-DE" sz="2400" dirty="0" err="1"/>
              <a:t>company</a:t>
            </a:r>
            <a:r>
              <a:rPr lang="de-DE" sz="2400" dirty="0"/>
              <a:t> </a:t>
            </a:r>
            <a:r>
              <a:rPr lang="de-DE" sz="2400" dirty="0" smtClean="0"/>
              <a:t>- </a:t>
            </a:r>
            <a:r>
              <a:rPr lang="de-DE" sz="2400" dirty="0" err="1" smtClean="0"/>
              <a:t>before</a:t>
            </a:r>
            <a:r>
              <a:rPr lang="de-DE" sz="2400" dirty="0" smtClean="0"/>
              <a:t> </a:t>
            </a:r>
            <a:r>
              <a:rPr lang="de-DE" sz="2400" dirty="0" err="1" smtClean="0"/>
              <a:t>expiry</a:t>
            </a:r>
            <a:r>
              <a:rPr lang="de-DE" sz="2400" dirty="0" smtClean="0"/>
              <a:t> </a:t>
            </a:r>
            <a:r>
              <a:rPr lang="de-DE" sz="2400" dirty="0" err="1" smtClean="0"/>
              <a:t>of</a:t>
            </a:r>
            <a:r>
              <a:rPr lang="de-DE" sz="2400" dirty="0" smtClean="0"/>
              <a:t> </a:t>
            </a:r>
            <a:r>
              <a:rPr lang="de-DE" sz="2400" dirty="0" err="1" smtClean="0"/>
              <a:t>the</a:t>
            </a:r>
            <a:r>
              <a:rPr lang="de-DE" sz="2400" dirty="0" smtClean="0"/>
              <a:t> SPC </a:t>
            </a:r>
            <a:r>
              <a:rPr lang="de-DE" sz="2400" dirty="0" err="1" smtClean="0"/>
              <a:t>period</a:t>
            </a:r>
            <a:r>
              <a:rPr lang="de-DE" sz="2400" dirty="0" smtClean="0"/>
              <a:t> - </a:t>
            </a:r>
            <a:r>
              <a:rPr lang="de-DE" sz="2400" dirty="0" err="1" smtClean="0"/>
              <a:t>to</a:t>
            </a:r>
            <a:r>
              <a:rPr lang="de-DE" sz="2400" dirty="0" smtClean="0"/>
              <a:t> </a:t>
            </a:r>
            <a:r>
              <a:rPr lang="de-DE" sz="2400" dirty="0" err="1" smtClean="0"/>
              <a:t>produce</a:t>
            </a:r>
            <a:r>
              <a:rPr lang="de-DE" sz="2400" dirty="0" smtClean="0"/>
              <a:t>, </a:t>
            </a:r>
            <a:r>
              <a:rPr lang="de-DE" sz="2400" dirty="0" err="1" smtClean="0"/>
              <a:t>offer</a:t>
            </a:r>
            <a:r>
              <a:rPr lang="de-DE" sz="2400" dirty="0" smtClean="0"/>
              <a:t> </a:t>
            </a:r>
            <a:r>
              <a:rPr lang="de-DE" sz="2400" dirty="0" err="1" smtClean="0"/>
              <a:t>and</a:t>
            </a:r>
            <a:r>
              <a:rPr lang="de-DE" sz="2400" dirty="0" smtClean="0"/>
              <a:t> </a:t>
            </a:r>
            <a:r>
              <a:rPr lang="de-DE" sz="2400" dirty="0" err="1" smtClean="0"/>
              <a:t>market</a:t>
            </a:r>
            <a:r>
              <a:rPr lang="de-DE" sz="2400" dirty="0" smtClean="0"/>
              <a:t> a </a:t>
            </a:r>
            <a:r>
              <a:rPr lang="de-DE" sz="2400" dirty="0" err="1" smtClean="0"/>
              <a:t>biosimilar</a:t>
            </a:r>
            <a:r>
              <a:rPr lang="de-DE" sz="2400" dirty="0" smtClean="0"/>
              <a:t> </a:t>
            </a:r>
            <a:r>
              <a:rPr lang="de-DE" sz="2400" dirty="0" err="1" smtClean="0"/>
              <a:t>that</a:t>
            </a:r>
            <a:r>
              <a:rPr lang="de-DE" sz="2400" dirty="0" smtClean="0"/>
              <a:t> </a:t>
            </a:r>
            <a:r>
              <a:rPr lang="de-DE" sz="2400" dirty="0" err="1" smtClean="0"/>
              <a:t>is</a:t>
            </a:r>
            <a:r>
              <a:rPr lang="de-DE" sz="2400" dirty="0" smtClean="0"/>
              <a:t> different </a:t>
            </a:r>
            <a:r>
              <a:rPr lang="de-DE" sz="2400" dirty="0" err="1" smtClean="0"/>
              <a:t>from</a:t>
            </a:r>
            <a:r>
              <a:rPr lang="de-DE" sz="2400" dirty="0" smtClean="0"/>
              <a:t> </a:t>
            </a:r>
            <a:r>
              <a:rPr lang="de-DE" sz="2400" dirty="0" err="1" smtClean="0"/>
              <a:t>the</a:t>
            </a:r>
            <a:r>
              <a:rPr lang="de-DE" sz="2400" dirty="0" smtClean="0"/>
              <a:t> </a:t>
            </a:r>
            <a:r>
              <a:rPr lang="de-DE" sz="2400" dirty="0" err="1" smtClean="0"/>
              <a:t>reference</a:t>
            </a:r>
            <a:r>
              <a:rPr lang="de-DE" sz="2400" dirty="0" smtClean="0"/>
              <a:t> </a:t>
            </a:r>
            <a:r>
              <a:rPr lang="de-DE" sz="2400" dirty="0" err="1" smtClean="0"/>
              <a:t>product</a:t>
            </a:r>
            <a:r>
              <a:rPr lang="de-DE" sz="2400" dirty="0" smtClean="0"/>
              <a:t> </a:t>
            </a:r>
            <a:r>
              <a:rPr lang="de-DE" sz="2400" dirty="0" err="1" smtClean="0"/>
              <a:t>according</a:t>
            </a:r>
            <a:r>
              <a:rPr lang="de-DE" sz="2400" dirty="0" smtClean="0"/>
              <a:t> </a:t>
            </a:r>
            <a:r>
              <a:rPr lang="de-DE" sz="2400" dirty="0" err="1" smtClean="0"/>
              <a:t>to</a:t>
            </a:r>
            <a:r>
              <a:rPr lang="de-DE" sz="2400" dirty="0" smtClean="0"/>
              <a:t> </a:t>
            </a:r>
            <a:r>
              <a:rPr lang="de-DE" sz="2400" dirty="0" err="1" smtClean="0"/>
              <a:t>the</a:t>
            </a:r>
            <a:r>
              <a:rPr lang="de-DE" sz="2400" dirty="0" smtClean="0"/>
              <a:t> MA, but </a:t>
            </a:r>
            <a:r>
              <a:rPr lang="de-DE" sz="2400" dirty="0" err="1" smtClean="0"/>
              <a:t>that</a:t>
            </a:r>
            <a:r>
              <a:rPr lang="de-DE" sz="2400" dirty="0" smtClean="0"/>
              <a:t> </a:t>
            </a:r>
            <a:r>
              <a:rPr lang="de-DE" sz="2400" dirty="0" err="1" smtClean="0"/>
              <a:t>would</a:t>
            </a:r>
            <a:r>
              <a:rPr lang="de-DE" sz="2400" dirty="0" smtClean="0"/>
              <a:t> </a:t>
            </a:r>
            <a:r>
              <a:rPr lang="de-DE" sz="2400" dirty="0" err="1" smtClean="0"/>
              <a:t>have</a:t>
            </a:r>
            <a:r>
              <a:rPr lang="de-DE" sz="2400" dirty="0" smtClean="0"/>
              <a:t> </a:t>
            </a:r>
            <a:r>
              <a:rPr lang="de-DE" sz="2400" dirty="0" err="1" smtClean="0"/>
              <a:t>been</a:t>
            </a:r>
            <a:r>
              <a:rPr lang="de-DE" sz="2400" dirty="0" smtClean="0"/>
              <a:t> </a:t>
            </a:r>
            <a:r>
              <a:rPr lang="de-DE" sz="2400" dirty="0" err="1" smtClean="0"/>
              <a:t>covered</a:t>
            </a:r>
            <a:r>
              <a:rPr lang="de-DE" sz="2400" dirty="0" smtClean="0"/>
              <a:t> </a:t>
            </a:r>
            <a:r>
              <a:rPr lang="de-DE" sz="2400" dirty="0" err="1" smtClean="0"/>
              <a:t>by</a:t>
            </a:r>
            <a:r>
              <a:rPr lang="de-DE" sz="2400" dirty="0" smtClean="0"/>
              <a:t> </a:t>
            </a:r>
            <a:r>
              <a:rPr lang="de-DE" sz="2400" dirty="0" err="1" smtClean="0"/>
              <a:t>claim</a:t>
            </a:r>
            <a:r>
              <a:rPr lang="de-DE" sz="2400" dirty="0" smtClean="0"/>
              <a:t> 1 </a:t>
            </a:r>
            <a:r>
              <a:rPr lang="de-DE" sz="2400" dirty="0" err="1" smtClean="0"/>
              <a:t>of</a:t>
            </a:r>
            <a:r>
              <a:rPr lang="de-DE" sz="2400" dirty="0" smtClean="0"/>
              <a:t> </a:t>
            </a:r>
            <a:r>
              <a:rPr lang="de-DE" sz="2400" dirty="0" err="1" smtClean="0"/>
              <a:t>the</a:t>
            </a:r>
            <a:r>
              <a:rPr lang="de-DE" sz="2400" dirty="0" smtClean="0"/>
              <a:t> </a:t>
            </a:r>
            <a:r>
              <a:rPr lang="de-DE" sz="2400" dirty="0" err="1" smtClean="0"/>
              <a:t>basic</a:t>
            </a:r>
            <a:r>
              <a:rPr lang="de-DE" sz="2400" dirty="0" smtClean="0"/>
              <a:t> patent?</a:t>
            </a:r>
          </a:p>
          <a:p>
            <a:pPr marL="0" indent="0">
              <a:buNone/>
            </a:pPr>
            <a:endParaRPr lang="de-DE" sz="2000" dirty="0" smtClean="0"/>
          </a:p>
          <a:p>
            <a:pPr marL="0" indent="0">
              <a:buNone/>
            </a:pPr>
            <a:endParaRPr lang="de-DE" sz="2000" dirty="0" smtClean="0"/>
          </a:p>
          <a:p>
            <a:pPr marL="0" indent="0">
              <a:buNone/>
            </a:pPr>
            <a:r>
              <a:rPr lang="de-DE" sz="2400" b="1" dirty="0" smtClean="0"/>
              <a:t>         </a:t>
            </a:r>
            <a:r>
              <a:rPr lang="de-DE" sz="2200" b="1" dirty="0" err="1" smtClean="0"/>
              <a:t>Does</a:t>
            </a:r>
            <a:r>
              <a:rPr lang="de-DE" sz="2200" b="1" dirty="0" smtClean="0"/>
              <a:t> </a:t>
            </a:r>
            <a:r>
              <a:rPr lang="de-DE" sz="2200" b="1" dirty="0" err="1" smtClean="0"/>
              <a:t>the</a:t>
            </a:r>
            <a:r>
              <a:rPr lang="de-DE" sz="2200" b="1" dirty="0" smtClean="0"/>
              <a:t> </a:t>
            </a:r>
            <a:r>
              <a:rPr lang="de-DE" sz="2200" b="1" dirty="0" err="1" smtClean="0"/>
              <a:t>Pharmaq</a:t>
            </a:r>
            <a:r>
              <a:rPr lang="de-DE" sz="2200" b="1" dirty="0" smtClean="0"/>
              <a:t> v </a:t>
            </a:r>
            <a:r>
              <a:rPr lang="de-DE" sz="2200" b="1" dirty="0" err="1" smtClean="0"/>
              <a:t>Intervet</a:t>
            </a:r>
            <a:r>
              <a:rPr lang="de-DE" sz="2200" b="1" dirty="0" smtClean="0"/>
              <a:t> </a:t>
            </a:r>
            <a:r>
              <a:rPr lang="de-DE" sz="2200" b="1" dirty="0" err="1" smtClean="0"/>
              <a:t>case</a:t>
            </a:r>
            <a:r>
              <a:rPr lang="de-DE" sz="2200" b="1" dirty="0" smtClean="0"/>
              <a:t> (E-16-14) </a:t>
            </a:r>
            <a:r>
              <a:rPr lang="de-DE" sz="2200" b="1" dirty="0" err="1" smtClean="0"/>
              <a:t>provide</a:t>
            </a:r>
            <a:r>
              <a:rPr lang="de-DE" sz="2200" b="1" dirty="0" smtClean="0"/>
              <a:t> </a:t>
            </a:r>
            <a:r>
              <a:rPr lang="de-DE" sz="2200" b="1" dirty="0" err="1" smtClean="0"/>
              <a:t>guidance</a:t>
            </a:r>
            <a:r>
              <a:rPr lang="de-DE" sz="2200" b="1" dirty="0" smtClean="0"/>
              <a:t>? 	  </a:t>
            </a:r>
            <a:r>
              <a:rPr lang="de-DE" sz="2000" b="1" dirty="0" smtClean="0"/>
              <a:t>(EFTA </a:t>
            </a:r>
            <a:r>
              <a:rPr lang="de-DE" sz="2000" b="1" dirty="0"/>
              <a:t>Court </a:t>
            </a:r>
            <a:r>
              <a:rPr lang="de-DE" sz="2000" b="1" dirty="0" err="1"/>
              <a:t>case</a:t>
            </a:r>
            <a:r>
              <a:rPr lang="de-DE" sz="2000" b="1" dirty="0"/>
              <a:t> </a:t>
            </a:r>
            <a:r>
              <a:rPr lang="de-DE" sz="2000" b="1" dirty="0" err="1"/>
              <a:t>for</a:t>
            </a:r>
            <a:r>
              <a:rPr lang="de-DE" sz="2000" b="1" dirty="0"/>
              <a:t> non-EU </a:t>
            </a:r>
            <a:r>
              <a:rPr lang="de-DE" sz="2000" b="1" dirty="0" err="1"/>
              <a:t>states</a:t>
            </a:r>
            <a:r>
              <a:rPr lang="de-DE" sz="2000" b="1" dirty="0"/>
              <a:t> NO, IS </a:t>
            </a:r>
            <a:r>
              <a:rPr lang="de-DE" sz="2000" b="1" dirty="0" err="1"/>
              <a:t>and</a:t>
            </a:r>
            <a:r>
              <a:rPr lang="de-DE" sz="2000" b="1" dirty="0"/>
              <a:t> </a:t>
            </a:r>
            <a:r>
              <a:rPr lang="de-DE" sz="2000" b="1" dirty="0" smtClean="0"/>
              <a:t>LI)</a:t>
            </a:r>
            <a:endParaRPr lang="de-DE" sz="2000" b="1" dirty="0"/>
          </a:p>
          <a:p>
            <a:pPr marL="0" indent="0">
              <a:buNone/>
            </a:pPr>
            <a:endParaRPr lang="de-DE" sz="2200" b="1" dirty="0"/>
          </a:p>
          <a:p>
            <a:pPr marL="0" indent="0">
              <a:buNone/>
            </a:pPr>
            <a:endParaRPr lang="de-DE" sz="2000" i="1" dirty="0" smtClean="0"/>
          </a:p>
          <a:p>
            <a:pPr marL="0" indent="0">
              <a:buNone/>
            </a:pPr>
            <a:endParaRPr lang="de-DE" sz="2000" baseline="-25000" dirty="0"/>
          </a:p>
          <a:p>
            <a:pPr marL="0" indent="0">
              <a:buNone/>
            </a:pPr>
            <a:endParaRPr lang="de-DE" sz="2000" baseline="-25000" dirty="0"/>
          </a:p>
        </p:txBody>
      </p:sp>
      <p:sp>
        <p:nvSpPr>
          <p:cNvPr id="4" name="Pfeil nach rechts 3"/>
          <p:cNvSpPr/>
          <p:nvPr/>
        </p:nvSpPr>
        <p:spPr>
          <a:xfrm>
            <a:off x="490515" y="5315279"/>
            <a:ext cx="598372" cy="3594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306110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smtClean="0"/>
              <a:t>„</a:t>
            </a:r>
            <a:r>
              <a:rPr lang="de-DE" sz="2800" b="1" dirty="0" err="1" smtClean="0"/>
              <a:t>Product</a:t>
            </a:r>
            <a:r>
              <a:rPr lang="de-DE" sz="2800" b="1" dirty="0" smtClean="0"/>
              <a:t> </a:t>
            </a:r>
            <a:r>
              <a:rPr lang="de-DE" sz="2800" b="1" dirty="0" err="1" smtClean="0"/>
              <a:t>protected</a:t>
            </a:r>
            <a:r>
              <a:rPr lang="de-DE" sz="2800" b="1" dirty="0" smtClean="0"/>
              <a:t> </a:t>
            </a:r>
            <a:r>
              <a:rPr lang="de-DE" sz="2800" b="1" dirty="0" err="1" smtClean="0"/>
              <a:t>by</a:t>
            </a:r>
            <a:r>
              <a:rPr lang="de-DE" sz="2800" b="1" dirty="0" smtClean="0"/>
              <a:t> a </a:t>
            </a:r>
            <a:r>
              <a:rPr lang="de-DE" sz="2800" b="1" dirty="0" err="1" smtClean="0"/>
              <a:t>basic</a:t>
            </a:r>
            <a:r>
              <a:rPr lang="de-DE" sz="2800" b="1" dirty="0" smtClean="0"/>
              <a:t> patent “ </a:t>
            </a:r>
            <a:endParaRPr lang="de-DE" sz="2800" b="1" dirty="0"/>
          </a:p>
        </p:txBody>
      </p:sp>
      <p:sp>
        <p:nvSpPr>
          <p:cNvPr id="3" name="Inhaltsplatzhalter 2"/>
          <p:cNvSpPr>
            <a:spLocks noGrp="1"/>
          </p:cNvSpPr>
          <p:nvPr>
            <p:ph idx="4294967295"/>
          </p:nvPr>
        </p:nvSpPr>
        <p:spPr>
          <a:xfrm>
            <a:off x="457200" y="1307417"/>
            <a:ext cx="8229600" cy="4986505"/>
          </a:xfrm>
        </p:spPr>
        <p:txBody>
          <a:bodyPr>
            <a:normAutofit fontScale="92500" lnSpcReduction="10000"/>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lnSpc>
                <a:spcPts val="2700"/>
              </a:lnSpc>
              <a:buNone/>
            </a:pPr>
            <a:endParaRPr lang="de-DE" sz="3800" dirty="0" smtClean="0"/>
          </a:p>
          <a:p>
            <a:pPr>
              <a:lnSpc>
                <a:spcPct val="150000"/>
              </a:lnSpc>
              <a:buFont typeface="Arial" charset="0"/>
              <a:buChar char="•"/>
            </a:pPr>
            <a:r>
              <a:rPr lang="de-DE" sz="2400" dirty="0" err="1" smtClean="0"/>
              <a:t>Intervet</a:t>
            </a:r>
            <a:r>
              <a:rPr lang="de-DE" sz="2400" dirty="0" smtClean="0"/>
              <a:t> </a:t>
            </a:r>
            <a:r>
              <a:rPr lang="de-DE" sz="2400" dirty="0" err="1" smtClean="0"/>
              <a:t>and</a:t>
            </a:r>
            <a:r>
              <a:rPr lang="de-DE" sz="2400" dirty="0" smtClean="0"/>
              <a:t> </a:t>
            </a:r>
            <a:r>
              <a:rPr lang="de-DE" sz="2400" dirty="0" err="1" smtClean="0"/>
              <a:t>Pharmaq</a:t>
            </a:r>
            <a:r>
              <a:rPr lang="de-DE" sz="2400" dirty="0" smtClean="0"/>
              <a:t>: </a:t>
            </a:r>
            <a:r>
              <a:rPr lang="de-DE" sz="2400" b="1" dirty="0" err="1" smtClean="0"/>
              <a:t>Vaccines</a:t>
            </a:r>
            <a:r>
              <a:rPr lang="de-DE" sz="2400" b="1" dirty="0" smtClean="0"/>
              <a:t> </a:t>
            </a:r>
            <a:r>
              <a:rPr lang="de-DE" sz="2400" b="1" dirty="0" err="1"/>
              <a:t>against</a:t>
            </a:r>
            <a:r>
              <a:rPr lang="de-DE" sz="2400" b="1" dirty="0"/>
              <a:t> viral </a:t>
            </a:r>
            <a:r>
              <a:rPr lang="de-DE" sz="2400" b="1" dirty="0" err="1"/>
              <a:t>pancreatic</a:t>
            </a:r>
            <a:r>
              <a:rPr lang="de-DE" sz="2400" b="1" dirty="0"/>
              <a:t> </a:t>
            </a:r>
            <a:r>
              <a:rPr lang="de-DE" sz="2400" b="1" dirty="0" err="1"/>
              <a:t>disease</a:t>
            </a:r>
            <a:r>
              <a:rPr lang="de-DE" sz="2400" b="1" dirty="0"/>
              <a:t> in </a:t>
            </a:r>
            <a:r>
              <a:rPr lang="de-DE" sz="2400" b="1" dirty="0" err="1"/>
              <a:t>salmon</a:t>
            </a:r>
            <a:r>
              <a:rPr lang="de-DE" sz="2400" dirty="0"/>
              <a:t> </a:t>
            </a:r>
            <a:r>
              <a:rPr lang="de-DE" sz="2400" dirty="0" err="1"/>
              <a:t>using</a:t>
            </a:r>
            <a:r>
              <a:rPr lang="de-DE" sz="2400" dirty="0"/>
              <a:t> different </a:t>
            </a:r>
            <a:r>
              <a:rPr lang="de-DE" sz="2400" dirty="0" err="1"/>
              <a:t>inactivated</a:t>
            </a:r>
            <a:r>
              <a:rPr lang="de-DE" sz="2400" dirty="0"/>
              <a:t> </a:t>
            </a:r>
            <a:r>
              <a:rPr lang="de-DE" sz="2400" dirty="0" err="1"/>
              <a:t>virus</a:t>
            </a:r>
            <a:r>
              <a:rPr lang="de-DE" sz="2400" dirty="0"/>
              <a:t> </a:t>
            </a:r>
            <a:r>
              <a:rPr lang="de-DE" sz="2400" dirty="0" err="1" smtClean="0"/>
              <a:t>strains</a:t>
            </a:r>
            <a:r>
              <a:rPr lang="de-DE" sz="2400" dirty="0" smtClean="0"/>
              <a:t> (SAV1 </a:t>
            </a:r>
            <a:r>
              <a:rPr lang="de-DE" sz="2400" dirty="0" err="1" smtClean="0"/>
              <a:t>and</a:t>
            </a:r>
            <a:r>
              <a:rPr lang="de-DE" sz="2400" dirty="0" smtClean="0"/>
              <a:t> SAV3, </a:t>
            </a:r>
            <a:r>
              <a:rPr lang="de-DE" sz="2400" dirty="0" err="1" smtClean="0"/>
              <a:t>respectively</a:t>
            </a:r>
            <a:r>
              <a:rPr lang="de-DE" sz="2400" dirty="0" smtClean="0"/>
              <a:t>)</a:t>
            </a:r>
            <a:endParaRPr lang="de-DE" sz="2400" dirty="0"/>
          </a:p>
          <a:p>
            <a:pPr marL="0" indent="0">
              <a:lnSpc>
                <a:spcPts val="2700"/>
              </a:lnSpc>
              <a:buNone/>
            </a:pPr>
            <a:endParaRPr lang="de-DE" sz="2600" dirty="0"/>
          </a:p>
          <a:p>
            <a:pPr>
              <a:lnSpc>
                <a:spcPct val="150000"/>
              </a:lnSpc>
              <a:buFont typeface="Arial" charset="0"/>
              <a:buChar char="•"/>
            </a:pPr>
            <a:r>
              <a:rPr lang="de-DE" sz="2400" dirty="0" err="1" smtClean="0"/>
              <a:t>Intervet</a:t>
            </a:r>
            <a:r>
              <a:rPr lang="de-DE" sz="2400" dirty="0" smtClean="0"/>
              <a:t> </a:t>
            </a:r>
            <a:r>
              <a:rPr lang="de-DE" sz="2400" dirty="0" err="1" smtClean="0"/>
              <a:t>is</a:t>
            </a:r>
            <a:r>
              <a:rPr lang="de-DE" sz="2400" dirty="0" smtClean="0"/>
              <a:t> </a:t>
            </a:r>
            <a:r>
              <a:rPr lang="de-DE" sz="2400" dirty="0" err="1" smtClean="0"/>
              <a:t>proprietor</a:t>
            </a:r>
            <a:r>
              <a:rPr lang="de-DE" sz="2400" dirty="0" smtClean="0"/>
              <a:t> </a:t>
            </a:r>
            <a:r>
              <a:rPr lang="de-DE" sz="2400" dirty="0" err="1" smtClean="0"/>
              <a:t>of</a:t>
            </a:r>
            <a:r>
              <a:rPr lang="de-DE" sz="2400" dirty="0" smtClean="0"/>
              <a:t> an </a:t>
            </a:r>
            <a:r>
              <a:rPr lang="de-DE" sz="2400" b="1" dirty="0" smtClean="0"/>
              <a:t>SPC</a:t>
            </a:r>
            <a:r>
              <a:rPr lang="de-DE" sz="2400" dirty="0" smtClean="0"/>
              <a:t> </a:t>
            </a:r>
            <a:r>
              <a:rPr lang="de-DE" sz="2400" dirty="0" err="1" smtClean="0"/>
              <a:t>granted</a:t>
            </a:r>
            <a:r>
              <a:rPr lang="de-DE" sz="2400" dirty="0" smtClean="0"/>
              <a:t> on </a:t>
            </a:r>
            <a:r>
              <a:rPr lang="de-DE" sz="2400" dirty="0" err="1" smtClean="0"/>
              <a:t>the</a:t>
            </a:r>
            <a:r>
              <a:rPr lang="de-DE" sz="2400" dirty="0" smtClean="0"/>
              <a:t> </a:t>
            </a:r>
            <a:r>
              <a:rPr lang="de-DE" sz="2400" dirty="0" err="1" smtClean="0"/>
              <a:t>basis</a:t>
            </a:r>
            <a:r>
              <a:rPr lang="de-DE" sz="2400" dirty="0" smtClean="0"/>
              <a:t> </a:t>
            </a:r>
            <a:r>
              <a:rPr lang="de-DE" sz="2400" dirty="0" err="1" smtClean="0"/>
              <a:t>of</a:t>
            </a:r>
            <a:r>
              <a:rPr lang="de-DE" sz="2400" dirty="0" smtClean="0"/>
              <a:t> </a:t>
            </a:r>
            <a:r>
              <a:rPr lang="de-DE" sz="2400" dirty="0" err="1" smtClean="0"/>
              <a:t>Intervet‘s</a:t>
            </a:r>
            <a:r>
              <a:rPr lang="de-DE" sz="2400" dirty="0" smtClean="0"/>
              <a:t> </a:t>
            </a:r>
            <a:r>
              <a:rPr lang="de-DE" sz="2400" b="1" dirty="0" smtClean="0"/>
              <a:t>NO patent </a:t>
            </a:r>
            <a:r>
              <a:rPr lang="de-DE" sz="2400" dirty="0" err="1" smtClean="0"/>
              <a:t>which</a:t>
            </a:r>
            <a:r>
              <a:rPr lang="de-DE" sz="2400" dirty="0" smtClean="0"/>
              <a:t> </a:t>
            </a:r>
            <a:r>
              <a:rPr lang="de-DE" sz="2400" dirty="0" err="1" smtClean="0"/>
              <a:t>broadly</a:t>
            </a:r>
            <a:r>
              <a:rPr lang="de-DE" sz="2400" dirty="0" smtClean="0"/>
              <a:t> </a:t>
            </a:r>
            <a:r>
              <a:rPr lang="de-DE" sz="2400" dirty="0" err="1" smtClean="0"/>
              <a:t>claims</a:t>
            </a:r>
            <a:r>
              <a:rPr lang="de-DE" sz="2400" dirty="0" smtClean="0"/>
              <a:t> </a:t>
            </a:r>
            <a:r>
              <a:rPr lang="de-DE" sz="2400" dirty="0" err="1" smtClean="0"/>
              <a:t>the</a:t>
            </a:r>
            <a:r>
              <a:rPr lang="de-DE" sz="2400" dirty="0" smtClean="0"/>
              <a:t> F93-125 </a:t>
            </a:r>
            <a:r>
              <a:rPr lang="de-DE" sz="2400" dirty="0" err="1" smtClean="0"/>
              <a:t>strain</a:t>
            </a:r>
            <a:r>
              <a:rPr lang="de-DE" sz="2400" dirty="0" smtClean="0"/>
              <a:t> </a:t>
            </a:r>
            <a:r>
              <a:rPr lang="de-DE" sz="2400" dirty="0" err="1" smtClean="0"/>
              <a:t>of</a:t>
            </a:r>
            <a:r>
              <a:rPr lang="de-DE" sz="2400" dirty="0" smtClean="0"/>
              <a:t> </a:t>
            </a:r>
            <a:r>
              <a:rPr lang="de-DE" sz="2400" dirty="0" err="1" smtClean="0"/>
              <a:t>virus</a:t>
            </a:r>
            <a:r>
              <a:rPr lang="de-DE" sz="2400" dirty="0" smtClean="0"/>
              <a:t> </a:t>
            </a:r>
            <a:r>
              <a:rPr lang="de-DE" sz="2400" dirty="0" err="1" smtClean="0"/>
              <a:t>together</a:t>
            </a:r>
            <a:r>
              <a:rPr lang="de-DE" sz="2400" dirty="0" smtClean="0"/>
              <a:t> </a:t>
            </a:r>
            <a:r>
              <a:rPr lang="de-DE" sz="2400" dirty="0" err="1" smtClean="0"/>
              <a:t>with</a:t>
            </a:r>
            <a:r>
              <a:rPr lang="de-DE" sz="2400" dirty="0" smtClean="0"/>
              <a:t> all </a:t>
            </a:r>
            <a:r>
              <a:rPr lang="de-DE" sz="2400" dirty="0" err="1" smtClean="0"/>
              <a:t>strains</a:t>
            </a:r>
            <a:r>
              <a:rPr lang="de-DE" sz="2400" dirty="0" smtClean="0"/>
              <a:t> </a:t>
            </a:r>
            <a:r>
              <a:rPr lang="de-DE" sz="2400" dirty="0" err="1" smtClean="0"/>
              <a:t>that</a:t>
            </a:r>
            <a:r>
              <a:rPr lang="de-DE" sz="2400" dirty="0" smtClean="0"/>
              <a:t> </a:t>
            </a:r>
            <a:r>
              <a:rPr lang="de-DE" sz="2400" dirty="0" err="1" smtClean="0"/>
              <a:t>share</a:t>
            </a:r>
            <a:r>
              <a:rPr lang="de-DE" sz="2400" dirty="0" smtClean="0"/>
              <a:t> „</a:t>
            </a:r>
            <a:r>
              <a:rPr lang="de-DE" sz="2400" dirty="0" err="1" smtClean="0"/>
              <a:t>similar</a:t>
            </a:r>
            <a:r>
              <a:rPr lang="de-DE" sz="2400" dirty="0" smtClean="0"/>
              <a:t> </a:t>
            </a:r>
            <a:r>
              <a:rPr lang="de-DE" sz="2400" dirty="0" err="1" smtClean="0"/>
              <a:t>genotypic</a:t>
            </a:r>
            <a:r>
              <a:rPr lang="de-DE" sz="2400" dirty="0" smtClean="0"/>
              <a:t> </a:t>
            </a:r>
            <a:r>
              <a:rPr lang="de-DE" sz="2400" dirty="0" err="1" smtClean="0"/>
              <a:t>and</a:t>
            </a:r>
            <a:r>
              <a:rPr lang="de-DE" sz="2400" dirty="0" smtClean="0"/>
              <a:t>/</a:t>
            </a:r>
            <a:r>
              <a:rPr lang="de-DE" sz="2400" dirty="0" err="1" smtClean="0"/>
              <a:t>or</a:t>
            </a:r>
            <a:r>
              <a:rPr lang="de-DE" sz="2400" dirty="0" smtClean="0"/>
              <a:t> </a:t>
            </a:r>
            <a:r>
              <a:rPr lang="de-DE" sz="2400" dirty="0" err="1" smtClean="0"/>
              <a:t>phenotypic</a:t>
            </a:r>
            <a:r>
              <a:rPr lang="de-DE" sz="2400" dirty="0" smtClean="0"/>
              <a:t> </a:t>
            </a:r>
            <a:r>
              <a:rPr lang="de-DE" sz="2400" dirty="0" err="1" smtClean="0"/>
              <a:t>characteristics</a:t>
            </a:r>
            <a:r>
              <a:rPr lang="de-DE" sz="2400" dirty="0" smtClean="0"/>
              <a:t> </a:t>
            </a:r>
            <a:r>
              <a:rPr lang="de-DE" sz="2400" dirty="0" err="1" smtClean="0"/>
              <a:t>and</a:t>
            </a:r>
            <a:r>
              <a:rPr lang="de-DE" sz="2400" dirty="0" smtClean="0"/>
              <a:t> </a:t>
            </a:r>
            <a:r>
              <a:rPr lang="de-DE" sz="2400" dirty="0" err="1" smtClean="0"/>
              <a:t>react</a:t>
            </a:r>
            <a:r>
              <a:rPr lang="de-DE" sz="2400" dirty="0" smtClean="0"/>
              <a:t> </a:t>
            </a:r>
            <a:r>
              <a:rPr lang="de-DE" sz="2400" dirty="0" err="1" smtClean="0"/>
              <a:t>serologically</a:t>
            </a:r>
            <a:r>
              <a:rPr lang="de-DE" sz="2400" dirty="0" smtClean="0"/>
              <a:t> [</a:t>
            </a:r>
            <a:r>
              <a:rPr lang="de-DE" sz="2400" dirty="0" err="1" smtClean="0"/>
              <a:t>with</a:t>
            </a:r>
            <a:r>
              <a:rPr lang="de-DE" sz="2400" dirty="0" smtClean="0"/>
              <a:t> F93-125]“ </a:t>
            </a:r>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5757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400" b="1" dirty="0" err="1"/>
              <a:t>Pharmaq</a:t>
            </a:r>
            <a:r>
              <a:rPr lang="de-DE" sz="2400" b="1" dirty="0"/>
              <a:t> v. </a:t>
            </a:r>
            <a:r>
              <a:rPr lang="de-DE" sz="2400" b="1" dirty="0" err="1"/>
              <a:t>Intervet</a:t>
            </a:r>
            <a:r>
              <a:rPr lang="de-DE" sz="2400" b="1" dirty="0"/>
              <a:t> (E-16-14</a:t>
            </a:r>
            <a:r>
              <a:rPr lang="de-DE" sz="2400" b="1" dirty="0" smtClean="0"/>
              <a:t>)</a:t>
            </a:r>
          </a:p>
          <a:p>
            <a:pPr marL="0" indent="0">
              <a:buNone/>
            </a:pPr>
            <a:endParaRPr lang="de-DE" sz="2400" b="1" dirty="0"/>
          </a:p>
          <a:p>
            <a:pPr>
              <a:lnSpc>
                <a:spcPct val="150000"/>
              </a:lnSpc>
              <a:buFont typeface="Arial" charset="0"/>
              <a:buChar char="•"/>
            </a:pPr>
            <a:r>
              <a:rPr lang="de-DE" sz="2200" dirty="0" err="1"/>
              <a:t>Intervet‘s</a:t>
            </a:r>
            <a:r>
              <a:rPr lang="de-DE" sz="2200" dirty="0"/>
              <a:t> </a:t>
            </a:r>
            <a:r>
              <a:rPr lang="de-DE" sz="2200" dirty="0" err="1"/>
              <a:t>vaccine</a:t>
            </a:r>
            <a:r>
              <a:rPr lang="de-DE" sz="2200" dirty="0"/>
              <a:t> (</a:t>
            </a:r>
            <a:r>
              <a:rPr lang="de-DE" sz="2200" dirty="0" err="1"/>
              <a:t>Norvax</a:t>
            </a:r>
            <a:r>
              <a:rPr lang="de-DE" sz="2200" dirty="0"/>
              <a:t>) </a:t>
            </a:r>
            <a:r>
              <a:rPr lang="de-DE" sz="2200" dirty="0" err="1"/>
              <a:t>held</a:t>
            </a:r>
            <a:r>
              <a:rPr lang="de-DE" sz="2200" dirty="0"/>
              <a:t> MA in 2011 </a:t>
            </a:r>
            <a:r>
              <a:rPr lang="de-DE" sz="2200" dirty="0" err="1"/>
              <a:t>for</a:t>
            </a:r>
            <a:r>
              <a:rPr lang="de-DE" sz="2200" dirty="0"/>
              <a:t> „</a:t>
            </a:r>
            <a:r>
              <a:rPr lang="de-DE" sz="2200" dirty="0" err="1"/>
              <a:t>Inactivated</a:t>
            </a:r>
            <a:r>
              <a:rPr lang="de-DE" sz="2200" dirty="0"/>
              <a:t> </a:t>
            </a:r>
            <a:r>
              <a:rPr lang="de-DE" sz="2200" dirty="0" err="1"/>
              <a:t>Salmon</a:t>
            </a:r>
            <a:r>
              <a:rPr lang="de-DE" sz="2200" dirty="0"/>
              <a:t> </a:t>
            </a:r>
            <a:r>
              <a:rPr lang="de-DE" sz="2200" dirty="0" err="1"/>
              <a:t>Pacreatic</a:t>
            </a:r>
            <a:r>
              <a:rPr lang="de-DE" sz="2200" dirty="0"/>
              <a:t> </a:t>
            </a:r>
            <a:r>
              <a:rPr lang="de-DE" sz="2200" dirty="0" err="1"/>
              <a:t>Disease</a:t>
            </a:r>
            <a:r>
              <a:rPr lang="de-DE" sz="2200" dirty="0"/>
              <a:t> Virus </a:t>
            </a:r>
            <a:r>
              <a:rPr lang="de-DE" sz="2200" dirty="0" err="1"/>
              <a:t>Strain</a:t>
            </a:r>
            <a:r>
              <a:rPr lang="de-DE" sz="2200" dirty="0"/>
              <a:t> F93-125“ (SAV1)</a:t>
            </a:r>
            <a:r>
              <a:rPr lang="de-DE" sz="2400" dirty="0"/>
              <a:t/>
            </a:r>
            <a:br>
              <a:rPr lang="de-DE" sz="2400" dirty="0"/>
            </a:br>
            <a:endParaRPr lang="de-DE" sz="2400" dirty="0"/>
          </a:p>
          <a:p>
            <a:pPr>
              <a:lnSpc>
                <a:spcPct val="150000"/>
              </a:lnSpc>
              <a:buFont typeface="Arial" charset="0"/>
              <a:buChar char="•"/>
            </a:pPr>
            <a:r>
              <a:rPr lang="de-DE" sz="2200" dirty="0" err="1"/>
              <a:t>Pharmaq‘s</a:t>
            </a:r>
            <a:r>
              <a:rPr lang="de-DE" sz="2200" dirty="0"/>
              <a:t> </a:t>
            </a:r>
            <a:r>
              <a:rPr lang="de-DE" sz="2200" dirty="0" err="1"/>
              <a:t>vaccine</a:t>
            </a:r>
            <a:r>
              <a:rPr lang="de-DE" sz="2200" dirty="0"/>
              <a:t> </a:t>
            </a:r>
            <a:r>
              <a:rPr lang="de-DE" sz="2200" dirty="0" err="1"/>
              <a:t>based</a:t>
            </a:r>
            <a:r>
              <a:rPr lang="de-DE" sz="2200" dirty="0"/>
              <a:t> on a different </a:t>
            </a:r>
            <a:r>
              <a:rPr lang="de-DE" sz="2200" dirty="0" err="1"/>
              <a:t>subtype</a:t>
            </a:r>
            <a:r>
              <a:rPr lang="de-DE" sz="2200" dirty="0"/>
              <a:t> </a:t>
            </a:r>
            <a:r>
              <a:rPr lang="de-DE" sz="2200" dirty="0" err="1"/>
              <a:t>of</a:t>
            </a:r>
            <a:r>
              <a:rPr lang="de-DE" sz="2200" dirty="0"/>
              <a:t> PD (SAV3)</a:t>
            </a:r>
            <a:r>
              <a:rPr lang="de-DE" sz="2400" dirty="0" smtClean="0"/>
              <a:t/>
            </a:r>
            <a:br>
              <a:rPr lang="de-DE" sz="2400" dirty="0" smtClean="0"/>
            </a:br>
            <a:endParaRPr lang="de-DE" sz="2400" dirty="0" smtClean="0"/>
          </a:p>
          <a:p>
            <a:pPr>
              <a:lnSpc>
                <a:spcPct val="140000"/>
              </a:lnSpc>
              <a:buFont typeface="Arial" charset="0"/>
              <a:buChar char="•"/>
            </a:pPr>
            <a:r>
              <a:rPr lang="de-DE" sz="2200" dirty="0"/>
              <a:t>SAV3 </a:t>
            </a:r>
            <a:r>
              <a:rPr lang="de-DE" sz="2200" dirty="0" err="1"/>
              <a:t>is</a:t>
            </a:r>
            <a:r>
              <a:rPr lang="de-DE" sz="2200" dirty="0"/>
              <a:t> </a:t>
            </a:r>
            <a:r>
              <a:rPr lang="de-DE" sz="2200" dirty="0" err="1"/>
              <a:t>genetically</a:t>
            </a:r>
            <a:r>
              <a:rPr lang="de-DE" sz="2200" dirty="0"/>
              <a:t> </a:t>
            </a:r>
            <a:r>
              <a:rPr lang="de-DE" sz="2200" dirty="0" err="1"/>
              <a:t>distinct</a:t>
            </a:r>
            <a:r>
              <a:rPr lang="de-DE" sz="2200" dirty="0"/>
              <a:t> </a:t>
            </a:r>
            <a:r>
              <a:rPr lang="de-DE" sz="2200" dirty="0" err="1"/>
              <a:t>from</a:t>
            </a:r>
            <a:r>
              <a:rPr lang="de-DE" sz="2200" dirty="0"/>
              <a:t>  SAV1</a:t>
            </a:r>
          </a:p>
          <a:p>
            <a:pPr>
              <a:buFont typeface="Arial" charset="0"/>
              <a:buChar char="•"/>
            </a:pPr>
            <a:endParaRPr lang="de-DE" sz="5000" dirty="0">
              <a:solidFill>
                <a:schemeClr val="accent1">
                  <a:lumMod val="75000"/>
                </a:schemeClr>
              </a:solidFill>
            </a:endParaRPr>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08638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 </a:t>
            </a:r>
          </a:p>
        </p:txBody>
      </p:sp>
      <p:sp>
        <p:nvSpPr>
          <p:cNvPr id="3" name="Inhaltsplatzhalter 2"/>
          <p:cNvSpPr>
            <a:spLocks noGrp="1"/>
          </p:cNvSpPr>
          <p:nvPr>
            <p:ph idx="4294967295"/>
          </p:nvPr>
        </p:nvSpPr>
        <p:spPr>
          <a:xfrm>
            <a:off x="457200" y="1457700"/>
            <a:ext cx="8229600" cy="5220000"/>
          </a:xfrm>
        </p:spPr>
        <p:txBody>
          <a:bodyPr>
            <a:normAutofit fontScale="25000" lnSpcReduction="20000"/>
          </a:bodyPr>
          <a:lstStyle/>
          <a:p>
            <a:pPr marL="0" indent="0">
              <a:buNone/>
            </a:pPr>
            <a:r>
              <a:rPr lang="de-DE" sz="11200" b="1" dirty="0" err="1" smtClean="0"/>
              <a:t>Pharmaq</a:t>
            </a:r>
            <a:r>
              <a:rPr lang="de-DE" sz="11200" b="1" dirty="0" smtClean="0"/>
              <a:t> v. </a:t>
            </a:r>
            <a:r>
              <a:rPr lang="de-DE" sz="11200" b="1" dirty="0" err="1" smtClean="0"/>
              <a:t>Intervet</a:t>
            </a:r>
            <a:r>
              <a:rPr lang="de-DE" sz="11200" b="1" dirty="0" smtClean="0"/>
              <a:t> (E-16-14)</a:t>
            </a:r>
          </a:p>
          <a:p>
            <a:pPr marL="0" indent="0">
              <a:buNone/>
            </a:pPr>
            <a:endParaRPr lang="de-DE" sz="5000" dirty="0">
              <a:solidFill>
                <a:schemeClr val="accent1">
                  <a:lumMod val="75000"/>
                </a:schemeClr>
              </a:solidFill>
            </a:endParaRPr>
          </a:p>
          <a:p>
            <a:pPr>
              <a:lnSpc>
                <a:spcPct val="170000"/>
              </a:lnSpc>
              <a:buFont typeface="Arial" charset="0"/>
              <a:buChar char="•"/>
            </a:pPr>
            <a:r>
              <a:rPr lang="de-DE" sz="8800" dirty="0"/>
              <a:t>Patent </a:t>
            </a:r>
            <a:r>
              <a:rPr lang="de-DE" sz="8800" dirty="0" err="1"/>
              <a:t>litigation</a:t>
            </a:r>
            <a:r>
              <a:rPr lang="de-DE" sz="8800" dirty="0"/>
              <a:t> in NO: </a:t>
            </a:r>
            <a:r>
              <a:rPr lang="de-DE" sz="8800" dirty="0" err="1"/>
              <a:t>Pharmaq‘s</a:t>
            </a:r>
            <a:r>
              <a:rPr lang="de-DE" sz="8800" dirty="0"/>
              <a:t> </a:t>
            </a:r>
            <a:r>
              <a:rPr lang="de-DE" sz="8800" dirty="0" err="1"/>
              <a:t>vaccine</a:t>
            </a:r>
            <a:r>
              <a:rPr lang="de-DE" sz="8800" dirty="0"/>
              <a:t> </a:t>
            </a:r>
            <a:r>
              <a:rPr lang="de-DE" sz="8800" dirty="0" err="1"/>
              <a:t>infringes</a:t>
            </a:r>
            <a:r>
              <a:rPr lang="de-DE" sz="8800" dirty="0"/>
              <a:t> </a:t>
            </a:r>
            <a:r>
              <a:rPr lang="de-DE" sz="8800" dirty="0" err="1"/>
              <a:t>Intervet‘s</a:t>
            </a:r>
            <a:r>
              <a:rPr lang="de-DE" sz="8800" dirty="0"/>
              <a:t> </a:t>
            </a:r>
            <a:r>
              <a:rPr lang="de-DE" sz="8800" dirty="0" smtClean="0"/>
              <a:t>patent</a:t>
            </a:r>
            <a:endParaRPr lang="de-DE" sz="5000" dirty="0"/>
          </a:p>
          <a:p>
            <a:pPr>
              <a:lnSpc>
                <a:spcPct val="170000"/>
              </a:lnSpc>
              <a:buFont typeface="Arial" charset="0"/>
              <a:buChar char="•"/>
            </a:pPr>
            <a:r>
              <a:rPr lang="de-DE" sz="8800" dirty="0" err="1"/>
              <a:t>Pharmaq</a:t>
            </a:r>
            <a:r>
              <a:rPr lang="de-DE" sz="8800" dirty="0"/>
              <a:t> </a:t>
            </a:r>
            <a:r>
              <a:rPr lang="de-DE" sz="8800" dirty="0" err="1"/>
              <a:t>sought</a:t>
            </a:r>
            <a:r>
              <a:rPr lang="de-DE" sz="8800" dirty="0"/>
              <a:t> </a:t>
            </a:r>
            <a:r>
              <a:rPr lang="de-DE" sz="8800" dirty="0" err="1"/>
              <a:t>declaration</a:t>
            </a:r>
            <a:r>
              <a:rPr lang="de-DE" sz="8800" dirty="0"/>
              <a:t> </a:t>
            </a:r>
            <a:r>
              <a:rPr lang="de-DE" sz="8800" dirty="0" err="1"/>
              <a:t>before</a:t>
            </a:r>
            <a:r>
              <a:rPr lang="de-DE" sz="8800" dirty="0"/>
              <a:t> </a:t>
            </a:r>
            <a:r>
              <a:rPr lang="de-DE" sz="8800" dirty="0" err="1"/>
              <a:t>the</a:t>
            </a:r>
            <a:r>
              <a:rPr lang="de-DE" sz="8800" dirty="0"/>
              <a:t> Oslo DC </a:t>
            </a:r>
            <a:r>
              <a:rPr lang="de-DE" sz="8800" dirty="0" err="1"/>
              <a:t>that</a:t>
            </a:r>
            <a:r>
              <a:rPr lang="de-DE" sz="8800" dirty="0"/>
              <a:t> a </a:t>
            </a:r>
            <a:r>
              <a:rPr lang="de-DE" sz="8800" dirty="0" err="1"/>
              <a:t>Norwegian</a:t>
            </a:r>
            <a:r>
              <a:rPr lang="de-DE" sz="8800" dirty="0"/>
              <a:t> SPC </a:t>
            </a:r>
            <a:r>
              <a:rPr lang="de-DE" sz="8800" dirty="0" err="1"/>
              <a:t>held</a:t>
            </a:r>
            <a:r>
              <a:rPr lang="de-DE" sz="8800" dirty="0"/>
              <a:t> </a:t>
            </a:r>
            <a:r>
              <a:rPr lang="de-DE" sz="8800" dirty="0" err="1"/>
              <a:t>by</a:t>
            </a:r>
            <a:r>
              <a:rPr lang="de-DE" sz="8800" dirty="0"/>
              <a:t> </a:t>
            </a:r>
            <a:r>
              <a:rPr lang="de-DE" sz="8800" dirty="0" err="1"/>
              <a:t>Intervet</a:t>
            </a:r>
            <a:r>
              <a:rPr lang="de-DE" sz="8800" dirty="0"/>
              <a:t> </a:t>
            </a:r>
            <a:r>
              <a:rPr lang="de-DE" sz="8800" dirty="0" err="1"/>
              <a:t>is</a:t>
            </a:r>
            <a:r>
              <a:rPr lang="de-DE" sz="8800" dirty="0"/>
              <a:t> </a:t>
            </a:r>
            <a:r>
              <a:rPr lang="de-DE" sz="8800" dirty="0" err="1"/>
              <a:t>either</a:t>
            </a:r>
            <a:r>
              <a:rPr lang="de-DE" sz="8800" dirty="0"/>
              <a:t> invalid </a:t>
            </a:r>
            <a:r>
              <a:rPr lang="de-DE" sz="8800" dirty="0" err="1"/>
              <a:t>or</a:t>
            </a:r>
            <a:r>
              <a:rPr lang="de-DE" sz="8800" dirty="0"/>
              <a:t> </a:t>
            </a:r>
            <a:r>
              <a:rPr lang="de-DE" sz="8800" dirty="0" err="1"/>
              <a:t>does</a:t>
            </a:r>
            <a:r>
              <a:rPr lang="de-DE" sz="8800" dirty="0"/>
              <a:t> not </a:t>
            </a:r>
            <a:r>
              <a:rPr lang="de-DE" sz="8800" dirty="0" err="1"/>
              <a:t>cover</a:t>
            </a:r>
            <a:r>
              <a:rPr lang="de-DE" sz="8800" dirty="0"/>
              <a:t> </a:t>
            </a:r>
            <a:r>
              <a:rPr lang="de-DE" sz="8800" dirty="0" err="1"/>
              <a:t>the</a:t>
            </a:r>
            <a:r>
              <a:rPr lang="de-DE" sz="8800" dirty="0"/>
              <a:t> </a:t>
            </a:r>
            <a:r>
              <a:rPr lang="de-DE" sz="8800" dirty="0" err="1"/>
              <a:t>virus</a:t>
            </a:r>
            <a:r>
              <a:rPr lang="de-DE" sz="8800" dirty="0"/>
              <a:t> </a:t>
            </a:r>
            <a:r>
              <a:rPr lang="de-DE" sz="8800" dirty="0" err="1"/>
              <a:t>strain</a:t>
            </a:r>
            <a:r>
              <a:rPr lang="de-DE" sz="8800" dirty="0"/>
              <a:t> in </a:t>
            </a:r>
            <a:r>
              <a:rPr lang="de-DE" sz="8800" dirty="0" err="1"/>
              <a:t>the</a:t>
            </a:r>
            <a:r>
              <a:rPr lang="de-DE" sz="8800" dirty="0"/>
              <a:t> </a:t>
            </a:r>
            <a:r>
              <a:rPr lang="de-DE" sz="8800" dirty="0" err="1"/>
              <a:t>Pharmaq</a:t>
            </a:r>
            <a:r>
              <a:rPr lang="de-DE" sz="8800" dirty="0"/>
              <a:t> </a:t>
            </a:r>
            <a:r>
              <a:rPr lang="de-DE" sz="8800" dirty="0" err="1" smtClean="0"/>
              <a:t>vaccine</a:t>
            </a:r>
            <a:endParaRPr lang="de-DE" sz="5000" dirty="0"/>
          </a:p>
          <a:p>
            <a:pPr>
              <a:lnSpc>
                <a:spcPct val="170000"/>
              </a:lnSpc>
              <a:buFont typeface="Arial" charset="0"/>
              <a:buChar char="•"/>
            </a:pPr>
            <a:r>
              <a:rPr lang="de-DE" sz="8800" dirty="0"/>
              <a:t>The SPC </a:t>
            </a:r>
            <a:r>
              <a:rPr lang="de-DE" sz="8800" dirty="0" err="1"/>
              <a:t>is</a:t>
            </a:r>
            <a:r>
              <a:rPr lang="de-DE" sz="8800" dirty="0"/>
              <a:t> </a:t>
            </a:r>
            <a:r>
              <a:rPr lang="de-DE" sz="8800" dirty="0" err="1"/>
              <a:t>based</a:t>
            </a:r>
            <a:r>
              <a:rPr lang="de-DE" sz="8800" dirty="0"/>
              <a:t> on MA </a:t>
            </a:r>
            <a:r>
              <a:rPr lang="de-DE" sz="8800" dirty="0" err="1"/>
              <a:t>for</a:t>
            </a:r>
            <a:r>
              <a:rPr lang="de-DE" sz="8800" dirty="0"/>
              <a:t> </a:t>
            </a:r>
            <a:r>
              <a:rPr lang="de-DE" sz="8800" dirty="0" err="1"/>
              <a:t>the</a:t>
            </a:r>
            <a:r>
              <a:rPr lang="de-DE" sz="8800" dirty="0"/>
              <a:t> </a:t>
            </a:r>
            <a:r>
              <a:rPr lang="de-DE" sz="8800" dirty="0" err="1"/>
              <a:t>specific</a:t>
            </a:r>
            <a:r>
              <a:rPr lang="de-DE" sz="8800" dirty="0"/>
              <a:t> </a:t>
            </a:r>
            <a:r>
              <a:rPr lang="de-DE" sz="8800" dirty="0" err="1"/>
              <a:t>strain</a:t>
            </a:r>
            <a:r>
              <a:rPr lang="de-DE" sz="8800" dirty="0"/>
              <a:t> </a:t>
            </a:r>
            <a:r>
              <a:rPr lang="de-DE" sz="8800" dirty="0" err="1"/>
              <a:t>used</a:t>
            </a:r>
            <a:r>
              <a:rPr lang="de-DE" sz="8800" dirty="0"/>
              <a:t> </a:t>
            </a:r>
            <a:r>
              <a:rPr lang="de-DE" sz="8800" dirty="0" err="1"/>
              <a:t>by</a:t>
            </a:r>
            <a:r>
              <a:rPr lang="de-DE" sz="8800" dirty="0"/>
              <a:t> </a:t>
            </a:r>
            <a:r>
              <a:rPr lang="de-DE" sz="8800" dirty="0" err="1"/>
              <a:t>Intervet</a:t>
            </a:r>
            <a:r>
              <a:rPr lang="de-DE" sz="8800" dirty="0"/>
              <a:t>, but </a:t>
            </a:r>
            <a:r>
              <a:rPr lang="de-DE" sz="8800" dirty="0" err="1"/>
              <a:t>the</a:t>
            </a:r>
            <a:r>
              <a:rPr lang="de-DE" sz="8800" dirty="0"/>
              <a:t> SPC was </a:t>
            </a:r>
            <a:r>
              <a:rPr lang="de-DE" sz="8800" dirty="0" err="1"/>
              <a:t>granted</a:t>
            </a:r>
            <a:r>
              <a:rPr lang="de-DE" sz="8800" dirty="0"/>
              <a:t> </a:t>
            </a:r>
            <a:r>
              <a:rPr lang="de-DE" sz="8800" dirty="0" err="1"/>
              <a:t>with</a:t>
            </a:r>
            <a:r>
              <a:rPr lang="de-DE" sz="8800" dirty="0"/>
              <a:t> a </a:t>
            </a:r>
            <a:r>
              <a:rPr lang="de-DE" sz="8800" dirty="0" err="1"/>
              <a:t>broader</a:t>
            </a:r>
            <a:r>
              <a:rPr lang="de-DE" sz="8800" dirty="0"/>
              <a:t> </a:t>
            </a:r>
            <a:r>
              <a:rPr lang="de-DE" sz="8800" dirty="0" err="1"/>
              <a:t>product</a:t>
            </a:r>
            <a:r>
              <a:rPr lang="de-DE" sz="8800" dirty="0"/>
              <a:t> </a:t>
            </a:r>
            <a:r>
              <a:rPr lang="de-DE" sz="8800" dirty="0" err="1"/>
              <a:t>definition</a:t>
            </a:r>
            <a:r>
              <a:rPr lang="de-DE" sz="8800" dirty="0"/>
              <a:t> </a:t>
            </a:r>
            <a:r>
              <a:rPr lang="de-DE" sz="8800" dirty="0" err="1"/>
              <a:t>that</a:t>
            </a:r>
            <a:r>
              <a:rPr lang="de-DE" sz="8800" dirty="0"/>
              <a:t> </a:t>
            </a:r>
            <a:r>
              <a:rPr lang="de-DE" sz="8800" dirty="0" err="1"/>
              <a:t>encompasses</a:t>
            </a:r>
            <a:r>
              <a:rPr lang="de-DE" sz="8800" dirty="0"/>
              <a:t> </a:t>
            </a:r>
            <a:r>
              <a:rPr lang="de-DE" sz="8800" dirty="0" err="1"/>
              <a:t>the</a:t>
            </a:r>
            <a:r>
              <a:rPr lang="de-DE" sz="8800" dirty="0"/>
              <a:t> </a:t>
            </a:r>
            <a:r>
              <a:rPr lang="de-DE" sz="8800" dirty="0" err="1"/>
              <a:t>Pharmaq</a:t>
            </a:r>
            <a:r>
              <a:rPr lang="de-DE" sz="8800" dirty="0"/>
              <a:t> </a:t>
            </a:r>
            <a:r>
              <a:rPr lang="de-DE" sz="8800" dirty="0" err="1"/>
              <a:t>strain</a:t>
            </a:r>
            <a:endParaRPr lang="de-DE" sz="8800" dirty="0"/>
          </a:p>
          <a:p>
            <a:pPr marL="0" indent="0">
              <a:buNone/>
            </a:pPr>
            <a:endParaRPr lang="de-DE" sz="5000" dirty="0">
              <a:solidFill>
                <a:schemeClr val="accent1">
                  <a:lumMod val="75000"/>
                </a:schemeClr>
              </a:solidFill>
            </a:endParaRPr>
          </a:p>
          <a:p>
            <a:pPr>
              <a:buFont typeface="Arial" charset="0"/>
              <a:buChar char="•"/>
            </a:pPr>
            <a:endParaRPr lang="de-DE" sz="5000" dirty="0">
              <a:solidFill>
                <a:schemeClr val="accent1">
                  <a:lumMod val="75000"/>
                </a:schemeClr>
              </a:solidFill>
            </a:endParaRPr>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01755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 </a:t>
            </a:r>
          </a:p>
        </p:txBody>
      </p:sp>
      <p:sp>
        <p:nvSpPr>
          <p:cNvPr id="3" name="Inhaltsplatzhalter 2"/>
          <p:cNvSpPr>
            <a:spLocks noGrp="1"/>
          </p:cNvSpPr>
          <p:nvPr>
            <p:ph idx="4294967295"/>
          </p:nvPr>
        </p:nvSpPr>
        <p:spPr>
          <a:xfrm>
            <a:off x="457200" y="1600200"/>
            <a:ext cx="8229600" cy="4525963"/>
          </a:xfrm>
        </p:spPr>
        <p:txBody>
          <a:bodyPr>
            <a:normAutofit lnSpcReduction="10000"/>
          </a:bodyPr>
          <a:lstStyle/>
          <a:p>
            <a:pPr marL="0" indent="0">
              <a:lnSpc>
                <a:spcPct val="80000"/>
              </a:lnSpc>
              <a:buNone/>
            </a:pPr>
            <a:r>
              <a:rPr lang="de-DE" sz="2400" b="1" dirty="0" err="1"/>
              <a:t>Pharmaq</a:t>
            </a:r>
            <a:r>
              <a:rPr lang="de-DE" sz="2400" b="1" dirty="0"/>
              <a:t> v. </a:t>
            </a:r>
            <a:r>
              <a:rPr lang="de-DE" sz="2400" b="1" dirty="0" err="1"/>
              <a:t>Intervet</a:t>
            </a:r>
            <a:r>
              <a:rPr lang="de-DE" sz="2400" b="1" dirty="0"/>
              <a:t> (E-16-14</a:t>
            </a:r>
            <a:r>
              <a:rPr lang="de-DE" sz="2400" b="1" dirty="0" smtClean="0"/>
              <a:t>)</a:t>
            </a:r>
          </a:p>
          <a:p>
            <a:pPr marL="0" indent="0">
              <a:lnSpc>
                <a:spcPct val="80000"/>
              </a:lnSpc>
              <a:buNone/>
            </a:pPr>
            <a:endParaRPr lang="de-DE" sz="2400" b="1" dirty="0"/>
          </a:p>
          <a:p>
            <a:pPr marL="0" indent="0">
              <a:lnSpc>
                <a:spcPct val="80000"/>
              </a:lnSpc>
              <a:buNone/>
            </a:pPr>
            <a:r>
              <a:rPr lang="de-DE" sz="2400" dirty="0"/>
              <a:t>The Oslo DC </a:t>
            </a:r>
            <a:r>
              <a:rPr lang="de-DE" sz="2400" dirty="0" err="1"/>
              <a:t>asked</a:t>
            </a:r>
            <a:r>
              <a:rPr lang="de-DE" sz="2400" dirty="0"/>
              <a:t> </a:t>
            </a:r>
            <a:r>
              <a:rPr lang="de-DE" sz="2400" dirty="0" err="1"/>
              <a:t>the</a:t>
            </a:r>
            <a:r>
              <a:rPr lang="de-DE" sz="2400" dirty="0"/>
              <a:t> EFTA </a:t>
            </a:r>
            <a:r>
              <a:rPr lang="de-DE" sz="2400" dirty="0" smtClean="0"/>
              <a:t>Court:</a:t>
            </a:r>
          </a:p>
          <a:p>
            <a:pPr>
              <a:lnSpc>
                <a:spcPct val="80000"/>
              </a:lnSpc>
              <a:buFont typeface="Arial" charset="0"/>
              <a:buChar char="•"/>
            </a:pPr>
            <a:endParaRPr lang="de-DE" sz="2400" dirty="0"/>
          </a:p>
          <a:p>
            <a:pPr>
              <a:lnSpc>
                <a:spcPct val="150000"/>
              </a:lnSpc>
              <a:buFont typeface="Arial" charset="0"/>
              <a:buChar char="•"/>
            </a:pPr>
            <a:r>
              <a:rPr lang="de-DE" sz="2200" dirty="0" err="1"/>
              <a:t>Does</a:t>
            </a:r>
            <a:r>
              <a:rPr lang="de-DE" sz="2200" dirty="0"/>
              <a:t> </a:t>
            </a:r>
            <a:r>
              <a:rPr lang="de-DE" sz="2200" dirty="0" err="1"/>
              <a:t>the</a:t>
            </a:r>
            <a:r>
              <a:rPr lang="de-DE" sz="2200" dirty="0"/>
              <a:t> </a:t>
            </a:r>
            <a:r>
              <a:rPr lang="de-DE" sz="2200" dirty="0" err="1"/>
              <a:t>scope</a:t>
            </a:r>
            <a:r>
              <a:rPr lang="de-DE" sz="2200" dirty="0"/>
              <a:t> </a:t>
            </a:r>
            <a:r>
              <a:rPr lang="de-DE" sz="2200" dirty="0" err="1" smtClean="0"/>
              <a:t>of</a:t>
            </a:r>
            <a:r>
              <a:rPr lang="de-DE" sz="2200" dirty="0" smtClean="0"/>
              <a:t> </a:t>
            </a:r>
            <a:r>
              <a:rPr lang="de-DE" sz="2200" dirty="0" err="1" smtClean="0"/>
              <a:t>Intervet‘s</a:t>
            </a:r>
            <a:r>
              <a:rPr lang="de-DE" sz="2200" dirty="0" smtClean="0"/>
              <a:t> SPC </a:t>
            </a:r>
            <a:r>
              <a:rPr lang="de-DE" sz="2200" dirty="0" err="1"/>
              <a:t>cover</a:t>
            </a:r>
            <a:r>
              <a:rPr lang="de-DE" sz="2200" dirty="0"/>
              <a:t> not </a:t>
            </a:r>
            <a:r>
              <a:rPr lang="de-DE" sz="2200" dirty="0" err="1"/>
              <a:t>only</a:t>
            </a:r>
            <a:r>
              <a:rPr lang="de-DE" sz="2200" dirty="0"/>
              <a:t> </a:t>
            </a:r>
            <a:r>
              <a:rPr lang="de-DE" sz="2200" dirty="0" err="1"/>
              <a:t>the</a:t>
            </a:r>
            <a:r>
              <a:rPr lang="de-DE" sz="2200" dirty="0"/>
              <a:t> </a:t>
            </a:r>
            <a:r>
              <a:rPr lang="de-DE" sz="2200" dirty="0" err="1"/>
              <a:t>specific</a:t>
            </a:r>
            <a:r>
              <a:rPr lang="de-DE" sz="2200" dirty="0"/>
              <a:t> </a:t>
            </a:r>
            <a:r>
              <a:rPr lang="de-DE" sz="2200" dirty="0" err="1"/>
              <a:t>strain</a:t>
            </a:r>
            <a:r>
              <a:rPr lang="de-DE" sz="2200" dirty="0"/>
              <a:t> in </a:t>
            </a:r>
            <a:r>
              <a:rPr lang="de-DE" sz="2200" dirty="0" err="1"/>
              <a:t>the</a:t>
            </a:r>
            <a:r>
              <a:rPr lang="de-DE" sz="2200" dirty="0"/>
              <a:t> </a:t>
            </a:r>
            <a:r>
              <a:rPr lang="de-DE" sz="2200" dirty="0" err="1"/>
              <a:t>medicinal</a:t>
            </a:r>
            <a:r>
              <a:rPr lang="de-DE" sz="2200" dirty="0"/>
              <a:t> </a:t>
            </a:r>
            <a:r>
              <a:rPr lang="de-DE" sz="2200" dirty="0" err="1"/>
              <a:t>product</a:t>
            </a:r>
            <a:r>
              <a:rPr lang="de-DE" sz="2200" dirty="0"/>
              <a:t>, but also </a:t>
            </a:r>
            <a:r>
              <a:rPr lang="de-DE" sz="2200" dirty="0" err="1"/>
              <a:t>other</a:t>
            </a:r>
            <a:r>
              <a:rPr lang="de-DE" sz="2200" dirty="0"/>
              <a:t> </a:t>
            </a:r>
            <a:r>
              <a:rPr lang="de-DE" sz="2200" dirty="0" err="1"/>
              <a:t>strains</a:t>
            </a:r>
            <a:r>
              <a:rPr lang="de-DE" sz="2200" dirty="0"/>
              <a:t> </a:t>
            </a:r>
            <a:r>
              <a:rPr lang="de-DE" sz="2200" dirty="0" err="1"/>
              <a:t>covered</a:t>
            </a:r>
            <a:r>
              <a:rPr lang="de-DE" sz="2200" dirty="0"/>
              <a:t> </a:t>
            </a:r>
            <a:r>
              <a:rPr lang="de-DE" sz="2200" dirty="0" err="1"/>
              <a:t>by</a:t>
            </a:r>
            <a:r>
              <a:rPr lang="de-DE" sz="2200" dirty="0"/>
              <a:t> </a:t>
            </a:r>
            <a:r>
              <a:rPr lang="de-DE" sz="2200" dirty="0" err="1"/>
              <a:t>the</a:t>
            </a:r>
            <a:r>
              <a:rPr lang="de-DE" sz="2200" dirty="0"/>
              <a:t> </a:t>
            </a:r>
            <a:r>
              <a:rPr lang="de-DE" sz="2200" dirty="0" err="1"/>
              <a:t>basic</a:t>
            </a:r>
            <a:r>
              <a:rPr lang="de-DE" sz="2200" dirty="0"/>
              <a:t> patent </a:t>
            </a:r>
            <a:r>
              <a:rPr lang="de-DE" sz="2200" dirty="0" err="1"/>
              <a:t>and</a:t>
            </a:r>
            <a:r>
              <a:rPr lang="de-DE" sz="2200" dirty="0"/>
              <a:t> </a:t>
            </a:r>
            <a:r>
              <a:rPr lang="de-DE" sz="2200" dirty="0" err="1"/>
              <a:t>the</a:t>
            </a:r>
            <a:r>
              <a:rPr lang="de-DE" sz="2200" dirty="0"/>
              <a:t> SPC </a:t>
            </a:r>
            <a:r>
              <a:rPr lang="de-DE" sz="2200" dirty="0" err="1"/>
              <a:t>product</a:t>
            </a:r>
            <a:r>
              <a:rPr lang="de-DE" sz="2200" dirty="0"/>
              <a:t> </a:t>
            </a:r>
            <a:r>
              <a:rPr lang="de-DE" sz="2200" dirty="0" err="1"/>
              <a:t>definition</a:t>
            </a:r>
            <a:r>
              <a:rPr lang="de-DE" sz="2200" dirty="0"/>
              <a:t>?</a:t>
            </a:r>
            <a:br>
              <a:rPr lang="de-DE" sz="2200" dirty="0"/>
            </a:br>
            <a:endParaRPr lang="de-DE" sz="2200" dirty="0"/>
          </a:p>
          <a:p>
            <a:pPr>
              <a:lnSpc>
                <a:spcPct val="150000"/>
              </a:lnSpc>
              <a:buFont typeface="Arial" charset="0"/>
              <a:buChar char="•"/>
            </a:pPr>
            <a:r>
              <a:rPr lang="de-DE" sz="2200" dirty="0" err="1"/>
              <a:t>Is</a:t>
            </a:r>
            <a:r>
              <a:rPr lang="de-DE" sz="2200" dirty="0"/>
              <a:t> an SPC </a:t>
            </a:r>
            <a:r>
              <a:rPr lang="de-DE" sz="2200" dirty="0" err="1"/>
              <a:t>is</a:t>
            </a:r>
            <a:r>
              <a:rPr lang="de-DE" sz="2200" dirty="0"/>
              <a:t> valid </a:t>
            </a:r>
            <a:r>
              <a:rPr lang="de-DE" sz="2200" dirty="0" err="1"/>
              <a:t>if</a:t>
            </a:r>
            <a:r>
              <a:rPr lang="de-DE" sz="2200" dirty="0"/>
              <a:t> </a:t>
            </a:r>
            <a:r>
              <a:rPr lang="de-DE" sz="2200" dirty="0" err="1"/>
              <a:t>it</a:t>
            </a:r>
            <a:r>
              <a:rPr lang="de-DE" sz="2200" dirty="0"/>
              <a:t> </a:t>
            </a:r>
            <a:r>
              <a:rPr lang="de-DE" sz="2200" dirty="0" err="1"/>
              <a:t>is</a:t>
            </a:r>
            <a:r>
              <a:rPr lang="de-DE" sz="2200" dirty="0"/>
              <a:t> </a:t>
            </a:r>
            <a:r>
              <a:rPr lang="de-DE" sz="2200" dirty="0" err="1"/>
              <a:t>granted</a:t>
            </a:r>
            <a:r>
              <a:rPr lang="de-DE" sz="2200" dirty="0"/>
              <a:t> </a:t>
            </a:r>
            <a:r>
              <a:rPr lang="de-DE" sz="2200" dirty="0" err="1"/>
              <a:t>with</a:t>
            </a:r>
            <a:r>
              <a:rPr lang="de-DE" sz="2200" dirty="0"/>
              <a:t> a </a:t>
            </a:r>
            <a:r>
              <a:rPr lang="de-DE" sz="2200" dirty="0" err="1"/>
              <a:t>product</a:t>
            </a:r>
            <a:r>
              <a:rPr lang="de-DE" sz="2200" dirty="0"/>
              <a:t> </a:t>
            </a:r>
            <a:r>
              <a:rPr lang="de-DE" sz="2200" dirty="0" err="1"/>
              <a:t>definition</a:t>
            </a:r>
            <a:r>
              <a:rPr lang="de-DE" sz="2200" dirty="0"/>
              <a:t> </a:t>
            </a:r>
            <a:r>
              <a:rPr lang="de-DE" sz="2200" dirty="0" err="1"/>
              <a:t>that</a:t>
            </a:r>
            <a:r>
              <a:rPr lang="de-DE" sz="2200" dirty="0"/>
              <a:t> </a:t>
            </a:r>
            <a:r>
              <a:rPr lang="de-DE" sz="2200" dirty="0" err="1"/>
              <a:t>is</a:t>
            </a:r>
            <a:r>
              <a:rPr lang="de-DE" sz="2200" dirty="0"/>
              <a:t> not limited </a:t>
            </a:r>
            <a:r>
              <a:rPr lang="de-DE" sz="2200" dirty="0" err="1"/>
              <a:t>to</a:t>
            </a:r>
            <a:r>
              <a:rPr lang="de-DE" sz="2200" dirty="0"/>
              <a:t> </a:t>
            </a:r>
            <a:r>
              <a:rPr lang="de-DE" sz="2200" dirty="0" err="1"/>
              <a:t>the</a:t>
            </a:r>
            <a:r>
              <a:rPr lang="de-DE" sz="2200" dirty="0"/>
              <a:t> </a:t>
            </a:r>
            <a:r>
              <a:rPr lang="de-DE" sz="2200" dirty="0" err="1"/>
              <a:t>authorized</a:t>
            </a:r>
            <a:r>
              <a:rPr lang="de-DE" sz="2200" dirty="0"/>
              <a:t> </a:t>
            </a:r>
            <a:r>
              <a:rPr lang="de-DE" sz="2200" dirty="0" err="1"/>
              <a:t>strain</a:t>
            </a:r>
            <a:r>
              <a:rPr lang="de-DE" sz="2200" dirty="0"/>
              <a:t>?</a:t>
            </a:r>
          </a:p>
          <a:p>
            <a:pPr marL="0" indent="0">
              <a:buNone/>
            </a:pPr>
            <a:endParaRPr lang="de-DE" sz="2000" dirty="0"/>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52072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b="1" dirty="0"/>
              <a:t>„</a:t>
            </a:r>
            <a:r>
              <a:rPr lang="de-DE" sz="2800" b="1" dirty="0" err="1"/>
              <a:t>Product</a:t>
            </a:r>
            <a:r>
              <a:rPr lang="de-DE" sz="2800" b="1" dirty="0"/>
              <a:t> </a:t>
            </a:r>
            <a:r>
              <a:rPr lang="de-DE" sz="2800" b="1" dirty="0" err="1"/>
              <a:t>protected</a:t>
            </a:r>
            <a:r>
              <a:rPr lang="de-DE" sz="2800" b="1" dirty="0"/>
              <a:t> </a:t>
            </a:r>
            <a:r>
              <a:rPr lang="de-DE" sz="2800" b="1" dirty="0" err="1"/>
              <a:t>by</a:t>
            </a:r>
            <a:r>
              <a:rPr lang="de-DE" sz="2800" b="1" dirty="0"/>
              <a:t> a </a:t>
            </a:r>
            <a:r>
              <a:rPr lang="de-DE" sz="2800" b="1" dirty="0" err="1"/>
              <a:t>basic</a:t>
            </a:r>
            <a:r>
              <a:rPr lang="de-DE" sz="2800" b="1"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800" dirty="0" smtClean="0"/>
          </a:p>
          <a:p>
            <a:pPr marL="0" indent="0">
              <a:buNone/>
            </a:pPr>
            <a:r>
              <a:rPr lang="de-DE" sz="2200" b="1" dirty="0" err="1" smtClean="0"/>
              <a:t>Article</a:t>
            </a:r>
            <a:r>
              <a:rPr lang="de-DE" sz="2200" b="1" dirty="0" smtClean="0"/>
              <a:t> 4</a:t>
            </a:r>
            <a:r>
              <a:rPr lang="de-DE" sz="2200" dirty="0" smtClean="0"/>
              <a:t> </a:t>
            </a:r>
            <a:r>
              <a:rPr lang="de-DE" sz="2200" dirty="0" err="1" smtClean="0"/>
              <a:t>of</a:t>
            </a:r>
            <a:r>
              <a:rPr lang="de-DE" sz="2200" dirty="0" smtClean="0"/>
              <a:t> </a:t>
            </a:r>
            <a:r>
              <a:rPr lang="de-DE" sz="2200" dirty="0" err="1" smtClean="0"/>
              <a:t>the</a:t>
            </a:r>
            <a:r>
              <a:rPr lang="de-DE" sz="2200" dirty="0" smtClean="0"/>
              <a:t> SPC Regulation </a:t>
            </a:r>
            <a:r>
              <a:rPr lang="de-DE" sz="2200" dirty="0" err="1" smtClean="0"/>
              <a:t>entitled</a:t>
            </a:r>
            <a:r>
              <a:rPr lang="de-DE" sz="2200" dirty="0" smtClean="0"/>
              <a:t> „</a:t>
            </a:r>
            <a:r>
              <a:rPr lang="de-DE" sz="2200" dirty="0" err="1"/>
              <a:t>S</a:t>
            </a:r>
            <a:r>
              <a:rPr lang="de-DE" sz="2200" dirty="0" err="1" smtClean="0"/>
              <a:t>ubject</a:t>
            </a:r>
            <a:r>
              <a:rPr lang="de-DE" sz="2200" dirty="0" smtClean="0"/>
              <a:t> matter </a:t>
            </a:r>
            <a:r>
              <a:rPr lang="de-DE" sz="2200" dirty="0" err="1" smtClean="0"/>
              <a:t>of</a:t>
            </a:r>
            <a:r>
              <a:rPr lang="de-DE" sz="2200" dirty="0" smtClean="0"/>
              <a:t> </a:t>
            </a:r>
            <a:r>
              <a:rPr lang="de-DE" sz="2200" dirty="0" err="1" smtClean="0"/>
              <a:t>protection</a:t>
            </a:r>
            <a:r>
              <a:rPr lang="de-DE" sz="2200" dirty="0" smtClean="0"/>
              <a:t>“ </a:t>
            </a:r>
            <a:r>
              <a:rPr lang="de-DE" sz="2200" dirty="0" err="1" smtClean="0"/>
              <a:t>reads</a:t>
            </a:r>
            <a:r>
              <a:rPr lang="de-DE" sz="2200" dirty="0" smtClean="0"/>
              <a:t>: </a:t>
            </a:r>
          </a:p>
          <a:p>
            <a:pPr marL="0" indent="0">
              <a:buNone/>
            </a:pPr>
            <a:endParaRPr lang="de-DE" sz="2200" dirty="0" smtClean="0"/>
          </a:p>
          <a:p>
            <a:pPr marL="400050" lvl="1" indent="0">
              <a:buNone/>
            </a:pPr>
            <a:r>
              <a:rPr lang="en-US" sz="2200" dirty="0" smtClean="0"/>
              <a:t>‘</a:t>
            </a:r>
            <a:r>
              <a:rPr lang="en-US" sz="2200" dirty="0"/>
              <a:t>Within the limits of the protection conferred by the basic patent, </a:t>
            </a:r>
            <a:r>
              <a:rPr lang="en-US" sz="2200" u="sng" dirty="0" smtClean="0"/>
              <a:t>the protection </a:t>
            </a:r>
            <a:r>
              <a:rPr lang="en-US" sz="2200" u="sng" dirty="0"/>
              <a:t>conferred by a certificate shall extend only to the </a:t>
            </a:r>
            <a:r>
              <a:rPr lang="en-US" sz="2200" u="sng" dirty="0" smtClean="0"/>
              <a:t>product covered </a:t>
            </a:r>
            <a:r>
              <a:rPr lang="en-US" sz="2200" u="sng" dirty="0"/>
              <a:t>by the </a:t>
            </a:r>
            <a:r>
              <a:rPr lang="en-US" sz="2200" u="sng" dirty="0" err="1"/>
              <a:t>authorisation</a:t>
            </a:r>
            <a:r>
              <a:rPr lang="en-US" sz="2200" u="sng" dirty="0"/>
              <a:t> to place the corresponding </a:t>
            </a:r>
            <a:r>
              <a:rPr lang="en-US" sz="2200" u="sng" dirty="0" smtClean="0"/>
              <a:t>medicinal product </a:t>
            </a:r>
            <a:r>
              <a:rPr lang="en-US" sz="2200" u="sng" dirty="0"/>
              <a:t>on </a:t>
            </a:r>
            <a:r>
              <a:rPr lang="en-US" sz="2200" u="sng" dirty="0" smtClean="0"/>
              <a:t>the market </a:t>
            </a:r>
            <a:r>
              <a:rPr lang="en-US" sz="2200" dirty="0"/>
              <a:t>and for any use of the product as a medicinal </a:t>
            </a:r>
            <a:r>
              <a:rPr lang="en-US" sz="2200" dirty="0" smtClean="0"/>
              <a:t>product </a:t>
            </a:r>
            <a:r>
              <a:rPr lang="en-US" sz="2200" dirty="0"/>
              <a:t>that has been </a:t>
            </a:r>
            <a:r>
              <a:rPr lang="en-US" sz="2200" dirty="0" err="1"/>
              <a:t>authorised</a:t>
            </a:r>
            <a:r>
              <a:rPr lang="en-US" sz="2200" dirty="0"/>
              <a:t> before the expiry of the certificate</a:t>
            </a:r>
            <a:r>
              <a:rPr lang="en-US" sz="2200" dirty="0" smtClean="0"/>
              <a:t>.’</a:t>
            </a:r>
          </a:p>
          <a:p>
            <a:pPr marL="0" indent="0">
              <a:buNone/>
            </a:pPr>
            <a:endParaRPr lang="en-US" sz="2200" dirty="0">
              <a:solidFill>
                <a:schemeClr val="accent1">
                  <a:lumMod val="75000"/>
                </a:schemeClr>
              </a:solidFill>
            </a:endParaRPr>
          </a:p>
          <a:p>
            <a:pPr marL="0" indent="0">
              <a:buNone/>
            </a:pPr>
            <a:endParaRPr lang="de-DE" sz="2000" dirty="0"/>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96366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800" dirty="0" smtClean="0"/>
          </a:p>
          <a:p>
            <a:pPr marL="0" indent="0">
              <a:buNone/>
            </a:pPr>
            <a:r>
              <a:rPr lang="de-DE" sz="2200" dirty="0" smtClean="0"/>
              <a:t>The EFTA Court </a:t>
            </a:r>
            <a:r>
              <a:rPr lang="de-DE" sz="2200" dirty="0" err="1" smtClean="0"/>
              <a:t>decided</a:t>
            </a:r>
            <a:r>
              <a:rPr lang="de-DE" sz="2200" dirty="0" smtClean="0"/>
              <a:t>:</a:t>
            </a:r>
          </a:p>
          <a:p>
            <a:pPr marL="0" indent="0">
              <a:buNone/>
            </a:pPr>
            <a:endParaRPr lang="de-DE" sz="2200" dirty="0"/>
          </a:p>
          <a:p>
            <a:pPr>
              <a:buFont typeface="Arial" charset="0"/>
              <a:buChar char="•"/>
            </a:pPr>
            <a:r>
              <a:rPr lang="de-DE" sz="2200" dirty="0" err="1" smtClean="0"/>
              <a:t>Article</a:t>
            </a:r>
            <a:r>
              <a:rPr lang="de-DE" sz="2200" dirty="0" smtClean="0"/>
              <a:t> </a:t>
            </a:r>
            <a:r>
              <a:rPr lang="de-DE" sz="2200" dirty="0"/>
              <a:t>4 </a:t>
            </a:r>
            <a:r>
              <a:rPr lang="de-DE" sz="2200" dirty="0" err="1"/>
              <a:t>provides</a:t>
            </a:r>
            <a:r>
              <a:rPr lang="de-DE" sz="2200" dirty="0"/>
              <a:t> </a:t>
            </a:r>
            <a:r>
              <a:rPr lang="de-DE" sz="2200" dirty="0" err="1"/>
              <a:t>that</a:t>
            </a:r>
            <a:r>
              <a:rPr lang="de-DE" sz="2200" dirty="0"/>
              <a:t> an SPC „</a:t>
            </a:r>
            <a:r>
              <a:rPr lang="de-DE" sz="2200" dirty="0" err="1"/>
              <a:t>shall</a:t>
            </a:r>
            <a:r>
              <a:rPr lang="de-DE" sz="2200" dirty="0"/>
              <a:t> </a:t>
            </a:r>
            <a:r>
              <a:rPr lang="de-DE" sz="2200" dirty="0" err="1"/>
              <a:t>only</a:t>
            </a:r>
            <a:r>
              <a:rPr lang="de-DE" sz="2200" dirty="0"/>
              <a:t> </a:t>
            </a:r>
            <a:r>
              <a:rPr lang="de-DE" sz="2200" dirty="0" err="1"/>
              <a:t>extend</a:t>
            </a:r>
            <a:r>
              <a:rPr lang="de-DE" sz="2200" dirty="0"/>
              <a:t> </a:t>
            </a:r>
            <a:r>
              <a:rPr lang="de-DE" sz="2200" dirty="0" err="1"/>
              <a:t>to</a:t>
            </a:r>
            <a:r>
              <a:rPr lang="de-DE" sz="2200" dirty="0"/>
              <a:t> </a:t>
            </a:r>
            <a:r>
              <a:rPr lang="de-DE" sz="2200" dirty="0" err="1"/>
              <a:t>the</a:t>
            </a:r>
            <a:r>
              <a:rPr lang="de-DE" sz="2200" dirty="0"/>
              <a:t> </a:t>
            </a:r>
            <a:r>
              <a:rPr lang="de-DE" sz="2200" dirty="0" err="1"/>
              <a:t>product</a:t>
            </a:r>
            <a:r>
              <a:rPr lang="de-DE" sz="2200" dirty="0"/>
              <a:t> </a:t>
            </a:r>
            <a:r>
              <a:rPr lang="de-DE" sz="2200" dirty="0" err="1"/>
              <a:t>covered</a:t>
            </a:r>
            <a:r>
              <a:rPr lang="de-DE" sz="2200" dirty="0"/>
              <a:t> </a:t>
            </a:r>
            <a:r>
              <a:rPr lang="de-DE" sz="2200" dirty="0" err="1"/>
              <a:t>by</a:t>
            </a:r>
            <a:r>
              <a:rPr lang="de-DE" sz="2200" dirty="0"/>
              <a:t> </a:t>
            </a:r>
            <a:r>
              <a:rPr lang="de-DE" sz="2200" dirty="0" err="1"/>
              <a:t>the</a:t>
            </a:r>
            <a:r>
              <a:rPr lang="de-DE" sz="2200" dirty="0"/>
              <a:t> </a:t>
            </a:r>
            <a:r>
              <a:rPr lang="de-DE" sz="2200" dirty="0" err="1" smtClean="0"/>
              <a:t>authorization</a:t>
            </a:r>
            <a:r>
              <a:rPr lang="de-DE" sz="2200" dirty="0" smtClean="0"/>
              <a:t>“</a:t>
            </a:r>
            <a:br>
              <a:rPr lang="de-DE" sz="2200" dirty="0" smtClean="0"/>
            </a:br>
            <a:endParaRPr lang="de-DE" sz="2200" dirty="0" smtClean="0"/>
          </a:p>
          <a:p>
            <a:pPr>
              <a:buFont typeface="Arial" charset="0"/>
              <a:buChar char="•"/>
            </a:pPr>
            <a:r>
              <a:rPr lang="de-DE" sz="2200" dirty="0" smtClean="0"/>
              <a:t>SPC valid </a:t>
            </a:r>
            <a:r>
              <a:rPr lang="de-DE" sz="2200" dirty="0" err="1" smtClean="0"/>
              <a:t>insofar</a:t>
            </a:r>
            <a:r>
              <a:rPr lang="de-DE" sz="2200" dirty="0" smtClean="0"/>
              <a:t> </a:t>
            </a:r>
            <a:r>
              <a:rPr lang="de-DE" sz="2200" dirty="0" err="1" smtClean="0"/>
              <a:t>as</a:t>
            </a:r>
            <a:r>
              <a:rPr lang="de-DE" sz="2200" dirty="0" smtClean="0"/>
              <a:t> </a:t>
            </a:r>
            <a:r>
              <a:rPr lang="de-DE" sz="2200" dirty="0" err="1" smtClean="0"/>
              <a:t>the</a:t>
            </a:r>
            <a:r>
              <a:rPr lang="de-DE" sz="2200" dirty="0" smtClean="0"/>
              <a:t> </a:t>
            </a:r>
            <a:r>
              <a:rPr lang="de-DE" sz="2200" dirty="0" err="1" smtClean="0"/>
              <a:t>product</a:t>
            </a:r>
            <a:r>
              <a:rPr lang="de-DE" sz="2200" dirty="0" smtClean="0"/>
              <a:t> </a:t>
            </a:r>
            <a:r>
              <a:rPr lang="de-DE" sz="2200" dirty="0" err="1" smtClean="0"/>
              <a:t>definition</a:t>
            </a:r>
            <a:r>
              <a:rPr lang="de-DE" sz="2200" dirty="0" smtClean="0"/>
              <a:t> </a:t>
            </a:r>
            <a:r>
              <a:rPr lang="de-DE" sz="2200" dirty="0" err="1" smtClean="0"/>
              <a:t>is</a:t>
            </a:r>
            <a:r>
              <a:rPr lang="de-DE" sz="2200" dirty="0" smtClean="0"/>
              <a:t> </a:t>
            </a:r>
            <a:r>
              <a:rPr lang="de-DE" sz="2200" dirty="0" err="1" smtClean="0"/>
              <a:t>the</a:t>
            </a:r>
            <a:r>
              <a:rPr lang="de-DE" sz="2200" dirty="0" smtClean="0"/>
              <a:t> </a:t>
            </a:r>
            <a:r>
              <a:rPr lang="de-DE" sz="2200" b="1" dirty="0" smtClean="0"/>
              <a:t>same</a:t>
            </a:r>
            <a:r>
              <a:rPr lang="de-DE" sz="2200" dirty="0" smtClean="0"/>
              <a:t> </a:t>
            </a:r>
            <a:r>
              <a:rPr lang="de-DE" sz="2200" dirty="0" err="1" smtClean="0"/>
              <a:t>as</a:t>
            </a:r>
            <a:r>
              <a:rPr lang="de-DE" sz="2200" dirty="0" smtClean="0"/>
              <a:t> in </a:t>
            </a:r>
            <a:r>
              <a:rPr lang="de-DE" sz="2200" dirty="0" err="1" smtClean="0"/>
              <a:t>the</a:t>
            </a:r>
            <a:r>
              <a:rPr lang="de-DE" sz="2200" dirty="0" smtClean="0"/>
              <a:t> MA</a:t>
            </a:r>
            <a:br>
              <a:rPr lang="de-DE" sz="2200" dirty="0" smtClean="0"/>
            </a:br>
            <a:endParaRPr lang="de-DE" sz="2200" dirty="0" smtClean="0"/>
          </a:p>
          <a:p>
            <a:pPr>
              <a:buFont typeface="Arial" charset="0"/>
              <a:buChar char="•"/>
            </a:pPr>
            <a:r>
              <a:rPr lang="de-DE" sz="2200" dirty="0" err="1" smtClean="0"/>
              <a:t>Protection</a:t>
            </a:r>
            <a:r>
              <a:rPr lang="de-DE" sz="2200" dirty="0" smtClean="0"/>
              <a:t> </a:t>
            </a:r>
            <a:r>
              <a:rPr lang="de-DE" sz="2200" dirty="0" err="1"/>
              <a:t>should</a:t>
            </a:r>
            <a:r>
              <a:rPr lang="de-DE" sz="2200" dirty="0"/>
              <a:t> </a:t>
            </a:r>
            <a:r>
              <a:rPr lang="de-DE" sz="2200" dirty="0" err="1"/>
              <a:t>be</a:t>
            </a:r>
            <a:r>
              <a:rPr lang="de-DE" sz="2200" dirty="0"/>
              <a:t> „</a:t>
            </a:r>
            <a:r>
              <a:rPr lang="de-DE" sz="2200" dirty="0" err="1"/>
              <a:t>strictly</a:t>
            </a:r>
            <a:r>
              <a:rPr lang="de-DE" sz="2200" dirty="0"/>
              <a:t> </a:t>
            </a:r>
            <a:r>
              <a:rPr lang="de-DE" sz="2200" dirty="0" err="1"/>
              <a:t>confined</a:t>
            </a:r>
            <a:r>
              <a:rPr lang="de-DE" sz="2200" dirty="0"/>
              <a:t>“ </a:t>
            </a:r>
            <a:r>
              <a:rPr lang="de-DE" sz="2200" dirty="0" err="1"/>
              <a:t>to</a:t>
            </a:r>
            <a:r>
              <a:rPr lang="de-DE" sz="2200" dirty="0"/>
              <a:t> </a:t>
            </a:r>
            <a:r>
              <a:rPr lang="de-DE" sz="2200" dirty="0" err="1"/>
              <a:t>the</a:t>
            </a:r>
            <a:r>
              <a:rPr lang="de-DE" sz="2200" dirty="0"/>
              <a:t> </a:t>
            </a:r>
            <a:r>
              <a:rPr lang="de-DE" sz="2200" dirty="0" err="1"/>
              <a:t>authorized</a:t>
            </a:r>
            <a:r>
              <a:rPr lang="de-DE" sz="2200" dirty="0"/>
              <a:t> </a:t>
            </a:r>
            <a:r>
              <a:rPr lang="de-DE" sz="2200" dirty="0" err="1"/>
              <a:t>product</a:t>
            </a:r>
            <a:endParaRPr lang="de-DE" sz="2200" dirty="0"/>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4153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 </a:t>
            </a:r>
          </a:p>
        </p:txBody>
      </p:sp>
      <p:sp>
        <p:nvSpPr>
          <p:cNvPr id="3" name="Inhaltsplatzhalter 2"/>
          <p:cNvSpPr>
            <a:spLocks noGrp="1"/>
          </p:cNvSpPr>
          <p:nvPr>
            <p:ph idx="4294967295"/>
          </p:nvPr>
        </p:nvSpPr>
        <p:spPr>
          <a:xfrm>
            <a:off x="457200" y="1600200"/>
            <a:ext cx="8229600" cy="4525963"/>
          </a:xfrm>
        </p:spPr>
        <p:txBody>
          <a:bodyPr>
            <a:normAutofit lnSpcReduction="10000"/>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200" dirty="0" smtClean="0">
              <a:solidFill>
                <a:schemeClr val="accent1">
                  <a:lumMod val="75000"/>
                </a:schemeClr>
              </a:solidFill>
            </a:endParaRPr>
          </a:p>
          <a:p>
            <a:pPr marL="0" indent="0">
              <a:buNone/>
            </a:pPr>
            <a:r>
              <a:rPr lang="de-DE" sz="2200" dirty="0" err="1" smtClean="0"/>
              <a:t>However</a:t>
            </a:r>
            <a:r>
              <a:rPr lang="de-DE" sz="2200" dirty="0" smtClean="0"/>
              <a:t>:</a:t>
            </a:r>
            <a:br>
              <a:rPr lang="de-DE" sz="2200" dirty="0" smtClean="0"/>
            </a:br>
            <a:endParaRPr lang="de-DE" sz="2200" dirty="0" smtClean="0"/>
          </a:p>
          <a:p>
            <a:pPr>
              <a:buFont typeface="Arial" charset="0"/>
              <a:buChar char="•"/>
            </a:pPr>
            <a:r>
              <a:rPr lang="de-DE" sz="2200" dirty="0" smtClean="0"/>
              <a:t>An SPC </a:t>
            </a:r>
            <a:r>
              <a:rPr lang="de-DE" sz="2200" dirty="0" err="1" smtClean="0"/>
              <a:t>can</a:t>
            </a:r>
            <a:r>
              <a:rPr lang="de-DE" sz="2200" dirty="0" smtClean="0"/>
              <a:t> </a:t>
            </a:r>
            <a:r>
              <a:rPr lang="de-DE" sz="2200" dirty="0" err="1" smtClean="0"/>
              <a:t>extend</a:t>
            </a:r>
            <a:r>
              <a:rPr lang="de-DE" sz="2200" dirty="0" smtClean="0"/>
              <a:t> </a:t>
            </a:r>
            <a:r>
              <a:rPr lang="de-DE" sz="2200" dirty="0" err="1" smtClean="0"/>
              <a:t>to</a:t>
            </a:r>
            <a:r>
              <a:rPr lang="de-DE" sz="2200" dirty="0" smtClean="0"/>
              <a:t> </a:t>
            </a:r>
            <a:r>
              <a:rPr lang="de-DE" sz="2200" dirty="0" err="1" smtClean="0"/>
              <a:t>cover</a:t>
            </a:r>
            <a:r>
              <a:rPr lang="de-DE" sz="2200" dirty="0" smtClean="0"/>
              <a:t> a </a:t>
            </a:r>
            <a:r>
              <a:rPr lang="de-DE" sz="2200" dirty="0" err="1" smtClean="0"/>
              <a:t>specific</a:t>
            </a:r>
            <a:r>
              <a:rPr lang="de-DE" sz="2200" dirty="0" smtClean="0"/>
              <a:t> </a:t>
            </a:r>
            <a:r>
              <a:rPr lang="de-DE" sz="2200" dirty="0" err="1" smtClean="0"/>
              <a:t>strain</a:t>
            </a:r>
            <a:r>
              <a:rPr lang="de-DE" sz="2200" dirty="0" smtClean="0"/>
              <a:t> </a:t>
            </a:r>
            <a:r>
              <a:rPr lang="de-DE" sz="2200" dirty="0" err="1" smtClean="0"/>
              <a:t>of</a:t>
            </a:r>
            <a:r>
              <a:rPr lang="de-DE" sz="2200" dirty="0" smtClean="0"/>
              <a:t> </a:t>
            </a:r>
            <a:r>
              <a:rPr lang="de-DE" sz="2200" dirty="0" err="1" smtClean="0"/>
              <a:t>virus</a:t>
            </a:r>
            <a:r>
              <a:rPr lang="de-DE" sz="2200" dirty="0" smtClean="0"/>
              <a:t> (</a:t>
            </a:r>
            <a:r>
              <a:rPr lang="de-DE" sz="2200" dirty="0" err="1" smtClean="0"/>
              <a:t>included</a:t>
            </a:r>
            <a:r>
              <a:rPr lang="de-DE" sz="2200" dirty="0" smtClean="0"/>
              <a:t> in </a:t>
            </a:r>
            <a:r>
              <a:rPr lang="de-DE" sz="2200" dirty="0" err="1" smtClean="0"/>
              <a:t>the</a:t>
            </a:r>
            <a:r>
              <a:rPr lang="de-DE" sz="2200" dirty="0" smtClean="0"/>
              <a:t> </a:t>
            </a:r>
            <a:r>
              <a:rPr lang="de-DE" sz="2200" dirty="0" err="1" smtClean="0"/>
              <a:t>basic</a:t>
            </a:r>
            <a:r>
              <a:rPr lang="de-DE" sz="2200" dirty="0" smtClean="0"/>
              <a:t> patent </a:t>
            </a:r>
            <a:r>
              <a:rPr lang="de-DE" sz="2200" u="sng" dirty="0" smtClean="0"/>
              <a:t>but not </a:t>
            </a:r>
            <a:r>
              <a:rPr lang="de-DE" sz="2200" u="sng" dirty="0" err="1" smtClean="0"/>
              <a:t>mentioned</a:t>
            </a:r>
            <a:r>
              <a:rPr lang="de-DE" sz="2200" u="sng" dirty="0" smtClean="0"/>
              <a:t> in </a:t>
            </a:r>
            <a:r>
              <a:rPr lang="de-DE" sz="2200" u="sng" dirty="0" err="1" smtClean="0"/>
              <a:t>the</a:t>
            </a:r>
            <a:r>
              <a:rPr lang="de-DE" sz="2200" u="sng" dirty="0" smtClean="0"/>
              <a:t> MA</a:t>
            </a:r>
            <a:r>
              <a:rPr lang="de-DE" sz="2200" dirty="0" smtClean="0"/>
              <a:t>), </a:t>
            </a:r>
            <a:r>
              <a:rPr lang="de-DE" sz="2200" dirty="0" err="1" smtClean="0"/>
              <a:t>only</a:t>
            </a:r>
            <a:r>
              <a:rPr lang="de-DE" sz="2200" dirty="0" smtClean="0"/>
              <a:t> </a:t>
            </a:r>
            <a:r>
              <a:rPr lang="de-DE" sz="2200" dirty="0" err="1" smtClean="0"/>
              <a:t>if</a:t>
            </a:r>
            <a:r>
              <a:rPr lang="de-DE" sz="2200" dirty="0" smtClean="0"/>
              <a:t> </a:t>
            </a:r>
            <a:r>
              <a:rPr lang="de-DE" sz="2200" dirty="0" err="1" smtClean="0"/>
              <a:t>said</a:t>
            </a:r>
            <a:r>
              <a:rPr lang="de-DE" sz="2200" dirty="0" smtClean="0"/>
              <a:t> </a:t>
            </a:r>
            <a:r>
              <a:rPr lang="de-DE" sz="2200" dirty="0" err="1" smtClean="0"/>
              <a:t>strain</a:t>
            </a:r>
            <a:r>
              <a:rPr lang="de-DE" sz="2200" dirty="0" smtClean="0"/>
              <a:t>: </a:t>
            </a:r>
            <a:br>
              <a:rPr lang="de-DE" sz="2200" dirty="0" smtClean="0"/>
            </a:br>
            <a:endParaRPr lang="de-DE" sz="2200" dirty="0" smtClean="0"/>
          </a:p>
          <a:p>
            <a:pPr>
              <a:buFontTx/>
              <a:buChar char="-"/>
            </a:pPr>
            <a:r>
              <a:rPr lang="de-DE" sz="2200" dirty="0" err="1" smtClean="0"/>
              <a:t>Constitutes</a:t>
            </a:r>
            <a:r>
              <a:rPr lang="de-DE" sz="2200" dirty="0" smtClean="0"/>
              <a:t> </a:t>
            </a:r>
            <a:r>
              <a:rPr lang="de-DE" sz="2200" dirty="0" err="1" smtClean="0"/>
              <a:t>the</a:t>
            </a:r>
            <a:r>
              <a:rPr lang="de-DE" sz="2200" dirty="0" smtClean="0"/>
              <a:t> „</a:t>
            </a:r>
            <a:r>
              <a:rPr lang="de-DE" sz="2200" b="1" i="1" dirty="0" smtClean="0"/>
              <a:t>same</a:t>
            </a:r>
            <a:r>
              <a:rPr lang="de-DE" sz="2200" i="1" dirty="0" smtClean="0"/>
              <a:t> </a:t>
            </a:r>
            <a:r>
              <a:rPr lang="de-DE" sz="2200" b="1" i="1" dirty="0" err="1" smtClean="0"/>
              <a:t>active</a:t>
            </a:r>
            <a:r>
              <a:rPr lang="de-DE" sz="2200" b="1" i="1" dirty="0" smtClean="0"/>
              <a:t> </a:t>
            </a:r>
            <a:r>
              <a:rPr lang="de-DE" sz="2200" b="1" i="1" dirty="0" err="1" smtClean="0"/>
              <a:t>ingredient</a:t>
            </a:r>
            <a:r>
              <a:rPr lang="de-DE" sz="2200" b="1" i="1" dirty="0" smtClean="0"/>
              <a:t> </a:t>
            </a:r>
            <a:r>
              <a:rPr lang="de-DE" sz="2200" i="1" dirty="0" err="1" smtClean="0"/>
              <a:t>as</a:t>
            </a:r>
            <a:r>
              <a:rPr lang="de-DE" sz="2200" i="1" dirty="0" smtClean="0"/>
              <a:t> </a:t>
            </a:r>
            <a:r>
              <a:rPr lang="de-DE" sz="2200" i="1" dirty="0" err="1" smtClean="0"/>
              <a:t>the</a:t>
            </a:r>
            <a:r>
              <a:rPr lang="de-DE" sz="2200" i="1" dirty="0" smtClean="0"/>
              <a:t> </a:t>
            </a:r>
            <a:r>
              <a:rPr lang="de-DE" sz="2200" i="1" dirty="0" err="1" smtClean="0"/>
              <a:t>approved</a:t>
            </a:r>
            <a:r>
              <a:rPr lang="de-DE" sz="2200" i="1" dirty="0" smtClean="0"/>
              <a:t> </a:t>
            </a:r>
            <a:r>
              <a:rPr lang="de-DE" sz="2200" i="1" dirty="0" err="1" smtClean="0"/>
              <a:t>medicinal</a:t>
            </a:r>
            <a:r>
              <a:rPr lang="de-DE" sz="2200" i="1" dirty="0" smtClean="0"/>
              <a:t> </a:t>
            </a:r>
            <a:r>
              <a:rPr lang="de-DE" sz="2200" i="1" dirty="0" err="1" smtClean="0"/>
              <a:t>product</a:t>
            </a:r>
            <a:r>
              <a:rPr lang="de-DE" sz="2200" dirty="0" smtClean="0"/>
              <a:t>“, </a:t>
            </a:r>
            <a:r>
              <a:rPr lang="de-DE" sz="2200" dirty="0" err="1" smtClean="0"/>
              <a:t>and</a:t>
            </a:r>
            <a:r>
              <a:rPr lang="de-DE" sz="2200" dirty="0" smtClean="0"/>
              <a:t/>
            </a:r>
            <a:br>
              <a:rPr lang="de-DE" sz="2200" dirty="0" smtClean="0"/>
            </a:br>
            <a:endParaRPr lang="de-DE" sz="2200" dirty="0" smtClean="0"/>
          </a:p>
          <a:p>
            <a:pPr>
              <a:buFontTx/>
              <a:buChar char="-"/>
            </a:pPr>
            <a:r>
              <a:rPr lang="de-DE" sz="2200" dirty="0" err="1" smtClean="0"/>
              <a:t>has</a:t>
            </a:r>
            <a:r>
              <a:rPr lang="de-DE" sz="2200" dirty="0" smtClean="0"/>
              <a:t> „</a:t>
            </a:r>
            <a:r>
              <a:rPr lang="de-DE" sz="2200" i="1" dirty="0" err="1" smtClean="0"/>
              <a:t>therapeutic</a:t>
            </a:r>
            <a:r>
              <a:rPr lang="de-DE" sz="2200" i="1" dirty="0" smtClean="0"/>
              <a:t> </a:t>
            </a:r>
            <a:r>
              <a:rPr lang="de-DE" sz="2200" i="1" dirty="0" err="1" smtClean="0"/>
              <a:t>effects</a:t>
            </a:r>
            <a:r>
              <a:rPr lang="de-DE" sz="2200" i="1" dirty="0" smtClean="0"/>
              <a:t> </a:t>
            </a:r>
            <a:r>
              <a:rPr lang="de-DE" sz="2200" i="1" dirty="0" err="1" smtClean="0"/>
              <a:t>that</a:t>
            </a:r>
            <a:r>
              <a:rPr lang="de-DE" sz="2200" i="1" dirty="0" smtClean="0"/>
              <a:t> fall </a:t>
            </a:r>
            <a:r>
              <a:rPr lang="de-DE" sz="2200" i="1" dirty="0" err="1" smtClean="0"/>
              <a:t>within</a:t>
            </a:r>
            <a:r>
              <a:rPr lang="de-DE" sz="2200" i="1" dirty="0" smtClean="0"/>
              <a:t> </a:t>
            </a:r>
            <a:r>
              <a:rPr lang="de-DE" sz="2200" i="1" dirty="0" err="1" smtClean="0"/>
              <a:t>the</a:t>
            </a:r>
            <a:r>
              <a:rPr lang="de-DE" sz="2200" i="1" dirty="0" smtClean="0"/>
              <a:t> same </a:t>
            </a:r>
            <a:r>
              <a:rPr lang="de-DE" sz="2200" i="1" dirty="0" err="1" smtClean="0"/>
              <a:t>therapeutic</a:t>
            </a:r>
            <a:r>
              <a:rPr lang="de-DE" sz="2200" i="1" dirty="0" smtClean="0"/>
              <a:t> </a:t>
            </a:r>
            <a:r>
              <a:rPr lang="de-DE" sz="2200" i="1" dirty="0" err="1" smtClean="0"/>
              <a:t>indications</a:t>
            </a:r>
            <a:r>
              <a:rPr lang="de-DE" sz="2200" i="1" dirty="0" smtClean="0"/>
              <a:t> </a:t>
            </a:r>
            <a:r>
              <a:rPr lang="de-DE" sz="2200" i="1" dirty="0" err="1" smtClean="0"/>
              <a:t>for</a:t>
            </a:r>
            <a:r>
              <a:rPr lang="de-DE" sz="2200" i="1" dirty="0" smtClean="0"/>
              <a:t> </a:t>
            </a:r>
            <a:r>
              <a:rPr lang="de-DE" sz="2200" i="1" dirty="0" err="1" smtClean="0"/>
              <a:t>which</a:t>
            </a:r>
            <a:r>
              <a:rPr lang="de-DE" sz="2200" i="1" dirty="0" smtClean="0"/>
              <a:t> a MA was </a:t>
            </a:r>
            <a:r>
              <a:rPr lang="de-DE" sz="2200" i="1" dirty="0" err="1" smtClean="0"/>
              <a:t>granted</a:t>
            </a:r>
            <a:r>
              <a:rPr lang="de-DE" sz="2200" dirty="0" smtClean="0"/>
              <a:t>“</a:t>
            </a:r>
            <a:endParaRPr lang="de-DE" sz="2200" dirty="0"/>
          </a:p>
          <a:p>
            <a:pPr marL="0" indent="0">
              <a:buNone/>
            </a:pPr>
            <a:endParaRPr lang="de-DE" sz="2000" i="1" dirty="0" smtClean="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69980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200" dirty="0" smtClean="0"/>
          </a:p>
          <a:p>
            <a:pPr marL="0" indent="0">
              <a:buNone/>
            </a:pPr>
            <a:r>
              <a:rPr lang="de-DE" sz="2200" dirty="0" smtClean="0"/>
              <a:t>EFTA Court </a:t>
            </a:r>
            <a:r>
              <a:rPr lang="de-DE" sz="2200" dirty="0" err="1" smtClean="0"/>
              <a:t>introduced</a:t>
            </a:r>
            <a:r>
              <a:rPr lang="de-DE" sz="2200" dirty="0" smtClean="0"/>
              <a:t> a </a:t>
            </a:r>
            <a:r>
              <a:rPr lang="de-DE" sz="2200" dirty="0" err="1" smtClean="0"/>
              <a:t>new</a:t>
            </a:r>
            <a:r>
              <a:rPr lang="de-DE" sz="2200" dirty="0" smtClean="0"/>
              <a:t> </a:t>
            </a:r>
            <a:r>
              <a:rPr lang="de-DE" sz="2200" dirty="0" err="1" smtClean="0"/>
              <a:t>requirement</a:t>
            </a:r>
            <a:r>
              <a:rPr lang="de-DE" sz="2200" dirty="0" smtClean="0"/>
              <a:t> </a:t>
            </a:r>
            <a:r>
              <a:rPr lang="de-DE" sz="2200" dirty="0" err="1" smtClean="0"/>
              <a:t>for</a:t>
            </a:r>
            <a:r>
              <a:rPr lang="de-DE" sz="2200" dirty="0" smtClean="0"/>
              <a:t> </a:t>
            </a:r>
            <a:r>
              <a:rPr lang="de-DE" sz="2200" dirty="0" err="1" smtClean="0"/>
              <a:t>the</a:t>
            </a:r>
            <a:r>
              <a:rPr lang="de-DE" sz="2200" dirty="0" smtClean="0"/>
              <a:t> </a:t>
            </a:r>
            <a:r>
              <a:rPr lang="de-DE" sz="2200" dirty="0" err="1" smtClean="0"/>
              <a:t>interpretation</a:t>
            </a:r>
            <a:r>
              <a:rPr lang="de-DE" sz="2200" dirty="0" smtClean="0"/>
              <a:t> </a:t>
            </a:r>
            <a:r>
              <a:rPr lang="de-DE" sz="2200" dirty="0" err="1" smtClean="0"/>
              <a:t>of</a:t>
            </a:r>
            <a:r>
              <a:rPr lang="de-DE" sz="2200" dirty="0" smtClean="0"/>
              <a:t> </a:t>
            </a:r>
            <a:br>
              <a:rPr lang="de-DE" sz="2200" dirty="0" smtClean="0"/>
            </a:br>
            <a:r>
              <a:rPr lang="de-DE" sz="2200" dirty="0" smtClean="0"/>
              <a:t>Art. 4 </a:t>
            </a:r>
            <a:r>
              <a:rPr lang="de-DE" sz="2200" dirty="0" err="1" smtClean="0"/>
              <a:t>of</a:t>
            </a:r>
            <a:r>
              <a:rPr lang="de-DE" sz="2200" dirty="0" smtClean="0"/>
              <a:t> </a:t>
            </a:r>
            <a:r>
              <a:rPr lang="de-DE" sz="2200" dirty="0" err="1" smtClean="0"/>
              <a:t>the</a:t>
            </a:r>
            <a:r>
              <a:rPr lang="de-DE" sz="2200" dirty="0" smtClean="0"/>
              <a:t> Regulation:</a:t>
            </a:r>
          </a:p>
          <a:p>
            <a:pPr marL="0" indent="0">
              <a:buNone/>
            </a:pPr>
            <a:endParaRPr lang="de-DE" sz="2200" dirty="0"/>
          </a:p>
          <a:p>
            <a:pPr marL="400050" lvl="1" indent="0">
              <a:buNone/>
            </a:pPr>
            <a:r>
              <a:rPr lang="de-DE" sz="2000" b="1" i="1" dirty="0" err="1" smtClean="0"/>
              <a:t>Does</a:t>
            </a:r>
            <a:r>
              <a:rPr lang="de-DE" sz="2000" b="1" i="1" dirty="0" smtClean="0"/>
              <a:t> </a:t>
            </a:r>
            <a:r>
              <a:rPr lang="de-DE" sz="2000" b="1" i="1" dirty="0" err="1" smtClean="0"/>
              <a:t>the</a:t>
            </a:r>
            <a:r>
              <a:rPr lang="de-DE" sz="2000" b="1" i="1" dirty="0" smtClean="0"/>
              <a:t> </a:t>
            </a:r>
            <a:r>
              <a:rPr lang="de-DE" sz="2000" b="1" i="1" dirty="0" err="1" smtClean="0"/>
              <a:t>active</a:t>
            </a:r>
            <a:r>
              <a:rPr lang="de-DE" sz="2000" b="1" i="1" dirty="0" smtClean="0"/>
              <a:t> </a:t>
            </a:r>
            <a:r>
              <a:rPr lang="de-DE" sz="2000" b="1" i="1" dirty="0" err="1" smtClean="0"/>
              <a:t>ingredient</a:t>
            </a:r>
            <a:r>
              <a:rPr lang="de-DE" sz="2000" b="1" i="1" dirty="0" smtClean="0"/>
              <a:t> </a:t>
            </a:r>
            <a:r>
              <a:rPr lang="de-DE" sz="2000" b="1" i="1" dirty="0" err="1" smtClean="0"/>
              <a:t>have</a:t>
            </a:r>
            <a:r>
              <a:rPr lang="de-DE" sz="2000" b="1" i="1" dirty="0" smtClean="0"/>
              <a:t> </a:t>
            </a:r>
            <a:r>
              <a:rPr lang="de-DE" sz="2000" b="1" i="1" dirty="0" err="1" smtClean="0"/>
              <a:t>the</a:t>
            </a:r>
            <a:r>
              <a:rPr lang="de-DE" sz="2000" b="1" i="1" dirty="0" smtClean="0"/>
              <a:t> „</a:t>
            </a:r>
            <a:r>
              <a:rPr lang="de-DE" sz="2000" b="1" i="1" dirty="0" err="1" smtClean="0"/>
              <a:t>therapeutic</a:t>
            </a:r>
            <a:r>
              <a:rPr lang="de-DE" sz="2000" b="1" i="1" dirty="0" smtClean="0"/>
              <a:t> </a:t>
            </a:r>
            <a:r>
              <a:rPr lang="de-DE" sz="2000" b="1" i="1" dirty="0" err="1" smtClean="0"/>
              <a:t>effects</a:t>
            </a:r>
            <a:r>
              <a:rPr lang="de-DE" sz="2000" b="1" i="1" dirty="0" smtClean="0"/>
              <a:t> </a:t>
            </a:r>
            <a:r>
              <a:rPr lang="de-DE" sz="2000" b="1" i="1" dirty="0" err="1" smtClean="0"/>
              <a:t>falling</a:t>
            </a:r>
            <a:r>
              <a:rPr lang="de-DE" sz="2000" b="1" i="1" dirty="0" smtClean="0"/>
              <a:t> </a:t>
            </a:r>
            <a:r>
              <a:rPr lang="de-DE" sz="2000" b="1" i="1" dirty="0" err="1" smtClean="0"/>
              <a:t>within</a:t>
            </a:r>
            <a:r>
              <a:rPr lang="de-DE" sz="2000" b="1" i="1" dirty="0" smtClean="0"/>
              <a:t> </a:t>
            </a:r>
            <a:r>
              <a:rPr lang="de-DE" sz="2000" b="1" i="1" dirty="0" err="1" smtClean="0"/>
              <a:t>the</a:t>
            </a:r>
            <a:r>
              <a:rPr lang="de-DE" sz="2000" b="1" i="1" dirty="0" smtClean="0"/>
              <a:t> </a:t>
            </a:r>
            <a:r>
              <a:rPr lang="de-DE" sz="2000" b="1" i="1" dirty="0" err="1" smtClean="0"/>
              <a:t>therapeutic</a:t>
            </a:r>
            <a:r>
              <a:rPr lang="de-DE" sz="2000" b="1" i="1" dirty="0" smtClean="0"/>
              <a:t> </a:t>
            </a:r>
            <a:r>
              <a:rPr lang="de-DE" sz="2000" b="1" i="1" dirty="0" err="1" smtClean="0"/>
              <a:t>indication</a:t>
            </a:r>
            <a:r>
              <a:rPr lang="de-DE" sz="2000" b="1" i="1" dirty="0" smtClean="0"/>
              <a:t>“ </a:t>
            </a:r>
            <a:r>
              <a:rPr lang="de-DE" sz="2000" b="1" i="1" dirty="0" err="1" smtClean="0"/>
              <a:t>for</a:t>
            </a:r>
            <a:r>
              <a:rPr lang="de-DE" sz="2000" b="1" i="1" dirty="0" smtClean="0"/>
              <a:t> </a:t>
            </a:r>
            <a:r>
              <a:rPr lang="de-DE" sz="2000" b="1" i="1" dirty="0" err="1" smtClean="0"/>
              <a:t>which</a:t>
            </a:r>
            <a:r>
              <a:rPr lang="de-DE" sz="2000" b="1" i="1" dirty="0" smtClean="0"/>
              <a:t> </a:t>
            </a:r>
            <a:r>
              <a:rPr lang="de-DE" sz="2000" b="1" i="1" dirty="0" err="1" smtClean="0"/>
              <a:t>the</a:t>
            </a:r>
            <a:r>
              <a:rPr lang="de-DE" sz="2000" b="1" i="1" dirty="0" smtClean="0"/>
              <a:t> MA was </a:t>
            </a:r>
            <a:r>
              <a:rPr lang="de-DE" sz="2000" b="1" i="1" dirty="0" err="1" smtClean="0"/>
              <a:t>issued</a:t>
            </a:r>
            <a:r>
              <a:rPr lang="de-DE" sz="2000" b="1" i="1" dirty="0" smtClean="0"/>
              <a:t>? </a:t>
            </a:r>
            <a:endParaRPr lang="de-DE" sz="2000" b="1" i="1" dirty="0"/>
          </a:p>
          <a:p>
            <a:pPr marL="0" indent="0">
              <a:buNone/>
            </a:pPr>
            <a:endParaRPr lang="de-DE" sz="2200" i="1" dirty="0"/>
          </a:p>
          <a:p>
            <a:pPr marL="0" indent="0">
              <a:buNone/>
            </a:pPr>
            <a:r>
              <a:rPr lang="de-DE" sz="2200" dirty="0" err="1" smtClean="0"/>
              <a:t>Remittal</a:t>
            </a:r>
            <a:r>
              <a:rPr lang="de-DE" sz="2200" dirty="0" smtClean="0"/>
              <a:t>  </a:t>
            </a:r>
            <a:r>
              <a:rPr lang="de-DE" sz="2200" dirty="0" err="1" smtClean="0"/>
              <a:t>to</a:t>
            </a:r>
            <a:r>
              <a:rPr lang="de-DE" sz="2200" dirty="0" smtClean="0"/>
              <a:t> Oslo DC </a:t>
            </a:r>
            <a:r>
              <a:rPr lang="de-DE" sz="2200" dirty="0" err="1" smtClean="0"/>
              <a:t>to</a:t>
            </a:r>
            <a:r>
              <a:rPr lang="de-DE" sz="2200" dirty="0" smtClean="0"/>
              <a:t> </a:t>
            </a:r>
            <a:r>
              <a:rPr lang="de-DE" sz="2200" dirty="0" err="1" smtClean="0"/>
              <a:t>decide</a:t>
            </a:r>
            <a:r>
              <a:rPr lang="de-DE" sz="2200" dirty="0" smtClean="0"/>
              <a:t> upon </a:t>
            </a:r>
            <a:r>
              <a:rPr lang="de-DE" sz="2200" dirty="0" err="1" smtClean="0"/>
              <a:t>the</a:t>
            </a:r>
            <a:r>
              <a:rPr lang="de-DE" sz="2200" dirty="0" smtClean="0"/>
              <a:t> </a:t>
            </a:r>
            <a:r>
              <a:rPr lang="de-DE" sz="2200" dirty="0" err="1" smtClean="0"/>
              <a:t>Court‘s</a:t>
            </a:r>
            <a:r>
              <a:rPr lang="de-DE" sz="2200" dirty="0" smtClean="0"/>
              <a:t> </a:t>
            </a:r>
            <a:r>
              <a:rPr lang="de-DE" sz="2200" dirty="0" err="1" smtClean="0"/>
              <a:t>finding</a:t>
            </a:r>
            <a:r>
              <a:rPr lang="de-DE" sz="2200" dirty="0" smtClean="0"/>
              <a:t> </a:t>
            </a:r>
            <a:r>
              <a:rPr lang="de-DE" sz="2200" dirty="0" err="1" smtClean="0"/>
              <a:t>that</a:t>
            </a:r>
            <a:r>
              <a:rPr lang="de-DE" sz="2200" dirty="0" smtClean="0"/>
              <a:t> </a:t>
            </a:r>
            <a:r>
              <a:rPr lang="de-DE" sz="2200" dirty="0" err="1" smtClean="0"/>
              <a:t>the</a:t>
            </a:r>
            <a:r>
              <a:rPr lang="de-DE" sz="2200" dirty="0" smtClean="0"/>
              <a:t> SPC </a:t>
            </a:r>
            <a:r>
              <a:rPr lang="de-DE" sz="2200" dirty="0" err="1" smtClean="0"/>
              <a:t>granted</a:t>
            </a:r>
            <a:r>
              <a:rPr lang="de-DE" sz="2200" dirty="0" smtClean="0"/>
              <a:t> </a:t>
            </a:r>
            <a:r>
              <a:rPr lang="de-DE" sz="2200" dirty="0" err="1" smtClean="0"/>
              <a:t>to</a:t>
            </a:r>
            <a:r>
              <a:rPr lang="de-DE" sz="2200" dirty="0" smtClean="0"/>
              <a:t> </a:t>
            </a:r>
            <a:r>
              <a:rPr lang="de-DE" sz="2200" dirty="0" err="1" smtClean="0"/>
              <a:t>Intervet</a:t>
            </a:r>
            <a:r>
              <a:rPr lang="de-DE" sz="2200" dirty="0" smtClean="0"/>
              <a:t> </a:t>
            </a:r>
            <a:r>
              <a:rPr lang="de-DE" sz="2200" dirty="0" err="1" smtClean="0"/>
              <a:t>is</a:t>
            </a:r>
            <a:r>
              <a:rPr lang="de-DE" sz="2200" dirty="0" smtClean="0"/>
              <a:t> </a:t>
            </a:r>
            <a:r>
              <a:rPr lang="de-DE" sz="2200" dirty="0" err="1" smtClean="0"/>
              <a:t>expressly</a:t>
            </a:r>
            <a:r>
              <a:rPr lang="de-DE" sz="2200" dirty="0" smtClean="0"/>
              <a:t> limited </a:t>
            </a:r>
            <a:r>
              <a:rPr lang="de-DE" sz="2200" dirty="0" err="1" smtClean="0"/>
              <a:t>to</a:t>
            </a:r>
            <a:r>
              <a:rPr lang="de-DE" sz="2200" dirty="0" smtClean="0"/>
              <a:t> </a:t>
            </a:r>
            <a:r>
              <a:rPr lang="de-DE" sz="2200" dirty="0" err="1" smtClean="0"/>
              <a:t>the</a:t>
            </a:r>
            <a:r>
              <a:rPr lang="de-DE" sz="2200" dirty="0" smtClean="0"/>
              <a:t> F93-125 </a:t>
            </a:r>
            <a:r>
              <a:rPr lang="de-DE" sz="2200" dirty="0" err="1" smtClean="0"/>
              <a:t>strain</a:t>
            </a:r>
            <a:r>
              <a:rPr lang="de-DE" sz="2200" dirty="0" smtClean="0"/>
              <a:t>. </a:t>
            </a:r>
            <a:endParaRPr lang="de-DE" sz="2200" dirty="0"/>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85403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200" i="1" dirty="0"/>
          </a:p>
          <a:p>
            <a:pPr marL="0" indent="0">
              <a:buNone/>
            </a:pPr>
            <a:endParaRPr lang="de-DE" sz="2200" dirty="0" smtClean="0"/>
          </a:p>
          <a:p>
            <a:pPr marL="0" lvl="1" indent="0">
              <a:lnSpc>
                <a:spcPct val="150000"/>
              </a:lnSpc>
              <a:buNone/>
            </a:pPr>
            <a:r>
              <a:rPr lang="de-DE" sz="2200" dirty="0"/>
              <a:t>The Oslo </a:t>
            </a:r>
            <a:r>
              <a:rPr lang="de-DE" sz="2200" dirty="0" err="1"/>
              <a:t>District</a:t>
            </a:r>
            <a:r>
              <a:rPr lang="de-DE" sz="2200" dirty="0"/>
              <a:t> Court must </a:t>
            </a:r>
            <a:r>
              <a:rPr lang="de-DE" sz="2200" dirty="0" err="1"/>
              <a:t>decide</a:t>
            </a:r>
            <a:r>
              <a:rPr lang="de-DE" sz="2200" dirty="0"/>
              <a:t> </a:t>
            </a:r>
            <a:r>
              <a:rPr lang="de-DE" sz="2200" dirty="0" err="1"/>
              <a:t>whether</a:t>
            </a:r>
            <a:r>
              <a:rPr lang="de-DE" sz="2200" dirty="0"/>
              <a:t> </a:t>
            </a:r>
            <a:r>
              <a:rPr lang="de-DE" sz="2200" dirty="0" err="1"/>
              <a:t>the</a:t>
            </a:r>
            <a:r>
              <a:rPr lang="de-DE" sz="2200" dirty="0"/>
              <a:t> SPC </a:t>
            </a:r>
            <a:r>
              <a:rPr lang="de-DE" sz="2200" dirty="0" err="1"/>
              <a:t>is</a:t>
            </a:r>
            <a:r>
              <a:rPr lang="de-DE" sz="2200" dirty="0"/>
              <a:t> invalid on </a:t>
            </a:r>
            <a:r>
              <a:rPr lang="de-DE" sz="2200" dirty="0" err="1"/>
              <a:t>the</a:t>
            </a:r>
            <a:r>
              <a:rPr lang="de-DE" sz="2200" dirty="0"/>
              <a:t> </a:t>
            </a:r>
            <a:r>
              <a:rPr lang="de-DE" sz="2200" dirty="0" err="1"/>
              <a:t>basis</a:t>
            </a:r>
            <a:r>
              <a:rPr lang="de-DE" sz="2200" dirty="0"/>
              <a:t> </a:t>
            </a:r>
            <a:r>
              <a:rPr lang="de-DE" sz="2200" dirty="0" err="1"/>
              <a:t>that</a:t>
            </a:r>
            <a:r>
              <a:rPr lang="de-DE" sz="2200" dirty="0"/>
              <a:t> </a:t>
            </a:r>
            <a:r>
              <a:rPr lang="de-DE" sz="2200" dirty="0" err="1"/>
              <a:t>it</a:t>
            </a:r>
            <a:r>
              <a:rPr lang="de-DE" sz="2200" dirty="0"/>
              <a:t> </a:t>
            </a:r>
            <a:r>
              <a:rPr lang="de-DE" sz="2200" dirty="0" err="1"/>
              <a:t>extends</a:t>
            </a:r>
            <a:r>
              <a:rPr lang="de-DE" sz="2200" dirty="0"/>
              <a:t> </a:t>
            </a:r>
            <a:r>
              <a:rPr lang="de-DE" sz="2200" dirty="0" err="1"/>
              <a:t>beyond</a:t>
            </a:r>
            <a:r>
              <a:rPr lang="de-DE" sz="2200" dirty="0"/>
              <a:t> </a:t>
            </a:r>
            <a:r>
              <a:rPr lang="de-DE" sz="2200" dirty="0" err="1"/>
              <a:t>the</a:t>
            </a:r>
            <a:r>
              <a:rPr lang="de-DE" sz="2200" dirty="0"/>
              <a:t> </a:t>
            </a:r>
            <a:r>
              <a:rPr lang="de-DE" sz="2200" dirty="0" err="1"/>
              <a:t>scope</a:t>
            </a:r>
            <a:r>
              <a:rPr lang="de-DE" sz="2200" dirty="0"/>
              <a:t> </a:t>
            </a:r>
            <a:r>
              <a:rPr lang="de-DE" sz="2200" dirty="0" err="1"/>
              <a:t>of</a:t>
            </a:r>
            <a:r>
              <a:rPr lang="de-DE" sz="2200" dirty="0"/>
              <a:t> </a:t>
            </a:r>
            <a:r>
              <a:rPr lang="de-DE" sz="2200" dirty="0" err="1"/>
              <a:t>the</a:t>
            </a:r>
            <a:r>
              <a:rPr lang="de-DE" sz="2200" dirty="0"/>
              <a:t> MA (</a:t>
            </a:r>
            <a:r>
              <a:rPr lang="de-DE" sz="2200" dirty="0" err="1"/>
              <a:t>which</a:t>
            </a:r>
            <a:r>
              <a:rPr lang="de-DE" sz="2200" dirty="0"/>
              <a:t> </a:t>
            </a:r>
            <a:r>
              <a:rPr lang="de-DE" sz="2200" dirty="0" err="1"/>
              <a:t>is</a:t>
            </a:r>
            <a:r>
              <a:rPr lang="de-DE" sz="2200" dirty="0"/>
              <a:t> </a:t>
            </a:r>
            <a:r>
              <a:rPr lang="de-DE" sz="2200" dirty="0" err="1"/>
              <a:t>expressly</a:t>
            </a:r>
            <a:r>
              <a:rPr lang="de-DE" sz="2200" dirty="0"/>
              <a:t> limited </a:t>
            </a:r>
            <a:r>
              <a:rPr lang="de-DE" sz="2200" dirty="0" err="1"/>
              <a:t>to</a:t>
            </a:r>
            <a:r>
              <a:rPr lang="de-DE" sz="2200" dirty="0"/>
              <a:t> </a:t>
            </a:r>
            <a:r>
              <a:rPr lang="de-DE" sz="2200" dirty="0" err="1"/>
              <a:t>the</a:t>
            </a:r>
            <a:r>
              <a:rPr lang="de-DE" sz="2200" dirty="0"/>
              <a:t> F93-125 </a:t>
            </a:r>
            <a:r>
              <a:rPr lang="de-DE" sz="2200" dirty="0" err="1"/>
              <a:t>strain</a:t>
            </a:r>
            <a:r>
              <a:rPr lang="de-DE" sz="2200" dirty="0"/>
              <a:t>) </a:t>
            </a:r>
          </a:p>
          <a:p>
            <a:pPr marL="0" indent="0">
              <a:buNone/>
            </a:pPr>
            <a:endParaRPr lang="de-DE" sz="2000" baseline="-25000" dirty="0"/>
          </a:p>
          <a:p>
            <a:pPr marL="0" indent="0">
              <a:buNone/>
            </a:pPr>
            <a:endParaRPr lang="de-DE" sz="20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03224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400" dirty="0"/>
              <a:t>„</a:t>
            </a:r>
            <a:r>
              <a:rPr lang="de-DE" sz="2400" dirty="0" err="1"/>
              <a:t>Product</a:t>
            </a:r>
            <a:r>
              <a:rPr lang="de-DE" sz="2400" dirty="0"/>
              <a:t> </a:t>
            </a:r>
            <a:r>
              <a:rPr lang="de-DE" sz="2400" dirty="0" err="1"/>
              <a:t>protected</a:t>
            </a:r>
            <a:r>
              <a:rPr lang="de-DE" sz="2400" dirty="0"/>
              <a:t> </a:t>
            </a:r>
            <a:r>
              <a:rPr lang="de-DE" sz="2400" dirty="0" err="1"/>
              <a:t>by</a:t>
            </a:r>
            <a:r>
              <a:rPr lang="de-DE" sz="2400" dirty="0"/>
              <a:t> a </a:t>
            </a:r>
            <a:r>
              <a:rPr lang="de-DE" sz="2400" dirty="0" err="1"/>
              <a:t>basic</a:t>
            </a:r>
            <a:r>
              <a:rPr lang="de-DE" sz="2400" dirty="0"/>
              <a:t> patent “ </a:t>
            </a:r>
          </a:p>
        </p:txBody>
      </p:sp>
      <p:sp>
        <p:nvSpPr>
          <p:cNvPr id="3" name="Inhaltsplatzhalter 2"/>
          <p:cNvSpPr>
            <a:spLocks noGrp="1"/>
          </p:cNvSpPr>
          <p:nvPr>
            <p:ph idx="4294967295"/>
          </p:nvPr>
        </p:nvSpPr>
        <p:spPr>
          <a:xfrm>
            <a:off x="457200" y="1600200"/>
            <a:ext cx="8229600" cy="4525963"/>
          </a:xfrm>
        </p:spPr>
        <p:txBody>
          <a:bodyPr>
            <a:normAutofit fontScale="92500" lnSpcReduction="20000"/>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000" dirty="0">
              <a:solidFill>
                <a:schemeClr val="accent1">
                  <a:lumMod val="75000"/>
                </a:schemeClr>
              </a:solidFill>
            </a:endParaRPr>
          </a:p>
          <a:p>
            <a:pPr>
              <a:buFont typeface="Arial" charset="0"/>
              <a:buChar char="•"/>
            </a:pPr>
            <a:r>
              <a:rPr lang="de-DE" sz="2000" dirty="0"/>
              <a:t>The EFTA </a:t>
            </a:r>
            <a:r>
              <a:rPr lang="de-DE" sz="2000" dirty="0" err="1"/>
              <a:t>decision</a:t>
            </a:r>
            <a:r>
              <a:rPr lang="de-DE" sz="2000" dirty="0"/>
              <a:t> </a:t>
            </a:r>
            <a:r>
              <a:rPr lang="de-DE" sz="2000" dirty="0" err="1"/>
              <a:t>is</a:t>
            </a:r>
            <a:r>
              <a:rPr lang="de-DE" sz="2000" dirty="0"/>
              <a:t> not </a:t>
            </a:r>
            <a:r>
              <a:rPr lang="de-DE" sz="2000" dirty="0" err="1"/>
              <a:t>binding</a:t>
            </a:r>
            <a:r>
              <a:rPr lang="de-DE" sz="2000" dirty="0"/>
              <a:t> </a:t>
            </a:r>
            <a:r>
              <a:rPr lang="de-DE" sz="2000" dirty="0" err="1"/>
              <a:t>for</a:t>
            </a:r>
            <a:r>
              <a:rPr lang="de-DE" sz="2000" dirty="0"/>
              <a:t> </a:t>
            </a:r>
            <a:r>
              <a:rPr lang="de-DE" sz="2000" dirty="0" err="1"/>
              <a:t>the</a:t>
            </a:r>
            <a:r>
              <a:rPr lang="de-DE" sz="2000" dirty="0"/>
              <a:t> CJEU, but </a:t>
            </a:r>
            <a:r>
              <a:rPr lang="de-DE" sz="2000" dirty="0" err="1"/>
              <a:t>may</a:t>
            </a:r>
            <a:r>
              <a:rPr lang="de-DE" sz="2000" dirty="0"/>
              <a:t> </a:t>
            </a:r>
            <a:r>
              <a:rPr lang="de-DE" sz="2000" dirty="0" err="1"/>
              <a:t>provide</a:t>
            </a:r>
            <a:r>
              <a:rPr lang="de-DE" sz="2000" dirty="0"/>
              <a:t> </a:t>
            </a:r>
            <a:r>
              <a:rPr lang="de-DE" sz="2000" dirty="0" err="1"/>
              <a:t>some</a:t>
            </a:r>
            <a:r>
              <a:rPr lang="de-DE" sz="2000" dirty="0"/>
              <a:t> </a:t>
            </a:r>
            <a:r>
              <a:rPr lang="de-DE" sz="2000" dirty="0" err="1"/>
              <a:t>guidance</a:t>
            </a:r>
            <a:r>
              <a:rPr lang="de-DE" sz="2000" dirty="0"/>
              <a:t> </a:t>
            </a:r>
            <a:r>
              <a:rPr lang="de-DE" sz="2000" dirty="0" err="1"/>
              <a:t>for</a:t>
            </a:r>
            <a:r>
              <a:rPr lang="de-DE" sz="2000" dirty="0"/>
              <a:t> </a:t>
            </a:r>
            <a:r>
              <a:rPr lang="de-DE" sz="2000" dirty="0" smtClean="0"/>
              <a:t>CJEU </a:t>
            </a:r>
            <a:r>
              <a:rPr lang="de-DE" sz="2000" dirty="0" err="1" smtClean="0"/>
              <a:t>and</a:t>
            </a:r>
            <a:r>
              <a:rPr lang="de-DE" sz="2000" dirty="0" smtClean="0"/>
              <a:t> national </a:t>
            </a:r>
            <a:r>
              <a:rPr lang="de-DE" sz="2000" dirty="0" err="1" smtClean="0"/>
              <a:t>courts</a:t>
            </a:r>
            <a:endParaRPr lang="de-DE" sz="2000" dirty="0" smtClean="0"/>
          </a:p>
          <a:p>
            <a:pPr marL="0" indent="0">
              <a:buNone/>
            </a:pPr>
            <a:endParaRPr lang="de-DE" sz="2000" dirty="0" smtClean="0"/>
          </a:p>
          <a:p>
            <a:pPr>
              <a:buFont typeface="Arial" charset="0"/>
              <a:buChar char="•"/>
            </a:pPr>
            <a:r>
              <a:rPr lang="de-DE" sz="2000" dirty="0"/>
              <a:t>In </a:t>
            </a:r>
            <a:r>
              <a:rPr lang="de-DE" sz="2000" dirty="0" err="1"/>
              <a:t>the</a:t>
            </a:r>
            <a:r>
              <a:rPr lang="de-DE" sz="2000" dirty="0"/>
              <a:t> </a:t>
            </a:r>
            <a:r>
              <a:rPr lang="de-DE" sz="2000" dirty="0" err="1"/>
              <a:t>proceedings</a:t>
            </a:r>
            <a:r>
              <a:rPr lang="de-DE" sz="2000" dirty="0"/>
              <a:t>, </a:t>
            </a:r>
            <a:r>
              <a:rPr lang="de-DE" sz="2000" dirty="0" err="1"/>
              <a:t>the</a:t>
            </a:r>
            <a:r>
              <a:rPr lang="de-DE" sz="2000" dirty="0"/>
              <a:t> EU </a:t>
            </a:r>
            <a:r>
              <a:rPr lang="de-DE" sz="2000" dirty="0" err="1"/>
              <a:t>Commission</a:t>
            </a:r>
            <a:r>
              <a:rPr lang="de-DE" sz="2000" dirty="0"/>
              <a:t> </a:t>
            </a:r>
            <a:r>
              <a:rPr lang="de-DE" sz="2000" dirty="0" err="1" smtClean="0"/>
              <a:t>submitted</a:t>
            </a:r>
            <a:r>
              <a:rPr lang="de-DE" sz="2000" dirty="0" smtClean="0"/>
              <a:t> </a:t>
            </a:r>
            <a:r>
              <a:rPr lang="de-DE" sz="2000" dirty="0" err="1"/>
              <a:t>that</a:t>
            </a:r>
            <a:r>
              <a:rPr lang="de-DE" sz="2000" dirty="0"/>
              <a:t> </a:t>
            </a:r>
            <a:r>
              <a:rPr lang="de-DE" sz="2000" dirty="0" smtClean="0"/>
              <a:t>„</a:t>
            </a:r>
            <a:r>
              <a:rPr lang="de-DE" sz="2000" i="1" dirty="0" smtClean="0"/>
              <a:t>I</a:t>
            </a:r>
            <a:r>
              <a:rPr lang="en-US" sz="2000" i="1" dirty="0" smtClean="0"/>
              <a:t>n </a:t>
            </a:r>
            <a:r>
              <a:rPr lang="en-US" sz="2000" i="1" dirty="0"/>
              <a:t>the absence of therapeutic equivalence, a </a:t>
            </a:r>
            <a:r>
              <a:rPr lang="en-US" sz="2000" i="1" dirty="0" smtClean="0"/>
              <a:t>[MA] cannot </a:t>
            </a:r>
            <a:r>
              <a:rPr lang="en-US" sz="2000" i="1" dirty="0"/>
              <a:t>by definition extend to a virus strain it does not mention. On the other hand, </a:t>
            </a:r>
            <a:r>
              <a:rPr lang="en-US" sz="2000" i="1" u="sng" dirty="0"/>
              <a:t>where an allegedly infringing strain is marketable under the </a:t>
            </a:r>
            <a:r>
              <a:rPr lang="en-US" sz="2000" i="1" u="sng" dirty="0" smtClean="0"/>
              <a:t>[MA] covering </a:t>
            </a:r>
            <a:r>
              <a:rPr lang="en-US" sz="2000" i="1" u="sng" dirty="0"/>
              <a:t>the patented strain and is a therapeutic equivalent to the latter, the allegedly infringing strain is clearly covered by that </a:t>
            </a:r>
            <a:r>
              <a:rPr lang="en-US" sz="2000" i="1" u="sng" dirty="0" smtClean="0"/>
              <a:t>[MA] for </a:t>
            </a:r>
            <a:r>
              <a:rPr lang="en-US" sz="2000" i="1" u="sng" dirty="0"/>
              <a:t>the </a:t>
            </a:r>
            <a:r>
              <a:rPr lang="en-US" sz="2000" i="1" u="sng" dirty="0" smtClean="0"/>
              <a:t>purposes</a:t>
            </a:r>
            <a:r>
              <a:rPr lang="en-US" sz="2000" dirty="0" smtClean="0"/>
              <a:t>”</a:t>
            </a:r>
            <a:br>
              <a:rPr lang="en-US" sz="2000" dirty="0" smtClean="0"/>
            </a:br>
            <a:r>
              <a:rPr lang="en-US" sz="2000" dirty="0" smtClean="0"/>
              <a:t> </a:t>
            </a:r>
            <a:br>
              <a:rPr lang="en-US" sz="2000" dirty="0" smtClean="0"/>
            </a:br>
            <a:r>
              <a:rPr lang="en-US" sz="2000" dirty="0" smtClean="0"/>
              <a:t>		in other words, a </a:t>
            </a:r>
            <a:r>
              <a:rPr lang="en-US" sz="2000" dirty="0" err="1" smtClean="0"/>
              <a:t>biosimilar</a:t>
            </a:r>
            <a:r>
              <a:rPr lang="en-US" sz="2000" dirty="0" smtClean="0"/>
              <a:t> seems to be covered by SPC if infringing 			basic patent and marketed under the original MA! </a:t>
            </a:r>
            <a:r>
              <a:rPr lang="de-DE" sz="2000" dirty="0"/>
              <a:t/>
            </a:r>
            <a:br>
              <a:rPr lang="de-DE" sz="2000" dirty="0"/>
            </a:br>
            <a:endParaRPr lang="de-DE" sz="2000" dirty="0"/>
          </a:p>
          <a:p>
            <a:pPr>
              <a:buFont typeface="Arial" charset="0"/>
              <a:buChar char="•"/>
            </a:pPr>
            <a:r>
              <a:rPr lang="de-DE" sz="2000" dirty="0" smtClean="0"/>
              <a:t>The CJEU </a:t>
            </a:r>
            <a:r>
              <a:rPr lang="de-DE" sz="2000" dirty="0" err="1" smtClean="0"/>
              <a:t>may</a:t>
            </a:r>
            <a:r>
              <a:rPr lang="de-DE" sz="2000" dirty="0" smtClean="0"/>
              <a:t> in </a:t>
            </a:r>
            <a:r>
              <a:rPr lang="de-DE" sz="2000" dirty="0" err="1" smtClean="0"/>
              <a:t>the</a:t>
            </a:r>
            <a:r>
              <a:rPr lang="de-DE" sz="2000" dirty="0" smtClean="0"/>
              <a:t> </a:t>
            </a:r>
            <a:r>
              <a:rPr lang="de-DE" sz="2000" dirty="0" err="1" smtClean="0"/>
              <a:t>future</a:t>
            </a:r>
            <a:r>
              <a:rPr lang="de-DE" sz="2000" dirty="0" smtClean="0"/>
              <a:t> </a:t>
            </a:r>
            <a:r>
              <a:rPr lang="de-DE" sz="2000" dirty="0" err="1" smtClean="0"/>
              <a:t>have</a:t>
            </a:r>
            <a:r>
              <a:rPr lang="de-DE" sz="2000" dirty="0" smtClean="0"/>
              <a:t> </a:t>
            </a:r>
            <a:r>
              <a:rPr lang="de-DE" sz="2000" dirty="0" err="1" smtClean="0"/>
              <a:t>to</a:t>
            </a:r>
            <a:r>
              <a:rPr lang="de-DE" sz="2000" dirty="0" smtClean="0"/>
              <a:t> </a:t>
            </a:r>
            <a:r>
              <a:rPr lang="de-DE" sz="2000" dirty="0" err="1" smtClean="0"/>
              <a:t>decide</a:t>
            </a:r>
            <a:r>
              <a:rPr lang="de-DE" sz="2000" dirty="0" smtClean="0"/>
              <a:t> on </a:t>
            </a:r>
            <a:r>
              <a:rPr lang="de-DE" sz="2000" dirty="0" err="1" smtClean="0"/>
              <a:t>referrals</a:t>
            </a:r>
            <a:r>
              <a:rPr lang="de-DE" sz="2000" dirty="0" smtClean="0"/>
              <a:t> </a:t>
            </a:r>
            <a:r>
              <a:rPr lang="de-DE" sz="2000" dirty="0" err="1" smtClean="0"/>
              <a:t>concerning</a:t>
            </a:r>
            <a:r>
              <a:rPr lang="de-DE" sz="2000" dirty="0" smtClean="0"/>
              <a:t> </a:t>
            </a:r>
            <a:r>
              <a:rPr lang="de-DE" sz="2000" dirty="0" err="1" smtClean="0"/>
              <a:t>the</a:t>
            </a:r>
            <a:r>
              <a:rPr lang="de-DE" sz="2000" dirty="0" smtClean="0"/>
              <a:t> </a:t>
            </a:r>
            <a:r>
              <a:rPr lang="de-DE" sz="2000" dirty="0" err="1" smtClean="0"/>
              <a:t>scope</a:t>
            </a:r>
            <a:r>
              <a:rPr lang="de-DE" sz="2000" dirty="0" smtClean="0"/>
              <a:t> </a:t>
            </a:r>
            <a:r>
              <a:rPr lang="de-DE" sz="2000" dirty="0" err="1" smtClean="0"/>
              <a:t>of</a:t>
            </a:r>
            <a:r>
              <a:rPr lang="de-DE" sz="2000" dirty="0" smtClean="0"/>
              <a:t> </a:t>
            </a:r>
            <a:r>
              <a:rPr lang="de-DE" sz="2000" dirty="0" err="1" smtClean="0"/>
              <a:t>protection</a:t>
            </a:r>
            <a:r>
              <a:rPr lang="de-DE" sz="2000" dirty="0" smtClean="0"/>
              <a:t> </a:t>
            </a:r>
            <a:r>
              <a:rPr lang="de-DE" sz="2000" dirty="0" err="1" smtClean="0"/>
              <a:t>of</a:t>
            </a:r>
            <a:r>
              <a:rPr lang="de-DE" sz="2000" dirty="0" smtClean="0"/>
              <a:t> Art. 4, </a:t>
            </a:r>
            <a:r>
              <a:rPr lang="de-DE" sz="2000" dirty="0" err="1" smtClean="0"/>
              <a:t>particularly</a:t>
            </a:r>
            <a:r>
              <a:rPr lang="de-DE" sz="2000" dirty="0" smtClean="0"/>
              <a:t> </a:t>
            </a:r>
            <a:r>
              <a:rPr lang="de-DE" sz="2000" dirty="0" err="1" smtClean="0"/>
              <a:t>for</a:t>
            </a:r>
            <a:r>
              <a:rPr lang="de-DE" sz="2000" dirty="0" smtClean="0"/>
              <a:t> </a:t>
            </a:r>
            <a:r>
              <a:rPr lang="de-DE" sz="2000" dirty="0" err="1" smtClean="0"/>
              <a:t>biosimilars</a:t>
            </a:r>
            <a:r>
              <a:rPr lang="de-DE" sz="2000" dirty="0" smtClean="0"/>
              <a:t> </a:t>
            </a:r>
            <a:r>
              <a:rPr lang="de-DE" sz="2000" dirty="0" err="1" smtClean="0"/>
              <a:t>and</a:t>
            </a:r>
            <a:r>
              <a:rPr lang="de-DE" sz="2000" dirty="0" smtClean="0"/>
              <a:t> </a:t>
            </a:r>
            <a:r>
              <a:rPr lang="de-DE" sz="2000" dirty="0" err="1" smtClean="0"/>
              <a:t>biobetter</a:t>
            </a:r>
            <a:r>
              <a:rPr lang="de-DE" sz="2000" dirty="0" smtClean="0"/>
              <a:t> </a:t>
            </a:r>
            <a:r>
              <a:rPr lang="de-DE" sz="2000" dirty="0" err="1" smtClean="0"/>
              <a:t>products</a:t>
            </a:r>
            <a:endParaRPr lang="de-DE" sz="2000" dirty="0" smtClean="0"/>
          </a:p>
          <a:p>
            <a:pPr marL="0" indent="0">
              <a:buNone/>
            </a:pPr>
            <a:endParaRPr lang="de-DE" sz="2000" dirty="0" smtClean="0">
              <a:solidFill>
                <a:schemeClr val="accent1">
                  <a:lumMod val="75000"/>
                </a:schemeClr>
              </a:solidFill>
            </a:endParaRPr>
          </a:p>
          <a:p>
            <a:pPr marL="0" indent="0">
              <a:buNone/>
            </a:pPr>
            <a:endParaRPr lang="de-DE" sz="2000" dirty="0" smtClean="0">
              <a:solidFill>
                <a:schemeClr val="accent1">
                  <a:lumMod val="75000"/>
                </a:schemeClr>
              </a:solidFill>
            </a:endParaRPr>
          </a:p>
          <a:p>
            <a:pPr marL="0" indent="0">
              <a:buNone/>
            </a:pPr>
            <a:endParaRPr lang="de-DE" sz="2000" dirty="0" smtClean="0">
              <a:solidFill>
                <a:schemeClr val="accent1">
                  <a:lumMod val="75000"/>
                </a:schemeClr>
              </a:solidFill>
            </a:endParaRPr>
          </a:p>
        </p:txBody>
      </p:sp>
      <p:sp>
        <p:nvSpPr>
          <p:cNvPr id="4" name="Pfeil nach rechts 3"/>
          <p:cNvSpPr/>
          <p:nvPr/>
        </p:nvSpPr>
        <p:spPr>
          <a:xfrm>
            <a:off x="914400" y="4802735"/>
            <a:ext cx="521293" cy="12818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2050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t>
            </a:r>
            <a:r>
              <a:rPr lang="de-DE" sz="3200" dirty="0" err="1"/>
              <a:t>Product</a:t>
            </a:r>
            <a:r>
              <a:rPr lang="de-DE" sz="3200" dirty="0"/>
              <a:t> </a:t>
            </a:r>
            <a:r>
              <a:rPr lang="de-DE" sz="3200" dirty="0" err="1"/>
              <a:t>protected</a:t>
            </a:r>
            <a:r>
              <a:rPr lang="de-DE" sz="3200" dirty="0"/>
              <a:t> </a:t>
            </a:r>
            <a:r>
              <a:rPr lang="de-DE" sz="3200" dirty="0" err="1"/>
              <a:t>by</a:t>
            </a:r>
            <a:r>
              <a:rPr lang="de-DE" sz="3200" dirty="0"/>
              <a:t> a </a:t>
            </a:r>
            <a:r>
              <a:rPr lang="de-DE" sz="3200" dirty="0" err="1"/>
              <a:t>basic</a:t>
            </a:r>
            <a:r>
              <a:rPr lang="de-DE" sz="3200" dirty="0"/>
              <a:t> patent “ </a:t>
            </a:r>
          </a:p>
        </p:txBody>
      </p:sp>
      <p:sp>
        <p:nvSpPr>
          <p:cNvPr id="3" name="Inhaltsplatzhalter 2"/>
          <p:cNvSpPr>
            <a:spLocks noGrp="1"/>
          </p:cNvSpPr>
          <p:nvPr>
            <p:ph idx="4294967295"/>
          </p:nvPr>
        </p:nvSpPr>
        <p:spPr>
          <a:xfrm>
            <a:off x="457200" y="1600200"/>
            <a:ext cx="8229600" cy="4525963"/>
          </a:xfrm>
        </p:spPr>
        <p:txBody>
          <a:bodyPr>
            <a:normAutofit/>
          </a:bodyPr>
          <a:lstStyle/>
          <a:p>
            <a:pPr marL="0" indent="0">
              <a:buNone/>
            </a:pPr>
            <a:r>
              <a:rPr lang="de-DE" sz="2800" b="1" dirty="0" err="1" smtClean="0"/>
              <a:t>Pharmaq</a:t>
            </a:r>
            <a:r>
              <a:rPr lang="de-DE" sz="2800" b="1" dirty="0" smtClean="0"/>
              <a:t> v. </a:t>
            </a:r>
            <a:r>
              <a:rPr lang="de-DE" sz="2800" b="1" dirty="0" err="1" smtClean="0"/>
              <a:t>Intervet</a:t>
            </a:r>
            <a:r>
              <a:rPr lang="de-DE" sz="2800" b="1" dirty="0" smtClean="0"/>
              <a:t> (E-16-14)</a:t>
            </a:r>
          </a:p>
          <a:p>
            <a:pPr marL="0" indent="0">
              <a:buNone/>
            </a:pPr>
            <a:endParaRPr lang="de-DE" sz="2200" i="1" dirty="0">
              <a:solidFill>
                <a:schemeClr val="accent1">
                  <a:lumMod val="75000"/>
                </a:schemeClr>
              </a:solidFill>
            </a:endParaRPr>
          </a:p>
          <a:p>
            <a:pPr marL="0" indent="0">
              <a:buNone/>
            </a:pPr>
            <a:r>
              <a:rPr lang="de-DE" sz="2000" b="1" dirty="0" err="1"/>
              <a:t>Consequences</a:t>
            </a:r>
            <a:r>
              <a:rPr lang="de-DE" sz="2000" b="1" dirty="0"/>
              <a:t> </a:t>
            </a:r>
            <a:r>
              <a:rPr lang="de-DE" sz="2000" b="1" dirty="0" err="1"/>
              <a:t>for</a:t>
            </a:r>
            <a:r>
              <a:rPr lang="de-DE" sz="2000" b="1" dirty="0"/>
              <a:t> </a:t>
            </a:r>
            <a:r>
              <a:rPr lang="de-DE" sz="2000" b="1" dirty="0" err="1" smtClean="0"/>
              <a:t>the</a:t>
            </a:r>
            <a:r>
              <a:rPr lang="de-DE" sz="2000" b="1" dirty="0" smtClean="0"/>
              <a:t> </a:t>
            </a:r>
            <a:r>
              <a:rPr lang="de-DE" sz="2000" b="1" dirty="0" err="1" smtClean="0"/>
              <a:t>Example</a:t>
            </a:r>
            <a:r>
              <a:rPr lang="de-DE" sz="2000" b="1" dirty="0" smtClean="0"/>
              <a:t> </a:t>
            </a:r>
            <a:r>
              <a:rPr lang="de-DE" sz="2000" b="1" dirty="0" err="1" smtClean="0"/>
              <a:t>case</a:t>
            </a:r>
            <a:r>
              <a:rPr lang="de-DE" sz="2000" b="1" dirty="0"/>
              <a:t> </a:t>
            </a:r>
            <a:r>
              <a:rPr lang="de-DE" sz="2000" b="1" dirty="0" err="1" smtClean="0"/>
              <a:t>differently</a:t>
            </a:r>
            <a:r>
              <a:rPr lang="de-DE" sz="2000" b="1" dirty="0" smtClean="0"/>
              <a:t> </a:t>
            </a:r>
            <a:r>
              <a:rPr lang="de-DE" sz="2000" b="1" dirty="0" err="1" smtClean="0"/>
              <a:t>glycosylated</a:t>
            </a:r>
            <a:r>
              <a:rPr lang="de-DE" sz="2000" b="1" dirty="0" smtClean="0"/>
              <a:t> Protein X: </a:t>
            </a:r>
          </a:p>
          <a:p>
            <a:pPr marL="0" indent="0">
              <a:buNone/>
            </a:pPr>
            <a:endParaRPr lang="de-DE" sz="2000" dirty="0">
              <a:solidFill>
                <a:schemeClr val="accent1">
                  <a:lumMod val="75000"/>
                </a:schemeClr>
              </a:solidFill>
            </a:endParaRPr>
          </a:p>
          <a:p>
            <a:pPr marL="0" indent="0">
              <a:buNone/>
            </a:pPr>
            <a:r>
              <a:rPr lang="de-DE" sz="2400" dirty="0" smtClean="0"/>
              <a:t>	The CJEU </a:t>
            </a:r>
            <a:r>
              <a:rPr lang="de-DE" sz="2400" dirty="0" err="1" smtClean="0"/>
              <a:t>and</a:t>
            </a:r>
            <a:r>
              <a:rPr lang="de-DE" sz="2400" dirty="0" smtClean="0"/>
              <a:t> national </a:t>
            </a:r>
            <a:r>
              <a:rPr lang="de-DE" sz="2400" dirty="0" err="1" smtClean="0"/>
              <a:t>courts</a:t>
            </a:r>
            <a:r>
              <a:rPr lang="de-DE" sz="2400" dirty="0" smtClean="0"/>
              <a:t> </a:t>
            </a:r>
            <a:r>
              <a:rPr lang="de-DE" sz="2400" dirty="0" err="1" smtClean="0"/>
              <a:t>may</a:t>
            </a:r>
            <a:r>
              <a:rPr lang="de-DE" sz="2400" dirty="0" smtClean="0"/>
              <a:t> </a:t>
            </a:r>
            <a:r>
              <a:rPr lang="de-DE" sz="2400" dirty="0" err="1" smtClean="0"/>
              <a:t>have</a:t>
            </a:r>
            <a:r>
              <a:rPr lang="de-DE" sz="2400" dirty="0" smtClean="0"/>
              <a:t> </a:t>
            </a:r>
            <a:r>
              <a:rPr lang="de-DE" sz="2400" dirty="0" err="1" smtClean="0"/>
              <a:t>to</a:t>
            </a:r>
            <a:r>
              <a:rPr lang="de-DE" sz="2400" dirty="0" smtClean="0"/>
              <a:t> </a:t>
            </a:r>
            <a:r>
              <a:rPr lang="de-DE" sz="2400" dirty="0" err="1" smtClean="0"/>
              <a:t>be</a:t>
            </a:r>
            <a:r>
              <a:rPr lang="de-DE" sz="2400" dirty="0" smtClean="0"/>
              <a:t> </a:t>
            </a:r>
            <a:r>
              <a:rPr lang="de-DE" sz="2400" dirty="0" err="1" smtClean="0"/>
              <a:t>decide</a:t>
            </a:r>
            <a:r>
              <a:rPr lang="de-DE" sz="2400" dirty="0" smtClean="0"/>
              <a:t>, </a:t>
            </a:r>
            <a:r>
              <a:rPr lang="de-DE" sz="2400" dirty="0" err="1" smtClean="0"/>
              <a:t>if</a:t>
            </a:r>
            <a:r>
              <a:rPr lang="de-DE" sz="2400" dirty="0" smtClean="0"/>
              <a:t> </a:t>
            </a:r>
            <a:r>
              <a:rPr lang="de-DE" sz="2400" dirty="0" err="1" smtClean="0"/>
              <a:t>the</a:t>
            </a:r>
            <a:r>
              <a:rPr lang="de-DE" sz="2400" dirty="0" smtClean="0"/>
              <a:t> 	</a:t>
            </a:r>
            <a:r>
              <a:rPr lang="de-DE" sz="2400" dirty="0" err="1" smtClean="0"/>
              <a:t>biosimilar</a:t>
            </a:r>
            <a:r>
              <a:rPr lang="de-DE" sz="2400" dirty="0" smtClean="0"/>
              <a:t> </a:t>
            </a:r>
            <a:r>
              <a:rPr lang="de-DE" sz="2400" dirty="0" err="1" smtClean="0"/>
              <a:t>has</a:t>
            </a:r>
            <a:r>
              <a:rPr lang="de-DE" sz="2400" dirty="0" smtClean="0"/>
              <a:t> </a:t>
            </a:r>
            <a:r>
              <a:rPr lang="de-DE" sz="2400" b="1" dirty="0" err="1" smtClean="0"/>
              <a:t>therapeutic</a:t>
            </a:r>
            <a:r>
              <a:rPr lang="de-DE" sz="2400" b="1" dirty="0" smtClean="0"/>
              <a:t> </a:t>
            </a:r>
            <a:r>
              <a:rPr lang="de-DE" sz="2400" b="1" dirty="0" err="1" smtClean="0"/>
              <a:t>effects</a:t>
            </a:r>
            <a:r>
              <a:rPr lang="de-DE" sz="2400" b="1" dirty="0" smtClean="0"/>
              <a:t> </a:t>
            </a:r>
            <a:r>
              <a:rPr lang="de-DE" sz="2400" b="1" dirty="0" err="1" smtClean="0"/>
              <a:t>falling</a:t>
            </a:r>
            <a:r>
              <a:rPr lang="de-DE" sz="2400" b="1" dirty="0" smtClean="0"/>
              <a:t> </a:t>
            </a:r>
            <a:r>
              <a:rPr lang="de-DE" sz="2400" b="1" dirty="0" err="1" smtClean="0"/>
              <a:t>within</a:t>
            </a:r>
            <a:r>
              <a:rPr lang="de-DE" sz="2400" b="1" dirty="0" smtClean="0"/>
              <a:t> </a:t>
            </a:r>
            <a:r>
              <a:rPr lang="de-DE" sz="2400" b="1" dirty="0" err="1" smtClean="0"/>
              <a:t>the</a:t>
            </a:r>
            <a:r>
              <a:rPr lang="de-DE" sz="2400" b="1" dirty="0" smtClean="0"/>
              <a:t> 	</a:t>
            </a:r>
            <a:r>
              <a:rPr lang="de-DE" sz="2400" b="1" dirty="0" err="1" smtClean="0"/>
              <a:t>therapeutic</a:t>
            </a:r>
            <a:r>
              <a:rPr lang="de-DE" sz="2400" b="1" dirty="0" smtClean="0"/>
              <a:t> </a:t>
            </a:r>
            <a:r>
              <a:rPr lang="de-DE" sz="2400" b="1" dirty="0" err="1" smtClean="0"/>
              <a:t>indication</a:t>
            </a:r>
            <a:r>
              <a:rPr lang="de-DE" sz="2400" dirty="0" smtClean="0"/>
              <a:t> </a:t>
            </a:r>
            <a:r>
              <a:rPr lang="de-DE" sz="2400" dirty="0" err="1" smtClean="0"/>
              <a:t>for</a:t>
            </a:r>
            <a:r>
              <a:rPr lang="de-DE" sz="2400" dirty="0" smtClean="0"/>
              <a:t> </a:t>
            </a:r>
            <a:r>
              <a:rPr lang="de-DE" sz="2400" dirty="0" err="1" smtClean="0"/>
              <a:t>which</a:t>
            </a:r>
            <a:r>
              <a:rPr lang="de-DE" sz="2400" dirty="0" smtClean="0"/>
              <a:t> </a:t>
            </a:r>
            <a:r>
              <a:rPr lang="de-DE" sz="2400" dirty="0" err="1" smtClean="0"/>
              <a:t>the</a:t>
            </a:r>
            <a:r>
              <a:rPr lang="de-DE" sz="2400" dirty="0" smtClean="0"/>
              <a:t> MA was </a:t>
            </a:r>
            <a:r>
              <a:rPr lang="de-DE" sz="2400" dirty="0" err="1" smtClean="0"/>
              <a:t>issued</a:t>
            </a:r>
            <a:r>
              <a:rPr lang="de-DE" sz="2400" dirty="0" smtClean="0"/>
              <a:t> </a:t>
            </a:r>
            <a:r>
              <a:rPr lang="de-DE" sz="2400" dirty="0" err="1" smtClean="0"/>
              <a:t>and</a:t>
            </a:r>
            <a:r>
              <a:rPr lang="de-DE" sz="2400" dirty="0" smtClean="0"/>
              <a:t> an 	SPC was </a:t>
            </a:r>
            <a:r>
              <a:rPr lang="de-DE" sz="2400" dirty="0" err="1" smtClean="0"/>
              <a:t>granted</a:t>
            </a:r>
            <a:r>
              <a:rPr lang="de-DE" sz="2400" dirty="0" smtClean="0"/>
              <a:t>, </a:t>
            </a:r>
            <a:r>
              <a:rPr lang="de-DE" sz="2400" dirty="0" err="1" smtClean="0"/>
              <a:t>if</a:t>
            </a:r>
            <a:r>
              <a:rPr lang="de-DE" sz="2400" dirty="0" smtClean="0"/>
              <a:t> </a:t>
            </a:r>
            <a:r>
              <a:rPr lang="de-DE" sz="2400" dirty="0" err="1" smtClean="0"/>
              <a:t>the</a:t>
            </a:r>
            <a:r>
              <a:rPr lang="de-DE" sz="2400" dirty="0" smtClean="0"/>
              <a:t> MA </a:t>
            </a:r>
            <a:r>
              <a:rPr lang="de-DE" sz="2400" dirty="0" err="1" smtClean="0"/>
              <a:t>is</a:t>
            </a:r>
            <a:r>
              <a:rPr lang="de-DE" sz="2400" dirty="0" smtClean="0"/>
              <a:t> </a:t>
            </a:r>
            <a:r>
              <a:rPr lang="de-DE" sz="2400" dirty="0" err="1" smtClean="0"/>
              <a:t>directed</a:t>
            </a:r>
            <a:r>
              <a:rPr lang="de-DE" sz="2400" dirty="0" smtClean="0"/>
              <a:t> </a:t>
            </a:r>
            <a:r>
              <a:rPr lang="de-DE" sz="2400" dirty="0" err="1" smtClean="0"/>
              <a:t>to</a:t>
            </a:r>
            <a:r>
              <a:rPr lang="de-DE" sz="2400" dirty="0" smtClean="0"/>
              <a:t> a </a:t>
            </a:r>
            <a:r>
              <a:rPr lang="de-DE" sz="2400" dirty="0" err="1" smtClean="0"/>
              <a:t>specific</a:t>
            </a:r>
            <a:r>
              <a:rPr lang="de-DE" sz="2400" dirty="0" smtClean="0"/>
              <a:t> </a:t>
            </a:r>
            <a:r>
              <a:rPr lang="de-DE" sz="2400" dirty="0" err="1" smtClean="0"/>
              <a:t>biological</a:t>
            </a:r>
            <a:r>
              <a:rPr lang="de-DE" sz="2400" dirty="0" smtClean="0"/>
              <a:t> 	</a:t>
            </a:r>
            <a:r>
              <a:rPr lang="de-DE" sz="2400" dirty="0" err="1" smtClean="0"/>
              <a:t>molecule</a:t>
            </a:r>
            <a:endParaRPr lang="de-DE" sz="2400" baseline="-250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63" b="31777"/>
          <a:stretch/>
        </p:blipFill>
        <p:spPr bwMode="auto">
          <a:xfrm>
            <a:off x="6911439" y="1307417"/>
            <a:ext cx="2066306" cy="85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feil nach rechts 5"/>
          <p:cNvSpPr/>
          <p:nvPr/>
        </p:nvSpPr>
        <p:spPr>
          <a:xfrm>
            <a:off x="558140" y="3410002"/>
            <a:ext cx="368135" cy="14072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991374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t>Recommendations</a:t>
            </a:r>
            <a:r>
              <a:rPr lang="de-DE" sz="3200" b="1" dirty="0" smtClean="0"/>
              <a:t>/</a:t>
            </a:r>
            <a:r>
              <a:rPr lang="de-DE" sz="3200" b="1" dirty="0" err="1" smtClean="0"/>
              <a:t>Originators</a:t>
            </a:r>
            <a:endParaRPr lang="de-DE" sz="3200" dirty="0"/>
          </a:p>
        </p:txBody>
      </p:sp>
      <p:sp>
        <p:nvSpPr>
          <p:cNvPr id="3" name="Inhaltsplatzhalter 2"/>
          <p:cNvSpPr>
            <a:spLocks noGrp="1"/>
          </p:cNvSpPr>
          <p:nvPr>
            <p:ph idx="4294967295"/>
          </p:nvPr>
        </p:nvSpPr>
        <p:spPr>
          <a:xfrm>
            <a:off x="261257" y="1338949"/>
            <a:ext cx="8425543" cy="4968000"/>
          </a:xfrm>
        </p:spPr>
        <p:txBody>
          <a:bodyPr>
            <a:normAutofit fontScale="92500" lnSpcReduction="20000"/>
          </a:bodyPr>
          <a:lstStyle/>
          <a:p>
            <a:pPr marL="400050" lvl="1" indent="0">
              <a:buNone/>
            </a:pPr>
            <a:endParaRPr lang="de-DE" sz="2000" b="1" dirty="0" smtClean="0"/>
          </a:p>
          <a:p>
            <a:pPr lvl="1" indent="-342900">
              <a:lnSpc>
                <a:spcPct val="150000"/>
              </a:lnSpc>
              <a:buFont typeface="Arial" charset="0"/>
              <a:buChar char="•"/>
            </a:pPr>
            <a:r>
              <a:rPr lang="de-DE" sz="2400" dirty="0" smtClean="0"/>
              <a:t>In patent </a:t>
            </a:r>
            <a:r>
              <a:rPr lang="de-DE" sz="2400" dirty="0" err="1" smtClean="0"/>
              <a:t>applications</a:t>
            </a:r>
            <a:r>
              <a:rPr lang="de-DE" sz="2400" dirty="0" smtClean="0"/>
              <a:t> </a:t>
            </a:r>
            <a:r>
              <a:rPr lang="de-DE" sz="2400" dirty="0" err="1" smtClean="0"/>
              <a:t>relating</a:t>
            </a:r>
            <a:r>
              <a:rPr lang="de-DE" sz="2400" dirty="0" smtClean="0"/>
              <a:t> </a:t>
            </a:r>
            <a:r>
              <a:rPr lang="de-DE" sz="2400" dirty="0" err="1" smtClean="0"/>
              <a:t>to</a:t>
            </a:r>
            <a:r>
              <a:rPr lang="de-DE" sz="2400" dirty="0" smtClean="0"/>
              <a:t> </a:t>
            </a:r>
            <a:r>
              <a:rPr lang="de-DE" sz="2400" dirty="0" err="1" smtClean="0"/>
              <a:t>biological</a:t>
            </a:r>
            <a:r>
              <a:rPr lang="de-DE" sz="2400" dirty="0" smtClean="0"/>
              <a:t> </a:t>
            </a:r>
            <a:r>
              <a:rPr lang="de-DE" sz="2400" dirty="0" err="1" smtClean="0"/>
              <a:t>molecules</a:t>
            </a:r>
            <a:r>
              <a:rPr lang="de-DE" sz="2400" dirty="0" smtClean="0"/>
              <a:t> </a:t>
            </a:r>
            <a:r>
              <a:rPr lang="de-DE" sz="2400" dirty="0" err="1" smtClean="0"/>
              <a:t>include</a:t>
            </a:r>
            <a:r>
              <a:rPr lang="de-DE" sz="2400" dirty="0" smtClean="0"/>
              <a:t> derivatives, </a:t>
            </a:r>
            <a:r>
              <a:rPr lang="de-DE" sz="2400" dirty="0" err="1" smtClean="0"/>
              <a:t>fragments</a:t>
            </a:r>
            <a:r>
              <a:rPr lang="de-DE" sz="2400" dirty="0" smtClean="0"/>
              <a:t>, etc., </a:t>
            </a:r>
            <a:r>
              <a:rPr lang="de-DE" sz="2400" dirty="0" err="1" smtClean="0"/>
              <a:t>include</a:t>
            </a:r>
            <a:r>
              <a:rPr lang="de-DE" sz="2400" dirty="0" smtClean="0"/>
              <a:t> potential </a:t>
            </a:r>
            <a:r>
              <a:rPr lang="de-DE" sz="2400" dirty="0" err="1" smtClean="0"/>
              <a:t>biosimilars</a:t>
            </a:r>
            <a:r>
              <a:rPr lang="de-DE" sz="2400" dirty="0" smtClean="0"/>
              <a:t/>
            </a:r>
            <a:br>
              <a:rPr lang="de-DE" sz="2400" dirty="0" smtClean="0"/>
            </a:br>
            <a:endParaRPr lang="de-DE" sz="2400" dirty="0" smtClean="0"/>
          </a:p>
          <a:p>
            <a:pPr lvl="1" indent="-342900">
              <a:lnSpc>
                <a:spcPct val="150000"/>
              </a:lnSpc>
              <a:buFont typeface="Arial" charset="0"/>
              <a:buChar char="•"/>
            </a:pPr>
            <a:r>
              <a:rPr lang="de-DE" sz="2400" dirty="0" err="1" smtClean="0"/>
              <a:t>When</a:t>
            </a:r>
            <a:r>
              <a:rPr lang="de-DE" sz="2400" dirty="0" smtClean="0"/>
              <a:t> </a:t>
            </a:r>
            <a:r>
              <a:rPr lang="de-DE" sz="2400" dirty="0" err="1" smtClean="0"/>
              <a:t>combinations</a:t>
            </a:r>
            <a:r>
              <a:rPr lang="de-DE" sz="2400" dirty="0" smtClean="0"/>
              <a:t> </a:t>
            </a:r>
            <a:r>
              <a:rPr lang="de-DE" sz="2400" dirty="0" err="1" smtClean="0"/>
              <a:t>of</a:t>
            </a:r>
            <a:r>
              <a:rPr lang="de-DE" sz="2400" dirty="0" smtClean="0"/>
              <a:t> </a:t>
            </a:r>
            <a:r>
              <a:rPr lang="de-DE" sz="2400" dirty="0" err="1" smtClean="0"/>
              <a:t>active</a:t>
            </a:r>
            <a:r>
              <a:rPr lang="de-DE" sz="2400" dirty="0" smtClean="0"/>
              <a:t> </a:t>
            </a:r>
            <a:r>
              <a:rPr lang="de-DE" sz="2400" dirty="0" err="1" smtClean="0"/>
              <a:t>ingredients</a:t>
            </a:r>
            <a:r>
              <a:rPr lang="de-DE" sz="2400" dirty="0"/>
              <a:t> </a:t>
            </a:r>
            <a:r>
              <a:rPr lang="de-DE" sz="2400" dirty="0" err="1" smtClean="0"/>
              <a:t>are</a:t>
            </a:r>
            <a:r>
              <a:rPr lang="de-DE" sz="2400" dirty="0" smtClean="0"/>
              <a:t> </a:t>
            </a:r>
            <a:r>
              <a:rPr lang="de-DE" sz="2400" dirty="0" err="1" smtClean="0"/>
              <a:t>to</a:t>
            </a:r>
            <a:r>
              <a:rPr lang="de-DE" sz="2400" dirty="0" smtClean="0"/>
              <a:t> </a:t>
            </a:r>
            <a:r>
              <a:rPr lang="de-DE" sz="2400" dirty="0" err="1" smtClean="0"/>
              <a:t>be</a:t>
            </a:r>
            <a:r>
              <a:rPr lang="de-DE" sz="2400" dirty="0" smtClean="0"/>
              <a:t> </a:t>
            </a:r>
            <a:r>
              <a:rPr lang="de-DE" sz="2400" dirty="0" err="1" smtClean="0"/>
              <a:t>used</a:t>
            </a:r>
            <a:r>
              <a:rPr lang="de-DE" sz="2400" dirty="0"/>
              <a:t> </a:t>
            </a:r>
            <a:r>
              <a:rPr lang="de-DE" sz="2400" dirty="0" smtClean="0"/>
              <a:t>in </a:t>
            </a:r>
            <a:r>
              <a:rPr lang="de-DE" sz="2400" dirty="0" err="1" smtClean="0"/>
              <a:t>medicinal</a:t>
            </a:r>
            <a:r>
              <a:rPr lang="de-DE" sz="2400" dirty="0" smtClean="0"/>
              <a:t> </a:t>
            </a:r>
            <a:r>
              <a:rPr lang="de-DE" sz="2400" dirty="0" err="1" smtClean="0"/>
              <a:t>products</a:t>
            </a:r>
            <a:r>
              <a:rPr lang="de-DE" sz="2400" dirty="0" smtClean="0"/>
              <a:t> </a:t>
            </a:r>
            <a:r>
              <a:rPr lang="de-DE" sz="2400" dirty="0" err="1" smtClean="0"/>
              <a:t>file</a:t>
            </a:r>
            <a:r>
              <a:rPr lang="de-DE" sz="2400" dirty="0" smtClean="0"/>
              <a:t> separate patent </a:t>
            </a:r>
            <a:r>
              <a:rPr lang="de-DE" sz="2400" dirty="0" err="1" smtClean="0"/>
              <a:t>applications</a:t>
            </a:r>
            <a:r>
              <a:rPr lang="de-DE" sz="2400" dirty="0" smtClean="0"/>
              <a:t>, </a:t>
            </a:r>
            <a:r>
              <a:rPr lang="de-DE" sz="2400" dirty="0" err="1" smtClean="0"/>
              <a:t>if</a:t>
            </a:r>
            <a:r>
              <a:rPr lang="de-DE" sz="2400" dirty="0" smtClean="0"/>
              <a:t> </a:t>
            </a:r>
            <a:r>
              <a:rPr lang="de-DE" sz="2400" dirty="0" err="1" smtClean="0"/>
              <a:t>the</a:t>
            </a:r>
            <a:r>
              <a:rPr lang="de-DE" sz="2400" dirty="0" smtClean="0"/>
              <a:t> </a:t>
            </a:r>
            <a:r>
              <a:rPr lang="de-DE" sz="2400" dirty="0" err="1" smtClean="0"/>
              <a:t>combinations</a:t>
            </a:r>
            <a:r>
              <a:rPr lang="de-DE" sz="2400" dirty="0" smtClean="0"/>
              <a:t> </a:t>
            </a:r>
            <a:r>
              <a:rPr lang="de-DE" sz="2400" dirty="0" err="1" smtClean="0"/>
              <a:t>are</a:t>
            </a:r>
            <a:r>
              <a:rPr lang="de-DE" sz="2400" dirty="0" smtClean="0"/>
              <a:t> </a:t>
            </a:r>
            <a:r>
              <a:rPr lang="de-DE" sz="2400" dirty="0" err="1" smtClean="0"/>
              <a:t>inventive</a:t>
            </a:r>
            <a:endParaRPr lang="de-DE" sz="2400" dirty="0" smtClean="0"/>
          </a:p>
          <a:p>
            <a:pPr marL="400050" lvl="1" indent="0">
              <a:lnSpc>
                <a:spcPct val="150000"/>
              </a:lnSpc>
              <a:buNone/>
            </a:pPr>
            <a:endParaRPr lang="de-DE" sz="2400" dirty="0" smtClean="0"/>
          </a:p>
          <a:p>
            <a:pPr lvl="1" indent="-342900">
              <a:lnSpc>
                <a:spcPct val="150000"/>
              </a:lnSpc>
              <a:buFont typeface="Arial" charset="0"/>
              <a:buChar char="•"/>
            </a:pPr>
            <a:r>
              <a:rPr lang="de-DE" sz="2400" dirty="0" smtClean="0"/>
              <a:t>File separate patent </a:t>
            </a:r>
            <a:r>
              <a:rPr lang="de-DE" sz="2400" dirty="0" err="1" smtClean="0"/>
              <a:t>applications</a:t>
            </a:r>
            <a:r>
              <a:rPr lang="de-DE" sz="2400" dirty="0" smtClean="0"/>
              <a:t> </a:t>
            </a:r>
            <a:r>
              <a:rPr lang="de-DE" sz="2400" dirty="0" err="1" smtClean="0"/>
              <a:t>for</a:t>
            </a:r>
            <a:r>
              <a:rPr lang="de-DE" sz="2400" dirty="0" smtClean="0"/>
              <a:t> separate </a:t>
            </a:r>
            <a:r>
              <a:rPr lang="de-DE" sz="2400" dirty="0" err="1" smtClean="0"/>
              <a:t>second</a:t>
            </a:r>
            <a:r>
              <a:rPr lang="de-DE" sz="2400" dirty="0" smtClean="0"/>
              <a:t> </a:t>
            </a:r>
            <a:r>
              <a:rPr lang="de-DE" sz="2400" dirty="0" err="1" smtClean="0"/>
              <a:t>medical</a:t>
            </a:r>
            <a:r>
              <a:rPr lang="de-DE" sz="2400" dirty="0" smtClean="0"/>
              <a:t> </a:t>
            </a:r>
            <a:r>
              <a:rPr lang="de-DE" sz="2400" dirty="0" err="1" smtClean="0"/>
              <a:t>uses</a:t>
            </a:r>
            <a:r>
              <a:rPr lang="de-DE" sz="2400" dirty="0" smtClean="0"/>
              <a:t> (i.e. different </a:t>
            </a:r>
            <a:r>
              <a:rPr lang="de-DE" sz="2400" dirty="0" err="1" smtClean="0"/>
              <a:t>medical</a:t>
            </a:r>
            <a:r>
              <a:rPr lang="de-DE" sz="2400" dirty="0" smtClean="0"/>
              <a:t> </a:t>
            </a:r>
            <a:r>
              <a:rPr lang="de-DE" sz="2400" dirty="0" err="1" smtClean="0"/>
              <a:t>indications</a:t>
            </a:r>
            <a:r>
              <a:rPr lang="de-DE" sz="2400" dirty="0" smtClean="0"/>
              <a:t>)</a:t>
            </a:r>
            <a:r>
              <a:rPr lang="de-DE" sz="2000" dirty="0" smtClean="0"/>
              <a:t/>
            </a:r>
            <a:br>
              <a:rPr lang="de-DE" sz="2000" dirty="0" smtClean="0"/>
            </a:br>
            <a:endParaRPr lang="de-DE" sz="2000" dirty="0"/>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marL="400050" lvl="1" indent="0">
              <a:buNone/>
            </a:pPr>
            <a:endParaRPr lang="de-DE" sz="2000" dirty="0" smtClean="0">
              <a:solidFill>
                <a:schemeClr val="accent1">
                  <a:lumMod val="75000"/>
                </a:schemeClr>
              </a:solidFill>
            </a:endParaRPr>
          </a:p>
          <a:p>
            <a:pPr>
              <a:buFont typeface="Arial" charset="0"/>
              <a:buChar char="•"/>
            </a:pPr>
            <a:endParaRPr lang="de-DE" sz="2000" dirty="0">
              <a:solidFill>
                <a:schemeClr val="accent1">
                  <a:lumMod val="75000"/>
                </a:schemeClr>
              </a:solidFill>
            </a:endParaRPr>
          </a:p>
        </p:txBody>
      </p:sp>
    </p:spTree>
    <p:extLst>
      <p:ext uri="{BB962C8B-B14F-4D97-AF65-F5344CB8AC3E}">
        <p14:creationId xmlns:p14="http://schemas.microsoft.com/office/powerpoint/2010/main" val="17147113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t>Recommendations</a:t>
            </a:r>
            <a:r>
              <a:rPr lang="de-DE" sz="3200" b="1" dirty="0" smtClean="0"/>
              <a:t>/</a:t>
            </a:r>
            <a:r>
              <a:rPr lang="de-DE" sz="3200" b="1" dirty="0" err="1" smtClean="0"/>
              <a:t>Originators</a:t>
            </a:r>
            <a:endParaRPr lang="de-DE" sz="3200" dirty="0"/>
          </a:p>
        </p:txBody>
      </p:sp>
      <p:sp>
        <p:nvSpPr>
          <p:cNvPr id="3" name="Inhaltsplatzhalter 2"/>
          <p:cNvSpPr>
            <a:spLocks noGrp="1"/>
          </p:cNvSpPr>
          <p:nvPr>
            <p:ph idx="4294967295"/>
          </p:nvPr>
        </p:nvSpPr>
        <p:spPr>
          <a:xfrm>
            <a:off x="457200" y="1417638"/>
            <a:ext cx="8229600" cy="4854975"/>
          </a:xfrm>
        </p:spPr>
        <p:txBody>
          <a:bodyPr>
            <a:normAutofit/>
          </a:bodyPr>
          <a:lstStyle/>
          <a:p>
            <a:pPr marL="400050" lvl="1" indent="0">
              <a:lnSpc>
                <a:spcPct val="140000"/>
              </a:lnSpc>
              <a:buNone/>
            </a:pPr>
            <a:endParaRPr lang="de-DE" sz="2200" dirty="0"/>
          </a:p>
          <a:p>
            <a:pPr lvl="1" indent="-342900">
              <a:lnSpc>
                <a:spcPct val="140000"/>
              </a:lnSpc>
              <a:buFont typeface="Arial" charset="0"/>
              <a:buChar char="•"/>
            </a:pPr>
            <a:r>
              <a:rPr lang="de-DE" sz="2200" dirty="0" err="1"/>
              <a:t>For</a:t>
            </a:r>
            <a:r>
              <a:rPr lang="de-DE" sz="2200" dirty="0"/>
              <a:t> </a:t>
            </a:r>
            <a:r>
              <a:rPr lang="de-DE" sz="2200" dirty="0" err="1"/>
              <a:t>biologics</a:t>
            </a:r>
            <a:r>
              <a:rPr lang="de-DE" sz="2200" dirty="0"/>
              <a:t> </a:t>
            </a:r>
            <a:r>
              <a:rPr lang="de-DE" sz="2200" dirty="0" err="1"/>
              <a:t>use</a:t>
            </a:r>
            <a:r>
              <a:rPr lang="de-DE" sz="2200" dirty="0"/>
              <a:t> also </a:t>
            </a:r>
            <a:r>
              <a:rPr lang="de-DE" sz="2200" dirty="0" err="1"/>
              <a:t>functional</a:t>
            </a:r>
            <a:r>
              <a:rPr lang="de-DE" sz="2200" dirty="0"/>
              <a:t> </a:t>
            </a:r>
            <a:r>
              <a:rPr lang="de-DE" sz="2200" dirty="0" err="1"/>
              <a:t>language</a:t>
            </a:r>
            <a:r>
              <a:rPr lang="de-DE" sz="2200" dirty="0"/>
              <a:t> </a:t>
            </a:r>
            <a:r>
              <a:rPr lang="de-DE" sz="2200" dirty="0" err="1"/>
              <a:t>to</a:t>
            </a:r>
            <a:r>
              <a:rPr lang="de-DE" sz="2200" dirty="0"/>
              <a:t> </a:t>
            </a:r>
            <a:r>
              <a:rPr lang="de-DE" sz="2200" dirty="0" err="1"/>
              <a:t>define</a:t>
            </a:r>
            <a:r>
              <a:rPr lang="de-DE" sz="2200" dirty="0"/>
              <a:t> </a:t>
            </a:r>
            <a:r>
              <a:rPr lang="de-DE" sz="2200" dirty="0" err="1"/>
              <a:t>the</a:t>
            </a:r>
            <a:r>
              <a:rPr lang="de-DE" sz="2200" dirty="0"/>
              <a:t> </a:t>
            </a:r>
            <a:r>
              <a:rPr lang="de-DE" sz="2200" dirty="0" err="1"/>
              <a:t>active</a:t>
            </a:r>
            <a:r>
              <a:rPr lang="de-DE" sz="2200" dirty="0"/>
              <a:t> </a:t>
            </a:r>
            <a:r>
              <a:rPr lang="de-DE" sz="2200" dirty="0" err="1"/>
              <a:t>ingredients</a:t>
            </a:r>
            <a:endParaRPr lang="de-DE" sz="2200" dirty="0"/>
          </a:p>
          <a:p>
            <a:pPr lvl="1" indent="-342900">
              <a:lnSpc>
                <a:spcPct val="140000"/>
              </a:lnSpc>
              <a:buFont typeface="Arial" charset="0"/>
              <a:buChar char="•"/>
            </a:pPr>
            <a:endParaRPr lang="de-DE" sz="2200" dirty="0"/>
          </a:p>
          <a:p>
            <a:pPr lvl="1" indent="-342900">
              <a:lnSpc>
                <a:spcPct val="140000"/>
              </a:lnSpc>
              <a:buFont typeface="Arial" charset="0"/>
              <a:buChar char="•"/>
            </a:pPr>
            <a:r>
              <a:rPr lang="de-DE" sz="2200" dirty="0" err="1"/>
              <a:t>Structurally</a:t>
            </a:r>
            <a:r>
              <a:rPr lang="de-DE" sz="2200" dirty="0"/>
              <a:t> </a:t>
            </a:r>
            <a:r>
              <a:rPr lang="de-DE" sz="2200" dirty="0" err="1"/>
              <a:t>define</a:t>
            </a:r>
            <a:r>
              <a:rPr lang="de-DE" sz="2200" dirty="0"/>
              <a:t> </a:t>
            </a:r>
            <a:r>
              <a:rPr lang="de-DE" sz="2200" dirty="0" err="1"/>
              <a:t>biological</a:t>
            </a:r>
            <a:r>
              <a:rPr lang="de-DE" sz="2200" dirty="0"/>
              <a:t> </a:t>
            </a:r>
            <a:r>
              <a:rPr lang="de-DE" sz="2200" dirty="0" err="1"/>
              <a:t>molecules</a:t>
            </a:r>
            <a:r>
              <a:rPr lang="de-DE" sz="2200" dirty="0"/>
              <a:t> (e.g. </a:t>
            </a:r>
            <a:r>
              <a:rPr lang="de-DE" sz="2200" dirty="0" err="1"/>
              <a:t>antibodies</a:t>
            </a:r>
            <a:r>
              <a:rPr lang="de-DE" sz="2200" dirty="0"/>
              <a:t> </a:t>
            </a:r>
            <a:r>
              <a:rPr lang="de-DE" sz="2200" dirty="0" err="1"/>
              <a:t>binding</a:t>
            </a:r>
            <a:r>
              <a:rPr lang="de-DE" sz="2200" dirty="0"/>
              <a:t> </a:t>
            </a:r>
            <a:r>
              <a:rPr lang="de-DE" sz="2200" dirty="0" err="1"/>
              <a:t>to</a:t>
            </a:r>
            <a:r>
              <a:rPr lang="de-DE" sz="2200" dirty="0"/>
              <a:t> </a:t>
            </a:r>
            <a:r>
              <a:rPr lang="de-DE" sz="2200" dirty="0" err="1"/>
              <a:t>new</a:t>
            </a:r>
            <a:r>
              <a:rPr lang="de-DE" sz="2200" dirty="0"/>
              <a:t> </a:t>
            </a:r>
            <a:r>
              <a:rPr lang="de-DE" sz="2200" dirty="0" err="1"/>
              <a:t>protein</a:t>
            </a:r>
            <a:r>
              <a:rPr lang="de-DE" sz="2200" dirty="0"/>
              <a:t> </a:t>
            </a:r>
            <a:r>
              <a:rPr lang="de-DE" sz="2200" dirty="0" err="1"/>
              <a:t>targets</a:t>
            </a:r>
            <a:r>
              <a:rPr lang="de-DE" sz="2200" dirty="0"/>
              <a:t>) </a:t>
            </a:r>
            <a:r>
              <a:rPr lang="de-DE" sz="2200" dirty="0" err="1"/>
              <a:t>when</a:t>
            </a:r>
            <a:r>
              <a:rPr lang="de-DE" sz="2200" dirty="0"/>
              <a:t> </a:t>
            </a:r>
            <a:r>
              <a:rPr lang="de-DE" sz="2200" dirty="0" err="1"/>
              <a:t>using</a:t>
            </a:r>
            <a:r>
              <a:rPr lang="de-DE" sz="2200" dirty="0"/>
              <a:t> </a:t>
            </a:r>
            <a:r>
              <a:rPr lang="de-DE" sz="2200" dirty="0" err="1"/>
              <a:t>functional</a:t>
            </a:r>
            <a:r>
              <a:rPr lang="de-DE" sz="2200" dirty="0"/>
              <a:t> </a:t>
            </a:r>
            <a:r>
              <a:rPr lang="de-DE" sz="2200" dirty="0" err="1"/>
              <a:t>claim</a:t>
            </a:r>
            <a:r>
              <a:rPr lang="de-DE" sz="2200" dirty="0"/>
              <a:t> </a:t>
            </a:r>
            <a:r>
              <a:rPr lang="de-DE" sz="2200" dirty="0" err="1"/>
              <a:t>language</a:t>
            </a:r>
            <a:r>
              <a:rPr lang="de-DE" sz="2000" b="1" dirty="0" smtClean="0"/>
              <a:t/>
            </a:r>
            <a:br>
              <a:rPr lang="de-DE" sz="2000" b="1" dirty="0" smtClean="0"/>
            </a:br>
            <a:endParaRPr lang="de-DE" sz="2000" b="1" dirty="0" smtClean="0"/>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marL="400050" lvl="1" indent="0">
              <a:buNone/>
            </a:pPr>
            <a:endParaRPr lang="de-DE" sz="2000" dirty="0" smtClean="0">
              <a:solidFill>
                <a:schemeClr val="accent1">
                  <a:lumMod val="75000"/>
                </a:schemeClr>
              </a:solidFill>
            </a:endParaRPr>
          </a:p>
          <a:p>
            <a:pPr>
              <a:buFont typeface="Arial" charset="0"/>
              <a:buChar char="•"/>
            </a:pPr>
            <a:endParaRPr lang="de-DE" sz="2000" dirty="0">
              <a:solidFill>
                <a:schemeClr val="accent1">
                  <a:lumMod val="75000"/>
                </a:schemeClr>
              </a:solidFill>
            </a:endParaRPr>
          </a:p>
        </p:txBody>
      </p:sp>
    </p:spTree>
    <p:extLst>
      <p:ext uri="{BB962C8B-B14F-4D97-AF65-F5344CB8AC3E}">
        <p14:creationId xmlns:p14="http://schemas.microsoft.com/office/powerpoint/2010/main" val="19037726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b="1" dirty="0" err="1" smtClean="0"/>
              <a:t>Recommendations</a:t>
            </a:r>
            <a:r>
              <a:rPr lang="de-DE" sz="3200" b="1" dirty="0" smtClean="0"/>
              <a:t>/</a:t>
            </a:r>
            <a:r>
              <a:rPr lang="de-DE" sz="3200" b="1" dirty="0" err="1" smtClean="0"/>
              <a:t>Biosimilars</a:t>
            </a:r>
            <a:endParaRPr lang="de-DE" sz="3200" dirty="0"/>
          </a:p>
        </p:txBody>
      </p:sp>
      <p:sp>
        <p:nvSpPr>
          <p:cNvPr id="3" name="Inhaltsplatzhalter 2"/>
          <p:cNvSpPr>
            <a:spLocks noGrp="1"/>
          </p:cNvSpPr>
          <p:nvPr>
            <p:ph idx="4294967295"/>
          </p:nvPr>
        </p:nvSpPr>
        <p:spPr>
          <a:xfrm>
            <a:off x="0" y="1291449"/>
            <a:ext cx="9143999" cy="5040000"/>
          </a:xfrm>
        </p:spPr>
        <p:txBody>
          <a:bodyPr>
            <a:normAutofit/>
          </a:bodyPr>
          <a:lstStyle/>
          <a:p>
            <a:pPr lvl="1" indent="-342900">
              <a:buFont typeface="Arial" charset="0"/>
              <a:buChar char="•"/>
            </a:pPr>
            <a:r>
              <a:rPr lang="de-DE" sz="2000" dirty="0" err="1" smtClean="0"/>
              <a:t>Surveillance</a:t>
            </a:r>
            <a:r>
              <a:rPr lang="de-DE" sz="2000" dirty="0" smtClean="0"/>
              <a:t> </a:t>
            </a:r>
            <a:r>
              <a:rPr lang="de-DE" sz="2000" dirty="0" err="1" smtClean="0"/>
              <a:t>of</a:t>
            </a:r>
            <a:r>
              <a:rPr lang="de-DE" sz="2000" dirty="0" smtClean="0"/>
              <a:t> SPCs </a:t>
            </a:r>
            <a:r>
              <a:rPr lang="de-DE" sz="2000" dirty="0" err="1" smtClean="0"/>
              <a:t>and</a:t>
            </a:r>
            <a:r>
              <a:rPr lang="de-DE" sz="2000" dirty="0" smtClean="0"/>
              <a:t> </a:t>
            </a:r>
            <a:r>
              <a:rPr lang="de-DE" sz="2000" dirty="0" err="1" smtClean="0"/>
              <a:t>clarification</a:t>
            </a:r>
            <a:r>
              <a:rPr lang="de-DE" sz="2000" dirty="0" smtClean="0"/>
              <a:t> </a:t>
            </a:r>
            <a:r>
              <a:rPr lang="de-DE" sz="2000" dirty="0" err="1" smtClean="0"/>
              <a:t>of</a:t>
            </a:r>
            <a:r>
              <a:rPr lang="de-DE" sz="2000" dirty="0" smtClean="0"/>
              <a:t> </a:t>
            </a:r>
            <a:r>
              <a:rPr lang="de-DE" sz="2000" dirty="0" err="1" smtClean="0"/>
              <a:t>scope</a:t>
            </a:r>
            <a:r>
              <a:rPr lang="de-DE" sz="2000" dirty="0" smtClean="0"/>
              <a:t> </a:t>
            </a:r>
            <a:r>
              <a:rPr lang="de-DE" sz="2000" dirty="0" err="1" smtClean="0"/>
              <a:t>of</a:t>
            </a:r>
            <a:r>
              <a:rPr lang="de-DE" sz="2000" dirty="0" smtClean="0"/>
              <a:t> SPC, </a:t>
            </a:r>
            <a:r>
              <a:rPr lang="de-DE" sz="2000" dirty="0" err="1" smtClean="0"/>
              <a:t>basic</a:t>
            </a:r>
            <a:r>
              <a:rPr lang="de-DE" sz="2000" dirty="0" smtClean="0"/>
              <a:t> patent </a:t>
            </a:r>
            <a:r>
              <a:rPr lang="de-DE" sz="2000" dirty="0" err="1" smtClean="0"/>
              <a:t>and</a:t>
            </a:r>
            <a:r>
              <a:rPr lang="de-DE" sz="2000" dirty="0" smtClean="0"/>
              <a:t> MA </a:t>
            </a:r>
            <a:r>
              <a:rPr lang="de-DE" sz="2000" dirty="0" err="1" smtClean="0"/>
              <a:t>are</a:t>
            </a:r>
            <a:r>
              <a:rPr lang="de-DE" sz="2000" dirty="0" smtClean="0"/>
              <a:t> essential</a:t>
            </a:r>
          </a:p>
          <a:p>
            <a:pPr marL="400050" lvl="1" indent="0">
              <a:buNone/>
            </a:pPr>
            <a:endParaRPr lang="de-DE" sz="2000" dirty="0" smtClean="0"/>
          </a:p>
          <a:p>
            <a:pPr lvl="1" indent="-342900">
              <a:buFont typeface="Arial" charset="0"/>
              <a:buChar char="•"/>
            </a:pPr>
            <a:r>
              <a:rPr lang="de-DE" sz="2000" dirty="0" smtClean="0"/>
              <a:t>The </a:t>
            </a:r>
            <a:r>
              <a:rPr lang="de-DE" sz="2000" dirty="0"/>
              <a:t>CJEU </a:t>
            </a:r>
            <a:r>
              <a:rPr lang="de-DE" sz="2000" dirty="0" err="1"/>
              <a:t>emphasizes</a:t>
            </a:r>
            <a:r>
              <a:rPr lang="de-DE" sz="2000" dirty="0"/>
              <a:t> </a:t>
            </a:r>
            <a:r>
              <a:rPr lang="de-DE" sz="2000" dirty="0" err="1"/>
              <a:t>that</a:t>
            </a:r>
            <a:r>
              <a:rPr lang="de-DE" sz="2000" dirty="0"/>
              <a:t> – absent EU </a:t>
            </a:r>
            <a:r>
              <a:rPr lang="de-DE" sz="2000" dirty="0" err="1"/>
              <a:t>wide</a:t>
            </a:r>
            <a:r>
              <a:rPr lang="de-DE" sz="2000" dirty="0"/>
              <a:t> </a:t>
            </a:r>
            <a:r>
              <a:rPr lang="de-DE" sz="2000" dirty="0" err="1"/>
              <a:t>harmonization</a:t>
            </a:r>
            <a:r>
              <a:rPr lang="de-DE" sz="2000" dirty="0"/>
              <a:t> </a:t>
            </a:r>
            <a:r>
              <a:rPr lang="de-DE" sz="2000" dirty="0" err="1"/>
              <a:t>of</a:t>
            </a:r>
            <a:r>
              <a:rPr lang="de-DE" sz="2000" dirty="0"/>
              <a:t> </a:t>
            </a:r>
            <a:r>
              <a:rPr lang="de-DE" sz="2000" dirty="0" err="1"/>
              <a:t>the</a:t>
            </a:r>
            <a:r>
              <a:rPr lang="de-DE" sz="2000" dirty="0"/>
              <a:t> </a:t>
            </a:r>
            <a:r>
              <a:rPr lang="de-DE" sz="2000" dirty="0" err="1"/>
              <a:t>interpretation</a:t>
            </a:r>
            <a:r>
              <a:rPr lang="de-DE" sz="2000" dirty="0"/>
              <a:t> </a:t>
            </a:r>
            <a:r>
              <a:rPr lang="de-DE" sz="2000" dirty="0" err="1"/>
              <a:t>of</a:t>
            </a:r>
            <a:r>
              <a:rPr lang="de-DE" sz="2000" dirty="0"/>
              <a:t> </a:t>
            </a:r>
            <a:r>
              <a:rPr lang="de-DE" sz="2000" dirty="0" err="1"/>
              <a:t>the</a:t>
            </a:r>
            <a:r>
              <a:rPr lang="de-DE" sz="2000" dirty="0"/>
              <a:t> </a:t>
            </a:r>
            <a:r>
              <a:rPr lang="de-DE" sz="2000" dirty="0" err="1"/>
              <a:t>scope</a:t>
            </a:r>
            <a:r>
              <a:rPr lang="de-DE" sz="2000" dirty="0"/>
              <a:t> </a:t>
            </a:r>
            <a:r>
              <a:rPr lang="de-DE" sz="2000" dirty="0" err="1"/>
              <a:t>of</a:t>
            </a:r>
            <a:r>
              <a:rPr lang="de-DE" sz="2000" dirty="0"/>
              <a:t> </a:t>
            </a:r>
            <a:r>
              <a:rPr lang="de-DE" sz="2000" dirty="0" err="1"/>
              <a:t>patents</a:t>
            </a:r>
            <a:r>
              <a:rPr lang="de-DE" sz="2000" dirty="0"/>
              <a:t> </a:t>
            </a:r>
            <a:r>
              <a:rPr lang="de-DE" sz="2000" dirty="0" err="1"/>
              <a:t>and</a:t>
            </a:r>
            <a:r>
              <a:rPr lang="de-DE" sz="2000" dirty="0"/>
              <a:t> SPCs – </a:t>
            </a:r>
            <a:r>
              <a:rPr lang="de-DE" sz="2000" dirty="0" err="1"/>
              <a:t>the</a:t>
            </a:r>
            <a:r>
              <a:rPr lang="de-DE" sz="2000" dirty="0"/>
              <a:t> </a:t>
            </a:r>
            <a:r>
              <a:rPr lang="de-DE" sz="2000" dirty="0" err="1"/>
              <a:t>scope</a:t>
            </a:r>
            <a:r>
              <a:rPr lang="de-DE" sz="2000" dirty="0"/>
              <a:t> </a:t>
            </a:r>
            <a:r>
              <a:rPr lang="de-DE" sz="2000" dirty="0" err="1"/>
              <a:t>of</a:t>
            </a:r>
            <a:r>
              <a:rPr lang="de-DE" sz="2000" dirty="0"/>
              <a:t> </a:t>
            </a:r>
            <a:r>
              <a:rPr lang="de-DE" sz="2000" dirty="0" err="1"/>
              <a:t>the</a:t>
            </a:r>
            <a:r>
              <a:rPr lang="de-DE" sz="2000" dirty="0"/>
              <a:t> SPC must </a:t>
            </a:r>
            <a:r>
              <a:rPr lang="de-DE" sz="2000" dirty="0" err="1"/>
              <a:t>be</a:t>
            </a:r>
            <a:r>
              <a:rPr lang="de-DE" sz="2000" dirty="0"/>
              <a:t> </a:t>
            </a:r>
            <a:r>
              <a:rPr lang="de-DE" sz="2000" dirty="0" err="1"/>
              <a:t>interpreted</a:t>
            </a:r>
            <a:r>
              <a:rPr lang="de-DE" sz="2000" dirty="0"/>
              <a:t> </a:t>
            </a:r>
            <a:r>
              <a:rPr lang="de-DE" sz="2000" dirty="0" err="1"/>
              <a:t>by</a:t>
            </a:r>
            <a:r>
              <a:rPr lang="de-DE" sz="2000" dirty="0"/>
              <a:t> national </a:t>
            </a:r>
            <a:r>
              <a:rPr lang="de-DE" sz="2000" dirty="0" err="1" smtClean="0"/>
              <a:t>courts</a:t>
            </a:r>
            <a:endParaRPr lang="de-DE" sz="2000" dirty="0" smtClean="0"/>
          </a:p>
          <a:p>
            <a:pPr marL="400050" lvl="1" indent="0">
              <a:buNone/>
            </a:pPr>
            <a:endParaRPr lang="de-DE" sz="2000" dirty="0" smtClean="0"/>
          </a:p>
          <a:p>
            <a:pPr lvl="1" indent="-342900">
              <a:buFont typeface="Arial" charset="0"/>
              <a:buChar char="•"/>
            </a:pPr>
            <a:r>
              <a:rPr lang="de-DE" sz="2000" dirty="0" err="1" smtClean="0"/>
              <a:t>Therefore</a:t>
            </a:r>
            <a:r>
              <a:rPr lang="de-DE" sz="2000" dirty="0" smtClean="0"/>
              <a:t>, </a:t>
            </a:r>
            <a:r>
              <a:rPr lang="de-DE" sz="2000" dirty="0" err="1" smtClean="0"/>
              <a:t>analyse</a:t>
            </a:r>
            <a:r>
              <a:rPr lang="de-DE" sz="2000" dirty="0" smtClean="0"/>
              <a:t> </a:t>
            </a:r>
            <a:r>
              <a:rPr lang="de-DE" sz="2000" dirty="0" err="1"/>
              <a:t>the</a:t>
            </a:r>
            <a:r>
              <a:rPr lang="de-DE" sz="2000" dirty="0"/>
              <a:t> </a:t>
            </a:r>
            <a:r>
              <a:rPr lang="de-DE" sz="2000" dirty="0" err="1"/>
              <a:t>claims</a:t>
            </a:r>
            <a:r>
              <a:rPr lang="de-DE" sz="2000" dirty="0"/>
              <a:t> </a:t>
            </a:r>
            <a:r>
              <a:rPr lang="de-DE" sz="2000" dirty="0" err="1"/>
              <a:t>and</a:t>
            </a:r>
            <a:r>
              <a:rPr lang="de-DE" sz="2000" dirty="0"/>
              <a:t> </a:t>
            </a:r>
            <a:r>
              <a:rPr lang="de-DE" sz="2000" dirty="0" err="1"/>
              <a:t>the</a:t>
            </a:r>
            <a:r>
              <a:rPr lang="de-DE" sz="2000" dirty="0"/>
              <a:t> </a:t>
            </a:r>
            <a:r>
              <a:rPr lang="de-DE" sz="2000" dirty="0" err="1"/>
              <a:t>specification</a:t>
            </a:r>
            <a:r>
              <a:rPr lang="de-DE" sz="2000" dirty="0"/>
              <a:t> </a:t>
            </a:r>
            <a:r>
              <a:rPr lang="de-DE" sz="2000" dirty="0" err="1"/>
              <a:t>of</a:t>
            </a:r>
            <a:r>
              <a:rPr lang="de-DE" sz="2000" dirty="0"/>
              <a:t> </a:t>
            </a:r>
            <a:r>
              <a:rPr lang="de-DE" sz="2000" dirty="0" err="1"/>
              <a:t>the</a:t>
            </a:r>
            <a:r>
              <a:rPr lang="de-DE" sz="2000" dirty="0"/>
              <a:t> </a:t>
            </a:r>
            <a:r>
              <a:rPr lang="de-DE" sz="2000" dirty="0" err="1"/>
              <a:t>basic</a:t>
            </a:r>
            <a:r>
              <a:rPr lang="de-DE" sz="2000" dirty="0"/>
              <a:t> patent </a:t>
            </a:r>
            <a:r>
              <a:rPr lang="de-DE" sz="2000" dirty="0" err="1"/>
              <a:t>to</a:t>
            </a:r>
            <a:r>
              <a:rPr lang="de-DE" sz="2000" dirty="0"/>
              <a:t> </a:t>
            </a:r>
            <a:r>
              <a:rPr lang="de-DE" sz="2000" dirty="0" err="1"/>
              <a:t>determine</a:t>
            </a:r>
            <a:r>
              <a:rPr lang="de-DE" sz="2000" dirty="0"/>
              <a:t> </a:t>
            </a:r>
            <a:r>
              <a:rPr lang="de-DE" sz="2000" dirty="0" err="1"/>
              <a:t>whether</a:t>
            </a:r>
            <a:r>
              <a:rPr lang="de-DE" sz="2000" dirty="0"/>
              <a:t> an SPC </a:t>
            </a:r>
            <a:r>
              <a:rPr lang="de-DE" sz="2000" dirty="0" err="1"/>
              <a:t>would</a:t>
            </a:r>
            <a:r>
              <a:rPr lang="de-DE" sz="2000" dirty="0"/>
              <a:t> </a:t>
            </a:r>
            <a:r>
              <a:rPr lang="de-DE" sz="2000" dirty="0" err="1"/>
              <a:t>cover</a:t>
            </a:r>
            <a:r>
              <a:rPr lang="de-DE" sz="2000" dirty="0"/>
              <a:t> a </a:t>
            </a:r>
            <a:r>
              <a:rPr lang="de-DE" sz="2000" dirty="0" err="1"/>
              <a:t>biosimilar</a:t>
            </a:r>
            <a:r>
              <a:rPr lang="de-DE" sz="2000" dirty="0"/>
              <a:t/>
            </a:r>
            <a:br>
              <a:rPr lang="de-DE" sz="2000" dirty="0"/>
            </a:br>
            <a:endParaRPr lang="de-DE" sz="2000" dirty="0" smtClean="0"/>
          </a:p>
          <a:p>
            <a:pPr lvl="1" indent="-342900">
              <a:buFont typeface="Arial" charset="0"/>
              <a:buChar char="•"/>
            </a:pPr>
            <a:r>
              <a:rPr lang="de-DE" sz="2000" dirty="0"/>
              <a:t>As a matter </a:t>
            </a:r>
            <a:r>
              <a:rPr lang="de-DE" sz="2000" dirty="0" err="1"/>
              <a:t>of</a:t>
            </a:r>
            <a:r>
              <a:rPr lang="de-DE" sz="2000" dirty="0"/>
              <a:t> </a:t>
            </a:r>
            <a:r>
              <a:rPr lang="de-DE" sz="2000" dirty="0" err="1"/>
              <a:t>precaution</a:t>
            </a:r>
            <a:r>
              <a:rPr lang="de-DE" sz="2000" dirty="0"/>
              <a:t>, </a:t>
            </a:r>
            <a:r>
              <a:rPr lang="de-DE" sz="2000" dirty="0" err="1"/>
              <a:t>ask</a:t>
            </a:r>
            <a:r>
              <a:rPr lang="de-DE" sz="2000" dirty="0"/>
              <a:t> </a:t>
            </a:r>
            <a:r>
              <a:rPr lang="de-DE" sz="2000" dirty="0" err="1"/>
              <a:t>your</a:t>
            </a:r>
            <a:r>
              <a:rPr lang="de-DE" sz="2000" dirty="0"/>
              <a:t> </a:t>
            </a:r>
            <a:r>
              <a:rPr lang="de-DE" sz="2000" dirty="0" smtClean="0"/>
              <a:t>national patent </a:t>
            </a:r>
            <a:r>
              <a:rPr lang="de-DE" sz="2000" dirty="0" err="1"/>
              <a:t>lawyers</a:t>
            </a:r>
            <a:r>
              <a:rPr lang="de-DE" sz="2000" dirty="0"/>
              <a:t> </a:t>
            </a:r>
            <a:r>
              <a:rPr lang="de-DE" sz="2000" dirty="0" err="1"/>
              <a:t>for</a:t>
            </a:r>
            <a:r>
              <a:rPr lang="de-DE" sz="2000" dirty="0"/>
              <a:t> an </a:t>
            </a:r>
            <a:r>
              <a:rPr lang="de-DE" sz="2000" dirty="0" err="1"/>
              <a:t>interpretation</a:t>
            </a:r>
            <a:r>
              <a:rPr lang="de-DE" sz="2000" dirty="0"/>
              <a:t> </a:t>
            </a:r>
            <a:r>
              <a:rPr lang="de-DE" sz="2000" dirty="0" err="1"/>
              <a:t>of</a:t>
            </a:r>
            <a:r>
              <a:rPr lang="de-DE" sz="2000" dirty="0"/>
              <a:t> </a:t>
            </a:r>
            <a:r>
              <a:rPr lang="de-DE" sz="2000" dirty="0" err="1"/>
              <a:t>the</a:t>
            </a:r>
            <a:r>
              <a:rPr lang="de-DE" sz="2000" dirty="0"/>
              <a:t> </a:t>
            </a:r>
            <a:r>
              <a:rPr lang="de-DE" sz="2000" dirty="0" err="1"/>
              <a:t>scope</a:t>
            </a:r>
            <a:r>
              <a:rPr lang="de-DE" sz="2000" dirty="0"/>
              <a:t> </a:t>
            </a:r>
            <a:r>
              <a:rPr lang="de-DE" sz="2000" dirty="0" err="1"/>
              <a:t>of</a:t>
            </a:r>
            <a:r>
              <a:rPr lang="de-DE" sz="2000" dirty="0"/>
              <a:t> a </a:t>
            </a:r>
            <a:r>
              <a:rPr lang="de-DE" sz="2000" dirty="0" smtClean="0"/>
              <a:t>patent/SPC (Due Diligence)</a:t>
            </a:r>
            <a:r>
              <a:rPr lang="de-DE" sz="2000" dirty="0"/>
              <a:t> </a:t>
            </a:r>
            <a:r>
              <a:rPr lang="de-DE" sz="2000" dirty="0" smtClean="0"/>
              <a:t/>
            </a:r>
            <a:br>
              <a:rPr lang="de-DE" sz="2000" dirty="0" smtClean="0"/>
            </a:br>
            <a:endParaRPr lang="de-DE" sz="2000" dirty="0" smtClean="0"/>
          </a:p>
          <a:p>
            <a:pPr lvl="1" indent="-342900">
              <a:buFont typeface="Arial" charset="0"/>
              <a:buChar char="•"/>
            </a:pPr>
            <a:r>
              <a:rPr lang="de-DE" sz="2000" dirty="0" smtClean="0"/>
              <a:t>In </a:t>
            </a:r>
            <a:r>
              <a:rPr lang="de-DE" sz="2000" dirty="0" err="1"/>
              <a:t>case</a:t>
            </a:r>
            <a:r>
              <a:rPr lang="de-DE" sz="2000" dirty="0"/>
              <a:t> </a:t>
            </a:r>
            <a:r>
              <a:rPr lang="de-DE" sz="2000" dirty="0" err="1"/>
              <a:t>of</a:t>
            </a:r>
            <a:r>
              <a:rPr lang="de-DE" sz="2000" dirty="0"/>
              <a:t> </a:t>
            </a:r>
            <a:r>
              <a:rPr lang="de-DE" sz="2000" dirty="0" err="1"/>
              <a:t>uncertainty</a:t>
            </a:r>
            <a:r>
              <a:rPr lang="de-DE" sz="2000" dirty="0"/>
              <a:t>, </a:t>
            </a:r>
            <a:r>
              <a:rPr lang="de-DE" sz="2000" dirty="0" err="1"/>
              <a:t>search</a:t>
            </a:r>
            <a:r>
              <a:rPr lang="de-DE" sz="2000" dirty="0"/>
              <a:t> </a:t>
            </a:r>
            <a:r>
              <a:rPr lang="de-DE" sz="2000" dirty="0" err="1"/>
              <a:t>for</a:t>
            </a:r>
            <a:r>
              <a:rPr lang="de-DE" sz="2000" dirty="0"/>
              <a:t> </a:t>
            </a:r>
            <a:r>
              <a:rPr lang="de-DE" sz="2000" dirty="0" err="1"/>
              <a:t>declaratory</a:t>
            </a:r>
            <a:r>
              <a:rPr lang="de-DE" sz="2000" dirty="0"/>
              <a:t> </a:t>
            </a:r>
            <a:r>
              <a:rPr lang="de-DE" sz="2000" dirty="0" err="1"/>
              <a:t>injunction</a:t>
            </a:r>
            <a:r>
              <a:rPr lang="de-DE" sz="2000" dirty="0"/>
              <a:t> </a:t>
            </a:r>
            <a:r>
              <a:rPr lang="de-DE" sz="2000" dirty="0" err="1"/>
              <a:t>that</a:t>
            </a:r>
            <a:r>
              <a:rPr lang="de-DE" sz="2000" dirty="0"/>
              <a:t> </a:t>
            </a:r>
            <a:r>
              <a:rPr lang="de-DE" sz="2000" dirty="0" err="1"/>
              <a:t>your</a:t>
            </a:r>
            <a:r>
              <a:rPr lang="de-DE" sz="2000" dirty="0"/>
              <a:t> </a:t>
            </a:r>
            <a:r>
              <a:rPr lang="de-DE" sz="2000" dirty="0" err="1"/>
              <a:t>biosimilar</a:t>
            </a:r>
            <a:r>
              <a:rPr lang="de-DE" sz="2000" dirty="0"/>
              <a:t> </a:t>
            </a:r>
            <a:r>
              <a:rPr lang="de-DE" sz="2000" dirty="0" err="1"/>
              <a:t>does</a:t>
            </a:r>
            <a:r>
              <a:rPr lang="de-DE" sz="2000" dirty="0"/>
              <a:t> not </a:t>
            </a:r>
            <a:r>
              <a:rPr lang="de-DE" sz="2000" dirty="0" err="1"/>
              <a:t>infringe</a:t>
            </a:r>
            <a:r>
              <a:rPr lang="de-DE" sz="2000" dirty="0"/>
              <a:t> an SPC</a:t>
            </a:r>
          </a:p>
          <a:p>
            <a:pPr lvl="1" indent="-342900">
              <a:buFont typeface="Arial" charset="0"/>
              <a:buChar char="•"/>
            </a:pPr>
            <a:endParaRPr lang="de-DE" sz="2000" b="1" dirty="0">
              <a:solidFill>
                <a:schemeClr val="accent1">
                  <a:lumMod val="75000"/>
                </a:schemeClr>
              </a:solidFill>
            </a:endParaRPr>
          </a:p>
          <a:p>
            <a:pPr marL="400050" lvl="1" indent="0">
              <a:buNone/>
            </a:pPr>
            <a:endParaRPr lang="de-DE" sz="2000" dirty="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marL="400050" lvl="1" indent="0">
              <a:buNone/>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lvl="1" indent="-342900">
              <a:buFont typeface="Arial" charset="0"/>
              <a:buChar char="•"/>
            </a:pPr>
            <a:endParaRPr lang="de-DE" sz="2000" dirty="0" smtClean="0">
              <a:solidFill>
                <a:schemeClr val="accent1">
                  <a:lumMod val="75000"/>
                </a:schemeClr>
              </a:solidFill>
            </a:endParaRPr>
          </a:p>
          <a:p>
            <a:pPr lvl="1" indent="-342900">
              <a:buFont typeface="Arial" charset="0"/>
              <a:buChar char="•"/>
            </a:pPr>
            <a:endParaRPr lang="de-DE" sz="2000" dirty="0">
              <a:solidFill>
                <a:schemeClr val="accent1">
                  <a:lumMod val="75000"/>
                </a:schemeClr>
              </a:solidFill>
            </a:endParaRPr>
          </a:p>
          <a:p>
            <a:pPr marL="400050" lvl="1" indent="0">
              <a:buNone/>
            </a:pPr>
            <a:endParaRPr lang="de-DE" sz="2000" dirty="0" smtClean="0">
              <a:solidFill>
                <a:schemeClr val="accent1">
                  <a:lumMod val="75000"/>
                </a:schemeClr>
              </a:solidFill>
            </a:endParaRPr>
          </a:p>
          <a:p>
            <a:pPr>
              <a:buFont typeface="Arial" charset="0"/>
              <a:buChar char="•"/>
            </a:pPr>
            <a:endParaRPr lang="de-DE" sz="2000" dirty="0">
              <a:solidFill>
                <a:schemeClr val="accent1">
                  <a:lumMod val="75000"/>
                </a:schemeClr>
              </a:solidFill>
            </a:endParaRPr>
          </a:p>
        </p:txBody>
      </p:sp>
    </p:spTree>
    <p:extLst>
      <p:ext uri="{BB962C8B-B14F-4D97-AF65-F5344CB8AC3E}">
        <p14:creationId xmlns:p14="http://schemas.microsoft.com/office/powerpoint/2010/main" val="479689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endParaRPr lang="en-US" altLang="de-DE" sz="2400" b="1" dirty="0">
              <a:latin typeface="Arial" pitchFamily="34" charset="0"/>
            </a:endParaRPr>
          </a:p>
        </p:txBody>
      </p:sp>
      <p:sp>
        <p:nvSpPr>
          <p:cNvPr id="3" name="Inhaltsplatzhalter 2"/>
          <p:cNvSpPr>
            <a:spLocks noGrp="1"/>
          </p:cNvSpPr>
          <p:nvPr>
            <p:ph idx="4294967295"/>
          </p:nvPr>
        </p:nvSpPr>
        <p:spPr>
          <a:xfrm>
            <a:off x="457200" y="1600200"/>
            <a:ext cx="8229600" cy="4525963"/>
          </a:xfrm>
        </p:spPr>
        <p:txBody>
          <a:bodyPr>
            <a:normAutofit/>
          </a:bodyPr>
          <a:lstStyle/>
          <a:p>
            <a:pPr marL="400050" lvl="1" indent="0">
              <a:buNone/>
            </a:pPr>
            <a:endParaRPr lang="de-DE" sz="2400" dirty="0" smtClean="0">
              <a:solidFill>
                <a:schemeClr val="accent1">
                  <a:lumMod val="75000"/>
                </a:schemeClr>
              </a:solidFill>
            </a:endParaRPr>
          </a:p>
          <a:p>
            <a:pPr marL="400050" lvl="1" indent="0">
              <a:buNone/>
            </a:pPr>
            <a:endParaRPr lang="de-DE" sz="2000" dirty="0" smtClean="0">
              <a:solidFill>
                <a:schemeClr val="accent1">
                  <a:lumMod val="75000"/>
                </a:schemeClr>
              </a:solidFill>
            </a:endParaRPr>
          </a:p>
          <a:p>
            <a:pPr marL="400050" lvl="1" indent="0" algn="ctr">
              <a:buNone/>
            </a:pPr>
            <a:endParaRPr lang="de-DE" sz="2000" dirty="0" smtClean="0">
              <a:solidFill>
                <a:schemeClr val="accent1">
                  <a:lumMod val="75000"/>
                </a:schemeClr>
              </a:solidFill>
            </a:endParaRPr>
          </a:p>
          <a:p>
            <a:pPr marL="400050" lvl="1" indent="0" algn="ctr">
              <a:buNone/>
            </a:pPr>
            <a:r>
              <a:rPr lang="de-DE" sz="6000" dirty="0" smtClean="0"/>
              <a:t>THANK YOU!</a:t>
            </a:r>
            <a:endParaRPr lang="de-DE" sz="6000" dirty="0"/>
          </a:p>
          <a:p>
            <a:pPr lvl="1" indent="-342900">
              <a:buFont typeface="Arial" charset="0"/>
              <a:buChar char="•"/>
            </a:pPr>
            <a:endParaRPr lang="de-DE" sz="2000" dirty="0">
              <a:solidFill>
                <a:schemeClr val="accent1">
                  <a:lumMod val="75000"/>
                </a:schemeClr>
              </a:solidFill>
            </a:endParaRPr>
          </a:p>
          <a:p>
            <a:pPr marL="400050" lvl="1" indent="0">
              <a:buNone/>
            </a:pPr>
            <a:endParaRPr lang="de-DE" sz="2000" dirty="0" smtClean="0">
              <a:solidFill>
                <a:schemeClr val="accent1">
                  <a:lumMod val="75000"/>
                </a:schemeClr>
              </a:solidFill>
            </a:endParaRPr>
          </a:p>
          <a:p>
            <a:pPr>
              <a:buFont typeface="Arial" charset="0"/>
              <a:buChar char="•"/>
            </a:pPr>
            <a:endParaRPr lang="de-DE" sz="2000" dirty="0">
              <a:solidFill>
                <a:schemeClr val="accent1">
                  <a:lumMod val="75000"/>
                </a:schemeClr>
              </a:solidFill>
            </a:endParaRPr>
          </a:p>
        </p:txBody>
      </p:sp>
    </p:spTree>
    <p:extLst>
      <p:ext uri="{BB962C8B-B14F-4D97-AF65-F5344CB8AC3E}">
        <p14:creationId xmlns:p14="http://schemas.microsoft.com/office/powerpoint/2010/main" val="3664548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725194705"/>
      </p:ext>
    </p:extLst>
  </p:cSld>
  <p:clrMapOvr>
    <a:masterClrMapping/>
  </p:clrMapOvr>
  <p:transition/>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ＭＳ Ｐゴシック"/>
        <a:cs typeface="ＭＳ Ｐゴシック"/>
      </a:majorFont>
      <a:minorFont>
        <a:latin typeface="Arial"/>
        <a:ea typeface="ＭＳ Ｐゴシック"/>
        <a:cs typeface="ＭＳ Ｐゴシック"/>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ＭＳ Ｐゴシック"/>
      <a:cs typeface="ＭＳ Ｐゴシック"/>
    </a:majorFont>
    <a:minorFont>
      <a:latin typeface="Arial"/>
      <a:ea typeface="ＭＳ Ｐゴシック"/>
      <a:cs typeface="ＭＳ Ｐゴシック"/>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2647</Words>
  <Application>Microsoft Office PowerPoint</Application>
  <PresentationFormat>On-screen Show (4:3)</PresentationFormat>
  <Paragraphs>404</Paragraphs>
  <Slides>48</Slides>
  <Notes>25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48</vt:i4>
      </vt:variant>
    </vt:vector>
  </HeadingPairs>
  <TitlesOfParts>
    <vt:vector size="51" baseType="lpstr">
      <vt:lpstr>Office-Design</vt:lpstr>
      <vt:lpstr>Larissa</vt:lpstr>
      <vt:lpstr>ChemSketch</vt:lpstr>
      <vt:lpstr>Conference Series LLC Conferences</vt:lpstr>
      <vt:lpstr>PowerPoint Presentation</vt:lpstr>
      <vt:lpstr>Overview</vt:lpstr>
      <vt:lpstr>Original vs. Biosimilar</vt:lpstr>
      <vt:lpstr>Original vs. Biosimilar</vt:lpstr>
      <vt:lpstr>Original vs. Biosimilar</vt:lpstr>
      <vt:lpstr>Importance of SPCs</vt:lpstr>
      <vt:lpstr>SPCs - Governing Laws and Courts</vt:lpstr>
      <vt:lpstr>SPCs - Governing Laws and Courts</vt:lpstr>
      <vt:lpstr>SPCs - Governing Laws and Courts</vt:lpstr>
      <vt:lpstr>Who can apply for an SPC? </vt:lpstr>
      <vt:lpstr>How many SPCs can be granted for any one (combination of) active ingredient(s)? </vt:lpstr>
      <vt:lpstr>Duration of SPC protection? </vt:lpstr>
      <vt:lpstr>When is an SPC invalid? </vt:lpstr>
      <vt:lpstr>When is an SPC invalid? </vt:lpstr>
      <vt:lpstr>Scope of protection provided by SPCs? </vt:lpstr>
      <vt:lpstr>Article 3 of (EC) No 469/2009*</vt:lpstr>
      <vt:lpstr>Article 1 of (EC) No. 469/2009</vt:lpstr>
      <vt:lpstr>Article 1 of (EC) No. 469/2009</vt:lpstr>
      <vt:lpstr>PowerPoint Presentation</vt:lpstr>
      <vt:lpstr>“Product protected by a basic patent” </vt:lpstr>
      <vt:lpstr>PowerPoint Presentation</vt:lpstr>
      <vt:lpstr>„Product protected by a basic patent “</vt:lpstr>
      <vt:lpstr>„Product protected by a basic patent in force“  </vt:lpstr>
      <vt:lpstr>„Product protected by a basic patent in force“  </vt:lpstr>
      <vt:lpstr>„Product protected by a basic patent in force“  </vt:lpstr>
      <vt:lpstr>„Product protected by a basic patent in force“  </vt:lpstr>
      <vt:lpstr>„Product protected by a basic patent in force“  </vt:lpstr>
      <vt:lpstr>„Product protected by a basic patent “ </vt:lpstr>
      <vt:lpstr>„Product protected by a basic patent “ </vt:lpstr>
      <vt:lpstr>„Product protected by a basic patent in force“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„Product protected by a basic patent “ </vt:lpstr>
      <vt:lpstr>Recommendations/Originators</vt:lpstr>
      <vt:lpstr>Recommendations/Originators</vt:lpstr>
      <vt:lpstr>Recommendations/Biosimilars</vt:lpstr>
      <vt:lpstr>PowerPoint Presentation</vt:lpstr>
      <vt:lpstr> Let us meet again..</vt:lpstr>
    </vt:vector>
  </TitlesOfParts>
  <Company>Boehmert&amp;Boehmert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Ute Kilger</dc:creator>
  <cp:lastModifiedBy>Biosimilars 2015</cp:lastModifiedBy>
  <cp:revision>241</cp:revision>
  <cp:lastPrinted>2016-06-10T11:30:14Z</cp:lastPrinted>
  <dcterms:created xsi:type="dcterms:W3CDTF">2015-06-02T15:24:56Z</dcterms:created>
  <dcterms:modified xsi:type="dcterms:W3CDTF">2016-07-27T09:32:02Z</dcterms:modified>
</cp:coreProperties>
</file>