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20"/>
  </p:notesMasterIdLst>
  <p:sldIdLst>
    <p:sldId id="256" r:id="rId2"/>
    <p:sldId id="324" r:id="rId3"/>
    <p:sldId id="339" r:id="rId4"/>
    <p:sldId id="340" r:id="rId5"/>
    <p:sldId id="332" r:id="rId6"/>
    <p:sldId id="338" r:id="rId7"/>
    <p:sldId id="348" r:id="rId8"/>
    <p:sldId id="354" r:id="rId9"/>
    <p:sldId id="344" r:id="rId10"/>
    <p:sldId id="349" r:id="rId11"/>
    <p:sldId id="342" r:id="rId12"/>
    <p:sldId id="347" r:id="rId13"/>
    <p:sldId id="350" r:id="rId14"/>
    <p:sldId id="321" r:id="rId15"/>
    <p:sldId id="351" r:id="rId16"/>
    <p:sldId id="265" r:id="rId17"/>
    <p:sldId id="336" r:id="rId18"/>
    <p:sldId id="337" r:id="rId19"/>
  </p:sldIdLst>
  <p:sldSz cx="12192000" cy="6858000"/>
  <p:notesSz cx="6858000" cy="9144000"/>
  <p:defaultTextStyle>
    <a:defPPr>
      <a:defRPr lang="cs-CZ"/>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207" userDrawn="1">
          <p15:clr>
            <a:srgbClr val="A4A3A4"/>
          </p15:clr>
        </p15:guide>
        <p15:guide id="2" orient="horz" pos="799" userDrawn="1">
          <p15:clr>
            <a:srgbClr val="A4A3A4"/>
          </p15:clr>
        </p15:guide>
        <p15:guide id="3" orient="horz" pos="527" userDrawn="1">
          <p15:clr>
            <a:srgbClr val="A4A3A4"/>
          </p15:clr>
        </p15:guide>
        <p15:guide id="4" orient="horz" pos="709" userDrawn="1">
          <p15:clr>
            <a:srgbClr val="A4A3A4"/>
          </p15:clr>
        </p15:guide>
        <p15:guide id="5" orient="horz" pos="4110" userDrawn="1">
          <p15:clr>
            <a:srgbClr val="A4A3A4"/>
          </p15:clr>
        </p15:guide>
        <p15:guide id="6" pos="402">
          <p15:clr>
            <a:srgbClr val="A4A3A4"/>
          </p15:clr>
        </p15:guide>
        <p15:guide id="7" pos="4656">
          <p15:clr>
            <a:srgbClr val="A4A3A4"/>
          </p15:clr>
        </p15:guide>
        <p15:guide id="8" pos="2984">
          <p15:clr>
            <a:srgbClr val="A4A3A4"/>
          </p15:clr>
        </p15:guide>
        <p15:guide id="9" pos="55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a Kubie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90C226"/>
    <a:srgbClr val="FFC7CE"/>
    <a:srgbClr val="FF3300"/>
    <a:srgbClr val="FF66CC"/>
    <a:srgbClr val="67891B"/>
    <a:srgbClr val="DBE9CD"/>
    <a:srgbClr val="EAF4E8"/>
    <a:srgbClr val="F8F8F8"/>
    <a:srgbClr val="6B6B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E9639D4-E3E2-4D34-9284-5A2195B3D0D7}" styleName="Styl Světlá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5" autoAdjust="0"/>
    <p:restoredTop sz="88138" autoAdjust="0"/>
  </p:normalViewPr>
  <p:slideViewPr>
    <p:cSldViewPr snapToGrid="0">
      <p:cViewPr>
        <p:scale>
          <a:sx n="68" d="100"/>
          <a:sy n="68" d="100"/>
        </p:scale>
        <p:origin x="452" y="-324"/>
      </p:cViewPr>
      <p:guideLst>
        <p:guide orient="horz" pos="1207"/>
        <p:guide orient="horz" pos="799"/>
        <p:guide orient="horz" pos="527"/>
        <p:guide orient="horz" pos="709"/>
        <p:guide orient="horz" pos="4110"/>
        <p:guide pos="402"/>
        <p:guide pos="4656"/>
        <p:guide pos="2984"/>
        <p:guide pos="5552"/>
      </p:guideLst>
    </p:cSldViewPr>
  </p:slideViewPr>
  <p:notesTextViewPr>
    <p:cViewPr>
      <p:scale>
        <a:sx n="120" d="100"/>
        <a:sy n="120" d="100"/>
      </p:scale>
      <p:origin x="0" y="0"/>
    </p:cViewPr>
  </p:notesTextViewPr>
  <p:sorterViewPr>
    <p:cViewPr>
      <p:scale>
        <a:sx n="75" d="100"/>
        <a:sy n="75" d="100"/>
      </p:scale>
      <p:origin x="0" y="-2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D:\dana%20notebook\IGA2011\2015\Cytokiny_himmlova_tabulky_Orlando.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ana%20notebook\IGA2011\2015\Cytokiny_himmlova_tabulky_Orlando.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543000306779849"/>
          <c:y val="4.1767724167458511E-2"/>
          <c:w val="0.82104993270481941"/>
          <c:h val="0.6827778165019508"/>
        </c:manualLayout>
      </c:layout>
      <c:barChart>
        <c:barDir val="col"/>
        <c:grouping val="clustered"/>
        <c:varyColors val="0"/>
        <c:ser>
          <c:idx val="5"/>
          <c:order val="0"/>
          <c:tx>
            <c:strRef>
              <c:f>mononukleary!$I$4:$I$6</c:f>
              <c:strCache>
                <c:ptCount val="1"/>
                <c:pt idx="0">
                  <c:v>Material / Cultivation Titanium 7 days</c:v>
                </c:pt>
              </c:strCache>
            </c:strRef>
          </c:tx>
          <c:spPr>
            <a:solidFill>
              <a:srgbClr val="FFFF00"/>
            </a:solidFill>
            <a:ln>
              <a:solidFill>
                <a:schemeClr val="accent1"/>
              </a:solidFill>
            </a:ln>
          </c:spPr>
          <c:invertIfNegative val="0"/>
          <c:cat>
            <c:strRef>
              <c:f>mononukleary!$C$7:$C$17</c:f>
              <c:strCache>
                <c:ptCount val="11"/>
                <c:pt idx="0">
                  <c:v>IL-16 </c:v>
                </c:pt>
                <c:pt idx="1">
                  <c:v>IL-6 </c:v>
                </c:pt>
                <c:pt idx="2">
                  <c:v>IL-8 </c:v>
                </c:pt>
                <c:pt idx="3">
                  <c:v>IP-10 </c:v>
                </c:pt>
                <c:pt idx="4">
                  <c:v>MCP-1 </c:v>
                </c:pt>
                <c:pt idx="5">
                  <c:v>MIP-1a </c:v>
                </c:pt>
                <c:pt idx="6">
                  <c:v>MIP-1b </c:v>
                </c:pt>
                <c:pt idx="7">
                  <c:v>PDGF-BB </c:v>
                </c:pt>
                <c:pt idx="8">
                  <c:v>RANTES </c:v>
                </c:pt>
                <c:pt idx="9">
                  <c:v>TNF-b </c:v>
                </c:pt>
                <c:pt idx="10">
                  <c:v>TIMP-2 </c:v>
                </c:pt>
              </c:strCache>
            </c:strRef>
          </c:cat>
          <c:val>
            <c:numRef>
              <c:f>mononukleary!$I$7:$I$17</c:f>
              <c:numCache>
                <c:formatCode>General</c:formatCode>
                <c:ptCount val="11"/>
                <c:pt idx="0">
                  <c:v>50</c:v>
                </c:pt>
                <c:pt idx="1">
                  <c:v>150</c:v>
                </c:pt>
                <c:pt idx="2">
                  <c:v>127</c:v>
                </c:pt>
                <c:pt idx="3">
                  <c:v>28</c:v>
                </c:pt>
                <c:pt idx="4">
                  <c:v>113</c:v>
                </c:pt>
                <c:pt idx="5">
                  <c:v>58</c:v>
                </c:pt>
                <c:pt idx="6">
                  <c:v>82</c:v>
                </c:pt>
                <c:pt idx="7">
                  <c:v>24</c:v>
                </c:pt>
                <c:pt idx="8">
                  <c:v>117</c:v>
                </c:pt>
                <c:pt idx="9">
                  <c:v>45</c:v>
                </c:pt>
                <c:pt idx="10">
                  <c:v>23</c:v>
                </c:pt>
              </c:numCache>
            </c:numRef>
          </c:val>
        </c:ser>
        <c:ser>
          <c:idx val="7"/>
          <c:order val="1"/>
          <c:tx>
            <c:strRef>
              <c:f>mononukleary!$K$4:$K$6</c:f>
              <c:strCache>
                <c:ptCount val="1"/>
                <c:pt idx="0">
                  <c:v>Material / Cultivation Ti/ALG 7 days</c:v>
                </c:pt>
              </c:strCache>
            </c:strRef>
          </c:tx>
          <c:spPr>
            <a:solidFill>
              <a:srgbClr val="FF0000"/>
            </a:solidFill>
          </c:spPr>
          <c:invertIfNegative val="0"/>
          <c:cat>
            <c:strRef>
              <c:f>mononukleary!$C$7:$C$17</c:f>
              <c:strCache>
                <c:ptCount val="11"/>
                <c:pt idx="0">
                  <c:v>IL-16 </c:v>
                </c:pt>
                <c:pt idx="1">
                  <c:v>IL-6 </c:v>
                </c:pt>
                <c:pt idx="2">
                  <c:v>IL-8 </c:v>
                </c:pt>
                <c:pt idx="3">
                  <c:v>IP-10 </c:v>
                </c:pt>
                <c:pt idx="4">
                  <c:v>MCP-1 </c:v>
                </c:pt>
                <c:pt idx="5">
                  <c:v>MIP-1a </c:v>
                </c:pt>
                <c:pt idx="6">
                  <c:v>MIP-1b </c:v>
                </c:pt>
                <c:pt idx="7">
                  <c:v>PDGF-BB </c:v>
                </c:pt>
                <c:pt idx="8">
                  <c:v>RANTES </c:v>
                </c:pt>
                <c:pt idx="9">
                  <c:v>TNF-b </c:v>
                </c:pt>
                <c:pt idx="10">
                  <c:v>TIMP-2 </c:v>
                </c:pt>
              </c:strCache>
            </c:strRef>
          </c:cat>
          <c:val>
            <c:numRef>
              <c:f>mononukleary!$K$7:$K$17</c:f>
              <c:numCache>
                <c:formatCode>General</c:formatCode>
                <c:ptCount val="11"/>
                <c:pt idx="0">
                  <c:v>33</c:v>
                </c:pt>
                <c:pt idx="1">
                  <c:v>46</c:v>
                </c:pt>
                <c:pt idx="2">
                  <c:v>80</c:v>
                </c:pt>
                <c:pt idx="3">
                  <c:v>11</c:v>
                </c:pt>
                <c:pt idx="4">
                  <c:v>85</c:v>
                </c:pt>
                <c:pt idx="5">
                  <c:v>9</c:v>
                </c:pt>
                <c:pt idx="6">
                  <c:v>31</c:v>
                </c:pt>
                <c:pt idx="7">
                  <c:v>9</c:v>
                </c:pt>
                <c:pt idx="8">
                  <c:v>117</c:v>
                </c:pt>
                <c:pt idx="9">
                  <c:v>16</c:v>
                </c:pt>
                <c:pt idx="10">
                  <c:v>8</c:v>
                </c:pt>
              </c:numCache>
            </c:numRef>
          </c:val>
        </c:ser>
        <c:ser>
          <c:idx val="1"/>
          <c:order val="2"/>
          <c:tx>
            <c:strRef>
              <c:f>mononukleary!$E$4:$E$6</c:f>
              <c:strCache>
                <c:ptCount val="1"/>
                <c:pt idx="0">
                  <c:v>Material / Cultivation Ti/ALG/HAP 7 days</c:v>
                </c:pt>
              </c:strCache>
            </c:strRef>
          </c:tx>
          <c:spPr>
            <a:solidFill>
              <a:srgbClr val="00B0F0"/>
            </a:solidFill>
          </c:spPr>
          <c:invertIfNegative val="0"/>
          <c:cat>
            <c:strRef>
              <c:f>mononukleary!$C$7:$C$17</c:f>
              <c:strCache>
                <c:ptCount val="11"/>
                <c:pt idx="0">
                  <c:v>IL-16 </c:v>
                </c:pt>
                <c:pt idx="1">
                  <c:v>IL-6 </c:v>
                </c:pt>
                <c:pt idx="2">
                  <c:v>IL-8 </c:v>
                </c:pt>
                <c:pt idx="3">
                  <c:v>IP-10 </c:v>
                </c:pt>
                <c:pt idx="4">
                  <c:v>MCP-1 </c:v>
                </c:pt>
                <c:pt idx="5">
                  <c:v>MIP-1a </c:v>
                </c:pt>
                <c:pt idx="6">
                  <c:v>MIP-1b </c:v>
                </c:pt>
                <c:pt idx="7">
                  <c:v>PDGF-BB </c:v>
                </c:pt>
                <c:pt idx="8">
                  <c:v>RANTES </c:v>
                </c:pt>
                <c:pt idx="9">
                  <c:v>TNF-b </c:v>
                </c:pt>
                <c:pt idx="10">
                  <c:v>TIMP-2 </c:v>
                </c:pt>
              </c:strCache>
            </c:strRef>
          </c:cat>
          <c:val>
            <c:numRef>
              <c:f>mononukleary!$E$7:$E$17</c:f>
              <c:numCache>
                <c:formatCode>General</c:formatCode>
                <c:ptCount val="11"/>
                <c:pt idx="0">
                  <c:v>65</c:v>
                </c:pt>
                <c:pt idx="1">
                  <c:v>127</c:v>
                </c:pt>
                <c:pt idx="2">
                  <c:v>121</c:v>
                </c:pt>
                <c:pt idx="3">
                  <c:v>24</c:v>
                </c:pt>
                <c:pt idx="4">
                  <c:v>123</c:v>
                </c:pt>
                <c:pt idx="5">
                  <c:v>47</c:v>
                </c:pt>
                <c:pt idx="6">
                  <c:v>63</c:v>
                </c:pt>
                <c:pt idx="7">
                  <c:v>22</c:v>
                </c:pt>
                <c:pt idx="8">
                  <c:v>109</c:v>
                </c:pt>
                <c:pt idx="9">
                  <c:v>42</c:v>
                </c:pt>
                <c:pt idx="10">
                  <c:v>16</c:v>
                </c:pt>
              </c:numCache>
            </c:numRef>
          </c:val>
        </c:ser>
        <c:ser>
          <c:idx val="3"/>
          <c:order val="3"/>
          <c:tx>
            <c:strRef>
              <c:f>mononukleary!$G$4:$G$6</c:f>
              <c:strCache>
                <c:ptCount val="1"/>
                <c:pt idx="0">
                  <c:v>Material / Cultivation Ti/ALG/TCP 7 days</c:v>
                </c:pt>
              </c:strCache>
            </c:strRef>
          </c:tx>
          <c:spPr>
            <a:solidFill>
              <a:srgbClr val="002060"/>
            </a:solidFill>
          </c:spPr>
          <c:invertIfNegative val="0"/>
          <c:cat>
            <c:strRef>
              <c:f>mononukleary!$C$7:$C$17</c:f>
              <c:strCache>
                <c:ptCount val="11"/>
                <c:pt idx="0">
                  <c:v>IL-16 </c:v>
                </c:pt>
                <c:pt idx="1">
                  <c:v>IL-6 </c:v>
                </c:pt>
                <c:pt idx="2">
                  <c:v>IL-8 </c:v>
                </c:pt>
                <c:pt idx="3">
                  <c:v>IP-10 </c:v>
                </c:pt>
                <c:pt idx="4">
                  <c:v>MCP-1 </c:v>
                </c:pt>
                <c:pt idx="5">
                  <c:v>MIP-1a </c:v>
                </c:pt>
                <c:pt idx="6">
                  <c:v>MIP-1b </c:v>
                </c:pt>
                <c:pt idx="7">
                  <c:v>PDGF-BB </c:v>
                </c:pt>
                <c:pt idx="8">
                  <c:v>RANTES </c:v>
                </c:pt>
                <c:pt idx="9">
                  <c:v>TNF-b </c:v>
                </c:pt>
                <c:pt idx="10">
                  <c:v>TIMP-2 </c:v>
                </c:pt>
              </c:strCache>
            </c:strRef>
          </c:cat>
          <c:val>
            <c:numRef>
              <c:f>mononukleary!$G$7:$G$17</c:f>
              <c:numCache>
                <c:formatCode>General</c:formatCode>
                <c:ptCount val="11"/>
                <c:pt idx="0">
                  <c:v>30</c:v>
                </c:pt>
                <c:pt idx="1">
                  <c:v>133</c:v>
                </c:pt>
                <c:pt idx="2">
                  <c:v>68</c:v>
                </c:pt>
                <c:pt idx="3">
                  <c:v>8</c:v>
                </c:pt>
                <c:pt idx="4">
                  <c:v>78</c:v>
                </c:pt>
                <c:pt idx="5">
                  <c:v>31</c:v>
                </c:pt>
                <c:pt idx="6">
                  <c:v>76</c:v>
                </c:pt>
                <c:pt idx="7">
                  <c:v>3</c:v>
                </c:pt>
                <c:pt idx="8">
                  <c:v>117</c:v>
                </c:pt>
                <c:pt idx="9">
                  <c:v>12</c:v>
                </c:pt>
                <c:pt idx="10">
                  <c:v>4</c:v>
                </c:pt>
              </c:numCache>
            </c:numRef>
          </c:val>
        </c:ser>
        <c:dLbls>
          <c:showLegendKey val="0"/>
          <c:showVal val="0"/>
          <c:showCatName val="0"/>
          <c:showSerName val="0"/>
          <c:showPercent val="0"/>
          <c:showBubbleSize val="0"/>
        </c:dLbls>
        <c:gapWidth val="150"/>
        <c:axId val="1967535872"/>
        <c:axId val="1967536416"/>
      </c:barChart>
      <c:catAx>
        <c:axId val="1967535872"/>
        <c:scaling>
          <c:orientation val="minMax"/>
        </c:scaling>
        <c:delete val="0"/>
        <c:axPos val="b"/>
        <c:title>
          <c:tx>
            <c:rich>
              <a:bodyPr/>
              <a:lstStyle/>
              <a:p>
                <a:pPr>
                  <a:defRPr sz="1600"/>
                </a:pPr>
                <a:r>
                  <a:rPr lang="en-US" sz="1600" dirty="0"/>
                  <a:t>Cytokine</a:t>
                </a:r>
                <a:endParaRPr lang="cs-CZ" sz="1600" dirty="0"/>
              </a:p>
            </c:rich>
          </c:tx>
          <c:layout>
            <c:manualLayout>
              <c:xMode val="edge"/>
              <c:yMode val="edge"/>
              <c:x val="0.90820321247013813"/>
              <c:y val="0.7763212625017849"/>
            </c:manualLayout>
          </c:layout>
          <c:overlay val="0"/>
        </c:title>
        <c:numFmt formatCode="General" sourceLinked="0"/>
        <c:majorTickMark val="out"/>
        <c:minorTickMark val="none"/>
        <c:tickLblPos val="nextTo"/>
        <c:txPr>
          <a:bodyPr/>
          <a:lstStyle/>
          <a:p>
            <a:pPr>
              <a:defRPr sz="1400"/>
            </a:pPr>
            <a:endParaRPr lang="cs-CZ"/>
          </a:p>
        </c:txPr>
        <c:crossAx val="1967536416"/>
        <c:crosses val="autoZero"/>
        <c:auto val="1"/>
        <c:lblAlgn val="ctr"/>
        <c:lblOffset val="100"/>
        <c:noMultiLvlLbl val="0"/>
      </c:catAx>
      <c:valAx>
        <c:axId val="1967536416"/>
        <c:scaling>
          <c:orientation val="minMax"/>
        </c:scaling>
        <c:delete val="0"/>
        <c:axPos val="l"/>
        <c:majorGridlines/>
        <c:title>
          <c:tx>
            <c:rich>
              <a:bodyPr/>
              <a:lstStyle/>
              <a:p>
                <a:pPr>
                  <a:defRPr sz="1500"/>
                </a:pPr>
                <a:r>
                  <a:rPr lang="en-US" sz="1500" dirty="0"/>
                  <a:t>Cytokine production (% versus positive control)</a:t>
                </a:r>
                <a:endParaRPr lang="cs-CZ" sz="1500" dirty="0"/>
              </a:p>
            </c:rich>
          </c:tx>
          <c:layout>
            <c:manualLayout>
              <c:xMode val="edge"/>
              <c:yMode val="edge"/>
              <c:x val="6.5131841725688949E-2"/>
              <c:y val="2.6658788325203619E-5"/>
            </c:manualLayout>
          </c:layout>
          <c:overlay val="0"/>
        </c:title>
        <c:numFmt formatCode="General" sourceLinked="1"/>
        <c:majorTickMark val="out"/>
        <c:minorTickMark val="none"/>
        <c:tickLblPos val="nextTo"/>
        <c:txPr>
          <a:bodyPr/>
          <a:lstStyle/>
          <a:p>
            <a:pPr>
              <a:defRPr sz="1400"/>
            </a:pPr>
            <a:endParaRPr lang="cs-CZ"/>
          </a:p>
        </c:txPr>
        <c:crossAx val="196753587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484871942547589"/>
          <c:y val="3.7908726223029765E-2"/>
          <c:w val="0.79508114961086551"/>
          <c:h val="0.69672058915849533"/>
        </c:manualLayout>
      </c:layout>
      <c:barChart>
        <c:barDir val="col"/>
        <c:grouping val="clustered"/>
        <c:varyColors val="0"/>
        <c:ser>
          <c:idx val="5"/>
          <c:order val="0"/>
          <c:tx>
            <c:strRef>
              <c:f>SAOS!$H$3:$H$5</c:f>
              <c:strCache>
                <c:ptCount val="1"/>
                <c:pt idx="0">
                  <c:v>Material / Cultivation glass 7 days</c:v>
                </c:pt>
              </c:strCache>
            </c:strRef>
          </c:tx>
          <c:spPr>
            <a:solidFill>
              <a:srgbClr val="FFFF00"/>
            </a:solidFill>
            <a:ln>
              <a:solidFill>
                <a:srgbClr val="4F81BD"/>
              </a:solidFill>
            </a:ln>
          </c:spPr>
          <c:invertIfNegative val="0"/>
          <c:cat>
            <c:strRef>
              <c:f>SAOS!$B$6:$B$21</c:f>
              <c:strCache>
                <c:ptCount val="16"/>
                <c:pt idx="0">
                  <c:v>Eotaxin-2 </c:v>
                </c:pt>
                <c:pt idx="1">
                  <c:v>IFN-g </c:v>
                </c:pt>
                <c:pt idx="2">
                  <c:v>IL-12p40 </c:v>
                </c:pt>
                <c:pt idx="3">
                  <c:v>IL-12p70 </c:v>
                </c:pt>
                <c:pt idx="4">
                  <c:v>IL-1a </c:v>
                </c:pt>
                <c:pt idx="5">
                  <c:v>IL-3 </c:v>
                </c:pt>
                <c:pt idx="6">
                  <c:v>IL-8</c:v>
                </c:pt>
                <c:pt idx="7">
                  <c:v>IP-10 </c:v>
                </c:pt>
                <c:pt idx="8">
                  <c:v>MCP-1 </c:v>
                </c:pt>
                <c:pt idx="9">
                  <c:v>MIP-1a </c:v>
                </c:pt>
                <c:pt idx="10">
                  <c:v>MIP-1b </c:v>
                </c:pt>
                <c:pt idx="11">
                  <c:v>MIP-1d</c:v>
                </c:pt>
                <c:pt idx="12">
                  <c:v>RANTES </c:v>
                </c:pt>
                <c:pt idx="13">
                  <c:v>TIMP-2 </c:v>
                </c:pt>
                <c:pt idx="14">
                  <c:v>TNF-a </c:v>
                </c:pt>
                <c:pt idx="15">
                  <c:v>TNF-b </c:v>
                </c:pt>
              </c:strCache>
            </c:strRef>
          </c:cat>
          <c:val>
            <c:numRef>
              <c:f>SAOS!$H$6:$H$21</c:f>
              <c:numCache>
                <c:formatCode>General</c:formatCode>
                <c:ptCount val="16"/>
                <c:pt idx="0">
                  <c:v>8</c:v>
                </c:pt>
                <c:pt idx="1">
                  <c:v>10</c:v>
                </c:pt>
                <c:pt idx="2">
                  <c:v>17</c:v>
                </c:pt>
                <c:pt idx="3">
                  <c:v>16</c:v>
                </c:pt>
                <c:pt idx="4">
                  <c:v>7</c:v>
                </c:pt>
                <c:pt idx="5">
                  <c:v>15</c:v>
                </c:pt>
                <c:pt idx="6">
                  <c:v>15</c:v>
                </c:pt>
                <c:pt idx="7">
                  <c:v>26</c:v>
                </c:pt>
                <c:pt idx="8">
                  <c:v>18</c:v>
                </c:pt>
                <c:pt idx="9">
                  <c:v>11</c:v>
                </c:pt>
                <c:pt idx="10">
                  <c:v>31</c:v>
                </c:pt>
                <c:pt idx="11">
                  <c:v>4</c:v>
                </c:pt>
                <c:pt idx="12">
                  <c:v>25</c:v>
                </c:pt>
                <c:pt idx="13">
                  <c:v>68</c:v>
                </c:pt>
                <c:pt idx="14">
                  <c:v>11</c:v>
                </c:pt>
                <c:pt idx="15">
                  <c:v>26</c:v>
                </c:pt>
              </c:numCache>
            </c:numRef>
          </c:val>
        </c:ser>
        <c:ser>
          <c:idx val="7"/>
          <c:order val="1"/>
          <c:tx>
            <c:strRef>
              <c:f>SAOS!$J$3:$J$5</c:f>
              <c:strCache>
                <c:ptCount val="1"/>
                <c:pt idx="0">
                  <c:v>Material / Cultivation Ti/ALG 7 days </c:v>
                </c:pt>
              </c:strCache>
            </c:strRef>
          </c:tx>
          <c:spPr>
            <a:solidFill>
              <a:srgbClr val="FF0000"/>
            </a:solidFill>
          </c:spPr>
          <c:invertIfNegative val="0"/>
          <c:cat>
            <c:strRef>
              <c:f>SAOS!$B$6:$B$21</c:f>
              <c:strCache>
                <c:ptCount val="16"/>
                <c:pt idx="0">
                  <c:v>Eotaxin-2 </c:v>
                </c:pt>
                <c:pt idx="1">
                  <c:v>IFN-g </c:v>
                </c:pt>
                <c:pt idx="2">
                  <c:v>IL-12p40 </c:v>
                </c:pt>
                <c:pt idx="3">
                  <c:v>IL-12p70 </c:v>
                </c:pt>
                <c:pt idx="4">
                  <c:v>IL-1a </c:v>
                </c:pt>
                <c:pt idx="5">
                  <c:v>IL-3 </c:v>
                </c:pt>
                <c:pt idx="6">
                  <c:v>IL-8</c:v>
                </c:pt>
                <c:pt idx="7">
                  <c:v>IP-10 </c:v>
                </c:pt>
                <c:pt idx="8">
                  <c:v>MCP-1 </c:v>
                </c:pt>
                <c:pt idx="9">
                  <c:v>MIP-1a </c:v>
                </c:pt>
                <c:pt idx="10">
                  <c:v>MIP-1b </c:v>
                </c:pt>
                <c:pt idx="11">
                  <c:v>MIP-1d</c:v>
                </c:pt>
                <c:pt idx="12">
                  <c:v>RANTES </c:v>
                </c:pt>
                <c:pt idx="13">
                  <c:v>TIMP-2 </c:v>
                </c:pt>
                <c:pt idx="14">
                  <c:v>TNF-a </c:v>
                </c:pt>
                <c:pt idx="15">
                  <c:v>TNF-b </c:v>
                </c:pt>
              </c:strCache>
            </c:strRef>
          </c:cat>
          <c:val>
            <c:numRef>
              <c:f>SAOS!$J$6:$J$21</c:f>
              <c:numCache>
                <c:formatCode>General</c:formatCode>
                <c:ptCount val="16"/>
                <c:pt idx="0">
                  <c:v>2</c:v>
                </c:pt>
                <c:pt idx="1">
                  <c:v>6</c:v>
                </c:pt>
                <c:pt idx="2">
                  <c:v>32</c:v>
                </c:pt>
                <c:pt idx="3">
                  <c:v>36</c:v>
                </c:pt>
                <c:pt idx="4">
                  <c:v>30</c:v>
                </c:pt>
                <c:pt idx="5">
                  <c:v>5</c:v>
                </c:pt>
                <c:pt idx="6">
                  <c:v>9</c:v>
                </c:pt>
                <c:pt idx="7">
                  <c:v>12</c:v>
                </c:pt>
                <c:pt idx="8">
                  <c:v>12</c:v>
                </c:pt>
                <c:pt idx="9">
                  <c:v>41</c:v>
                </c:pt>
                <c:pt idx="10">
                  <c:v>70</c:v>
                </c:pt>
                <c:pt idx="11">
                  <c:v>26</c:v>
                </c:pt>
                <c:pt idx="12">
                  <c:v>12</c:v>
                </c:pt>
                <c:pt idx="13">
                  <c:v>114</c:v>
                </c:pt>
                <c:pt idx="14">
                  <c:v>4</c:v>
                </c:pt>
                <c:pt idx="15">
                  <c:v>17</c:v>
                </c:pt>
              </c:numCache>
            </c:numRef>
          </c:val>
        </c:ser>
        <c:ser>
          <c:idx val="1"/>
          <c:order val="2"/>
          <c:tx>
            <c:strRef>
              <c:f>SAOS!$D$3:$D$5</c:f>
              <c:strCache>
                <c:ptCount val="1"/>
                <c:pt idx="0">
                  <c:v>Material / Cultivation Ti/ALG/HAP 7 days</c:v>
                </c:pt>
              </c:strCache>
            </c:strRef>
          </c:tx>
          <c:spPr>
            <a:solidFill>
              <a:srgbClr val="00B0F0"/>
            </a:solidFill>
          </c:spPr>
          <c:invertIfNegative val="0"/>
          <c:cat>
            <c:strRef>
              <c:f>SAOS!$B$6:$B$21</c:f>
              <c:strCache>
                <c:ptCount val="16"/>
                <c:pt idx="0">
                  <c:v>Eotaxin-2 </c:v>
                </c:pt>
                <c:pt idx="1">
                  <c:v>IFN-g </c:v>
                </c:pt>
                <c:pt idx="2">
                  <c:v>IL-12p40 </c:v>
                </c:pt>
                <c:pt idx="3">
                  <c:v>IL-12p70 </c:v>
                </c:pt>
                <c:pt idx="4">
                  <c:v>IL-1a </c:v>
                </c:pt>
                <c:pt idx="5">
                  <c:v>IL-3 </c:v>
                </c:pt>
                <c:pt idx="6">
                  <c:v>IL-8</c:v>
                </c:pt>
                <c:pt idx="7">
                  <c:v>IP-10 </c:v>
                </c:pt>
                <c:pt idx="8">
                  <c:v>MCP-1 </c:v>
                </c:pt>
                <c:pt idx="9">
                  <c:v>MIP-1a </c:v>
                </c:pt>
                <c:pt idx="10">
                  <c:v>MIP-1b </c:v>
                </c:pt>
                <c:pt idx="11">
                  <c:v>MIP-1d</c:v>
                </c:pt>
                <c:pt idx="12">
                  <c:v>RANTES </c:v>
                </c:pt>
                <c:pt idx="13">
                  <c:v>TIMP-2 </c:v>
                </c:pt>
                <c:pt idx="14">
                  <c:v>TNF-a </c:v>
                </c:pt>
                <c:pt idx="15">
                  <c:v>TNF-b </c:v>
                </c:pt>
              </c:strCache>
            </c:strRef>
          </c:cat>
          <c:val>
            <c:numRef>
              <c:f>SAOS!$D$6:$D$21</c:f>
              <c:numCache>
                <c:formatCode>General</c:formatCode>
                <c:ptCount val="16"/>
                <c:pt idx="0">
                  <c:v>22</c:v>
                </c:pt>
                <c:pt idx="1">
                  <c:v>22</c:v>
                </c:pt>
                <c:pt idx="2">
                  <c:v>25</c:v>
                </c:pt>
                <c:pt idx="3">
                  <c:v>25</c:v>
                </c:pt>
                <c:pt idx="4">
                  <c:v>20</c:v>
                </c:pt>
                <c:pt idx="5">
                  <c:v>20</c:v>
                </c:pt>
                <c:pt idx="6">
                  <c:v>29</c:v>
                </c:pt>
                <c:pt idx="7">
                  <c:v>33</c:v>
                </c:pt>
                <c:pt idx="8">
                  <c:v>26</c:v>
                </c:pt>
                <c:pt idx="9">
                  <c:v>26</c:v>
                </c:pt>
                <c:pt idx="10">
                  <c:v>46</c:v>
                </c:pt>
                <c:pt idx="11">
                  <c:v>17</c:v>
                </c:pt>
                <c:pt idx="12">
                  <c:v>26</c:v>
                </c:pt>
                <c:pt idx="13">
                  <c:v>78</c:v>
                </c:pt>
                <c:pt idx="14">
                  <c:v>14</c:v>
                </c:pt>
                <c:pt idx="15">
                  <c:v>29</c:v>
                </c:pt>
              </c:numCache>
            </c:numRef>
          </c:val>
        </c:ser>
        <c:ser>
          <c:idx val="3"/>
          <c:order val="3"/>
          <c:tx>
            <c:strRef>
              <c:f>SAOS!$F$3:$F$5</c:f>
              <c:strCache>
                <c:ptCount val="1"/>
                <c:pt idx="0">
                  <c:v>Material / Cultivation Ti/ALG/TCP 7 days</c:v>
                </c:pt>
              </c:strCache>
            </c:strRef>
          </c:tx>
          <c:spPr>
            <a:solidFill>
              <a:srgbClr val="002060"/>
            </a:solidFill>
          </c:spPr>
          <c:invertIfNegative val="0"/>
          <c:cat>
            <c:strRef>
              <c:f>SAOS!$B$6:$B$21</c:f>
              <c:strCache>
                <c:ptCount val="16"/>
                <c:pt idx="0">
                  <c:v>Eotaxin-2 </c:v>
                </c:pt>
                <c:pt idx="1">
                  <c:v>IFN-g </c:v>
                </c:pt>
                <c:pt idx="2">
                  <c:v>IL-12p40 </c:v>
                </c:pt>
                <c:pt idx="3">
                  <c:v>IL-12p70 </c:v>
                </c:pt>
                <c:pt idx="4">
                  <c:v>IL-1a </c:v>
                </c:pt>
                <c:pt idx="5">
                  <c:v>IL-3 </c:v>
                </c:pt>
                <c:pt idx="6">
                  <c:v>IL-8</c:v>
                </c:pt>
                <c:pt idx="7">
                  <c:v>IP-10 </c:v>
                </c:pt>
                <c:pt idx="8">
                  <c:v>MCP-1 </c:v>
                </c:pt>
                <c:pt idx="9">
                  <c:v>MIP-1a </c:v>
                </c:pt>
                <c:pt idx="10">
                  <c:v>MIP-1b </c:v>
                </c:pt>
                <c:pt idx="11">
                  <c:v>MIP-1d</c:v>
                </c:pt>
                <c:pt idx="12">
                  <c:v>RANTES </c:v>
                </c:pt>
                <c:pt idx="13">
                  <c:v>TIMP-2 </c:v>
                </c:pt>
                <c:pt idx="14">
                  <c:v>TNF-a </c:v>
                </c:pt>
                <c:pt idx="15">
                  <c:v>TNF-b </c:v>
                </c:pt>
              </c:strCache>
            </c:strRef>
          </c:cat>
          <c:val>
            <c:numRef>
              <c:f>SAOS!$F$6:$F$21</c:f>
              <c:numCache>
                <c:formatCode>General</c:formatCode>
                <c:ptCount val="16"/>
                <c:pt idx="0">
                  <c:v>22</c:v>
                </c:pt>
                <c:pt idx="1">
                  <c:v>25</c:v>
                </c:pt>
                <c:pt idx="2">
                  <c:v>23</c:v>
                </c:pt>
                <c:pt idx="3">
                  <c:v>27</c:v>
                </c:pt>
                <c:pt idx="4">
                  <c:v>22</c:v>
                </c:pt>
                <c:pt idx="5">
                  <c:v>25</c:v>
                </c:pt>
                <c:pt idx="6">
                  <c:v>30</c:v>
                </c:pt>
                <c:pt idx="7">
                  <c:v>34</c:v>
                </c:pt>
                <c:pt idx="8">
                  <c:v>33</c:v>
                </c:pt>
                <c:pt idx="9">
                  <c:v>25</c:v>
                </c:pt>
                <c:pt idx="10">
                  <c:v>45</c:v>
                </c:pt>
                <c:pt idx="11">
                  <c:v>17</c:v>
                </c:pt>
                <c:pt idx="12">
                  <c:v>39</c:v>
                </c:pt>
                <c:pt idx="13">
                  <c:v>83</c:v>
                </c:pt>
                <c:pt idx="14">
                  <c:v>19</c:v>
                </c:pt>
                <c:pt idx="15">
                  <c:v>37</c:v>
                </c:pt>
              </c:numCache>
            </c:numRef>
          </c:val>
        </c:ser>
        <c:dLbls>
          <c:showLegendKey val="0"/>
          <c:showVal val="0"/>
          <c:showCatName val="0"/>
          <c:showSerName val="0"/>
          <c:showPercent val="0"/>
          <c:showBubbleSize val="0"/>
        </c:dLbls>
        <c:gapWidth val="150"/>
        <c:axId val="1967521728"/>
        <c:axId val="1967529888"/>
      </c:barChart>
      <c:catAx>
        <c:axId val="1967521728"/>
        <c:scaling>
          <c:orientation val="minMax"/>
        </c:scaling>
        <c:delete val="0"/>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r>
                  <a:rPr lang="en-US" sz="1600" b="1" i="0" baseline="0">
                    <a:effectLst/>
                  </a:rPr>
                  <a:t>Cytokine</a:t>
                </a:r>
                <a:endParaRPr lang="cs-CZ" sz="1600">
                  <a:effectLst/>
                </a:endParaRPr>
              </a:p>
            </c:rich>
          </c:tx>
          <c:layout>
            <c:manualLayout>
              <c:xMode val="edge"/>
              <c:yMode val="edge"/>
              <c:x val="0.9190862706069276"/>
              <c:y val="0.79315449363008605"/>
            </c:manualLayout>
          </c:layout>
          <c:overlay val="0"/>
        </c:title>
        <c:numFmt formatCode="General" sourceLinked="0"/>
        <c:majorTickMark val="out"/>
        <c:minorTickMark val="none"/>
        <c:tickLblPos val="nextTo"/>
        <c:txPr>
          <a:bodyPr/>
          <a:lstStyle/>
          <a:p>
            <a:pPr>
              <a:defRPr sz="1200"/>
            </a:pPr>
            <a:endParaRPr lang="cs-CZ"/>
          </a:p>
        </c:txPr>
        <c:crossAx val="1967529888"/>
        <c:crosses val="autoZero"/>
        <c:auto val="1"/>
        <c:lblAlgn val="ctr"/>
        <c:lblOffset val="100"/>
        <c:noMultiLvlLbl val="0"/>
      </c:catAx>
      <c:valAx>
        <c:axId val="1967529888"/>
        <c:scaling>
          <c:orientation val="minMax"/>
          <c:max val="160"/>
        </c:scaling>
        <c:delete val="0"/>
        <c:axPos val="l"/>
        <c:majorGridlines/>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r>
                  <a:rPr lang="en-US" sz="1600" b="1" i="0" baseline="0">
                    <a:effectLst/>
                  </a:rPr>
                  <a:t>Cytokine production (% versus positive control)</a:t>
                </a:r>
                <a:endParaRPr lang="cs-CZ" sz="1600">
                  <a:effectLst/>
                </a:endParaRPr>
              </a:p>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endParaRPr lang="cs-CZ" sz="1600"/>
              </a:p>
            </c:rich>
          </c:tx>
          <c:layout>
            <c:manualLayout>
              <c:xMode val="edge"/>
              <c:yMode val="edge"/>
              <c:x val="8.1006366052763512E-2"/>
              <c:y val="1.0502709671780085E-3"/>
            </c:manualLayout>
          </c:layout>
          <c:overlay val="0"/>
        </c:title>
        <c:numFmt formatCode="General" sourceLinked="1"/>
        <c:majorTickMark val="out"/>
        <c:minorTickMark val="none"/>
        <c:tickLblPos val="nextTo"/>
        <c:txPr>
          <a:bodyPr/>
          <a:lstStyle/>
          <a:p>
            <a:pPr>
              <a:defRPr sz="1200"/>
            </a:pPr>
            <a:endParaRPr lang="cs-CZ"/>
          </a:p>
        </c:txPr>
        <c:crossAx val="196752172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rebuchet MS" pitchFamily="34" charset="0"/>
              </a:defRPr>
            </a:lvl1pPr>
          </a:lstStyle>
          <a:p>
            <a:pPr>
              <a:defRPr/>
            </a:pPr>
            <a:endParaRPr lang="cs-CZ"/>
          </a:p>
        </p:txBody>
      </p:sp>
      <p:sp>
        <p:nvSpPr>
          <p:cNvPr id="235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rebuchet MS" pitchFamily="34" charset="0"/>
              </a:defRPr>
            </a:lvl1pPr>
          </a:lstStyle>
          <a:p>
            <a:pPr>
              <a:defRPr/>
            </a:pPr>
            <a:fld id="{BF73BD71-5D72-42FE-BA35-49129CA6C05C}" type="datetimeFigureOut">
              <a:rPr lang="cs-CZ"/>
              <a:pPr>
                <a:defRPr/>
              </a:pPr>
              <a:t>14. 9. 2015</a:t>
            </a:fld>
            <a:endParaRPr lang="cs-CZ"/>
          </a:p>
        </p:txBody>
      </p:sp>
      <p:sp>
        <p:nvSpPr>
          <p:cNvPr id="184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235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235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rebuchet MS" pitchFamily="34" charset="0"/>
              </a:defRPr>
            </a:lvl1pPr>
          </a:lstStyle>
          <a:p>
            <a:pPr>
              <a:defRPr/>
            </a:pPr>
            <a:endParaRPr lang="cs-CZ"/>
          </a:p>
        </p:txBody>
      </p:sp>
      <p:sp>
        <p:nvSpPr>
          <p:cNvPr id="235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rebuchet MS" pitchFamily="34" charset="0"/>
              </a:defRPr>
            </a:lvl1pPr>
          </a:lstStyle>
          <a:p>
            <a:pPr>
              <a:defRPr/>
            </a:pPr>
            <a:fld id="{B2A14B12-24F2-478E-B702-E1C3038DDC61}" type="slidenum">
              <a:rPr lang="cs-CZ"/>
              <a:pPr>
                <a:defRPr/>
              </a:pPr>
              <a:t>‹#›</a:t>
            </a:fld>
            <a:endParaRPr lang="cs-CZ"/>
          </a:p>
        </p:txBody>
      </p:sp>
    </p:spTree>
    <p:extLst>
      <p:ext uri="{BB962C8B-B14F-4D97-AF65-F5344CB8AC3E}">
        <p14:creationId xmlns:p14="http://schemas.microsoft.com/office/powerpoint/2010/main" val="161725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wikiskripta.eu/index.php/Trombocyty"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wikiskripta.eu/index.php/Leukocyty"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en.wikipedia.org/wiki/Eosinophils" TargetMode="External"/><Relationship Id="rId13" Type="http://schemas.openxmlformats.org/officeDocument/2006/relationships/hyperlink" Target="https://en.wikipedia.org/wiki/Chemoattractant" TargetMode="External"/><Relationship Id="rId18" Type="http://schemas.openxmlformats.org/officeDocument/2006/relationships/hyperlink" Target="https://en.wikipedia.org/wiki/Infection" TargetMode="External"/><Relationship Id="rId3" Type="http://schemas.openxmlformats.org/officeDocument/2006/relationships/hyperlink" Target="https://en.wikipedia.org/wiki/T_cells" TargetMode="External"/><Relationship Id="rId7" Type="http://schemas.openxmlformats.org/officeDocument/2006/relationships/hyperlink" Target="https://en.wikipedia.org/wiki/Monocytes" TargetMode="External"/><Relationship Id="rId12" Type="http://schemas.openxmlformats.org/officeDocument/2006/relationships/hyperlink" Target="https://en.wikipedia.org/wiki/Epithelial_cells" TargetMode="External"/><Relationship Id="rId17" Type="http://schemas.openxmlformats.org/officeDocument/2006/relationships/hyperlink" Target="https://en.wikipedia.org/wiki/Inflammation" TargetMode="External"/><Relationship Id="rId2" Type="http://schemas.openxmlformats.org/officeDocument/2006/relationships/slide" Target="../slides/slide14.xml"/><Relationship Id="rId16" Type="http://schemas.openxmlformats.org/officeDocument/2006/relationships/hyperlink" Target="https://en.wikipedia.org/wiki/Memory_T_cells" TargetMode="External"/><Relationship Id="rId1" Type="http://schemas.openxmlformats.org/officeDocument/2006/relationships/notesMaster" Target="../notesMasters/notesMaster1.xml"/><Relationship Id="rId6" Type="http://schemas.openxmlformats.org/officeDocument/2006/relationships/hyperlink" Target="https://en.wikipedia.org/wiki/Leukocyte" TargetMode="External"/><Relationship Id="rId11" Type="http://schemas.openxmlformats.org/officeDocument/2006/relationships/hyperlink" Target="https://en.wikipedia.org/wiki/Lymphocytes" TargetMode="External"/><Relationship Id="rId5" Type="http://schemas.openxmlformats.org/officeDocument/2006/relationships/hyperlink" Target="https://en.wikipedia.org/wiki/Basophil" TargetMode="External"/><Relationship Id="rId15" Type="http://schemas.openxmlformats.org/officeDocument/2006/relationships/hyperlink" Target="https://en.wikipedia.org/wiki/Monocyte" TargetMode="External"/><Relationship Id="rId10" Type="http://schemas.openxmlformats.org/officeDocument/2006/relationships/hyperlink" Target="https://en.wikipedia.org/wiki/Cytokine" TargetMode="External"/><Relationship Id="rId4" Type="http://schemas.openxmlformats.org/officeDocument/2006/relationships/hyperlink" Target="https://en.wikipedia.org/wiki/Eosinophil" TargetMode="External"/><Relationship Id="rId9" Type="http://schemas.openxmlformats.org/officeDocument/2006/relationships/hyperlink" Target="https://en.wikipedia.org/wiki/Dendritic_cells" TargetMode="External"/><Relationship Id="rId14" Type="http://schemas.openxmlformats.org/officeDocument/2006/relationships/hyperlink" Target="https://en.wikipedia.org/wiki/CD4"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en.wikipedia.org/wiki/Lymphocytes" TargetMode="External"/><Relationship Id="rId3" Type="http://schemas.openxmlformats.org/officeDocument/2006/relationships/hyperlink" Target="https://en.wikipedia.org/wiki/T_cells" TargetMode="External"/><Relationship Id="rId7" Type="http://schemas.openxmlformats.org/officeDocument/2006/relationships/hyperlink" Target="https://en.wikipedia.org/wiki/Cytokine"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en.wikipedia.org/wiki/Dendritic_cells" TargetMode="External"/><Relationship Id="rId11" Type="http://schemas.openxmlformats.org/officeDocument/2006/relationships/hyperlink" Target="https://en.wikipedia.org/wiki/CD4" TargetMode="External"/><Relationship Id="rId5" Type="http://schemas.openxmlformats.org/officeDocument/2006/relationships/hyperlink" Target="https://en.wikipedia.org/wiki/Eosinophils" TargetMode="External"/><Relationship Id="rId10" Type="http://schemas.openxmlformats.org/officeDocument/2006/relationships/hyperlink" Target="https://en.wikipedia.org/wiki/Chemoattractant" TargetMode="External"/><Relationship Id="rId4" Type="http://schemas.openxmlformats.org/officeDocument/2006/relationships/hyperlink" Target="https://en.wikipedia.org/wiki/Monocytes" TargetMode="External"/><Relationship Id="rId9" Type="http://schemas.openxmlformats.org/officeDocument/2006/relationships/hyperlink" Target="https://en.wikipedia.org/wiki/Epithelial_cell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Zástupný symbol pro obrázek snímku 1"/>
          <p:cNvSpPr>
            <a:spLocks noGrp="1" noRot="1" noChangeAspect="1"/>
          </p:cNvSpPr>
          <p:nvPr>
            <p:ph type="sldImg"/>
          </p:nvPr>
        </p:nvSpPr>
        <p:spPr>
          <a:ln/>
        </p:spPr>
      </p:sp>
      <p:sp>
        <p:nvSpPr>
          <p:cNvPr id="20482" name="Zástupný symbol pro poznámky 2"/>
          <p:cNvSpPr>
            <a:spLocks noGrp="1"/>
          </p:cNvSpPr>
          <p:nvPr>
            <p:ph type="body" idx="1"/>
          </p:nvPr>
        </p:nvSpPr>
        <p:spPr>
          <a:noFill/>
          <a:ln/>
        </p:spPr>
        <p:txBody>
          <a:bodyPr/>
          <a:lstStyle/>
          <a:p>
            <a:pPr>
              <a:spcBef>
                <a:spcPct val="0"/>
              </a:spcBef>
            </a:pPr>
            <a:r>
              <a:rPr lang="cs-CZ" dirty="0" err="1" smtClean="0">
                <a:latin typeface="Arial" charset="0"/>
              </a:rPr>
              <a:t>Dear</a:t>
            </a:r>
            <a:r>
              <a:rPr lang="cs-CZ" dirty="0" smtClean="0">
                <a:latin typeface="Arial" charset="0"/>
              </a:rPr>
              <a:t> </a:t>
            </a:r>
            <a:r>
              <a:rPr lang="cs-CZ" dirty="0" err="1" smtClean="0">
                <a:latin typeface="Arial" charset="0"/>
              </a:rPr>
              <a:t>mr</a:t>
            </a:r>
            <a:r>
              <a:rPr lang="cs-CZ" dirty="0" smtClean="0">
                <a:latin typeface="Arial" charset="0"/>
              </a:rPr>
              <a:t> </a:t>
            </a:r>
            <a:r>
              <a:rPr lang="cs-CZ" dirty="0" err="1" smtClean="0">
                <a:latin typeface="Arial" charset="0"/>
              </a:rPr>
              <a:t>chairman</a:t>
            </a:r>
            <a:r>
              <a:rPr lang="cs-CZ" dirty="0" smtClean="0">
                <a:latin typeface="Arial" charset="0"/>
              </a:rPr>
              <a:t>, </a:t>
            </a:r>
            <a:r>
              <a:rPr lang="cs-CZ" dirty="0" err="1" smtClean="0">
                <a:latin typeface="Arial" charset="0"/>
              </a:rPr>
              <a:t>thank</a:t>
            </a:r>
            <a:r>
              <a:rPr lang="cs-CZ" dirty="0" smtClean="0">
                <a:latin typeface="Arial" charset="0"/>
              </a:rPr>
              <a:t> </a:t>
            </a:r>
            <a:r>
              <a:rPr lang="cs-CZ" dirty="0" err="1" smtClean="0">
                <a:latin typeface="Arial" charset="0"/>
              </a:rPr>
              <a:t>you</a:t>
            </a:r>
            <a:r>
              <a:rPr lang="cs-CZ" dirty="0" smtClean="0">
                <a:latin typeface="Arial" charset="0"/>
              </a:rPr>
              <a:t> </a:t>
            </a:r>
            <a:r>
              <a:rPr lang="cs-CZ" dirty="0" err="1" smtClean="0">
                <a:latin typeface="Arial" charset="0"/>
              </a:rPr>
              <a:t>for</a:t>
            </a:r>
            <a:r>
              <a:rPr lang="cs-CZ" dirty="0" smtClean="0">
                <a:latin typeface="Arial" charset="0"/>
              </a:rPr>
              <a:t> </a:t>
            </a:r>
            <a:r>
              <a:rPr lang="cs-CZ" dirty="0" err="1" smtClean="0">
                <a:latin typeface="Arial" charset="0"/>
              </a:rPr>
              <a:t>introducing</a:t>
            </a:r>
            <a:r>
              <a:rPr lang="cs-CZ" dirty="0" smtClean="0">
                <a:latin typeface="Arial" charset="0"/>
              </a:rPr>
              <a:t> my </a:t>
            </a:r>
            <a:r>
              <a:rPr lang="cs-CZ" dirty="0" err="1" smtClean="0">
                <a:latin typeface="Arial" charset="0"/>
              </a:rPr>
              <a:t>presentation</a:t>
            </a:r>
            <a:r>
              <a:rPr lang="cs-CZ" dirty="0" smtClean="0">
                <a:latin typeface="Arial" charset="0"/>
              </a:rPr>
              <a:t>.  NEBO : </a:t>
            </a:r>
            <a:r>
              <a:rPr lang="cs-CZ" dirty="0" err="1" smtClean="0">
                <a:latin typeface="Arial" charset="0"/>
              </a:rPr>
              <a:t>me</a:t>
            </a:r>
            <a:endParaRPr lang="cs-CZ" dirty="0" smtClean="0">
              <a:latin typeface="Arial" charset="0"/>
            </a:endParaRPr>
          </a:p>
          <a:p>
            <a:pPr>
              <a:spcBef>
                <a:spcPct val="0"/>
              </a:spcBef>
            </a:pPr>
            <a:endParaRPr lang="cs-CZ" dirty="0" smtClean="0">
              <a:latin typeface="Arial" charset="0"/>
            </a:endParaRPr>
          </a:p>
          <a:p>
            <a:pPr>
              <a:spcBef>
                <a:spcPct val="0"/>
              </a:spcBef>
            </a:pPr>
            <a:r>
              <a:rPr lang="en-US" dirty="0" smtClean="0">
                <a:latin typeface="Arial" charset="0"/>
              </a:rPr>
              <a:t>Dear ladies, dear gentlemen</a:t>
            </a:r>
          </a:p>
          <a:p>
            <a:pPr>
              <a:spcBef>
                <a:spcPct val="0"/>
              </a:spcBef>
            </a:pPr>
            <a:r>
              <a:rPr lang="en-US" dirty="0" smtClean="0">
                <a:latin typeface="Arial" charset="0"/>
              </a:rPr>
              <a:t>I would like to present here our study dealing with biological coatings on titanium implants intended for load bearing implants directly bonded to the bone.</a:t>
            </a:r>
            <a:endParaRPr lang="cs-CZ" dirty="0" smtClean="0">
              <a:latin typeface="Arial" charset="0"/>
            </a:endParaRPr>
          </a:p>
          <a:p>
            <a:pPr>
              <a:spcBef>
                <a:spcPct val="0"/>
              </a:spcBef>
            </a:pPr>
            <a:endParaRPr lang="cs-CZ" dirty="0" smtClean="0">
              <a:latin typeface="Arial" charset="0"/>
            </a:endParaRPr>
          </a:p>
          <a:p>
            <a:pPr>
              <a:spcBef>
                <a:spcPct val="0"/>
              </a:spcBef>
            </a:pPr>
            <a:r>
              <a:rPr lang="en-US" dirty="0" smtClean="0">
                <a:latin typeface="Arial" charset="0"/>
              </a:rPr>
              <a:t>Dear ladies, dear gentlemen</a:t>
            </a:r>
          </a:p>
          <a:p>
            <a:pPr>
              <a:spcBef>
                <a:spcPct val="0"/>
              </a:spcBef>
            </a:pPr>
            <a:r>
              <a:rPr lang="en-US" dirty="0" smtClean="0">
                <a:latin typeface="Arial" charset="0"/>
              </a:rPr>
              <a:t>It is great opportunity to me to present here our study</a:t>
            </a:r>
            <a:r>
              <a:rPr lang="cs-CZ" dirty="0" smtClean="0">
                <a:latin typeface="Arial" charset="0"/>
              </a:rPr>
              <a:t>. </a:t>
            </a:r>
            <a:r>
              <a:rPr lang="cs-CZ" dirty="0" err="1" smtClean="0">
                <a:latin typeface="Arial" charset="0"/>
              </a:rPr>
              <a:t>This</a:t>
            </a:r>
            <a:r>
              <a:rPr lang="cs-CZ" dirty="0" smtClean="0">
                <a:latin typeface="Arial" charset="0"/>
              </a:rPr>
              <a:t> study</a:t>
            </a:r>
            <a:r>
              <a:rPr lang="en-US" dirty="0" smtClean="0">
                <a:latin typeface="Arial" charset="0"/>
              </a:rPr>
              <a:t> deal</a:t>
            </a:r>
            <a:r>
              <a:rPr lang="cs-CZ" dirty="0" smtClean="0">
                <a:latin typeface="Arial" charset="0"/>
              </a:rPr>
              <a:t>s</a:t>
            </a:r>
            <a:r>
              <a:rPr lang="en-US" dirty="0" smtClean="0">
                <a:latin typeface="Arial" charset="0"/>
              </a:rPr>
              <a:t> with biological coatings on titanium implants, which are intended for direct bone bonding for load bearing implants</a:t>
            </a:r>
            <a:r>
              <a:rPr lang="cs-CZ" dirty="0" smtClean="0">
                <a:latin typeface="Arial" charset="0"/>
              </a:rPr>
              <a:t>.</a:t>
            </a:r>
          </a:p>
          <a:p>
            <a:pPr>
              <a:spcBef>
                <a:spcPct val="0"/>
              </a:spcBef>
            </a:pPr>
            <a:r>
              <a:rPr lang="cs-CZ" b="1" dirty="0" smtClean="0">
                <a:latin typeface="Arial" charset="0"/>
              </a:rPr>
              <a:t>NEBO</a:t>
            </a:r>
            <a:r>
              <a:rPr lang="cs-CZ" dirty="0" smtClean="0">
                <a:latin typeface="Arial" charset="0"/>
              </a:rPr>
              <a:t> : </a:t>
            </a:r>
            <a:r>
              <a:rPr lang="en-US" dirty="0" smtClean="0">
                <a:latin typeface="Arial" charset="0"/>
              </a:rPr>
              <a:t>which are intended for load bearing implants directly bonded to the bone.</a:t>
            </a:r>
            <a:r>
              <a:rPr lang="cs-CZ" dirty="0" smtClean="0">
                <a:latin typeface="Arial" charset="0"/>
              </a:rPr>
              <a:t> </a:t>
            </a:r>
            <a:r>
              <a:rPr lang="cs-CZ" dirty="0" err="1" smtClean="0">
                <a:latin typeface="Arial" charset="0"/>
              </a:rPr>
              <a:t>Like</a:t>
            </a:r>
            <a:r>
              <a:rPr lang="cs-CZ" baseline="0" dirty="0" smtClean="0">
                <a:latin typeface="Arial" charset="0"/>
              </a:rPr>
              <a:t> big </a:t>
            </a:r>
            <a:r>
              <a:rPr lang="cs-CZ" baseline="0" dirty="0" err="1" smtClean="0">
                <a:latin typeface="Arial" charset="0"/>
              </a:rPr>
              <a:t>joints</a:t>
            </a:r>
            <a:r>
              <a:rPr lang="cs-CZ" baseline="0" dirty="0" smtClean="0">
                <a:latin typeface="Arial" charset="0"/>
              </a:rPr>
              <a:t> as </a:t>
            </a:r>
            <a:r>
              <a:rPr lang="cs-CZ" baseline="0" dirty="0" err="1" smtClean="0">
                <a:latin typeface="Arial" charset="0"/>
              </a:rPr>
              <a:t>hips</a:t>
            </a:r>
            <a:r>
              <a:rPr lang="cs-CZ" baseline="0" dirty="0" smtClean="0">
                <a:latin typeface="Arial" charset="0"/>
              </a:rPr>
              <a:t>, </a:t>
            </a:r>
            <a:r>
              <a:rPr lang="cs-CZ" baseline="0" dirty="0" err="1" smtClean="0">
                <a:latin typeface="Arial" charset="0"/>
              </a:rPr>
              <a:t>knees</a:t>
            </a:r>
            <a:r>
              <a:rPr lang="cs-CZ" baseline="0" dirty="0" smtClean="0">
                <a:latin typeface="Arial" charset="0"/>
              </a:rPr>
              <a:t>, </a:t>
            </a:r>
            <a:r>
              <a:rPr lang="cs-CZ" baseline="0" dirty="0" err="1" smtClean="0">
                <a:latin typeface="Arial" charset="0"/>
              </a:rPr>
              <a:t>shoulders</a:t>
            </a:r>
            <a:r>
              <a:rPr lang="cs-CZ" baseline="0" dirty="0" smtClean="0">
                <a:latin typeface="Arial" charset="0"/>
              </a:rPr>
              <a:t> </a:t>
            </a:r>
            <a:r>
              <a:rPr lang="cs-CZ" baseline="0" dirty="0" err="1" smtClean="0">
                <a:latin typeface="Arial" charset="0"/>
              </a:rPr>
              <a:t>or</a:t>
            </a:r>
            <a:r>
              <a:rPr lang="cs-CZ" baseline="0" dirty="0" smtClean="0">
                <a:latin typeface="Arial" charset="0"/>
              </a:rPr>
              <a:t> </a:t>
            </a:r>
            <a:r>
              <a:rPr lang="cs-CZ" baseline="0" dirty="0" err="1" smtClean="0">
                <a:latin typeface="Arial" charset="0"/>
              </a:rPr>
              <a:t>for</a:t>
            </a:r>
            <a:r>
              <a:rPr lang="cs-CZ" baseline="0" dirty="0" smtClean="0">
                <a:latin typeface="Arial" charset="0"/>
              </a:rPr>
              <a:t> </a:t>
            </a:r>
            <a:r>
              <a:rPr lang="cs-CZ" baseline="0" dirty="0" err="1" smtClean="0">
                <a:latin typeface="Arial" charset="0"/>
              </a:rPr>
              <a:t>dental</a:t>
            </a:r>
            <a:r>
              <a:rPr lang="cs-CZ" baseline="0" dirty="0" smtClean="0">
                <a:latin typeface="Arial" charset="0"/>
              </a:rPr>
              <a:t>  </a:t>
            </a:r>
            <a:r>
              <a:rPr lang="cs-CZ" baseline="0" dirty="0" err="1" smtClean="0">
                <a:latin typeface="Arial" charset="0"/>
              </a:rPr>
              <a:t>implants</a:t>
            </a:r>
            <a:r>
              <a:rPr lang="cs-CZ" baseline="0" dirty="0" smtClean="0">
                <a:latin typeface="Arial" charset="0"/>
              </a:rPr>
              <a:t>, </a:t>
            </a:r>
            <a:r>
              <a:rPr lang="cs-CZ" baseline="0" dirty="0" err="1" smtClean="0">
                <a:latin typeface="Arial" charset="0"/>
              </a:rPr>
              <a:t>epithesis</a:t>
            </a:r>
            <a:r>
              <a:rPr lang="cs-CZ" baseline="0" dirty="0" smtClean="0">
                <a:latin typeface="Arial" charset="0"/>
              </a:rPr>
              <a:t> </a:t>
            </a:r>
            <a:r>
              <a:rPr lang="cs-CZ" baseline="0" dirty="0" err="1" smtClean="0">
                <a:latin typeface="Arial" charset="0"/>
              </a:rPr>
              <a:t>fixers</a:t>
            </a:r>
            <a:r>
              <a:rPr lang="cs-CZ" baseline="0" dirty="0" smtClean="0">
                <a:latin typeface="Arial" charset="0"/>
              </a:rPr>
              <a:t>, </a:t>
            </a:r>
            <a:r>
              <a:rPr lang="cs-CZ" baseline="0" dirty="0" err="1" smtClean="0">
                <a:latin typeface="Arial" charset="0"/>
              </a:rPr>
              <a:t>etc</a:t>
            </a:r>
            <a:r>
              <a:rPr lang="cs-CZ" baseline="0" dirty="0" smtClean="0">
                <a:latin typeface="Arial" charset="0"/>
              </a:rPr>
              <a:t>.</a:t>
            </a:r>
            <a:endParaRPr lang="cs-CZ" dirty="0" smtClean="0">
              <a:latin typeface="Arial" charset="0"/>
            </a:endParaRPr>
          </a:p>
          <a:p>
            <a:pPr>
              <a:spcBef>
                <a:spcPct val="0"/>
              </a:spcBef>
            </a:pPr>
            <a:endParaRPr lang="cs-CZ" sz="1200" kern="1200" dirty="0" smtClean="0">
              <a:solidFill>
                <a:schemeClr val="tx1"/>
              </a:solidFill>
              <a:effectLst/>
              <a:latin typeface="Calibri" pitchFamily="34" charset="0"/>
              <a:ea typeface="+mn-ea"/>
              <a:cs typeface="+mn-cs"/>
            </a:endParaRPr>
          </a:p>
          <a:p>
            <a:pPr>
              <a:spcBef>
                <a:spcPct val="0"/>
              </a:spcBef>
            </a:pPr>
            <a:endParaRPr lang="cs-CZ" dirty="0" smtClean="0">
              <a:latin typeface="Arial" charset="0"/>
            </a:endParaRPr>
          </a:p>
          <a:p>
            <a:pPr>
              <a:spcBef>
                <a:spcPct val="0"/>
              </a:spcBef>
            </a:pPr>
            <a:r>
              <a:rPr lang="en-US" dirty="0" smtClean="0">
                <a:latin typeface="Arial" charset="0"/>
              </a:rPr>
              <a:t>Dear ladies, dear gentlemen</a:t>
            </a:r>
          </a:p>
          <a:p>
            <a:pPr marL="0" marR="0" indent="0" algn="l" defTabSz="914400" rtl="0" eaLnBrk="0" fontAlgn="base" latinLnBrk="0" hangingPunct="0">
              <a:lnSpc>
                <a:spcPct val="100000"/>
              </a:lnSpc>
              <a:spcBef>
                <a:spcPct val="0"/>
              </a:spcBef>
              <a:spcAft>
                <a:spcPct val="0"/>
              </a:spcAft>
              <a:buClrTx/>
              <a:buSzTx/>
              <a:buFontTx/>
              <a:buNone/>
              <a:tabLst/>
              <a:defRPr/>
            </a:pPr>
            <a:r>
              <a:rPr lang="cs-CZ" sz="1200" kern="1200" dirty="0" smtClean="0">
                <a:solidFill>
                  <a:schemeClr val="tx1"/>
                </a:solidFill>
                <a:effectLst/>
                <a:latin typeface="Calibri" pitchFamily="34" charset="0"/>
                <a:ea typeface="+mn-ea"/>
                <a:cs typeface="+mn-cs"/>
              </a:rPr>
              <a:t>I</a:t>
            </a:r>
            <a:r>
              <a:rPr lang="en-US" sz="1200" kern="1200" dirty="0" smtClean="0">
                <a:solidFill>
                  <a:schemeClr val="tx1"/>
                </a:solidFill>
                <a:effectLst/>
                <a:latin typeface="Calibri" pitchFamily="34" charset="0"/>
                <a:ea typeface="+mn-ea"/>
                <a:cs typeface="+mn-cs"/>
              </a:rPr>
              <a:t>t gives me great pleasure to contribute to this </a:t>
            </a:r>
            <a:r>
              <a:rPr lang="cs-CZ" sz="1200" kern="1200" dirty="0" smtClean="0">
                <a:solidFill>
                  <a:schemeClr val="tx1"/>
                </a:solidFill>
                <a:effectLst/>
                <a:latin typeface="Calibri" pitchFamily="34" charset="0"/>
                <a:ea typeface="+mn-ea"/>
                <a:cs typeface="+mn-cs"/>
              </a:rPr>
              <a:t>c</a:t>
            </a:r>
            <a:r>
              <a:rPr lang="en-US" sz="1200" kern="1200" dirty="0" err="1" smtClean="0">
                <a:solidFill>
                  <a:schemeClr val="tx1"/>
                </a:solidFill>
                <a:effectLst/>
                <a:latin typeface="Calibri" pitchFamily="34" charset="0"/>
                <a:ea typeface="+mn-ea"/>
                <a:cs typeface="+mn-cs"/>
              </a:rPr>
              <a:t>onference</a:t>
            </a:r>
            <a:r>
              <a:rPr lang="cs-CZ" sz="1200" kern="1200" dirty="0" smtClean="0">
                <a:solidFill>
                  <a:schemeClr val="tx1"/>
                </a:solidFill>
                <a:effectLst/>
                <a:latin typeface="Calibri" pitchFamily="34" charset="0"/>
                <a:ea typeface="+mn-ea"/>
                <a:cs typeface="+mn-cs"/>
              </a:rPr>
              <a:t>. O</a:t>
            </a:r>
            <a:r>
              <a:rPr lang="en-US" dirty="0" err="1" smtClean="0">
                <a:latin typeface="Arial" charset="0"/>
              </a:rPr>
              <a:t>ur</a:t>
            </a:r>
            <a:r>
              <a:rPr lang="en-US" dirty="0" smtClean="0">
                <a:latin typeface="Arial" charset="0"/>
              </a:rPr>
              <a:t> study deal</a:t>
            </a:r>
            <a:r>
              <a:rPr lang="cs-CZ" dirty="0" smtClean="0">
                <a:latin typeface="Arial" charset="0"/>
              </a:rPr>
              <a:t>s </a:t>
            </a:r>
            <a:r>
              <a:rPr lang="en-US" dirty="0" smtClean="0">
                <a:latin typeface="Arial" charset="0"/>
              </a:rPr>
              <a:t>with biological coatings on titanium implants intended for direct bone bonding </a:t>
            </a:r>
            <a:r>
              <a:rPr lang="cs-CZ" dirty="0" err="1" smtClean="0">
                <a:latin typeface="Arial" charset="0"/>
              </a:rPr>
              <a:t>of</a:t>
            </a:r>
            <a:r>
              <a:rPr lang="cs-CZ" dirty="0" smtClean="0">
                <a:latin typeface="Arial" charset="0"/>
              </a:rPr>
              <a:t> </a:t>
            </a:r>
            <a:r>
              <a:rPr lang="en-US" dirty="0" smtClean="0">
                <a:latin typeface="Arial" charset="0"/>
              </a:rPr>
              <a:t>load bearing implants</a:t>
            </a:r>
            <a:r>
              <a:rPr lang="cs-CZ" dirty="0" smtClean="0">
                <a:latin typeface="Arial" charset="0"/>
              </a:rPr>
              <a:t>, </a:t>
            </a:r>
            <a:r>
              <a:rPr lang="cs-CZ" dirty="0" err="1" smtClean="0">
                <a:latin typeface="Arial" charset="0"/>
              </a:rPr>
              <a:t>like</a:t>
            </a:r>
            <a:r>
              <a:rPr lang="cs-CZ" baseline="0" dirty="0" smtClean="0">
                <a:latin typeface="Arial" charset="0"/>
              </a:rPr>
              <a:t> big </a:t>
            </a:r>
            <a:r>
              <a:rPr lang="cs-CZ" baseline="0" dirty="0" err="1" smtClean="0">
                <a:latin typeface="Arial" charset="0"/>
              </a:rPr>
              <a:t>joints</a:t>
            </a:r>
            <a:r>
              <a:rPr lang="cs-CZ" baseline="0" dirty="0" smtClean="0">
                <a:latin typeface="Arial" charset="0"/>
              </a:rPr>
              <a:t> as </a:t>
            </a:r>
            <a:r>
              <a:rPr lang="cs-CZ" baseline="0" dirty="0" err="1" smtClean="0">
                <a:latin typeface="Arial" charset="0"/>
              </a:rPr>
              <a:t>hips</a:t>
            </a:r>
            <a:r>
              <a:rPr lang="cs-CZ" baseline="0" dirty="0" smtClean="0">
                <a:latin typeface="Arial" charset="0"/>
              </a:rPr>
              <a:t>, </a:t>
            </a:r>
            <a:r>
              <a:rPr lang="cs-CZ" baseline="0" dirty="0" err="1" smtClean="0">
                <a:latin typeface="Arial" charset="0"/>
              </a:rPr>
              <a:t>knees</a:t>
            </a:r>
            <a:r>
              <a:rPr lang="cs-CZ" baseline="0" dirty="0" smtClean="0">
                <a:latin typeface="Arial" charset="0"/>
              </a:rPr>
              <a:t>, </a:t>
            </a:r>
            <a:r>
              <a:rPr lang="cs-CZ" baseline="0" dirty="0" err="1" smtClean="0">
                <a:latin typeface="Arial" charset="0"/>
              </a:rPr>
              <a:t>shoulders</a:t>
            </a:r>
            <a:r>
              <a:rPr lang="cs-CZ" baseline="0" dirty="0" smtClean="0">
                <a:latin typeface="Arial" charset="0"/>
              </a:rPr>
              <a:t> </a:t>
            </a:r>
            <a:r>
              <a:rPr lang="cs-CZ" baseline="0" dirty="0" err="1" smtClean="0">
                <a:latin typeface="Arial" charset="0"/>
              </a:rPr>
              <a:t>or</a:t>
            </a:r>
            <a:r>
              <a:rPr lang="cs-CZ" baseline="0" dirty="0" smtClean="0">
                <a:latin typeface="Arial" charset="0"/>
              </a:rPr>
              <a:t> </a:t>
            </a:r>
            <a:r>
              <a:rPr lang="cs-CZ" baseline="0" dirty="0" err="1" smtClean="0">
                <a:latin typeface="Arial" charset="0"/>
              </a:rPr>
              <a:t>for</a:t>
            </a:r>
            <a:r>
              <a:rPr lang="cs-CZ" baseline="0" dirty="0" smtClean="0">
                <a:latin typeface="Arial" charset="0"/>
              </a:rPr>
              <a:t> </a:t>
            </a:r>
            <a:r>
              <a:rPr lang="cs-CZ" baseline="0" dirty="0" err="1" smtClean="0">
                <a:latin typeface="Arial" charset="0"/>
              </a:rPr>
              <a:t>dental</a:t>
            </a:r>
            <a:r>
              <a:rPr lang="cs-CZ" baseline="0" dirty="0" smtClean="0">
                <a:latin typeface="Arial" charset="0"/>
              </a:rPr>
              <a:t>  </a:t>
            </a:r>
            <a:r>
              <a:rPr lang="cs-CZ" baseline="0" dirty="0" err="1" smtClean="0">
                <a:latin typeface="Arial" charset="0"/>
              </a:rPr>
              <a:t>implants</a:t>
            </a:r>
            <a:r>
              <a:rPr lang="cs-CZ" baseline="0" dirty="0" smtClean="0">
                <a:latin typeface="Arial" charset="0"/>
              </a:rPr>
              <a:t>, </a:t>
            </a:r>
            <a:r>
              <a:rPr lang="cs-CZ" baseline="0" dirty="0" err="1" smtClean="0">
                <a:latin typeface="Arial" charset="0"/>
              </a:rPr>
              <a:t>epithesis</a:t>
            </a:r>
            <a:r>
              <a:rPr lang="cs-CZ" baseline="0" dirty="0" smtClean="0">
                <a:latin typeface="Arial" charset="0"/>
              </a:rPr>
              <a:t> </a:t>
            </a:r>
            <a:r>
              <a:rPr lang="cs-CZ" baseline="0" dirty="0" err="1" smtClean="0">
                <a:latin typeface="Arial" charset="0"/>
              </a:rPr>
              <a:t>fixers</a:t>
            </a:r>
            <a:r>
              <a:rPr lang="cs-CZ" baseline="0" dirty="0" smtClean="0">
                <a:latin typeface="Arial" charset="0"/>
              </a:rPr>
              <a:t>, </a:t>
            </a:r>
            <a:r>
              <a:rPr lang="cs-CZ" baseline="0" dirty="0" err="1" smtClean="0">
                <a:latin typeface="Arial" charset="0"/>
              </a:rPr>
              <a:t>etc</a:t>
            </a:r>
            <a:r>
              <a:rPr lang="cs-CZ" baseline="0" dirty="0" smtClean="0">
                <a:latin typeface="Arial" charset="0"/>
              </a:rPr>
              <a:t>.</a:t>
            </a:r>
            <a:endParaRPr lang="cs-CZ" sz="1200" kern="1200" dirty="0" smtClean="0">
              <a:solidFill>
                <a:schemeClr val="tx1"/>
              </a:solidFill>
              <a:effectLst/>
              <a:latin typeface="Calibri" pitchFamily="34" charset="0"/>
              <a:ea typeface="+mn-ea"/>
              <a:cs typeface="+mn-cs"/>
            </a:endParaRPr>
          </a:p>
          <a:p>
            <a:pPr>
              <a:spcBef>
                <a:spcPct val="0"/>
              </a:spcBef>
            </a:pPr>
            <a:endParaRPr lang="cs-CZ" sz="1200" kern="1200" dirty="0" smtClean="0">
              <a:solidFill>
                <a:schemeClr val="tx1"/>
              </a:solidFill>
              <a:effectLst/>
              <a:latin typeface="Calibri" pitchFamily="34" charset="0"/>
              <a:ea typeface="+mn-ea"/>
              <a:cs typeface="+mn-cs"/>
            </a:endParaRPr>
          </a:p>
          <a:p>
            <a:pPr>
              <a:spcBef>
                <a:spcPct val="0"/>
              </a:spcBef>
            </a:pPr>
            <a:endParaRPr lang="cs-CZ" sz="1200" kern="1200" dirty="0" smtClean="0">
              <a:solidFill>
                <a:schemeClr val="tx1"/>
              </a:solidFill>
              <a:effectLst/>
              <a:latin typeface="Calibri" pitchFamily="34" charset="0"/>
              <a:ea typeface="+mn-ea"/>
              <a:cs typeface="+mn-cs"/>
            </a:endParaRPr>
          </a:p>
          <a:p>
            <a:pPr>
              <a:spcBef>
                <a:spcPct val="0"/>
              </a:spcBef>
            </a:pPr>
            <a:r>
              <a:rPr lang="cs-CZ" sz="1200" kern="1200" dirty="0" smtClean="0">
                <a:solidFill>
                  <a:schemeClr val="tx1"/>
                </a:solidFill>
                <a:effectLst/>
                <a:latin typeface="Calibri" pitchFamily="34" charset="0"/>
                <a:ea typeface="+mn-ea"/>
                <a:cs typeface="+mn-cs"/>
              </a:rPr>
              <a:t>Vážené dámy, vážení pánové,</a:t>
            </a:r>
            <a:br>
              <a:rPr lang="cs-CZ" sz="1200" kern="1200" dirty="0" smtClean="0">
                <a:solidFill>
                  <a:schemeClr val="tx1"/>
                </a:solidFill>
                <a:effectLst/>
                <a:latin typeface="Calibri" pitchFamily="34" charset="0"/>
                <a:ea typeface="+mn-ea"/>
                <a:cs typeface="+mn-cs"/>
              </a:rPr>
            </a:br>
            <a:r>
              <a:rPr lang="cs-CZ" sz="1200" kern="1200" dirty="0" smtClean="0">
                <a:solidFill>
                  <a:schemeClr val="tx1"/>
                </a:solidFill>
                <a:effectLst/>
                <a:latin typeface="Calibri" pitchFamily="34" charset="0"/>
                <a:ea typeface="+mn-ea"/>
                <a:cs typeface="+mn-cs"/>
              </a:rPr>
              <a:t>Je to skvělá příležitost pro mě prezentovat zde naše studie zabývající se biologickými povlaky na titanových implantátů, které jsou určeny k přímé kosti lepení na nosné implantáty</a:t>
            </a:r>
            <a:endParaRPr lang="cs-CZ" dirty="0" smtClean="0">
              <a:latin typeface="Arial" charset="0"/>
            </a:endParaRPr>
          </a:p>
        </p:txBody>
      </p:sp>
      <p:sp>
        <p:nvSpPr>
          <p:cNvPr id="20483" name="Zástupný symbol pro číslo snímku 3"/>
          <p:cNvSpPr>
            <a:spLocks noGrp="1"/>
          </p:cNvSpPr>
          <p:nvPr>
            <p:ph type="sldNum" sz="quarter" idx="5"/>
          </p:nvPr>
        </p:nvSpPr>
        <p:spPr>
          <a:noFill/>
        </p:spPr>
        <p:txBody>
          <a:bodyPr/>
          <a:lstStyle/>
          <a:p>
            <a:fld id="{AB26A0B4-A1C7-47DE-AA0B-F5D2B9D9F72F}" type="slidenum">
              <a:rPr lang="cs-CZ" smtClean="0"/>
              <a:pPr/>
              <a:t>1</a:t>
            </a:fld>
            <a:endParaRPr lang="cs-CZ" smtClean="0"/>
          </a:p>
        </p:txBody>
      </p:sp>
    </p:spTree>
    <p:extLst>
      <p:ext uri="{BB962C8B-B14F-4D97-AF65-F5344CB8AC3E}">
        <p14:creationId xmlns:p14="http://schemas.microsoft.com/office/powerpoint/2010/main" val="3208772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Zástupný symbol pro obrázek snímku 1"/>
          <p:cNvSpPr>
            <a:spLocks noGrp="1" noRot="1" noChangeAspect="1" noTextEdit="1"/>
          </p:cNvSpPr>
          <p:nvPr>
            <p:ph type="sldImg"/>
          </p:nvPr>
        </p:nvSpPr>
        <p:spPr>
          <a:ln/>
        </p:spPr>
      </p:sp>
      <p:sp>
        <p:nvSpPr>
          <p:cNvPr id="22530" name="Zástupný symbol pro poznámky 2"/>
          <p:cNvSpPr>
            <a:spLocks noGrp="1"/>
          </p:cNvSpPr>
          <p:nvPr>
            <p:ph type="body" idx="1"/>
          </p:nvPr>
        </p:nvSpPr>
        <p:spPr>
          <a:noFill/>
          <a:ln/>
        </p:spPr>
        <p:txBody>
          <a:bodyPr/>
          <a:lstStyle/>
          <a:p>
            <a:r>
              <a:rPr lang="cs-CZ" dirty="0" err="1" smtClean="0"/>
              <a:t>The</a:t>
            </a:r>
            <a:r>
              <a:rPr lang="cs-CZ" dirty="0" smtClean="0"/>
              <a:t> study has 3 </a:t>
            </a:r>
            <a:r>
              <a:rPr lang="cs-CZ" dirty="0" err="1" smtClean="0"/>
              <a:t>aims</a:t>
            </a:r>
            <a:r>
              <a:rPr lang="cs-CZ" dirty="0" smtClean="0"/>
              <a:t>:</a:t>
            </a:r>
          </a:p>
          <a:p>
            <a:pPr marL="171450" indent="-171450">
              <a:buFontTx/>
              <a:buChar char="-"/>
            </a:pPr>
            <a:r>
              <a:rPr lang="en-US" dirty="0" smtClean="0"/>
              <a:t>to elaborate the methodology for preparing alginate hydrogel layers doped with hydroxyapatite (</a:t>
            </a:r>
            <a:r>
              <a:rPr lang="en-US" dirty="0" err="1" smtClean="0"/>
              <a:t>Ti</a:t>
            </a:r>
            <a:r>
              <a:rPr lang="en-US" dirty="0" smtClean="0"/>
              <a:t>/ALG/HAP) or b-</a:t>
            </a:r>
            <a:r>
              <a:rPr lang="en-US" dirty="0" err="1" smtClean="0"/>
              <a:t>tricalcium</a:t>
            </a:r>
            <a:r>
              <a:rPr lang="en-US" dirty="0" smtClean="0"/>
              <a:t> phosphate (</a:t>
            </a:r>
            <a:r>
              <a:rPr lang="en-US" dirty="0" err="1" smtClean="0"/>
              <a:t>Ti</a:t>
            </a:r>
            <a:r>
              <a:rPr lang="en-US" dirty="0" smtClean="0"/>
              <a:t>/ALG/TCP) immobilized onto titanium (</a:t>
            </a:r>
            <a:r>
              <a:rPr lang="en-US" dirty="0" err="1" smtClean="0"/>
              <a:t>Ti</a:t>
            </a:r>
            <a:r>
              <a:rPr lang="en-US" dirty="0" smtClean="0"/>
              <a:t>) surfaces </a:t>
            </a:r>
            <a:r>
              <a:rPr lang="cs-CZ" dirty="0" smtClean="0"/>
              <a:t>, </a:t>
            </a:r>
            <a:r>
              <a:rPr lang="cs-CZ" dirty="0" err="1" smtClean="0"/>
              <a:t>especially</a:t>
            </a:r>
            <a:r>
              <a:rPr lang="cs-CZ" dirty="0" smtClean="0"/>
              <a:t>/</a:t>
            </a:r>
            <a:r>
              <a:rPr lang="cs-CZ" dirty="0" err="1" smtClean="0"/>
              <a:t>mainly</a:t>
            </a:r>
            <a:r>
              <a:rPr lang="cs-CZ" baseline="0" dirty="0" smtClean="0"/>
              <a:t> </a:t>
            </a:r>
            <a:r>
              <a:rPr lang="cs-CZ" baseline="0" dirty="0" err="1" smtClean="0"/>
              <a:t>from</a:t>
            </a:r>
            <a:r>
              <a:rPr lang="cs-CZ" baseline="0" dirty="0" smtClean="0"/>
              <a:t> point </a:t>
            </a:r>
            <a:r>
              <a:rPr lang="cs-CZ" baseline="0" dirty="0" err="1" smtClean="0"/>
              <a:t>of</a:t>
            </a:r>
            <a:r>
              <a:rPr lang="cs-CZ" baseline="0" dirty="0" smtClean="0"/>
              <a:t> </a:t>
            </a:r>
            <a:r>
              <a:rPr lang="cs-CZ" baseline="0" dirty="0" err="1" smtClean="0"/>
              <a:t>view</a:t>
            </a:r>
            <a:r>
              <a:rPr lang="cs-CZ" baseline="0" dirty="0" smtClean="0"/>
              <a:t> </a:t>
            </a:r>
            <a:r>
              <a:rPr lang="cs-CZ" baseline="0" dirty="0" err="1" smtClean="0"/>
              <a:t>how</a:t>
            </a:r>
            <a:r>
              <a:rPr lang="cs-CZ" baseline="0" dirty="0" smtClean="0"/>
              <a:t> to </a:t>
            </a:r>
            <a:r>
              <a:rPr lang="cs-CZ" baseline="0" dirty="0" err="1" smtClean="0"/>
              <a:t>immobilize</a:t>
            </a:r>
            <a:r>
              <a:rPr lang="cs-CZ" baseline="0" dirty="0" smtClean="0"/>
              <a:t> (</a:t>
            </a:r>
            <a:r>
              <a:rPr lang="cs-CZ" baseline="0" dirty="0" err="1" smtClean="0"/>
              <a:t>anchor</a:t>
            </a:r>
            <a:r>
              <a:rPr lang="cs-CZ" baseline="0" dirty="0" smtClean="0"/>
              <a:t>) </a:t>
            </a:r>
            <a:r>
              <a:rPr lang="cs-CZ" baseline="0" dirty="0" err="1" smtClean="0"/>
              <a:t>the</a:t>
            </a:r>
            <a:r>
              <a:rPr lang="cs-CZ" baseline="0" dirty="0" smtClean="0"/>
              <a:t> </a:t>
            </a:r>
            <a:r>
              <a:rPr lang="cs-CZ" baseline="0" dirty="0" err="1" smtClean="0"/>
              <a:t>hydrogel</a:t>
            </a:r>
            <a:r>
              <a:rPr lang="cs-CZ" baseline="0" dirty="0" smtClean="0"/>
              <a:t> </a:t>
            </a:r>
            <a:r>
              <a:rPr lang="cs-CZ" baseline="0" dirty="0" err="1" smtClean="0"/>
              <a:t>layer</a:t>
            </a:r>
            <a:r>
              <a:rPr lang="cs-CZ" baseline="0" dirty="0" smtClean="0"/>
              <a:t> </a:t>
            </a:r>
            <a:r>
              <a:rPr lang="cs-CZ" baseline="0" dirty="0" err="1" smtClean="0"/>
              <a:t>onto</a:t>
            </a:r>
            <a:r>
              <a:rPr lang="cs-CZ" baseline="0" dirty="0" smtClean="0"/>
              <a:t> </a:t>
            </a:r>
            <a:r>
              <a:rPr lang="cs-CZ" baseline="0" dirty="0" err="1" smtClean="0"/>
              <a:t>titanium</a:t>
            </a:r>
            <a:endParaRPr lang="cs-CZ" baseline="0" dirty="0" smtClean="0"/>
          </a:p>
          <a:p>
            <a:pPr marL="171450" indent="-171450">
              <a:buFontTx/>
              <a:buChar char="-"/>
            </a:pPr>
            <a:endParaRPr lang="cs-CZ" dirty="0" smtClean="0"/>
          </a:p>
          <a:p>
            <a:pPr marL="0" indent="0">
              <a:buFontTx/>
              <a:buNone/>
            </a:pPr>
            <a:r>
              <a:rPr lang="cs-CZ" dirty="0" err="1" smtClean="0"/>
              <a:t>The</a:t>
            </a:r>
            <a:r>
              <a:rPr lang="cs-CZ" dirty="0" smtClean="0"/>
              <a:t> </a:t>
            </a:r>
            <a:r>
              <a:rPr lang="cs-CZ" dirty="0" err="1" smtClean="0"/>
              <a:t>next</a:t>
            </a:r>
            <a:r>
              <a:rPr lang="cs-CZ" dirty="0" smtClean="0"/>
              <a:t> </a:t>
            </a:r>
            <a:r>
              <a:rPr lang="cs-CZ" dirty="0" err="1" smtClean="0"/>
              <a:t>aim</a:t>
            </a:r>
            <a:r>
              <a:rPr lang="cs-CZ" dirty="0" smtClean="0"/>
              <a:t> </a:t>
            </a:r>
            <a:r>
              <a:rPr lang="cs-CZ" dirty="0" err="1" smtClean="0"/>
              <a:t>was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cs-CZ" dirty="0" smtClean="0"/>
              <a:t>- </a:t>
            </a:r>
            <a:r>
              <a:rPr lang="en-US" dirty="0" smtClean="0"/>
              <a:t>to test the biological properties </a:t>
            </a:r>
            <a:r>
              <a:rPr lang="cs-CZ" dirty="0" err="1" smtClean="0"/>
              <a:t>of</a:t>
            </a:r>
            <a:r>
              <a:rPr lang="cs-CZ" dirty="0" smtClean="0"/>
              <a:t> </a:t>
            </a:r>
            <a:r>
              <a:rPr lang="cs-CZ" dirty="0" err="1" smtClean="0"/>
              <a:t>each</a:t>
            </a:r>
            <a:r>
              <a:rPr lang="cs-CZ" dirty="0" smtClean="0"/>
              <a:t> </a:t>
            </a:r>
            <a:r>
              <a:rPr lang="cs-CZ" dirty="0" err="1" smtClean="0"/>
              <a:t>surface</a:t>
            </a:r>
            <a:r>
              <a:rPr lang="cs-CZ" dirty="0" smtClean="0"/>
              <a:t> </a:t>
            </a:r>
            <a:r>
              <a:rPr lang="cs-CZ" dirty="0" err="1" smtClean="0"/>
              <a:t>treatment</a:t>
            </a:r>
            <a:r>
              <a:rPr lang="cs-CZ" dirty="0" smtClean="0"/>
              <a:t> </a:t>
            </a:r>
            <a:r>
              <a:rPr lang="en-US" dirty="0" smtClean="0"/>
              <a:t>by determining cytokine production of </a:t>
            </a:r>
            <a:r>
              <a:rPr lang="cs-CZ" dirty="0" err="1" smtClean="0"/>
              <a:t>cells</a:t>
            </a:r>
            <a:r>
              <a:rPr lang="cs-CZ" dirty="0" smtClean="0"/>
              <a:t> </a:t>
            </a:r>
            <a:r>
              <a:rPr lang="cs-CZ" dirty="0" err="1" smtClean="0"/>
              <a:t>cultivated</a:t>
            </a:r>
            <a:r>
              <a:rPr lang="cs-CZ" dirty="0" smtClean="0"/>
              <a:t> on </a:t>
            </a:r>
            <a:r>
              <a:rPr lang="cs-CZ" dirty="0" err="1" smtClean="0"/>
              <a:t>each</a:t>
            </a:r>
            <a:r>
              <a:rPr lang="cs-CZ" dirty="0" smtClean="0"/>
              <a:t> type </a:t>
            </a:r>
            <a:r>
              <a:rPr lang="cs-CZ" dirty="0" err="1" smtClean="0"/>
              <a:t>of</a:t>
            </a:r>
            <a:r>
              <a:rPr lang="cs-CZ" dirty="0" smtClean="0"/>
              <a:t> </a:t>
            </a:r>
            <a:r>
              <a:rPr lang="en-US" dirty="0" smtClean="0"/>
              <a:t>hydrogel layer</a:t>
            </a:r>
            <a:r>
              <a:rPr lang="cs-CZ" dirty="0" smtClean="0"/>
              <a:t>. </a:t>
            </a:r>
            <a:r>
              <a:rPr lang="cs-CZ" dirty="0" err="1" smtClean="0"/>
              <a:t>For</a:t>
            </a:r>
            <a:r>
              <a:rPr lang="cs-CZ" dirty="0" smtClean="0"/>
              <a:t> </a:t>
            </a:r>
            <a:r>
              <a:rPr lang="cs-CZ" dirty="0" err="1" smtClean="0"/>
              <a:t>this</a:t>
            </a:r>
            <a:r>
              <a:rPr lang="cs-CZ" dirty="0" smtClean="0"/>
              <a:t> </a:t>
            </a:r>
            <a:r>
              <a:rPr lang="cs-CZ" dirty="0" err="1" smtClean="0"/>
              <a:t>testing</a:t>
            </a:r>
            <a:r>
              <a:rPr lang="cs-CZ" dirty="0" smtClean="0"/>
              <a:t> </a:t>
            </a:r>
            <a:r>
              <a:rPr lang="cs-CZ" dirty="0" err="1" smtClean="0"/>
              <a:t>we</a:t>
            </a:r>
            <a:r>
              <a:rPr lang="cs-CZ" dirty="0" smtClean="0"/>
              <a:t> </a:t>
            </a:r>
            <a:r>
              <a:rPr lang="cs-CZ" dirty="0" err="1" smtClean="0"/>
              <a:t>chose</a:t>
            </a:r>
            <a:r>
              <a:rPr lang="cs-CZ" dirty="0" smtClean="0"/>
              <a:t> HMSC-</a:t>
            </a:r>
            <a:r>
              <a:rPr lang="cs-CZ" dirty="0" err="1" smtClean="0"/>
              <a:t>bm</a:t>
            </a:r>
            <a:r>
              <a:rPr lang="cs-CZ" dirty="0" smtClean="0"/>
              <a:t>, </a:t>
            </a:r>
            <a:r>
              <a:rPr lang="cs-CZ" dirty="0" err="1" smtClean="0"/>
              <a:t>which</a:t>
            </a:r>
            <a:r>
              <a:rPr lang="cs-CZ" dirty="0" smtClean="0"/>
              <a:t> </a:t>
            </a:r>
            <a:r>
              <a:rPr lang="cs-CZ" dirty="0" err="1" smtClean="0"/>
              <a:t>represent</a:t>
            </a:r>
            <a:r>
              <a:rPr lang="cs-CZ" dirty="0" smtClean="0"/>
              <a:t> stem </a:t>
            </a:r>
            <a:r>
              <a:rPr lang="cs-CZ" dirty="0" err="1" smtClean="0"/>
              <a:t>cells</a:t>
            </a:r>
            <a:r>
              <a:rPr lang="cs-CZ" dirty="0" smtClean="0"/>
              <a:t>, </a:t>
            </a:r>
            <a:r>
              <a:rPr lang="cs-CZ" dirty="0" err="1" smtClean="0"/>
              <a:t>which</a:t>
            </a:r>
            <a:r>
              <a:rPr lang="cs-CZ" dirty="0" smtClean="0"/>
              <a:t> </a:t>
            </a:r>
            <a:r>
              <a:rPr lang="cs-CZ" dirty="0" err="1" smtClean="0"/>
              <a:t>according</a:t>
            </a:r>
            <a:r>
              <a:rPr lang="cs-CZ" baseline="0" dirty="0" smtClean="0"/>
              <a:t> </a:t>
            </a:r>
            <a:r>
              <a:rPr lang="cs-CZ" baseline="0" dirty="0" err="1" smtClean="0"/>
              <a:t>environment</a:t>
            </a:r>
            <a:r>
              <a:rPr lang="cs-CZ" baseline="0" dirty="0" smtClean="0"/>
              <a:t> </a:t>
            </a:r>
            <a:r>
              <a:rPr lang="cs-CZ" baseline="0" dirty="0" err="1" smtClean="0"/>
              <a:t>cann</a:t>
            </a:r>
            <a:r>
              <a:rPr lang="cs-CZ" baseline="0" dirty="0" smtClean="0"/>
              <a:t> </a:t>
            </a:r>
            <a:r>
              <a:rPr lang="cs-CZ" baseline="0" dirty="0" err="1" smtClean="0"/>
              <a:t>change</a:t>
            </a:r>
            <a:r>
              <a:rPr lang="cs-CZ" baseline="0" dirty="0" smtClean="0"/>
              <a:t> to </a:t>
            </a:r>
            <a:r>
              <a:rPr lang="cs-CZ" baseline="0" dirty="0" err="1" smtClean="0"/>
              <a:t>osteoblasts</a:t>
            </a:r>
            <a:r>
              <a:rPr lang="cs-CZ" baseline="0" dirty="0" smtClean="0"/>
              <a:t> </a:t>
            </a:r>
            <a:r>
              <a:rPr lang="cs-CZ" baseline="0" dirty="0" err="1" smtClean="0"/>
              <a:t>or</a:t>
            </a:r>
            <a:r>
              <a:rPr lang="cs-CZ" baseline="0" dirty="0" smtClean="0"/>
              <a:t> </a:t>
            </a:r>
            <a:r>
              <a:rPr lang="cs-CZ" baseline="0" dirty="0" err="1" smtClean="0"/>
              <a:t>osteoclast</a:t>
            </a:r>
            <a:r>
              <a:rPr lang="cs-CZ" baseline="0" dirty="0" smtClean="0"/>
              <a:t> </a:t>
            </a:r>
            <a:r>
              <a:rPr lang="cs-CZ" baseline="0" dirty="0" err="1" smtClean="0"/>
              <a:t>cells</a:t>
            </a:r>
            <a:r>
              <a:rPr lang="cs-CZ" baseline="0" dirty="0" smtClean="0"/>
              <a:t>,  </a:t>
            </a:r>
            <a:r>
              <a:rPr lang="cs-CZ" baseline="0" dirty="0" err="1" smtClean="0"/>
              <a:t>immunocompetent</a:t>
            </a:r>
            <a:r>
              <a:rPr lang="cs-CZ" baseline="0" dirty="0" smtClean="0"/>
              <a:t> </a:t>
            </a:r>
            <a:r>
              <a:rPr lang="cs-CZ" baseline="0" dirty="0" err="1" smtClean="0"/>
              <a:t>cells</a:t>
            </a:r>
            <a:r>
              <a:rPr lang="cs-CZ" baseline="0" dirty="0" smtClean="0"/>
              <a:t> </a:t>
            </a:r>
            <a:r>
              <a:rPr lang="cs-CZ" baseline="0" dirty="0" err="1" smtClean="0"/>
              <a:t>recruited</a:t>
            </a:r>
            <a:r>
              <a:rPr lang="cs-CZ" baseline="0" dirty="0" smtClean="0"/>
              <a:t> </a:t>
            </a:r>
            <a:r>
              <a:rPr lang="cs-CZ" baseline="0" dirty="0" err="1" smtClean="0"/>
              <a:t>from</a:t>
            </a:r>
            <a:r>
              <a:rPr lang="cs-CZ" baseline="0" dirty="0" smtClean="0"/>
              <a:t> </a:t>
            </a:r>
            <a:r>
              <a:rPr lang="cs-CZ" baseline="0" dirty="0" err="1" smtClean="0"/>
              <a:t>buffy</a:t>
            </a:r>
            <a:r>
              <a:rPr lang="cs-CZ" baseline="0" dirty="0" smtClean="0"/>
              <a:t> </a:t>
            </a:r>
            <a:r>
              <a:rPr lang="cs-CZ" baseline="0" dirty="0" err="1" smtClean="0"/>
              <a:t>coat</a:t>
            </a:r>
            <a:r>
              <a:rPr lang="cs-CZ" baseline="0" dirty="0" smtClean="0"/>
              <a:t> and </a:t>
            </a:r>
            <a:r>
              <a:rPr lang="cs-CZ" baseline="0" dirty="0" err="1" smtClean="0"/>
              <a:t>connective</a:t>
            </a:r>
            <a:r>
              <a:rPr lang="cs-CZ" baseline="0" dirty="0" smtClean="0"/>
              <a:t> </a:t>
            </a:r>
            <a:r>
              <a:rPr lang="cs-CZ" baseline="0" dirty="0" err="1" smtClean="0"/>
              <a:t>tissue</a:t>
            </a:r>
            <a:r>
              <a:rPr lang="cs-CZ" baseline="0" dirty="0" smtClean="0"/>
              <a:t> cell line SaOS-2. </a:t>
            </a:r>
            <a:r>
              <a:rPr lang="cs-CZ" baseline="0" dirty="0" err="1" smtClean="0"/>
              <a:t>All</a:t>
            </a:r>
            <a:r>
              <a:rPr lang="cs-CZ" baseline="0" dirty="0" smtClean="0"/>
              <a:t> these </a:t>
            </a:r>
            <a:r>
              <a:rPr lang="cs-CZ" baseline="0" dirty="0" err="1" smtClean="0"/>
              <a:t>cells</a:t>
            </a:r>
            <a:r>
              <a:rPr lang="cs-CZ" baseline="0" dirty="0" smtClean="0"/>
              <a:t> </a:t>
            </a:r>
            <a:r>
              <a:rPr lang="en-US" dirty="0" smtClean="0"/>
              <a:t>are involved in implant wound healing</a:t>
            </a:r>
            <a:r>
              <a:rPr lang="cs-CZ" dirty="0" smtClean="0"/>
              <a:t>.</a:t>
            </a:r>
          </a:p>
          <a:p>
            <a:endParaRPr lang="en-US" dirty="0" smtClean="0"/>
          </a:p>
          <a:p>
            <a:r>
              <a:rPr lang="cs-CZ" dirty="0" err="1" smtClean="0"/>
              <a:t>The</a:t>
            </a:r>
            <a:r>
              <a:rPr lang="cs-CZ" dirty="0" smtClean="0"/>
              <a:t> last </a:t>
            </a:r>
            <a:r>
              <a:rPr lang="cs-CZ" dirty="0" err="1" smtClean="0"/>
              <a:t>one</a:t>
            </a:r>
            <a:r>
              <a:rPr lang="cs-CZ" dirty="0" smtClean="0"/>
              <a:t> </a:t>
            </a:r>
            <a:r>
              <a:rPr lang="cs-CZ" dirty="0" err="1" smtClean="0"/>
              <a:t>aim</a:t>
            </a:r>
            <a:r>
              <a:rPr lang="cs-CZ" dirty="0" smtClean="0"/>
              <a:t> </a:t>
            </a:r>
            <a:r>
              <a:rPr lang="cs-CZ" dirty="0" err="1" smtClean="0"/>
              <a:t>was</a:t>
            </a:r>
            <a:endParaRPr lang="cs-CZ" dirty="0" smtClean="0"/>
          </a:p>
          <a:p>
            <a:pPr marL="171450" indent="-171450">
              <a:buFontTx/>
              <a:buChar char="-"/>
            </a:pPr>
            <a:r>
              <a:rPr lang="en-US" dirty="0" smtClean="0"/>
              <a:t>to compare this "cytokine profile" </a:t>
            </a:r>
            <a:r>
              <a:rPr lang="cs-CZ" dirty="0" smtClean="0"/>
              <a:t>to </a:t>
            </a:r>
            <a:r>
              <a:rPr lang="cs-CZ" dirty="0" err="1" smtClean="0"/>
              <a:t>check</a:t>
            </a:r>
            <a:r>
              <a:rPr lang="cs-CZ" dirty="0" smtClean="0"/>
              <a:t> </a:t>
            </a:r>
            <a:r>
              <a:rPr lang="cs-CZ" dirty="0" err="1" smtClean="0"/>
              <a:t>the</a:t>
            </a:r>
            <a:r>
              <a:rPr lang="cs-CZ" dirty="0" smtClean="0"/>
              <a:t> </a:t>
            </a:r>
            <a:r>
              <a:rPr lang="cs-CZ" dirty="0" err="1" smtClean="0"/>
              <a:t>applicability</a:t>
            </a:r>
            <a:r>
              <a:rPr lang="cs-CZ" dirty="0" smtClean="0"/>
              <a:t> </a:t>
            </a:r>
            <a:r>
              <a:rPr lang="cs-CZ" dirty="0" err="1" smtClean="0"/>
              <a:t>of</a:t>
            </a:r>
            <a:r>
              <a:rPr lang="cs-CZ" dirty="0" smtClean="0"/>
              <a:t> </a:t>
            </a:r>
            <a:r>
              <a:rPr lang="cs-CZ" dirty="0" err="1" smtClean="0"/>
              <a:t>used</a:t>
            </a:r>
            <a:r>
              <a:rPr lang="cs-CZ" dirty="0" smtClean="0"/>
              <a:t> cell </a:t>
            </a:r>
            <a:r>
              <a:rPr lang="cs-CZ" dirty="0" err="1" smtClean="0"/>
              <a:t>types</a:t>
            </a:r>
            <a:r>
              <a:rPr lang="cs-CZ" dirty="0" smtClean="0"/>
              <a:t>.</a:t>
            </a:r>
          </a:p>
          <a:p>
            <a:pPr marL="171450" indent="-171450">
              <a:buFontTx/>
              <a:buChar char="-"/>
            </a:pPr>
            <a:endParaRPr lang="cs-CZ" dirty="0" smtClean="0"/>
          </a:p>
          <a:p>
            <a:pPr marL="171450" indent="-171450">
              <a:buFontTx/>
              <a:buChar char="-"/>
            </a:pPr>
            <a:endParaRPr lang="cs-CZ" dirty="0" smtClean="0"/>
          </a:p>
          <a:p>
            <a:pPr marL="171450" indent="-171450">
              <a:buFontTx/>
              <a:buChar char="-"/>
            </a:pPr>
            <a:endParaRPr lang="cs-CZ" dirty="0" smtClean="0"/>
          </a:p>
          <a:p>
            <a:pPr marL="171450" indent="-171450">
              <a:buFontTx/>
              <a:buChar char="-"/>
            </a:pPr>
            <a:endParaRPr lang="cs-CZ" dirty="0" smtClean="0"/>
          </a:p>
          <a:p>
            <a:endParaRPr lang="cs-CZ" dirty="0" smtClean="0"/>
          </a:p>
          <a:p>
            <a:r>
              <a:rPr lang="cs-CZ" dirty="0" err="1" smtClean="0"/>
              <a:t>It</a:t>
            </a:r>
            <a:r>
              <a:rPr lang="cs-CZ" dirty="0" smtClean="0"/>
              <a:t> </a:t>
            </a:r>
            <a:r>
              <a:rPr lang="cs-CZ" dirty="0" err="1" smtClean="0"/>
              <a:t>is</a:t>
            </a:r>
            <a:r>
              <a:rPr lang="cs-CZ" dirty="0" smtClean="0"/>
              <a:t> </a:t>
            </a:r>
            <a:r>
              <a:rPr lang="cs-CZ" dirty="0" err="1" smtClean="0"/>
              <a:t>well</a:t>
            </a:r>
            <a:r>
              <a:rPr lang="cs-CZ" dirty="0" smtClean="0"/>
              <a:t> </a:t>
            </a:r>
            <a:r>
              <a:rPr lang="cs-CZ" dirty="0" err="1" smtClean="0"/>
              <a:t>known</a:t>
            </a:r>
            <a:r>
              <a:rPr lang="cs-CZ" dirty="0" smtClean="0"/>
              <a:t> </a:t>
            </a:r>
            <a:r>
              <a:rPr lang="cs-CZ" dirty="0" err="1" smtClean="0"/>
              <a:t>fact</a:t>
            </a:r>
            <a:r>
              <a:rPr lang="cs-CZ" dirty="0" smtClean="0"/>
              <a:t>, </a:t>
            </a:r>
            <a:r>
              <a:rPr lang="cs-CZ" dirty="0" err="1" smtClean="0"/>
              <a:t>that</a:t>
            </a:r>
            <a:r>
              <a:rPr lang="cs-CZ" dirty="0" smtClean="0"/>
              <a:t> t</a:t>
            </a:r>
            <a:r>
              <a:rPr lang="en-US" altLang="ko-KR" dirty="0" smtClean="0">
                <a:ea typeface="굴림"/>
                <a:cs typeface="굴림"/>
              </a:rPr>
              <a:t>he release of calcium and phosphate ions into the interface around </a:t>
            </a:r>
            <a:r>
              <a:rPr lang="cs-CZ" altLang="ko-KR" dirty="0" smtClean="0">
                <a:cs typeface="맑은 고딕"/>
              </a:rPr>
              <a:t>bone </a:t>
            </a:r>
            <a:r>
              <a:rPr lang="cs-CZ" altLang="ko-KR" dirty="0" err="1" smtClean="0">
                <a:cs typeface="맑은 고딕"/>
              </a:rPr>
              <a:t>embedded</a:t>
            </a:r>
            <a:r>
              <a:rPr lang="en-US" altLang="ko-KR" dirty="0" smtClean="0">
                <a:ea typeface="굴림"/>
                <a:cs typeface="굴림"/>
              </a:rPr>
              <a:t> implants may improve the bone healing</a:t>
            </a:r>
            <a:r>
              <a:rPr lang="cs-CZ" altLang="ko-KR" dirty="0" smtClean="0">
                <a:cs typeface="맑은 고딕"/>
              </a:rPr>
              <a:t> and to speed up, </a:t>
            </a:r>
            <a:r>
              <a:rPr lang="cs-CZ" altLang="ko-KR" dirty="0" err="1" smtClean="0">
                <a:cs typeface="맑은 고딕"/>
              </a:rPr>
              <a:t>accelerate</a:t>
            </a:r>
            <a:r>
              <a:rPr lang="cs-CZ" altLang="ko-KR" dirty="0" smtClean="0">
                <a:cs typeface="맑은 고딕"/>
              </a:rPr>
              <a:t>,</a:t>
            </a:r>
          </a:p>
          <a:p>
            <a:endParaRPr lang="cs-CZ" altLang="ko-KR" dirty="0" smtClean="0">
              <a:cs typeface="맑은 고딕"/>
            </a:endParaRPr>
          </a:p>
          <a:p>
            <a:r>
              <a:rPr lang="en-US" altLang="ko-KR" dirty="0" smtClean="0">
                <a:ea typeface="굴림"/>
                <a:cs typeface="굴림"/>
              </a:rPr>
              <a:t>Human mesenchymal stem cells derived from the bone marrow (HMSC-</a:t>
            </a:r>
            <a:r>
              <a:rPr lang="en-US" altLang="ko-KR" dirty="0" err="1" smtClean="0">
                <a:ea typeface="굴림"/>
                <a:cs typeface="굴림"/>
              </a:rPr>
              <a:t>bm</a:t>
            </a:r>
            <a:r>
              <a:rPr lang="en-US" altLang="ko-KR" dirty="0" smtClean="0">
                <a:ea typeface="굴림"/>
                <a:cs typeface="굴림"/>
              </a:rPr>
              <a:t>), </a:t>
            </a:r>
            <a:r>
              <a:rPr lang="en-US" altLang="ko-KR" dirty="0" err="1" smtClean="0">
                <a:ea typeface="굴림"/>
                <a:cs typeface="굴림"/>
              </a:rPr>
              <a:t>imunocompetent</a:t>
            </a:r>
            <a:r>
              <a:rPr lang="en-US" altLang="ko-KR" dirty="0" smtClean="0">
                <a:ea typeface="굴림"/>
                <a:cs typeface="굴림"/>
              </a:rPr>
              <a:t> (mononuclear) cells obtained from buffy coat and connective tissue cell lines SaOS-2 were used for testing of alginate hydrogel layers doped with hydroxyapatite (</a:t>
            </a:r>
            <a:r>
              <a:rPr lang="en-US" altLang="ko-KR" dirty="0" err="1" smtClean="0">
                <a:ea typeface="굴림"/>
                <a:cs typeface="굴림"/>
              </a:rPr>
              <a:t>Ti</a:t>
            </a:r>
            <a:r>
              <a:rPr lang="en-US" altLang="ko-KR" dirty="0" smtClean="0">
                <a:ea typeface="굴림"/>
                <a:cs typeface="굴림"/>
              </a:rPr>
              <a:t>/ALG/HAP) or b-</a:t>
            </a:r>
            <a:r>
              <a:rPr lang="en-US" altLang="ko-KR" dirty="0" err="1" smtClean="0">
                <a:ea typeface="굴림"/>
                <a:cs typeface="굴림"/>
              </a:rPr>
              <a:t>tricalcium</a:t>
            </a:r>
            <a:r>
              <a:rPr lang="en-US" altLang="ko-KR" dirty="0" smtClean="0">
                <a:ea typeface="굴림"/>
                <a:cs typeface="굴림"/>
              </a:rPr>
              <a:t> phosphate (</a:t>
            </a:r>
            <a:r>
              <a:rPr lang="en-US" altLang="ko-KR" dirty="0" err="1" smtClean="0">
                <a:ea typeface="굴림"/>
                <a:cs typeface="굴림"/>
              </a:rPr>
              <a:t>Ti</a:t>
            </a:r>
            <a:r>
              <a:rPr lang="en-US" altLang="ko-KR" dirty="0" smtClean="0">
                <a:ea typeface="굴림"/>
                <a:cs typeface="굴림"/>
              </a:rPr>
              <a:t>/ALG/TCP) immobilized onto titanium (</a:t>
            </a:r>
            <a:r>
              <a:rPr lang="en-US" altLang="ko-KR" dirty="0" err="1" smtClean="0">
                <a:ea typeface="굴림"/>
                <a:cs typeface="굴림"/>
              </a:rPr>
              <a:t>Ti</a:t>
            </a:r>
            <a:r>
              <a:rPr lang="en-US" altLang="ko-KR" dirty="0" smtClean="0">
                <a:ea typeface="굴림"/>
                <a:cs typeface="굴림"/>
              </a:rPr>
              <a:t>) surfaces. </a:t>
            </a:r>
            <a:endParaRPr lang="cs-CZ" dirty="0" smtClean="0"/>
          </a:p>
          <a:p>
            <a:endParaRPr lang="cs-CZ" dirty="0" smtClean="0">
              <a:latin typeface="Arial" charset="0"/>
            </a:endParaRPr>
          </a:p>
          <a:p>
            <a:endParaRPr lang="cs-CZ" dirty="0" smtClean="0"/>
          </a:p>
        </p:txBody>
      </p:sp>
      <p:sp>
        <p:nvSpPr>
          <p:cNvPr id="22531"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9739FF7-3928-4264-BE6D-FED6661ECEB1}" type="slidenum">
              <a:rPr lang="cs-CZ" sz="1200">
                <a:latin typeface="Trebuchet MS" pitchFamily="34" charset="0"/>
              </a:rPr>
              <a:pPr algn="r"/>
              <a:t>2</a:t>
            </a:fld>
            <a:endParaRPr lang="cs-CZ" sz="1200">
              <a:latin typeface="Trebuchet MS" pitchFamily="34" charset="0"/>
            </a:endParaRPr>
          </a:p>
        </p:txBody>
      </p:sp>
    </p:spTree>
    <p:extLst>
      <p:ext uri="{BB962C8B-B14F-4D97-AF65-F5344CB8AC3E}">
        <p14:creationId xmlns:p14="http://schemas.microsoft.com/office/powerpoint/2010/main" val="308656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Zástupný symbol pro obrázek snímku 1"/>
          <p:cNvSpPr>
            <a:spLocks noGrp="1" noRot="1" noChangeAspect="1" noTextEdit="1"/>
          </p:cNvSpPr>
          <p:nvPr>
            <p:ph type="sldImg"/>
          </p:nvPr>
        </p:nvSpPr>
        <p:spPr>
          <a:ln/>
        </p:spPr>
      </p:sp>
      <p:sp>
        <p:nvSpPr>
          <p:cNvPr id="24578" name="Zástupný symbol pro poznámky 2"/>
          <p:cNvSpPr>
            <a:spLocks noGrp="1"/>
          </p:cNvSpPr>
          <p:nvPr>
            <p:ph type="body" idx="1"/>
          </p:nvPr>
        </p:nvSpPr>
        <p:spPr>
          <a:noFill/>
          <a:ln/>
        </p:spPr>
        <p:txBody>
          <a:bodyPr/>
          <a:lstStyle/>
          <a:p>
            <a:r>
              <a:rPr lang="cs-CZ" dirty="0" smtClean="0"/>
              <a:t>As I </a:t>
            </a:r>
            <a:r>
              <a:rPr lang="cs-CZ" dirty="0" err="1" smtClean="0"/>
              <a:t>told</a:t>
            </a:r>
            <a:r>
              <a:rPr lang="cs-CZ" dirty="0" smtClean="0"/>
              <a:t>, </a:t>
            </a:r>
            <a:r>
              <a:rPr lang="cs-CZ" dirty="0" err="1" smtClean="0"/>
              <a:t>the</a:t>
            </a:r>
            <a:r>
              <a:rPr lang="cs-CZ" dirty="0" smtClean="0"/>
              <a:t> </a:t>
            </a:r>
            <a:r>
              <a:rPr lang="cs-CZ" dirty="0" err="1" smtClean="0"/>
              <a:t>main</a:t>
            </a:r>
            <a:r>
              <a:rPr lang="cs-CZ" dirty="0" smtClean="0"/>
              <a:t> </a:t>
            </a:r>
            <a:r>
              <a:rPr lang="cs-CZ" dirty="0" err="1" smtClean="0"/>
              <a:t>task</a:t>
            </a:r>
            <a:r>
              <a:rPr lang="cs-CZ" baseline="0" dirty="0" smtClean="0"/>
              <a:t> </a:t>
            </a:r>
            <a:r>
              <a:rPr lang="cs-CZ" baseline="0" dirty="0" err="1" smtClean="0"/>
              <a:t>was</a:t>
            </a:r>
            <a:r>
              <a:rPr lang="cs-CZ" baseline="0" dirty="0" smtClean="0"/>
              <a:t> to </a:t>
            </a:r>
            <a:r>
              <a:rPr lang="cs-CZ" baseline="0" dirty="0" err="1" smtClean="0"/>
              <a:t>immobilize-anchor</a:t>
            </a:r>
            <a:r>
              <a:rPr lang="cs-CZ" baseline="0" dirty="0" smtClean="0"/>
              <a:t> </a:t>
            </a:r>
            <a:r>
              <a:rPr lang="cs-CZ" baseline="0" dirty="0" err="1" smtClean="0"/>
              <a:t>the</a:t>
            </a:r>
            <a:r>
              <a:rPr lang="cs-CZ" baseline="0" dirty="0" smtClean="0"/>
              <a:t> </a:t>
            </a:r>
            <a:r>
              <a:rPr lang="cs-CZ" baseline="0" dirty="0" err="1" smtClean="0"/>
              <a:t>alginate</a:t>
            </a:r>
            <a:r>
              <a:rPr lang="cs-CZ" baseline="0" dirty="0" smtClean="0"/>
              <a:t> </a:t>
            </a:r>
            <a:r>
              <a:rPr lang="cs-CZ" baseline="0" dirty="0" err="1" smtClean="0"/>
              <a:t>hydrogel</a:t>
            </a:r>
            <a:r>
              <a:rPr lang="cs-CZ" baseline="0" dirty="0" smtClean="0"/>
              <a:t> </a:t>
            </a:r>
            <a:r>
              <a:rPr lang="cs-CZ" baseline="0" dirty="0" err="1" smtClean="0"/>
              <a:t>layer</a:t>
            </a:r>
            <a:r>
              <a:rPr lang="cs-CZ" baseline="0" dirty="0" smtClean="0"/>
              <a:t> </a:t>
            </a:r>
            <a:r>
              <a:rPr lang="cs-CZ" baseline="0" dirty="0" err="1" smtClean="0"/>
              <a:t>onto</a:t>
            </a:r>
            <a:r>
              <a:rPr lang="cs-CZ" baseline="0" dirty="0" smtClean="0"/>
              <a:t> </a:t>
            </a:r>
            <a:r>
              <a:rPr lang="cs-CZ" baseline="0" dirty="0" err="1" smtClean="0"/>
              <a:t>titanium</a:t>
            </a:r>
            <a:r>
              <a:rPr lang="cs-CZ" baseline="0" dirty="0" smtClean="0"/>
              <a:t> </a:t>
            </a:r>
            <a:r>
              <a:rPr lang="cs-CZ" baseline="0" dirty="0" err="1" smtClean="0"/>
              <a:t>surface</a:t>
            </a:r>
            <a:r>
              <a:rPr lang="cs-CZ" baseline="0" dirty="0" smtClean="0"/>
              <a:t>.</a:t>
            </a:r>
          </a:p>
          <a:p>
            <a:endParaRPr lang="cs-CZ" dirty="0" smtClean="0"/>
          </a:p>
          <a:p>
            <a:r>
              <a:rPr lang="en-US" dirty="0" smtClean="0"/>
              <a:t>The s</a:t>
            </a:r>
            <a:r>
              <a:rPr lang="cs-CZ" dirty="0" err="1" smtClean="0"/>
              <a:t>urface</a:t>
            </a:r>
            <a:r>
              <a:rPr lang="cs-CZ" dirty="0" smtClean="0"/>
              <a:t> </a:t>
            </a:r>
            <a:r>
              <a:rPr lang="cs-CZ" dirty="0" err="1" smtClean="0"/>
              <a:t>preparation</a:t>
            </a:r>
            <a:r>
              <a:rPr lang="cs-CZ" dirty="0" smtClean="0"/>
              <a:t> </a:t>
            </a:r>
            <a:r>
              <a:rPr lang="cs-CZ" dirty="0" err="1" smtClean="0"/>
              <a:t>starts</a:t>
            </a:r>
            <a:r>
              <a:rPr lang="cs-CZ" dirty="0" smtClean="0"/>
              <a:t> </a:t>
            </a:r>
            <a:r>
              <a:rPr lang="cs-CZ" dirty="0" err="1" smtClean="0"/>
              <a:t>with</a:t>
            </a:r>
            <a:r>
              <a:rPr lang="cs-CZ" dirty="0" smtClean="0"/>
              <a:t> </a:t>
            </a:r>
            <a:r>
              <a:rPr lang="en-US" dirty="0" smtClean="0"/>
              <a:t>the </a:t>
            </a:r>
            <a:r>
              <a:rPr lang="cs-CZ" dirty="0" err="1" smtClean="0"/>
              <a:t>cleaning</a:t>
            </a:r>
            <a:r>
              <a:rPr lang="cs-CZ" dirty="0" smtClean="0"/>
              <a:t> and </a:t>
            </a:r>
            <a:r>
              <a:rPr lang="cs-CZ" dirty="0" err="1" smtClean="0"/>
              <a:t>activating</a:t>
            </a:r>
            <a:r>
              <a:rPr lang="cs-CZ" dirty="0" smtClean="0"/>
              <a:t> </a:t>
            </a:r>
            <a:r>
              <a:rPr lang="cs-CZ" dirty="0" err="1" smtClean="0"/>
              <a:t>process</a:t>
            </a:r>
            <a:r>
              <a:rPr lang="cs-CZ" dirty="0" smtClean="0"/>
              <a:t> </a:t>
            </a:r>
            <a:r>
              <a:rPr lang="cs-CZ" dirty="0" err="1" smtClean="0"/>
              <a:t>of</a:t>
            </a:r>
            <a:r>
              <a:rPr lang="cs-CZ" dirty="0" smtClean="0"/>
              <a:t> </a:t>
            </a:r>
            <a:r>
              <a:rPr lang="cs-CZ" dirty="0" err="1" smtClean="0"/>
              <a:t>titanium</a:t>
            </a:r>
            <a:r>
              <a:rPr lang="cs-CZ" dirty="0" smtClean="0"/>
              <a:t> </a:t>
            </a:r>
            <a:r>
              <a:rPr lang="cs-CZ" dirty="0" err="1" smtClean="0"/>
              <a:t>surfaces</a:t>
            </a:r>
            <a:r>
              <a:rPr lang="en-US" dirty="0" smtClean="0"/>
              <a:t> using alkaline </a:t>
            </a:r>
            <a:r>
              <a:rPr lang="en-US" dirty="0" err="1" smtClean="0"/>
              <a:t>phyrania</a:t>
            </a:r>
            <a:r>
              <a:rPr lang="en-US" dirty="0" smtClean="0"/>
              <a:t> (mixture of </a:t>
            </a:r>
            <a:r>
              <a:rPr lang="en-US" dirty="0" err="1" smtClean="0"/>
              <a:t>hydroxyamonium</a:t>
            </a:r>
            <a:r>
              <a:rPr lang="en-US" dirty="0" smtClean="0"/>
              <a:t>, </a:t>
            </a:r>
            <a:r>
              <a:rPr lang="en-US" dirty="0" err="1" smtClean="0"/>
              <a:t>hydroxy</a:t>
            </a:r>
            <a:r>
              <a:rPr lang="en-US" dirty="0" smtClean="0"/>
              <a:t> peroxide and water ) to introduce increased content of OH groups</a:t>
            </a:r>
            <a:r>
              <a:rPr lang="cs-CZ" dirty="0" smtClean="0"/>
              <a:t>.</a:t>
            </a:r>
            <a:r>
              <a:rPr lang="en-US" dirty="0" smtClean="0"/>
              <a:t> These OH groups serve for the covalent immobilization of the bisphosphonate layer, as you can see in the figure B (performed in water conditions at 100 C). The bisphosphonate layer offers amine groups for subsequent covalent immobilization of the anchor alginate thin layer </a:t>
            </a:r>
            <a:r>
              <a:rPr lang="en-US" i="1" dirty="0" smtClean="0">
                <a:solidFill>
                  <a:srgbClr val="7575D1"/>
                </a:solidFill>
              </a:rPr>
              <a:t>Via EDC/NHS chemistry – reaction between NH2 and COOH groups of alginate (5 nm thickness)</a:t>
            </a:r>
            <a:r>
              <a:rPr lang="en-US" dirty="0" smtClean="0"/>
              <a:t>. Then, the final upper  composite alginate hydrogel layered containing calcium phosphates crosslinked with </a:t>
            </a:r>
            <a:r>
              <a:rPr lang="en-US" i="1" dirty="0" smtClean="0">
                <a:solidFill>
                  <a:srgbClr val="4B4B4B"/>
                </a:solidFill>
                <a:latin typeface="Trebuchet MS" pitchFamily="34" charset="0"/>
              </a:rPr>
              <a:t>1M CaCl</a:t>
            </a:r>
            <a:r>
              <a:rPr lang="en-US" i="1" baseline="-25000" dirty="0" smtClean="0">
                <a:solidFill>
                  <a:srgbClr val="4B4B4B"/>
                </a:solidFill>
                <a:latin typeface="Trebuchet MS" pitchFamily="34" charset="0"/>
              </a:rPr>
              <a:t>2 </a:t>
            </a:r>
            <a:r>
              <a:rPr lang="en-US" i="1" dirty="0" smtClean="0">
                <a:solidFill>
                  <a:srgbClr val="4B4B4B"/>
                </a:solidFill>
                <a:latin typeface="Trebuchet MS" pitchFamily="34" charset="0"/>
              </a:rPr>
              <a:t>was deposited</a:t>
            </a:r>
            <a:endParaRPr lang="cs-CZ" i="1" dirty="0" smtClean="0">
              <a:solidFill>
                <a:srgbClr val="4B4B4B"/>
              </a:solidFill>
              <a:latin typeface="Trebuchet MS" pitchFamily="34" charset="0"/>
            </a:endParaRPr>
          </a:p>
          <a:p>
            <a:r>
              <a:rPr lang="en-US" dirty="0" smtClean="0"/>
              <a:t> </a:t>
            </a:r>
            <a:endParaRPr lang="cs-CZ" dirty="0" smtClean="0"/>
          </a:p>
          <a:p>
            <a:endParaRPr lang="cs-CZ" dirty="0" smtClean="0"/>
          </a:p>
          <a:p>
            <a:r>
              <a:rPr lang="cs-CZ" dirty="0" smtClean="0"/>
              <a:t>Poté na nich byl imobilizován </a:t>
            </a:r>
            <a:r>
              <a:rPr lang="cs-CZ" dirty="0" err="1" smtClean="0"/>
              <a:t>neridronát</a:t>
            </a:r>
            <a:r>
              <a:rPr lang="cs-CZ" dirty="0" smtClean="0"/>
              <a:t>, pak navázána kotvící alginátová vrstva a nakonec bylo provedeno síťování vytvořené alginátové vrstvy.</a:t>
            </a:r>
          </a:p>
        </p:txBody>
      </p:sp>
      <p:sp>
        <p:nvSpPr>
          <p:cNvPr id="24579"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8277A73-EAE6-4E37-A94C-ACB55EF11181}" type="slidenum">
              <a:rPr lang="cs-CZ" sz="1200">
                <a:latin typeface="Trebuchet MS" pitchFamily="34" charset="0"/>
              </a:rPr>
              <a:pPr algn="r"/>
              <a:t>3</a:t>
            </a:fld>
            <a:endParaRPr lang="cs-CZ" sz="1200">
              <a:latin typeface="Trebuchet MS" pitchFamily="34" charset="0"/>
            </a:endParaRPr>
          </a:p>
        </p:txBody>
      </p:sp>
    </p:spTree>
    <p:extLst>
      <p:ext uri="{BB962C8B-B14F-4D97-AF65-F5344CB8AC3E}">
        <p14:creationId xmlns:p14="http://schemas.microsoft.com/office/powerpoint/2010/main" val="4152991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Zástupný symbol pro obrázek snímku 1"/>
          <p:cNvSpPr>
            <a:spLocks noGrp="1" noRot="1" noChangeAspect="1" noTextEdit="1"/>
          </p:cNvSpPr>
          <p:nvPr>
            <p:ph type="sldImg"/>
          </p:nvPr>
        </p:nvSpPr>
        <p:spPr>
          <a:ln/>
        </p:spPr>
      </p:sp>
      <p:sp>
        <p:nvSpPr>
          <p:cNvPr id="26626" name="Zástupný symbol pro poznámky 2"/>
          <p:cNvSpPr>
            <a:spLocks noGrp="1"/>
          </p:cNvSpPr>
          <p:nvPr>
            <p:ph type="body" idx="1"/>
          </p:nvPr>
        </p:nvSpPr>
        <p:spPr>
          <a:noFill/>
          <a:ln/>
        </p:spPr>
        <p:txBody>
          <a:bodyPr/>
          <a:lstStyle/>
          <a:p>
            <a:r>
              <a:rPr lang="en-US" smtClean="0"/>
              <a:t>On this slide, you can see the morphology of the composite hydrogel coating prepared </a:t>
            </a:r>
            <a:r>
              <a:rPr lang="en-US" altLang="cs-CZ" smtClean="0">
                <a:latin typeface="Trebuchet MS" pitchFamily="34" charset="0"/>
                <a:ea typeface="Times New Roman" pitchFamily="18" charset="0"/>
                <a:cs typeface="Arial" charset="0"/>
              </a:rPr>
              <a:t>from 1</a:t>
            </a:r>
            <a:r>
              <a:rPr lang="cs-CZ" altLang="cs-CZ" smtClean="0">
                <a:latin typeface="Trebuchet MS" pitchFamily="34" charset="0"/>
                <a:ea typeface="Times New Roman" pitchFamily="18" charset="0"/>
                <a:cs typeface="Arial" charset="0"/>
              </a:rPr>
              <a:t> </a:t>
            </a:r>
            <a:r>
              <a:rPr lang="en-US" altLang="cs-CZ" smtClean="0">
                <a:latin typeface="Trebuchet MS" pitchFamily="34" charset="0"/>
                <a:ea typeface="Times New Roman" pitchFamily="18" charset="0"/>
                <a:cs typeface="Arial" charset="0"/>
              </a:rPr>
              <a:t>% </a:t>
            </a:r>
            <a:r>
              <a:rPr lang="cs-CZ" altLang="cs-CZ" smtClean="0">
                <a:latin typeface="Trebuchet MS" pitchFamily="34" charset="0"/>
                <a:ea typeface="Times New Roman" pitchFamily="18" charset="0"/>
                <a:cs typeface="Arial" charset="0"/>
              </a:rPr>
              <a:t>wt </a:t>
            </a:r>
            <a:r>
              <a:rPr lang="en-US" altLang="cs-CZ" smtClean="0">
                <a:latin typeface="Trebuchet MS" pitchFamily="34" charset="0"/>
                <a:ea typeface="Times New Roman" pitchFamily="18" charset="0"/>
                <a:cs typeface="Arial" charset="0"/>
              </a:rPr>
              <a:t>ALG solution in water containing 40 % wt of HAP (versus ALG) and </a:t>
            </a:r>
            <a:r>
              <a:rPr lang="cs-CZ" altLang="cs-CZ" smtClean="0">
                <a:latin typeface="Trebuchet MS" pitchFamily="34" charset="0"/>
                <a:ea typeface="Times New Roman" pitchFamily="18" charset="0"/>
                <a:cs typeface="Arial" charset="0"/>
              </a:rPr>
              <a:t>cross-linked</a:t>
            </a:r>
            <a:r>
              <a:rPr lang="en-US" altLang="cs-CZ" smtClean="0">
                <a:latin typeface="Trebuchet MS" pitchFamily="34" charset="0"/>
                <a:ea typeface="Times New Roman" pitchFamily="18" charset="0"/>
                <a:cs typeface="Arial" charset="0"/>
              </a:rPr>
              <a:t> with 1 M CaCL</a:t>
            </a:r>
            <a:r>
              <a:rPr lang="en-US" altLang="cs-CZ" baseline="-25000" smtClean="0">
                <a:latin typeface="Trebuchet MS" pitchFamily="34" charset="0"/>
                <a:ea typeface="Times New Roman" pitchFamily="18" charset="0"/>
                <a:cs typeface="Arial" charset="0"/>
              </a:rPr>
              <a:t>2</a:t>
            </a:r>
            <a:r>
              <a:rPr lang="en-US" altLang="cs-CZ" smtClean="0">
                <a:latin typeface="Trebuchet MS" pitchFamily="34" charset="0"/>
                <a:ea typeface="Times New Roman" pitchFamily="18" charset="0"/>
                <a:cs typeface="Arial" charset="0"/>
              </a:rPr>
              <a:t>) at different magnifications. The observed objects are </a:t>
            </a:r>
            <a:r>
              <a:rPr lang="cs-CZ" altLang="cs-CZ" i="1" smtClean="0">
                <a:solidFill>
                  <a:srgbClr val="4B4B4B"/>
                </a:solidFill>
                <a:latin typeface="Trebuchet MS" pitchFamily="34" charset="0"/>
                <a:ea typeface="Times New Roman" pitchFamily="18" charset="0"/>
                <a:cs typeface="Arial" charset="0"/>
              </a:rPr>
              <a:t>particles of anorganic phase </a:t>
            </a:r>
            <a:r>
              <a:rPr lang="en-US" altLang="cs-CZ" i="1" smtClean="0">
                <a:solidFill>
                  <a:srgbClr val="4B4B4B"/>
                </a:solidFill>
                <a:latin typeface="Trebuchet MS" pitchFamily="34" charset="0"/>
                <a:ea typeface="Times New Roman" pitchFamily="18" charset="0"/>
                <a:cs typeface="Arial" charset="0"/>
              </a:rPr>
              <a:t> well </a:t>
            </a:r>
            <a:r>
              <a:rPr lang="cs-CZ" altLang="cs-CZ" i="1" smtClean="0">
                <a:solidFill>
                  <a:srgbClr val="4B4B4B"/>
                </a:solidFill>
                <a:latin typeface="Trebuchet MS" pitchFamily="34" charset="0"/>
                <a:ea typeface="Times New Roman" pitchFamily="18" charset="0"/>
                <a:cs typeface="Arial" charset="0"/>
              </a:rPr>
              <a:t>disperged in alginate hydrogel</a:t>
            </a:r>
            <a:endParaRPr lang="cs-CZ" altLang="cs-CZ" smtClean="0">
              <a:latin typeface="Trebuchet MS" pitchFamily="34" charset="0"/>
              <a:ea typeface="Times New Roman" pitchFamily="18" charset="0"/>
              <a:cs typeface="Arial" charset="0"/>
            </a:endParaRPr>
          </a:p>
          <a:p>
            <a:r>
              <a:rPr lang="en-US" smtClean="0"/>
              <a:t> </a:t>
            </a:r>
            <a:endParaRPr lang="cs-CZ" smtClean="0"/>
          </a:p>
        </p:txBody>
      </p:sp>
      <p:sp>
        <p:nvSpPr>
          <p:cNvPr id="26627"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B6C8AC4-8D51-4359-8FE4-EE5F1C2EF63A}" type="slidenum">
              <a:rPr lang="cs-CZ" sz="1200">
                <a:latin typeface="Trebuchet MS" pitchFamily="34" charset="0"/>
              </a:rPr>
              <a:pPr algn="r"/>
              <a:t>4</a:t>
            </a:fld>
            <a:endParaRPr lang="cs-CZ" sz="1200">
              <a:latin typeface="Trebuchet MS" pitchFamily="34" charset="0"/>
            </a:endParaRPr>
          </a:p>
        </p:txBody>
      </p:sp>
    </p:spTree>
    <p:extLst>
      <p:ext uri="{BB962C8B-B14F-4D97-AF65-F5344CB8AC3E}">
        <p14:creationId xmlns:p14="http://schemas.microsoft.com/office/powerpoint/2010/main" val="2293530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Zástupný symbol pro obrázek snímku 1"/>
          <p:cNvSpPr>
            <a:spLocks noGrp="1" noRot="1" noChangeAspect="1" noTextEdit="1"/>
          </p:cNvSpPr>
          <p:nvPr>
            <p:ph type="sldImg"/>
          </p:nvPr>
        </p:nvSpPr>
        <p:spPr>
          <a:ln/>
        </p:spPr>
      </p:sp>
      <p:sp>
        <p:nvSpPr>
          <p:cNvPr id="28674" name="Zástupný symbol pro poznámky 2"/>
          <p:cNvSpPr>
            <a:spLocks noGrp="1"/>
          </p:cNvSpPr>
          <p:nvPr>
            <p:ph type="body" idx="1"/>
          </p:nvPr>
        </p:nvSpPr>
        <p:spPr>
          <a:noFill/>
          <a:ln/>
        </p:spPr>
        <p:txBody>
          <a:bodyPr/>
          <a:lstStyle/>
          <a:p>
            <a:r>
              <a:rPr lang="cs-CZ" smtClean="0"/>
              <a:t>Ten to the power of eight – deset na osmou</a:t>
            </a:r>
          </a:p>
          <a:p>
            <a:endParaRPr lang="cs-CZ" smtClean="0"/>
          </a:p>
          <a:p>
            <a:r>
              <a:rPr lang="cs-CZ" smtClean="0"/>
              <a:t>Cells </a:t>
            </a:r>
            <a:r>
              <a:rPr lang="cs-CZ" b="1" smtClean="0"/>
              <a:t>represent</a:t>
            </a:r>
            <a:r>
              <a:rPr lang="cs-CZ" smtClean="0"/>
              <a:t> immunocompetent cells</a:t>
            </a:r>
          </a:p>
          <a:p>
            <a:endParaRPr lang="cs-CZ" smtClean="0"/>
          </a:p>
          <a:p>
            <a:r>
              <a:rPr lang="cs-CZ" smtClean="0"/>
              <a:t>Na vzorky byly inokulovány imunokompetentní buňky a SaOS-2 cells.</a:t>
            </a:r>
          </a:p>
          <a:p>
            <a:r>
              <a:rPr lang="cs-CZ" smtClean="0"/>
              <a:t>Imunokompetentní buňky pocházejí z buffy coat (Bílá, neprůhledná vrstva těsně nad erytrocyty, někdy je označována jako </a:t>
            </a:r>
            <a:r>
              <a:rPr lang="cs-CZ" i="1" smtClean="0"/>
              <a:t>buffy coat</a:t>
            </a:r>
            <a:r>
              <a:rPr lang="cs-CZ" smtClean="0"/>
              <a:t>, je tvořena </a:t>
            </a:r>
            <a:r>
              <a:rPr lang="cs-CZ" smtClean="0">
                <a:hlinkClick r:id="rId3" tooltip="Trombocyty"/>
              </a:rPr>
              <a:t>trombocyty</a:t>
            </a:r>
            <a:r>
              <a:rPr lang="cs-CZ" smtClean="0"/>
              <a:t> a </a:t>
            </a:r>
            <a:r>
              <a:rPr lang="cs-CZ" smtClean="0">
                <a:hlinkClick r:id="rId4" tooltip="Leukocyty"/>
              </a:rPr>
              <a:t>leukocyty</a:t>
            </a:r>
            <a:r>
              <a:rPr lang="cs-CZ" smtClean="0"/>
              <a:t> a tvoří asi 1 % z celkového objemu krve) byl získán centrifugací plné krve. </a:t>
            </a:r>
          </a:p>
          <a:p>
            <a:r>
              <a:rPr lang="cs-CZ" smtClean="0"/>
              <a:t>Sediment obsahující buněčnou frakci krve byl zakoupen na ÚHKT. </a:t>
            </a:r>
          </a:p>
          <a:p>
            <a:r>
              <a:rPr lang="cs-CZ" smtClean="0"/>
              <a:t>Gradientovou centrifugací při 600g (podle Boyum 1968) byla získána vrstva bílého prstence, který obsahoval mononukleární buňky. </a:t>
            </a:r>
          </a:p>
          <a:p>
            <a:r>
              <a:rPr lang="cs-CZ" u="sng" smtClean="0"/>
              <a:t>Kultivace na modelových Ti površích</a:t>
            </a:r>
            <a:r>
              <a:rPr lang="cs-CZ" smtClean="0"/>
              <a:t> byla prováděna na terčících o průměru 20 mm tloušťce 2 mm z titanu grade 2 s povrchovou úpravou vyvíjených hydrogelových nosičů.  </a:t>
            </a:r>
          </a:p>
          <a:p>
            <a:r>
              <a:rPr lang="cs-CZ" smtClean="0"/>
              <a:t>Mononukleární buňky získané gradientovou centrifugací z buffy coat byly naředěny na koncentraci 10</a:t>
            </a:r>
            <a:r>
              <a:rPr lang="cs-CZ" baseline="30000" smtClean="0"/>
              <a:t>8</a:t>
            </a:r>
            <a:r>
              <a:rPr lang="cs-CZ" smtClean="0"/>
              <a:t>/ml a 2 ml buněk byly naneseny na sterilní vzorky předem připravené v kultivačních destičkách. </a:t>
            </a:r>
          </a:p>
          <a:p>
            <a:r>
              <a:rPr lang="cs-CZ" smtClean="0"/>
              <a:t>Vzorky byly kultivovány po dobu 3 a 7mi dnů v termostatu  při teplotě 37</a:t>
            </a:r>
            <a:r>
              <a:rPr lang="cs-CZ" baseline="30000" smtClean="0"/>
              <a:t>0</a:t>
            </a:r>
            <a:r>
              <a:rPr lang="cs-CZ" smtClean="0"/>
              <a:t>C a atmosféře s 5% CO</a:t>
            </a:r>
            <a:r>
              <a:rPr lang="cs-CZ" baseline="-25000" smtClean="0"/>
              <a:t>2</a:t>
            </a:r>
            <a:r>
              <a:rPr lang="cs-CZ" smtClean="0"/>
              <a:t>. </a:t>
            </a:r>
          </a:p>
          <a:p>
            <a:r>
              <a:rPr lang="cs-CZ" smtClean="0"/>
              <a:t>Po kultivaci bylo médium odebráno a hodnoceno multiplexovou metodou RayBio Human Inflammatory Array - sada 3 (array 3), která umožňuje stanovení 40 cytokinů v 1 ml v jednom vzorku na membráně (tab. 1). </a:t>
            </a:r>
          </a:p>
          <a:p>
            <a:r>
              <a:rPr lang="cs-CZ" smtClean="0"/>
              <a:t>Metoda pracuje na principu ELISA, zobrazení spektra cytokinů i proteinů je provedeno pomocí denzity zabarvení jednotlivých bodů na membráně s příslušnými protilátkami (obr. 1). </a:t>
            </a:r>
          </a:p>
          <a:p>
            <a:r>
              <a:rPr lang="cs-CZ" smtClean="0"/>
              <a:t>Stanovení tvorby cytokinů bylo prováděno třetí a sedmý den po kultivaci mononukleárních buněk izolovaných z buffy coat. </a:t>
            </a:r>
          </a:p>
          <a:p>
            <a:endParaRPr lang="cs-CZ" smtClean="0"/>
          </a:p>
          <a:p>
            <a:r>
              <a:rPr lang="cs-CZ" smtClean="0"/>
              <a:t>Získaná data byla digitalizována a intenzita reakce měřena pomocí obrazové analýzy. Získané výsledné hodnoty vzorků, ve kterých byly supernatanty buněk kultivovaných na terčících s různými povrchy, byly porovnávány s pozitivní a negativní kontrolou   </a:t>
            </a:r>
          </a:p>
          <a:p>
            <a:pPr>
              <a:spcBef>
                <a:spcPct val="0"/>
              </a:spcBef>
              <a:spcAft>
                <a:spcPts val="600"/>
              </a:spcAft>
              <a:buFont typeface="Wingdings" pitchFamily="2" charset="2"/>
              <a:buChar char="Ø"/>
            </a:pPr>
            <a:r>
              <a:rPr lang="cs-CZ" sz="1600" smtClean="0"/>
              <a:t>vzorky TPS  o průměru 12 mm (plocha 1,8 cm</a:t>
            </a:r>
            <a:r>
              <a:rPr lang="cs-CZ" sz="1600" baseline="30000" smtClean="0"/>
              <a:t>2</a:t>
            </a:r>
            <a:r>
              <a:rPr lang="cs-CZ" sz="1600" smtClean="0"/>
              <a:t>) a o průměru 28 mm (plocha 9 cm</a:t>
            </a:r>
            <a:r>
              <a:rPr lang="cs-CZ" sz="1600" baseline="30000" smtClean="0"/>
              <a:t>2</a:t>
            </a:r>
            <a:r>
              <a:rPr lang="cs-CZ" sz="1600" smtClean="0"/>
              <a:t>)</a:t>
            </a:r>
          </a:p>
          <a:p>
            <a:pPr>
              <a:spcBef>
                <a:spcPct val="0"/>
              </a:spcBef>
              <a:spcAft>
                <a:spcPts val="600"/>
              </a:spcAft>
              <a:buFont typeface="Wingdings" pitchFamily="2" charset="2"/>
              <a:buChar char="Ø"/>
            </a:pPr>
            <a:r>
              <a:rPr lang="cs-CZ" sz="1600" smtClean="0"/>
              <a:t>koncentrace inokulační dávky:</a:t>
            </a:r>
          </a:p>
          <a:p>
            <a:pPr>
              <a:spcBef>
                <a:spcPct val="0"/>
              </a:spcBef>
              <a:spcAft>
                <a:spcPts val="600"/>
              </a:spcAft>
              <a:buFontTx/>
              <a:buChar char="-"/>
            </a:pPr>
            <a:r>
              <a:rPr lang="cs-CZ" smtClean="0"/>
              <a:t>5 000 buněk/cm</a:t>
            </a:r>
            <a:r>
              <a:rPr lang="cs-CZ" baseline="30000" smtClean="0"/>
              <a:t>2</a:t>
            </a:r>
            <a:r>
              <a:rPr lang="cs-CZ" smtClean="0"/>
              <a:t> ve 2 ml media na vzorek o průměru 12 mm</a:t>
            </a:r>
          </a:p>
          <a:p>
            <a:pPr>
              <a:spcBef>
                <a:spcPct val="0"/>
              </a:spcBef>
              <a:spcAft>
                <a:spcPts val="600"/>
              </a:spcAft>
              <a:buFontTx/>
              <a:buChar char="-"/>
            </a:pPr>
            <a:endParaRPr lang="cs-CZ" smtClean="0"/>
          </a:p>
          <a:p>
            <a:pPr>
              <a:spcBef>
                <a:spcPct val="0"/>
              </a:spcBef>
              <a:spcAft>
                <a:spcPts val="600"/>
              </a:spcAft>
              <a:buFontTx/>
              <a:buChar char="-"/>
            </a:pPr>
            <a:endParaRPr lang="cs-CZ" smtClean="0"/>
          </a:p>
          <a:p>
            <a:pPr>
              <a:spcBef>
                <a:spcPct val="0"/>
              </a:spcBef>
              <a:spcAft>
                <a:spcPts val="600"/>
              </a:spcAft>
              <a:buFontTx/>
              <a:buChar char="-"/>
            </a:pPr>
            <a:r>
              <a:rPr lang="cs-CZ" smtClean="0"/>
              <a:t>To analyse cytokines produced by respective cells we used proteomic Multiplex analysis </a:t>
            </a:r>
            <a:r>
              <a:rPr lang="cs-CZ" i="1" smtClean="0">
                <a:solidFill>
                  <a:srgbClr val="4B4B4B"/>
                </a:solidFill>
              </a:rPr>
              <a:t>RayBio Human Inflammation Array 3)</a:t>
            </a:r>
            <a:r>
              <a:rPr lang="cs-CZ" smtClean="0"/>
              <a:t> </a:t>
            </a:r>
          </a:p>
          <a:p>
            <a:pPr>
              <a:spcBef>
                <a:spcPct val="0"/>
              </a:spcBef>
              <a:spcAft>
                <a:spcPts val="600"/>
              </a:spcAft>
              <a:buFontTx/>
              <a:buChar char="-"/>
            </a:pPr>
            <a:endParaRPr lang="cs-CZ" smtClean="0"/>
          </a:p>
        </p:txBody>
      </p:sp>
      <p:sp>
        <p:nvSpPr>
          <p:cNvPr id="28675"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48C4F90-7222-4F10-ACE3-3440A3BC8C50}" type="slidenum">
              <a:rPr lang="cs-CZ" sz="1200">
                <a:latin typeface="Trebuchet MS" pitchFamily="34" charset="0"/>
              </a:rPr>
              <a:pPr algn="r"/>
              <a:t>5</a:t>
            </a:fld>
            <a:endParaRPr lang="cs-CZ" sz="1200">
              <a:latin typeface="Trebuchet MS" pitchFamily="34" charset="0"/>
            </a:endParaRPr>
          </a:p>
        </p:txBody>
      </p:sp>
    </p:spTree>
    <p:extLst>
      <p:ext uri="{BB962C8B-B14F-4D97-AF65-F5344CB8AC3E}">
        <p14:creationId xmlns:p14="http://schemas.microsoft.com/office/powerpoint/2010/main" val="1143512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Zástupný symbol pro obrázek snímku 1"/>
          <p:cNvSpPr>
            <a:spLocks noGrp="1" noRot="1" noChangeAspect="1" noTextEdit="1"/>
          </p:cNvSpPr>
          <p:nvPr>
            <p:ph type="sldImg"/>
          </p:nvPr>
        </p:nvSpPr>
        <p:spPr>
          <a:ln/>
        </p:spPr>
      </p:sp>
      <p:sp>
        <p:nvSpPr>
          <p:cNvPr id="30722" name="Zástupný symbol pro poznámky 2"/>
          <p:cNvSpPr>
            <a:spLocks noGrp="1"/>
          </p:cNvSpPr>
          <p:nvPr>
            <p:ph type="body" idx="1"/>
          </p:nvPr>
        </p:nvSpPr>
        <p:spPr>
          <a:noFill/>
          <a:ln/>
        </p:spPr>
        <p:txBody>
          <a:bodyPr/>
          <a:lstStyle/>
          <a:p>
            <a:r>
              <a:rPr lang="cs-CZ" sz="1000" smtClean="0"/>
              <a:t>(</a:t>
            </a:r>
            <a:r>
              <a:rPr lang="en-US" sz="1000" smtClean="0"/>
              <a:t>the semi-quantitative</a:t>
            </a:r>
            <a:r>
              <a:rPr lang="cs-CZ" sz="1000" smtClean="0"/>
              <a:t>)</a:t>
            </a:r>
            <a:r>
              <a:rPr lang="en-US" sz="1000" smtClean="0"/>
              <a:t> screening sandwich-based membrane method </a:t>
            </a:r>
          </a:p>
          <a:p>
            <a:r>
              <a:rPr lang="en-US" sz="1000" smtClean="0"/>
              <a:t>detect of 40 human inflammatory factors/proteins in 1 ml of cell culture media, serum, plasma, etc.</a:t>
            </a:r>
            <a:endParaRPr lang="cs-CZ" sz="1000" smtClean="0"/>
          </a:p>
          <a:p>
            <a:endParaRPr lang="cs-CZ" sz="1000" smtClean="0"/>
          </a:p>
          <a:p>
            <a:r>
              <a:rPr lang="cs-CZ" sz="1000" smtClean="0"/>
              <a:t>Than </a:t>
            </a:r>
            <a:r>
              <a:rPr lang="cs-CZ" sz="1000" b="1" smtClean="0"/>
              <a:t>react with agent</a:t>
            </a:r>
            <a:r>
              <a:rPr lang="cs-CZ" sz="1000" smtClean="0"/>
              <a:t> for devedloping chemiluminescent reaction</a:t>
            </a:r>
          </a:p>
          <a:p>
            <a:endParaRPr lang="en-US" sz="1000" smtClean="0"/>
          </a:p>
          <a:p>
            <a:r>
              <a:rPr lang="en-US" sz="1000" smtClean="0"/>
              <a:t>cytokines </a:t>
            </a:r>
            <a:r>
              <a:rPr lang="cs-CZ" sz="1000" smtClean="0"/>
              <a:t>(</a:t>
            </a:r>
            <a:r>
              <a:rPr lang="en-US" sz="1000" smtClean="0"/>
              <a:t>in supernatant produced by cells are</a:t>
            </a:r>
            <a:r>
              <a:rPr lang="cs-CZ" sz="1000" smtClean="0"/>
              <a:t>)</a:t>
            </a:r>
            <a:r>
              <a:rPr lang="en-US" sz="1000" smtClean="0"/>
              <a:t> visualized by </a:t>
            </a:r>
            <a:r>
              <a:rPr lang="cs-CZ" sz="1000" smtClean="0"/>
              <a:t>chemiluminescent reaction </a:t>
            </a:r>
            <a:r>
              <a:rPr lang="en-US" sz="1000" smtClean="0"/>
              <a:t>with the respective antibodies</a:t>
            </a:r>
            <a:endParaRPr lang="cs-CZ" sz="1000" smtClean="0"/>
          </a:p>
          <a:p>
            <a:r>
              <a:rPr lang="cs-CZ" sz="1000" smtClean="0"/>
              <a:t>semi-qantitative densitometric evaluation from digital photography of membrane </a:t>
            </a:r>
          </a:p>
          <a:p>
            <a:r>
              <a:rPr lang="cs-CZ" sz="1000" smtClean="0"/>
              <a:t>   (</a:t>
            </a:r>
            <a:r>
              <a:rPr lang="cs-CZ" sz="1000" i="1" smtClean="0"/>
              <a:t>Fujifilm LAS – 1000, sw AIDA3.28)</a:t>
            </a:r>
          </a:p>
          <a:p>
            <a:endParaRPr lang="cs-CZ" sz="1000" smtClean="0">
              <a:solidFill>
                <a:srgbClr val="4B4B4B"/>
              </a:solidFill>
            </a:endParaRPr>
          </a:p>
          <a:p>
            <a:endParaRPr lang="cs-CZ" sz="1000" smtClean="0">
              <a:solidFill>
                <a:srgbClr val="4B4B4B"/>
              </a:solidFill>
            </a:endParaRPr>
          </a:p>
          <a:p>
            <a:r>
              <a:rPr lang="cs-CZ" sz="1000" smtClean="0"/>
              <a:t>http://www.raybiotech.com/c-series-human-inflammation-array-3-4.html</a:t>
            </a:r>
          </a:p>
          <a:p>
            <a:r>
              <a:rPr lang="cs-CZ" sz="1000" smtClean="0"/>
              <a:t>Manual at - http://www.raybiotech.com/files/manual/Antibody-Array/AAH-INF-3.pdf</a:t>
            </a:r>
          </a:p>
          <a:p>
            <a:endParaRPr lang="cs-CZ" sz="1000" smtClean="0"/>
          </a:p>
          <a:p>
            <a:r>
              <a:rPr lang="cs-CZ" sz="1000" smtClean="0"/>
              <a:t>Na povrchu vhodné membrány o rozměrech cca 1x1cm byly do určitých předem definovaných míst, spotů, navázány protilátky proti jednotlivým stanovovaným chemokinům. Membrána byla následně inkubována se supernatantem vzorku po kultivaci a po promytí byl na povrch membrány aplikován koktejl sekundárních protilátek proti zmíněným chemokinům. Tyto protilátky jsou namířeny proti jiným epitopům na povrchu molekul chemokinů než se kterými reagují primární, na membránu fixované protilátky. Sekundární protilátky byly značeny biotinem. V dalším kroku byl přidán konjugát streptavidin-křenová peroxidáza a nakonec substrát, který po transformaci na barevný produkt vizualizoval navázané stanovované chemokiny.</a:t>
            </a:r>
          </a:p>
          <a:p>
            <a:r>
              <a:rPr lang="cs-CZ" sz="1000" smtClean="0"/>
              <a:t>Vyhodnocení bylo provedeno densitometricky z digitálního fotografického záznamu membrány. </a:t>
            </a:r>
          </a:p>
        </p:txBody>
      </p:sp>
      <p:sp>
        <p:nvSpPr>
          <p:cNvPr id="30723"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31BE4C2-9D7A-450C-ADDE-CCE5F4A22B50}" type="slidenum">
              <a:rPr lang="cs-CZ" sz="1200">
                <a:latin typeface="Trebuchet MS" pitchFamily="34" charset="0"/>
              </a:rPr>
              <a:pPr algn="r"/>
              <a:t>6</a:t>
            </a:fld>
            <a:endParaRPr lang="cs-CZ" sz="1200">
              <a:latin typeface="Trebuchet MS" pitchFamily="34" charset="0"/>
            </a:endParaRPr>
          </a:p>
        </p:txBody>
      </p:sp>
    </p:spTree>
    <p:extLst>
      <p:ext uri="{BB962C8B-B14F-4D97-AF65-F5344CB8AC3E}">
        <p14:creationId xmlns:p14="http://schemas.microsoft.com/office/powerpoint/2010/main" val="2602667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ChangeArrowheads="1" noTextEdit="1"/>
          </p:cNvSpPr>
          <p:nvPr>
            <p:ph type="sldImg"/>
          </p:nvPr>
        </p:nvSpPr>
        <p:spPr>
          <a:ln/>
        </p:spPr>
      </p:sp>
      <p:sp>
        <p:nvSpPr>
          <p:cNvPr id="43010" name="Rectangle 3"/>
          <p:cNvSpPr>
            <a:spLocks noGrp="1" noChangeArrowheads="1"/>
          </p:cNvSpPr>
          <p:nvPr>
            <p:ph type="body" idx="1"/>
          </p:nvPr>
        </p:nvSpPr>
        <p:spPr>
          <a:noFill/>
          <a:ln/>
        </p:spPr>
        <p:txBody>
          <a:bodyPr/>
          <a:lstStyle/>
          <a:p>
            <a:pPr marL="228600" indent="-228600"/>
            <a:endParaRPr lang="cs-CZ" dirty="0" smtClean="0"/>
          </a:p>
        </p:txBody>
      </p:sp>
    </p:spTree>
    <p:extLst>
      <p:ext uri="{BB962C8B-B14F-4D97-AF65-F5344CB8AC3E}">
        <p14:creationId xmlns:p14="http://schemas.microsoft.com/office/powerpoint/2010/main" val="3420260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Zástupný symbol pro obrázek snímku 1"/>
          <p:cNvSpPr>
            <a:spLocks noGrp="1" noRot="1" noChangeAspect="1" noTextEdit="1"/>
          </p:cNvSpPr>
          <p:nvPr>
            <p:ph type="sldImg"/>
          </p:nvPr>
        </p:nvSpPr>
        <p:spPr>
          <a:ln/>
        </p:spPr>
      </p:sp>
      <p:sp>
        <p:nvSpPr>
          <p:cNvPr id="32770" name="Zástupný symbol pro poznámky 2"/>
          <p:cNvSpPr>
            <a:spLocks noGrp="1"/>
          </p:cNvSpPr>
          <p:nvPr>
            <p:ph type="body" idx="1"/>
          </p:nvPr>
        </p:nvSpPr>
        <p:spPr>
          <a:noFill/>
          <a:ln/>
        </p:spPr>
        <p:txBody>
          <a:bodyPr/>
          <a:lstStyle/>
          <a:p>
            <a:endParaRPr lang="en-US" dirty="0" smtClean="0">
              <a:solidFill>
                <a:srgbClr val="6B6B6B"/>
              </a:solidFill>
            </a:endParaRPr>
          </a:p>
          <a:p>
            <a:pPr>
              <a:spcBef>
                <a:spcPct val="0"/>
              </a:spcBef>
            </a:pPr>
            <a:endParaRPr lang="cs-CZ" dirty="0" smtClean="0">
              <a:solidFill>
                <a:srgbClr val="6B6B6B"/>
              </a:solidFill>
            </a:endParaRPr>
          </a:p>
          <a:p>
            <a:pPr>
              <a:spcBef>
                <a:spcPct val="0"/>
              </a:spcBef>
            </a:pPr>
            <a:endParaRPr lang="cs-CZ" dirty="0" smtClean="0"/>
          </a:p>
        </p:txBody>
      </p:sp>
      <p:sp>
        <p:nvSpPr>
          <p:cNvPr id="32771"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CDEACC7-3E29-4BE2-B1F1-5F57BFB538BA}" type="slidenum">
              <a:rPr lang="cs-CZ" sz="1200">
                <a:solidFill>
                  <a:srgbClr val="000000"/>
                </a:solidFill>
                <a:latin typeface="Calibri" pitchFamily="34" charset="0"/>
              </a:rPr>
              <a:pPr algn="r"/>
              <a:t>8</a:t>
            </a:fld>
            <a:endParaRPr lang="cs-CZ" sz="1200">
              <a:solidFill>
                <a:srgbClr val="000000"/>
              </a:solidFill>
              <a:latin typeface="Calibri" pitchFamily="34" charset="0"/>
            </a:endParaRPr>
          </a:p>
        </p:txBody>
      </p:sp>
    </p:spTree>
    <p:extLst>
      <p:ext uri="{BB962C8B-B14F-4D97-AF65-F5344CB8AC3E}">
        <p14:creationId xmlns:p14="http://schemas.microsoft.com/office/powerpoint/2010/main" val="3163757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Zástupný symbol pro obrázek snímku 1"/>
          <p:cNvSpPr>
            <a:spLocks noGrp="1" noRot="1" noChangeAspect="1" noTextEdit="1"/>
          </p:cNvSpPr>
          <p:nvPr>
            <p:ph type="sldImg"/>
          </p:nvPr>
        </p:nvSpPr>
        <p:spPr>
          <a:ln/>
        </p:spPr>
      </p:sp>
      <p:sp>
        <p:nvSpPr>
          <p:cNvPr id="37890" name="Zástupný symbol pro poznámky 2"/>
          <p:cNvSpPr>
            <a:spLocks noGrp="1"/>
          </p:cNvSpPr>
          <p:nvPr>
            <p:ph type="body" idx="1"/>
          </p:nvPr>
        </p:nvSpPr>
        <p:spPr>
          <a:noFill/>
          <a:ln/>
        </p:spPr>
        <p:txBody>
          <a:bodyPr/>
          <a:lstStyle/>
          <a:p>
            <a:pPr>
              <a:spcBef>
                <a:spcPct val="0"/>
              </a:spcBef>
            </a:pPr>
            <a:endParaRPr lang="cs-CZ" dirty="0" smtClean="0">
              <a:solidFill>
                <a:srgbClr val="6B6B6B"/>
              </a:solidFill>
            </a:endParaRPr>
          </a:p>
          <a:p>
            <a:pPr>
              <a:spcBef>
                <a:spcPct val="0"/>
              </a:spcBef>
            </a:pPr>
            <a:endParaRPr lang="cs-CZ" dirty="0" smtClean="0"/>
          </a:p>
        </p:txBody>
      </p:sp>
      <p:sp>
        <p:nvSpPr>
          <p:cNvPr id="37891"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85A5215-E085-4DBB-B1A5-5FC427FA57BD}" type="slidenum">
              <a:rPr lang="cs-CZ" sz="1200">
                <a:solidFill>
                  <a:srgbClr val="000000"/>
                </a:solidFill>
                <a:latin typeface="Calibri" pitchFamily="34" charset="0"/>
              </a:rPr>
              <a:pPr algn="r"/>
              <a:t>9</a:t>
            </a:fld>
            <a:endParaRPr lang="cs-CZ" sz="1200">
              <a:solidFill>
                <a:srgbClr val="000000"/>
              </a:solidFill>
              <a:latin typeface="Calibri" pitchFamily="34" charset="0"/>
            </a:endParaRPr>
          </a:p>
        </p:txBody>
      </p:sp>
    </p:spTree>
    <p:extLst>
      <p:ext uri="{BB962C8B-B14F-4D97-AF65-F5344CB8AC3E}">
        <p14:creationId xmlns:p14="http://schemas.microsoft.com/office/powerpoint/2010/main" val="3301037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err="1" smtClean="0"/>
              <a:t>Titanium</a:t>
            </a:r>
            <a:r>
              <a:rPr lang="cs-CZ" dirty="0" smtClean="0"/>
              <a:t> </a:t>
            </a:r>
            <a:r>
              <a:rPr lang="cs-CZ" b="1" dirty="0" err="1" smtClean="0"/>
              <a:t>induce</a:t>
            </a:r>
            <a:r>
              <a:rPr lang="cs-CZ" dirty="0" smtClean="0"/>
              <a:t> </a:t>
            </a:r>
            <a:r>
              <a:rPr lang="cs-CZ" dirty="0" err="1" smtClean="0"/>
              <a:t>cells</a:t>
            </a:r>
            <a:r>
              <a:rPr lang="cs-CZ" dirty="0" smtClean="0"/>
              <a:t> to </a:t>
            </a:r>
            <a:r>
              <a:rPr lang="cs-CZ" dirty="0" err="1" smtClean="0"/>
              <a:t>produce</a:t>
            </a:r>
            <a:r>
              <a:rPr lang="cs-CZ" baseline="0" dirty="0" smtClean="0"/>
              <a:t> </a:t>
            </a:r>
            <a:r>
              <a:rPr lang="cs-CZ" baseline="0" dirty="0" err="1" smtClean="0"/>
              <a:t>higher</a:t>
            </a:r>
            <a:r>
              <a:rPr lang="cs-CZ" baseline="0" dirty="0" smtClean="0"/>
              <a:t> dose </a:t>
            </a:r>
            <a:r>
              <a:rPr lang="cs-CZ" baseline="0" dirty="0" err="1" smtClean="0"/>
              <a:t>of</a:t>
            </a:r>
            <a:r>
              <a:rPr lang="cs-CZ" baseline="0" dirty="0" smtClean="0"/>
              <a:t> </a:t>
            </a:r>
            <a:r>
              <a:rPr lang="cs-CZ" baseline="0" dirty="0" err="1" smtClean="0"/>
              <a:t>cytokines</a:t>
            </a:r>
            <a:r>
              <a:rPr lang="cs-CZ" baseline="0" dirty="0" smtClean="0"/>
              <a:t>, </a:t>
            </a:r>
            <a:r>
              <a:rPr lang="cs-CZ" baseline="0" dirty="0" err="1" smtClean="0"/>
              <a:t>the</a:t>
            </a:r>
            <a:r>
              <a:rPr lang="cs-CZ" baseline="0" dirty="0" smtClean="0"/>
              <a:t> </a:t>
            </a:r>
            <a:r>
              <a:rPr lang="cs-CZ" baseline="0" dirty="0" err="1" smtClean="0"/>
              <a:t>alginate</a:t>
            </a:r>
            <a:r>
              <a:rPr lang="cs-CZ" baseline="0" dirty="0" smtClean="0"/>
              <a:t> </a:t>
            </a:r>
            <a:r>
              <a:rPr lang="cs-CZ" baseline="0" dirty="0" err="1" smtClean="0"/>
              <a:t>hyrogel</a:t>
            </a:r>
            <a:r>
              <a:rPr lang="cs-CZ" baseline="0" dirty="0" smtClean="0"/>
              <a:t> </a:t>
            </a:r>
            <a:r>
              <a:rPr lang="cs-CZ" baseline="0" dirty="0" err="1" smtClean="0"/>
              <a:t>is</a:t>
            </a:r>
            <a:r>
              <a:rPr lang="cs-CZ" baseline="0" dirty="0" smtClean="0"/>
              <a:t> </a:t>
            </a:r>
            <a:r>
              <a:rPr lang="cs-CZ" baseline="0" dirty="0" err="1" smtClean="0"/>
              <a:t>less</a:t>
            </a:r>
            <a:r>
              <a:rPr lang="cs-CZ" baseline="0" dirty="0" smtClean="0"/>
              <a:t> </a:t>
            </a:r>
            <a:r>
              <a:rPr lang="cs-CZ" baseline="0" dirty="0" err="1" smtClean="0"/>
              <a:t>reactive</a:t>
            </a:r>
            <a:r>
              <a:rPr lang="cs-CZ" baseline="0" dirty="0" smtClean="0"/>
              <a:t>.</a:t>
            </a:r>
          </a:p>
          <a:p>
            <a:endParaRPr lang="cs-CZ" baseline="0" dirty="0" smtClean="0"/>
          </a:p>
          <a:p>
            <a:r>
              <a:rPr lang="cs-CZ" baseline="0" dirty="0" err="1" smtClean="0"/>
              <a:t>When</a:t>
            </a:r>
            <a:r>
              <a:rPr lang="cs-CZ" baseline="0" dirty="0" smtClean="0"/>
              <a:t> </a:t>
            </a:r>
            <a:r>
              <a:rPr lang="cs-CZ" baseline="0" dirty="0" err="1" smtClean="0"/>
              <a:t>we</a:t>
            </a:r>
            <a:r>
              <a:rPr lang="cs-CZ" baseline="0" dirty="0" smtClean="0"/>
              <a:t> </a:t>
            </a:r>
            <a:r>
              <a:rPr lang="cs-CZ" baseline="0" dirty="0" err="1" smtClean="0"/>
              <a:t>will</a:t>
            </a:r>
            <a:r>
              <a:rPr lang="cs-CZ" baseline="0" dirty="0" smtClean="0"/>
              <a:t> </a:t>
            </a:r>
            <a:r>
              <a:rPr lang="cs-CZ" baseline="0" dirty="0" err="1" smtClean="0"/>
              <a:t>compare</a:t>
            </a:r>
            <a:r>
              <a:rPr lang="cs-CZ" baseline="0" dirty="0" smtClean="0"/>
              <a:t> </a:t>
            </a:r>
            <a:r>
              <a:rPr lang="cs-CZ" baseline="0" dirty="0" err="1" smtClean="0"/>
              <a:t>experimental</a:t>
            </a:r>
            <a:r>
              <a:rPr lang="cs-CZ" baseline="0" dirty="0" smtClean="0"/>
              <a:t> </a:t>
            </a:r>
            <a:r>
              <a:rPr lang="cs-CZ" baseline="0" dirty="0" err="1" smtClean="0"/>
              <a:t>surfaces</a:t>
            </a:r>
            <a:r>
              <a:rPr lang="cs-CZ" baseline="0" dirty="0" smtClean="0"/>
              <a:t>, </a:t>
            </a:r>
            <a:r>
              <a:rPr lang="cs-CZ" baseline="0" dirty="0" err="1" smtClean="0"/>
              <a:t>the</a:t>
            </a:r>
            <a:r>
              <a:rPr lang="cs-CZ" baseline="0" dirty="0" smtClean="0"/>
              <a:t> HAP </a:t>
            </a:r>
            <a:r>
              <a:rPr lang="cs-CZ" baseline="0" dirty="0" err="1" smtClean="0"/>
              <a:t>doped</a:t>
            </a:r>
            <a:r>
              <a:rPr lang="cs-CZ" baseline="0" dirty="0" smtClean="0"/>
              <a:t> </a:t>
            </a:r>
            <a:r>
              <a:rPr lang="cs-CZ" baseline="0" dirty="0" err="1" smtClean="0"/>
              <a:t>alginate</a:t>
            </a:r>
            <a:r>
              <a:rPr lang="cs-CZ" baseline="0" dirty="0" smtClean="0"/>
              <a:t>, </a:t>
            </a:r>
            <a:r>
              <a:rPr lang="cs-CZ" baseline="0" dirty="0" err="1" smtClean="0"/>
              <a:t>produce</a:t>
            </a:r>
            <a:r>
              <a:rPr lang="cs-CZ" baseline="0" dirty="0" smtClean="0"/>
              <a:t> </a:t>
            </a:r>
            <a:r>
              <a:rPr lang="cs-CZ" baseline="0" dirty="0" err="1" smtClean="0"/>
              <a:t>cytokines</a:t>
            </a:r>
            <a:r>
              <a:rPr lang="cs-CZ" baseline="0" dirty="0" smtClean="0"/>
              <a:t> </a:t>
            </a:r>
            <a:r>
              <a:rPr lang="cs-CZ" baseline="0" dirty="0" err="1" smtClean="0"/>
              <a:t>at</a:t>
            </a:r>
            <a:r>
              <a:rPr lang="cs-CZ" baseline="0" dirty="0" smtClean="0"/>
              <a:t> </a:t>
            </a:r>
            <a:r>
              <a:rPr lang="cs-CZ" baseline="0" dirty="0" err="1" smtClean="0"/>
              <a:t>similar</a:t>
            </a:r>
            <a:r>
              <a:rPr lang="cs-CZ" baseline="0" dirty="0" smtClean="0"/>
              <a:t> </a:t>
            </a:r>
            <a:r>
              <a:rPr lang="cs-CZ" baseline="0" dirty="0" err="1" smtClean="0"/>
              <a:t>doses,except</a:t>
            </a:r>
            <a:r>
              <a:rPr lang="cs-CZ" baseline="0" dirty="0" smtClean="0"/>
              <a:t> Il-8 – </a:t>
            </a:r>
            <a:r>
              <a:rPr lang="cs-CZ" baseline="0" dirty="0" err="1" smtClean="0"/>
              <a:t>the</a:t>
            </a:r>
            <a:r>
              <a:rPr lang="cs-CZ" baseline="0" dirty="0" smtClean="0"/>
              <a:t> </a:t>
            </a:r>
            <a:r>
              <a:rPr lang="cs-CZ" baseline="0" dirty="0" err="1" smtClean="0"/>
              <a:t>proinflammatory</a:t>
            </a:r>
            <a:r>
              <a:rPr lang="cs-CZ" baseline="0" dirty="0" smtClean="0"/>
              <a:t> </a:t>
            </a:r>
            <a:r>
              <a:rPr lang="cs-CZ" baseline="0" dirty="0" err="1" smtClean="0"/>
              <a:t>factor</a:t>
            </a:r>
            <a:r>
              <a:rPr lang="cs-CZ" baseline="0" dirty="0" smtClean="0"/>
              <a:t> and MCP 1, </a:t>
            </a:r>
            <a:r>
              <a:rPr lang="cs-CZ" baseline="0" dirty="0" err="1" smtClean="0"/>
              <a:t>which</a:t>
            </a:r>
            <a:r>
              <a:rPr lang="cs-CZ" baseline="0" dirty="0" smtClean="0"/>
              <a:t> </a:t>
            </a:r>
            <a:r>
              <a:rPr lang="cs-CZ" baseline="0" dirty="0" err="1" smtClean="0"/>
              <a:t>recruit</a:t>
            </a:r>
            <a:r>
              <a:rPr lang="cs-CZ" baseline="0" dirty="0" smtClean="0"/>
              <a:t> </a:t>
            </a:r>
            <a:r>
              <a:rPr lang="cs-CZ" baseline="0" dirty="0" err="1" smtClean="0"/>
              <a:t>cells</a:t>
            </a:r>
            <a:r>
              <a:rPr lang="cs-CZ" baseline="0" dirty="0" smtClean="0"/>
              <a:t> to </a:t>
            </a:r>
            <a:r>
              <a:rPr lang="cs-CZ" baseline="0" dirty="0" err="1" smtClean="0"/>
              <a:t>the</a:t>
            </a:r>
            <a:r>
              <a:rPr lang="cs-CZ" baseline="0" dirty="0" smtClean="0"/>
              <a:t> </a:t>
            </a:r>
            <a:r>
              <a:rPr lang="cs-CZ" baseline="0" dirty="0" err="1" smtClean="0"/>
              <a:t>site</a:t>
            </a:r>
            <a:r>
              <a:rPr lang="cs-CZ" baseline="0" dirty="0" smtClean="0"/>
              <a:t> </a:t>
            </a:r>
            <a:r>
              <a:rPr lang="cs-CZ" baseline="0" dirty="0" err="1" smtClean="0"/>
              <a:t>of</a:t>
            </a:r>
            <a:r>
              <a:rPr lang="cs-CZ" baseline="0" dirty="0" smtClean="0"/>
              <a:t> </a:t>
            </a:r>
            <a:r>
              <a:rPr lang="cs-CZ" baseline="0" dirty="0" err="1" smtClean="0"/>
              <a:t>inflammation</a:t>
            </a:r>
            <a:r>
              <a:rPr lang="cs-CZ" baseline="0" dirty="0" smtClean="0"/>
              <a:t>.</a:t>
            </a:r>
          </a:p>
          <a:p>
            <a:r>
              <a:rPr lang="en-US" altLang="cs-CZ" sz="1400" u="sng" dirty="0" smtClean="0">
                <a:solidFill>
                  <a:srgbClr val="FF3300"/>
                </a:solidFill>
              </a:rPr>
              <a:t>MIP – 1</a:t>
            </a:r>
            <a:r>
              <a:rPr lang="cs-CZ" altLang="cs-CZ" dirty="0" smtClean="0"/>
              <a:t> </a:t>
            </a:r>
            <a:r>
              <a:rPr lang="cs-CZ" altLang="cs-CZ" b="1" dirty="0" smtClean="0">
                <a:solidFill>
                  <a:srgbClr val="404040"/>
                </a:solidFill>
              </a:rPr>
              <a:t>(</a:t>
            </a:r>
            <a:r>
              <a:rPr lang="cs-CZ" sz="1200" b="1" i="1" dirty="0" err="1" smtClean="0">
                <a:solidFill>
                  <a:srgbClr val="404040"/>
                </a:solidFill>
              </a:rPr>
              <a:t>macrophage</a:t>
            </a:r>
            <a:r>
              <a:rPr lang="cs-CZ" sz="1200" b="1" i="1" dirty="0" smtClean="0">
                <a:solidFill>
                  <a:srgbClr val="404040"/>
                </a:solidFill>
              </a:rPr>
              <a:t> </a:t>
            </a:r>
            <a:r>
              <a:rPr lang="cs-CZ" sz="1200" b="1" i="1" dirty="0" err="1" smtClean="0">
                <a:solidFill>
                  <a:srgbClr val="404040"/>
                </a:solidFill>
              </a:rPr>
              <a:t>inflammatory</a:t>
            </a:r>
            <a:r>
              <a:rPr lang="cs-CZ" sz="1200" b="1" i="1" dirty="0" smtClean="0">
                <a:solidFill>
                  <a:srgbClr val="404040"/>
                </a:solidFill>
              </a:rPr>
              <a:t> protein</a:t>
            </a:r>
            <a:r>
              <a:rPr lang="cs-CZ" sz="1200" b="1" dirty="0" smtClean="0">
                <a:solidFill>
                  <a:srgbClr val="404040"/>
                </a:solidFill>
              </a:rPr>
              <a:t>)</a:t>
            </a:r>
            <a:r>
              <a:rPr lang="el-GR" sz="1200" b="1" dirty="0" smtClean="0">
                <a:solidFill>
                  <a:srgbClr val="404040"/>
                </a:solidFill>
              </a:rPr>
              <a:t> </a:t>
            </a:r>
            <a:endParaRPr lang="cs-CZ" sz="1200" b="1" dirty="0" smtClean="0">
              <a:solidFill>
                <a:srgbClr val="40404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cs-CZ" sz="1400" u="sng" dirty="0" smtClean="0">
                <a:solidFill>
                  <a:srgbClr val="FF3300"/>
                </a:solidFill>
              </a:rPr>
              <a:t>MCP – 1</a:t>
            </a:r>
            <a:r>
              <a:rPr lang="en-US" altLang="cs-CZ" dirty="0" smtClean="0"/>
              <a:t> </a:t>
            </a:r>
            <a:r>
              <a:rPr lang="cs-CZ" altLang="cs-CZ" sz="1200" b="1" dirty="0" smtClean="0">
                <a:solidFill>
                  <a:srgbClr val="404040"/>
                </a:solidFill>
              </a:rPr>
              <a:t>(</a:t>
            </a:r>
            <a:r>
              <a:rPr lang="cs-CZ" altLang="cs-CZ" sz="1200" b="1" i="1" dirty="0" err="1" smtClean="0">
                <a:solidFill>
                  <a:srgbClr val="404040"/>
                </a:solidFill>
              </a:rPr>
              <a:t>mo</a:t>
            </a:r>
            <a:r>
              <a:rPr lang="en-US" altLang="cs-CZ" sz="1200" b="1" i="1" dirty="0" err="1" smtClean="0">
                <a:solidFill>
                  <a:srgbClr val="404040"/>
                </a:solidFill>
              </a:rPr>
              <a:t>nocyte</a:t>
            </a:r>
            <a:r>
              <a:rPr lang="en-US" altLang="cs-CZ" sz="1200" b="1" i="1" dirty="0" smtClean="0">
                <a:solidFill>
                  <a:srgbClr val="404040"/>
                </a:solidFill>
              </a:rPr>
              <a:t> chemotactic protein 1</a:t>
            </a:r>
            <a:r>
              <a:rPr lang="cs-CZ" altLang="cs-CZ" sz="1200" b="1" dirty="0" smtClean="0">
                <a:solidFill>
                  <a:srgbClr val="404040"/>
                </a:solidFill>
              </a:rPr>
              <a:t>) </a:t>
            </a:r>
            <a:r>
              <a:rPr lang="en-US" altLang="cs-CZ" sz="1200" dirty="0" smtClean="0">
                <a:solidFill>
                  <a:srgbClr val="404040"/>
                </a:solidFill>
              </a:rPr>
              <a:t>recruits monocytes/macrophages, memory T lymphocytes, and natural killer (NK) cells </a:t>
            </a:r>
            <a:r>
              <a:rPr lang="en-US" sz="1200" dirty="0" smtClean="0">
                <a:solidFill>
                  <a:srgbClr val="404040"/>
                </a:solidFill>
              </a:rPr>
              <a:t>to the sites of</a:t>
            </a:r>
            <a:r>
              <a:rPr lang="cs-CZ" sz="1200" dirty="0" smtClean="0">
                <a:solidFill>
                  <a:srgbClr val="404040"/>
                </a:solidFill>
              </a:rPr>
              <a:t> </a:t>
            </a:r>
            <a:r>
              <a:rPr lang="cs-CZ" sz="1200" dirty="0" err="1" smtClean="0">
                <a:solidFill>
                  <a:srgbClr val="404040"/>
                </a:solidFill>
              </a:rPr>
              <a:t>inflammation</a:t>
            </a:r>
            <a:r>
              <a:rPr lang="en-US" sz="1200" dirty="0" smtClean="0">
                <a:solidFill>
                  <a:srgbClr val="404040"/>
                </a:solidFill>
              </a:rPr>
              <a:t> produced by either tissue injury or</a:t>
            </a:r>
            <a:r>
              <a:rPr lang="cs-CZ" sz="1200" dirty="0" smtClean="0">
                <a:solidFill>
                  <a:srgbClr val="404040"/>
                </a:solidFill>
              </a:rPr>
              <a:t> </a:t>
            </a:r>
            <a:r>
              <a:rPr lang="cs-CZ" sz="1200" dirty="0" err="1" smtClean="0">
                <a:solidFill>
                  <a:srgbClr val="404040"/>
                </a:solidFill>
              </a:rPr>
              <a:t>infection</a:t>
            </a:r>
            <a:r>
              <a:rPr lang="en-US" sz="1200" dirty="0" smtClean="0">
                <a:solidFill>
                  <a:srgbClr val="404040"/>
                </a:solidFill>
              </a:rPr>
              <a:t>.</a:t>
            </a:r>
            <a:endParaRPr lang="cs-CZ" altLang="cs-CZ" sz="1200" dirty="0" smtClean="0">
              <a:solidFill>
                <a:srgbClr val="404040"/>
              </a:solidFill>
            </a:endParaRPr>
          </a:p>
          <a:p>
            <a:endParaRPr lang="cs-CZ" dirty="0"/>
          </a:p>
        </p:txBody>
      </p:sp>
      <p:sp>
        <p:nvSpPr>
          <p:cNvPr id="4" name="Zástupný symbol pro číslo snímku 3"/>
          <p:cNvSpPr>
            <a:spLocks noGrp="1"/>
          </p:cNvSpPr>
          <p:nvPr>
            <p:ph type="sldNum" sz="quarter" idx="10"/>
          </p:nvPr>
        </p:nvSpPr>
        <p:spPr/>
        <p:txBody>
          <a:bodyPr/>
          <a:lstStyle/>
          <a:p>
            <a:pPr>
              <a:defRPr/>
            </a:pPr>
            <a:fld id="{B2A14B12-24F2-478E-B702-E1C3038DDC61}" type="slidenum">
              <a:rPr lang="cs-CZ" smtClean="0"/>
              <a:pPr>
                <a:defRPr/>
              </a:pPr>
              <a:t>10</a:t>
            </a:fld>
            <a:endParaRPr lang="cs-CZ"/>
          </a:p>
        </p:txBody>
      </p:sp>
    </p:spTree>
    <p:extLst>
      <p:ext uri="{BB962C8B-B14F-4D97-AF65-F5344CB8AC3E}">
        <p14:creationId xmlns:p14="http://schemas.microsoft.com/office/powerpoint/2010/main" val="1209653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Zástupný symbol pro obrázek snímku 1"/>
          <p:cNvSpPr>
            <a:spLocks noGrp="1" noRot="1" noChangeAspect="1" noTextEdit="1"/>
          </p:cNvSpPr>
          <p:nvPr>
            <p:ph type="sldImg"/>
          </p:nvPr>
        </p:nvSpPr>
        <p:spPr>
          <a:ln/>
        </p:spPr>
      </p:sp>
      <p:sp>
        <p:nvSpPr>
          <p:cNvPr id="52226" name="Zástupný symbol pro poznámky 2"/>
          <p:cNvSpPr>
            <a:spLocks noGrp="1"/>
          </p:cNvSpPr>
          <p:nvPr>
            <p:ph type="body" idx="1"/>
          </p:nvPr>
        </p:nvSpPr>
        <p:spPr>
          <a:noFill/>
          <a:ln/>
        </p:spPr>
        <p:txBody>
          <a:bodyPr/>
          <a:lstStyle/>
          <a:p>
            <a:r>
              <a:rPr lang="cs-CZ" dirty="0" smtClean="0">
                <a:solidFill>
                  <a:srgbClr val="6B6B6B"/>
                </a:solidFill>
              </a:rPr>
              <a:t>Lidské osteoblasty </a:t>
            </a:r>
            <a:r>
              <a:rPr lang="cs-CZ" dirty="0" err="1" smtClean="0">
                <a:solidFill>
                  <a:srgbClr val="6B6B6B"/>
                </a:solidFill>
              </a:rPr>
              <a:t>SaOS</a:t>
            </a:r>
            <a:r>
              <a:rPr lang="cs-CZ" dirty="0" smtClean="0">
                <a:solidFill>
                  <a:srgbClr val="6B6B6B"/>
                </a:solidFill>
              </a:rPr>
              <a:t>  je buněčná </a:t>
            </a:r>
            <a:r>
              <a:rPr lang="cs-CZ" b="1" dirty="0" smtClean="0">
                <a:solidFill>
                  <a:srgbClr val="6B6B6B"/>
                </a:solidFill>
              </a:rPr>
              <a:t>rakovinná</a:t>
            </a:r>
            <a:r>
              <a:rPr lang="cs-CZ" dirty="0" smtClean="0">
                <a:solidFill>
                  <a:srgbClr val="6B6B6B"/>
                </a:solidFill>
              </a:rPr>
              <a:t> linie </a:t>
            </a:r>
          </a:p>
          <a:p>
            <a:r>
              <a:rPr lang="cs-CZ" dirty="0" smtClean="0">
                <a:solidFill>
                  <a:srgbClr val="6B6B6B"/>
                </a:solidFill>
              </a:rPr>
              <a:t>Naměřené hodnoty exprese </a:t>
            </a:r>
            <a:r>
              <a:rPr lang="cs-CZ" dirty="0" err="1" smtClean="0">
                <a:solidFill>
                  <a:srgbClr val="6B6B6B"/>
                </a:solidFill>
              </a:rPr>
              <a:t>cytokinů</a:t>
            </a:r>
            <a:r>
              <a:rPr lang="cs-CZ" dirty="0" smtClean="0">
                <a:solidFill>
                  <a:srgbClr val="6B6B6B"/>
                </a:solidFill>
              </a:rPr>
              <a:t> byly zprůměrovány a vyneseny do tabulky</a:t>
            </a:r>
            <a:endParaRPr lang="en-US" dirty="0" smtClean="0">
              <a:solidFill>
                <a:srgbClr val="6B6B6B"/>
              </a:solidFill>
            </a:endParaRPr>
          </a:p>
          <a:p>
            <a:r>
              <a:rPr lang="en-US" dirty="0" smtClean="0">
                <a:solidFill>
                  <a:srgbClr val="6B6B6B"/>
                </a:solidFill>
              </a:rPr>
              <a:t> </a:t>
            </a:r>
            <a:r>
              <a:rPr lang="cs-CZ" dirty="0" smtClean="0">
                <a:solidFill>
                  <a:srgbClr val="6B6B6B"/>
                </a:solidFill>
              </a:rPr>
              <a:t>nad 5 růžově, </a:t>
            </a:r>
            <a:endParaRPr lang="en-US" dirty="0" smtClean="0">
              <a:solidFill>
                <a:srgbClr val="6B6B6B"/>
              </a:solidFill>
            </a:endParaRPr>
          </a:p>
          <a:p>
            <a:r>
              <a:rPr lang="en-US" dirty="0" smtClean="0">
                <a:solidFill>
                  <a:srgbClr val="6B6B6B"/>
                </a:solidFill>
              </a:rPr>
              <a:t> </a:t>
            </a:r>
            <a:r>
              <a:rPr lang="cs-CZ" dirty="0" smtClean="0">
                <a:solidFill>
                  <a:srgbClr val="6B6B6B"/>
                </a:solidFill>
              </a:rPr>
              <a:t>nad </a:t>
            </a:r>
            <a:r>
              <a:rPr lang="en-US" dirty="0" smtClean="0">
                <a:solidFill>
                  <a:srgbClr val="6B6B6B"/>
                </a:solidFill>
              </a:rPr>
              <a:t> </a:t>
            </a:r>
            <a:r>
              <a:rPr lang="cs-CZ" dirty="0" smtClean="0">
                <a:solidFill>
                  <a:srgbClr val="6B6B6B"/>
                </a:solidFill>
              </a:rPr>
              <a:t>10 </a:t>
            </a:r>
            <a:r>
              <a:rPr lang="en-US" dirty="0" smtClean="0">
                <a:solidFill>
                  <a:srgbClr val="6B6B6B"/>
                </a:solidFill>
              </a:rPr>
              <a:t>z</a:t>
            </a:r>
            <a:r>
              <a:rPr lang="cs-CZ" dirty="0" err="1" smtClean="0">
                <a:solidFill>
                  <a:srgbClr val="6B6B6B"/>
                </a:solidFill>
              </a:rPr>
              <a:t>eleně</a:t>
            </a:r>
            <a:r>
              <a:rPr lang="cs-CZ" dirty="0" smtClean="0">
                <a:solidFill>
                  <a:srgbClr val="6B6B6B"/>
                </a:solidFill>
              </a:rPr>
              <a:t>, </a:t>
            </a:r>
            <a:endParaRPr lang="en-US" dirty="0" smtClean="0">
              <a:solidFill>
                <a:srgbClr val="6B6B6B"/>
              </a:solidFill>
            </a:endParaRPr>
          </a:p>
          <a:p>
            <a:r>
              <a:rPr lang="en-US" dirty="0" smtClean="0">
                <a:solidFill>
                  <a:srgbClr val="6B6B6B"/>
                </a:solidFill>
              </a:rPr>
              <a:t> </a:t>
            </a:r>
            <a:r>
              <a:rPr lang="cs-CZ" dirty="0" smtClean="0">
                <a:solidFill>
                  <a:srgbClr val="6B6B6B"/>
                </a:solidFill>
              </a:rPr>
              <a:t>nad </a:t>
            </a:r>
            <a:r>
              <a:rPr lang="en-US" dirty="0" smtClean="0">
                <a:solidFill>
                  <a:srgbClr val="6B6B6B"/>
                </a:solidFill>
              </a:rPr>
              <a:t>  </a:t>
            </a:r>
            <a:r>
              <a:rPr lang="cs-CZ" dirty="0" smtClean="0">
                <a:solidFill>
                  <a:srgbClr val="6B6B6B"/>
                </a:solidFill>
              </a:rPr>
              <a:t>25 </a:t>
            </a:r>
            <a:r>
              <a:rPr lang="en-US" dirty="0" smtClean="0">
                <a:solidFill>
                  <a:srgbClr val="6B6B6B"/>
                </a:solidFill>
              </a:rPr>
              <a:t> </a:t>
            </a:r>
            <a:r>
              <a:rPr lang="cs-CZ" dirty="0" smtClean="0">
                <a:solidFill>
                  <a:srgbClr val="6B6B6B"/>
                </a:solidFill>
              </a:rPr>
              <a:t>žlutě  </a:t>
            </a:r>
            <a:endParaRPr lang="en-US" dirty="0" smtClean="0">
              <a:solidFill>
                <a:srgbClr val="6B6B6B"/>
              </a:solidFill>
            </a:endParaRPr>
          </a:p>
          <a:p>
            <a:r>
              <a:rPr lang="en-US" dirty="0" smtClean="0">
                <a:solidFill>
                  <a:srgbClr val="6B6B6B"/>
                </a:solidFill>
              </a:rPr>
              <a:t> </a:t>
            </a:r>
            <a:r>
              <a:rPr lang="cs-CZ" dirty="0" smtClean="0">
                <a:solidFill>
                  <a:srgbClr val="6B6B6B"/>
                </a:solidFill>
              </a:rPr>
              <a:t>nad </a:t>
            </a:r>
            <a:r>
              <a:rPr lang="en-US" dirty="0" smtClean="0">
                <a:solidFill>
                  <a:srgbClr val="6B6B6B"/>
                </a:solidFill>
              </a:rPr>
              <a:t> </a:t>
            </a:r>
            <a:r>
              <a:rPr lang="cs-CZ" dirty="0" smtClean="0">
                <a:solidFill>
                  <a:srgbClr val="6B6B6B"/>
                </a:solidFill>
              </a:rPr>
              <a:t>100 mají červený podklad </a:t>
            </a:r>
          </a:p>
          <a:p>
            <a:endParaRPr lang="cs-CZ" dirty="0" smtClean="0">
              <a:solidFill>
                <a:srgbClr val="6B6B6B"/>
              </a:solidFill>
            </a:endParaRPr>
          </a:p>
          <a:p>
            <a:r>
              <a:rPr lang="cs-CZ" dirty="0" smtClean="0">
                <a:solidFill>
                  <a:srgbClr val="6B6B6B"/>
                </a:solidFill>
              </a:rPr>
              <a:t>Danka navrhuje na</a:t>
            </a:r>
          </a:p>
          <a:p>
            <a:r>
              <a:rPr lang="cs-CZ" b="1" dirty="0" smtClean="0">
                <a:solidFill>
                  <a:srgbClr val="FF66CC"/>
                </a:solidFill>
              </a:rPr>
              <a:t>nad </a:t>
            </a:r>
            <a:r>
              <a:rPr lang="en-US" b="1" dirty="0" smtClean="0">
                <a:solidFill>
                  <a:srgbClr val="FF66CC"/>
                </a:solidFill>
              </a:rPr>
              <a:t>10</a:t>
            </a:r>
            <a:r>
              <a:rPr lang="cs-CZ" b="1" dirty="0" smtClean="0">
                <a:solidFill>
                  <a:srgbClr val="FF66CC"/>
                </a:solidFill>
              </a:rPr>
              <a:t> </a:t>
            </a:r>
            <a:r>
              <a:rPr lang="en-US" b="1" dirty="0" smtClean="0">
                <a:solidFill>
                  <a:srgbClr val="FF66CC"/>
                </a:solidFill>
              </a:rPr>
              <a:t> </a:t>
            </a:r>
            <a:r>
              <a:rPr lang="cs-CZ" b="1" dirty="0" smtClean="0">
                <a:solidFill>
                  <a:srgbClr val="FF66CC"/>
                </a:solidFill>
              </a:rPr>
              <a:t>- růžově</a:t>
            </a:r>
            <a:endParaRPr lang="en-US" b="1" dirty="0" smtClean="0">
              <a:solidFill>
                <a:srgbClr val="FF66CC"/>
              </a:solidFill>
            </a:endParaRPr>
          </a:p>
          <a:p>
            <a:r>
              <a:rPr lang="en-US" b="1" dirty="0" smtClean="0">
                <a:solidFill>
                  <a:srgbClr val="3F7819"/>
                </a:solidFill>
              </a:rPr>
              <a:t> </a:t>
            </a:r>
            <a:r>
              <a:rPr lang="cs-CZ" b="1" dirty="0" smtClean="0">
                <a:solidFill>
                  <a:srgbClr val="3F7819"/>
                </a:solidFill>
              </a:rPr>
              <a:t>nad </a:t>
            </a:r>
            <a:r>
              <a:rPr lang="en-US" b="1" dirty="0" smtClean="0">
                <a:solidFill>
                  <a:srgbClr val="3F7819"/>
                </a:solidFill>
              </a:rPr>
              <a:t>3</a:t>
            </a:r>
            <a:r>
              <a:rPr lang="cs-CZ" b="1" dirty="0" smtClean="0">
                <a:solidFill>
                  <a:srgbClr val="3F7819"/>
                </a:solidFill>
              </a:rPr>
              <a:t>0 - </a:t>
            </a:r>
            <a:r>
              <a:rPr lang="en-US" b="1" dirty="0" smtClean="0">
                <a:solidFill>
                  <a:srgbClr val="3F7819"/>
                </a:solidFill>
              </a:rPr>
              <a:t>z</a:t>
            </a:r>
            <a:r>
              <a:rPr lang="cs-CZ" b="1" dirty="0" err="1" smtClean="0">
                <a:solidFill>
                  <a:srgbClr val="3F7819"/>
                </a:solidFill>
              </a:rPr>
              <a:t>eleně</a:t>
            </a:r>
            <a:r>
              <a:rPr lang="cs-CZ" b="1" dirty="0" smtClean="0">
                <a:solidFill>
                  <a:srgbClr val="3F7819"/>
                </a:solidFill>
              </a:rPr>
              <a:t> </a:t>
            </a:r>
            <a:endParaRPr lang="en-US" b="1" dirty="0" smtClean="0">
              <a:solidFill>
                <a:srgbClr val="3F7819"/>
              </a:solidFill>
            </a:endParaRPr>
          </a:p>
          <a:p>
            <a:r>
              <a:rPr lang="en-US" b="1" dirty="0" smtClean="0">
                <a:solidFill>
                  <a:srgbClr val="6B6B6B"/>
                </a:solidFill>
              </a:rPr>
              <a:t> </a:t>
            </a:r>
            <a:r>
              <a:rPr lang="cs-CZ" b="1" dirty="0" smtClean="0">
                <a:solidFill>
                  <a:srgbClr val="FFFF00"/>
                </a:solidFill>
              </a:rPr>
              <a:t>nad </a:t>
            </a:r>
            <a:r>
              <a:rPr lang="en-US" b="1" dirty="0" smtClean="0">
                <a:solidFill>
                  <a:srgbClr val="FFFF00"/>
                </a:solidFill>
              </a:rPr>
              <a:t>70</a:t>
            </a:r>
            <a:r>
              <a:rPr lang="cs-CZ" b="1" dirty="0" smtClean="0">
                <a:solidFill>
                  <a:srgbClr val="FFFF00"/>
                </a:solidFill>
              </a:rPr>
              <a:t> </a:t>
            </a:r>
            <a:r>
              <a:rPr lang="en-US" b="1" dirty="0" smtClean="0">
                <a:solidFill>
                  <a:srgbClr val="FFFF00"/>
                </a:solidFill>
              </a:rPr>
              <a:t> </a:t>
            </a:r>
            <a:r>
              <a:rPr lang="cs-CZ" b="1" dirty="0" smtClean="0">
                <a:solidFill>
                  <a:srgbClr val="FFFF00"/>
                </a:solidFill>
              </a:rPr>
              <a:t>- žlutě  </a:t>
            </a:r>
            <a:endParaRPr lang="en-US" b="1" dirty="0" smtClean="0">
              <a:solidFill>
                <a:srgbClr val="FFFF00"/>
              </a:solidFill>
            </a:endParaRPr>
          </a:p>
          <a:p>
            <a:r>
              <a:rPr lang="en-US" b="1" dirty="0" smtClean="0">
                <a:solidFill>
                  <a:srgbClr val="6B6B6B"/>
                </a:solidFill>
              </a:rPr>
              <a:t> </a:t>
            </a:r>
            <a:r>
              <a:rPr lang="cs-CZ" b="1" dirty="0" smtClean="0">
                <a:solidFill>
                  <a:srgbClr val="F22231"/>
                </a:solidFill>
              </a:rPr>
              <a:t>nad 100 - červený podklad </a:t>
            </a:r>
            <a:endParaRPr lang="en-US" b="1" dirty="0" smtClean="0">
              <a:solidFill>
                <a:srgbClr val="F22231"/>
              </a:solidFill>
            </a:endParaRPr>
          </a:p>
          <a:p>
            <a:endParaRPr lang="en-US" dirty="0" smtClean="0">
              <a:solidFill>
                <a:srgbClr val="6B6B6B"/>
              </a:solidFill>
            </a:endParaRPr>
          </a:p>
          <a:p>
            <a:r>
              <a:rPr lang="cs-CZ" dirty="0" smtClean="0">
                <a:solidFill>
                  <a:srgbClr val="6B6B6B"/>
                </a:solidFill>
              </a:rPr>
              <a:t>Tyto hranice byly zvoleny s ohledem na nejnižší (0) a nejvyšší (149) naměřené hodnoty a absolutní </a:t>
            </a:r>
            <a:r>
              <a:rPr lang="cs-CZ" dirty="0" smtClean="0"/>
              <a:t>hodnoty negativní a pozitivní kontroly. </a:t>
            </a:r>
            <a:r>
              <a:rPr lang="cs-CZ" dirty="0" err="1" smtClean="0"/>
              <a:t>Cytokiny</a:t>
            </a:r>
            <a:r>
              <a:rPr lang="cs-CZ" dirty="0" smtClean="0"/>
              <a:t>, které byly buňkami produkovány v množstvích blízkých negativní kontrole a nejsou významné z hlediska </a:t>
            </a:r>
            <a:r>
              <a:rPr lang="cs-CZ" dirty="0" err="1" smtClean="0"/>
              <a:t>vhojení</a:t>
            </a:r>
            <a:r>
              <a:rPr lang="cs-CZ" dirty="0" smtClean="0"/>
              <a:t>, jsou v tabulce vynechány (menší než cca 5 v průměrech). </a:t>
            </a:r>
          </a:p>
          <a:p>
            <a:endParaRPr lang="cs-CZ" dirty="0" smtClean="0">
              <a:solidFill>
                <a:srgbClr val="6B6B6B"/>
              </a:solidFill>
            </a:endParaRPr>
          </a:p>
          <a:p>
            <a:endParaRPr lang="cs-CZ" dirty="0" smtClean="0"/>
          </a:p>
        </p:txBody>
      </p:sp>
      <p:sp>
        <p:nvSpPr>
          <p:cNvPr id="52227"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D1FEB4B-6F8C-44AB-8C31-17506F1CC5A9}" type="slidenum">
              <a:rPr lang="cs-CZ" sz="1200">
                <a:solidFill>
                  <a:srgbClr val="000000"/>
                </a:solidFill>
                <a:latin typeface="Calibri" pitchFamily="34" charset="0"/>
              </a:rPr>
              <a:pPr algn="r"/>
              <a:t>12</a:t>
            </a:fld>
            <a:endParaRPr lang="cs-CZ" sz="1200">
              <a:solidFill>
                <a:srgbClr val="000000"/>
              </a:solidFill>
              <a:latin typeface="Calibri" pitchFamily="34" charset="0"/>
            </a:endParaRPr>
          </a:p>
        </p:txBody>
      </p:sp>
    </p:spTree>
    <p:extLst>
      <p:ext uri="{BB962C8B-B14F-4D97-AF65-F5344CB8AC3E}">
        <p14:creationId xmlns:p14="http://schemas.microsoft.com/office/powerpoint/2010/main" val="2613043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ln/>
        </p:spPr>
      </p:sp>
      <p:sp>
        <p:nvSpPr>
          <p:cNvPr id="55298" name="Rectangle 3"/>
          <p:cNvSpPr>
            <a:spLocks noGrp="1" noChangeArrowheads="1"/>
          </p:cNvSpPr>
          <p:nvPr>
            <p:ph type="body" idx="1"/>
          </p:nvPr>
        </p:nvSpPr>
        <p:spPr>
          <a:noFill/>
          <a:ln/>
        </p:spPr>
        <p:txBody>
          <a:bodyPr/>
          <a:lstStyle/>
          <a:p>
            <a:r>
              <a:rPr lang="cs-CZ" sz="1400" dirty="0" err="1" smtClean="0">
                <a:effectLst/>
              </a:rPr>
              <a:t>Rantes</a:t>
            </a:r>
            <a:r>
              <a:rPr lang="cs-CZ" sz="1400" dirty="0" smtClean="0">
                <a:effectLst/>
              </a:rPr>
              <a:t> (</a:t>
            </a:r>
            <a:r>
              <a:rPr lang="cs-CZ" sz="1400" dirty="0" smtClean="0">
                <a:effectLst/>
              </a:rPr>
              <a:t>R</a:t>
            </a:r>
            <a:r>
              <a:rPr lang="en-US" sz="1400" dirty="0" err="1" smtClean="0">
                <a:effectLst/>
              </a:rPr>
              <a:t>egulated</a:t>
            </a:r>
            <a:r>
              <a:rPr lang="en-US" sz="1400" dirty="0" smtClean="0">
                <a:effectLst/>
              </a:rPr>
              <a:t> on </a:t>
            </a:r>
            <a:r>
              <a:rPr lang="cs-CZ" sz="1400" dirty="0" smtClean="0">
                <a:effectLst/>
              </a:rPr>
              <a:t>A</a:t>
            </a:r>
            <a:r>
              <a:rPr lang="en-US" sz="1400" dirty="0" err="1" smtClean="0">
                <a:effectLst/>
              </a:rPr>
              <a:t>ctivation</a:t>
            </a:r>
            <a:r>
              <a:rPr lang="en-US" sz="1400" dirty="0" smtClean="0">
                <a:effectLst/>
              </a:rPr>
              <a:t>, </a:t>
            </a:r>
            <a:r>
              <a:rPr lang="cs-CZ" sz="1400" dirty="0" smtClean="0">
                <a:effectLst/>
              </a:rPr>
              <a:t>N</a:t>
            </a:r>
            <a:r>
              <a:rPr lang="en-US" sz="1400" dirty="0" err="1" smtClean="0">
                <a:effectLst/>
              </a:rPr>
              <a:t>ormal</a:t>
            </a:r>
            <a:r>
              <a:rPr lang="en-US" sz="1400" dirty="0" smtClean="0">
                <a:effectLst/>
              </a:rPr>
              <a:t> T cell </a:t>
            </a:r>
            <a:r>
              <a:rPr lang="cs-CZ" sz="1400" dirty="0" smtClean="0">
                <a:effectLst/>
              </a:rPr>
              <a:t>E</a:t>
            </a:r>
            <a:r>
              <a:rPr lang="en-US" sz="1400" dirty="0" err="1" smtClean="0">
                <a:effectLst/>
              </a:rPr>
              <a:t>xpressed</a:t>
            </a:r>
            <a:r>
              <a:rPr lang="en-US" sz="1400" dirty="0" smtClean="0">
                <a:effectLst/>
              </a:rPr>
              <a:t> and </a:t>
            </a:r>
            <a:r>
              <a:rPr lang="cs-CZ" sz="1400" dirty="0" smtClean="0">
                <a:effectLst/>
              </a:rPr>
              <a:t>S</a:t>
            </a:r>
            <a:r>
              <a:rPr lang="en-US" sz="1400" dirty="0" err="1" smtClean="0">
                <a:effectLst/>
              </a:rPr>
              <a:t>ecreted</a:t>
            </a:r>
            <a:r>
              <a:rPr lang="cs-CZ" sz="1400" dirty="0" smtClean="0">
                <a:effectLst/>
              </a:rPr>
              <a:t>)</a:t>
            </a:r>
            <a:r>
              <a:rPr lang="cs-CZ" sz="1400" dirty="0" smtClean="0">
                <a:effectLst/>
              </a:rPr>
              <a:t> - </a:t>
            </a:r>
            <a:r>
              <a:rPr lang="en-US" sz="1400" dirty="0" smtClean="0">
                <a:effectLst/>
              </a:rPr>
              <a:t>chemotactic for </a:t>
            </a:r>
            <a:r>
              <a:rPr lang="en-US" sz="1400" dirty="0" smtClean="0">
                <a:effectLst/>
                <a:hlinkClick r:id="rId3" tooltip="T cells"/>
              </a:rPr>
              <a:t>T cells</a:t>
            </a:r>
            <a:r>
              <a:rPr lang="en-US" sz="1400" dirty="0" smtClean="0">
                <a:effectLst/>
              </a:rPr>
              <a:t>, </a:t>
            </a:r>
            <a:r>
              <a:rPr lang="en-US" sz="1400" dirty="0" smtClean="0">
                <a:effectLst/>
                <a:hlinkClick r:id="rId4" tooltip="Eosinophil"/>
              </a:rPr>
              <a:t>eosinophils</a:t>
            </a:r>
            <a:r>
              <a:rPr lang="en-US" sz="1400" dirty="0" smtClean="0">
                <a:effectLst/>
              </a:rPr>
              <a:t>, and </a:t>
            </a:r>
            <a:r>
              <a:rPr lang="en-US" sz="1400" dirty="0" smtClean="0">
                <a:effectLst/>
                <a:hlinkClick r:id="rId5" tooltip="Basophil"/>
              </a:rPr>
              <a:t>basophils</a:t>
            </a:r>
            <a:r>
              <a:rPr lang="en-US" sz="1400" dirty="0" smtClean="0">
                <a:effectLst/>
              </a:rPr>
              <a:t>, and plays an active role in recruiting </a:t>
            </a:r>
            <a:r>
              <a:rPr lang="en-US" sz="1400" dirty="0" smtClean="0">
                <a:effectLst/>
                <a:hlinkClick r:id="rId6" tooltip="Leukocyte"/>
              </a:rPr>
              <a:t>leukocytes</a:t>
            </a:r>
            <a:r>
              <a:rPr lang="en-US" sz="1400" dirty="0" smtClean="0">
                <a:effectLst/>
              </a:rPr>
              <a:t> into inflammatory sites. </a:t>
            </a:r>
            <a:endParaRPr lang="cs-CZ" sz="1400" dirty="0" smtClean="0">
              <a:effectLst/>
            </a:endParaRPr>
          </a:p>
          <a:p>
            <a:endParaRPr lang="cs-CZ" altLang="cs-CZ" sz="1400" dirty="0" smtClean="0"/>
          </a:p>
          <a:p>
            <a:r>
              <a:rPr lang="cs-CZ" altLang="cs-CZ" sz="1400" dirty="0" smtClean="0"/>
              <a:t>IL </a:t>
            </a:r>
            <a:r>
              <a:rPr lang="cs-CZ" altLang="cs-CZ" sz="1400" dirty="0" smtClean="0"/>
              <a:t>- 8 </a:t>
            </a:r>
            <a:r>
              <a:rPr lang="cs-CZ" altLang="cs-CZ" sz="1000" dirty="0" err="1" smtClean="0"/>
              <a:t>induces</a:t>
            </a:r>
            <a:r>
              <a:rPr lang="cs-CZ" altLang="cs-CZ" sz="1000" dirty="0" smtClean="0"/>
              <a:t> </a:t>
            </a:r>
            <a:r>
              <a:rPr lang="cs-CZ" altLang="cs-CZ" sz="1000" dirty="0" err="1" smtClean="0"/>
              <a:t>chemotaxis</a:t>
            </a:r>
            <a:r>
              <a:rPr lang="cs-CZ" altLang="cs-CZ" sz="1000" dirty="0" smtClean="0"/>
              <a:t> in </a:t>
            </a:r>
            <a:r>
              <a:rPr lang="cs-CZ" altLang="cs-CZ" sz="1000" dirty="0" err="1" smtClean="0"/>
              <a:t>target</a:t>
            </a:r>
            <a:r>
              <a:rPr lang="cs-CZ" altLang="cs-CZ" sz="1000" dirty="0" smtClean="0"/>
              <a:t> </a:t>
            </a:r>
            <a:r>
              <a:rPr lang="cs-CZ" altLang="cs-CZ" sz="1000" dirty="0" err="1" smtClean="0"/>
              <a:t>cells</a:t>
            </a:r>
            <a:r>
              <a:rPr lang="cs-CZ" altLang="cs-CZ" sz="1000" dirty="0" smtClean="0"/>
              <a:t>, </a:t>
            </a:r>
            <a:r>
              <a:rPr lang="cs-CZ" altLang="cs-CZ" sz="1000" dirty="0" err="1" smtClean="0"/>
              <a:t>primarily</a:t>
            </a:r>
            <a:r>
              <a:rPr lang="cs-CZ" altLang="cs-CZ" sz="1000" dirty="0" smtClean="0"/>
              <a:t> </a:t>
            </a:r>
            <a:r>
              <a:rPr lang="cs-CZ" altLang="cs-CZ" sz="1000" dirty="0" err="1" smtClean="0"/>
              <a:t>neutrophils</a:t>
            </a:r>
            <a:r>
              <a:rPr lang="cs-CZ" altLang="cs-CZ" sz="1000" dirty="0" smtClean="0"/>
              <a:t> but </a:t>
            </a:r>
            <a:r>
              <a:rPr lang="cs-CZ" altLang="cs-CZ" sz="1000" dirty="0" err="1" smtClean="0"/>
              <a:t>also</a:t>
            </a:r>
            <a:r>
              <a:rPr lang="cs-CZ" altLang="cs-CZ" sz="1000" dirty="0" smtClean="0"/>
              <a:t> </a:t>
            </a:r>
            <a:r>
              <a:rPr lang="cs-CZ" altLang="cs-CZ" sz="1000" dirty="0" err="1" smtClean="0"/>
              <a:t>other</a:t>
            </a:r>
            <a:r>
              <a:rPr lang="cs-CZ" altLang="cs-CZ" sz="1000" dirty="0" smtClean="0"/>
              <a:t> </a:t>
            </a:r>
            <a:r>
              <a:rPr lang="cs-CZ" altLang="cs-CZ" sz="1000" dirty="0" err="1" smtClean="0"/>
              <a:t>granulocytes</a:t>
            </a:r>
            <a:r>
              <a:rPr lang="cs-CZ" altLang="cs-CZ" sz="1000" dirty="0" smtClean="0"/>
              <a:t>, </a:t>
            </a:r>
            <a:r>
              <a:rPr lang="cs-CZ" altLang="cs-CZ" sz="1000" dirty="0" err="1" smtClean="0"/>
              <a:t>causing</a:t>
            </a:r>
            <a:r>
              <a:rPr lang="cs-CZ" altLang="cs-CZ" sz="1000" dirty="0" smtClean="0"/>
              <a:t> </a:t>
            </a:r>
            <a:r>
              <a:rPr lang="cs-CZ" altLang="cs-CZ" sz="1000" dirty="0" err="1" smtClean="0"/>
              <a:t>them</a:t>
            </a:r>
            <a:r>
              <a:rPr lang="cs-CZ" altLang="cs-CZ" sz="1000" dirty="0" smtClean="0"/>
              <a:t> to </a:t>
            </a:r>
            <a:r>
              <a:rPr lang="cs-CZ" altLang="cs-CZ" sz="1000" dirty="0" err="1" smtClean="0"/>
              <a:t>migrate</a:t>
            </a:r>
            <a:r>
              <a:rPr lang="cs-CZ" altLang="cs-CZ" sz="1000" dirty="0" smtClean="0"/>
              <a:t> </a:t>
            </a:r>
            <a:r>
              <a:rPr lang="cs-CZ" altLang="cs-CZ" sz="1000" dirty="0" err="1" smtClean="0"/>
              <a:t>toward</a:t>
            </a:r>
            <a:r>
              <a:rPr lang="cs-CZ" altLang="cs-CZ" sz="1000" dirty="0" smtClean="0"/>
              <a:t> </a:t>
            </a:r>
            <a:r>
              <a:rPr lang="cs-CZ" altLang="cs-CZ" sz="1000" dirty="0" err="1" smtClean="0"/>
              <a:t>the</a:t>
            </a:r>
            <a:r>
              <a:rPr lang="cs-CZ" altLang="cs-CZ" sz="1000" dirty="0" smtClean="0"/>
              <a:t> </a:t>
            </a:r>
            <a:r>
              <a:rPr lang="cs-CZ" altLang="cs-CZ" sz="1000" dirty="0" err="1" smtClean="0"/>
              <a:t>site</a:t>
            </a:r>
            <a:r>
              <a:rPr lang="cs-CZ" altLang="cs-CZ" sz="1000" dirty="0" smtClean="0"/>
              <a:t> </a:t>
            </a:r>
            <a:r>
              <a:rPr lang="cs-CZ" altLang="cs-CZ" sz="1000" dirty="0" err="1" smtClean="0"/>
              <a:t>of</a:t>
            </a:r>
            <a:r>
              <a:rPr lang="cs-CZ" altLang="cs-CZ" sz="1000" dirty="0" smtClean="0"/>
              <a:t> </a:t>
            </a:r>
            <a:r>
              <a:rPr lang="cs-CZ" altLang="cs-CZ" sz="1000" dirty="0" err="1" smtClean="0"/>
              <a:t>infection</a:t>
            </a:r>
            <a:r>
              <a:rPr lang="cs-CZ" altLang="cs-CZ" sz="1000" dirty="0" smtClean="0"/>
              <a:t>, </a:t>
            </a:r>
            <a:r>
              <a:rPr lang="cs-CZ" altLang="cs-CZ" sz="1000" dirty="0" err="1" smtClean="0"/>
              <a:t>induces</a:t>
            </a:r>
            <a:r>
              <a:rPr lang="cs-CZ" altLang="cs-CZ" sz="1000" dirty="0" smtClean="0"/>
              <a:t> </a:t>
            </a:r>
            <a:r>
              <a:rPr lang="cs-CZ" altLang="cs-CZ" sz="1000" dirty="0" err="1" smtClean="0"/>
              <a:t>phagocytosis</a:t>
            </a:r>
            <a:r>
              <a:rPr lang="cs-CZ" altLang="cs-CZ" sz="1000" dirty="0" smtClean="0"/>
              <a:t>, </a:t>
            </a:r>
            <a:r>
              <a:rPr lang="cs-CZ" altLang="cs-CZ" sz="1000" dirty="0" err="1" smtClean="0"/>
              <a:t>proinflammatory</a:t>
            </a:r>
            <a:r>
              <a:rPr lang="cs-CZ" altLang="cs-CZ" sz="1000" dirty="0" smtClean="0"/>
              <a:t> </a:t>
            </a:r>
            <a:r>
              <a:rPr lang="cs-CZ" altLang="cs-CZ" sz="1000" dirty="0" err="1" smtClean="0"/>
              <a:t>mediator</a:t>
            </a:r>
            <a:r>
              <a:rPr lang="cs-CZ" altLang="cs-CZ" sz="1000" dirty="0" smtClean="0"/>
              <a:t> . První prozánětlivý </a:t>
            </a:r>
            <a:r>
              <a:rPr lang="cs-CZ" altLang="cs-CZ" sz="1000" dirty="0" err="1" smtClean="0"/>
              <a:t>cytokin</a:t>
            </a:r>
            <a:r>
              <a:rPr lang="cs-CZ" altLang="cs-CZ" sz="1000" dirty="0" smtClean="0"/>
              <a:t> v místě boje. </a:t>
            </a:r>
          </a:p>
          <a:p>
            <a:r>
              <a:rPr lang="cs-CZ" altLang="cs-CZ" sz="1400" dirty="0" smtClean="0"/>
              <a:t>RANTES</a:t>
            </a:r>
            <a:r>
              <a:rPr lang="cs-CZ" altLang="cs-CZ" dirty="0" smtClean="0"/>
              <a:t> </a:t>
            </a:r>
            <a:r>
              <a:rPr lang="cs-CZ" altLang="cs-CZ" sz="1000" dirty="0" err="1" smtClean="0"/>
              <a:t>plays</a:t>
            </a:r>
            <a:r>
              <a:rPr lang="cs-CZ" altLang="cs-CZ" sz="1000" dirty="0" smtClean="0"/>
              <a:t> </a:t>
            </a:r>
            <a:r>
              <a:rPr lang="cs-CZ" altLang="cs-CZ" sz="1000" dirty="0" err="1" smtClean="0"/>
              <a:t>an</a:t>
            </a:r>
            <a:r>
              <a:rPr lang="cs-CZ" altLang="cs-CZ" sz="1000" dirty="0" smtClean="0"/>
              <a:t> </a:t>
            </a:r>
            <a:r>
              <a:rPr lang="cs-CZ" altLang="cs-CZ" sz="1000" dirty="0" err="1" smtClean="0"/>
              <a:t>active</a:t>
            </a:r>
            <a:r>
              <a:rPr lang="cs-CZ" altLang="cs-CZ" sz="1000" dirty="0" smtClean="0"/>
              <a:t> role in </a:t>
            </a:r>
            <a:r>
              <a:rPr lang="cs-CZ" altLang="cs-CZ" sz="1000" dirty="0" err="1" smtClean="0"/>
              <a:t>recruiting</a:t>
            </a:r>
            <a:r>
              <a:rPr lang="cs-CZ" altLang="cs-CZ" sz="1000" dirty="0" smtClean="0"/>
              <a:t> </a:t>
            </a:r>
            <a:r>
              <a:rPr lang="cs-CZ" altLang="cs-CZ" sz="1000" dirty="0" err="1" smtClean="0"/>
              <a:t>leukocytes</a:t>
            </a:r>
            <a:r>
              <a:rPr lang="cs-CZ" altLang="cs-CZ" sz="1000" dirty="0" smtClean="0"/>
              <a:t> </a:t>
            </a:r>
            <a:r>
              <a:rPr lang="cs-CZ" altLang="cs-CZ" sz="1000" dirty="0" err="1" smtClean="0"/>
              <a:t>into</a:t>
            </a:r>
            <a:r>
              <a:rPr lang="cs-CZ" altLang="cs-CZ" sz="1000" dirty="0" smtClean="0"/>
              <a:t> </a:t>
            </a:r>
            <a:r>
              <a:rPr lang="cs-CZ" altLang="cs-CZ" sz="1000" dirty="0" err="1" smtClean="0"/>
              <a:t>inflammatory</a:t>
            </a:r>
            <a:r>
              <a:rPr lang="cs-CZ" altLang="cs-CZ" sz="1000" dirty="0" smtClean="0"/>
              <a:t> </a:t>
            </a:r>
            <a:r>
              <a:rPr lang="cs-CZ" altLang="cs-CZ" sz="1000" dirty="0" err="1" smtClean="0"/>
              <a:t>sites</a:t>
            </a:r>
            <a:r>
              <a:rPr lang="cs-CZ" altLang="cs-CZ" sz="1000" dirty="0" smtClean="0"/>
              <a:t>, </a:t>
            </a:r>
            <a:r>
              <a:rPr lang="cs-CZ" altLang="cs-CZ" sz="1000" dirty="0" err="1" smtClean="0"/>
              <a:t>induces</a:t>
            </a:r>
            <a:r>
              <a:rPr lang="cs-CZ" altLang="cs-CZ" sz="1000" dirty="0" smtClean="0"/>
              <a:t> </a:t>
            </a:r>
            <a:r>
              <a:rPr lang="cs-CZ" altLang="cs-CZ" sz="1000" dirty="0" err="1" smtClean="0"/>
              <a:t>the</a:t>
            </a:r>
            <a:r>
              <a:rPr lang="cs-CZ" altLang="cs-CZ" sz="1000" dirty="0" smtClean="0"/>
              <a:t> </a:t>
            </a:r>
            <a:r>
              <a:rPr lang="cs-CZ" altLang="cs-CZ" sz="1000" dirty="0" err="1" smtClean="0"/>
              <a:t>proliferation</a:t>
            </a:r>
            <a:r>
              <a:rPr lang="cs-CZ" altLang="cs-CZ" sz="1000" dirty="0" smtClean="0"/>
              <a:t> and </a:t>
            </a:r>
            <a:r>
              <a:rPr lang="cs-CZ" altLang="cs-CZ" sz="1000" dirty="0" err="1" smtClean="0"/>
              <a:t>activation</a:t>
            </a:r>
            <a:r>
              <a:rPr lang="cs-CZ" altLang="cs-CZ" sz="1000" dirty="0" smtClean="0"/>
              <a:t> </a:t>
            </a:r>
            <a:r>
              <a:rPr lang="cs-CZ" altLang="cs-CZ" sz="1000" dirty="0" err="1" smtClean="0"/>
              <a:t>of</a:t>
            </a:r>
            <a:r>
              <a:rPr lang="cs-CZ" altLang="cs-CZ" sz="1000" dirty="0" smtClean="0"/>
              <a:t> </a:t>
            </a:r>
            <a:r>
              <a:rPr lang="cs-CZ" altLang="cs-CZ" sz="1000" dirty="0" err="1" smtClean="0"/>
              <a:t>certain</a:t>
            </a:r>
            <a:r>
              <a:rPr lang="cs-CZ" altLang="cs-CZ" sz="1000" dirty="0" smtClean="0"/>
              <a:t> natural-</a:t>
            </a:r>
            <a:r>
              <a:rPr lang="cs-CZ" altLang="cs-CZ" sz="1000" dirty="0" err="1" smtClean="0"/>
              <a:t>killer</a:t>
            </a:r>
            <a:r>
              <a:rPr lang="cs-CZ" altLang="cs-CZ" sz="1000" dirty="0" smtClean="0"/>
              <a:t> (NK) </a:t>
            </a:r>
            <a:r>
              <a:rPr lang="cs-CZ" altLang="cs-CZ" sz="1000" dirty="0" err="1" smtClean="0"/>
              <a:t>cells</a:t>
            </a:r>
            <a:r>
              <a:rPr lang="cs-CZ" altLang="cs-CZ" sz="1000" dirty="0" smtClean="0"/>
              <a:t>. chemotaktický pro T lymfocyty, </a:t>
            </a:r>
            <a:r>
              <a:rPr lang="cs-CZ" altLang="cs-CZ" sz="1000" dirty="0" err="1" smtClean="0"/>
              <a:t>eosinofilyu</a:t>
            </a:r>
            <a:r>
              <a:rPr lang="cs-CZ" altLang="cs-CZ" sz="1000" dirty="0" smtClean="0"/>
              <a:t> a stimuluje </a:t>
            </a:r>
            <a:r>
              <a:rPr lang="cs-CZ" altLang="cs-CZ" sz="1000" dirty="0" err="1" smtClean="0"/>
              <a:t>basofily</a:t>
            </a:r>
            <a:r>
              <a:rPr lang="cs-CZ" altLang="cs-CZ" sz="1000" dirty="0" smtClean="0"/>
              <a:t> s uvolnění histaminu.</a:t>
            </a:r>
            <a:endParaRPr lang="cs-CZ" altLang="cs-CZ" dirty="0" smtClean="0"/>
          </a:p>
          <a:p>
            <a:r>
              <a:rPr lang="cs-CZ" altLang="cs-CZ" sz="1600" dirty="0" smtClean="0"/>
              <a:t>MCP – 1 </a:t>
            </a:r>
            <a:r>
              <a:rPr lang="cs-CZ" altLang="cs-CZ" sz="1000" dirty="0" err="1" smtClean="0"/>
              <a:t>regulate</a:t>
            </a:r>
            <a:r>
              <a:rPr lang="cs-CZ" altLang="cs-CZ" sz="1000" dirty="0" smtClean="0"/>
              <a:t> </a:t>
            </a:r>
            <a:r>
              <a:rPr lang="cs-CZ" altLang="cs-CZ" sz="1000" dirty="0" err="1" smtClean="0"/>
              <a:t>migration</a:t>
            </a:r>
            <a:r>
              <a:rPr lang="cs-CZ" altLang="cs-CZ" sz="1000" dirty="0" smtClean="0"/>
              <a:t> and </a:t>
            </a:r>
            <a:r>
              <a:rPr lang="cs-CZ" altLang="cs-CZ" sz="1000" dirty="0" err="1" smtClean="0"/>
              <a:t>infiltration</a:t>
            </a:r>
            <a:r>
              <a:rPr lang="cs-CZ" altLang="cs-CZ" sz="1000" dirty="0" smtClean="0"/>
              <a:t> </a:t>
            </a:r>
            <a:r>
              <a:rPr lang="cs-CZ" altLang="cs-CZ" sz="1000" dirty="0" err="1" smtClean="0"/>
              <a:t>of</a:t>
            </a:r>
            <a:r>
              <a:rPr lang="cs-CZ" altLang="cs-CZ" sz="1000" dirty="0" smtClean="0"/>
              <a:t> </a:t>
            </a:r>
            <a:r>
              <a:rPr lang="cs-CZ" altLang="cs-CZ" sz="1000" dirty="0" err="1" smtClean="0"/>
              <a:t>monocytes</a:t>
            </a:r>
            <a:r>
              <a:rPr lang="cs-CZ" altLang="cs-CZ" sz="1000" dirty="0" smtClean="0"/>
              <a:t>/</a:t>
            </a:r>
            <a:r>
              <a:rPr lang="cs-CZ" altLang="cs-CZ" sz="1000" dirty="0" err="1" smtClean="0"/>
              <a:t>macrophages</a:t>
            </a:r>
            <a:r>
              <a:rPr lang="cs-CZ" altLang="cs-CZ" sz="1000" dirty="0" smtClean="0"/>
              <a:t> , </a:t>
            </a:r>
            <a:r>
              <a:rPr lang="cs-CZ" altLang="cs-CZ" sz="1000" dirty="0" err="1" smtClean="0"/>
              <a:t>memory</a:t>
            </a:r>
            <a:r>
              <a:rPr lang="cs-CZ" altLang="cs-CZ" sz="1000" dirty="0" smtClean="0"/>
              <a:t> T </a:t>
            </a:r>
            <a:r>
              <a:rPr lang="cs-CZ" altLang="cs-CZ" sz="1000" dirty="0" err="1" smtClean="0"/>
              <a:t>lymphocytes</a:t>
            </a:r>
            <a:r>
              <a:rPr lang="cs-CZ" altLang="cs-CZ" sz="1000" dirty="0" smtClean="0"/>
              <a:t>, and natural </a:t>
            </a:r>
            <a:r>
              <a:rPr lang="cs-CZ" altLang="cs-CZ" sz="1000" dirty="0" err="1" smtClean="0"/>
              <a:t>killer</a:t>
            </a:r>
            <a:r>
              <a:rPr lang="cs-CZ" altLang="cs-CZ" sz="1000" dirty="0" smtClean="0"/>
              <a:t> (NK) </a:t>
            </a:r>
            <a:r>
              <a:rPr lang="cs-CZ" altLang="cs-CZ" sz="1000" dirty="0" err="1" smtClean="0"/>
              <a:t>cells</a:t>
            </a:r>
            <a:r>
              <a:rPr lang="cs-CZ" altLang="cs-CZ" sz="1000" dirty="0" smtClean="0"/>
              <a:t>. </a:t>
            </a:r>
            <a:endParaRPr lang="cs-CZ" altLang="cs-CZ" sz="1600" dirty="0" smtClean="0"/>
          </a:p>
          <a:p>
            <a:r>
              <a:rPr lang="cs-CZ" altLang="cs-CZ" sz="1600" dirty="0" smtClean="0"/>
              <a:t>MIP - 1</a:t>
            </a:r>
            <a:r>
              <a:rPr lang="cs-CZ" altLang="cs-CZ" sz="1000" dirty="0" smtClean="0"/>
              <a:t>produced by </a:t>
            </a:r>
            <a:r>
              <a:rPr lang="cs-CZ" altLang="cs-CZ" sz="1000" dirty="0" err="1" smtClean="0"/>
              <a:t>macrophages</a:t>
            </a:r>
            <a:r>
              <a:rPr lang="cs-CZ" altLang="cs-CZ" sz="1000" dirty="0" smtClean="0"/>
              <a:t> </a:t>
            </a:r>
            <a:r>
              <a:rPr lang="cs-CZ" altLang="cs-CZ" sz="1000" dirty="0" err="1" smtClean="0"/>
              <a:t>that</a:t>
            </a:r>
            <a:r>
              <a:rPr lang="cs-CZ" altLang="cs-CZ" sz="1000" dirty="0" smtClean="0"/>
              <a:t> </a:t>
            </a:r>
            <a:r>
              <a:rPr lang="cs-CZ" altLang="cs-CZ" sz="1000" dirty="0" err="1" smtClean="0"/>
              <a:t>causes</a:t>
            </a:r>
            <a:r>
              <a:rPr lang="cs-CZ" altLang="cs-CZ" sz="1000" dirty="0" smtClean="0"/>
              <a:t> </a:t>
            </a:r>
            <a:r>
              <a:rPr lang="cs-CZ" altLang="cs-CZ" sz="1000" dirty="0" err="1" smtClean="0"/>
              <a:t>local</a:t>
            </a:r>
            <a:r>
              <a:rPr lang="cs-CZ" altLang="cs-CZ" sz="1000" dirty="0" smtClean="0"/>
              <a:t> </a:t>
            </a:r>
            <a:r>
              <a:rPr lang="cs-CZ" altLang="cs-CZ" sz="1000" dirty="0" err="1" smtClean="0"/>
              <a:t>inflammatory</a:t>
            </a:r>
            <a:r>
              <a:rPr lang="cs-CZ" altLang="cs-CZ" sz="1000" dirty="0" smtClean="0"/>
              <a:t> </a:t>
            </a:r>
            <a:r>
              <a:rPr lang="cs-CZ" altLang="cs-CZ" sz="1000" dirty="0" err="1" smtClean="0"/>
              <a:t>responses</a:t>
            </a:r>
            <a:r>
              <a:rPr lang="cs-CZ" altLang="cs-CZ" sz="1000" dirty="0" smtClean="0"/>
              <a:t> in </a:t>
            </a:r>
            <a:r>
              <a:rPr lang="cs-CZ" altLang="cs-CZ" sz="1000" dirty="0" err="1" smtClean="0"/>
              <a:t>vivo</a:t>
            </a:r>
            <a:r>
              <a:rPr lang="cs-CZ" altLang="cs-CZ" sz="1000" dirty="0" smtClean="0"/>
              <a:t>, and </a:t>
            </a:r>
            <a:r>
              <a:rPr lang="cs-CZ" altLang="cs-CZ" sz="1000" dirty="0" err="1" smtClean="0"/>
              <a:t>induces</a:t>
            </a:r>
            <a:r>
              <a:rPr lang="cs-CZ" altLang="cs-CZ" sz="1000" dirty="0" smtClean="0"/>
              <a:t> </a:t>
            </a:r>
            <a:r>
              <a:rPr lang="cs-CZ" altLang="cs-CZ" sz="1000" dirty="0" err="1" smtClean="0"/>
              <a:t>superoxide</a:t>
            </a:r>
            <a:r>
              <a:rPr lang="cs-CZ" altLang="cs-CZ" sz="1000" dirty="0" smtClean="0"/>
              <a:t> </a:t>
            </a:r>
            <a:r>
              <a:rPr lang="cs-CZ" altLang="cs-CZ" sz="1000" dirty="0" err="1" smtClean="0"/>
              <a:t>production</a:t>
            </a:r>
            <a:r>
              <a:rPr lang="cs-CZ" altLang="cs-CZ" sz="1000" dirty="0" smtClean="0"/>
              <a:t> by </a:t>
            </a:r>
            <a:r>
              <a:rPr lang="cs-CZ" altLang="cs-CZ" sz="1000" dirty="0" err="1" smtClean="0"/>
              <a:t>neutrophils</a:t>
            </a:r>
            <a:r>
              <a:rPr lang="cs-CZ" altLang="cs-CZ" sz="1000" dirty="0" smtClean="0"/>
              <a:t> in vitro, </a:t>
            </a:r>
            <a:r>
              <a:rPr lang="cs-CZ" altLang="cs-CZ" sz="1000" dirty="0" err="1" smtClean="0"/>
              <a:t>chemoattractant</a:t>
            </a:r>
            <a:r>
              <a:rPr lang="cs-CZ" altLang="cs-CZ" sz="1000" dirty="0" smtClean="0"/>
              <a:t> </a:t>
            </a:r>
            <a:r>
              <a:rPr lang="cs-CZ" altLang="cs-CZ" sz="1000" dirty="0" err="1" smtClean="0"/>
              <a:t>for</a:t>
            </a:r>
            <a:r>
              <a:rPr lang="cs-CZ" altLang="cs-CZ" sz="1000" dirty="0" smtClean="0"/>
              <a:t> natural </a:t>
            </a:r>
            <a:r>
              <a:rPr lang="cs-CZ" altLang="cs-CZ" sz="1000" dirty="0" err="1" smtClean="0"/>
              <a:t>killer</a:t>
            </a:r>
            <a:r>
              <a:rPr lang="cs-CZ" altLang="cs-CZ" sz="1000" dirty="0" smtClean="0"/>
              <a:t> </a:t>
            </a:r>
            <a:r>
              <a:rPr lang="cs-CZ" altLang="cs-CZ" sz="1000" dirty="0" err="1" smtClean="0"/>
              <a:t>cells</a:t>
            </a:r>
            <a:r>
              <a:rPr lang="cs-CZ" altLang="cs-CZ" sz="1000" dirty="0" smtClean="0"/>
              <a:t>, </a:t>
            </a:r>
            <a:r>
              <a:rPr lang="cs-CZ" altLang="cs-CZ" sz="1000" dirty="0" err="1" smtClean="0"/>
              <a:t>monocytes</a:t>
            </a:r>
            <a:r>
              <a:rPr lang="cs-CZ" altLang="cs-CZ" sz="1000" dirty="0" smtClean="0"/>
              <a:t> and a variety </a:t>
            </a:r>
            <a:r>
              <a:rPr lang="cs-CZ" altLang="cs-CZ" sz="1000" dirty="0" err="1" smtClean="0"/>
              <a:t>of</a:t>
            </a:r>
            <a:r>
              <a:rPr lang="cs-CZ" altLang="cs-CZ" sz="1000" dirty="0" smtClean="0"/>
              <a:t> </a:t>
            </a:r>
            <a:r>
              <a:rPr lang="cs-CZ" altLang="cs-CZ" sz="1000" dirty="0" err="1" smtClean="0"/>
              <a:t>other</a:t>
            </a:r>
            <a:r>
              <a:rPr lang="cs-CZ" altLang="cs-CZ" sz="1000" dirty="0" smtClean="0"/>
              <a:t> </a:t>
            </a:r>
            <a:r>
              <a:rPr lang="cs-CZ" altLang="cs-CZ" sz="1000" dirty="0" err="1" smtClean="0"/>
              <a:t>immune</a:t>
            </a:r>
            <a:r>
              <a:rPr lang="cs-CZ" altLang="cs-CZ" sz="1000" dirty="0" smtClean="0"/>
              <a:t> </a:t>
            </a:r>
            <a:r>
              <a:rPr lang="cs-CZ" altLang="cs-CZ" sz="1000" dirty="0" err="1" smtClean="0"/>
              <a:t>cells</a:t>
            </a:r>
            <a:r>
              <a:rPr lang="cs-CZ" altLang="cs-CZ" sz="1000" dirty="0" smtClean="0"/>
              <a:t>. Regulují pohyb </a:t>
            </a:r>
            <a:r>
              <a:rPr lang="cs-CZ" altLang="cs-CZ" sz="1000" dirty="0" err="1" smtClean="0"/>
              <a:t>monocyto</a:t>
            </a:r>
            <a:r>
              <a:rPr lang="cs-CZ" altLang="cs-CZ" sz="1000" dirty="0" smtClean="0"/>
              <a:t> makrofágových buněk a T a B lymfocytů. Podobný účinek </a:t>
            </a:r>
            <a:r>
              <a:rPr lang="cs-CZ" altLang="cs-CZ" sz="1000" dirty="0" err="1" smtClean="0"/>
              <a:t>vykjazuje</a:t>
            </a:r>
            <a:r>
              <a:rPr lang="cs-CZ" altLang="cs-CZ" sz="1000" dirty="0" smtClean="0"/>
              <a:t> i MCP – 1</a:t>
            </a:r>
          </a:p>
          <a:p>
            <a:endParaRPr lang="cs-CZ" altLang="cs-CZ" sz="1000" dirty="0" smtClean="0"/>
          </a:p>
          <a:p>
            <a:r>
              <a:rPr lang="cs-CZ" altLang="cs-CZ" sz="1000" dirty="0" err="1" smtClean="0"/>
              <a:t>Il</a:t>
            </a:r>
            <a:r>
              <a:rPr lang="cs-CZ" altLang="cs-CZ" sz="1000" dirty="0" smtClean="0"/>
              <a:t> – 16 - </a:t>
            </a:r>
            <a:r>
              <a:rPr lang="cs-CZ" altLang="cs-CZ" dirty="0" err="1" smtClean="0"/>
              <a:t>factor</a:t>
            </a:r>
            <a:r>
              <a:rPr lang="cs-CZ" altLang="cs-CZ" dirty="0" smtClean="0"/>
              <a:t> </a:t>
            </a:r>
            <a:r>
              <a:rPr lang="cs-CZ" altLang="cs-CZ" dirty="0" err="1" smtClean="0"/>
              <a:t>that</a:t>
            </a:r>
            <a:r>
              <a:rPr lang="cs-CZ" altLang="cs-CZ" dirty="0" smtClean="0"/>
              <a:t> </a:t>
            </a:r>
            <a:r>
              <a:rPr lang="cs-CZ" altLang="cs-CZ" dirty="0" err="1" smtClean="0"/>
              <a:t>could</a:t>
            </a:r>
            <a:r>
              <a:rPr lang="cs-CZ" altLang="cs-CZ" dirty="0" smtClean="0"/>
              <a:t> </a:t>
            </a:r>
            <a:r>
              <a:rPr lang="cs-CZ" altLang="cs-CZ" dirty="0" err="1" smtClean="0"/>
              <a:t>attract</a:t>
            </a:r>
            <a:r>
              <a:rPr lang="cs-CZ" altLang="cs-CZ" dirty="0" smtClean="0"/>
              <a:t> </a:t>
            </a:r>
            <a:r>
              <a:rPr lang="cs-CZ" altLang="cs-CZ" dirty="0" err="1" smtClean="0"/>
              <a:t>activated</a:t>
            </a:r>
            <a:r>
              <a:rPr lang="cs-CZ" altLang="cs-CZ" dirty="0" smtClean="0"/>
              <a:t> </a:t>
            </a:r>
            <a:r>
              <a:rPr lang="cs-CZ" altLang="cs-CZ" dirty="0" smtClean="0">
                <a:hlinkClick r:id="rId3" tooltip="T cells"/>
              </a:rPr>
              <a:t>T </a:t>
            </a:r>
            <a:r>
              <a:rPr lang="cs-CZ" altLang="cs-CZ" dirty="0" err="1" smtClean="0">
                <a:hlinkClick r:id="rId3" tooltip="T cells"/>
              </a:rPr>
              <a:t>cells</a:t>
            </a:r>
            <a:r>
              <a:rPr lang="cs-CZ" altLang="cs-CZ" dirty="0" smtClean="0"/>
              <a:t> in </a:t>
            </a:r>
            <a:r>
              <a:rPr lang="cs-CZ" altLang="cs-CZ" dirty="0" err="1" smtClean="0"/>
              <a:t>humans</a:t>
            </a:r>
            <a:r>
              <a:rPr lang="cs-CZ" altLang="cs-CZ" dirty="0" smtClean="0"/>
              <a:t>, </a:t>
            </a:r>
            <a:r>
              <a:rPr lang="cs-CZ" altLang="cs-CZ" dirty="0" err="1" smtClean="0"/>
              <a:t>it</a:t>
            </a:r>
            <a:r>
              <a:rPr lang="cs-CZ" altLang="cs-CZ" dirty="0" smtClean="0"/>
              <a:t> </a:t>
            </a:r>
            <a:r>
              <a:rPr lang="cs-CZ" altLang="cs-CZ" dirty="0" err="1" smtClean="0"/>
              <a:t>was</a:t>
            </a:r>
            <a:r>
              <a:rPr lang="cs-CZ" altLang="cs-CZ" dirty="0" smtClean="0"/>
              <a:t> </a:t>
            </a:r>
            <a:r>
              <a:rPr lang="cs-CZ" altLang="cs-CZ" dirty="0" err="1" smtClean="0"/>
              <a:t>previously</a:t>
            </a:r>
            <a:r>
              <a:rPr lang="cs-CZ" altLang="cs-CZ" dirty="0" smtClean="0"/>
              <a:t> </a:t>
            </a:r>
            <a:r>
              <a:rPr lang="cs-CZ" altLang="cs-CZ" dirty="0" err="1" smtClean="0"/>
              <a:t>called</a:t>
            </a:r>
            <a:r>
              <a:rPr lang="cs-CZ" altLang="cs-CZ" dirty="0" smtClean="0"/>
              <a:t> </a:t>
            </a:r>
            <a:r>
              <a:rPr lang="cs-CZ" altLang="cs-CZ" dirty="0" err="1" smtClean="0"/>
              <a:t>lymphocyte</a:t>
            </a:r>
            <a:r>
              <a:rPr lang="cs-CZ" altLang="cs-CZ" dirty="0" smtClean="0"/>
              <a:t> </a:t>
            </a:r>
            <a:r>
              <a:rPr lang="cs-CZ" altLang="cs-CZ" dirty="0" err="1" smtClean="0"/>
              <a:t>chemoattractant</a:t>
            </a:r>
            <a:r>
              <a:rPr lang="cs-CZ" altLang="cs-CZ" dirty="0" smtClean="0"/>
              <a:t> </a:t>
            </a:r>
            <a:r>
              <a:rPr lang="cs-CZ" altLang="cs-CZ" dirty="0" err="1" smtClean="0"/>
              <a:t>factor</a:t>
            </a:r>
            <a:r>
              <a:rPr lang="cs-CZ" altLang="cs-CZ" dirty="0" smtClean="0"/>
              <a:t> (LCF).[3] </a:t>
            </a:r>
            <a:r>
              <a:rPr lang="cs-CZ" altLang="cs-CZ" dirty="0" err="1" smtClean="0"/>
              <a:t>Since</a:t>
            </a:r>
            <a:r>
              <a:rPr lang="cs-CZ" altLang="cs-CZ" dirty="0" smtClean="0"/>
              <a:t> </a:t>
            </a:r>
            <a:r>
              <a:rPr lang="cs-CZ" altLang="cs-CZ" dirty="0" err="1" smtClean="0"/>
              <a:t>then</a:t>
            </a:r>
            <a:r>
              <a:rPr lang="cs-CZ" altLang="cs-CZ" dirty="0" smtClean="0"/>
              <a:t>, </a:t>
            </a:r>
            <a:r>
              <a:rPr lang="cs-CZ" altLang="cs-CZ" dirty="0" err="1" smtClean="0"/>
              <a:t>this</a:t>
            </a:r>
            <a:r>
              <a:rPr lang="cs-CZ" altLang="cs-CZ" dirty="0" smtClean="0"/>
              <a:t> </a:t>
            </a:r>
            <a:r>
              <a:rPr lang="cs-CZ" altLang="cs-CZ" dirty="0" err="1" smtClean="0"/>
              <a:t>interleukin</a:t>
            </a:r>
            <a:r>
              <a:rPr lang="cs-CZ" altLang="cs-CZ" dirty="0" smtClean="0"/>
              <a:t> has </a:t>
            </a:r>
            <a:r>
              <a:rPr lang="cs-CZ" altLang="cs-CZ" dirty="0" err="1" smtClean="0"/>
              <a:t>been</a:t>
            </a:r>
            <a:r>
              <a:rPr lang="cs-CZ" altLang="cs-CZ" dirty="0" smtClean="0"/>
              <a:t> </a:t>
            </a:r>
            <a:r>
              <a:rPr lang="cs-CZ" altLang="cs-CZ" dirty="0" err="1" smtClean="0"/>
              <a:t>shown</a:t>
            </a:r>
            <a:r>
              <a:rPr lang="cs-CZ" altLang="cs-CZ" dirty="0" smtClean="0"/>
              <a:t> to </a:t>
            </a:r>
            <a:r>
              <a:rPr lang="cs-CZ" altLang="cs-CZ" dirty="0" err="1" smtClean="0"/>
              <a:t>recruit</a:t>
            </a:r>
            <a:r>
              <a:rPr lang="cs-CZ" altLang="cs-CZ" dirty="0" smtClean="0"/>
              <a:t> and </a:t>
            </a:r>
            <a:r>
              <a:rPr lang="cs-CZ" altLang="cs-CZ" dirty="0" err="1" smtClean="0"/>
              <a:t>activate</a:t>
            </a:r>
            <a:r>
              <a:rPr lang="cs-CZ" altLang="cs-CZ" dirty="0" smtClean="0"/>
              <a:t> many </a:t>
            </a:r>
            <a:r>
              <a:rPr lang="cs-CZ" altLang="cs-CZ" dirty="0" err="1" smtClean="0"/>
              <a:t>other</a:t>
            </a:r>
            <a:r>
              <a:rPr lang="cs-CZ" altLang="cs-CZ" dirty="0" smtClean="0"/>
              <a:t> </a:t>
            </a:r>
            <a:r>
              <a:rPr lang="cs-CZ" altLang="cs-CZ" dirty="0" err="1" smtClean="0"/>
              <a:t>cells</a:t>
            </a:r>
            <a:r>
              <a:rPr lang="cs-CZ" altLang="cs-CZ" dirty="0" smtClean="0"/>
              <a:t> </a:t>
            </a:r>
            <a:r>
              <a:rPr lang="cs-CZ" altLang="cs-CZ" dirty="0" err="1" smtClean="0"/>
              <a:t>expressing</a:t>
            </a:r>
            <a:r>
              <a:rPr lang="cs-CZ" altLang="cs-CZ" dirty="0" smtClean="0"/>
              <a:t> </a:t>
            </a:r>
            <a:r>
              <a:rPr lang="cs-CZ" altLang="cs-CZ" dirty="0" err="1" smtClean="0"/>
              <a:t>the</a:t>
            </a:r>
            <a:r>
              <a:rPr lang="cs-CZ" altLang="cs-CZ" dirty="0" smtClean="0"/>
              <a:t> CD4 </a:t>
            </a:r>
            <a:r>
              <a:rPr lang="cs-CZ" altLang="cs-CZ" dirty="0" err="1" smtClean="0"/>
              <a:t>molecule</a:t>
            </a:r>
            <a:r>
              <a:rPr lang="cs-CZ" altLang="cs-CZ" dirty="0" smtClean="0"/>
              <a:t>, </a:t>
            </a:r>
            <a:r>
              <a:rPr lang="cs-CZ" altLang="cs-CZ" dirty="0" err="1" smtClean="0"/>
              <a:t>including</a:t>
            </a:r>
            <a:r>
              <a:rPr lang="cs-CZ" altLang="cs-CZ" dirty="0" smtClean="0"/>
              <a:t> </a:t>
            </a:r>
            <a:r>
              <a:rPr lang="cs-CZ" altLang="cs-CZ" dirty="0" err="1" smtClean="0">
                <a:hlinkClick r:id="rId7" tooltip="Monocytes"/>
              </a:rPr>
              <a:t>monocytes</a:t>
            </a:r>
            <a:r>
              <a:rPr lang="cs-CZ" altLang="cs-CZ" dirty="0" smtClean="0"/>
              <a:t>, </a:t>
            </a:r>
            <a:r>
              <a:rPr lang="cs-CZ" altLang="cs-CZ" dirty="0" err="1" smtClean="0">
                <a:hlinkClick r:id="rId8" tooltip="Eosinophils"/>
              </a:rPr>
              <a:t>eosinophils</a:t>
            </a:r>
            <a:r>
              <a:rPr lang="cs-CZ" altLang="cs-CZ" dirty="0" smtClean="0"/>
              <a:t>, and </a:t>
            </a:r>
            <a:r>
              <a:rPr lang="cs-CZ" altLang="cs-CZ" dirty="0" err="1" smtClean="0">
                <a:hlinkClick r:id="rId9" tooltip="Dendritic cells"/>
              </a:rPr>
              <a:t>dendritic</a:t>
            </a:r>
            <a:r>
              <a:rPr lang="cs-CZ" altLang="cs-CZ" dirty="0" smtClean="0">
                <a:hlinkClick r:id="rId9" tooltip="Dendritic cells"/>
              </a:rPr>
              <a:t> </a:t>
            </a:r>
            <a:r>
              <a:rPr lang="cs-CZ" altLang="cs-CZ" dirty="0" err="1" smtClean="0">
                <a:hlinkClick r:id="rId9" tooltip="Dendritic cells"/>
              </a:rPr>
              <a:t>cells</a:t>
            </a:r>
            <a:r>
              <a:rPr lang="cs-CZ" altLang="cs-CZ" dirty="0" smtClean="0"/>
              <a:t>.</a:t>
            </a:r>
          </a:p>
          <a:p>
            <a:r>
              <a:rPr lang="cs-CZ" altLang="cs-CZ" dirty="0" err="1" smtClean="0"/>
              <a:t>is</a:t>
            </a:r>
            <a:r>
              <a:rPr lang="cs-CZ" altLang="cs-CZ" dirty="0" smtClean="0"/>
              <a:t> a </a:t>
            </a:r>
            <a:r>
              <a:rPr lang="cs-CZ" altLang="cs-CZ" dirty="0" err="1" smtClean="0">
                <a:hlinkClick r:id="rId10" tooltip="Cytokine"/>
              </a:rPr>
              <a:t>cytokine</a:t>
            </a:r>
            <a:r>
              <a:rPr lang="cs-CZ" altLang="cs-CZ" dirty="0" smtClean="0"/>
              <a:t> </a:t>
            </a:r>
            <a:r>
              <a:rPr lang="cs-CZ" altLang="cs-CZ" dirty="0" err="1" smtClean="0"/>
              <a:t>that</a:t>
            </a:r>
            <a:r>
              <a:rPr lang="cs-CZ" altLang="cs-CZ" dirty="0" smtClean="0"/>
              <a:t> </a:t>
            </a:r>
            <a:r>
              <a:rPr lang="cs-CZ" altLang="cs-CZ" dirty="0" err="1" smtClean="0"/>
              <a:t>is</a:t>
            </a:r>
            <a:r>
              <a:rPr lang="cs-CZ" altLang="cs-CZ" dirty="0" smtClean="0"/>
              <a:t> </a:t>
            </a:r>
            <a:r>
              <a:rPr lang="cs-CZ" altLang="cs-CZ" dirty="0" err="1" smtClean="0"/>
              <a:t>released</a:t>
            </a:r>
            <a:r>
              <a:rPr lang="cs-CZ" altLang="cs-CZ" dirty="0" smtClean="0"/>
              <a:t> by a variety </a:t>
            </a:r>
            <a:r>
              <a:rPr lang="cs-CZ" altLang="cs-CZ" dirty="0" err="1" smtClean="0"/>
              <a:t>of</a:t>
            </a:r>
            <a:r>
              <a:rPr lang="cs-CZ" altLang="cs-CZ" dirty="0" smtClean="0"/>
              <a:t> </a:t>
            </a:r>
            <a:r>
              <a:rPr lang="cs-CZ" altLang="cs-CZ" dirty="0" err="1" smtClean="0"/>
              <a:t>cells</a:t>
            </a:r>
            <a:r>
              <a:rPr lang="cs-CZ" altLang="cs-CZ" dirty="0" smtClean="0"/>
              <a:t> (</a:t>
            </a:r>
            <a:r>
              <a:rPr lang="cs-CZ" altLang="cs-CZ" dirty="0" err="1" smtClean="0"/>
              <a:t>including</a:t>
            </a:r>
            <a:r>
              <a:rPr lang="cs-CZ" altLang="cs-CZ" dirty="0" smtClean="0"/>
              <a:t> </a:t>
            </a:r>
            <a:r>
              <a:rPr lang="cs-CZ" altLang="cs-CZ" dirty="0" err="1" smtClean="0">
                <a:hlinkClick r:id="rId11" tooltip="Lymphocytes"/>
              </a:rPr>
              <a:t>lymphocytes</a:t>
            </a:r>
            <a:r>
              <a:rPr lang="cs-CZ" altLang="cs-CZ" dirty="0" smtClean="0"/>
              <a:t> and </a:t>
            </a:r>
            <a:r>
              <a:rPr lang="cs-CZ" altLang="cs-CZ" dirty="0" err="1" smtClean="0"/>
              <a:t>some</a:t>
            </a:r>
            <a:r>
              <a:rPr lang="cs-CZ" altLang="cs-CZ" dirty="0" smtClean="0"/>
              <a:t> </a:t>
            </a:r>
            <a:r>
              <a:rPr lang="cs-CZ" altLang="cs-CZ" dirty="0" err="1" smtClean="0">
                <a:hlinkClick r:id="rId12" tooltip="Epithelial cells"/>
              </a:rPr>
              <a:t>epithelial</a:t>
            </a:r>
            <a:r>
              <a:rPr lang="cs-CZ" altLang="cs-CZ" dirty="0" smtClean="0">
                <a:hlinkClick r:id="rId12" tooltip="Epithelial cells"/>
              </a:rPr>
              <a:t> </a:t>
            </a:r>
            <a:r>
              <a:rPr lang="cs-CZ" altLang="cs-CZ" dirty="0" err="1" smtClean="0">
                <a:hlinkClick r:id="rId12" tooltip="Epithelial cells"/>
              </a:rPr>
              <a:t>cells</a:t>
            </a:r>
            <a:r>
              <a:rPr lang="cs-CZ" altLang="cs-CZ" dirty="0" smtClean="0"/>
              <a:t>) </a:t>
            </a:r>
            <a:r>
              <a:rPr lang="cs-CZ" altLang="cs-CZ" dirty="0" err="1" smtClean="0"/>
              <a:t>that</a:t>
            </a:r>
            <a:r>
              <a:rPr lang="cs-CZ" altLang="cs-CZ" dirty="0" smtClean="0"/>
              <a:t> has </a:t>
            </a:r>
            <a:r>
              <a:rPr lang="cs-CZ" altLang="cs-CZ" dirty="0" err="1" smtClean="0"/>
              <a:t>been</a:t>
            </a:r>
            <a:r>
              <a:rPr lang="cs-CZ" altLang="cs-CZ" dirty="0" smtClean="0"/>
              <a:t> </a:t>
            </a:r>
            <a:r>
              <a:rPr lang="cs-CZ" altLang="cs-CZ" dirty="0" err="1" smtClean="0"/>
              <a:t>characterized</a:t>
            </a:r>
            <a:r>
              <a:rPr lang="cs-CZ" altLang="cs-CZ" dirty="0" smtClean="0"/>
              <a:t> as a </a:t>
            </a:r>
            <a:r>
              <a:rPr lang="cs-CZ" altLang="cs-CZ" dirty="0" err="1" smtClean="0">
                <a:hlinkClick r:id="rId13" tooltip="Chemoattractant"/>
              </a:rPr>
              <a:t>chemoattractant</a:t>
            </a:r>
            <a:r>
              <a:rPr lang="cs-CZ" altLang="cs-CZ" dirty="0" smtClean="0"/>
              <a:t> </a:t>
            </a:r>
            <a:r>
              <a:rPr lang="cs-CZ" altLang="cs-CZ" dirty="0" err="1" smtClean="0"/>
              <a:t>for</a:t>
            </a:r>
            <a:r>
              <a:rPr lang="cs-CZ" altLang="cs-CZ" dirty="0" smtClean="0"/>
              <a:t> </a:t>
            </a:r>
            <a:r>
              <a:rPr lang="cs-CZ" altLang="cs-CZ" dirty="0" err="1" smtClean="0"/>
              <a:t>certain</a:t>
            </a:r>
            <a:r>
              <a:rPr lang="cs-CZ" altLang="cs-CZ" dirty="0" smtClean="0"/>
              <a:t> </a:t>
            </a:r>
            <a:r>
              <a:rPr lang="cs-CZ" altLang="cs-CZ" dirty="0" err="1" smtClean="0"/>
              <a:t>immune</a:t>
            </a:r>
            <a:r>
              <a:rPr lang="cs-CZ" altLang="cs-CZ" dirty="0" smtClean="0"/>
              <a:t> </a:t>
            </a:r>
            <a:r>
              <a:rPr lang="cs-CZ" altLang="cs-CZ" dirty="0" err="1" smtClean="0"/>
              <a:t>cells</a:t>
            </a:r>
            <a:r>
              <a:rPr lang="cs-CZ" altLang="cs-CZ" dirty="0" smtClean="0"/>
              <a:t> </a:t>
            </a:r>
            <a:r>
              <a:rPr lang="cs-CZ" altLang="cs-CZ" dirty="0" err="1" smtClean="0"/>
              <a:t>expressing</a:t>
            </a:r>
            <a:r>
              <a:rPr lang="cs-CZ" altLang="cs-CZ" dirty="0" smtClean="0"/>
              <a:t> </a:t>
            </a:r>
            <a:r>
              <a:rPr lang="cs-CZ" altLang="cs-CZ" dirty="0" err="1" smtClean="0"/>
              <a:t>the</a:t>
            </a:r>
            <a:r>
              <a:rPr lang="cs-CZ" altLang="cs-CZ" dirty="0" smtClean="0"/>
              <a:t> cell </a:t>
            </a:r>
            <a:r>
              <a:rPr lang="cs-CZ" altLang="cs-CZ" dirty="0" err="1" smtClean="0"/>
              <a:t>surface</a:t>
            </a:r>
            <a:r>
              <a:rPr lang="cs-CZ" altLang="cs-CZ" dirty="0" smtClean="0"/>
              <a:t> </a:t>
            </a:r>
            <a:r>
              <a:rPr lang="cs-CZ" altLang="cs-CZ" dirty="0" err="1" smtClean="0"/>
              <a:t>molecule</a:t>
            </a:r>
            <a:r>
              <a:rPr lang="cs-CZ" altLang="cs-CZ" dirty="0" smtClean="0"/>
              <a:t> </a:t>
            </a:r>
            <a:r>
              <a:rPr lang="cs-CZ" altLang="cs-CZ" dirty="0" smtClean="0">
                <a:hlinkClick r:id="rId14" tooltip="CD4"/>
              </a:rPr>
              <a:t>CD4</a:t>
            </a:r>
            <a:r>
              <a:rPr lang="cs-CZ" altLang="cs-CZ" dirty="0" smtClean="0"/>
              <a:t>.</a:t>
            </a:r>
          </a:p>
          <a:p>
            <a:endParaRPr lang="cs-CZ" altLang="cs-CZ" dirty="0" smtClean="0"/>
          </a:p>
          <a:p>
            <a:r>
              <a:rPr lang="cs-CZ" altLang="cs-CZ" dirty="0" err="1" smtClean="0"/>
              <a:t>pleiotropic</a:t>
            </a:r>
            <a:r>
              <a:rPr lang="cs-CZ" altLang="cs-CZ" dirty="0" smtClean="0"/>
              <a:t> </a:t>
            </a:r>
            <a:r>
              <a:rPr lang="cs-CZ" altLang="cs-CZ" dirty="0" err="1" smtClean="0"/>
              <a:t>cytokine</a:t>
            </a:r>
            <a:r>
              <a:rPr lang="cs-CZ" altLang="cs-CZ" dirty="0" smtClean="0"/>
              <a:t> </a:t>
            </a:r>
            <a:r>
              <a:rPr lang="cs-CZ" altLang="cs-CZ" dirty="0" err="1" smtClean="0"/>
              <a:t>that</a:t>
            </a:r>
            <a:r>
              <a:rPr lang="cs-CZ" altLang="cs-CZ" dirty="0" smtClean="0"/>
              <a:t> </a:t>
            </a:r>
            <a:r>
              <a:rPr lang="cs-CZ" altLang="cs-CZ" dirty="0" err="1" smtClean="0"/>
              <a:t>functions</a:t>
            </a:r>
            <a:r>
              <a:rPr lang="cs-CZ" altLang="cs-CZ" dirty="0" smtClean="0"/>
              <a:t> as a </a:t>
            </a:r>
            <a:r>
              <a:rPr lang="cs-CZ" altLang="cs-CZ" dirty="0" err="1" smtClean="0"/>
              <a:t>chemoattractant</a:t>
            </a:r>
            <a:r>
              <a:rPr lang="cs-CZ" altLang="cs-CZ" dirty="0" smtClean="0"/>
              <a:t>, a </a:t>
            </a:r>
            <a:r>
              <a:rPr lang="cs-CZ" altLang="cs-CZ" dirty="0" err="1" smtClean="0"/>
              <a:t>modulator</a:t>
            </a:r>
            <a:r>
              <a:rPr lang="cs-CZ" altLang="cs-CZ" dirty="0" smtClean="0"/>
              <a:t> </a:t>
            </a:r>
            <a:r>
              <a:rPr lang="cs-CZ" altLang="cs-CZ" dirty="0" err="1" smtClean="0"/>
              <a:t>of</a:t>
            </a:r>
            <a:r>
              <a:rPr lang="cs-CZ" altLang="cs-CZ" dirty="0" smtClean="0"/>
              <a:t> T cell </a:t>
            </a:r>
            <a:r>
              <a:rPr lang="cs-CZ" altLang="cs-CZ" dirty="0" err="1" smtClean="0"/>
              <a:t>activation</a:t>
            </a:r>
            <a:r>
              <a:rPr lang="cs-CZ" altLang="cs-CZ" dirty="0" smtClean="0"/>
              <a:t>, and </a:t>
            </a:r>
            <a:r>
              <a:rPr lang="cs-CZ" altLang="cs-CZ" dirty="0" err="1" smtClean="0"/>
              <a:t>an</a:t>
            </a:r>
            <a:r>
              <a:rPr lang="cs-CZ" altLang="cs-CZ" dirty="0" smtClean="0"/>
              <a:t> inhibitor </a:t>
            </a:r>
            <a:r>
              <a:rPr lang="cs-CZ" altLang="cs-CZ" dirty="0" err="1" smtClean="0"/>
              <a:t>of</a:t>
            </a:r>
            <a:r>
              <a:rPr lang="cs-CZ" altLang="cs-CZ" dirty="0" smtClean="0"/>
              <a:t> HIV </a:t>
            </a:r>
            <a:r>
              <a:rPr lang="cs-CZ" altLang="cs-CZ" dirty="0" err="1" smtClean="0"/>
              <a:t>replication</a:t>
            </a:r>
            <a:r>
              <a:rPr lang="cs-CZ" altLang="cs-CZ" dirty="0" smtClean="0"/>
              <a:t>. </a:t>
            </a:r>
            <a:endParaRPr lang="cs-CZ" altLang="cs-CZ" dirty="0" smtClean="0"/>
          </a:p>
          <a:p>
            <a:endParaRPr lang="cs-CZ" altLang="cs-CZ" dirty="0" smtClean="0"/>
          </a:p>
          <a:p>
            <a:r>
              <a:rPr lang="cs-CZ" dirty="0" smtClean="0">
                <a:effectLst/>
              </a:rPr>
              <a:t>MCP 1 - </a:t>
            </a:r>
            <a:r>
              <a:rPr lang="en-US" dirty="0" smtClean="0">
                <a:effectLst/>
              </a:rPr>
              <a:t>recruits </a:t>
            </a:r>
            <a:r>
              <a:rPr lang="en-US" dirty="0" smtClean="0">
                <a:effectLst/>
                <a:hlinkClick r:id="rId15" tooltip="Monocyte"/>
              </a:rPr>
              <a:t>monocytes</a:t>
            </a:r>
            <a:r>
              <a:rPr lang="en-US" dirty="0" smtClean="0">
                <a:effectLst/>
              </a:rPr>
              <a:t>, </a:t>
            </a:r>
            <a:r>
              <a:rPr lang="en-US" dirty="0" smtClean="0">
                <a:effectLst/>
                <a:hlinkClick r:id="rId16" tooltip="Memory T cells"/>
              </a:rPr>
              <a:t>memory T cells</a:t>
            </a:r>
            <a:r>
              <a:rPr lang="en-US" dirty="0" smtClean="0">
                <a:effectLst/>
              </a:rPr>
              <a:t>, and </a:t>
            </a:r>
            <a:r>
              <a:rPr lang="en-US" dirty="0" smtClean="0">
                <a:effectLst/>
                <a:hlinkClick r:id="rId9" tooltip="Dendritic cells"/>
              </a:rPr>
              <a:t>dendritic cells</a:t>
            </a:r>
            <a:r>
              <a:rPr lang="en-US" dirty="0" smtClean="0">
                <a:effectLst/>
              </a:rPr>
              <a:t> to the sites of </a:t>
            </a:r>
            <a:r>
              <a:rPr lang="en-US" dirty="0" smtClean="0">
                <a:effectLst/>
                <a:hlinkClick r:id="rId17" tooltip="Inflammation"/>
              </a:rPr>
              <a:t>inflammation</a:t>
            </a:r>
            <a:r>
              <a:rPr lang="en-US" dirty="0" smtClean="0">
                <a:effectLst/>
              </a:rPr>
              <a:t> produced by either tissue injury or </a:t>
            </a:r>
            <a:r>
              <a:rPr lang="en-US" dirty="0" smtClean="0">
                <a:effectLst/>
                <a:hlinkClick r:id="rId18" tooltip="Infection"/>
              </a:rPr>
              <a:t>infection</a:t>
            </a:r>
            <a:r>
              <a:rPr lang="en-US" dirty="0" smtClean="0">
                <a:effectLst/>
              </a:rPr>
              <a:t>.</a:t>
            </a:r>
            <a:endParaRPr lang="cs-CZ" altLang="cs-CZ" dirty="0" smtClean="0"/>
          </a:p>
          <a:p>
            <a:endParaRPr lang="cs-CZ" dirty="0" smtClean="0"/>
          </a:p>
        </p:txBody>
      </p:sp>
    </p:spTree>
    <p:extLst>
      <p:ext uri="{BB962C8B-B14F-4D97-AF65-F5344CB8AC3E}">
        <p14:creationId xmlns:p14="http://schemas.microsoft.com/office/powerpoint/2010/main" val="2393152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a:ln/>
        </p:spPr>
      </p:sp>
      <p:sp>
        <p:nvSpPr>
          <p:cNvPr id="55298" name="Rectangle 3"/>
          <p:cNvSpPr>
            <a:spLocks noGrp="1" noChangeArrowheads="1"/>
          </p:cNvSpPr>
          <p:nvPr>
            <p:ph type="body" idx="1"/>
          </p:nvPr>
        </p:nvSpPr>
        <p:spPr>
          <a:noFill/>
          <a:ln/>
        </p:spPr>
        <p:txBody>
          <a:bodyPr/>
          <a:lstStyle/>
          <a:p>
            <a:r>
              <a:rPr lang="cs-CZ" altLang="cs-CZ" sz="1600" smtClean="0"/>
              <a:t>IL - 6 </a:t>
            </a:r>
            <a:r>
              <a:rPr lang="cs-CZ" altLang="cs-CZ" sz="1000" b="1" smtClean="0"/>
              <a:t>both a pro-inflammatory cytokine and an anti-inflammatory myokine.</a:t>
            </a:r>
            <a:r>
              <a:rPr lang="cs-CZ" altLang="cs-CZ" sz="1000" smtClean="0"/>
              <a:t> </a:t>
            </a:r>
            <a:r>
              <a:rPr lang="cs-CZ" altLang="cs-CZ" sz="1000" b="1" smtClean="0"/>
              <a:t>stimulate immune response during infection and after trauma, plays a role in fighting infection</a:t>
            </a:r>
            <a:r>
              <a:rPr lang="cs-CZ" altLang="cs-CZ" sz="1000" smtClean="0"/>
              <a:t>. </a:t>
            </a:r>
            <a:endParaRPr lang="cs-CZ" altLang="cs-CZ" smtClean="0"/>
          </a:p>
          <a:p>
            <a:r>
              <a:rPr lang="cs-CZ" altLang="cs-CZ" sz="1400" smtClean="0"/>
              <a:t>IL - 8 </a:t>
            </a:r>
            <a:r>
              <a:rPr lang="cs-CZ" altLang="cs-CZ" sz="1000" smtClean="0"/>
              <a:t>induces chemotaxis in target cells, primarily neutrophils but also other granulocytes, causing them to migrate toward the site of infection, induces phagocytosis, proinflammatory mediator . První prozánětlivý cytokin v místě boje. </a:t>
            </a:r>
          </a:p>
          <a:p>
            <a:r>
              <a:rPr lang="cs-CZ" altLang="cs-CZ" sz="1400" smtClean="0"/>
              <a:t>RANTES</a:t>
            </a:r>
            <a:r>
              <a:rPr lang="cs-CZ" altLang="cs-CZ" smtClean="0"/>
              <a:t> </a:t>
            </a:r>
            <a:r>
              <a:rPr lang="cs-CZ" altLang="cs-CZ" sz="1000" smtClean="0"/>
              <a:t>plays an active role in recruiting leukocytes into inflammatory sites, induces the proliferation and activation of certain natural-killer (NK) cells. chemotaktický pro T lymfocyty, eosinofilyu a stimuluje basofily s uvolnění histaminu.</a:t>
            </a:r>
            <a:endParaRPr lang="cs-CZ" altLang="cs-CZ" smtClean="0"/>
          </a:p>
          <a:p>
            <a:r>
              <a:rPr lang="cs-CZ" altLang="cs-CZ" sz="1600" smtClean="0"/>
              <a:t>MCP – 1 </a:t>
            </a:r>
            <a:r>
              <a:rPr lang="cs-CZ" altLang="cs-CZ" sz="1000" smtClean="0"/>
              <a:t>regulate migration and infiltration of monocytes/macrophages , memory T lymphocytes, and natural killer (NK) cells. </a:t>
            </a:r>
            <a:endParaRPr lang="cs-CZ" altLang="cs-CZ" sz="1600" smtClean="0"/>
          </a:p>
          <a:p>
            <a:r>
              <a:rPr lang="cs-CZ" altLang="cs-CZ" sz="1600" smtClean="0"/>
              <a:t>MIP - 1</a:t>
            </a:r>
            <a:r>
              <a:rPr lang="cs-CZ" altLang="cs-CZ" sz="1000" smtClean="0"/>
              <a:t>produced by macrophages that causes local inflammatory responses in vivo, and induces superoxide production by neutrophils in vitro, chemoattractant for natural killer cells, monocytes and a variety of other immune cells. Regulují pohyb monocyto makrofágových buněk a T a B lymfocytů. Podobný účinek vykjazuje i MCP – 1</a:t>
            </a:r>
          </a:p>
          <a:p>
            <a:endParaRPr lang="cs-CZ" altLang="cs-CZ" sz="1000" smtClean="0"/>
          </a:p>
          <a:p>
            <a:r>
              <a:rPr lang="cs-CZ" altLang="cs-CZ" sz="1000" smtClean="0"/>
              <a:t>Il – 16 - </a:t>
            </a:r>
            <a:r>
              <a:rPr lang="cs-CZ" altLang="cs-CZ" smtClean="0"/>
              <a:t>factor that could attract activated </a:t>
            </a:r>
            <a:r>
              <a:rPr lang="cs-CZ" altLang="cs-CZ" smtClean="0">
                <a:hlinkClick r:id="rId3" tooltip="T cells"/>
              </a:rPr>
              <a:t>T cells</a:t>
            </a:r>
            <a:r>
              <a:rPr lang="cs-CZ" altLang="cs-CZ" smtClean="0"/>
              <a:t> in humans, it was previously called lymphocyte chemoattractant factor (LCF).[3] Since then, this interleukin has been shown to recruit and activate many other cells expressing the CD4 molecule, including </a:t>
            </a:r>
            <a:r>
              <a:rPr lang="cs-CZ" altLang="cs-CZ" smtClean="0">
                <a:hlinkClick r:id="rId4" tooltip="Monocytes"/>
              </a:rPr>
              <a:t>monocytes</a:t>
            </a:r>
            <a:r>
              <a:rPr lang="cs-CZ" altLang="cs-CZ" smtClean="0"/>
              <a:t>, </a:t>
            </a:r>
            <a:r>
              <a:rPr lang="cs-CZ" altLang="cs-CZ" smtClean="0">
                <a:hlinkClick r:id="rId5" tooltip="Eosinophils"/>
              </a:rPr>
              <a:t>eosinophils</a:t>
            </a:r>
            <a:r>
              <a:rPr lang="cs-CZ" altLang="cs-CZ" smtClean="0"/>
              <a:t>, and </a:t>
            </a:r>
            <a:r>
              <a:rPr lang="cs-CZ" altLang="cs-CZ" smtClean="0">
                <a:hlinkClick r:id="rId6" tooltip="Dendritic cells"/>
              </a:rPr>
              <a:t>dendritic cells</a:t>
            </a:r>
            <a:r>
              <a:rPr lang="cs-CZ" altLang="cs-CZ" smtClean="0"/>
              <a:t>.</a:t>
            </a:r>
          </a:p>
          <a:p>
            <a:r>
              <a:rPr lang="cs-CZ" altLang="cs-CZ" smtClean="0"/>
              <a:t>is a </a:t>
            </a:r>
            <a:r>
              <a:rPr lang="cs-CZ" altLang="cs-CZ" smtClean="0">
                <a:hlinkClick r:id="rId7" tooltip="Cytokine"/>
              </a:rPr>
              <a:t>cytokine</a:t>
            </a:r>
            <a:r>
              <a:rPr lang="cs-CZ" altLang="cs-CZ" smtClean="0"/>
              <a:t> that is released by a variety of cells (including </a:t>
            </a:r>
            <a:r>
              <a:rPr lang="cs-CZ" altLang="cs-CZ" smtClean="0">
                <a:hlinkClick r:id="rId8" tooltip="Lymphocytes"/>
              </a:rPr>
              <a:t>lymphocytes</a:t>
            </a:r>
            <a:r>
              <a:rPr lang="cs-CZ" altLang="cs-CZ" smtClean="0"/>
              <a:t> and some </a:t>
            </a:r>
            <a:r>
              <a:rPr lang="cs-CZ" altLang="cs-CZ" smtClean="0">
                <a:hlinkClick r:id="rId9" tooltip="Epithelial cells"/>
              </a:rPr>
              <a:t>epithelial cells</a:t>
            </a:r>
            <a:r>
              <a:rPr lang="cs-CZ" altLang="cs-CZ" smtClean="0"/>
              <a:t>) that has been characterized as a </a:t>
            </a:r>
            <a:r>
              <a:rPr lang="cs-CZ" altLang="cs-CZ" smtClean="0">
                <a:hlinkClick r:id="rId10" tooltip="Chemoattractant"/>
              </a:rPr>
              <a:t>chemoattractant</a:t>
            </a:r>
            <a:r>
              <a:rPr lang="cs-CZ" altLang="cs-CZ" smtClean="0"/>
              <a:t> for certain immune cells expressing the cell surface molecule </a:t>
            </a:r>
            <a:r>
              <a:rPr lang="cs-CZ" altLang="cs-CZ" smtClean="0">
                <a:hlinkClick r:id="rId11" tooltip="CD4"/>
              </a:rPr>
              <a:t>CD4</a:t>
            </a:r>
            <a:r>
              <a:rPr lang="cs-CZ" altLang="cs-CZ" smtClean="0"/>
              <a:t>.</a:t>
            </a:r>
          </a:p>
          <a:p>
            <a:endParaRPr lang="cs-CZ" altLang="cs-CZ" smtClean="0"/>
          </a:p>
          <a:p>
            <a:r>
              <a:rPr lang="cs-CZ" altLang="cs-CZ" smtClean="0"/>
              <a:t>pleiotropic cytokine that functions as a chemoattractant, a modulator of T cell activation, and an inhibitor of HIV replication. </a:t>
            </a:r>
          </a:p>
          <a:p>
            <a:endParaRPr lang="cs-CZ" smtClean="0"/>
          </a:p>
        </p:txBody>
      </p:sp>
    </p:spTree>
    <p:extLst>
      <p:ext uri="{BB962C8B-B14F-4D97-AF65-F5344CB8AC3E}">
        <p14:creationId xmlns:p14="http://schemas.microsoft.com/office/powerpoint/2010/main" val="699770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ln/>
        </p:spPr>
      </p:sp>
      <p:sp>
        <p:nvSpPr>
          <p:cNvPr id="57346" name="Rectangle 3"/>
          <p:cNvSpPr>
            <a:spLocks noGrp="1" noChangeArrowheads="1"/>
          </p:cNvSpPr>
          <p:nvPr>
            <p:ph type="body" idx="1"/>
          </p:nvPr>
        </p:nvSpPr>
        <p:spPr>
          <a:noFill/>
          <a:ln/>
        </p:spPr>
        <p:txBody>
          <a:bodyPr/>
          <a:lstStyle/>
          <a:p>
            <a:pPr>
              <a:lnSpc>
                <a:spcPct val="80000"/>
              </a:lnSpc>
              <a:spcBef>
                <a:spcPct val="0"/>
              </a:spcBef>
              <a:spcAft>
                <a:spcPts val="1200"/>
              </a:spcAft>
            </a:pPr>
            <a:r>
              <a:rPr lang="cs-CZ" altLang="ko-KR" sz="700" smtClean="0">
                <a:cs typeface="맑은 고딕"/>
              </a:rPr>
              <a:t>Pro SaOS 2:</a:t>
            </a:r>
          </a:p>
          <a:p>
            <a:pPr>
              <a:lnSpc>
                <a:spcPct val="80000"/>
              </a:lnSpc>
              <a:spcBef>
                <a:spcPct val="0"/>
              </a:spcBef>
              <a:spcAft>
                <a:spcPts val="1200"/>
              </a:spcAft>
            </a:pPr>
            <a:r>
              <a:rPr lang="en-US" altLang="ko-KR" sz="700" smtClean="0">
                <a:ea typeface="굴림"/>
                <a:cs typeface="굴림"/>
              </a:rPr>
              <a:t>The only one exception was TIMP-2 expressed in a higher extent compared to mononuclear cells (reached above 75 % of the positive control).</a:t>
            </a:r>
            <a:r>
              <a:rPr lang="cs-CZ" altLang="ko-KR" sz="700" smtClean="0">
                <a:cs typeface="맑은 고딕"/>
              </a:rPr>
              <a:t> </a:t>
            </a:r>
          </a:p>
          <a:p>
            <a:pPr>
              <a:lnSpc>
                <a:spcPct val="80000"/>
              </a:lnSpc>
              <a:spcBef>
                <a:spcPct val="0"/>
              </a:spcBef>
              <a:spcAft>
                <a:spcPts val="1200"/>
              </a:spcAft>
            </a:pPr>
            <a:endParaRPr lang="cs-CZ" altLang="ko-KR" sz="700" smtClean="0">
              <a:cs typeface="맑은 고딕"/>
            </a:endParaRPr>
          </a:p>
          <a:p>
            <a:pPr>
              <a:lnSpc>
                <a:spcPct val="80000"/>
              </a:lnSpc>
            </a:pPr>
            <a:r>
              <a:rPr lang="cs-CZ" sz="800" smtClean="0">
                <a:latin typeface="Arial" charset="0"/>
                <a:cs typeface="Arial" charset="0"/>
              </a:rPr>
              <a:t>- Oba typy</a:t>
            </a:r>
            <a:r>
              <a:rPr lang="cs-CZ" sz="700" smtClean="0">
                <a:latin typeface="Arial" charset="0"/>
                <a:cs typeface="Arial" charset="0"/>
              </a:rPr>
              <a:t> (monocyty a stem cells)</a:t>
            </a:r>
            <a:r>
              <a:rPr lang="cs-CZ" sz="800" smtClean="0">
                <a:latin typeface="Arial" charset="0"/>
                <a:cs typeface="Arial" charset="0"/>
              </a:rPr>
              <a:t> buněk produkovaly tyto cytokiny</a:t>
            </a:r>
            <a:r>
              <a:rPr lang="cs-CZ" sz="800" u="sng" smtClean="0">
                <a:latin typeface="Arial" charset="0"/>
                <a:cs typeface="Arial" charset="0"/>
              </a:rPr>
              <a:t> </a:t>
            </a:r>
            <a:r>
              <a:rPr lang="cs-CZ" sz="800" u="sng" smtClean="0">
                <a:solidFill>
                  <a:schemeClr val="tx2"/>
                </a:solidFill>
                <a:latin typeface="Arial" charset="0"/>
                <a:cs typeface="Arial" charset="0"/>
              </a:rPr>
              <a:t>IL-8, MIP-1</a:t>
            </a:r>
            <a:r>
              <a:rPr lang="cs-CZ" sz="800" u="sng" smtClean="0">
                <a:solidFill>
                  <a:schemeClr val="tx2"/>
                </a:solidFill>
                <a:latin typeface="Symbol" pitchFamily="18" charset="2"/>
                <a:cs typeface="Arial" charset="0"/>
              </a:rPr>
              <a:t>b</a:t>
            </a:r>
            <a:r>
              <a:rPr lang="cs-CZ" sz="800" u="sng" smtClean="0">
                <a:solidFill>
                  <a:schemeClr val="tx2"/>
                </a:solidFill>
                <a:latin typeface="Arial" charset="0"/>
                <a:cs typeface="Arial" charset="0"/>
              </a:rPr>
              <a:t>, RANTES</a:t>
            </a:r>
            <a:r>
              <a:rPr lang="cs-CZ" sz="800" smtClean="0">
                <a:latin typeface="Arial" charset="0"/>
                <a:cs typeface="Arial" charset="0"/>
              </a:rPr>
              <a:t>, v produkci ostatních cytokinů se lišili.</a:t>
            </a:r>
            <a:endParaRPr lang="cs-CZ" sz="700" smtClean="0">
              <a:latin typeface="Arial" charset="0"/>
              <a:cs typeface="Arial" charset="0"/>
            </a:endParaRPr>
          </a:p>
          <a:p>
            <a:pPr>
              <a:lnSpc>
                <a:spcPct val="80000"/>
              </a:lnSpc>
            </a:pPr>
            <a:r>
              <a:rPr lang="cs-CZ" sz="800" smtClean="0">
                <a:latin typeface="Arial" charset="0"/>
                <a:cs typeface="Arial" charset="0"/>
              </a:rPr>
              <a:t>- Spektrum produkovaných cytokinů ukazuje na nastartování reakce přirozené imunity, která spouští zánět.</a:t>
            </a:r>
          </a:p>
          <a:p>
            <a:pPr>
              <a:lnSpc>
                <a:spcPct val="80000"/>
              </a:lnSpc>
              <a:spcBef>
                <a:spcPct val="0"/>
              </a:spcBef>
              <a:spcAft>
                <a:spcPts val="2400"/>
              </a:spcAft>
              <a:buFont typeface="Wingdings" pitchFamily="2" charset="2"/>
              <a:buNone/>
            </a:pPr>
            <a:endParaRPr lang="cs-CZ" sz="800" smtClean="0">
              <a:latin typeface="Arial" charset="0"/>
              <a:cs typeface="Arial" charset="0"/>
            </a:endParaRPr>
          </a:p>
          <a:p>
            <a:pPr>
              <a:lnSpc>
                <a:spcPct val="80000"/>
              </a:lnSpc>
              <a:spcBef>
                <a:spcPct val="0"/>
              </a:spcBef>
              <a:spcAft>
                <a:spcPts val="2400"/>
              </a:spcAft>
              <a:buFont typeface="Wingdings" pitchFamily="2" charset="2"/>
              <a:buNone/>
            </a:pPr>
            <a:r>
              <a:rPr lang="cs-CZ" sz="800" smtClean="0">
                <a:latin typeface="Arial" charset="0"/>
                <a:cs typeface="Arial" charset="0"/>
              </a:rPr>
              <a:t>U linie HMSC-bm byla detekována vyšší produkce chemokinů, které aktivují chemotaxi a aktivaci monocytů, granulocytů, neutrofilů. </a:t>
            </a:r>
          </a:p>
          <a:p>
            <a:pPr>
              <a:lnSpc>
                <a:spcPct val="80000"/>
              </a:lnSpc>
            </a:pPr>
            <a:endParaRPr lang="cs-CZ" sz="800" smtClean="0">
              <a:latin typeface="Arial" charset="0"/>
              <a:cs typeface="Arial" charset="0"/>
            </a:endParaRPr>
          </a:p>
          <a:p>
            <a:pPr>
              <a:lnSpc>
                <a:spcPct val="80000"/>
              </a:lnSpc>
              <a:spcBef>
                <a:spcPct val="0"/>
              </a:spcBef>
              <a:spcAft>
                <a:spcPts val="2400"/>
              </a:spcAft>
              <a:buClr>
                <a:srgbClr val="00CC00"/>
              </a:buClr>
              <a:buSzPct val="160000"/>
              <a:buFont typeface="Wingdings" pitchFamily="2" charset="2"/>
              <a:buNone/>
            </a:pPr>
            <a:r>
              <a:rPr lang="cs-CZ" sz="800" smtClean="0">
                <a:latin typeface="Arial" charset="0"/>
                <a:cs typeface="Arial" charset="0"/>
              </a:rPr>
              <a:t>Vliv povrchové úpravy je zanedbatelný. – dělaly to HMSC -bm</a:t>
            </a:r>
            <a:endParaRPr lang="cs-CZ" sz="1000" smtClean="0"/>
          </a:p>
          <a:p>
            <a:pPr>
              <a:lnSpc>
                <a:spcPct val="80000"/>
              </a:lnSpc>
            </a:pPr>
            <a:endParaRPr lang="cs-CZ" sz="800" smtClean="0">
              <a:latin typeface="Arial" charset="0"/>
              <a:cs typeface="Arial" charset="0"/>
            </a:endParaRPr>
          </a:p>
          <a:p>
            <a:pPr>
              <a:lnSpc>
                <a:spcPct val="80000"/>
              </a:lnSpc>
              <a:spcBef>
                <a:spcPct val="0"/>
              </a:spcBef>
              <a:spcAft>
                <a:spcPts val="1200"/>
              </a:spcAft>
            </a:pPr>
            <a:r>
              <a:rPr lang="cs-CZ" sz="900" b="1" smtClean="0">
                <a:solidFill>
                  <a:srgbClr val="FF3300"/>
                </a:solidFill>
              </a:rPr>
              <a:t>KAŽDÝ TYP BUNĚK PRODUKOVAL JINÉ SPEKTRUM CYTOKINŮ: </a:t>
            </a:r>
          </a:p>
          <a:p>
            <a:pPr>
              <a:lnSpc>
                <a:spcPct val="80000"/>
              </a:lnSpc>
              <a:spcBef>
                <a:spcPct val="0"/>
              </a:spcBef>
              <a:spcAft>
                <a:spcPts val="1200"/>
              </a:spcAft>
            </a:pPr>
            <a:r>
              <a:rPr lang="cs-CZ" sz="800" b="1" smtClean="0">
                <a:solidFill>
                  <a:srgbClr val="6B6B6B"/>
                </a:solidFill>
              </a:rPr>
              <a:t>	</a:t>
            </a:r>
            <a:r>
              <a:rPr lang="cs-CZ" sz="800" b="1" smtClean="0">
                <a:solidFill>
                  <a:srgbClr val="FF3300"/>
                </a:solidFill>
              </a:rPr>
              <a:t>Mononukleární buňky </a:t>
            </a:r>
            <a:r>
              <a:rPr lang="cs-CZ" sz="800" smtClean="0">
                <a:solidFill>
                  <a:srgbClr val="6B6B6B"/>
                </a:solidFill>
              </a:rPr>
              <a:t>produkovaly přednostně</a:t>
            </a:r>
            <a:r>
              <a:rPr lang="cs-CZ" sz="800" b="1" smtClean="0">
                <a:solidFill>
                  <a:srgbClr val="6B6B6B"/>
                </a:solidFill>
              </a:rPr>
              <a:t> </a:t>
            </a:r>
            <a:r>
              <a:rPr lang="cs-CZ" sz="800" b="1" u="sng" smtClean="0">
                <a:solidFill>
                  <a:srgbClr val="6B6B6B"/>
                </a:solidFill>
              </a:rPr>
              <a:t>faktory nespecifické imunity </a:t>
            </a:r>
            <a:r>
              <a:rPr lang="cs-CZ" sz="800" b="1" smtClean="0">
                <a:solidFill>
                  <a:srgbClr val="6B6B6B"/>
                </a:solidFill>
              </a:rPr>
              <a:t> </a:t>
            </a:r>
            <a:r>
              <a:rPr lang="cs-CZ" sz="800" smtClean="0">
                <a:solidFill>
                  <a:srgbClr val="6B6B6B"/>
                </a:solidFill>
              </a:rPr>
              <a:t>(IL-6 a IL-8, MIP, RANTES a MCP-1) v </a:t>
            </a:r>
            <a:r>
              <a:rPr lang="cs-CZ" sz="800" b="1" u="sng" smtClean="0">
                <a:solidFill>
                  <a:srgbClr val="6B6B6B"/>
                </a:solidFill>
              </a:rPr>
              <a:t>dávkách</a:t>
            </a:r>
            <a:r>
              <a:rPr lang="cs-CZ" sz="800" u="sng" smtClean="0">
                <a:solidFill>
                  <a:srgbClr val="6B6B6B"/>
                </a:solidFill>
              </a:rPr>
              <a:t> </a:t>
            </a:r>
            <a:r>
              <a:rPr lang="cs-CZ" sz="800" b="1" u="sng" smtClean="0">
                <a:solidFill>
                  <a:srgbClr val="6B6B6B"/>
                </a:solidFill>
              </a:rPr>
              <a:t>vyšších</a:t>
            </a:r>
            <a:r>
              <a:rPr lang="cs-CZ" sz="800" b="1" smtClean="0">
                <a:solidFill>
                  <a:srgbClr val="6B6B6B"/>
                </a:solidFill>
              </a:rPr>
              <a:t> než u pozitivní kontroly </a:t>
            </a:r>
            <a:r>
              <a:rPr lang="cs-CZ" sz="800" smtClean="0">
                <a:solidFill>
                  <a:srgbClr val="6B6B6B"/>
                </a:solidFill>
              </a:rPr>
              <a:t>testu RayBio. Produkce cytokinů klesala v pořadí Ti/ALG/HAP</a:t>
            </a:r>
            <a:r>
              <a:rPr lang="cs-CZ" sz="800" b="1" smtClean="0">
                <a:solidFill>
                  <a:srgbClr val="6B6B6B"/>
                </a:solidFill>
                <a:sym typeface="Wingdings" pitchFamily="2" charset="2"/>
              </a:rPr>
              <a:t></a:t>
            </a:r>
            <a:r>
              <a:rPr lang="cs-CZ" sz="800" smtClean="0">
                <a:solidFill>
                  <a:srgbClr val="6B6B6B"/>
                </a:solidFill>
              </a:rPr>
              <a:t>Ti</a:t>
            </a:r>
            <a:r>
              <a:rPr lang="cs-CZ" sz="800" b="1" smtClean="0">
                <a:solidFill>
                  <a:srgbClr val="6B6B6B"/>
                </a:solidFill>
                <a:sym typeface="Wingdings" pitchFamily="2" charset="2"/>
              </a:rPr>
              <a:t></a:t>
            </a:r>
            <a:r>
              <a:rPr lang="cs-CZ" sz="800" smtClean="0">
                <a:solidFill>
                  <a:srgbClr val="6B6B6B"/>
                </a:solidFill>
              </a:rPr>
              <a:t>Ti/ALG/TCP</a:t>
            </a:r>
            <a:r>
              <a:rPr lang="cs-CZ" sz="800" b="1" smtClean="0">
                <a:solidFill>
                  <a:srgbClr val="6B6B6B"/>
                </a:solidFill>
                <a:sym typeface="Wingdings" pitchFamily="2" charset="2"/>
              </a:rPr>
              <a:t> </a:t>
            </a:r>
            <a:r>
              <a:rPr lang="cs-CZ" sz="800" smtClean="0">
                <a:solidFill>
                  <a:srgbClr val="6B6B6B"/>
                </a:solidFill>
              </a:rPr>
              <a:t>Ti/ALG. </a:t>
            </a:r>
          </a:p>
          <a:p>
            <a:pPr>
              <a:lnSpc>
                <a:spcPct val="80000"/>
              </a:lnSpc>
              <a:spcBef>
                <a:spcPct val="0"/>
              </a:spcBef>
              <a:spcAft>
                <a:spcPts val="1200"/>
              </a:spcAft>
            </a:pPr>
            <a:r>
              <a:rPr lang="cs-CZ" sz="800" smtClean="0">
                <a:solidFill>
                  <a:srgbClr val="6B6B6B"/>
                </a:solidFill>
              </a:rPr>
              <a:t>	</a:t>
            </a:r>
            <a:r>
              <a:rPr lang="cs-CZ" sz="800" b="1" smtClean="0">
                <a:solidFill>
                  <a:srgbClr val="FF3300"/>
                </a:solidFill>
              </a:rPr>
              <a:t>HMSC-bm</a:t>
            </a:r>
            <a:r>
              <a:rPr lang="cs-CZ" sz="800" smtClean="0">
                <a:solidFill>
                  <a:srgbClr val="6B6B6B"/>
                </a:solidFill>
              </a:rPr>
              <a:t> produkovaly převážně</a:t>
            </a:r>
            <a:r>
              <a:rPr lang="cs-CZ" sz="800" b="1" smtClean="0">
                <a:solidFill>
                  <a:srgbClr val="6B6B6B"/>
                </a:solidFill>
              </a:rPr>
              <a:t> </a:t>
            </a:r>
            <a:r>
              <a:rPr lang="cs-CZ" sz="800" b="1" u="sng" smtClean="0">
                <a:solidFill>
                  <a:srgbClr val="6B6B6B"/>
                </a:solidFill>
              </a:rPr>
              <a:t>chemokiny aktivující chemotaxi a aktivaci monocytů, granulocytů a neutrofilů</a:t>
            </a:r>
            <a:r>
              <a:rPr lang="cs-CZ" sz="800" smtClean="0">
                <a:solidFill>
                  <a:srgbClr val="6B6B6B"/>
                </a:solidFill>
              </a:rPr>
              <a:t>, a to</a:t>
            </a:r>
            <a:r>
              <a:rPr lang="cs-CZ" sz="800" b="1" smtClean="0">
                <a:solidFill>
                  <a:srgbClr val="6B6B6B"/>
                </a:solidFill>
              </a:rPr>
              <a:t> v </a:t>
            </a:r>
            <a:r>
              <a:rPr lang="cs-CZ" sz="800" b="1" u="sng" smtClean="0">
                <a:solidFill>
                  <a:srgbClr val="6B6B6B"/>
                </a:solidFill>
              </a:rPr>
              <a:t>nižší míře</a:t>
            </a:r>
            <a:r>
              <a:rPr lang="cs-CZ" sz="800" b="1" smtClean="0">
                <a:solidFill>
                  <a:srgbClr val="6B6B6B"/>
                </a:solidFill>
              </a:rPr>
              <a:t> než mononukleární buňky</a:t>
            </a:r>
            <a:r>
              <a:rPr lang="cs-CZ" sz="800" smtClean="0">
                <a:solidFill>
                  <a:srgbClr val="6B6B6B"/>
                </a:solidFill>
              </a:rPr>
              <a:t>. </a:t>
            </a:r>
            <a:r>
              <a:rPr lang="cs-CZ" sz="700" i="1" smtClean="0">
                <a:solidFill>
                  <a:srgbClr val="6B6B6B"/>
                </a:solidFill>
              </a:rPr>
              <a:t>Nižší proliferace HMSC-bm buněk na Ti povrchu oproti TCPS kontrole neovlivňuje produkci cytokinů a chemokinů do supernatantu.</a:t>
            </a:r>
          </a:p>
          <a:p>
            <a:pPr>
              <a:lnSpc>
                <a:spcPct val="80000"/>
              </a:lnSpc>
              <a:spcBef>
                <a:spcPct val="0"/>
              </a:spcBef>
              <a:spcAft>
                <a:spcPts val="1200"/>
              </a:spcAft>
            </a:pPr>
            <a:r>
              <a:rPr lang="cs-CZ" sz="800" smtClean="0">
                <a:solidFill>
                  <a:srgbClr val="6B6B6B"/>
                </a:solidFill>
              </a:rPr>
              <a:t>	</a:t>
            </a:r>
            <a:r>
              <a:rPr lang="cs-CZ" sz="800" b="1" smtClean="0">
                <a:solidFill>
                  <a:srgbClr val="FF3300"/>
                </a:solidFill>
              </a:rPr>
              <a:t>SaOS-2</a:t>
            </a:r>
            <a:r>
              <a:rPr lang="cs-CZ" sz="800" smtClean="0">
                <a:solidFill>
                  <a:srgbClr val="FF3300"/>
                </a:solidFill>
              </a:rPr>
              <a:t> </a:t>
            </a:r>
            <a:r>
              <a:rPr lang="cs-CZ" sz="800" smtClean="0">
                <a:solidFill>
                  <a:srgbClr val="6B6B6B"/>
                </a:solidFill>
              </a:rPr>
              <a:t>buňky produkovaly</a:t>
            </a:r>
            <a:r>
              <a:rPr lang="cs-CZ" sz="800" b="1" smtClean="0">
                <a:solidFill>
                  <a:srgbClr val="6B6B6B"/>
                </a:solidFill>
              </a:rPr>
              <a:t> </a:t>
            </a:r>
            <a:r>
              <a:rPr lang="cs-CZ" sz="800" b="1" u="sng" smtClean="0">
                <a:solidFill>
                  <a:srgbClr val="6B6B6B"/>
                </a:solidFill>
              </a:rPr>
              <a:t>nejširší spektrum cytokinů</a:t>
            </a:r>
            <a:r>
              <a:rPr lang="cs-CZ" sz="800" smtClean="0">
                <a:solidFill>
                  <a:srgbClr val="6B6B6B"/>
                </a:solidFill>
              </a:rPr>
              <a:t>, ale většinou pouze         </a:t>
            </a:r>
            <a:r>
              <a:rPr lang="cs-CZ" sz="800" b="1" smtClean="0">
                <a:solidFill>
                  <a:srgbClr val="6B6B6B"/>
                </a:solidFill>
              </a:rPr>
              <a:t>v nižších dávkách a </a:t>
            </a:r>
            <a:r>
              <a:rPr lang="cs-CZ" sz="800" b="1" u="sng" smtClean="0">
                <a:solidFill>
                  <a:srgbClr val="6B6B6B"/>
                </a:solidFill>
              </a:rPr>
              <a:t>bez významného rozdílu</a:t>
            </a:r>
            <a:r>
              <a:rPr lang="cs-CZ" sz="800" b="1" smtClean="0">
                <a:solidFill>
                  <a:srgbClr val="6B6B6B"/>
                </a:solidFill>
              </a:rPr>
              <a:t> </a:t>
            </a:r>
            <a:r>
              <a:rPr lang="cs-CZ" sz="800" smtClean="0">
                <a:solidFill>
                  <a:srgbClr val="6B6B6B"/>
                </a:solidFill>
              </a:rPr>
              <a:t>mezi Ti/ALG/HAP a Ti/ALG/TCP povrchy. Výjimkou byl TIMP-2, který SaOS-2 buňky produkují v nejvyšší míře        v porovnání s ostatními sledovanými typy buněk.</a:t>
            </a:r>
          </a:p>
          <a:p>
            <a:pPr>
              <a:lnSpc>
                <a:spcPct val="80000"/>
              </a:lnSpc>
              <a:spcBef>
                <a:spcPct val="0"/>
              </a:spcBef>
              <a:spcAft>
                <a:spcPts val="1200"/>
              </a:spcAft>
            </a:pPr>
            <a:endParaRPr lang="cs-CZ" sz="800" smtClean="0">
              <a:solidFill>
                <a:srgbClr val="6B6B6B"/>
              </a:solidFill>
            </a:endParaRPr>
          </a:p>
          <a:p>
            <a:pPr>
              <a:lnSpc>
                <a:spcPct val="80000"/>
              </a:lnSpc>
              <a:spcBef>
                <a:spcPct val="0"/>
              </a:spcBef>
              <a:spcAft>
                <a:spcPts val="1200"/>
              </a:spcAft>
            </a:pPr>
            <a:endParaRPr lang="cs-CZ" sz="800" smtClean="0">
              <a:solidFill>
                <a:srgbClr val="6B6B6B"/>
              </a:solidFill>
            </a:endParaRPr>
          </a:p>
          <a:p>
            <a:pPr>
              <a:lnSpc>
                <a:spcPct val="80000"/>
              </a:lnSpc>
              <a:spcBef>
                <a:spcPct val="0"/>
              </a:spcBef>
              <a:spcAft>
                <a:spcPts val="1200"/>
              </a:spcAft>
            </a:pPr>
            <a:endParaRPr lang="cs-CZ" sz="800" smtClean="0">
              <a:solidFill>
                <a:srgbClr val="6B6B6B"/>
              </a:solidFill>
            </a:endParaRPr>
          </a:p>
          <a:p>
            <a:pPr>
              <a:lnSpc>
                <a:spcPct val="80000"/>
              </a:lnSpc>
            </a:pPr>
            <a:endParaRPr lang="cs-CZ" sz="700" smtClean="0"/>
          </a:p>
        </p:txBody>
      </p:sp>
    </p:spTree>
    <p:extLst>
      <p:ext uri="{BB962C8B-B14F-4D97-AF65-F5344CB8AC3E}">
        <p14:creationId xmlns:p14="http://schemas.microsoft.com/office/powerpoint/2010/main" val="346885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Zástupný symbol pro obrázek snímku 1"/>
          <p:cNvSpPr>
            <a:spLocks noGrp="1" noRot="1" noChangeAspect="1" noTextEdit="1"/>
          </p:cNvSpPr>
          <p:nvPr>
            <p:ph type="sldImg"/>
          </p:nvPr>
        </p:nvSpPr>
        <p:spPr>
          <a:ln/>
        </p:spPr>
      </p:sp>
      <p:sp>
        <p:nvSpPr>
          <p:cNvPr id="59394" name="Zástupný symbol pro poznámky 2"/>
          <p:cNvSpPr>
            <a:spLocks noGrp="1"/>
          </p:cNvSpPr>
          <p:nvPr>
            <p:ph type="body" idx="1"/>
          </p:nvPr>
        </p:nvSpPr>
        <p:spPr>
          <a:noFill/>
          <a:ln/>
        </p:spPr>
        <p:txBody>
          <a:bodyPr/>
          <a:lstStyle/>
          <a:p>
            <a:pPr algn="just">
              <a:lnSpc>
                <a:spcPct val="80000"/>
              </a:lnSpc>
              <a:spcBef>
                <a:spcPts val="1600"/>
              </a:spcBef>
              <a:buClr>
                <a:srgbClr val="3F7819"/>
              </a:buClr>
              <a:buFont typeface="Wingdings" pitchFamily="2" charset="2"/>
              <a:buNone/>
            </a:pPr>
            <a:r>
              <a:rPr lang="cs-CZ" altLang="cs-CZ" sz="1400" smtClean="0">
                <a:solidFill>
                  <a:srgbClr val="FF3300"/>
                </a:solidFill>
                <a:cs typeface="Arial" charset="0"/>
              </a:rPr>
              <a:t>What is the conclusion.</a:t>
            </a:r>
          </a:p>
          <a:p>
            <a:pPr algn="just">
              <a:lnSpc>
                <a:spcPct val="80000"/>
              </a:lnSpc>
              <a:spcBef>
                <a:spcPts val="1600"/>
              </a:spcBef>
              <a:buClr>
                <a:srgbClr val="3F7819"/>
              </a:buClr>
              <a:buFont typeface="Wingdings" pitchFamily="2" charset="2"/>
              <a:buNone/>
            </a:pPr>
            <a:r>
              <a:rPr lang="cs-CZ" altLang="cs-CZ" sz="1400" smtClean="0">
                <a:solidFill>
                  <a:srgbClr val="FF3300"/>
                </a:solidFill>
                <a:cs typeface="Arial" charset="0"/>
              </a:rPr>
              <a:t>Cytokiny </a:t>
            </a:r>
            <a:r>
              <a:rPr lang="cs-CZ" altLang="cs-CZ" sz="1400" smtClean="0">
                <a:solidFill>
                  <a:srgbClr val="6B6B6B"/>
                </a:solidFill>
                <a:cs typeface="Arial" charset="0"/>
              </a:rPr>
              <a:t>produkované </a:t>
            </a:r>
            <a:r>
              <a:rPr lang="cs-CZ" altLang="cs-CZ" sz="1400" smtClean="0">
                <a:solidFill>
                  <a:srgbClr val="FF3300"/>
                </a:solidFill>
                <a:cs typeface="Arial" charset="0"/>
              </a:rPr>
              <a:t>imunokompetentními </a:t>
            </a:r>
            <a:r>
              <a:rPr lang="cs-CZ" altLang="cs-CZ" sz="1400" smtClean="0">
                <a:solidFill>
                  <a:srgbClr val="6B6B6B"/>
                </a:solidFill>
                <a:cs typeface="Arial" charset="0"/>
              </a:rPr>
              <a:t>ukazují </a:t>
            </a:r>
            <a:r>
              <a:rPr lang="cs-CZ" sz="1400" smtClean="0">
                <a:solidFill>
                  <a:srgbClr val="6B6B6B"/>
                </a:solidFill>
              </a:rPr>
              <a:t>rozdíly mezi experimentálními materiály. </a:t>
            </a:r>
            <a:endParaRPr lang="cs-CZ" altLang="cs-CZ" sz="1400" smtClean="0">
              <a:solidFill>
                <a:srgbClr val="6B6B6B"/>
              </a:solidFill>
              <a:cs typeface="Arial" charset="0"/>
            </a:endParaRPr>
          </a:p>
          <a:p>
            <a:pPr algn="just">
              <a:lnSpc>
                <a:spcPct val="80000"/>
              </a:lnSpc>
              <a:spcBef>
                <a:spcPts val="1600"/>
              </a:spcBef>
              <a:buClr>
                <a:srgbClr val="3F7819"/>
              </a:buClr>
              <a:buFont typeface="Wingdings" pitchFamily="2" charset="2"/>
              <a:buNone/>
            </a:pPr>
            <a:r>
              <a:rPr lang="cs-CZ" sz="1400" smtClean="0">
                <a:solidFill>
                  <a:srgbClr val="FF3300"/>
                </a:solidFill>
              </a:rPr>
              <a:t>Buňky SaOS-2 nejsou </a:t>
            </a:r>
            <a:r>
              <a:rPr lang="cs-CZ" sz="1400" smtClean="0">
                <a:solidFill>
                  <a:srgbClr val="6B6B6B"/>
                </a:solidFill>
              </a:rPr>
              <a:t>pro tento typ porovnání </a:t>
            </a:r>
            <a:r>
              <a:rPr lang="cs-CZ" sz="1400" smtClean="0">
                <a:solidFill>
                  <a:srgbClr val="FF3300"/>
                </a:solidFill>
              </a:rPr>
              <a:t>dostatečně citlivé.</a:t>
            </a:r>
          </a:p>
          <a:p>
            <a:pPr algn="ctr">
              <a:lnSpc>
                <a:spcPct val="150000"/>
              </a:lnSpc>
              <a:spcBef>
                <a:spcPts val="600"/>
              </a:spcBef>
              <a:buClr>
                <a:srgbClr val="3F7819"/>
              </a:buClr>
            </a:pPr>
            <a:endParaRPr lang="cs-CZ" sz="1400" smtClean="0">
              <a:solidFill>
                <a:srgbClr val="FF3300"/>
              </a:solidFill>
            </a:endParaRPr>
          </a:p>
          <a:p>
            <a:pPr algn="ctr">
              <a:lnSpc>
                <a:spcPct val="80000"/>
              </a:lnSpc>
              <a:spcBef>
                <a:spcPts val="600"/>
              </a:spcBef>
              <a:buClr>
                <a:srgbClr val="3F7819"/>
              </a:buClr>
            </a:pPr>
            <a:r>
              <a:rPr lang="cs-CZ" sz="1400" smtClean="0">
                <a:solidFill>
                  <a:srgbClr val="FF3300"/>
                </a:solidFill>
              </a:rPr>
              <a:t>Pro testování celkové </a:t>
            </a:r>
            <a:r>
              <a:rPr lang="cs-CZ" sz="1400" smtClean="0">
                <a:solidFill>
                  <a:srgbClr val="6B6B6B"/>
                </a:solidFill>
              </a:rPr>
              <a:t>zánětlivé</a:t>
            </a:r>
            <a:r>
              <a:rPr lang="cs-CZ" sz="1400" smtClean="0">
                <a:solidFill>
                  <a:srgbClr val="FF3300"/>
                </a:solidFill>
              </a:rPr>
              <a:t> odpovědi </a:t>
            </a:r>
            <a:r>
              <a:rPr lang="cs-CZ" sz="1400" smtClean="0">
                <a:solidFill>
                  <a:srgbClr val="6B6B6B"/>
                </a:solidFill>
              </a:rPr>
              <a:t>vyvolané přítomností implantátu určeného k rekonstrukci nebo náhradě kostní tkáně v podmínkách </a:t>
            </a:r>
            <a:r>
              <a:rPr lang="cs-CZ" sz="1400" i="1" smtClean="0">
                <a:solidFill>
                  <a:srgbClr val="6B6B6B"/>
                </a:solidFill>
              </a:rPr>
              <a:t>in vitro </a:t>
            </a:r>
            <a:r>
              <a:rPr lang="cs-CZ" sz="1400" smtClean="0">
                <a:solidFill>
                  <a:srgbClr val="6B6B6B"/>
                </a:solidFill>
              </a:rPr>
              <a:t>by</a:t>
            </a:r>
            <a:r>
              <a:rPr lang="cs-CZ" sz="1400" i="1" smtClean="0">
                <a:solidFill>
                  <a:srgbClr val="6B6B6B"/>
                </a:solidFill>
              </a:rPr>
              <a:t> </a:t>
            </a:r>
            <a:r>
              <a:rPr lang="cs-CZ" sz="1400" smtClean="0">
                <a:solidFill>
                  <a:srgbClr val="6B6B6B"/>
                </a:solidFill>
              </a:rPr>
              <a:t>měly být kromě SaOS-2 buněk </a:t>
            </a:r>
            <a:r>
              <a:rPr lang="cs-CZ" sz="1400" smtClean="0">
                <a:solidFill>
                  <a:srgbClr val="FF3300"/>
                </a:solidFill>
              </a:rPr>
              <a:t>využívány   i HMSC-bm a mononukleární buňky</a:t>
            </a:r>
            <a:r>
              <a:rPr lang="cs-CZ" sz="1400" smtClean="0">
                <a:solidFill>
                  <a:srgbClr val="6B6B6B"/>
                </a:solidFill>
              </a:rPr>
              <a:t> vzhledem k jejich zmíněné citlivosti na produkci cytokinů.</a:t>
            </a:r>
            <a:endParaRPr lang="cs-CZ" altLang="cs-CZ" sz="1000" smtClean="0">
              <a:latin typeface="Arial" charset="0"/>
              <a:cs typeface="Arial" charset="0"/>
            </a:endParaRPr>
          </a:p>
          <a:p>
            <a:pPr>
              <a:lnSpc>
                <a:spcPct val="80000"/>
              </a:lnSpc>
            </a:pPr>
            <a:endParaRPr lang="cs-CZ" altLang="cs-CZ" sz="1000" smtClean="0">
              <a:latin typeface="Arial" charset="0"/>
              <a:cs typeface="Arial" charset="0"/>
            </a:endParaRPr>
          </a:p>
          <a:p>
            <a:pPr>
              <a:lnSpc>
                <a:spcPct val="80000"/>
              </a:lnSpc>
            </a:pPr>
            <a:r>
              <a:rPr lang="cs-CZ" altLang="cs-CZ" sz="1000" smtClean="0">
                <a:latin typeface="Arial" charset="0"/>
                <a:cs typeface="Arial" charset="0"/>
              </a:rPr>
              <a:t>Porovnání produkovaných cytokinů ukazuje, že imunokompetentní buňky mají širší spektrum reakce na implantační materiál, a tak by měly být využívány     k testování zejména bioaktivních materiálů. </a:t>
            </a:r>
          </a:p>
          <a:p>
            <a:pPr>
              <a:lnSpc>
                <a:spcPct val="80000"/>
              </a:lnSpc>
            </a:pPr>
            <a:endParaRPr lang="cs-CZ" altLang="cs-CZ" sz="1000" smtClean="0">
              <a:latin typeface="Arial" charset="0"/>
              <a:cs typeface="Arial" charset="0"/>
            </a:endParaRPr>
          </a:p>
          <a:p>
            <a:pPr algn="ctr">
              <a:lnSpc>
                <a:spcPct val="80000"/>
              </a:lnSpc>
              <a:spcBef>
                <a:spcPts val="600"/>
              </a:spcBef>
              <a:buClr>
                <a:srgbClr val="3F7819"/>
              </a:buClr>
            </a:pPr>
            <a:r>
              <a:rPr lang="en-US" sz="1400" smtClean="0">
                <a:solidFill>
                  <a:srgbClr val="FF3300"/>
                </a:solidFill>
              </a:rPr>
              <a:t>To test the systemic</a:t>
            </a:r>
            <a:r>
              <a:rPr lang="en-US" sz="1400" smtClean="0">
                <a:solidFill>
                  <a:srgbClr val="6B6B6B"/>
                </a:solidFill>
              </a:rPr>
              <a:t> </a:t>
            </a:r>
            <a:r>
              <a:rPr lang="en-US" sz="1400" smtClean="0">
                <a:solidFill>
                  <a:srgbClr val="4B4B4B"/>
                </a:solidFill>
              </a:rPr>
              <a:t>inflammatory</a:t>
            </a:r>
            <a:r>
              <a:rPr lang="en-US" sz="1400" smtClean="0">
                <a:solidFill>
                  <a:srgbClr val="6B6B6B"/>
                </a:solidFill>
              </a:rPr>
              <a:t> </a:t>
            </a:r>
            <a:r>
              <a:rPr lang="en-US" sz="1400" smtClean="0">
                <a:solidFill>
                  <a:srgbClr val="FF3300"/>
                </a:solidFill>
              </a:rPr>
              <a:t>response</a:t>
            </a:r>
            <a:r>
              <a:rPr lang="en-US" sz="1400" smtClean="0">
                <a:solidFill>
                  <a:srgbClr val="6B6B6B"/>
                </a:solidFill>
              </a:rPr>
              <a:t> </a:t>
            </a:r>
            <a:r>
              <a:rPr lang="en-US" sz="1400" smtClean="0">
                <a:solidFill>
                  <a:srgbClr val="4B4B4B"/>
                </a:solidFill>
              </a:rPr>
              <a:t>induced by the presence of the implant intended for reconstruction or replacement of the bone tissue</a:t>
            </a:r>
            <a:r>
              <a:rPr lang="en-US" sz="1400" smtClean="0">
                <a:solidFill>
                  <a:srgbClr val="6B6B6B"/>
                </a:solidFill>
              </a:rPr>
              <a:t> </a:t>
            </a:r>
            <a:r>
              <a:rPr lang="en-US" sz="1400" smtClean="0">
                <a:solidFill>
                  <a:srgbClr val="FF3300"/>
                </a:solidFill>
              </a:rPr>
              <a:t>under </a:t>
            </a:r>
            <a:r>
              <a:rPr lang="en-US" sz="1400" i="1" smtClean="0">
                <a:solidFill>
                  <a:srgbClr val="FF3300"/>
                </a:solidFill>
              </a:rPr>
              <a:t>in vitro</a:t>
            </a:r>
            <a:r>
              <a:rPr lang="en-US" sz="1400" smtClean="0">
                <a:solidFill>
                  <a:srgbClr val="FF3300"/>
                </a:solidFill>
              </a:rPr>
              <a:t> conditions</a:t>
            </a:r>
            <a:r>
              <a:rPr lang="en-US" sz="1400" smtClean="0">
                <a:solidFill>
                  <a:srgbClr val="6B6B6B"/>
                </a:solidFill>
              </a:rPr>
              <a:t> </a:t>
            </a:r>
            <a:r>
              <a:rPr lang="en-US" sz="1400" smtClean="0">
                <a:solidFill>
                  <a:srgbClr val="4B4B4B"/>
                </a:solidFill>
              </a:rPr>
              <a:t>should be besides SaOS-2 cells</a:t>
            </a:r>
            <a:r>
              <a:rPr lang="en-US" sz="1400" smtClean="0">
                <a:solidFill>
                  <a:srgbClr val="6B6B6B"/>
                </a:solidFill>
              </a:rPr>
              <a:t> </a:t>
            </a:r>
            <a:r>
              <a:rPr lang="en-US" sz="1400" smtClean="0">
                <a:solidFill>
                  <a:srgbClr val="FF3300"/>
                </a:solidFill>
              </a:rPr>
              <a:t>used also HMSC-bm </a:t>
            </a:r>
            <a:r>
              <a:rPr lang="en-US" sz="1400" smtClean="0">
                <a:solidFill>
                  <a:srgbClr val="4B4B4B"/>
                </a:solidFill>
              </a:rPr>
              <a:t>and</a:t>
            </a:r>
            <a:r>
              <a:rPr lang="en-US" sz="1400" smtClean="0">
                <a:solidFill>
                  <a:srgbClr val="FF3300"/>
                </a:solidFill>
              </a:rPr>
              <a:t> mononuclear cells</a:t>
            </a:r>
            <a:r>
              <a:rPr lang="en-US" sz="1400" smtClean="0">
                <a:solidFill>
                  <a:srgbClr val="6B6B6B"/>
                </a:solidFill>
              </a:rPr>
              <a:t> </a:t>
            </a:r>
            <a:r>
              <a:rPr lang="en-US" sz="1400" smtClean="0">
                <a:solidFill>
                  <a:srgbClr val="4B4B4B"/>
                </a:solidFill>
              </a:rPr>
              <a:t>due to their sensitivity to the above mentioned cytokine production. </a:t>
            </a:r>
          </a:p>
          <a:p>
            <a:pPr>
              <a:lnSpc>
                <a:spcPct val="80000"/>
              </a:lnSpc>
            </a:pPr>
            <a:endParaRPr lang="cs-CZ" altLang="cs-CZ" sz="1000" smtClean="0">
              <a:latin typeface="Arial" charset="0"/>
              <a:cs typeface="Arial" charset="0"/>
            </a:endParaRPr>
          </a:p>
        </p:txBody>
      </p:sp>
      <p:sp>
        <p:nvSpPr>
          <p:cNvPr id="59395" name="Zástupný symbol pro číslo snímku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5FB6502-5642-4260-9A3D-98984FCF5508}" type="slidenum">
              <a:rPr lang="cs-CZ" sz="1200">
                <a:latin typeface="Trebuchet MS" pitchFamily="34" charset="0"/>
              </a:rPr>
              <a:pPr algn="r"/>
              <a:t>17</a:t>
            </a:fld>
            <a:endParaRPr lang="cs-CZ" sz="1200">
              <a:latin typeface="Trebuchet MS" pitchFamily="34" charset="0"/>
            </a:endParaRPr>
          </a:p>
        </p:txBody>
      </p:sp>
    </p:spTree>
    <p:extLst>
      <p:ext uri="{BB962C8B-B14F-4D97-AF65-F5344CB8AC3E}">
        <p14:creationId xmlns:p14="http://schemas.microsoft.com/office/powerpoint/2010/main" val="1390075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a:ln/>
        </p:spPr>
      </p:sp>
      <p:sp>
        <p:nvSpPr>
          <p:cNvPr id="61442" name="Rectangle 3"/>
          <p:cNvSpPr>
            <a:spLocks noGrp="1" noChangeArrowheads="1"/>
          </p:cNvSpPr>
          <p:nvPr>
            <p:ph type="body" idx="1"/>
          </p:nvPr>
        </p:nvSpPr>
        <p:spPr>
          <a:noFill/>
          <a:ln/>
        </p:spPr>
        <p:txBody>
          <a:bodyPr/>
          <a:lstStyle/>
          <a:p>
            <a:r>
              <a:rPr lang="en-US" altLang="ko-KR" smtClean="0">
                <a:ea typeface="굴림"/>
                <a:cs typeface="굴림"/>
              </a:rPr>
              <a:t>The study was supported by research project NT 13297-4 of the Internal Grant Agency, Ministry of Health, Czech Republic and by the European Regional Development Fund (project BIOCEV No. CZ.1.05/1.1.00/02.0109).</a:t>
            </a:r>
            <a:endParaRPr lang="cs-CZ" altLang="ko-KR" smtClean="0">
              <a:cs typeface="맑은 고딕"/>
            </a:endParaRPr>
          </a:p>
          <a:p>
            <a:endParaRPr lang="cs-CZ" altLang="ko-KR" smtClean="0">
              <a:cs typeface="맑은 고딕"/>
            </a:endParaRPr>
          </a:p>
        </p:txBody>
      </p:sp>
    </p:spTree>
    <p:extLst>
      <p:ext uri="{BB962C8B-B14F-4D97-AF65-F5344CB8AC3E}">
        <p14:creationId xmlns:p14="http://schemas.microsoft.com/office/powerpoint/2010/main" val="3700555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6"/>
          <p:cNvGrpSpPr>
            <a:grpSpLocks/>
          </p:cNvGrpSpPr>
          <p:nvPr/>
        </p:nvGrpSpPr>
        <p:grpSpPr bwMode="auto">
          <a:xfrm>
            <a:off x="0" y="-7938"/>
            <a:ext cx="12192000" cy="6865938"/>
            <a:chOff x="0" y="-8467"/>
            <a:chExt cx="12192000" cy="6866467"/>
          </a:xfrm>
        </p:grpSpPr>
        <p:cxnSp>
          <p:nvCxnSpPr>
            <p:cNvPr id="5" name="Straight Connector 31"/>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Isosceles Triangle 26"/>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30"/>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8"/>
            <p:cNvSpPr/>
            <p:nvPr/>
          </p:nvSpPr>
          <p:spPr>
            <a:xfrm rot="10800000">
              <a:off x="0" y="-528"/>
              <a:ext cx="842963" cy="5666225"/>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cs-CZ" smtClean="0"/>
              <a:t>Kliknutím lze upravit styl.</a:t>
            </a:r>
            <a:endParaRPr lang="en-US" dirty="0"/>
          </a:p>
        </p:txBody>
      </p:sp>
      <p:sp>
        <p:nvSpPr>
          <p:cNvPr id="3" name="Subtitle 2"/>
          <p:cNvSpPr>
            <a:spLocks noGrp="1"/>
          </p:cNvSpPr>
          <p:nvPr>
            <p:ph type="subTitle" idx="1"/>
          </p:nvPr>
        </p:nvSpPr>
        <p:spPr>
          <a:xfrm>
            <a:off x="1507067" y="4050833"/>
            <a:ext cx="7766936"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15" name="Date Placeholder 3"/>
          <p:cNvSpPr>
            <a:spLocks noGrp="1"/>
          </p:cNvSpPr>
          <p:nvPr>
            <p:ph type="dt" sz="half" idx="10"/>
          </p:nvPr>
        </p:nvSpPr>
        <p:spPr/>
        <p:txBody>
          <a:bodyPr/>
          <a:lstStyle>
            <a:lvl1pPr>
              <a:defRPr/>
            </a:lvl1pPr>
          </a:lstStyle>
          <a:p>
            <a:pPr>
              <a:defRPr/>
            </a:pPr>
            <a:fld id="{782916B0-DC32-4CCF-ABCB-BFED2D235001}" type="datetimeFigureOut">
              <a:rPr lang="cs-CZ"/>
              <a:pPr>
                <a:defRPr/>
              </a:pPr>
              <a:t>14. 9. 2015</a:t>
            </a:fld>
            <a:endParaRPr lang="cs-CZ"/>
          </a:p>
        </p:txBody>
      </p:sp>
      <p:sp>
        <p:nvSpPr>
          <p:cNvPr id="16" name="Footer Placeholder 4"/>
          <p:cNvSpPr>
            <a:spLocks noGrp="1"/>
          </p:cNvSpPr>
          <p:nvPr>
            <p:ph type="ftr" sz="quarter" idx="11"/>
          </p:nvPr>
        </p:nvSpPr>
        <p:spPr/>
        <p:txBody>
          <a:bodyPr/>
          <a:lstStyle>
            <a:lvl1pPr>
              <a:defRPr/>
            </a:lvl1pPr>
          </a:lstStyle>
          <a:p>
            <a:pPr>
              <a:defRPr/>
            </a:pPr>
            <a:endParaRPr lang="cs-CZ"/>
          </a:p>
        </p:txBody>
      </p:sp>
      <p:sp>
        <p:nvSpPr>
          <p:cNvPr id="17" name="Slide Number Placeholder 5"/>
          <p:cNvSpPr>
            <a:spLocks noGrp="1"/>
          </p:cNvSpPr>
          <p:nvPr>
            <p:ph type="sldNum" sz="quarter" idx="12"/>
          </p:nvPr>
        </p:nvSpPr>
        <p:spPr/>
        <p:txBody>
          <a:bodyPr/>
          <a:lstStyle>
            <a:lvl1pPr>
              <a:defRPr/>
            </a:lvl1pPr>
          </a:lstStyle>
          <a:p>
            <a:pPr>
              <a:defRPr/>
            </a:pPr>
            <a:fld id="{1504E13B-3B86-4F78-8D05-3393926B29BB}" type="slidenum">
              <a:rPr lang="cs-CZ"/>
              <a:pPr>
                <a:defRPr/>
              </a:pPr>
              <a:t>‹#›</a:t>
            </a:fld>
            <a:endParaRPr lang="cs-CZ"/>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lvl1pPr>
              <a:defRPr/>
            </a:lvl1pPr>
          </a:lstStyle>
          <a:p>
            <a:pPr>
              <a:defRPr/>
            </a:pPr>
            <a:fld id="{797A904C-6955-4403-9FF1-B8521B24BC61}" type="datetimeFigureOut">
              <a:rPr lang="cs-CZ"/>
              <a:pPr>
                <a:defRPr/>
              </a:pPr>
              <a:t>14. 9. 2015</a:t>
            </a:fld>
            <a:endParaRPr lang="cs-CZ"/>
          </a:p>
        </p:txBody>
      </p:sp>
      <p:sp>
        <p:nvSpPr>
          <p:cNvPr id="5" name="Footer Placeholder 4"/>
          <p:cNvSpPr>
            <a:spLocks noGrp="1"/>
          </p:cNvSpPr>
          <p:nvPr>
            <p:ph type="ftr" sz="quarter" idx="11"/>
          </p:nvPr>
        </p:nvSpPr>
        <p:spPr/>
        <p:txBody>
          <a:bodyPr/>
          <a:lstStyle>
            <a:lvl1pPr>
              <a:defRPr/>
            </a:lvl1pPr>
          </a:lstStyle>
          <a:p>
            <a:pPr>
              <a:defRPr/>
            </a:pPr>
            <a:endParaRPr lang="cs-CZ"/>
          </a:p>
        </p:txBody>
      </p:sp>
      <p:sp>
        <p:nvSpPr>
          <p:cNvPr id="6" name="Slide Number Placeholder 5"/>
          <p:cNvSpPr>
            <a:spLocks noGrp="1"/>
          </p:cNvSpPr>
          <p:nvPr>
            <p:ph type="sldNum" sz="quarter" idx="12"/>
          </p:nvPr>
        </p:nvSpPr>
        <p:spPr/>
        <p:txBody>
          <a:bodyPr/>
          <a:lstStyle>
            <a:lvl1pPr>
              <a:defRPr/>
            </a:lvl1pPr>
          </a:lstStyle>
          <a:p>
            <a:pPr>
              <a:defRPr/>
            </a:pPr>
            <a:fld id="{C31AF833-0B7F-430A-972D-5FD116DC355A}" type="slidenum">
              <a:rPr lang="cs-CZ"/>
              <a:pPr>
                <a:defRPr/>
              </a:pPr>
              <a:t>‹#›</a:t>
            </a:fld>
            <a:endParaRPr lang="cs-CZ"/>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lvl1pPr>
              <a:defRPr/>
            </a:lvl1pPr>
          </a:lstStyle>
          <a:p>
            <a:pPr>
              <a:defRPr/>
            </a:pPr>
            <a:fld id="{1CE4E06C-E386-42F8-A5DB-A732CB91B005}" type="datetimeFigureOut">
              <a:rPr lang="cs-CZ"/>
              <a:pPr>
                <a:defRPr/>
              </a:pPr>
              <a:t>14. 9. 2015</a:t>
            </a:fld>
            <a:endParaRPr lang="cs-CZ"/>
          </a:p>
        </p:txBody>
      </p:sp>
      <p:sp>
        <p:nvSpPr>
          <p:cNvPr id="5" name="Footer Placeholder 4"/>
          <p:cNvSpPr>
            <a:spLocks noGrp="1"/>
          </p:cNvSpPr>
          <p:nvPr>
            <p:ph type="ftr" sz="quarter" idx="11"/>
          </p:nvPr>
        </p:nvSpPr>
        <p:spPr/>
        <p:txBody>
          <a:bodyPr/>
          <a:lstStyle>
            <a:lvl1pPr>
              <a:defRPr/>
            </a:lvl1pPr>
          </a:lstStyle>
          <a:p>
            <a:pPr>
              <a:defRPr/>
            </a:pPr>
            <a:endParaRPr lang="cs-CZ"/>
          </a:p>
        </p:txBody>
      </p:sp>
      <p:sp>
        <p:nvSpPr>
          <p:cNvPr id="6" name="Slide Number Placeholder 5"/>
          <p:cNvSpPr>
            <a:spLocks noGrp="1"/>
          </p:cNvSpPr>
          <p:nvPr>
            <p:ph type="sldNum" sz="quarter" idx="12"/>
          </p:nvPr>
        </p:nvSpPr>
        <p:spPr/>
        <p:txBody>
          <a:bodyPr/>
          <a:lstStyle>
            <a:lvl1pPr>
              <a:defRPr/>
            </a:lvl1pPr>
          </a:lstStyle>
          <a:p>
            <a:pPr>
              <a:defRPr/>
            </a:pPr>
            <a:fld id="{AC1CFF43-E153-4B0D-BAD4-C20F5EFB47CD}" type="slidenum">
              <a:rPr lang="cs-CZ"/>
              <a:pPr>
                <a:defRPr/>
              </a:pPr>
              <a:t>‹#›</a:t>
            </a:fld>
            <a:endParaRPr lang="cs-CZ"/>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3"/>
          <p:cNvSpPr>
            <a:spLocks noGrp="1"/>
          </p:cNvSpPr>
          <p:nvPr>
            <p:ph type="dt" sz="half" idx="10"/>
          </p:nvPr>
        </p:nvSpPr>
        <p:spPr/>
        <p:txBody>
          <a:bodyPr/>
          <a:lstStyle>
            <a:lvl1pPr>
              <a:defRPr/>
            </a:lvl1pPr>
          </a:lstStyle>
          <a:p>
            <a:pPr>
              <a:defRPr/>
            </a:pPr>
            <a:fld id="{B0D1323C-6859-4B4F-9156-225B51ACEE76}" type="datetimeFigureOut">
              <a:rPr lang="cs-CZ"/>
              <a:pPr>
                <a:defRPr/>
              </a:pPr>
              <a:t>14. 9. 2015</a:t>
            </a:fld>
            <a:endParaRPr lang="cs-CZ"/>
          </a:p>
        </p:txBody>
      </p:sp>
      <p:sp>
        <p:nvSpPr>
          <p:cNvPr id="6" name="Footer Placeholder 4"/>
          <p:cNvSpPr>
            <a:spLocks noGrp="1"/>
          </p:cNvSpPr>
          <p:nvPr>
            <p:ph type="ftr" sz="quarter" idx="11"/>
          </p:nvPr>
        </p:nvSpPr>
        <p:spPr/>
        <p:txBody>
          <a:bodyPr/>
          <a:lstStyle>
            <a:lvl1pPr>
              <a:defRPr/>
            </a:lvl1pPr>
          </a:lstStyle>
          <a:p>
            <a:pPr>
              <a:defRPr/>
            </a:pPr>
            <a:endParaRPr lang="cs-CZ"/>
          </a:p>
        </p:txBody>
      </p:sp>
      <p:sp>
        <p:nvSpPr>
          <p:cNvPr id="7" name="Slide Number Placeholder 5"/>
          <p:cNvSpPr>
            <a:spLocks noGrp="1"/>
          </p:cNvSpPr>
          <p:nvPr>
            <p:ph type="sldNum" sz="quarter" idx="12"/>
          </p:nvPr>
        </p:nvSpPr>
        <p:spPr/>
        <p:txBody>
          <a:bodyPr/>
          <a:lstStyle>
            <a:lvl1pPr>
              <a:defRPr/>
            </a:lvl1pPr>
          </a:lstStyle>
          <a:p>
            <a:pPr>
              <a:defRPr/>
            </a:pPr>
            <a:fld id="{B9F1EA54-239E-4860-AB6B-F2CB686D244D}" type="slidenum">
              <a:rPr lang="cs-CZ"/>
              <a:pPr>
                <a:defRPr/>
              </a:pPr>
              <a:t>‹#›</a:t>
            </a:fld>
            <a:endParaRPr lang="cs-CZ"/>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smtClean="0"/>
              <a:t>Kliknutím lze upravit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3"/>
          <p:cNvSpPr>
            <a:spLocks noGrp="1"/>
          </p:cNvSpPr>
          <p:nvPr>
            <p:ph type="dt" sz="half" idx="10"/>
          </p:nvPr>
        </p:nvSpPr>
        <p:spPr/>
        <p:txBody>
          <a:bodyPr/>
          <a:lstStyle>
            <a:lvl1pPr>
              <a:defRPr/>
            </a:lvl1pPr>
          </a:lstStyle>
          <a:p>
            <a:pPr>
              <a:defRPr/>
            </a:pPr>
            <a:fld id="{28A8FD54-EE87-4E8F-BC50-6678AB2C7681}" type="datetimeFigureOut">
              <a:rPr lang="cs-CZ"/>
              <a:pPr>
                <a:defRPr/>
              </a:pPr>
              <a:t>14. 9. 2015</a:t>
            </a:fld>
            <a:endParaRPr lang="cs-CZ"/>
          </a:p>
        </p:txBody>
      </p:sp>
      <p:sp>
        <p:nvSpPr>
          <p:cNvPr id="8" name="Footer Placeholder 4"/>
          <p:cNvSpPr>
            <a:spLocks noGrp="1"/>
          </p:cNvSpPr>
          <p:nvPr>
            <p:ph type="ftr" sz="quarter" idx="11"/>
          </p:nvPr>
        </p:nvSpPr>
        <p:spPr/>
        <p:txBody>
          <a:bodyPr/>
          <a:lstStyle>
            <a:lvl1pPr>
              <a:defRPr/>
            </a:lvl1pPr>
          </a:lstStyle>
          <a:p>
            <a:pPr>
              <a:defRPr/>
            </a:pPr>
            <a:endParaRPr lang="cs-CZ"/>
          </a:p>
        </p:txBody>
      </p:sp>
      <p:sp>
        <p:nvSpPr>
          <p:cNvPr id="9" name="Slide Number Placeholder 5"/>
          <p:cNvSpPr>
            <a:spLocks noGrp="1"/>
          </p:cNvSpPr>
          <p:nvPr>
            <p:ph type="sldNum" sz="quarter" idx="12"/>
          </p:nvPr>
        </p:nvSpPr>
        <p:spPr/>
        <p:txBody>
          <a:bodyPr/>
          <a:lstStyle>
            <a:lvl1pPr>
              <a:defRPr/>
            </a:lvl1pPr>
          </a:lstStyle>
          <a:p>
            <a:pPr>
              <a:defRPr/>
            </a:pPr>
            <a:fld id="{2D10A177-D745-4F93-A4E2-D3ED645D2807}" type="slidenum">
              <a:rPr lang="cs-CZ"/>
              <a:pPr>
                <a:defRPr/>
              </a:pPr>
              <a:t>‹#›</a:t>
            </a:fld>
            <a:endParaRPr lang="cs-CZ"/>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cs-CZ" smtClean="0"/>
              <a:t>Kliknutím lze upravit styl.</a:t>
            </a:r>
            <a:endParaRPr lang="en-US" dirty="0"/>
          </a:p>
        </p:txBody>
      </p:sp>
      <p:sp>
        <p:nvSpPr>
          <p:cNvPr id="3" name="Date Placeholder 3"/>
          <p:cNvSpPr>
            <a:spLocks noGrp="1"/>
          </p:cNvSpPr>
          <p:nvPr>
            <p:ph type="dt" sz="half" idx="10"/>
          </p:nvPr>
        </p:nvSpPr>
        <p:spPr/>
        <p:txBody>
          <a:bodyPr/>
          <a:lstStyle>
            <a:lvl1pPr>
              <a:defRPr/>
            </a:lvl1pPr>
          </a:lstStyle>
          <a:p>
            <a:pPr>
              <a:defRPr/>
            </a:pPr>
            <a:fld id="{DF45F9A1-83B7-4004-B582-3CCDA33B09B9}" type="datetimeFigureOut">
              <a:rPr lang="cs-CZ"/>
              <a:pPr>
                <a:defRPr/>
              </a:pPr>
              <a:t>14. 9. 2015</a:t>
            </a:fld>
            <a:endParaRPr lang="cs-CZ"/>
          </a:p>
        </p:txBody>
      </p:sp>
      <p:sp>
        <p:nvSpPr>
          <p:cNvPr id="4" name="Footer Placeholder 4"/>
          <p:cNvSpPr>
            <a:spLocks noGrp="1"/>
          </p:cNvSpPr>
          <p:nvPr>
            <p:ph type="ftr" sz="quarter" idx="11"/>
          </p:nvPr>
        </p:nvSpPr>
        <p:spPr/>
        <p:txBody>
          <a:bodyPr/>
          <a:lstStyle>
            <a:lvl1pPr>
              <a:defRPr/>
            </a:lvl1pPr>
          </a:lstStyle>
          <a:p>
            <a:pPr>
              <a:defRPr/>
            </a:pPr>
            <a:endParaRPr lang="cs-CZ"/>
          </a:p>
        </p:txBody>
      </p:sp>
      <p:sp>
        <p:nvSpPr>
          <p:cNvPr id="5" name="Slide Number Placeholder 5"/>
          <p:cNvSpPr>
            <a:spLocks noGrp="1"/>
          </p:cNvSpPr>
          <p:nvPr>
            <p:ph type="sldNum" sz="quarter" idx="12"/>
          </p:nvPr>
        </p:nvSpPr>
        <p:spPr/>
        <p:txBody>
          <a:bodyPr/>
          <a:lstStyle>
            <a:lvl1pPr>
              <a:defRPr/>
            </a:lvl1pPr>
          </a:lstStyle>
          <a:p>
            <a:pPr>
              <a:defRPr/>
            </a:pPr>
            <a:fld id="{D0D69AAD-C973-4188-BB14-39A04CECEA64}" type="slidenum">
              <a:rPr lang="cs-CZ"/>
              <a:pPr>
                <a:defRPr/>
              </a:pPr>
              <a:t>‹#›</a:t>
            </a:fld>
            <a:endParaRPr lang="cs-CZ"/>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3CA06DE-CEE8-4660-8800-7F461EA83C7D}" type="datetimeFigureOut">
              <a:rPr lang="cs-CZ"/>
              <a:pPr>
                <a:defRPr/>
              </a:pPr>
              <a:t>14. 9. 2015</a:t>
            </a:fld>
            <a:endParaRPr lang="cs-CZ"/>
          </a:p>
        </p:txBody>
      </p:sp>
      <p:sp>
        <p:nvSpPr>
          <p:cNvPr id="3" name="Footer Placeholder 4"/>
          <p:cNvSpPr>
            <a:spLocks noGrp="1"/>
          </p:cNvSpPr>
          <p:nvPr>
            <p:ph type="ftr" sz="quarter" idx="11"/>
          </p:nvPr>
        </p:nvSpPr>
        <p:spPr/>
        <p:txBody>
          <a:bodyPr/>
          <a:lstStyle>
            <a:lvl1pPr>
              <a:defRPr/>
            </a:lvl1pPr>
          </a:lstStyle>
          <a:p>
            <a:pPr>
              <a:defRPr/>
            </a:pPr>
            <a:endParaRPr lang="cs-CZ"/>
          </a:p>
        </p:txBody>
      </p:sp>
      <p:sp>
        <p:nvSpPr>
          <p:cNvPr id="4" name="Slide Number Placeholder 5"/>
          <p:cNvSpPr>
            <a:spLocks noGrp="1"/>
          </p:cNvSpPr>
          <p:nvPr>
            <p:ph type="sldNum" sz="quarter" idx="12"/>
          </p:nvPr>
        </p:nvSpPr>
        <p:spPr/>
        <p:txBody>
          <a:bodyPr/>
          <a:lstStyle>
            <a:lvl1pPr>
              <a:defRPr/>
            </a:lvl1pPr>
          </a:lstStyle>
          <a:p>
            <a:pPr>
              <a:defRPr/>
            </a:pPr>
            <a:fld id="{6C55CB3A-3150-4274-BE46-7347C378E6FA}" type="slidenum">
              <a:rPr lang="cs-CZ"/>
              <a:pPr>
                <a:defRPr/>
              </a:pPr>
              <a:t>‹#›</a:t>
            </a:fld>
            <a:endParaRPr lang="cs-CZ"/>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cs-CZ" smtClean="0"/>
              <a:t>Kliknutím lze upravit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cs-CZ" smtClean="0"/>
              <a:t>Kliknutím lze upravit styly předlohy textu.</a:t>
            </a:r>
          </a:p>
        </p:txBody>
      </p:sp>
      <p:sp>
        <p:nvSpPr>
          <p:cNvPr id="5" name="Date Placeholder 3"/>
          <p:cNvSpPr>
            <a:spLocks noGrp="1"/>
          </p:cNvSpPr>
          <p:nvPr>
            <p:ph type="dt" sz="half" idx="10"/>
          </p:nvPr>
        </p:nvSpPr>
        <p:spPr/>
        <p:txBody>
          <a:bodyPr/>
          <a:lstStyle>
            <a:lvl1pPr>
              <a:defRPr/>
            </a:lvl1pPr>
          </a:lstStyle>
          <a:p>
            <a:pPr>
              <a:defRPr/>
            </a:pPr>
            <a:fld id="{EC4B04DF-781A-45E0-A404-314F083B9581}" type="datetimeFigureOut">
              <a:rPr lang="cs-CZ"/>
              <a:pPr>
                <a:defRPr/>
              </a:pPr>
              <a:t>14. 9. 2015</a:t>
            </a:fld>
            <a:endParaRPr lang="cs-CZ"/>
          </a:p>
        </p:txBody>
      </p:sp>
      <p:sp>
        <p:nvSpPr>
          <p:cNvPr id="6" name="Footer Placeholder 4"/>
          <p:cNvSpPr>
            <a:spLocks noGrp="1"/>
          </p:cNvSpPr>
          <p:nvPr>
            <p:ph type="ftr" sz="quarter" idx="11"/>
          </p:nvPr>
        </p:nvSpPr>
        <p:spPr/>
        <p:txBody>
          <a:bodyPr/>
          <a:lstStyle>
            <a:lvl1pPr>
              <a:defRPr/>
            </a:lvl1pPr>
          </a:lstStyle>
          <a:p>
            <a:pPr>
              <a:defRPr/>
            </a:pPr>
            <a:endParaRPr lang="cs-CZ"/>
          </a:p>
        </p:txBody>
      </p:sp>
      <p:sp>
        <p:nvSpPr>
          <p:cNvPr id="7" name="Slide Number Placeholder 5"/>
          <p:cNvSpPr>
            <a:spLocks noGrp="1"/>
          </p:cNvSpPr>
          <p:nvPr>
            <p:ph type="sldNum" sz="quarter" idx="12"/>
          </p:nvPr>
        </p:nvSpPr>
        <p:spPr/>
        <p:txBody>
          <a:bodyPr/>
          <a:lstStyle>
            <a:lvl1pPr>
              <a:defRPr/>
            </a:lvl1pPr>
          </a:lstStyle>
          <a:p>
            <a:pPr>
              <a:defRPr/>
            </a:pPr>
            <a:fld id="{ED23EC21-094E-4E9B-9135-175E5D4AD755}" type="slidenum">
              <a:rPr lang="cs-CZ"/>
              <a:pPr>
                <a:defRPr/>
              </a:pPr>
              <a:t>‹#›</a:t>
            </a:fld>
            <a:endParaRPr lang="cs-CZ"/>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cs-CZ" noProof="0" smtClean="0"/>
              <a:t>Kliknutím na ikonu přidáte obrázek.</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Date Placeholder 3"/>
          <p:cNvSpPr>
            <a:spLocks noGrp="1"/>
          </p:cNvSpPr>
          <p:nvPr>
            <p:ph type="dt" sz="half" idx="10"/>
          </p:nvPr>
        </p:nvSpPr>
        <p:spPr/>
        <p:txBody>
          <a:bodyPr/>
          <a:lstStyle>
            <a:lvl1pPr>
              <a:defRPr/>
            </a:lvl1pPr>
          </a:lstStyle>
          <a:p>
            <a:pPr>
              <a:defRPr/>
            </a:pPr>
            <a:fld id="{357A1DCA-5C8B-438C-919C-0BCB7D17D4DF}" type="datetimeFigureOut">
              <a:rPr lang="cs-CZ"/>
              <a:pPr>
                <a:defRPr/>
              </a:pPr>
              <a:t>14. 9. 2015</a:t>
            </a:fld>
            <a:endParaRPr lang="cs-CZ"/>
          </a:p>
        </p:txBody>
      </p:sp>
      <p:sp>
        <p:nvSpPr>
          <p:cNvPr id="6" name="Footer Placeholder 4"/>
          <p:cNvSpPr>
            <a:spLocks noGrp="1"/>
          </p:cNvSpPr>
          <p:nvPr>
            <p:ph type="ftr" sz="quarter" idx="11"/>
          </p:nvPr>
        </p:nvSpPr>
        <p:spPr/>
        <p:txBody>
          <a:bodyPr/>
          <a:lstStyle>
            <a:lvl1pPr>
              <a:defRPr/>
            </a:lvl1pPr>
          </a:lstStyle>
          <a:p>
            <a:pPr>
              <a:defRPr/>
            </a:pPr>
            <a:endParaRPr lang="cs-CZ"/>
          </a:p>
        </p:txBody>
      </p:sp>
      <p:sp>
        <p:nvSpPr>
          <p:cNvPr id="7" name="Slide Number Placeholder 5"/>
          <p:cNvSpPr>
            <a:spLocks noGrp="1"/>
          </p:cNvSpPr>
          <p:nvPr>
            <p:ph type="sldNum" sz="quarter" idx="12"/>
          </p:nvPr>
        </p:nvSpPr>
        <p:spPr/>
        <p:txBody>
          <a:bodyPr/>
          <a:lstStyle>
            <a:lvl1pPr>
              <a:defRPr/>
            </a:lvl1pPr>
          </a:lstStyle>
          <a:p>
            <a:pPr>
              <a:defRPr/>
            </a:pPr>
            <a:fld id="{902AF928-8D74-4000-880E-075820AC2F2F}" type="slidenum">
              <a:rPr lang="cs-CZ"/>
              <a:pPr>
                <a:defRPr/>
              </a:pPr>
              <a:t>‹#›</a:t>
            </a:fld>
            <a:endParaRPr lang="cs-CZ"/>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lvl1pPr>
              <a:defRPr/>
            </a:lvl1pPr>
          </a:lstStyle>
          <a:p>
            <a:pPr>
              <a:defRPr/>
            </a:pPr>
            <a:fld id="{27C1D2C1-5EF7-41B3-9DB7-07188EE57A74}" type="datetimeFigureOut">
              <a:rPr lang="cs-CZ"/>
              <a:pPr>
                <a:defRPr/>
              </a:pPr>
              <a:t>14. 9. 2015</a:t>
            </a:fld>
            <a:endParaRPr lang="cs-CZ"/>
          </a:p>
        </p:txBody>
      </p:sp>
      <p:sp>
        <p:nvSpPr>
          <p:cNvPr id="5" name="Footer Placeholder 4"/>
          <p:cNvSpPr>
            <a:spLocks noGrp="1"/>
          </p:cNvSpPr>
          <p:nvPr>
            <p:ph type="ftr" sz="quarter" idx="11"/>
          </p:nvPr>
        </p:nvSpPr>
        <p:spPr/>
        <p:txBody>
          <a:bodyPr/>
          <a:lstStyle>
            <a:lvl1pPr>
              <a:defRPr/>
            </a:lvl1pPr>
          </a:lstStyle>
          <a:p>
            <a:pPr>
              <a:defRPr/>
            </a:pPr>
            <a:endParaRPr lang="cs-CZ"/>
          </a:p>
        </p:txBody>
      </p:sp>
      <p:sp>
        <p:nvSpPr>
          <p:cNvPr id="6" name="Slide Number Placeholder 5"/>
          <p:cNvSpPr>
            <a:spLocks noGrp="1"/>
          </p:cNvSpPr>
          <p:nvPr>
            <p:ph type="sldNum" sz="quarter" idx="12"/>
          </p:nvPr>
        </p:nvSpPr>
        <p:spPr/>
        <p:txBody>
          <a:bodyPr/>
          <a:lstStyle>
            <a:lvl1pPr>
              <a:defRPr/>
            </a:lvl1pPr>
          </a:lstStyle>
          <a:p>
            <a:pPr>
              <a:defRPr/>
            </a:pPr>
            <a:fld id="{E7403457-A38B-4D61-8EBA-86BB9E8FF933}" type="slidenum">
              <a:rPr lang="cs-CZ"/>
              <a:pPr>
                <a:defRPr/>
              </a:pPr>
              <a:t>‹#›</a:t>
            </a:fld>
            <a:endParaRPr lang="cs-CZ"/>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5" name="TextBox 19"/>
          <p:cNvSpPr txBox="1"/>
          <p:nvPr/>
        </p:nvSpPr>
        <p:spPr>
          <a:xfrm>
            <a:off x="541338" y="790575"/>
            <a:ext cx="609600" cy="584200"/>
          </a:xfrm>
          <a:prstGeom prst="rect">
            <a:avLst/>
          </a:prstGeom>
        </p:spPr>
        <p:txBody>
          <a:bodyPr anchor="ctr"/>
          <a:lstStyle/>
          <a:p>
            <a:pPr fontAlgn="auto">
              <a:spcBef>
                <a:spcPts val="0"/>
              </a:spcBef>
              <a:spcAft>
                <a:spcPts val="0"/>
              </a:spcAft>
              <a:defRPr/>
            </a:pPr>
            <a:r>
              <a:rPr lang="en-US" sz="8000" dirty="0">
                <a:ln w="3175" cmpd="sng">
                  <a:noFill/>
                </a:ln>
                <a:solidFill>
                  <a:schemeClr val="accent1">
                    <a:lumMod val="60000"/>
                    <a:lumOff val="40000"/>
                  </a:schemeClr>
                </a:solidFill>
                <a:latin typeface="Arial"/>
              </a:rPr>
              <a:t>“</a:t>
            </a:r>
          </a:p>
        </p:txBody>
      </p:sp>
      <p:sp>
        <p:nvSpPr>
          <p:cNvPr id="6" name="TextBox 21"/>
          <p:cNvSpPr txBox="1"/>
          <p:nvPr/>
        </p:nvSpPr>
        <p:spPr>
          <a:xfrm>
            <a:off x="8894763" y="2886075"/>
            <a:ext cx="609600" cy="585788"/>
          </a:xfrm>
          <a:prstGeom prst="rect">
            <a:avLst/>
          </a:prstGeom>
        </p:spPr>
        <p:txBody>
          <a:bodyPr anchor="ctr"/>
          <a:lstStyle/>
          <a:p>
            <a:pPr fontAlgn="auto">
              <a:spcBef>
                <a:spcPts val="0"/>
              </a:spcBef>
              <a:spcAft>
                <a:spcPts val="0"/>
              </a:spcAft>
              <a:defRPr/>
            </a:pPr>
            <a:r>
              <a:rPr lang="en-US" sz="800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7" name="Date Placeholder 3"/>
          <p:cNvSpPr>
            <a:spLocks noGrp="1"/>
          </p:cNvSpPr>
          <p:nvPr>
            <p:ph type="dt" sz="half" idx="14"/>
          </p:nvPr>
        </p:nvSpPr>
        <p:spPr/>
        <p:txBody>
          <a:bodyPr/>
          <a:lstStyle>
            <a:lvl1pPr>
              <a:defRPr/>
            </a:lvl1pPr>
          </a:lstStyle>
          <a:p>
            <a:pPr>
              <a:defRPr/>
            </a:pPr>
            <a:fld id="{4038E10F-9F9B-43D6-BFE5-7682F92F03FE}" type="datetimeFigureOut">
              <a:rPr lang="cs-CZ"/>
              <a:pPr>
                <a:defRPr/>
              </a:pPr>
              <a:t>14. 9. 2015</a:t>
            </a:fld>
            <a:endParaRPr lang="cs-CZ"/>
          </a:p>
        </p:txBody>
      </p:sp>
      <p:sp>
        <p:nvSpPr>
          <p:cNvPr id="8" name="Footer Placeholder 4"/>
          <p:cNvSpPr>
            <a:spLocks noGrp="1"/>
          </p:cNvSpPr>
          <p:nvPr>
            <p:ph type="ftr" sz="quarter" idx="15"/>
          </p:nvPr>
        </p:nvSpPr>
        <p:spPr/>
        <p:txBody>
          <a:bodyPr/>
          <a:lstStyle>
            <a:lvl1pPr>
              <a:defRPr/>
            </a:lvl1pPr>
          </a:lstStyle>
          <a:p>
            <a:pPr>
              <a:defRPr/>
            </a:pPr>
            <a:endParaRPr lang="cs-CZ"/>
          </a:p>
        </p:txBody>
      </p:sp>
      <p:sp>
        <p:nvSpPr>
          <p:cNvPr id="9" name="Slide Number Placeholder 5"/>
          <p:cNvSpPr>
            <a:spLocks noGrp="1"/>
          </p:cNvSpPr>
          <p:nvPr>
            <p:ph type="sldNum" sz="quarter" idx="16"/>
          </p:nvPr>
        </p:nvSpPr>
        <p:spPr/>
        <p:txBody>
          <a:bodyPr/>
          <a:lstStyle>
            <a:lvl1pPr>
              <a:defRPr/>
            </a:lvl1pPr>
          </a:lstStyle>
          <a:p>
            <a:pPr>
              <a:defRPr/>
            </a:pPr>
            <a:fld id="{5D54D973-66D9-4B38-B473-C6828CBE0552}" type="slidenum">
              <a:rPr lang="cs-CZ"/>
              <a:pPr>
                <a:defRPr/>
              </a:pPr>
              <a:t>‹#›</a:t>
            </a:fld>
            <a:endParaRPr lang="cs-CZ"/>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cs-CZ" smtClean="0"/>
              <a:t>Kliknutím lze upravit styl.</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lvl1pPr>
              <a:defRPr/>
            </a:lvl1pPr>
          </a:lstStyle>
          <a:p>
            <a:pPr>
              <a:defRPr/>
            </a:pPr>
            <a:fld id="{B11B5D7B-98EC-402D-9F38-83B60FB823FE}" type="datetimeFigureOut">
              <a:rPr lang="cs-CZ"/>
              <a:pPr>
                <a:defRPr/>
              </a:pPr>
              <a:t>14. 9. 2015</a:t>
            </a:fld>
            <a:endParaRPr lang="cs-CZ"/>
          </a:p>
        </p:txBody>
      </p:sp>
      <p:sp>
        <p:nvSpPr>
          <p:cNvPr id="5" name="Footer Placeholder 4"/>
          <p:cNvSpPr>
            <a:spLocks noGrp="1"/>
          </p:cNvSpPr>
          <p:nvPr>
            <p:ph type="ftr" sz="quarter" idx="11"/>
          </p:nvPr>
        </p:nvSpPr>
        <p:spPr/>
        <p:txBody>
          <a:bodyPr/>
          <a:lstStyle>
            <a:lvl1pPr>
              <a:defRPr/>
            </a:lvl1pPr>
          </a:lstStyle>
          <a:p>
            <a:pPr>
              <a:defRPr/>
            </a:pPr>
            <a:endParaRPr lang="cs-CZ"/>
          </a:p>
        </p:txBody>
      </p:sp>
      <p:sp>
        <p:nvSpPr>
          <p:cNvPr id="6" name="Slide Number Placeholder 5"/>
          <p:cNvSpPr>
            <a:spLocks noGrp="1"/>
          </p:cNvSpPr>
          <p:nvPr>
            <p:ph type="sldNum" sz="quarter" idx="12"/>
          </p:nvPr>
        </p:nvSpPr>
        <p:spPr/>
        <p:txBody>
          <a:bodyPr/>
          <a:lstStyle>
            <a:lvl1pPr>
              <a:defRPr/>
            </a:lvl1pPr>
          </a:lstStyle>
          <a:p>
            <a:pPr>
              <a:defRPr/>
            </a:pPr>
            <a:fld id="{5261A24E-E685-498F-9CF7-D853B59F6A60}" type="slidenum">
              <a:rPr lang="cs-CZ"/>
              <a:pPr>
                <a:defRPr/>
              </a:pPr>
              <a:t>‹#›</a:t>
            </a:fld>
            <a:endParaRPr lang="cs-CZ"/>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5" name="TextBox 23"/>
          <p:cNvSpPr txBox="1"/>
          <p:nvPr/>
        </p:nvSpPr>
        <p:spPr>
          <a:xfrm>
            <a:off x="541338" y="790575"/>
            <a:ext cx="609600" cy="584200"/>
          </a:xfrm>
          <a:prstGeom prst="rect">
            <a:avLst/>
          </a:prstGeom>
        </p:spPr>
        <p:txBody>
          <a:bodyPr anchor="ctr"/>
          <a:lstStyle/>
          <a:p>
            <a:pPr fontAlgn="auto">
              <a:spcBef>
                <a:spcPts val="0"/>
              </a:spcBef>
              <a:spcAft>
                <a:spcPts val="0"/>
              </a:spcAft>
              <a:defRPr/>
            </a:pPr>
            <a:r>
              <a:rPr lang="en-US" sz="8000" dirty="0">
                <a:ln w="3175" cmpd="sng">
                  <a:noFill/>
                </a:ln>
                <a:solidFill>
                  <a:schemeClr val="accent1">
                    <a:lumMod val="60000"/>
                    <a:lumOff val="40000"/>
                  </a:schemeClr>
                </a:solidFill>
                <a:latin typeface="Arial"/>
              </a:rPr>
              <a:t>“</a:t>
            </a:r>
          </a:p>
        </p:txBody>
      </p:sp>
      <p:sp>
        <p:nvSpPr>
          <p:cNvPr id="6" name="TextBox 24"/>
          <p:cNvSpPr txBox="1"/>
          <p:nvPr/>
        </p:nvSpPr>
        <p:spPr>
          <a:xfrm>
            <a:off x="8894763" y="2886075"/>
            <a:ext cx="609600" cy="585788"/>
          </a:xfrm>
          <a:prstGeom prst="rect">
            <a:avLst/>
          </a:prstGeom>
        </p:spPr>
        <p:txBody>
          <a:bodyPr anchor="ctr"/>
          <a:lstStyle/>
          <a:p>
            <a:pPr fontAlgn="auto">
              <a:spcBef>
                <a:spcPts val="0"/>
              </a:spcBef>
              <a:spcAft>
                <a:spcPts val="0"/>
              </a:spcAft>
              <a:defRPr/>
            </a:pPr>
            <a:r>
              <a:rPr lang="en-US" sz="8000" dirty="0">
                <a:ln w="3175" cmpd="sng">
                  <a:noFill/>
                </a:ln>
                <a:solidFill>
                  <a:schemeClr val="accent1">
                    <a:lumMod val="60000"/>
                    <a:lumOff val="40000"/>
                  </a:schemeClr>
                </a:solidFill>
                <a:latin typeface="Arial"/>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7" name="Date Placeholder 3"/>
          <p:cNvSpPr>
            <a:spLocks noGrp="1"/>
          </p:cNvSpPr>
          <p:nvPr>
            <p:ph type="dt" sz="half" idx="14"/>
          </p:nvPr>
        </p:nvSpPr>
        <p:spPr/>
        <p:txBody>
          <a:bodyPr/>
          <a:lstStyle>
            <a:lvl1pPr>
              <a:defRPr/>
            </a:lvl1pPr>
          </a:lstStyle>
          <a:p>
            <a:pPr>
              <a:defRPr/>
            </a:pPr>
            <a:fld id="{A351EBA3-9724-49AE-A241-C38695AB36E4}" type="datetimeFigureOut">
              <a:rPr lang="cs-CZ"/>
              <a:pPr>
                <a:defRPr/>
              </a:pPr>
              <a:t>14. 9. 2015</a:t>
            </a:fld>
            <a:endParaRPr lang="cs-CZ"/>
          </a:p>
        </p:txBody>
      </p:sp>
      <p:sp>
        <p:nvSpPr>
          <p:cNvPr id="8" name="Footer Placeholder 4"/>
          <p:cNvSpPr>
            <a:spLocks noGrp="1"/>
          </p:cNvSpPr>
          <p:nvPr>
            <p:ph type="ftr" sz="quarter" idx="15"/>
          </p:nvPr>
        </p:nvSpPr>
        <p:spPr/>
        <p:txBody>
          <a:bodyPr/>
          <a:lstStyle>
            <a:lvl1pPr>
              <a:defRPr/>
            </a:lvl1pPr>
          </a:lstStyle>
          <a:p>
            <a:pPr>
              <a:defRPr/>
            </a:pPr>
            <a:endParaRPr lang="cs-CZ"/>
          </a:p>
        </p:txBody>
      </p:sp>
      <p:sp>
        <p:nvSpPr>
          <p:cNvPr id="9" name="Slide Number Placeholder 5"/>
          <p:cNvSpPr>
            <a:spLocks noGrp="1"/>
          </p:cNvSpPr>
          <p:nvPr>
            <p:ph type="sldNum" sz="quarter" idx="16"/>
          </p:nvPr>
        </p:nvSpPr>
        <p:spPr/>
        <p:txBody>
          <a:bodyPr/>
          <a:lstStyle>
            <a:lvl1pPr>
              <a:defRPr/>
            </a:lvl1pPr>
          </a:lstStyle>
          <a:p>
            <a:pPr>
              <a:defRPr/>
            </a:pPr>
            <a:fld id="{E5CD5484-240C-4BEF-B5A1-B0E954B4D9E1}" type="slidenum">
              <a:rPr lang="cs-CZ"/>
              <a:pPr>
                <a:defRPr/>
              </a:pPr>
              <a:t>‹#›</a:t>
            </a:fld>
            <a:endParaRPr lang="cs-CZ"/>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cs-CZ" smtClean="0"/>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smtClean="0"/>
              <a:t>Kliknutím lze upravit styly předlohy textu.</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5" name="Date Placeholder 3"/>
          <p:cNvSpPr>
            <a:spLocks noGrp="1"/>
          </p:cNvSpPr>
          <p:nvPr>
            <p:ph type="dt" sz="half" idx="14"/>
          </p:nvPr>
        </p:nvSpPr>
        <p:spPr/>
        <p:txBody>
          <a:bodyPr/>
          <a:lstStyle>
            <a:lvl1pPr>
              <a:defRPr/>
            </a:lvl1pPr>
          </a:lstStyle>
          <a:p>
            <a:pPr>
              <a:defRPr/>
            </a:pPr>
            <a:fld id="{B6186BE2-C96F-435F-9CC4-13C53E1B74F0}" type="datetimeFigureOut">
              <a:rPr lang="cs-CZ"/>
              <a:pPr>
                <a:defRPr/>
              </a:pPr>
              <a:t>14. 9. 2015</a:t>
            </a:fld>
            <a:endParaRPr lang="cs-CZ"/>
          </a:p>
        </p:txBody>
      </p:sp>
      <p:sp>
        <p:nvSpPr>
          <p:cNvPr id="6" name="Footer Placeholder 4"/>
          <p:cNvSpPr>
            <a:spLocks noGrp="1"/>
          </p:cNvSpPr>
          <p:nvPr>
            <p:ph type="ftr" sz="quarter" idx="15"/>
          </p:nvPr>
        </p:nvSpPr>
        <p:spPr/>
        <p:txBody>
          <a:bodyPr/>
          <a:lstStyle>
            <a:lvl1pPr>
              <a:defRPr/>
            </a:lvl1pPr>
          </a:lstStyle>
          <a:p>
            <a:pPr>
              <a:defRPr/>
            </a:pPr>
            <a:endParaRPr lang="cs-CZ"/>
          </a:p>
        </p:txBody>
      </p:sp>
      <p:sp>
        <p:nvSpPr>
          <p:cNvPr id="7" name="Slide Number Placeholder 5"/>
          <p:cNvSpPr>
            <a:spLocks noGrp="1"/>
          </p:cNvSpPr>
          <p:nvPr>
            <p:ph type="sldNum" sz="quarter" idx="16"/>
          </p:nvPr>
        </p:nvSpPr>
        <p:spPr/>
        <p:txBody>
          <a:bodyPr/>
          <a:lstStyle>
            <a:lvl1pPr>
              <a:defRPr/>
            </a:lvl1pPr>
          </a:lstStyle>
          <a:p>
            <a:pPr>
              <a:defRPr/>
            </a:pPr>
            <a:fld id="{1B8E4E01-BDFF-44CF-BEA4-4DCD154493B9}" type="slidenum">
              <a:rPr lang="cs-CZ"/>
              <a:pPr>
                <a:defRPr/>
              </a:pPr>
              <a:t>‹#›</a:t>
            </a:fld>
            <a:endParaRPr lang="cs-CZ"/>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lvl1pPr>
              <a:defRPr/>
            </a:lvl1pPr>
          </a:lstStyle>
          <a:p>
            <a:pPr>
              <a:defRPr/>
            </a:pPr>
            <a:fld id="{601717F7-DC3B-4D62-8730-B2E6C60EA6BF}" type="datetimeFigureOut">
              <a:rPr lang="cs-CZ"/>
              <a:pPr>
                <a:defRPr/>
              </a:pPr>
              <a:t>14. 9. 2015</a:t>
            </a:fld>
            <a:endParaRPr lang="cs-CZ"/>
          </a:p>
        </p:txBody>
      </p:sp>
      <p:sp>
        <p:nvSpPr>
          <p:cNvPr id="5" name="Footer Placeholder 4"/>
          <p:cNvSpPr>
            <a:spLocks noGrp="1"/>
          </p:cNvSpPr>
          <p:nvPr>
            <p:ph type="ftr" sz="quarter" idx="11"/>
          </p:nvPr>
        </p:nvSpPr>
        <p:spPr/>
        <p:txBody>
          <a:bodyPr/>
          <a:lstStyle>
            <a:lvl1pPr>
              <a:defRPr/>
            </a:lvl1pPr>
          </a:lstStyle>
          <a:p>
            <a:pPr>
              <a:defRPr/>
            </a:pPr>
            <a:endParaRPr lang="cs-CZ"/>
          </a:p>
        </p:txBody>
      </p:sp>
      <p:sp>
        <p:nvSpPr>
          <p:cNvPr id="6" name="Slide Number Placeholder 5"/>
          <p:cNvSpPr>
            <a:spLocks noGrp="1"/>
          </p:cNvSpPr>
          <p:nvPr>
            <p:ph type="sldNum" sz="quarter" idx="12"/>
          </p:nvPr>
        </p:nvSpPr>
        <p:spPr/>
        <p:txBody>
          <a:bodyPr/>
          <a:lstStyle>
            <a:lvl1pPr>
              <a:defRPr/>
            </a:lvl1pPr>
          </a:lstStyle>
          <a:p>
            <a:pPr>
              <a:defRPr/>
            </a:pPr>
            <a:fld id="{DA4B2C34-8B84-479C-9D2F-52DCE361A3E4}" type="slidenum">
              <a:rPr lang="cs-CZ"/>
              <a:pPr>
                <a:defRPr/>
              </a:pPr>
              <a:t>‹#›</a:t>
            </a:fld>
            <a:endParaRPr lang="cs-CZ"/>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cs-CZ" smtClean="0"/>
              <a:t>Kliknutím lze upravit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lvl1pPr>
              <a:defRPr/>
            </a:lvl1pPr>
          </a:lstStyle>
          <a:p>
            <a:pPr>
              <a:defRPr/>
            </a:pPr>
            <a:fld id="{73A09218-09BB-476D-B3EE-BA2726B51F63}" type="datetimeFigureOut">
              <a:rPr lang="cs-CZ"/>
              <a:pPr>
                <a:defRPr/>
              </a:pPr>
              <a:t>14. 9. 2015</a:t>
            </a:fld>
            <a:endParaRPr lang="cs-CZ"/>
          </a:p>
        </p:txBody>
      </p:sp>
      <p:sp>
        <p:nvSpPr>
          <p:cNvPr id="5" name="Footer Placeholder 4"/>
          <p:cNvSpPr>
            <a:spLocks noGrp="1"/>
          </p:cNvSpPr>
          <p:nvPr>
            <p:ph type="ftr" sz="quarter" idx="11"/>
          </p:nvPr>
        </p:nvSpPr>
        <p:spPr/>
        <p:txBody>
          <a:bodyPr/>
          <a:lstStyle>
            <a:lvl1pPr>
              <a:defRPr/>
            </a:lvl1pPr>
          </a:lstStyle>
          <a:p>
            <a:pPr>
              <a:defRPr/>
            </a:pPr>
            <a:endParaRPr lang="cs-CZ"/>
          </a:p>
        </p:txBody>
      </p:sp>
      <p:sp>
        <p:nvSpPr>
          <p:cNvPr id="6" name="Slide Number Placeholder 5"/>
          <p:cNvSpPr>
            <a:spLocks noGrp="1"/>
          </p:cNvSpPr>
          <p:nvPr>
            <p:ph type="sldNum" sz="quarter" idx="12"/>
          </p:nvPr>
        </p:nvSpPr>
        <p:spPr/>
        <p:txBody>
          <a:bodyPr/>
          <a:lstStyle>
            <a:lvl1pPr>
              <a:defRPr/>
            </a:lvl1pPr>
          </a:lstStyle>
          <a:p>
            <a:pPr>
              <a:defRPr/>
            </a:pPr>
            <a:fld id="{5FC591D2-15AF-493A-AD48-9A952C7139A1}" type="slidenum">
              <a:rPr lang="cs-CZ"/>
              <a:pPr>
                <a:defRPr/>
              </a:pPr>
              <a:t>‹#›</a:t>
            </a:fld>
            <a:endParaRPr lang="cs-CZ"/>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0EB96"/>
            </a:gs>
            <a:gs pos="8000">
              <a:srgbClr val="D0EB96"/>
            </a:gs>
            <a:gs pos="17999">
              <a:srgbClr val="DFF1B9"/>
            </a:gs>
            <a:gs pos="30000">
              <a:srgbClr val="D0EB96"/>
            </a:gs>
            <a:gs pos="100000">
              <a:srgbClr val="D0EB96"/>
            </a:gs>
          </a:gsLst>
          <a:lin ang="5400000" scaled="1"/>
        </a:grad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7938"/>
            <a:ext cx="12192000" cy="6865938"/>
            <a:chOff x="0" y="-8467"/>
            <a:chExt cx="12192000" cy="6866467"/>
          </a:xfrm>
        </p:grpSpPr>
        <p:cxnSp>
          <p:nvCxnSpPr>
            <p:cNvPr id="20" name="Straight Connector 19"/>
            <p:cNvCxnSpPr/>
            <p:nvPr/>
          </p:nvCxnSpPr>
          <p:spPr>
            <a:xfrm>
              <a:off x="9371013" y="-528"/>
              <a:ext cx="1219200" cy="6858528"/>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4738" y="3681168"/>
              <a:ext cx="4764087" cy="3176832"/>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2100" y="-8467"/>
              <a:ext cx="3006725"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2788" y="-8467"/>
              <a:ext cx="2589212"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863" y="3047706"/>
              <a:ext cx="3259137" cy="3810294"/>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5"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188" y="-8467"/>
              <a:ext cx="1290637"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9463" y="-8467"/>
              <a:ext cx="1249362"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138" y="3589086"/>
              <a:ext cx="1817687" cy="3268914"/>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2981"/>
              <a:ext cx="449263" cy="2845019"/>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p:cNvSpPr>
            <a:spLocks noGrp="1"/>
          </p:cNvSpPr>
          <p:nvPr>
            <p:ph type="title"/>
          </p:nvPr>
        </p:nvSpPr>
        <p:spPr bwMode="auto">
          <a:xfrm>
            <a:off x="677863" y="609600"/>
            <a:ext cx="8597900" cy="132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smtClean="0"/>
              <a:t>Kliknutím lze upravit styl.</a:t>
            </a:r>
            <a:endParaRPr lang="en-US" smtClean="0"/>
          </a:p>
        </p:txBody>
      </p:sp>
      <p:sp>
        <p:nvSpPr>
          <p:cNvPr id="1028" name="Text Placeholder 2"/>
          <p:cNvSpPr>
            <a:spLocks noGrp="1"/>
          </p:cNvSpPr>
          <p:nvPr>
            <p:ph type="body" idx="1"/>
          </p:nvPr>
        </p:nvSpPr>
        <p:spPr bwMode="auto">
          <a:xfrm>
            <a:off x="677863" y="2160588"/>
            <a:ext cx="8597900" cy="3881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smtClean="0"/>
          </a:p>
        </p:txBody>
      </p:sp>
      <p:sp>
        <p:nvSpPr>
          <p:cNvPr id="4" name="Date Placeholder 3"/>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fontAlgn="auto">
              <a:spcBef>
                <a:spcPts val="0"/>
              </a:spcBef>
              <a:spcAft>
                <a:spcPts val="0"/>
              </a:spcAft>
              <a:defRPr sz="900">
                <a:solidFill>
                  <a:schemeClr val="tx1">
                    <a:tint val="75000"/>
                  </a:schemeClr>
                </a:solidFill>
                <a:latin typeface="+mn-lt"/>
              </a:defRPr>
            </a:lvl1pPr>
          </a:lstStyle>
          <a:p>
            <a:pPr>
              <a:defRPr/>
            </a:pPr>
            <a:fld id="{A42299C4-6C5B-4ABC-81F4-A8AAE7E9D1B1}" type="datetimeFigureOut">
              <a:rPr lang="cs-CZ"/>
              <a:pPr>
                <a:defRPr/>
              </a:pPr>
              <a:t>14. 9. 2015</a:t>
            </a:fld>
            <a:endParaRPr lang="cs-CZ"/>
          </a:p>
        </p:txBody>
      </p:sp>
      <p:sp>
        <p:nvSpPr>
          <p:cNvPr id="5" name="Footer Placeholder 4"/>
          <p:cNvSpPr>
            <a:spLocks noGrp="1"/>
          </p:cNvSpPr>
          <p:nvPr>
            <p:ph type="ftr" sz="quarter" idx="3"/>
          </p:nvPr>
        </p:nvSpPr>
        <p:spPr>
          <a:xfrm>
            <a:off x="677863" y="6042025"/>
            <a:ext cx="6296025" cy="365125"/>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defRPr>
            </a:lvl1pPr>
          </a:lstStyle>
          <a:p>
            <a:pPr>
              <a:defRPr/>
            </a:pPr>
            <a:endParaRPr lang="cs-CZ"/>
          </a:p>
        </p:txBody>
      </p:sp>
      <p:sp>
        <p:nvSpPr>
          <p:cNvPr id="6" name="Slide Number Placeholder 5"/>
          <p:cNvSpPr>
            <a:spLocks noGrp="1"/>
          </p:cNvSpPr>
          <p:nvPr>
            <p:ph type="sldNum" sz="quarter" idx="4"/>
          </p:nvPr>
        </p:nvSpPr>
        <p:spPr>
          <a:xfrm>
            <a:off x="8591550" y="6042025"/>
            <a:ext cx="684213" cy="365125"/>
          </a:xfrm>
          <a:prstGeom prst="rect">
            <a:avLst/>
          </a:prstGeom>
        </p:spPr>
        <p:txBody>
          <a:bodyPr vert="horz" lIns="91440" tIns="45720" rIns="91440" bIns="45720" rtlCol="0" anchor="ctr"/>
          <a:lstStyle>
            <a:lvl1pPr algn="r" fontAlgn="auto">
              <a:spcBef>
                <a:spcPts val="0"/>
              </a:spcBef>
              <a:spcAft>
                <a:spcPts val="0"/>
              </a:spcAft>
              <a:defRPr sz="900">
                <a:solidFill>
                  <a:schemeClr val="accent1"/>
                </a:solidFill>
                <a:latin typeface="+mn-lt"/>
              </a:defRPr>
            </a:lvl1pPr>
          </a:lstStyle>
          <a:p>
            <a:pPr>
              <a:defRPr/>
            </a:pPr>
            <a:fld id="{BF08169F-6993-4D76-9F75-944EB1B57729}" type="slidenum">
              <a:rPr lang="cs-CZ"/>
              <a:pPr>
                <a:defRPr/>
              </a:pPr>
              <a:t>‹#›</a:t>
            </a:fld>
            <a:endParaRPr lang="cs-CZ"/>
          </a:p>
        </p:txBody>
      </p:sp>
    </p:spTree>
  </p:cSld>
  <p:clrMap bg1="lt1" tx1="dk1" bg2="lt2" tx2="dk2" accent1="accent1" accent2="accent2" accent3="accent3" accent4="accent4" accent5="accent5" accent6="accent6" hlink="hlink" folHlink="folHlink"/>
  <p:sldLayoutIdLst>
    <p:sldLayoutId id="2147483825" r:id="rId1"/>
    <p:sldLayoutId id="2147483824" r:id="rId2"/>
    <p:sldLayoutId id="2147483823" r:id="rId3"/>
    <p:sldLayoutId id="2147483822" r:id="rId4"/>
    <p:sldLayoutId id="2147483821" r:id="rId5"/>
    <p:sldLayoutId id="2147483820" r:id="rId6"/>
    <p:sldLayoutId id="2147483819" r:id="rId7"/>
    <p:sldLayoutId id="2147483818" r:id="rId8"/>
    <p:sldLayoutId id="2147483817" r:id="rId9"/>
    <p:sldLayoutId id="2147483816" r:id="rId10"/>
    <p:sldLayoutId id="2147483826" r:id="rId11"/>
    <p:sldLayoutId id="2147483815" r:id="rId12"/>
    <p:sldLayoutId id="2147483827" r:id="rId13"/>
    <p:sldLayoutId id="2147483814" r:id="rId14"/>
    <p:sldLayoutId id="2147483813" r:id="rId15"/>
    <p:sldLayoutId id="2147483812" r:id="rId16"/>
  </p:sldLayoutIdLst>
  <p:transition/>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30000">
              <a:schemeClr val="accent1">
                <a:lumMod val="45000"/>
                <a:lumOff val="55000"/>
              </a:schemeClr>
            </a:gs>
            <a:gs pos="8000">
              <a:schemeClr val="accent1">
                <a:lumMod val="45000"/>
                <a:lumOff val="55000"/>
              </a:schemeClr>
            </a:gs>
            <a:gs pos="89732">
              <a:schemeClr val="accent1">
                <a:lumMod val="45000"/>
                <a:lumOff val="55000"/>
              </a:schemeClr>
            </a:gs>
            <a:gs pos="18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9458" name="Nadpis 1"/>
          <p:cNvSpPr>
            <a:spLocks noGrp="1"/>
          </p:cNvSpPr>
          <p:nvPr>
            <p:ph type="ctrTitle"/>
          </p:nvPr>
        </p:nvSpPr>
        <p:spPr>
          <a:xfrm>
            <a:off x="361950" y="1135063"/>
            <a:ext cx="9580563" cy="2460625"/>
          </a:xfrm>
        </p:spPr>
        <p:txBody>
          <a:bodyPr/>
          <a:lstStyle/>
          <a:p>
            <a:pPr eaLnBrk="1" hangingPunct="1"/>
            <a:r>
              <a:rPr lang="en-US" altLang="ko-KR" sz="3800" b="1" i="1" smtClean="0">
                <a:solidFill>
                  <a:srgbClr val="FF3300"/>
                </a:solidFill>
                <a:ea typeface="굴림"/>
                <a:cs typeface="굴림"/>
              </a:rPr>
              <a:t>The response of HMSC-bm, SaOS-2 </a:t>
            </a:r>
            <a:r>
              <a:rPr lang="cs-CZ" altLang="ko-KR" sz="3800" b="1" i="1" smtClean="0">
                <a:solidFill>
                  <a:srgbClr val="FF3300"/>
                </a:solidFill>
                <a:cs typeface="맑은 고딕"/>
              </a:rPr>
              <a:t>       </a:t>
            </a:r>
            <a:r>
              <a:rPr lang="en-US" altLang="ko-KR" sz="3800" b="1" i="1" smtClean="0">
                <a:solidFill>
                  <a:srgbClr val="FF3300"/>
                </a:solidFill>
                <a:ea typeface="굴림"/>
                <a:cs typeface="굴림"/>
              </a:rPr>
              <a:t>and imunocompetent cells</a:t>
            </a:r>
            <a:r>
              <a:rPr lang="cs-CZ" altLang="ko-KR" sz="3800" b="1" i="1" smtClean="0">
                <a:solidFill>
                  <a:srgbClr val="FF3300"/>
                </a:solidFill>
                <a:cs typeface="맑은 고딕"/>
              </a:rPr>
              <a:t>                     </a:t>
            </a:r>
            <a:r>
              <a:rPr lang="en-US" altLang="ko-KR" sz="3800" b="1" i="1" smtClean="0">
                <a:solidFill>
                  <a:srgbClr val="FF3300"/>
                </a:solidFill>
                <a:ea typeface="굴림"/>
                <a:cs typeface="굴림"/>
              </a:rPr>
              <a:t>to</a:t>
            </a:r>
            <a:r>
              <a:rPr lang="cs-CZ" altLang="ko-KR" sz="3800" b="1" i="1" smtClean="0">
                <a:solidFill>
                  <a:srgbClr val="FF3300"/>
                </a:solidFill>
                <a:cs typeface="맑은 고딕"/>
              </a:rPr>
              <a:t> </a:t>
            </a:r>
            <a:r>
              <a:rPr lang="en-US" altLang="ko-KR" sz="3800" b="1" i="1" smtClean="0">
                <a:solidFill>
                  <a:srgbClr val="FF3300"/>
                </a:solidFill>
                <a:ea typeface="굴림"/>
                <a:cs typeface="굴림"/>
              </a:rPr>
              <a:t>calcium phosphate doped alginate coatings</a:t>
            </a:r>
            <a:r>
              <a:rPr lang="cs-CZ" altLang="ko-KR" sz="3800" b="1" i="1" smtClean="0">
                <a:solidFill>
                  <a:srgbClr val="FF3300"/>
                </a:solidFill>
                <a:cs typeface="맑은 고딕"/>
              </a:rPr>
              <a:t> </a:t>
            </a:r>
            <a:r>
              <a:rPr lang="en-US" altLang="ko-KR" sz="3800" b="1" i="1" smtClean="0">
                <a:solidFill>
                  <a:srgbClr val="FF3300"/>
                </a:solidFill>
                <a:ea typeface="굴림"/>
                <a:cs typeface="굴림"/>
              </a:rPr>
              <a:t>on titanium surfaces.</a:t>
            </a:r>
            <a:endParaRPr lang="cs-CZ" sz="3800" b="1" i="1" smtClean="0">
              <a:solidFill>
                <a:srgbClr val="FF3300"/>
              </a:solidFill>
            </a:endParaRPr>
          </a:p>
        </p:txBody>
      </p:sp>
      <p:sp>
        <p:nvSpPr>
          <p:cNvPr id="19459" name="Podnadpis 2"/>
          <p:cNvSpPr>
            <a:spLocks noGrp="1"/>
          </p:cNvSpPr>
          <p:nvPr>
            <p:ph type="subTitle" idx="1"/>
          </p:nvPr>
        </p:nvSpPr>
        <p:spPr>
          <a:xfrm>
            <a:off x="868363" y="4367213"/>
            <a:ext cx="9163050" cy="406400"/>
          </a:xfrm>
        </p:spPr>
        <p:txBody>
          <a:bodyPr/>
          <a:lstStyle/>
          <a:p>
            <a:pPr eaLnBrk="1" hangingPunct="1"/>
            <a:r>
              <a:rPr lang="cs-CZ" b="1" smtClean="0">
                <a:solidFill>
                  <a:srgbClr val="4B4B4B"/>
                </a:solidFill>
              </a:rPr>
              <a:t>Lucie Himmlova</a:t>
            </a:r>
            <a:r>
              <a:rPr lang="cs-CZ" b="1" baseline="30000" smtClean="0">
                <a:solidFill>
                  <a:srgbClr val="4B4B4B"/>
                </a:solidFill>
              </a:rPr>
              <a:t>1</a:t>
            </a:r>
            <a:r>
              <a:rPr lang="cs-CZ" b="1" smtClean="0">
                <a:solidFill>
                  <a:srgbClr val="4B4B4B"/>
                </a:solidFill>
              </a:rPr>
              <a:t>, Dana Kubies</a:t>
            </a:r>
            <a:r>
              <a:rPr lang="cs-CZ" b="1" baseline="30000" smtClean="0">
                <a:solidFill>
                  <a:srgbClr val="4B4B4B"/>
                </a:solidFill>
              </a:rPr>
              <a:t>2</a:t>
            </a:r>
            <a:r>
              <a:rPr lang="cs-CZ" b="1" smtClean="0">
                <a:solidFill>
                  <a:srgbClr val="4B4B4B"/>
                </a:solidFill>
              </a:rPr>
              <a:t>, Jirina Bartova</a:t>
            </a:r>
            <a:r>
              <a:rPr lang="cs-CZ" b="1" baseline="30000" smtClean="0">
                <a:solidFill>
                  <a:srgbClr val="4B4B4B"/>
                </a:solidFill>
              </a:rPr>
              <a:t>1</a:t>
            </a:r>
            <a:r>
              <a:rPr lang="cs-CZ" b="1" smtClean="0">
                <a:solidFill>
                  <a:srgbClr val="4B4B4B"/>
                </a:solidFill>
              </a:rPr>
              <a:t>, Marta Vandrovcova</a:t>
            </a:r>
            <a:r>
              <a:rPr lang="cs-CZ" b="1" baseline="30000" smtClean="0">
                <a:solidFill>
                  <a:srgbClr val="4B4B4B"/>
                </a:solidFill>
              </a:rPr>
              <a:t>3</a:t>
            </a:r>
            <a:r>
              <a:rPr lang="cs-CZ" b="1" smtClean="0">
                <a:solidFill>
                  <a:srgbClr val="4B4B4B"/>
                </a:solidFill>
              </a:rPr>
              <a:t>, Elena Filova</a:t>
            </a:r>
            <a:r>
              <a:rPr lang="cs-CZ" b="1" baseline="30000" smtClean="0">
                <a:solidFill>
                  <a:srgbClr val="4B4B4B"/>
                </a:solidFill>
              </a:rPr>
              <a:t>3</a:t>
            </a:r>
            <a:endParaRPr lang="cs-CZ" smtClean="0">
              <a:solidFill>
                <a:srgbClr val="6B6B6B"/>
              </a:solidFill>
            </a:endParaRPr>
          </a:p>
        </p:txBody>
      </p:sp>
      <p:sp>
        <p:nvSpPr>
          <p:cNvPr id="19460" name="Podnadpis 2"/>
          <p:cNvSpPr>
            <a:spLocks/>
          </p:cNvSpPr>
          <p:nvPr/>
        </p:nvSpPr>
        <p:spPr bwMode="auto">
          <a:xfrm>
            <a:off x="0" y="5368925"/>
            <a:ext cx="10687050" cy="1030288"/>
          </a:xfrm>
          <a:prstGeom prst="rect">
            <a:avLst/>
          </a:prstGeom>
          <a:noFill/>
          <a:ln w="9525">
            <a:noFill/>
            <a:miter lim="800000"/>
            <a:headEnd/>
            <a:tailEnd/>
          </a:ln>
        </p:spPr>
        <p:txBody>
          <a:bodyPr/>
          <a:lstStyle/>
          <a:p>
            <a:pPr algn="r" defTabSz="457200">
              <a:lnSpc>
                <a:spcPct val="90000"/>
              </a:lnSpc>
              <a:buClr>
                <a:schemeClr val="accent1"/>
              </a:buClr>
              <a:buSzPct val="80000"/>
              <a:buFont typeface="Wingdings 3" pitchFamily="18" charset="2"/>
              <a:buNone/>
            </a:pPr>
            <a:r>
              <a:rPr lang="cs-CZ" sz="1600" i="1" baseline="30000">
                <a:solidFill>
                  <a:srgbClr val="5E5E5E"/>
                </a:solidFill>
                <a:latin typeface="Trebuchet MS" pitchFamily="34" charset="0"/>
              </a:rPr>
              <a:t>1 </a:t>
            </a:r>
            <a:r>
              <a:rPr lang="cs-CZ" sz="1600" i="1">
                <a:solidFill>
                  <a:srgbClr val="5E5E5E"/>
                </a:solidFill>
                <a:latin typeface="Trebuchet MS" pitchFamily="34" charset="0"/>
              </a:rPr>
              <a:t>School of</a:t>
            </a:r>
            <a:r>
              <a:rPr lang="en-US" sz="1600" i="1">
                <a:solidFill>
                  <a:srgbClr val="5E5E5E"/>
                </a:solidFill>
                <a:latin typeface="Trebuchet MS" pitchFamily="34" charset="0"/>
              </a:rPr>
              <a:t> Dental Medicine</a:t>
            </a:r>
            <a:r>
              <a:rPr lang="cs-CZ" sz="1600" i="1">
                <a:solidFill>
                  <a:srgbClr val="5E5E5E"/>
                </a:solidFill>
                <a:latin typeface="Trebuchet MS" pitchFamily="34" charset="0"/>
              </a:rPr>
              <a:t>, </a:t>
            </a:r>
            <a:r>
              <a:rPr lang="en-US" sz="1600" i="1">
                <a:solidFill>
                  <a:srgbClr val="5E5E5E"/>
                </a:solidFill>
                <a:latin typeface="Trebuchet MS" pitchFamily="34" charset="0"/>
              </a:rPr>
              <a:t>General University Hospital</a:t>
            </a:r>
            <a:r>
              <a:rPr lang="cs-CZ" sz="1600" i="1">
                <a:solidFill>
                  <a:srgbClr val="5E5E5E"/>
                </a:solidFill>
                <a:latin typeface="Trebuchet MS" pitchFamily="34" charset="0"/>
              </a:rPr>
              <a:t> in Prague</a:t>
            </a:r>
            <a:r>
              <a:rPr lang="en-US" sz="1600" i="1">
                <a:solidFill>
                  <a:srgbClr val="5E5E5E"/>
                </a:solidFill>
                <a:latin typeface="Trebuchet MS" pitchFamily="34" charset="0"/>
              </a:rPr>
              <a:t>, First Faculty of Medicine</a:t>
            </a:r>
            <a:r>
              <a:rPr lang="cs-CZ" sz="1600" i="1">
                <a:solidFill>
                  <a:srgbClr val="5E5E5E"/>
                </a:solidFill>
                <a:latin typeface="Trebuchet MS" pitchFamily="34" charset="0"/>
              </a:rPr>
              <a:t>,</a:t>
            </a:r>
          </a:p>
          <a:p>
            <a:pPr algn="r" defTabSz="457200">
              <a:lnSpc>
                <a:spcPct val="90000"/>
              </a:lnSpc>
              <a:buClr>
                <a:schemeClr val="accent1"/>
              </a:buClr>
              <a:buSzPct val="80000"/>
              <a:buFont typeface="Wingdings 3" pitchFamily="18" charset="2"/>
              <a:buNone/>
            </a:pPr>
            <a:r>
              <a:rPr lang="en-US" sz="1600" i="1">
                <a:solidFill>
                  <a:srgbClr val="5E5E5E"/>
                </a:solidFill>
                <a:latin typeface="Trebuchet MS" pitchFamily="34" charset="0"/>
              </a:rPr>
              <a:t> Charles University, Prague, Czech Republic</a:t>
            </a:r>
            <a:endParaRPr lang="cs-CZ" sz="1600" i="1">
              <a:solidFill>
                <a:srgbClr val="5E5E5E"/>
              </a:solidFill>
              <a:latin typeface="Trebuchet MS" pitchFamily="34" charset="0"/>
            </a:endParaRPr>
          </a:p>
          <a:p>
            <a:pPr algn="r" defTabSz="457200">
              <a:lnSpc>
                <a:spcPct val="90000"/>
              </a:lnSpc>
              <a:buClr>
                <a:schemeClr val="accent1"/>
              </a:buClr>
              <a:buSzPct val="80000"/>
              <a:buFont typeface="Wingdings 3" pitchFamily="18" charset="2"/>
              <a:buNone/>
            </a:pPr>
            <a:r>
              <a:rPr lang="cs-CZ" sz="1600" i="1" baseline="30000">
                <a:solidFill>
                  <a:srgbClr val="5E5E5E"/>
                </a:solidFill>
                <a:latin typeface="Trebuchet MS" pitchFamily="34" charset="0"/>
              </a:rPr>
              <a:t>2</a:t>
            </a:r>
            <a:r>
              <a:rPr lang="cs-CZ" sz="1600" i="1">
                <a:solidFill>
                  <a:srgbClr val="5E5E5E"/>
                </a:solidFill>
                <a:latin typeface="Trebuchet MS" pitchFamily="34" charset="0"/>
              </a:rPr>
              <a:t> </a:t>
            </a:r>
            <a:r>
              <a:rPr lang="en-US" sz="1600" i="1">
                <a:solidFill>
                  <a:srgbClr val="5E5E5E"/>
                </a:solidFill>
                <a:latin typeface="Trebuchet MS" pitchFamily="34" charset="0"/>
              </a:rPr>
              <a:t>Institute of Macromolecular Chemistry, Academy of Sciences of the Czech Republic, Prague, Czech Republic</a:t>
            </a:r>
            <a:endParaRPr lang="cs-CZ" sz="1600" i="1">
              <a:solidFill>
                <a:srgbClr val="5E5E5E"/>
              </a:solidFill>
              <a:latin typeface="Trebuchet MS" pitchFamily="34" charset="0"/>
            </a:endParaRPr>
          </a:p>
          <a:p>
            <a:pPr algn="r" defTabSz="457200">
              <a:lnSpc>
                <a:spcPct val="90000"/>
              </a:lnSpc>
              <a:buClr>
                <a:schemeClr val="accent1"/>
              </a:buClr>
              <a:buSzPct val="80000"/>
              <a:buFont typeface="Wingdings 3" pitchFamily="18" charset="2"/>
              <a:buNone/>
            </a:pPr>
            <a:r>
              <a:rPr lang="cs-CZ" sz="1600" i="1" baseline="30000">
                <a:solidFill>
                  <a:srgbClr val="5E5E5E"/>
                </a:solidFill>
                <a:latin typeface="Trebuchet MS" pitchFamily="34" charset="0"/>
              </a:rPr>
              <a:t>3 </a:t>
            </a:r>
            <a:r>
              <a:rPr lang="en-US" sz="1600" i="1">
                <a:solidFill>
                  <a:srgbClr val="5E5E5E"/>
                </a:solidFill>
                <a:latin typeface="Trebuchet MS" pitchFamily="34" charset="0"/>
              </a:rPr>
              <a:t>Institute of Physiology, Academy of Sciences of the Czech Republic, Prague, Czech Republic</a:t>
            </a:r>
            <a:endParaRPr lang="cs-CZ" sz="1600" i="1">
              <a:solidFill>
                <a:srgbClr val="5E5E5E"/>
              </a:solidFill>
              <a:latin typeface="Trebuchet MS"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677863" y="814388"/>
            <a:ext cx="8597900" cy="909637"/>
          </a:xfrm>
        </p:spPr>
        <p:txBody>
          <a:bodyPr/>
          <a:lstStyle/>
          <a:p>
            <a:pPr>
              <a:defRPr/>
            </a:pPr>
            <a:r>
              <a:rPr lang="cs-CZ" sz="4400" dirty="0" smtClean="0">
                <a:solidFill>
                  <a:srgbClr val="445A12"/>
                </a:solidFill>
                <a:effectLst>
                  <a:outerShdw blurRad="38100" dist="38100" dir="2700000" algn="tl">
                    <a:srgbClr val="000000"/>
                  </a:outerShdw>
                </a:effectLst>
              </a:rPr>
              <a:t>AIM</a:t>
            </a:r>
            <a:r>
              <a:rPr lang="cs-CZ" sz="4400" dirty="0" smtClean="0">
                <a:solidFill>
                  <a:srgbClr val="67891B"/>
                </a:solidFill>
                <a:effectLst>
                  <a:outerShdw blurRad="38100" dist="38100" dir="2700000" algn="tl">
                    <a:srgbClr val="000000"/>
                  </a:outerShdw>
                </a:effectLst>
              </a:rPr>
              <a:t> OF THE STUDY</a:t>
            </a:r>
          </a:p>
        </p:txBody>
      </p:sp>
      <p:sp>
        <p:nvSpPr>
          <p:cNvPr id="30723" name="Rectangle 3"/>
          <p:cNvSpPr>
            <a:spLocks noGrp="1"/>
          </p:cNvSpPr>
          <p:nvPr>
            <p:ph type="body" idx="4294967295"/>
          </p:nvPr>
        </p:nvSpPr>
        <p:spPr>
          <a:xfrm>
            <a:off x="449263" y="2174875"/>
            <a:ext cx="9901745" cy="4441825"/>
          </a:xfrm>
        </p:spPr>
        <p:txBody>
          <a:bodyPr/>
          <a:lstStyle/>
          <a:p>
            <a:pPr marL="533400" indent="-533400">
              <a:spcBef>
                <a:spcPct val="0"/>
              </a:spcBef>
              <a:spcAft>
                <a:spcPts val="3500"/>
              </a:spcAft>
              <a:buClr>
                <a:srgbClr val="FF3300"/>
              </a:buClr>
              <a:buSzTx/>
              <a:buFont typeface="Wingdings 3" pitchFamily="18" charset="2"/>
              <a:buChar char=""/>
            </a:pPr>
            <a:r>
              <a:rPr lang="en-US" sz="2800" dirty="0" smtClean="0">
                <a:solidFill>
                  <a:srgbClr val="FF3300"/>
                </a:solidFill>
              </a:rPr>
              <a:t>to elaborate the methodology</a:t>
            </a:r>
            <a:r>
              <a:rPr lang="en-US" sz="2700" dirty="0" smtClean="0">
                <a:solidFill>
                  <a:srgbClr val="4B4B4B"/>
                </a:solidFill>
              </a:rPr>
              <a:t> </a:t>
            </a:r>
            <a:r>
              <a:rPr lang="en-US" sz="2400" dirty="0" smtClean="0">
                <a:solidFill>
                  <a:srgbClr val="4B4B4B"/>
                </a:solidFill>
              </a:rPr>
              <a:t>for preparing alginate hydrogel layers doped with HAP or </a:t>
            </a:r>
            <a:r>
              <a:rPr lang="en-US" sz="2400" dirty="0" smtClean="0">
                <a:solidFill>
                  <a:srgbClr val="4B4B4B"/>
                </a:solidFill>
                <a:latin typeface="Symbol" pitchFamily="18" charset="2"/>
              </a:rPr>
              <a:t>b</a:t>
            </a:r>
            <a:r>
              <a:rPr lang="en-US" sz="2400" dirty="0" smtClean="0">
                <a:solidFill>
                  <a:srgbClr val="4B4B4B"/>
                </a:solidFill>
              </a:rPr>
              <a:t>-TCP immobilized onto </a:t>
            </a:r>
            <a:r>
              <a:rPr lang="en-US" sz="2400" dirty="0" err="1" smtClean="0">
                <a:solidFill>
                  <a:srgbClr val="4B4B4B"/>
                </a:solidFill>
              </a:rPr>
              <a:t>Ti</a:t>
            </a:r>
            <a:r>
              <a:rPr lang="en-US" sz="2400" dirty="0" smtClean="0">
                <a:solidFill>
                  <a:srgbClr val="4B4B4B"/>
                </a:solidFill>
              </a:rPr>
              <a:t> surface</a:t>
            </a:r>
            <a:endParaRPr lang="en-US" sz="2400" dirty="0" smtClean="0">
              <a:solidFill>
                <a:srgbClr val="6B6B6B"/>
              </a:solidFill>
            </a:endParaRPr>
          </a:p>
          <a:p>
            <a:pPr marL="533400" indent="-533400">
              <a:spcBef>
                <a:spcPct val="0"/>
              </a:spcBef>
              <a:spcAft>
                <a:spcPts val="3500"/>
              </a:spcAft>
              <a:buClr>
                <a:srgbClr val="FF3300"/>
              </a:buClr>
              <a:buSzTx/>
              <a:buFont typeface="Wingdings 3" pitchFamily="18" charset="2"/>
              <a:buChar char=""/>
            </a:pPr>
            <a:r>
              <a:rPr lang="en-US" sz="2800" dirty="0" smtClean="0">
                <a:solidFill>
                  <a:srgbClr val="FF3300"/>
                </a:solidFill>
              </a:rPr>
              <a:t>to test the biological properties</a:t>
            </a:r>
            <a:r>
              <a:rPr lang="en-US" sz="2800" dirty="0" smtClean="0">
                <a:solidFill>
                  <a:srgbClr val="4B4B4B"/>
                </a:solidFill>
              </a:rPr>
              <a:t> </a:t>
            </a:r>
            <a:r>
              <a:rPr lang="en-US" sz="2400" dirty="0" smtClean="0">
                <a:solidFill>
                  <a:srgbClr val="4B4B4B"/>
                </a:solidFill>
              </a:rPr>
              <a:t>of each surface treatment</a:t>
            </a:r>
            <a:r>
              <a:rPr lang="en-US" sz="2800" dirty="0" smtClean="0">
                <a:solidFill>
                  <a:srgbClr val="4B4B4B"/>
                </a:solidFill>
              </a:rPr>
              <a:t>    </a:t>
            </a:r>
            <a:r>
              <a:rPr lang="en-US" sz="2800" dirty="0" smtClean="0">
                <a:solidFill>
                  <a:srgbClr val="FF3300"/>
                </a:solidFill>
              </a:rPr>
              <a:t>by determining cytokine production</a:t>
            </a:r>
            <a:r>
              <a:rPr lang="en-US" sz="2800" dirty="0" smtClean="0">
                <a:solidFill>
                  <a:srgbClr val="4B4B4B"/>
                </a:solidFill>
              </a:rPr>
              <a:t> </a:t>
            </a:r>
            <a:r>
              <a:rPr lang="en-US" sz="2800" dirty="0" smtClean="0">
                <a:solidFill>
                  <a:srgbClr val="FF3300"/>
                </a:solidFill>
              </a:rPr>
              <a:t>of cells</a:t>
            </a:r>
            <a:r>
              <a:rPr lang="en-US" sz="2400" dirty="0" smtClean="0">
                <a:solidFill>
                  <a:srgbClr val="4B4B4B"/>
                </a:solidFill>
              </a:rPr>
              <a:t> that are involved in implant wound healing</a:t>
            </a:r>
            <a:endParaRPr lang="en-US" sz="2400" dirty="0" smtClean="0">
              <a:solidFill>
                <a:srgbClr val="FF3300"/>
              </a:solidFill>
            </a:endParaRPr>
          </a:p>
          <a:p>
            <a:pPr marL="533400" indent="-533400">
              <a:spcBef>
                <a:spcPct val="0"/>
              </a:spcBef>
              <a:spcAft>
                <a:spcPts val="3500"/>
              </a:spcAft>
              <a:buClr>
                <a:srgbClr val="FF3300"/>
              </a:buClr>
              <a:buSzTx/>
              <a:buFont typeface="Wingdings 3" pitchFamily="18" charset="2"/>
              <a:buChar char=""/>
            </a:pPr>
            <a:r>
              <a:rPr lang="en-US" sz="2800" dirty="0" smtClean="0">
                <a:solidFill>
                  <a:srgbClr val="FF3300"/>
                </a:solidFill>
              </a:rPr>
              <a:t>to compare </a:t>
            </a:r>
            <a:r>
              <a:rPr lang="en-US" sz="2400" dirty="0" smtClean="0">
                <a:solidFill>
                  <a:srgbClr val="4B4B4B"/>
                </a:solidFill>
              </a:rPr>
              <a:t>this</a:t>
            </a:r>
            <a:r>
              <a:rPr lang="en-US" sz="2800" dirty="0" smtClean="0">
                <a:solidFill>
                  <a:srgbClr val="FF3300"/>
                </a:solidFill>
              </a:rPr>
              <a:t> "cytokine profile</a:t>
            </a:r>
            <a:r>
              <a:rPr lang="cs-CZ" sz="2800" dirty="0" smtClean="0">
                <a:solidFill>
                  <a:srgbClr val="FF3300"/>
                </a:solidFill>
              </a:rPr>
              <a:t>s</a:t>
            </a:r>
            <a:r>
              <a:rPr lang="en-US" sz="2800" dirty="0" smtClean="0">
                <a:solidFill>
                  <a:srgbClr val="FF3300"/>
                </a:solidFill>
              </a:rPr>
              <a:t>"</a:t>
            </a:r>
            <a:r>
              <a:rPr lang="en-US" sz="2800" dirty="0" smtClean="0">
                <a:solidFill>
                  <a:srgbClr val="4B4B4B"/>
                </a:solidFill>
              </a:rPr>
              <a:t> </a:t>
            </a:r>
            <a:r>
              <a:rPr lang="en-US" sz="2800" dirty="0" smtClean="0">
                <a:solidFill>
                  <a:srgbClr val="FF3300"/>
                </a:solidFill>
              </a:rPr>
              <a:t>of different cell types</a:t>
            </a:r>
            <a:r>
              <a:rPr lang="cs-CZ" sz="2400" dirty="0" smtClean="0">
                <a:solidFill>
                  <a:srgbClr val="4B4B4B"/>
                </a:solidFill>
              </a:rPr>
              <a:t> </a:t>
            </a:r>
            <a:r>
              <a:rPr lang="en-US" sz="2400" dirty="0" smtClean="0">
                <a:solidFill>
                  <a:srgbClr val="4B4B4B"/>
                </a:solidFill>
              </a:rPr>
              <a:t>to determine the </a:t>
            </a:r>
            <a:r>
              <a:rPr lang="en-US" sz="2400" dirty="0" smtClean="0"/>
              <a:t>suitability of chosen types of cells for this type of evaluation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 calcmode="lin" valueType="num">
                                      <p:cBhvr additive="base">
                                        <p:cTn id="19" dur="500" fill="hold"/>
                                        <p:tgtEl>
                                          <p:spTgt spid="3072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072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677863" y="508000"/>
            <a:ext cx="8597900" cy="973138"/>
          </a:xfrm>
        </p:spPr>
        <p:txBody>
          <a:bodyPr/>
          <a:lstStyle/>
          <a:p>
            <a:pPr>
              <a:defRPr/>
            </a:pPr>
            <a:r>
              <a:rPr lang="cs-CZ" sz="4400" dirty="0" smtClean="0">
                <a:solidFill>
                  <a:srgbClr val="67891B"/>
                </a:solidFill>
                <a:effectLst>
                  <a:outerShdw blurRad="38100" dist="38100" dir="2700000" algn="tl">
                    <a:srgbClr val="000000"/>
                  </a:outerShdw>
                </a:effectLst>
              </a:rPr>
              <a:t>SURFACE PREPARATION </a:t>
            </a:r>
          </a:p>
        </p:txBody>
      </p:sp>
      <p:grpSp>
        <p:nvGrpSpPr>
          <p:cNvPr id="23554" name="Group 29"/>
          <p:cNvGrpSpPr>
            <a:grpSpLocks/>
          </p:cNvGrpSpPr>
          <p:nvPr/>
        </p:nvGrpSpPr>
        <p:grpSpPr bwMode="auto">
          <a:xfrm>
            <a:off x="709613" y="1193800"/>
            <a:ext cx="11001375" cy="5411788"/>
            <a:chOff x="447" y="752"/>
            <a:chExt cx="6930" cy="3409"/>
          </a:xfrm>
        </p:grpSpPr>
        <p:grpSp>
          <p:nvGrpSpPr>
            <p:cNvPr id="23555" name="Group 23"/>
            <p:cNvGrpSpPr>
              <a:grpSpLocks/>
            </p:cNvGrpSpPr>
            <p:nvPr/>
          </p:nvGrpSpPr>
          <p:grpSpPr bwMode="auto">
            <a:xfrm>
              <a:off x="447" y="752"/>
              <a:ext cx="4166" cy="3409"/>
              <a:chOff x="447" y="752"/>
              <a:chExt cx="4166" cy="3409"/>
            </a:xfrm>
          </p:grpSpPr>
          <p:pic>
            <p:nvPicPr>
              <p:cNvPr id="23570" name="Picture 2"/>
              <p:cNvPicPr>
                <a:picLocks noChangeAspect="1" noChangeArrowheads="1"/>
              </p:cNvPicPr>
              <p:nvPr/>
            </p:nvPicPr>
            <p:blipFill>
              <a:blip r:embed="rId3"/>
              <a:srcRect/>
              <a:stretch>
                <a:fillRect/>
              </a:stretch>
            </p:blipFill>
            <p:spPr bwMode="auto">
              <a:xfrm>
                <a:off x="447" y="752"/>
                <a:ext cx="4166" cy="3409"/>
              </a:xfrm>
              <a:prstGeom prst="rect">
                <a:avLst/>
              </a:prstGeom>
              <a:noFill/>
              <a:ln w="9525">
                <a:noFill/>
                <a:miter lim="800000"/>
                <a:headEnd/>
                <a:tailEnd/>
              </a:ln>
            </p:spPr>
          </p:pic>
          <p:grpSp>
            <p:nvGrpSpPr>
              <p:cNvPr id="23571" name="Group 22"/>
              <p:cNvGrpSpPr>
                <a:grpSpLocks/>
              </p:cNvGrpSpPr>
              <p:nvPr/>
            </p:nvGrpSpPr>
            <p:grpSpPr bwMode="auto">
              <a:xfrm>
                <a:off x="1193" y="1376"/>
                <a:ext cx="2999" cy="2338"/>
                <a:chOff x="1193" y="1376"/>
                <a:chExt cx="2999" cy="2338"/>
              </a:xfrm>
            </p:grpSpPr>
            <p:sp>
              <p:nvSpPr>
                <p:cNvPr id="2" name="Elipsa 24"/>
                <p:cNvSpPr/>
                <p:nvPr/>
              </p:nvSpPr>
              <p:spPr>
                <a:xfrm>
                  <a:off x="3360" y="1376"/>
                  <a:ext cx="244" cy="120"/>
                </a:xfrm>
                <a:prstGeom prst="ellipse">
                  <a:avLst/>
                </a:prstGeom>
                <a:noFill/>
                <a:ln w="254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 name="Elipsa 24"/>
                <p:cNvSpPr/>
                <p:nvPr/>
              </p:nvSpPr>
              <p:spPr>
                <a:xfrm>
                  <a:off x="3648" y="1388"/>
                  <a:ext cx="244" cy="120"/>
                </a:xfrm>
                <a:prstGeom prst="ellipse">
                  <a:avLst/>
                </a:prstGeom>
                <a:noFill/>
                <a:ln w="254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4" name="Elipsa 24"/>
                <p:cNvSpPr>
                  <a:spLocks noChangeArrowheads="1"/>
                </p:cNvSpPr>
                <p:nvPr/>
              </p:nvSpPr>
              <p:spPr bwMode="auto">
                <a:xfrm rot="6761628">
                  <a:off x="4021" y="2690"/>
                  <a:ext cx="222" cy="120"/>
                </a:xfrm>
                <a:prstGeom prst="ellipse">
                  <a:avLst/>
                </a:prstGeom>
                <a:noFill/>
                <a:ln w="25400" cap="rnd" algn="ctr">
                  <a:solidFill>
                    <a:srgbClr val="FF3300"/>
                  </a:solidFill>
                  <a:round/>
                  <a:headEnd/>
                  <a:tailEnd/>
                </a:ln>
              </p:spPr>
              <p:txBody>
                <a:bodyPr anchor="ctr"/>
                <a:lstStyle/>
                <a:p>
                  <a:pPr algn="ctr">
                    <a:defRPr/>
                  </a:pPr>
                  <a:endParaRPr lang="cs-CZ">
                    <a:solidFill>
                      <a:schemeClr val="lt1"/>
                    </a:solidFill>
                    <a:latin typeface="+mn-lt"/>
                  </a:endParaRPr>
                </a:p>
              </p:txBody>
            </p:sp>
            <p:sp>
              <p:nvSpPr>
                <p:cNvPr id="5" name="Elipsa 24"/>
                <p:cNvSpPr>
                  <a:spLocks noChangeArrowheads="1"/>
                </p:cNvSpPr>
                <p:nvPr/>
              </p:nvSpPr>
              <p:spPr bwMode="auto">
                <a:xfrm rot="4647534">
                  <a:off x="3616" y="2692"/>
                  <a:ext cx="204" cy="120"/>
                </a:xfrm>
                <a:prstGeom prst="ellipse">
                  <a:avLst/>
                </a:prstGeom>
                <a:noFill/>
                <a:ln w="25400" cap="rnd" algn="ctr">
                  <a:solidFill>
                    <a:srgbClr val="FF3300"/>
                  </a:solidFill>
                  <a:round/>
                  <a:headEnd/>
                  <a:tailEnd/>
                </a:ln>
              </p:spPr>
              <p:txBody>
                <a:bodyPr anchor="ctr"/>
                <a:lstStyle/>
                <a:p>
                  <a:pPr algn="ctr">
                    <a:defRPr/>
                  </a:pPr>
                  <a:endParaRPr lang="cs-CZ">
                    <a:solidFill>
                      <a:schemeClr val="lt1"/>
                    </a:solidFill>
                    <a:latin typeface="+mn-lt"/>
                  </a:endParaRPr>
                </a:p>
              </p:txBody>
            </p:sp>
            <p:sp>
              <p:nvSpPr>
                <p:cNvPr id="6" name="Elipsa 24"/>
                <p:cNvSpPr>
                  <a:spLocks noChangeArrowheads="1"/>
                </p:cNvSpPr>
                <p:nvPr/>
              </p:nvSpPr>
              <p:spPr bwMode="auto">
                <a:xfrm rot="4403581">
                  <a:off x="1155" y="3556"/>
                  <a:ext cx="196" cy="120"/>
                </a:xfrm>
                <a:prstGeom prst="ellipse">
                  <a:avLst/>
                </a:prstGeom>
                <a:noFill/>
                <a:ln w="25400" cap="rnd" algn="ctr">
                  <a:solidFill>
                    <a:srgbClr val="FF3300"/>
                  </a:solidFill>
                  <a:round/>
                  <a:headEnd/>
                  <a:tailEnd/>
                </a:ln>
              </p:spPr>
              <p:txBody>
                <a:bodyPr anchor="ctr"/>
                <a:lstStyle/>
                <a:p>
                  <a:pPr algn="ctr">
                    <a:defRPr/>
                  </a:pPr>
                  <a:endParaRPr lang="cs-CZ">
                    <a:solidFill>
                      <a:schemeClr val="lt1"/>
                    </a:solidFill>
                    <a:latin typeface="+mn-lt"/>
                  </a:endParaRPr>
                </a:p>
              </p:txBody>
            </p:sp>
            <p:sp>
              <p:nvSpPr>
                <p:cNvPr id="7" name="Elipsa 24"/>
                <p:cNvSpPr>
                  <a:spLocks noChangeArrowheads="1"/>
                </p:cNvSpPr>
                <p:nvPr/>
              </p:nvSpPr>
              <p:spPr bwMode="auto">
                <a:xfrm rot="6861161">
                  <a:off x="1499" y="3546"/>
                  <a:ext cx="212" cy="120"/>
                </a:xfrm>
                <a:prstGeom prst="ellipse">
                  <a:avLst/>
                </a:prstGeom>
                <a:noFill/>
                <a:ln w="25400" cap="rnd" algn="ctr">
                  <a:solidFill>
                    <a:srgbClr val="FF3300"/>
                  </a:solidFill>
                  <a:round/>
                  <a:headEnd/>
                  <a:tailEnd/>
                </a:ln>
              </p:spPr>
              <p:txBody>
                <a:bodyPr anchor="ctr"/>
                <a:lstStyle/>
                <a:p>
                  <a:pPr algn="ctr">
                    <a:defRPr/>
                  </a:pPr>
                  <a:endParaRPr lang="cs-CZ">
                    <a:solidFill>
                      <a:schemeClr val="lt1"/>
                    </a:solidFill>
                    <a:latin typeface="+mn-lt"/>
                  </a:endParaRPr>
                </a:p>
              </p:txBody>
            </p:sp>
          </p:grpSp>
        </p:grpSp>
        <p:grpSp>
          <p:nvGrpSpPr>
            <p:cNvPr id="23556" name="Group 28"/>
            <p:cNvGrpSpPr>
              <a:grpSpLocks/>
            </p:cNvGrpSpPr>
            <p:nvPr/>
          </p:nvGrpSpPr>
          <p:grpSpPr bwMode="auto">
            <a:xfrm>
              <a:off x="2153" y="754"/>
              <a:ext cx="5224" cy="3025"/>
              <a:chOff x="2153" y="754"/>
              <a:chExt cx="5224" cy="3025"/>
            </a:xfrm>
          </p:grpSpPr>
          <p:grpSp>
            <p:nvGrpSpPr>
              <p:cNvPr id="23557" name="Group 27"/>
              <p:cNvGrpSpPr>
                <a:grpSpLocks/>
              </p:cNvGrpSpPr>
              <p:nvPr/>
            </p:nvGrpSpPr>
            <p:grpSpPr bwMode="auto">
              <a:xfrm>
                <a:off x="2153" y="754"/>
                <a:ext cx="5224" cy="3025"/>
                <a:chOff x="2153" y="754"/>
                <a:chExt cx="5224" cy="3025"/>
              </a:xfrm>
            </p:grpSpPr>
            <p:grpSp>
              <p:nvGrpSpPr>
                <p:cNvPr id="23559" name="Group 26"/>
                <p:cNvGrpSpPr>
                  <a:grpSpLocks/>
                </p:cNvGrpSpPr>
                <p:nvPr/>
              </p:nvGrpSpPr>
              <p:grpSpPr bwMode="auto">
                <a:xfrm>
                  <a:off x="4592" y="754"/>
                  <a:ext cx="2785" cy="3025"/>
                  <a:chOff x="4592" y="754"/>
                  <a:chExt cx="2785" cy="3025"/>
                </a:xfrm>
              </p:grpSpPr>
              <p:sp>
                <p:nvSpPr>
                  <p:cNvPr id="23566" name="TextovéPole 4"/>
                  <p:cNvSpPr txBox="1">
                    <a:spLocks noChangeArrowheads="1"/>
                  </p:cNvSpPr>
                  <p:nvPr/>
                </p:nvSpPr>
                <p:spPr bwMode="auto">
                  <a:xfrm>
                    <a:off x="4592" y="754"/>
                    <a:ext cx="2592" cy="717"/>
                  </a:xfrm>
                  <a:prstGeom prst="rect">
                    <a:avLst/>
                  </a:prstGeom>
                  <a:noFill/>
                  <a:ln w="9525">
                    <a:noFill/>
                    <a:miter lim="800000"/>
                    <a:headEnd/>
                    <a:tailEnd/>
                  </a:ln>
                </p:spPr>
                <p:txBody>
                  <a:bodyPr>
                    <a:spAutoFit/>
                  </a:bodyPr>
                  <a:lstStyle/>
                  <a:p>
                    <a:pPr marL="268288" indent="-268288"/>
                    <a:r>
                      <a:rPr lang="cs-CZ" sz="1700" b="1" i="1">
                        <a:solidFill>
                          <a:srgbClr val="FF3300"/>
                        </a:solidFill>
                        <a:latin typeface="Trebuchet MS" pitchFamily="34" charset="0"/>
                      </a:rPr>
                      <a:t>Cleaning and </a:t>
                    </a:r>
                    <a:r>
                      <a:rPr lang="en-US" sz="1700" b="1" i="1">
                        <a:solidFill>
                          <a:srgbClr val="FF3300"/>
                        </a:solidFill>
                        <a:latin typeface="Trebuchet MS" pitchFamily="34" charset="0"/>
                      </a:rPr>
                      <a:t>a</a:t>
                    </a:r>
                    <a:r>
                      <a:rPr lang="cs-CZ" sz="1700" b="1" i="1">
                        <a:solidFill>
                          <a:srgbClr val="FF3300"/>
                        </a:solidFill>
                        <a:latin typeface="Trebuchet MS" pitchFamily="34" charset="0"/>
                      </a:rPr>
                      <a:t>c</a:t>
                    </a:r>
                    <a:r>
                      <a:rPr lang="en-US" sz="1700" b="1" i="1">
                        <a:solidFill>
                          <a:srgbClr val="FF3300"/>
                        </a:solidFill>
                        <a:latin typeface="Trebuchet MS" pitchFamily="34" charset="0"/>
                      </a:rPr>
                      <a:t>tiva</a:t>
                    </a:r>
                    <a:r>
                      <a:rPr lang="cs-CZ" sz="1700" b="1" i="1">
                        <a:solidFill>
                          <a:srgbClr val="FF3300"/>
                        </a:solidFill>
                        <a:latin typeface="Trebuchet MS" pitchFamily="34" charset="0"/>
                      </a:rPr>
                      <a:t>ting</a:t>
                    </a:r>
                    <a:r>
                      <a:rPr lang="en-US" sz="1700" b="1" i="1">
                        <a:solidFill>
                          <a:srgbClr val="FF3300"/>
                        </a:solidFill>
                        <a:latin typeface="Trebuchet MS" pitchFamily="34" charset="0"/>
                      </a:rPr>
                      <a:t> proces</a:t>
                    </a:r>
                    <a:r>
                      <a:rPr lang="cs-CZ" sz="1700" b="1" i="1">
                        <a:solidFill>
                          <a:srgbClr val="FF3300"/>
                        </a:solidFill>
                        <a:latin typeface="Trebuchet MS" pitchFamily="34" charset="0"/>
                      </a:rPr>
                      <a:t>         of </a:t>
                    </a:r>
                    <a:r>
                      <a:rPr lang="en-US" sz="1700" b="1" i="1">
                        <a:solidFill>
                          <a:srgbClr val="FF3300"/>
                        </a:solidFill>
                        <a:latin typeface="Trebuchet MS" pitchFamily="34" charset="0"/>
                      </a:rPr>
                      <a:t>Ti</a:t>
                    </a:r>
                    <a:r>
                      <a:rPr lang="cs-CZ" sz="1700" b="1" i="1">
                        <a:solidFill>
                          <a:srgbClr val="FF3300"/>
                        </a:solidFill>
                        <a:latin typeface="Trebuchet MS" pitchFamily="34" charset="0"/>
                      </a:rPr>
                      <a:t> surfaces: </a:t>
                    </a:r>
                    <a:r>
                      <a:rPr lang="cs-CZ" sz="1700" i="1">
                        <a:solidFill>
                          <a:srgbClr val="4B4B4B"/>
                        </a:solidFill>
                        <a:latin typeface="Trebuchet MS" pitchFamily="34" charset="0"/>
                      </a:rPr>
                      <a:t>removal of contamination + introduction of active hydroxyl groups on Ti surface.</a:t>
                    </a:r>
                  </a:p>
                </p:txBody>
              </p:sp>
              <p:sp>
                <p:nvSpPr>
                  <p:cNvPr id="23567" name="TextovéPole 5"/>
                  <p:cNvSpPr txBox="1">
                    <a:spLocks noChangeArrowheads="1"/>
                  </p:cNvSpPr>
                  <p:nvPr/>
                </p:nvSpPr>
                <p:spPr bwMode="auto">
                  <a:xfrm>
                    <a:off x="4592" y="1573"/>
                    <a:ext cx="2785" cy="717"/>
                  </a:xfrm>
                  <a:prstGeom prst="rect">
                    <a:avLst/>
                  </a:prstGeom>
                  <a:noFill/>
                  <a:ln w="9525">
                    <a:noFill/>
                    <a:miter lim="800000"/>
                    <a:headEnd/>
                    <a:tailEnd/>
                  </a:ln>
                </p:spPr>
                <p:txBody>
                  <a:bodyPr>
                    <a:spAutoFit/>
                  </a:bodyPr>
                  <a:lstStyle/>
                  <a:p>
                    <a:pPr marL="268288" indent="-268288"/>
                    <a:r>
                      <a:rPr lang="cs-CZ" sz="1700" b="1" i="1">
                        <a:solidFill>
                          <a:srgbClr val="FF3300"/>
                        </a:solidFill>
                        <a:latin typeface="Trebuchet MS" pitchFamily="34" charset="0"/>
                      </a:rPr>
                      <a:t>Covalent im</a:t>
                    </a:r>
                    <a:r>
                      <a:rPr lang="en-US" sz="1700" b="1" i="1">
                        <a:solidFill>
                          <a:srgbClr val="FF3300"/>
                        </a:solidFill>
                        <a:latin typeface="Trebuchet MS" pitchFamily="34" charset="0"/>
                      </a:rPr>
                      <a:t>mobiliza</a:t>
                    </a:r>
                    <a:r>
                      <a:rPr lang="cs-CZ" sz="1700" b="1" i="1">
                        <a:solidFill>
                          <a:srgbClr val="FF3300"/>
                        </a:solidFill>
                        <a:latin typeface="Trebuchet MS" pitchFamily="34" charset="0"/>
                      </a:rPr>
                      <a:t>tion </a:t>
                    </a:r>
                    <a:r>
                      <a:rPr lang="en-US" sz="1700" b="1" i="1">
                        <a:solidFill>
                          <a:srgbClr val="FF3300"/>
                        </a:solidFill>
                        <a:latin typeface="Trebuchet MS" pitchFamily="34" charset="0"/>
                      </a:rPr>
                      <a:t>of</a:t>
                    </a:r>
                    <a:r>
                      <a:rPr lang="en-US" sz="1700" i="1">
                        <a:solidFill>
                          <a:srgbClr val="4B4B4B"/>
                        </a:solidFill>
                        <a:latin typeface="Trebuchet MS" pitchFamily="34" charset="0"/>
                      </a:rPr>
                      <a:t> </a:t>
                    </a:r>
                    <a:r>
                      <a:rPr lang="en-US" sz="1700" i="1">
                        <a:solidFill>
                          <a:srgbClr val="FF0000"/>
                        </a:solidFill>
                        <a:latin typeface="Trebuchet MS" pitchFamily="34" charset="0"/>
                      </a:rPr>
                      <a:t>the coupling </a:t>
                    </a:r>
                    <a:r>
                      <a:rPr lang="cs-CZ" sz="1700" b="1" i="1">
                        <a:solidFill>
                          <a:srgbClr val="FF3300"/>
                        </a:solidFill>
                        <a:latin typeface="Trebuchet MS" pitchFamily="34" charset="0"/>
                      </a:rPr>
                      <a:t>bisphosphonate</a:t>
                    </a:r>
                    <a:r>
                      <a:rPr lang="en-US" sz="1700" b="1" i="1">
                        <a:solidFill>
                          <a:srgbClr val="FF3300"/>
                        </a:solidFill>
                        <a:latin typeface="Trebuchet MS" pitchFamily="34" charset="0"/>
                      </a:rPr>
                      <a:t> layer</a:t>
                    </a:r>
                    <a:r>
                      <a:rPr lang="en-US" sz="1700" i="1">
                        <a:solidFill>
                          <a:srgbClr val="4B4B4B"/>
                        </a:solidFill>
                        <a:latin typeface="Trebuchet MS" pitchFamily="34" charset="0"/>
                      </a:rPr>
                      <a:t> (</a:t>
                    </a:r>
                    <a:r>
                      <a:rPr lang="cs-CZ" sz="1700" i="1">
                        <a:solidFill>
                          <a:srgbClr val="4B4B4B"/>
                        </a:solidFill>
                        <a:latin typeface="Trebuchet MS" pitchFamily="34" charset="0"/>
                      </a:rPr>
                      <a:t>N</a:t>
                    </a:r>
                    <a:r>
                      <a:rPr lang="en-US" sz="1700" i="1">
                        <a:solidFill>
                          <a:srgbClr val="4B4B4B"/>
                        </a:solidFill>
                        <a:latin typeface="Trebuchet MS" pitchFamily="34" charset="0"/>
                      </a:rPr>
                      <a:t>eridron</a:t>
                    </a:r>
                    <a:r>
                      <a:rPr lang="cs-CZ" sz="1700" i="1">
                        <a:solidFill>
                          <a:srgbClr val="4B4B4B"/>
                        </a:solidFill>
                        <a:latin typeface="Trebuchet MS" pitchFamily="34" charset="0"/>
                      </a:rPr>
                      <a:t>a</a:t>
                    </a:r>
                    <a:r>
                      <a:rPr lang="en-US" sz="1700" i="1">
                        <a:solidFill>
                          <a:srgbClr val="4B4B4B"/>
                        </a:solidFill>
                        <a:latin typeface="Trebuchet MS" pitchFamily="34" charset="0"/>
                      </a:rPr>
                      <a:t>t</a:t>
                    </a:r>
                    <a:r>
                      <a:rPr lang="cs-CZ" sz="1700" i="1">
                        <a:solidFill>
                          <a:srgbClr val="4B4B4B"/>
                        </a:solidFill>
                        <a:latin typeface="Trebuchet MS" pitchFamily="34" charset="0"/>
                      </a:rPr>
                      <a:t>e</a:t>
                    </a:r>
                    <a:r>
                      <a:rPr lang="en-US" sz="1700" i="1">
                        <a:solidFill>
                          <a:srgbClr val="4B4B4B"/>
                        </a:solidFill>
                        <a:latin typeface="Trebuchet MS" pitchFamily="34" charset="0"/>
                      </a:rPr>
                      <a:t>) </a:t>
                    </a:r>
                    <a:r>
                      <a:rPr lang="cs-CZ" sz="1700" i="1">
                        <a:solidFill>
                          <a:srgbClr val="4B4B4B"/>
                        </a:solidFill>
                        <a:latin typeface="Trebuchet MS" pitchFamily="34" charset="0"/>
                      </a:rPr>
                      <a:t>via </a:t>
                    </a:r>
                    <a:r>
                      <a:rPr lang="en-US" sz="1700" i="1">
                        <a:solidFill>
                          <a:srgbClr val="4B4B4B"/>
                        </a:solidFill>
                        <a:latin typeface="Trebuchet MS" pitchFamily="34" charset="0"/>
                      </a:rPr>
                      <a:t> specific reac</a:t>
                    </a:r>
                    <a:r>
                      <a:rPr lang="cs-CZ" sz="1700" i="1">
                        <a:solidFill>
                          <a:srgbClr val="4B4B4B"/>
                        </a:solidFill>
                        <a:latin typeface="Trebuchet MS" pitchFamily="34" charset="0"/>
                      </a:rPr>
                      <a:t>tions between</a:t>
                    </a:r>
                    <a:r>
                      <a:rPr lang="en-US" sz="1700" i="1">
                        <a:solidFill>
                          <a:srgbClr val="4B4B4B"/>
                        </a:solidFill>
                        <a:latin typeface="Trebuchet MS" pitchFamily="34" charset="0"/>
                      </a:rPr>
                      <a:t> </a:t>
                    </a:r>
                    <a:r>
                      <a:rPr lang="cs-CZ" sz="1700" i="1">
                        <a:solidFill>
                          <a:srgbClr val="4B4B4B"/>
                        </a:solidFill>
                        <a:latin typeface="Trebuchet MS" pitchFamily="34" charset="0"/>
                      </a:rPr>
                      <a:t>ph</a:t>
                    </a:r>
                    <a:r>
                      <a:rPr lang="en-US" sz="1700" i="1">
                        <a:solidFill>
                          <a:srgbClr val="4B4B4B"/>
                        </a:solidFill>
                        <a:latin typeface="Trebuchet MS" pitchFamily="34" charset="0"/>
                      </a:rPr>
                      <a:t>os</a:t>
                    </a:r>
                    <a:r>
                      <a:rPr lang="cs-CZ" sz="1700" i="1">
                        <a:solidFill>
                          <a:srgbClr val="4B4B4B"/>
                        </a:solidFill>
                        <a:latin typeface="Trebuchet MS" pitchFamily="34" charset="0"/>
                      </a:rPr>
                      <a:t>ph</a:t>
                    </a:r>
                    <a:r>
                      <a:rPr lang="en-US" sz="1700" i="1">
                        <a:solidFill>
                          <a:srgbClr val="4B4B4B"/>
                        </a:solidFill>
                        <a:latin typeface="Trebuchet MS" pitchFamily="34" charset="0"/>
                      </a:rPr>
                      <a:t>on</a:t>
                    </a:r>
                    <a:r>
                      <a:rPr lang="cs-CZ" sz="1700" i="1">
                        <a:solidFill>
                          <a:srgbClr val="4B4B4B"/>
                        </a:solidFill>
                        <a:latin typeface="Trebuchet MS" pitchFamily="34" charset="0"/>
                      </a:rPr>
                      <a:t>a</a:t>
                    </a:r>
                    <a:r>
                      <a:rPr lang="en-US" sz="1700" i="1">
                        <a:solidFill>
                          <a:srgbClr val="4B4B4B"/>
                        </a:solidFill>
                        <a:latin typeface="Trebuchet MS" pitchFamily="34" charset="0"/>
                      </a:rPr>
                      <a:t>t</a:t>
                    </a:r>
                    <a:r>
                      <a:rPr lang="cs-CZ" sz="1700" i="1">
                        <a:solidFill>
                          <a:srgbClr val="4B4B4B"/>
                        </a:solidFill>
                        <a:latin typeface="Trebuchet MS" pitchFamily="34" charset="0"/>
                      </a:rPr>
                      <a:t>e and hydroxyl groups on </a:t>
                    </a:r>
                    <a:r>
                      <a:rPr lang="en-US" sz="1700" i="1">
                        <a:solidFill>
                          <a:srgbClr val="4B4B4B"/>
                        </a:solidFill>
                        <a:latin typeface="Trebuchet MS" pitchFamily="34" charset="0"/>
                      </a:rPr>
                      <a:t>Ti </a:t>
                    </a:r>
                    <a:r>
                      <a:rPr lang="cs-CZ" sz="1700" i="1">
                        <a:solidFill>
                          <a:srgbClr val="4B4B4B"/>
                        </a:solidFill>
                        <a:latin typeface="Trebuchet MS" pitchFamily="34" charset="0"/>
                      </a:rPr>
                      <a:t>surface.</a:t>
                    </a:r>
                  </a:p>
                </p:txBody>
              </p:sp>
              <p:sp>
                <p:nvSpPr>
                  <p:cNvPr id="23568" name="TextovéPole 6"/>
                  <p:cNvSpPr txBox="1">
                    <a:spLocks noChangeArrowheads="1"/>
                  </p:cNvSpPr>
                  <p:nvPr/>
                </p:nvSpPr>
                <p:spPr bwMode="auto">
                  <a:xfrm>
                    <a:off x="4592" y="2437"/>
                    <a:ext cx="2686" cy="553"/>
                  </a:xfrm>
                  <a:prstGeom prst="rect">
                    <a:avLst/>
                  </a:prstGeom>
                  <a:noFill/>
                  <a:ln w="9525">
                    <a:noFill/>
                    <a:miter lim="800000"/>
                    <a:headEnd/>
                    <a:tailEnd/>
                  </a:ln>
                </p:spPr>
                <p:txBody>
                  <a:bodyPr>
                    <a:spAutoFit/>
                  </a:bodyPr>
                  <a:lstStyle/>
                  <a:p>
                    <a:pPr marL="268288" indent="-268288"/>
                    <a:r>
                      <a:rPr lang="en-US" sz="1700" b="1" i="1">
                        <a:solidFill>
                          <a:srgbClr val="FF3300"/>
                        </a:solidFill>
                        <a:latin typeface="Trebuchet MS" pitchFamily="34" charset="0"/>
                      </a:rPr>
                      <a:t>Covalent immobilization of the anchor thin alginate layer</a:t>
                    </a:r>
                    <a:r>
                      <a:rPr lang="cs-CZ" sz="1700" i="1">
                        <a:solidFill>
                          <a:srgbClr val="4B4B4B"/>
                        </a:solidFill>
                        <a:latin typeface="Trebuchet MS" pitchFamily="34" charset="0"/>
                      </a:rPr>
                      <a:t> </a:t>
                    </a:r>
                    <a:r>
                      <a:rPr lang="en-US" sz="1700" i="1">
                        <a:solidFill>
                          <a:srgbClr val="4B4B4B"/>
                        </a:solidFill>
                        <a:latin typeface="Trebuchet MS" pitchFamily="34" charset="0"/>
                      </a:rPr>
                      <a:t>using NH</a:t>
                    </a:r>
                    <a:r>
                      <a:rPr lang="en-US" sz="1700" i="1" baseline="-25000">
                        <a:solidFill>
                          <a:srgbClr val="4B4B4B"/>
                        </a:solidFill>
                        <a:latin typeface="Trebuchet MS" pitchFamily="34" charset="0"/>
                      </a:rPr>
                      <a:t>2</a:t>
                    </a:r>
                    <a:r>
                      <a:rPr lang="en-US" sz="1700" i="1">
                        <a:solidFill>
                          <a:srgbClr val="4B4B4B"/>
                        </a:solidFill>
                        <a:latin typeface="Trebuchet MS" pitchFamily="34" charset="0"/>
                      </a:rPr>
                      <a:t> </a:t>
                    </a:r>
                    <a:r>
                      <a:rPr lang="cs-CZ" sz="1700" i="1">
                        <a:solidFill>
                          <a:srgbClr val="4B4B4B"/>
                        </a:solidFill>
                        <a:latin typeface="Trebuchet MS" pitchFamily="34" charset="0"/>
                      </a:rPr>
                      <a:t>groups </a:t>
                    </a:r>
                    <a:r>
                      <a:rPr lang="en-US" sz="1700" i="1">
                        <a:solidFill>
                          <a:srgbClr val="4B4B4B"/>
                        </a:solidFill>
                        <a:latin typeface="Trebuchet MS" pitchFamily="34" charset="0"/>
                      </a:rPr>
                      <a:t>via EDC/NHS chemistry</a:t>
                    </a:r>
                    <a:r>
                      <a:rPr lang="cs-CZ" sz="1700" i="1">
                        <a:solidFill>
                          <a:srgbClr val="4B4B4B"/>
                        </a:solidFill>
                        <a:latin typeface="Trebuchet MS" pitchFamily="34" charset="0"/>
                      </a:rPr>
                      <a:t>.</a:t>
                    </a:r>
                  </a:p>
                </p:txBody>
              </p:sp>
              <p:sp>
                <p:nvSpPr>
                  <p:cNvPr id="23569" name="TextovéPole 7"/>
                  <p:cNvSpPr txBox="1">
                    <a:spLocks noChangeArrowheads="1"/>
                  </p:cNvSpPr>
                  <p:nvPr/>
                </p:nvSpPr>
                <p:spPr bwMode="auto">
                  <a:xfrm>
                    <a:off x="4592" y="3226"/>
                    <a:ext cx="2785" cy="553"/>
                  </a:xfrm>
                  <a:prstGeom prst="rect">
                    <a:avLst/>
                  </a:prstGeom>
                  <a:noFill/>
                  <a:ln w="9525">
                    <a:noFill/>
                    <a:miter lim="800000"/>
                    <a:headEnd/>
                    <a:tailEnd/>
                  </a:ln>
                </p:spPr>
                <p:txBody>
                  <a:bodyPr>
                    <a:spAutoFit/>
                  </a:bodyPr>
                  <a:lstStyle/>
                  <a:p>
                    <a:pPr marL="268288" indent="-268288"/>
                    <a:r>
                      <a:rPr lang="cs-CZ" sz="1700" b="1" i="1">
                        <a:solidFill>
                          <a:srgbClr val="FF3300"/>
                        </a:solidFill>
                        <a:latin typeface="Trebuchet MS" pitchFamily="34" charset="0"/>
                      </a:rPr>
                      <a:t>D</a:t>
                    </a:r>
                    <a:r>
                      <a:rPr lang="en-US" sz="1700" b="1" i="1">
                        <a:solidFill>
                          <a:srgbClr val="FF3300"/>
                        </a:solidFill>
                        <a:latin typeface="Trebuchet MS" pitchFamily="34" charset="0"/>
                      </a:rPr>
                      <a:t>eposition of alginate/HAP</a:t>
                    </a:r>
                    <a:r>
                      <a:rPr lang="en-US" sz="1700" i="1">
                        <a:solidFill>
                          <a:srgbClr val="4B4B4B"/>
                        </a:solidFill>
                        <a:latin typeface="Trebuchet MS" pitchFamily="34" charset="0"/>
                      </a:rPr>
                      <a:t> or </a:t>
                    </a:r>
                    <a:r>
                      <a:rPr lang="en-US" sz="1700" b="1" i="1">
                        <a:solidFill>
                          <a:srgbClr val="FF3300"/>
                        </a:solidFill>
                        <a:latin typeface="Trebuchet MS" pitchFamily="34" charset="0"/>
                      </a:rPr>
                      <a:t>alginate/TCP</a:t>
                    </a:r>
                    <a:r>
                      <a:rPr lang="en-US" sz="1700" i="1">
                        <a:solidFill>
                          <a:srgbClr val="4B4B4B"/>
                        </a:solidFill>
                        <a:latin typeface="Trebuchet MS" pitchFamily="34" charset="0"/>
                      </a:rPr>
                      <a:t> </a:t>
                    </a:r>
                    <a:r>
                      <a:rPr lang="en-US" sz="1700" i="1">
                        <a:solidFill>
                          <a:srgbClr val="FF0000"/>
                        </a:solidFill>
                        <a:latin typeface="Trebuchet MS" pitchFamily="34" charset="0"/>
                      </a:rPr>
                      <a:t>hydrogel layers</a:t>
                    </a:r>
                    <a:r>
                      <a:rPr lang="en-US" sz="1700" i="1">
                        <a:solidFill>
                          <a:srgbClr val="4B4B4B"/>
                        </a:solidFill>
                        <a:latin typeface="Trebuchet MS" pitchFamily="34" charset="0"/>
                      </a:rPr>
                      <a:t>,</a:t>
                    </a:r>
                    <a:r>
                      <a:rPr lang="cs-CZ" sz="1700" i="1">
                        <a:solidFill>
                          <a:srgbClr val="4B4B4B"/>
                        </a:solidFill>
                        <a:latin typeface="Trebuchet MS" pitchFamily="34" charset="0"/>
                      </a:rPr>
                      <a:t>              </a:t>
                    </a:r>
                    <a:r>
                      <a:rPr lang="en-US" sz="1700" i="1">
                        <a:solidFill>
                          <a:srgbClr val="4B4B4B"/>
                        </a:solidFill>
                        <a:latin typeface="Trebuchet MS" pitchFamily="34" charset="0"/>
                      </a:rPr>
                      <a:t> cross-linked with 1M CaCl</a:t>
                    </a:r>
                    <a:r>
                      <a:rPr lang="en-US" sz="1700" i="1" baseline="-25000">
                        <a:solidFill>
                          <a:srgbClr val="4B4B4B"/>
                        </a:solidFill>
                        <a:latin typeface="Trebuchet MS" pitchFamily="34" charset="0"/>
                      </a:rPr>
                      <a:t>2</a:t>
                    </a:r>
                    <a:endParaRPr lang="cs-CZ" sz="1700" i="1">
                      <a:solidFill>
                        <a:srgbClr val="4B4B4B"/>
                      </a:solidFill>
                      <a:latin typeface="Trebuchet MS" pitchFamily="34" charset="0"/>
                    </a:endParaRPr>
                  </a:p>
                </p:txBody>
              </p:sp>
            </p:grpSp>
            <p:sp>
              <p:nvSpPr>
                <p:cNvPr id="25" name="Elipsa 24"/>
                <p:cNvSpPr>
                  <a:spLocks noChangeArrowheads="1"/>
                </p:cNvSpPr>
                <p:nvPr/>
              </p:nvSpPr>
              <p:spPr bwMode="auto">
                <a:xfrm rot="5400000">
                  <a:off x="2322" y="1945"/>
                  <a:ext cx="292" cy="153"/>
                </a:xfrm>
                <a:prstGeom prst="ellipse">
                  <a:avLst/>
                </a:prstGeom>
                <a:noFill/>
                <a:ln w="25400" cap="rnd" algn="ctr">
                  <a:solidFill>
                    <a:srgbClr val="0000FF"/>
                  </a:solidFill>
                  <a:round/>
                  <a:headEnd/>
                  <a:tailEnd/>
                </a:ln>
              </p:spPr>
              <p:txBody>
                <a:bodyPr anchor="ctr"/>
                <a:lstStyle/>
                <a:p>
                  <a:pPr algn="ctr">
                    <a:defRPr/>
                  </a:pPr>
                  <a:endParaRPr lang="cs-CZ">
                    <a:solidFill>
                      <a:schemeClr val="lt1"/>
                    </a:solidFill>
                    <a:latin typeface="+mn-lt"/>
                  </a:endParaRPr>
                </a:p>
              </p:txBody>
            </p:sp>
            <p:sp>
              <p:nvSpPr>
                <p:cNvPr id="8" name="Elipsa 24"/>
                <p:cNvSpPr>
                  <a:spLocks noChangeArrowheads="1"/>
                </p:cNvSpPr>
                <p:nvPr/>
              </p:nvSpPr>
              <p:spPr bwMode="auto">
                <a:xfrm rot="5400000">
                  <a:off x="3241" y="1715"/>
                  <a:ext cx="322" cy="198"/>
                </a:xfrm>
                <a:prstGeom prst="ellipse">
                  <a:avLst/>
                </a:prstGeom>
                <a:noFill/>
                <a:ln w="25400" cap="rnd" algn="ctr">
                  <a:solidFill>
                    <a:srgbClr val="0000FF"/>
                  </a:solidFill>
                  <a:round/>
                  <a:headEnd/>
                  <a:tailEnd/>
                </a:ln>
              </p:spPr>
              <p:txBody>
                <a:bodyPr anchor="ctr"/>
                <a:lstStyle/>
                <a:p>
                  <a:pPr algn="ctr">
                    <a:defRPr/>
                  </a:pPr>
                  <a:endParaRPr lang="cs-CZ">
                    <a:solidFill>
                      <a:schemeClr val="lt1"/>
                    </a:solidFill>
                    <a:latin typeface="+mn-lt"/>
                  </a:endParaRPr>
                </a:p>
              </p:txBody>
            </p:sp>
            <p:sp>
              <p:nvSpPr>
                <p:cNvPr id="9" name="Elipsa 24"/>
                <p:cNvSpPr>
                  <a:spLocks noChangeArrowheads="1"/>
                </p:cNvSpPr>
                <p:nvPr/>
              </p:nvSpPr>
              <p:spPr bwMode="auto">
                <a:xfrm rot="5400000">
                  <a:off x="3500" y="1716"/>
                  <a:ext cx="322" cy="198"/>
                </a:xfrm>
                <a:prstGeom prst="ellipse">
                  <a:avLst/>
                </a:prstGeom>
                <a:noFill/>
                <a:ln w="25400" cap="rnd" algn="ctr">
                  <a:solidFill>
                    <a:srgbClr val="0000FF"/>
                  </a:solidFill>
                  <a:round/>
                  <a:headEnd/>
                  <a:tailEnd/>
                </a:ln>
              </p:spPr>
              <p:txBody>
                <a:bodyPr anchor="ctr"/>
                <a:lstStyle/>
                <a:p>
                  <a:pPr algn="ctr">
                    <a:defRPr/>
                  </a:pPr>
                  <a:endParaRPr lang="cs-CZ">
                    <a:solidFill>
                      <a:schemeClr val="lt1"/>
                    </a:solidFill>
                    <a:latin typeface="+mn-lt"/>
                  </a:endParaRPr>
                </a:p>
              </p:txBody>
            </p:sp>
            <p:sp>
              <p:nvSpPr>
                <p:cNvPr id="10" name="Elipsa 24"/>
                <p:cNvSpPr>
                  <a:spLocks noChangeArrowheads="1"/>
                </p:cNvSpPr>
                <p:nvPr/>
              </p:nvSpPr>
              <p:spPr bwMode="auto">
                <a:xfrm rot="5400000">
                  <a:off x="2084" y="1947"/>
                  <a:ext cx="292" cy="153"/>
                </a:xfrm>
                <a:prstGeom prst="ellipse">
                  <a:avLst/>
                </a:prstGeom>
                <a:noFill/>
                <a:ln w="25400" cap="rnd" algn="ctr">
                  <a:solidFill>
                    <a:srgbClr val="0000FF"/>
                  </a:solidFill>
                  <a:round/>
                  <a:headEnd/>
                  <a:tailEnd/>
                </a:ln>
              </p:spPr>
              <p:txBody>
                <a:bodyPr anchor="ctr"/>
                <a:lstStyle/>
                <a:p>
                  <a:pPr algn="ctr">
                    <a:defRPr/>
                  </a:pPr>
                  <a:endParaRPr lang="cs-CZ">
                    <a:solidFill>
                      <a:schemeClr val="lt1"/>
                    </a:solidFill>
                    <a:latin typeface="+mn-lt"/>
                  </a:endParaRPr>
                </a:p>
              </p:txBody>
            </p:sp>
            <p:sp>
              <p:nvSpPr>
                <p:cNvPr id="11" name="Elipsa 24"/>
                <p:cNvSpPr>
                  <a:spLocks noChangeArrowheads="1"/>
                </p:cNvSpPr>
                <p:nvPr/>
              </p:nvSpPr>
              <p:spPr bwMode="auto">
                <a:xfrm>
                  <a:off x="6469" y="1932"/>
                  <a:ext cx="908" cy="185"/>
                </a:xfrm>
                <a:prstGeom prst="ellipse">
                  <a:avLst/>
                </a:prstGeom>
                <a:noFill/>
                <a:ln w="25400" cap="rnd" algn="ctr">
                  <a:solidFill>
                    <a:srgbClr val="0000FF"/>
                  </a:solidFill>
                  <a:round/>
                  <a:headEnd/>
                  <a:tailEnd/>
                </a:ln>
              </p:spPr>
              <p:txBody>
                <a:bodyPr anchor="ctr"/>
                <a:lstStyle/>
                <a:p>
                  <a:pPr algn="ctr">
                    <a:defRPr/>
                  </a:pPr>
                  <a:endParaRPr lang="cs-CZ">
                    <a:solidFill>
                      <a:schemeClr val="lt1"/>
                    </a:solidFill>
                    <a:latin typeface="+mn-lt"/>
                  </a:endParaRPr>
                </a:p>
              </p:txBody>
            </p:sp>
            <p:sp>
              <p:nvSpPr>
                <p:cNvPr id="13" name="Elipsa 24"/>
                <p:cNvSpPr/>
                <p:nvPr/>
              </p:nvSpPr>
              <p:spPr>
                <a:xfrm>
                  <a:off x="6391" y="2626"/>
                  <a:ext cx="280" cy="200"/>
                </a:xfrm>
                <a:prstGeom prst="ellipse">
                  <a:avLst/>
                </a:prstGeom>
                <a:noFill/>
                <a:ln w="254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grpSp>
          <p:sp>
            <p:nvSpPr>
              <p:cNvPr id="12" name="Elipsa 24"/>
              <p:cNvSpPr/>
              <p:nvPr/>
            </p:nvSpPr>
            <p:spPr>
              <a:xfrm>
                <a:off x="2208" y="1648"/>
                <a:ext cx="174" cy="80"/>
              </a:xfrm>
              <a:prstGeom prst="ellipse">
                <a:avLst/>
              </a:prstGeom>
              <a:noFill/>
              <a:ln w="254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grpSp>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677863" y="625475"/>
            <a:ext cx="8597900" cy="809625"/>
          </a:xfrm>
        </p:spPr>
        <p:txBody>
          <a:bodyPr/>
          <a:lstStyle/>
          <a:p>
            <a:pPr>
              <a:defRPr/>
            </a:pPr>
            <a:r>
              <a:rPr lang="cs-CZ" sz="4400" dirty="0" smtClean="0">
                <a:solidFill>
                  <a:srgbClr val="67891B"/>
                </a:solidFill>
                <a:effectLst>
                  <a:outerShdw blurRad="38100" dist="38100" dir="2700000" algn="tl">
                    <a:srgbClr val="000000"/>
                  </a:outerShdw>
                </a:effectLst>
              </a:rPr>
              <a:t>SURFACE MORPHOLOGY</a:t>
            </a:r>
          </a:p>
        </p:txBody>
      </p:sp>
      <p:pic>
        <p:nvPicPr>
          <p:cNvPr id="25602" name="Obrázek 1"/>
          <p:cNvPicPr>
            <a:picLocks noChangeAspect="1" noChangeArrowheads="1"/>
          </p:cNvPicPr>
          <p:nvPr/>
        </p:nvPicPr>
        <p:blipFill>
          <a:blip r:embed="rId3"/>
          <a:srcRect/>
          <a:stretch>
            <a:fillRect/>
          </a:stretch>
        </p:blipFill>
        <p:spPr bwMode="auto">
          <a:xfrm>
            <a:off x="1041400" y="2049463"/>
            <a:ext cx="9021763" cy="2268537"/>
          </a:xfrm>
          <a:prstGeom prst="rect">
            <a:avLst/>
          </a:prstGeom>
          <a:noFill/>
          <a:ln w="9525">
            <a:noFill/>
            <a:miter lim="800000"/>
            <a:headEnd/>
            <a:tailEnd/>
          </a:ln>
        </p:spPr>
      </p:pic>
      <p:sp>
        <p:nvSpPr>
          <p:cNvPr id="25603" name="Rectangle 3"/>
          <p:cNvSpPr>
            <a:spLocks noChangeArrowheads="1"/>
          </p:cNvSpPr>
          <p:nvPr/>
        </p:nvSpPr>
        <p:spPr bwMode="auto">
          <a:xfrm>
            <a:off x="581025" y="4791075"/>
            <a:ext cx="11610975" cy="1781175"/>
          </a:xfrm>
          <a:prstGeom prst="rect">
            <a:avLst/>
          </a:prstGeom>
          <a:noFill/>
          <a:ln w="9525">
            <a:noFill/>
            <a:miter lim="800000"/>
            <a:headEnd/>
            <a:tailEnd/>
          </a:ln>
        </p:spPr>
        <p:txBody>
          <a:bodyPr anchor="ctr">
            <a:spAutoFit/>
          </a:bodyPr>
          <a:lstStyle/>
          <a:p>
            <a:pPr>
              <a:spcAft>
                <a:spcPts val="800"/>
              </a:spcAft>
            </a:pPr>
            <a:r>
              <a:rPr lang="cs-CZ" altLang="cs-CZ" sz="1900" b="1" u="sng">
                <a:solidFill>
                  <a:srgbClr val="FF3300"/>
                </a:solidFill>
                <a:latin typeface="Trebuchet MS" pitchFamily="34" charset="0"/>
                <a:ea typeface="Times New Roman" pitchFamily="18" charset="0"/>
                <a:cs typeface="Arial" charset="0"/>
              </a:rPr>
              <a:t>Morphology of </a:t>
            </a:r>
            <a:r>
              <a:rPr lang="en-US" altLang="cs-CZ" sz="1900" b="1" u="sng">
                <a:solidFill>
                  <a:srgbClr val="FF3300"/>
                </a:solidFill>
                <a:latin typeface="Trebuchet MS" pitchFamily="34" charset="0"/>
                <a:ea typeface="Times New Roman" pitchFamily="18" charset="0"/>
                <a:cs typeface="Arial" charset="0"/>
              </a:rPr>
              <a:t>the </a:t>
            </a:r>
            <a:r>
              <a:rPr lang="cs-CZ" altLang="cs-CZ" sz="1900" b="1" u="sng">
                <a:solidFill>
                  <a:srgbClr val="FF3300"/>
                </a:solidFill>
                <a:latin typeface="Trebuchet MS" pitchFamily="34" charset="0"/>
                <a:ea typeface="Times New Roman" pitchFamily="18" charset="0"/>
                <a:cs typeface="Arial" charset="0"/>
              </a:rPr>
              <a:t>ALG/HAP hydrogel layer</a:t>
            </a:r>
            <a:r>
              <a:rPr lang="cs-CZ" altLang="cs-CZ" sz="1900" u="sng">
                <a:solidFill>
                  <a:srgbClr val="FF3300"/>
                </a:solidFill>
                <a:latin typeface="Trebuchet MS" pitchFamily="34" charset="0"/>
                <a:ea typeface="Times New Roman" pitchFamily="18" charset="0"/>
                <a:cs typeface="Arial" charset="0"/>
              </a:rPr>
              <a:t> </a:t>
            </a:r>
            <a:r>
              <a:rPr lang="en-US" altLang="cs-CZ" sz="1900" b="1">
                <a:solidFill>
                  <a:srgbClr val="4B4B4B"/>
                </a:solidFill>
                <a:latin typeface="Trebuchet MS" pitchFamily="34" charset="0"/>
                <a:ea typeface="Times New Roman" pitchFamily="18" charset="0"/>
                <a:cs typeface="Arial" charset="0"/>
              </a:rPr>
              <a:t>on the </a:t>
            </a:r>
            <a:r>
              <a:rPr lang="cs-CZ" altLang="cs-CZ" sz="1900" b="1">
                <a:solidFill>
                  <a:srgbClr val="4B4B4B"/>
                </a:solidFill>
                <a:latin typeface="Trebuchet MS" pitchFamily="34" charset="0"/>
                <a:ea typeface="Times New Roman" pitchFamily="18" charset="0"/>
                <a:cs typeface="Arial" charset="0"/>
              </a:rPr>
              <a:t>real Ti surface in </a:t>
            </a:r>
            <a:r>
              <a:rPr lang="en-US" altLang="cs-CZ" sz="1900" b="1">
                <a:solidFill>
                  <a:srgbClr val="4B4B4B"/>
                </a:solidFill>
                <a:latin typeface="Trebuchet MS" pitchFamily="34" charset="0"/>
                <a:ea typeface="Times New Roman" pitchFamily="18" charset="0"/>
                <a:cs typeface="Arial" charset="0"/>
              </a:rPr>
              <a:t>a </a:t>
            </a:r>
            <a:r>
              <a:rPr lang="cs-CZ" altLang="cs-CZ" sz="1900" b="1">
                <a:solidFill>
                  <a:srgbClr val="4B4B4B"/>
                </a:solidFill>
                <a:latin typeface="Trebuchet MS" pitchFamily="34" charset="0"/>
                <a:ea typeface="Times New Roman" pitchFamily="18" charset="0"/>
                <a:cs typeface="Arial" charset="0"/>
              </a:rPr>
              <a:t>swollen state</a:t>
            </a:r>
            <a:r>
              <a:rPr lang="en-US" altLang="cs-CZ" sz="1900" b="1">
                <a:solidFill>
                  <a:srgbClr val="4B4B4B"/>
                </a:solidFill>
                <a:latin typeface="Trebuchet MS" pitchFamily="34" charset="0"/>
                <a:ea typeface="Times New Roman" pitchFamily="18" charset="0"/>
                <a:cs typeface="Arial" charset="0"/>
              </a:rPr>
              <a:t> </a:t>
            </a:r>
            <a:r>
              <a:rPr lang="en-US" altLang="cs-CZ" sz="1700" b="1" i="1">
                <a:solidFill>
                  <a:srgbClr val="4B4B4B"/>
                </a:solidFill>
                <a:latin typeface="Trebuchet MS" pitchFamily="34" charset="0"/>
                <a:ea typeface="Times New Roman" pitchFamily="18" charset="0"/>
                <a:cs typeface="Arial" charset="0"/>
              </a:rPr>
              <a:t>(light microscopy)</a:t>
            </a:r>
            <a:endParaRPr lang="cs-CZ" altLang="cs-CZ" sz="1700" b="1" i="1">
              <a:solidFill>
                <a:srgbClr val="4B4B4B"/>
              </a:solidFill>
              <a:latin typeface="Trebuchet MS" pitchFamily="34" charset="0"/>
              <a:ea typeface="Times New Roman" pitchFamily="18" charset="0"/>
              <a:cs typeface="Arial" charset="0"/>
            </a:endParaRPr>
          </a:p>
          <a:p>
            <a:pPr>
              <a:spcAft>
                <a:spcPts val="800"/>
              </a:spcAft>
            </a:pPr>
            <a:r>
              <a:rPr lang="cs-CZ" altLang="cs-CZ" sz="1900" b="1">
                <a:solidFill>
                  <a:srgbClr val="4B4B4B"/>
                </a:solidFill>
                <a:latin typeface="Trebuchet MS" pitchFamily="34" charset="0"/>
                <a:ea typeface="Times New Roman" pitchFamily="18" charset="0"/>
                <a:cs typeface="Arial" charset="0"/>
              </a:rPr>
              <a:t>A</a:t>
            </a:r>
            <a:r>
              <a:rPr lang="en-US" altLang="cs-CZ" sz="1900" b="1">
                <a:solidFill>
                  <a:srgbClr val="4B4B4B"/>
                </a:solidFill>
                <a:latin typeface="Trebuchet MS" pitchFamily="34" charset="0"/>
                <a:ea typeface="Times New Roman" pitchFamily="18" charset="0"/>
                <a:cs typeface="Arial" charset="0"/>
              </a:rPr>
              <a:t>,</a:t>
            </a:r>
            <a:r>
              <a:rPr lang="cs-CZ" altLang="cs-CZ" sz="1900" b="1">
                <a:solidFill>
                  <a:srgbClr val="4B4B4B"/>
                </a:solidFill>
                <a:latin typeface="Trebuchet MS" pitchFamily="34" charset="0"/>
                <a:ea typeface="Times New Roman" pitchFamily="18" charset="0"/>
                <a:cs typeface="Arial" charset="0"/>
              </a:rPr>
              <a:t> </a:t>
            </a:r>
            <a:r>
              <a:rPr lang="en-US" altLang="cs-CZ" sz="1900" b="1">
                <a:solidFill>
                  <a:srgbClr val="4B4B4B"/>
                </a:solidFill>
                <a:latin typeface="Trebuchet MS" pitchFamily="34" charset="0"/>
                <a:ea typeface="Times New Roman" pitchFamily="18" charset="0"/>
                <a:cs typeface="Arial" charset="0"/>
              </a:rPr>
              <a:t>B</a:t>
            </a:r>
            <a:r>
              <a:rPr lang="cs-CZ" altLang="cs-CZ" sz="1900" b="1">
                <a:solidFill>
                  <a:srgbClr val="4B4B4B"/>
                </a:solidFill>
                <a:latin typeface="Trebuchet MS" pitchFamily="34" charset="0"/>
                <a:ea typeface="Times New Roman" pitchFamily="18" charset="0"/>
                <a:cs typeface="Arial" charset="0"/>
              </a:rPr>
              <a:t>)</a:t>
            </a:r>
            <a:r>
              <a:rPr lang="cs-CZ" altLang="cs-CZ" sz="1900">
                <a:solidFill>
                  <a:srgbClr val="4B4B4B"/>
                </a:solidFill>
                <a:latin typeface="Trebuchet MS" pitchFamily="34" charset="0"/>
                <a:ea typeface="Times New Roman" pitchFamily="18" charset="0"/>
                <a:cs typeface="Arial" charset="0"/>
              </a:rPr>
              <a:t> </a:t>
            </a:r>
            <a:r>
              <a:rPr lang="en-US" altLang="cs-CZ" sz="1900">
                <a:solidFill>
                  <a:srgbClr val="4B4B4B"/>
                </a:solidFill>
                <a:latin typeface="Trebuchet MS" pitchFamily="34" charset="0"/>
                <a:ea typeface="Times New Roman" pitchFamily="18" charset="0"/>
                <a:cs typeface="Arial" charset="0"/>
              </a:rPr>
              <a:t>at different magnifications </a:t>
            </a:r>
            <a:r>
              <a:rPr lang="cs-CZ" altLang="cs-CZ" sz="1700">
                <a:solidFill>
                  <a:srgbClr val="4B4B4B"/>
                </a:solidFill>
                <a:latin typeface="Trebuchet MS" pitchFamily="34" charset="0"/>
                <a:ea typeface="Times New Roman" pitchFamily="18" charset="0"/>
                <a:cs typeface="Arial" charset="0"/>
              </a:rPr>
              <a:t>(</a:t>
            </a:r>
            <a:r>
              <a:rPr lang="cs-CZ" altLang="cs-CZ" sz="1700" i="1">
                <a:solidFill>
                  <a:srgbClr val="4B4B4B"/>
                </a:solidFill>
                <a:latin typeface="Trebuchet MS" pitchFamily="34" charset="0"/>
                <a:ea typeface="Times New Roman" pitchFamily="18" charset="0"/>
                <a:cs typeface="Arial" charset="0"/>
              </a:rPr>
              <a:t>objects = particles of anorganic phase disperged in alginate hydrogel)</a:t>
            </a:r>
          </a:p>
          <a:p>
            <a:pPr>
              <a:spcAft>
                <a:spcPts val="800"/>
              </a:spcAft>
            </a:pPr>
            <a:r>
              <a:rPr lang="cs-CZ" altLang="cs-CZ" sz="1900" b="1">
                <a:solidFill>
                  <a:srgbClr val="4B4B4B"/>
                </a:solidFill>
                <a:latin typeface="Trebuchet MS" pitchFamily="34" charset="0"/>
                <a:ea typeface="Times New Roman" pitchFamily="18" charset="0"/>
                <a:cs typeface="Arial" charset="0"/>
              </a:rPr>
              <a:t>C)</a:t>
            </a:r>
            <a:r>
              <a:rPr lang="cs-CZ" altLang="cs-CZ" sz="1900">
                <a:solidFill>
                  <a:srgbClr val="4B4B4B"/>
                </a:solidFill>
                <a:latin typeface="Trebuchet MS" pitchFamily="34" charset="0"/>
                <a:ea typeface="Times New Roman" pitchFamily="18" charset="0"/>
                <a:cs typeface="Arial" charset="0"/>
              </a:rPr>
              <a:t> </a:t>
            </a:r>
            <a:r>
              <a:rPr lang="cs-CZ" altLang="cs-CZ" sz="1900" b="1">
                <a:solidFill>
                  <a:srgbClr val="4B4B4B"/>
                </a:solidFill>
                <a:latin typeface="Trebuchet MS" pitchFamily="34" charset="0"/>
                <a:ea typeface="Times New Roman" pitchFamily="18" charset="0"/>
                <a:cs typeface="Arial" charset="0"/>
              </a:rPr>
              <a:t>3D-LM microphotography </a:t>
            </a:r>
            <a:r>
              <a:rPr lang="cs-CZ" altLang="cs-CZ" sz="1900">
                <a:solidFill>
                  <a:srgbClr val="4B4B4B"/>
                </a:solidFill>
                <a:latin typeface="Trebuchet MS" pitchFamily="34" charset="0"/>
                <a:ea typeface="Times New Roman" pitchFamily="18" charset="0"/>
                <a:cs typeface="Arial" charset="0"/>
              </a:rPr>
              <a:t>ALG/HAP </a:t>
            </a:r>
            <a:endParaRPr lang="en-US" altLang="cs-CZ" sz="1900">
              <a:solidFill>
                <a:srgbClr val="4B4B4B"/>
              </a:solidFill>
              <a:latin typeface="Trebuchet MS" pitchFamily="34" charset="0"/>
              <a:ea typeface="Times New Roman" pitchFamily="18" charset="0"/>
              <a:cs typeface="Arial" charset="0"/>
            </a:endParaRPr>
          </a:p>
          <a:p>
            <a:pPr>
              <a:spcAft>
                <a:spcPts val="800"/>
              </a:spcAft>
            </a:pPr>
            <a:r>
              <a:rPr lang="en-US" altLang="cs-CZ" sz="1700" i="1">
                <a:solidFill>
                  <a:srgbClr val="4B4B4B"/>
                </a:solidFill>
                <a:latin typeface="Trebuchet MS" pitchFamily="34" charset="0"/>
                <a:ea typeface="Times New Roman" pitchFamily="18" charset="0"/>
                <a:cs typeface="Arial" charset="0"/>
              </a:rPr>
              <a:t>Surfaces prepared from 1</a:t>
            </a:r>
            <a:r>
              <a:rPr lang="cs-CZ" altLang="cs-CZ" sz="1700" i="1">
                <a:solidFill>
                  <a:srgbClr val="4B4B4B"/>
                </a:solidFill>
                <a:latin typeface="Trebuchet MS" pitchFamily="34" charset="0"/>
                <a:ea typeface="Times New Roman" pitchFamily="18" charset="0"/>
                <a:cs typeface="Arial" charset="0"/>
              </a:rPr>
              <a:t> </a:t>
            </a:r>
            <a:r>
              <a:rPr lang="en-US" altLang="cs-CZ" sz="1700" i="1">
                <a:solidFill>
                  <a:srgbClr val="4B4B4B"/>
                </a:solidFill>
                <a:latin typeface="Trebuchet MS" pitchFamily="34" charset="0"/>
                <a:ea typeface="Times New Roman" pitchFamily="18" charset="0"/>
                <a:cs typeface="Arial" charset="0"/>
              </a:rPr>
              <a:t>% </a:t>
            </a:r>
            <a:r>
              <a:rPr lang="cs-CZ" altLang="cs-CZ" sz="1700" i="1">
                <a:solidFill>
                  <a:srgbClr val="4B4B4B"/>
                </a:solidFill>
                <a:latin typeface="Trebuchet MS" pitchFamily="34" charset="0"/>
                <a:ea typeface="Times New Roman" pitchFamily="18" charset="0"/>
                <a:cs typeface="Arial" charset="0"/>
              </a:rPr>
              <a:t>wt </a:t>
            </a:r>
            <a:r>
              <a:rPr lang="en-US" altLang="cs-CZ" sz="1700" i="1">
                <a:solidFill>
                  <a:srgbClr val="4B4B4B"/>
                </a:solidFill>
                <a:latin typeface="Trebuchet MS" pitchFamily="34" charset="0"/>
                <a:ea typeface="Times New Roman" pitchFamily="18" charset="0"/>
                <a:cs typeface="Arial" charset="0"/>
              </a:rPr>
              <a:t>ALG solution in water containing 40 % wt of HAP (versus ALG) </a:t>
            </a:r>
            <a:r>
              <a:rPr lang="cs-CZ" altLang="cs-CZ" sz="1700" i="1">
                <a:solidFill>
                  <a:srgbClr val="4B4B4B"/>
                </a:solidFill>
                <a:latin typeface="Trebuchet MS" pitchFamily="34" charset="0"/>
                <a:ea typeface="Times New Roman" pitchFamily="18" charset="0"/>
                <a:cs typeface="Arial" charset="0"/>
              </a:rPr>
              <a:t>                                              </a:t>
            </a:r>
            <a:r>
              <a:rPr lang="en-US" altLang="cs-CZ" sz="1700" i="1">
                <a:solidFill>
                  <a:srgbClr val="4B4B4B"/>
                </a:solidFill>
                <a:latin typeface="Trebuchet MS" pitchFamily="34" charset="0"/>
                <a:ea typeface="Times New Roman" pitchFamily="18" charset="0"/>
                <a:cs typeface="Arial" charset="0"/>
              </a:rPr>
              <a:t>and </a:t>
            </a:r>
            <a:r>
              <a:rPr lang="cs-CZ" altLang="cs-CZ" sz="1700" i="1">
                <a:solidFill>
                  <a:srgbClr val="4B4B4B"/>
                </a:solidFill>
                <a:latin typeface="Trebuchet MS" pitchFamily="34" charset="0"/>
                <a:ea typeface="Times New Roman" pitchFamily="18" charset="0"/>
                <a:cs typeface="Arial" charset="0"/>
              </a:rPr>
              <a:t>cross-linked</a:t>
            </a:r>
            <a:r>
              <a:rPr lang="en-US" altLang="cs-CZ" sz="1700" i="1">
                <a:solidFill>
                  <a:srgbClr val="4B4B4B"/>
                </a:solidFill>
                <a:latin typeface="Trebuchet MS" pitchFamily="34" charset="0"/>
                <a:ea typeface="Times New Roman" pitchFamily="18" charset="0"/>
                <a:cs typeface="Arial" charset="0"/>
              </a:rPr>
              <a:t> with 1 M CaCL</a:t>
            </a:r>
            <a:r>
              <a:rPr lang="en-US" altLang="cs-CZ" sz="1700" i="1" baseline="-25000">
                <a:solidFill>
                  <a:srgbClr val="4B4B4B"/>
                </a:solidFill>
                <a:latin typeface="Trebuchet MS" pitchFamily="34" charset="0"/>
                <a:ea typeface="Times New Roman" pitchFamily="18" charset="0"/>
                <a:cs typeface="Arial" charset="0"/>
              </a:rPr>
              <a:t>2</a:t>
            </a:r>
            <a:r>
              <a:rPr lang="en-US" altLang="cs-CZ" sz="1700" i="1">
                <a:solidFill>
                  <a:srgbClr val="4B4B4B"/>
                </a:solidFill>
                <a:latin typeface="Trebuchet MS" pitchFamily="34" charset="0"/>
                <a:ea typeface="Times New Roman" pitchFamily="18" charset="0"/>
                <a:cs typeface="Arial" charset="0"/>
              </a:rPr>
              <a:t>)</a:t>
            </a:r>
            <a:endParaRPr lang="cs-CZ" altLang="cs-CZ" sz="1700" i="1">
              <a:solidFill>
                <a:srgbClr val="4B4B4B"/>
              </a:solidFill>
              <a:latin typeface="Trebuchet MS" pitchFamily="34" charset="0"/>
              <a:ea typeface="Times New Roman" pitchFamily="18" charset="0"/>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a:xfrm>
            <a:off x="709613" y="609600"/>
            <a:ext cx="9531350" cy="1320800"/>
          </a:xfrm>
        </p:spPr>
        <p:txBody>
          <a:bodyPr/>
          <a:lstStyle/>
          <a:p>
            <a:pPr>
              <a:defRPr/>
            </a:pPr>
            <a:r>
              <a:rPr lang="cs-CZ" sz="4400" smtClean="0">
                <a:solidFill>
                  <a:srgbClr val="67891B"/>
                </a:solidFill>
                <a:effectLst>
                  <a:outerShdw blurRad="38100" dist="38100" dir="2700000" algn="tl">
                    <a:srgbClr val="000000"/>
                  </a:outerShdw>
                </a:effectLst>
              </a:rPr>
              <a:t>METHODOLOGY OF EXPERIMENT</a:t>
            </a:r>
          </a:p>
        </p:txBody>
      </p:sp>
      <p:sp>
        <p:nvSpPr>
          <p:cNvPr id="23555" name="Zástupný symbol pro obsah 2"/>
          <p:cNvSpPr txBox="1">
            <a:spLocks/>
          </p:cNvSpPr>
          <p:nvPr/>
        </p:nvSpPr>
        <p:spPr bwMode="auto">
          <a:xfrm>
            <a:off x="4624388" y="4762500"/>
            <a:ext cx="4416425" cy="417513"/>
          </a:xfrm>
          <a:prstGeom prst="rect">
            <a:avLst/>
          </a:prstGeom>
          <a:noFill/>
          <a:ln w="9525">
            <a:noFill/>
            <a:miter lim="800000"/>
            <a:headEnd/>
            <a:tailEnd/>
          </a:ln>
        </p:spPr>
        <p:txBody>
          <a:bodyPr/>
          <a:lstStyle/>
          <a:p>
            <a:pPr defTabSz="457200" eaLnBrk="0" hangingPunct="0">
              <a:buClr>
                <a:srgbClr val="3F7819"/>
              </a:buClr>
              <a:buSzPct val="80000"/>
              <a:buFont typeface="Wingdings" pitchFamily="2" charset="2"/>
              <a:buNone/>
            </a:pPr>
            <a:r>
              <a:rPr lang="cs-CZ" sz="1900" b="1" u="sng">
                <a:solidFill>
                  <a:srgbClr val="FF3300"/>
                </a:solidFill>
                <a:latin typeface="Trebuchet MS" pitchFamily="34" charset="0"/>
              </a:rPr>
              <a:t>Cultivation</a:t>
            </a:r>
            <a:r>
              <a:rPr lang="cs-CZ" sz="1900">
                <a:solidFill>
                  <a:srgbClr val="FF3300"/>
                </a:solidFill>
                <a:latin typeface="Trebuchet MS" pitchFamily="34" charset="0"/>
              </a:rPr>
              <a:t>   </a:t>
            </a:r>
            <a:r>
              <a:rPr lang="cs-CZ" sz="1600" i="1">
                <a:solidFill>
                  <a:srgbClr val="4B4B4B"/>
                </a:solidFill>
                <a:latin typeface="Trebuchet MS" pitchFamily="34" charset="0"/>
              </a:rPr>
              <a:t>(3 and 7 days, at 37</a:t>
            </a:r>
            <a:r>
              <a:rPr lang="cs-CZ" sz="1600" i="1" baseline="30000">
                <a:solidFill>
                  <a:srgbClr val="4B4B4B"/>
                </a:solidFill>
                <a:latin typeface="Trebuchet MS" pitchFamily="34" charset="0"/>
              </a:rPr>
              <a:t>0</a:t>
            </a:r>
            <a:r>
              <a:rPr lang="cs-CZ" sz="1600" i="1">
                <a:solidFill>
                  <a:srgbClr val="4B4B4B"/>
                </a:solidFill>
                <a:latin typeface="Trebuchet MS" pitchFamily="34" charset="0"/>
              </a:rPr>
              <a:t>C, 5%CO</a:t>
            </a:r>
            <a:r>
              <a:rPr lang="cs-CZ" sz="1600" i="1" baseline="-25000">
                <a:solidFill>
                  <a:srgbClr val="4B4B4B"/>
                </a:solidFill>
                <a:latin typeface="Trebuchet MS" pitchFamily="34" charset="0"/>
              </a:rPr>
              <a:t>2</a:t>
            </a:r>
            <a:r>
              <a:rPr lang="cs-CZ" sz="1600" i="1">
                <a:solidFill>
                  <a:srgbClr val="4B4B4B"/>
                </a:solidFill>
                <a:latin typeface="Trebuchet MS" pitchFamily="34" charset="0"/>
              </a:rPr>
              <a:t>)</a:t>
            </a:r>
          </a:p>
        </p:txBody>
      </p:sp>
      <p:sp>
        <p:nvSpPr>
          <p:cNvPr id="10258" name="TextovéPole 30"/>
          <p:cNvSpPr txBox="1">
            <a:spLocks noChangeArrowheads="1"/>
          </p:cNvSpPr>
          <p:nvPr/>
        </p:nvSpPr>
        <p:spPr bwMode="auto">
          <a:xfrm>
            <a:off x="938213" y="1724025"/>
            <a:ext cx="5121275" cy="2568575"/>
          </a:xfrm>
          <a:prstGeom prst="rect">
            <a:avLst/>
          </a:prstGeom>
          <a:noFill/>
          <a:ln w="9525">
            <a:noFill/>
            <a:miter lim="800000"/>
            <a:headEnd/>
            <a:tailEnd/>
          </a:ln>
        </p:spPr>
        <p:txBody>
          <a:bodyPr>
            <a:spAutoFit/>
          </a:bodyPr>
          <a:lstStyle/>
          <a:p>
            <a:pPr>
              <a:spcBef>
                <a:spcPts val="300"/>
              </a:spcBef>
            </a:pPr>
            <a:r>
              <a:rPr lang="cs-CZ" sz="1900" b="1" u="sng">
                <a:solidFill>
                  <a:srgbClr val="FF3300"/>
                </a:solidFill>
              </a:rPr>
              <a:t>Substrates:</a:t>
            </a:r>
          </a:p>
          <a:p>
            <a:pPr>
              <a:spcBef>
                <a:spcPts val="300"/>
              </a:spcBef>
            </a:pPr>
            <a:r>
              <a:rPr lang="cs-CZ" sz="1900">
                <a:solidFill>
                  <a:srgbClr val="FF3300"/>
                </a:solidFill>
              </a:rPr>
              <a:t>alginate hydrogel layers </a:t>
            </a:r>
            <a:r>
              <a:rPr lang="cs-CZ" sz="1900">
                <a:solidFill>
                  <a:srgbClr val="4B4B4B"/>
                </a:solidFill>
              </a:rPr>
              <a:t>doped with:</a:t>
            </a:r>
            <a:endParaRPr lang="cs-CZ" sz="1900" u="sng">
              <a:solidFill>
                <a:srgbClr val="4B4B4B"/>
              </a:solidFill>
            </a:endParaRPr>
          </a:p>
          <a:p>
            <a:pPr marL="268288" lvl="1">
              <a:buFont typeface="Wingdings" pitchFamily="2" charset="2"/>
              <a:buChar char=""/>
            </a:pPr>
            <a:r>
              <a:rPr lang="cs-CZ" sz="1900">
                <a:solidFill>
                  <a:srgbClr val="6B6B6B"/>
                </a:solidFill>
              </a:rPr>
              <a:t> </a:t>
            </a:r>
            <a:r>
              <a:rPr lang="cs-CZ" sz="1900">
                <a:solidFill>
                  <a:srgbClr val="4B4B4B"/>
                </a:solidFill>
              </a:rPr>
              <a:t>hydroxyapatite</a:t>
            </a:r>
            <a:r>
              <a:rPr lang="cs-CZ" sz="1900">
                <a:solidFill>
                  <a:srgbClr val="6B6B6B"/>
                </a:solidFill>
              </a:rPr>
              <a:t> </a:t>
            </a:r>
            <a:r>
              <a:rPr lang="cs-CZ" sz="1900">
                <a:solidFill>
                  <a:srgbClr val="FF3300"/>
                </a:solidFill>
              </a:rPr>
              <a:t>Ti/ALG/HAP</a:t>
            </a:r>
          </a:p>
          <a:p>
            <a:pPr marL="268288" lvl="1">
              <a:buFont typeface="Wingdings" pitchFamily="2" charset="2"/>
              <a:buChar char=""/>
            </a:pPr>
            <a:r>
              <a:rPr lang="cs-CZ" sz="1900">
                <a:solidFill>
                  <a:srgbClr val="6B6B6B"/>
                </a:solidFill>
                <a:sym typeface="Symbol" pitchFamily="18" charset="2"/>
              </a:rPr>
              <a:t> </a:t>
            </a:r>
            <a:r>
              <a:rPr lang="cs-CZ" sz="1900">
                <a:solidFill>
                  <a:srgbClr val="4B4B4B"/>
                </a:solidFill>
                <a:sym typeface="Symbol" pitchFamily="18" charset="2"/>
              </a:rPr>
              <a:t></a:t>
            </a:r>
            <a:r>
              <a:rPr lang="cs-CZ" sz="1900">
                <a:solidFill>
                  <a:srgbClr val="4B4B4B"/>
                </a:solidFill>
              </a:rPr>
              <a:t>-tricalcium phosphate</a:t>
            </a:r>
            <a:r>
              <a:rPr lang="cs-CZ" sz="1900">
                <a:solidFill>
                  <a:srgbClr val="6B6B6B"/>
                </a:solidFill>
              </a:rPr>
              <a:t> </a:t>
            </a:r>
            <a:r>
              <a:rPr lang="cs-CZ" sz="1900">
                <a:solidFill>
                  <a:srgbClr val="FF3300"/>
                </a:solidFill>
              </a:rPr>
              <a:t>Ti/ALG/TCP</a:t>
            </a:r>
          </a:p>
          <a:p>
            <a:pPr>
              <a:spcBef>
                <a:spcPts val="1000"/>
              </a:spcBef>
            </a:pPr>
            <a:r>
              <a:rPr lang="cs-CZ" sz="1900">
                <a:solidFill>
                  <a:srgbClr val="FF3300"/>
                </a:solidFill>
              </a:rPr>
              <a:t>control surfaces: </a:t>
            </a:r>
          </a:p>
          <a:p>
            <a:pPr marL="268288" lvl="1">
              <a:buFont typeface="Wingdings" pitchFamily="2" charset="2"/>
              <a:buChar char="w"/>
            </a:pPr>
            <a:r>
              <a:rPr lang="cs-CZ" sz="1900">
                <a:solidFill>
                  <a:srgbClr val="6B6B6B"/>
                </a:solidFill>
              </a:rPr>
              <a:t> </a:t>
            </a:r>
            <a:r>
              <a:rPr lang="cs-CZ" sz="1900">
                <a:solidFill>
                  <a:srgbClr val="4B4B4B"/>
                </a:solidFill>
              </a:rPr>
              <a:t>pristine titanium</a:t>
            </a:r>
            <a:r>
              <a:rPr lang="cs-CZ" sz="1900">
                <a:solidFill>
                  <a:srgbClr val="6B6B6B"/>
                </a:solidFill>
              </a:rPr>
              <a:t> </a:t>
            </a:r>
            <a:r>
              <a:rPr lang="cs-CZ" sz="1900">
                <a:solidFill>
                  <a:srgbClr val="FF3300"/>
                </a:solidFill>
              </a:rPr>
              <a:t>Ti</a:t>
            </a:r>
          </a:p>
          <a:p>
            <a:pPr marL="268288" lvl="1">
              <a:buFont typeface="Wingdings" pitchFamily="2" charset="2"/>
              <a:buChar char="w"/>
            </a:pPr>
            <a:r>
              <a:rPr lang="cs-CZ" sz="1900">
                <a:solidFill>
                  <a:srgbClr val="6B6B6B"/>
                </a:solidFill>
              </a:rPr>
              <a:t> </a:t>
            </a:r>
            <a:r>
              <a:rPr lang="cs-CZ">
                <a:solidFill>
                  <a:srgbClr val="4B4B4B"/>
                </a:solidFill>
              </a:rPr>
              <a:t>pristine </a:t>
            </a:r>
            <a:r>
              <a:rPr lang="cs-CZ" sz="1900">
                <a:solidFill>
                  <a:srgbClr val="4B4B4B"/>
                </a:solidFill>
              </a:rPr>
              <a:t>alginate</a:t>
            </a:r>
            <a:r>
              <a:rPr lang="cs-CZ" sz="1900">
                <a:solidFill>
                  <a:srgbClr val="6B6B6B"/>
                </a:solidFill>
              </a:rPr>
              <a:t>  </a:t>
            </a:r>
            <a:r>
              <a:rPr lang="cs-CZ" sz="1900">
                <a:solidFill>
                  <a:srgbClr val="FF3300"/>
                </a:solidFill>
              </a:rPr>
              <a:t>ALG</a:t>
            </a:r>
            <a:r>
              <a:rPr lang="cs-CZ" sz="1900">
                <a:solidFill>
                  <a:srgbClr val="6B6B6B"/>
                </a:solidFill>
              </a:rPr>
              <a:t> </a:t>
            </a:r>
          </a:p>
          <a:p>
            <a:pPr marL="268288" lvl="1">
              <a:buFont typeface="Wingdings" pitchFamily="2" charset="2"/>
              <a:buChar char="w"/>
            </a:pPr>
            <a:r>
              <a:rPr lang="cs-CZ" sz="1900">
                <a:solidFill>
                  <a:srgbClr val="6B6B6B"/>
                </a:solidFill>
              </a:rPr>
              <a:t> </a:t>
            </a:r>
            <a:r>
              <a:rPr lang="cs-CZ" sz="1900">
                <a:solidFill>
                  <a:srgbClr val="4B4B4B"/>
                </a:solidFill>
              </a:rPr>
              <a:t>glass</a:t>
            </a:r>
            <a:r>
              <a:rPr lang="cs-CZ">
                <a:solidFill>
                  <a:srgbClr val="4B4B4B"/>
                </a:solidFill>
              </a:rPr>
              <a:t>, TCPS</a:t>
            </a:r>
          </a:p>
        </p:txBody>
      </p:sp>
      <p:grpSp>
        <p:nvGrpSpPr>
          <p:cNvPr id="60439" name="Group 23"/>
          <p:cNvGrpSpPr>
            <a:grpSpLocks/>
          </p:cNvGrpSpPr>
          <p:nvPr/>
        </p:nvGrpSpPr>
        <p:grpSpPr bwMode="auto">
          <a:xfrm>
            <a:off x="6583363" y="1873250"/>
            <a:ext cx="5170487" cy="2862263"/>
            <a:chOff x="4147" y="1180"/>
            <a:chExt cx="3257" cy="1803"/>
          </a:xfrm>
        </p:grpSpPr>
        <p:grpSp>
          <p:nvGrpSpPr>
            <p:cNvPr id="27665" name="Group 17"/>
            <p:cNvGrpSpPr>
              <a:grpSpLocks/>
            </p:cNvGrpSpPr>
            <p:nvPr/>
          </p:nvGrpSpPr>
          <p:grpSpPr bwMode="auto">
            <a:xfrm>
              <a:off x="5279" y="1180"/>
              <a:ext cx="2125" cy="1803"/>
              <a:chOff x="5263" y="1156"/>
              <a:chExt cx="2125" cy="1803"/>
            </a:xfrm>
          </p:grpSpPr>
          <p:pic>
            <p:nvPicPr>
              <p:cNvPr id="27667" name="Picture 2" descr="https://encrypted-tbn3.gstatic.com/images?q=tbn:ANd9GcTsSI_PBlWJz-7FvwI3LE4eL9mmf_RbvKZ4U7hLJNwYHqXOiKrdl_zl8w"/>
              <p:cNvPicPr>
                <a:picLocks noChangeAspect="1" noChangeArrowheads="1"/>
              </p:cNvPicPr>
              <p:nvPr/>
            </p:nvPicPr>
            <p:blipFill>
              <a:blip r:embed="rId3"/>
              <a:srcRect/>
              <a:stretch>
                <a:fillRect/>
              </a:stretch>
            </p:blipFill>
            <p:spPr bwMode="auto">
              <a:xfrm>
                <a:off x="5263" y="2115"/>
                <a:ext cx="1129" cy="844"/>
              </a:xfrm>
              <a:prstGeom prst="rect">
                <a:avLst/>
              </a:prstGeom>
              <a:noFill/>
              <a:ln w="9525">
                <a:solidFill>
                  <a:schemeClr val="tx1"/>
                </a:solidFill>
                <a:miter lim="800000"/>
                <a:headEnd/>
                <a:tailEnd/>
              </a:ln>
            </p:spPr>
          </p:pic>
          <p:pic>
            <p:nvPicPr>
              <p:cNvPr id="27668" name="Picture 5" descr="https://encrypted-tbn3.gstatic.com/images?q=tbn:ANd9GcSmmbmaOmAnmQn8pbwL1AkrECQgrQbiBby-W86OGlFCkKF6j2D0"/>
              <p:cNvPicPr>
                <a:picLocks noChangeAspect="1" noChangeArrowheads="1"/>
              </p:cNvPicPr>
              <p:nvPr/>
            </p:nvPicPr>
            <p:blipFill>
              <a:blip r:embed="rId4"/>
              <a:srcRect/>
              <a:stretch>
                <a:fillRect/>
              </a:stretch>
            </p:blipFill>
            <p:spPr bwMode="auto">
              <a:xfrm>
                <a:off x="6226" y="1857"/>
                <a:ext cx="1162" cy="870"/>
              </a:xfrm>
              <a:prstGeom prst="rect">
                <a:avLst/>
              </a:prstGeom>
              <a:noFill/>
              <a:ln w="9525">
                <a:solidFill>
                  <a:schemeClr val="tx1"/>
                </a:solidFill>
                <a:miter lim="800000"/>
                <a:headEnd/>
                <a:tailEnd/>
              </a:ln>
            </p:spPr>
          </p:pic>
          <p:pic>
            <p:nvPicPr>
              <p:cNvPr id="27669" name="Picture 8" descr="Soubor:Hematokrit.PNG"/>
              <p:cNvPicPr>
                <a:picLocks noChangeAspect="1" noChangeArrowheads="1"/>
              </p:cNvPicPr>
              <p:nvPr/>
            </p:nvPicPr>
            <p:blipFill>
              <a:blip r:embed="rId5"/>
              <a:srcRect l="8083" t="8913" r="7845"/>
              <a:stretch>
                <a:fillRect/>
              </a:stretch>
            </p:blipFill>
            <p:spPr bwMode="auto">
              <a:xfrm>
                <a:off x="6507" y="1156"/>
                <a:ext cx="663" cy="941"/>
              </a:xfrm>
              <a:prstGeom prst="rect">
                <a:avLst/>
              </a:prstGeom>
              <a:noFill/>
              <a:ln w="9525">
                <a:solidFill>
                  <a:schemeClr val="tx1"/>
                </a:solidFill>
                <a:miter lim="800000"/>
                <a:headEnd/>
                <a:tailEnd/>
              </a:ln>
            </p:spPr>
          </p:pic>
        </p:grpSp>
        <p:sp>
          <p:nvSpPr>
            <p:cNvPr id="27666" name="TextovéPole 10"/>
            <p:cNvSpPr txBox="1">
              <a:spLocks noChangeArrowheads="1"/>
            </p:cNvSpPr>
            <p:nvPr/>
          </p:nvSpPr>
          <p:spPr bwMode="auto">
            <a:xfrm>
              <a:off x="4147" y="1273"/>
              <a:ext cx="2522" cy="786"/>
            </a:xfrm>
            <a:prstGeom prst="rect">
              <a:avLst/>
            </a:prstGeom>
            <a:noFill/>
            <a:ln w="9525">
              <a:noFill/>
              <a:miter lim="800000"/>
              <a:headEnd/>
              <a:tailEnd/>
            </a:ln>
          </p:spPr>
          <p:txBody>
            <a:bodyPr>
              <a:spAutoFit/>
            </a:bodyPr>
            <a:lstStyle/>
            <a:p>
              <a:r>
                <a:rPr lang="cs-CZ" sz="1900" b="1" u="sng">
                  <a:solidFill>
                    <a:srgbClr val="FF3300"/>
                  </a:solidFill>
                </a:rPr>
                <a:t>Cells:</a:t>
              </a:r>
            </a:p>
            <a:p>
              <a:pPr>
                <a:buClr>
                  <a:srgbClr val="6B6B6B"/>
                </a:buClr>
                <a:buFont typeface="Wingdings" pitchFamily="2" charset="2"/>
                <a:buChar char="w"/>
              </a:pPr>
              <a:r>
                <a:rPr lang="cs-CZ" sz="1900">
                  <a:solidFill>
                    <a:srgbClr val="FF3300"/>
                  </a:solidFill>
                </a:rPr>
                <a:t> mononuclear cells </a:t>
              </a:r>
              <a:r>
                <a:rPr lang="cs-CZ" i="1">
                  <a:solidFill>
                    <a:srgbClr val="4B4B4B"/>
                  </a:solidFill>
                </a:rPr>
                <a:t>- 10</a:t>
              </a:r>
              <a:r>
                <a:rPr lang="cs-CZ" i="1" baseline="30000">
                  <a:solidFill>
                    <a:srgbClr val="4B4B4B"/>
                  </a:solidFill>
                </a:rPr>
                <a:t>8</a:t>
              </a:r>
              <a:r>
                <a:rPr lang="cs-CZ" i="1">
                  <a:solidFill>
                    <a:srgbClr val="4B4B4B"/>
                  </a:solidFill>
                </a:rPr>
                <a:t>/mL</a:t>
              </a:r>
              <a:endParaRPr lang="cs-CZ" sz="1900" i="1" baseline="30000">
                <a:solidFill>
                  <a:srgbClr val="4B4B4B"/>
                </a:solidFill>
              </a:endParaRPr>
            </a:p>
            <a:p>
              <a:pPr>
                <a:buClr>
                  <a:srgbClr val="6B6B6B"/>
                </a:buClr>
                <a:buFont typeface="Wingdings" pitchFamily="2" charset="2"/>
                <a:buChar char="w"/>
              </a:pPr>
              <a:r>
                <a:rPr lang="cs-CZ" sz="1900">
                  <a:solidFill>
                    <a:srgbClr val="FF3300"/>
                  </a:solidFill>
                </a:rPr>
                <a:t> HMSC - bm</a:t>
              </a:r>
              <a:r>
                <a:rPr lang="cs-CZ" sz="1900" i="1">
                  <a:solidFill>
                    <a:srgbClr val="4B4B4B"/>
                  </a:solidFill>
                </a:rPr>
                <a:t> </a:t>
              </a:r>
              <a:r>
                <a:rPr lang="cs-CZ" i="1">
                  <a:solidFill>
                    <a:srgbClr val="4B4B4B"/>
                  </a:solidFill>
                </a:rPr>
                <a:t>- 5.000 cells/cm</a:t>
              </a:r>
              <a:r>
                <a:rPr lang="cs-CZ" i="1" baseline="30000">
                  <a:solidFill>
                    <a:srgbClr val="4B4B4B"/>
                  </a:solidFill>
                </a:rPr>
                <a:t>2</a:t>
              </a:r>
              <a:r>
                <a:rPr lang="cs-CZ"/>
                <a:t> </a:t>
              </a:r>
            </a:p>
            <a:p>
              <a:pPr>
                <a:buClr>
                  <a:srgbClr val="6B6B6B"/>
                </a:buClr>
                <a:buFont typeface="Wingdings" pitchFamily="2" charset="2"/>
                <a:buChar char="w"/>
              </a:pPr>
              <a:r>
                <a:rPr lang="cs-CZ" sz="1900">
                  <a:solidFill>
                    <a:srgbClr val="FF3300"/>
                  </a:solidFill>
                </a:rPr>
                <a:t> SaOS - 2 </a:t>
              </a:r>
              <a:r>
                <a:rPr lang="cs-CZ" i="1">
                  <a:solidFill>
                    <a:srgbClr val="4B4B4B"/>
                  </a:solidFill>
                </a:rPr>
                <a:t>- 17.000 cells/cm</a:t>
              </a:r>
              <a:r>
                <a:rPr lang="cs-CZ" i="1" baseline="30000">
                  <a:solidFill>
                    <a:srgbClr val="4B4B4B"/>
                  </a:solidFill>
                </a:rPr>
                <a:t>2</a:t>
              </a:r>
              <a:r>
                <a:rPr lang="cs-CZ" i="1">
                  <a:solidFill>
                    <a:srgbClr val="4B4B4B"/>
                  </a:solidFill>
                </a:rPr>
                <a:t> </a:t>
              </a:r>
            </a:p>
          </p:txBody>
        </p:sp>
      </p:grpSp>
      <p:grpSp>
        <p:nvGrpSpPr>
          <p:cNvPr id="3" name="Skupina 2"/>
          <p:cNvGrpSpPr>
            <a:grpSpLocks/>
          </p:cNvGrpSpPr>
          <p:nvPr/>
        </p:nvGrpSpPr>
        <p:grpSpPr bwMode="auto">
          <a:xfrm>
            <a:off x="5364163" y="5167313"/>
            <a:ext cx="1582737" cy="715962"/>
            <a:chOff x="5364163" y="5167313"/>
            <a:chExt cx="1582737" cy="715962"/>
          </a:xfrm>
        </p:grpSpPr>
        <p:sp>
          <p:nvSpPr>
            <p:cNvPr id="27663" name="Line 54"/>
            <p:cNvSpPr>
              <a:spLocks noChangeShapeType="1"/>
            </p:cNvSpPr>
            <p:nvPr/>
          </p:nvSpPr>
          <p:spPr bwMode="auto">
            <a:xfrm>
              <a:off x="5364163" y="5167313"/>
              <a:ext cx="4762" cy="715962"/>
            </a:xfrm>
            <a:prstGeom prst="line">
              <a:avLst/>
            </a:prstGeom>
            <a:noFill/>
            <a:ln w="22225">
              <a:solidFill>
                <a:srgbClr val="FF3300"/>
              </a:solidFill>
              <a:round/>
              <a:headEnd/>
              <a:tailEnd type="triangle" w="med" len="med"/>
            </a:ln>
          </p:spPr>
          <p:txBody>
            <a:bodyPr/>
            <a:lstStyle/>
            <a:p>
              <a:endParaRPr lang="cs-CZ"/>
            </a:p>
          </p:txBody>
        </p:sp>
        <p:sp>
          <p:nvSpPr>
            <p:cNvPr id="27664" name="Text Box 18"/>
            <p:cNvSpPr txBox="1">
              <a:spLocks noChangeArrowheads="1"/>
            </p:cNvSpPr>
            <p:nvPr/>
          </p:nvSpPr>
          <p:spPr bwMode="auto">
            <a:xfrm>
              <a:off x="5402263" y="5334000"/>
              <a:ext cx="1544637" cy="350838"/>
            </a:xfrm>
            <a:prstGeom prst="rect">
              <a:avLst/>
            </a:prstGeom>
            <a:noFill/>
            <a:ln w="9525">
              <a:noFill/>
              <a:miter lim="800000"/>
              <a:headEnd/>
              <a:tailEnd/>
            </a:ln>
          </p:spPr>
          <p:txBody>
            <a:bodyPr>
              <a:spAutoFit/>
            </a:bodyPr>
            <a:lstStyle/>
            <a:p>
              <a:pPr>
                <a:spcBef>
                  <a:spcPct val="50000"/>
                </a:spcBef>
              </a:pPr>
              <a:r>
                <a:rPr lang="cs-CZ" sz="1700" i="1">
                  <a:solidFill>
                    <a:srgbClr val="4B4B4B"/>
                  </a:solidFill>
                  <a:latin typeface="Trebuchet MS" pitchFamily="34" charset="0"/>
                </a:rPr>
                <a:t>supernatants</a:t>
              </a:r>
            </a:p>
          </p:txBody>
        </p:sp>
      </p:grpSp>
      <p:sp>
        <p:nvSpPr>
          <p:cNvPr id="23563" name="Text Box 19"/>
          <p:cNvSpPr txBox="1">
            <a:spLocks noChangeArrowheads="1"/>
          </p:cNvSpPr>
          <p:nvPr/>
        </p:nvSpPr>
        <p:spPr bwMode="auto">
          <a:xfrm>
            <a:off x="4238625" y="5880100"/>
            <a:ext cx="6002338" cy="381000"/>
          </a:xfrm>
          <a:prstGeom prst="rect">
            <a:avLst/>
          </a:prstGeom>
          <a:noFill/>
          <a:ln w="9525">
            <a:noFill/>
            <a:miter lim="800000"/>
            <a:headEnd/>
            <a:tailEnd/>
          </a:ln>
        </p:spPr>
        <p:txBody>
          <a:bodyPr>
            <a:spAutoFit/>
          </a:bodyPr>
          <a:lstStyle/>
          <a:p>
            <a:pPr eaLnBrk="0" hangingPunct="0">
              <a:buClr>
                <a:srgbClr val="3F7819"/>
              </a:buClr>
              <a:buSzPct val="80000"/>
              <a:buFont typeface="Wingdings" pitchFamily="2" charset="2"/>
              <a:buNone/>
            </a:pPr>
            <a:r>
              <a:rPr lang="cs-CZ" sz="1900" b="1" u="sng">
                <a:solidFill>
                  <a:srgbClr val="FF3300"/>
                </a:solidFill>
                <a:latin typeface="Trebuchet MS" pitchFamily="34" charset="0"/>
              </a:rPr>
              <a:t>Multiplex analysis</a:t>
            </a:r>
            <a:r>
              <a:rPr lang="cs-CZ" sz="1900">
                <a:solidFill>
                  <a:srgbClr val="FF3300"/>
                </a:solidFill>
                <a:latin typeface="Trebuchet MS" pitchFamily="34" charset="0"/>
              </a:rPr>
              <a:t>  </a:t>
            </a:r>
            <a:r>
              <a:rPr lang="cs-CZ" sz="1600">
                <a:solidFill>
                  <a:srgbClr val="4B4B4B"/>
                </a:solidFill>
                <a:latin typeface="Trebuchet MS" pitchFamily="34" charset="0"/>
              </a:rPr>
              <a:t>(</a:t>
            </a:r>
            <a:r>
              <a:rPr lang="cs-CZ" sz="1600" i="1">
                <a:solidFill>
                  <a:srgbClr val="4B4B4B"/>
                </a:solidFill>
                <a:latin typeface="Trebuchet MS" pitchFamily="34" charset="0"/>
              </a:rPr>
              <a:t>RayBio Human Inflammation Array 3)  </a:t>
            </a:r>
          </a:p>
        </p:txBody>
      </p:sp>
      <p:grpSp>
        <p:nvGrpSpPr>
          <p:cNvPr id="5" name="Skupina 4"/>
          <p:cNvGrpSpPr>
            <a:grpSpLocks/>
          </p:cNvGrpSpPr>
          <p:nvPr/>
        </p:nvGrpSpPr>
        <p:grpSpPr bwMode="auto">
          <a:xfrm>
            <a:off x="3409950" y="2922588"/>
            <a:ext cx="3225800" cy="1692275"/>
            <a:chOff x="3409185" y="2922588"/>
            <a:chExt cx="3226565" cy="1692275"/>
          </a:xfrm>
        </p:grpSpPr>
        <p:pic>
          <p:nvPicPr>
            <p:cNvPr id="27656" name="Picture 42" descr="613-4035"/>
            <p:cNvPicPr>
              <a:picLocks noChangeAspect="1" noChangeArrowheads="1"/>
            </p:cNvPicPr>
            <p:nvPr/>
          </p:nvPicPr>
          <p:blipFill>
            <a:blip r:embed="rId6">
              <a:clrChange>
                <a:clrFrom>
                  <a:srgbClr val="FFFFFF"/>
                </a:clrFrom>
                <a:clrTo>
                  <a:srgbClr val="FFFFFF">
                    <a:alpha val="0"/>
                  </a:srgbClr>
                </a:clrTo>
              </a:clrChange>
            </a:blip>
            <a:srcRect l="16129" r="20197"/>
            <a:stretch>
              <a:fillRect/>
            </a:stretch>
          </p:blipFill>
          <p:spPr bwMode="auto">
            <a:xfrm rot="934858">
              <a:off x="5298310" y="3149600"/>
              <a:ext cx="426908" cy="1455328"/>
            </a:xfrm>
            <a:prstGeom prst="rect">
              <a:avLst/>
            </a:prstGeom>
            <a:noFill/>
            <a:ln w="9525">
              <a:noFill/>
              <a:miter lim="800000"/>
              <a:headEnd/>
              <a:tailEnd/>
            </a:ln>
          </p:spPr>
        </p:pic>
        <p:grpSp>
          <p:nvGrpSpPr>
            <p:cNvPr id="27657" name="Skupina 3"/>
            <p:cNvGrpSpPr>
              <a:grpSpLocks/>
            </p:cNvGrpSpPr>
            <p:nvPr/>
          </p:nvGrpSpPr>
          <p:grpSpPr bwMode="auto">
            <a:xfrm>
              <a:off x="3409185" y="2922588"/>
              <a:ext cx="3226565" cy="1692275"/>
              <a:chOff x="3409185" y="2922588"/>
              <a:chExt cx="3226565" cy="1692275"/>
            </a:xfrm>
          </p:grpSpPr>
          <p:grpSp>
            <p:nvGrpSpPr>
              <p:cNvPr id="27658" name="Group 65"/>
              <p:cNvGrpSpPr>
                <a:grpSpLocks/>
              </p:cNvGrpSpPr>
              <p:nvPr/>
            </p:nvGrpSpPr>
            <p:grpSpPr bwMode="auto">
              <a:xfrm>
                <a:off x="4644260" y="4266188"/>
                <a:ext cx="1374775" cy="348675"/>
                <a:chOff x="1863" y="2266"/>
                <a:chExt cx="649" cy="155"/>
              </a:xfrm>
            </p:grpSpPr>
            <p:sp>
              <p:nvSpPr>
                <p:cNvPr id="23" name="Vývojový diagram: magnetický disk 22"/>
                <p:cNvSpPr/>
                <p:nvPr/>
              </p:nvSpPr>
              <p:spPr bwMode="auto">
                <a:xfrm>
                  <a:off x="1863" y="2325"/>
                  <a:ext cx="649" cy="96"/>
                </a:xfrm>
                <a:prstGeom prst="flowChartMagneticDisk">
                  <a:avLst/>
                </a:prstGeom>
                <a:solidFill>
                  <a:srgbClr val="FEFCA0">
                    <a:alpha val="78000"/>
                  </a:srgbClr>
                </a:solidFill>
                <a:ln>
                  <a:solidFill>
                    <a:schemeClr val="accent4">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7662" name="Text Box 64"/>
                <p:cNvSpPr txBox="1">
                  <a:spLocks noChangeArrowheads="1"/>
                </p:cNvSpPr>
                <p:nvPr/>
              </p:nvSpPr>
              <p:spPr bwMode="auto">
                <a:xfrm>
                  <a:off x="1919" y="2266"/>
                  <a:ext cx="556" cy="122"/>
                </a:xfrm>
                <a:prstGeom prst="rect">
                  <a:avLst/>
                </a:prstGeom>
                <a:noFill/>
                <a:ln w="9525">
                  <a:noFill/>
                  <a:miter lim="800000"/>
                  <a:headEnd/>
                  <a:tailEnd/>
                </a:ln>
              </p:spPr>
              <p:txBody>
                <a:bodyPr>
                  <a:spAutoFit/>
                </a:bodyPr>
                <a:lstStyle/>
                <a:p>
                  <a:pPr>
                    <a:spcBef>
                      <a:spcPct val="50000"/>
                    </a:spcBef>
                  </a:pPr>
                  <a:endParaRPr lang="cs-CZ" sz="1200">
                    <a:solidFill>
                      <a:srgbClr val="000000"/>
                    </a:solidFill>
                  </a:endParaRPr>
                </a:p>
              </p:txBody>
            </p:sp>
          </p:grpSp>
          <p:sp>
            <p:nvSpPr>
              <p:cNvPr id="27659" name="Line 54"/>
              <p:cNvSpPr>
                <a:spLocks noChangeShapeType="1"/>
              </p:cNvSpPr>
              <p:nvPr/>
            </p:nvSpPr>
            <p:spPr bwMode="auto">
              <a:xfrm flipH="1">
                <a:off x="5802313" y="2922588"/>
                <a:ext cx="833437" cy="735012"/>
              </a:xfrm>
              <a:prstGeom prst="line">
                <a:avLst/>
              </a:prstGeom>
              <a:noFill/>
              <a:ln w="22225">
                <a:solidFill>
                  <a:srgbClr val="FF3300"/>
                </a:solidFill>
                <a:round/>
                <a:headEnd/>
                <a:tailEnd type="triangle" w="med" len="med"/>
              </a:ln>
            </p:spPr>
            <p:txBody>
              <a:bodyPr/>
              <a:lstStyle/>
              <a:p>
                <a:endParaRPr lang="cs-CZ"/>
              </a:p>
            </p:txBody>
          </p:sp>
          <p:sp>
            <p:nvSpPr>
              <p:cNvPr id="27660" name="Line 54"/>
              <p:cNvSpPr>
                <a:spLocks noChangeShapeType="1"/>
              </p:cNvSpPr>
              <p:nvPr/>
            </p:nvSpPr>
            <p:spPr bwMode="auto">
              <a:xfrm>
                <a:off x="3409185" y="3224213"/>
                <a:ext cx="1411287" cy="1198562"/>
              </a:xfrm>
              <a:prstGeom prst="line">
                <a:avLst/>
              </a:prstGeom>
              <a:noFill/>
              <a:ln w="22225">
                <a:solidFill>
                  <a:srgbClr val="FF3300"/>
                </a:solidFill>
                <a:round/>
                <a:headEnd/>
                <a:tailEnd type="triangle" w="med" len="med"/>
              </a:ln>
            </p:spPr>
            <p:txBody>
              <a:bodyPr/>
              <a:lstStyle/>
              <a:p>
                <a:endParaRPr lang="cs-CZ"/>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58"/>
                                        </p:tgtEl>
                                        <p:attrNameLst>
                                          <p:attrName>style.visibility</p:attrName>
                                        </p:attrNameLst>
                                      </p:cBhvr>
                                      <p:to>
                                        <p:strVal val="visible"/>
                                      </p:to>
                                    </p:set>
                                    <p:animEffect transition="in" filter="fade">
                                      <p:cBhvr>
                                        <p:cTn id="7" dur="500"/>
                                        <p:tgtEl>
                                          <p:spTgt spid="102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439"/>
                                        </p:tgtEl>
                                        <p:attrNameLst>
                                          <p:attrName>style.visibility</p:attrName>
                                        </p:attrNameLst>
                                      </p:cBhvr>
                                      <p:to>
                                        <p:strVal val="visible"/>
                                      </p:to>
                                    </p:set>
                                    <p:animEffect transition="in" filter="fade">
                                      <p:cBhvr>
                                        <p:cTn id="12" dur="500"/>
                                        <p:tgtEl>
                                          <p:spTgt spid="6043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3555"/>
                                        </p:tgtEl>
                                        <p:attrNameLst>
                                          <p:attrName>style.visibility</p:attrName>
                                        </p:attrNameLst>
                                      </p:cBhvr>
                                      <p:to>
                                        <p:strVal val="visible"/>
                                      </p:to>
                                    </p:set>
                                    <p:animEffect transition="in" filter="fade">
                                      <p:cBhvr>
                                        <p:cTn id="23" dur="500"/>
                                        <p:tgtEl>
                                          <p:spTgt spid="2355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3563"/>
                                        </p:tgtEl>
                                        <p:attrNameLst>
                                          <p:attrName>style.visibility</p:attrName>
                                        </p:attrNameLst>
                                      </p:cBhvr>
                                      <p:to>
                                        <p:strVal val="visible"/>
                                      </p:to>
                                    </p:set>
                                    <p:anim calcmode="lin" valueType="num">
                                      <p:cBhvr additive="base">
                                        <p:cTn id="34" dur="500" fill="hold"/>
                                        <p:tgtEl>
                                          <p:spTgt spid="23563"/>
                                        </p:tgtEl>
                                        <p:attrNameLst>
                                          <p:attrName>ppt_x</p:attrName>
                                        </p:attrNameLst>
                                      </p:cBhvr>
                                      <p:tavLst>
                                        <p:tav tm="0">
                                          <p:val>
                                            <p:strVal val="#ppt_x"/>
                                          </p:val>
                                        </p:tav>
                                        <p:tav tm="100000">
                                          <p:val>
                                            <p:strVal val="#ppt_x"/>
                                          </p:val>
                                        </p:tav>
                                      </p:tavLst>
                                    </p:anim>
                                    <p:anim calcmode="lin" valueType="num">
                                      <p:cBhvr additive="base">
                                        <p:cTn id="35" dur="500" fill="hold"/>
                                        <p:tgtEl>
                                          <p:spTgt spid="235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10258" grpId="0"/>
      <p:bldP spid="235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06" name="Picture 5" descr="http://www.raybiotech.com/images/detailed/23/AAH-CYT-31365188601515f1ff92bb1e.jpg"/>
          <p:cNvPicPr>
            <a:picLocks noChangeAspect="1" noChangeArrowheads="1"/>
          </p:cNvPicPr>
          <p:nvPr/>
        </p:nvPicPr>
        <p:blipFill>
          <a:blip r:embed="rId3"/>
          <a:srcRect/>
          <a:stretch>
            <a:fillRect/>
          </a:stretch>
        </p:blipFill>
        <p:spPr bwMode="auto">
          <a:xfrm>
            <a:off x="6891338" y="4845050"/>
            <a:ext cx="5154612" cy="1927225"/>
          </a:xfrm>
          <a:prstGeom prst="rect">
            <a:avLst/>
          </a:prstGeom>
          <a:noFill/>
          <a:ln w="9525">
            <a:noFill/>
            <a:miter lim="800000"/>
            <a:headEnd/>
            <a:tailEnd/>
          </a:ln>
        </p:spPr>
      </p:pic>
      <p:pic>
        <p:nvPicPr>
          <p:cNvPr id="25614" name="Picture 19" descr="C-Series Antibody Arrays: How it works"/>
          <p:cNvPicPr>
            <a:picLocks noChangeAspect="1" noChangeArrowheads="1"/>
          </p:cNvPicPr>
          <p:nvPr/>
        </p:nvPicPr>
        <p:blipFill>
          <a:blip r:embed="rId4"/>
          <a:srcRect/>
          <a:stretch>
            <a:fillRect/>
          </a:stretch>
        </p:blipFill>
        <p:spPr bwMode="auto">
          <a:xfrm>
            <a:off x="8629650" y="361950"/>
            <a:ext cx="3446463" cy="4056063"/>
          </a:xfrm>
          <a:prstGeom prst="rect">
            <a:avLst/>
          </a:prstGeom>
          <a:noFill/>
          <a:ln w="9525">
            <a:solidFill>
              <a:schemeClr val="tx1"/>
            </a:solidFill>
            <a:miter lim="800000"/>
            <a:headEnd/>
            <a:tailEnd/>
          </a:ln>
        </p:spPr>
      </p:pic>
      <p:sp>
        <p:nvSpPr>
          <p:cNvPr id="29697" name="Nadpis 1"/>
          <p:cNvSpPr txBox="1">
            <a:spLocks/>
          </p:cNvSpPr>
          <p:nvPr/>
        </p:nvSpPr>
        <p:spPr bwMode="auto">
          <a:xfrm>
            <a:off x="703263" y="635000"/>
            <a:ext cx="7713662" cy="1200150"/>
          </a:xfrm>
          <a:prstGeom prst="rect">
            <a:avLst/>
          </a:prstGeom>
          <a:noFill/>
          <a:ln w="9525">
            <a:noFill/>
            <a:miter lim="800000"/>
            <a:headEnd/>
            <a:tailEnd/>
          </a:ln>
        </p:spPr>
        <p:txBody>
          <a:bodyPr/>
          <a:lstStyle/>
          <a:p>
            <a:pPr defTabSz="457200" eaLnBrk="0" hangingPunct="0">
              <a:defRPr/>
            </a:pPr>
            <a:r>
              <a:rPr lang="cs-CZ" sz="4400" dirty="0">
                <a:solidFill>
                  <a:srgbClr val="67891B"/>
                </a:solidFill>
                <a:effectLst>
                  <a:outerShdw blurRad="38100" dist="38100" dir="2700000" algn="tl">
                    <a:srgbClr val="000000"/>
                  </a:outerShdw>
                </a:effectLst>
                <a:latin typeface="Trebuchet MS" pitchFamily="34" charset="0"/>
              </a:rPr>
              <a:t>MULTIPLEX ANALYSIS </a:t>
            </a:r>
          </a:p>
          <a:p>
            <a:pPr algn="r" defTabSz="457200" eaLnBrk="0" hangingPunct="0">
              <a:defRPr/>
            </a:pPr>
            <a:r>
              <a:rPr lang="cs-CZ" sz="2800" dirty="0" err="1">
                <a:solidFill>
                  <a:srgbClr val="FF3300"/>
                </a:solidFill>
                <a:latin typeface="Trebuchet MS" pitchFamily="34" charset="0"/>
              </a:rPr>
              <a:t>RayBio</a:t>
            </a:r>
            <a:r>
              <a:rPr lang="cs-CZ" sz="2800" dirty="0">
                <a:solidFill>
                  <a:srgbClr val="FF3300"/>
                </a:solidFill>
                <a:latin typeface="Trebuchet MS" pitchFamily="34" charset="0"/>
              </a:rPr>
              <a:t> HUMAN INFLAMMATION ARRAY 3</a:t>
            </a:r>
          </a:p>
        </p:txBody>
      </p:sp>
      <p:sp>
        <p:nvSpPr>
          <p:cNvPr id="25603" name="TextovéPole 2"/>
          <p:cNvSpPr txBox="1">
            <a:spLocks noChangeArrowheads="1"/>
          </p:cNvSpPr>
          <p:nvPr/>
        </p:nvSpPr>
        <p:spPr bwMode="auto">
          <a:xfrm>
            <a:off x="731838" y="2419350"/>
            <a:ext cx="7845425" cy="4229100"/>
          </a:xfrm>
          <a:prstGeom prst="rect">
            <a:avLst/>
          </a:prstGeom>
          <a:noFill/>
          <a:ln w="9525">
            <a:noFill/>
            <a:miter lim="800000"/>
            <a:headEnd/>
            <a:tailEnd/>
          </a:ln>
        </p:spPr>
        <p:txBody>
          <a:bodyPr>
            <a:spAutoFit/>
          </a:bodyPr>
          <a:lstStyle/>
          <a:p>
            <a:pPr marL="268288" indent="-268288" defTabSz="457200" eaLnBrk="0" hangingPunct="0">
              <a:spcBef>
                <a:spcPts val="700"/>
              </a:spcBef>
              <a:buClr>
                <a:srgbClr val="3F7819"/>
              </a:buClr>
              <a:buSzPct val="80000"/>
              <a:buFont typeface="Wingdings" pitchFamily="2" charset="2"/>
              <a:buChar char="Ø"/>
            </a:pPr>
            <a:r>
              <a:rPr lang="en-US" sz="2400">
                <a:solidFill>
                  <a:srgbClr val="FF3300"/>
                </a:solidFill>
                <a:latin typeface="Trebuchet MS" pitchFamily="34" charset="0"/>
              </a:rPr>
              <a:t>screening sandwich-based membrane method </a:t>
            </a:r>
          </a:p>
          <a:p>
            <a:pPr marL="268288" indent="-268288" defTabSz="457200" eaLnBrk="0" hangingPunct="0">
              <a:spcBef>
                <a:spcPts val="700"/>
              </a:spcBef>
              <a:buClr>
                <a:srgbClr val="3F7819"/>
              </a:buClr>
              <a:buSzPct val="80000"/>
              <a:buFont typeface="Wingdings" pitchFamily="2" charset="2"/>
              <a:buChar char="Ø"/>
            </a:pPr>
            <a:r>
              <a:rPr lang="en-US" sz="2400">
                <a:solidFill>
                  <a:srgbClr val="4B4B4B"/>
                </a:solidFill>
                <a:latin typeface="Trebuchet MS" pitchFamily="34" charset="0"/>
              </a:rPr>
              <a:t>detect of </a:t>
            </a:r>
            <a:r>
              <a:rPr lang="en-US" sz="2400">
                <a:solidFill>
                  <a:srgbClr val="FF3300"/>
                </a:solidFill>
                <a:latin typeface="Trebuchet MS" pitchFamily="34" charset="0"/>
              </a:rPr>
              <a:t>40 human inflammatory factors</a:t>
            </a:r>
            <a:r>
              <a:rPr lang="en-US" sz="2400">
                <a:solidFill>
                  <a:srgbClr val="4B4B4B"/>
                </a:solidFill>
                <a:latin typeface="Trebuchet MS" pitchFamily="34" charset="0"/>
              </a:rPr>
              <a:t>/proteins </a:t>
            </a:r>
            <a:r>
              <a:rPr lang="cs-CZ" sz="2400">
                <a:solidFill>
                  <a:srgbClr val="4B4B4B"/>
                </a:solidFill>
                <a:latin typeface="Trebuchet MS" pitchFamily="34" charset="0"/>
              </a:rPr>
              <a:t>   </a:t>
            </a:r>
            <a:r>
              <a:rPr lang="en-US" sz="2000" i="1">
                <a:solidFill>
                  <a:srgbClr val="4B4B4B"/>
                </a:solidFill>
                <a:latin typeface="Trebuchet MS" pitchFamily="34" charset="0"/>
              </a:rPr>
              <a:t>in 1 m</a:t>
            </a:r>
            <a:r>
              <a:rPr lang="cs-CZ" sz="2000" i="1">
                <a:solidFill>
                  <a:srgbClr val="4B4B4B"/>
                </a:solidFill>
                <a:latin typeface="Trebuchet MS" pitchFamily="34" charset="0"/>
              </a:rPr>
              <a:t>L</a:t>
            </a:r>
            <a:r>
              <a:rPr lang="en-US" sz="2000" i="1">
                <a:solidFill>
                  <a:srgbClr val="4B4B4B"/>
                </a:solidFill>
                <a:latin typeface="Trebuchet MS" pitchFamily="34" charset="0"/>
              </a:rPr>
              <a:t> of cell culture media, serum, plasma, etc.</a:t>
            </a:r>
          </a:p>
          <a:p>
            <a:pPr marL="268288" indent="-268288" defTabSz="457200" eaLnBrk="0" hangingPunct="0">
              <a:spcBef>
                <a:spcPts val="700"/>
              </a:spcBef>
              <a:buClr>
                <a:srgbClr val="3F7819"/>
              </a:buClr>
              <a:buSzPct val="80000"/>
              <a:buFont typeface="Wingdings" pitchFamily="2" charset="2"/>
              <a:buChar char="Ø"/>
            </a:pPr>
            <a:r>
              <a:rPr lang="en-US" sz="2400">
                <a:solidFill>
                  <a:srgbClr val="FF3300"/>
                </a:solidFill>
                <a:latin typeface="Trebuchet MS" pitchFamily="34" charset="0"/>
              </a:rPr>
              <a:t>cytokines visualized by chemiluminescent reaction</a:t>
            </a:r>
            <a:r>
              <a:rPr lang="en-US" sz="2400">
                <a:solidFill>
                  <a:srgbClr val="4B4B4B"/>
                </a:solidFill>
                <a:latin typeface="Trebuchet MS" pitchFamily="34" charset="0"/>
              </a:rPr>
              <a:t> with the respective antibodies</a:t>
            </a:r>
          </a:p>
          <a:p>
            <a:pPr marL="268288" indent="-268288" defTabSz="457200" eaLnBrk="0" hangingPunct="0">
              <a:spcBef>
                <a:spcPts val="700"/>
              </a:spcBef>
              <a:buClr>
                <a:srgbClr val="3F7819"/>
              </a:buClr>
              <a:buSzPct val="80000"/>
              <a:buFont typeface="Wingdings" pitchFamily="2" charset="2"/>
              <a:buChar char="Ø"/>
            </a:pPr>
            <a:r>
              <a:rPr lang="en-US" sz="2400">
                <a:solidFill>
                  <a:srgbClr val="FF3300"/>
                </a:solidFill>
                <a:latin typeface="Trebuchet MS" pitchFamily="34" charset="0"/>
              </a:rPr>
              <a:t>semi-q</a:t>
            </a:r>
            <a:r>
              <a:rPr lang="cs-CZ" sz="2400">
                <a:solidFill>
                  <a:srgbClr val="FF3300"/>
                </a:solidFill>
                <a:latin typeface="Trebuchet MS" pitchFamily="34" charset="0"/>
              </a:rPr>
              <a:t>u</a:t>
            </a:r>
            <a:r>
              <a:rPr lang="en-US" sz="2400">
                <a:solidFill>
                  <a:srgbClr val="FF3300"/>
                </a:solidFill>
                <a:latin typeface="Trebuchet MS" pitchFamily="34" charset="0"/>
              </a:rPr>
              <a:t>antitative densitometric evaluation</a:t>
            </a:r>
            <a:r>
              <a:rPr lang="en-US" sz="2400">
                <a:solidFill>
                  <a:srgbClr val="4B4B4B"/>
                </a:solidFill>
                <a:latin typeface="Trebuchet MS" pitchFamily="34" charset="0"/>
              </a:rPr>
              <a:t> </a:t>
            </a:r>
            <a:r>
              <a:rPr lang="cs-CZ" sz="2400">
                <a:solidFill>
                  <a:srgbClr val="4B4B4B"/>
                </a:solidFill>
                <a:latin typeface="Trebuchet MS" pitchFamily="34" charset="0"/>
              </a:rPr>
              <a:t>          </a:t>
            </a:r>
            <a:r>
              <a:rPr lang="en-US" sz="2400">
                <a:solidFill>
                  <a:srgbClr val="4B4B4B"/>
                </a:solidFill>
                <a:latin typeface="Trebuchet MS" pitchFamily="34" charset="0"/>
              </a:rPr>
              <a:t>from digital photography of membrane </a:t>
            </a:r>
            <a:r>
              <a:rPr lang="cs-CZ" sz="2400">
                <a:solidFill>
                  <a:srgbClr val="4B4B4B"/>
                </a:solidFill>
                <a:latin typeface="Trebuchet MS" pitchFamily="34" charset="0"/>
              </a:rPr>
              <a:t>                                                   </a:t>
            </a:r>
            <a:r>
              <a:rPr lang="en-US" sz="2000" i="1">
                <a:solidFill>
                  <a:srgbClr val="4B4B4B"/>
                </a:solidFill>
                <a:latin typeface="Trebuchet MS" pitchFamily="34" charset="0"/>
              </a:rPr>
              <a:t>(Fujifilm LAS – 1000, sw AIDA</a:t>
            </a:r>
            <a:r>
              <a:rPr lang="cs-CZ" sz="2000" i="1">
                <a:solidFill>
                  <a:srgbClr val="4B4B4B"/>
                </a:solidFill>
                <a:latin typeface="Trebuchet MS" pitchFamily="34" charset="0"/>
              </a:rPr>
              <a:t> </a:t>
            </a:r>
            <a:r>
              <a:rPr lang="en-US" sz="2000" i="1">
                <a:solidFill>
                  <a:srgbClr val="4B4B4B"/>
                </a:solidFill>
                <a:latin typeface="Trebuchet MS" pitchFamily="34" charset="0"/>
              </a:rPr>
              <a:t>3.28)</a:t>
            </a:r>
          </a:p>
          <a:p>
            <a:pPr marL="268288" indent="-268288" defTabSz="457200" eaLnBrk="0" hangingPunct="0">
              <a:spcBef>
                <a:spcPts val="200"/>
              </a:spcBef>
              <a:buClr>
                <a:srgbClr val="3F7819"/>
              </a:buClr>
              <a:buSzPct val="80000"/>
              <a:buFont typeface="Wingdings" pitchFamily="2" charset="2"/>
              <a:buChar char="Ø"/>
            </a:pPr>
            <a:endParaRPr lang="cs-CZ" sz="2000" i="1">
              <a:solidFill>
                <a:srgbClr val="6B6B6B"/>
              </a:solidFill>
              <a:latin typeface="Trebuchet MS" pitchFamily="34" charset="0"/>
            </a:endParaRPr>
          </a:p>
          <a:p>
            <a:pPr marL="268288" indent="-268288" defTabSz="457200" eaLnBrk="0" hangingPunct="0">
              <a:spcBef>
                <a:spcPts val="200"/>
              </a:spcBef>
              <a:buClr>
                <a:srgbClr val="3F7819"/>
              </a:buClr>
              <a:buSzPct val="80000"/>
              <a:buFont typeface="Wingdings" pitchFamily="2" charset="2"/>
              <a:buNone/>
            </a:pPr>
            <a:endParaRPr lang="cs-CZ" sz="900">
              <a:solidFill>
                <a:srgbClr val="6B6B6B"/>
              </a:solidFill>
              <a:latin typeface="Trebuchet MS" pitchFamily="34" charset="0"/>
            </a:endParaRPr>
          </a:p>
          <a:p>
            <a:pPr marL="268288" indent="-268288" defTabSz="457200"/>
            <a:r>
              <a:rPr lang="cs-CZ" sz="1700" i="1">
                <a:solidFill>
                  <a:srgbClr val="6B6B6B"/>
                </a:solidFill>
                <a:latin typeface="Trebuchet MS" pitchFamily="34" charset="0"/>
              </a:rPr>
              <a:t>P</a:t>
            </a:r>
            <a:r>
              <a:rPr lang="en-US" sz="1700" i="1">
                <a:solidFill>
                  <a:srgbClr val="6B6B6B"/>
                </a:solidFill>
                <a:latin typeface="Trebuchet MS" pitchFamily="34" charset="0"/>
              </a:rPr>
              <a:t>o</a:t>
            </a:r>
            <a:r>
              <a:rPr lang="cs-CZ" sz="1700" i="1">
                <a:solidFill>
                  <a:srgbClr val="6B6B6B"/>
                </a:solidFill>
                <a:latin typeface="Trebuchet MS" pitchFamily="34" charset="0"/>
              </a:rPr>
              <a:t>s</a:t>
            </a:r>
            <a:r>
              <a:rPr lang="en-US" sz="1700" i="1">
                <a:solidFill>
                  <a:srgbClr val="6B6B6B"/>
                </a:solidFill>
                <a:latin typeface="Trebuchet MS" pitchFamily="34" charset="0"/>
              </a:rPr>
              <a:t>itiv</a:t>
            </a:r>
            <a:r>
              <a:rPr lang="cs-CZ" sz="1700" i="1">
                <a:solidFill>
                  <a:srgbClr val="6B6B6B"/>
                </a:solidFill>
                <a:latin typeface="Trebuchet MS" pitchFamily="34" charset="0"/>
              </a:rPr>
              <a:t>e</a:t>
            </a:r>
            <a:r>
              <a:rPr lang="en-US" sz="1700" i="1">
                <a:solidFill>
                  <a:srgbClr val="6B6B6B"/>
                </a:solidFill>
                <a:latin typeface="Trebuchet MS" pitchFamily="34" charset="0"/>
              </a:rPr>
              <a:t> </a:t>
            </a:r>
            <a:r>
              <a:rPr lang="cs-CZ" sz="1700" i="1">
                <a:solidFill>
                  <a:srgbClr val="6B6B6B"/>
                </a:solidFill>
                <a:latin typeface="Trebuchet MS" pitchFamily="34" charset="0"/>
              </a:rPr>
              <a:t>c</a:t>
            </a:r>
            <a:r>
              <a:rPr lang="en-US" sz="1700" i="1">
                <a:solidFill>
                  <a:srgbClr val="6B6B6B"/>
                </a:solidFill>
                <a:latin typeface="Trebuchet MS" pitchFamily="34" charset="0"/>
              </a:rPr>
              <a:t>ontr</a:t>
            </a:r>
            <a:r>
              <a:rPr lang="cs-CZ" sz="1700" i="1">
                <a:solidFill>
                  <a:srgbClr val="6B6B6B"/>
                </a:solidFill>
                <a:latin typeface="Trebuchet MS" pitchFamily="34" charset="0"/>
              </a:rPr>
              <a:t>o</a:t>
            </a:r>
            <a:r>
              <a:rPr lang="en-US" sz="1700" i="1">
                <a:solidFill>
                  <a:srgbClr val="6B6B6B"/>
                </a:solidFill>
                <a:latin typeface="Trebuchet MS" pitchFamily="34" charset="0"/>
              </a:rPr>
              <a:t>l </a:t>
            </a:r>
            <a:r>
              <a:rPr lang="cs-CZ" sz="1700" i="1">
                <a:solidFill>
                  <a:srgbClr val="6B6B6B"/>
                </a:solidFill>
                <a:latin typeface="Trebuchet MS" pitchFamily="34" charset="0"/>
              </a:rPr>
              <a:t>– </a:t>
            </a:r>
            <a:r>
              <a:rPr lang="en-US" sz="1700" i="1">
                <a:solidFill>
                  <a:srgbClr val="6B6B6B"/>
                </a:solidFill>
                <a:latin typeface="Trebuchet MS" pitchFamily="34" charset="0"/>
              </a:rPr>
              <a:t>colouring</a:t>
            </a:r>
            <a:r>
              <a:rPr lang="cs-CZ" sz="1700" i="1">
                <a:solidFill>
                  <a:srgbClr val="6B6B6B"/>
                </a:solidFill>
                <a:latin typeface="Trebuchet MS" pitchFamily="34" charset="0"/>
              </a:rPr>
              <a:t> </a:t>
            </a:r>
            <a:r>
              <a:rPr lang="en-US" sz="1700" i="1">
                <a:solidFill>
                  <a:srgbClr val="FF3300"/>
                </a:solidFill>
                <a:latin typeface="Trebuchet MS" pitchFamily="34" charset="0"/>
              </a:rPr>
              <a:t>100 %</a:t>
            </a:r>
            <a:endParaRPr lang="cs-CZ" sz="1700" i="1">
              <a:solidFill>
                <a:srgbClr val="FF3300"/>
              </a:solidFill>
              <a:latin typeface="Trebuchet MS" pitchFamily="34" charset="0"/>
            </a:endParaRPr>
          </a:p>
          <a:p>
            <a:pPr marL="268288" indent="-268288" defTabSz="457200"/>
            <a:r>
              <a:rPr lang="cs-CZ" sz="1700" i="1">
                <a:solidFill>
                  <a:srgbClr val="6B6B6B"/>
                </a:solidFill>
                <a:latin typeface="Trebuchet MS" pitchFamily="34" charset="0"/>
              </a:rPr>
              <a:t>Negative control – </a:t>
            </a:r>
            <a:r>
              <a:rPr lang="en-US" sz="1700" i="1">
                <a:solidFill>
                  <a:srgbClr val="6B6B6B"/>
                </a:solidFill>
                <a:latin typeface="Trebuchet MS" pitchFamily="34" charset="0"/>
              </a:rPr>
              <a:t>colouring</a:t>
            </a:r>
            <a:r>
              <a:rPr lang="cs-CZ"/>
              <a:t> </a:t>
            </a:r>
            <a:r>
              <a:rPr lang="cs-CZ" sz="1700" i="1">
                <a:solidFill>
                  <a:srgbClr val="6B6B6B"/>
                </a:solidFill>
                <a:latin typeface="Trebuchet MS" pitchFamily="34" charset="0"/>
              </a:rPr>
              <a:t> </a:t>
            </a:r>
            <a:r>
              <a:rPr lang="en-US" sz="1700" i="1">
                <a:solidFill>
                  <a:srgbClr val="6B6B6B"/>
                </a:solidFill>
                <a:latin typeface="Trebuchet MS" pitchFamily="34" charset="0"/>
              </a:rPr>
              <a:t> </a:t>
            </a:r>
            <a:r>
              <a:rPr lang="cs-CZ" sz="1700" i="1">
                <a:solidFill>
                  <a:srgbClr val="3F7819"/>
                </a:solidFill>
                <a:latin typeface="Trebuchet MS" pitchFamily="34" charset="0"/>
              </a:rPr>
              <a:t>0 %</a:t>
            </a:r>
          </a:p>
        </p:txBody>
      </p:sp>
      <p:sp>
        <p:nvSpPr>
          <p:cNvPr id="13" name="Ovál 12"/>
          <p:cNvSpPr>
            <a:spLocks noChangeArrowheads="1"/>
          </p:cNvSpPr>
          <p:nvPr/>
        </p:nvSpPr>
        <p:spPr bwMode="auto">
          <a:xfrm rot="-5400000">
            <a:off x="3732213" y="6176962"/>
            <a:ext cx="300038" cy="500063"/>
          </a:xfrm>
          <a:prstGeom prst="ellipse">
            <a:avLst/>
          </a:prstGeom>
          <a:noFill/>
          <a:ln w="25400" cap="rnd" algn="ctr">
            <a:solidFill>
              <a:srgbClr val="3F7819"/>
            </a:solidFill>
            <a:round/>
            <a:headEnd/>
            <a:tailEnd/>
          </a:ln>
        </p:spPr>
        <p:txBody>
          <a:bodyPr vert="eaVert" anchor="ctr"/>
          <a:lstStyle/>
          <a:p>
            <a:pPr algn="ctr">
              <a:defRPr/>
            </a:pPr>
            <a:endParaRPr lang="cs-CZ" dirty="0">
              <a:solidFill>
                <a:schemeClr val="lt1"/>
              </a:solidFill>
              <a:latin typeface="+mn-lt"/>
            </a:endParaRPr>
          </a:p>
        </p:txBody>
      </p:sp>
      <p:pic>
        <p:nvPicPr>
          <p:cNvPr id="12301" name="Picture 7" descr="05-08SEC060"/>
          <p:cNvPicPr>
            <a:picLocks noChangeAspect="1" noChangeArrowheads="1"/>
          </p:cNvPicPr>
          <p:nvPr/>
        </p:nvPicPr>
        <p:blipFill>
          <a:blip r:embed="rId5"/>
          <a:srcRect r="50594" b="52274"/>
          <a:stretch>
            <a:fillRect/>
          </a:stretch>
        </p:blipFill>
        <p:spPr bwMode="auto">
          <a:xfrm>
            <a:off x="8458200" y="2743200"/>
            <a:ext cx="2932113" cy="1970088"/>
          </a:xfrm>
          <a:prstGeom prst="rect">
            <a:avLst/>
          </a:prstGeom>
          <a:noFill/>
          <a:ln w="9525">
            <a:solidFill>
              <a:srgbClr val="6B6B6B"/>
            </a:solidFill>
            <a:miter lim="800000"/>
            <a:headEnd/>
            <a:tailEnd/>
          </a:ln>
        </p:spPr>
      </p:pic>
      <p:sp>
        <p:nvSpPr>
          <p:cNvPr id="14" name="Ovál 13"/>
          <p:cNvSpPr>
            <a:spLocks noChangeArrowheads="1"/>
          </p:cNvSpPr>
          <p:nvPr/>
        </p:nvSpPr>
        <p:spPr bwMode="auto">
          <a:xfrm rot="-5400000">
            <a:off x="3627438" y="5857875"/>
            <a:ext cx="342900" cy="577850"/>
          </a:xfrm>
          <a:prstGeom prst="ellipse">
            <a:avLst/>
          </a:prstGeom>
          <a:noFill/>
          <a:ln w="25400" cap="rnd" algn="ctr">
            <a:solidFill>
              <a:srgbClr val="FF3300"/>
            </a:solidFill>
            <a:round/>
            <a:headEnd/>
            <a:tailEnd/>
          </a:ln>
        </p:spPr>
        <p:txBody>
          <a:bodyPr vert="eaVert" anchor="ctr"/>
          <a:lstStyle/>
          <a:p>
            <a:pPr algn="ctr">
              <a:defRPr/>
            </a:pPr>
            <a:endParaRPr lang="cs-CZ" dirty="0">
              <a:solidFill>
                <a:schemeClr val="lt1"/>
              </a:solidFill>
              <a:latin typeface="+mn-lt"/>
            </a:endParaRPr>
          </a:p>
        </p:txBody>
      </p:sp>
      <p:grpSp>
        <p:nvGrpSpPr>
          <p:cNvPr id="23" name="Skupina 22"/>
          <p:cNvGrpSpPr>
            <a:grpSpLocks/>
          </p:cNvGrpSpPr>
          <p:nvPr/>
        </p:nvGrpSpPr>
        <p:grpSpPr bwMode="auto">
          <a:xfrm>
            <a:off x="6869113" y="2767013"/>
            <a:ext cx="5097462" cy="4003675"/>
            <a:chOff x="6868319" y="2720656"/>
            <a:chExt cx="5098201" cy="4003847"/>
          </a:xfrm>
        </p:grpSpPr>
        <p:grpSp>
          <p:nvGrpSpPr>
            <p:cNvPr id="29705" name="Skupina 19"/>
            <p:cNvGrpSpPr>
              <a:grpSpLocks/>
            </p:cNvGrpSpPr>
            <p:nvPr/>
          </p:nvGrpSpPr>
          <p:grpSpPr bwMode="auto">
            <a:xfrm>
              <a:off x="6868319" y="3556000"/>
              <a:ext cx="5098201" cy="3168503"/>
              <a:chOff x="6868319" y="3556000"/>
              <a:chExt cx="5098201" cy="3168503"/>
            </a:xfrm>
          </p:grpSpPr>
          <p:grpSp>
            <p:nvGrpSpPr>
              <p:cNvPr id="29712" name="Skupina 15"/>
              <p:cNvGrpSpPr>
                <a:grpSpLocks/>
              </p:cNvGrpSpPr>
              <p:nvPr/>
            </p:nvGrpSpPr>
            <p:grpSpPr bwMode="auto">
              <a:xfrm>
                <a:off x="8961438" y="3556000"/>
                <a:ext cx="1012825" cy="1863725"/>
                <a:chOff x="8961438" y="3556000"/>
                <a:chExt cx="1012825" cy="1863725"/>
              </a:xfrm>
            </p:grpSpPr>
            <p:cxnSp>
              <p:nvCxnSpPr>
                <p:cNvPr id="22" name="Přímá spojnice se šipkou 21"/>
                <p:cNvCxnSpPr/>
                <p:nvPr/>
              </p:nvCxnSpPr>
              <p:spPr>
                <a:xfrm flipH="1">
                  <a:off x="9721469" y="3555717"/>
                  <a:ext cx="252450" cy="1863805"/>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Přímá spojnice se šipkou 7"/>
                <p:cNvCxnSpPr/>
                <p:nvPr/>
              </p:nvCxnSpPr>
              <p:spPr>
                <a:xfrm flipH="1">
                  <a:off x="8960947" y="3555717"/>
                  <a:ext cx="562057" cy="1835229"/>
                </a:xfrm>
                <a:prstGeom prst="straightConnector1">
                  <a:avLst/>
                </a:prstGeom>
                <a:ln w="28575">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9713" name="Skupina 30"/>
              <p:cNvGrpSpPr>
                <a:grpSpLocks/>
              </p:cNvGrpSpPr>
              <p:nvPr/>
            </p:nvGrpSpPr>
            <p:grpSpPr bwMode="auto">
              <a:xfrm>
                <a:off x="6868319" y="4843316"/>
                <a:ext cx="5098201" cy="1881187"/>
                <a:chOff x="6868319" y="4925612"/>
                <a:chExt cx="5098201" cy="1881187"/>
              </a:xfrm>
            </p:grpSpPr>
            <p:sp>
              <p:nvSpPr>
                <p:cNvPr id="32" name="Ovál 12"/>
                <p:cNvSpPr>
                  <a:spLocks noChangeArrowheads="1"/>
                </p:cNvSpPr>
                <p:nvPr/>
              </p:nvSpPr>
              <p:spPr bwMode="auto">
                <a:xfrm rot="16200000">
                  <a:off x="11511664" y="6351943"/>
                  <a:ext cx="573113" cy="336599"/>
                </a:xfrm>
                <a:prstGeom prst="ellipse">
                  <a:avLst/>
                </a:prstGeom>
                <a:noFill/>
                <a:ln w="25400" cap="rnd" algn="ctr">
                  <a:solidFill>
                    <a:srgbClr val="FF3300"/>
                  </a:solidFill>
                  <a:round/>
                  <a:headEnd/>
                  <a:tailEnd/>
                </a:ln>
              </p:spPr>
              <p:txBody>
                <a:bodyPr rot="10800000" anchor="ctr"/>
                <a:lstStyle/>
                <a:p>
                  <a:pPr algn="ctr">
                    <a:defRPr/>
                  </a:pPr>
                  <a:endParaRPr lang="cs-CZ" dirty="0">
                    <a:solidFill>
                      <a:schemeClr val="lt1"/>
                    </a:solidFill>
                    <a:latin typeface="+mn-lt"/>
                  </a:endParaRPr>
                </a:p>
              </p:txBody>
            </p:sp>
            <p:grpSp>
              <p:nvGrpSpPr>
                <p:cNvPr id="29715" name="Skupina 32"/>
                <p:cNvGrpSpPr>
                  <a:grpSpLocks/>
                </p:cNvGrpSpPr>
                <p:nvPr/>
              </p:nvGrpSpPr>
              <p:grpSpPr bwMode="auto">
                <a:xfrm>
                  <a:off x="6868319" y="4925612"/>
                  <a:ext cx="4724400" cy="1881187"/>
                  <a:chOff x="6868319" y="4925612"/>
                  <a:chExt cx="4724400" cy="1881187"/>
                </a:xfrm>
              </p:grpSpPr>
              <p:sp>
                <p:nvSpPr>
                  <p:cNvPr id="34" name="Ovál 13"/>
                  <p:cNvSpPr>
                    <a:spLocks noChangeArrowheads="1"/>
                  </p:cNvSpPr>
                  <p:nvPr/>
                </p:nvSpPr>
                <p:spPr bwMode="auto">
                  <a:xfrm rot="16200000">
                    <a:off x="7085865" y="4707984"/>
                    <a:ext cx="520722" cy="955814"/>
                  </a:xfrm>
                  <a:prstGeom prst="ellipse">
                    <a:avLst/>
                  </a:prstGeom>
                  <a:noFill/>
                  <a:ln w="25400" cap="rnd" algn="ctr">
                    <a:solidFill>
                      <a:srgbClr val="FF3300"/>
                    </a:solidFill>
                    <a:round/>
                    <a:headEnd/>
                    <a:tailEnd/>
                  </a:ln>
                </p:spPr>
                <p:txBody>
                  <a:bodyPr rot="10800000" anchor="ctr"/>
                  <a:lstStyle/>
                  <a:p>
                    <a:pPr algn="ctr">
                      <a:defRPr/>
                    </a:pPr>
                    <a:endParaRPr lang="cs-CZ" dirty="0">
                      <a:solidFill>
                        <a:schemeClr val="lt1"/>
                      </a:solidFill>
                      <a:latin typeface="+mn-lt"/>
                    </a:endParaRPr>
                  </a:p>
                </p:txBody>
              </p:sp>
              <p:sp>
                <p:nvSpPr>
                  <p:cNvPr id="35" name="Ovál 12"/>
                  <p:cNvSpPr>
                    <a:spLocks noChangeArrowheads="1"/>
                  </p:cNvSpPr>
                  <p:nvPr/>
                </p:nvSpPr>
                <p:spPr bwMode="auto">
                  <a:xfrm rot="16200000">
                    <a:off x="7969435" y="4767524"/>
                    <a:ext cx="492146" cy="855787"/>
                  </a:xfrm>
                  <a:prstGeom prst="ellipse">
                    <a:avLst/>
                  </a:prstGeom>
                  <a:noFill/>
                  <a:ln w="25400" cap="rnd" algn="ctr">
                    <a:solidFill>
                      <a:srgbClr val="3F7819"/>
                    </a:solidFill>
                    <a:round/>
                    <a:headEnd/>
                    <a:tailEnd/>
                  </a:ln>
                </p:spPr>
                <p:txBody>
                  <a:bodyPr rot="10800000" anchor="ctr"/>
                  <a:lstStyle/>
                  <a:p>
                    <a:pPr algn="ctr">
                      <a:defRPr/>
                    </a:pPr>
                    <a:endParaRPr lang="cs-CZ" dirty="0">
                      <a:solidFill>
                        <a:schemeClr val="lt1"/>
                      </a:solidFill>
                      <a:latin typeface="+mn-lt"/>
                    </a:endParaRPr>
                  </a:p>
                </p:txBody>
              </p:sp>
              <p:sp>
                <p:nvSpPr>
                  <p:cNvPr id="36" name="Ovál 12"/>
                  <p:cNvSpPr>
                    <a:spLocks noChangeArrowheads="1"/>
                  </p:cNvSpPr>
                  <p:nvPr/>
                </p:nvSpPr>
                <p:spPr bwMode="auto">
                  <a:xfrm rot="16200000">
                    <a:off x="11138548" y="6351943"/>
                    <a:ext cx="573113" cy="336599"/>
                  </a:xfrm>
                  <a:prstGeom prst="ellipse">
                    <a:avLst/>
                  </a:prstGeom>
                  <a:noFill/>
                  <a:ln w="25400" cap="rnd" algn="ctr">
                    <a:solidFill>
                      <a:srgbClr val="3F7819"/>
                    </a:solidFill>
                    <a:round/>
                    <a:headEnd/>
                    <a:tailEnd/>
                  </a:ln>
                </p:spPr>
                <p:txBody>
                  <a:bodyPr rot="10800000" anchor="ctr"/>
                  <a:lstStyle/>
                  <a:p>
                    <a:pPr algn="ctr">
                      <a:defRPr/>
                    </a:pPr>
                    <a:endParaRPr lang="cs-CZ" dirty="0">
                      <a:solidFill>
                        <a:schemeClr val="lt1"/>
                      </a:solidFill>
                      <a:latin typeface="+mn-lt"/>
                    </a:endParaRPr>
                  </a:p>
                </p:txBody>
              </p:sp>
            </p:grpSp>
          </p:grpSp>
        </p:grpSp>
        <p:grpSp>
          <p:nvGrpSpPr>
            <p:cNvPr id="29706" name="Skupina 36"/>
            <p:cNvGrpSpPr>
              <a:grpSpLocks/>
            </p:cNvGrpSpPr>
            <p:nvPr/>
          </p:nvGrpSpPr>
          <p:grpSpPr bwMode="auto">
            <a:xfrm>
              <a:off x="8417038" y="2720656"/>
              <a:ext cx="2870199" cy="1903412"/>
              <a:chOff x="8465344" y="2827774"/>
              <a:chExt cx="2870199" cy="1903412"/>
            </a:xfrm>
          </p:grpSpPr>
          <p:sp>
            <p:nvSpPr>
              <p:cNvPr id="38" name="Elipsa 24"/>
              <p:cNvSpPr/>
              <p:nvPr/>
            </p:nvSpPr>
            <p:spPr bwMode="auto">
              <a:xfrm>
                <a:off x="10947871" y="4189908"/>
                <a:ext cx="387406" cy="541360"/>
              </a:xfrm>
              <a:prstGeom prst="ellipse">
                <a:avLst/>
              </a:prstGeom>
              <a:noFill/>
              <a:ln w="254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grpSp>
            <p:nvGrpSpPr>
              <p:cNvPr id="29708" name="Skupina 38"/>
              <p:cNvGrpSpPr>
                <a:grpSpLocks/>
              </p:cNvGrpSpPr>
              <p:nvPr/>
            </p:nvGrpSpPr>
            <p:grpSpPr bwMode="auto">
              <a:xfrm>
                <a:off x="8465344" y="2827774"/>
                <a:ext cx="2468563" cy="1890712"/>
                <a:chOff x="8465344" y="2827774"/>
                <a:chExt cx="2468563" cy="1890712"/>
              </a:xfrm>
            </p:grpSpPr>
            <p:sp>
              <p:nvSpPr>
                <p:cNvPr id="40" name="Elipsa 23"/>
                <p:cNvSpPr/>
                <p:nvPr/>
              </p:nvSpPr>
              <p:spPr bwMode="auto">
                <a:xfrm>
                  <a:off x="8464661" y="2830949"/>
                  <a:ext cx="620803" cy="506434"/>
                </a:xfrm>
                <a:prstGeom prst="ellipse">
                  <a:avLst/>
                </a:prstGeom>
                <a:noFill/>
                <a:ln w="25400">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41" name="Elipsa 25"/>
                <p:cNvSpPr/>
                <p:nvPr/>
              </p:nvSpPr>
              <p:spPr bwMode="auto">
                <a:xfrm>
                  <a:off x="10665255" y="4201020"/>
                  <a:ext cx="268327" cy="517547"/>
                </a:xfrm>
                <a:prstGeom prst="ellipse">
                  <a:avLst/>
                </a:prstGeom>
                <a:no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42" name="Elipsa 26"/>
                <p:cNvSpPr/>
                <p:nvPr/>
              </p:nvSpPr>
              <p:spPr bwMode="auto">
                <a:xfrm>
                  <a:off x="9004489" y="2827774"/>
                  <a:ext cx="455679" cy="523897"/>
                </a:xfrm>
                <a:prstGeom prst="ellipse">
                  <a:avLst/>
                </a:prstGeom>
                <a:no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306"/>
                                        </p:tgtEl>
                                        <p:attrNameLst>
                                          <p:attrName>style.visibility</p:attrName>
                                        </p:attrNameLst>
                                      </p:cBhvr>
                                      <p:to>
                                        <p:strVal val="visible"/>
                                      </p:to>
                                    </p:set>
                                    <p:animEffect transition="in" filter="fade">
                                      <p:cBhvr>
                                        <p:cTn id="15" dur="500"/>
                                        <p:tgtEl>
                                          <p:spTgt spid="1230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5614"/>
                                        </p:tgtEl>
                                        <p:attrNameLst>
                                          <p:attrName>style.visibility</p:attrName>
                                        </p:attrNameLst>
                                      </p:cBhvr>
                                      <p:to>
                                        <p:strVal val="visible"/>
                                      </p:to>
                                    </p:set>
                                    <p:animEffect transition="in" filter="fade">
                                      <p:cBhvr>
                                        <p:cTn id="20" dur="500"/>
                                        <p:tgtEl>
                                          <p:spTgt spid="256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301"/>
                                        </p:tgtEl>
                                        <p:attrNameLst>
                                          <p:attrName>style.visibility</p:attrName>
                                        </p:attrNameLst>
                                      </p:cBhvr>
                                      <p:to>
                                        <p:strVal val="visible"/>
                                      </p:to>
                                    </p:set>
                                    <p:animEffect transition="in" filter="fade">
                                      <p:cBhvr>
                                        <p:cTn id="29" dur="500"/>
                                        <p:tgtEl>
                                          <p:spTgt spid="1230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5603">
                                            <p:txEl>
                                              <p:pRg st="3" end="3"/>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5603">
                                            <p:txEl>
                                              <p:pRg st="6" end="6"/>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5603">
                                            <p:txEl>
                                              <p:pRg st="7" end="7"/>
                                            </p:txEl>
                                          </p:spTgt>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100" name="Group 116"/>
          <p:cNvGraphicFramePr>
            <a:graphicFrameLocks noGrp="1"/>
          </p:cNvGraphicFramePr>
          <p:nvPr>
            <p:extLst>
              <p:ext uri="{D42A27DB-BD31-4B8C-83A1-F6EECF244321}">
                <p14:modId xmlns:p14="http://schemas.microsoft.com/office/powerpoint/2010/main" val="1220596372"/>
              </p:ext>
            </p:extLst>
          </p:nvPr>
        </p:nvGraphicFramePr>
        <p:xfrm>
          <a:off x="941832" y="2169038"/>
          <a:ext cx="5861303" cy="3930008"/>
        </p:xfrm>
        <a:graphic>
          <a:graphicData uri="http://schemas.openxmlformats.org/drawingml/2006/table">
            <a:tbl>
              <a:tblPr/>
              <a:tblGrid>
                <a:gridCol w="1158233"/>
                <a:gridCol w="1176268"/>
                <a:gridCol w="1176269"/>
                <a:gridCol w="1174265"/>
                <a:gridCol w="1176268"/>
              </a:tblGrid>
              <a:tr h="242137">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err="1" smtClean="0">
                          <a:ln>
                            <a:noFill/>
                          </a:ln>
                          <a:solidFill>
                            <a:srgbClr val="000000"/>
                          </a:solidFill>
                          <a:effectLst/>
                          <a:latin typeface="Trebuchet MS" pitchFamily="34" charset="0"/>
                        </a:rPr>
                        <a:t>Cytokine</a:t>
                      </a:r>
                      <a:endParaRPr kumimoji="0" lang="cs-CZ" sz="1400" b="1" i="0" u="none" strike="noStrike" cap="none" normalizeH="0" baseline="0" dirty="0" smtClean="0">
                        <a:ln>
                          <a:noFill/>
                        </a:ln>
                        <a:solidFill>
                          <a:srgbClr val="FFFFFF"/>
                        </a:solidFill>
                        <a:effectLst/>
                        <a:latin typeface="Trebuchet MS" pitchFamily="34" charset="0"/>
                      </a:endParaRP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err="1" smtClean="0">
                          <a:ln>
                            <a:noFill/>
                          </a:ln>
                          <a:solidFill>
                            <a:srgbClr val="000000"/>
                          </a:solidFill>
                          <a:effectLst/>
                          <a:latin typeface="Trebuchet MS" pitchFamily="34" charset="0"/>
                        </a:rPr>
                        <a:t>Material</a:t>
                      </a:r>
                      <a:r>
                        <a:rPr kumimoji="0" lang="cs-CZ" sz="1400" b="0" i="0" u="none" strike="noStrike" cap="none" normalizeH="0" baseline="0" dirty="0" smtClean="0">
                          <a:ln>
                            <a:noFill/>
                          </a:ln>
                          <a:solidFill>
                            <a:srgbClr val="000000"/>
                          </a:solidFill>
                          <a:effectLst/>
                          <a:latin typeface="Trebuchet MS" pitchFamily="34" charset="0"/>
                        </a:rPr>
                        <a:t> / </a:t>
                      </a:r>
                      <a:r>
                        <a:rPr kumimoji="0" lang="cs-CZ" sz="1400" b="0" i="0" u="none" strike="noStrike" cap="none" normalizeH="0" baseline="0" dirty="0" err="1" smtClean="0">
                          <a:ln>
                            <a:noFill/>
                          </a:ln>
                          <a:solidFill>
                            <a:srgbClr val="000000"/>
                          </a:solidFill>
                          <a:effectLst/>
                          <a:latin typeface="Trebuchet MS" pitchFamily="34" charset="0"/>
                        </a:rPr>
                        <a:t>Cultivation</a:t>
                      </a:r>
                      <a:endParaRPr kumimoji="0" lang="cs-CZ" sz="1400" b="1" i="0" u="none" strike="noStrike" cap="none" normalizeH="0" baseline="0" dirty="0" smtClean="0">
                        <a:ln>
                          <a:noFill/>
                        </a:ln>
                        <a:solidFill>
                          <a:srgbClr val="FFFFFF"/>
                        </a:solidFill>
                        <a:effectLst/>
                        <a:latin typeface="Trebuchet MS" pitchFamily="34" charset="0"/>
                      </a:endParaRP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hMerge="1">
                  <a:txBody>
                    <a:bodyPr/>
                    <a:lstStyle/>
                    <a:p>
                      <a:endParaRPr lang="cs-CZ"/>
                    </a:p>
                  </a:txBody>
                  <a:tcPr/>
                </a:tc>
                <a:tc hMerge="1">
                  <a:txBody>
                    <a:bodyPr/>
                    <a:lstStyle/>
                    <a:p>
                      <a:endParaRPr lang="cs-CZ"/>
                    </a:p>
                  </a:txBody>
                  <a:tcPr/>
                </a:tc>
                <a:tc hMerge="1">
                  <a:txBody>
                    <a:bodyPr/>
                    <a:lstStyle/>
                    <a:p>
                      <a:endParaRPr lang="cs-CZ"/>
                    </a:p>
                  </a:txBody>
                  <a:tcPr/>
                </a:tc>
              </a:tr>
              <a:tr h="224191">
                <a:tc v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err="1" smtClean="0">
                          <a:ln>
                            <a:noFill/>
                          </a:ln>
                          <a:solidFill>
                            <a:srgbClr val="000000"/>
                          </a:solidFill>
                          <a:effectLst/>
                          <a:latin typeface="Trebuchet MS" pitchFamily="34" charset="0"/>
                        </a:rPr>
                        <a:t>Titanium</a:t>
                      </a:r>
                      <a:endParaRPr kumimoji="0" lang="cs-CZ" sz="1400" b="1" i="0" u="none" strike="noStrike" cap="none" normalizeH="0" baseline="0" dirty="0" smtClean="0">
                        <a:ln>
                          <a:noFill/>
                        </a:ln>
                        <a:solidFill>
                          <a:srgbClr val="000000"/>
                        </a:solidFill>
                        <a:effectLst/>
                        <a:latin typeface="Trebuchet MS" pitchFamily="34" charset="0"/>
                      </a:endParaRP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rgbClr val="000000"/>
                          </a:solidFill>
                          <a:effectLst/>
                          <a:latin typeface="Trebuchet MS" pitchFamily="34" charset="0"/>
                        </a:rPr>
                        <a:t>TCPS</a:t>
                      </a:r>
                      <a:endParaRPr kumimoji="0" lang="cs-CZ" sz="1400" b="1" i="0" u="none" strike="noStrike" cap="none" normalizeH="0" baseline="0" dirty="0" smtClean="0">
                        <a:ln>
                          <a:noFill/>
                        </a:ln>
                        <a:solidFill>
                          <a:srgbClr val="000000"/>
                        </a:solidFill>
                        <a:effectLst/>
                        <a:latin typeface="Trebuchet MS" pitchFamily="34" charset="0"/>
                      </a:endParaRP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AF4E8"/>
                    </a:solidFill>
                  </a:tcPr>
                </a:tc>
                <a:tc hMerge="1">
                  <a:txBody>
                    <a:bodyPr/>
                    <a:lstStyle/>
                    <a:p>
                      <a:endParaRPr lang="cs-CZ"/>
                    </a:p>
                  </a:txBody>
                  <a:tcPr/>
                </a:tc>
              </a:tr>
              <a:tr h="216480">
                <a:tc vMerge="1">
                  <a:txBody>
                    <a:bodyPr/>
                    <a:lstStyle/>
                    <a:p>
                      <a:endParaRPr lang="cs-CZ"/>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100" b="0" i="0" u="none" strike="noStrike" cap="none" normalizeH="0" baseline="0" smtClean="0">
                          <a:ln>
                            <a:noFill/>
                          </a:ln>
                          <a:solidFill>
                            <a:srgbClr val="000000"/>
                          </a:solidFill>
                          <a:effectLst/>
                          <a:latin typeface="Trebuchet MS" pitchFamily="34" charset="0"/>
                        </a:rPr>
                        <a:t>3 days</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100" b="0" i="0" u="none" strike="noStrike" cap="none" normalizeH="0" baseline="0" smtClean="0">
                          <a:ln>
                            <a:noFill/>
                          </a:ln>
                          <a:solidFill>
                            <a:srgbClr val="000000"/>
                          </a:solidFill>
                          <a:effectLst/>
                          <a:latin typeface="Trebuchet MS" pitchFamily="34" charset="0"/>
                        </a:rPr>
                        <a:t>7 days</a:t>
                      </a:r>
                    </a:p>
                  </a:txBody>
                  <a:tcPr marL="8587" marR="8587" marT="85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100" b="0" i="0" u="none" strike="noStrike" cap="none" normalizeH="0" baseline="0" smtClean="0">
                          <a:ln>
                            <a:noFill/>
                          </a:ln>
                          <a:solidFill>
                            <a:srgbClr val="000000"/>
                          </a:solidFill>
                          <a:effectLst/>
                          <a:latin typeface="Trebuchet MS" pitchFamily="34" charset="0"/>
                        </a:rPr>
                        <a:t>3 days </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100" b="0" i="0" u="none" strike="noStrike" cap="none" normalizeH="0" baseline="0" dirty="0" smtClean="0">
                          <a:ln>
                            <a:noFill/>
                          </a:ln>
                          <a:solidFill>
                            <a:srgbClr val="000000"/>
                          </a:solidFill>
                          <a:effectLst/>
                          <a:latin typeface="Trebuchet MS" pitchFamily="34" charset="0"/>
                        </a:rPr>
                        <a:t>7 </a:t>
                      </a:r>
                      <a:r>
                        <a:rPr kumimoji="0" lang="cs-CZ" sz="1100" b="0" i="0" u="none" strike="noStrike" cap="none" normalizeH="0" baseline="0" dirty="0" err="1" smtClean="0">
                          <a:ln>
                            <a:noFill/>
                          </a:ln>
                          <a:solidFill>
                            <a:srgbClr val="000000"/>
                          </a:solidFill>
                          <a:effectLst/>
                          <a:latin typeface="Trebuchet MS" pitchFamily="34" charset="0"/>
                        </a:rPr>
                        <a:t>days</a:t>
                      </a:r>
                      <a:endParaRPr kumimoji="0" lang="cs-CZ" sz="1100" b="0" i="0" u="none" strike="noStrike" cap="none" normalizeH="0" baseline="0" dirty="0" smtClean="0">
                        <a:ln>
                          <a:noFill/>
                        </a:ln>
                        <a:solidFill>
                          <a:srgbClr val="000000"/>
                        </a:solidFill>
                        <a:effectLst/>
                        <a:latin typeface="Trebuchet MS" pitchFamily="34" charset="0"/>
                      </a:endParaRPr>
                    </a:p>
                  </a:txBody>
                  <a:tcPr marL="8587" marR="8587" marT="8587" marB="0"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Eotaxin-2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0</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IL-10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5</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8</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5</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IL-16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4</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IL-3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IL-6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0</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IL-8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31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51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48</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47</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IP-10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M-CSF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4</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6</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5</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MCP-1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6</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MIP-1b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9</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8</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RANTES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10</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15</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7</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TGF-b1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TIMP-2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10</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4</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9</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TNF-a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5</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648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TNF-b </a:t>
                      </a:r>
                    </a:p>
                  </a:txBody>
                  <a:tcPr marL="8587" marR="8587" marT="8587"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3</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2</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smtClean="0">
                          <a:ln>
                            <a:noFill/>
                          </a:ln>
                          <a:solidFill>
                            <a:srgbClr val="000000"/>
                          </a:solidFill>
                          <a:effectLst/>
                          <a:latin typeface="Trebuchet MS" pitchFamily="34" charset="0"/>
                        </a:rPr>
                        <a:t>4</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rgbClr val="000000"/>
                          </a:solidFill>
                          <a:effectLst/>
                          <a:latin typeface="Trebuchet MS" pitchFamily="34" charset="0"/>
                        </a:rPr>
                        <a:t>1</a:t>
                      </a:r>
                    </a:p>
                  </a:txBody>
                  <a:tcPr marL="8587" marR="8587" marT="8587"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7" name="Rectangle 2"/>
          <p:cNvSpPr txBox="1">
            <a:spLocks/>
          </p:cNvSpPr>
          <p:nvPr/>
        </p:nvSpPr>
        <p:spPr bwMode="auto">
          <a:xfrm>
            <a:off x="677863" y="625475"/>
            <a:ext cx="8953500" cy="903288"/>
          </a:xfrm>
          <a:prstGeom prst="rect">
            <a:avLst/>
          </a:prstGeom>
          <a:noFill/>
          <a:ln w="9525">
            <a:noFill/>
            <a:miter lim="800000"/>
            <a:headEnd/>
            <a:tailEnd/>
          </a:ln>
        </p:spPr>
        <p:txBody>
          <a:bodyPr/>
          <a:lstStyle/>
          <a:p>
            <a:pPr defTabSz="457200" eaLnBrk="0" hangingPunct="0">
              <a:defRPr/>
            </a:pPr>
            <a:r>
              <a:rPr lang="cs-CZ" sz="4400" dirty="0">
                <a:solidFill>
                  <a:srgbClr val="67891B"/>
                </a:solidFill>
                <a:effectLst>
                  <a:outerShdw blurRad="38100" dist="38100" dir="2700000" algn="tl">
                    <a:srgbClr val="000000"/>
                  </a:outerShdw>
                </a:effectLst>
                <a:latin typeface="Trebuchet MS" pitchFamily="34" charset="0"/>
              </a:rPr>
              <a:t>RESULTS </a:t>
            </a:r>
            <a:r>
              <a:rPr lang="cs-CZ" sz="4400" dirty="0" smtClean="0">
                <a:solidFill>
                  <a:srgbClr val="67891B"/>
                </a:solidFill>
                <a:effectLst>
                  <a:outerShdw blurRad="38100" dist="38100" dir="2700000" algn="tl">
                    <a:srgbClr val="000000"/>
                  </a:outerShdw>
                </a:effectLst>
                <a:latin typeface="Trebuchet MS" pitchFamily="34" charset="0"/>
              </a:rPr>
              <a:t>– </a:t>
            </a:r>
            <a:r>
              <a:rPr lang="cs-CZ" sz="3600" dirty="0" smtClean="0">
                <a:solidFill>
                  <a:srgbClr val="67891B"/>
                </a:solidFill>
                <a:effectLst>
                  <a:outerShdw blurRad="38100" dist="38100" dir="2700000" algn="tl">
                    <a:srgbClr val="000000"/>
                  </a:outerShdw>
                </a:effectLst>
                <a:latin typeface="Trebuchet MS" pitchFamily="34" charset="0"/>
              </a:rPr>
              <a:t>HMSC-</a:t>
            </a:r>
            <a:r>
              <a:rPr lang="cs-CZ" sz="3600" dirty="0" err="1" smtClean="0">
                <a:solidFill>
                  <a:srgbClr val="67891B"/>
                </a:solidFill>
                <a:effectLst>
                  <a:outerShdw blurRad="38100" dist="38100" dir="2700000" algn="tl">
                    <a:srgbClr val="000000"/>
                  </a:outerShdw>
                </a:effectLst>
                <a:latin typeface="Trebuchet MS" pitchFamily="34" charset="0"/>
              </a:rPr>
              <a:t>bm</a:t>
            </a:r>
            <a:r>
              <a:rPr lang="cs-CZ" sz="3600" dirty="0" smtClean="0">
                <a:solidFill>
                  <a:srgbClr val="67891B"/>
                </a:solidFill>
                <a:latin typeface="Trebuchet MS" pitchFamily="34" charset="0"/>
              </a:rPr>
              <a:t> </a:t>
            </a:r>
            <a:r>
              <a:rPr lang="cs-CZ" dirty="0" smtClean="0">
                <a:solidFill>
                  <a:srgbClr val="67891B"/>
                </a:solidFill>
              </a:rPr>
              <a:t> </a:t>
            </a:r>
            <a:endParaRPr lang="cs-CZ" dirty="0">
              <a:solidFill>
                <a:srgbClr val="67891B"/>
              </a:solidFill>
            </a:endParaRPr>
          </a:p>
        </p:txBody>
      </p:sp>
      <p:sp>
        <p:nvSpPr>
          <p:cNvPr id="8" name="Obdélník 5"/>
          <p:cNvSpPr>
            <a:spLocks noChangeArrowheads="1"/>
          </p:cNvSpPr>
          <p:nvPr/>
        </p:nvSpPr>
        <p:spPr bwMode="auto">
          <a:xfrm>
            <a:off x="7419397" y="2772314"/>
            <a:ext cx="3213100" cy="3206006"/>
          </a:xfrm>
          <a:prstGeom prst="rect">
            <a:avLst/>
          </a:prstGeom>
          <a:noFill/>
          <a:ln w="9525">
            <a:noFill/>
            <a:miter lim="800000"/>
            <a:headEnd/>
            <a:tailEnd/>
          </a:ln>
        </p:spPr>
        <p:txBody>
          <a:bodyPr>
            <a:spAutoFit/>
          </a:bodyPr>
          <a:lstStyle/>
          <a:p>
            <a:pPr>
              <a:spcAft>
                <a:spcPts val="1000"/>
              </a:spcAft>
            </a:pPr>
            <a:r>
              <a:rPr lang="cs-CZ" b="1" dirty="0" err="1">
                <a:solidFill>
                  <a:srgbClr val="4B4B4B"/>
                </a:solidFill>
                <a:latin typeface="Trebuchet MS" pitchFamily="34" charset="0"/>
              </a:rPr>
              <a:t>Averaged</a:t>
            </a:r>
            <a:r>
              <a:rPr lang="cs-CZ" b="1" dirty="0">
                <a:solidFill>
                  <a:srgbClr val="4B4B4B"/>
                </a:solidFill>
                <a:latin typeface="Trebuchet MS" pitchFamily="34" charset="0"/>
              </a:rPr>
              <a:t> </a:t>
            </a:r>
            <a:r>
              <a:rPr lang="cs-CZ" b="1" dirty="0" err="1">
                <a:solidFill>
                  <a:srgbClr val="4B4B4B"/>
                </a:solidFill>
                <a:latin typeface="Trebuchet MS" pitchFamily="34" charset="0"/>
              </a:rPr>
              <a:t>values</a:t>
            </a:r>
            <a:r>
              <a:rPr lang="cs-CZ" b="1" dirty="0">
                <a:solidFill>
                  <a:srgbClr val="4B4B4B"/>
                </a:solidFill>
                <a:latin typeface="Trebuchet MS" pitchFamily="34" charset="0"/>
              </a:rPr>
              <a:t> </a:t>
            </a:r>
            <a:r>
              <a:rPr lang="cs-CZ" sz="1600" b="1" i="1" dirty="0">
                <a:solidFill>
                  <a:srgbClr val="4B4B4B"/>
                </a:solidFill>
                <a:latin typeface="Trebuchet MS" pitchFamily="34" charset="0"/>
              </a:rPr>
              <a:t>(n=4)</a:t>
            </a:r>
            <a:endParaRPr lang="en-US" sz="1600" b="1" i="1" dirty="0">
              <a:solidFill>
                <a:srgbClr val="4B4B4B"/>
              </a:solidFill>
              <a:latin typeface="Trebuchet MS" pitchFamily="34" charset="0"/>
            </a:endParaRPr>
          </a:p>
          <a:p>
            <a:pPr>
              <a:lnSpc>
                <a:spcPct val="90000"/>
              </a:lnSpc>
            </a:pPr>
            <a:r>
              <a:rPr lang="cs-CZ" b="1" dirty="0" err="1">
                <a:solidFill>
                  <a:srgbClr val="FF66CC"/>
                </a:solidFill>
                <a:latin typeface="Trebuchet MS" pitchFamily="34" charset="0"/>
              </a:rPr>
              <a:t>above</a:t>
            </a:r>
            <a:r>
              <a:rPr lang="cs-CZ" b="1" dirty="0">
                <a:solidFill>
                  <a:srgbClr val="FF66CC"/>
                </a:solidFill>
                <a:latin typeface="Trebuchet MS" pitchFamily="34" charset="0"/>
              </a:rPr>
              <a:t> 2</a:t>
            </a:r>
            <a:r>
              <a:rPr lang="en-US" b="1" dirty="0">
                <a:solidFill>
                  <a:srgbClr val="FF66CC"/>
                </a:solidFill>
                <a:latin typeface="Trebuchet MS" pitchFamily="34" charset="0"/>
              </a:rPr>
              <a:t>0</a:t>
            </a:r>
            <a:r>
              <a:rPr lang="cs-CZ" b="1" dirty="0">
                <a:solidFill>
                  <a:srgbClr val="FF66CC"/>
                </a:solidFill>
                <a:latin typeface="Trebuchet MS" pitchFamily="34" charset="0"/>
              </a:rPr>
              <a:t> </a:t>
            </a:r>
            <a:r>
              <a:rPr lang="en-US" b="1" dirty="0">
                <a:solidFill>
                  <a:srgbClr val="FF66CC"/>
                </a:solidFill>
                <a:latin typeface="Trebuchet MS" pitchFamily="34" charset="0"/>
              </a:rPr>
              <a:t> </a:t>
            </a:r>
            <a:r>
              <a:rPr lang="cs-CZ" b="1" dirty="0">
                <a:solidFill>
                  <a:srgbClr val="FF66CC"/>
                </a:solidFill>
                <a:latin typeface="Trebuchet MS" pitchFamily="34" charset="0"/>
              </a:rPr>
              <a:t>- rose</a:t>
            </a:r>
            <a:endParaRPr lang="en-US" b="1" dirty="0">
              <a:solidFill>
                <a:srgbClr val="FF66CC"/>
              </a:solidFill>
              <a:latin typeface="Trebuchet MS" pitchFamily="34" charset="0"/>
            </a:endParaRPr>
          </a:p>
          <a:p>
            <a:pPr>
              <a:lnSpc>
                <a:spcPct val="90000"/>
              </a:lnSpc>
            </a:pPr>
            <a:r>
              <a:rPr lang="cs-CZ" b="1" dirty="0" err="1">
                <a:solidFill>
                  <a:srgbClr val="3F7819"/>
                </a:solidFill>
                <a:latin typeface="Trebuchet MS" pitchFamily="34" charset="0"/>
              </a:rPr>
              <a:t>above</a:t>
            </a:r>
            <a:r>
              <a:rPr lang="cs-CZ" b="1" dirty="0">
                <a:solidFill>
                  <a:srgbClr val="3F7819"/>
                </a:solidFill>
                <a:latin typeface="Trebuchet MS" pitchFamily="34" charset="0"/>
              </a:rPr>
              <a:t> 4</a:t>
            </a:r>
            <a:r>
              <a:rPr lang="en-US" b="1" dirty="0">
                <a:solidFill>
                  <a:srgbClr val="3F7819"/>
                </a:solidFill>
                <a:latin typeface="Trebuchet MS" pitchFamily="34" charset="0"/>
              </a:rPr>
              <a:t>0</a:t>
            </a:r>
            <a:r>
              <a:rPr lang="cs-CZ" b="1" dirty="0">
                <a:solidFill>
                  <a:srgbClr val="3F7819"/>
                </a:solidFill>
                <a:latin typeface="Trebuchet MS" pitchFamily="34" charset="0"/>
              </a:rPr>
              <a:t> - green </a:t>
            </a:r>
            <a:endParaRPr lang="en-US" b="1" dirty="0">
              <a:solidFill>
                <a:srgbClr val="3F7819"/>
              </a:solidFill>
              <a:latin typeface="Trebuchet MS" pitchFamily="34" charset="0"/>
            </a:endParaRPr>
          </a:p>
          <a:p>
            <a:pPr>
              <a:lnSpc>
                <a:spcPct val="90000"/>
              </a:lnSpc>
            </a:pPr>
            <a:r>
              <a:rPr lang="cs-CZ" b="1" dirty="0" err="1">
                <a:solidFill>
                  <a:srgbClr val="FFC000"/>
                </a:solidFill>
                <a:latin typeface="Trebuchet MS" pitchFamily="34" charset="0"/>
              </a:rPr>
              <a:t>above</a:t>
            </a:r>
            <a:r>
              <a:rPr lang="cs-CZ" b="1" dirty="0">
                <a:solidFill>
                  <a:srgbClr val="FFC000"/>
                </a:solidFill>
                <a:latin typeface="Trebuchet MS" pitchFamily="34" charset="0"/>
              </a:rPr>
              <a:t> 70 </a:t>
            </a:r>
            <a:r>
              <a:rPr lang="en-US" b="1" dirty="0">
                <a:solidFill>
                  <a:srgbClr val="FFC000"/>
                </a:solidFill>
                <a:latin typeface="Trebuchet MS" pitchFamily="34" charset="0"/>
              </a:rPr>
              <a:t> </a:t>
            </a:r>
            <a:r>
              <a:rPr lang="cs-CZ" b="1" dirty="0">
                <a:solidFill>
                  <a:srgbClr val="FFC000"/>
                </a:solidFill>
                <a:latin typeface="Trebuchet MS" pitchFamily="34" charset="0"/>
              </a:rPr>
              <a:t>- </a:t>
            </a:r>
            <a:r>
              <a:rPr lang="cs-CZ" b="1" dirty="0" err="1">
                <a:solidFill>
                  <a:srgbClr val="FFC000"/>
                </a:solidFill>
                <a:latin typeface="Trebuchet MS" pitchFamily="34" charset="0"/>
              </a:rPr>
              <a:t>yelow</a:t>
            </a:r>
            <a:r>
              <a:rPr lang="cs-CZ" b="1" dirty="0">
                <a:solidFill>
                  <a:srgbClr val="FFC000"/>
                </a:solidFill>
                <a:latin typeface="Trebuchet MS" pitchFamily="34" charset="0"/>
              </a:rPr>
              <a:t>  </a:t>
            </a:r>
            <a:endParaRPr lang="en-US" b="1" dirty="0">
              <a:solidFill>
                <a:srgbClr val="FFC000"/>
              </a:solidFill>
              <a:latin typeface="Trebuchet MS" pitchFamily="34" charset="0"/>
            </a:endParaRPr>
          </a:p>
          <a:p>
            <a:pPr>
              <a:lnSpc>
                <a:spcPct val="90000"/>
              </a:lnSpc>
            </a:pPr>
            <a:r>
              <a:rPr lang="cs-CZ" b="1" dirty="0" err="1">
                <a:solidFill>
                  <a:srgbClr val="F22231"/>
                </a:solidFill>
                <a:latin typeface="Trebuchet MS" pitchFamily="34" charset="0"/>
              </a:rPr>
              <a:t>above</a:t>
            </a:r>
            <a:r>
              <a:rPr lang="cs-CZ" b="1" dirty="0">
                <a:solidFill>
                  <a:srgbClr val="F22231"/>
                </a:solidFill>
                <a:latin typeface="Trebuchet MS" pitchFamily="34" charset="0"/>
              </a:rPr>
              <a:t> 100 - </a:t>
            </a:r>
            <a:r>
              <a:rPr lang="cs-CZ" b="1" dirty="0" err="1">
                <a:solidFill>
                  <a:srgbClr val="F22231"/>
                </a:solidFill>
                <a:latin typeface="Trebuchet MS" pitchFamily="34" charset="0"/>
              </a:rPr>
              <a:t>red</a:t>
            </a:r>
            <a:r>
              <a:rPr lang="cs-CZ" b="1" dirty="0">
                <a:solidFill>
                  <a:srgbClr val="F22231"/>
                </a:solidFill>
                <a:latin typeface="Trebuchet MS" pitchFamily="34" charset="0"/>
              </a:rPr>
              <a:t> </a:t>
            </a:r>
            <a:endParaRPr lang="en-US" b="1" dirty="0">
              <a:solidFill>
                <a:srgbClr val="F22231"/>
              </a:solidFill>
              <a:latin typeface="Trebuchet MS" pitchFamily="34" charset="0"/>
            </a:endParaRPr>
          </a:p>
          <a:p>
            <a:endParaRPr lang="cs-CZ" sz="2400" dirty="0">
              <a:solidFill>
                <a:srgbClr val="6B6B6B"/>
              </a:solidFill>
              <a:latin typeface="Trebuchet MS" pitchFamily="34" charset="0"/>
            </a:endParaRPr>
          </a:p>
          <a:p>
            <a:r>
              <a:rPr lang="en-US" sz="1600" dirty="0" smtClean="0">
                <a:solidFill>
                  <a:srgbClr val="4B4B4B"/>
                </a:solidFill>
                <a:latin typeface="Trebuchet MS" pitchFamily="34" charset="0"/>
              </a:rPr>
              <a:t>Cytokines </a:t>
            </a:r>
            <a:r>
              <a:rPr lang="en-US" sz="1600" dirty="0">
                <a:solidFill>
                  <a:srgbClr val="4B4B4B"/>
                </a:solidFill>
                <a:latin typeface="Trebuchet MS" pitchFamily="34" charset="0"/>
              </a:rPr>
              <a:t>produced at a level close to the negative control were omitted. </a:t>
            </a:r>
            <a:r>
              <a:rPr lang="cs-CZ" sz="1600" dirty="0">
                <a:solidFill>
                  <a:srgbClr val="4B4B4B"/>
                </a:solidFill>
                <a:latin typeface="Trebuchet MS" pitchFamily="34" charset="0"/>
              </a:rPr>
              <a:t> </a:t>
            </a:r>
          </a:p>
          <a:p>
            <a:endParaRPr lang="cs-CZ" sz="1200" dirty="0">
              <a:solidFill>
                <a:srgbClr val="4B4B4B"/>
              </a:solidFill>
              <a:latin typeface="Trebuchet MS" pitchFamily="34" charset="0"/>
            </a:endParaRPr>
          </a:p>
          <a:p>
            <a:pPr>
              <a:lnSpc>
                <a:spcPct val="85000"/>
              </a:lnSpc>
            </a:pPr>
            <a:r>
              <a:rPr lang="cs-CZ" sz="1600" b="1" i="1" dirty="0">
                <a:solidFill>
                  <a:srgbClr val="4B4B4B"/>
                </a:solidFill>
                <a:latin typeface="Trebuchet MS" pitchFamily="34" charset="0"/>
              </a:rPr>
              <a:t>Positive </a:t>
            </a:r>
            <a:r>
              <a:rPr lang="cs-CZ" sz="1600" b="1" i="1" dirty="0" err="1">
                <a:solidFill>
                  <a:srgbClr val="4B4B4B"/>
                </a:solidFill>
                <a:latin typeface="Trebuchet MS" pitchFamily="34" charset="0"/>
              </a:rPr>
              <a:t>control</a:t>
            </a:r>
            <a:r>
              <a:rPr lang="cs-CZ" sz="1600" b="1" i="1" dirty="0">
                <a:solidFill>
                  <a:srgbClr val="4B4B4B"/>
                </a:solidFill>
                <a:latin typeface="Trebuchet MS" pitchFamily="34" charset="0"/>
              </a:rPr>
              <a:t> – 100 %</a:t>
            </a:r>
          </a:p>
          <a:p>
            <a:pPr>
              <a:lnSpc>
                <a:spcPct val="85000"/>
              </a:lnSpc>
            </a:pPr>
            <a:r>
              <a:rPr lang="cs-CZ" sz="1600" b="1" i="1" dirty="0">
                <a:solidFill>
                  <a:srgbClr val="4B4B4B"/>
                </a:solidFill>
                <a:latin typeface="Trebuchet MS" pitchFamily="34" charset="0"/>
              </a:rPr>
              <a:t>Negative </a:t>
            </a:r>
            <a:r>
              <a:rPr lang="cs-CZ" sz="1600" b="1" i="1" dirty="0" err="1">
                <a:solidFill>
                  <a:srgbClr val="4B4B4B"/>
                </a:solidFill>
                <a:latin typeface="Trebuchet MS" pitchFamily="34" charset="0"/>
              </a:rPr>
              <a:t>control</a:t>
            </a:r>
            <a:r>
              <a:rPr lang="cs-CZ" sz="1600" b="1" i="1" dirty="0">
                <a:solidFill>
                  <a:srgbClr val="4B4B4B"/>
                </a:solidFill>
                <a:latin typeface="Trebuchet MS" pitchFamily="34" charset="0"/>
              </a:rPr>
              <a:t> –   0 %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Obdélník 5"/>
          <p:cNvSpPr>
            <a:spLocks noChangeArrowheads="1"/>
          </p:cNvSpPr>
          <p:nvPr/>
        </p:nvSpPr>
        <p:spPr bwMode="auto">
          <a:xfrm>
            <a:off x="8043863" y="2132013"/>
            <a:ext cx="3213100" cy="4403725"/>
          </a:xfrm>
          <a:prstGeom prst="rect">
            <a:avLst/>
          </a:prstGeom>
          <a:noFill/>
          <a:ln w="9525">
            <a:noFill/>
            <a:miter lim="800000"/>
            <a:headEnd/>
            <a:tailEnd/>
          </a:ln>
        </p:spPr>
        <p:txBody>
          <a:bodyPr>
            <a:spAutoFit/>
          </a:bodyPr>
          <a:lstStyle/>
          <a:p>
            <a:pPr>
              <a:spcAft>
                <a:spcPts val="1000"/>
              </a:spcAft>
            </a:pPr>
            <a:r>
              <a:rPr lang="cs-CZ" b="1" dirty="0" err="1">
                <a:solidFill>
                  <a:srgbClr val="4B4B4B"/>
                </a:solidFill>
                <a:latin typeface="Trebuchet MS" pitchFamily="34" charset="0"/>
              </a:rPr>
              <a:t>Averaged</a:t>
            </a:r>
            <a:r>
              <a:rPr lang="cs-CZ" b="1" dirty="0">
                <a:solidFill>
                  <a:srgbClr val="4B4B4B"/>
                </a:solidFill>
                <a:latin typeface="Trebuchet MS" pitchFamily="34" charset="0"/>
              </a:rPr>
              <a:t> </a:t>
            </a:r>
            <a:r>
              <a:rPr lang="cs-CZ" b="1" dirty="0" err="1">
                <a:solidFill>
                  <a:srgbClr val="4B4B4B"/>
                </a:solidFill>
                <a:latin typeface="Trebuchet MS" pitchFamily="34" charset="0"/>
              </a:rPr>
              <a:t>values</a:t>
            </a:r>
            <a:r>
              <a:rPr lang="cs-CZ" b="1" dirty="0">
                <a:solidFill>
                  <a:srgbClr val="4B4B4B"/>
                </a:solidFill>
                <a:latin typeface="Trebuchet MS" pitchFamily="34" charset="0"/>
              </a:rPr>
              <a:t> </a:t>
            </a:r>
            <a:r>
              <a:rPr lang="cs-CZ" sz="1600" b="1" i="1" dirty="0">
                <a:solidFill>
                  <a:srgbClr val="4B4B4B"/>
                </a:solidFill>
                <a:latin typeface="Trebuchet MS" pitchFamily="34" charset="0"/>
              </a:rPr>
              <a:t>(n=4)</a:t>
            </a:r>
            <a:endParaRPr lang="en-US" sz="1600" b="1" i="1" dirty="0">
              <a:solidFill>
                <a:srgbClr val="4B4B4B"/>
              </a:solidFill>
              <a:latin typeface="Trebuchet MS" pitchFamily="34" charset="0"/>
            </a:endParaRPr>
          </a:p>
          <a:p>
            <a:pPr>
              <a:lnSpc>
                <a:spcPct val="90000"/>
              </a:lnSpc>
            </a:pPr>
            <a:r>
              <a:rPr lang="cs-CZ" b="1" dirty="0" err="1">
                <a:solidFill>
                  <a:srgbClr val="FF66CC"/>
                </a:solidFill>
                <a:latin typeface="Trebuchet MS" pitchFamily="34" charset="0"/>
              </a:rPr>
              <a:t>above</a:t>
            </a:r>
            <a:r>
              <a:rPr lang="cs-CZ" b="1" dirty="0">
                <a:solidFill>
                  <a:srgbClr val="FF66CC"/>
                </a:solidFill>
                <a:latin typeface="Trebuchet MS" pitchFamily="34" charset="0"/>
              </a:rPr>
              <a:t> 2</a:t>
            </a:r>
            <a:r>
              <a:rPr lang="en-US" b="1" dirty="0">
                <a:solidFill>
                  <a:srgbClr val="FF66CC"/>
                </a:solidFill>
                <a:latin typeface="Trebuchet MS" pitchFamily="34" charset="0"/>
              </a:rPr>
              <a:t>0</a:t>
            </a:r>
            <a:r>
              <a:rPr lang="cs-CZ" b="1" dirty="0">
                <a:solidFill>
                  <a:srgbClr val="FF66CC"/>
                </a:solidFill>
                <a:latin typeface="Trebuchet MS" pitchFamily="34" charset="0"/>
              </a:rPr>
              <a:t> </a:t>
            </a:r>
            <a:r>
              <a:rPr lang="en-US" b="1" dirty="0">
                <a:solidFill>
                  <a:srgbClr val="FF66CC"/>
                </a:solidFill>
                <a:latin typeface="Trebuchet MS" pitchFamily="34" charset="0"/>
              </a:rPr>
              <a:t> </a:t>
            </a:r>
            <a:r>
              <a:rPr lang="cs-CZ" b="1" dirty="0">
                <a:solidFill>
                  <a:srgbClr val="FF66CC"/>
                </a:solidFill>
                <a:latin typeface="Trebuchet MS" pitchFamily="34" charset="0"/>
              </a:rPr>
              <a:t>- rose</a:t>
            </a:r>
            <a:endParaRPr lang="en-US" b="1" dirty="0">
              <a:solidFill>
                <a:srgbClr val="FF66CC"/>
              </a:solidFill>
              <a:latin typeface="Trebuchet MS" pitchFamily="34" charset="0"/>
            </a:endParaRPr>
          </a:p>
          <a:p>
            <a:pPr>
              <a:lnSpc>
                <a:spcPct val="90000"/>
              </a:lnSpc>
            </a:pPr>
            <a:r>
              <a:rPr lang="cs-CZ" b="1" dirty="0" err="1">
                <a:solidFill>
                  <a:srgbClr val="3F7819"/>
                </a:solidFill>
                <a:latin typeface="Trebuchet MS" pitchFamily="34" charset="0"/>
              </a:rPr>
              <a:t>above</a:t>
            </a:r>
            <a:r>
              <a:rPr lang="cs-CZ" b="1" dirty="0">
                <a:solidFill>
                  <a:srgbClr val="3F7819"/>
                </a:solidFill>
                <a:latin typeface="Trebuchet MS" pitchFamily="34" charset="0"/>
              </a:rPr>
              <a:t> 4</a:t>
            </a:r>
            <a:r>
              <a:rPr lang="en-US" b="1" dirty="0">
                <a:solidFill>
                  <a:srgbClr val="3F7819"/>
                </a:solidFill>
                <a:latin typeface="Trebuchet MS" pitchFamily="34" charset="0"/>
              </a:rPr>
              <a:t>0</a:t>
            </a:r>
            <a:r>
              <a:rPr lang="cs-CZ" b="1" dirty="0">
                <a:solidFill>
                  <a:srgbClr val="3F7819"/>
                </a:solidFill>
                <a:latin typeface="Trebuchet MS" pitchFamily="34" charset="0"/>
              </a:rPr>
              <a:t> - green </a:t>
            </a:r>
            <a:endParaRPr lang="en-US" b="1" dirty="0">
              <a:solidFill>
                <a:srgbClr val="3F7819"/>
              </a:solidFill>
              <a:latin typeface="Trebuchet MS" pitchFamily="34" charset="0"/>
            </a:endParaRPr>
          </a:p>
          <a:p>
            <a:pPr>
              <a:lnSpc>
                <a:spcPct val="90000"/>
              </a:lnSpc>
            </a:pPr>
            <a:r>
              <a:rPr lang="cs-CZ" b="1" dirty="0" err="1">
                <a:solidFill>
                  <a:srgbClr val="FFC000"/>
                </a:solidFill>
                <a:latin typeface="Trebuchet MS" pitchFamily="34" charset="0"/>
              </a:rPr>
              <a:t>above</a:t>
            </a:r>
            <a:r>
              <a:rPr lang="cs-CZ" b="1" dirty="0">
                <a:solidFill>
                  <a:srgbClr val="FFC000"/>
                </a:solidFill>
                <a:latin typeface="Trebuchet MS" pitchFamily="34" charset="0"/>
              </a:rPr>
              <a:t> 70 </a:t>
            </a:r>
            <a:r>
              <a:rPr lang="en-US" b="1" dirty="0">
                <a:solidFill>
                  <a:srgbClr val="FFC000"/>
                </a:solidFill>
                <a:latin typeface="Trebuchet MS" pitchFamily="34" charset="0"/>
              </a:rPr>
              <a:t> </a:t>
            </a:r>
            <a:r>
              <a:rPr lang="cs-CZ" b="1" dirty="0">
                <a:solidFill>
                  <a:srgbClr val="FFC000"/>
                </a:solidFill>
                <a:latin typeface="Trebuchet MS" pitchFamily="34" charset="0"/>
              </a:rPr>
              <a:t>- </a:t>
            </a:r>
            <a:r>
              <a:rPr lang="cs-CZ" b="1" dirty="0" err="1">
                <a:solidFill>
                  <a:srgbClr val="FFC000"/>
                </a:solidFill>
                <a:latin typeface="Trebuchet MS" pitchFamily="34" charset="0"/>
              </a:rPr>
              <a:t>yelow</a:t>
            </a:r>
            <a:r>
              <a:rPr lang="cs-CZ" b="1" dirty="0">
                <a:solidFill>
                  <a:srgbClr val="FFC000"/>
                </a:solidFill>
                <a:latin typeface="Trebuchet MS" pitchFamily="34" charset="0"/>
              </a:rPr>
              <a:t>  </a:t>
            </a:r>
            <a:endParaRPr lang="en-US" b="1" dirty="0">
              <a:solidFill>
                <a:srgbClr val="FFC000"/>
              </a:solidFill>
              <a:latin typeface="Trebuchet MS" pitchFamily="34" charset="0"/>
            </a:endParaRPr>
          </a:p>
          <a:p>
            <a:pPr>
              <a:lnSpc>
                <a:spcPct val="90000"/>
              </a:lnSpc>
            </a:pPr>
            <a:r>
              <a:rPr lang="cs-CZ" b="1" dirty="0" err="1">
                <a:solidFill>
                  <a:srgbClr val="F22231"/>
                </a:solidFill>
                <a:latin typeface="Trebuchet MS" pitchFamily="34" charset="0"/>
              </a:rPr>
              <a:t>above</a:t>
            </a:r>
            <a:r>
              <a:rPr lang="cs-CZ" b="1" dirty="0">
                <a:solidFill>
                  <a:srgbClr val="F22231"/>
                </a:solidFill>
                <a:latin typeface="Trebuchet MS" pitchFamily="34" charset="0"/>
              </a:rPr>
              <a:t> 100 - </a:t>
            </a:r>
            <a:r>
              <a:rPr lang="cs-CZ" b="1" dirty="0" err="1">
                <a:solidFill>
                  <a:srgbClr val="F22231"/>
                </a:solidFill>
                <a:latin typeface="Trebuchet MS" pitchFamily="34" charset="0"/>
              </a:rPr>
              <a:t>red</a:t>
            </a:r>
            <a:r>
              <a:rPr lang="cs-CZ" b="1" dirty="0">
                <a:solidFill>
                  <a:srgbClr val="F22231"/>
                </a:solidFill>
                <a:latin typeface="Trebuchet MS" pitchFamily="34" charset="0"/>
              </a:rPr>
              <a:t> </a:t>
            </a:r>
            <a:endParaRPr lang="en-US" b="1" dirty="0">
              <a:solidFill>
                <a:srgbClr val="F22231"/>
              </a:solidFill>
              <a:latin typeface="Trebuchet MS" pitchFamily="34" charset="0"/>
            </a:endParaRPr>
          </a:p>
          <a:p>
            <a:endParaRPr lang="cs-CZ" sz="2400" dirty="0">
              <a:solidFill>
                <a:srgbClr val="6B6B6B"/>
              </a:solidFill>
              <a:latin typeface="Trebuchet MS" pitchFamily="34" charset="0"/>
            </a:endParaRPr>
          </a:p>
          <a:p>
            <a:r>
              <a:rPr lang="en-US" sz="1600" dirty="0">
                <a:solidFill>
                  <a:srgbClr val="4B4B4B"/>
                </a:solidFill>
                <a:latin typeface="Trebuchet MS" pitchFamily="34" charset="0"/>
              </a:rPr>
              <a:t>Limits selected with regards </a:t>
            </a:r>
            <a:r>
              <a:rPr lang="cs-CZ" sz="1600" dirty="0">
                <a:solidFill>
                  <a:srgbClr val="4B4B4B"/>
                </a:solidFill>
                <a:latin typeface="Trebuchet MS" pitchFamily="34" charset="0"/>
              </a:rPr>
              <a:t>    </a:t>
            </a:r>
            <a:r>
              <a:rPr lang="en-US" sz="1600" dirty="0">
                <a:solidFill>
                  <a:srgbClr val="4B4B4B"/>
                </a:solidFill>
                <a:latin typeface="Trebuchet MS" pitchFamily="34" charset="0"/>
              </a:rPr>
              <a:t>to the </a:t>
            </a:r>
            <a:r>
              <a:rPr lang="en-US" sz="1600" u="sng" dirty="0">
                <a:solidFill>
                  <a:srgbClr val="4B4B4B"/>
                </a:solidFill>
                <a:latin typeface="Trebuchet MS" pitchFamily="34" charset="0"/>
              </a:rPr>
              <a:t>highest</a:t>
            </a:r>
            <a:r>
              <a:rPr lang="en-US" sz="1600" dirty="0">
                <a:solidFill>
                  <a:srgbClr val="4B4B4B"/>
                </a:solidFill>
                <a:latin typeface="Trebuchet MS" pitchFamily="34" charset="0"/>
              </a:rPr>
              <a:t> measured value - </a:t>
            </a:r>
            <a:r>
              <a:rPr lang="en-US" sz="1600" b="1" dirty="0" smtClean="0">
                <a:solidFill>
                  <a:srgbClr val="4B4B4B"/>
                </a:solidFill>
                <a:latin typeface="Trebuchet MS" pitchFamily="34" charset="0"/>
              </a:rPr>
              <a:t>1</a:t>
            </a:r>
            <a:r>
              <a:rPr lang="cs-CZ" sz="1600" b="1" dirty="0" smtClean="0">
                <a:solidFill>
                  <a:srgbClr val="4B4B4B"/>
                </a:solidFill>
                <a:latin typeface="Trebuchet MS" pitchFamily="34" charset="0"/>
              </a:rPr>
              <a:t>50</a:t>
            </a:r>
            <a:r>
              <a:rPr lang="en-US" sz="1600" dirty="0" smtClean="0">
                <a:solidFill>
                  <a:srgbClr val="4B4B4B"/>
                </a:solidFill>
                <a:latin typeface="Trebuchet MS" pitchFamily="34" charset="0"/>
              </a:rPr>
              <a:t> </a:t>
            </a:r>
            <a:r>
              <a:rPr lang="en-US" sz="1600" dirty="0">
                <a:solidFill>
                  <a:srgbClr val="4B4B4B"/>
                </a:solidFill>
                <a:latin typeface="Trebuchet MS" pitchFamily="34" charset="0"/>
              </a:rPr>
              <a:t>and absolute values of the negative and positive controls.</a:t>
            </a:r>
            <a:br>
              <a:rPr lang="en-US" sz="1600" dirty="0">
                <a:solidFill>
                  <a:srgbClr val="4B4B4B"/>
                </a:solidFill>
                <a:latin typeface="Trebuchet MS" pitchFamily="34" charset="0"/>
              </a:rPr>
            </a:br>
            <a:endParaRPr lang="cs-CZ" sz="1600" dirty="0">
              <a:solidFill>
                <a:srgbClr val="4B4B4B"/>
              </a:solidFill>
              <a:latin typeface="Trebuchet MS" pitchFamily="34" charset="0"/>
            </a:endParaRPr>
          </a:p>
          <a:p>
            <a:r>
              <a:rPr lang="en-US" sz="1600" dirty="0">
                <a:solidFill>
                  <a:srgbClr val="4B4B4B"/>
                </a:solidFill>
                <a:latin typeface="Trebuchet MS" pitchFamily="34" charset="0"/>
              </a:rPr>
              <a:t>Cytokines produced at a level close to the negative control were omitted. </a:t>
            </a:r>
            <a:r>
              <a:rPr lang="cs-CZ" sz="1600" dirty="0">
                <a:solidFill>
                  <a:srgbClr val="4B4B4B"/>
                </a:solidFill>
                <a:latin typeface="Trebuchet MS" pitchFamily="34" charset="0"/>
              </a:rPr>
              <a:t> </a:t>
            </a:r>
          </a:p>
          <a:p>
            <a:endParaRPr lang="cs-CZ" sz="1200" dirty="0">
              <a:solidFill>
                <a:srgbClr val="4B4B4B"/>
              </a:solidFill>
              <a:latin typeface="Trebuchet MS" pitchFamily="34" charset="0"/>
            </a:endParaRPr>
          </a:p>
          <a:p>
            <a:pPr>
              <a:lnSpc>
                <a:spcPct val="85000"/>
              </a:lnSpc>
            </a:pPr>
            <a:r>
              <a:rPr lang="cs-CZ" sz="1600" b="1" i="1" dirty="0">
                <a:solidFill>
                  <a:srgbClr val="4B4B4B"/>
                </a:solidFill>
                <a:latin typeface="Trebuchet MS" pitchFamily="34" charset="0"/>
              </a:rPr>
              <a:t>Positive </a:t>
            </a:r>
            <a:r>
              <a:rPr lang="cs-CZ" sz="1600" b="1" i="1" dirty="0" err="1">
                <a:solidFill>
                  <a:srgbClr val="4B4B4B"/>
                </a:solidFill>
                <a:latin typeface="Trebuchet MS" pitchFamily="34" charset="0"/>
              </a:rPr>
              <a:t>control</a:t>
            </a:r>
            <a:r>
              <a:rPr lang="cs-CZ" sz="1600" b="1" i="1" dirty="0">
                <a:solidFill>
                  <a:srgbClr val="4B4B4B"/>
                </a:solidFill>
                <a:latin typeface="Trebuchet MS" pitchFamily="34" charset="0"/>
              </a:rPr>
              <a:t> – 100 %</a:t>
            </a:r>
          </a:p>
          <a:p>
            <a:pPr>
              <a:lnSpc>
                <a:spcPct val="85000"/>
              </a:lnSpc>
            </a:pPr>
            <a:r>
              <a:rPr lang="cs-CZ" sz="1600" b="1" i="1" dirty="0">
                <a:solidFill>
                  <a:srgbClr val="4B4B4B"/>
                </a:solidFill>
                <a:latin typeface="Trebuchet MS" pitchFamily="34" charset="0"/>
              </a:rPr>
              <a:t>Negative </a:t>
            </a:r>
            <a:r>
              <a:rPr lang="cs-CZ" sz="1600" b="1" i="1" dirty="0" err="1">
                <a:solidFill>
                  <a:srgbClr val="4B4B4B"/>
                </a:solidFill>
                <a:latin typeface="Trebuchet MS" pitchFamily="34" charset="0"/>
              </a:rPr>
              <a:t>control</a:t>
            </a:r>
            <a:r>
              <a:rPr lang="cs-CZ" sz="1600" b="1" i="1" dirty="0">
                <a:solidFill>
                  <a:srgbClr val="4B4B4B"/>
                </a:solidFill>
                <a:latin typeface="Trebuchet MS" pitchFamily="34" charset="0"/>
              </a:rPr>
              <a:t> –   0 %</a:t>
            </a:r>
          </a:p>
        </p:txBody>
      </p:sp>
      <p:sp>
        <p:nvSpPr>
          <p:cNvPr id="8" name="Elipsa 7"/>
          <p:cNvSpPr/>
          <p:nvPr/>
        </p:nvSpPr>
        <p:spPr>
          <a:xfrm>
            <a:off x="8099425" y="4441825"/>
            <a:ext cx="458788" cy="219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35853" name="Rectangle 13"/>
          <p:cNvSpPr>
            <a:spLocks noChangeArrowheads="1"/>
          </p:cNvSpPr>
          <p:nvPr/>
        </p:nvSpPr>
        <p:spPr bwMode="auto">
          <a:xfrm>
            <a:off x="628650" y="365125"/>
            <a:ext cx="7302500" cy="762000"/>
          </a:xfrm>
          <a:prstGeom prst="rect">
            <a:avLst/>
          </a:prstGeom>
          <a:noFill/>
          <a:ln w="9525">
            <a:noFill/>
            <a:miter lim="800000"/>
            <a:headEnd/>
            <a:tailEnd/>
          </a:ln>
          <a:effectLst/>
        </p:spPr>
        <p:txBody>
          <a:bodyPr wrap="none">
            <a:spAutoFit/>
          </a:bodyPr>
          <a:lstStyle/>
          <a:p>
            <a:pPr>
              <a:defRPr/>
            </a:pPr>
            <a:r>
              <a:rPr lang="cs-CZ" sz="4400" dirty="0">
                <a:solidFill>
                  <a:srgbClr val="67891B"/>
                </a:solidFill>
                <a:effectLst>
                  <a:outerShdw blurRad="38100" dist="38100" dir="2700000" algn="tl">
                    <a:srgbClr val="000000"/>
                  </a:outerShdw>
                </a:effectLst>
                <a:latin typeface="Trebuchet MS" pitchFamily="34" charset="0"/>
              </a:rPr>
              <a:t>RESULTS – </a:t>
            </a:r>
            <a:r>
              <a:rPr lang="cs-CZ" sz="3600" dirty="0">
                <a:solidFill>
                  <a:srgbClr val="67891B"/>
                </a:solidFill>
                <a:effectLst>
                  <a:outerShdw blurRad="38100" dist="38100" dir="2700000" algn="tl">
                    <a:srgbClr val="000000"/>
                  </a:outerShdw>
                </a:effectLst>
                <a:latin typeface="Trebuchet MS" pitchFamily="34" charset="0"/>
              </a:rPr>
              <a:t>MONONUCLEAR CELLS</a:t>
            </a:r>
          </a:p>
        </p:txBody>
      </p:sp>
      <p:graphicFrame>
        <p:nvGraphicFramePr>
          <p:cNvPr id="5" name="Tabulka 4"/>
          <p:cNvGraphicFramePr>
            <a:graphicFrameLocks noGrp="1"/>
          </p:cNvGraphicFramePr>
          <p:nvPr>
            <p:extLst>
              <p:ext uri="{D42A27DB-BD31-4B8C-83A1-F6EECF244321}">
                <p14:modId xmlns:p14="http://schemas.microsoft.com/office/powerpoint/2010/main" val="938898652"/>
              </p:ext>
            </p:extLst>
          </p:nvPr>
        </p:nvGraphicFramePr>
        <p:xfrm>
          <a:off x="1137683" y="1359754"/>
          <a:ext cx="5964868" cy="5321124"/>
        </p:xfrm>
        <a:graphic>
          <a:graphicData uri="http://schemas.openxmlformats.org/drawingml/2006/table">
            <a:tbl>
              <a:tblPr/>
              <a:tblGrid>
                <a:gridCol w="1019900"/>
                <a:gridCol w="618121"/>
                <a:gridCol w="618121"/>
                <a:gridCol w="618121"/>
                <a:gridCol w="618121"/>
                <a:gridCol w="618121"/>
                <a:gridCol w="618121"/>
                <a:gridCol w="618121"/>
                <a:gridCol w="618121"/>
              </a:tblGrid>
              <a:tr h="241516">
                <a:tc rowSpan="3">
                  <a:txBody>
                    <a:bodyPr/>
                    <a:lstStyle/>
                    <a:p>
                      <a:pPr algn="ctr" fontAlgn="ctr"/>
                      <a:r>
                        <a:rPr lang="cs-CZ" sz="1400" b="1" i="0" u="none" strike="noStrike" dirty="0" err="1">
                          <a:effectLst/>
                          <a:latin typeface="+mj-lt"/>
                        </a:rPr>
                        <a:t>Cytokine</a:t>
                      </a:r>
                      <a:endParaRPr lang="cs-CZ" sz="1200" b="1" i="0" u="none" strike="noStrike" dirty="0">
                        <a:effectLst/>
                        <a:latin typeface="+mj-lt"/>
                      </a:endParaRP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0C226"/>
                    </a:solidFill>
                  </a:tcPr>
                </a:tc>
                <a:tc gridSpan="8">
                  <a:txBody>
                    <a:bodyPr/>
                    <a:lstStyle/>
                    <a:p>
                      <a:pPr algn="ctr" fontAlgn="ctr"/>
                      <a:r>
                        <a:rPr lang="cs-CZ" sz="1600" b="1" i="0" u="none" strike="noStrike" dirty="0" err="1">
                          <a:effectLst/>
                          <a:latin typeface="+mj-lt"/>
                        </a:rPr>
                        <a:t>Material</a:t>
                      </a:r>
                      <a:r>
                        <a:rPr lang="cs-CZ" sz="1600" b="1" i="0" u="none" strike="noStrike" dirty="0">
                          <a:effectLst/>
                          <a:latin typeface="+mj-lt"/>
                        </a:rPr>
                        <a:t> / </a:t>
                      </a:r>
                      <a:r>
                        <a:rPr lang="cs-CZ" sz="1600" b="1" i="0" u="none" strike="noStrike" dirty="0" err="1">
                          <a:effectLst/>
                          <a:latin typeface="+mj-lt"/>
                        </a:rPr>
                        <a:t>Cultivation</a:t>
                      </a:r>
                      <a:endParaRPr lang="cs-CZ" sz="1600" b="1" i="0" u="none" strike="noStrike" dirty="0">
                        <a:effectLst/>
                        <a:latin typeface="+mj-lt"/>
                      </a:endParaRP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182346">
                <a:tc vMerge="1">
                  <a:txBody>
                    <a:bodyPr/>
                    <a:lstStyle/>
                    <a:p>
                      <a:endParaRPr lang="cs-CZ"/>
                    </a:p>
                  </a:txBody>
                  <a:tcPr/>
                </a:tc>
                <a:tc gridSpan="2">
                  <a:txBody>
                    <a:bodyPr/>
                    <a:lstStyle/>
                    <a:p>
                      <a:pPr algn="ctr" fontAlgn="ctr"/>
                      <a:r>
                        <a:rPr lang="cs-CZ" sz="1200" b="1" i="0" u="none" strike="noStrike" dirty="0">
                          <a:effectLst/>
                          <a:latin typeface="+mj-lt"/>
                        </a:rPr>
                        <a:t>Ti/ALG/HAP</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4E8"/>
                    </a:solidFill>
                  </a:tcPr>
                </a:tc>
                <a:tc hMerge="1">
                  <a:txBody>
                    <a:bodyPr/>
                    <a:lstStyle/>
                    <a:p>
                      <a:endParaRPr lang="cs-CZ"/>
                    </a:p>
                  </a:txBody>
                  <a:tcPr/>
                </a:tc>
                <a:tc gridSpan="2">
                  <a:txBody>
                    <a:bodyPr/>
                    <a:lstStyle/>
                    <a:p>
                      <a:pPr algn="ctr" fontAlgn="ctr"/>
                      <a:r>
                        <a:rPr lang="cs-CZ" sz="1200" b="1" i="0" u="none" strike="noStrike">
                          <a:effectLst/>
                          <a:latin typeface="+mj-lt"/>
                        </a:rPr>
                        <a:t>Ti/ALG/TCP</a:t>
                      </a:r>
                    </a:p>
                  </a:txBody>
                  <a:tcPr marL="4983" marR="4983" marT="4983" marB="0" anchor="ctr">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4E8"/>
                    </a:solidFill>
                  </a:tcPr>
                </a:tc>
                <a:tc hMerge="1">
                  <a:txBody>
                    <a:bodyPr/>
                    <a:lstStyle/>
                    <a:p>
                      <a:endParaRPr lang="cs-CZ"/>
                    </a:p>
                  </a:txBody>
                  <a:tcPr/>
                </a:tc>
                <a:tc gridSpan="2">
                  <a:txBody>
                    <a:bodyPr/>
                    <a:lstStyle/>
                    <a:p>
                      <a:pPr algn="ctr" fontAlgn="ctr"/>
                      <a:r>
                        <a:rPr lang="cs-CZ" sz="1200" b="0" i="0" u="none" strike="noStrike">
                          <a:effectLst/>
                          <a:latin typeface="+mj-lt"/>
                        </a:rPr>
                        <a:t>Titanium</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4E8"/>
                    </a:solidFill>
                  </a:tcPr>
                </a:tc>
                <a:tc hMerge="1">
                  <a:txBody>
                    <a:bodyPr/>
                    <a:lstStyle/>
                    <a:p>
                      <a:endParaRPr lang="cs-CZ"/>
                    </a:p>
                  </a:txBody>
                  <a:tcPr/>
                </a:tc>
                <a:tc gridSpan="2">
                  <a:txBody>
                    <a:bodyPr/>
                    <a:lstStyle/>
                    <a:p>
                      <a:pPr algn="ctr" fontAlgn="ctr"/>
                      <a:r>
                        <a:rPr lang="cs-CZ" sz="1200" b="0" i="0" u="none" strike="noStrike">
                          <a:effectLst/>
                          <a:latin typeface="+mj-lt"/>
                        </a:rPr>
                        <a:t>Ti/ALG</a:t>
                      </a:r>
                    </a:p>
                  </a:txBody>
                  <a:tcPr marL="4983" marR="4983" marT="4983"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EF4E8"/>
                    </a:solidFill>
                  </a:tcPr>
                </a:tc>
                <a:tc hMerge="1">
                  <a:txBody>
                    <a:bodyPr/>
                    <a:lstStyle/>
                    <a:p>
                      <a:endParaRPr lang="cs-CZ"/>
                    </a:p>
                  </a:txBody>
                  <a:tcPr/>
                </a:tc>
              </a:tr>
              <a:tr h="182346">
                <a:tc vMerge="1">
                  <a:txBody>
                    <a:bodyPr/>
                    <a:lstStyle/>
                    <a:p>
                      <a:endParaRPr lang="cs-CZ"/>
                    </a:p>
                  </a:txBody>
                  <a:tcPr/>
                </a:tc>
                <a:tc>
                  <a:txBody>
                    <a:bodyPr/>
                    <a:lstStyle/>
                    <a:p>
                      <a:pPr algn="ctr" fontAlgn="ctr"/>
                      <a:r>
                        <a:rPr lang="cs-CZ" sz="1200" b="0" i="0" u="none" strike="noStrike" dirty="0">
                          <a:effectLst/>
                          <a:latin typeface="+mj-lt"/>
                        </a:rPr>
                        <a:t>3 </a:t>
                      </a:r>
                      <a:r>
                        <a:rPr lang="cs-CZ" sz="1200" b="0" i="0" u="none" strike="noStrike" dirty="0" err="1">
                          <a:effectLst/>
                          <a:latin typeface="+mj-lt"/>
                        </a:rPr>
                        <a:t>days</a:t>
                      </a:r>
                      <a:endParaRPr lang="cs-CZ" sz="1200" b="0" i="0" u="none" strike="noStrike" dirty="0">
                        <a:effectLst/>
                        <a:latin typeface="+mj-lt"/>
                      </a:endParaRP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dirty="0">
                          <a:effectLst/>
                          <a:latin typeface="+mj-lt"/>
                        </a:rPr>
                        <a:t>7 </a:t>
                      </a:r>
                      <a:r>
                        <a:rPr lang="cs-CZ" sz="1200" b="0" i="0" u="none" strike="noStrike" dirty="0" err="1">
                          <a:effectLst/>
                          <a:latin typeface="+mj-lt"/>
                        </a:rPr>
                        <a:t>days</a:t>
                      </a:r>
                      <a:endParaRPr lang="cs-CZ" sz="1200" b="0" i="0" u="none" strike="noStrike" dirty="0">
                        <a:effectLst/>
                        <a:latin typeface="+mj-lt"/>
                      </a:endParaRPr>
                    </a:p>
                  </a:txBody>
                  <a:tcPr marL="4983" marR="4983" marT="49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a:effectLst/>
                          <a:latin typeface="+mj-lt"/>
                        </a:rPr>
                        <a:t>3 days </a:t>
                      </a:r>
                    </a:p>
                  </a:txBody>
                  <a:tcPr marL="4983" marR="4983" marT="49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a:effectLst/>
                          <a:latin typeface="+mj-lt"/>
                        </a:rPr>
                        <a:t>7 days</a:t>
                      </a:r>
                    </a:p>
                  </a:txBody>
                  <a:tcPr marL="4983" marR="4983" marT="4983" marB="0" anchor="ctr">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a:effectLst/>
                          <a:latin typeface="+mj-lt"/>
                        </a:rPr>
                        <a:t>3 days</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a:effectLst/>
                          <a:latin typeface="+mj-lt"/>
                        </a:rPr>
                        <a:t>7 days</a:t>
                      </a:r>
                    </a:p>
                  </a:txBody>
                  <a:tcPr marL="4983" marR="4983" marT="49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a:effectLst/>
                          <a:latin typeface="+mj-lt"/>
                        </a:rPr>
                        <a:t>3 days</a:t>
                      </a:r>
                    </a:p>
                  </a:txBody>
                  <a:tcPr marL="4983" marR="4983" marT="49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c>
                  <a:txBody>
                    <a:bodyPr/>
                    <a:lstStyle/>
                    <a:p>
                      <a:pPr algn="ctr" fontAlgn="ctr"/>
                      <a:r>
                        <a:rPr lang="cs-CZ" sz="1200" b="0" i="0" u="none" strike="noStrike">
                          <a:effectLst/>
                          <a:latin typeface="+mj-lt"/>
                        </a:rPr>
                        <a:t>7 days</a:t>
                      </a:r>
                    </a:p>
                  </a:txBody>
                  <a:tcPr marL="4983" marR="4983" marT="4983"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9CD"/>
                    </a:solidFill>
                  </a:tcPr>
                </a:tc>
              </a:tr>
              <a:tr h="182346">
                <a:tc>
                  <a:txBody>
                    <a:bodyPr/>
                    <a:lstStyle/>
                    <a:p>
                      <a:pPr algn="ctr" fontAlgn="ctr"/>
                      <a:r>
                        <a:rPr lang="cs-CZ" sz="1200" b="1" i="0" u="none" strike="noStrike" dirty="0">
                          <a:effectLst/>
                          <a:latin typeface="+mj-lt"/>
                        </a:rPr>
                        <a:t>Eotaxin-2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dirty="0">
                          <a:effectLst/>
                          <a:latin typeface="+mj-lt"/>
                        </a:rPr>
                        <a:t>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GM-CSF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dirty="0">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I-309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dirty="0">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6</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ICAM-1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IL-10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IL-16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65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dirty="0">
                          <a:effectLst/>
                          <a:latin typeface="+mj-lt"/>
                        </a:rPr>
                        <a:t>23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dirty="0">
                          <a:effectLst/>
                          <a:latin typeface="+mj-lt"/>
                        </a:rPr>
                        <a:t>30</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39</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50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24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33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182346">
                <a:tc>
                  <a:txBody>
                    <a:bodyPr/>
                    <a:lstStyle/>
                    <a:p>
                      <a:pPr algn="ctr" fontAlgn="ctr"/>
                      <a:r>
                        <a:rPr lang="cs-CZ" sz="1200" b="1" i="0" u="none" strike="noStrike" dirty="0">
                          <a:effectLst/>
                          <a:latin typeface="+mj-lt"/>
                        </a:rPr>
                        <a:t>IL-1a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8</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9</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IL-1b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5</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IL-3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10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IL-6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121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127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117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dirty="0">
                          <a:effectLst/>
                          <a:latin typeface="+mj-lt"/>
                        </a:rPr>
                        <a:t>133</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dirty="0">
                          <a:effectLst/>
                          <a:latin typeface="+mj-lt"/>
                        </a:rPr>
                        <a:t>75</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mj-lt"/>
                        </a:rPr>
                        <a:t>150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r>
              <a:tr h="182346">
                <a:tc>
                  <a:txBody>
                    <a:bodyPr/>
                    <a:lstStyle/>
                    <a:p>
                      <a:pPr algn="ctr" fontAlgn="ctr"/>
                      <a:r>
                        <a:rPr lang="cs-CZ" sz="1200" b="1" i="0" u="none" strike="noStrike" dirty="0">
                          <a:effectLst/>
                          <a:latin typeface="+mj-lt"/>
                        </a:rPr>
                        <a:t>IL-6sR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3</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IL-8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117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121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67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68</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dirty="0">
                          <a:effectLst/>
                          <a:latin typeface="+mj-lt"/>
                        </a:rPr>
                        <a:t>111</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127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52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79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2346">
                <a:tc>
                  <a:txBody>
                    <a:bodyPr/>
                    <a:lstStyle/>
                    <a:p>
                      <a:pPr algn="ctr" fontAlgn="ctr"/>
                      <a:r>
                        <a:rPr lang="cs-CZ" sz="1200" b="1" i="0" u="none" strike="noStrike" dirty="0">
                          <a:effectLst/>
                          <a:latin typeface="+mj-lt"/>
                        </a:rPr>
                        <a:t>IP-10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27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24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8</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19</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M-CSF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MCP-1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94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mj-lt"/>
                        </a:rPr>
                        <a:t>123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58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77</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effectLst/>
                          <a:latin typeface="+mj-lt"/>
                        </a:rPr>
                        <a:t>59</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dirty="0">
                          <a:effectLst/>
                          <a:latin typeface="+mj-lt"/>
                        </a:rPr>
                        <a:t>113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dirty="0">
                          <a:effectLst/>
                          <a:latin typeface="+mj-lt"/>
                        </a:rPr>
                        <a:t>54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85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82346">
                <a:tc>
                  <a:txBody>
                    <a:bodyPr/>
                    <a:lstStyle/>
                    <a:p>
                      <a:pPr algn="ctr" fontAlgn="ctr"/>
                      <a:r>
                        <a:rPr lang="cs-CZ" sz="1200" b="1" i="0" u="none" strike="noStrike" dirty="0">
                          <a:effectLst/>
                          <a:latin typeface="+mj-lt"/>
                        </a:rPr>
                        <a:t>MIP-1a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32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47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20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31</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dirty="0">
                          <a:effectLst/>
                          <a:latin typeface="+mj-lt"/>
                        </a:rPr>
                        <a:t>26</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58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dirty="0">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MIP-1b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63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58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76</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effectLst/>
                          <a:latin typeface="+mj-lt"/>
                        </a:rPr>
                        <a:t>56</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dirty="0">
                          <a:effectLst/>
                          <a:latin typeface="+mj-lt"/>
                        </a:rPr>
                        <a:t>82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effectLst/>
                          <a:latin typeface="+mj-lt"/>
                        </a:rPr>
                        <a:t>27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31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r>
              <a:tr h="182346">
                <a:tc>
                  <a:txBody>
                    <a:bodyPr/>
                    <a:lstStyle/>
                    <a:p>
                      <a:pPr algn="ctr" fontAlgn="ctr"/>
                      <a:r>
                        <a:rPr lang="cs-CZ" sz="1200" b="1" i="0" u="none" strike="noStrike" dirty="0">
                          <a:effectLst/>
                          <a:latin typeface="+mj-lt"/>
                        </a:rPr>
                        <a:t>PDGF-BB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11</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RANTES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99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mj-lt"/>
                        </a:rPr>
                        <a:t>109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85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mj-lt"/>
                        </a:rPr>
                        <a:t>117</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dirty="0">
                          <a:effectLst/>
                          <a:latin typeface="+mj-lt"/>
                        </a:rPr>
                        <a:t>95</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effectLst/>
                          <a:latin typeface="+mj-lt"/>
                        </a:rPr>
                        <a:t>117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dirty="0">
                          <a:effectLst/>
                          <a:latin typeface="+mj-lt"/>
                        </a:rPr>
                        <a:t>119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cs-CZ" sz="1200" b="1" i="0" u="none" strike="noStrike">
                          <a:effectLst/>
                          <a:latin typeface="+mj-lt"/>
                        </a:rPr>
                        <a:t>117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182346">
                <a:tc>
                  <a:txBody>
                    <a:bodyPr/>
                    <a:lstStyle/>
                    <a:p>
                      <a:pPr algn="ctr" fontAlgn="ctr"/>
                      <a:r>
                        <a:rPr lang="cs-CZ" sz="1200" b="1" i="0" u="none" strike="noStrike" dirty="0">
                          <a:effectLst/>
                          <a:latin typeface="+mj-lt"/>
                        </a:rPr>
                        <a:t>TGF-b1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3</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TIMP-2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9</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7</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TNF-a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10</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8</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a:effectLst/>
                          <a:latin typeface="+mj-lt"/>
                        </a:rPr>
                        <a:t>TNF-b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41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42</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4</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36</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dirty="0">
                          <a:effectLst/>
                          <a:latin typeface="+mj-lt"/>
                        </a:rPr>
                        <a:t>45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C226"/>
                    </a:solidFill>
                  </a:tcPr>
                </a:tc>
                <a:tc>
                  <a:txBody>
                    <a:bodyPr/>
                    <a:lstStyle/>
                    <a:p>
                      <a:pPr algn="ctr" fontAlgn="ctr"/>
                      <a:r>
                        <a:rPr lang="cs-CZ" sz="1200" b="1" i="0" u="none" strike="noStrike">
                          <a:effectLst/>
                          <a:latin typeface="+mj-lt"/>
                        </a:rPr>
                        <a:t>7</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err="1">
                          <a:effectLst/>
                          <a:latin typeface="+mj-lt"/>
                        </a:rPr>
                        <a:t>sTNFRI</a:t>
                      </a:r>
                      <a:r>
                        <a:rPr lang="cs-CZ" sz="1200" b="1" i="0" u="none" strike="noStrike" dirty="0">
                          <a:effectLst/>
                          <a:latin typeface="+mj-lt"/>
                        </a:rPr>
                        <a:t> </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2</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82346">
                <a:tc>
                  <a:txBody>
                    <a:bodyPr/>
                    <a:lstStyle/>
                    <a:p>
                      <a:pPr algn="ctr" fontAlgn="ctr"/>
                      <a:r>
                        <a:rPr lang="cs-CZ" sz="1200" b="1" i="0" u="none" strike="noStrike" dirty="0" err="1">
                          <a:effectLst/>
                          <a:latin typeface="+mj-lt"/>
                        </a:rPr>
                        <a:t>sTNFRII</a:t>
                      </a:r>
                      <a:endParaRPr lang="cs-CZ" sz="1200" b="1" i="0" u="none" strike="noStrike" dirty="0">
                        <a:effectLst/>
                        <a:latin typeface="+mj-lt"/>
                      </a:endParaRP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0C226"/>
                    </a:solidFill>
                  </a:tcPr>
                </a:tc>
                <a:tc>
                  <a:txBody>
                    <a:bodyPr/>
                    <a:lstStyle/>
                    <a:p>
                      <a:pPr algn="ctr" fontAlgn="ctr"/>
                      <a:r>
                        <a:rPr lang="cs-CZ" sz="1200" b="1" i="0" u="none" strike="noStrike">
                          <a:effectLst/>
                          <a:latin typeface="+mj-lt"/>
                        </a:rPr>
                        <a:t>16</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31</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a:effectLst/>
                          <a:latin typeface="+mj-lt"/>
                        </a:rPr>
                        <a:t>5</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6</a:t>
                      </a:r>
                    </a:p>
                  </a:txBody>
                  <a:tcPr marL="4983" marR="4983" marT="4983"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8</a:t>
                      </a:r>
                    </a:p>
                  </a:txBody>
                  <a:tcPr marL="4983" marR="4983" marT="4983"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effectLst/>
                          <a:latin typeface="+mj-lt"/>
                        </a:rPr>
                        <a:t>23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ctr"/>
                      <a:r>
                        <a:rPr lang="cs-CZ" sz="1200" b="1" i="0" u="none" strike="noStrike" dirty="0">
                          <a:effectLst/>
                          <a:latin typeface="+mj-lt"/>
                        </a:rPr>
                        <a:t>3</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effectLst/>
                          <a:latin typeface="+mj-lt"/>
                        </a:rPr>
                        <a:t>8</a:t>
                      </a:r>
                    </a:p>
                  </a:txBody>
                  <a:tcPr marL="4983" marR="4983" marT="498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bl>
          </a:graphicData>
        </a:graphic>
      </p:graphicFrame>
      <p:sp>
        <p:nvSpPr>
          <p:cNvPr id="10" name="Elipsa 8"/>
          <p:cNvSpPr/>
          <p:nvPr/>
        </p:nvSpPr>
        <p:spPr>
          <a:xfrm>
            <a:off x="5337524" y="3665793"/>
            <a:ext cx="458788" cy="219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Tree>
    <p:extLst>
      <p:ext uri="{BB962C8B-B14F-4D97-AF65-F5344CB8AC3E}">
        <p14:creationId xmlns:p14="http://schemas.microsoft.com/office/powerpoint/2010/main" val="394056407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Obdélník 5"/>
          <p:cNvSpPr>
            <a:spLocks noChangeArrowheads="1"/>
          </p:cNvSpPr>
          <p:nvPr/>
        </p:nvSpPr>
        <p:spPr bwMode="auto">
          <a:xfrm>
            <a:off x="8043863" y="2132013"/>
            <a:ext cx="3213100" cy="4037012"/>
          </a:xfrm>
          <a:prstGeom prst="rect">
            <a:avLst/>
          </a:prstGeom>
          <a:noFill/>
          <a:ln w="9525">
            <a:noFill/>
            <a:miter lim="800000"/>
            <a:headEnd/>
            <a:tailEnd/>
          </a:ln>
        </p:spPr>
        <p:txBody>
          <a:bodyPr>
            <a:spAutoFit/>
          </a:bodyPr>
          <a:lstStyle/>
          <a:p>
            <a:pPr>
              <a:spcAft>
                <a:spcPts val="1000"/>
              </a:spcAft>
            </a:pPr>
            <a:r>
              <a:rPr lang="cs-CZ" b="1" dirty="0" err="1">
                <a:solidFill>
                  <a:srgbClr val="4B4B4B"/>
                </a:solidFill>
                <a:latin typeface="Trebuchet MS" pitchFamily="34" charset="0"/>
              </a:rPr>
              <a:t>Averaged</a:t>
            </a:r>
            <a:r>
              <a:rPr lang="cs-CZ" b="1" dirty="0">
                <a:solidFill>
                  <a:srgbClr val="4B4B4B"/>
                </a:solidFill>
                <a:latin typeface="Trebuchet MS" pitchFamily="34" charset="0"/>
              </a:rPr>
              <a:t> </a:t>
            </a:r>
            <a:r>
              <a:rPr lang="cs-CZ" b="1" dirty="0" err="1">
                <a:solidFill>
                  <a:srgbClr val="4B4B4B"/>
                </a:solidFill>
                <a:latin typeface="Trebuchet MS" pitchFamily="34" charset="0"/>
              </a:rPr>
              <a:t>values</a:t>
            </a:r>
            <a:endParaRPr lang="en-US" b="1" dirty="0">
              <a:solidFill>
                <a:srgbClr val="4B4B4B"/>
              </a:solidFill>
              <a:latin typeface="Trebuchet MS" pitchFamily="34" charset="0"/>
            </a:endParaRPr>
          </a:p>
          <a:p>
            <a:r>
              <a:rPr lang="cs-CZ" b="1" dirty="0" err="1">
                <a:solidFill>
                  <a:srgbClr val="FF66CC"/>
                </a:solidFill>
                <a:latin typeface="Trebuchet MS" pitchFamily="34" charset="0"/>
              </a:rPr>
              <a:t>above</a:t>
            </a:r>
            <a:r>
              <a:rPr lang="cs-CZ" b="1" dirty="0">
                <a:solidFill>
                  <a:srgbClr val="FF66CC"/>
                </a:solidFill>
                <a:latin typeface="Trebuchet MS" pitchFamily="34" charset="0"/>
              </a:rPr>
              <a:t> 2</a:t>
            </a:r>
            <a:r>
              <a:rPr lang="en-US" b="1" dirty="0">
                <a:solidFill>
                  <a:srgbClr val="FF66CC"/>
                </a:solidFill>
                <a:latin typeface="Trebuchet MS" pitchFamily="34" charset="0"/>
              </a:rPr>
              <a:t>0</a:t>
            </a:r>
            <a:r>
              <a:rPr lang="cs-CZ" b="1" dirty="0">
                <a:solidFill>
                  <a:srgbClr val="FF66CC"/>
                </a:solidFill>
                <a:latin typeface="Trebuchet MS" pitchFamily="34" charset="0"/>
              </a:rPr>
              <a:t> </a:t>
            </a:r>
            <a:r>
              <a:rPr lang="en-US" b="1" dirty="0">
                <a:solidFill>
                  <a:srgbClr val="FF66CC"/>
                </a:solidFill>
                <a:latin typeface="Trebuchet MS" pitchFamily="34" charset="0"/>
              </a:rPr>
              <a:t> </a:t>
            </a:r>
            <a:r>
              <a:rPr lang="cs-CZ" b="1" dirty="0">
                <a:solidFill>
                  <a:srgbClr val="FF66CC"/>
                </a:solidFill>
                <a:latin typeface="Trebuchet MS" pitchFamily="34" charset="0"/>
              </a:rPr>
              <a:t>- rose</a:t>
            </a:r>
            <a:endParaRPr lang="en-US" b="1" dirty="0">
              <a:solidFill>
                <a:srgbClr val="FF66CC"/>
              </a:solidFill>
              <a:latin typeface="Trebuchet MS" pitchFamily="34" charset="0"/>
            </a:endParaRPr>
          </a:p>
          <a:p>
            <a:r>
              <a:rPr lang="cs-CZ" b="1" dirty="0" err="1">
                <a:solidFill>
                  <a:srgbClr val="3F7819"/>
                </a:solidFill>
                <a:latin typeface="Trebuchet MS" pitchFamily="34" charset="0"/>
              </a:rPr>
              <a:t>above</a:t>
            </a:r>
            <a:r>
              <a:rPr lang="cs-CZ" b="1" dirty="0">
                <a:solidFill>
                  <a:srgbClr val="3F7819"/>
                </a:solidFill>
                <a:latin typeface="Trebuchet MS" pitchFamily="34" charset="0"/>
              </a:rPr>
              <a:t> 4</a:t>
            </a:r>
            <a:r>
              <a:rPr lang="en-US" b="1" dirty="0">
                <a:solidFill>
                  <a:srgbClr val="3F7819"/>
                </a:solidFill>
                <a:latin typeface="Trebuchet MS" pitchFamily="34" charset="0"/>
              </a:rPr>
              <a:t>0</a:t>
            </a:r>
            <a:r>
              <a:rPr lang="cs-CZ" b="1" dirty="0">
                <a:solidFill>
                  <a:srgbClr val="3F7819"/>
                </a:solidFill>
                <a:latin typeface="Trebuchet MS" pitchFamily="34" charset="0"/>
              </a:rPr>
              <a:t> - green </a:t>
            </a:r>
            <a:endParaRPr lang="en-US" b="1" dirty="0">
              <a:solidFill>
                <a:srgbClr val="3F7819"/>
              </a:solidFill>
              <a:latin typeface="Trebuchet MS" pitchFamily="34" charset="0"/>
            </a:endParaRPr>
          </a:p>
          <a:p>
            <a:r>
              <a:rPr lang="cs-CZ" b="1" dirty="0" err="1">
                <a:solidFill>
                  <a:srgbClr val="FFC000"/>
                </a:solidFill>
                <a:latin typeface="Trebuchet MS" pitchFamily="34" charset="0"/>
              </a:rPr>
              <a:t>above</a:t>
            </a:r>
            <a:r>
              <a:rPr lang="cs-CZ" b="1" dirty="0">
                <a:solidFill>
                  <a:srgbClr val="FFC000"/>
                </a:solidFill>
                <a:latin typeface="Trebuchet MS" pitchFamily="34" charset="0"/>
              </a:rPr>
              <a:t> 70 </a:t>
            </a:r>
            <a:r>
              <a:rPr lang="en-US" b="1" dirty="0">
                <a:solidFill>
                  <a:srgbClr val="FFC000"/>
                </a:solidFill>
                <a:latin typeface="Trebuchet MS" pitchFamily="34" charset="0"/>
              </a:rPr>
              <a:t> </a:t>
            </a:r>
            <a:r>
              <a:rPr lang="cs-CZ" b="1" dirty="0">
                <a:solidFill>
                  <a:srgbClr val="FFC000"/>
                </a:solidFill>
                <a:latin typeface="Trebuchet MS" pitchFamily="34" charset="0"/>
              </a:rPr>
              <a:t>- </a:t>
            </a:r>
            <a:r>
              <a:rPr lang="cs-CZ" b="1" dirty="0" err="1">
                <a:solidFill>
                  <a:srgbClr val="FFC000"/>
                </a:solidFill>
                <a:latin typeface="Trebuchet MS" pitchFamily="34" charset="0"/>
              </a:rPr>
              <a:t>yelow</a:t>
            </a:r>
            <a:r>
              <a:rPr lang="cs-CZ" b="1" dirty="0">
                <a:solidFill>
                  <a:srgbClr val="FFC000"/>
                </a:solidFill>
                <a:latin typeface="Trebuchet MS" pitchFamily="34" charset="0"/>
              </a:rPr>
              <a:t>  </a:t>
            </a:r>
            <a:endParaRPr lang="en-US" b="1" dirty="0">
              <a:solidFill>
                <a:srgbClr val="FFC000"/>
              </a:solidFill>
              <a:latin typeface="Trebuchet MS" pitchFamily="34" charset="0"/>
            </a:endParaRPr>
          </a:p>
          <a:p>
            <a:r>
              <a:rPr lang="cs-CZ" b="1" dirty="0" err="1">
                <a:solidFill>
                  <a:srgbClr val="F22231"/>
                </a:solidFill>
                <a:latin typeface="Trebuchet MS" pitchFamily="34" charset="0"/>
              </a:rPr>
              <a:t>above</a:t>
            </a:r>
            <a:r>
              <a:rPr lang="cs-CZ" b="1" dirty="0">
                <a:solidFill>
                  <a:srgbClr val="F22231"/>
                </a:solidFill>
                <a:latin typeface="Trebuchet MS" pitchFamily="34" charset="0"/>
              </a:rPr>
              <a:t> 100 - </a:t>
            </a:r>
            <a:r>
              <a:rPr lang="cs-CZ" b="1" dirty="0" err="1">
                <a:solidFill>
                  <a:srgbClr val="F22231"/>
                </a:solidFill>
                <a:latin typeface="Trebuchet MS" pitchFamily="34" charset="0"/>
              </a:rPr>
              <a:t>red</a:t>
            </a:r>
            <a:r>
              <a:rPr lang="cs-CZ" b="1" dirty="0">
                <a:solidFill>
                  <a:srgbClr val="F22231"/>
                </a:solidFill>
                <a:latin typeface="Trebuchet MS" pitchFamily="34" charset="0"/>
              </a:rPr>
              <a:t> </a:t>
            </a:r>
            <a:endParaRPr lang="en-US" b="1" dirty="0">
              <a:solidFill>
                <a:srgbClr val="F22231"/>
              </a:solidFill>
              <a:latin typeface="Trebuchet MS" pitchFamily="34" charset="0"/>
            </a:endParaRPr>
          </a:p>
          <a:p>
            <a:endParaRPr lang="cs-CZ" sz="1600" dirty="0">
              <a:solidFill>
                <a:srgbClr val="6B6B6B"/>
              </a:solidFill>
              <a:latin typeface="Trebuchet MS" pitchFamily="34" charset="0"/>
            </a:endParaRPr>
          </a:p>
          <a:p>
            <a:endParaRPr lang="cs-CZ" sz="1600" dirty="0">
              <a:solidFill>
                <a:srgbClr val="6B6B6B"/>
              </a:solidFill>
              <a:latin typeface="Trebuchet MS" pitchFamily="34" charset="0"/>
            </a:endParaRPr>
          </a:p>
          <a:p>
            <a:r>
              <a:rPr lang="en-US" sz="1600" dirty="0">
                <a:solidFill>
                  <a:srgbClr val="4B4B4B"/>
                </a:solidFill>
                <a:latin typeface="Trebuchet MS" pitchFamily="34" charset="0"/>
              </a:rPr>
              <a:t>Limits selected with regards </a:t>
            </a:r>
            <a:r>
              <a:rPr lang="cs-CZ" sz="1600" dirty="0">
                <a:solidFill>
                  <a:srgbClr val="4B4B4B"/>
                </a:solidFill>
                <a:latin typeface="Trebuchet MS" pitchFamily="34" charset="0"/>
              </a:rPr>
              <a:t>    </a:t>
            </a:r>
            <a:r>
              <a:rPr lang="en-US" sz="1600" dirty="0">
                <a:solidFill>
                  <a:srgbClr val="4B4B4B"/>
                </a:solidFill>
                <a:latin typeface="Trebuchet MS" pitchFamily="34" charset="0"/>
              </a:rPr>
              <a:t>to the </a:t>
            </a:r>
            <a:r>
              <a:rPr lang="en-US" sz="1600" u="sng" dirty="0">
                <a:solidFill>
                  <a:srgbClr val="4B4B4B"/>
                </a:solidFill>
                <a:latin typeface="Trebuchet MS" pitchFamily="34" charset="0"/>
              </a:rPr>
              <a:t>highest</a:t>
            </a:r>
            <a:r>
              <a:rPr lang="en-US" sz="1600" dirty="0">
                <a:solidFill>
                  <a:srgbClr val="4B4B4B"/>
                </a:solidFill>
                <a:latin typeface="Trebuchet MS" pitchFamily="34" charset="0"/>
              </a:rPr>
              <a:t> measured value - </a:t>
            </a:r>
            <a:r>
              <a:rPr lang="en-US" sz="1600" b="1" dirty="0" smtClean="0">
                <a:solidFill>
                  <a:srgbClr val="4B4B4B"/>
                </a:solidFill>
                <a:latin typeface="Trebuchet MS" pitchFamily="34" charset="0"/>
              </a:rPr>
              <a:t>1</a:t>
            </a:r>
            <a:r>
              <a:rPr lang="cs-CZ" sz="1600" b="1" dirty="0" smtClean="0">
                <a:solidFill>
                  <a:srgbClr val="4B4B4B"/>
                </a:solidFill>
                <a:latin typeface="Trebuchet MS" pitchFamily="34" charset="0"/>
              </a:rPr>
              <a:t>50</a:t>
            </a:r>
            <a:r>
              <a:rPr lang="en-US" sz="1600" dirty="0" smtClean="0">
                <a:solidFill>
                  <a:srgbClr val="4B4B4B"/>
                </a:solidFill>
                <a:latin typeface="Trebuchet MS" pitchFamily="34" charset="0"/>
              </a:rPr>
              <a:t> </a:t>
            </a:r>
            <a:r>
              <a:rPr lang="en-US" sz="1600" dirty="0">
                <a:solidFill>
                  <a:srgbClr val="4B4B4B"/>
                </a:solidFill>
                <a:latin typeface="Trebuchet MS" pitchFamily="34" charset="0"/>
              </a:rPr>
              <a:t>and absolute values of the negative and positive controls.</a:t>
            </a:r>
            <a:br>
              <a:rPr lang="en-US" sz="1600" dirty="0">
                <a:solidFill>
                  <a:srgbClr val="4B4B4B"/>
                </a:solidFill>
                <a:latin typeface="Trebuchet MS" pitchFamily="34" charset="0"/>
              </a:rPr>
            </a:br>
            <a:endParaRPr lang="cs-CZ" sz="1600" dirty="0">
              <a:solidFill>
                <a:srgbClr val="4B4B4B"/>
              </a:solidFill>
              <a:latin typeface="Trebuchet MS" pitchFamily="34" charset="0"/>
            </a:endParaRPr>
          </a:p>
          <a:p>
            <a:r>
              <a:rPr lang="en-US" sz="1600" dirty="0">
                <a:solidFill>
                  <a:srgbClr val="4B4B4B"/>
                </a:solidFill>
                <a:latin typeface="Trebuchet MS" pitchFamily="34" charset="0"/>
              </a:rPr>
              <a:t>Cytokines produced at a level close to the negative control were omitted. </a:t>
            </a:r>
            <a:r>
              <a:rPr lang="cs-CZ" sz="1600" dirty="0">
                <a:solidFill>
                  <a:srgbClr val="4B4B4B"/>
                </a:solidFill>
                <a:latin typeface="Trebuchet MS" pitchFamily="34" charset="0"/>
              </a:rPr>
              <a:t> </a:t>
            </a:r>
          </a:p>
        </p:txBody>
      </p:sp>
      <p:sp>
        <p:nvSpPr>
          <p:cNvPr id="8" name="Elipsa 7"/>
          <p:cNvSpPr/>
          <p:nvPr/>
        </p:nvSpPr>
        <p:spPr>
          <a:xfrm>
            <a:off x="8099425" y="4683125"/>
            <a:ext cx="458788" cy="219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35853" name="Rectangle 13"/>
          <p:cNvSpPr>
            <a:spLocks noChangeArrowheads="1"/>
          </p:cNvSpPr>
          <p:nvPr/>
        </p:nvSpPr>
        <p:spPr bwMode="auto">
          <a:xfrm>
            <a:off x="628650" y="365125"/>
            <a:ext cx="7315200" cy="769938"/>
          </a:xfrm>
          <a:prstGeom prst="rect">
            <a:avLst/>
          </a:prstGeom>
          <a:noFill/>
          <a:ln w="9525">
            <a:noFill/>
            <a:miter lim="800000"/>
            <a:headEnd/>
            <a:tailEnd/>
          </a:ln>
          <a:effectLst/>
        </p:spPr>
        <p:txBody>
          <a:bodyPr wrap="none">
            <a:spAutoFit/>
          </a:bodyPr>
          <a:lstStyle/>
          <a:p>
            <a:pPr>
              <a:defRPr/>
            </a:pPr>
            <a:r>
              <a:rPr lang="cs-CZ" sz="4400" dirty="0">
                <a:solidFill>
                  <a:srgbClr val="67891B"/>
                </a:solidFill>
                <a:effectLst>
                  <a:outerShdw blurRad="38100" dist="38100" dir="2700000" algn="tl">
                    <a:srgbClr val="000000"/>
                  </a:outerShdw>
                </a:effectLst>
                <a:latin typeface="Trebuchet MS" pitchFamily="34" charset="0"/>
              </a:rPr>
              <a:t>RESULTS – </a:t>
            </a:r>
            <a:r>
              <a:rPr lang="cs-CZ" sz="3600" dirty="0">
                <a:solidFill>
                  <a:srgbClr val="67891B"/>
                </a:solidFill>
                <a:effectLst>
                  <a:outerShdw blurRad="38100" dist="38100" dir="2700000" algn="tl">
                    <a:srgbClr val="000000"/>
                  </a:outerShdw>
                </a:effectLst>
                <a:latin typeface="Trebuchet MS" pitchFamily="34" charset="0"/>
              </a:rPr>
              <a:t>MONONUCLEAR CELLS</a:t>
            </a:r>
          </a:p>
        </p:txBody>
      </p:sp>
      <p:graphicFrame>
        <p:nvGraphicFramePr>
          <p:cNvPr id="66845" name="Group 285"/>
          <p:cNvGraphicFramePr>
            <a:graphicFrameLocks noGrp="1"/>
          </p:cNvGraphicFramePr>
          <p:nvPr>
            <p:extLst>
              <p:ext uri="{D42A27DB-BD31-4B8C-83A1-F6EECF244321}">
                <p14:modId xmlns:p14="http://schemas.microsoft.com/office/powerpoint/2010/main" val="2967719120"/>
              </p:ext>
            </p:extLst>
          </p:nvPr>
        </p:nvGraphicFramePr>
        <p:xfrm>
          <a:off x="691140" y="2132009"/>
          <a:ext cx="6850452" cy="4162472"/>
        </p:xfrm>
        <a:graphic>
          <a:graphicData uri="http://schemas.openxmlformats.org/drawingml/2006/table">
            <a:tbl>
              <a:tblPr/>
              <a:tblGrid>
                <a:gridCol w="1194116"/>
                <a:gridCol w="707042"/>
                <a:gridCol w="707042"/>
                <a:gridCol w="707042"/>
                <a:gridCol w="707042"/>
                <a:gridCol w="707042"/>
                <a:gridCol w="707042"/>
                <a:gridCol w="707042"/>
                <a:gridCol w="707042"/>
              </a:tblGrid>
              <a:tr h="266821">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600" b="1" i="0" u="none" strike="noStrike" cap="none" normalizeH="0" baseline="0" dirty="0" err="1" smtClean="0">
                          <a:ln>
                            <a:noFill/>
                          </a:ln>
                          <a:solidFill>
                            <a:schemeClr val="tx1"/>
                          </a:solidFill>
                          <a:effectLst/>
                          <a:latin typeface="Trebuchet MS" pitchFamily="34" charset="0"/>
                        </a:rPr>
                        <a:t>Cytokine</a:t>
                      </a:r>
                      <a:endParaRPr kumimoji="0" lang="cs-CZ" sz="16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0C226"/>
                    </a:solidFill>
                  </a:tcPr>
                </a:tc>
                <a:tc gridSpan="8">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600" b="1" i="0" u="none" strike="noStrike" cap="none" normalizeH="0" baseline="0" dirty="0" err="1" smtClean="0">
                          <a:ln>
                            <a:noFill/>
                          </a:ln>
                          <a:solidFill>
                            <a:schemeClr val="tx1"/>
                          </a:solidFill>
                          <a:effectLst/>
                          <a:latin typeface="Trebuchet MS" pitchFamily="34" charset="0"/>
                        </a:rPr>
                        <a:t>Material</a:t>
                      </a:r>
                      <a:r>
                        <a:rPr kumimoji="0" lang="cs-CZ" sz="1600" b="1" i="0" u="none" strike="noStrike" cap="none" normalizeH="0" baseline="0" dirty="0" smtClean="0">
                          <a:ln>
                            <a:noFill/>
                          </a:ln>
                          <a:solidFill>
                            <a:schemeClr val="tx1"/>
                          </a:solidFill>
                          <a:effectLst/>
                          <a:latin typeface="Trebuchet MS" pitchFamily="34" charset="0"/>
                        </a:rPr>
                        <a:t> / </a:t>
                      </a:r>
                      <a:r>
                        <a:rPr kumimoji="0" lang="cs-CZ" sz="1600" b="1" i="0" u="none" strike="noStrike" cap="none" normalizeH="0" baseline="0" dirty="0" err="1" smtClean="0">
                          <a:ln>
                            <a:noFill/>
                          </a:ln>
                          <a:solidFill>
                            <a:schemeClr val="tx1"/>
                          </a:solidFill>
                          <a:effectLst/>
                          <a:latin typeface="Trebuchet MS" pitchFamily="34" charset="0"/>
                        </a:rPr>
                        <a:t>Cultivation</a:t>
                      </a:r>
                      <a:endParaRPr kumimoji="0" lang="cs-CZ" sz="16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320008">
                <a:tc v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Ti/ALG/HAP</a:t>
                      </a:r>
                    </a:p>
                  </a:txBody>
                  <a:tcPr marL="9440" marR="9440" marT="944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Ti/ALG/TCP</a:t>
                      </a:r>
                    </a:p>
                  </a:txBody>
                  <a:tcPr marL="9440" marR="9440" marT="9440" marB="0" anchor="ctr" horzOverflow="overflow">
                    <a:lnL w="6350" cap="flat" cmpd="sng" algn="ctr">
                      <a:solidFill>
                        <a:srgbClr val="FFFFFF"/>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Titanium</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Ti/ALG</a:t>
                      </a:r>
                    </a:p>
                  </a:txBody>
                  <a:tcPr marL="9440" marR="9440" marT="9440"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r>
              <a:tr h="328454">
                <a:tc vMerge="1">
                  <a:txBody>
                    <a:bodyPr/>
                    <a:lstStyle/>
                    <a:p>
                      <a:endParaRPr lang="cs-CZ"/>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3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7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3 </a:t>
                      </a:r>
                      <a:r>
                        <a:rPr kumimoji="0" lang="cs-CZ" sz="1400" b="0" i="0" u="none" strike="noStrike" cap="none" normalizeH="0" baseline="0" dirty="0" err="1" smtClean="0">
                          <a:ln>
                            <a:noFill/>
                          </a:ln>
                          <a:solidFill>
                            <a:schemeClr val="tx1"/>
                          </a:solidFill>
                          <a:effectLst/>
                          <a:latin typeface="Trebuchet MS" pitchFamily="34" charset="0"/>
                        </a:rPr>
                        <a:t>days</a:t>
                      </a:r>
                      <a:r>
                        <a:rPr kumimoji="0" lang="cs-CZ" sz="1400" b="0" i="0" u="none" strike="noStrike" cap="none" normalizeH="0" baseline="0" dirty="0" smtClean="0">
                          <a:ln>
                            <a:noFill/>
                          </a:ln>
                          <a:solidFill>
                            <a:schemeClr val="tx1"/>
                          </a:solidFill>
                          <a:effectLst/>
                          <a:latin typeface="Trebuchet MS" pitchFamily="34" charset="0"/>
                        </a:rPr>
                        <a:t> </a:t>
                      </a:r>
                    </a:p>
                  </a:txBody>
                  <a:tcPr marL="9440" marR="9440" marT="944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7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3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7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3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7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BE9CD"/>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IL-16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45</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65</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a:t>
                      </a:r>
                      <a:r>
                        <a:rPr kumimoji="0" lang="en-US" sz="1400" b="1" i="0" u="none" strike="noStrike" cap="none" normalizeH="0" baseline="0" dirty="0" smtClean="0">
                          <a:ln>
                            <a:noFill/>
                          </a:ln>
                          <a:solidFill>
                            <a:schemeClr val="tx1"/>
                          </a:solidFill>
                          <a:effectLst/>
                          <a:latin typeface="Trebuchet MS" pitchFamily="34" charset="0"/>
                        </a:rPr>
                        <a:t>3</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anose="020B0603020202020204" pitchFamily="34" charset="0"/>
                        </a:rPr>
                        <a:t>30</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3</a:t>
                      </a:r>
                      <a:r>
                        <a:rPr kumimoji="0" lang="en-US" sz="1400" b="1" i="0" u="none" strike="noStrike" cap="none" normalizeH="0" baseline="0" dirty="0" smtClean="0">
                          <a:ln>
                            <a:noFill/>
                          </a:ln>
                          <a:solidFill>
                            <a:schemeClr val="tx1"/>
                          </a:solidFill>
                          <a:effectLst/>
                          <a:latin typeface="Trebuchet MS" panose="020B0603020202020204" pitchFamily="34" charset="0"/>
                        </a:rPr>
                        <a:t>9</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anose="020B0603020202020204" pitchFamily="34" charset="0"/>
                        </a:rPr>
                        <a:t>50</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a:t>
                      </a:r>
                      <a:r>
                        <a:rPr kumimoji="0" lang="en-US" sz="1400" b="1" i="0" u="none" strike="noStrike" cap="none" normalizeH="0" baseline="0" dirty="0" smtClean="0">
                          <a:ln>
                            <a:noFill/>
                          </a:ln>
                          <a:solidFill>
                            <a:schemeClr val="tx1"/>
                          </a:solidFill>
                          <a:effectLst/>
                          <a:latin typeface="Trebuchet MS" pitchFamily="34" charset="0"/>
                        </a:rPr>
                        <a:t>4</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3</a:t>
                      </a:r>
                      <a:r>
                        <a:rPr kumimoji="0" lang="en-US" sz="1400" b="1" i="0" u="none" strike="noStrike" cap="none" normalizeH="0" baseline="0" dirty="0" smtClean="0">
                          <a:ln>
                            <a:noFill/>
                          </a:ln>
                          <a:solidFill>
                            <a:schemeClr val="tx1"/>
                          </a:solidFill>
                          <a:effectLst/>
                          <a:latin typeface="Trebuchet MS" panose="020B0603020202020204" pitchFamily="34" charset="0"/>
                        </a:rPr>
                        <a:t>3</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IL-6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12</a:t>
                      </a:r>
                      <a:r>
                        <a:rPr kumimoji="0" lang="en-US" sz="1400" b="1" i="0" u="none" strike="noStrike" cap="none" normalizeH="0" baseline="0" dirty="0" smtClean="0">
                          <a:ln>
                            <a:noFill/>
                          </a:ln>
                          <a:solidFill>
                            <a:schemeClr val="tx1"/>
                          </a:solidFill>
                          <a:effectLst/>
                          <a:latin typeface="Trebuchet MS" panose="020B0603020202020204" pitchFamily="34" charset="0"/>
                        </a:rPr>
                        <a:t>1</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12</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133</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7</a:t>
                      </a:r>
                      <a:r>
                        <a:rPr kumimoji="0" lang="en-US" sz="1400" b="1" i="0" u="none" strike="noStrike" cap="none" normalizeH="0" baseline="0" dirty="0" smtClean="0">
                          <a:ln>
                            <a:noFill/>
                          </a:ln>
                          <a:solidFill>
                            <a:schemeClr val="tx1"/>
                          </a:solidFill>
                          <a:effectLst/>
                          <a:latin typeface="Trebuchet MS" panose="020B0603020202020204" pitchFamily="34" charset="0"/>
                        </a:rPr>
                        <a:t>5</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15</a:t>
                      </a:r>
                      <a:r>
                        <a:rPr kumimoji="0" lang="en-US" sz="1400" b="1" i="0" u="none" strike="noStrike" cap="none" normalizeH="0" baseline="0" dirty="0" smtClean="0">
                          <a:ln>
                            <a:noFill/>
                          </a:ln>
                          <a:solidFill>
                            <a:schemeClr val="tx1"/>
                          </a:solidFill>
                          <a:effectLst/>
                          <a:latin typeface="Trebuchet MS" panose="020B0603020202020204" pitchFamily="34" charset="0"/>
                        </a:rPr>
                        <a:t>0</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46</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IL-8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12</a:t>
                      </a:r>
                      <a:r>
                        <a:rPr kumimoji="0" lang="en-US" sz="1400" b="1" i="0" u="none" strike="noStrike" cap="none" normalizeH="0" baseline="0" dirty="0" smtClean="0">
                          <a:ln>
                            <a:noFill/>
                          </a:ln>
                          <a:solidFill>
                            <a:schemeClr val="tx1"/>
                          </a:solidFill>
                          <a:effectLst/>
                          <a:latin typeface="Trebuchet MS" panose="020B0603020202020204" pitchFamily="34" charset="0"/>
                        </a:rPr>
                        <a:t>1</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6</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68</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a:t>
                      </a:r>
                      <a:r>
                        <a:rPr kumimoji="0" lang="en-US" sz="1400" b="1" i="0" u="none" strike="noStrike" cap="none" normalizeH="0" baseline="0" dirty="0" smtClean="0">
                          <a:ln>
                            <a:noFill/>
                          </a:ln>
                          <a:solidFill>
                            <a:schemeClr val="tx1"/>
                          </a:solidFill>
                          <a:effectLst/>
                          <a:latin typeface="Trebuchet MS" panose="020B0603020202020204" pitchFamily="34" charset="0"/>
                        </a:rPr>
                        <a:t>1</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12</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a:t>
                      </a:r>
                      <a:r>
                        <a:rPr kumimoji="0" lang="en-US" sz="1400" b="1" i="0" u="none" strike="noStrike" cap="none" normalizeH="0" baseline="0" dirty="0" smtClean="0">
                          <a:ln>
                            <a:noFill/>
                          </a:ln>
                          <a:solidFill>
                            <a:schemeClr val="tx1"/>
                          </a:solidFill>
                          <a:effectLst/>
                          <a:latin typeface="Trebuchet MS" panose="020B0603020202020204" pitchFamily="34" charset="0"/>
                        </a:rPr>
                        <a:t>2</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anose="020B0603020202020204" pitchFamily="34" charset="0"/>
                        </a:rPr>
                        <a:t>80</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IP-10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27</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24</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itchFamily="34" charset="0"/>
                        </a:rPr>
                        <a:t>3</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itchFamily="34" charset="0"/>
                        </a:rPr>
                        <a:t>8</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19</a:t>
                      </a: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28</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itchFamily="34" charset="0"/>
                        </a:rPr>
                        <a:t>8</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11</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MCP-1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94</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12</a:t>
                      </a:r>
                      <a:r>
                        <a:rPr kumimoji="0" lang="en-US" sz="1400" b="1" i="0" u="none" strike="noStrike" cap="none" normalizeH="0" baseline="0" dirty="0" smtClean="0">
                          <a:ln>
                            <a:noFill/>
                          </a:ln>
                          <a:solidFill>
                            <a:schemeClr val="tx1"/>
                          </a:solidFill>
                          <a:effectLst/>
                          <a:latin typeface="Trebuchet MS" panose="020B0603020202020204" pitchFamily="34" charset="0"/>
                        </a:rPr>
                        <a:t>3</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a:t>
                      </a:r>
                      <a:r>
                        <a:rPr kumimoji="0" lang="en-US" sz="1400" b="1" i="0" u="none" strike="noStrike" cap="none" normalizeH="0" baseline="0" dirty="0" smtClean="0">
                          <a:ln>
                            <a:noFill/>
                          </a:ln>
                          <a:solidFill>
                            <a:schemeClr val="tx1"/>
                          </a:solidFill>
                          <a:effectLst/>
                          <a:latin typeface="Trebuchet MS" panose="020B0603020202020204" pitchFamily="34" charset="0"/>
                        </a:rPr>
                        <a:t>8</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7</a:t>
                      </a:r>
                      <a:r>
                        <a:rPr kumimoji="0" lang="en-US" sz="1400" b="1" i="0" u="none" strike="noStrike" cap="none" normalizeH="0" baseline="0" dirty="0" smtClean="0">
                          <a:ln>
                            <a:noFill/>
                          </a:ln>
                          <a:solidFill>
                            <a:schemeClr val="tx1"/>
                          </a:solidFill>
                          <a:effectLst/>
                          <a:latin typeface="Trebuchet MS" panose="020B0603020202020204" pitchFamily="34" charset="0"/>
                        </a:rPr>
                        <a:t>8</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anose="020B0603020202020204" pitchFamily="34" charset="0"/>
                        </a:rPr>
                        <a:t>60</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a:t>
                      </a:r>
                      <a:r>
                        <a:rPr kumimoji="0" lang="en-US" sz="1400" b="1" i="0" u="none" strike="noStrike" cap="none" normalizeH="0" baseline="0" dirty="0" smtClean="0">
                          <a:ln>
                            <a:noFill/>
                          </a:ln>
                          <a:solidFill>
                            <a:schemeClr val="tx1"/>
                          </a:solidFill>
                          <a:effectLst/>
                          <a:latin typeface="Trebuchet MS" panose="020B0603020202020204" pitchFamily="34" charset="0"/>
                        </a:rPr>
                        <a:t>3</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54</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8</a:t>
                      </a:r>
                      <a:r>
                        <a:rPr kumimoji="0" lang="en-US" sz="1400" b="1" i="0" u="none" strike="noStrike" cap="none" normalizeH="0" baseline="0" dirty="0" smtClean="0">
                          <a:ln>
                            <a:noFill/>
                          </a:ln>
                          <a:solidFill>
                            <a:schemeClr val="tx1"/>
                          </a:solidFill>
                          <a:effectLst/>
                          <a:latin typeface="Trebuchet MS" panose="020B0603020202020204" pitchFamily="34" charset="0"/>
                        </a:rPr>
                        <a:t>5</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MIP-1a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3</a:t>
                      </a:r>
                      <a:r>
                        <a:rPr kumimoji="0" lang="en-US" sz="1400" b="1" i="0" u="none" strike="noStrike" cap="none" normalizeH="0" baseline="0" dirty="0" smtClean="0">
                          <a:ln>
                            <a:noFill/>
                          </a:ln>
                          <a:solidFill>
                            <a:schemeClr val="tx1"/>
                          </a:solidFill>
                          <a:effectLst/>
                          <a:latin typeface="Trebuchet MS" panose="020B0603020202020204" pitchFamily="34" charset="0"/>
                        </a:rPr>
                        <a:t>2</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47</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itchFamily="34" charset="0"/>
                        </a:rPr>
                        <a:t>20</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31</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2</a:t>
                      </a:r>
                      <a:r>
                        <a:rPr kumimoji="0" lang="en-US" sz="1400" b="1" i="0" u="none" strike="noStrike" cap="none" normalizeH="0" baseline="0" dirty="0" smtClean="0">
                          <a:ln>
                            <a:noFill/>
                          </a:ln>
                          <a:solidFill>
                            <a:schemeClr val="tx1"/>
                          </a:solidFill>
                          <a:effectLst/>
                          <a:latin typeface="Trebuchet MS" panose="020B0603020202020204" pitchFamily="34" charset="0"/>
                        </a:rPr>
                        <a:t>6</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58</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9</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MIP-1b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51</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6</a:t>
                      </a:r>
                      <a:r>
                        <a:rPr kumimoji="0" lang="en-US" sz="1400" b="1" i="0" u="none" strike="noStrike" cap="none" normalizeH="0" baseline="0" dirty="0" smtClean="0">
                          <a:ln>
                            <a:noFill/>
                          </a:ln>
                          <a:solidFill>
                            <a:schemeClr val="tx1"/>
                          </a:solidFill>
                          <a:effectLst/>
                          <a:latin typeface="Trebuchet MS" panose="020B0603020202020204" pitchFamily="34" charset="0"/>
                        </a:rPr>
                        <a:t>3</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58</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76</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5</a:t>
                      </a:r>
                      <a:r>
                        <a:rPr kumimoji="0" lang="en-US" sz="1400" b="1" i="0" u="none" strike="noStrike" cap="none" normalizeH="0" baseline="0" dirty="0" smtClean="0">
                          <a:ln>
                            <a:noFill/>
                          </a:ln>
                          <a:solidFill>
                            <a:schemeClr val="tx1"/>
                          </a:solidFill>
                          <a:effectLst/>
                          <a:latin typeface="Trebuchet MS" panose="020B0603020202020204" pitchFamily="34" charset="0"/>
                        </a:rPr>
                        <a:t>6</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82</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2</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3</a:t>
                      </a:r>
                      <a:r>
                        <a:rPr kumimoji="0" lang="en-US" sz="1400" b="1" i="0" u="none" strike="noStrike" cap="none" normalizeH="0" baseline="0" dirty="0" smtClean="0">
                          <a:ln>
                            <a:noFill/>
                          </a:ln>
                          <a:solidFill>
                            <a:schemeClr val="tx1"/>
                          </a:solidFill>
                          <a:effectLst/>
                          <a:latin typeface="Trebuchet MS" panose="020B0603020202020204" pitchFamily="34" charset="0"/>
                        </a:rPr>
                        <a:t>1</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PDGF-BB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itchFamily="34" charset="0"/>
                        </a:rPr>
                        <a:t>9</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a:t>
                      </a:r>
                      <a:r>
                        <a:rPr kumimoji="0" lang="en-US" sz="1400" b="1" i="0" u="none" strike="noStrike" cap="none" normalizeH="0" baseline="0" dirty="0" smtClean="0">
                          <a:ln>
                            <a:noFill/>
                          </a:ln>
                          <a:solidFill>
                            <a:schemeClr val="tx1"/>
                          </a:solidFill>
                          <a:effectLst/>
                          <a:latin typeface="Trebuchet MS" pitchFamily="34" charset="0"/>
                        </a:rPr>
                        <a:t>2</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rebuchet MS" pitchFamily="34" charset="0"/>
                        </a:rPr>
                        <a:t>4</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3</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a:t>
                      </a:r>
                      <a:r>
                        <a:rPr kumimoji="0" lang="en-US" sz="1400" b="1" i="0" u="none" strike="noStrike" cap="none" normalizeH="0" baseline="0" dirty="0" smtClean="0">
                          <a:ln>
                            <a:noFill/>
                          </a:ln>
                          <a:solidFill>
                            <a:schemeClr val="tx1"/>
                          </a:solidFill>
                          <a:effectLst/>
                          <a:latin typeface="Trebuchet MS" pitchFamily="34" charset="0"/>
                        </a:rPr>
                        <a:t>1</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24</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6</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9</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RANTES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9</a:t>
                      </a:r>
                      <a:r>
                        <a:rPr kumimoji="0" lang="en-US" sz="1400" b="1" i="0" u="none" strike="noStrike" cap="none" normalizeH="0" baseline="0" dirty="0" smtClean="0">
                          <a:ln>
                            <a:noFill/>
                          </a:ln>
                          <a:solidFill>
                            <a:schemeClr val="tx1"/>
                          </a:solidFill>
                          <a:effectLst/>
                          <a:latin typeface="Trebuchet MS" panose="020B0603020202020204" pitchFamily="34" charset="0"/>
                        </a:rPr>
                        <a:t>9</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109</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85</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95</a:t>
                      </a: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a:t>
                      </a:r>
                      <a:r>
                        <a:rPr kumimoji="0" lang="en-US" sz="1400" b="1" i="0" u="none" strike="noStrike" cap="none" normalizeH="0" baseline="0" dirty="0" smtClean="0">
                          <a:ln>
                            <a:noFill/>
                          </a:ln>
                          <a:solidFill>
                            <a:schemeClr val="tx1"/>
                          </a:solidFill>
                          <a:effectLst/>
                          <a:latin typeface="Trebuchet MS" panose="020B0603020202020204" pitchFamily="34" charset="0"/>
                        </a:rPr>
                        <a:t>7</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a:t>
                      </a:r>
                      <a:r>
                        <a:rPr kumimoji="0" lang="en-US" sz="1400" b="1" i="0" u="none" strike="noStrike" cap="none" normalizeH="0" baseline="0" dirty="0" smtClean="0">
                          <a:ln>
                            <a:noFill/>
                          </a:ln>
                          <a:solidFill>
                            <a:schemeClr val="tx1"/>
                          </a:solidFill>
                          <a:effectLst/>
                          <a:latin typeface="Trebuchet MS" panose="020B0603020202020204" pitchFamily="34" charset="0"/>
                        </a:rPr>
                        <a:t>20</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117</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TNF-b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41</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42</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4</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12</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3</a:t>
                      </a:r>
                      <a:r>
                        <a:rPr kumimoji="0" lang="en-US" sz="1400" b="1" i="0" u="none" strike="noStrike" cap="none" normalizeH="0" baseline="0" dirty="0" smtClean="0">
                          <a:ln>
                            <a:noFill/>
                          </a:ln>
                          <a:solidFill>
                            <a:schemeClr val="tx1"/>
                          </a:solidFill>
                          <a:effectLst/>
                          <a:latin typeface="Trebuchet MS" panose="020B0603020202020204" pitchFamily="34" charset="0"/>
                        </a:rPr>
                        <a:t>6</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anose="020B0603020202020204" pitchFamily="34" charset="0"/>
                        </a:rPr>
                        <a:t>4</a:t>
                      </a:r>
                      <a:r>
                        <a:rPr kumimoji="0" lang="en-US" sz="1400" b="1" i="0" u="none" strike="noStrike" cap="none" normalizeH="0" baseline="0" dirty="0" smtClean="0">
                          <a:ln>
                            <a:noFill/>
                          </a:ln>
                          <a:solidFill>
                            <a:schemeClr val="tx1"/>
                          </a:solidFill>
                          <a:effectLst/>
                          <a:latin typeface="Trebuchet MS" panose="020B0603020202020204" pitchFamily="34" charset="0"/>
                        </a:rPr>
                        <a:t>5</a:t>
                      </a:r>
                      <a:endParaRPr kumimoji="0" lang="cs-CZ" sz="1400" b="1" i="0" u="none" strike="noStrike" cap="none" normalizeH="0" baseline="0" dirty="0" smtClean="0">
                        <a:ln>
                          <a:noFill/>
                        </a:ln>
                        <a:solidFill>
                          <a:schemeClr val="tx1"/>
                        </a:solidFill>
                        <a:effectLst/>
                        <a:latin typeface="Trebuchet MS" panose="020B0603020202020204"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7</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a:t>
                      </a:r>
                      <a:r>
                        <a:rPr kumimoji="0" lang="en-US" sz="1400" b="1" i="0" u="none" strike="noStrike" cap="none" normalizeH="0" baseline="0" dirty="0" smtClean="0">
                          <a:ln>
                            <a:noFill/>
                          </a:ln>
                          <a:solidFill>
                            <a:schemeClr val="tx1"/>
                          </a:solidFill>
                          <a:effectLst/>
                          <a:latin typeface="Trebuchet MS" pitchFamily="34" charset="0"/>
                        </a:rPr>
                        <a:t>6</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9519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TIMP-2 </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9</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1</a:t>
                      </a:r>
                      <a:r>
                        <a:rPr kumimoji="0" lang="en-US" sz="1400" b="1" i="0" u="none" strike="noStrike" cap="none" normalizeH="0" baseline="0" dirty="0" smtClean="0">
                          <a:ln>
                            <a:noFill/>
                          </a:ln>
                          <a:solidFill>
                            <a:schemeClr val="tx1"/>
                          </a:solidFill>
                          <a:effectLst/>
                          <a:latin typeface="Trebuchet MS" pitchFamily="34" charset="0"/>
                        </a:rPr>
                        <a:t>6</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4</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4</a:t>
                      </a:r>
                    </a:p>
                  </a:txBody>
                  <a:tcPr marL="9440" marR="9440" marT="9440"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7</a:t>
                      </a:r>
                    </a:p>
                  </a:txBody>
                  <a:tcPr marL="9440" marR="9440" marT="9440"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a:t>
                      </a:r>
                      <a:r>
                        <a:rPr kumimoji="0" lang="en-US" sz="1400" b="1" i="0" u="none" strike="noStrike" cap="none" normalizeH="0" baseline="0" dirty="0" smtClean="0">
                          <a:ln>
                            <a:noFill/>
                          </a:ln>
                          <a:solidFill>
                            <a:schemeClr val="tx1"/>
                          </a:solidFill>
                          <a:effectLst/>
                          <a:latin typeface="Trebuchet MS" pitchFamily="34" charset="0"/>
                        </a:rPr>
                        <a:t>3</a:t>
                      </a:r>
                      <a:endParaRPr kumimoji="0" lang="cs-CZ" sz="1400" b="1" i="0" u="none" strike="noStrike" cap="none" normalizeH="0" baseline="0" dirty="0" smtClean="0">
                        <a:ln>
                          <a:noFill/>
                        </a:ln>
                        <a:solidFill>
                          <a:schemeClr val="tx1"/>
                        </a:solidFill>
                        <a:effectLst/>
                        <a:latin typeface="Trebuchet MS" pitchFamily="34" charset="0"/>
                      </a:endParaRP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2</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8</a:t>
                      </a:r>
                    </a:p>
                  </a:txBody>
                  <a:tcPr marL="9440" marR="9440" marT="944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37008" name="TextovéPole 1"/>
          <p:cNvSpPr txBox="1">
            <a:spLocks noChangeArrowheads="1"/>
          </p:cNvSpPr>
          <p:nvPr/>
        </p:nvSpPr>
        <p:spPr bwMode="auto">
          <a:xfrm>
            <a:off x="957263" y="1570038"/>
            <a:ext cx="185737" cy="369887"/>
          </a:xfrm>
          <a:prstGeom prst="rect">
            <a:avLst/>
          </a:prstGeom>
          <a:noFill/>
          <a:ln w="9525">
            <a:noFill/>
            <a:miter lim="800000"/>
            <a:headEnd/>
            <a:tailEnd/>
          </a:ln>
        </p:spPr>
        <p:txBody>
          <a:bodyPr wrap="none">
            <a:spAutoFit/>
          </a:bodyPr>
          <a:lstStyle/>
          <a:p>
            <a:endParaRPr lang="cs-CZ"/>
          </a:p>
        </p:txBody>
      </p:sp>
      <p:sp>
        <p:nvSpPr>
          <p:cNvPr id="14" name="Elipsa 7"/>
          <p:cNvSpPr/>
          <p:nvPr/>
        </p:nvSpPr>
        <p:spPr>
          <a:xfrm>
            <a:off x="5445076" y="3329031"/>
            <a:ext cx="658756" cy="318657"/>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37009" name="TextovéPole 2"/>
          <p:cNvSpPr txBox="1">
            <a:spLocks noChangeArrowheads="1"/>
          </p:cNvSpPr>
          <p:nvPr/>
        </p:nvSpPr>
        <p:spPr bwMode="auto">
          <a:xfrm>
            <a:off x="957263" y="1492250"/>
            <a:ext cx="6224587" cy="369888"/>
          </a:xfrm>
          <a:prstGeom prst="rect">
            <a:avLst/>
          </a:prstGeom>
          <a:noFill/>
          <a:ln w="9525">
            <a:noFill/>
            <a:miter lim="800000"/>
            <a:headEnd/>
            <a:tailEnd/>
          </a:ln>
        </p:spPr>
        <p:txBody>
          <a:bodyPr wrap="none">
            <a:spAutoFit/>
          </a:bodyPr>
          <a:lstStyle/>
          <a:p>
            <a:r>
              <a:rPr lang="en-US" dirty="0"/>
              <a:t>Cytokine production higher than 15 % of the positive control</a:t>
            </a:r>
            <a:endParaRPr lang="cs-CZ" dirty="0"/>
          </a:p>
        </p:txBody>
      </p:sp>
      <p:grpSp>
        <p:nvGrpSpPr>
          <p:cNvPr id="7" name="Skupina 6"/>
          <p:cNvGrpSpPr>
            <a:grpSpLocks/>
          </p:cNvGrpSpPr>
          <p:nvPr/>
        </p:nvGrpSpPr>
        <p:grpSpPr bwMode="auto">
          <a:xfrm>
            <a:off x="2574677" y="3040912"/>
            <a:ext cx="4959350" cy="3253569"/>
            <a:chOff x="2472958" y="1562986"/>
            <a:chExt cx="6586247" cy="5178056"/>
          </a:xfrm>
        </p:grpSpPr>
        <p:sp>
          <p:nvSpPr>
            <p:cNvPr id="10" name="Obdélník 9"/>
            <p:cNvSpPr/>
            <p:nvPr/>
          </p:nvSpPr>
          <p:spPr>
            <a:xfrm>
              <a:off x="2472958" y="1562986"/>
              <a:ext cx="940290" cy="5178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sp>
          <p:nvSpPr>
            <p:cNvPr id="11" name="Obdélník 10"/>
            <p:cNvSpPr/>
            <p:nvPr/>
          </p:nvSpPr>
          <p:spPr>
            <a:xfrm>
              <a:off x="4372513" y="1562986"/>
              <a:ext cx="910774" cy="5178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sp>
          <p:nvSpPr>
            <p:cNvPr id="13" name="Obdélník 12"/>
            <p:cNvSpPr/>
            <p:nvPr/>
          </p:nvSpPr>
          <p:spPr>
            <a:xfrm>
              <a:off x="8129457" y="1562986"/>
              <a:ext cx="929748" cy="5178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sp>
          <p:nvSpPr>
            <p:cNvPr id="12" name="Obdélník 11"/>
            <p:cNvSpPr/>
            <p:nvPr/>
          </p:nvSpPr>
          <p:spPr>
            <a:xfrm>
              <a:off x="6183520" y="1562986"/>
              <a:ext cx="986672" cy="5178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 3"/>
          <p:cNvGraphicFramePr>
            <a:graphicFrameLocks/>
          </p:cNvGraphicFramePr>
          <p:nvPr>
            <p:extLst>
              <p:ext uri="{D42A27DB-BD31-4B8C-83A1-F6EECF244321}">
                <p14:modId xmlns:p14="http://schemas.microsoft.com/office/powerpoint/2010/main" val="3832009045"/>
              </p:ext>
            </p:extLst>
          </p:nvPr>
        </p:nvGraphicFramePr>
        <p:xfrm>
          <a:off x="-91440" y="1959768"/>
          <a:ext cx="10585268" cy="5476618"/>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3"/>
          <p:cNvSpPr>
            <a:spLocks noChangeArrowheads="1"/>
          </p:cNvSpPr>
          <p:nvPr/>
        </p:nvSpPr>
        <p:spPr bwMode="auto">
          <a:xfrm>
            <a:off x="628649" y="365125"/>
            <a:ext cx="8885465" cy="1077218"/>
          </a:xfrm>
          <a:prstGeom prst="rect">
            <a:avLst/>
          </a:prstGeom>
          <a:noFill/>
          <a:ln w="9525">
            <a:noFill/>
            <a:miter lim="800000"/>
            <a:headEnd/>
            <a:tailEnd/>
          </a:ln>
          <a:effectLst/>
        </p:spPr>
        <p:txBody>
          <a:bodyPr wrap="square">
            <a:spAutoFit/>
          </a:bodyPr>
          <a:lstStyle/>
          <a:p>
            <a:pPr>
              <a:defRPr/>
            </a:pPr>
            <a:r>
              <a:rPr lang="cs-CZ" sz="4400" dirty="0">
                <a:solidFill>
                  <a:srgbClr val="67891B"/>
                </a:solidFill>
                <a:effectLst>
                  <a:outerShdw blurRad="38100" dist="38100" dir="2700000" algn="tl">
                    <a:srgbClr val="000000"/>
                  </a:outerShdw>
                </a:effectLst>
                <a:latin typeface="Trebuchet MS" pitchFamily="34" charset="0"/>
              </a:rPr>
              <a:t>RESULTS – </a:t>
            </a:r>
            <a:r>
              <a:rPr lang="cs-CZ" sz="3600" dirty="0">
                <a:solidFill>
                  <a:srgbClr val="67891B"/>
                </a:solidFill>
                <a:effectLst>
                  <a:outerShdw blurRad="38100" dist="38100" dir="2700000" algn="tl">
                    <a:srgbClr val="000000"/>
                  </a:outerShdw>
                </a:effectLst>
                <a:latin typeface="Trebuchet MS" pitchFamily="34" charset="0"/>
              </a:rPr>
              <a:t>MONONUCLEAR </a:t>
            </a:r>
            <a:r>
              <a:rPr lang="cs-CZ" sz="3600" dirty="0" smtClean="0">
                <a:solidFill>
                  <a:srgbClr val="67891B"/>
                </a:solidFill>
                <a:effectLst>
                  <a:outerShdw blurRad="38100" dist="38100" dir="2700000" algn="tl">
                    <a:srgbClr val="000000"/>
                  </a:outerShdw>
                </a:effectLst>
                <a:latin typeface="Trebuchet MS" pitchFamily="34" charset="0"/>
              </a:rPr>
              <a:t>CELLS</a:t>
            </a:r>
          </a:p>
          <a:p>
            <a:pPr algn="r">
              <a:defRPr/>
            </a:pPr>
            <a:r>
              <a:rPr lang="cs-CZ" sz="2000" i="1" dirty="0" smtClean="0">
                <a:solidFill>
                  <a:srgbClr val="67891B"/>
                </a:solidFill>
                <a:effectLst>
                  <a:outerShdw blurRad="38100" dist="38100" dir="2700000" algn="tl">
                    <a:srgbClr val="000000"/>
                  </a:outerShdw>
                </a:effectLst>
                <a:latin typeface="Trebuchet MS" pitchFamily="34" charset="0"/>
              </a:rPr>
              <a:t>(7 </a:t>
            </a:r>
            <a:r>
              <a:rPr lang="cs-CZ" sz="2000" i="1" dirty="0" err="1" smtClean="0">
                <a:solidFill>
                  <a:srgbClr val="67891B"/>
                </a:solidFill>
                <a:effectLst>
                  <a:outerShdw blurRad="38100" dist="38100" dir="2700000" algn="tl">
                    <a:srgbClr val="000000"/>
                  </a:outerShdw>
                </a:effectLst>
                <a:latin typeface="Trebuchet MS" pitchFamily="34" charset="0"/>
              </a:rPr>
              <a:t>days</a:t>
            </a:r>
            <a:r>
              <a:rPr lang="cs-CZ" sz="2000" i="1" dirty="0">
                <a:solidFill>
                  <a:srgbClr val="67891B"/>
                </a:solidFill>
                <a:effectLst>
                  <a:outerShdw blurRad="38100" dist="38100" dir="2700000" algn="tl">
                    <a:srgbClr val="000000"/>
                  </a:outerShdw>
                </a:effectLst>
                <a:latin typeface="Trebuchet MS" pitchFamily="34" charset="0"/>
              </a:rPr>
              <a:t> </a:t>
            </a:r>
            <a:r>
              <a:rPr lang="cs-CZ" sz="2000" i="1" dirty="0" err="1">
                <a:solidFill>
                  <a:srgbClr val="67891B"/>
                </a:solidFill>
                <a:effectLst>
                  <a:outerShdw blurRad="38100" dist="38100" dir="2700000" algn="tl">
                    <a:srgbClr val="000000"/>
                  </a:outerShdw>
                </a:effectLst>
                <a:latin typeface="Trebuchet MS" pitchFamily="34" charset="0"/>
              </a:rPr>
              <a:t>cultivation</a:t>
            </a:r>
            <a:r>
              <a:rPr lang="cs-CZ" sz="2000" i="1" dirty="0">
                <a:solidFill>
                  <a:srgbClr val="67891B"/>
                </a:solidFill>
                <a:effectLst>
                  <a:outerShdw blurRad="38100" dist="38100" dir="2700000" algn="tl">
                    <a:srgbClr val="000000"/>
                  </a:outerShdw>
                </a:effectLst>
                <a:latin typeface="Trebuchet MS" pitchFamily="34" charset="0"/>
              </a:rPr>
              <a:t> </a:t>
            </a:r>
            <a:r>
              <a:rPr lang="cs-CZ" sz="2000" i="1" dirty="0" smtClean="0">
                <a:solidFill>
                  <a:srgbClr val="67891B"/>
                </a:solidFill>
                <a:effectLst>
                  <a:outerShdw blurRad="38100" dist="38100" dir="2700000" algn="tl">
                    <a:srgbClr val="000000"/>
                  </a:outerShdw>
                </a:effectLst>
                <a:latin typeface="Trebuchet MS" pitchFamily="34" charset="0"/>
              </a:rPr>
              <a:t>)</a:t>
            </a:r>
            <a:endParaRPr lang="cs-CZ" sz="2000" i="1" dirty="0">
              <a:solidFill>
                <a:srgbClr val="67891B"/>
              </a:solidFill>
              <a:effectLst>
                <a:outerShdw blurRad="38100" dist="38100" dir="2700000" algn="tl">
                  <a:srgbClr val="000000"/>
                </a:outerShdw>
              </a:effectLst>
              <a:latin typeface="Trebuchet MS" pitchFamily="34" charset="0"/>
            </a:endParaRPr>
          </a:p>
        </p:txBody>
      </p:sp>
      <p:sp>
        <p:nvSpPr>
          <p:cNvPr id="2" name="TextovéPole 1"/>
          <p:cNvSpPr txBox="1"/>
          <p:nvPr/>
        </p:nvSpPr>
        <p:spPr>
          <a:xfrm>
            <a:off x="9089568" y="1834229"/>
            <a:ext cx="1905000" cy="1569660"/>
          </a:xfrm>
          <a:prstGeom prst="rect">
            <a:avLst/>
          </a:prstGeom>
          <a:noFill/>
          <a:ln>
            <a:solidFill>
              <a:schemeClr val="tx1"/>
            </a:solidFill>
          </a:ln>
        </p:spPr>
        <p:txBody>
          <a:bodyPr wrap="square" rtlCol="0">
            <a:spAutoFit/>
          </a:bodyPr>
          <a:lstStyle/>
          <a:p>
            <a:r>
              <a:rPr lang="cs-CZ" sz="2400" b="1" dirty="0" err="1" smtClean="0">
                <a:solidFill>
                  <a:srgbClr val="FFFF00"/>
                </a:solidFill>
                <a:effectLst>
                  <a:outerShdw blurRad="38100" dist="38100" dir="2700000" algn="tl">
                    <a:srgbClr val="000000">
                      <a:alpha val="43137"/>
                    </a:srgbClr>
                  </a:outerShdw>
                </a:effectLst>
              </a:rPr>
              <a:t>Titanium</a:t>
            </a:r>
            <a:endParaRPr lang="cs-CZ" sz="2400" b="1" dirty="0" smtClean="0">
              <a:solidFill>
                <a:srgbClr val="FFFF00"/>
              </a:solidFill>
              <a:effectLst>
                <a:outerShdw blurRad="38100" dist="38100" dir="2700000" algn="tl">
                  <a:srgbClr val="000000">
                    <a:alpha val="43137"/>
                  </a:srgbClr>
                </a:outerShdw>
              </a:effectLst>
            </a:endParaRPr>
          </a:p>
          <a:p>
            <a:r>
              <a:rPr lang="cs-CZ" sz="2400" b="1" dirty="0" smtClean="0">
                <a:solidFill>
                  <a:srgbClr val="FF0000"/>
                </a:solidFill>
                <a:effectLst>
                  <a:outerShdw blurRad="38100" dist="38100" dir="2700000" algn="tl">
                    <a:srgbClr val="000000">
                      <a:alpha val="43137"/>
                    </a:srgbClr>
                  </a:outerShdw>
                </a:effectLst>
              </a:rPr>
              <a:t>Ti/ALG</a:t>
            </a:r>
          </a:p>
          <a:p>
            <a:r>
              <a:rPr lang="cs-CZ" sz="2400" b="1" dirty="0" smtClean="0">
                <a:solidFill>
                  <a:srgbClr val="00B0F0"/>
                </a:solidFill>
                <a:effectLst>
                  <a:outerShdw blurRad="38100" dist="38100" dir="2700000" algn="tl">
                    <a:srgbClr val="000000">
                      <a:alpha val="43137"/>
                    </a:srgbClr>
                  </a:outerShdw>
                </a:effectLst>
              </a:rPr>
              <a:t>Ti/ALG/HAP</a:t>
            </a:r>
          </a:p>
          <a:p>
            <a:r>
              <a:rPr lang="cs-CZ" sz="2400" b="1" dirty="0" smtClean="0">
                <a:solidFill>
                  <a:srgbClr val="002060"/>
                </a:solidFill>
                <a:effectLst>
                  <a:outerShdw blurRad="38100" dist="38100" dir="2700000" algn="tl">
                    <a:srgbClr val="000000">
                      <a:alpha val="43137"/>
                    </a:srgbClr>
                  </a:outerShdw>
                </a:effectLst>
              </a:rPr>
              <a:t>Ti/ALG/TCP</a:t>
            </a:r>
            <a:endParaRPr lang="cs-CZ" sz="2400" b="1" dirty="0">
              <a:solidFill>
                <a:srgbClr val="002060"/>
              </a:solidFill>
              <a:effectLst>
                <a:outerShdw blurRad="38100" dist="38100" dir="2700000" algn="tl">
                  <a:srgbClr val="000000">
                    <a:alpha val="43137"/>
                  </a:srgbClr>
                </a:outerShdw>
              </a:effectLst>
            </a:endParaRPr>
          </a:p>
        </p:txBody>
      </p:sp>
      <p:sp>
        <p:nvSpPr>
          <p:cNvPr id="8" name="Elipsa 7"/>
          <p:cNvSpPr/>
          <p:nvPr/>
        </p:nvSpPr>
        <p:spPr>
          <a:xfrm>
            <a:off x="2315462" y="5976257"/>
            <a:ext cx="598718"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9" name="Elipsa 7"/>
          <p:cNvSpPr/>
          <p:nvPr/>
        </p:nvSpPr>
        <p:spPr>
          <a:xfrm>
            <a:off x="3093716" y="5983514"/>
            <a:ext cx="598718"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10" name="Elipsa 7"/>
          <p:cNvSpPr/>
          <p:nvPr/>
        </p:nvSpPr>
        <p:spPr>
          <a:xfrm>
            <a:off x="6230401" y="5983514"/>
            <a:ext cx="649516"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11" name="Elipsa 7"/>
          <p:cNvSpPr/>
          <p:nvPr/>
        </p:nvSpPr>
        <p:spPr>
          <a:xfrm>
            <a:off x="7756868" y="5976257"/>
            <a:ext cx="772887"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12" name="Elipsa 7"/>
          <p:cNvSpPr/>
          <p:nvPr/>
        </p:nvSpPr>
        <p:spPr>
          <a:xfrm>
            <a:off x="4654798" y="5987142"/>
            <a:ext cx="598718"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67" name="Obdélník 5"/>
          <p:cNvSpPr>
            <a:spLocks noChangeArrowheads="1"/>
          </p:cNvSpPr>
          <p:nvPr/>
        </p:nvSpPr>
        <p:spPr bwMode="auto">
          <a:xfrm>
            <a:off x="9577248" y="1947863"/>
            <a:ext cx="2635901" cy="4332468"/>
          </a:xfrm>
          <a:prstGeom prst="rect">
            <a:avLst/>
          </a:prstGeom>
          <a:noFill/>
          <a:ln w="9525">
            <a:noFill/>
            <a:miter lim="800000"/>
            <a:headEnd/>
            <a:tailEnd/>
          </a:ln>
        </p:spPr>
        <p:txBody>
          <a:bodyPr wrap="square">
            <a:spAutoFit/>
          </a:bodyPr>
          <a:lstStyle/>
          <a:p>
            <a:pPr>
              <a:spcAft>
                <a:spcPts val="1000"/>
              </a:spcAft>
            </a:pPr>
            <a:r>
              <a:rPr lang="cs-CZ" sz="1600" b="1" dirty="0" err="1">
                <a:solidFill>
                  <a:srgbClr val="4B4B4B"/>
                </a:solidFill>
                <a:latin typeface="Trebuchet MS" pitchFamily="34" charset="0"/>
              </a:rPr>
              <a:t>Averaged</a:t>
            </a:r>
            <a:r>
              <a:rPr lang="cs-CZ" sz="1600" b="1" dirty="0">
                <a:solidFill>
                  <a:srgbClr val="4B4B4B"/>
                </a:solidFill>
                <a:latin typeface="Trebuchet MS" pitchFamily="34" charset="0"/>
              </a:rPr>
              <a:t> </a:t>
            </a:r>
            <a:r>
              <a:rPr lang="cs-CZ" sz="1600" b="1" dirty="0" err="1">
                <a:solidFill>
                  <a:srgbClr val="4B4B4B"/>
                </a:solidFill>
                <a:latin typeface="Trebuchet MS" pitchFamily="34" charset="0"/>
              </a:rPr>
              <a:t>values</a:t>
            </a:r>
            <a:endParaRPr lang="en-US" sz="1600" b="1" dirty="0">
              <a:solidFill>
                <a:srgbClr val="4B4B4B"/>
              </a:solidFill>
              <a:latin typeface="Trebuchet MS" pitchFamily="34" charset="0"/>
            </a:endParaRPr>
          </a:p>
          <a:p>
            <a:r>
              <a:rPr lang="cs-CZ" sz="1600" b="1" dirty="0" err="1">
                <a:solidFill>
                  <a:srgbClr val="FF66CC"/>
                </a:solidFill>
                <a:latin typeface="Trebuchet MS" pitchFamily="34" charset="0"/>
              </a:rPr>
              <a:t>above</a:t>
            </a:r>
            <a:r>
              <a:rPr lang="cs-CZ" sz="1600" b="1" dirty="0">
                <a:solidFill>
                  <a:srgbClr val="FF66CC"/>
                </a:solidFill>
                <a:latin typeface="Trebuchet MS" pitchFamily="34" charset="0"/>
              </a:rPr>
              <a:t> </a:t>
            </a:r>
            <a:r>
              <a:rPr lang="en-US" sz="1600" b="1" dirty="0">
                <a:solidFill>
                  <a:srgbClr val="FF66CC"/>
                </a:solidFill>
                <a:latin typeface="Trebuchet MS" pitchFamily="34" charset="0"/>
              </a:rPr>
              <a:t>20</a:t>
            </a:r>
            <a:r>
              <a:rPr lang="cs-CZ" sz="1600" b="1" dirty="0">
                <a:solidFill>
                  <a:srgbClr val="FF66CC"/>
                </a:solidFill>
                <a:latin typeface="Trebuchet MS" pitchFamily="34" charset="0"/>
              </a:rPr>
              <a:t> </a:t>
            </a:r>
            <a:r>
              <a:rPr lang="en-US" sz="1600" b="1" dirty="0">
                <a:solidFill>
                  <a:srgbClr val="FF66CC"/>
                </a:solidFill>
                <a:latin typeface="Trebuchet MS" pitchFamily="34" charset="0"/>
              </a:rPr>
              <a:t> </a:t>
            </a:r>
            <a:r>
              <a:rPr lang="cs-CZ" sz="1600" b="1" dirty="0">
                <a:solidFill>
                  <a:srgbClr val="FF66CC"/>
                </a:solidFill>
                <a:latin typeface="Trebuchet MS" pitchFamily="34" charset="0"/>
              </a:rPr>
              <a:t>- rose</a:t>
            </a:r>
            <a:endParaRPr lang="en-US" sz="1600" b="1" dirty="0">
              <a:solidFill>
                <a:srgbClr val="FF66CC"/>
              </a:solidFill>
              <a:latin typeface="Trebuchet MS" pitchFamily="34" charset="0"/>
            </a:endParaRPr>
          </a:p>
          <a:p>
            <a:r>
              <a:rPr lang="cs-CZ" sz="1600" b="1" dirty="0" err="1">
                <a:solidFill>
                  <a:srgbClr val="3F7819"/>
                </a:solidFill>
                <a:latin typeface="Trebuchet MS" pitchFamily="34" charset="0"/>
              </a:rPr>
              <a:t>above</a:t>
            </a:r>
            <a:r>
              <a:rPr lang="cs-CZ" sz="1600" b="1" dirty="0">
                <a:solidFill>
                  <a:srgbClr val="3F7819"/>
                </a:solidFill>
                <a:latin typeface="Trebuchet MS" pitchFamily="34" charset="0"/>
              </a:rPr>
              <a:t> </a:t>
            </a:r>
            <a:r>
              <a:rPr lang="en-US" sz="1600" b="1" dirty="0">
                <a:solidFill>
                  <a:srgbClr val="3F7819"/>
                </a:solidFill>
                <a:latin typeface="Trebuchet MS" pitchFamily="34" charset="0"/>
              </a:rPr>
              <a:t>40</a:t>
            </a:r>
            <a:r>
              <a:rPr lang="cs-CZ" sz="1600" b="1" dirty="0">
                <a:solidFill>
                  <a:srgbClr val="3F7819"/>
                </a:solidFill>
                <a:latin typeface="Trebuchet MS" pitchFamily="34" charset="0"/>
              </a:rPr>
              <a:t> - green </a:t>
            </a:r>
            <a:endParaRPr lang="en-US" sz="1600" b="1" dirty="0">
              <a:solidFill>
                <a:srgbClr val="3F7819"/>
              </a:solidFill>
              <a:latin typeface="Trebuchet MS" pitchFamily="34" charset="0"/>
            </a:endParaRPr>
          </a:p>
          <a:p>
            <a:r>
              <a:rPr lang="cs-CZ" sz="1600" b="1" dirty="0" err="1">
                <a:solidFill>
                  <a:srgbClr val="E6AD0C"/>
                </a:solidFill>
                <a:latin typeface="Trebuchet MS" pitchFamily="34" charset="0"/>
              </a:rPr>
              <a:t>above</a:t>
            </a:r>
            <a:r>
              <a:rPr lang="cs-CZ" sz="1600" b="1" dirty="0">
                <a:solidFill>
                  <a:srgbClr val="E6AD0C"/>
                </a:solidFill>
                <a:latin typeface="Trebuchet MS" pitchFamily="34" charset="0"/>
              </a:rPr>
              <a:t> 70 </a:t>
            </a:r>
            <a:r>
              <a:rPr lang="en-US" sz="1600" b="1" dirty="0">
                <a:solidFill>
                  <a:srgbClr val="E6AD0C"/>
                </a:solidFill>
                <a:latin typeface="Trebuchet MS" pitchFamily="34" charset="0"/>
              </a:rPr>
              <a:t> </a:t>
            </a:r>
            <a:r>
              <a:rPr lang="cs-CZ" sz="1600" b="1" dirty="0">
                <a:solidFill>
                  <a:srgbClr val="E6AD0C"/>
                </a:solidFill>
                <a:latin typeface="Trebuchet MS" pitchFamily="34" charset="0"/>
              </a:rPr>
              <a:t>- </a:t>
            </a:r>
            <a:r>
              <a:rPr lang="cs-CZ" sz="1600" b="1" dirty="0" err="1">
                <a:solidFill>
                  <a:srgbClr val="E6AD0C"/>
                </a:solidFill>
                <a:latin typeface="Trebuchet MS" pitchFamily="34" charset="0"/>
              </a:rPr>
              <a:t>yelow</a:t>
            </a:r>
            <a:r>
              <a:rPr lang="cs-CZ" sz="1600" b="1" dirty="0">
                <a:solidFill>
                  <a:srgbClr val="E6AD0C"/>
                </a:solidFill>
                <a:latin typeface="Trebuchet MS" pitchFamily="34" charset="0"/>
              </a:rPr>
              <a:t>  </a:t>
            </a:r>
            <a:endParaRPr lang="en-US" sz="1600" b="1" dirty="0">
              <a:solidFill>
                <a:srgbClr val="E6AD0C"/>
              </a:solidFill>
              <a:latin typeface="Trebuchet MS" pitchFamily="34" charset="0"/>
            </a:endParaRPr>
          </a:p>
          <a:p>
            <a:r>
              <a:rPr lang="cs-CZ" sz="1600" b="1" dirty="0" err="1">
                <a:solidFill>
                  <a:srgbClr val="F22231"/>
                </a:solidFill>
                <a:latin typeface="Trebuchet MS" pitchFamily="34" charset="0"/>
              </a:rPr>
              <a:t>above</a:t>
            </a:r>
            <a:r>
              <a:rPr lang="cs-CZ" sz="1600" b="1" dirty="0">
                <a:solidFill>
                  <a:srgbClr val="F22231"/>
                </a:solidFill>
                <a:latin typeface="Trebuchet MS" pitchFamily="34" charset="0"/>
              </a:rPr>
              <a:t> 100 - </a:t>
            </a:r>
            <a:r>
              <a:rPr lang="cs-CZ" sz="1600" b="1" dirty="0" err="1">
                <a:solidFill>
                  <a:srgbClr val="F22231"/>
                </a:solidFill>
                <a:latin typeface="Trebuchet MS" pitchFamily="34" charset="0"/>
              </a:rPr>
              <a:t>red</a:t>
            </a:r>
            <a:r>
              <a:rPr lang="cs-CZ" sz="1600" b="1" dirty="0">
                <a:solidFill>
                  <a:srgbClr val="F22231"/>
                </a:solidFill>
                <a:latin typeface="Trebuchet MS" pitchFamily="34" charset="0"/>
              </a:rPr>
              <a:t> </a:t>
            </a:r>
            <a:endParaRPr lang="en-US" sz="1600" b="1" dirty="0">
              <a:solidFill>
                <a:srgbClr val="F22231"/>
              </a:solidFill>
              <a:latin typeface="Trebuchet MS" pitchFamily="34" charset="0"/>
            </a:endParaRPr>
          </a:p>
          <a:p>
            <a:endParaRPr lang="cs-CZ" sz="1600" dirty="0">
              <a:solidFill>
                <a:srgbClr val="6B6B6B"/>
              </a:solidFill>
              <a:latin typeface="Trebuchet MS" pitchFamily="34" charset="0"/>
            </a:endParaRPr>
          </a:p>
          <a:p>
            <a:endParaRPr lang="cs-CZ" sz="1600" dirty="0">
              <a:solidFill>
                <a:srgbClr val="6B6B6B"/>
              </a:solidFill>
              <a:latin typeface="Trebuchet MS" pitchFamily="34" charset="0"/>
            </a:endParaRPr>
          </a:p>
          <a:p>
            <a:r>
              <a:rPr lang="en-US" sz="1600" dirty="0">
                <a:solidFill>
                  <a:srgbClr val="4B4B4B"/>
                </a:solidFill>
                <a:latin typeface="Trebuchet MS" pitchFamily="34" charset="0"/>
              </a:rPr>
              <a:t>Limits selected with regards </a:t>
            </a:r>
            <a:r>
              <a:rPr lang="en-US" sz="1600" dirty="0" smtClean="0">
                <a:solidFill>
                  <a:srgbClr val="4B4B4B"/>
                </a:solidFill>
                <a:latin typeface="Trebuchet MS" pitchFamily="34" charset="0"/>
              </a:rPr>
              <a:t>to </a:t>
            </a:r>
            <a:r>
              <a:rPr lang="en-US" sz="1600" dirty="0">
                <a:solidFill>
                  <a:srgbClr val="4B4B4B"/>
                </a:solidFill>
                <a:latin typeface="Trebuchet MS" pitchFamily="34" charset="0"/>
              </a:rPr>
              <a:t>the </a:t>
            </a:r>
            <a:r>
              <a:rPr lang="en-US" sz="1600" u="sng" dirty="0">
                <a:solidFill>
                  <a:srgbClr val="4B4B4B"/>
                </a:solidFill>
                <a:latin typeface="Trebuchet MS" pitchFamily="34" charset="0"/>
              </a:rPr>
              <a:t>highest</a:t>
            </a:r>
            <a:r>
              <a:rPr lang="en-US" sz="1600" dirty="0">
                <a:solidFill>
                  <a:srgbClr val="4B4B4B"/>
                </a:solidFill>
                <a:latin typeface="Trebuchet MS" pitchFamily="34" charset="0"/>
              </a:rPr>
              <a:t> measured value </a:t>
            </a:r>
            <a:r>
              <a:rPr lang="en-US" sz="1600" b="1" dirty="0">
                <a:solidFill>
                  <a:srgbClr val="4B4B4B"/>
                </a:solidFill>
                <a:latin typeface="Trebuchet MS" pitchFamily="34" charset="0"/>
              </a:rPr>
              <a:t>1</a:t>
            </a:r>
            <a:r>
              <a:rPr lang="cs-CZ" sz="1600" b="1" dirty="0">
                <a:solidFill>
                  <a:srgbClr val="4B4B4B"/>
                </a:solidFill>
                <a:latin typeface="Trebuchet MS" pitchFamily="34" charset="0"/>
              </a:rPr>
              <a:t>1</a:t>
            </a:r>
            <a:r>
              <a:rPr lang="en-US" sz="1600" b="1" dirty="0">
                <a:solidFill>
                  <a:srgbClr val="4B4B4B"/>
                </a:solidFill>
                <a:latin typeface="Trebuchet MS" pitchFamily="34" charset="0"/>
              </a:rPr>
              <a:t>4</a:t>
            </a:r>
            <a:r>
              <a:rPr lang="en-US" sz="1600" dirty="0">
                <a:solidFill>
                  <a:srgbClr val="4B4B4B"/>
                </a:solidFill>
                <a:latin typeface="Trebuchet MS" pitchFamily="34" charset="0"/>
              </a:rPr>
              <a:t> and absolute values of the negative and positive controls</a:t>
            </a:r>
            <a:r>
              <a:rPr lang="en-US" sz="1600" dirty="0" smtClean="0">
                <a:solidFill>
                  <a:srgbClr val="4B4B4B"/>
                </a:solidFill>
                <a:latin typeface="Trebuchet MS" pitchFamily="34" charset="0"/>
              </a:rPr>
              <a:t>.</a:t>
            </a:r>
            <a:endParaRPr lang="cs-CZ" sz="1600" dirty="0" smtClean="0">
              <a:solidFill>
                <a:srgbClr val="4B4B4B"/>
              </a:solidFill>
              <a:latin typeface="Trebuchet MS" pitchFamily="34" charset="0"/>
            </a:endParaRPr>
          </a:p>
          <a:p>
            <a:endParaRPr lang="cs-CZ" sz="1600" dirty="0">
              <a:solidFill>
                <a:srgbClr val="4B4B4B"/>
              </a:solidFill>
              <a:latin typeface="Trebuchet MS" pitchFamily="34" charset="0"/>
            </a:endParaRPr>
          </a:p>
          <a:p>
            <a:pPr>
              <a:lnSpc>
                <a:spcPct val="85000"/>
              </a:lnSpc>
            </a:pPr>
            <a:r>
              <a:rPr lang="cs-CZ" sz="1600" b="1" i="1" dirty="0">
                <a:solidFill>
                  <a:srgbClr val="4B4B4B"/>
                </a:solidFill>
                <a:latin typeface="Trebuchet MS" pitchFamily="34" charset="0"/>
              </a:rPr>
              <a:t>Positive </a:t>
            </a:r>
            <a:r>
              <a:rPr lang="cs-CZ" sz="1600" b="1" i="1" dirty="0" err="1">
                <a:solidFill>
                  <a:srgbClr val="4B4B4B"/>
                </a:solidFill>
                <a:latin typeface="Trebuchet MS" pitchFamily="34" charset="0"/>
              </a:rPr>
              <a:t>control</a:t>
            </a:r>
            <a:r>
              <a:rPr lang="cs-CZ" sz="1600" b="1" i="1" dirty="0">
                <a:solidFill>
                  <a:srgbClr val="4B4B4B"/>
                </a:solidFill>
                <a:latin typeface="Trebuchet MS" pitchFamily="34" charset="0"/>
              </a:rPr>
              <a:t> – 100 %</a:t>
            </a:r>
          </a:p>
          <a:p>
            <a:pPr>
              <a:lnSpc>
                <a:spcPct val="85000"/>
              </a:lnSpc>
            </a:pPr>
            <a:r>
              <a:rPr lang="cs-CZ" sz="1600" b="1" i="1" dirty="0">
                <a:solidFill>
                  <a:srgbClr val="4B4B4B"/>
                </a:solidFill>
                <a:latin typeface="Trebuchet MS" pitchFamily="34" charset="0"/>
              </a:rPr>
              <a:t>Negative </a:t>
            </a:r>
            <a:r>
              <a:rPr lang="cs-CZ" sz="1600" b="1" i="1" dirty="0" err="1">
                <a:solidFill>
                  <a:srgbClr val="4B4B4B"/>
                </a:solidFill>
                <a:latin typeface="Trebuchet MS" pitchFamily="34" charset="0"/>
              </a:rPr>
              <a:t>control</a:t>
            </a:r>
            <a:r>
              <a:rPr lang="cs-CZ" sz="1600" b="1" i="1" dirty="0">
                <a:solidFill>
                  <a:srgbClr val="4B4B4B"/>
                </a:solidFill>
                <a:latin typeface="Trebuchet MS" pitchFamily="34" charset="0"/>
              </a:rPr>
              <a:t> – </a:t>
            </a:r>
            <a:r>
              <a:rPr lang="cs-CZ" sz="1600" b="1" i="1" dirty="0" smtClean="0">
                <a:solidFill>
                  <a:srgbClr val="4B4B4B"/>
                </a:solidFill>
                <a:latin typeface="Trebuchet MS" pitchFamily="34" charset="0"/>
              </a:rPr>
              <a:t>0 </a:t>
            </a:r>
            <a:r>
              <a:rPr lang="cs-CZ" sz="1600" b="1" i="1" dirty="0">
                <a:solidFill>
                  <a:srgbClr val="4B4B4B"/>
                </a:solidFill>
                <a:latin typeface="Trebuchet MS" pitchFamily="34" charset="0"/>
              </a:rPr>
              <a:t>%</a:t>
            </a:r>
          </a:p>
          <a:p>
            <a:endParaRPr lang="cs-CZ" sz="1600" dirty="0">
              <a:solidFill>
                <a:srgbClr val="4B4B4B"/>
              </a:solidFill>
              <a:latin typeface="Trebuchet MS" pitchFamily="34" charset="0"/>
            </a:endParaRPr>
          </a:p>
        </p:txBody>
      </p:sp>
      <p:sp>
        <p:nvSpPr>
          <p:cNvPr id="35853" name="Rectangle 13"/>
          <p:cNvSpPr>
            <a:spLocks noChangeArrowheads="1"/>
          </p:cNvSpPr>
          <p:nvPr/>
        </p:nvSpPr>
        <p:spPr bwMode="auto">
          <a:xfrm>
            <a:off x="628650" y="365125"/>
            <a:ext cx="5592763" cy="762000"/>
          </a:xfrm>
          <a:prstGeom prst="rect">
            <a:avLst/>
          </a:prstGeom>
          <a:noFill/>
          <a:ln w="9525">
            <a:noFill/>
            <a:miter lim="800000"/>
            <a:headEnd/>
            <a:tailEnd/>
          </a:ln>
          <a:effectLst/>
        </p:spPr>
        <p:txBody>
          <a:bodyPr wrap="none">
            <a:spAutoFit/>
          </a:bodyPr>
          <a:lstStyle/>
          <a:p>
            <a:r>
              <a:rPr lang="cs-CZ" sz="4400" dirty="0">
                <a:solidFill>
                  <a:srgbClr val="67891B"/>
                </a:solidFill>
                <a:effectLst>
                  <a:outerShdw blurRad="38100" dist="38100" dir="2700000" algn="tl">
                    <a:srgbClr val="000000"/>
                  </a:outerShdw>
                </a:effectLst>
                <a:latin typeface="Trebuchet MS" pitchFamily="34" charset="0"/>
              </a:rPr>
              <a:t>RESULTS – </a:t>
            </a:r>
            <a:r>
              <a:rPr lang="cs-CZ" sz="3600" dirty="0">
                <a:solidFill>
                  <a:srgbClr val="67891B"/>
                </a:solidFill>
                <a:effectLst>
                  <a:outerShdw blurRad="38100" dist="38100" dir="2700000" algn="tl">
                    <a:srgbClr val="000000"/>
                  </a:outerShdw>
                </a:effectLst>
                <a:latin typeface="Trebuchet MS" pitchFamily="34" charset="0"/>
              </a:rPr>
              <a:t>SaOS-2 CELLS</a:t>
            </a:r>
          </a:p>
        </p:txBody>
      </p:sp>
      <p:graphicFrame>
        <p:nvGraphicFramePr>
          <p:cNvPr id="7" name="Group 1267"/>
          <p:cNvGraphicFramePr>
            <a:graphicFrameLocks noGrp="1"/>
          </p:cNvGraphicFramePr>
          <p:nvPr>
            <p:extLst>
              <p:ext uri="{D42A27DB-BD31-4B8C-83A1-F6EECF244321}">
                <p14:modId xmlns:p14="http://schemas.microsoft.com/office/powerpoint/2010/main" val="706797389"/>
              </p:ext>
            </p:extLst>
          </p:nvPr>
        </p:nvGraphicFramePr>
        <p:xfrm>
          <a:off x="247944" y="1467910"/>
          <a:ext cx="9177338" cy="5224473"/>
        </p:xfrm>
        <a:graphic>
          <a:graphicData uri="http://schemas.openxmlformats.org/drawingml/2006/table">
            <a:tbl>
              <a:tblPr/>
              <a:tblGrid>
                <a:gridCol w="857250"/>
                <a:gridCol w="457200"/>
                <a:gridCol w="457200"/>
                <a:gridCol w="457200"/>
                <a:gridCol w="457200"/>
                <a:gridCol w="457200"/>
                <a:gridCol w="457200"/>
                <a:gridCol w="457200"/>
                <a:gridCol w="457200"/>
                <a:gridCol w="228600"/>
                <a:gridCol w="776288"/>
                <a:gridCol w="457200"/>
                <a:gridCol w="457200"/>
                <a:gridCol w="457200"/>
                <a:gridCol w="457200"/>
                <a:gridCol w="457200"/>
                <a:gridCol w="457200"/>
                <a:gridCol w="457200"/>
                <a:gridCol w="457200"/>
              </a:tblGrid>
              <a:tr h="227151">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Cytokine</a:t>
                      </a:r>
                      <a:endParaRPr kumimoji="0" lang="cs-CZ" sz="1400" b="1"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127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0C226"/>
                    </a:solidFill>
                  </a:tcPr>
                </a:tc>
                <a:tc gridSpan="8">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Material</a:t>
                      </a:r>
                      <a:r>
                        <a:rPr kumimoji="0" lang="cs-CZ" sz="1400" b="1" i="0" u="none" strike="noStrike" cap="none" normalizeH="0" baseline="0" dirty="0" smtClean="0">
                          <a:ln>
                            <a:noFill/>
                          </a:ln>
                          <a:solidFill>
                            <a:schemeClr val="tx1"/>
                          </a:solidFill>
                          <a:effectLst/>
                          <a:latin typeface="Trebuchet MS" pitchFamily="34" charset="0"/>
                        </a:rPr>
                        <a:t> / </a:t>
                      </a:r>
                      <a:r>
                        <a:rPr kumimoji="0" lang="cs-CZ" sz="1400" b="1" i="0" u="none" strike="noStrike" cap="none" normalizeH="0" baseline="0" dirty="0" err="1" smtClean="0">
                          <a:ln>
                            <a:noFill/>
                          </a:ln>
                          <a:solidFill>
                            <a:schemeClr val="tx1"/>
                          </a:solidFill>
                          <a:effectLst/>
                          <a:latin typeface="Trebuchet MS" pitchFamily="34" charset="0"/>
                        </a:rPr>
                        <a:t>Cultivation</a:t>
                      </a:r>
                      <a:endParaRPr kumimoji="0" lang="cs-CZ" sz="1400" b="1"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400" b="0" i="0" u="none" strike="noStrike" cap="none" normalizeH="0" baseline="0" dirty="0" smtClean="0">
                        <a:ln>
                          <a:noFill/>
                        </a:ln>
                        <a:solidFill>
                          <a:schemeClr val="tx1"/>
                        </a:solidFill>
                        <a:effectLst/>
                        <a:latin typeface="Arial"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a:noFill/>
                    </a:lnB>
                    <a:lnTlToBr>
                      <a:noFill/>
                    </a:lnTlToBr>
                    <a:lnBlToTr>
                      <a:noFill/>
                    </a:lnBlToTr>
                    <a:noFill/>
                  </a:tcPr>
                </a:tc>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Cytokine</a:t>
                      </a:r>
                      <a:endParaRPr kumimoji="0" lang="cs-CZ" sz="1400" b="1"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127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0C226"/>
                    </a:solidFill>
                  </a:tcPr>
                </a:tc>
                <a:tc gridSpan="8">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Material</a:t>
                      </a:r>
                      <a:r>
                        <a:rPr kumimoji="0" lang="cs-CZ" sz="1400" b="1" i="0" u="none" strike="noStrike" cap="none" normalizeH="0" baseline="0" dirty="0" smtClean="0">
                          <a:ln>
                            <a:noFill/>
                          </a:ln>
                          <a:solidFill>
                            <a:schemeClr val="tx1"/>
                          </a:solidFill>
                          <a:effectLst/>
                          <a:latin typeface="Trebuchet MS" pitchFamily="34" charset="0"/>
                        </a:rPr>
                        <a:t> / </a:t>
                      </a:r>
                      <a:r>
                        <a:rPr kumimoji="0" lang="cs-CZ" sz="1400" b="1" i="0" u="none" strike="noStrike" cap="none" normalizeH="0" baseline="0" dirty="0" err="1" smtClean="0">
                          <a:ln>
                            <a:noFill/>
                          </a:ln>
                          <a:solidFill>
                            <a:schemeClr val="tx1"/>
                          </a:solidFill>
                          <a:effectLst/>
                          <a:latin typeface="Trebuchet MS" pitchFamily="34" charset="0"/>
                        </a:rPr>
                        <a:t>Cultivation</a:t>
                      </a:r>
                      <a:endParaRPr kumimoji="0" lang="cs-CZ" sz="1400" b="1"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227151">
                <a:tc v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Trebuchet MS" pitchFamily="34" charset="0"/>
                        </a:rPr>
                        <a:t>Ti/ALG/HAP</a:t>
                      </a: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Trebuchet MS" pitchFamily="34" charset="0"/>
                        </a:rPr>
                        <a:t>Ti/ALG/TCP</a:t>
                      </a:r>
                    </a:p>
                  </a:txBody>
                  <a:tcPr marL="4924" marR="4924" marT="4924" marB="0" anchor="ctr" horzOverflow="overflow">
                    <a:lnL w="6350" cap="flat" cmpd="sng" algn="ctr">
                      <a:solidFill>
                        <a:srgbClr val="FFFFFF"/>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err="1" smtClean="0">
                          <a:ln>
                            <a:noFill/>
                          </a:ln>
                          <a:solidFill>
                            <a:schemeClr val="tx1"/>
                          </a:solidFill>
                          <a:effectLst/>
                          <a:latin typeface="Trebuchet MS" pitchFamily="34" charset="0"/>
                        </a:rPr>
                        <a:t>glass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Ti/ALG</a:t>
                      </a:r>
                    </a:p>
                  </a:txBody>
                  <a:tcPr marL="4924" marR="4924" marT="4924"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400" b="0" i="0" u="none" strike="noStrike" cap="none" normalizeH="0" baseline="0" smtClean="0">
                        <a:ln>
                          <a:noFill/>
                        </a:ln>
                        <a:solidFill>
                          <a:schemeClr val="tx1"/>
                        </a:solidFill>
                        <a:effectLst/>
                        <a:latin typeface="Arial"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v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Trebuchet MS" pitchFamily="34" charset="0"/>
                        </a:rPr>
                        <a:t>Ti/ALG/HAP</a:t>
                      </a: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Trebuchet MS" pitchFamily="34" charset="0"/>
                        </a:rPr>
                        <a:t>Ti/ALG/TCP</a:t>
                      </a:r>
                    </a:p>
                  </a:txBody>
                  <a:tcPr marL="4924" marR="4924" marT="4924" marB="0" anchor="ctr" horzOverflow="overflow">
                    <a:lnL w="6350" cap="flat" cmpd="sng" algn="ctr">
                      <a:solidFill>
                        <a:srgbClr val="FFFFFF"/>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glass</a:t>
                      </a:r>
                    </a:p>
                  </a:txBody>
                  <a:tcPr marL="4924" marR="4924" marT="4924" marB="0" anchor="ctr" horzOverflow="overflow">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Ti/ALG</a:t>
                      </a:r>
                    </a:p>
                  </a:txBody>
                  <a:tcPr marL="4924" marR="4924" marT="4924"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r>
              <a:tr h="227151">
                <a:tc vMerge="1">
                  <a:txBody>
                    <a:bodyPr/>
                    <a:lstStyle/>
                    <a:p>
                      <a:endParaRPr lang="cs-CZ"/>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r>
                        <a:rPr kumimoji="0" lang="cs-CZ" sz="1200" b="0" i="0" u="none" strike="noStrike" cap="none" normalizeH="0" baseline="0" dirty="0" smtClean="0">
                          <a:ln>
                            <a:noFill/>
                          </a:ln>
                          <a:solidFill>
                            <a:schemeClr val="tx1"/>
                          </a:solidFill>
                          <a:effectLst/>
                          <a:latin typeface="Trebuchet MS" pitchFamily="34" charset="0"/>
                        </a:rPr>
                        <a:t> </a:t>
                      </a: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r>
                        <a:rPr kumimoji="0" lang="cs-CZ" sz="1200" b="0" i="0" u="none" strike="noStrike" cap="none" normalizeH="0" baseline="0" dirty="0" smtClean="0">
                          <a:ln>
                            <a:noFill/>
                          </a:ln>
                          <a:solidFill>
                            <a:schemeClr val="tx1"/>
                          </a:solidFill>
                          <a:effectLst/>
                          <a:latin typeface="Trebuchet MS" pitchFamily="34" charset="0"/>
                        </a:rPr>
                        <a:t> </a:t>
                      </a:r>
                    </a:p>
                  </a:txBody>
                  <a:tcPr marL="4924" marR="4924" marT="4924"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800" b="0" i="0" u="none" strike="noStrike" cap="none" normalizeH="0" baseline="0" dirty="0" smtClean="0">
                        <a:ln>
                          <a:noFill/>
                        </a:ln>
                        <a:solidFill>
                          <a:schemeClr val="tx1"/>
                        </a:solidFill>
                        <a:effectLst/>
                        <a:latin typeface="Arial"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vMerge="1">
                  <a:txBody>
                    <a:bodyPr/>
                    <a:lstStyle/>
                    <a:p>
                      <a:endParaRPr lang="cs-CZ"/>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r>
                        <a:rPr kumimoji="0" lang="cs-CZ" sz="1200" b="0" i="0" u="none" strike="noStrike" cap="none" normalizeH="0" baseline="0" dirty="0" smtClean="0">
                          <a:ln>
                            <a:noFill/>
                          </a:ln>
                          <a:solidFill>
                            <a:schemeClr val="tx1"/>
                          </a:solidFill>
                          <a:effectLst/>
                          <a:latin typeface="Trebuchet MS" pitchFamily="34" charset="0"/>
                        </a:rPr>
                        <a:t> </a:t>
                      </a: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 </a:t>
                      </a:r>
                      <a:r>
                        <a:rPr kumimoji="0" lang="cs-CZ" sz="1200" b="0" i="0" u="none" strike="noStrike" cap="none" normalizeH="0" baseline="0" dirty="0" err="1" smtClean="0">
                          <a:ln>
                            <a:noFill/>
                          </a:ln>
                          <a:solidFill>
                            <a:schemeClr val="tx1"/>
                          </a:solidFill>
                          <a:effectLst/>
                          <a:latin typeface="Trebuchet MS" pitchFamily="34" charset="0"/>
                        </a:rPr>
                        <a:t>days</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 days</a:t>
                      </a:r>
                    </a:p>
                  </a:txBody>
                  <a:tcPr marL="4924" marR="4924" marT="4924"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 days</a:t>
                      </a:r>
                    </a:p>
                  </a:txBody>
                  <a:tcPr marL="4924" marR="4924" marT="4924" marB="0" anchor="ctr" horzOverflow="overflow">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BE9CD"/>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err="1" smtClean="0">
                          <a:ln>
                            <a:noFill/>
                          </a:ln>
                          <a:solidFill>
                            <a:schemeClr val="tx1"/>
                          </a:solidFill>
                          <a:effectLst/>
                          <a:latin typeface="Trebuchet MS" pitchFamily="34" charset="0"/>
                        </a:rPr>
                        <a:t>Eotaxin</a:t>
                      </a:r>
                      <a:r>
                        <a:rPr kumimoji="0" lang="cs-CZ" sz="1200" b="0" i="0" u="none" strike="noStrike" cap="none" normalizeH="0" baseline="0" dirty="0" smtClean="0">
                          <a:ln>
                            <a:noFill/>
                          </a:ln>
                          <a:solidFill>
                            <a:schemeClr val="tx1"/>
                          </a:solidFill>
                          <a:effectLst/>
                          <a:latin typeface="Trebuchet MS" pitchFamily="34" charset="0"/>
                        </a:rPr>
                        <a:t>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IL-6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Eotaxin-2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22</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IL-6sR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GCSF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IL-7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GM-CSF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IL-8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30</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I-309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IP-10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34</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19</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ICAM-1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M-CSF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IFN-g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24</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MCP-1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32</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13</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IL-10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15</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MCP-2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4</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IL-11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MIG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IL-12p40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24</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MIP-1a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IL-12p70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MIP-1b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44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45</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62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IL-13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0</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MIP-1d</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IL-15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PDGF-BB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IL-16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RANTES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39</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19</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IL-17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TGF-b1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IL-1a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22</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TIMP-2</a:t>
                      </a:r>
                      <a:r>
                        <a:rPr kumimoji="0" lang="cs-CZ" sz="1200" b="1" i="0" u="none" strike="noStrike" cap="none" normalizeH="0" baseline="0" smtClean="0">
                          <a:ln>
                            <a:noFill/>
                          </a:ln>
                          <a:solidFill>
                            <a:schemeClr val="tx1"/>
                          </a:solidFill>
                          <a:effectLst/>
                          <a:latin typeface="Trebuchet MS" pitchFamily="34" charset="0"/>
                        </a:rPr>
                        <a:t>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73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83</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IL-1b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19</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7</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TNF-a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19</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IL-2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16</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TNF-b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37</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19</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IL-3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17</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20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25</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12</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err="1" smtClean="0">
                          <a:ln>
                            <a:noFill/>
                          </a:ln>
                          <a:solidFill>
                            <a:schemeClr val="tx1"/>
                          </a:solidFill>
                          <a:effectLst/>
                          <a:latin typeface="Trebuchet MS" pitchFamily="34" charset="0"/>
                        </a:rPr>
                        <a:t>sTNFRI</a:t>
                      </a: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12</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18</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6</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r h="22715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IL-4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6</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3</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4</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Trebuchet MS" pitchFamily="34" charset="0"/>
                      </a:endParaRPr>
                    </a:p>
                  </a:txBody>
                  <a:tcPr marL="4924" marR="4924" marT="4924"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err="1" smtClean="0">
                          <a:ln>
                            <a:noFill/>
                          </a:ln>
                          <a:solidFill>
                            <a:schemeClr val="tx1"/>
                          </a:solidFill>
                          <a:effectLst/>
                          <a:latin typeface="Trebuchet MS" pitchFamily="34" charset="0"/>
                        </a:rPr>
                        <a:t>sTNFRII</a:t>
                      </a:r>
                      <a:r>
                        <a:rPr kumimoji="0" lang="cs-CZ" sz="1200" b="0" i="0" u="none" strike="noStrike" cap="none" normalizeH="0" baseline="0" dirty="0" smtClean="0">
                          <a:ln>
                            <a:noFill/>
                          </a:ln>
                          <a:solidFill>
                            <a:schemeClr val="tx1"/>
                          </a:solidFill>
                          <a:effectLst/>
                          <a:latin typeface="Trebuchet MS" pitchFamily="34" charset="0"/>
                        </a:rPr>
                        <a:t> </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15</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9</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13</a:t>
                      </a:r>
                    </a:p>
                  </a:txBody>
                  <a:tcPr marL="4924" marR="4924" marT="4924" marB="0" anchor="ctr"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8</a:t>
                      </a:r>
                    </a:p>
                  </a:txBody>
                  <a:tcPr marL="4924" marR="4924" marT="4924" marB="0" anchor="ctr"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Trebuchet MS" pitchFamily="34" charset="0"/>
                        </a:rPr>
                        <a:t>10</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8</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Trebuchet MS" pitchFamily="34" charset="0"/>
                        </a:rPr>
                        <a:t>11</a:t>
                      </a:r>
                    </a:p>
                  </a:txBody>
                  <a:tcPr marL="4924" marR="4924" marT="4924"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r>
            </a:tbl>
          </a:graphicData>
        </a:graphic>
      </p:graphicFrame>
      <p:sp>
        <p:nvSpPr>
          <p:cNvPr id="8" name="Elipsa 7"/>
          <p:cNvSpPr/>
          <p:nvPr/>
        </p:nvSpPr>
        <p:spPr>
          <a:xfrm>
            <a:off x="8956048" y="5555004"/>
            <a:ext cx="458788" cy="219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9" name="Elipsa 7"/>
          <p:cNvSpPr/>
          <p:nvPr/>
        </p:nvSpPr>
        <p:spPr>
          <a:xfrm>
            <a:off x="11117928" y="4333672"/>
            <a:ext cx="458788" cy="219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53" name="Rectangle 13"/>
          <p:cNvSpPr>
            <a:spLocks noChangeArrowheads="1"/>
          </p:cNvSpPr>
          <p:nvPr/>
        </p:nvSpPr>
        <p:spPr bwMode="auto">
          <a:xfrm>
            <a:off x="628650" y="365125"/>
            <a:ext cx="5727700" cy="769938"/>
          </a:xfrm>
          <a:prstGeom prst="rect">
            <a:avLst/>
          </a:prstGeom>
          <a:noFill/>
          <a:ln w="9525">
            <a:noFill/>
            <a:miter lim="800000"/>
            <a:headEnd/>
            <a:tailEnd/>
          </a:ln>
          <a:effectLst/>
        </p:spPr>
        <p:txBody>
          <a:bodyPr wrap="none">
            <a:spAutoFit/>
          </a:bodyPr>
          <a:lstStyle/>
          <a:p>
            <a:pPr>
              <a:defRPr/>
            </a:pPr>
            <a:r>
              <a:rPr lang="cs-CZ" sz="4400" dirty="0">
                <a:solidFill>
                  <a:srgbClr val="67891B"/>
                </a:solidFill>
                <a:effectLst>
                  <a:outerShdw blurRad="38100" dist="38100" dir="2700000" algn="tl">
                    <a:srgbClr val="000000"/>
                  </a:outerShdw>
                </a:effectLst>
                <a:latin typeface="Trebuchet MS" pitchFamily="34" charset="0"/>
              </a:rPr>
              <a:t>RESULTS – </a:t>
            </a:r>
            <a:r>
              <a:rPr lang="cs-CZ" sz="3600" dirty="0">
                <a:solidFill>
                  <a:srgbClr val="67891B"/>
                </a:solidFill>
                <a:effectLst>
                  <a:outerShdw blurRad="38100" dist="38100" dir="2700000" algn="tl">
                    <a:srgbClr val="000000"/>
                  </a:outerShdw>
                </a:effectLst>
                <a:latin typeface="Trebuchet MS" pitchFamily="34" charset="0"/>
              </a:rPr>
              <a:t>SaOS-2 CELLS</a:t>
            </a:r>
            <a:r>
              <a:rPr lang="en-US" sz="3600" dirty="0">
                <a:solidFill>
                  <a:srgbClr val="67891B"/>
                </a:solidFill>
                <a:effectLst>
                  <a:outerShdw blurRad="38100" dist="38100" dir="2700000" algn="tl">
                    <a:srgbClr val="000000"/>
                  </a:outerShdw>
                </a:effectLst>
                <a:latin typeface="Trebuchet MS" pitchFamily="34" charset="0"/>
              </a:rPr>
              <a:t> </a:t>
            </a:r>
            <a:endParaRPr lang="cs-CZ" sz="3600" dirty="0">
              <a:solidFill>
                <a:srgbClr val="67891B"/>
              </a:solidFill>
              <a:effectLst>
                <a:outerShdw blurRad="38100" dist="38100" dir="2700000" algn="tl">
                  <a:srgbClr val="000000"/>
                </a:outerShdw>
              </a:effectLst>
              <a:latin typeface="Trebuchet MS" pitchFamily="34" charset="0"/>
            </a:endParaRPr>
          </a:p>
        </p:txBody>
      </p:sp>
      <p:graphicFrame>
        <p:nvGraphicFramePr>
          <p:cNvPr id="50377" name="Group 201"/>
          <p:cNvGraphicFramePr>
            <a:graphicFrameLocks noGrp="1"/>
          </p:cNvGraphicFramePr>
          <p:nvPr>
            <p:extLst>
              <p:ext uri="{D42A27DB-BD31-4B8C-83A1-F6EECF244321}">
                <p14:modId xmlns:p14="http://schemas.microsoft.com/office/powerpoint/2010/main" val="1782419025"/>
              </p:ext>
            </p:extLst>
          </p:nvPr>
        </p:nvGraphicFramePr>
        <p:xfrm>
          <a:off x="676026" y="2191598"/>
          <a:ext cx="7923025" cy="4221591"/>
        </p:xfrm>
        <a:graphic>
          <a:graphicData uri="http://schemas.openxmlformats.org/drawingml/2006/table">
            <a:tbl>
              <a:tblPr/>
              <a:tblGrid>
                <a:gridCol w="1126942"/>
                <a:gridCol w="660513"/>
                <a:gridCol w="876510"/>
                <a:gridCol w="876510"/>
                <a:gridCol w="876510"/>
                <a:gridCol w="876510"/>
                <a:gridCol w="876510"/>
                <a:gridCol w="876510"/>
                <a:gridCol w="876510"/>
              </a:tblGrid>
              <a:tr h="255273">
                <a:tc row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Cytokine</a:t>
                      </a:r>
                      <a:endParaRPr kumimoji="0" lang="cs-CZ" sz="1400" b="1"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1270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90C226"/>
                    </a:solidFill>
                  </a:tcPr>
                </a:tc>
                <a:tc gridSpan="8">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err="1" smtClean="0">
                          <a:ln>
                            <a:noFill/>
                          </a:ln>
                          <a:solidFill>
                            <a:schemeClr val="tx1"/>
                          </a:solidFill>
                          <a:effectLst/>
                          <a:latin typeface="Trebuchet MS" pitchFamily="34" charset="0"/>
                        </a:rPr>
                        <a:t>Material</a:t>
                      </a:r>
                      <a:r>
                        <a:rPr kumimoji="0" lang="cs-CZ" sz="1400" b="1" i="0" u="none" strike="noStrike" cap="none" normalizeH="0" baseline="0" dirty="0" smtClean="0">
                          <a:ln>
                            <a:noFill/>
                          </a:ln>
                          <a:solidFill>
                            <a:schemeClr val="tx1"/>
                          </a:solidFill>
                          <a:effectLst/>
                          <a:latin typeface="Trebuchet MS" pitchFamily="34" charset="0"/>
                        </a:rPr>
                        <a:t> / </a:t>
                      </a:r>
                      <a:r>
                        <a:rPr kumimoji="0" lang="cs-CZ" sz="1400" b="1" i="0" u="none" strike="noStrike" cap="none" normalizeH="0" baseline="0" dirty="0" err="1" smtClean="0">
                          <a:ln>
                            <a:noFill/>
                          </a:ln>
                          <a:solidFill>
                            <a:schemeClr val="tx1"/>
                          </a:solidFill>
                          <a:effectLst/>
                          <a:latin typeface="Trebuchet MS" pitchFamily="34" charset="0"/>
                        </a:rPr>
                        <a:t>Cultivation</a:t>
                      </a:r>
                      <a:endParaRPr kumimoji="0" lang="cs-CZ" sz="1400" b="1"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r>
              <a:tr h="204779">
                <a:tc v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smtClean="0">
                          <a:ln>
                            <a:noFill/>
                          </a:ln>
                          <a:solidFill>
                            <a:schemeClr val="tx1"/>
                          </a:solidFill>
                          <a:effectLst/>
                          <a:latin typeface="Trebuchet MS" pitchFamily="34" charset="0"/>
                        </a:rPr>
                        <a:t>Ti/ALG/HAP</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Trebuchet MS" pitchFamily="34" charset="0"/>
                        </a:rPr>
                        <a:t>Ti/ALG/TCP</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err="1" smtClean="0">
                          <a:ln>
                            <a:noFill/>
                          </a:ln>
                          <a:solidFill>
                            <a:schemeClr val="tx1"/>
                          </a:solidFill>
                          <a:effectLst/>
                          <a:latin typeface="Trebuchet MS" pitchFamily="34" charset="0"/>
                        </a:rPr>
                        <a:t>glass</a:t>
                      </a:r>
                      <a:endParaRPr kumimoji="0" lang="cs-CZ" sz="1400" b="0"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Ti/ALG</a:t>
                      </a:r>
                    </a:p>
                  </a:txBody>
                  <a:tcPr marL="6991" marR="6991" marT="6991" marB="0" anchor="ctr" horzOverflow="overflow">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EEF4E8"/>
                    </a:solidFill>
                  </a:tcPr>
                </a:tc>
                <a:tc hMerge="1">
                  <a:txBody>
                    <a:bodyPr/>
                    <a:lstStyle/>
                    <a:p>
                      <a:endParaRPr lang="cs-CZ"/>
                    </a:p>
                  </a:txBody>
                  <a:tcPr/>
                </a:tc>
              </a:tr>
              <a:tr h="194686">
                <a:tc vMerge="1">
                  <a:txBody>
                    <a:bodyPr/>
                    <a:lstStyle/>
                    <a:p>
                      <a:endParaRPr lang="cs-CZ"/>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 days</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 days</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 days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 days</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3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7 </a:t>
                      </a:r>
                      <a:r>
                        <a:rPr kumimoji="0" lang="cs-CZ" sz="1400" b="0" i="0" u="none" strike="noStrike" cap="none" normalizeH="0" baseline="0" dirty="0" err="1" smtClean="0">
                          <a:ln>
                            <a:noFill/>
                          </a:ln>
                          <a:solidFill>
                            <a:schemeClr val="tx1"/>
                          </a:solidFill>
                          <a:effectLst/>
                          <a:latin typeface="Trebuchet MS" pitchFamily="34" charset="0"/>
                        </a:rPr>
                        <a:t>days</a:t>
                      </a:r>
                      <a:endParaRPr kumimoji="0" lang="cs-CZ" sz="1400" b="0"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 days</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 days </a:t>
                      </a:r>
                    </a:p>
                  </a:txBody>
                  <a:tcPr marL="6991" marR="6991" marT="6991" marB="0" anchor="ctr" horzOverflow="overflow">
                    <a:lnL w="635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BE9CD"/>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Eotaxin-2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8</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17</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22</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6</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8</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IFN-g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7</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18</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10</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IL-12p40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1</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25</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3</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23</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13</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17</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4</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32</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IL-12p70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1</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25</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3</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27</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12</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16</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7</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36</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IL-1a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16</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20</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17</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22</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5</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7</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23</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30</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IL-3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7</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20</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19</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15</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4</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5</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IL-8</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29</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23</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30</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15</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IP-10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30</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3</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28</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4</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19</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8</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12</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FF"/>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MCP-1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2</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8</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3</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13</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8</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12</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MIP-1a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26</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8</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1</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30</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41</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MIP-1b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44</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46</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40</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25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1</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62</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70</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00"/>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MIP-1d</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14</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17</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13</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17</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18</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RANTES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8</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4</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19</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TIMP-2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75</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a:t>
                      </a:r>
                      <a:r>
                        <a:rPr kumimoji="0" lang="en-US" sz="1400" b="0" i="0" u="none" strike="noStrike" cap="none" normalizeH="0" baseline="0" smtClean="0">
                          <a:ln>
                            <a:noFill/>
                          </a:ln>
                          <a:solidFill>
                            <a:schemeClr val="tx1"/>
                          </a:solidFill>
                          <a:effectLst/>
                          <a:latin typeface="Trebuchet MS" pitchFamily="34" charset="0"/>
                        </a:rPr>
                        <a:t>8</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73</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83</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6</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68</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10</a:t>
                      </a: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0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11</a:t>
                      </a:r>
                      <a:r>
                        <a:rPr kumimoji="0" lang="en-US" sz="1400" b="0" i="0" u="none" strike="noStrike" cap="none" normalizeH="0" baseline="0" dirty="0" smtClean="0">
                          <a:ln>
                            <a:noFill/>
                          </a:ln>
                          <a:solidFill>
                            <a:schemeClr val="tx1"/>
                          </a:solidFill>
                          <a:effectLst/>
                          <a:latin typeface="Trebuchet MS" pitchFamily="34" charset="0"/>
                        </a:rPr>
                        <a:t>4</a:t>
                      </a:r>
                      <a:endParaRPr kumimoji="0" lang="cs-CZ" sz="1400" b="0"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0000"/>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TNF-a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2</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4</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a:t>
                      </a:r>
                      <a:r>
                        <a:rPr kumimoji="0" lang="en-US" sz="1400" b="0" i="0" u="none" strike="noStrike" cap="none" normalizeH="0" baseline="0" smtClean="0">
                          <a:ln>
                            <a:noFill/>
                          </a:ln>
                          <a:solidFill>
                            <a:schemeClr val="tx1"/>
                          </a:solidFill>
                          <a:effectLst/>
                          <a:latin typeface="Trebuchet MS" pitchFamily="34" charset="0"/>
                        </a:rPr>
                        <a:t>5</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19</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11</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4</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r>
              <a:tr h="21039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TNF-b </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90C226"/>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26</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9</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a:t>
                      </a:r>
                      <a:r>
                        <a:rPr kumimoji="0" lang="en-US" sz="1400" b="0" i="0" u="none" strike="noStrike" cap="none" normalizeH="0" baseline="0" smtClean="0">
                          <a:ln>
                            <a:noFill/>
                          </a:ln>
                          <a:solidFill>
                            <a:schemeClr val="tx1"/>
                          </a:solidFill>
                          <a:effectLst/>
                          <a:latin typeface="Trebuchet MS" pitchFamily="34" charset="0"/>
                        </a:rPr>
                        <a:t>1</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37</a:t>
                      </a:r>
                    </a:p>
                  </a:txBody>
                  <a:tcPr marL="6991" marR="6991" marT="6991" marB="0" anchor="ctr" horzOverflow="overflow">
                    <a:lnL w="6350" cap="flat" cmpd="sng" algn="ctr">
                      <a:solidFill>
                        <a:srgbClr val="FFFFFF"/>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19</a:t>
                      </a:r>
                    </a:p>
                  </a:txBody>
                  <a:tcPr marL="6991" marR="6991" marT="6991" marB="0" anchor="ctr" horzOverflow="overflow">
                    <a:lnL w="25400" cap="flat" cmpd="dbl"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2</a:t>
                      </a:r>
                      <a:r>
                        <a:rPr kumimoji="0" lang="en-US" sz="1400" b="0" i="0" u="none" strike="noStrike" cap="none" normalizeH="0" baseline="0" smtClean="0">
                          <a:ln>
                            <a:noFill/>
                          </a:ln>
                          <a:solidFill>
                            <a:schemeClr val="tx1"/>
                          </a:solidFill>
                          <a:effectLst/>
                          <a:latin typeface="Trebuchet MS" pitchFamily="34" charset="0"/>
                        </a:rPr>
                        <a:t>6</a:t>
                      </a:r>
                      <a:endParaRPr kumimoji="0" lang="cs-CZ" sz="1400" b="0" i="0" u="none" strike="noStrike" cap="none" normalizeH="0" baseline="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rgbClr val="FFC7CE"/>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smtClean="0">
                          <a:ln>
                            <a:noFill/>
                          </a:ln>
                          <a:solidFill>
                            <a:schemeClr val="tx1"/>
                          </a:solidFill>
                          <a:effectLst/>
                          <a:latin typeface="Trebuchet MS" pitchFamily="34" charset="0"/>
                        </a:rPr>
                        <a:t>13</a:t>
                      </a: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Trebuchet MS" pitchFamily="34" charset="0"/>
                        </a:rPr>
                        <a:t>1</a:t>
                      </a:r>
                      <a:r>
                        <a:rPr kumimoji="0" lang="en-US" sz="1400" b="0" i="0" u="none" strike="noStrike" cap="none" normalizeH="0" baseline="0" dirty="0" smtClean="0">
                          <a:ln>
                            <a:noFill/>
                          </a:ln>
                          <a:solidFill>
                            <a:schemeClr val="tx1"/>
                          </a:solidFill>
                          <a:effectLst/>
                          <a:latin typeface="Trebuchet MS" pitchFamily="34" charset="0"/>
                        </a:rPr>
                        <a:t>7</a:t>
                      </a:r>
                      <a:endParaRPr kumimoji="0" lang="cs-CZ" sz="1400" b="0" i="0" u="none" strike="noStrike" cap="none" normalizeH="0" baseline="0" dirty="0" smtClean="0">
                        <a:ln>
                          <a:noFill/>
                        </a:ln>
                        <a:solidFill>
                          <a:schemeClr val="tx1"/>
                        </a:solidFill>
                        <a:effectLst/>
                        <a:latin typeface="Trebuchet MS" pitchFamily="34" charset="0"/>
                      </a:endParaRPr>
                    </a:p>
                  </a:txBody>
                  <a:tcPr marL="6991" marR="6991" marT="6991" marB="0" anchor="ctr" horzOverflow="overflow">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a:noFill/>
                    </a:lnTlToBr>
                    <a:lnBlToTr>
                      <a:noFill/>
                    </a:lnBlToTr>
                    <a:solidFill>
                      <a:schemeClr val="bg1"/>
                    </a:solidFill>
                  </a:tcPr>
                </a:tc>
              </a:tr>
            </a:tbl>
          </a:graphicData>
        </a:graphic>
      </p:graphicFrame>
      <p:sp>
        <p:nvSpPr>
          <p:cNvPr id="51393" name="Obdélník 5"/>
          <p:cNvSpPr>
            <a:spLocks noChangeArrowheads="1"/>
          </p:cNvSpPr>
          <p:nvPr/>
        </p:nvSpPr>
        <p:spPr bwMode="auto">
          <a:xfrm>
            <a:off x="9077325" y="2862263"/>
            <a:ext cx="3009900" cy="3328987"/>
          </a:xfrm>
          <a:prstGeom prst="rect">
            <a:avLst/>
          </a:prstGeom>
          <a:noFill/>
          <a:ln w="9525">
            <a:noFill/>
            <a:miter lim="800000"/>
            <a:headEnd/>
            <a:tailEnd/>
          </a:ln>
        </p:spPr>
        <p:txBody>
          <a:bodyPr>
            <a:spAutoFit/>
          </a:bodyPr>
          <a:lstStyle/>
          <a:p>
            <a:pPr>
              <a:spcAft>
                <a:spcPts val="1000"/>
              </a:spcAft>
            </a:pPr>
            <a:r>
              <a:rPr lang="cs-CZ" b="1" dirty="0" err="1">
                <a:solidFill>
                  <a:srgbClr val="4B4B4B"/>
                </a:solidFill>
                <a:latin typeface="Trebuchet MS" pitchFamily="34" charset="0"/>
              </a:rPr>
              <a:t>Averaged</a:t>
            </a:r>
            <a:r>
              <a:rPr lang="cs-CZ" b="1" dirty="0">
                <a:solidFill>
                  <a:srgbClr val="4B4B4B"/>
                </a:solidFill>
                <a:latin typeface="Trebuchet MS" pitchFamily="34" charset="0"/>
              </a:rPr>
              <a:t> </a:t>
            </a:r>
            <a:r>
              <a:rPr lang="cs-CZ" b="1" dirty="0" err="1">
                <a:solidFill>
                  <a:srgbClr val="4B4B4B"/>
                </a:solidFill>
                <a:latin typeface="Trebuchet MS" pitchFamily="34" charset="0"/>
              </a:rPr>
              <a:t>values</a:t>
            </a:r>
            <a:endParaRPr lang="en-US" b="1" dirty="0">
              <a:solidFill>
                <a:srgbClr val="4B4B4B"/>
              </a:solidFill>
              <a:latin typeface="Trebuchet MS" pitchFamily="34" charset="0"/>
            </a:endParaRPr>
          </a:p>
          <a:p>
            <a:r>
              <a:rPr lang="cs-CZ" b="1" dirty="0" err="1">
                <a:solidFill>
                  <a:srgbClr val="FF66CC"/>
                </a:solidFill>
                <a:latin typeface="Trebuchet MS" pitchFamily="34" charset="0"/>
              </a:rPr>
              <a:t>above</a:t>
            </a:r>
            <a:r>
              <a:rPr lang="cs-CZ" b="1" dirty="0">
                <a:solidFill>
                  <a:srgbClr val="FF66CC"/>
                </a:solidFill>
                <a:latin typeface="Trebuchet MS" pitchFamily="34" charset="0"/>
              </a:rPr>
              <a:t> </a:t>
            </a:r>
            <a:r>
              <a:rPr lang="en-US" b="1" dirty="0">
                <a:solidFill>
                  <a:srgbClr val="FF66CC"/>
                </a:solidFill>
                <a:latin typeface="Trebuchet MS" pitchFamily="34" charset="0"/>
              </a:rPr>
              <a:t>20</a:t>
            </a:r>
            <a:r>
              <a:rPr lang="cs-CZ" b="1" dirty="0">
                <a:solidFill>
                  <a:srgbClr val="FF66CC"/>
                </a:solidFill>
                <a:latin typeface="Trebuchet MS" pitchFamily="34" charset="0"/>
              </a:rPr>
              <a:t> </a:t>
            </a:r>
            <a:r>
              <a:rPr lang="en-US" b="1" dirty="0">
                <a:solidFill>
                  <a:srgbClr val="FF66CC"/>
                </a:solidFill>
                <a:latin typeface="Trebuchet MS" pitchFamily="34" charset="0"/>
              </a:rPr>
              <a:t> </a:t>
            </a:r>
            <a:r>
              <a:rPr lang="cs-CZ" b="1" dirty="0">
                <a:solidFill>
                  <a:srgbClr val="FF66CC"/>
                </a:solidFill>
                <a:latin typeface="Trebuchet MS" pitchFamily="34" charset="0"/>
              </a:rPr>
              <a:t>- rose</a:t>
            </a:r>
            <a:endParaRPr lang="en-US" b="1" dirty="0">
              <a:solidFill>
                <a:srgbClr val="FF66CC"/>
              </a:solidFill>
              <a:latin typeface="Trebuchet MS" pitchFamily="34" charset="0"/>
            </a:endParaRPr>
          </a:p>
          <a:p>
            <a:r>
              <a:rPr lang="cs-CZ" b="1" dirty="0" err="1">
                <a:solidFill>
                  <a:srgbClr val="3F7819"/>
                </a:solidFill>
                <a:latin typeface="Trebuchet MS" pitchFamily="34" charset="0"/>
              </a:rPr>
              <a:t>above</a:t>
            </a:r>
            <a:r>
              <a:rPr lang="cs-CZ" b="1" dirty="0">
                <a:solidFill>
                  <a:srgbClr val="3F7819"/>
                </a:solidFill>
                <a:latin typeface="Trebuchet MS" pitchFamily="34" charset="0"/>
              </a:rPr>
              <a:t> </a:t>
            </a:r>
            <a:r>
              <a:rPr lang="en-US" b="1" dirty="0">
                <a:solidFill>
                  <a:srgbClr val="3F7819"/>
                </a:solidFill>
                <a:latin typeface="Trebuchet MS" pitchFamily="34" charset="0"/>
              </a:rPr>
              <a:t>40</a:t>
            </a:r>
            <a:r>
              <a:rPr lang="cs-CZ" b="1" dirty="0">
                <a:solidFill>
                  <a:srgbClr val="3F7819"/>
                </a:solidFill>
                <a:latin typeface="Trebuchet MS" pitchFamily="34" charset="0"/>
              </a:rPr>
              <a:t> - green </a:t>
            </a:r>
            <a:endParaRPr lang="en-US" b="1" dirty="0">
              <a:solidFill>
                <a:srgbClr val="3F7819"/>
              </a:solidFill>
              <a:latin typeface="Trebuchet MS" pitchFamily="34" charset="0"/>
            </a:endParaRPr>
          </a:p>
          <a:p>
            <a:r>
              <a:rPr lang="cs-CZ" b="1" dirty="0" err="1">
                <a:solidFill>
                  <a:srgbClr val="E6AD0C"/>
                </a:solidFill>
                <a:latin typeface="Trebuchet MS" pitchFamily="34" charset="0"/>
              </a:rPr>
              <a:t>above</a:t>
            </a:r>
            <a:r>
              <a:rPr lang="cs-CZ" b="1" dirty="0">
                <a:solidFill>
                  <a:srgbClr val="E6AD0C"/>
                </a:solidFill>
                <a:latin typeface="Trebuchet MS" pitchFamily="34" charset="0"/>
              </a:rPr>
              <a:t> 70 </a:t>
            </a:r>
            <a:r>
              <a:rPr lang="en-US" b="1" dirty="0">
                <a:solidFill>
                  <a:srgbClr val="E6AD0C"/>
                </a:solidFill>
                <a:latin typeface="Trebuchet MS" pitchFamily="34" charset="0"/>
              </a:rPr>
              <a:t> </a:t>
            </a:r>
            <a:r>
              <a:rPr lang="cs-CZ" b="1" dirty="0">
                <a:solidFill>
                  <a:srgbClr val="E6AD0C"/>
                </a:solidFill>
                <a:latin typeface="Trebuchet MS" pitchFamily="34" charset="0"/>
              </a:rPr>
              <a:t>- </a:t>
            </a:r>
            <a:r>
              <a:rPr lang="cs-CZ" b="1" dirty="0" err="1">
                <a:solidFill>
                  <a:srgbClr val="E6AD0C"/>
                </a:solidFill>
                <a:latin typeface="Trebuchet MS" pitchFamily="34" charset="0"/>
              </a:rPr>
              <a:t>yelow</a:t>
            </a:r>
            <a:r>
              <a:rPr lang="cs-CZ" b="1" dirty="0">
                <a:solidFill>
                  <a:srgbClr val="E6AD0C"/>
                </a:solidFill>
                <a:latin typeface="Trebuchet MS" pitchFamily="34" charset="0"/>
              </a:rPr>
              <a:t>  </a:t>
            </a:r>
            <a:endParaRPr lang="en-US" b="1" dirty="0">
              <a:solidFill>
                <a:srgbClr val="E6AD0C"/>
              </a:solidFill>
              <a:latin typeface="Trebuchet MS" pitchFamily="34" charset="0"/>
            </a:endParaRPr>
          </a:p>
          <a:p>
            <a:r>
              <a:rPr lang="cs-CZ" b="1" dirty="0" err="1">
                <a:solidFill>
                  <a:srgbClr val="F22231"/>
                </a:solidFill>
                <a:latin typeface="Trebuchet MS" pitchFamily="34" charset="0"/>
              </a:rPr>
              <a:t>above</a:t>
            </a:r>
            <a:r>
              <a:rPr lang="cs-CZ" b="1" dirty="0">
                <a:solidFill>
                  <a:srgbClr val="F22231"/>
                </a:solidFill>
                <a:latin typeface="Trebuchet MS" pitchFamily="34" charset="0"/>
              </a:rPr>
              <a:t> 100 - </a:t>
            </a:r>
            <a:r>
              <a:rPr lang="cs-CZ" b="1" dirty="0" err="1">
                <a:solidFill>
                  <a:srgbClr val="F22231"/>
                </a:solidFill>
                <a:latin typeface="Trebuchet MS" pitchFamily="34" charset="0"/>
              </a:rPr>
              <a:t>red</a:t>
            </a:r>
            <a:r>
              <a:rPr lang="cs-CZ" b="1" dirty="0">
                <a:solidFill>
                  <a:srgbClr val="F22231"/>
                </a:solidFill>
                <a:latin typeface="Trebuchet MS" pitchFamily="34" charset="0"/>
              </a:rPr>
              <a:t> </a:t>
            </a:r>
            <a:endParaRPr lang="en-US" b="1" dirty="0">
              <a:solidFill>
                <a:srgbClr val="F22231"/>
              </a:solidFill>
              <a:latin typeface="Trebuchet MS" pitchFamily="34" charset="0"/>
            </a:endParaRPr>
          </a:p>
          <a:p>
            <a:endParaRPr lang="cs-CZ" sz="1600" dirty="0">
              <a:solidFill>
                <a:srgbClr val="6B6B6B"/>
              </a:solidFill>
              <a:latin typeface="Trebuchet MS" pitchFamily="34" charset="0"/>
            </a:endParaRPr>
          </a:p>
          <a:p>
            <a:endParaRPr lang="cs-CZ" sz="1600" dirty="0">
              <a:solidFill>
                <a:srgbClr val="6B6B6B"/>
              </a:solidFill>
              <a:latin typeface="Trebuchet MS" pitchFamily="34" charset="0"/>
            </a:endParaRPr>
          </a:p>
          <a:p>
            <a:r>
              <a:rPr lang="en-US" sz="1600" dirty="0">
                <a:solidFill>
                  <a:srgbClr val="4B4B4B"/>
                </a:solidFill>
                <a:latin typeface="Trebuchet MS" pitchFamily="34" charset="0"/>
              </a:rPr>
              <a:t>Limits selected with regards </a:t>
            </a:r>
            <a:r>
              <a:rPr lang="cs-CZ" sz="1600" dirty="0">
                <a:solidFill>
                  <a:srgbClr val="4B4B4B"/>
                </a:solidFill>
                <a:latin typeface="Trebuchet MS" pitchFamily="34" charset="0"/>
              </a:rPr>
              <a:t>    </a:t>
            </a:r>
            <a:r>
              <a:rPr lang="en-US" sz="1600" dirty="0">
                <a:solidFill>
                  <a:srgbClr val="4B4B4B"/>
                </a:solidFill>
                <a:latin typeface="Trebuchet MS" pitchFamily="34" charset="0"/>
              </a:rPr>
              <a:t>to the </a:t>
            </a:r>
            <a:r>
              <a:rPr lang="en-US" sz="1600" u="sng" dirty="0">
                <a:solidFill>
                  <a:srgbClr val="4B4B4B"/>
                </a:solidFill>
                <a:latin typeface="Trebuchet MS" pitchFamily="34" charset="0"/>
              </a:rPr>
              <a:t>highest</a:t>
            </a:r>
            <a:r>
              <a:rPr lang="en-US" sz="1600" dirty="0">
                <a:solidFill>
                  <a:srgbClr val="4B4B4B"/>
                </a:solidFill>
                <a:latin typeface="Trebuchet MS" pitchFamily="34" charset="0"/>
              </a:rPr>
              <a:t> measured value </a:t>
            </a:r>
            <a:r>
              <a:rPr lang="en-US" sz="1600" b="1" dirty="0">
                <a:solidFill>
                  <a:srgbClr val="4B4B4B"/>
                </a:solidFill>
                <a:latin typeface="Trebuchet MS" pitchFamily="34" charset="0"/>
              </a:rPr>
              <a:t>1</a:t>
            </a:r>
            <a:r>
              <a:rPr lang="cs-CZ" sz="1600" b="1" dirty="0">
                <a:solidFill>
                  <a:srgbClr val="4B4B4B"/>
                </a:solidFill>
                <a:latin typeface="Trebuchet MS" pitchFamily="34" charset="0"/>
              </a:rPr>
              <a:t>1</a:t>
            </a:r>
            <a:r>
              <a:rPr lang="en-US" sz="1600" b="1" dirty="0">
                <a:solidFill>
                  <a:srgbClr val="4B4B4B"/>
                </a:solidFill>
                <a:latin typeface="Trebuchet MS" pitchFamily="34" charset="0"/>
              </a:rPr>
              <a:t>4</a:t>
            </a:r>
            <a:r>
              <a:rPr lang="en-US" sz="1600" dirty="0">
                <a:solidFill>
                  <a:srgbClr val="4B4B4B"/>
                </a:solidFill>
                <a:latin typeface="Trebuchet MS" pitchFamily="34" charset="0"/>
              </a:rPr>
              <a:t> and absolute values of the negative and positive controls.</a:t>
            </a:r>
            <a:endParaRPr lang="cs-CZ" sz="1600" dirty="0">
              <a:solidFill>
                <a:srgbClr val="4B4B4B"/>
              </a:solidFill>
              <a:latin typeface="Trebuchet MS" pitchFamily="34" charset="0"/>
            </a:endParaRPr>
          </a:p>
        </p:txBody>
      </p:sp>
      <p:sp>
        <p:nvSpPr>
          <p:cNvPr id="51394" name="TextovéPole 4"/>
          <p:cNvSpPr txBox="1">
            <a:spLocks noChangeArrowheads="1"/>
          </p:cNvSpPr>
          <p:nvPr/>
        </p:nvSpPr>
        <p:spPr bwMode="auto">
          <a:xfrm>
            <a:off x="715963" y="1485076"/>
            <a:ext cx="6224587" cy="368300"/>
          </a:xfrm>
          <a:prstGeom prst="rect">
            <a:avLst/>
          </a:prstGeom>
          <a:noFill/>
          <a:ln w="9525">
            <a:noFill/>
            <a:miter lim="800000"/>
            <a:headEnd/>
            <a:tailEnd/>
          </a:ln>
        </p:spPr>
        <p:txBody>
          <a:bodyPr wrap="none">
            <a:spAutoFit/>
          </a:bodyPr>
          <a:lstStyle/>
          <a:p>
            <a:r>
              <a:rPr lang="en-US" dirty="0"/>
              <a:t>Cytokine production higher than 15 % of the positive control</a:t>
            </a:r>
            <a:endParaRPr lang="cs-CZ" dirty="0"/>
          </a:p>
        </p:txBody>
      </p:sp>
      <p:sp>
        <p:nvSpPr>
          <p:cNvPr id="13" name="Elipsa 7"/>
          <p:cNvSpPr/>
          <p:nvPr/>
        </p:nvSpPr>
        <p:spPr>
          <a:xfrm>
            <a:off x="7726891" y="5737300"/>
            <a:ext cx="872160" cy="238627"/>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grpSp>
        <p:nvGrpSpPr>
          <p:cNvPr id="6" name="Skupina 5"/>
          <p:cNvGrpSpPr>
            <a:grpSpLocks/>
          </p:cNvGrpSpPr>
          <p:nvPr/>
        </p:nvGrpSpPr>
        <p:grpSpPr bwMode="auto">
          <a:xfrm>
            <a:off x="2450974" y="2862263"/>
            <a:ext cx="6171049" cy="3546764"/>
            <a:chOff x="1292946" y="1764775"/>
            <a:chExt cx="5802892" cy="5030527"/>
          </a:xfrm>
        </p:grpSpPr>
        <p:sp>
          <p:nvSpPr>
            <p:cNvPr id="8" name="Obdélník 7"/>
            <p:cNvSpPr/>
            <p:nvPr/>
          </p:nvSpPr>
          <p:spPr>
            <a:xfrm>
              <a:off x="1292946" y="1773173"/>
              <a:ext cx="832851" cy="50221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sp>
          <p:nvSpPr>
            <p:cNvPr id="15" name="Obdélník 14"/>
            <p:cNvSpPr/>
            <p:nvPr/>
          </p:nvSpPr>
          <p:spPr>
            <a:xfrm>
              <a:off x="6246628" y="1773173"/>
              <a:ext cx="849210" cy="50221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sp>
          <p:nvSpPr>
            <p:cNvPr id="9" name="Obdélník 8"/>
            <p:cNvSpPr/>
            <p:nvPr/>
          </p:nvSpPr>
          <p:spPr>
            <a:xfrm>
              <a:off x="2928903" y="1773173"/>
              <a:ext cx="865570" cy="50221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sp>
          <p:nvSpPr>
            <p:cNvPr id="11" name="Obdélník 10"/>
            <p:cNvSpPr/>
            <p:nvPr/>
          </p:nvSpPr>
          <p:spPr>
            <a:xfrm>
              <a:off x="4615426" y="1764775"/>
              <a:ext cx="830763" cy="50221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prstClr val="white"/>
                </a:solidFill>
              </a:endParaRPr>
            </a:p>
          </p:txBody>
        </p:sp>
      </p:grpSp>
      <p:sp>
        <p:nvSpPr>
          <p:cNvPr id="12" name="Elipsa 7"/>
          <p:cNvSpPr/>
          <p:nvPr/>
        </p:nvSpPr>
        <p:spPr>
          <a:xfrm>
            <a:off x="9131816" y="5395556"/>
            <a:ext cx="458788" cy="219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 3"/>
          <p:cNvGraphicFramePr>
            <a:graphicFrameLocks/>
          </p:cNvGraphicFramePr>
          <p:nvPr>
            <p:extLst>
              <p:ext uri="{D42A27DB-BD31-4B8C-83A1-F6EECF244321}">
                <p14:modId xmlns:p14="http://schemas.microsoft.com/office/powerpoint/2010/main" val="248100190"/>
              </p:ext>
            </p:extLst>
          </p:nvPr>
        </p:nvGraphicFramePr>
        <p:xfrm>
          <a:off x="-292231" y="1501207"/>
          <a:ext cx="11286799" cy="585753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3"/>
          <p:cNvSpPr>
            <a:spLocks noChangeArrowheads="1"/>
          </p:cNvSpPr>
          <p:nvPr/>
        </p:nvSpPr>
        <p:spPr bwMode="auto">
          <a:xfrm>
            <a:off x="628649" y="430441"/>
            <a:ext cx="8885465" cy="1008000"/>
          </a:xfrm>
          <a:prstGeom prst="rect">
            <a:avLst/>
          </a:prstGeom>
          <a:noFill/>
          <a:ln w="9525">
            <a:noFill/>
            <a:miter lim="800000"/>
            <a:headEnd/>
            <a:tailEnd/>
          </a:ln>
          <a:effectLst/>
        </p:spPr>
        <p:txBody>
          <a:bodyPr wrap="square">
            <a:spAutoFit/>
          </a:bodyPr>
          <a:lstStyle/>
          <a:p>
            <a:pPr>
              <a:defRPr/>
            </a:pPr>
            <a:r>
              <a:rPr lang="cs-CZ" sz="4400" dirty="0">
                <a:solidFill>
                  <a:srgbClr val="67891B"/>
                </a:solidFill>
                <a:effectLst>
                  <a:outerShdw blurRad="38100" dist="38100" dir="2700000" algn="tl">
                    <a:srgbClr val="000000"/>
                  </a:outerShdw>
                </a:effectLst>
                <a:latin typeface="Trebuchet MS" pitchFamily="34" charset="0"/>
              </a:rPr>
              <a:t>RESULTS – </a:t>
            </a:r>
            <a:r>
              <a:rPr lang="cs-CZ" sz="3600" dirty="0">
                <a:solidFill>
                  <a:srgbClr val="67891B"/>
                </a:solidFill>
                <a:effectLst>
                  <a:outerShdw blurRad="38100" dist="38100" dir="2700000" algn="tl">
                    <a:srgbClr val="000000"/>
                  </a:outerShdw>
                </a:effectLst>
                <a:latin typeface="Trebuchet MS" pitchFamily="34" charset="0"/>
              </a:rPr>
              <a:t>SaOS-2 CELLS </a:t>
            </a:r>
            <a:endParaRPr lang="cs-CZ" sz="3600" dirty="0" smtClean="0">
              <a:solidFill>
                <a:srgbClr val="67891B"/>
              </a:solidFill>
              <a:effectLst>
                <a:outerShdw blurRad="38100" dist="38100" dir="2700000" algn="tl">
                  <a:srgbClr val="000000"/>
                </a:outerShdw>
              </a:effectLst>
              <a:latin typeface="Trebuchet MS" pitchFamily="34" charset="0"/>
            </a:endParaRPr>
          </a:p>
          <a:p>
            <a:pPr algn="r">
              <a:defRPr/>
            </a:pPr>
            <a:r>
              <a:rPr lang="cs-CZ" sz="2000" i="1" dirty="0" smtClean="0">
                <a:solidFill>
                  <a:srgbClr val="67891B"/>
                </a:solidFill>
                <a:effectLst>
                  <a:outerShdw blurRad="38100" dist="38100" dir="2700000" algn="tl">
                    <a:srgbClr val="000000"/>
                  </a:outerShdw>
                </a:effectLst>
                <a:latin typeface="Trebuchet MS" pitchFamily="34" charset="0"/>
              </a:rPr>
              <a:t>7 </a:t>
            </a:r>
            <a:r>
              <a:rPr lang="cs-CZ" sz="2000" i="1" dirty="0" err="1" smtClean="0">
                <a:solidFill>
                  <a:srgbClr val="67891B"/>
                </a:solidFill>
                <a:effectLst>
                  <a:outerShdw blurRad="38100" dist="38100" dir="2700000" algn="tl">
                    <a:srgbClr val="000000"/>
                  </a:outerShdw>
                </a:effectLst>
                <a:latin typeface="Trebuchet MS" pitchFamily="34" charset="0"/>
              </a:rPr>
              <a:t>days</a:t>
            </a:r>
            <a:r>
              <a:rPr lang="cs-CZ" sz="2000" i="1" dirty="0">
                <a:solidFill>
                  <a:srgbClr val="67891B"/>
                </a:solidFill>
                <a:effectLst>
                  <a:outerShdw blurRad="38100" dist="38100" dir="2700000" algn="tl">
                    <a:srgbClr val="000000"/>
                  </a:outerShdw>
                </a:effectLst>
                <a:latin typeface="Trebuchet MS" pitchFamily="34" charset="0"/>
              </a:rPr>
              <a:t> </a:t>
            </a:r>
            <a:r>
              <a:rPr lang="cs-CZ" sz="2000" i="1" dirty="0" err="1">
                <a:solidFill>
                  <a:srgbClr val="67891B"/>
                </a:solidFill>
                <a:effectLst>
                  <a:outerShdw blurRad="38100" dist="38100" dir="2700000" algn="tl">
                    <a:srgbClr val="000000"/>
                  </a:outerShdw>
                </a:effectLst>
                <a:latin typeface="Trebuchet MS" pitchFamily="34" charset="0"/>
              </a:rPr>
              <a:t>cultivation</a:t>
            </a:r>
            <a:r>
              <a:rPr lang="cs-CZ" sz="2000" i="1" dirty="0">
                <a:solidFill>
                  <a:srgbClr val="67891B"/>
                </a:solidFill>
                <a:effectLst>
                  <a:outerShdw blurRad="38100" dist="38100" dir="2700000" algn="tl">
                    <a:srgbClr val="000000"/>
                  </a:outerShdw>
                </a:effectLst>
                <a:latin typeface="Trebuchet MS" pitchFamily="34" charset="0"/>
              </a:rPr>
              <a:t> </a:t>
            </a:r>
            <a:endParaRPr lang="cs-CZ" sz="2000" i="1" dirty="0">
              <a:solidFill>
                <a:srgbClr val="67891B"/>
              </a:solidFill>
              <a:effectLst>
                <a:outerShdw blurRad="38100" dist="38100" dir="2700000" algn="tl">
                  <a:srgbClr val="000000"/>
                </a:outerShdw>
              </a:effectLst>
              <a:latin typeface="Trebuchet MS" pitchFamily="34" charset="0"/>
            </a:endParaRPr>
          </a:p>
        </p:txBody>
      </p:sp>
      <p:sp>
        <p:nvSpPr>
          <p:cNvPr id="7" name="TextovéPole 6"/>
          <p:cNvSpPr txBox="1"/>
          <p:nvPr/>
        </p:nvSpPr>
        <p:spPr>
          <a:xfrm>
            <a:off x="9720940" y="1736255"/>
            <a:ext cx="1905000" cy="1569660"/>
          </a:xfrm>
          <a:prstGeom prst="rect">
            <a:avLst/>
          </a:prstGeom>
          <a:noFill/>
          <a:ln>
            <a:solidFill>
              <a:schemeClr val="tx1"/>
            </a:solidFill>
          </a:ln>
        </p:spPr>
        <p:txBody>
          <a:bodyPr wrap="square" rtlCol="0">
            <a:spAutoFit/>
          </a:bodyPr>
          <a:lstStyle/>
          <a:p>
            <a:r>
              <a:rPr lang="cs-CZ" sz="2400" b="1" dirty="0" err="1" smtClean="0">
                <a:solidFill>
                  <a:srgbClr val="FFFF00"/>
                </a:solidFill>
                <a:effectLst>
                  <a:outerShdw blurRad="38100" dist="38100" dir="2700000" algn="tl">
                    <a:srgbClr val="000000">
                      <a:alpha val="43137"/>
                    </a:srgbClr>
                  </a:outerShdw>
                </a:effectLst>
              </a:rPr>
              <a:t>glass</a:t>
            </a:r>
            <a:endParaRPr lang="cs-CZ" sz="2400" b="1" dirty="0" smtClean="0">
              <a:solidFill>
                <a:srgbClr val="FFFF00"/>
              </a:solidFill>
              <a:effectLst>
                <a:outerShdw blurRad="38100" dist="38100" dir="2700000" algn="tl">
                  <a:srgbClr val="000000">
                    <a:alpha val="43137"/>
                  </a:srgbClr>
                </a:outerShdw>
              </a:effectLst>
            </a:endParaRPr>
          </a:p>
          <a:p>
            <a:r>
              <a:rPr lang="cs-CZ" sz="2400" b="1" dirty="0" smtClean="0">
                <a:solidFill>
                  <a:srgbClr val="FF0000"/>
                </a:solidFill>
                <a:effectLst>
                  <a:outerShdw blurRad="38100" dist="38100" dir="2700000" algn="tl">
                    <a:srgbClr val="000000">
                      <a:alpha val="43137"/>
                    </a:srgbClr>
                  </a:outerShdw>
                </a:effectLst>
              </a:rPr>
              <a:t>Ti/ALG</a:t>
            </a:r>
          </a:p>
          <a:p>
            <a:r>
              <a:rPr lang="cs-CZ" sz="2400" b="1" dirty="0" smtClean="0">
                <a:solidFill>
                  <a:srgbClr val="00B0F0"/>
                </a:solidFill>
                <a:effectLst>
                  <a:outerShdw blurRad="38100" dist="38100" dir="2700000" algn="tl">
                    <a:srgbClr val="000000">
                      <a:alpha val="43137"/>
                    </a:srgbClr>
                  </a:outerShdw>
                </a:effectLst>
              </a:rPr>
              <a:t>Ti/ALG/HAP</a:t>
            </a:r>
          </a:p>
          <a:p>
            <a:r>
              <a:rPr lang="cs-CZ" sz="2400" b="1" dirty="0" smtClean="0">
                <a:solidFill>
                  <a:srgbClr val="002060"/>
                </a:solidFill>
                <a:effectLst>
                  <a:outerShdw blurRad="38100" dist="38100" dir="2700000" algn="tl">
                    <a:srgbClr val="000000">
                      <a:alpha val="43137"/>
                    </a:srgbClr>
                  </a:outerShdw>
                </a:effectLst>
              </a:rPr>
              <a:t>Ti/ALG/TCP</a:t>
            </a:r>
            <a:endParaRPr lang="cs-CZ" sz="2400" b="1" dirty="0">
              <a:solidFill>
                <a:srgbClr val="002060"/>
              </a:solidFill>
              <a:effectLst>
                <a:outerShdw blurRad="38100" dist="38100" dir="2700000" algn="tl">
                  <a:srgbClr val="000000">
                    <a:alpha val="43137"/>
                  </a:srgbClr>
                </a:outerShdw>
              </a:effectLst>
            </a:endParaRPr>
          </a:p>
        </p:txBody>
      </p:sp>
      <p:sp>
        <p:nvSpPr>
          <p:cNvPr id="8" name="Elipsa 7"/>
          <p:cNvSpPr/>
          <p:nvPr/>
        </p:nvSpPr>
        <p:spPr>
          <a:xfrm rot="19280478">
            <a:off x="6743116" y="5994121"/>
            <a:ext cx="598718"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
        <p:nvSpPr>
          <p:cNvPr id="10" name="Elipsa 7"/>
          <p:cNvSpPr/>
          <p:nvPr/>
        </p:nvSpPr>
        <p:spPr>
          <a:xfrm rot="18950192">
            <a:off x="8433754" y="6005981"/>
            <a:ext cx="598718" cy="30480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FF"/>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ástupný symbol pro obsah 2"/>
          <p:cNvSpPr txBox="1">
            <a:spLocks/>
          </p:cNvSpPr>
          <p:nvPr/>
        </p:nvSpPr>
        <p:spPr bwMode="auto">
          <a:xfrm>
            <a:off x="677863" y="1922324"/>
            <a:ext cx="9710737" cy="45834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r" defTabSz="457200" rtl="0" eaLnBrk="0" fontAlgn="base" hangingPunct="0">
              <a:spcBef>
                <a:spcPts val="1000"/>
              </a:spcBef>
              <a:spcAft>
                <a:spcPct val="0"/>
              </a:spcAft>
              <a:buClr>
                <a:schemeClr val="accent1"/>
              </a:buClr>
              <a:buSzPct val="80000"/>
              <a:buFont typeface="Wingdings 3"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60363" indent="-360363" algn="l" defTabSz="363538">
              <a:spcBef>
                <a:spcPts val="800"/>
              </a:spcBef>
              <a:buClr>
                <a:srgbClr val="3F7819"/>
              </a:buClr>
              <a:buFont typeface="Wingdings" pitchFamily="2" charset="2"/>
              <a:buChar char="Ø"/>
            </a:pPr>
            <a:r>
              <a:rPr lang="en-US" altLang="cs-CZ" sz="2400" u="sng" dirty="0" smtClean="0">
                <a:solidFill>
                  <a:srgbClr val="FF3300"/>
                </a:solidFill>
              </a:rPr>
              <a:t>IL-6</a:t>
            </a:r>
            <a:r>
              <a:rPr lang="en-US" altLang="cs-CZ" dirty="0" smtClean="0"/>
              <a:t> </a:t>
            </a:r>
            <a:r>
              <a:rPr lang="cs-CZ" altLang="cs-CZ" sz="1900" b="1" i="1" dirty="0">
                <a:solidFill>
                  <a:srgbClr val="404040"/>
                </a:solidFill>
              </a:rPr>
              <a:t>(</a:t>
            </a:r>
            <a:r>
              <a:rPr lang="cs-CZ" altLang="cs-CZ" sz="1900" b="1" i="1" dirty="0" err="1">
                <a:solidFill>
                  <a:srgbClr val="404040"/>
                </a:solidFill>
              </a:rPr>
              <a:t>interleukin</a:t>
            </a:r>
            <a:r>
              <a:rPr lang="cs-CZ" altLang="cs-CZ" sz="1900" b="1" i="1" dirty="0">
                <a:solidFill>
                  <a:srgbClr val="404040"/>
                </a:solidFill>
              </a:rPr>
              <a:t> </a:t>
            </a:r>
            <a:r>
              <a:rPr lang="cs-CZ" altLang="cs-CZ" sz="1900" b="1" i="1" dirty="0" smtClean="0">
                <a:solidFill>
                  <a:srgbClr val="404040"/>
                </a:solidFill>
              </a:rPr>
              <a:t>6), </a:t>
            </a:r>
            <a:r>
              <a:rPr lang="en-US" altLang="cs-CZ" sz="1900" dirty="0" smtClean="0">
                <a:solidFill>
                  <a:srgbClr val="404040"/>
                </a:solidFill>
              </a:rPr>
              <a:t>pro</a:t>
            </a:r>
            <a:r>
              <a:rPr lang="cs-CZ" altLang="cs-CZ" sz="1900" dirty="0" smtClean="0">
                <a:solidFill>
                  <a:srgbClr val="404040"/>
                </a:solidFill>
              </a:rPr>
              <a:t>- and anti-</a:t>
            </a:r>
            <a:r>
              <a:rPr lang="en-US" altLang="cs-CZ" sz="1900" dirty="0" smtClean="0">
                <a:solidFill>
                  <a:srgbClr val="404040"/>
                </a:solidFill>
              </a:rPr>
              <a:t>inflammatory cytokine. </a:t>
            </a:r>
            <a:r>
              <a:rPr lang="en-US" altLang="cs-CZ" sz="1900" dirty="0" smtClean="0">
                <a:solidFill>
                  <a:srgbClr val="404040"/>
                </a:solidFill>
              </a:rPr>
              <a:t>Stimulate immune response during infection and after trauma, play a role in fighting </a:t>
            </a:r>
            <a:r>
              <a:rPr lang="cs-CZ" altLang="cs-CZ" sz="1900" dirty="0" err="1" smtClean="0">
                <a:solidFill>
                  <a:srgbClr val="404040"/>
                </a:solidFill>
              </a:rPr>
              <a:t>against</a:t>
            </a:r>
            <a:r>
              <a:rPr lang="cs-CZ" altLang="cs-CZ" sz="1900" dirty="0" smtClean="0">
                <a:solidFill>
                  <a:srgbClr val="404040"/>
                </a:solidFill>
              </a:rPr>
              <a:t> </a:t>
            </a:r>
            <a:r>
              <a:rPr lang="en-US" altLang="cs-CZ" sz="1900" dirty="0" smtClean="0">
                <a:solidFill>
                  <a:srgbClr val="404040"/>
                </a:solidFill>
              </a:rPr>
              <a:t>infection. </a:t>
            </a:r>
          </a:p>
          <a:p>
            <a:pPr marL="360363" indent="-360363" algn="l" defTabSz="363538">
              <a:spcBef>
                <a:spcPts val="800"/>
              </a:spcBef>
              <a:buClr>
                <a:srgbClr val="3F7819"/>
              </a:buClr>
              <a:buFont typeface="Wingdings" pitchFamily="2" charset="2"/>
              <a:buChar char="Ø"/>
            </a:pPr>
            <a:r>
              <a:rPr lang="en-US" altLang="cs-CZ" sz="2400" u="sng" dirty="0" smtClean="0">
                <a:solidFill>
                  <a:srgbClr val="FF3300"/>
                </a:solidFill>
              </a:rPr>
              <a:t>IL-8</a:t>
            </a:r>
            <a:r>
              <a:rPr lang="en-US" altLang="cs-CZ" dirty="0" smtClean="0"/>
              <a:t> </a:t>
            </a:r>
            <a:r>
              <a:rPr lang="cs-CZ" altLang="cs-CZ" sz="1900" b="1" i="1" dirty="0">
                <a:solidFill>
                  <a:srgbClr val="404040"/>
                </a:solidFill>
              </a:rPr>
              <a:t>(</a:t>
            </a:r>
            <a:r>
              <a:rPr lang="cs-CZ" altLang="cs-CZ" sz="1900" b="1" i="1" dirty="0" err="1">
                <a:solidFill>
                  <a:srgbClr val="404040"/>
                </a:solidFill>
              </a:rPr>
              <a:t>interleukin</a:t>
            </a:r>
            <a:r>
              <a:rPr lang="cs-CZ" altLang="cs-CZ" sz="1900" b="1" i="1" dirty="0">
                <a:solidFill>
                  <a:srgbClr val="404040"/>
                </a:solidFill>
              </a:rPr>
              <a:t> </a:t>
            </a:r>
            <a:r>
              <a:rPr lang="cs-CZ" altLang="cs-CZ" sz="1900" b="1" i="1" dirty="0" smtClean="0">
                <a:solidFill>
                  <a:srgbClr val="404040"/>
                </a:solidFill>
              </a:rPr>
              <a:t>8), </a:t>
            </a:r>
            <a:r>
              <a:rPr lang="en-US" altLang="cs-CZ" sz="1900" dirty="0" smtClean="0">
                <a:solidFill>
                  <a:srgbClr val="404040"/>
                </a:solidFill>
              </a:rPr>
              <a:t>induces </a:t>
            </a:r>
            <a:r>
              <a:rPr lang="en-US" altLang="cs-CZ" sz="1900" dirty="0" smtClean="0">
                <a:solidFill>
                  <a:srgbClr val="404040"/>
                </a:solidFill>
              </a:rPr>
              <a:t>chemotaxis in target cells, primarily neutrophils but also other granulocytes, causing them to migrate toward the site of infection, induces phagocytosis, pro-inflammatory mediator. First pro-inflammatory cytokine in place of healing. </a:t>
            </a:r>
          </a:p>
          <a:p>
            <a:pPr marL="360363" indent="-360363" algn="l" defTabSz="363538">
              <a:spcBef>
                <a:spcPts val="800"/>
              </a:spcBef>
              <a:buClr>
                <a:srgbClr val="3F7819"/>
              </a:buClr>
              <a:buFont typeface="Wingdings" pitchFamily="2" charset="2"/>
              <a:buChar char="Ø"/>
            </a:pPr>
            <a:r>
              <a:rPr lang="en-US" altLang="cs-CZ" sz="2400" u="sng" dirty="0" smtClean="0">
                <a:solidFill>
                  <a:srgbClr val="FF3300"/>
                </a:solidFill>
              </a:rPr>
              <a:t>RANTES</a:t>
            </a:r>
            <a:r>
              <a:rPr lang="en-US" altLang="cs-CZ" dirty="0" smtClean="0"/>
              <a:t> </a:t>
            </a:r>
            <a:r>
              <a:rPr lang="cs-CZ" altLang="cs-CZ" sz="1900" b="1" i="1" dirty="0" smtClean="0">
                <a:solidFill>
                  <a:srgbClr val="404040"/>
                </a:solidFill>
                <a:latin typeface="Arial" charset="0"/>
              </a:rPr>
              <a:t>(</a:t>
            </a:r>
            <a:r>
              <a:rPr lang="en-US" altLang="cs-CZ" sz="1900" b="1" i="1" dirty="0">
                <a:solidFill>
                  <a:srgbClr val="404040"/>
                </a:solidFill>
                <a:latin typeface="Arial" charset="0"/>
              </a:rPr>
              <a:t>Regulated on Activation, Normal T cell Expressed and Secreted</a:t>
            </a:r>
            <a:r>
              <a:rPr lang="en-US" altLang="cs-CZ" sz="1900" b="1" i="1" dirty="0" smtClean="0">
                <a:solidFill>
                  <a:srgbClr val="404040"/>
                </a:solidFill>
                <a:latin typeface="Arial" charset="0"/>
              </a:rPr>
              <a:t>)</a:t>
            </a:r>
            <a:r>
              <a:rPr lang="cs-CZ" altLang="cs-CZ" sz="1900" b="1" i="1" dirty="0" smtClean="0">
                <a:solidFill>
                  <a:srgbClr val="404040"/>
                </a:solidFill>
                <a:latin typeface="Arial" charset="0"/>
              </a:rPr>
              <a:t>, </a:t>
            </a:r>
            <a:r>
              <a:rPr lang="cs-CZ" altLang="cs-CZ" sz="1900" dirty="0" smtClean="0">
                <a:solidFill>
                  <a:srgbClr val="404040"/>
                </a:solidFill>
              </a:rPr>
              <a:t>c</a:t>
            </a:r>
            <a:r>
              <a:rPr lang="en-US" altLang="cs-CZ" sz="1900" dirty="0" err="1" smtClean="0">
                <a:solidFill>
                  <a:srgbClr val="404040"/>
                </a:solidFill>
              </a:rPr>
              <a:t>hemotactic</a:t>
            </a:r>
            <a:r>
              <a:rPr lang="en-US" altLang="cs-CZ" sz="1900" dirty="0" smtClean="0">
                <a:solidFill>
                  <a:srgbClr val="404040"/>
                </a:solidFill>
              </a:rPr>
              <a:t> </a:t>
            </a:r>
            <a:r>
              <a:rPr lang="en-US" altLang="cs-CZ" sz="1900" dirty="0">
                <a:solidFill>
                  <a:srgbClr val="404040"/>
                </a:solidFill>
              </a:rPr>
              <a:t>for T lymphocytes, eosinophils and stimulate basophils to release of histamine</a:t>
            </a:r>
            <a:r>
              <a:rPr lang="en-US" altLang="cs-CZ" sz="1900" dirty="0" smtClean="0">
                <a:solidFill>
                  <a:srgbClr val="404040"/>
                </a:solidFill>
              </a:rPr>
              <a:t>.</a:t>
            </a:r>
            <a:r>
              <a:rPr lang="cs-CZ" altLang="cs-CZ" sz="1900" dirty="0" smtClean="0">
                <a:solidFill>
                  <a:srgbClr val="404040"/>
                </a:solidFill>
              </a:rPr>
              <a:t> R</a:t>
            </a:r>
            <a:r>
              <a:rPr lang="cs-CZ" altLang="cs-CZ" sz="1900" dirty="0" smtClean="0">
                <a:solidFill>
                  <a:srgbClr val="404040"/>
                </a:solidFill>
              </a:rPr>
              <a:t>e</a:t>
            </a:r>
            <a:r>
              <a:rPr lang="en-US" altLang="cs-CZ" sz="1900" dirty="0" err="1" smtClean="0">
                <a:solidFill>
                  <a:srgbClr val="404040"/>
                </a:solidFill>
              </a:rPr>
              <a:t>cruit</a:t>
            </a:r>
            <a:r>
              <a:rPr lang="en-US" altLang="cs-CZ" sz="1900" dirty="0" smtClean="0">
                <a:solidFill>
                  <a:srgbClr val="404040"/>
                </a:solidFill>
              </a:rPr>
              <a:t> leukocytes into inflammatory sites, induces proliferation and activation of certain natural-killer (NK) cells. </a:t>
            </a:r>
            <a:endParaRPr lang="cs-CZ" altLang="cs-CZ" sz="1900" dirty="0" smtClean="0">
              <a:solidFill>
                <a:srgbClr val="404040"/>
              </a:solidFill>
            </a:endParaRPr>
          </a:p>
          <a:p>
            <a:pPr marL="360363" indent="-360363" algn="l" defTabSz="363538">
              <a:spcBef>
                <a:spcPts val="800"/>
              </a:spcBef>
              <a:buClr>
                <a:srgbClr val="3F7819"/>
              </a:buClr>
              <a:buFont typeface="Wingdings" pitchFamily="2" charset="2"/>
              <a:buChar char="Ø"/>
            </a:pPr>
            <a:r>
              <a:rPr lang="en-US" altLang="cs-CZ" sz="2400" u="sng" dirty="0" smtClean="0">
                <a:solidFill>
                  <a:srgbClr val="FF3300"/>
                </a:solidFill>
              </a:rPr>
              <a:t>MCP–1</a:t>
            </a:r>
            <a:r>
              <a:rPr lang="en-US" altLang="cs-CZ" dirty="0" smtClean="0"/>
              <a:t> </a:t>
            </a:r>
            <a:r>
              <a:rPr lang="cs-CZ" altLang="cs-CZ" sz="1900" b="1" dirty="0" smtClean="0">
                <a:solidFill>
                  <a:srgbClr val="404040"/>
                </a:solidFill>
              </a:rPr>
              <a:t>(</a:t>
            </a:r>
            <a:r>
              <a:rPr lang="cs-CZ" altLang="cs-CZ" sz="1900" b="1" i="1" dirty="0" err="1" smtClean="0">
                <a:solidFill>
                  <a:srgbClr val="404040"/>
                </a:solidFill>
              </a:rPr>
              <a:t>mo</a:t>
            </a:r>
            <a:r>
              <a:rPr lang="en-US" altLang="cs-CZ" sz="1900" b="1" i="1" dirty="0" err="1" smtClean="0">
                <a:solidFill>
                  <a:srgbClr val="404040"/>
                </a:solidFill>
              </a:rPr>
              <a:t>nocyte</a:t>
            </a:r>
            <a:r>
              <a:rPr lang="en-US" altLang="cs-CZ" sz="1900" b="1" i="1" dirty="0" smtClean="0">
                <a:solidFill>
                  <a:srgbClr val="404040"/>
                </a:solidFill>
              </a:rPr>
              <a:t> chemotactic protein 1</a:t>
            </a:r>
            <a:r>
              <a:rPr lang="cs-CZ" altLang="cs-CZ" sz="1900" b="1" dirty="0" smtClean="0">
                <a:solidFill>
                  <a:srgbClr val="404040"/>
                </a:solidFill>
              </a:rPr>
              <a:t>) </a:t>
            </a:r>
            <a:r>
              <a:rPr lang="en-US" altLang="cs-CZ" sz="1900" dirty="0" smtClean="0">
                <a:solidFill>
                  <a:srgbClr val="404040"/>
                </a:solidFill>
              </a:rPr>
              <a:t>recruits monocytes/macrophages</a:t>
            </a:r>
            <a:r>
              <a:rPr lang="en-US" altLang="cs-CZ" sz="1900" dirty="0" smtClean="0">
                <a:solidFill>
                  <a:srgbClr val="404040"/>
                </a:solidFill>
              </a:rPr>
              <a:t>, memory T lymphocytes, and natural killer (NK) cells </a:t>
            </a:r>
            <a:r>
              <a:rPr lang="en-US" sz="1900" dirty="0" smtClean="0">
                <a:solidFill>
                  <a:srgbClr val="404040"/>
                </a:solidFill>
              </a:rPr>
              <a:t>to the sites of</a:t>
            </a:r>
            <a:r>
              <a:rPr lang="cs-CZ" sz="1900" dirty="0" smtClean="0">
                <a:solidFill>
                  <a:srgbClr val="404040"/>
                </a:solidFill>
              </a:rPr>
              <a:t> </a:t>
            </a:r>
            <a:r>
              <a:rPr lang="cs-CZ" sz="1900" dirty="0" err="1" smtClean="0">
                <a:solidFill>
                  <a:srgbClr val="404040"/>
                </a:solidFill>
              </a:rPr>
              <a:t>inflammation</a:t>
            </a:r>
            <a:r>
              <a:rPr lang="en-US" sz="1900" dirty="0" smtClean="0">
                <a:solidFill>
                  <a:srgbClr val="404040"/>
                </a:solidFill>
              </a:rPr>
              <a:t> produced by either tissue injury or</a:t>
            </a:r>
            <a:r>
              <a:rPr lang="cs-CZ" sz="1900" dirty="0" smtClean="0">
                <a:solidFill>
                  <a:srgbClr val="404040"/>
                </a:solidFill>
              </a:rPr>
              <a:t> </a:t>
            </a:r>
            <a:r>
              <a:rPr lang="cs-CZ" sz="1900" dirty="0" err="1" smtClean="0">
                <a:solidFill>
                  <a:srgbClr val="404040"/>
                </a:solidFill>
              </a:rPr>
              <a:t>infection</a:t>
            </a:r>
            <a:r>
              <a:rPr lang="en-US" sz="1900" dirty="0" smtClean="0">
                <a:solidFill>
                  <a:srgbClr val="404040"/>
                </a:solidFill>
              </a:rPr>
              <a:t>.</a:t>
            </a:r>
            <a:endParaRPr lang="cs-CZ" altLang="cs-CZ" sz="1900" dirty="0" smtClean="0">
              <a:solidFill>
                <a:srgbClr val="404040"/>
              </a:solidFill>
            </a:endParaRPr>
          </a:p>
          <a:p>
            <a:pPr marL="360363" indent="-360363" algn="l" defTabSz="363538">
              <a:spcBef>
                <a:spcPts val="800"/>
              </a:spcBef>
              <a:buClr>
                <a:srgbClr val="3F7819"/>
              </a:buClr>
              <a:buFont typeface="Wingdings" pitchFamily="2" charset="2"/>
              <a:buChar char="Ø"/>
            </a:pPr>
            <a:endParaRPr lang="en-US" altLang="cs-CZ" sz="1900" dirty="0" smtClean="0">
              <a:solidFill>
                <a:srgbClr val="404040"/>
              </a:solidFill>
            </a:endParaRPr>
          </a:p>
        </p:txBody>
      </p:sp>
      <p:sp>
        <p:nvSpPr>
          <p:cNvPr id="13" name="Nadpis 1"/>
          <p:cNvSpPr txBox="1">
            <a:spLocks/>
          </p:cNvSpPr>
          <p:nvPr/>
        </p:nvSpPr>
        <p:spPr bwMode="auto">
          <a:xfrm>
            <a:off x="677863" y="666750"/>
            <a:ext cx="8597900" cy="7747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defRPr/>
            </a:pPr>
            <a:r>
              <a:rPr lang="cs-CZ" sz="4400" dirty="0" smtClean="0">
                <a:solidFill>
                  <a:srgbClr val="67891B"/>
                </a:solidFill>
                <a:effectLst>
                  <a:outerShdw blurRad="38100" dist="38100" dir="2700000" algn="tl">
                    <a:srgbClr val="000000"/>
                  </a:outerShdw>
                </a:effectLst>
              </a:rPr>
              <a:t>PRODUCED CYTOKINES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ástupný symbol pro obsah 2"/>
          <p:cNvSpPr txBox="1">
            <a:spLocks/>
          </p:cNvSpPr>
          <p:nvPr/>
        </p:nvSpPr>
        <p:spPr bwMode="auto">
          <a:xfrm>
            <a:off x="677863" y="1916114"/>
            <a:ext cx="9710737" cy="4594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r" defTabSz="457200" rtl="0" eaLnBrk="0" fontAlgn="base" hangingPunct="0">
              <a:spcBef>
                <a:spcPts val="1000"/>
              </a:spcBef>
              <a:spcAft>
                <a:spcPct val="0"/>
              </a:spcAft>
              <a:buClr>
                <a:schemeClr val="accent1"/>
              </a:buClr>
              <a:buSzPct val="80000"/>
              <a:buFont typeface="Wingdings 3" pitchFamily="18" charset="2"/>
              <a:buNone/>
              <a:defRPr kern="1200">
                <a:solidFill>
                  <a:schemeClr val="tx1">
                    <a:lumMod val="50000"/>
                    <a:lumOff val="50000"/>
                  </a:schemeClr>
                </a:solidFill>
                <a:latin typeface="+mn-lt"/>
                <a:ea typeface="+mn-ea"/>
                <a:cs typeface="+mn-cs"/>
              </a:defRPr>
            </a:lvl1pPr>
            <a:lvl2pPr marL="457200" indent="0" algn="ctr" defTabSz="457200" rtl="0" eaLnBrk="0" fontAlgn="base" hangingPunct="0">
              <a:spcBef>
                <a:spcPts val="1000"/>
              </a:spcBef>
              <a:spcAft>
                <a:spcPct val="0"/>
              </a:spcAft>
              <a:buClr>
                <a:schemeClr val="accent1"/>
              </a:buClr>
              <a:buSzPct val="80000"/>
              <a:buFont typeface="Wingdings 3" pitchFamily="18" charset="2"/>
              <a:buNone/>
              <a:defRPr sz="1600" kern="1200">
                <a:solidFill>
                  <a:schemeClr val="tx1">
                    <a:tint val="75000"/>
                  </a:schemeClr>
                </a:solidFill>
                <a:latin typeface="+mn-lt"/>
                <a:ea typeface="+mn-ea"/>
                <a:cs typeface="+mn-cs"/>
              </a:defRPr>
            </a:lvl2pPr>
            <a:lvl3pPr marL="914400" indent="0" algn="ctr" defTabSz="457200" rtl="0" eaLnBrk="0" fontAlgn="base" hangingPunct="0">
              <a:spcBef>
                <a:spcPts val="1000"/>
              </a:spcBef>
              <a:spcAft>
                <a:spcPct val="0"/>
              </a:spcAft>
              <a:buClr>
                <a:schemeClr val="accent1"/>
              </a:buClr>
              <a:buSzPct val="80000"/>
              <a:buFont typeface="Wingdings 3" pitchFamily="18" charset="2"/>
              <a:buNone/>
              <a:defRPr sz="1400" kern="1200">
                <a:solidFill>
                  <a:schemeClr val="tx1">
                    <a:tint val="75000"/>
                  </a:schemeClr>
                </a:solidFill>
                <a:latin typeface="+mn-lt"/>
                <a:ea typeface="+mn-ea"/>
                <a:cs typeface="+mn-cs"/>
              </a:defRPr>
            </a:lvl3pPr>
            <a:lvl4pPr marL="1371600" indent="0" algn="ctr" defTabSz="457200" rtl="0" eaLnBrk="0" fontAlgn="base" hangingPunct="0">
              <a:spcBef>
                <a:spcPts val="1000"/>
              </a:spcBef>
              <a:spcAft>
                <a:spcPct val="0"/>
              </a:spcAft>
              <a:buClr>
                <a:schemeClr val="accent1"/>
              </a:buClr>
              <a:buSzPct val="80000"/>
              <a:buFont typeface="Wingdings 3" pitchFamily="18" charset="2"/>
              <a:buNone/>
              <a:defRPr sz="1200" kern="1200">
                <a:solidFill>
                  <a:schemeClr val="tx1">
                    <a:tint val="75000"/>
                  </a:schemeClr>
                </a:solidFill>
                <a:latin typeface="+mn-lt"/>
                <a:ea typeface="+mn-ea"/>
                <a:cs typeface="+mn-cs"/>
              </a:defRPr>
            </a:lvl4pPr>
            <a:lvl5pPr marL="1828800" indent="0" algn="ctr" defTabSz="457200" rtl="0" eaLnBrk="0" fontAlgn="base" hangingPunct="0">
              <a:spcBef>
                <a:spcPts val="1000"/>
              </a:spcBef>
              <a:spcAft>
                <a:spcPct val="0"/>
              </a:spcAft>
              <a:buClr>
                <a:schemeClr val="accent1"/>
              </a:buClr>
              <a:buSzPct val="80000"/>
              <a:buFont typeface="Wingdings 3"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60363" indent="-360363" algn="l" defTabSz="363538">
              <a:buClr>
                <a:srgbClr val="3F7819"/>
              </a:buClr>
              <a:buFont typeface="Wingdings" pitchFamily="2" charset="2"/>
              <a:buChar char="Ø"/>
            </a:pPr>
            <a:r>
              <a:rPr lang="en-US" altLang="cs-CZ" sz="2400" u="sng" dirty="0" smtClean="0">
                <a:solidFill>
                  <a:srgbClr val="FF3300"/>
                </a:solidFill>
              </a:rPr>
              <a:t>MIP–1</a:t>
            </a:r>
            <a:r>
              <a:rPr lang="cs-CZ" altLang="cs-CZ" dirty="0" smtClean="0"/>
              <a:t> </a:t>
            </a:r>
            <a:r>
              <a:rPr lang="cs-CZ" altLang="cs-CZ" b="1" dirty="0" smtClean="0">
                <a:solidFill>
                  <a:srgbClr val="404040"/>
                </a:solidFill>
              </a:rPr>
              <a:t>(</a:t>
            </a:r>
            <a:r>
              <a:rPr lang="cs-CZ" sz="1900" b="1" i="1" dirty="0" err="1" smtClean="0">
                <a:solidFill>
                  <a:srgbClr val="404040"/>
                </a:solidFill>
              </a:rPr>
              <a:t>macrophage</a:t>
            </a:r>
            <a:r>
              <a:rPr lang="cs-CZ" sz="1900" b="1" i="1" dirty="0" smtClean="0">
                <a:solidFill>
                  <a:srgbClr val="404040"/>
                </a:solidFill>
              </a:rPr>
              <a:t> </a:t>
            </a:r>
            <a:r>
              <a:rPr lang="cs-CZ" sz="1900" b="1" i="1" dirty="0" err="1" smtClean="0">
                <a:solidFill>
                  <a:srgbClr val="404040"/>
                </a:solidFill>
              </a:rPr>
              <a:t>inflammatory</a:t>
            </a:r>
            <a:r>
              <a:rPr lang="cs-CZ" sz="1900" b="1" i="1" dirty="0" smtClean="0">
                <a:solidFill>
                  <a:srgbClr val="404040"/>
                </a:solidFill>
              </a:rPr>
              <a:t> protein</a:t>
            </a:r>
            <a:r>
              <a:rPr lang="cs-CZ" sz="1900" b="1" dirty="0" smtClean="0">
                <a:solidFill>
                  <a:srgbClr val="404040"/>
                </a:solidFill>
              </a:rPr>
              <a:t>),</a:t>
            </a:r>
            <a:r>
              <a:rPr lang="el-GR" sz="1900" b="1" dirty="0" smtClean="0">
                <a:solidFill>
                  <a:srgbClr val="404040"/>
                </a:solidFill>
              </a:rPr>
              <a:t> </a:t>
            </a:r>
            <a:r>
              <a:rPr lang="en-US" altLang="cs-CZ" sz="1900" dirty="0" smtClean="0">
                <a:solidFill>
                  <a:srgbClr val="404040"/>
                </a:solidFill>
              </a:rPr>
              <a:t>chemotactic </a:t>
            </a:r>
            <a:r>
              <a:rPr lang="en-US" altLang="cs-CZ" sz="1900" dirty="0">
                <a:solidFill>
                  <a:srgbClr val="404040"/>
                </a:solidFill>
              </a:rPr>
              <a:t>and </a:t>
            </a:r>
            <a:r>
              <a:rPr lang="en-US" altLang="cs-CZ" sz="1900" dirty="0" err="1">
                <a:solidFill>
                  <a:srgbClr val="404040"/>
                </a:solidFill>
              </a:rPr>
              <a:t>proinflammatory</a:t>
            </a:r>
            <a:r>
              <a:rPr lang="en-US" altLang="cs-CZ" sz="1900" dirty="0">
                <a:solidFill>
                  <a:srgbClr val="404040"/>
                </a:solidFill>
              </a:rPr>
              <a:t> </a:t>
            </a:r>
            <a:r>
              <a:rPr lang="cs-CZ" altLang="cs-CZ" sz="1900" dirty="0" err="1" smtClean="0">
                <a:solidFill>
                  <a:srgbClr val="404040"/>
                </a:solidFill>
              </a:rPr>
              <a:t>factor</a:t>
            </a:r>
            <a:r>
              <a:rPr lang="cs-CZ" altLang="cs-CZ" sz="1900" dirty="0" smtClean="0">
                <a:solidFill>
                  <a:srgbClr val="404040"/>
                </a:solidFill>
              </a:rPr>
              <a:t>, </a:t>
            </a:r>
            <a:r>
              <a:rPr lang="en-US" altLang="cs-CZ" sz="1900" dirty="0" smtClean="0">
                <a:solidFill>
                  <a:srgbClr val="404040"/>
                </a:solidFill>
              </a:rPr>
              <a:t>causes </a:t>
            </a:r>
            <a:r>
              <a:rPr lang="en-US" altLang="cs-CZ" sz="1900" dirty="0" smtClean="0">
                <a:solidFill>
                  <a:srgbClr val="404040"/>
                </a:solidFill>
              </a:rPr>
              <a:t>local inflammatory responses in vivo, chemoattractant for natural-killer (NK) cells, monocytes and a variety of other immune cells. Regulate migration of monocyte-macrophages and T and B lymphocytes</a:t>
            </a:r>
            <a:r>
              <a:rPr lang="en-US" altLang="cs-CZ" sz="1900" dirty="0" smtClean="0">
                <a:solidFill>
                  <a:srgbClr val="404040"/>
                </a:solidFill>
              </a:rPr>
              <a:t>.</a:t>
            </a:r>
            <a:endParaRPr lang="cs-CZ" altLang="cs-CZ" sz="1900" dirty="0" smtClean="0">
              <a:solidFill>
                <a:srgbClr val="404040"/>
              </a:solidFill>
            </a:endParaRPr>
          </a:p>
          <a:p>
            <a:pPr marL="360363" indent="-360363" algn="l" defTabSz="363538">
              <a:buClr>
                <a:srgbClr val="3F7819"/>
              </a:buClr>
              <a:buFont typeface="Wingdings" pitchFamily="2" charset="2"/>
              <a:buChar char="Ø"/>
            </a:pPr>
            <a:r>
              <a:rPr lang="en-US" altLang="cs-CZ" sz="1900" dirty="0" smtClean="0">
                <a:solidFill>
                  <a:srgbClr val="404040"/>
                </a:solidFill>
              </a:rPr>
              <a:t> </a:t>
            </a:r>
            <a:r>
              <a:rPr lang="en-US" altLang="cs-CZ" sz="2400" u="sng" dirty="0" smtClean="0">
                <a:solidFill>
                  <a:srgbClr val="FF3300"/>
                </a:solidFill>
              </a:rPr>
              <a:t>IL-</a:t>
            </a:r>
            <a:r>
              <a:rPr lang="cs-CZ" altLang="cs-CZ" sz="2400" u="sng" dirty="0" smtClean="0">
                <a:solidFill>
                  <a:srgbClr val="FF3300"/>
                </a:solidFill>
              </a:rPr>
              <a:t>1</a:t>
            </a:r>
            <a:r>
              <a:rPr lang="en-US" altLang="cs-CZ" sz="2400" u="sng" dirty="0" smtClean="0">
                <a:solidFill>
                  <a:srgbClr val="FF3300"/>
                </a:solidFill>
              </a:rPr>
              <a:t>6</a:t>
            </a:r>
            <a:r>
              <a:rPr lang="en-US" altLang="cs-CZ" dirty="0" smtClean="0"/>
              <a:t> </a:t>
            </a:r>
            <a:r>
              <a:rPr lang="cs-CZ" altLang="cs-CZ" sz="1900" b="1" i="1" dirty="0" smtClean="0">
                <a:solidFill>
                  <a:srgbClr val="404040"/>
                </a:solidFill>
              </a:rPr>
              <a:t>(</a:t>
            </a:r>
            <a:r>
              <a:rPr lang="cs-CZ" altLang="cs-CZ" sz="1900" b="1" i="1" dirty="0" err="1" smtClean="0">
                <a:solidFill>
                  <a:srgbClr val="404040"/>
                </a:solidFill>
              </a:rPr>
              <a:t>interleukin</a:t>
            </a:r>
            <a:r>
              <a:rPr lang="cs-CZ" altLang="cs-CZ" sz="1900" b="1" i="1" dirty="0" smtClean="0">
                <a:solidFill>
                  <a:srgbClr val="404040"/>
                </a:solidFill>
              </a:rPr>
              <a:t> 16), </a:t>
            </a:r>
            <a:r>
              <a:rPr lang="cs-CZ" altLang="cs-CZ" sz="1900" dirty="0" err="1" smtClean="0">
                <a:solidFill>
                  <a:srgbClr val="404040"/>
                </a:solidFill>
              </a:rPr>
              <a:t>chemoattractant</a:t>
            </a:r>
            <a:r>
              <a:rPr lang="cs-CZ" altLang="cs-CZ" sz="1900" dirty="0" smtClean="0">
                <a:solidFill>
                  <a:srgbClr val="404040"/>
                </a:solidFill>
              </a:rPr>
              <a:t>, </a:t>
            </a:r>
            <a:r>
              <a:rPr lang="en-US" altLang="cs-CZ" sz="1900" dirty="0" smtClean="0">
                <a:solidFill>
                  <a:srgbClr val="404040"/>
                </a:solidFill>
              </a:rPr>
              <a:t>released by a variety of cells (lymphocytes</a:t>
            </a:r>
            <a:r>
              <a:rPr lang="cs-CZ" altLang="cs-CZ" sz="1900" dirty="0" smtClean="0">
                <a:solidFill>
                  <a:srgbClr val="404040"/>
                </a:solidFill>
              </a:rPr>
              <a:t>,</a:t>
            </a:r>
            <a:r>
              <a:rPr lang="en-US" altLang="cs-CZ" sz="1900" dirty="0" smtClean="0">
                <a:solidFill>
                  <a:srgbClr val="404040"/>
                </a:solidFill>
              </a:rPr>
              <a:t> some epithelial cells)</a:t>
            </a:r>
            <a:r>
              <a:rPr lang="cs-CZ" altLang="cs-CZ" sz="1900" dirty="0" smtClean="0">
                <a:solidFill>
                  <a:srgbClr val="404040"/>
                </a:solidFill>
              </a:rPr>
              <a:t>, a </a:t>
            </a:r>
            <a:r>
              <a:rPr lang="cs-CZ" altLang="cs-CZ" sz="1900" dirty="0" err="1" smtClean="0">
                <a:solidFill>
                  <a:srgbClr val="404040"/>
                </a:solidFill>
              </a:rPr>
              <a:t>modulator</a:t>
            </a:r>
            <a:r>
              <a:rPr lang="cs-CZ" altLang="cs-CZ" sz="1900" dirty="0" smtClean="0">
                <a:solidFill>
                  <a:srgbClr val="404040"/>
                </a:solidFill>
              </a:rPr>
              <a:t> </a:t>
            </a:r>
            <a:r>
              <a:rPr lang="cs-CZ" altLang="cs-CZ" sz="1900" dirty="0" err="1" smtClean="0">
                <a:solidFill>
                  <a:srgbClr val="404040"/>
                </a:solidFill>
              </a:rPr>
              <a:t>of</a:t>
            </a:r>
            <a:r>
              <a:rPr lang="cs-CZ" altLang="cs-CZ" sz="1900" dirty="0" smtClean="0">
                <a:solidFill>
                  <a:srgbClr val="404040"/>
                </a:solidFill>
              </a:rPr>
              <a:t> T cell </a:t>
            </a:r>
            <a:r>
              <a:rPr lang="cs-CZ" altLang="cs-CZ" sz="1900" dirty="0" err="1" smtClean="0">
                <a:solidFill>
                  <a:srgbClr val="404040"/>
                </a:solidFill>
              </a:rPr>
              <a:t>activation</a:t>
            </a:r>
            <a:r>
              <a:rPr lang="cs-CZ" altLang="cs-CZ" sz="1900" dirty="0" smtClean="0">
                <a:solidFill>
                  <a:srgbClr val="404040"/>
                </a:solidFill>
              </a:rPr>
              <a:t>, </a:t>
            </a:r>
            <a:r>
              <a:rPr lang="en-US" altLang="cs-CZ" sz="1900" dirty="0" smtClean="0">
                <a:solidFill>
                  <a:srgbClr val="404040"/>
                </a:solidFill>
              </a:rPr>
              <a:t>recruit and activate many other cells including monocytes, eosinophils, and dendritic cells.</a:t>
            </a:r>
            <a:endParaRPr lang="cs-CZ" altLang="cs-CZ" sz="1900" dirty="0" smtClean="0">
              <a:solidFill>
                <a:srgbClr val="404040"/>
              </a:solidFill>
            </a:endParaRPr>
          </a:p>
          <a:p>
            <a:pPr marL="360363" indent="-360363" algn="l" defTabSz="363538">
              <a:buClr>
                <a:srgbClr val="3F7819"/>
              </a:buClr>
              <a:buFont typeface="Wingdings" pitchFamily="2" charset="2"/>
              <a:buChar char="Ø"/>
            </a:pPr>
            <a:r>
              <a:rPr lang="cs-CZ" altLang="cs-CZ" sz="2400" u="sng" dirty="0" smtClean="0">
                <a:solidFill>
                  <a:srgbClr val="FF3300"/>
                </a:solidFill>
              </a:rPr>
              <a:t>TIMP–2</a:t>
            </a:r>
            <a:r>
              <a:rPr lang="cs-CZ" altLang="cs-CZ" sz="2400" dirty="0" smtClean="0">
                <a:solidFill>
                  <a:srgbClr val="FF3300"/>
                </a:solidFill>
              </a:rPr>
              <a:t> </a:t>
            </a:r>
            <a:r>
              <a:rPr lang="cs-CZ" altLang="cs-CZ" sz="1900" b="1" dirty="0" smtClean="0">
                <a:solidFill>
                  <a:srgbClr val="404040"/>
                </a:solidFill>
              </a:rPr>
              <a:t>(</a:t>
            </a:r>
            <a:r>
              <a:rPr lang="cs-CZ" altLang="cs-CZ" sz="1900" b="1" i="1" dirty="0" err="1" smtClean="0">
                <a:solidFill>
                  <a:srgbClr val="404040"/>
                </a:solidFill>
              </a:rPr>
              <a:t>tissue</a:t>
            </a:r>
            <a:r>
              <a:rPr lang="cs-CZ" altLang="cs-CZ" sz="1900" b="1" i="1" dirty="0" smtClean="0">
                <a:solidFill>
                  <a:srgbClr val="404040"/>
                </a:solidFill>
              </a:rPr>
              <a:t> </a:t>
            </a:r>
            <a:r>
              <a:rPr lang="cs-CZ" altLang="cs-CZ" sz="1900" b="1" i="1" dirty="0" smtClean="0">
                <a:solidFill>
                  <a:srgbClr val="404040"/>
                </a:solidFill>
              </a:rPr>
              <a:t>inhibitor </a:t>
            </a:r>
            <a:r>
              <a:rPr lang="cs-CZ" altLang="cs-CZ" sz="1900" b="1" i="1" dirty="0" err="1">
                <a:solidFill>
                  <a:srgbClr val="404040"/>
                </a:solidFill>
              </a:rPr>
              <a:t>of</a:t>
            </a:r>
            <a:r>
              <a:rPr lang="cs-CZ" altLang="cs-CZ" sz="1900" b="1" i="1" dirty="0">
                <a:solidFill>
                  <a:srgbClr val="404040"/>
                </a:solidFill>
              </a:rPr>
              <a:t> </a:t>
            </a:r>
            <a:r>
              <a:rPr lang="cs-CZ" altLang="cs-CZ" sz="1900" b="1" i="1" dirty="0" err="1" smtClean="0">
                <a:solidFill>
                  <a:srgbClr val="404040"/>
                </a:solidFill>
              </a:rPr>
              <a:t>metalloproteinase</a:t>
            </a:r>
            <a:r>
              <a:rPr lang="cs-CZ" altLang="cs-CZ" sz="1900" b="1" i="1" dirty="0" smtClean="0">
                <a:solidFill>
                  <a:srgbClr val="404040"/>
                </a:solidFill>
              </a:rPr>
              <a:t> </a:t>
            </a:r>
            <a:r>
              <a:rPr lang="cs-CZ" altLang="cs-CZ" sz="1900" b="1" i="1" dirty="0" smtClean="0">
                <a:solidFill>
                  <a:srgbClr val="404040"/>
                </a:solidFill>
              </a:rPr>
              <a:t>2</a:t>
            </a:r>
            <a:r>
              <a:rPr lang="cs-CZ" altLang="cs-CZ" sz="1900" b="1" dirty="0" smtClean="0">
                <a:solidFill>
                  <a:srgbClr val="404040"/>
                </a:solidFill>
              </a:rPr>
              <a:t>)</a:t>
            </a:r>
            <a:r>
              <a:rPr lang="cs-CZ" altLang="cs-CZ" sz="1900" dirty="0" smtClean="0">
                <a:solidFill>
                  <a:srgbClr val="404040"/>
                </a:solidFill>
              </a:rPr>
              <a:t>,</a:t>
            </a:r>
            <a:r>
              <a:rPr lang="en-US" altLang="cs-CZ" sz="1900" dirty="0" smtClean="0">
                <a:solidFill>
                  <a:srgbClr val="404040"/>
                </a:solidFill>
              </a:rPr>
              <a:t> </a:t>
            </a:r>
            <a:r>
              <a:rPr lang="en-US" altLang="cs-CZ" sz="1900" dirty="0" smtClean="0">
                <a:solidFill>
                  <a:srgbClr val="404040"/>
                </a:solidFill>
              </a:rPr>
              <a:t>natural inhibitor </a:t>
            </a:r>
            <a:r>
              <a:rPr lang="en-US" altLang="cs-CZ" sz="1900" dirty="0">
                <a:solidFill>
                  <a:srgbClr val="404040"/>
                </a:solidFill>
              </a:rPr>
              <a:t>of the matrix </a:t>
            </a:r>
            <a:r>
              <a:rPr lang="en-US" altLang="cs-CZ" sz="1900" dirty="0" smtClean="0">
                <a:solidFill>
                  <a:srgbClr val="404040"/>
                </a:solidFill>
              </a:rPr>
              <a:t>metalloproteinases </a:t>
            </a:r>
            <a:r>
              <a:rPr lang="en-US" altLang="cs-CZ" sz="1900" dirty="0">
                <a:solidFill>
                  <a:srgbClr val="404040"/>
                </a:solidFill>
              </a:rPr>
              <a:t>involved in degradation of the extracellular </a:t>
            </a:r>
            <a:r>
              <a:rPr lang="en-US" altLang="cs-CZ" sz="1900" dirty="0" smtClean="0">
                <a:solidFill>
                  <a:srgbClr val="404040"/>
                </a:solidFill>
              </a:rPr>
              <a:t>matrix</a:t>
            </a:r>
            <a:r>
              <a:rPr lang="cs-CZ" altLang="cs-CZ" sz="1900" dirty="0" smtClean="0">
                <a:solidFill>
                  <a:srgbClr val="404040"/>
                </a:solidFill>
              </a:rPr>
              <a:t>, </a:t>
            </a:r>
            <a:r>
              <a:rPr lang="en-US" altLang="cs-CZ" sz="1900" dirty="0" smtClean="0">
                <a:solidFill>
                  <a:srgbClr val="404040"/>
                </a:solidFill>
              </a:rPr>
              <a:t>directly </a:t>
            </a:r>
            <a:r>
              <a:rPr lang="en-US" altLang="cs-CZ" sz="1900" dirty="0">
                <a:solidFill>
                  <a:srgbClr val="404040"/>
                </a:solidFill>
              </a:rPr>
              <a:t>suppress the proliferation of endothelial cells</a:t>
            </a:r>
            <a:r>
              <a:rPr lang="en-US" altLang="cs-CZ" sz="1900" dirty="0" smtClean="0">
                <a:solidFill>
                  <a:srgbClr val="404040"/>
                </a:solidFill>
              </a:rPr>
              <a:t>.</a:t>
            </a:r>
            <a:r>
              <a:rPr lang="cs-CZ" altLang="cs-CZ" sz="1900" dirty="0" smtClean="0">
                <a:solidFill>
                  <a:srgbClr val="404040"/>
                </a:solidFill>
              </a:rPr>
              <a:t> M</a:t>
            </a:r>
            <a:r>
              <a:rPr lang="en-US" altLang="cs-CZ" sz="1900" dirty="0" smtClean="0">
                <a:solidFill>
                  <a:srgbClr val="404040"/>
                </a:solidFill>
              </a:rPr>
              <a:t>ay </a:t>
            </a:r>
            <a:r>
              <a:rPr lang="en-US" altLang="cs-CZ" sz="1900" dirty="0">
                <a:solidFill>
                  <a:srgbClr val="404040"/>
                </a:solidFill>
              </a:rPr>
              <a:t>be critical to the maintenance of tissue homeostasis </a:t>
            </a:r>
            <a:r>
              <a:rPr lang="en-US" altLang="cs-CZ" sz="1900" dirty="0" smtClean="0">
                <a:solidFill>
                  <a:srgbClr val="404040"/>
                </a:solidFill>
              </a:rPr>
              <a:t>by </a:t>
            </a:r>
            <a:r>
              <a:rPr lang="en-US" altLang="cs-CZ" sz="1900" dirty="0">
                <a:solidFill>
                  <a:srgbClr val="404040"/>
                </a:solidFill>
              </a:rPr>
              <a:t>inhibiting protease activity in tissues undergoing </a:t>
            </a:r>
            <a:r>
              <a:rPr lang="en-US" altLang="cs-CZ" sz="1900" dirty="0" err="1">
                <a:solidFill>
                  <a:srgbClr val="404040"/>
                </a:solidFill>
              </a:rPr>
              <a:t>remodelling</a:t>
            </a:r>
            <a:r>
              <a:rPr lang="en-US" altLang="cs-CZ" sz="1900" dirty="0">
                <a:solidFill>
                  <a:srgbClr val="404040"/>
                </a:solidFill>
              </a:rPr>
              <a:t> of the extracellular matrix</a:t>
            </a:r>
            <a:r>
              <a:rPr lang="en-US" altLang="cs-CZ" sz="1900" dirty="0" smtClean="0">
                <a:solidFill>
                  <a:srgbClr val="404040"/>
                </a:solidFill>
              </a:rPr>
              <a:t>.</a:t>
            </a:r>
            <a:endParaRPr lang="cs-CZ" altLang="cs-CZ" sz="1900" dirty="0" smtClean="0">
              <a:solidFill>
                <a:srgbClr val="404040"/>
              </a:solidFill>
            </a:endParaRPr>
          </a:p>
        </p:txBody>
      </p:sp>
      <p:sp>
        <p:nvSpPr>
          <p:cNvPr id="13" name="Nadpis 1"/>
          <p:cNvSpPr txBox="1">
            <a:spLocks/>
          </p:cNvSpPr>
          <p:nvPr/>
        </p:nvSpPr>
        <p:spPr bwMode="auto">
          <a:xfrm>
            <a:off x="677863" y="655320"/>
            <a:ext cx="8597900" cy="7747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algn="r" defTabSz="457200" rtl="0" eaLnBrk="0" fontAlgn="base" hangingPunct="0">
              <a:spcBef>
                <a:spcPct val="0"/>
              </a:spcBef>
              <a:spcAft>
                <a:spcPct val="0"/>
              </a:spcAft>
              <a:defRPr sz="54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defRPr/>
            </a:pPr>
            <a:r>
              <a:rPr lang="cs-CZ" sz="4400" dirty="0" smtClean="0">
                <a:solidFill>
                  <a:srgbClr val="67891B"/>
                </a:solidFill>
                <a:effectLst>
                  <a:outerShdw blurRad="38100" dist="38100" dir="2700000" algn="tl">
                    <a:srgbClr val="000000"/>
                  </a:outerShdw>
                </a:effectLst>
              </a:rPr>
              <a:t>PRODUCED CYTOKINES</a:t>
            </a:r>
          </a:p>
        </p:txBody>
      </p:sp>
    </p:spTree>
    <p:extLst>
      <p:ext uri="{BB962C8B-B14F-4D97-AF65-F5344CB8AC3E}">
        <p14:creationId xmlns:p14="http://schemas.microsoft.com/office/powerpoint/2010/main" val="81817793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idx="4294967295"/>
          </p:nvPr>
        </p:nvSpPr>
        <p:spPr>
          <a:xfrm>
            <a:off x="677863" y="609600"/>
            <a:ext cx="8597900" cy="903288"/>
          </a:xfrm>
        </p:spPr>
        <p:txBody>
          <a:bodyPr/>
          <a:lstStyle/>
          <a:p>
            <a:pPr>
              <a:defRPr/>
            </a:pPr>
            <a:r>
              <a:rPr lang="cs-CZ" sz="4400" smtClean="0">
                <a:solidFill>
                  <a:srgbClr val="67891B"/>
                </a:solidFill>
                <a:effectLst>
                  <a:outerShdw blurRad="38100" dist="38100" dir="2700000" algn="tl">
                    <a:srgbClr val="000000"/>
                  </a:outerShdw>
                </a:effectLst>
              </a:rPr>
              <a:t>SUMMARY</a:t>
            </a:r>
          </a:p>
        </p:txBody>
      </p:sp>
      <p:sp>
        <p:nvSpPr>
          <p:cNvPr id="56322" name="Rectangle 3"/>
          <p:cNvSpPr>
            <a:spLocks noGrp="1"/>
          </p:cNvSpPr>
          <p:nvPr>
            <p:ph type="body" idx="4294967295"/>
          </p:nvPr>
        </p:nvSpPr>
        <p:spPr>
          <a:xfrm>
            <a:off x="506413" y="1608138"/>
            <a:ext cx="9867900" cy="4779962"/>
          </a:xfrm>
        </p:spPr>
        <p:txBody>
          <a:bodyPr/>
          <a:lstStyle/>
          <a:p>
            <a:pPr>
              <a:spcBef>
                <a:spcPct val="0"/>
              </a:spcBef>
              <a:spcAft>
                <a:spcPts val="1200"/>
              </a:spcAft>
              <a:buFont typeface="Wingdings 3" pitchFamily="18" charset="2"/>
              <a:buNone/>
            </a:pPr>
            <a:r>
              <a:rPr lang="en-US" sz="2200" b="1" dirty="0" smtClean="0">
                <a:solidFill>
                  <a:srgbClr val="FF3300"/>
                </a:solidFill>
              </a:rPr>
              <a:t>Each cell type produced a different spectrum of cytokines:</a:t>
            </a:r>
            <a:r>
              <a:rPr lang="cs-CZ" sz="2200" b="1" dirty="0" smtClean="0">
                <a:solidFill>
                  <a:srgbClr val="FF3300"/>
                </a:solidFill>
              </a:rPr>
              <a:t> </a:t>
            </a:r>
          </a:p>
          <a:p>
            <a:pPr>
              <a:spcBef>
                <a:spcPct val="0"/>
              </a:spcBef>
              <a:spcAft>
                <a:spcPts val="400"/>
              </a:spcAft>
              <a:buFont typeface="Wingdings 3" pitchFamily="18" charset="2"/>
              <a:buNone/>
            </a:pPr>
            <a:r>
              <a:rPr lang="cs-CZ" sz="2000" b="1" dirty="0" smtClean="0">
                <a:solidFill>
                  <a:srgbClr val="6B6B6B"/>
                </a:solidFill>
              </a:rPr>
              <a:t>	</a:t>
            </a:r>
            <a:r>
              <a:rPr lang="en-US" altLang="ko-KR" sz="2200" b="1" dirty="0" smtClean="0">
                <a:solidFill>
                  <a:srgbClr val="FF3300"/>
                </a:solidFill>
                <a:ea typeface="굴림"/>
                <a:cs typeface="굴림"/>
              </a:rPr>
              <a:t>Mononuclear cells</a:t>
            </a:r>
            <a:r>
              <a:rPr lang="en-US" altLang="ko-KR" sz="2400" dirty="0" smtClean="0">
                <a:solidFill>
                  <a:srgbClr val="4B4B4B"/>
                </a:solidFill>
                <a:ea typeface="굴림"/>
                <a:cs typeface="굴림"/>
              </a:rPr>
              <a:t> </a:t>
            </a:r>
            <a:r>
              <a:rPr lang="en-US" altLang="ko-KR" sz="2000" dirty="0" smtClean="0">
                <a:solidFill>
                  <a:srgbClr val="4B4B4B"/>
                </a:solidFill>
                <a:ea typeface="굴림"/>
                <a:cs typeface="굴림"/>
              </a:rPr>
              <a:t>produced preferentially </a:t>
            </a:r>
            <a:r>
              <a:rPr lang="en-US" altLang="ko-KR" sz="2000" b="1" dirty="0" smtClean="0">
                <a:solidFill>
                  <a:srgbClr val="FF0000"/>
                </a:solidFill>
                <a:ea typeface="굴림"/>
                <a:cs typeface="굴림"/>
              </a:rPr>
              <a:t>factors of nonspecific immunity</a:t>
            </a:r>
            <a:r>
              <a:rPr lang="en-US" altLang="ko-KR" sz="2000" dirty="0" smtClean="0">
                <a:solidFill>
                  <a:srgbClr val="FF0000"/>
                </a:solidFill>
                <a:ea typeface="굴림"/>
                <a:cs typeface="굴림"/>
              </a:rPr>
              <a:t> </a:t>
            </a:r>
            <a:r>
              <a:rPr lang="cs-CZ" sz="2000" dirty="0" smtClean="0"/>
              <a:t>(IL-6 and IL-8, RANTES, MCP-1, MIP and  IL-16) </a:t>
            </a:r>
            <a:r>
              <a:rPr lang="cs-CZ" altLang="ko-KR" sz="2000" dirty="0" err="1" smtClean="0">
                <a:cs typeface="HY그래픽M"/>
              </a:rPr>
              <a:t>at</a:t>
            </a:r>
            <a:r>
              <a:rPr lang="en-US" altLang="ko-KR" sz="2000" dirty="0" smtClean="0">
                <a:ea typeface="굴림"/>
                <a:cs typeface="굴림"/>
              </a:rPr>
              <a:t> </a:t>
            </a:r>
            <a:r>
              <a:rPr lang="en-US" altLang="ko-KR" sz="2000" b="1" u="sng" dirty="0" smtClean="0">
                <a:solidFill>
                  <a:srgbClr val="FF0000"/>
                </a:solidFill>
                <a:ea typeface="굴림"/>
                <a:cs typeface="굴림"/>
              </a:rPr>
              <a:t>doses higher </a:t>
            </a:r>
            <a:r>
              <a:rPr lang="en-US" altLang="ko-KR" sz="2000" b="1" dirty="0" smtClean="0">
                <a:solidFill>
                  <a:srgbClr val="4B4B4B"/>
                </a:solidFill>
                <a:ea typeface="굴림"/>
                <a:cs typeface="굴림"/>
              </a:rPr>
              <a:t>than </a:t>
            </a:r>
            <a:r>
              <a:rPr lang="en-US" altLang="ko-KR" sz="2000" dirty="0" smtClean="0">
                <a:solidFill>
                  <a:srgbClr val="4B4B4B"/>
                </a:solidFill>
                <a:ea typeface="굴림"/>
                <a:cs typeface="굴림"/>
              </a:rPr>
              <a:t>detected for </a:t>
            </a:r>
            <a:r>
              <a:rPr lang="en-US" altLang="ko-KR" sz="2000" b="1" dirty="0" smtClean="0">
                <a:solidFill>
                  <a:srgbClr val="4B4B4B"/>
                </a:solidFill>
                <a:ea typeface="굴림"/>
                <a:cs typeface="굴림"/>
              </a:rPr>
              <a:t>the positive control</a:t>
            </a:r>
            <a:r>
              <a:rPr lang="en-US" altLang="ko-KR" sz="2000" dirty="0" smtClean="0">
                <a:solidFill>
                  <a:srgbClr val="4B4B4B"/>
                </a:solidFill>
                <a:ea typeface="굴림"/>
                <a:cs typeface="굴림"/>
              </a:rPr>
              <a:t> of the </a:t>
            </a:r>
            <a:r>
              <a:rPr lang="en-US" altLang="ko-KR" sz="2000" dirty="0" err="1" smtClean="0">
                <a:solidFill>
                  <a:srgbClr val="4B4B4B"/>
                </a:solidFill>
                <a:ea typeface="굴림"/>
                <a:cs typeface="굴림"/>
              </a:rPr>
              <a:t>RayBio</a:t>
            </a:r>
            <a:r>
              <a:rPr lang="en-US" altLang="ko-KR" sz="2000" dirty="0" smtClean="0">
                <a:solidFill>
                  <a:srgbClr val="4B4B4B"/>
                </a:solidFill>
                <a:ea typeface="굴림"/>
                <a:cs typeface="굴림"/>
              </a:rPr>
              <a:t> array. </a:t>
            </a:r>
            <a:r>
              <a:rPr lang="cs-CZ" altLang="ko-KR" sz="2000" dirty="0" smtClean="0">
                <a:solidFill>
                  <a:srgbClr val="4B4B4B"/>
                </a:solidFill>
                <a:ea typeface="굴림"/>
                <a:cs typeface="굴림"/>
              </a:rPr>
              <a:t>                                                                </a:t>
            </a:r>
          </a:p>
          <a:p>
            <a:pPr>
              <a:spcBef>
                <a:spcPct val="0"/>
              </a:spcBef>
              <a:spcAft>
                <a:spcPts val="2400"/>
              </a:spcAft>
              <a:buFont typeface="Wingdings 3" pitchFamily="18" charset="2"/>
              <a:buNone/>
            </a:pPr>
            <a:r>
              <a:rPr lang="en-US" altLang="ko-KR" i="1" dirty="0" smtClean="0">
                <a:solidFill>
                  <a:srgbClr val="4B4B4B"/>
                </a:solidFill>
                <a:ea typeface="굴림"/>
                <a:cs typeface="굴림"/>
              </a:rPr>
              <a:t>The </a:t>
            </a:r>
            <a:r>
              <a:rPr lang="en-US" altLang="ko-KR" i="1" dirty="0" smtClean="0">
                <a:solidFill>
                  <a:srgbClr val="FF3300"/>
                </a:solidFill>
                <a:ea typeface="굴림"/>
                <a:cs typeface="굴림"/>
              </a:rPr>
              <a:t>cytokine </a:t>
            </a:r>
            <a:r>
              <a:rPr lang="cs-CZ" i="1" dirty="0" err="1" smtClean="0">
                <a:solidFill>
                  <a:srgbClr val="FF3300"/>
                </a:solidFill>
              </a:rPr>
              <a:t>production</a:t>
            </a:r>
            <a:r>
              <a:rPr lang="cs-CZ" i="1" dirty="0" smtClean="0">
                <a:solidFill>
                  <a:srgbClr val="FF3300"/>
                </a:solidFill>
              </a:rPr>
              <a:t> </a:t>
            </a:r>
            <a:r>
              <a:rPr lang="cs-CZ" i="1" dirty="0" err="1" smtClean="0">
                <a:solidFill>
                  <a:srgbClr val="FF3300"/>
                </a:solidFill>
              </a:rPr>
              <a:t>declined</a:t>
            </a:r>
            <a:r>
              <a:rPr lang="cs-CZ" i="1" dirty="0" smtClean="0">
                <a:solidFill>
                  <a:srgbClr val="4B4B4B"/>
                </a:solidFill>
              </a:rPr>
              <a:t> in </a:t>
            </a:r>
            <a:r>
              <a:rPr lang="cs-CZ" i="1" dirty="0" err="1" smtClean="0">
                <a:solidFill>
                  <a:srgbClr val="4B4B4B"/>
                </a:solidFill>
              </a:rPr>
              <a:t>the</a:t>
            </a:r>
            <a:r>
              <a:rPr lang="cs-CZ" i="1" dirty="0" smtClean="0">
                <a:solidFill>
                  <a:srgbClr val="4B4B4B"/>
                </a:solidFill>
              </a:rPr>
              <a:t> </a:t>
            </a:r>
            <a:r>
              <a:rPr lang="cs-CZ" i="1" dirty="0" err="1" smtClean="0">
                <a:solidFill>
                  <a:srgbClr val="4B4B4B"/>
                </a:solidFill>
              </a:rPr>
              <a:t>order</a:t>
            </a:r>
            <a:r>
              <a:rPr lang="cs-CZ" i="1" dirty="0" smtClean="0">
                <a:solidFill>
                  <a:srgbClr val="4B4B4B"/>
                </a:solidFill>
              </a:rPr>
              <a:t> </a:t>
            </a:r>
            <a:r>
              <a:rPr lang="cs-CZ" i="1" dirty="0" err="1" smtClean="0">
                <a:solidFill>
                  <a:srgbClr val="4B4B4B"/>
                </a:solidFill>
              </a:rPr>
              <a:t>of</a:t>
            </a:r>
            <a:r>
              <a:rPr lang="cs-CZ" i="1" dirty="0" smtClean="0">
                <a:solidFill>
                  <a:srgbClr val="4B4B4B"/>
                </a:solidFill>
              </a:rPr>
              <a:t> </a:t>
            </a:r>
            <a:r>
              <a:rPr lang="en-US" altLang="ko-KR" i="1" dirty="0" err="1" smtClean="0">
                <a:solidFill>
                  <a:srgbClr val="FF3300"/>
                </a:solidFill>
                <a:ea typeface="굴림"/>
                <a:cs typeface="굴림"/>
              </a:rPr>
              <a:t>Ti</a:t>
            </a:r>
            <a:r>
              <a:rPr lang="en-US" altLang="ko-KR" i="1" dirty="0" smtClean="0">
                <a:solidFill>
                  <a:srgbClr val="FF3300"/>
                </a:solidFill>
                <a:ea typeface="굴림"/>
                <a:cs typeface="굴림"/>
              </a:rPr>
              <a:t>/ALG/HAP </a:t>
            </a:r>
            <a:r>
              <a:rPr lang="en-US" altLang="ko-KR" b="1" i="1" dirty="0" smtClean="0">
                <a:solidFill>
                  <a:srgbClr val="FF3300"/>
                </a:solidFill>
                <a:ea typeface="굴림"/>
                <a:cs typeface="굴림"/>
                <a:sym typeface="Wingdings" pitchFamily="2" charset="2"/>
              </a:rPr>
              <a:t></a:t>
            </a:r>
            <a:r>
              <a:rPr lang="en-US" altLang="ko-KR" i="1" dirty="0" err="1" smtClean="0">
                <a:solidFill>
                  <a:srgbClr val="FF3300"/>
                </a:solidFill>
                <a:ea typeface="굴림"/>
                <a:cs typeface="굴림"/>
              </a:rPr>
              <a:t>Ti</a:t>
            </a:r>
            <a:r>
              <a:rPr lang="en-US" altLang="ko-KR" i="1" dirty="0" smtClean="0">
                <a:solidFill>
                  <a:srgbClr val="FF3300"/>
                </a:solidFill>
                <a:ea typeface="굴림"/>
                <a:cs typeface="굴림"/>
              </a:rPr>
              <a:t> </a:t>
            </a:r>
            <a:r>
              <a:rPr lang="en-US" altLang="ko-KR" b="1" i="1" dirty="0" smtClean="0">
                <a:solidFill>
                  <a:srgbClr val="FF3300"/>
                </a:solidFill>
                <a:ea typeface="굴림"/>
                <a:cs typeface="굴림"/>
                <a:sym typeface="Wingdings" pitchFamily="2" charset="2"/>
              </a:rPr>
              <a:t></a:t>
            </a:r>
            <a:r>
              <a:rPr lang="cs-CZ" altLang="ko-KR" b="1" i="1" dirty="0" smtClean="0">
                <a:solidFill>
                  <a:srgbClr val="FF3300"/>
                </a:solidFill>
                <a:ea typeface="굴림"/>
                <a:cs typeface="굴림"/>
                <a:sym typeface="Wingdings" pitchFamily="2" charset="2"/>
              </a:rPr>
              <a:t> </a:t>
            </a:r>
            <a:r>
              <a:rPr lang="en-US" altLang="ko-KR" i="1" dirty="0" err="1" smtClean="0">
                <a:solidFill>
                  <a:srgbClr val="FF3300"/>
                </a:solidFill>
                <a:ea typeface="굴림"/>
                <a:cs typeface="굴림"/>
              </a:rPr>
              <a:t>Ti</a:t>
            </a:r>
            <a:r>
              <a:rPr lang="en-US" altLang="ko-KR" i="1" dirty="0" smtClean="0">
                <a:solidFill>
                  <a:srgbClr val="FF3300"/>
                </a:solidFill>
                <a:ea typeface="굴림"/>
                <a:cs typeface="굴림"/>
              </a:rPr>
              <a:t>/ALG/TCP </a:t>
            </a:r>
            <a:r>
              <a:rPr lang="en-US" altLang="ko-KR" b="1" i="1" dirty="0" smtClean="0">
                <a:solidFill>
                  <a:srgbClr val="FF3300"/>
                </a:solidFill>
                <a:ea typeface="굴림"/>
                <a:cs typeface="굴림"/>
                <a:sym typeface="Wingdings" pitchFamily="2" charset="2"/>
              </a:rPr>
              <a:t></a:t>
            </a:r>
            <a:r>
              <a:rPr lang="en-US" altLang="ko-KR" i="1" dirty="0" smtClean="0">
                <a:solidFill>
                  <a:srgbClr val="FF3300"/>
                </a:solidFill>
                <a:ea typeface="굴림"/>
                <a:cs typeface="굴림"/>
              </a:rPr>
              <a:t> </a:t>
            </a:r>
            <a:r>
              <a:rPr lang="en-US" altLang="ko-KR" i="1" dirty="0" err="1" smtClean="0">
                <a:solidFill>
                  <a:srgbClr val="FF3300"/>
                </a:solidFill>
                <a:ea typeface="굴림"/>
                <a:cs typeface="굴림"/>
              </a:rPr>
              <a:t>Ti</a:t>
            </a:r>
            <a:r>
              <a:rPr lang="en-US" altLang="ko-KR" i="1" dirty="0" smtClean="0">
                <a:solidFill>
                  <a:srgbClr val="FF3300"/>
                </a:solidFill>
                <a:ea typeface="굴림"/>
                <a:cs typeface="굴림"/>
              </a:rPr>
              <a:t>/ALG.</a:t>
            </a:r>
            <a:r>
              <a:rPr lang="cs-CZ" altLang="ko-KR" sz="2000" i="1" dirty="0" smtClean="0">
                <a:solidFill>
                  <a:srgbClr val="FF3300"/>
                </a:solidFill>
                <a:ea typeface="굴림"/>
                <a:cs typeface="굴림"/>
              </a:rPr>
              <a:t> </a:t>
            </a:r>
            <a:endParaRPr lang="cs-CZ" sz="2000" i="1" dirty="0" smtClean="0">
              <a:solidFill>
                <a:srgbClr val="FF3300"/>
              </a:solidFill>
            </a:endParaRPr>
          </a:p>
          <a:p>
            <a:pPr>
              <a:spcBef>
                <a:spcPct val="0"/>
              </a:spcBef>
              <a:spcAft>
                <a:spcPts val="2800"/>
              </a:spcAft>
              <a:buNone/>
            </a:pPr>
            <a:r>
              <a:rPr lang="cs-CZ" sz="2000" dirty="0" smtClean="0">
                <a:solidFill>
                  <a:srgbClr val="6B6B6B"/>
                </a:solidFill>
              </a:rPr>
              <a:t>	</a:t>
            </a:r>
            <a:r>
              <a:rPr lang="cs-CZ" sz="2200" b="1" dirty="0" smtClean="0">
                <a:solidFill>
                  <a:srgbClr val="FF3300"/>
                </a:solidFill>
              </a:rPr>
              <a:t>HMSC-</a:t>
            </a:r>
            <a:r>
              <a:rPr lang="cs-CZ" sz="2200" b="1" dirty="0" err="1" smtClean="0">
                <a:solidFill>
                  <a:srgbClr val="FF3300"/>
                </a:solidFill>
              </a:rPr>
              <a:t>bm</a:t>
            </a:r>
            <a:r>
              <a:rPr lang="cs-CZ" sz="2000" dirty="0" smtClean="0">
                <a:solidFill>
                  <a:srgbClr val="6B6B6B"/>
                </a:solidFill>
              </a:rPr>
              <a:t> </a:t>
            </a:r>
            <a:r>
              <a:rPr lang="en-US" sz="2000" dirty="0" smtClean="0">
                <a:solidFill>
                  <a:srgbClr val="4B4B4B"/>
                </a:solidFill>
              </a:rPr>
              <a:t>produced mostly </a:t>
            </a:r>
            <a:r>
              <a:rPr lang="en-US" sz="2000" b="1" dirty="0" smtClean="0">
                <a:solidFill>
                  <a:srgbClr val="FF3300"/>
                </a:solidFill>
              </a:rPr>
              <a:t>chemokines activating monocytes, granulocytes and neutrophils </a:t>
            </a:r>
            <a:r>
              <a:rPr lang="cs-CZ" sz="2000" dirty="0" smtClean="0"/>
              <a:t>(IL-8, MIP-1b</a:t>
            </a:r>
            <a:r>
              <a:rPr lang="cs-CZ" sz="2000" dirty="0"/>
              <a:t>,</a:t>
            </a:r>
            <a:r>
              <a:rPr lang="cs-CZ" sz="2000" dirty="0" smtClean="0"/>
              <a:t> </a:t>
            </a:r>
            <a:r>
              <a:rPr lang="cs-CZ" sz="2000" dirty="0"/>
              <a:t>RANTES, </a:t>
            </a:r>
            <a:r>
              <a:rPr lang="cs-CZ" sz="2000" dirty="0" smtClean="0"/>
              <a:t>TIMP-2) </a:t>
            </a:r>
            <a:r>
              <a:rPr lang="en-US" sz="2000" dirty="0" smtClean="0"/>
              <a:t>and activating predominantly </a:t>
            </a:r>
            <a:r>
              <a:rPr lang="cs-CZ" sz="2000" dirty="0" err="1" smtClean="0"/>
              <a:t>their</a:t>
            </a:r>
            <a:r>
              <a:rPr lang="cs-CZ" sz="2000" dirty="0" smtClean="0"/>
              <a:t> </a:t>
            </a:r>
            <a:r>
              <a:rPr lang="en-US" sz="2000" dirty="0" smtClean="0"/>
              <a:t>chemotaxis</a:t>
            </a:r>
            <a:r>
              <a:rPr lang="en-US" sz="2000" dirty="0" smtClean="0">
                <a:solidFill>
                  <a:srgbClr val="4B4B4B"/>
                </a:solidFill>
              </a:rPr>
              <a:t>, but in </a:t>
            </a:r>
            <a:r>
              <a:rPr lang="en-US" sz="2000" b="1" u="sng" dirty="0" smtClean="0">
                <a:solidFill>
                  <a:srgbClr val="FF3300"/>
                </a:solidFill>
              </a:rPr>
              <a:t>doses lower </a:t>
            </a:r>
            <a:r>
              <a:rPr lang="en-US" sz="2000" b="1" dirty="0" smtClean="0"/>
              <a:t>than mononuclear cells</a:t>
            </a:r>
            <a:r>
              <a:rPr lang="en-US" sz="2000" dirty="0" smtClean="0">
                <a:solidFill>
                  <a:srgbClr val="4B4B4B"/>
                </a:solidFill>
              </a:rPr>
              <a:t>. </a:t>
            </a:r>
            <a:endParaRPr lang="cs-CZ" sz="1600" i="1" dirty="0" smtClean="0">
              <a:solidFill>
                <a:srgbClr val="4B4B4B"/>
              </a:solidFill>
            </a:endParaRPr>
          </a:p>
          <a:p>
            <a:pPr>
              <a:spcBef>
                <a:spcPct val="0"/>
              </a:spcBef>
              <a:spcAft>
                <a:spcPts val="2400"/>
              </a:spcAft>
              <a:buFont typeface="Wingdings 3" pitchFamily="18" charset="2"/>
              <a:buNone/>
            </a:pPr>
            <a:r>
              <a:rPr lang="cs-CZ" sz="2000" dirty="0" smtClean="0">
                <a:solidFill>
                  <a:srgbClr val="6B6B6B"/>
                </a:solidFill>
              </a:rPr>
              <a:t>	</a:t>
            </a:r>
            <a:r>
              <a:rPr lang="cs-CZ" sz="2200" b="1" dirty="0" smtClean="0">
                <a:solidFill>
                  <a:srgbClr val="FF3300"/>
                </a:solidFill>
              </a:rPr>
              <a:t>SaOS-2</a:t>
            </a:r>
            <a:r>
              <a:rPr lang="cs-CZ" sz="2000" dirty="0" smtClean="0">
                <a:solidFill>
                  <a:srgbClr val="FF3300"/>
                </a:solidFill>
              </a:rPr>
              <a:t> </a:t>
            </a:r>
            <a:r>
              <a:rPr lang="en-US" sz="2000" dirty="0" smtClean="0">
                <a:solidFill>
                  <a:srgbClr val="4B4B4B"/>
                </a:solidFill>
              </a:rPr>
              <a:t>cells produced the </a:t>
            </a:r>
            <a:r>
              <a:rPr lang="en-US" sz="2000" b="1" dirty="0" err="1" smtClean="0">
                <a:solidFill>
                  <a:srgbClr val="FF0000"/>
                </a:solidFill>
              </a:rPr>
              <a:t>broade</a:t>
            </a:r>
            <a:r>
              <a:rPr lang="cs-CZ" sz="2000" b="1" dirty="0" smtClean="0">
                <a:solidFill>
                  <a:srgbClr val="FF0000"/>
                </a:solidFill>
              </a:rPr>
              <a:t>st</a:t>
            </a:r>
            <a:r>
              <a:rPr lang="en-US" sz="2000" b="1" dirty="0" smtClean="0">
                <a:solidFill>
                  <a:srgbClr val="FF0000"/>
                </a:solidFill>
              </a:rPr>
              <a:t> spectrum of cytokines</a:t>
            </a:r>
            <a:r>
              <a:rPr lang="en-US" sz="2000" dirty="0" smtClean="0">
                <a:solidFill>
                  <a:srgbClr val="FF0000"/>
                </a:solidFill>
              </a:rPr>
              <a:t> </a:t>
            </a:r>
            <a:r>
              <a:rPr lang="en-US" sz="2000" dirty="0" smtClean="0">
                <a:solidFill>
                  <a:srgbClr val="4B4B4B"/>
                </a:solidFill>
              </a:rPr>
              <a:t>but generally only</a:t>
            </a:r>
            <a:r>
              <a:rPr lang="cs-CZ" sz="2000" dirty="0" smtClean="0">
                <a:solidFill>
                  <a:srgbClr val="4B4B4B"/>
                </a:solidFill>
              </a:rPr>
              <a:t>      </a:t>
            </a:r>
            <a:r>
              <a:rPr lang="en-US" sz="2000" dirty="0" smtClean="0">
                <a:solidFill>
                  <a:srgbClr val="4B4B4B"/>
                </a:solidFill>
              </a:rPr>
              <a:t>in </a:t>
            </a:r>
            <a:r>
              <a:rPr lang="cs-CZ" sz="2000" b="1" u="sng" dirty="0" err="1" smtClean="0">
                <a:solidFill>
                  <a:srgbClr val="FF3300"/>
                </a:solidFill>
              </a:rPr>
              <a:t>the</a:t>
            </a:r>
            <a:r>
              <a:rPr lang="cs-CZ" sz="2000" b="1" u="sng" dirty="0" smtClean="0">
                <a:solidFill>
                  <a:srgbClr val="FF3300"/>
                </a:solidFill>
              </a:rPr>
              <a:t> </a:t>
            </a:r>
            <a:r>
              <a:rPr lang="en-US" sz="2000" b="1" u="sng" dirty="0" smtClean="0">
                <a:solidFill>
                  <a:srgbClr val="FF3300"/>
                </a:solidFill>
              </a:rPr>
              <a:t>low</a:t>
            </a:r>
            <a:r>
              <a:rPr lang="cs-CZ" sz="2000" b="1" u="sng" dirty="0" err="1" smtClean="0">
                <a:solidFill>
                  <a:srgbClr val="FF3300"/>
                </a:solidFill>
              </a:rPr>
              <a:t>est</a:t>
            </a:r>
            <a:r>
              <a:rPr lang="en-US" sz="2000" b="1" u="sng" dirty="0" smtClean="0">
                <a:solidFill>
                  <a:srgbClr val="FF3300"/>
                </a:solidFill>
              </a:rPr>
              <a:t> doses </a:t>
            </a:r>
            <a:r>
              <a:rPr lang="en-US" sz="2000" dirty="0" smtClean="0">
                <a:solidFill>
                  <a:srgbClr val="4B4B4B"/>
                </a:solidFill>
              </a:rPr>
              <a:t>and with</a:t>
            </a:r>
            <a:r>
              <a:rPr lang="en-US" sz="2000" b="1" dirty="0" smtClean="0">
                <a:solidFill>
                  <a:srgbClr val="4B4B4B"/>
                </a:solidFill>
              </a:rPr>
              <a:t> </a:t>
            </a:r>
            <a:r>
              <a:rPr lang="en-US" sz="2000" b="1" dirty="0" smtClean="0">
                <a:solidFill>
                  <a:srgbClr val="FF0000"/>
                </a:solidFill>
              </a:rPr>
              <a:t>no significant difference</a:t>
            </a:r>
            <a:r>
              <a:rPr lang="en-US" sz="2000" dirty="0" smtClean="0">
                <a:solidFill>
                  <a:srgbClr val="FF0000"/>
                </a:solidFill>
              </a:rPr>
              <a:t> </a:t>
            </a:r>
            <a:r>
              <a:rPr lang="en-US" sz="2000" dirty="0" smtClean="0">
                <a:solidFill>
                  <a:srgbClr val="4B4B4B"/>
                </a:solidFill>
              </a:rPr>
              <a:t>between </a:t>
            </a:r>
            <a:r>
              <a:rPr lang="en-US" sz="2000" dirty="0" err="1" smtClean="0">
                <a:solidFill>
                  <a:srgbClr val="4B4B4B"/>
                </a:solidFill>
              </a:rPr>
              <a:t>Ti</a:t>
            </a:r>
            <a:r>
              <a:rPr lang="en-US" sz="2000" dirty="0" smtClean="0">
                <a:solidFill>
                  <a:srgbClr val="4B4B4B"/>
                </a:solidFill>
              </a:rPr>
              <a:t>/ALG/HAP</a:t>
            </a:r>
            <a:r>
              <a:rPr lang="cs-CZ" sz="2000" dirty="0" smtClean="0">
                <a:solidFill>
                  <a:srgbClr val="4B4B4B"/>
                </a:solidFill>
              </a:rPr>
              <a:t> </a:t>
            </a:r>
            <a:r>
              <a:rPr lang="en-US" sz="2000" dirty="0" smtClean="0">
                <a:solidFill>
                  <a:srgbClr val="4B4B4B"/>
                </a:solidFill>
              </a:rPr>
              <a:t>and </a:t>
            </a:r>
            <a:r>
              <a:rPr lang="en-US" sz="2000" dirty="0" err="1" smtClean="0">
                <a:solidFill>
                  <a:srgbClr val="4B4B4B"/>
                </a:solidFill>
              </a:rPr>
              <a:t>Ti</a:t>
            </a:r>
            <a:r>
              <a:rPr lang="en-US" sz="2000" dirty="0" smtClean="0">
                <a:solidFill>
                  <a:srgbClr val="4B4B4B"/>
                </a:solidFill>
              </a:rPr>
              <a:t>/ALG/TCP surfaces. </a:t>
            </a:r>
            <a:r>
              <a:rPr lang="en-US" sz="1600" i="1" dirty="0" smtClean="0">
                <a:solidFill>
                  <a:srgbClr val="4B4B4B"/>
                </a:solidFill>
              </a:rPr>
              <a:t>The only one exception was the TIMP-2 expressed in a higher extent compared to </a:t>
            </a:r>
            <a:r>
              <a:rPr lang="cs-CZ" sz="1600" i="1" dirty="0" err="1" smtClean="0">
                <a:solidFill>
                  <a:srgbClr val="4B4B4B"/>
                </a:solidFill>
              </a:rPr>
              <a:t>mononuclear</a:t>
            </a:r>
            <a:r>
              <a:rPr lang="cs-CZ" sz="1600" i="1" dirty="0" smtClean="0">
                <a:solidFill>
                  <a:srgbClr val="4B4B4B"/>
                </a:solidFill>
              </a:rPr>
              <a:t> </a:t>
            </a:r>
            <a:r>
              <a:rPr lang="cs-CZ" sz="1600" i="1" dirty="0" err="1" smtClean="0">
                <a:solidFill>
                  <a:srgbClr val="4B4B4B"/>
                </a:solidFill>
              </a:rPr>
              <a:t>cells</a:t>
            </a:r>
            <a:r>
              <a:rPr lang="cs-CZ" sz="1600" i="1" dirty="0" smtClean="0">
                <a:solidFill>
                  <a:srgbClr val="4B4B4B"/>
                </a:solidFill>
              </a:rPr>
              <a:t> and HMSC-</a:t>
            </a:r>
            <a:r>
              <a:rPr lang="cs-CZ" sz="1600" i="1" dirty="0" err="1" smtClean="0">
                <a:solidFill>
                  <a:srgbClr val="4B4B4B"/>
                </a:solidFill>
              </a:rPr>
              <a:t>bm</a:t>
            </a:r>
            <a:r>
              <a:rPr lang="cs-CZ" sz="1600" i="1" dirty="0" smtClean="0">
                <a:solidFill>
                  <a:srgbClr val="4B4B4B"/>
                </a:solidFil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idx="4294967295"/>
          </p:nvPr>
        </p:nvSpPr>
        <p:spPr>
          <a:xfrm>
            <a:off x="693738" y="754063"/>
            <a:ext cx="8597900" cy="863600"/>
          </a:xfrm>
        </p:spPr>
        <p:txBody>
          <a:bodyPr/>
          <a:lstStyle/>
          <a:p>
            <a:pPr>
              <a:defRPr/>
            </a:pPr>
            <a:r>
              <a:rPr lang="cs-CZ" sz="4400" smtClean="0">
                <a:solidFill>
                  <a:srgbClr val="67891B"/>
                </a:solidFill>
                <a:effectLst>
                  <a:outerShdw blurRad="38100" dist="38100" dir="2700000" algn="tl">
                    <a:srgbClr val="000000"/>
                  </a:outerShdw>
                </a:effectLst>
              </a:rPr>
              <a:t>CONCLUSION</a:t>
            </a:r>
            <a:endParaRPr lang="cs-CZ" smtClean="0">
              <a:solidFill>
                <a:srgbClr val="67891B"/>
              </a:solidFill>
              <a:effectLst>
                <a:outerShdw blurRad="38100" dist="38100" dir="2700000" algn="tl">
                  <a:srgbClr val="000000"/>
                </a:outerShdw>
              </a:effectLst>
            </a:endParaRPr>
          </a:p>
        </p:txBody>
      </p:sp>
      <p:sp>
        <p:nvSpPr>
          <p:cNvPr id="33794" name="Rectangle 3"/>
          <p:cNvSpPr>
            <a:spLocks noGrp="1"/>
          </p:cNvSpPr>
          <p:nvPr>
            <p:ph type="body" idx="4294967295"/>
          </p:nvPr>
        </p:nvSpPr>
        <p:spPr>
          <a:xfrm>
            <a:off x="693738" y="2052083"/>
            <a:ext cx="10313352" cy="4805917"/>
          </a:xfrm>
        </p:spPr>
        <p:txBody>
          <a:bodyPr/>
          <a:lstStyle/>
          <a:p>
            <a:pPr>
              <a:spcBef>
                <a:spcPts val="1600"/>
              </a:spcBef>
              <a:buClr>
                <a:srgbClr val="FF0000"/>
              </a:buClr>
              <a:buSzPct val="100000"/>
              <a:buFont typeface="Wingdings" pitchFamily="2" charset="2"/>
              <a:buChar char="Ø"/>
            </a:pPr>
            <a:r>
              <a:rPr lang="en-US" altLang="cs-CZ" sz="2300" dirty="0" smtClean="0">
                <a:solidFill>
                  <a:srgbClr val="FF3300"/>
                </a:solidFill>
                <a:cs typeface="Arial" charset="0"/>
              </a:rPr>
              <a:t>Immunocompetent </a:t>
            </a:r>
            <a:r>
              <a:rPr lang="en-US" altLang="cs-CZ" sz="2300" dirty="0" smtClean="0">
                <a:solidFill>
                  <a:srgbClr val="4B4B4B"/>
                </a:solidFill>
                <a:cs typeface="Arial" charset="0"/>
              </a:rPr>
              <a:t>(</a:t>
            </a:r>
            <a:r>
              <a:rPr lang="en-US" sz="2300" dirty="0" smtClean="0">
                <a:solidFill>
                  <a:srgbClr val="4B4B4B"/>
                </a:solidFill>
              </a:rPr>
              <a:t>mononuclear) </a:t>
            </a:r>
            <a:r>
              <a:rPr lang="cs-CZ" sz="2300" dirty="0" smtClean="0">
                <a:solidFill>
                  <a:srgbClr val="4B4B4B"/>
                </a:solidFill>
              </a:rPr>
              <a:t>and</a:t>
            </a:r>
            <a:r>
              <a:rPr lang="cs-CZ" sz="2300" dirty="0" smtClean="0">
                <a:solidFill>
                  <a:srgbClr val="FF3300"/>
                </a:solidFill>
              </a:rPr>
              <a:t> </a:t>
            </a:r>
            <a:r>
              <a:rPr lang="en-US" altLang="cs-CZ" sz="2300" dirty="0" smtClean="0">
                <a:solidFill>
                  <a:srgbClr val="FF3300"/>
                </a:solidFill>
              </a:rPr>
              <a:t>HMSC-</a:t>
            </a:r>
            <a:r>
              <a:rPr lang="en-US" altLang="cs-CZ" sz="2300" dirty="0" err="1" smtClean="0">
                <a:solidFill>
                  <a:srgbClr val="FF3300"/>
                </a:solidFill>
              </a:rPr>
              <a:t>bm</a:t>
            </a:r>
            <a:r>
              <a:rPr lang="cs-CZ" altLang="cs-CZ" sz="2300" dirty="0" smtClean="0">
                <a:solidFill>
                  <a:srgbClr val="FF3300"/>
                </a:solidFill>
              </a:rPr>
              <a:t> </a:t>
            </a:r>
            <a:r>
              <a:rPr lang="cs-CZ" altLang="cs-CZ" sz="2300" dirty="0" smtClean="0">
                <a:solidFill>
                  <a:srgbClr val="4B4B4B"/>
                </a:solidFill>
              </a:rPr>
              <a:t>(stem)</a:t>
            </a:r>
            <a:r>
              <a:rPr lang="cs-CZ" altLang="cs-CZ" sz="2300" dirty="0" smtClean="0">
                <a:solidFill>
                  <a:srgbClr val="FF3300"/>
                </a:solidFill>
              </a:rPr>
              <a:t> </a:t>
            </a:r>
            <a:r>
              <a:rPr lang="en-US" altLang="cs-CZ" sz="2300" dirty="0" smtClean="0">
                <a:solidFill>
                  <a:srgbClr val="4B4B4B"/>
                </a:solidFill>
                <a:cs typeface="Arial" charset="0"/>
              </a:rPr>
              <a:t>cells</a:t>
            </a:r>
            <a:r>
              <a:rPr lang="cs-CZ" altLang="cs-CZ" sz="2300" dirty="0" smtClean="0">
                <a:solidFill>
                  <a:srgbClr val="4B4B4B"/>
                </a:solidFill>
                <a:cs typeface="Arial" charset="0"/>
              </a:rPr>
              <a:t>                    </a:t>
            </a:r>
            <a:r>
              <a:rPr lang="en-US" altLang="cs-CZ" sz="2300" dirty="0" smtClean="0">
                <a:solidFill>
                  <a:srgbClr val="FF3300"/>
                </a:solidFill>
                <a:cs typeface="Arial" charset="0"/>
              </a:rPr>
              <a:t>produced</a:t>
            </a:r>
            <a:r>
              <a:rPr lang="en-US" altLang="cs-CZ" sz="2300" dirty="0" smtClean="0">
                <a:solidFill>
                  <a:srgbClr val="4B4B4B"/>
                </a:solidFill>
                <a:cs typeface="Arial" charset="0"/>
              </a:rPr>
              <a:t> </a:t>
            </a:r>
            <a:r>
              <a:rPr lang="en-US" altLang="cs-CZ" sz="2300" dirty="0">
                <a:solidFill>
                  <a:srgbClr val="4B4B4B"/>
                </a:solidFill>
                <a:cs typeface="Arial" charset="0"/>
              </a:rPr>
              <a:t>preferentially </a:t>
            </a:r>
            <a:r>
              <a:rPr lang="en-US" altLang="cs-CZ" sz="2300" dirty="0">
                <a:solidFill>
                  <a:srgbClr val="FF3300"/>
                </a:solidFill>
                <a:cs typeface="Arial" charset="0"/>
              </a:rPr>
              <a:t>factors of nonspecific immunity </a:t>
            </a:r>
            <a:r>
              <a:rPr lang="cs-CZ" altLang="cs-CZ" sz="2300" dirty="0" smtClean="0">
                <a:cs typeface="Arial" charset="0"/>
              </a:rPr>
              <a:t>and</a:t>
            </a:r>
            <a:r>
              <a:rPr lang="cs-CZ" altLang="cs-CZ" sz="2300" dirty="0" smtClean="0">
                <a:solidFill>
                  <a:srgbClr val="FF3300"/>
                </a:solidFill>
                <a:cs typeface="Arial" charset="0"/>
              </a:rPr>
              <a:t> </a:t>
            </a:r>
            <a:r>
              <a:rPr lang="en-US" altLang="cs-CZ" sz="2300" dirty="0" smtClean="0">
                <a:solidFill>
                  <a:srgbClr val="FF3300"/>
                </a:solidFill>
                <a:cs typeface="Arial" charset="0"/>
              </a:rPr>
              <a:t>showed differences</a:t>
            </a:r>
            <a:r>
              <a:rPr lang="en-US" altLang="cs-CZ" sz="2300" dirty="0" smtClean="0">
                <a:solidFill>
                  <a:srgbClr val="4B4B4B"/>
                </a:solidFill>
                <a:cs typeface="Arial" charset="0"/>
              </a:rPr>
              <a:t> between </a:t>
            </a:r>
            <a:r>
              <a:rPr lang="cs-CZ" altLang="cs-CZ" sz="2300" dirty="0" err="1" smtClean="0">
                <a:solidFill>
                  <a:srgbClr val="4B4B4B"/>
                </a:solidFill>
                <a:cs typeface="Arial" charset="0"/>
              </a:rPr>
              <a:t>tested</a:t>
            </a:r>
            <a:r>
              <a:rPr lang="cs-CZ" altLang="cs-CZ" sz="2300" dirty="0" smtClean="0">
                <a:solidFill>
                  <a:srgbClr val="4B4B4B"/>
                </a:solidFill>
                <a:cs typeface="Arial" charset="0"/>
              </a:rPr>
              <a:t> </a:t>
            </a:r>
            <a:r>
              <a:rPr lang="en-US" altLang="cs-CZ" sz="2300" dirty="0" smtClean="0">
                <a:solidFill>
                  <a:srgbClr val="4B4B4B"/>
                </a:solidFill>
                <a:cs typeface="Arial" charset="0"/>
              </a:rPr>
              <a:t>surfaces. </a:t>
            </a:r>
            <a:endParaRPr lang="en-US" altLang="cs-CZ" sz="2300" dirty="0" smtClean="0">
              <a:solidFill>
                <a:srgbClr val="FF3300"/>
              </a:solidFill>
              <a:cs typeface="Arial" charset="0"/>
            </a:endParaRPr>
          </a:p>
          <a:p>
            <a:pPr>
              <a:spcBef>
                <a:spcPts val="1600"/>
              </a:spcBef>
              <a:buClr>
                <a:srgbClr val="FF0000"/>
              </a:buClr>
              <a:buSzPct val="100000"/>
              <a:buFont typeface="Wingdings" pitchFamily="2" charset="2"/>
              <a:buChar char="Ø"/>
            </a:pPr>
            <a:r>
              <a:rPr lang="en-US" sz="2300" dirty="0" smtClean="0">
                <a:solidFill>
                  <a:srgbClr val="FF3300"/>
                </a:solidFill>
              </a:rPr>
              <a:t>SaOS-2 </a:t>
            </a:r>
            <a:r>
              <a:rPr lang="en-US" sz="2300" dirty="0" smtClean="0">
                <a:solidFill>
                  <a:srgbClr val="4B4B4B"/>
                </a:solidFill>
              </a:rPr>
              <a:t>cells were</a:t>
            </a:r>
            <a:r>
              <a:rPr lang="en-US" sz="2300" dirty="0" smtClean="0">
                <a:solidFill>
                  <a:srgbClr val="FF3300"/>
                </a:solidFill>
              </a:rPr>
              <a:t> not sufficiently sensitive </a:t>
            </a:r>
            <a:r>
              <a:rPr lang="en-US" sz="2300" dirty="0" smtClean="0">
                <a:solidFill>
                  <a:srgbClr val="4B4B4B"/>
                </a:solidFill>
              </a:rPr>
              <a:t>for this type of</a:t>
            </a:r>
            <a:r>
              <a:rPr lang="cs-CZ" sz="2300" dirty="0" smtClean="0">
                <a:solidFill>
                  <a:srgbClr val="4B4B4B"/>
                </a:solidFill>
              </a:rPr>
              <a:t> </a:t>
            </a:r>
            <a:r>
              <a:rPr lang="en-US" sz="2300" dirty="0" smtClean="0">
                <a:solidFill>
                  <a:srgbClr val="4B4B4B"/>
                </a:solidFill>
              </a:rPr>
              <a:t>comparison.</a:t>
            </a:r>
            <a:r>
              <a:rPr lang="en-US" sz="2300" dirty="0" smtClean="0">
                <a:solidFill>
                  <a:srgbClr val="FF3300"/>
                </a:solidFill>
              </a:rPr>
              <a:t> </a:t>
            </a:r>
          </a:p>
          <a:p>
            <a:pPr algn="ctr">
              <a:lnSpc>
                <a:spcPct val="150000"/>
              </a:lnSpc>
              <a:spcBef>
                <a:spcPts val="600"/>
              </a:spcBef>
              <a:buClr>
                <a:srgbClr val="3F7819"/>
              </a:buClr>
              <a:buFont typeface="Wingdings 3" pitchFamily="18" charset="2"/>
              <a:buNone/>
            </a:pPr>
            <a:endParaRPr lang="en-US" sz="2400" dirty="0" smtClean="0">
              <a:solidFill>
                <a:srgbClr val="FF3300"/>
              </a:solidFill>
            </a:endParaRPr>
          </a:p>
        </p:txBody>
      </p:sp>
      <p:sp>
        <p:nvSpPr>
          <p:cNvPr id="2" name="TextovéPole 1"/>
          <p:cNvSpPr txBox="1"/>
          <p:nvPr/>
        </p:nvSpPr>
        <p:spPr>
          <a:xfrm>
            <a:off x="808074" y="4256590"/>
            <a:ext cx="8644269" cy="2431435"/>
          </a:xfrm>
          <a:prstGeom prst="rect">
            <a:avLst/>
          </a:prstGeom>
          <a:noFill/>
        </p:spPr>
        <p:txBody>
          <a:bodyPr wrap="square" rtlCol="0">
            <a:spAutoFit/>
          </a:bodyPr>
          <a:lstStyle/>
          <a:p>
            <a:pPr algn="ctr"/>
            <a:r>
              <a:rPr lang="en-US" sz="2700" b="1" dirty="0">
                <a:solidFill>
                  <a:srgbClr val="FF3300"/>
                </a:solidFill>
              </a:rPr>
              <a:t>To test the systemic inflammatory response</a:t>
            </a:r>
            <a:r>
              <a:rPr lang="cs-CZ" sz="2700" b="1" dirty="0">
                <a:solidFill>
                  <a:srgbClr val="FF3300"/>
                </a:solidFill>
              </a:rPr>
              <a:t> </a:t>
            </a:r>
            <a:r>
              <a:rPr lang="en-US" sz="2400" dirty="0">
                <a:solidFill>
                  <a:srgbClr val="4B4B4B"/>
                </a:solidFill>
              </a:rPr>
              <a:t>induced </a:t>
            </a:r>
            <a:r>
              <a:rPr lang="cs-CZ" sz="2400" dirty="0">
                <a:solidFill>
                  <a:srgbClr val="4B4B4B"/>
                </a:solidFill>
              </a:rPr>
              <a:t>                 </a:t>
            </a:r>
            <a:r>
              <a:rPr lang="en-US" sz="2400" dirty="0">
                <a:solidFill>
                  <a:srgbClr val="4B4B4B"/>
                </a:solidFill>
              </a:rPr>
              <a:t>by</a:t>
            </a:r>
            <a:r>
              <a:rPr lang="cs-CZ" sz="2400" dirty="0">
                <a:solidFill>
                  <a:srgbClr val="4B4B4B"/>
                </a:solidFill>
              </a:rPr>
              <a:t> </a:t>
            </a:r>
            <a:r>
              <a:rPr lang="en-US" sz="2400" dirty="0">
                <a:solidFill>
                  <a:srgbClr val="4B4B4B"/>
                </a:solidFill>
              </a:rPr>
              <a:t>the presence of the implant</a:t>
            </a:r>
            <a:r>
              <a:rPr lang="cs-CZ" sz="2400" dirty="0">
                <a:solidFill>
                  <a:srgbClr val="4B4B4B"/>
                </a:solidFill>
              </a:rPr>
              <a:t> </a:t>
            </a:r>
            <a:r>
              <a:rPr lang="en-US" sz="2400" dirty="0">
                <a:solidFill>
                  <a:srgbClr val="4B4B4B"/>
                </a:solidFill>
              </a:rPr>
              <a:t>intended for</a:t>
            </a:r>
            <a:r>
              <a:rPr lang="cs-CZ" sz="2400" dirty="0">
                <a:solidFill>
                  <a:srgbClr val="4B4B4B"/>
                </a:solidFill>
              </a:rPr>
              <a:t> </a:t>
            </a:r>
            <a:r>
              <a:rPr lang="cs-CZ" sz="2400" dirty="0" err="1">
                <a:solidFill>
                  <a:srgbClr val="4B4B4B"/>
                </a:solidFill>
              </a:rPr>
              <a:t>the</a:t>
            </a:r>
            <a:r>
              <a:rPr lang="cs-CZ" sz="2400" dirty="0">
                <a:solidFill>
                  <a:srgbClr val="4B4B4B"/>
                </a:solidFill>
              </a:rPr>
              <a:t> bone </a:t>
            </a:r>
            <a:r>
              <a:rPr lang="en-US" sz="2400" dirty="0">
                <a:solidFill>
                  <a:srgbClr val="4B4B4B"/>
                </a:solidFill>
              </a:rPr>
              <a:t>tissue reconstruction</a:t>
            </a:r>
            <a:r>
              <a:rPr lang="cs-CZ" sz="2400" dirty="0">
                <a:solidFill>
                  <a:srgbClr val="4B4B4B"/>
                </a:solidFill>
              </a:rPr>
              <a:t> </a:t>
            </a:r>
            <a:r>
              <a:rPr lang="en-US" sz="2400" dirty="0">
                <a:solidFill>
                  <a:srgbClr val="4B4B4B"/>
                </a:solidFill>
              </a:rPr>
              <a:t>or replacement</a:t>
            </a:r>
            <a:r>
              <a:rPr lang="cs-CZ" sz="2400" b="1" dirty="0">
                <a:solidFill>
                  <a:srgbClr val="4B4B4B"/>
                </a:solidFill>
              </a:rPr>
              <a:t> </a:t>
            </a:r>
            <a:r>
              <a:rPr lang="en-US" sz="2700" b="1" u="sng" dirty="0">
                <a:solidFill>
                  <a:srgbClr val="FF3300"/>
                </a:solidFill>
              </a:rPr>
              <a:t>the </a:t>
            </a:r>
            <a:r>
              <a:rPr lang="en-US" altLang="cs-CZ" sz="2700" b="1" u="sng" dirty="0">
                <a:solidFill>
                  <a:srgbClr val="FF3300"/>
                </a:solidFill>
                <a:cs typeface="Arial" charset="0"/>
              </a:rPr>
              <a:t>immunocompetent </a:t>
            </a:r>
            <a:r>
              <a:rPr lang="cs-CZ" altLang="cs-CZ" sz="2700" b="1" u="sng" dirty="0">
                <a:solidFill>
                  <a:srgbClr val="FF3300"/>
                </a:solidFill>
                <a:cs typeface="Arial" charset="0"/>
              </a:rPr>
              <a:t>             and  </a:t>
            </a:r>
            <a:r>
              <a:rPr lang="en-US" sz="2700" b="1" u="sng" dirty="0">
                <a:solidFill>
                  <a:srgbClr val="FF3300"/>
                </a:solidFill>
                <a:cs typeface="Arial" charset="0"/>
              </a:rPr>
              <a:t>HMSC-</a:t>
            </a:r>
            <a:r>
              <a:rPr lang="en-US" sz="2700" b="1" u="sng" dirty="0" err="1">
                <a:solidFill>
                  <a:srgbClr val="FF3300"/>
                </a:solidFill>
                <a:cs typeface="Arial" charset="0"/>
              </a:rPr>
              <a:t>bm</a:t>
            </a:r>
            <a:r>
              <a:rPr lang="cs-CZ" sz="2700" b="1" u="sng" dirty="0">
                <a:solidFill>
                  <a:srgbClr val="FF3300"/>
                </a:solidFill>
                <a:cs typeface="Arial" charset="0"/>
              </a:rPr>
              <a:t> </a:t>
            </a:r>
            <a:r>
              <a:rPr lang="en-US" sz="2700" b="1" u="sng" dirty="0">
                <a:solidFill>
                  <a:srgbClr val="FF3300"/>
                </a:solidFill>
              </a:rPr>
              <a:t>cells should be </a:t>
            </a:r>
            <a:r>
              <a:rPr lang="cs-CZ" sz="2700" b="1" u="sng" dirty="0" err="1">
                <a:solidFill>
                  <a:srgbClr val="FF3300"/>
                </a:solidFill>
              </a:rPr>
              <a:t>included</a:t>
            </a:r>
            <a:r>
              <a:rPr lang="cs-CZ" sz="2700" b="1" u="sng" dirty="0">
                <a:solidFill>
                  <a:srgbClr val="FF3300"/>
                </a:solidFill>
              </a:rPr>
              <a:t> </a:t>
            </a:r>
            <a:r>
              <a:rPr lang="cs-CZ" sz="2700" b="1" u="sng" dirty="0" err="1">
                <a:solidFill>
                  <a:srgbClr val="FF3300"/>
                </a:solidFill>
              </a:rPr>
              <a:t>into</a:t>
            </a:r>
            <a:r>
              <a:rPr lang="cs-CZ" sz="2700" b="1" u="sng" dirty="0">
                <a:solidFill>
                  <a:srgbClr val="FF3300"/>
                </a:solidFill>
              </a:rPr>
              <a:t> </a:t>
            </a:r>
            <a:r>
              <a:rPr lang="cs-CZ" sz="2700" b="1" u="sng" dirty="0" err="1">
                <a:solidFill>
                  <a:srgbClr val="FF3300"/>
                </a:solidFill>
              </a:rPr>
              <a:t>the</a:t>
            </a:r>
            <a:r>
              <a:rPr lang="cs-CZ" sz="2700" b="1" u="sng" dirty="0">
                <a:solidFill>
                  <a:srgbClr val="FF3300"/>
                </a:solidFill>
              </a:rPr>
              <a:t>               </a:t>
            </a:r>
            <a:r>
              <a:rPr lang="cs-CZ" sz="2700" b="1" u="sng" dirty="0" err="1">
                <a:solidFill>
                  <a:srgbClr val="FF3300"/>
                </a:solidFill>
              </a:rPr>
              <a:t>material</a:t>
            </a:r>
            <a:r>
              <a:rPr lang="cs-CZ" sz="2700" b="1" u="sng" dirty="0">
                <a:solidFill>
                  <a:srgbClr val="FF3300"/>
                </a:solidFill>
              </a:rPr>
              <a:t> </a:t>
            </a:r>
            <a:r>
              <a:rPr lang="cs-CZ" sz="2700" b="1" u="sng" dirty="0" err="1">
                <a:solidFill>
                  <a:srgbClr val="FF3300"/>
                </a:solidFill>
              </a:rPr>
              <a:t>biocompatibility</a:t>
            </a:r>
            <a:r>
              <a:rPr lang="cs-CZ" sz="2700" b="1" u="sng" dirty="0">
                <a:solidFill>
                  <a:srgbClr val="FF3300"/>
                </a:solidFill>
              </a:rPr>
              <a:t> </a:t>
            </a:r>
            <a:r>
              <a:rPr lang="cs-CZ" sz="2700" b="1" u="sng" dirty="0" err="1">
                <a:solidFill>
                  <a:srgbClr val="FF3300"/>
                </a:solidFill>
              </a:rPr>
              <a:t>investigation</a:t>
            </a:r>
            <a:r>
              <a:rPr lang="cs-CZ" sz="2700" b="1" u="sng" dirty="0">
                <a:solidFill>
                  <a:srgbClr val="FF3300"/>
                </a:solidFill>
              </a:rPr>
              <a:t>.</a:t>
            </a:r>
            <a:r>
              <a:rPr lang="en-US" sz="2700" b="1" dirty="0">
                <a:solidFill>
                  <a:srgbClr val="4B4B4B"/>
                </a:solidFill>
              </a:rPr>
              <a:t> </a:t>
            </a:r>
          </a:p>
          <a:p>
            <a:pPr algn="ctr"/>
            <a:endParaRPr lang="cs-CZ"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79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p:cNvPicPr>
            <a:picLocks noChangeAspect="1" noChangeArrowheads="1"/>
          </p:cNvPicPr>
          <p:nvPr/>
        </p:nvPicPr>
        <p:blipFill>
          <a:blip r:embed="rId3"/>
          <a:srcRect t="7785" b="13771"/>
          <a:stretch>
            <a:fillRect/>
          </a:stretch>
        </p:blipFill>
        <p:spPr bwMode="auto">
          <a:xfrm>
            <a:off x="4125913" y="1711325"/>
            <a:ext cx="3359150" cy="3706813"/>
          </a:xfrm>
          <a:prstGeom prst="rect">
            <a:avLst/>
          </a:prstGeom>
          <a:noFill/>
          <a:ln w="9525">
            <a:noFill/>
            <a:miter lim="800000"/>
            <a:headEnd/>
            <a:tailEnd/>
          </a:ln>
        </p:spPr>
      </p:pic>
      <p:sp>
        <p:nvSpPr>
          <p:cNvPr id="38914" name="Rectangle 2"/>
          <p:cNvSpPr>
            <a:spLocks/>
          </p:cNvSpPr>
          <p:nvPr/>
        </p:nvSpPr>
        <p:spPr bwMode="auto">
          <a:xfrm>
            <a:off x="2669687" y="1308798"/>
            <a:ext cx="6537813" cy="1368838"/>
          </a:xfrm>
          <a:prstGeom prst="rect">
            <a:avLst/>
          </a:prstGeom>
          <a:noFill/>
          <a:ln w="9525">
            <a:noFill/>
            <a:miter lim="800000"/>
            <a:headEnd/>
            <a:tailEnd/>
          </a:ln>
        </p:spPr>
        <p:txBody>
          <a:bodyPr spcFirstLastPara="1">
            <a:prstTxWarp prst="textArchUp">
              <a:avLst/>
            </a:prstTxWarp>
          </a:bodyPr>
          <a:lstStyle/>
          <a:p>
            <a:pPr defTabSz="457200" eaLnBrk="0" hangingPunct="0">
              <a:defRPr/>
            </a:pPr>
            <a:r>
              <a:rPr lang="cs-CZ" sz="4400" b="1" dirty="0">
                <a:ln w="10541" cmpd="sng">
                  <a:solidFill>
                    <a:schemeClr val="tx1"/>
                  </a:solidFill>
                  <a:prstDash val="solid"/>
                </a:ln>
                <a:solidFill>
                  <a:srgbClr val="407819"/>
                </a:solidFill>
                <a:latin typeface="+mj-lt"/>
              </a:rPr>
              <a:t>Thank </a:t>
            </a:r>
            <a:r>
              <a:rPr lang="cs-CZ" sz="4400" b="1" dirty="0" err="1">
                <a:ln w="10541" cmpd="sng">
                  <a:solidFill>
                    <a:schemeClr val="tx1"/>
                  </a:solidFill>
                  <a:prstDash val="solid"/>
                </a:ln>
                <a:solidFill>
                  <a:srgbClr val="407819"/>
                </a:solidFill>
                <a:latin typeface="+mj-lt"/>
              </a:rPr>
              <a:t>for</a:t>
            </a:r>
            <a:r>
              <a:rPr lang="cs-CZ" sz="4400" b="1" dirty="0">
                <a:ln w="10541" cmpd="sng">
                  <a:solidFill>
                    <a:schemeClr val="tx1"/>
                  </a:solidFill>
                  <a:prstDash val="solid"/>
                </a:ln>
                <a:solidFill>
                  <a:srgbClr val="407819"/>
                </a:solidFill>
                <a:latin typeface="+mj-lt"/>
              </a:rPr>
              <a:t> </a:t>
            </a:r>
            <a:r>
              <a:rPr lang="cs-CZ" sz="4400" b="1" dirty="0" err="1">
                <a:ln w="10541" cmpd="sng">
                  <a:solidFill>
                    <a:schemeClr val="tx1"/>
                  </a:solidFill>
                  <a:prstDash val="solid"/>
                </a:ln>
                <a:solidFill>
                  <a:srgbClr val="407819"/>
                </a:solidFill>
                <a:latin typeface="+mj-lt"/>
              </a:rPr>
              <a:t>your</a:t>
            </a:r>
            <a:r>
              <a:rPr lang="cs-CZ" sz="4400" b="1" dirty="0">
                <a:ln w="10541" cmpd="sng">
                  <a:solidFill>
                    <a:schemeClr val="tx1"/>
                  </a:solidFill>
                  <a:prstDash val="solid"/>
                </a:ln>
                <a:solidFill>
                  <a:srgbClr val="407819"/>
                </a:solidFill>
                <a:latin typeface="+mj-lt"/>
              </a:rPr>
              <a:t> </a:t>
            </a:r>
            <a:r>
              <a:rPr lang="cs-CZ" sz="4400" b="1" dirty="0" err="1">
                <a:ln w="10541" cmpd="sng">
                  <a:solidFill>
                    <a:schemeClr val="tx1"/>
                  </a:solidFill>
                  <a:prstDash val="solid"/>
                </a:ln>
                <a:solidFill>
                  <a:srgbClr val="407819"/>
                </a:solidFill>
                <a:latin typeface="+mj-lt"/>
              </a:rPr>
              <a:t>attention</a:t>
            </a:r>
            <a:endParaRPr lang="cs-CZ" sz="4400" b="1" dirty="0">
              <a:ln w="10541" cmpd="sng">
                <a:solidFill>
                  <a:schemeClr val="tx1"/>
                </a:solidFill>
                <a:prstDash val="solid"/>
              </a:ln>
              <a:solidFill>
                <a:srgbClr val="407819"/>
              </a:solidFill>
              <a:latin typeface="+mj-lt"/>
            </a:endParaRPr>
          </a:p>
        </p:txBody>
      </p:sp>
      <p:sp>
        <p:nvSpPr>
          <p:cNvPr id="60419" name="Text Box 5"/>
          <p:cNvSpPr txBox="1">
            <a:spLocks noChangeArrowheads="1"/>
          </p:cNvSpPr>
          <p:nvPr/>
        </p:nvSpPr>
        <p:spPr bwMode="auto">
          <a:xfrm>
            <a:off x="812800" y="5510213"/>
            <a:ext cx="9520238" cy="825500"/>
          </a:xfrm>
          <a:prstGeom prst="rect">
            <a:avLst/>
          </a:prstGeom>
          <a:noFill/>
          <a:ln w="9525">
            <a:noFill/>
            <a:miter lim="800000"/>
            <a:headEnd/>
            <a:tailEnd/>
          </a:ln>
        </p:spPr>
        <p:txBody>
          <a:bodyPr>
            <a:spAutoFit/>
          </a:bodyPr>
          <a:lstStyle/>
          <a:p>
            <a:pPr algn="ctr" eaLnBrk="0" hangingPunct="0">
              <a:spcBef>
                <a:spcPct val="30000"/>
              </a:spcBef>
            </a:pPr>
            <a:r>
              <a:rPr lang="en-US" altLang="ko-KR" sz="1600" b="1">
                <a:solidFill>
                  <a:srgbClr val="4B4B4B"/>
                </a:solidFill>
                <a:latin typeface="Trebuchet MS" pitchFamily="34" charset="0"/>
                <a:ea typeface="굴림"/>
                <a:cs typeface="굴림"/>
              </a:rPr>
              <a:t>The study was supported by research project NT 13297-4 of the Internal Grant Agency, Ministry of Health, Czech Republic and by the European Regional Development Fund </a:t>
            </a:r>
            <a:r>
              <a:rPr lang="cs-CZ" altLang="ko-KR" sz="1600" b="1">
                <a:solidFill>
                  <a:srgbClr val="4B4B4B"/>
                </a:solidFill>
                <a:latin typeface="Trebuchet MS" pitchFamily="34" charset="0"/>
                <a:cs typeface="HY그래픽M"/>
              </a:rPr>
              <a:t>                                        </a:t>
            </a:r>
            <a:r>
              <a:rPr lang="en-US" altLang="ko-KR" sz="1600" b="1">
                <a:solidFill>
                  <a:srgbClr val="4B4B4B"/>
                </a:solidFill>
                <a:latin typeface="Trebuchet MS" pitchFamily="34" charset="0"/>
                <a:ea typeface="굴림"/>
                <a:cs typeface="굴림"/>
              </a:rPr>
              <a:t>(project BIOCEV No. CZ.1.05/1.1.00/02.0109).</a:t>
            </a:r>
            <a:endParaRPr lang="cs-CZ" sz="1600" b="1">
              <a:solidFill>
                <a:srgbClr val="4B4B4B"/>
              </a:solidFill>
              <a:latin typeface="Trebuchet MS"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Faseta">
  <a:themeElements>
    <a:clrScheme name="Vlastní 1">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8833</TotalTime>
  <Words>4182</Words>
  <Application>Microsoft Office PowerPoint</Application>
  <PresentationFormat>Širokoúhlá obrazovka</PresentationFormat>
  <Paragraphs>1276</Paragraphs>
  <Slides>18</Slides>
  <Notes>16</Notes>
  <HiddenSlides>0</HiddenSlides>
  <MMClips>0</MMClips>
  <ScaleCrop>false</ScaleCrop>
  <HeadingPairs>
    <vt:vector size="6" baseType="variant">
      <vt:variant>
        <vt:lpstr>Použitá písma</vt:lpstr>
      </vt:variant>
      <vt:variant>
        <vt:i4>10</vt:i4>
      </vt:variant>
      <vt:variant>
        <vt:lpstr>Motiv</vt:lpstr>
      </vt:variant>
      <vt:variant>
        <vt:i4>1</vt:i4>
      </vt:variant>
      <vt:variant>
        <vt:lpstr>Nadpisy snímků</vt:lpstr>
      </vt:variant>
      <vt:variant>
        <vt:i4>18</vt:i4>
      </vt:variant>
    </vt:vector>
  </HeadingPairs>
  <TitlesOfParts>
    <vt:vector size="29" baseType="lpstr">
      <vt:lpstr>굴림</vt:lpstr>
      <vt:lpstr>맑은 고딕</vt:lpstr>
      <vt:lpstr>Arial</vt:lpstr>
      <vt:lpstr>Calibri</vt:lpstr>
      <vt:lpstr>HY그래픽M</vt:lpstr>
      <vt:lpstr>Symbol</vt:lpstr>
      <vt:lpstr>Times New Roman</vt:lpstr>
      <vt:lpstr>Trebuchet MS</vt:lpstr>
      <vt:lpstr>Wingdings</vt:lpstr>
      <vt:lpstr>Wingdings 3</vt:lpstr>
      <vt:lpstr>Faseta</vt:lpstr>
      <vt:lpstr>The response of HMSC-bm, SaOS-2        and imunocompetent cells                     to calcium phosphate doped alginate coatings on titanium surfaces.</vt:lpstr>
      <vt:lpstr>AIM OF THE STUDY</vt:lpstr>
      <vt:lpstr>SURFACE PREPARATION </vt:lpstr>
      <vt:lpstr>SURFACE MORPHOLOGY</vt:lpstr>
      <vt:lpstr>METHODOLOGY OF EXPERIMENT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SUMMARY</vt:lpstr>
      <vt:lpstr>CONCLUSION</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Preventive treatment approaches  in cardiology and  in dental medicine.</dc:title>
  <dc:creator>Lucie</dc:creator>
  <cp:lastModifiedBy>lucie</cp:lastModifiedBy>
  <cp:revision>324</cp:revision>
  <dcterms:created xsi:type="dcterms:W3CDTF">2014-12-05T08:20:35Z</dcterms:created>
  <dcterms:modified xsi:type="dcterms:W3CDTF">2015-09-15T12:16:17Z</dcterms:modified>
</cp:coreProperties>
</file>