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5"/>
  </p:notes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73" r:id="rId11"/>
    <p:sldId id="263" r:id="rId12"/>
    <p:sldId id="266" r:id="rId13"/>
    <p:sldId id="267" r:id="rId14"/>
    <p:sldId id="268" r:id="rId15"/>
    <p:sldId id="269" r:id="rId16"/>
    <p:sldId id="270" r:id="rId17"/>
    <p:sldId id="271" r:id="rId18"/>
    <p:sldId id="275" r:id="rId19"/>
    <p:sldId id="276" r:id="rId20"/>
    <p:sldId id="277" r:id="rId21"/>
    <p:sldId id="278" r:id="rId22"/>
    <p:sldId id="279" r:id="rId23"/>
    <p:sldId id="281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cie.FGU11\Documents\Konference16\Berlin_ceramics\ZEOLITY_Berlin\160411_ZEOLI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Number of Cells on Day 1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0997462817147855"/>
          <c:y val="0.22258129192184312"/>
          <c:w val="0.75946981627296573"/>
          <c:h val="0.6429203120443277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766592"/>
        <c:axId val="28768128"/>
      </c:barChart>
      <c:catAx>
        <c:axId val="28766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cs-CZ"/>
          </a:p>
        </c:txPr>
        <c:crossAx val="28768128"/>
        <c:crosses val="autoZero"/>
        <c:auto val="1"/>
        <c:lblAlgn val="ctr"/>
        <c:lblOffset val="100"/>
        <c:noMultiLvlLbl val="0"/>
      </c:catAx>
      <c:valAx>
        <c:axId val="28768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Cells</a:t>
                </a:r>
                <a:r>
                  <a:rPr lang="cs-CZ" sz="1600"/>
                  <a:t> </a:t>
                </a:r>
                <a:r>
                  <a:rPr lang="en-US" sz="1600"/>
                  <a:t>/</a:t>
                </a:r>
                <a:r>
                  <a:rPr lang="cs-CZ" sz="1600"/>
                  <a:t> </a:t>
                </a:r>
                <a:r>
                  <a:rPr lang="en-US" sz="1600"/>
                  <a:t>cm</a:t>
                </a:r>
                <a:r>
                  <a:rPr lang="en-US" sz="1600" baseline="30000"/>
                  <a:t>2</a:t>
                </a:r>
              </a:p>
            </c:rich>
          </c:tx>
          <c:layout>
            <c:manualLayout>
              <c:xMode val="edge"/>
              <c:yMode val="edge"/>
              <c:x val="2.5485564304461943E-3"/>
              <c:y val="0.3704534849810440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cs-CZ"/>
          </a:p>
        </c:txPr>
        <c:crossAx val="28766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7206B-B7FB-4D41-84F3-AA8C5115A9B9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829FA-144C-408E-A9A3-C6FE43A13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0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324BF-4586-4063-8207-D6E9C8A57210}" type="slidenum">
              <a:rPr lang="en-US" altLang="cs-CZ">
                <a:solidFill>
                  <a:prstClr val="black"/>
                </a:solidFill>
              </a:rPr>
              <a:pPr/>
              <a:t>2</a:t>
            </a:fld>
            <a:endParaRPr lang="en-US" altLang="cs-CZ">
              <a:solidFill>
                <a:prstClr val="black"/>
              </a:solidFill>
            </a:endParaRPr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829FA-144C-408E-A9A3-C6FE43A13D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178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413F74-9BBD-4F28-99BD-86E91126CF34}" type="slidenum">
              <a:rPr lang="en-US" altLang="cs-CZ">
                <a:solidFill>
                  <a:prstClr val="black"/>
                </a:solidFill>
              </a:rPr>
              <a:pPr/>
              <a:t>23</a:t>
            </a:fld>
            <a:endParaRPr lang="en-US" altLang="cs-CZ">
              <a:solidFill>
                <a:prstClr val="black"/>
              </a:solidFill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3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9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37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8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9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0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7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6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32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7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98014-43FA-4BE4-91F3-C06B131557F7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E3332-E447-456D-BDA9-755320C7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0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gu.cas.cz/en/" TargetMode="External"/><Relationship Id="rId2" Type="http://schemas.openxmlformats.org/officeDocument/2006/relationships/hyperlink" Target="mailto:Lucie.Bacakova@fgu.cas.c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uni-muenster.de/Chemie.pc/Koller/zeolite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times.org/june08/article.html?id=nn_zeolites.html#links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itenetzwerk.bayern.de/elitenetzwerk-home/forschungsarbeiten/naturwissenschaften/2009/reitmeier-zeolites/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Cappadocia_Chimneys_Wikimedia_Commons.jpg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568952" cy="1470025"/>
          </a:xfrm>
        </p:spPr>
        <p:txBody>
          <a:bodyPr/>
          <a:lstStyle/>
          <a:p>
            <a:r>
              <a:rPr lang="cs-CZ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Biomedical</a:t>
            </a:r>
            <a:r>
              <a:rPr lang="cs-C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pplication</a:t>
            </a:r>
            <a:r>
              <a:rPr lang="cs-C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eolites</a:t>
            </a:r>
            <a:r>
              <a:rPr lang="cs-C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 </a:t>
            </a:r>
            <a:r>
              <a:rPr lang="cs-CZ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cs-CZ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eview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2348880"/>
            <a:ext cx="8784976" cy="4104456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Lucie Bacakova, MD, PhD, </a:t>
            </a:r>
            <a:r>
              <a:rPr lang="cs-CZ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</a:t>
            </a:r>
            <a:r>
              <a:rPr lang="cs-C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Prof.</a:t>
            </a:r>
          </a:p>
          <a:p>
            <a:r>
              <a:rPr lang="cs-CZ" sz="2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Dept</a:t>
            </a:r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of Biomaterials and Tissue Engineering</a:t>
            </a:r>
          </a:p>
          <a:p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</a:t>
            </a:r>
            <a:r>
              <a:rPr lang="cs-CZ" sz="2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Physiology</a:t>
            </a:r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Czech </a:t>
            </a:r>
            <a:r>
              <a:rPr lang="cs-CZ" sz="2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Academy</a:t>
            </a:r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2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Sciences</a:t>
            </a:r>
            <a:endParaRPr lang="cs-CZ" sz="28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Videnska</a:t>
            </a:r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1083</a:t>
            </a:r>
          </a:p>
          <a:p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 20 Prague 4-Krc</a:t>
            </a:r>
          </a:p>
          <a:p>
            <a:r>
              <a:rPr lang="cs-CZ" sz="2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Czech Republic</a:t>
            </a:r>
          </a:p>
          <a:p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Lucie.Bacakova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@fgu.cas.cz</a:t>
            </a:r>
            <a:endParaRPr lang="cs-CZ" sz="24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eb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http://www.fgu.cas.cz/en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cs-C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24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6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-88900" y="85038"/>
            <a:ext cx="9144000" cy="765175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altLang="cs-CZ" sz="3200" b="1" dirty="0">
                <a:solidFill>
                  <a:srgbClr val="0000CC"/>
                </a:solidFill>
                <a:latin typeface="Times New Roman" pitchFamily="18" charset="0"/>
              </a:rPr>
              <a:t>Institute of </a:t>
            </a:r>
            <a:r>
              <a:rPr lang="en-US" altLang="cs-CZ" sz="3200" b="1" dirty="0" smtClean="0">
                <a:solidFill>
                  <a:srgbClr val="0000CC"/>
                </a:solidFill>
                <a:latin typeface="Times New Roman" pitchFamily="18" charset="0"/>
              </a:rPr>
              <a:t>Physiology</a:t>
            </a:r>
            <a:r>
              <a:rPr lang="cs-CZ" altLang="cs-CZ" sz="3200" b="1" dirty="0" smtClean="0">
                <a:solidFill>
                  <a:srgbClr val="0000CC"/>
                </a:solidFill>
                <a:latin typeface="Times New Roman" pitchFamily="18" charset="0"/>
              </a:rPr>
              <a:t>,  Czech </a:t>
            </a:r>
            <a:r>
              <a:rPr lang="en-US" altLang="cs-CZ" sz="3200" b="1" dirty="0" err="1" smtClean="0">
                <a:solidFill>
                  <a:srgbClr val="0000CC"/>
                </a:solidFill>
                <a:latin typeface="Times New Roman" pitchFamily="18" charset="0"/>
              </a:rPr>
              <a:t>Acad</a:t>
            </a:r>
            <a:r>
              <a:rPr lang="cs-CZ" altLang="cs-CZ" sz="3200" b="1" dirty="0">
                <a:solidFill>
                  <a:srgbClr val="0000CC"/>
                </a:solidFill>
                <a:latin typeface="Times New Roman" pitchFamily="18" charset="0"/>
              </a:rPr>
              <a:t>.</a:t>
            </a:r>
            <a:r>
              <a:rPr lang="en-US" altLang="cs-CZ" sz="3200" b="1" dirty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cs-CZ" sz="3200" b="1" dirty="0" err="1">
                <a:solidFill>
                  <a:srgbClr val="0000CC"/>
                </a:solidFill>
                <a:latin typeface="Times New Roman" pitchFamily="18" charset="0"/>
              </a:rPr>
              <a:t>Sci</a:t>
            </a:r>
            <a:r>
              <a:rPr lang="cs-CZ" altLang="cs-CZ" sz="3200" b="1" dirty="0">
                <a:solidFill>
                  <a:srgbClr val="0000CC"/>
                </a:solidFill>
                <a:latin typeface="Times New Roman" pitchFamily="18" charset="0"/>
              </a:rPr>
              <a:t>. </a:t>
            </a:r>
            <a:endParaRPr lang="en-US" altLang="cs-CZ" sz="3200" b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235523" name="Picture 3" descr="DSCN0001_FgU_10c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849313"/>
            <a:ext cx="5399088" cy="404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4" name="Picture 4" descr="DSC04126_25_50%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75" y="5122863"/>
            <a:ext cx="1979613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3203575" y="981075"/>
            <a:ext cx="27368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2000" b="1" dirty="0" err="1" smtClean="0">
                <a:solidFill>
                  <a:srgbClr val="0000CC"/>
                </a:solidFill>
                <a:latin typeface="Times New Roman" pitchFamily="18" charset="0"/>
              </a:rPr>
              <a:t>Videnska</a:t>
            </a:r>
            <a:r>
              <a:rPr lang="en-US" altLang="cs-CZ" sz="2000" b="1" dirty="0" smtClean="0">
                <a:solidFill>
                  <a:srgbClr val="0000CC"/>
                </a:solidFill>
                <a:latin typeface="Times New Roman" pitchFamily="18" charset="0"/>
              </a:rPr>
              <a:t> </a:t>
            </a:r>
            <a:r>
              <a:rPr lang="en-US" altLang="cs-CZ" sz="2000" b="1" dirty="0">
                <a:solidFill>
                  <a:srgbClr val="0000CC"/>
                </a:solidFill>
                <a:latin typeface="Times New Roman" pitchFamily="18" charset="0"/>
              </a:rPr>
              <a:t>1083</a:t>
            </a:r>
            <a:endParaRPr lang="cs-CZ" altLang="cs-CZ" sz="2000" b="1" dirty="0">
              <a:solidFill>
                <a:srgbClr val="0000CC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cs-CZ" sz="2000" b="1" dirty="0">
                <a:solidFill>
                  <a:srgbClr val="0000CC"/>
                </a:solidFill>
                <a:latin typeface="Times New Roman" pitchFamily="18" charset="0"/>
              </a:rPr>
              <a:t>142 20 Prague 4-Krc</a:t>
            </a:r>
          </a:p>
          <a:p>
            <a:pPr>
              <a:lnSpc>
                <a:spcPct val="90000"/>
              </a:lnSpc>
            </a:pPr>
            <a:r>
              <a:rPr lang="en-US" altLang="cs-CZ" sz="2000" b="1" dirty="0">
                <a:solidFill>
                  <a:srgbClr val="0000CC"/>
                </a:solidFill>
                <a:latin typeface="Times New Roman" pitchFamily="18" charset="0"/>
              </a:rPr>
              <a:t>Czech Republic</a:t>
            </a:r>
          </a:p>
        </p:txBody>
      </p:sp>
      <p:pic>
        <p:nvPicPr>
          <p:cNvPr id="235526" name="Picture 6" descr="DSCN1853_zvenk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560638"/>
            <a:ext cx="28797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7" name="Picture 7" descr="DSCN3298_lamin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765175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8" name="Picture 8" descr="DSCN0002_zahrada_7c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4703763"/>
            <a:ext cx="269875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9" name="Picture 9" descr="DSCN3287_laborator_Market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5254625"/>
            <a:ext cx="1979613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0" name="Picture 10" descr="DSCN3300_barven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5249863"/>
            <a:ext cx="1979612" cy="148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31" name="Text Box 11"/>
          <p:cNvSpPr txBox="1">
            <a:spLocks noChangeArrowheads="1"/>
          </p:cNvSpPr>
          <p:nvPr/>
        </p:nvSpPr>
        <p:spPr bwMode="auto">
          <a:xfrm>
            <a:off x="2295525" y="6021388"/>
            <a:ext cx="101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Garden</a:t>
            </a:r>
          </a:p>
        </p:txBody>
      </p:sp>
      <p:sp>
        <p:nvSpPr>
          <p:cNvPr id="235532" name="Text Box 12"/>
          <p:cNvSpPr txBox="1">
            <a:spLocks noChangeArrowheads="1"/>
          </p:cNvSpPr>
          <p:nvPr/>
        </p:nvSpPr>
        <p:spPr bwMode="auto">
          <a:xfrm>
            <a:off x="5516563" y="4852988"/>
            <a:ext cx="3192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0000CC"/>
                </a:solidFill>
                <a:latin typeface="Times New Roman" pitchFamily="18" charset="0"/>
              </a:rPr>
              <a:t>Cell Staining &amp; Microscopy</a:t>
            </a:r>
          </a:p>
        </p:txBody>
      </p:sp>
      <p:sp>
        <p:nvSpPr>
          <p:cNvPr id="235533" name="Text Box 13"/>
          <p:cNvSpPr txBox="1">
            <a:spLocks noChangeArrowheads="1"/>
          </p:cNvSpPr>
          <p:nvPr/>
        </p:nvSpPr>
        <p:spPr bwMode="auto">
          <a:xfrm>
            <a:off x="539750" y="1484313"/>
            <a:ext cx="1755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prstClr val="white"/>
                </a:solidFill>
                <a:latin typeface="Times New Roman" pitchFamily="18" charset="0"/>
              </a:rPr>
              <a:t>Main Building</a:t>
            </a:r>
          </a:p>
        </p:txBody>
      </p:sp>
      <p:sp>
        <p:nvSpPr>
          <p:cNvPr id="235534" name="Text Box 14"/>
          <p:cNvSpPr txBox="1">
            <a:spLocks noChangeArrowheads="1"/>
          </p:cNvSpPr>
          <p:nvPr/>
        </p:nvSpPr>
        <p:spPr bwMode="auto">
          <a:xfrm>
            <a:off x="6046788" y="3602038"/>
            <a:ext cx="285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cs-CZ" b="1">
                <a:solidFill>
                  <a:prstClr val="white"/>
                </a:solidFill>
                <a:latin typeface="Times New Roman" pitchFamily="18" charset="0"/>
              </a:rPr>
              <a:t>New Building with our Lab</a:t>
            </a:r>
          </a:p>
        </p:txBody>
      </p:sp>
      <p:sp>
        <p:nvSpPr>
          <p:cNvPr id="235535" name="Text Box 15"/>
          <p:cNvSpPr txBox="1">
            <a:spLocks noChangeArrowheads="1"/>
          </p:cNvSpPr>
          <p:nvPr/>
        </p:nvSpPr>
        <p:spPr bwMode="auto">
          <a:xfrm>
            <a:off x="6397625" y="2001838"/>
            <a:ext cx="23129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cs-CZ" b="1">
                <a:solidFill>
                  <a:prstClr val="white"/>
                </a:solidFill>
                <a:latin typeface="Times New Roman" pitchFamily="18" charset="0"/>
              </a:rPr>
              <a:t>Tissue Culture Room</a:t>
            </a:r>
          </a:p>
        </p:txBody>
      </p:sp>
    </p:spTree>
    <p:extLst>
      <p:ext uri="{BB962C8B-B14F-4D97-AF65-F5344CB8AC3E}">
        <p14:creationId xmlns:p14="http://schemas.microsoft.com/office/powerpoint/2010/main" val="41996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0985"/>
            <a:ext cx="8229600" cy="1143000"/>
          </a:xfrm>
        </p:spPr>
        <p:txBody>
          <a:bodyPr/>
          <a:lstStyle/>
          <a:p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efinition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4045" y="1051744"/>
            <a:ext cx="8229600" cy="1656184"/>
          </a:xfrm>
        </p:spPr>
        <p:txBody>
          <a:bodyPr>
            <a:normAutofit/>
          </a:bodyPr>
          <a:lstStyle/>
          <a:p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crystalline porous minerals </a:t>
            </a:r>
            <a:endParaRPr lang="cs-CZ" sz="2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</a:t>
            </a:r>
          </a:p>
          <a:p>
            <a:pPr lvl="1"/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</a:t>
            </a:r>
            <a:endParaRPr lang="cs-C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 smtClean="0"/>
          </a:p>
          <a:p>
            <a:endParaRPr lang="cs-CZ" dirty="0" smtClean="0"/>
          </a:p>
          <a:p>
            <a:endParaRPr lang="en-US" dirty="0"/>
          </a:p>
        </p:txBody>
      </p:sp>
      <p:pic>
        <p:nvPicPr>
          <p:cNvPr id="4" name="Obrázek 3" descr="http://www.uni-muenster.de/Chemie.pc/Koller/img/zeolite_strukt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611" y="2742577"/>
            <a:ext cx="4007485" cy="3745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upload.wikimedia.org/wikipedia/commons/d/d9/Ceolite_na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8858" y="1697447"/>
            <a:ext cx="113924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e/e8/ZeolitesUSGO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28" y="1697447"/>
            <a:ext cx="1197338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157003" y="2825849"/>
            <a:ext cx="4608512" cy="3672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33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en-US" sz="3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onsist</a:t>
            </a:r>
            <a:r>
              <a:rPr lang="en-US" sz="33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</a:t>
            </a:r>
            <a:r>
              <a:rPr lang="cs-CZ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tetrahedrally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O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atoms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of the framework Si atoms may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isomorphously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substituted by some other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atom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 g.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Al)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Si-O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tetrahedra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3D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 4 - 12  Å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1648" y="116632"/>
            <a:ext cx="8229600" cy="100811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erm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8830" y="1287924"/>
            <a:ext cx="5703881" cy="5256584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ntroduced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1756 by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Swedish mineralogist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Axel Fredrik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Cronsted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iscovered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stilbite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cs-CZ" sz="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bserved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upon rapidly heating, this material produced steam from water that had been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adsorbed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cs-CZ" sz="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this, he called the material zeolite, from the Greek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ζέω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zéo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̱), meaning "to boil"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λίθος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líthos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meaning "stone"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Obrázek 6" descr="Zeolite miner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01" y="2376729"/>
            <a:ext cx="2590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212990" y="6021288"/>
            <a:ext cx="24352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cs-CZ" sz="1400" b="0" i="0" u="none" strike="noStrike" cap="none" normalizeH="0" baseline="0" dirty="0" err="1" smtClean="0">
                <a:ln>
                  <a:noFill/>
                </a:ln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Copyrigt</a:t>
            </a:r>
            <a:r>
              <a:rPr kumimoji="0" lang="en-US" altLang="cs-CZ" sz="14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cs-CZ" sz="1400" b="0" i="0" u="none" strike="noStrike" cap="none" normalizeH="0" baseline="0" dirty="0" err="1" smtClean="0">
                <a:ln>
                  <a:noFill/>
                </a:ln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StoneTrust</a:t>
            </a:r>
            <a:r>
              <a:rPr kumimoji="0" lang="en-US" altLang="cs-CZ" sz="14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Inc.; courtesy of </a:t>
            </a:r>
            <a:r>
              <a:rPr kumimoji="0" lang="en-US" altLang="cs-C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  <a:hlinkClick r:id="rId3"/>
              </a:rPr>
              <a:t>ESW Image Bank</a:t>
            </a:r>
            <a:r>
              <a:rPr kumimoji="0" lang="cs-CZ" altLang="cs-C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Obdélník 6"/>
          <p:cNvSpPr/>
          <p:nvPr/>
        </p:nvSpPr>
        <p:spPr>
          <a:xfrm>
            <a:off x="5802439" y="1340768"/>
            <a:ext cx="32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Cavansite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bluish mineral on the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stilbite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matrix. Both are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zeolite minerals</a:t>
            </a:r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12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038" y="116632"/>
            <a:ext cx="8895980" cy="1210146"/>
          </a:xfrm>
        </p:spPr>
        <p:txBody>
          <a:bodyPr>
            <a:normAutofit fontScale="90000"/>
          </a:bodyPr>
          <a:lstStyle/>
          <a:p>
            <a:r>
              <a:rPr lang="cs-CZ" sz="3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3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cs-CZ" sz="3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sz="3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otent</a:t>
            </a:r>
            <a:r>
              <a:rPr lang="cs-CZ" sz="3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sz="3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dsorbents</a:t>
            </a:r>
            <a:r>
              <a:rPr lang="cs-CZ" sz="3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cs-CZ" sz="3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Ion-</a:t>
            </a:r>
            <a:r>
              <a:rPr lang="cs-CZ" sz="3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sz="3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xchangers</a:t>
            </a:r>
            <a:r>
              <a:rPr lang="cs-CZ" sz="3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Technical</a:t>
            </a:r>
            <a:r>
              <a:rPr lang="cs-CZ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biomedical</a:t>
            </a:r>
            <a:r>
              <a:rPr lang="cs-CZ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endParaRPr lang="en-US" sz="31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 descr="Overview to the formation of zeolite structures and the broad field of their applications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745" y="2566938"/>
            <a:ext cx="6016683" cy="36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3408280" y="6304198"/>
            <a:ext cx="5851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https://www.elitenetzwerk.bayern.de/elitenetzwerk-home/forschungsarbeiten/naturwissenschaften/2009/reitmeier-zeolites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cs-C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02814" y="1412776"/>
            <a:ext cx="3112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R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emoval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ammonium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nitrate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(II),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(II),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r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emoval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benzene, toluene and xylene from the polluted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Radioactivit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Decontamination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air and food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(134)Cs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137)Cs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(90)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" name="Přímá spojnice se šipkou 7"/>
          <p:cNvCxnSpPr/>
          <p:nvPr/>
        </p:nvCxnSpPr>
        <p:spPr>
          <a:xfrm flipH="1" flipV="1">
            <a:off x="2857992" y="2282283"/>
            <a:ext cx="528390" cy="364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111532" y="3921971"/>
            <a:ext cx="2822454" cy="3193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and gene delivery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Sunscreens, skin whitening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Organism detoxification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Antioxidative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antiapoptotic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antiinflammatory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efects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Separation of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biomolecules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biosensors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Tissue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Wound </a:t>
            </a:r>
            <a:r>
              <a:rPr lang="en-US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healing</a:t>
            </a:r>
            <a:endParaRPr lang="cs-CZ" sz="1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Biomaterial coating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en-US" u="sng" dirty="0"/>
          </a:p>
        </p:txBody>
      </p:sp>
      <p:cxnSp>
        <p:nvCxnSpPr>
          <p:cNvPr id="10" name="Přímá spojnice se šipkou 9"/>
          <p:cNvCxnSpPr/>
          <p:nvPr/>
        </p:nvCxnSpPr>
        <p:spPr>
          <a:xfrm flipH="1">
            <a:off x="2388322" y="5566010"/>
            <a:ext cx="587066" cy="146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/>
          <p:cNvSpPr txBox="1"/>
          <p:nvPr/>
        </p:nvSpPr>
        <p:spPr>
          <a:xfrm>
            <a:off x="4031432" y="1397620"/>
            <a:ext cx="51125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</a:t>
            </a:r>
            <a:r>
              <a:rPr lang="cs-CZ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r>
              <a:rPr lang="cs-CZ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sz="1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zootechnology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unction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microbial flora of the digestive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tract</a:t>
            </a:r>
            <a:endParaRPr lang="cs-C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elivery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metabolically important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  <a:endParaRPr lang="cs-C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treng</a:t>
            </a:r>
            <a:r>
              <a:rPr lang="cs-CZ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ening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immunity</a:t>
            </a:r>
            <a:r>
              <a:rPr lang="cs-C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improved</a:t>
            </a:r>
            <a:r>
              <a:rPr lang="cs-C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</a:t>
            </a:r>
            <a:r>
              <a:rPr lang="cs-C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status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Přímá spojnice se šipkou 17"/>
          <p:cNvCxnSpPr/>
          <p:nvPr/>
        </p:nvCxnSpPr>
        <p:spPr>
          <a:xfrm flipH="1" flipV="1">
            <a:off x="6996435" y="2464625"/>
            <a:ext cx="264195" cy="189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0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0434" y="16835"/>
            <a:ext cx="8229600" cy="970166"/>
          </a:xfrm>
        </p:spPr>
        <p:txBody>
          <a:bodyPr/>
          <a:lstStyle/>
          <a:p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822839"/>
            <a:ext cx="9281708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Six</a:t>
            </a:r>
            <a:r>
              <a:rPr kumimoji="0" lang="cs-CZ" altLang="cs-CZ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cs-CZ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tructural</a:t>
            </a:r>
            <a:r>
              <a:rPr kumimoji="0" lang="en-US" altLang="cs-CZ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cs-CZ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groups of zeolites according Nickel-</a:t>
            </a:r>
            <a:r>
              <a:rPr kumimoji="0" lang="en-US" altLang="cs-CZ" sz="24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Strunz</a:t>
            </a:r>
            <a:r>
              <a:rPr lang="cs-CZ" altLang="cs-CZ" sz="24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cs-CZ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classification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90443"/>
              </p:ext>
            </p:extLst>
          </p:nvPr>
        </p:nvGraphicFramePr>
        <p:xfrm>
          <a:off x="0" y="1484784"/>
          <a:ext cx="9144000" cy="5333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8989"/>
                <a:gridCol w="2640380"/>
                <a:gridCol w="1451974"/>
                <a:gridCol w="3762657"/>
              </a:tblGrid>
              <a:tr h="2728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No.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name</a:t>
                      </a:r>
                      <a:endParaRPr lang="cs-CZ" sz="1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</a:t>
                      </a:r>
                      <a:endParaRPr lang="cs-CZ" sz="1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Significance, examples of application</a:t>
                      </a:r>
                      <a:endParaRPr lang="cs-CZ" sz="1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1861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09.GA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Zeolites with T5O10 units (T = combined Si and Al) – the fibrous zeolites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Thomsonite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Gemstone</a:t>
                      </a:r>
                      <a:endParaRPr lang="cs-CZ" sz="17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57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09.GB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Chains of single connected 4-membered rings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Analcime</a:t>
                      </a:r>
                      <a:endParaRPr lang="cs-CZ" sz="17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Antioxidant effects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humans (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Dogliotti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2012)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3643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09.GC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Chains of doubly connected 4-membered rings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Phillipsite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Zeolite L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Antioxidant effects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humans (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Dogliotti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2012)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 separation 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(El 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Gindi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 2012); </a:t>
                      </a:r>
                      <a:r>
                        <a:rPr lang="cs-CZ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7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etection</a:t>
                      </a:r>
                      <a:r>
                        <a:rPr lang="en-US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cancer cells 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(Greco </a:t>
                      </a:r>
                      <a:r>
                        <a:rPr lang="en-US" sz="17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l. 2015)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8297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09.GD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Chains of 6-membered rings – tabular zeolites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Faujasite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Zeolite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Ferrierite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Erionite</a:t>
                      </a:r>
                      <a:r>
                        <a:rPr lang="en-US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delivery 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(5-fluorouracil, 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Vilaça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 2013); </a:t>
                      </a: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wound healing 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Ninan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2013, 2014, 2015); 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 on endocytosis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7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Andersson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Eriksson 2007)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Antioxidant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(Pellegrino </a:t>
                      </a:r>
                      <a:r>
                        <a:rPr lang="en-US" sz="170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2011)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Highly carcinogenic</a:t>
                      </a:r>
                      <a:r>
                        <a:rPr lang="cs-CZ" sz="17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7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cs-CZ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causing</a:t>
                      </a:r>
                      <a:r>
                        <a:rPr lang="cs-CZ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lung</a:t>
                      </a:r>
                      <a:r>
                        <a:rPr lang="cs-CZ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cancer</a:t>
                      </a:r>
                      <a:r>
                        <a:rPr lang="cs-CZ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cs-CZ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mesothelioma</a:t>
                      </a:r>
                      <a:r>
                        <a:rPr lang="cs-CZ" sz="17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cs-CZ" sz="17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Ortega-Guerrero</a:t>
                      </a:r>
                      <a:r>
                        <a:rPr lang="cs-CZ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7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cs-CZ" sz="17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2015)</a:t>
                      </a:r>
                      <a:endParaRPr lang="cs-CZ" sz="17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Obrázek 7" descr="C:\Users\Lucie.FGU11\Documents\Konference16\Berlin_ceramics\Thomsonit_Grand_Marai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72816"/>
            <a:ext cx="7315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ek 9" descr="C:\Users\Lucie.FGU11\Documents\Konference16\Berlin_ceramics\Erionite-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127271"/>
            <a:ext cx="1512000" cy="14456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Přímá spojnice se šipkou 11"/>
          <p:cNvCxnSpPr/>
          <p:nvPr/>
        </p:nvCxnSpPr>
        <p:spPr>
          <a:xfrm flipH="1" flipV="1">
            <a:off x="3563720" y="5976732"/>
            <a:ext cx="36020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19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733303"/>
              </p:ext>
            </p:extLst>
          </p:nvPr>
        </p:nvGraphicFramePr>
        <p:xfrm>
          <a:off x="-2" y="1052736"/>
          <a:ext cx="9144001" cy="5802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9508"/>
                <a:gridCol w="1199213"/>
                <a:gridCol w="1424066"/>
                <a:gridCol w="5771214"/>
              </a:tblGrid>
              <a:tr h="42484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09.GE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Chains of T10O20 </a:t>
                      </a: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tetrahedra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(T = combined Si and Al)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Clinoptilolite</a:t>
                      </a:r>
                      <a:endParaRPr lang="cs-CZ" sz="18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700" b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Hydrated Sodium Potassium Calcium Aluminum Silicate</a:t>
                      </a:r>
                      <a:r>
                        <a:rPr lang="cs-CZ" sz="1700" b="0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cs-CZ" sz="17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 widely used zeolite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</a:t>
                      </a: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air purification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(Huang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2015,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Rostami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Jonidi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Jafari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2014)</a:t>
                      </a:r>
                      <a:endParaRPr lang="cs-CZ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Decontamination of radioactivity </a:t>
                      </a:r>
                      <a:r>
                        <a:rPr lang="cs-CZ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Voronina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2015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cs-CZ" sz="17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Detoxification of </a:t>
                      </a:r>
                      <a:r>
                        <a:rPr lang="en-US" sz="1700" b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organisms 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Beltcheva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2012, </a:t>
                      </a:r>
                      <a:r>
                        <a:rPr lang="en-US" sz="17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Topashka-Ancheva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2012, </a:t>
                      </a:r>
                      <a:r>
                        <a:rPr lang="en-US" sz="17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Delavarian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2013)</a:t>
                      </a:r>
                      <a:endParaRPr lang="cs-CZ" sz="17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</a:t>
                      </a: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effects on </a:t>
                      </a:r>
                      <a:r>
                        <a:rPr lang="en-US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</a:t>
                      </a:r>
                      <a:r>
                        <a:rPr lang="cs-CZ" sz="1700" baseline="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digestive tract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(Wu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2013a,b,c),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gastroprotective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effects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Potgieter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2014)</a:t>
                      </a:r>
                      <a:endParaRPr lang="cs-CZ" sz="17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delivery </a:t>
                      </a:r>
                      <a:r>
                        <a:rPr lang="en-US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cs-CZ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7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iclofenac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Gennaro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2015,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doxorubicin: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Khatamian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Antioxidant, </a:t>
                      </a:r>
                      <a:r>
                        <a:rPr lang="en-US" sz="1700" dirty="0" err="1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antiapoptotic</a:t>
                      </a: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700" dirty="0" err="1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antiinflammatory</a:t>
                      </a: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activity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Saribeyoglu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2011,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Yapislar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Antitumor activity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Pavelić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2001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7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Construction of biosensors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Soldatkin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2015,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Hasheminejad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sz="17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Nezamzadeh-Ejhieh</a:t>
                      </a:r>
                      <a:r>
                        <a:rPr lang="en-US" sz="1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2015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</a:tr>
              <a:tr h="15536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Others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ZSM-5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cs-CZ" sz="17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Zeolite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delivery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(gentamycin), antibacterial properties, bone implants (</a:t>
                      </a: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Guo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 2014, Kaur et al. 2015)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cs-CZ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Antimicrobial </a:t>
                      </a: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wound-healing </a:t>
                      </a:r>
                      <a:r>
                        <a:rPr lang="en-US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dressing</a:t>
                      </a:r>
                      <a:r>
                        <a:rPr lang="cs-CZ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7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Neidrauer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al.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2014); </a:t>
                      </a: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antimicrobial coating of bone implants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(Chen </a:t>
                      </a:r>
                      <a:r>
                        <a:rPr lang="en-US" sz="17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2009); </a:t>
                      </a:r>
                      <a:r>
                        <a:rPr lang="en-US" sz="17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inhibition of osteoclasts 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Schütze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7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 al</a:t>
                      </a:r>
                      <a:r>
                        <a:rPr lang="en-US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1995)</a:t>
                      </a:r>
                      <a:endParaRPr lang="cs-CZ" sz="17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8492" marR="48492" marT="0" marB="0"/>
                </a:tc>
              </a:tr>
            </a:tbl>
          </a:graphicData>
        </a:graphic>
      </p:graphicFrame>
      <p:pic>
        <p:nvPicPr>
          <p:cNvPr id="4" name="Obrázek 3" descr="http://www.gordeszeolite.com/SF/317/1_2paragraf_s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09235" y="3355126"/>
            <a:ext cx="1800000" cy="12276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185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Tissue Engineering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28592"/>
          </a:xfrm>
        </p:spPr>
        <p:txBody>
          <a:bodyPr>
            <a:normAutofit/>
          </a:bodyPr>
          <a:lstStyle/>
          <a:p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engineering </a:t>
            </a: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Scaffolds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Implant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coating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engineering</a:t>
            </a: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Reservoirs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oxygen,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nitric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oxide</a:t>
            </a:r>
          </a:p>
          <a:p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Skin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engineering,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wound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healing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hemostasis</a:t>
            </a:r>
            <a:endParaRPr lang="cs-CZ" sz="3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liver</a:t>
            </a:r>
          </a:p>
          <a:p>
            <a:pPr lvl="1"/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antioxidant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endParaRPr lang="cs-CZ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0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cs-CZ" sz="30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Alzheimer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cs-CZ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 </a:t>
            </a:r>
            <a:r>
              <a:rPr lang="cs-C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 Engineering: 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Scaffolds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66124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Zeolite-A/chitosan hybrid composites with zeolite contents of 20-55 wt.% 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Cylinders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plates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100-300 um</a:t>
            </a: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Hydroxyapatite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simulated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body fluid</a:t>
            </a: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cs-CZ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cs-CZ" sz="21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Poly(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vinylidenefluoride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electroactive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polymer,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NaY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Costa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2013, J </a:t>
            </a:r>
            <a:r>
              <a:rPr lang="cs-C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 </a:t>
            </a:r>
            <a:r>
              <a:rPr lang="cs-CZ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cs-C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 Med. 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24:395-403</a:t>
            </a:r>
            <a:r>
              <a:rPr lang="cs-C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cs-CZ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romoted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mesenchymal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stem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osteoblasts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proinflammatory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876256" y="3138096"/>
            <a:ext cx="1872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2013,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Science and Engineering 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3652–3660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62" y="3006563"/>
            <a:ext cx="5940000" cy="14633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42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Bone Tissue Engineering: 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endParaRPr lang="en-US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445224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Metallic bone implants are often associated with the release of cytotoxic </a:t>
            </a:r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a</a:t>
            </a:r>
            <a:r>
              <a:rPr lang="en-US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nticorrosive</a:t>
            </a:r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coating is </a:t>
            </a:r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  <a:endParaRPr 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coating can also improve cell-material interaction and </a:t>
            </a:r>
            <a:r>
              <a:rPr lang="en-US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osseointegration</a:t>
            </a:r>
            <a:endParaRPr lang="cs-CZ" sz="2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MFI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zeolite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coatings prepared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Ti-6Al-4V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alloy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coating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adhesion 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</a:t>
            </a: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cs-CZ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embryonic</a:t>
            </a: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stem </a:t>
            </a:r>
            <a:r>
              <a:rPr lang="cs-CZ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cs-CZ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three-dimensional zeolite microstructure surface compared with a two-dimensional glass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9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Bedi</a:t>
            </a:r>
            <a:r>
              <a:rPr lang="cs-CZ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2009, Acta </a:t>
            </a:r>
            <a:r>
              <a:rPr lang="cs-CZ" sz="19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Biomater</a:t>
            </a:r>
            <a:r>
              <a:rPr lang="cs-CZ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5(8</a:t>
            </a:r>
            <a:r>
              <a:rPr lang="cs-CZ" sz="1900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cs-CZ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3265-71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coating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enhanced </a:t>
            </a:r>
            <a:r>
              <a:rPr lang="en-US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osteointegration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promoted bone regeneration after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implantation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Ti-6Al-4V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rabbit femoral condylar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defects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cs-CZ" sz="2400" i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vivo</a:t>
            </a:r>
            <a:r>
              <a:rPr lang="en-US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9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cs-CZ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 2015, </a:t>
            </a:r>
            <a:r>
              <a:rPr lang="en-US" sz="19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Biochem</a:t>
            </a:r>
            <a:r>
              <a:rPr lang="en-US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Biophys</a:t>
            </a:r>
            <a:r>
              <a:rPr lang="en-US" sz="1900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 </a:t>
            </a:r>
            <a:r>
              <a:rPr lang="en-US" sz="1900" i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</a:t>
            </a:r>
            <a:r>
              <a:rPr lang="en-US" sz="1900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9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1;460:151-6</a:t>
            </a:r>
            <a:r>
              <a:rPr lang="cs-CZ" sz="1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cs-CZ" sz="2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lang="cs-CZ" sz="23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sz="23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2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23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3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direct of </a:t>
            </a:r>
            <a:r>
              <a:rPr lang="cs-CZ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mediated</a:t>
            </a:r>
            <a:r>
              <a:rPr lang="cs-CZ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cs-CZ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</a:t>
            </a:r>
            <a:r>
              <a:rPr lang="cs-CZ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ions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54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Biomaterial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oating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cs-C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xperience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680520"/>
          </a:xfrm>
        </p:spPr>
        <p:txBody>
          <a:bodyPr>
            <a:normAutofit fontScale="92500"/>
          </a:bodyPr>
          <a:lstStyle/>
          <a:p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anticorrosive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films on 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(100)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AISI-316L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tainless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steel substrate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tested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these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</a:p>
          <a:p>
            <a:pPr lvl="1"/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adhesion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viability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osteoblast-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Saos-2 </a:t>
            </a:r>
            <a:r>
              <a:rPr lang="cs-CZ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cs-C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</a:p>
          <a:p>
            <a:pPr marL="57150" indent="0">
              <a:buNone/>
            </a:pPr>
            <a:endParaRPr lang="cs-CZ" sz="24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" indent="0">
              <a:buNone/>
            </a:pP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performed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Heyrovsky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Institute of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Chemistry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Czech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2400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Prague (Dr. Ivan Jirka)</a:t>
            </a:r>
            <a:endParaRPr lang="cs-CZ" sz="2400" i="1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64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/>
          <a:lstStyle/>
          <a:p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Preparation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72608"/>
          </a:xfrm>
        </p:spPr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ynthesized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one-step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crystallization method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immersion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substrate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reaction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slurry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Template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tetrapropyl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ammonium cations (TPA</a:t>
            </a:r>
            <a:r>
              <a:rPr lang="en-US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ilica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 in deionized water (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-25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O)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hydrothermal conditions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elevated temperatures and autogenous pressure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followed by a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cleaning procedure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freshly synthesized film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removal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amines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tripropylamine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thermally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ozonization</a:t>
            </a: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5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Morphology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528" y="1340769"/>
            <a:ext cx="4320480" cy="2520280"/>
          </a:xfrm>
        </p:spPr>
        <p:txBody>
          <a:bodyPr/>
          <a:lstStyle/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Si (100)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substrate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laye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crystals covered by isolated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ones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4008" y="1340769"/>
            <a:ext cx="4038600" cy="2304256"/>
          </a:xfrm>
        </p:spPr>
        <p:txBody>
          <a:bodyPr/>
          <a:lstStyle/>
          <a:p>
            <a:r>
              <a:rPr lang="cs-CZ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</a:t>
            </a:r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stainless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steel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highly defective film composed mostly from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crystals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lum bright="-10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03" y="3785431"/>
            <a:ext cx="2520000" cy="2687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lum contras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59381"/>
            <a:ext cx="2520000" cy="27134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Přímá spojnice 7"/>
          <p:cNvCxnSpPr>
            <a:cxnSpLocks noChangeShapeType="1"/>
          </p:cNvCxnSpPr>
          <p:nvPr/>
        </p:nvCxnSpPr>
        <p:spPr bwMode="auto">
          <a:xfrm>
            <a:off x="2843808" y="6309320"/>
            <a:ext cx="900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Přímá spojnice 11"/>
          <p:cNvCxnSpPr>
            <a:cxnSpLocks noChangeShapeType="1"/>
          </p:cNvCxnSpPr>
          <p:nvPr/>
        </p:nvCxnSpPr>
        <p:spPr bwMode="auto">
          <a:xfrm>
            <a:off x="7408429" y="6320253"/>
            <a:ext cx="594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ovéPole 12"/>
          <p:cNvSpPr txBox="1"/>
          <p:nvPr/>
        </p:nvSpPr>
        <p:spPr>
          <a:xfrm>
            <a:off x="2987824" y="600154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l-GR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cs-CZ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7371042" y="6017303"/>
            <a:ext cx="668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el-GR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cs-CZ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047034" y="5145780"/>
            <a:ext cx="152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Ivan Jirka, 2016</a:t>
            </a:r>
            <a:endParaRPr lang="en-US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5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82154"/>
          </a:xfrm>
        </p:spPr>
        <p:txBody>
          <a:bodyPr>
            <a:normAutofit fontScale="90000"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of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xperiments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(SNF) </a:t>
            </a:r>
            <a:r>
              <a:rPr lang="en-US" sz="3600" u="sng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purification</a:t>
            </a:r>
            <a:endParaRPr lang="en-US" sz="3600" u="sng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84784"/>
            <a:ext cx="8352928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drop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angle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70°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osteoblast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Saos-2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cs-CZ" sz="26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fter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seeding</a:t>
            </a:r>
            <a:endParaRPr lang="en-US" sz="2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Lucie.FGU11\Documents\Konference16\Berlin_ceramics\ZEOLITY_Berlin\160411_Zeolit_150dpi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9" y="3482104"/>
            <a:ext cx="7200000" cy="23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3280" y="2551650"/>
            <a:ext cx="2594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SNF on Si (100)</a:t>
            </a:r>
          </a:p>
          <a:p>
            <a:pPr algn="ctr"/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crystals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669548" y="2558774"/>
            <a:ext cx="2455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SNF on 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stainless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steel</a:t>
            </a:r>
            <a:endParaRPr lang="cs-CZ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-oriented crystals</a:t>
            </a:r>
            <a:r>
              <a:rPr lang="cs-CZ" i="1" dirty="0" smtClean="0"/>
              <a:t>)</a:t>
            </a:r>
            <a:endParaRPr lang="en-US" i="1" dirty="0"/>
          </a:p>
        </p:txBody>
      </p:sp>
      <p:sp>
        <p:nvSpPr>
          <p:cNvPr id="8" name="TextovéPole 7"/>
          <p:cNvSpPr txBox="1"/>
          <p:nvPr/>
        </p:nvSpPr>
        <p:spPr>
          <a:xfrm>
            <a:off x="5125069" y="2690149"/>
            <a:ext cx="2075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</a:t>
            </a:r>
            <a:r>
              <a:rPr lang="cs-C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coverslip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98566" y="6021287"/>
            <a:ext cx="7197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vinculin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protein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focal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adhesion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cytoskeleton (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-TRITC), </a:t>
            </a:r>
            <a:r>
              <a:rPr lang="cs-CZ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cell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(DAPI)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16056" y="4192355"/>
            <a:ext cx="152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Vandrovcova, Jirka, Bacakova 2016</a:t>
            </a:r>
            <a:endParaRPr lang="en-US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71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8215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of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xperiments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en-US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r>
              <a:rPr lang="en-US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without purification</a:t>
            </a:r>
            <a:endParaRPr lang="en-US" sz="31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71800" y="1412776"/>
            <a:ext cx="3600400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drop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angle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70°)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8282905"/>
              </p:ext>
            </p:extLst>
          </p:nvPr>
        </p:nvGraphicFramePr>
        <p:xfrm>
          <a:off x="179512" y="206084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" y="2039781"/>
            <a:ext cx="3600000" cy="216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296" y="2026132"/>
            <a:ext cx="3600000" cy="21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0" y="4279449"/>
            <a:ext cx="3600000" cy="216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944" y="4279448"/>
            <a:ext cx="3600000" cy="216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Zástupný symbol pro obsah 2"/>
          <p:cNvSpPr txBox="1">
            <a:spLocks/>
          </p:cNvSpPr>
          <p:nvPr/>
        </p:nvSpPr>
        <p:spPr>
          <a:xfrm>
            <a:off x="7441484" y="2039781"/>
            <a:ext cx="1647637" cy="34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± S.E.M.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48-64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Resazurin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S.D.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3-4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indent="0">
              <a:buNone/>
            </a:pP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ANOVA, Student-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Newman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Keuls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676957" y="6445968"/>
            <a:ext cx="3817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LIVE/DEAD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Invitrogen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482969" y="5488038"/>
            <a:ext cx="152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Vandrovcova, Jirka, Bacakova 2016</a:t>
            </a:r>
            <a:endParaRPr lang="en-US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2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82154"/>
          </a:xfrm>
        </p:spPr>
        <p:txBody>
          <a:bodyPr>
            <a:normAutofit fontScale="90000"/>
          </a:bodyPr>
          <a:lstStyle/>
          <a:p>
            <a:pPr>
              <a:spcAft>
                <a:spcPts val="1200"/>
              </a:spcAft>
            </a:pP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of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xperiments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(SNF) </a:t>
            </a:r>
            <a:r>
              <a:rPr lang="en-US" sz="3600" u="sng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purification</a:t>
            </a:r>
            <a:endParaRPr lang="en-US" sz="3600" u="sng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484784"/>
            <a:ext cx="8856984" cy="93610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drop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angle</a:t>
            </a:r>
            <a:endParaRPr lang="cs-C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10°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30°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SNF on Si(100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ozonization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SNF 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cs-CZ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tainless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steel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heat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cs-C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300°C)</a:t>
            </a:r>
          </a:p>
          <a:p>
            <a:pPr marL="0" indent="0" algn="ctr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Lucie.FGU11\Documents\Konference16\Berlin_ceramics\ZEOLITY_Berlin\160523_ZEOLIT_300°C_150dpi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12475"/>
            <a:ext cx="5947838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547664" y="6379483"/>
            <a:ext cx="100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Si(100)</a:t>
            </a: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3123278" y="6400298"/>
            <a:ext cx="164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Stainless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steel</a:t>
            </a: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5508104" y="6372815"/>
            <a:ext cx="100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Glass</a:t>
            </a:r>
            <a:endParaRPr lang="en-US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Přímá spojnice se šipkou 7"/>
          <p:cNvCxnSpPr/>
          <p:nvPr/>
        </p:nvCxnSpPr>
        <p:spPr>
          <a:xfrm>
            <a:off x="539552" y="2412475"/>
            <a:ext cx="298430" cy="36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/>
          <p:cNvCxnSpPr/>
          <p:nvPr/>
        </p:nvCxnSpPr>
        <p:spPr>
          <a:xfrm flipH="1">
            <a:off x="5136362" y="2478424"/>
            <a:ext cx="288032" cy="36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ovéPole 17"/>
          <p:cNvSpPr txBox="1"/>
          <p:nvPr/>
        </p:nvSpPr>
        <p:spPr>
          <a:xfrm>
            <a:off x="6219485" y="2579460"/>
            <a:ext cx="2951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vinculin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protein of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focal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adhesion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plaques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cytoskeleton 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-TRITC), </a:t>
            </a:r>
            <a:r>
              <a:rPr lang="cs-CZ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cell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nuclei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(DAPI)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7380312" y="5199969"/>
            <a:ext cx="152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Vandrovcova, Jirka, Bacakova 2016</a:t>
            </a:r>
            <a:endParaRPr lang="en-US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3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8215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of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xperiments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en-US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nanofilms</a:t>
            </a:r>
            <a:r>
              <a:rPr lang="en-US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31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purification</a:t>
            </a:r>
            <a:endParaRPr lang="en-US" sz="2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ástupný symbol pro obsah 2"/>
          <p:cNvSpPr txBox="1">
            <a:spLocks/>
          </p:cNvSpPr>
          <p:nvPr/>
        </p:nvSpPr>
        <p:spPr>
          <a:xfrm>
            <a:off x="7696250" y="1946185"/>
            <a:ext cx="1435377" cy="3448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± S.E.M.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48-64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Resazurin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cs-CZ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S.D.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3-4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ANOVA, Student-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Newman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Keuls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879179" y="6445968"/>
            <a:ext cx="3817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LIVE/DEAD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Invitrogen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0" y="1868349"/>
            <a:ext cx="3780000" cy="227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349375" y="1340768"/>
            <a:ext cx="8751322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SNF_Si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ozonization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WCA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0°; SNF_SS: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300°C, WCA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328" y="1863706"/>
            <a:ext cx="3780000" cy="227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" y="4211406"/>
            <a:ext cx="3780000" cy="227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432" y="4211407"/>
            <a:ext cx="3780000" cy="2272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ovéPole 14"/>
          <p:cNvSpPr txBox="1"/>
          <p:nvPr/>
        </p:nvSpPr>
        <p:spPr>
          <a:xfrm>
            <a:off x="7699750" y="5394185"/>
            <a:ext cx="152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Vandrovcova, Jirka, Bacakova 2016</a:t>
            </a:r>
            <a:endParaRPr lang="en-US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71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Tissue Engineering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494" y="1268760"/>
            <a:ext cx="7275810" cy="55892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 have potential for vascular tissue engineering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oxygen reservoir</a:t>
            </a:r>
            <a:r>
              <a:rPr lang="cs-CZ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cs-CZ" sz="18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Seifu</a:t>
            </a:r>
            <a:r>
              <a:rPr lang="cs-CZ" sz="1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sz="1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2011</a:t>
            </a:r>
            <a:r>
              <a:rPr lang="cs-CZ" sz="18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Acta </a:t>
            </a:r>
            <a:r>
              <a:rPr lang="cs-CZ" sz="18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Biomater</a:t>
            </a:r>
            <a:r>
              <a:rPr lang="cs-CZ" sz="18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7:3670-8)</a:t>
            </a:r>
          </a:p>
          <a:p>
            <a:pPr lvl="2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fluorinated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zeolite particles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embedded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polyurethane scaffolds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2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roliferation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h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coronary artery smooth muscle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on these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scaffolds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significantly greater than on control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zeolite-free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scaffolds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carrier</a:t>
            </a:r>
            <a:r>
              <a:rPr lang="cs-CZ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cs-CZ" b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nitric</a:t>
            </a:r>
            <a:r>
              <a:rPr lang="cs-CZ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oxide </a:t>
            </a:r>
            <a:r>
              <a:rPr lang="cs-CZ" sz="1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(van </a:t>
            </a:r>
            <a:r>
              <a:rPr lang="cs-CZ" sz="19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Faassen</a:t>
            </a:r>
            <a:r>
              <a:rPr lang="cs-CZ" sz="1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cs-CZ" sz="19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Vanin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2006, </a:t>
            </a:r>
            <a:r>
              <a:rPr lang="en-US" sz="1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Nitric </a:t>
            </a:r>
            <a:r>
              <a:rPr lang="en-US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Oxide15: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233-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cs-CZ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9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cs-CZ" sz="19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vasodilator physiologically secreted by vascular endothelial cells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Zeolite-Y powder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functionalized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ferric iron-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diethyldithiocarbamate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complexes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nitric oxide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71" y="2578469"/>
            <a:ext cx="2096583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77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50106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Skin Tissue Engineering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8387" y="1052736"/>
            <a:ext cx="8229600" cy="32466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Pectin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gelatin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gelatin-hyaluronan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copper-activated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faujasite</a:t>
            </a:r>
            <a:r>
              <a:rPr lang="cs-CZ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hybrid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scaffolds</a:t>
            </a:r>
            <a:r>
              <a:rPr lang="cs-CZ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2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Ninan</a:t>
            </a:r>
            <a:r>
              <a:rPr lang="cs-CZ" sz="2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2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sz="22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2013, 2014, 2015</a:t>
            </a:r>
            <a:r>
              <a:rPr lang="cs-C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Highly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porous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architecture</a:t>
            </a:r>
            <a:endParaRPr lang="cs-C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Oxygen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reservoirs</a:t>
            </a:r>
            <a:endParaRPr lang="cs-C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Supported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iability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NIH3T3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fibroblasts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</a:p>
          <a:p>
            <a:pPr lvl="1"/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mproved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skin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regeneration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cs-CZ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vivo</a:t>
            </a:r>
            <a:endParaRPr lang="cs-CZ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Antibacterial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95" y="4800619"/>
            <a:ext cx="2315711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942" y="4772127"/>
            <a:ext cx="2182699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3" y="4753501"/>
            <a:ext cx="2324457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344715" y="4299366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elatin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/zeolite</a:t>
            </a:r>
            <a:r>
              <a:rPr lang="cs-CZ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caffold</a:t>
            </a:r>
            <a:r>
              <a:rPr lang="cs-CZ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Ninan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2014, </a:t>
            </a:r>
            <a:r>
              <a:rPr lang="cs-CZ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Colloids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 B </a:t>
            </a:r>
            <a:r>
              <a:rPr lang="cs-CZ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Biointerfaces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115:244-52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924207" y="6396755"/>
            <a:ext cx="1485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scaffolds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988561" y="6395559"/>
            <a:ext cx="2239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0.5 w/v.%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faujasite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5554893" y="6376933"/>
            <a:ext cx="208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w/v.%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faujasite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10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ffects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eolites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Cell and 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ypes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853136"/>
          </a:xfrm>
        </p:spPr>
        <p:txBody>
          <a:bodyPr>
            <a:normAutofit fontScale="85000" lnSpcReduction="10000"/>
          </a:bodyPr>
          <a:lstStyle/>
          <a:p>
            <a:r>
              <a:rPr lang="cs-C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rotective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on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hepatocytes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partial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hepatectomy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rats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anticancer therapy using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doxorubicin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antioxidant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clinoptilolite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4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Saribeyoglu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2011, </a:t>
            </a:r>
            <a:r>
              <a:rPr lang="fi-FI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Asian J Surg. </a:t>
            </a:r>
            <a:r>
              <a:rPr lang="fi-FI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34:153-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fi-FI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fi-FI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Yapislar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2016, </a:t>
            </a:r>
            <a:r>
              <a:rPr lang="en-US" sz="24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</a:t>
            </a:r>
            <a:r>
              <a:rPr lang="en-US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Trace Elem </a:t>
            </a:r>
            <a:r>
              <a:rPr lang="en-US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Res.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170:373-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Protective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</a:t>
            </a:r>
            <a:r>
              <a:rPr lang="cs-C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cs-CZ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Promising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Alzheimer's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ncreased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activity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antioxidant enzyme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educed amyloid level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plaque load in the mouse brain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Montinaro</a:t>
            </a:r>
            <a:r>
              <a:rPr lang="en-US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US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r>
              <a:rPr lang="cs-CZ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cs-CZ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cs-CZ" sz="24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24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92: 903-910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44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0213"/>
          </a:xfrm>
        </p:spPr>
        <p:txBody>
          <a:bodyPr/>
          <a:lstStyle/>
          <a:p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Toxic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eolites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8052" y="1196752"/>
            <a:ext cx="5328592" cy="3410305"/>
          </a:xfrm>
        </p:spPr>
        <p:txBody>
          <a:bodyPr>
            <a:normAutofit fontScale="92500" lnSpcReduction="20000"/>
          </a:bodyPr>
          <a:lstStyle/>
          <a:p>
            <a:r>
              <a:rPr lang="cs-CZ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Erionite</a:t>
            </a:r>
            <a:endParaRPr lang="cs-CZ" sz="21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naturally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occurring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fibrous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mineral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Turkey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Mexico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USA)</a:t>
            </a:r>
          </a:p>
          <a:p>
            <a:pPr lvl="1">
              <a:spcAft>
                <a:spcPts val="600"/>
              </a:spcAft>
            </a:pP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forms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brittle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wool-like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fibrous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masses in the hollows of rock formations </a:t>
            </a:r>
            <a:endParaRPr lang="cs-CZ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azbestos</a:t>
            </a:r>
            <a:endParaRPr lang="cs-CZ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cs-CZ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cs-C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malignant</a:t>
            </a:r>
            <a:r>
              <a:rPr lang="cs-CZ" sz="2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6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mesothelioma</a:t>
            </a:r>
            <a:endParaRPr lang="en-US" sz="2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Lucie.FGU11\Documents\Konference16\Berlin_ceramics\Obrazky_zeolity\Erionite-k-CSW189581-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16" y="4607057"/>
            <a:ext cx="1980000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upload.wikimedia.org/wikipedia/commons/thumb/a/ae/Cappadocia_Chimneys_Wikimedia_Commons.jpg/600px-Cappadocia_Chimneys_Wikimedia_Commons.jpg">
            <a:hlinkClick r:id="rId3" tooltip="Fairy Chimneys rock formation near Göreme, in Cappadocia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760" y="4603118"/>
            <a:ext cx="5483938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2627784" y="6321786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Fairy</a:t>
            </a:r>
            <a:r>
              <a:rPr lang="cs-CZ" alt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Chimneys</a:t>
            </a:r>
            <a:r>
              <a:rPr lang="cs-CZ" alt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rock </a:t>
            </a:r>
            <a:r>
              <a:rPr lang="cs-CZ" alt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cs-CZ" alt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cs-CZ" alt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Cappadocia</a:t>
            </a:r>
            <a:r>
              <a:rPr lang="cs-CZ" alt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alt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Turkey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ázek 9" descr="http://america.pink/images/2/9/7/0/0/2/8/en/2-mesotheliom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97673"/>
            <a:ext cx="3276000" cy="24214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bdélník 6"/>
          <p:cNvSpPr/>
          <p:nvPr/>
        </p:nvSpPr>
        <p:spPr>
          <a:xfrm>
            <a:off x="2231376" y="1178853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Ortega-Guerrero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cs-CZ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2015</a:t>
            </a:r>
            <a:r>
              <a:rPr lang="cs-CZ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Occup</a:t>
            </a:r>
            <a:r>
              <a:rPr lang="cs-CZ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</a:t>
            </a:r>
            <a:r>
              <a:rPr lang="cs-CZ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 72:216-218)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4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3947" y="0"/>
            <a:ext cx="8229600" cy="994122"/>
          </a:xfrm>
        </p:spPr>
        <p:txBody>
          <a:bodyPr/>
          <a:lstStyle/>
          <a:p>
            <a:r>
              <a:rPr lang="cs-CZ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3947" y="1196752"/>
            <a:ext cx="8229600" cy="460851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promising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biotechnologies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gene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biosensors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organism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detoxification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antioxidants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engineering,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implant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coating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…….)</a:t>
            </a:r>
          </a:p>
          <a:p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showed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silicalite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Si(100) and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stainless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steel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enhanded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adhesion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osteoblast-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endParaRPr lang="cs-CZ" sz="2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Nevertheless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cytotoxicity of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zeolites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taken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cs-CZ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acount</a:t>
            </a:r>
            <a:endParaRPr lang="cs-CZ" sz="28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 smtClean="0"/>
          </a:p>
          <a:p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5805264"/>
            <a:ext cx="8213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  <a:r>
              <a:rPr lang="cs-CZ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2000" b="1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cs-CZ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study </a:t>
            </a:r>
            <a:r>
              <a:rPr lang="cs-CZ" sz="2000" b="1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cs-CZ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b="1" i="1" dirty="0" err="1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upported</a:t>
            </a:r>
            <a:r>
              <a:rPr lang="en-US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Grant Agency of the Czech Republic (grant No. 16-02681S</a:t>
            </a:r>
            <a:r>
              <a:rPr lang="en-US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cs-CZ" sz="2000" b="1" i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sz="20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7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626915" y="28142"/>
            <a:ext cx="2517085" cy="831850"/>
          </a:xfrm>
        </p:spPr>
        <p:txBody>
          <a:bodyPr/>
          <a:lstStyle/>
          <a:p>
            <a:r>
              <a:rPr lang="cs-CZ" altLang="cs-CZ" sz="3600" b="1" dirty="0">
                <a:solidFill>
                  <a:srgbClr val="0000FF"/>
                </a:solidFill>
                <a:latin typeface="Times New Roman" pitchFamily="18" charset="0"/>
              </a:rPr>
              <a:t>Prague</a:t>
            </a:r>
            <a:endParaRPr lang="en-GB" altLang="cs-CZ" sz="3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10243" name="Picture 3" descr="hradcany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822325"/>
            <a:ext cx="4340225" cy="316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taromak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835025"/>
            <a:ext cx="4318000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Vaclavske_namest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4154488"/>
            <a:ext cx="4678362" cy="26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95288" y="995363"/>
            <a:ext cx="3390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Charles Bridge, Castle of Prague</a:t>
            </a:r>
            <a:endParaRPr lang="en-US" altLang="cs-CZ" b="1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7019925" y="1125538"/>
            <a:ext cx="178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Old City Square</a:t>
            </a:r>
            <a:endParaRPr lang="en-US" altLang="cs-CZ" b="1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552700" y="4103688"/>
            <a:ext cx="2012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Wenceslas Square,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National Museum</a:t>
            </a:r>
            <a:endParaRPr lang="en-US" altLang="cs-CZ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074" name="Picture 2" descr="C:\Users\Lucie.FGU11\Documents\Konference15\Tancici_du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275" y="4060826"/>
            <a:ext cx="3816000" cy="272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836903" y="4113879"/>
            <a:ext cx="19223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„Dancing House“</a:t>
            </a:r>
            <a:endParaRPr lang="en-US" altLang="cs-CZ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74819" y="28142"/>
            <a:ext cx="69451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sz="3000" b="1" dirty="0">
                <a:solidFill>
                  <a:srgbClr val="FF0000"/>
                </a:solidFill>
                <a:latin typeface="Times New Roman" pitchFamily="18" charset="0"/>
              </a:rPr>
              <a:t>T</a:t>
            </a:r>
            <a:r>
              <a:rPr lang="en-US" altLang="cs-CZ" sz="3000" b="1" dirty="0">
                <a:solidFill>
                  <a:srgbClr val="FF0000"/>
                </a:solidFill>
                <a:latin typeface="Times New Roman" pitchFamily="18" charset="0"/>
              </a:rPr>
              <a:t>hank you very much for your attention!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951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2504</TotalTime>
  <Words>1934</Words>
  <Application>Microsoft Office PowerPoint</Application>
  <PresentationFormat>Předvádění na obrazovce (4:3)</PresentationFormat>
  <Paragraphs>267</Paragraphs>
  <Slides>23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Motiv systému Office</vt:lpstr>
      <vt:lpstr>Biomedical Application of Zeolites – a Review</vt:lpstr>
      <vt:lpstr>Institute of Physiology,  Czech Acad. Sci. </vt:lpstr>
      <vt:lpstr>Zeolites -  Definition</vt:lpstr>
      <vt:lpstr>The Term “Zeolites”</vt:lpstr>
      <vt:lpstr>Zeolites as Potent Adsorbents and Ion-Exchangers  Technical and biomedical applications</vt:lpstr>
      <vt:lpstr>Classification of Zeolites I</vt:lpstr>
      <vt:lpstr>Classification of Zeolites II</vt:lpstr>
      <vt:lpstr>Use of Zeolites in Tissue Engineering</vt:lpstr>
      <vt:lpstr>Bone Tissue Engineering: Scaffolds</vt:lpstr>
      <vt:lpstr>Bone Tissue Engineering: Coatings</vt:lpstr>
      <vt:lpstr>Zeolites for Biomaterial Coating – Our Experience</vt:lpstr>
      <vt:lpstr>Preparation of Silicalite Nanofilms</vt:lpstr>
      <vt:lpstr>Morphology of Silicalite Nanofilms</vt:lpstr>
      <vt:lpstr>First Set of Experiments Silicalite nanofilms (SNF) without purification</vt:lpstr>
      <vt:lpstr>First Set of Experiments – cont. Silicalite nanofilms without purification</vt:lpstr>
      <vt:lpstr>Second Set of Experiments Silicalite nanofilms (SNF) with purification</vt:lpstr>
      <vt:lpstr>Second Set of Experiments – cont. Silicalite nanofilms with purification</vt:lpstr>
      <vt:lpstr>Vascular Tissue Engineering</vt:lpstr>
      <vt:lpstr>Skin Tissue Engineering</vt:lpstr>
      <vt:lpstr>Positive Effects of Zeolites on Other Cell and Tissue Types</vt:lpstr>
      <vt:lpstr>Toxic Zeolites</vt:lpstr>
      <vt:lpstr>Conclusion</vt:lpstr>
      <vt:lpstr>Prague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Lucie Bačáková</dc:creator>
  <cp:lastModifiedBy>Lucie Bačáková</cp:lastModifiedBy>
  <cp:revision>94</cp:revision>
  <dcterms:created xsi:type="dcterms:W3CDTF">2016-07-19T15:57:51Z</dcterms:created>
  <dcterms:modified xsi:type="dcterms:W3CDTF">2016-07-23T22:23:37Z</dcterms:modified>
</cp:coreProperties>
</file>