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06" r:id="rId1"/>
  </p:sldMasterIdLst>
  <p:notesMasterIdLst>
    <p:notesMasterId r:id="rId57"/>
  </p:notesMasterIdLst>
  <p:handoutMasterIdLst>
    <p:handoutMasterId r:id="rId58"/>
  </p:handoutMasterIdLst>
  <p:sldIdLst>
    <p:sldId id="256" r:id="rId2"/>
    <p:sldId id="621" r:id="rId3"/>
    <p:sldId id="900" r:id="rId4"/>
    <p:sldId id="922" r:id="rId5"/>
    <p:sldId id="921" r:id="rId6"/>
    <p:sldId id="704" r:id="rId7"/>
    <p:sldId id="868" r:id="rId8"/>
    <p:sldId id="876" r:id="rId9"/>
    <p:sldId id="817" r:id="rId10"/>
    <p:sldId id="846" r:id="rId11"/>
    <p:sldId id="856" r:id="rId12"/>
    <p:sldId id="857" r:id="rId13"/>
    <p:sldId id="859" r:id="rId14"/>
    <p:sldId id="860" r:id="rId15"/>
    <p:sldId id="861" r:id="rId16"/>
    <p:sldId id="864" r:id="rId17"/>
    <p:sldId id="865" r:id="rId18"/>
    <p:sldId id="866" r:id="rId19"/>
    <p:sldId id="867" r:id="rId20"/>
    <p:sldId id="848" r:id="rId21"/>
    <p:sldId id="877" r:id="rId22"/>
    <p:sldId id="887" r:id="rId23"/>
    <p:sldId id="850" r:id="rId24"/>
    <p:sldId id="869" r:id="rId25"/>
    <p:sldId id="870" r:id="rId26"/>
    <p:sldId id="871" r:id="rId27"/>
    <p:sldId id="874" r:id="rId28"/>
    <p:sldId id="878" r:id="rId29"/>
    <p:sldId id="881" r:id="rId30"/>
    <p:sldId id="879" r:id="rId31"/>
    <p:sldId id="882" r:id="rId32"/>
    <p:sldId id="923" r:id="rId33"/>
    <p:sldId id="884" r:id="rId34"/>
    <p:sldId id="902" r:id="rId35"/>
    <p:sldId id="901" r:id="rId36"/>
    <p:sldId id="912" r:id="rId37"/>
    <p:sldId id="911" r:id="rId38"/>
    <p:sldId id="905" r:id="rId39"/>
    <p:sldId id="890" r:id="rId40"/>
    <p:sldId id="904" r:id="rId41"/>
    <p:sldId id="906" r:id="rId42"/>
    <p:sldId id="907" r:id="rId43"/>
    <p:sldId id="908" r:id="rId44"/>
    <p:sldId id="909" r:id="rId45"/>
    <p:sldId id="841" r:id="rId46"/>
    <p:sldId id="840" r:id="rId47"/>
    <p:sldId id="894" r:id="rId48"/>
    <p:sldId id="893" r:id="rId49"/>
    <p:sldId id="916" r:id="rId50"/>
    <p:sldId id="640" r:id="rId51"/>
    <p:sldId id="641" r:id="rId52"/>
    <p:sldId id="897" r:id="rId53"/>
    <p:sldId id="898" r:id="rId54"/>
    <p:sldId id="910" r:id="rId55"/>
    <p:sldId id="895" r:id="rId5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CK FLATS Pharma" initials="" lastIdx="5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13F"/>
    <a:srgbClr val="4BA632"/>
    <a:srgbClr val="78B832"/>
    <a:srgbClr val="0F5D34"/>
    <a:srgbClr val="000000"/>
    <a:srgbClr val="169251"/>
    <a:srgbClr val="0F6136"/>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63" autoAdjust="0"/>
    <p:restoredTop sz="94496" autoAdjust="0"/>
  </p:normalViewPr>
  <p:slideViewPr>
    <p:cSldViewPr>
      <p:cViewPr varScale="1">
        <p:scale>
          <a:sx n="69" d="100"/>
          <a:sy n="69" d="100"/>
        </p:scale>
        <p:origin x="396" y="66"/>
      </p:cViewPr>
      <p:guideLst>
        <p:guide orient="horz" pos="2160"/>
        <p:guide pos="2880"/>
      </p:guideLst>
    </p:cSldViewPr>
  </p:slideViewPr>
  <p:outlineViewPr>
    <p:cViewPr>
      <p:scale>
        <a:sx n="33" d="100"/>
        <a:sy n="33" d="100"/>
      </p:scale>
      <p:origin x="48" y="160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277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839572-154F-4538-B5DE-DA326E95954C}"/>
              </a:ext>
            </a:extLst>
          </p:cNvPr>
          <p:cNvSpPr>
            <a:spLocks noGrp="1"/>
          </p:cNvSpPr>
          <p:nvPr>
            <p:ph type="hdr" sz="quarter"/>
          </p:nvPr>
        </p:nvSpPr>
        <p:spPr>
          <a:xfrm>
            <a:off x="0" y="0"/>
            <a:ext cx="3036888" cy="465138"/>
          </a:xfrm>
          <a:prstGeom prst="rect">
            <a:avLst/>
          </a:prstGeom>
        </p:spPr>
        <p:txBody>
          <a:bodyPr vert="horz" lIns="91330" tIns="45665" rIns="91330" bIns="45665" rtlCol="0"/>
          <a:lstStyle>
            <a:lvl1pPr algn="l" eaLnBrk="1" hangingPunct="1">
              <a:defRPr sz="1200">
                <a:latin typeface="Arial" charset="0"/>
                <a:ea typeface="+mn-ea"/>
                <a:cs typeface="Arial" charset="0"/>
              </a:defRPr>
            </a:lvl1pPr>
          </a:lstStyle>
          <a:p>
            <a:pPr>
              <a:defRPr/>
            </a:pPr>
            <a:endParaRPr lang="en-US"/>
          </a:p>
        </p:txBody>
      </p:sp>
      <p:sp>
        <p:nvSpPr>
          <p:cNvPr id="3" name="Date Placeholder 2">
            <a:extLst>
              <a:ext uri="{FF2B5EF4-FFF2-40B4-BE49-F238E27FC236}">
                <a16:creationId xmlns:a16="http://schemas.microsoft.com/office/drawing/2014/main" id="{1EEC7DA5-A31F-4DC6-88E4-BFCF1D4BC802}"/>
              </a:ext>
            </a:extLst>
          </p:cNvPr>
          <p:cNvSpPr>
            <a:spLocks noGrp="1"/>
          </p:cNvSpPr>
          <p:nvPr>
            <p:ph type="dt" sz="quarter" idx="1"/>
          </p:nvPr>
        </p:nvSpPr>
        <p:spPr>
          <a:xfrm>
            <a:off x="3971925" y="0"/>
            <a:ext cx="3036888" cy="465138"/>
          </a:xfrm>
          <a:prstGeom prst="rect">
            <a:avLst/>
          </a:prstGeom>
        </p:spPr>
        <p:txBody>
          <a:bodyPr vert="horz" wrap="square" lIns="91330" tIns="45665" rIns="91330" bIns="45665" numCol="1" anchor="t" anchorCtr="0" compatLnSpc="1">
            <a:prstTxWarp prst="textNoShape">
              <a:avLst/>
            </a:prstTxWarp>
          </a:bodyPr>
          <a:lstStyle>
            <a:lvl1pPr algn="r" eaLnBrk="1" hangingPunct="1">
              <a:defRPr sz="1200">
                <a:latin typeface="Arial" panose="020B0604020202020204" pitchFamily="34" charset="0"/>
                <a:cs typeface="Arial" panose="020B0604020202020204" pitchFamily="34" charset="0"/>
              </a:defRPr>
            </a:lvl1pPr>
          </a:lstStyle>
          <a:p>
            <a:pPr>
              <a:defRPr/>
            </a:pPr>
            <a:fld id="{14D87401-05EC-41FA-AC83-CD2CAE72B2D1}" type="datetimeFigureOut">
              <a:rPr lang="en-US" altLang="en-US"/>
              <a:pPr>
                <a:defRPr/>
              </a:pPr>
              <a:t>4/30/2018</a:t>
            </a:fld>
            <a:endParaRPr lang="en-US" altLang="en-US" dirty="0"/>
          </a:p>
        </p:txBody>
      </p:sp>
      <p:sp>
        <p:nvSpPr>
          <p:cNvPr id="4" name="Footer Placeholder 3">
            <a:extLst>
              <a:ext uri="{FF2B5EF4-FFF2-40B4-BE49-F238E27FC236}">
                <a16:creationId xmlns:a16="http://schemas.microsoft.com/office/drawing/2014/main" id="{B1C038C1-FB01-44CA-B169-9FB11868D237}"/>
              </a:ext>
            </a:extLst>
          </p:cNvPr>
          <p:cNvSpPr>
            <a:spLocks noGrp="1"/>
          </p:cNvSpPr>
          <p:nvPr>
            <p:ph type="ftr" sz="quarter" idx="2"/>
          </p:nvPr>
        </p:nvSpPr>
        <p:spPr>
          <a:xfrm>
            <a:off x="0" y="8829675"/>
            <a:ext cx="3036888" cy="465138"/>
          </a:xfrm>
          <a:prstGeom prst="rect">
            <a:avLst/>
          </a:prstGeom>
        </p:spPr>
        <p:txBody>
          <a:bodyPr vert="horz" lIns="91330" tIns="45665" rIns="91330" bIns="45665" rtlCol="0" anchor="b"/>
          <a:lstStyle>
            <a:lvl1pPr algn="l" eaLnBrk="1" hangingPunct="1">
              <a:defRPr sz="1200">
                <a:latin typeface="Arial" charset="0"/>
                <a:ea typeface="+mn-ea"/>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ACCF19A2-ABC2-4F6F-9CA2-D34477BF9C5B}"/>
              </a:ext>
            </a:extLst>
          </p:cNvPr>
          <p:cNvSpPr>
            <a:spLocks noGrp="1"/>
          </p:cNvSpPr>
          <p:nvPr>
            <p:ph type="sldNum" sz="quarter" idx="3"/>
          </p:nvPr>
        </p:nvSpPr>
        <p:spPr>
          <a:xfrm>
            <a:off x="3971925" y="8829675"/>
            <a:ext cx="3036888" cy="465138"/>
          </a:xfrm>
          <a:prstGeom prst="rect">
            <a:avLst/>
          </a:prstGeom>
        </p:spPr>
        <p:txBody>
          <a:bodyPr vert="horz" wrap="square" lIns="91330" tIns="45665" rIns="91330" bIns="45665"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5979DF5E-EAFB-4341-B61E-66037DDDA0A3}"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4BB75F9-401C-4D27-9946-0D2BAAADBE6A}"/>
              </a:ext>
            </a:extLst>
          </p:cNvPr>
          <p:cNvSpPr>
            <a:spLocks noGrp="1" noChangeArrowheads="1"/>
          </p:cNvSpPr>
          <p:nvPr>
            <p:ph type="hdr" sz="quarter"/>
          </p:nvPr>
        </p:nvSpPr>
        <p:spPr bwMode="auto">
          <a:xfrm>
            <a:off x="0" y="0"/>
            <a:ext cx="3036888" cy="465138"/>
          </a:xfrm>
          <a:prstGeom prst="rect">
            <a:avLst/>
          </a:prstGeom>
          <a:noFill/>
          <a:ln w="9525">
            <a:noFill/>
            <a:miter lim="800000"/>
            <a:headEnd/>
            <a:tailEnd/>
          </a:ln>
          <a:effectLst/>
        </p:spPr>
        <p:txBody>
          <a:bodyPr vert="horz" wrap="square" lIns="91330" tIns="45665" rIns="91330" bIns="45665"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075" name="Rectangle 3">
            <a:extLst>
              <a:ext uri="{FF2B5EF4-FFF2-40B4-BE49-F238E27FC236}">
                <a16:creationId xmlns:a16="http://schemas.microsoft.com/office/drawing/2014/main" id="{A71C2E5C-E165-4D58-B77A-EE43CBAF39CD}"/>
              </a:ext>
            </a:extLst>
          </p:cNvPr>
          <p:cNvSpPr>
            <a:spLocks noGrp="1" noChangeArrowheads="1"/>
          </p:cNvSpPr>
          <p:nvPr>
            <p:ph type="dt" idx="1"/>
          </p:nvPr>
        </p:nvSpPr>
        <p:spPr bwMode="auto">
          <a:xfrm>
            <a:off x="3971925" y="0"/>
            <a:ext cx="3036888" cy="465138"/>
          </a:xfrm>
          <a:prstGeom prst="rect">
            <a:avLst/>
          </a:prstGeom>
          <a:noFill/>
          <a:ln w="9525">
            <a:noFill/>
            <a:miter lim="800000"/>
            <a:headEnd/>
            <a:tailEnd/>
          </a:ln>
          <a:effectLst/>
        </p:spPr>
        <p:txBody>
          <a:bodyPr vert="horz" wrap="square" lIns="91330" tIns="45665" rIns="91330" bIns="45665"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11268" name="Rectangle 4">
            <a:extLst>
              <a:ext uri="{FF2B5EF4-FFF2-40B4-BE49-F238E27FC236}">
                <a16:creationId xmlns:a16="http://schemas.microsoft.com/office/drawing/2014/main" id="{4C192C86-664F-489C-A292-837A9E32A4B7}"/>
              </a:ext>
            </a:extLst>
          </p:cNvPr>
          <p:cNvSpPr>
            <a:spLocks noGrp="1" noRot="1" noChangeAspect="1" noChangeArrowheads="1" noTextEdit="1"/>
          </p:cNvSpPr>
          <p:nvPr>
            <p:ph type="sldImg" idx="2"/>
          </p:nvPr>
        </p:nvSpPr>
        <p:spPr bwMode="auto">
          <a:xfrm>
            <a:off x="1184275" y="698500"/>
            <a:ext cx="4643438"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44F6828E-32CD-48F9-8574-940F860B0FA6}"/>
              </a:ext>
            </a:extLst>
          </p:cNvPr>
          <p:cNvSpPr>
            <a:spLocks noGrp="1" noChangeArrowheads="1"/>
          </p:cNvSpPr>
          <p:nvPr>
            <p:ph type="body" sz="quarter" idx="3"/>
          </p:nvPr>
        </p:nvSpPr>
        <p:spPr bwMode="auto">
          <a:xfrm>
            <a:off x="700088" y="4414838"/>
            <a:ext cx="5610225" cy="4183062"/>
          </a:xfrm>
          <a:prstGeom prst="rect">
            <a:avLst/>
          </a:prstGeom>
          <a:noFill/>
          <a:ln w="9525">
            <a:noFill/>
            <a:miter lim="800000"/>
            <a:headEnd/>
            <a:tailEnd/>
          </a:ln>
          <a:effectLst/>
        </p:spPr>
        <p:txBody>
          <a:bodyPr vert="horz" wrap="square" lIns="91330" tIns="45665" rIns="91330" bIns="4566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9D845F8C-AE94-484D-AE61-F448D38C8F50}"/>
              </a:ext>
            </a:extLst>
          </p:cNvPr>
          <p:cNvSpPr>
            <a:spLocks noGrp="1" noChangeArrowheads="1"/>
          </p:cNvSpPr>
          <p:nvPr>
            <p:ph type="ftr" sz="quarter" idx="4"/>
          </p:nvPr>
        </p:nvSpPr>
        <p:spPr bwMode="auto">
          <a:xfrm>
            <a:off x="0" y="8829675"/>
            <a:ext cx="3036888" cy="465138"/>
          </a:xfrm>
          <a:prstGeom prst="rect">
            <a:avLst/>
          </a:prstGeom>
          <a:noFill/>
          <a:ln w="9525">
            <a:noFill/>
            <a:miter lim="800000"/>
            <a:headEnd/>
            <a:tailEnd/>
          </a:ln>
          <a:effectLst/>
        </p:spPr>
        <p:txBody>
          <a:bodyPr vert="horz" wrap="square" lIns="91330" tIns="45665" rIns="91330" bIns="45665"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079" name="Rectangle 7">
            <a:extLst>
              <a:ext uri="{FF2B5EF4-FFF2-40B4-BE49-F238E27FC236}">
                <a16:creationId xmlns:a16="http://schemas.microsoft.com/office/drawing/2014/main" id="{0E6C68BD-2328-4AD4-A892-00A626C418AB}"/>
              </a:ext>
            </a:extLst>
          </p:cNvPr>
          <p:cNvSpPr>
            <a:spLocks noGrp="1" noChangeArrowheads="1"/>
          </p:cNvSpPr>
          <p:nvPr>
            <p:ph type="sldNum" sz="quarter" idx="5"/>
          </p:nvPr>
        </p:nvSpPr>
        <p:spPr bwMode="auto">
          <a:xfrm>
            <a:off x="3971925" y="8829675"/>
            <a:ext cx="3036888" cy="465138"/>
          </a:xfrm>
          <a:prstGeom prst="rect">
            <a:avLst/>
          </a:prstGeom>
          <a:noFill/>
          <a:ln w="9525">
            <a:noFill/>
            <a:miter lim="800000"/>
            <a:headEnd/>
            <a:tailEnd/>
          </a:ln>
          <a:effectLst/>
        </p:spPr>
        <p:txBody>
          <a:bodyPr vert="horz" wrap="square" lIns="91330" tIns="45665" rIns="91330" bIns="45665"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CD49867D-2C9F-4A07-BA7C-B88E8D21A71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00C850C5-DBDA-458B-A73B-249D057F38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1363" indent="-284163">
              <a:defRPr>
                <a:solidFill>
                  <a:schemeClr val="tx1"/>
                </a:solidFill>
                <a:latin typeface="Arial" panose="020B0604020202020204" pitchFamily="34" charset="0"/>
                <a:ea typeface="MS PGothic" panose="020B0600070205080204" pitchFamily="34" charset="-128"/>
              </a:defRPr>
            </a:lvl2pPr>
            <a:lvl3pPr marL="1141413" indent="-227013">
              <a:defRPr>
                <a:solidFill>
                  <a:schemeClr val="tx1"/>
                </a:solidFill>
                <a:latin typeface="Arial" panose="020B0604020202020204" pitchFamily="34" charset="0"/>
                <a:ea typeface="MS PGothic" panose="020B0600070205080204" pitchFamily="34" charset="-128"/>
              </a:defRPr>
            </a:lvl3pPr>
            <a:lvl4pPr marL="1597025" indent="-227013">
              <a:defRPr>
                <a:solidFill>
                  <a:schemeClr val="tx1"/>
                </a:solidFill>
                <a:latin typeface="Arial" panose="020B0604020202020204" pitchFamily="34" charset="0"/>
                <a:ea typeface="MS PGothic" panose="020B0600070205080204" pitchFamily="34" charset="-128"/>
              </a:defRPr>
            </a:lvl4pPr>
            <a:lvl5pPr marL="2054225" indent="-227013">
              <a:defRPr>
                <a:solidFill>
                  <a:schemeClr val="tx1"/>
                </a:solidFill>
                <a:latin typeface="Arial" panose="020B0604020202020204" pitchFamily="34" charset="0"/>
                <a:ea typeface="MS PGothic" panose="020B0600070205080204" pitchFamily="34" charset="-128"/>
              </a:defRPr>
            </a:lvl5pPr>
            <a:lvl6pPr marL="2511425" indent="-2270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68625" indent="-2270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5825" indent="-2270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3025" indent="-2270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6628BF3-9955-4524-96DB-9601B8E0290B}" type="slidenum">
              <a:rPr lang="en-US" altLang="en-US" smtClean="0"/>
              <a:pPr/>
              <a:t>1</a:t>
            </a:fld>
            <a:endParaRPr lang="en-US" altLang="en-US"/>
          </a:p>
        </p:txBody>
      </p:sp>
      <p:sp>
        <p:nvSpPr>
          <p:cNvPr id="14339" name="Rectangle 2">
            <a:extLst>
              <a:ext uri="{FF2B5EF4-FFF2-40B4-BE49-F238E27FC236}">
                <a16:creationId xmlns:a16="http://schemas.microsoft.com/office/drawing/2014/main" id="{CB8EA3E0-6DF4-411E-B1E9-9EA7C6F5F8C9}"/>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324094F6-581D-470F-A1D6-0900591211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D49867D-2C9F-4A07-BA7C-B88E8D21A712}" type="slidenum">
              <a:rPr lang="en-US" altLang="en-US" smtClean="0"/>
              <a:pPr>
                <a:defRPr/>
              </a:pPr>
              <a:t>51</a:t>
            </a:fld>
            <a:endParaRPr lang="en-US" altLang="en-US" dirty="0"/>
          </a:p>
        </p:txBody>
      </p:sp>
    </p:spTree>
    <p:extLst>
      <p:ext uri="{BB962C8B-B14F-4D97-AF65-F5344CB8AC3E}">
        <p14:creationId xmlns:p14="http://schemas.microsoft.com/office/powerpoint/2010/main" val="2507692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15593D-A59C-48B7-88B1-C066BAB4AC8E}"/>
              </a:ext>
            </a:extLst>
          </p:cNvPr>
          <p:cNvSpPr/>
          <p:nvPr/>
        </p:nvSpPr>
        <p:spPr>
          <a:xfrm>
            <a:off x="447675" y="3086100"/>
            <a:ext cx="8240713" cy="33051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2" y="990600"/>
            <a:ext cx="7989752" cy="1504844"/>
          </a:xfrm>
          <a:effectLst/>
        </p:spPr>
        <p:txBody>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2" y="2495444"/>
            <a:ext cx="7989752"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a:extLst>
              <a:ext uri="{FF2B5EF4-FFF2-40B4-BE49-F238E27FC236}">
                <a16:creationId xmlns:a16="http://schemas.microsoft.com/office/drawing/2014/main" id="{2C2BB3D6-EF21-4B1E-9AF8-5B44E36A07C7}"/>
              </a:ext>
            </a:extLst>
          </p:cNvPr>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6" name="Footer Placeholder 4">
            <a:extLst>
              <a:ext uri="{FF2B5EF4-FFF2-40B4-BE49-F238E27FC236}">
                <a16:creationId xmlns:a16="http://schemas.microsoft.com/office/drawing/2014/main" id="{A5EC707A-B63F-455B-801C-B630571F489F}"/>
              </a:ext>
            </a:extLst>
          </p:cNvPr>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7" name="Slide Number Placeholder 5">
            <a:extLst>
              <a:ext uri="{FF2B5EF4-FFF2-40B4-BE49-F238E27FC236}">
                <a16:creationId xmlns:a16="http://schemas.microsoft.com/office/drawing/2014/main" id="{FD812CD6-5357-4908-B11D-93D0AFEE2BBC}"/>
              </a:ext>
            </a:extLst>
          </p:cNvPr>
          <p:cNvSpPr>
            <a:spLocks noGrp="1"/>
          </p:cNvSpPr>
          <p:nvPr>
            <p:ph type="sldNum" sz="quarter" idx="12"/>
          </p:nvPr>
        </p:nvSpPr>
        <p:spPr/>
        <p:txBody>
          <a:bodyPr/>
          <a:lstStyle>
            <a:lvl1pPr>
              <a:defRPr>
                <a:solidFill>
                  <a:srgbClr val="78C45C"/>
                </a:solidFill>
              </a:defRPr>
            </a:lvl1pPr>
          </a:lstStyle>
          <a:p>
            <a:pPr>
              <a:defRPr/>
            </a:pPr>
            <a:fld id="{01C229B7-4440-4556-A5AB-22D3DABAC954}" type="slidenum">
              <a:rPr lang="en-US" altLang="en-US"/>
              <a:pPr>
                <a:defRPr/>
              </a:pPr>
              <a:t>‹#›</a:t>
            </a:fld>
            <a:endParaRPr lang="en-US" altLang="en-US" dirty="0"/>
          </a:p>
        </p:txBody>
      </p:sp>
    </p:spTree>
    <p:extLst>
      <p:ext uri="{BB962C8B-B14F-4D97-AF65-F5344CB8AC3E}">
        <p14:creationId xmlns:p14="http://schemas.microsoft.com/office/powerpoint/2010/main" val="2333173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C7C5A9-B61D-4227-8799-1433B5874A55}"/>
              </a:ext>
            </a:extLst>
          </p:cNvPr>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581192" y="2228003"/>
            <a:ext cx="7989752" cy="36307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CBA3C615-1BAF-46AB-8A3F-DE42254EE4D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35EB7A8-537D-4C89-B180-50BFB173DB3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702B941-CF37-4E30-B674-767C9F7BC170}"/>
              </a:ext>
            </a:extLst>
          </p:cNvPr>
          <p:cNvSpPr>
            <a:spLocks noGrp="1"/>
          </p:cNvSpPr>
          <p:nvPr>
            <p:ph type="sldNum" sz="quarter" idx="12"/>
          </p:nvPr>
        </p:nvSpPr>
        <p:spPr/>
        <p:txBody>
          <a:bodyPr/>
          <a:lstStyle>
            <a:lvl1pPr>
              <a:defRPr/>
            </a:lvl1pPr>
          </a:lstStyle>
          <a:p>
            <a:pPr>
              <a:defRPr/>
            </a:pPr>
            <a:fld id="{EA7E155C-285B-4814-83F8-012FCAF94C77}" type="slidenum">
              <a:rPr lang="en-US" altLang="en-US"/>
              <a:pPr>
                <a:defRPr/>
              </a:pPr>
              <a:t>‹#›</a:t>
            </a:fld>
            <a:endParaRPr lang="en-US" altLang="en-US" dirty="0"/>
          </a:p>
        </p:txBody>
      </p:sp>
    </p:spTree>
    <p:extLst>
      <p:ext uri="{BB962C8B-B14F-4D97-AF65-F5344CB8AC3E}">
        <p14:creationId xmlns:p14="http://schemas.microsoft.com/office/powerpoint/2010/main" val="1715163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9ADB5C-89D9-4B82-8038-38FCE9993AF0}"/>
              </a:ext>
            </a:extLst>
          </p:cNvPr>
          <p:cNvSpPr>
            <a:spLocks noChangeAspect="1"/>
          </p:cNvSpPr>
          <p:nvPr/>
        </p:nvSpPr>
        <p:spPr>
          <a:xfrm>
            <a:off x="452438" y="5141913"/>
            <a:ext cx="8239125" cy="125888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36573"/>
            <a:ext cx="7989751" cy="1504844"/>
          </a:xfrm>
        </p:spPr>
        <p:txBody>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3" y="4541417"/>
            <a:ext cx="7989751"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a:extLst>
              <a:ext uri="{FF2B5EF4-FFF2-40B4-BE49-F238E27FC236}">
                <a16:creationId xmlns:a16="http://schemas.microsoft.com/office/drawing/2014/main" id="{71E4F770-0161-4583-9AEB-F852B3BF09F6}"/>
              </a:ext>
            </a:extLst>
          </p:cNvPr>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6" name="Footer Placeholder 4">
            <a:extLst>
              <a:ext uri="{FF2B5EF4-FFF2-40B4-BE49-F238E27FC236}">
                <a16:creationId xmlns:a16="http://schemas.microsoft.com/office/drawing/2014/main" id="{7CEB79C4-7479-43B2-B535-1E344B5AFD9C}"/>
              </a:ext>
            </a:extLst>
          </p:cNvPr>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7" name="Slide Number Placeholder 5">
            <a:extLst>
              <a:ext uri="{FF2B5EF4-FFF2-40B4-BE49-F238E27FC236}">
                <a16:creationId xmlns:a16="http://schemas.microsoft.com/office/drawing/2014/main" id="{5B0E3A9D-7A47-480D-AB00-D21FD47822BA}"/>
              </a:ext>
            </a:extLst>
          </p:cNvPr>
          <p:cNvSpPr>
            <a:spLocks noGrp="1"/>
          </p:cNvSpPr>
          <p:nvPr>
            <p:ph type="sldNum" sz="quarter" idx="12"/>
          </p:nvPr>
        </p:nvSpPr>
        <p:spPr/>
        <p:txBody>
          <a:bodyPr/>
          <a:lstStyle>
            <a:lvl1pPr>
              <a:defRPr>
                <a:solidFill>
                  <a:srgbClr val="78C45C"/>
                </a:solidFill>
              </a:defRPr>
            </a:lvl1pPr>
          </a:lstStyle>
          <a:p>
            <a:pPr>
              <a:defRPr/>
            </a:pPr>
            <a:fld id="{7CFC5B7C-7A80-4257-93CF-022A5A8A6E92}" type="slidenum">
              <a:rPr lang="en-US" altLang="en-US"/>
              <a:pPr>
                <a:defRPr/>
              </a:pPr>
              <a:t>‹#›</a:t>
            </a:fld>
            <a:endParaRPr lang="en-US" altLang="en-US" dirty="0"/>
          </a:p>
        </p:txBody>
      </p:sp>
    </p:spTree>
    <p:extLst>
      <p:ext uri="{BB962C8B-B14F-4D97-AF65-F5344CB8AC3E}">
        <p14:creationId xmlns:p14="http://schemas.microsoft.com/office/powerpoint/2010/main" val="118870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F2EFBA-4A87-4C61-81CA-A653EF9BFBF0}"/>
              </a:ext>
            </a:extLst>
          </p:cNvPr>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81192" y="2228002"/>
            <a:ext cx="389952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2" y="2228003"/>
            <a:ext cx="390766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1E739DFD-BE29-469D-A9C9-8CE3826E88F1}"/>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14782734-86D1-479F-8007-1F722BA0E703}"/>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5F6A4B01-C3C2-40B5-BFA2-C1FC6130B1C4}"/>
              </a:ext>
            </a:extLst>
          </p:cNvPr>
          <p:cNvSpPr>
            <a:spLocks noGrp="1"/>
          </p:cNvSpPr>
          <p:nvPr>
            <p:ph type="sldNum" sz="quarter" idx="12"/>
          </p:nvPr>
        </p:nvSpPr>
        <p:spPr/>
        <p:txBody>
          <a:bodyPr/>
          <a:lstStyle>
            <a:lvl1pPr>
              <a:defRPr/>
            </a:lvl1pPr>
          </a:lstStyle>
          <a:p>
            <a:pPr>
              <a:defRPr/>
            </a:pPr>
            <a:fld id="{401943DF-9E28-4AA4-B58B-BF240A201C69}" type="slidenum">
              <a:rPr lang="en-US" altLang="en-US"/>
              <a:pPr>
                <a:defRPr/>
              </a:pPr>
              <a:t>‹#›</a:t>
            </a:fld>
            <a:endParaRPr lang="en-US" altLang="en-US" dirty="0"/>
          </a:p>
        </p:txBody>
      </p:sp>
    </p:spTree>
    <p:extLst>
      <p:ext uri="{BB962C8B-B14F-4D97-AF65-F5344CB8AC3E}">
        <p14:creationId xmlns:p14="http://schemas.microsoft.com/office/powerpoint/2010/main" val="1190084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EB3F77-488C-4FFD-8374-1B8A78AA40D5}"/>
              </a:ext>
            </a:extLst>
          </p:cNvPr>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87219" y="2228003"/>
            <a:ext cx="3593500"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2" y="2926051"/>
            <a:ext cx="3899527"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69308" y="2228003"/>
            <a:ext cx="3601635" cy="576262"/>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2" y="2926051"/>
            <a:ext cx="3907662"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6">
            <a:extLst>
              <a:ext uri="{FF2B5EF4-FFF2-40B4-BE49-F238E27FC236}">
                <a16:creationId xmlns:a16="http://schemas.microsoft.com/office/drawing/2014/main" id="{4F8C964A-3D67-4B38-82C9-1CEACB054EE8}"/>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500F16FB-1DF7-41AC-BBA2-43FF6465B3B6}"/>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0829AB4C-439E-4348-BE58-B5CB09A1FB74}"/>
              </a:ext>
            </a:extLst>
          </p:cNvPr>
          <p:cNvSpPr>
            <a:spLocks noGrp="1"/>
          </p:cNvSpPr>
          <p:nvPr>
            <p:ph type="sldNum" sz="quarter" idx="12"/>
          </p:nvPr>
        </p:nvSpPr>
        <p:spPr/>
        <p:txBody>
          <a:bodyPr/>
          <a:lstStyle>
            <a:lvl1pPr>
              <a:defRPr/>
            </a:lvl1pPr>
          </a:lstStyle>
          <a:p>
            <a:pPr>
              <a:defRPr/>
            </a:pPr>
            <a:fld id="{2D1EA6B5-1A71-4FA1-897D-5EF8703A4AD3}" type="slidenum">
              <a:rPr lang="en-US" altLang="en-US"/>
              <a:pPr>
                <a:defRPr/>
              </a:pPr>
              <a:t>‹#›</a:t>
            </a:fld>
            <a:endParaRPr lang="en-US" altLang="en-US" dirty="0"/>
          </a:p>
        </p:txBody>
      </p:sp>
    </p:spTree>
    <p:extLst>
      <p:ext uri="{BB962C8B-B14F-4D97-AF65-F5344CB8AC3E}">
        <p14:creationId xmlns:p14="http://schemas.microsoft.com/office/powerpoint/2010/main" val="3289292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3EA3D89-8B37-474C-BDC5-8E05FAAA5065}"/>
              </a:ext>
            </a:extLst>
          </p:cNvPr>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2">
            <a:extLst>
              <a:ext uri="{FF2B5EF4-FFF2-40B4-BE49-F238E27FC236}">
                <a16:creationId xmlns:a16="http://schemas.microsoft.com/office/drawing/2014/main" id="{95E09AD8-0DB8-4725-B2A2-E594300C93A0}"/>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id="{36EAA393-3B74-41AE-AD41-7A8D5B10FEC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8EDA1CA2-F8C5-4A80-A42A-DF87C30B2224}"/>
              </a:ext>
            </a:extLst>
          </p:cNvPr>
          <p:cNvSpPr>
            <a:spLocks noGrp="1"/>
          </p:cNvSpPr>
          <p:nvPr>
            <p:ph type="sldNum" sz="quarter" idx="12"/>
          </p:nvPr>
        </p:nvSpPr>
        <p:spPr/>
        <p:txBody>
          <a:bodyPr/>
          <a:lstStyle>
            <a:lvl1pPr>
              <a:defRPr/>
            </a:lvl1pPr>
          </a:lstStyle>
          <a:p>
            <a:pPr>
              <a:defRPr/>
            </a:pPr>
            <a:fld id="{41C153CF-159F-4926-84E5-3091D53B2668}" type="slidenum">
              <a:rPr lang="en-US" altLang="en-US"/>
              <a:pPr>
                <a:defRPr/>
              </a:pPr>
              <a:t>‹#›</a:t>
            </a:fld>
            <a:endParaRPr lang="en-US" altLang="en-US" dirty="0"/>
          </a:p>
        </p:txBody>
      </p:sp>
    </p:spTree>
    <p:extLst>
      <p:ext uri="{BB962C8B-B14F-4D97-AF65-F5344CB8AC3E}">
        <p14:creationId xmlns:p14="http://schemas.microsoft.com/office/powerpoint/2010/main" val="2617752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CFCE4A8-3325-4E89-BA0F-7D02A3F5B4F4}"/>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4A976AF4-915B-4CDA-9317-A1D3CF72B81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6C4DB75-506B-4473-84D9-F0FBA664C97F}"/>
              </a:ext>
            </a:extLst>
          </p:cNvPr>
          <p:cNvSpPr>
            <a:spLocks noGrp="1"/>
          </p:cNvSpPr>
          <p:nvPr>
            <p:ph type="sldNum" sz="quarter" idx="12"/>
          </p:nvPr>
        </p:nvSpPr>
        <p:spPr/>
        <p:txBody>
          <a:bodyPr/>
          <a:lstStyle>
            <a:lvl1pPr>
              <a:defRPr/>
            </a:lvl1pPr>
          </a:lstStyle>
          <a:p>
            <a:pPr>
              <a:defRPr/>
            </a:pPr>
            <a:fld id="{19C99CF8-7B6A-4511-963D-18782495437D}" type="slidenum">
              <a:rPr lang="en-US" altLang="en-US"/>
              <a:pPr>
                <a:defRPr/>
              </a:pPr>
              <a:t>‹#›</a:t>
            </a:fld>
            <a:endParaRPr lang="en-US" altLang="en-US" dirty="0"/>
          </a:p>
        </p:txBody>
      </p:sp>
    </p:spTree>
    <p:extLst>
      <p:ext uri="{BB962C8B-B14F-4D97-AF65-F5344CB8AC3E}">
        <p14:creationId xmlns:p14="http://schemas.microsoft.com/office/powerpoint/2010/main" val="37535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9CBD1-F0AD-4A14-9D2D-B3E825656AAC}"/>
              </a:ext>
            </a:extLst>
          </p:cNvPr>
          <p:cNvSpPr>
            <a:spLocks noChangeAspect="1"/>
          </p:cNvSpPr>
          <p:nvPr/>
        </p:nvSpPr>
        <p:spPr>
          <a:xfrm>
            <a:off x="452438" y="5141913"/>
            <a:ext cx="8239125" cy="127476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352" y="5262296"/>
            <a:ext cx="353662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6399" y="601200"/>
            <a:ext cx="8240400" cy="4204800"/>
          </a:xfrm>
        </p:spPr>
        <p:txBody>
          <a:bodyP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7" y="5262295"/>
            <a:ext cx="4265327" cy="689515"/>
          </a:xfrm>
        </p:spPr>
        <p:txBody>
          <a:bodyP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a:extLst>
              <a:ext uri="{FF2B5EF4-FFF2-40B4-BE49-F238E27FC236}">
                <a16:creationId xmlns:a16="http://schemas.microsoft.com/office/drawing/2014/main" id="{E53F7501-EC80-4EA5-B0D5-7AEB9C5FF9CC}"/>
              </a:ext>
            </a:extLst>
          </p:cNvPr>
          <p:cNvSpPr>
            <a:spLocks noGrp="1"/>
          </p:cNvSpPr>
          <p:nvPr>
            <p:ph type="dt" sz="half" idx="10"/>
          </p:nvPr>
        </p:nvSpPr>
        <p:spPr/>
        <p:txBody>
          <a:bodyPr/>
          <a:lstStyle>
            <a:lvl1pPr>
              <a:defRPr>
                <a:solidFill>
                  <a:schemeClr val="accent1">
                    <a:lumMod val="75000"/>
                    <a:lumOff val="25000"/>
                  </a:schemeClr>
                </a:solidFill>
              </a:defRPr>
            </a:lvl1pPr>
          </a:lstStyle>
          <a:p>
            <a:pPr>
              <a:defRPr/>
            </a:pPr>
            <a:endParaRPr lang="en-US"/>
          </a:p>
        </p:txBody>
      </p:sp>
      <p:sp>
        <p:nvSpPr>
          <p:cNvPr id="7" name="Footer Placeholder 5">
            <a:extLst>
              <a:ext uri="{FF2B5EF4-FFF2-40B4-BE49-F238E27FC236}">
                <a16:creationId xmlns:a16="http://schemas.microsoft.com/office/drawing/2014/main" id="{F93F9025-072C-451F-AFC0-AD1FA5C9D705}"/>
              </a:ext>
            </a:extLst>
          </p:cNvPr>
          <p:cNvSpPr>
            <a:spLocks noGrp="1"/>
          </p:cNvSpPr>
          <p:nvPr>
            <p:ph type="ftr" sz="quarter" idx="11"/>
          </p:nvPr>
        </p:nvSpPr>
        <p:spPr/>
        <p:txBody>
          <a:bodyPr/>
          <a:lstStyle>
            <a:lvl1pPr>
              <a:defRPr>
                <a:solidFill>
                  <a:schemeClr val="accent1">
                    <a:lumMod val="75000"/>
                    <a:lumOff val="25000"/>
                  </a:schemeClr>
                </a:solidFill>
              </a:defRPr>
            </a:lvl1pPr>
          </a:lstStyle>
          <a:p>
            <a:pPr>
              <a:defRPr/>
            </a:pPr>
            <a:endParaRPr lang="en-US"/>
          </a:p>
        </p:txBody>
      </p:sp>
      <p:sp>
        <p:nvSpPr>
          <p:cNvPr id="8" name="Slide Number Placeholder 6">
            <a:extLst>
              <a:ext uri="{FF2B5EF4-FFF2-40B4-BE49-F238E27FC236}">
                <a16:creationId xmlns:a16="http://schemas.microsoft.com/office/drawing/2014/main" id="{D28B6610-D454-4E6E-982D-CAD50F71CA6C}"/>
              </a:ext>
            </a:extLst>
          </p:cNvPr>
          <p:cNvSpPr>
            <a:spLocks noGrp="1"/>
          </p:cNvSpPr>
          <p:nvPr>
            <p:ph type="sldNum" sz="quarter" idx="12"/>
          </p:nvPr>
        </p:nvSpPr>
        <p:spPr/>
        <p:txBody>
          <a:bodyPr/>
          <a:lstStyle>
            <a:lvl1pPr>
              <a:defRPr>
                <a:solidFill>
                  <a:srgbClr val="78C45C"/>
                </a:solidFill>
              </a:defRPr>
            </a:lvl1pPr>
          </a:lstStyle>
          <a:p>
            <a:pPr>
              <a:defRPr/>
            </a:pPr>
            <a:fld id="{867BE1AF-3901-466E-BBBC-7F87D780E4BC}" type="slidenum">
              <a:rPr lang="en-US" altLang="en-US"/>
              <a:pPr>
                <a:defRPr/>
              </a:pPr>
              <a:t>‹#›</a:t>
            </a:fld>
            <a:endParaRPr lang="en-US" altLang="en-US" dirty="0"/>
          </a:p>
        </p:txBody>
      </p:sp>
    </p:spTree>
    <p:extLst>
      <p:ext uri="{BB962C8B-B14F-4D97-AF65-F5344CB8AC3E}">
        <p14:creationId xmlns:p14="http://schemas.microsoft.com/office/powerpoint/2010/main" val="931582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2" y="4693389"/>
            <a:ext cx="7989752" cy="566738"/>
          </a:xfrm>
        </p:spPr>
        <p:txBody>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8093" y="599725"/>
            <a:ext cx="8238706"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4" name="Text Placeholder 3"/>
          <p:cNvSpPr>
            <a:spLocks noGrp="1"/>
          </p:cNvSpPr>
          <p:nvPr>
            <p:ph type="body" sz="half" idx="2"/>
          </p:nvPr>
        </p:nvSpPr>
        <p:spPr>
          <a:xfrm>
            <a:off x="581192" y="5260126"/>
            <a:ext cx="7989752"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BEF22F8-9907-42D5-97E4-225FA5CD3F0B}"/>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CA9F6716-2EA5-42CE-AAAF-946721934C6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A934632-EE37-4C2F-951E-2CA21C4672DC}"/>
              </a:ext>
            </a:extLst>
          </p:cNvPr>
          <p:cNvSpPr>
            <a:spLocks noGrp="1"/>
          </p:cNvSpPr>
          <p:nvPr>
            <p:ph type="sldNum" sz="quarter" idx="12"/>
          </p:nvPr>
        </p:nvSpPr>
        <p:spPr/>
        <p:txBody>
          <a:bodyPr/>
          <a:lstStyle>
            <a:lvl1pPr>
              <a:defRPr/>
            </a:lvl1pPr>
          </a:lstStyle>
          <a:p>
            <a:pPr>
              <a:defRPr/>
            </a:pPr>
            <a:fld id="{51973E07-68F3-48E7-9B6B-C319458160F3}" type="slidenum">
              <a:rPr lang="en-US" altLang="en-US"/>
              <a:pPr>
                <a:defRPr/>
              </a:pPr>
              <a:t>‹#›</a:t>
            </a:fld>
            <a:endParaRPr lang="en-US" altLang="en-US" dirty="0"/>
          </a:p>
        </p:txBody>
      </p:sp>
    </p:spTree>
    <p:extLst>
      <p:ext uri="{BB962C8B-B14F-4D97-AF65-F5344CB8AC3E}">
        <p14:creationId xmlns:p14="http://schemas.microsoft.com/office/powerpoint/2010/main" val="3460773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7ED60D-2F62-4E81-A08B-8C36C41E0B4C}"/>
              </a:ext>
            </a:extLst>
          </p:cNvPr>
          <p:cNvSpPr>
            <a:spLocks noChangeAspect="1"/>
          </p:cNvSpPr>
          <p:nvPr/>
        </p:nvSpPr>
        <p:spPr>
          <a:xfrm>
            <a:off x="447675" y="600075"/>
            <a:ext cx="8239125" cy="1258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0317411-A9B5-4E4F-8B4B-9721BC14DF6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6870C3C-8956-46A8-9B4A-B24761448F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94D894-05D2-4994-A9AF-A1BCF1DA9C7F}"/>
              </a:ext>
            </a:extLst>
          </p:cNvPr>
          <p:cNvSpPr>
            <a:spLocks noGrp="1"/>
          </p:cNvSpPr>
          <p:nvPr>
            <p:ph type="sldNum" sz="quarter" idx="12"/>
          </p:nvPr>
        </p:nvSpPr>
        <p:spPr/>
        <p:txBody>
          <a:bodyPr/>
          <a:lstStyle>
            <a:lvl1pPr>
              <a:defRPr/>
            </a:lvl1pPr>
          </a:lstStyle>
          <a:p>
            <a:pPr>
              <a:defRPr/>
            </a:pPr>
            <a:fld id="{1BA97391-9E01-42FB-B249-A6117816B9F9}" type="slidenum">
              <a:rPr lang="en-US" altLang="en-US"/>
              <a:pPr>
                <a:defRPr/>
              </a:pPr>
              <a:t>‹#›</a:t>
            </a:fld>
            <a:endParaRPr lang="en-US" altLang="en-US" dirty="0"/>
          </a:p>
        </p:txBody>
      </p:sp>
    </p:spTree>
    <p:extLst>
      <p:ext uri="{BB962C8B-B14F-4D97-AF65-F5344CB8AC3E}">
        <p14:creationId xmlns:p14="http://schemas.microsoft.com/office/powerpoint/2010/main" val="3812096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9741C0-E087-4BE2-9043-60F8702E001B}"/>
              </a:ext>
            </a:extLst>
          </p:cNvPr>
          <p:cNvSpPr>
            <a:spLocks noChangeAspect="1"/>
          </p:cNvSpPr>
          <p:nvPr/>
        </p:nvSpPr>
        <p:spPr>
          <a:xfrm>
            <a:off x="6629400" y="600075"/>
            <a:ext cx="2057400" cy="5816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0" y="675725"/>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2" y="675725"/>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F91674D-4A68-4F5F-9E76-B68DFF66882D}"/>
              </a:ext>
            </a:extLst>
          </p:cNvPr>
          <p:cNvSpPr>
            <a:spLocks noGrp="1"/>
          </p:cNvSpPr>
          <p:nvPr>
            <p:ph type="dt" sz="half" idx="10"/>
          </p:nvPr>
        </p:nvSpPr>
        <p:spPr>
          <a:xfrm>
            <a:off x="6745288" y="5956300"/>
            <a:ext cx="947737" cy="365125"/>
          </a:xfrm>
        </p:spPr>
        <p:txBody>
          <a:bodyPr/>
          <a:lstStyle>
            <a:lvl1pPr>
              <a:defRPr>
                <a:solidFill>
                  <a:schemeClr val="accent1">
                    <a:lumMod val="75000"/>
                    <a:lumOff val="25000"/>
                  </a:schemeClr>
                </a:solidFill>
              </a:defRPr>
            </a:lvl1pPr>
          </a:lstStyle>
          <a:p>
            <a:pPr>
              <a:defRPr/>
            </a:pPr>
            <a:endParaRPr lang="en-US"/>
          </a:p>
        </p:txBody>
      </p:sp>
      <p:sp>
        <p:nvSpPr>
          <p:cNvPr id="6" name="Footer Placeholder 4">
            <a:extLst>
              <a:ext uri="{FF2B5EF4-FFF2-40B4-BE49-F238E27FC236}">
                <a16:creationId xmlns:a16="http://schemas.microsoft.com/office/drawing/2014/main" id="{2EC6C732-0B91-4CF3-905A-095AD18E2F37}"/>
              </a:ext>
            </a:extLst>
          </p:cNvPr>
          <p:cNvSpPr>
            <a:spLocks noGrp="1"/>
          </p:cNvSpPr>
          <p:nvPr>
            <p:ph type="ftr" sz="quarter" idx="11"/>
          </p:nvPr>
        </p:nvSpPr>
        <p:spPr>
          <a:xfrm>
            <a:off x="581025" y="5951538"/>
            <a:ext cx="5922963" cy="365125"/>
          </a:xfrm>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79122FB-1D84-4C3E-9852-F6D5984BCCEB}"/>
              </a:ext>
            </a:extLst>
          </p:cNvPr>
          <p:cNvSpPr>
            <a:spLocks noGrp="1"/>
          </p:cNvSpPr>
          <p:nvPr>
            <p:ph type="sldNum" sz="quarter" idx="12"/>
          </p:nvPr>
        </p:nvSpPr>
        <p:spPr/>
        <p:txBody>
          <a:bodyPr/>
          <a:lstStyle>
            <a:lvl1pPr>
              <a:defRPr>
                <a:solidFill>
                  <a:srgbClr val="78C45C"/>
                </a:solidFill>
              </a:defRPr>
            </a:lvl1pPr>
          </a:lstStyle>
          <a:p>
            <a:pPr>
              <a:defRPr/>
            </a:pPr>
            <a:fld id="{07CB094A-4BE0-4E72-82F1-524E4868846D}" type="slidenum">
              <a:rPr lang="en-US" altLang="en-US"/>
              <a:pPr>
                <a:defRPr/>
              </a:pPr>
              <a:t>‹#›</a:t>
            </a:fld>
            <a:endParaRPr lang="en-US" altLang="en-US" dirty="0"/>
          </a:p>
        </p:txBody>
      </p:sp>
    </p:spTree>
    <p:extLst>
      <p:ext uri="{BB962C8B-B14F-4D97-AF65-F5344CB8AC3E}">
        <p14:creationId xmlns:p14="http://schemas.microsoft.com/office/powerpoint/2010/main" val="66763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F1A537-B79B-4E81-842E-4D202D12D37B}"/>
              </a:ext>
            </a:extLst>
          </p:cNvPr>
          <p:cNvSpPr>
            <a:spLocks noGrp="1"/>
          </p:cNvSpPr>
          <p:nvPr>
            <p:ph type="title"/>
          </p:nvPr>
        </p:nvSpPr>
        <p:spPr>
          <a:xfrm>
            <a:off x="581025" y="687388"/>
            <a:ext cx="7989888" cy="108267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BB36FE4C-4A08-4F49-831C-37217B654335}"/>
              </a:ext>
            </a:extLst>
          </p:cNvPr>
          <p:cNvSpPr>
            <a:spLocks noGrp="1"/>
          </p:cNvSpPr>
          <p:nvPr>
            <p:ph type="body" idx="1"/>
          </p:nvPr>
        </p:nvSpPr>
        <p:spPr bwMode="auto">
          <a:xfrm>
            <a:off x="581025" y="2227263"/>
            <a:ext cx="7989888"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DDC08ED-EFC6-40A1-ADE5-B1F88FFDF2D6}"/>
              </a:ext>
            </a:extLst>
          </p:cNvPr>
          <p:cNvSpPr>
            <a:spLocks noGrp="1"/>
          </p:cNvSpPr>
          <p:nvPr>
            <p:ph type="dt" sz="half" idx="2"/>
          </p:nvPr>
        </p:nvSpPr>
        <p:spPr>
          <a:xfrm>
            <a:off x="5559425" y="5956300"/>
            <a:ext cx="2133600" cy="365125"/>
          </a:xfrm>
          <a:prstGeom prst="rect">
            <a:avLst/>
          </a:prstGeom>
        </p:spPr>
        <p:txBody>
          <a:bodyPr vert="horz" lIns="91440" tIns="45720" rIns="91440" bIns="45720" rtlCol="0" anchor="ctr"/>
          <a:lstStyle>
            <a:lvl1pPr algn="r">
              <a:defRPr sz="900">
                <a:solidFill>
                  <a:schemeClr val="accent2"/>
                </a:solidFill>
                <a:latin typeface="Arial" panose="020B0604020202020204" pitchFamily="34" charset="0"/>
                <a:ea typeface="+mn-ea"/>
                <a:cs typeface="Arial" panose="020B0604020202020204" pitchFamily="34" charset="0"/>
              </a:defRPr>
            </a:lvl1pPr>
          </a:lstStyle>
          <a:p>
            <a:pPr>
              <a:defRPr/>
            </a:pPr>
            <a:endParaRPr lang="en-US"/>
          </a:p>
        </p:txBody>
      </p:sp>
      <p:sp>
        <p:nvSpPr>
          <p:cNvPr id="5" name="Footer Placeholder 4">
            <a:extLst>
              <a:ext uri="{FF2B5EF4-FFF2-40B4-BE49-F238E27FC236}">
                <a16:creationId xmlns:a16="http://schemas.microsoft.com/office/drawing/2014/main" id="{76E83447-74C5-492F-8417-66BF9837A28B}"/>
              </a:ext>
            </a:extLst>
          </p:cNvPr>
          <p:cNvSpPr>
            <a:spLocks noGrp="1"/>
          </p:cNvSpPr>
          <p:nvPr>
            <p:ph type="ftr" sz="quarter" idx="3"/>
          </p:nvPr>
        </p:nvSpPr>
        <p:spPr>
          <a:xfrm>
            <a:off x="581025" y="5951538"/>
            <a:ext cx="4870450" cy="365125"/>
          </a:xfrm>
          <a:prstGeom prst="rect">
            <a:avLst/>
          </a:prstGeom>
        </p:spPr>
        <p:txBody>
          <a:bodyPr vert="horz" lIns="91440" tIns="45720" rIns="91440" bIns="45720" rtlCol="0" anchor="ctr"/>
          <a:lstStyle>
            <a:lvl1pPr algn="l">
              <a:defRPr sz="900" cap="all">
                <a:solidFill>
                  <a:schemeClr val="accent2"/>
                </a:solidFill>
                <a:latin typeface="Arial" panose="020B0604020202020204" pitchFamily="34" charset="0"/>
                <a:ea typeface="+mn-ea"/>
                <a:cs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CB0E49FA-8572-4E5D-9D6D-2B1D418CADA9}"/>
              </a:ext>
            </a:extLst>
          </p:cNvPr>
          <p:cNvSpPr>
            <a:spLocks noGrp="1"/>
          </p:cNvSpPr>
          <p:nvPr>
            <p:ph type="sldNum" sz="quarter" idx="4"/>
          </p:nvPr>
        </p:nvSpPr>
        <p:spPr>
          <a:xfrm>
            <a:off x="7800975" y="5956300"/>
            <a:ext cx="769938"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2"/>
                </a:solidFill>
                <a:cs typeface="Arial" panose="020B0604020202020204" pitchFamily="34" charset="0"/>
              </a:defRPr>
            </a:lvl1pPr>
          </a:lstStyle>
          <a:p>
            <a:pPr>
              <a:defRPr/>
            </a:pPr>
            <a:fld id="{659EFA38-38B6-452D-BF0E-5E92C908BACA}" type="slidenum">
              <a:rPr lang="en-US" altLang="en-US"/>
              <a:pPr>
                <a:defRPr/>
              </a:pPr>
              <a:t>‹#›</a:t>
            </a:fld>
            <a:endParaRPr lang="en-US" altLang="en-US" dirty="0"/>
          </a:p>
        </p:txBody>
      </p:sp>
      <p:sp>
        <p:nvSpPr>
          <p:cNvPr id="9" name="Rectangle 8">
            <a:extLst>
              <a:ext uri="{FF2B5EF4-FFF2-40B4-BE49-F238E27FC236}">
                <a16:creationId xmlns:a16="http://schemas.microsoft.com/office/drawing/2014/main" id="{AA246FF1-1AC4-4475-BE2A-C042FB77D79D}"/>
              </a:ext>
            </a:extLst>
          </p:cNvPr>
          <p:cNvSpPr/>
          <p:nvPr/>
        </p:nvSpPr>
        <p:spPr>
          <a:xfrm>
            <a:off x="447675" y="441325"/>
            <a:ext cx="2720975" cy="107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BD36310B-B1E9-422E-9CE5-5D7F9541DF25}"/>
              </a:ext>
            </a:extLst>
          </p:cNvPr>
          <p:cNvSpPr/>
          <p:nvPr/>
        </p:nvSpPr>
        <p:spPr>
          <a:xfrm>
            <a:off x="5975350" y="441325"/>
            <a:ext cx="2711450" cy="10795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061F2A08-E2A7-4BD6-A263-61D143F61533}"/>
              </a:ext>
            </a:extLst>
          </p:cNvPr>
          <p:cNvSpPr/>
          <p:nvPr/>
        </p:nvSpPr>
        <p:spPr>
          <a:xfrm>
            <a:off x="3216275" y="441325"/>
            <a:ext cx="2711450" cy="1079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5209" r:id="rId1"/>
    <p:sldLayoutId id="2147485210" r:id="rId2"/>
    <p:sldLayoutId id="2147485211" r:id="rId3"/>
    <p:sldLayoutId id="2147485212" r:id="rId4"/>
    <p:sldLayoutId id="2147485213" r:id="rId5"/>
    <p:sldLayoutId id="2147485214" r:id="rId6"/>
    <p:sldLayoutId id="2147485207" r:id="rId7"/>
    <p:sldLayoutId id="2147485215" r:id="rId8"/>
    <p:sldLayoutId id="2147485208" r:id="rId9"/>
    <p:sldLayoutId id="2147485216" r:id="rId10"/>
    <p:sldLayoutId id="2147485217" r:id="rId11"/>
  </p:sldLayoutIdLst>
  <p:hf hdr="0" ftr="0" dt="0"/>
  <p:txStyles>
    <p:titleStyle>
      <a:lvl1pPr algn="l" defTabSz="457200" rtl="0" eaLnBrk="0" fontAlgn="base" hangingPunct="0">
        <a:spcBef>
          <a:spcPct val="0"/>
        </a:spcBef>
        <a:spcAft>
          <a:spcPct val="0"/>
        </a:spcAft>
        <a:defRPr sz="2800" kern="1200" cap="all">
          <a:solidFill>
            <a:schemeClr val="bg1"/>
          </a:solidFill>
          <a:latin typeface="+mj-lt"/>
          <a:ea typeface="MS PGothic" panose="020B0600070205080204" pitchFamily="34" charset="-128"/>
          <a:cs typeface="MS PGothic" charset="0"/>
        </a:defRPr>
      </a:lvl1pPr>
      <a:lvl2pPr algn="l" defTabSz="457200" rtl="0" eaLnBrk="0" fontAlgn="base" hangingPunct="0">
        <a:spcBef>
          <a:spcPct val="0"/>
        </a:spcBef>
        <a:spcAft>
          <a:spcPct val="0"/>
        </a:spcAft>
        <a:defRPr sz="2800">
          <a:solidFill>
            <a:schemeClr val="bg1"/>
          </a:solidFill>
          <a:latin typeface="Gill Sans MT" panose="020B0502020104020203" pitchFamily="34" charset="0"/>
          <a:ea typeface="MS PGothic" panose="020B0600070205080204" pitchFamily="34" charset="-128"/>
          <a:cs typeface="MS PGothic" charset="0"/>
        </a:defRPr>
      </a:lvl2pPr>
      <a:lvl3pPr algn="l" defTabSz="457200" rtl="0" eaLnBrk="0" fontAlgn="base" hangingPunct="0">
        <a:spcBef>
          <a:spcPct val="0"/>
        </a:spcBef>
        <a:spcAft>
          <a:spcPct val="0"/>
        </a:spcAft>
        <a:defRPr sz="2800">
          <a:solidFill>
            <a:schemeClr val="bg1"/>
          </a:solidFill>
          <a:latin typeface="Gill Sans MT" panose="020B0502020104020203" pitchFamily="34" charset="0"/>
          <a:ea typeface="MS PGothic" panose="020B0600070205080204" pitchFamily="34" charset="-128"/>
          <a:cs typeface="MS PGothic" charset="0"/>
        </a:defRPr>
      </a:lvl3pPr>
      <a:lvl4pPr algn="l" defTabSz="457200" rtl="0" eaLnBrk="0" fontAlgn="base" hangingPunct="0">
        <a:spcBef>
          <a:spcPct val="0"/>
        </a:spcBef>
        <a:spcAft>
          <a:spcPct val="0"/>
        </a:spcAft>
        <a:defRPr sz="2800">
          <a:solidFill>
            <a:schemeClr val="bg1"/>
          </a:solidFill>
          <a:latin typeface="Gill Sans MT" panose="020B0502020104020203" pitchFamily="34" charset="0"/>
          <a:ea typeface="MS PGothic" panose="020B0600070205080204" pitchFamily="34" charset="-128"/>
          <a:cs typeface="MS PGothic" charset="0"/>
        </a:defRPr>
      </a:lvl4pPr>
      <a:lvl5pPr algn="l" defTabSz="457200" rtl="0" eaLnBrk="0" fontAlgn="base" hangingPunct="0">
        <a:spcBef>
          <a:spcPct val="0"/>
        </a:spcBef>
        <a:spcAft>
          <a:spcPct val="0"/>
        </a:spcAft>
        <a:defRPr sz="2800">
          <a:solidFill>
            <a:schemeClr val="bg1"/>
          </a:solidFill>
          <a:latin typeface="Gill Sans MT" panose="020B0502020104020203" pitchFamily="34" charset="0"/>
          <a:ea typeface="MS PGothic" panose="020B0600070205080204" pitchFamily="34" charset="-128"/>
          <a:cs typeface="MS PGothic"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480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kern="1200">
          <a:solidFill>
            <a:schemeClr val="tx2"/>
          </a:solidFill>
          <a:latin typeface="+mn-lt"/>
          <a:ea typeface="MS PGothic" panose="020B0600070205080204" pitchFamily="34" charset="-128"/>
          <a:cs typeface="MS PGothic" charset="0"/>
        </a:defRPr>
      </a:lvl1pPr>
      <a:lvl2pPr marL="628650" indent="-304800"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S PGothic" panose="020B0600070205080204" pitchFamily="34" charset="-128"/>
          <a:cs typeface="MS PGothic" charset="0"/>
        </a:defRPr>
      </a:lvl2pPr>
      <a:lvl3pPr marL="898525" indent="-269875"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S PGothic" panose="020B0600070205080204" pitchFamily="34" charset="-128"/>
          <a:cs typeface="MS PGothic" charset="0"/>
        </a:defRPr>
      </a:lvl3pPr>
      <a:lvl4pPr marL="1241425"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S PGothic" panose="020B0600070205080204" pitchFamily="34" charset="-128"/>
          <a:cs typeface="MS PGothic" charset="0"/>
        </a:defRPr>
      </a:lvl4pPr>
      <a:lvl5pPr marL="1601788" indent="-233363" algn="l" defTabSz="457200" rtl="0" eaLnBrk="0" fontAlgn="base" hangingPunct="0">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S PGothic" panose="020B0600070205080204" pitchFamily="34" charset="-128"/>
          <a:cs typeface="MS PGothic" charset="0"/>
        </a:defRPr>
      </a:lvl5pPr>
      <a:lvl6pPr marL="19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a:extLst>
              <a:ext uri="{FF2B5EF4-FFF2-40B4-BE49-F238E27FC236}">
                <a16:creationId xmlns:a16="http://schemas.microsoft.com/office/drawing/2014/main" id="{9FC2D12E-4AD4-4DB1-9489-64289FE25496}"/>
              </a:ext>
            </a:extLst>
          </p:cNvPr>
          <p:cNvSpPr>
            <a:spLocks noGrp="1" noChangeArrowheads="1"/>
          </p:cNvSpPr>
          <p:nvPr>
            <p:ph type="title"/>
          </p:nvPr>
        </p:nvSpPr>
        <p:spPr>
          <a:xfrm rot="10800000" flipV="1">
            <a:off x="533400" y="2514600"/>
            <a:ext cx="8077200" cy="1143000"/>
          </a:xfrm>
        </p:spPr>
        <p:txBody>
          <a:bodyPr anchor="t">
            <a:noAutofit/>
          </a:bodyPr>
          <a:lstStyle/>
          <a:p>
            <a:pPr algn="ctr" eaLnBrk="1" fontAlgn="auto" hangingPunct="1">
              <a:spcAft>
                <a:spcPts val="0"/>
              </a:spcAft>
              <a:defRPr/>
            </a:pPr>
            <a:r>
              <a:rPr lang="en-US" sz="3200" b="1" dirty="0">
                <a:solidFill>
                  <a:schemeClr val="tx1"/>
                </a:solidFill>
                <a:latin typeface="Cambria"/>
                <a:cs typeface="Cambria"/>
              </a:rPr>
              <a:t>Drug-Induced Cardiac Safety in premature infants and neonates</a:t>
            </a:r>
            <a:endParaRPr lang="en-US" sz="1400" kern="0" cap="none" dirty="0">
              <a:solidFill>
                <a:srgbClr val="FF0000"/>
              </a:solidFill>
              <a:latin typeface="Cambria"/>
              <a:ea typeface="+mj-ea"/>
              <a:cs typeface="Cambria"/>
            </a:endParaRPr>
          </a:p>
        </p:txBody>
      </p:sp>
      <p:sp>
        <p:nvSpPr>
          <p:cNvPr id="3076" name="Rectangle 3">
            <a:extLst>
              <a:ext uri="{FF2B5EF4-FFF2-40B4-BE49-F238E27FC236}">
                <a16:creationId xmlns:a16="http://schemas.microsoft.com/office/drawing/2014/main" id="{143F1FF1-192D-4322-9702-57D6AAA13E26}"/>
              </a:ext>
            </a:extLst>
          </p:cNvPr>
          <p:cNvSpPr>
            <a:spLocks noGrp="1" noChangeArrowheads="1"/>
          </p:cNvSpPr>
          <p:nvPr>
            <p:ph type="subTitle" idx="4294967295"/>
          </p:nvPr>
        </p:nvSpPr>
        <p:spPr>
          <a:xfrm>
            <a:off x="381000" y="3657600"/>
            <a:ext cx="8382000" cy="2895600"/>
          </a:xfrm>
        </p:spPr>
        <p:txBody>
          <a:bodyPr rtlCol="0">
            <a:normAutofit fontScale="25000" lnSpcReduction="20000"/>
          </a:bodyPr>
          <a:lstStyle/>
          <a:p>
            <a:pPr marL="306000" indent="-306000" algn="ctr" eaLnBrk="1" fontAlgn="auto" hangingPunct="1">
              <a:lnSpc>
                <a:spcPct val="80000"/>
              </a:lnSpc>
              <a:spcBef>
                <a:spcPts val="1200"/>
              </a:spcBef>
              <a:spcAft>
                <a:spcPts val="0"/>
              </a:spcAft>
              <a:buFont typeface="Arial" panose="020B0604020202020204" pitchFamily="34" charset="0"/>
              <a:buNone/>
              <a:defRPr/>
            </a:pPr>
            <a:endParaRPr lang="en-US" sz="2400" b="1" dirty="0">
              <a:latin typeface="Century" pitchFamily="18" charset="0"/>
              <a:ea typeface="+mn-ea"/>
              <a:cs typeface="+mn-cs"/>
            </a:endParaRPr>
          </a:p>
          <a:p>
            <a:pPr marL="306000" indent="-306000" algn="ctr" eaLnBrk="1" fontAlgn="auto" hangingPunct="1">
              <a:lnSpc>
                <a:spcPct val="120000"/>
              </a:lnSpc>
              <a:spcBef>
                <a:spcPts val="0"/>
              </a:spcBef>
              <a:spcAft>
                <a:spcPts val="0"/>
              </a:spcAft>
              <a:buFont typeface="Arial" charset="0"/>
              <a:buNone/>
              <a:defRPr/>
            </a:pPr>
            <a:r>
              <a:rPr lang="en-US" sz="8000" b="1" dirty="0">
                <a:solidFill>
                  <a:srgbClr val="000000"/>
                </a:solidFill>
                <a:latin typeface="Tahoma" panose="020B0604030504040204" pitchFamily="34" charset="0"/>
                <a:ea typeface="Tahoma" panose="020B0604030504040204" pitchFamily="34" charset="0"/>
                <a:cs typeface="Tahoma" panose="020B0604030504040204" pitchFamily="34" charset="0"/>
              </a:rPr>
              <a:t>Luana Pesco Koplowitz, MD, PhD, FCP, FFPM</a:t>
            </a:r>
          </a:p>
          <a:p>
            <a:pPr marL="306000" indent="-306000" algn="ctr" eaLnBrk="1" fontAlgn="auto" hangingPunct="1">
              <a:lnSpc>
                <a:spcPct val="120000"/>
              </a:lnSpc>
              <a:spcBef>
                <a:spcPts val="0"/>
              </a:spcBef>
              <a:buFont typeface="Arial" charset="0"/>
              <a:buNone/>
              <a:defRPr/>
            </a:pPr>
            <a:r>
              <a:rPr lang="en-US" sz="6400" i="1" dirty="0">
                <a:solidFill>
                  <a:srgbClr val="000000"/>
                </a:solidFill>
                <a:latin typeface="Tahoma" panose="020B0604030504040204" pitchFamily="34" charset="0"/>
                <a:ea typeface="Tahoma" panose="020B0604030504040204" pitchFamily="34" charset="0"/>
                <a:cs typeface="Tahoma" panose="020B0604030504040204" pitchFamily="34" charset="0"/>
              </a:rPr>
              <a:t>President and Chief Medical &amp; Scientific Officer</a:t>
            </a:r>
          </a:p>
          <a:p>
            <a:pPr marL="306000" indent="-306000" algn="ctr" eaLnBrk="1" fontAlgn="auto" hangingPunct="1">
              <a:lnSpc>
                <a:spcPct val="120000"/>
              </a:lnSpc>
              <a:spcBef>
                <a:spcPts val="0"/>
              </a:spcBef>
              <a:spcAft>
                <a:spcPts val="0"/>
              </a:spcAft>
              <a:buFont typeface="Arial" charset="0"/>
              <a:buNone/>
              <a:defRPr/>
            </a:pPr>
            <a:r>
              <a:rPr lang="en-US" sz="5600" dirty="0">
                <a:solidFill>
                  <a:srgbClr val="000000"/>
                </a:solidFill>
                <a:latin typeface="Tahoma" panose="020B0604030504040204" pitchFamily="34" charset="0"/>
                <a:ea typeface="Tahoma" panose="020B0604030504040204" pitchFamily="34" charset="0"/>
                <a:cs typeface="Tahoma" panose="020B0604030504040204" pitchFamily="34" charset="0"/>
              </a:rPr>
              <a:t>DUCK FLATS Pharma</a:t>
            </a:r>
          </a:p>
          <a:p>
            <a:pPr marL="306000" indent="-306000" algn="ctr" eaLnBrk="1" fontAlgn="auto" hangingPunct="1">
              <a:lnSpc>
                <a:spcPts val="1600"/>
              </a:lnSpc>
              <a:spcBef>
                <a:spcPts val="0"/>
              </a:spcBef>
              <a:buFont typeface="Arial" charset="0"/>
              <a:buNone/>
              <a:defRPr/>
            </a:pPr>
            <a:r>
              <a:rPr lang="en-US" sz="5600" dirty="0">
                <a:solidFill>
                  <a:srgbClr val="000000"/>
                </a:solidFill>
                <a:latin typeface="Tahoma" panose="020B0604030504040204" pitchFamily="34" charset="0"/>
                <a:ea typeface="Tahoma" panose="020B0604030504040204" pitchFamily="34" charset="0"/>
                <a:cs typeface="Tahoma" panose="020B0604030504040204" pitchFamily="34" charset="0"/>
              </a:rPr>
              <a:t>Elbridge, New York, </a:t>
            </a:r>
            <a:r>
              <a:rPr lang="en-US" sz="5600" dirty="0">
                <a:solidFill>
                  <a:schemeClr val="tx1"/>
                </a:solidFill>
                <a:latin typeface="Tahoma" panose="020B0604030504040204" pitchFamily="34" charset="0"/>
                <a:ea typeface="Tahoma" panose="020B0604030504040204" pitchFamily="34" charset="0"/>
                <a:cs typeface="Tahoma" panose="020B0604030504040204" pitchFamily="34" charset="0"/>
              </a:rPr>
              <a:t>and Stockton, New Jersey USA</a:t>
            </a:r>
          </a:p>
          <a:p>
            <a:pPr marL="306000" indent="-306000" algn="ctr" eaLnBrk="1" fontAlgn="auto" hangingPunct="1">
              <a:lnSpc>
                <a:spcPct val="80000"/>
              </a:lnSpc>
              <a:spcBef>
                <a:spcPts val="1400"/>
              </a:spcBef>
              <a:buFont typeface="Arial" charset="0"/>
              <a:buNone/>
              <a:defRPr/>
            </a:pPr>
            <a:r>
              <a:rPr lang="en-US" sz="6400" i="1" dirty="0">
                <a:solidFill>
                  <a:srgbClr val="000000"/>
                </a:solidFill>
                <a:latin typeface="Tahoma" panose="020B0604030504040204" pitchFamily="34" charset="0"/>
                <a:ea typeface="Tahoma" panose="020B0604030504040204" pitchFamily="34" charset="0"/>
                <a:cs typeface="Tahoma" panose="020B0604030504040204" pitchFamily="34" charset="0"/>
              </a:rPr>
              <a:t>Adjunct Assistant Professor of Medicine</a:t>
            </a:r>
          </a:p>
          <a:p>
            <a:pPr marL="306000" indent="-306000" algn="ctr" eaLnBrk="1" fontAlgn="auto" hangingPunct="1">
              <a:lnSpc>
                <a:spcPct val="80000"/>
              </a:lnSpc>
              <a:spcBef>
                <a:spcPts val="0"/>
              </a:spcBef>
              <a:spcAft>
                <a:spcPts val="300"/>
              </a:spcAft>
              <a:buFont typeface="Arial" charset="0"/>
              <a:buNone/>
              <a:defRPr/>
            </a:pPr>
            <a:r>
              <a:rPr lang="en-US" sz="5600" dirty="0">
                <a:solidFill>
                  <a:srgbClr val="000000"/>
                </a:solidFill>
                <a:latin typeface="Tahoma" panose="020B0604030504040204" pitchFamily="34" charset="0"/>
                <a:ea typeface="Tahoma" panose="020B0604030504040204" pitchFamily="34" charset="0"/>
                <a:cs typeface="Tahoma" panose="020B0604030504040204" pitchFamily="34" charset="0"/>
              </a:rPr>
              <a:t>University of Delaware School of Medicine, Wilmington, Delaware, USA</a:t>
            </a:r>
          </a:p>
          <a:p>
            <a:pPr marL="306000" indent="-306000" algn="ctr" eaLnBrk="1" fontAlgn="auto" hangingPunct="1">
              <a:lnSpc>
                <a:spcPct val="80000"/>
              </a:lnSpc>
              <a:spcAft>
                <a:spcPts val="300"/>
              </a:spcAft>
              <a:buFont typeface="Arial" charset="0"/>
              <a:buNone/>
              <a:defRPr/>
            </a:pPr>
            <a:r>
              <a:rPr lang="en-US" sz="5600" dirty="0">
                <a:solidFill>
                  <a:srgbClr val="000000"/>
                </a:solidFill>
                <a:latin typeface="Tahoma" panose="020B0604030504040204" pitchFamily="34" charset="0"/>
                <a:ea typeface="Tahoma" panose="020B0604030504040204" pitchFamily="34" charset="0"/>
                <a:cs typeface="Tahoma" panose="020B0604030504040204" pitchFamily="34" charset="0"/>
              </a:rPr>
              <a:t>University of Miami School of Medicine, Miami, Florida, USA</a:t>
            </a:r>
          </a:p>
          <a:p>
            <a:pPr marL="306000" indent="-306000" algn="ctr" eaLnBrk="1" fontAlgn="auto" hangingPunct="1">
              <a:lnSpc>
                <a:spcPct val="80000"/>
              </a:lnSpc>
              <a:spcAft>
                <a:spcPts val="0"/>
              </a:spcAft>
              <a:buFont typeface="Arial" charset="0"/>
              <a:buNone/>
              <a:defRPr/>
            </a:pPr>
            <a:r>
              <a:rPr lang="en-US" sz="5600" dirty="0">
                <a:solidFill>
                  <a:srgbClr val="000000"/>
                </a:solidFill>
                <a:latin typeface="Tahoma" panose="020B0604030504040204" pitchFamily="34" charset="0"/>
                <a:ea typeface="Tahoma" panose="020B0604030504040204" pitchFamily="34" charset="0"/>
                <a:cs typeface="Tahoma" panose="020B0604030504040204" pitchFamily="34" charset="0"/>
              </a:rPr>
              <a:t>Department of Clinical Pharmacology</a:t>
            </a:r>
          </a:p>
          <a:p>
            <a:pPr marL="306000" indent="-306000" algn="ctr" eaLnBrk="1" fontAlgn="auto" hangingPunct="1">
              <a:lnSpc>
                <a:spcPct val="120000"/>
              </a:lnSpc>
              <a:spcBef>
                <a:spcPts val="1200"/>
              </a:spcBef>
              <a:spcAft>
                <a:spcPts val="0"/>
              </a:spcAft>
              <a:buFont typeface="Arial" charset="0"/>
              <a:buNone/>
              <a:defRPr/>
            </a:pPr>
            <a:r>
              <a:rPr lang="en-US" sz="6400" i="1" dirty="0">
                <a:solidFill>
                  <a:srgbClr val="000000"/>
                </a:solidFill>
                <a:latin typeface="Tahoma" panose="020B0604030504040204" pitchFamily="34" charset="0"/>
                <a:ea typeface="Tahoma" panose="020B0604030504040204" pitchFamily="34" charset="0"/>
                <a:cs typeface="Tahoma" panose="020B0604030504040204" pitchFamily="34" charset="0"/>
              </a:rPr>
              <a:t>Member of:</a:t>
            </a:r>
          </a:p>
          <a:p>
            <a:pPr marL="306000" indent="-306000" algn="ctr" eaLnBrk="1" fontAlgn="auto" hangingPunct="1">
              <a:lnSpc>
                <a:spcPct val="120000"/>
              </a:lnSpc>
              <a:spcBef>
                <a:spcPts val="0"/>
              </a:spcBef>
              <a:buFont typeface="Arial" charset="0"/>
              <a:buNone/>
              <a:defRPr/>
            </a:pPr>
            <a:r>
              <a:rPr lang="en-US" sz="6000" dirty="0">
                <a:solidFill>
                  <a:srgbClr val="000000"/>
                </a:solidFill>
                <a:latin typeface="Tahoma" panose="020B0604030504040204" pitchFamily="34" charset="0"/>
                <a:ea typeface="Tahoma" panose="020B0604030504040204" pitchFamily="34" charset="0"/>
                <a:cs typeface="Tahoma" panose="020B0604030504040204" pitchFamily="34" charset="0"/>
              </a:rPr>
              <a:t>FDA </a:t>
            </a:r>
            <a:r>
              <a:rPr lang="en-US" altLang="en-US" sz="6000" dirty="0">
                <a:solidFill>
                  <a:srgbClr val="000000"/>
                </a:solidFill>
                <a:latin typeface="Tahoma" panose="020B0604030504040204" pitchFamily="34" charset="0"/>
                <a:ea typeface="Tahoma" panose="020B0604030504040204" pitchFamily="34" charset="0"/>
                <a:cs typeface="Tahoma" panose="020B0604030504040204" pitchFamily="34" charset="0"/>
              </a:rPr>
              <a:t>Cardiac Safety Research Consortium</a:t>
            </a:r>
            <a:r>
              <a:rPr lang="en-US" sz="6000" dirty="0">
                <a:solidFill>
                  <a:srgbClr val="000000"/>
                </a:solidFill>
                <a:latin typeface="Tahoma" panose="020B0604030504040204" pitchFamily="34" charset="0"/>
                <a:ea typeface="Tahoma" panose="020B0604030504040204" pitchFamily="34" charset="0"/>
                <a:cs typeface="Tahoma" panose="020B0604030504040204" pitchFamily="34" charset="0"/>
              </a:rPr>
              <a:t>, International Neonatal Consortium (FDA/</a:t>
            </a:r>
            <a:r>
              <a:rPr lang="en-US" sz="6000" dirty="0">
                <a:solidFill>
                  <a:schemeClr val="tx1"/>
                </a:solidFill>
                <a:latin typeface="Tahoma" panose="020B0604030504040204" pitchFamily="34" charset="0"/>
                <a:ea typeface="Tahoma" panose="020B0604030504040204" pitchFamily="34" charset="0"/>
                <a:cs typeface="Tahoma" panose="020B0604030504040204" pitchFamily="34" charset="0"/>
              </a:rPr>
              <a:t>EMA</a:t>
            </a:r>
            <a:r>
              <a:rPr lang="en-US" sz="6000" dirty="0">
                <a:solidFill>
                  <a:srgbClr val="000000"/>
                </a:solidFill>
                <a:latin typeface="Tahoma" panose="020B0604030504040204" pitchFamily="34" charset="0"/>
                <a:ea typeface="Tahoma" panose="020B0604030504040204" pitchFamily="34" charset="0"/>
                <a:cs typeface="Tahoma" panose="020B0604030504040204" pitchFamily="34" charset="0"/>
              </a:rPr>
              <a:t>/PMDA)</a:t>
            </a:r>
          </a:p>
        </p:txBody>
      </p:sp>
      <p:pic>
        <p:nvPicPr>
          <p:cNvPr id="13316" name="Picture 4" descr="DUCK FLATS Pharma, LLC">
            <a:extLst>
              <a:ext uri="{FF2B5EF4-FFF2-40B4-BE49-F238E27FC236}">
                <a16:creationId xmlns:a16="http://schemas.microsoft.com/office/drawing/2014/main" id="{29C10EB9-C23D-4A87-96F2-36A969767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
            <a:ext cx="914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Rectangle 5">
            <a:extLst>
              <a:ext uri="{FF2B5EF4-FFF2-40B4-BE49-F238E27FC236}">
                <a16:creationId xmlns:a16="http://schemas.microsoft.com/office/drawing/2014/main" id="{A5394EB1-748A-4722-BD79-8A6122CAF341}"/>
              </a:ext>
            </a:extLst>
          </p:cNvPr>
          <p:cNvSpPr>
            <a:spLocks noChangeArrowheads="1"/>
          </p:cNvSpPr>
          <p:nvPr/>
        </p:nvSpPr>
        <p:spPr bwMode="auto">
          <a:xfrm>
            <a:off x="0" y="0"/>
            <a:ext cx="9144000" cy="180975"/>
          </a:xfrm>
          <a:prstGeom prst="rect">
            <a:avLst/>
          </a:prstGeom>
          <a:solidFill>
            <a:srgbClr val="4BA6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019175">
              <a:defRPr>
                <a:solidFill>
                  <a:schemeClr val="tx1"/>
                </a:solidFill>
                <a:latin typeface="Arial" panose="020B0604020202020204" pitchFamily="34" charset="0"/>
                <a:ea typeface="MS PGothic" panose="020B0600070205080204" pitchFamily="34" charset="-128"/>
              </a:defRPr>
            </a:lvl1pPr>
            <a:lvl2pPr marL="742950" indent="-285750" defTabSz="1019175">
              <a:defRPr>
                <a:solidFill>
                  <a:schemeClr val="tx1"/>
                </a:solidFill>
                <a:latin typeface="Arial" panose="020B0604020202020204" pitchFamily="34" charset="0"/>
                <a:ea typeface="MS PGothic" panose="020B0600070205080204" pitchFamily="34" charset="-128"/>
              </a:defRPr>
            </a:lvl2pPr>
            <a:lvl3pPr marL="1143000" indent="-228600" defTabSz="1019175">
              <a:defRPr>
                <a:solidFill>
                  <a:schemeClr val="tx1"/>
                </a:solidFill>
                <a:latin typeface="Arial" panose="020B0604020202020204" pitchFamily="34" charset="0"/>
                <a:ea typeface="MS PGothic" panose="020B0600070205080204" pitchFamily="34" charset="-128"/>
              </a:defRPr>
            </a:lvl3pPr>
            <a:lvl4pPr marL="1600200" indent="-228600" defTabSz="1019175">
              <a:defRPr>
                <a:solidFill>
                  <a:schemeClr val="tx1"/>
                </a:solidFill>
                <a:latin typeface="Arial" panose="020B0604020202020204" pitchFamily="34" charset="0"/>
                <a:ea typeface="MS PGothic" panose="020B0600070205080204" pitchFamily="34" charset="-128"/>
              </a:defRPr>
            </a:lvl4pPr>
            <a:lvl5pPr marL="2057400" indent="-228600" defTabSz="1019175">
              <a:defRPr>
                <a:solidFill>
                  <a:schemeClr val="tx1"/>
                </a:solidFill>
                <a:latin typeface="Arial" panose="020B0604020202020204" pitchFamily="34" charset="0"/>
                <a:ea typeface="MS PGothic" panose="020B0600070205080204" pitchFamily="34" charset="-128"/>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en-US" sz="2000">
              <a:solidFill>
                <a:srgbClr val="339933"/>
              </a:solidFill>
            </a:endParaRPr>
          </a:p>
        </p:txBody>
      </p:sp>
      <p:sp>
        <p:nvSpPr>
          <p:cNvPr id="13318" name="Rectangle 6">
            <a:extLst>
              <a:ext uri="{FF2B5EF4-FFF2-40B4-BE49-F238E27FC236}">
                <a16:creationId xmlns:a16="http://schemas.microsoft.com/office/drawing/2014/main" id="{250CDF46-D3A2-4BCE-A3B1-2FF6EC2FFD26}"/>
              </a:ext>
            </a:extLst>
          </p:cNvPr>
          <p:cNvSpPr>
            <a:spLocks noChangeArrowheads="1"/>
          </p:cNvSpPr>
          <p:nvPr/>
        </p:nvSpPr>
        <p:spPr bwMode="auto">
          <a:xfrm>
            <a:off x="0" y="2166938"/>
            <a:ext cx="9144000" cy="195262"/>
          </a:xfrm>
          <a:prstGeom prst="rect">
            <a:avLst/>
          </a:prstGeom>
          <a:solidFill>
            <a:srgbClr val="4BA63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1019175">
              <a:defRPr>
                <a:solidFill>
                  <a:schemeClr val="tx1"/>
                </a:solidFill>
                <a:latin typeface="Arial" panose="020B0604020202020204" pitchFamily="34" charset="0"/>
                <a:ea typeface="MS PGothic" panose="020B0600070205080204" pitchFamily="34" charset="-128"/>
              </a:defRPr>
            </a:lvl1pPr>
            <a:lvl2pPr marL="742950" indent="-285750" defTabSz="1019175">
              <a:defRPr>
                <a:solidFill>
                  <a:schemeClr val="tx1"/>
                </a:solidFill>
                <a:latin typeface="Arial" panose="020B0604020202020204" pitchFamily="34" charset="0"/>
                <a:ea typeface="MS PGothic" panose="020B0600070205080204" pitchFamily="34" charset="-128"/>
              </a:defRPr>
            </a:lvl2pPr>
            <a:lvl3pPr marL="1143000" indent="-228600" defTabSz="1019175">
              <a:defRPr>
                <a:solidFill>
                  <a:schemeClr val="tx1"/>
                </a:solidFill>
                <a:latin typeface="Arial" panose="020B0604020202020204" pitchFamily="34" charset="0"/>
                <a:ea typeface="MS PGothic" panose="020B0600070205080204" pitchFamily="34" charset="-128"/>
              </a:defRPr>
            </a:lvl3pPr>
            <a:lvl4pPr marL="1600200" indent="-228600" defTabSz="1019175">
              <a:defRPr>
                <a:solidFill>
                  <a:schemeClr val="tx1"/>
                </a:solidFill>
                <a:latin typeface="Arial" panose="020B0604020202020204" pitchFamily="34" charset="0"/>
                <a:ea typeface="MS PGothic" panose="020B0600070205080204" pitchFamily="34" charset="-128"/>
              </a:defRPr>
            </a:lvl4pPr>
            <a:lvl5pPr marL="2057400" indent="-228600" defTabSz="1019175">
              <a:defRPr>
                <a:solidFill>
                  <a:schemeClr val="tx1"/>
                </a:solidFill>
                <a:latin typeface="Arial" panose="020B0604020202020204" pitchFamily="34" charset="0"/>
                <a:ea typeface="MS PGothic" panose="020B0600070205080204" pitchFamily="34" charset="-128"/>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en-US" sz="2000">
              <a:solidFill>
                <a:srgbClr val="339933"/>
              </a:solidFill>
            </a:endParaRPr>
          </a:p>
        </p:txBody>
      </p:sp>
      <p:cxnSp>
        <p:nvCxnSpPr>
          <p:cNvPr id="22" name="Straight Connector 21">
            <a:extLst>
              <a:ext uri="{FF2B5EF4-FFF2-40B4-BE49-F238E27FC236}">
                <a16:creationId xmlns:a16="http://schemas.microsoft.com/office/drawing/2014/main" id="{CC931BCF-381A-44AF-AD02-7C01F284C949}"/>
              </a:ext>
            </a:extLst>
          </p:cNvPr>
          <p:cNvCxnSpPr/>
          <p:nvPr/>
        </p:nvCxnSpPr>
        <p:spPr>
          <a:xfrm>
            <a:off x="533400" y="3657600"/>
            <a:ext cx="8077200" cy="0"/>
          </a:xfrm>
          <a:prstGeom prst="line">
            <a:avLst/>
          </a:prstGeom>
          <a:ln w="38100">
            <a:solidFill>
              <a:srgbClr val="11711A"/>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54F05F-D48F-46CC-9AAA-21E03371810F}"/>
              </a:ext>
            </a:extLst>
          </p:cNvPr>
          <p:cNvCxnSpPr/>
          <p:nvPr/>
        </p:nvCxnSpPr>
        <p:spPr>
          <a:xfrm>
            <a:off x="0" y="2166938"/>
            <a:ext cx="9144000" cy="0"/>
          </a:xfrm>
          <a:prstGeom prst="line">
            <a:avLst/>
          </a:prstGeom>
          <a:ln w="38100">
            <a:solidFill>
              <a:srgbClr val="11713F"/>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AB14B32-2CE7-406E-AA09-68F9EC1ABD43}"/>
              </a:ext>
            </a:extLst>
          </p:cNvPr>
          <p:cNvSpPr/>
          <p:nvPr/>
        </p:nvSpPr>
        <p:spPr>
          <a:xfrm>
            <a:off x="2286000" y="838200"/>
            <a:ext cx="2286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6980-1412-4F53-88FC-6C5BA9B36CAB}"/>
              </a:ext>
            </a:extLst>
          </p:cNvPr>
          <p:cNvSpPr>
            <a:spLocks noGrp="1"/>
          </p:cNvSpPr>
          <p:nvPr>
            <p:ph type="title"/>
          </p:nvPr>
        </p:nvSpPr>
        <p:spPr>
          <a:xfrm>
            <a:off x="581025" y="687388"/>
            <a:ext cx="7989888" cy="1065212"/>
          </a:xfrm>
        </p:spPr>
        <p:txBody>
          <a:bodyPr anchor="ctr"/>
          <a:lstStyle/>
          <a:p>
            <a:pPr eaLnBrk="1" fontAlgn="auto" hangingPunct="1">
              <a:spcAft>
                <a:spcPts val="0"/>
              </a:spcAft>
              <a:defRPr/>
            </a:pPr>
            <a:r>
              <a:rPr lang="en-US" sz="3200" b="1" dirty="0">
                <a:latin typeface="Cambria" panose="02040503050406030204" pitchFamily="18" charset="0"/>
                <a:ea typeface="+mj-ea"/>
                <a:cs typeface="+mj-cs"/>
              </a:rPr>
              <a:t>OVERVIEW</a:t>
            </a:r>
          </a:p>
        </p:txBody>
      </p:sp>
      <p:sp>
        <p:nvSpPr>
          <p:cNvPr id="15363" name="Slide Number Placeholder 3">
            <a:extLst>
              <a:ext uri="{FF2B5EF4-FFF2-40B4-BE49-F238E27FC236}">
                <a16:creationId xmlns:a16="http://schemas.microsoft.com/office/drawing/2014/main" id="{0A11107B-53BD-48FA-9AA1-A92700B1E64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6741908-C12C-48D4-A2C6-E240EB14F31D}" type="slidenum">
              <a:rPr lang="en-US" altLang="en-US" smtClean="0">
                <a:solidFill>
                  <a:schemeClr val="accent2"/>
                </a:solidFill>
              </a:rPr>
              <a:pPr/>
              <a:t>2</a:t>
            </a:fld>
            <a:endParaRPr lang="en-US" altLang="en-US">
              <a:solidFill>
                <a:schemeClr val="accent2"/>
              </a:solidFill>
            </a:endParaRPr>
          </a:p>
        </p:txBody>
      </p:sp>
      <p:pic>
        <p:nvPicPr>
          <p:cNvPr id="15364" name="Picture 5">
            <a:extLst>
              <a:ext uri="{FF2B5EF4-FFF2-40B4-BE49-F238E27FC236}">
                <a16:creationId xmlns:a16="http://schemas.microsoft.com/office/drawing/2014/main" id="{19DB8F06-8677-4AE9-9669-795C174C69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8389ED7-457B-48D9-8C06-B0DD41ACE5E6}"/>
              </a:ext>
            </a:extLst>
          </p:cNvPr>
          <p:cNvSpPr/>
          <p:nvPr/>
        </p:nvSpPr>
        <p:spPr>
          <a:xfrm>
            <a:off x="457200" y="2007664"/>
            <a:ext cx="8229600" cy="3524042"/>
          </a:xfrm>
          <a:prstGeom prst="rect">
            <a:avLst/>
          </a:prstGeom>
        </p:spPr>
        <p:txBody>
          <a:bodyPr>
            <a:spAutoFit/>
          </a:bodyPr>
          <a:lstStyle/>
          <a:p>
            <a:pPr>
              <a:spcAft>
                <a:spcPts val="1800"/>
              </a:spcAft>
              <a:defRPr/>
            </a:pPr>
            <a:r>
              <a:rPr lang="en-US" sz="2400" b="1" dirty="0">
                <a:latin typeface="Tahoma" panose="020B0604030504040204" pitchFamily="34" charset="0"/>
                <a:ea typeface="Tahoma" panose="020B0604030504040204" pitchFamily="34" charset="0"/>
                <a:cs typeface="Tahoma" panose="020B0604030504040204" pitchFamily="34" charset="0"/>
              </a:rPr>
              <a:t>This presentation will discuss:</a:t>
            </a:r>
          </a:p>
          <a:p>
            <a:pPr marL="457200" indent="-457200">
              <a:spcAft>
                <a:spcPts val="1200"/>
              </a:spcAft>
              <a:buClr>
                <a:srgbClr val="78B832"/>
              </a:buClr>
              <a:buFont typeface="Wingdings" panose="05000000000000000000" pitchFamily="2" charset="2"/>
              <a:buChar char="q"/>
              <a:defRPr/>
            </a:pPr>
            <a:r>
              <a:rPr lang="en-US" sz="2400" dirty="0">
                <a:latin typeface="Tahoma" panose="020B0604030504040204" pitchFamily="34" charset="0"/>
                <a:ea typeface="Tahoma" panose="020B0604030504040204" pitchFamily="34" charset="0"/>
                <a:cs typeface="Tahoma" panose="020B0604030504040204" pitchFamily="34" charset="0"/>
              </a:rPr>
              <a:t>Introduction to Drug-Induced Cardiovascular Safety and Regulatory</a:t>
            </a:r>
          </a:p>
          <a:p>
            <a:pPr marL="457200" indent="-457200">
              <a:spcAft>
                <a:spcPts val="1200"/>
              </a:spcAft>
              <a:buClr>
                <a:srgbClr val="78B832"/>
              </a:buClr>
              <a:buFont typeface="Wingdings" panose="05000000000000000000" pitchFamily="2" charset="2"/>
              <a:buChar char="q"/>
              <a:defRPr/>
            </a:pPr>
            <a:r>
              <a:rPr lang="en-US" sz="2400" dirty="0">
                <a:latin typeface="Tahoma" panose="020B0604030504040204" pitchFamily="34" charset="0"/>
                <a:ea typeface="Tahoma" panose="020B0604030504040204" pitchFamily="34" charset="0"/>
                <a:cs typeface="Tahoma" panose="020B0604030504040204" pitchFamily="34" charset="0"/>
              </a:rPr>
              <a:t>Neonatal Physiology and Cardiac Function</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Nonclinical Juvenile Models and Limitations</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Developmental Cardiac Electrophysiology/Pharmacology</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Cardiac Development and Drug Responses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6980-1412-4F53-88FC-6C5BA9B36CAB}"/>
              </a:ext>
            </a:extLst>
          </p:cNvPr>
          <p:cNvSpPr>
            <a:spLocks noGrp="1"/>
          </p:cNvSpPr>
          <p:nvPr>
            <p:ph type="title"/>
          </p:nvPr>
        </p:nvSpPr>
        <p:spPr>
          <a:xfrm>
            <a:off x="581025" y="687388"/>
            <a:ext cx="7989888" cy="1065212"/>
          </a:xfrm>
        </p:spPr>
        <p:txBody>
          <a:bodyPr anchor="ctr"/>
          <a:lstStyle/>
          <a:p>
            <a:pPr eaLnBrk="1" fontAlgn="auto" hangingPunct="1">
              <a:spcAft>
                <a:spcPts val="0"/>
              </a:spcAft>
              <a:defRPr/>
            </a:pPr>
            <a:r>
              <a:rPr lang="en-US" sz="3200" b="1" dirty="0">
                <a:latin typeface="Cambria" panose="02040503050406030204" pitchFamily="18" charset="0"/>
                <a:ea typeface="+mj-ea"/>
                <a:cs typeface="+mj-cs"/>
              </a:rPr>
              <a:t>OVERVIEW (Continued)</a:t>
            </a:r>
          </a:p>
        </p:txBody>
      </p:sp>
      <p:sp>
        <p:nvSpPr>
          <p:cNvPr id="15363" name="Slide Number Placeholder 3">
            <a:extLst>
              <a:ext uri="{FF2B5EF4-FFF2-40B4-BE49-F238E27FC236}">
                <a16:creationId xmlns:a16="http://schemas.microsoft.com/office/drawing/2014/main" id="{0A11107B-53BD-48FA-9AA1-A92700B1E64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6741908-C12C-48D4-A2C6-E240EB14F31D}" type="slidenum">
              <a:rPr lang="en-US" altLang="en-US" smtClean="0">
                <a:solidFill>
                  <a:schemeClr val="accent2"/>
                </a:solidFill>
              </a:rPr>
              <a:pPr/>
              <a:t>3</a:t>
            </a:fld>
            <a:endParaRPr lang="en-US" altLang="en-US">
              <a:solidFill>
                <a:schemeClr val="accent2"/>
              </a:solidFill>
            </a:endParaRPr>
          </a:p>
        </p:txBody>
      </p:sp>
      <p:pic>
        <p:nvPicPr>
          <p:cNvPr id="15364" name="Picture 5">
            <a:extLst>
              <a:ext uri="{FF2B5EF4-FFF2-40B4-BE49-F238E27FC236}">
                <a16:creationId xmlns:a16="http://schemas.microsoft.com/office/drawing/2014/main" id="{19DB8F06-8677-4AE9-9669-795C174C69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E8389ED7-457B-48D9-8C06-B0DD41ACE5E6}"/>
              </a:ext>
            </a:extLst>
          </p:cNvPr>
          <p:cNvSpPr/>
          <p:nvPr/>
        </p:nvSpPr>
        <p:spPr>
          <a:xfrm>
            <a:off x="457200" y="1981200"/>
            <a:ext cx="8229600" cy="4047262"/>
          </a:xfrm>
          <a:prstGeom prst="rect">
            <a:avLst/>
          </a:prstGeom>
        </p:spPr>
        <p:txBody>
          <a:bodyPr>
            <a:spAutoFit/>
          </a:bodyPr>
          <a:lstStyle/>
          <a:p>
            <a:pPr>
              <a:spcAft>
                <a:spcPts val="1800"/>
              </a:spcAft>
              <a:defRPr/>
            </a:pPr>
            <a:r>
              <a:rPr lang="en-US" sz="2400" b="1" dirty="0">
                <a:latin typeface="Tahoma" panose="020B0604030504040204" pitchFamily="34" charset="0"/>
                <a:ea typeface="Tahoma" panose="020B0604030504040204" pitchFamily="34" charset="0"/>
                <a:cs typeface="Tahoma" panose="020B0604030504040204" pitchFamily="34" charset="0"/>
              </a:rPr>
              <a:t>This presentation will discuss:</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CVS </a:t>
            </a:r>
            <a:r>
              <a:rPr lang="en-US" sz="2400" dirty="0">
                <a:latin typeface="Tahoma" panose="020B0604030504040204" pitchFamily="34" charset="0"/>
                <a:ea typeface="Tahoma" panose="020B0604030504040204" pitchFamily="34" charset="0"/>
                <a:cs typeface="Tahoma" panose="020B0604030504040204" pitchFamily="34" charset="0"/>
              </a:rPr>
              <a:t>Toxicity from Nonclinical Studies by Therapeutic Area</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CVS Toxicity from Clinical Studies by Therapeutic Area</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Well-Studied Agents (GI Motility): Cisapride</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Bioanalytical Assays</a:t>
            </a:r>
          </a:p>
          <a:p>
            <a:pPr marL="457200" indent="-457200">
              <a:spcAft>
                <a:spcPts val="120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Next Steps</a:t>
            </a:r>
          </a:p>
          <a:p>
            <a:pPr marL="457200" indent="-457200">
              <a:spcAft>
                <a:spcPts val="0"/>
              </a:spcAft>
              <a:buClr>
                <a:srgbClr val="78B832"/>
              </a:buClr>
              <a:buFont typeface="Wingdings" panose="05000000000000000000" pitchFamily="2" charset="2"/>
              <a:buChar char="q"/>
              <a:defRPr/>
            </a:pPr>
            <a:r>
              <a:rPr lang="en-US" sz="2400">
                <a:latin typeface="Tahoma" panose="020B0604030504040204" pitchFamily="34" charset="0"/>
                <a:ea typeface="Tahoma" panose="020B0604030504040204" pitchFamily="34" charset="0"/>
                <a:cs typeface="Tahoma" panose="020B0604030504040204" pitchFamily="34" charset="0"/>
              </a:rPr>
              <a:t>Call To Action</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04618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C2299C0C-DFCA-47CE-873B-6103EFEDCD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BD9CB2D-56DD-4865-B4DF-1223C669840B}" type="slidenum">
              <a:rPr lang="en-US" altLang="en-US" smtClean="0">
                <a:solidFill>
                  <a:schemeClr val="accent2"/>
                </a:solidFill>
              </a:rPr>
              <a:pPr/>
              <a:t>4</a:t>
            </a:fld>
            <a:endParaRPr lang="en-US" altLang="en-US">
              <a:solidFill>
                <a:schemeClr val="accent2"/>
              </a:solidFill>
            </a:endParaRPr>
          </a:p>
        </p:txBody>
      </p:sp>
      <p:pic>
        <p:nvPicPr>
          <p:cNvPr id="16387" name="Picture 2">
            <a:extLst>
              <a:ext uri="{FF2B5EF4-FFF2-40B4-BE49-F238E27FC236}">
                <a16:creationId xmlns:a16="http://schemas.microsoft.com/office/drawing/2014/main" id="{E5D9462A-1A4C-477A-BFCF-7060DD39D1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itle 1">
            <a:extLst>
              <a:ext uri="{FF2B5EF4-FFF2-40B4-BE49-F238E27FC236}">
                <a16:creationId xmlns:a16="http://schemas.microsoft.com/office/drawing/2014/main" id="{8CDEF32C-0579-4914-893F-3FA7B365014E}"/>
              </a:ext>
            </a:extLst>
          </p:cNvPr>
          <p:cNvSpPr txBox="1">
            <a:spLocks/>
          </p:cNvSpPr>
          <p:nvPr/>
        </p:nvSpPr>
        <p:spPr bwMode="auto">
          <a:xfrm>
            <a:off x="576263" y="400049"/>
            <a:ext cx="7989887" cy="106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lgn="ctr">
              <a:buNone/>
              <a:defRPr/>
            </a:pPr>
            <a:r>
              <a:rPr lang="en-US" altLang="en-US" sz="3000" b="1">
                <a:solidFill>
                  <a:schemeClr val="tx1"/>
                </a:solidFill>
                <a:latin typeface="Cambria" panose="02040503050406030204" pitchFamily="18" charset="0"/>
              </a:rPr>
              <a:t>Cardiac Safety Research Consortium</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488950" y="13716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8C8042F-363B-4876-82DC-F4AB0D117937}"/>
              </a:ext>
            </a:extLst>
          </p:cNvPr>
          <p:cNvSpPr txBox="1">
            <a:spLocks/>
          </p:cNvSpPr>
          <p:nvPr/>
        </p:nvSpPr>
        <p:spPr bwMode="auto">
          <a:xfrm>
            <a:off x="576263" y="1473943"/>
            <a:ext cx="8110537" cy="431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p:txBody>
      </p:sp>
      <p:graphicFrame>
        <p:nvGraphicFramePr>
          <p:cNvPr id="2" name="Object 1">
            <a:extLst>
              <a:ext uri="{FF2B5EF4-FFF2-40B4-BE49-F238E27FC236}">
                <a16:creationId xmlns:a16="http://schemas.microsoft.com/office/drawing/2014/main" id="{8CF7BF67-6AF2-4687-85EA-E3D45560AC36}"/>
              </a:ext>
            </a:extLst>
          </p:cNvPr>
          <p:cNvGraphicFramePr>
            <a:graphicFrameLocks noChangeAspect="1"/>
          </p:cNvGraphicFramePr>
          <p:nvPr>
            <p:extLst>
              <p:ext uri="{D42A27DB-BD31-4B8C-83A1-F6EECF244321}">
                <p14:modId xmlns:p14="http://schemas.microsoft.com/office/powerpoint/2010/main" val="3809037153"/>
              </p:ext>
            </p:extLst>
          </p:nvPr>
        </p:nvGraphicFramePr>
        <p:xfrm>
          <a:off x="1450182" y="1546391"/>
          <a:ext cx="6062661" cy="4463884"/>
        </p:xfrm>
        <a:graphic>
          <a:graphicData uri="http://schemas.openxmlformats.org/presentationml/2006/ole">
            <mc:AlternateContent xmlns:mc="http://schemas.openxmlformats.org/markup-compatibility/2006">
              <mc:Choice xmlns:v="urn:schemas-microsoft-com:vml" Requires="v">
                <p:oleObj spid="_x0000_s4159" name="Document" r:id="rId4" imgW="6792269" imgH="5879513" progId="Word.Document.12">
                  <p:embed/>
                </p:oleObj>
              </mc:Choice>
              <mc:Fallback>
                <p:oleObj name="Document" r:id="rId4" imgW="6792269" imgH="5879513" progId="Word.Document.12">
                  <p:embed/>
                  <p:pic>
                    <p:nvPicPr>
                      <p:cNvPr id="0" name=""/>
                      <p:cNvPicPr/>
                      <p:nvPr/>
                    </p:nvPicPr>
                    <p:blipFill>
                      <a:blip r:embed="rId5"/>
                      <a:stretch>
                        <a:fillRect/>
                      </a:stretch>
                    </p:blipFill>
                    <p:spPr>
                      <a:xfrm>
                        <a:off x="1450182" y="1546391"/>
                        <a:ext cx="6062661" cy="4463884"/>
                      </a:xfrm>
                      <a:prstGeom prst="rect">
                        <a:avLst/>
                      </a:prstGeom>
                    </p:spPr>
                  </p:pic>
                </p:oleObj>
              </mc:Fallback>
            </mc:AlternateContent>
          </a:graphicData>
        </a:graphic>
      </p:graphicFrame>
    </p:spTree>
    <p:extLst>
      <p:ext uri="{BB962C8B-B14F-4D97-AF65-F5344CB8AC3E}">
        <p14:creationId xmlns:p14="http://schemas.microsoft.com/office/powerpoint/2010/main" val="4195202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C2299C0C-DFCA-47CE-873B-6103EFEDCD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BD9CB2D-56DD-4865-B4DF-1223C669840B}" type="slidenum">
              <a:rPr lang="en-US" altLang="en-US" smtClean="0">
                <a:solidFill>
                  <a:schemeClr val="accent2"/>
                </a:solidFill>
              </a:rPr>
              <a:pPr/>
              <a:t>5</a:t>
            </a:fld>
            <a:endParaRPr lang="en-US" altLang="en-US">
              <a:solidFill>
                <a:schemeClr val="accent2"/>
              </a:solidFill>
            </a:endParaRPr>
          </a:p>
        </p:txBody>
      </p:sp>
      <p:pic>
        <p:nvPicPr>
          <p:cNvPr id="16387" name="Picture 2">
            <a:extLst>
              <a:ext uri="{FF2B5EF4-FFF2-40B4-BE49-F238E27FC236}">
                <a16:creationId xmlns:a16="http://schemas.microsoft.com/office/drawing/2014/main" id="{E5D9462A-1A4C-477A-BFCF-7060DD39D1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itle 1">
            <a:extLst>
              <a:ext uri="{FF2B5EF4-FFF2-40B4-BE49-F238E27FC236}">
                <a16:creationId xmlns:a16="http://schemas.microsoft.com/office/drawing/2014/main" id="{8CDEF32C-0579-4914-893F-3FA7B365014E}"/>
              </a:ext>
            </a:extLst>
          </p:cNvPr>
          <p:cNvSpPr txBox="1">
            <a:spLocks/>
          </p:cNvSpPr>
          <p:nvPr/>
        </p:nvSpPr>
        <p:spPr bwMode="auto">
          <a:xfrm>
            <a:off x="576263" y="400049"/>
            <a:ext cx="7989887" cy="106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lgn="ctr">
              <a:buNone/>
              <a:defRPr/>
            </a:pPr>
            <a:r>
              <a:rPr lang="en-US" altLang="en-US" sz="3000" b="1">
                <a:solidFill>
                  <a:schemeClr val="tx1"/>
                </a:solidFill>
                <a:latin typeface="Cambria" panose="02040503050406030204" pitchFamily="18" charset="0"/>
              </a:rPr>
              <a:t>Cardiac Safety Research Consortium</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488950" y="13716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8C8042F-363B-4876-82DC-F4AB0D117937}"/>
              </a:ext>
            </a:extLst>
          </p:cNvPr>
          <p:cNvSpPr txBox="1">
            <a:spLocks/>
          </p:cNvSpPr>
          <p:nvPr/>
        </p:nvSpPr>
        <p:spPr bwMode="auto">
          <a:xfrm>
            <a:off x="576263" y="1473943"/>
            <a:ext cx="8110537" cy="431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p:txBody>
      </p:sp>
      <p:graphicFrame>
        <p:nvGraphicFramePr>
          <p:cNvPr id="3" name="Object 2">
            <a:extLst>
              <a:ext uri="{FF2B5EF4-FFF2-40B4-BE49-F238E27FC236}">
                <a16:creationId xmlns:a16="http://schemas.microsoft.com/office/drawing/2014/main" id="{2F5B5203-F4D3-446A-8335-3B5BBD835D97}"/>
              </a:ext>
            </a:extLst>
          </p:cNvPr>
          <p:cNvGraphicFramePr>
            <a:graphicFrameLocks noChangeAspect="1"/>
          </p:cNvGraphicFramePr>
          <p:nvPr>
            <p:extLst>
              <p:ext uri="{D42A27DB-BD31-4B8C-83A1-F6EECF244321}">
                <p14:modId xmlns:p14="http://schemas.microsoft.com/office/powerpoint/2010/main" val="4002074325"/>
              </p:ext>
            </p:extLst>
          </p:nvPr>
        </p:nvGraphicFramePr>
        <p:xfrm>
          <a:off x="1230312" y="1629229"/>
          <a:ext cx="6681788" cy="4386942"/>
        </p:xfrm>
        <a:graphic>
          <a:graphicData uri="http://schemas.openxmlformats.org/presentationml/2006/ole">
            <mc:AlternateContent xmlns:mc="http://schemas.openxmlformats.org/markup-compatibility/2006">
              <mc:Choice xmlns:v="urn:schemas-microsoft-com:vml" Requires="v">
                <p:oleObj spid="_x0000_s3136" name="Document" r:id="rId4" imgW="6681518" imgH="4814535" progId="Word.Document.12">
                  <p:embed/>
                </p:oleObj>
              </mc:Choice>
              <mc:Fallback>
                <p:oleObj name="Document" r:id="rId4" imgW="6681518" imgH="4814535" progId="Word.Document.12">
                  <p:embed/>
                  <p:pic>
                    <p:nvPicPr>
                      <p:cNvPr id="0" name=""/>
                      <p:cNvPicPr/>
                      <p:nvPr/>
                    </p:nvPicPr>
                    <p:blipFill>
                      <a:blip r:embed="rId5"/>
                      <a:stretch>
                        <a:fillRect/>
                      </a:stretch>
                    </p:blipFill>
                    <p:spPr>
                      <a:xfrm>
                        <a:off x="1230312" y="1629229"/>
                        <a:ext cx="6681788" cy="4386942"/>
                      </a:xfrm>
                      <a:prstGeom prst="rect">
                        <a:avLst/>
                      </a:prstGeom>
                    </p:spPr>
                  </p:pic>
                </p:oleObj>
              </mc:Fallback>
            </mc:AlternateContent>
          </a:graphicData>
        </a:graphic>
      </p:graphicFrame>
    </p:spTree>
    <p:extLst>
      <p:ext uri="{BB962C8B-B14F-4D97-AF65-F5344CB8AC3E}">
        <p14:creationId xmlns:p14="http://schemas.microsoft.com/office/powerpoint/2010/main" val="2688714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C2299C0C-DFCA-47CE-873B-6103EFEDCD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BD9CB2D-56DD-4865-B4DF-1223C669840B}" type="slidenum">
              <a:rPr lang="en-US" altLang="en-US" smtClean="0">
                <a:solidFill>
                  <a:schemeClr val="accent2"/>
                </a:solidFill>
              </a:rPr>
              <a:pPr/>
              <a:t>6</a:t>
            </a:fld>
            <a:endParaRPr lang="en-US" altLang="en-US">
              <a:solidFill>
                <a:schemeClr val="accent2"/>
              </a:solidFill>
            </a:endParaRPr>
          </a:p>
        </p:txBody>
      </p:sp>
      <p:pic>
        <p:nvPicPr>
          <p:cNvPr id="16387" name="Picture 2">
            <a:extLst>
              <a:ext uri="{FF2B5EF4-FFF2-40B4-BE49-F238E27FC236}">
                <a16:creationId xmlns:a16="http://schemas.microsoft.com/office/drawing/2014/main" id="{E5D9462A-1A4C-477A-BFCF-7060DD39D1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itle 1">
            <a:extLst>
              <a:ext uri="{FF2B5EF4-FFF2-40B4-BE49-F238E27FC236}">
                <a16:creationId xmlns:a16="http://schemas.microsoft.com/office/drawing/2014/main" id="{8CDEF32C-0579-4914-893F-3FA7B365014E}"/>
              </a:ext>
            </a:extLst>
          </p:cNvPr>
          <p:cNvSpPr txBox="1">
            <a:spLocks/>
          </p:cNvSpPr>
          <p:nvPr/>
        </p:nvSpPr>
        <p:spPr bwMode="auto">
          <a:xfrm>
            <a:off x="576263" y="400049"/>
            <a:ext cx="7989887" cy="106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Introduction to Drug-Induced Cardiovascular Safety and Regulatory</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488950" y="1467016"/>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8C8042F-363B-4876-82DC-F4AB0D117937}"/>
              </a:ext>
            </a:extLst>
          </p:cNvPr>
          <p:cNvSpPr txBox="1">
            <a:spLocks/>
          </p:cNvSpPr>
          <p:nvPr/>
        </p:nvSpPr>
        <p:spPr bwMode="auto">
          <a:xfrm>
            <a:off x="515937" y="1559992"/>
            <a:ext cx="8110537" cy="377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indent="-342900">
              <a:spcBef>
                <a:spcPct val="0"/>
              </a:spcBef>
            </a:pPr>
            <a:r>
              <a:rPr lang="en-US" altLang="en-US" sz="2400">
                <a:solidFill>
                  <a:schemeClr val="tx1"/>
                </a:solidFill>
                <a:latin typeface="Tahoma" panose="020B0604030504040204" pitchFamily="34" charset="0"/>
                <a:cs typeface="Tahoma" panose="020B0604030504040204" pitchFamily="34" charset="0"/>
              </a:rPr>
              <a:t>Cardiovascular safety has been a primary focal point of drug development in adult patients over the past few decades, and, guidelines (eg, ICH E14) have been developed to address cardiovascular safety within drug development programs across all therapeutic areas.</a:t>
            </a:r>
          </a:p>
          <a:p>
            <a:pPr marL="342900" indent="-342900">
              <a:spcBef>
                <a:spcPts val="600"/>
              </a:spcBef>
            </a:pPr>
            <a:r>
              <a:rPr lang="en-US" altLang="en-US" sz="2400">
                <a:solidFill>
                  <a:schemeClr val="tx1"/>
                </a:solidFill>
                <a:latin typeface="Tahoma" panose="020B0604030504040204" pitchFamily="34" charset="0"/>
                <a:cs typeface="Tahoma" panose="020B0604030504040204" pitchFamily="34" charset="0"/>
              </a:rPr>
              <a:t>However, there are no specific guidelines that address cardiovascular safety secondary to drug administration in the pediatric population.</a:t>
            </a:r>
            <a:r>
              <a:rPr lang="en-US" altLang="en-US" sz="2400" baseline="30000">
                <a:solidFill>
                  <a:schemeClr val="tx1"/>
                </a:solidFill>
                <a:latin typeface="Tahoma" panose="020B0604030504040204" pitchFamily="34" charset="0"/>
                <a:cs typeface="Tahoma" panose="020B0604030504040204" pitchFamily="34" charset="0"/>
              </a:rPr>
              <a:t>1</a:t>
            </a:r>
            <a:endParaRPr lang="en-US" altLang="en-US" sz="2400" baseline="30000">
              <a:solidFill>
                <a:schemeClr val="tx1"/>
              </a:solidFill>
              <a:highlight>
                <a:srgbClr val="00FF00"/>
              </a:highlight>
              <a:latin typeface="Tahoma" panose="020B0604030504040204" pitchFamily="34" charset="0"/>
              <a:cs typeface="Tahoma" panose="020B0604030504040204" pitchFamily="34" charset="0"/>
            </a:endParaRPr>
          </a:p>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22D4CDC9-8929-4EC4-B9A2-8A9E464CAA2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58C26A6-BBD1-4184-B8A9-5B8EB224FF2D}" type="slidenum">
              <a:rPr lang="en-US" altLang="en-US" smtClean="0">
                <a:solidFill>
                  <a:schemeClr val="accent2"/>
                </a:solidFill>
              </a:rPr>
              <a:pPr/>
              <a:t>7</a:t>
            </a:fld>
            <a:endParaRPr lang="en-US" altLang="en-US">
              <a:solidFill>
                <a:schemeClr val="accent2"/>
              </a:solidFill>
            </a:endParaRPr>
          </a:p>
        </p:txBody>
      </p:sp>
      <p:pic>
        <p:nvPicPr>
          <p:cNvPr id="17411" name="Picture 2">
            <a:extLst>
              <a:ext uri="{FF2B5EF4-FFF2-40B4-BE49-F238E27FC236}">
                <a16:creationId xmlns:a16="http://schemas.microsoft.com/office/drawing/2014/main" id="{5284A468-F3AA-4AB3-9377-D8653B81F3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itle 1">
            <a:extLst>
              <a:ext uri="{FF2B5EF4-FFF2-40B4-BE49-F238E27FC236}">
                <a16:creationId xmlns:a16="http://schemas.microsoft.com/office/drawing/2014/main" id="{3E1EB71A-7062-4078-8AB5-675648784821}"/>
              </a:ext>
            </a:extLst>
          </p:cNvPr>
          <p:cNvSpPr txBox="1">
            <a:spLocks/>
          </p:cNvSpPr>
          <p:nvPr/>
        </p:nvSpPr>
        <p:spPr bwMode="auto">
          <a:xfrm>
            <a:off x="576263" y="457199"/>
            <a:ext cx="7989887" cy="106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Introduction to Drug-Induced Cardiovascular Safety and Regulatory</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446836"/>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414" name="Content Placeholder 4">
            <a:extLst>
              <a:ext uri="{FF2B5EF4-FFF2-40B4-BE49-F238E27FC236}">
                <a16:creationId xmlns:a16="http://schemas.microsoft.com/office/drawing/2014/main" id="{1709F2D2-0E8C-468A-823B-DD25D8FB7C77}"/>
              </a:ext>
            </a:extLst>
          </p:cNvPr>
          <p:cNvSpPr txBox="1">
            <a:spLocks/>
          </p:cNvSpPr>
          <p:nvPr/>
        </p:nvSpPr>
        <p:spPr bwMode="auto">
          <a:xfrm>
            <a:off x="576263" y="1520817"/>
            <a:ext cx="8110537" cy="443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indent="-342900">
              <a:spcBef>
                <a:spcPct val="0"/>
              </a:spcBef>
              <a:spcAft>
                <a:spcPts val="1200"/>
              </a:spcAft>
            </a:pPr>
            <a:r>
              <a:rPr lang="en-US" altLang="en-US" sz="2400">
                <a:solidFill>
                  <a:schemeClr val="tx1"/>
                </a:solidFill>
                <a:latin typeface="Tahoma" panose="020B0604030504040204" pitchFamily="34" charset="0"/>
                <a:cs typeface="Tahoma" panose="020B0604030504040204" pitchFamily="34" charset="0"/>
              </a:rPr>
              <a:t>Neonatologists are provided with many challenges when treating various diseases in the pediatric patient population, which includes neonates and premature infants. </a:t>
            </a:r>
          </a:p>
          <a:p>
            <a:pPr marL="342900" indent="-342900">
              <a:spcBef>
                <a:spcPct val="0"/>
              </a:spcBef>
              <a:spcAft>
                <a:spcPts val="1200"/>
              </a:spcAft>
            </a:pPr>
            <a:r>
              <a:rPr lang="en-US" altLang="en-US" sz="2400">
                <a:solidFill>
                  <a:schemeClr val="tx1"/>
                </a:solidFill>
                <a:latin typeface="Tahoma" panose="020B0604030504040204" pitchFamily="34" charset="0"/>
                <a:cs typeface="Tahoma" panose="020B0604030504040204" pitchFamily="34" charset="0"/>
              </a:rPr>
              <a:t>Drug therapy, an essential component in the treatment of most neonatal disorders, is difficult, at best, due to:</a:t>
            </a:r>
          </a:p>
          <a:p>
            <a:pPr marL="690563" lvl="1" indent="-342900">
              <a:spcBef>
                <a:spcPct val="0"/>
              </a:spcBef>
              <a:spcAft>
                <a:spcPts val="1200"/>
              </a:spcAft>
            </a:pPr>
            <a:r>
              <a:rPr lang="en-US" altLang="en-US" sz="2200">
                <a:solidFill>
                  <a:schemeClr val="tx1"/>
                </a:solidFill>
                <a:latin typeface="Tahoma" panose="020B0604030504040204" pitchFamily="34" charset="0"/>
                <a:cs typeface="Tahoma" panose="020B0604030504040204" pitchFamily="34" charset="0"/>
              </a:rPr>
              <a:t>Limited study and labeling of drugs for neonates</a:t>
            </a:r>
          </a:p>
          <a:p>
            <a:pPr lvl="1" indent="0">
              <a:spcBef>
                <a:spcPct val="0"/>
              </a:spcBef>
              <a:spcAft>
                <a:spcPts val="1200"/>
              </a:spcAft>
              <a:buNone/>
            </a:pPr>
            <a:r>
              <a:rPr lang="en-US" altLang="en-US" sz="2200">
                <a:solidFill>
                  <a:schemeClr val="tx1"/>
                </a:solidFill>
                <a:latin typeface="Tahoma" panose="020B0604030504040204" pitchFamily="34" charset="0"/>
                <a:cs typeface="Tahoma" panose="020B0604030504040204" pitchFamily="34" charset="0"/>
              </a:rPr>
              <a:t>leading to,</a:t>
            </a:r>
          </a:p>
          <a:p>
            <a:pPr marL="690563" lvl="1" indent="-342900">
              <a:spcBef>
                <a:spcPct val="0"/>
              </a:spcBef>
              <a:spcAft>
                <a:spcPts val="1200"/>
              </a:spcAft>
            </a:pPr>
            <a:r>
              <a:rPr lang="en-US" altLang="en-US" sz="2200">
                <a:solidFill>
                  <a:schemeClr val="tx1"/>
                </a:solidFill>
                <a:latin typeface="Tahoma" panose="020B0604030504040204" pitchFamily="34" charset="0"/>
                <a:cs typeface="Tahoma" panose="020B0604030504040204" pitchFamily="34" charset="0"/>
              </a:rPr>
              <a:t>Off-label use and extrapolation of efficacious dosing based on approved adult doses</a:t>
            </a:r>
          </a:p>
          <a:p>
            <a:pPr algn="just">
              <a:spcBef>
                <a:spcPct val="0"/>
              </a:spcBef>
              <a:spcAft>
                <a:spcPct val="0"/>
              </a:spcAft>
              <a:buFont typeface="Wingdings 2" panose="05020102010507070707" pitchFamily="18" charset="2"/>
              <a:buNone/>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50C4B243-0F0E-45DC-AA2A-EF2E34FA87C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F426B7A-EA76-4E54-886F-6086A3747C97}" type="slidenum">
              <a:rPr lang="en-US" altLang="en-US" smtClean="0">
                <a:solidFill>
                  <a:schemeClr val="accent2"/>
                </a:solidFill>
              </a:rPr>
              <a:pPr/>
              <a:t>8</a:t>
            </a:fld>
            <a:endParaRPr lang="en-US" altLang="en-US">
              <a:solidFill>
                <a:schemeClr val="accent2"/>
              </a:solidFill>
            </a:endParaRPr>
          </a:p>
        </p:txBody>
      </p:sp>
      <p:pic>
        <p:nvPicPr>
          <p:cNvPr id="27651" name="Picture 2">
            <a:extLst>
              <a:ext uri="{FF2B5EF4-FFF2-40B4-BE49-F238E27FC236}">
                <a16:creationId xmlns:a16="http://schemas.microsoft.com/office/drawing/2014/main" id="{A4999759-DD14-4EAD-8B21-B174DE7FA0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itle 1">
            <a:extLst>
              <a:ext uri="{FF2B5EF4-FFF2-40B4-BE49-F238E27FC236}">
                <a16:creationId xmlns:a16="http://schemas.microsoft.com/office/drawing/2014/main" id="{02BAE951-EEB1-4924-B454-ACCC78FEB436}"/>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Approaches to Drug Development</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438" name="Content Placeholder 4">
            <a:extLst>
              <a:ext uri="{FF2B5EF4-FFF2-40B4-BE49-F238E27FC236}">
                <a16:creationId xmlns:a16="http://schemas.microsoft.com/office/drawing/2014/main" id="{D44262D3-C272-4587-8FF1-53741B8D8126}"/>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800100" indent="-3429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39725" lvl="1" indent="-339725">
              <a:spcBef>
                <a:spcPct val="0"/>
              </a:spcBef>
              <a:spcAft>
                <a:spcPts val="1200"/>
              </a:spcAft>
              <a:defRPr/>
            </a:pPr>
            <a:r>
              <a:rPr lang="en-US" altLang="en-US" sz="2400" dirty="0">
                <a:solidFill>
                  <a:schemeClr val="tx1"/>
                </a:solidFill>
                <a:latin typeface="Tahoma" panose="020B0604030504040204" pitchFamily="34" charset="0"/>
                <a:cs typeface="Tahoma" panose="020B0604030504040204" pitchFamily="34" charset="0"/>
              </a:rPr>
              <a:t>Per the FDA, when clinical PK studies in pediatric patients are not feasible, there are situations where interpolation or extrapolation of PK data from existing data in adults may be </a:t>
            </a:r>
            <a:r>
              <a:rPr lang="en-US" altLang="en-US" sz="2400">
                <a:solidFill>
                  <a:schemeClr val="tx1"/>
                </a:solidFill>
                <a:latin typeface="Tahoma" panose="020B0604030504040204" pitchFamily="34" charset="0"/>
                <a:cs typeface="Tahoma" panose="020B0604030504040204" pitchFamily="34" charset="0"/>
              </a:rPr>
              <a:t>sufficient.</a:t>
            </a:r>
            <a:r>
              <a:rPr lang="en-US" altLang="en-US" sz="2400" baseline="30000">
                <a:solidFill>
                  <a:schemeClr val="tx1"/>
                </a:solidFill>
                <a:latin typeface="Tahoma" panose="020B0604030504040204" pitchFamily="34" charset="0"/>
                <a:cs typeface="Tahoma" panose="020B0604030504040204" pitchFamily="34" charset="0"/>
              </a:rPr>
              <a:t>2</a:t>
            </a:r>
            <a:endParaRPr lang="en-US" altLang="en-US" sz="2400" baseline="30000">
              <a:solidFill>
                <a:schemeClr val="tx1"/>
              </a:solidFill>
              <a:highlight>
                <a:srgbClr val="00FF00"/>
              </a:highlight>
              <a:latin typeface="Tahoma" panose="020B0604030504040204" pitchFamily="34" charset="0"/>
              <a:cs typeface="Tahoma" panose="020B0604030504040204" pitchFamily="34" charset="0"/>
            </a:endParaRPr>
          </a:p>
          <a:p>
            <a:pPr marL="339725" lvl="1" indent="-339725">
              <a:spcBef>
                <a:spcPct val="0"/>
              </a:spcBef>
              <a:spcAft>
                <a:spcPts val="1200"/>
              </a:spcAft>
              <a:defRPr/>
            </a:pPr>
            <a:r>
              <a:rPr lang="en-US" altLang="en-US" sz="2400">
                <a:solidFill>
                  <a:schemeClr val="tx1"/>
                </a:solidFill>
                <a:latin typeface="Tahoma" panose="020B0604030504040204" pitchFamily="34" charset="0"/>
                <a:cs typeface="Tahoma" panose="020B0604030504040204" pitchFamily="34" charset="0"/>
              </a:rPr>
              <a:t>Extrapolation </a:t>
            </a:r>
            <a:r>
              <a:rPr lang="en-US" altLang="en-US" sz="2400" dirty="0">
                <a:solidFill>
                  <a:schemeClr val="tx1"/>
                </a:solidFill>
                <a:latin typeface="Tahoma" panose="020B0604030504040204" pitchFamily="34" charset="0"/>
                <a:cs typeface="Tahoma" panose="020B0604030504040204" pitchFamily="34" charset="0"/>
              </a:rPr>
              <a:t>of data to very young pediatric patients, particularly neonates, is rarely credible:</a:t>
            </a:r>
          </a:p>
          <a:p>
            <a:pPr marL="690563" lvl="2" indent="-339725">
              <a:spcBef>
                <a:spcPct val="0"/>
              </a:spcBef>
              <a:spcAft>
                <a:spcPts val="400"/>
              </a:spcAft>
              <a:defRPr/>
            </a:pPr>
            <a:r>
              <a:rPr lang="en-US" altLang="en-US" sz="2200" dirty="0">
                <a:solidFill>
                  <a:schemeClr val="tx1"/>
                </a:solidFill>
                <a:latin typeface="Tahoma" panose="020B0604030504040204" pitchFamily="34" charset="0"/>
                <a:cs typeface="Tahoma" panose="020B0604030504040204" pitchFamily="34" charset="0"/>
              </a:rPr>
              <a:t>Significant metabolic differences may exist between this population and older pediatric population or adults which give rise to considerable variability in metabolism and drug disposition.</a:t>
            </a:r>
          </a:p>
          <a:p>
            <a:pPr marL="690563" lvl="2" indent="-339725">
              <a:spcBef>
                <a:spcPct val="0"/>
              </a:spcBef>
              <a:spcAft>
                <a:spcPts val="400"/>
              </a:spcAft>
              <a:defRPr/>
            </a:pPr>
            <a:r>
              <a:rPr lang="en-US" altLang="en-US" sz="2200" dirty="0">
                <a:solidFill>
                  <a:schemeClr val="tx1"/>
                </a:solidFill>
                <a:latin typeface="Tahoma" panose="020B0604030504040204" pitchFamily="34" charset="0"/>
                <a:cs typeface="Tahoma" panose="020B0604030504040204" pitchFamily="34" charset="0"/>
              </a:rPr>
              <a:t>This variability may lead to an altered dose-response </a:t>
            </a:r>
            <a:r>
              <a:rPr lang="en-US" altLang="en-US" sz="2200">
                <a:solidFill>
                  <a:schemeClr val="tx1"/>
                </a:solidFill>
                <a:latin typeface="Tahoma" panose="020B0604030504040204" pitchFamily="34" charset="0"/>
                <a:cs typeface="Tahoma" panose="020B0604030504040204" pitchFamily="34" charset="0"/>
              </a:rPr>
              <a:t>relationship.</a:t>
            </a:r>
          </a:p>
          <a:p>
            <a:pPr>
              <a:spcBef>
                <a:spcPct val="0"/>
              </a:spcBef>
              <a:spcAft>
                <a:spcPct val="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defRPr/>
            </a:pPr>
            <a:endParaRPr lang="en-US" altLang="en-US" sz="2400" dirty="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defRPr/>
            </a:pPr>
            <a:endParaRPr lang="en-US" altLang="en-US" sz="24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1871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F241AF62-7819-4B6B-A491-997F60D4FEA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B79323-BB05-48DC-A186-F4C0A14BC848}" type="slidenum">
              <a:rPr lang="en-US" altLang="en-US" smtClean="0">
                <a:solidFill>
                  <a:schemeClr val="accent2"/>
                </a:solidFill>
              </a:rPr>
              <a:pPr/>
              <a:t>9</a:t>
            </a:fld>
            <a:endParaRPr lang="en-US" altLang="en-US">
              <a:solidFill>
                <a:schemeClr val="accent2"/>
              </a:solidFill>
            </a:endParaRPr>
          </a:p>
        </p:txBody>
      </p:sp>
      <p:pic>
        <p:nvPicPr>
          <p:cNvPr id="18435" name="Picture 2">
            <a:extLst>
              <a:ext uri="{FF2B5EF4-FFF2-40B4-BE49-F238E27FC236}">
                <a16:creationId xmlns:a16="http://schemas.microsoft.com/office/drawing/2014/main" id="{9C347095-1EAE-4A0B-A9C4-82D9CB0A97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itle 1">
            <a:extLst>
              <a:ext uri="{FF2B5EF4-FFF2-40B4-BE49-F238E27FC236}">
                <a16:creationId xmlns:a16="http://schemas.microsoft.com/office/drawing/2014/main" id="{CFF04F02-EA0C-4A8A-A704-0434FBEF2764}"/>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Pharmacology  </a:t>
            </a: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76263" y="1219200"/>
            <a:ext cx="8110537" cy="44958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339725" indent="-339725">
              <a:spcBef>
                <a:spcPts val="0"/>
              </a:spcBef>
              <a:defRPr/>
            </a:pPr>
            <a:r>
              <a:rPr lang="en-US" altLang="en-US" sz="2400" dirty="0">
                <a:solidFill>
                  <a:schemeClr val="tx1"/>
                </a:solidFill>
                <a:latin typeface="Tahoma" panose="020B0604030504040204" pitchFamily="34" charset="0"/>
                <a:cs typeface="Tahoma" panose="020B0604030504040204" pitchFamily="34" charset="0"/>
              </a:rPr>
              <a:t>Research has been increasing in the field of neonatal pharmacology. </a:t>
            </a:r>
          </a:p>
          <a:p>
            <a:pPr marL="339725" indent="-339725">
              <a:spcBef>
                <a:spcPts val="600"/>
              </a:spcBef>
              <a:defRPr/>
            </a:pPr>
            <a:r>
              <a:rPr lang="en-US" altLang="en-US" sz="2400" dirty="0">
                <a:solidFill>
                  <a:schemeClr val="tx1"/>
                </a:solidFill>
                <a:latin typeface="Tahoma" panose="020B0604030504040204" pitchFamily="34" charset="0"/>
                <a:cs typeface="Tahoma" panose="020B0604030504040204" pitchFamily="34" charset="0"/>
              </a:rPr>
              <a:t>Knowledge integration through pharmacokinetic modeling (predictive models) may convert neonatal pharmacotherapy from ‘exploratory’ to ‘confirmatory’. </a:t>
            </a:r>
          </a:p>
          <a:p>
            <a:pPr marL="690563" lvl="1" indent="-350838">
              <a:spcBef>
                <a:spcPts val="600"/>
              </a:spcBef>
              <a:defRPr/>
            </a:pPr>
            <a:r>
              <a:rPr lang="en-US" altLang="en-US" sz="2200" dirty="0">
                <a:solidFill>
                  <a:schemeClr val="tx1"/>
                </a:solidFill>
                <a:latin typeface="Tahoma" panose="020B0604030504040204" pitchFamily="34" charset="0"/>
                <a:cs typeface="Tahoma" panose="020B0604030504040204" pitchFamily="34" charset="0"/>
              </a:rPr>
              <a:t>Illustrated by research projects related to prediction of neonatal renal clearance and glucuronidation.</a:t>
            </a:r>
          </a:p>
          <a:p>
            <a:pPr marL="690563" lvl="1" indent="-350838">
              <a:spcBef>
                <a:spcPts val="600"/>
              </a:spcBef>
              <a:defRPr/>
            </a:pPr>
            <a:r>
              <a:rPr lang="en-US" altLang="en-US" sz="2200" dirty="0">
                <a:solidFill>
                  <a:schemeClr val="tx1"/>
                </a:solidFill>
                <a:latin typeface="Tahoma" panose="020B0604030504040204" pitchFamily="34" charset="0"/>
                <a:cs typeface="Tahoma" panose="020B0604030504040204" pitchFamily="34" charset="0"/>
              </a:rPr>
              <a:t>Application of these modeling approaches may improve current knowledge of neonatal pathophysiology</a:t>
            </a:r>
            <a:r>
              <a:rPr lang="en-US" altLang="en-US" sz="2400" dirty="0">
                <a:solidFill>
                  <a:schemeClr val="tx1"/>
                </a:solidFill>
                <a:latin typeface="Tahoma" panose="020B0604030504040204" pitchFamily="34" charset="0"/>
                <a:cs typeface="Tahoma" panose="020B0604030504040204" pitchFamily="34" charset="0"/>
              </a:rPr>
              <a:t>.</a:t>
            </a: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a:extLst>
              <a:ext uri="{FF2B5EF4-FFF2-40B4-BE49-F238E27FC236}">
                <a16:creationId xmlns:a16="http://schemas.microsoft.com/office/drawing/2014/main" id="{9EA11291-5489-4EC2-97CC-79C57324080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1D14EA7-51F3-47C8-9EF2-CACDB096A0A6}" type="slidenum">
              <a:rPr lang="en-US" altLang="en-US" smtClean="0">
                <a:solidFill>
                  <a:schemeClr val="accent2"/>
                </a:solidFill>
              </a:rPr>
              <a:pPr/>
              <a:t>10</a:t>
            </a:fld>
            <a:endParaRPr lang="en-US" altLang="en-US">
              <a:solidFill>
                <a:schemeClr val="accent2"/>
              </a:solidFill>
            </a:endParaRPr>
          </a:p>
        </p:txBody>
      </p:sp>
      <p:pic>
        <p:nvPicPr>
          <p:cNvPr id="19459" name="Picture 2">
            <a:extLst>
              <a:ext uri="{FF2B5EF4-FFF2-40B4-BE49-F238E27FC236}">
                <a16:creationId xmlns:a16="http://schemas.microsoft.com/office/drawing/2014/main" id="{8A62B2AE-DB58-45AA-B188-F98FE9EF53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itle 1">
            <a:extLst>
              <a:ext uri="{FF2B5EF4-FFF2-40B4-BE49-F238E27FC236}">
                <a16:creationId xmlns:a16="http://schemas.microsoft.com/office/drawing/2014/main" id="{E42FA97A-B694-44BF-B6D0-E7F7DBBF1E9D}"/>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Advancements  </a:t>
            </a: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1910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339725" indent="-339725">
              <a:spcBef>
                <a:spcPts val="600"/>
              </a:spcBef>
              <a:defRPr/>
            </a:pPr>
            <a:r>
              <a:rPr lang="en-US" altLang="en-US" sz="2400">
                <a:solidFill>
                  <a:schemeClr val="tx1"/>
                </a:solidFill>
                <a:latin typeface="Tahoma" panose="020B0604030504040204" pitchFamily="34" charset="0"/>
                <a:cs typeface="Tahoma" panose="020B0604030504040204" pitchFamily="34" charset="0"/>
              </a:rPr>
              <a:t>Information </a:t>
            </a:r>
            <a:r>
              <a:rPr lang="en-US" altLang="en-US" sz="2400" dirty="0">
                <a:solidFill>
                  <a:schemeClr val="tx1"/>
                </a:solidFill>
                <a:latin typeface="Tahoma" panose="020B0604030504040204" pitchFamily="34" charset="0"/>
                <a:cs typeface="Tahoma" panose="020B0604030504040204" pitchFamily="34" charset="0"/>
              </a:rPr>
              <a:t>about cardiovascular safety associated with drug administration in this patient population is minimal, and scattered</a:t>
            </a:r>
          </a:p>
          <a:p>
            <a:pPr marL="339725" indent="-339725">
              <a:spcBef>
                <a:spcPts val="600"/>
              </a:spcBef>
              <a:defRPr/>
            </a:pPr>
            <a:r>
              <a:rPr lang="en-US" altLang="en-US" sz="2400" dirty="0">
                <a:solidFill>
                  <a:schemeClr val="tx1"/>
                </a:solidFill>
                <a:latin typeface="Tahoma" panose="020B0604030504040204" pitchFamily="34" charset="0"/>
                <a:cs typeface="Tahoma" panose="020B0604030504040204" pitchFamily="34" charset="0"/>
              </a:rPr>
              <a:t>Excipients associated with drug delivery methodology or IV solutions can be associated with risk of cardiovascular toxicity in </a:t>
            </a:r>
            <a:r>
              <a:rPr lang="en-US" altLang="en-US" sz="2400">
                <a:solidFill>
                  <a:schemeClr val="tx1"/>
                </a:solidFill>
                <a:latin typeface="Tahoma" panose="020B0604030504040204" pitchFamily="34" charset="0"/>
                <a:cs typeface="Tahoma" panose="020B0604030504040204" pitchFamily="34" charset="0"/>
              </a:rPr>
              <a:t>these infants</a:t>
            </a:r>
            <a:r>
              <a:rPr lang="en-US" altLang="en-US" sz="2400" baseline="30000">
                <a:solidFill>
                  <a:schemeClr val="tx1"/>
                </a:solidFill>
                <a:latin typeface="Tahoma" panose="020B0604030504040204" pitchFamily="34" charset="0"/>
                <a:cs typeface="Tahoma" panose="020B0604030504040204" pitchFamily="34" charset="0"/>
              </a:rPr>
              <a:t>3</a:t>
            </a:r>
            <a:endParaRPr lang="en-US" altLang="en-US" sz="2400">
              <a:solidFill>
                <a:schemeClr val="tx1"/>
              </a:solidFill>
              <a:latin typeface="Tahoma" panose="020B0604030504040204" pitchFamily="34" charset="0"/>
              <a:cs typeface="Tahoma" panose="020B0604030504040204" pitchFamily="34" charset="0"/>
            </a:endParaRPr>
          </a:p>
          <a:p>
            <a:pPr marL="685800" indent="-339725">
              <a:spcBef>
                <a:spcPts val="600"/>
              </a:spcBef>
              <a:defRPr/>
            </a:pPr>
            <a:endParaRPr lang="en-US" altLang="en-US" sz="2200" baseline="30000" dirty="0">
              <a:solidFill>
                <a:schemeClr val="tx1"/>
              </a:solidFill>
              <a:latin typeface="Tahoma" panose="020B0604030504040204" pitchFamily="34" charset="0"/>
              <a:cs typeface="Tahoma" panose="020B0604030504040204" pitchFamily="34" charset="0"/>
            </a:endParaRPr>
          </a:p>
          <a:p>
            <a:pPr marL="171450" lvl="1" indent="0">
              <a:spcBef>
                <a:spcPts val="1200"/>
              </a:spcBef>
              <a:buNone/>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606EA289-71B7-414E-825C-D15D6EDE053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1E93EBD-8C0B-4861-93D2-4937B7589098}" type="slidenum">
              <a:rPr lang="en-US" altLang="en-US" smtClean="0">
                <a:solidFill>
                  <a:schemeClr val="accent2"/>
                </a:solidFill>
              </a:rPr>
              <a:pPr/>
              <a:t>11</a:t>
            </a:fld>
            <a:endParaRPr lang="en-US" altLang="en-US">
              <a:solidFill>
                <a:schemeClr val="accent2"/>
              </a:solidFill>
            </a:endParaRPr>
          </a:p>
        </p:txBody>
      </p:sp>
      <p:pic>
        <p:nvPicPr>
          <p:cNvPr id="20483" name="Picture 2">
            <a:extLst>
              <a:ext uri="{FF2B5EF4-FFF2-40B4-BE49-F238E27FC236}">
                <a16:creationId xmlns:a16="http://schemas.microsoft.com/office/drawing/2014/main" id="{6C83634F-46B6-448B-9E5D-37B6CB6FFF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itle 1">
            <a:extLst>
              <a:ext uri="{FF2B5EF4-FFF2-40B4-BE49-F238E27FC236}">
                <a16:creationId xmlns:a16="http://schemas.microsoft.com/office/drawing/2014/main" id="{8531E1DB-8A60-45FD-8154-330B6CB17CE6}"/>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657725"/>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0" lvl="1" indent="0">
              <a:spcBef>
                <a:spcPts val="0"/>
              </a:spcBef>
              <a:buNone/>
              <a:defRPr/>
            </a:pPr>
            <a:r>
              <a:rPr lang="en-US" altLang="en-US" sz="2400" dirty="0">
                <a:solidFill>
                  <a:schemeClr val="tx1"/>
                </a:solidFill>
                <a:latin typeface="Tahoma" panose="020B0604030504040204" pitchFamily="34" charset="0"/>
                <a:cs typeface="Tahoma" panose="020B0604030504040204" pitchFamily="34" charset="0"/>
              </a:rPr>
              <a:t>Premature infant and neonate physiology can be considered a ‘moving target’ due to </a:t>
            </a:r>
          </a:p>
          <a:p>
            <a:pPr marL="685800" lvl="2" indent="-349250">
              <a:spcBef>
                <a:spcPts val="0"/>
              </a:spcBef>
              <a:spcAft>
                <a:spcPts val="200"/>
              </a:spcAft>
              <a:defRPr/>
            </a:pPr>
            <a:r>
              <a:rPr lang="en-US" altLang="en-US" sz="2200" dirty="0">
                <a:solidFill>
                  <a:schemeClr val="tx1"/>
                </a:solidFill>
                <a:latin typeface="Tahoma" panose="020B0604030504040204" pitchFamily="34" charset="0"/>
                <a:cs typeface="Tahoma" panose="020B0604030504040204" pitchFamily="34" charset="0"/>
              </a:rPr>
              <a:t>Extensive variability in baseline status</a:t>
            </a:r>
          </a:p>
          <a:p>
            <a:pPr marL="685800" lvl="2" indent="-349250">
              <a:spcBef>
                <a:spcPts val="0"/>
              </a:spcBef>
              <a:spcAft>
                <a:spcPts val="200"/>
              </a:spcAft>
              <a:defRPr/>
            </a:pPr>
            <a:r>
              <a:rPr lang="en-US" altLang="en-US" sz="2200" dirty="0">
                <a:solidFill>
                  <a:schemeClr val="tx1"/>
                </a:solidFill>
                <a:latin typeface="Tahoma" panose="020B0604030504040204" pitchFamily="34" charset="0"/>
                <a:cs typeface="Tahoma" panose="020B0604030504040204" pitchFamily="34" charset="0"/>
              </a:rPr>
              <a:t>Ongoing fast development and maturation of organ systems and enzymatic pathways</a:t>
            </a:r>
          </a:p>
          <a:p>
            <a:pPr marL="3175" lvl="1" indent="0">
              <a:spcBef>
                <a:spcPts val="1200"/>
              </a:spcBef>
              <a:buNone/>
              <a:defRPr/>
            </a:pPr>
            <a:r>
              <a:rPr lang="en-US" altLang="en-US" sz="2400" dirty="0">
                <a:solidFill>
                  <a:schemeClr val="tx1"/>
                </a:solidFill>
                <a:latin typeface="Tahoma" panose="020B0604030504040204" pitchFamily="34" charset="0"/>
                <a:cs typeface="Tahoma" panose="020B0604030504040204" pitchFamily="34" charset="0"/>
              </a:rPr>
              <a:t>Ongoing maturation can present a challenge in dosing for this population as they age:</a:t>
            </a:r>
          </a:p>
          <a:p>
            <a:pPr marL="685800" lvl="2" indent="-349250">
              <a:spcBef>
                <a:spcPts val="0"/>
              </a:spcBef>
              <a:spcAft>
                <a:spcPts val="200"/>
              </a:spcAft>
              <a:defRPr/>
            </a:pPr>
            <a:r>
              <a:rPr lang="en-US" altLang="en-US" sz="2200" dirty="0">
                <a:solidFill>
                  <a:schemeClr val="tx1"/>
                </a:solidFill>
                <a:latin typeface="Tahoma" panose="020B0604030504040204" pitchFamily="34" charset="0"/>
                <a:cs typeface="Tahoma" panose="020B0604030504040204" pitchFamily="34" charset="0"/>
              </a:rPr>
              <a:t>Patterns of drug absorption/clearance can occur within a period of a few weeks </a:t>
            </a:r>
          </a:p>
          <a:p>
            <a:pPr marL="685800" lvl="2" indent="-349250">
              <a:spcBef>
                <a:spcPts val="0"/>
              </a:spcBef>
              <a:spcAft>
                <a:spcPts val="200"/>
              </a:spcAft>
              <a:defRPr/>
            </a:pPr>
            <a:r>
              <a:rPr lang="en-US" altLang="en-US" sz="2200" dirty="0">
                <a:solidFill>
                  <a:schemeClr val="tx1"/>
                </a:solidFill>
                <a:latin typeface="Tahoma" panose="020B0604030504040204" pitchFamily="34" charset="0"/>
                <a:cs typeface="Tahoma" panose="020B0604030504040204" pitchFamily="34" charset="0"/>
              </a:rPr>
              <a:t>Multiple dynamic systems that contribute to physiologic, pharmacologic, toxicologic, and drug ADE effects, that occur concurrently</a:t>
            </a: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F23CEB6A-72F2-4CDB-A0B6-EA4FAEDF068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50E096B-7D0F-4506-843C-012FED1CEE11}" type="slidenum">
              <a:rPr lang="en-US" altLang="en-US" smtClean="0">
                <a:solidFill>
                  <a:schemeClr val="accent2"/>
                </a:solidFill>
              </a:rPr>
              <a:pPr/>
              <a:t>12</a:t>
            </a:fld>
            <a:endParaRPr lang="en-US" altLang="en-US">
              <a:solidFill>
                <a:schemeClr val="accent2"/>
              </a:solidFill>
            </a:endParaRPr>
          </a:p>
        </p:txBody>
      </p:sp>
      <p:pic>
        <p:nvPicPr>
          <p:cNvPr id="21507" name="Picture 2">
            <a:extLst>
              <a:ext uri="{FF2B5EF4-FFF2-40B4-BE49-F238E27FC236}">
                <a16:creationId xmlns:a16="http://schemas.microsoft.com/office/drawing/2014/main" id="{AFB51FB1-3A8B-4566-82EC-62B18F79A8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itle 1">
            <a:extLst>
              <a:ext uri="{FF2B5EF4-FFF2-40B4-BE49-F238E27FC236}">
                <a16:creationId xmlns:a16="http://schemas.microsoft.com/office/drawing/2014/main" id="{43023C99-8CB3-4927-A0A8-BEFE232B883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657725"/>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0" lvl="1" indent="0">
              <a:spcBef>
                <a:spcPts val="0"/>
              </a:spcBef>
              <a:spcAft>
                <a:spcPts val="1200"/>
              </a:spcAft>
              <a:buNone/>
              <a:defRPr/>
            </a:pPr>
            <a:r>
              <a:rPr lang="en-US" altLang="en-US" sz="2400" dirty="0">
                <a:solidFill>
                  <a:schemeClr val="tx1"/>
                </a:solidFill>
                <a:latin typeface="Tahoma" panose="020B0604030504040204" pitchFamily="34" charset="0"/>
                <a:cs typeface="Tahoma" panose="020B0604030504040204" pitchFamily="34" charset="0"/>
              </a:rPr>
              <a:t>After formation of a four-chambered heart, function is dependent on development of innervation, receptors, and coupling of receptor activation to mechanical and electrical actions. </a:t>
            </a:r>
          </a:p>
          <a:p>
            <a:pPr marL="346075" lvl="1" indent="-342900">
              <a:spcBef>
                <a:spcPts val="0"/>
              </a:spcBef>
              <a:spcAft>
                <a:spcPts val="1200"/>
              </a:spcAft>
              <a:defRPr/>
            </a:pPr>
            <a:r>
              <a:rPr lang="en-US" altLang="en-US" sz="2400" dirty="0">
                <a:solidFill>
                  <a:schemeClr val="tx1"/>
                </a:solidFill>
                <a:latin typeface="Tahoma" panose="020B0604030504040204" pitchFamily="34" charset="0"/>
                <a:cs typeface="Tahoma" panose="020B0604030504040204" pitchFamily="34" charset="0"/>
              </a:rPr>
              <a:t>These anatomic and physiologic changes determine responsiveness of the cardiovascular system to:</a:t>
            </a:r>
          </a:p>
          <a:p>
            <a:pPr marL="685800" lvl="2" indent="-339725">
              <a:spcBef>
                <a:spcPts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Exogenous drugs</a:t>
            </a:r>
          </a:p>
          <a:p>
            <a:pPr marL="685800" lvl="2" indent="-349250">
              <a:spcBef>
                <a:spcPts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Endogenous hormones and transmitters</a:t>
            </a:r>
          </a:p>
          <a:p>
            <a:pPr marL="171450" lvl="1" indent="0">
              <a:spcBef>
                <a:spcPts val="0"/>
              </a:spcBef>
              <a:buFont typeface="Wingdings 2" panose="05020102010507070707" pitchFamily="18" charset="2"/>
              <a:buNone/>
              <a:defRPr/>
            </a:pPr>
            <a:endParaRPr lang="en-US" altLang="en-US" sz="20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a:extLst>
              <a:ext uri="{FF2B5EF4-FFF2-40B4-BE49-F238E27FC236}">
                <a16:creationId xmlns:a16="http://schemas.microsoft.com/office/drawing/2014/main" id="{A3F18EA1-51B5-4204-9E0D-393FE51443F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FBBA4F4-F4CF-410B-A355-9E23FA9F4B6C}" type="slidenum">
              <a:rPr lang="en-US" altLang="en-US" smtClean="0">
                <a:solidFill>
                  <a:schemeClr val="accent2"/>
                </a:solidFill>
              </a:rPr>
              <a:pPr/>
              <a:t>13</a:t>
            </a:fld>
            <a:endParaRPr lang="en-US" altLang="en-US">
              <a:solidFill>
                <a:schemeClr val="accent2"/>
              </a:solidFill>
            </a:endParaRPr>
          </a:p>
        </p:txBody>
      </p:sp>
      <p:pic>
        <p:nvPicPr>
          <p:cNvPr id="22531" name="Picture 2">
            <a:extLst>
              <a:ext uri="{FF2B5EF4-FFF2-40B4-BE49-F238E27FC236}">
                <a16:creationId xmlns:a16="http://schemas.microsoft.com/office/drawing/2014/main" id="{DA29F76F-913F-4FF3-9A4B-41891687D0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itle 1">
            <a:extLst>
              <a:ext uri="{FF2B5EF4-FFF2-40B4-BE49-F238E27FC236}">
                <a16:creationId xmlns:a16="http://schemas.microsoft.com/office/drawing/2014/main" id="{4D1BAA25-83FD-413E-B006-24048FE7BDB9}"/>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7371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3175" lvl="2" indent="0">
              <a:spcBef>
                <a:spcPts val="0"/>
              </a:spcBef>
              <a:spcAft>
                <a:spcPts val="1200"/>
              </a:spcAft>
              <a:buNone/>
              <a:defRPr/>
            </a:pPr>
            <a:r>
              <a:rPr lang="en-US" altLang="en-US" sz="2400" dirty="0">
                <a:solidFill>
                  <a:schemeClr val="tx1"/>
                </a:solidFill>
                <a:latin typeface="Tahoma" panose="020B0604030504040204" pitchFamily="34" charset="0"/>
                <a:cs typeface="Tahoma" panose="020B0604030504040204" pitchFamily="34" charset="0"/>
              </a:rPr>
              <a:t>For this discussion, understanding of the developmental changes in the cardiovascular system is based on data from earlier studies of human fetuses supplemented with data from translational studies in animal models.</a:t>
            </a:r>
          </a:p>
          <a:p>
            <a:pPr marL="685800" lvl="3" indent="-342900">
              <a:spcBef>
                <a:spcPts val="0"/>
              </a:spcBef>
              <a:spcAft>
                <a:spcPts val="800"/>
              </a:spcAft>
              <a:defRPr/>
            </a:pPr>
            <a:r>
              <a:rPr lang="en-US" altLang="en-US" sz="2200" dirty="0">
                <a:solidFill>
                  <a:schemeClr val="tx1"/>
                </a:solidFill>
                <a:latin typeface="Tahoma" panose="020B0604030504040204" pitchFamily="34" charset="0"/>
                <a:cs typeface="Tahoma" panose="020B0604030504040204" pitchFamily="34" charset="0"/>
              </a:rPr>
              <a:t>Norepinephrine has been measured in human fetuses as early as </a:t>
            </a:r>
            <a:r>
              <a:rPr lang="en-US" altLang="en-US" sz="2200">
                <a:solidFill>
                  <a:schemeClr val="tx1"/>
                </a:solidFill>
                <a:latin typeface="Tahoma" panose="020B0604030504040204" pitchFamily="34" charset="0"/>
                <a:cs typeface="Tahoma" panose="020B0604030504040204" pitchFamily="34" charset="0"/>
              </a:rPr>
              <a:t>16 weeks</a:t>
            </a:r>
            <a:r>
              <a:rPr lang="en-US" altLang="en-US" sz="2200" baseline="30000">
                <a:solidFill>
                  <a:schemeClr val="tx1"/>
                </a:solidFill>
                <a:latin typeface="Tahoma" panose="020B0604030504040204" pitchFamily="34" charset="0"/>
                <a:cs typeface="Tahoma" panose="020B0604030504040204" pitchFamily="34" charset="0"/>
              </a:rPr>
              <a:t>4,5</a:t>
            </a:r>
            <a:endParaRPr lang="en-US" altLang="en-US" sz="2200" baseline="30000" dirty="0">
              <a:solidFill>
                <a:schemeClr val="tx1"/>
              </a:solidFill>
              <a:highlight>
                <a:srgbClr val="00FF00"/>
              </a:highlight>
              <a:latin typeface="Tahoma" panose="020B0604030504040204" pitchFamily="34" charset="0"/>
              <a:cs typeface="Tahoma" panose="020B0604030504040204" pitchFamily="34" charset="0"/>
            </a:endParaRPr>
          </a:p>
          <a:p>
            <a:pPr marL="685800" lvl="3" indent="-342900">
              <a:spcBef>
                <a:spcPts val="0"/>
              </a:spcBef>
              <a:spcAft>
                <a:spcPts val="800"/>
              </a:spcAft>
              <a:defRPr/>
            </a:pPr>
            <a:r>
              <a:rPr lang="en-US" altLang="en-US" sz="2200" dirty="0">
                <a:solidFill>
                  <a:schemeClr val="tx1"/>
                </a:solidFill>
                <a:latin typeface="Tahoma" panose="020B0604030504040204" pitchFamily="34" charset="0"/>
                <a:cs typeface="Tahoma" panose="020B0604030504040204" pitchFamily="34" charset="0"/>
              </a:rPr>
              <a:t>Ephinephrine is also present at roughly 1/3 of the concentration of norepinephrine</a:t>
            </a:r>
          </a:p>
          <a:p>
            <a:pPr marL="685800" lvl="3" indent="-342900">
              <a:spcBef>
                <a:spcPts val="0"/>
              </a:spcBef>
              <a:spcAft>
                <a:spcPts val="800"/>
              </a:spcAft>
              <a:defRPr/>
            </a:pPr>
            <a:r>
              <a:rPr lang="en-US" altLang="en-US" sz="2200" dirty="0">
                <a:solidFill>
                  <a:schemeClr val="tx1"/>
                </a:solidFill>
                <a:latin typeface="Tahoma" panose="020B0604030504040204" pitchFamily="34" charset="0"/>
                <a:cs typeface="Tahoma" panose="020B0604030504040204" pitchFamily="34" charset="0"/>
              </a:rPr>
              <a:t>Adenyl cyclase has been detected in the heart at 12 to</a:t>
            </a:r>
            <a:br>
              <a:rPr lang="en-US" altLang="en-US" sz="2200" dirty="0">
                <a:solidFill>
                  <a:schemeClr val="tx1"/>
                </a:solidFill>
                <a:latin typeface="Tahoma" panose="020B0604030504040204" pitchFamily="34" charset="0"/>
                <a:cs typeface="Tahoma" panose="020B0604030504040204" pitchFamily="34" charset="0"/>
              </a:rPr>
            </a:br>
            <a:r>
              <a:rPr lang="en-US" altLang="en-US" sz="2200" dirty="0">
                <a:solidFill>
                  <a:schemeClr val="tx1"/>
                </a:solidFill>
                <a:latin typeface="Tahoma" panose="020B0604030504040204" pitchFamily="34" charset="0"/>
                <a:cs typeface="Tahoma" panose="020B0604030504040204" pitchFamily="34" charset="0"/>
              </a:rPr>
              <a:t>22 weeks</a:t>
            </a:r>
            <a:r>
              <a:rPr lang="en-US" altLang="en-US" sz="2200">
                <a:solidFill>
                  <a:schemeClr val="tx1"/>
                </a:solidFill>
                <a:latin typeface="Tahoma" panose="020B0604030504040204" pitchFamily="34" charset="0"/>
                <a:cs typeface="Tahoma" panose="020B0604030504040204" pitchFamily="34" charset="0"/>
              </a:rPr>
              <a:t>’ gestation</a:t>
            </a:r>
            <a:r>
              <a:rPr lang="en-US" altLang="en-US" sz="2200" baseline="30000">
                <a:solidFill>
                  <a:schemeClr val="tx1"/>
                </a:solidFill>
                <a:latin typeface="Tahoma" panose="020B0604030504040204" pitchFamily="34" charset="0"/>
                <a:cs typeface="Tahoma" panose="020B0604030504040204" pitchFamily="34" charset="0"/>
              </a:rPr>
              <a:t>6</a:t>
            </a:r>
            <a:endParaRPr lang="en-US" altLang="en-US" sz="2200" baseline="30000">
              <a:solidFill>
                <a:schemeClr val="tx1"/>
              </a:solidFill>
              <a:highlight>
                <a:srgbClr val="00FF00"/>
              </a:highlight>
              <a:latin typeface="Tahoma" panose="020B0604030504040204" pitchFamily="34" charset="0"/>
              <a:cs typeface="Tahoma" panose="020B0604030504040204" pitchFamily="34" charset="0"/>
            </a:endParaRPr>
          </a:p>
          <a:p>
            <a:pPr marL="685800" lvl="3" indent="-342900">
              <a:spcBef>
                <a:spcPts val="0"/>
              </a:spcBef>
              <a:spcAft>
                <a:spcPts val="1200"/>
              </a:spcAft>
              <a:defRPr/>
            </a:pPr>
            <a:r>
              <a:rPr lang="en-US" altLang="en-US" sz="2200">
                <a:solidFill>
                  <a:schemeClr val="tx1"/>
                </a:solidFill>
                <a:latin typeface="Tahoma" panose="020B0604030504040204" pitchFamily="34" charset="0"/>
                <a:cs typeface="Tahoma" panose="020B0604030504040204" pitchFamily="34" charset="0"/>
              </a:rPr>
              <a:t>Contractility </a:t>
            </a:r>
            <a:r>
              <a:rPr lang="en-US" altLang="en-US" sz="2200" dirty="0">
                <a:solidFill>
                  <a:schemeClr val="tx1"/>
                </a:solidFill>
                <a:latin typeface="Tahoma" panose="020B0604030504040204" pitchFamily="34" charset="0"/>
                <a:cs typeface="Tahoma" panose="020B0604030504040204" pitchFamily="34" charset="0"/>
              </a:rPr>
              <a:t>starts to increase with a steep slope around </a:t>
            </a:r>
            <a:r>
              <a:rPr lang="en-US" altLang="en-US" sz="2200">
                <a:solidFill>
                  <a:schemeClr val="tx1"/>
                </a:solidFill>
                <a:latin typeface="Tahoma" panose="020B0604030504040204" pitchFamily="34" charset="0"/>
                <a:cs typeface="Tahoma" panose="020B0604030504040204" pitchFamily="34" charset="0"/>
              </a:rPr>
              <a:t>18 weeks, several weeks </a:t>
            </a:r>
            <a:r>
              <a:rPr lang="en-US" altLang="en-US" sz="2200" dirty="0">
                <a:solidFill>
                  <a:schemeClr val="tx1"/>
                </a:solidFill>
                <a:latin typeface="Tahoma" panose="020B0604030504040204" pitchFamily="34" charset="0"/>
                <a:cs typeface="Tahoma" panose="020B0604030504040204" pitchFamily="34" charset="0"/>
              </a:rPr>
              <a:t>after adenyl cyclase</a:t>
            </a:r>
          </a:p>
          <a:p>
            <a:pPr marL="457200" lvl="2" indent="-342900">
              <a:spcBef>
                <a:spcPts val="0"/>
              </a:spcBef>
              <a:spcAft>
                <a:spcPts val="1200"/>
              </a:spcAft>
              <a:defRPr/>
            </a:pPr>
            <a:endParaRPr lang="en-US" altLang="en-US" sz="2400" dirty="0">
              <a:solidFill>
                <a:schemeClr val="tx1"/>
              </a:solidFill>
              <a:latin typeface="Tahoma" panose="020B0604030504040204" pitchFamily="34" charset="0"/>
              <a:cs typeface="Tahoma" panose="020B0604030504040204" pitchFamily="34" charset="0"/>
            </a:endParaRPr>
          </a:p>
          <a:p>
            <a:pPr marL="171450" lvl="1" indent="0">
              <a:spcBef>
                <a:spcPts val="0"/>
              </a:spcBef>
              <a:buFont typeface="Wingdings 2" panose="05020102010507070707" pitchFamily="18" charset="2"/>
              <a:buNone/>
              <a:defRPr/>
            </a:pPr>
            <a:endParaRPr lang="en-US" altLang="en-US" sz="20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CA34A054-AD04-4201-8929-5713FEE5317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58F3E13-9157-4B86-B866-9193AC438A60}" type="slidenum">
              <a:rPr lang="en-US" altLang="en-US" smtClean="0">
                <a:solidFill>
                  <a:schemeClr val="accent2"/>
                </a:solidFill>
              </a:rPr>
              <a:pPr/>
              <a:t>14</a:t>
            </a:fld>
            <a:endParaRPr lang="en-US" altLang="en-US">
              <a:solidFill>
                <a:schemeClr val="accent2"/>
              </a:solidFill>
            </a:endParaRPr>
          </a:p>
        </p:txBody>
      </p:sp>
      <p:pic>
        <p:nvPicPr>
          <p:cNvPr id="23555" name="Picture 2">
            <a:extLst>
              <a:ext uri="{FF2B5EF4-FFF2-40B4-BE49-F238E27FC236}">
                <a16:creationId xmlns:a16="http://schemas.microsoft.com/office/drawing/2014/main" id="{0410665B-62BB-4A77-A867-9C9DE59BF9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itle 1">
            <a:extLst>
              <a:ext uri="{FF2B5EF4-FFF2-40B4-BE49-F238E27FC236}">
                <a16:creationId xmlns:a16="http://schemas.microsoft.com/office/drawing/2014/main" id="{3B0F283E-20A6-4B12-83DF-4EF512ADD5B2}"/>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3434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0" lvl="2" indent="0">
              <a:spcBef>
                <a:spcPts val="0"/>
              </a:spcBef>
              <a:spcAft>
                <a:spcPts val="1200"/>
              </a:spcAft>
              <a:buNone/>
              <a:defRPr/>
            </a:pPr>
            <a:r>
              <a:rPr lang="en-US" altLang="en-US" sz="2400" dirty="0">
                <a:solidFill>
                  <a:schemeClr val="tx1"/>
                </a:solidFill>
                <a:latin typeface="Tahoma" panose="020B0604030504040204" pitchFamily="34" charset="0"/>
                <a:cs typeface="Tahoma" panose="020B0604030504040204" pitchFamily="34" charset="0"/>
              </a:rPr>
              <a:t>Translation of the innervation and metabolism of cyclic AMP (cAMP) has been studied in the human fetal heart using isoproterenol, a beta adrenergic </a:t>
            </a:r>
            <a:r>
              <a:rPr lang="en-US" altLang="en-US" sz="2400">
                <a:solidFill>
                  <a:schemeClr val="tx1"/>
                </a:solidFill>
                <a:latin typeface="Tahoma" panose="020B0604030504040204" pitchFamily="34" charset="0"/>
                <a:cs typeface="Tahoma" panose="020B0604030504040204" pitchFamily="34" charset="0"/>
              </a:rPr>
              <a:t>agonist.</a:t>
            </a:r>
            <a:r>
              <a:rPr lang="en-US" altLang="en-US" sz="2400" baseline="30000">
                <a:solidFill>
                  <a:schemeClr val="tx1"/>
                </a:solidFill>
                <a:latin typeface="Tahoma" panose="020B0604030504040204" pitchFamily="34" charset="0"/>
                <a:cs typeface="Tahoma" panose="020B0604030504040204" pitchFamily="34" charset="0"/>
              </a:rPr>
              <a:t>7</a:t>
            </a:r>
            <a:endParaRPr lang="en-US" altLang="en-US" sz="2400" baseline="30000" dirty="0">
              <a:solidFill>
                <a:schemeClr val="tx1"/>
              </a:solidFill>
              <a:highlight>
                <a:srgbClr val="00FF00"/>
              </a:highlight>
              <a:latin typeface="Tahoma" panose="020B0604030504040204" pitchFamily="34" charset="0"/>
              <a:cs typeface="Tahoma" panose="020B0604030504040204" pitchFamily="34" charset="0"/>
            </a:endParaRPr>
          </a:p>
          <a:p>
            <a:pPr marL="685800" lvl="3" indent="-342900">
              <a:spcBef>
                <a:spcPts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Study results have demonstrated a slow increase in atrial contractility between 12 and 18 weeks’ gestation that was followed by an </a:t>
            </a:r>
            <a:r>
              <a:rPr lang="en-US" altLang="en-US" sz="2200">
                <a:solidFill>
                  <a:schemeClr val="tx1"/>
                </a:solidFill>
                <a:latin typeface="Tahoma" panose="020B0604030504040204" pitchFamily="34" charset="0"/>
                <a:cs typeface="Tahoma" panose="020B0604030504040204" pitchFamily="34" charset="0"/>
              </a:rPr>
              <a:t>approximate 5-fold </a:t>
            </a:r>
            <a:r>
              <a:rPr lang="en-US" altLang="en-US" sz="2200" dirty="0">
                <a:solidFill>
                  <a:schemeClr val="tx1"/>
                </a:solidFill>
                <a:latin typeface="Tahoma" panose="020B0604030504040204" pitchFamily="34" charset="0"/>
                <a:cs typeface="Tahoma" panose="020B0604030504040204" pitchFamily="34" charset="0"/>
              </a:rPr>
              <a:t>increase from</a:t>
            </a:r>
            <a:br>
              <a:rPr lang="en-US" altLang="en-US" sz="2200" dirty="0">
                <a:solidFill>
                  <a:schemeClr val="tx1"/>
                </a:solidFill>
                <a:latin typeface="Tahoma" panose="020B0604030504040204" pitchFamily="34" charset="0"/>
                <a:cs typeface="Tahoma" panose="020B0604030504040204" pitchFamily="34" charset="0"/>
              </a:rPr>
            </a:br>
            <a:r>
              <a:rPr lang="en-US" altLang="en-US" sz="2200" dirty="0">
                <a:solidFill>
                  <a:schemeClr val="tx1"/>
                </a:solidFill>
                <a:latin typeface="Tahoma" panose="020B0604030504040204" pitchFamily="34" charset="0"/>
                <a:cs typeface="Tahoma" panose="020B0604030504040204" pitchFamily="34" charset="0"/>
              </a:rPr>
              <a:t>12 to 18 weeks.</a:t>
            </a:r>
          </a:p>
          <a:p>
            <a:pPr marL="685800" lvl="3" indent="-342900">
              <a:spcBef>
                <a:spcPts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Achievement of similar drug exposure may produce quite different physiologic responses, depending on the stage of gestational development.</a:t>
            </a:r>
          </a:p>
          <a:p>
            <a:pPr marL="114300" lvl="2" indent="0">
              <a:spcBef>
                <a:spcPts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171450" lvl="1" indent="0">
              <a:spcBef>
                <a:spcPts val="0"/>
              </a:spcBef>
              <a:buFont typeface="Wingdings 2" panose="05020102010507070707" pitchFamily="18" charset="2"/>
              <a:buNone/>
              <a:defRPr/>
            </a:pPr>
            <a:endParaRPr lang="en-US" altLang="en-US" sz="20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286E4191-EEAD-42A4-9E29-6BCA4D91E10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3776B5D-D295-4647-B5D4-79190315EED0}" type="slidenum">
              <a:rPr lang="en-US" altLang="en-US" smtClean="0">
                <a:solidFill>
                  <a:schemeClr val="accent2"/>
                </a:solidFill>
              </a:rPr>
              <a:pPr/>
              <a:t>15</a:t>
            </a:fld>
            <a:endParaRPr lang="en-US" altLang="en-US">
              <a:solidFill>
                <a:schemeClr val="accent2"/>
              </a:solidFill>
            </a:endParaRPr>
          </a:p>
        </p:txBody>
      </p:sp>
      <p:pic>
        <p:nvPicPr>
          <p:cNvPr id="24579" name="Picture 2">
            <a:extLst>
              <a:ext uri="{FF2B5EF4-FFF2-40B4-BE49-F238E27FC236}">
                <a16:creationId xmlns:a16="http://schemas.microsoft.com/office/drawing/2014/main" id="{E7A98B74-9DD1-40F2-82F3-F471D6E903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itle 1">
            <a:extLst>
              <a:ext uri="{FF2B5EF4-FFF2-40B4-BE49-F238E27FC236}">
                <a16:creationId xmlns:a16="http://schemas.microsoft.com/office/drawing/2014/main" id="{D7156BD2-78B2-4DB0-8E55-71B05F9F2A05}"/>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219200"/>
            <a:ext cx="8110537" cy="47371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0" lvl="2" indent="0">
              <a:spcBef>
                <a:spcPts val="0"/>
              </a:spcBef>
              <a:buNone/>
              <a:defRPr/>
            </a:pPr>
            <a:r>
              <a:rPr lang="en-US" altLang="en-US" sz="2400" dirty="0">
                <a:solidFill>
                  <a:schemeClr val="tx1"/>
                </a:solidFill>
                <a:latin typeface="Tahoma" panose="020B0604030504040204" pitchFamily="34" charset="0"/>
                <a:cs typeface="Tahoma" panose="020B0604030504040204" pitchFamily="34" charset="0"/>
              </a:rPr>
              <a:t>Studies of developmental changes of the heart in immature humans have shown right ventricle systolic pressure doubling from 30 to 60 </a:t>
            </a:r>
            <a:r>
              <a:rPr lang="en-US" altLang="en-US" sz="2400">
                <a:solidFill>
                  <a:schemeClr val="tx1"/>
                </a:solidFill>
                <a:latin typeface="Tahoma" panose="020B0604030504040204" pitchFamily="34" charset="0"/>
                <a:cs typeface="Tahoma" panose="020B0604030504040204" pitchFamily="34" charset="0"/>
              </a:rPr>
              <a:t>mmHg</a:t>
            </a:r>
            <a:r>
              <a:rPr lang="en-US" altLang="en-US" sz="2400" dirty="0">
                <a:solidFill>
                  <a:schemeClr val="tx1"/>
                </a:solidFill>
                <a:latin typeface="Tahoma" panose="020B0604030504040204" pitchFamily="34" charset="0"/>
                <a:cs typeface="Tahoma" panose="020B0604030504040204" pitchFamily="34" charset="0"/>
              </a:rPr>
              <a:t> between 31 and </a:t>
            </a:r>
            <a:br>
              <a:rPr lang="en-US" altLang="en-US" sz="2400" dirty="0">
                <a:solidFill>
                  <a:schemeClr val="tx1"/>
                </a:solidFill>
                <a:latin typeface="Tahoma" panose="020B0604030504040204" pitchFamily="34" charset="0"/>
                <a:cs typeface="Tahoma" panose="020B0604030504040204" pitchFamily="34" charset="0"/>
              </a:rPr>
            </a:br>
            <a:r>
              <a:rPr lang="en-US" altLang="en-US" sz="2400" dirty="0">
                <a:solidFill>
                  <a:schemeClr val="tx1"/>
                </a:solidFill>
                <a:latin typeface="Tahoma" panose="020B0604030504040204" pitchFamily="34" charset="0"/>
                <a:cs typeface="Tahoma" panose="020B0604030504040204" pitchFamily="34" charset="0"/>
              </a:rPr>
              <a:t>36 weeks’ gestational </a:t>
            </a:r>
            <a:r>
              <a:rPr lang="en-US" altLang="en-US" sz="2400">
                <a:solidFill>
                  <a:schemeClr val="tx1"/>
                </a:solidFill>
                <a:latin typeface="Tahoma" panose="020B0604030504040204" pitchFamily="34" charset="0"/>
                <a:cs typeface="Tahoma" panose="020B0604030504040204" pitchFamily="34" charset="0"/>
              </a:rPr>
              <a:t>age.</a:t>
            </a:r>
            <a:r>
              <a:rPr lang="en-US" altLang="en-US" sz="2400" baseline="30000">
                <a:solidFill>
                  <a:schemeClr val="tx1"/>
                </a:solidFill>
                <a:latin typeface="Tahoma" panose="020B0604030504040204" pitchFamily="34" charset="0"/>
                <a:cs typeface="Tahoma" panose="020B0604030504040204" pitchFamily="34" charset="0"/>
              </a:rPr>
              <a:t>8</a:t>
            </a:r>
            <a:r>
              <a:rPr lang="en-US" altLang="en-US" sz="2400">
                <a:solidFill>
                  <a:schemeClr val="tx1"/>
                </a:solidFill>
                <a:latin typeface="Tahoma" panose="020B0604030504040204" pitchFamily="34" charset="0"/>
                <a:cs typeface="Tahoma" panose="020B0604030504040204" pitchFamily="34" charset="0"/>
              </a:rPr>
              <a:t>         </a:t>
            </a:r>
            <a:endParaRPr lang="en-US" altLang="en-US" sz="2400" dirty="0">
              <a:solidFill>
                <a:schemeClr val="tx1"/>
              </a:solidFill>
              <a:latin typeface="Tahoma" panose="020B0604030504040204" pitchFamily="34" charset="0"/>
              <a:cs typeface="Tahoma" panose="020B0604030504040204" pitchFamily="34" charset="0"/>
            </a:endParaRPr>
          </a:p>
          <a:p>
            <a:pPr marL="685800" lvl="3" indent="-342900">
              <a:spcBef>
                <a:spcPts val="0"/>
              </a:spcBef>
              <a:defRPr/>
            </a:pPr>
            <a:r>
              <a:rPr lang="en-US" altLang="en-US" sz="2200" dirty="0">
                <a:solidFill>
                  <a:schemeClr val="tx1"/>
                </a:solidFill>
                <a:latin typeface="Tahoma" panose="020B0604030504040204" pitchFamily="34" charset="0"/>
                <a:cs typeface="Tahoma" panose="020B0604030504040204" pitchFamily="34" charset="0"/>
              </a:rPr>
              <a:t>Changes responsible for this increase likely represent integration of innervation, receptor changes, and increased efficiency of coupling changes in cAMP to mechanical </a:t>
            </a:r>
            <a:r>
              <a:rPr lang="en-US" altLang="en-US" sz="2200">
                <a:solidFill>
                  <a:schemeClr val="tx1"/>
                </a:solidFill>
                <a:latin typeface="Tahoma" panose="020B0604030504040204" pitchFamily="34" charset="0"/>
                <a:cs typeface="Tahoma" panose="020B0604030504040204" pitchFamily="34" charset="0"/>
              </a:rPr>
              <a:t>contractility</a:t>
            </a:r>
            <a:r>
              <a:rPr lang="en-US" altLang="en-US" sz="2000">
                <a:solidFill>
                  <a:schemeClr val="tx1"/>
                </a:solidFill>
                <a:latin typeface="Tahoma" panose="020B0604030504040204" pitchFamily="34" charset="0"/>
                <a:cs typeface="Tahoma" panose="020B0604030504040204" pitchFamily="34" charset="0"/>
              </a:rPr>
              <a:t>.</a:t>
            </a:r>
          </a:p>
          <a:p>
            <a:pPr marL="0" lvl="2" indent="0">
              <a:spcBef>
                <a:spcPts val="0"/>
              </a:spcBef>
              <a:buNone/>
              <a:defRPr/>
            </a:pPr>
            <a:r>
              <a:rPr lang="en-US" altLang="en-US" sz="2200">
                <a:solidFill>
                  <a:schemeClr val="tx1"/>
                </a:solidFill>
                <a:latin typeface="Tahoma" panose="020B0604030504040204" pitchFamily="34" charset="0"/>
                <a:cs typeface="Tahoma" panose="020B0604030504040204" pitchFamily="34" charset="0"/>
              </a:rPr>
              <a:t>Assessment of data from studies of cardiac catheterization in developing infants with severe respiratory distress shortly after birth noted that pulmonary arterial pressure can be elevated within 5 hours after birth to between 80 and 85 mmHG in infants with mild or no respiratory distress.</a:t>
            </a:r>
            <a:endParaRPr lang="en-US" altLang="en-US" sz="2200" dirty="0">
              <a:solidFill>
                <a:schemeClr val="tx1"/>
              </a:solidFill>
              <a:latin typeface="Tahoma" panose="020B0604030504040204" pitchFamily="34" charset="0"/>
              <a:cs typeface="Tahoma" panose="020B0604030504040204" pitchFamily="34" charset="0"/>
            </a:endParaRPr>
          </a:p>
          <a:p>
            <a:pPr marL="171450" lvl="1" indent="0">
              <a:spcBef>
                <a:spcPts val="0"/>
              </a:spcBef>
              <a:buFont typeface="Wingdings 2" panose="05020102010507070707" pitchFamily="18" charset="2"/>
              <a:buNone/>
              <a:defRPr/>
            </a:pPr>
            <a:endParaRPr lang="en-US" altLang="en-US" sz="20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7BA02598-0E8E-4A58-864A-85E5B02FACA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0340EE6-2C5E-4732-A19A-37696E190B71}" type="slidenum">
              <a:rPr lang="en-US" altLang="en-US" smtClean="0">
                <a:solidFill>
                  <a:schemeClr val="accent2"/>
                </a:solidFill>
              </a:rPr>
              <a:pPr/>
              <a:t>16</a:t>
            </a:fld>
            <a:endParaRPr lang="en-US" altLang="en-US">
              <a:solidFill>
                <a:schemeClr val="accent2"/>
              </a:solidFill>
            </a:endParaRPr>
          </a:p>
        </p:txBody>
      </p:sp>
      <p:pic>
        <p:nvPicPr>
          <p:cNvPr id="26627" name="Picture 2">
            <a:extLst>
              <a:ext uri="{FF2B5EF4-FFF2-40B4-BE49-F238E27FC236}">
                <a16:creationId xmlns:a16="http://schemas.microsoft.com/office/drawing/2014/main" id="{10629EC6-76F6-412A-9084-A0132AE441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itle 1">
            <a:extLst>
              <a:ext uri="{FF2B5EF4-FFF2-40B4-BE49-F238E27FC236}">
                <a16:creationId xmlns:a16="http://schemas.microsoft.com/office/drawing/2014/main" id="{3C8A44C2-A1C7-4EFE-AE5A-47844727B303}"/>
              </a:ext>
            </a:extLst>
          </p:cNvPr>
          <p:cNvSpPr txBox="1">
            <a:spLocks/>
          </p:cNvSpPr>
          <p:nvPr/>
        </p:nvSpPr>
        <p:spPr bwMode="auto">
          <a:xfrm>
            <a:off x="568242" y="553586"/>
            <a:ext cx="79898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None/>
            </a:pPr>
            <a:r>
              <a:rPr lang="en-US" altLang="en-US" sz="3000" b="1">
                <a:solidFill>
                  <a:schemeClr val="tx1"/>
                </a:solidFill>
                <a:latin typeface="Cambria" panose="02040503050406030204" pitchFamily="18" charset="0"/>
              </a:rPr>
              <a:t>Summary of Neonatal Physiology and Cardiac Function   </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6E1A285E-2875-4470-AF3F-E75F33A07920}"/>
              </a:ext>
            </a:extLst>
          </p:cNvPr>
          <p:cNvCxnSpPr/>
          <p:nvPr/>
        </p:nvCxnSpPr>
        <p:spPr>
          <a:xfrm>
            <a:off x="568242" y="1524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606" name="Content Placeholder 4">
            <a:extLst>
              <a:ext uri="{FF2B5EF4-FFF2-40B4-BE49-F238E27FC236}">
                <a16:creationId xmlns:a16="http://schemas.microsoft.com/office/drawing/2014/main" id="{C7BF97E7-6DA7-4474-939A-4EA92DF1998B}"/>
              </a:ext>
            </a:extLst>
          </p:cNvPr>
          <p:cNvSpPr txBox="1">
            <a:spLocks/>
          </p:cNvSpPr>
          <p:nvPr/>
        </p:nvSpPr>
        <p:spPr bwMode="auto">
          <a:xfrm>
            <a:off x="515938" y="1524000"/>
            <a:ext cx="8110537" cy="4267200"/>
          </a:xfrm>
          <a:prstGeom prst="rect">
            <a:avLst/>
          </a:prstGeom>
          <a:noFill/>
          <a:ln>
            <a:noFill/>
          </a:ln>
          <a:extLst/>
        </p:spPr>
        <p:txBody>
          <a:bodyPr/>
          <a:lstStyle>
            <a:lvl1pPr marL="457200" indent="-457200"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defRPr>
            </a:lvl2pPr>
            <a:lvl3pPr marL="898525" indent="-269875"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defRPr>
            </a:lvl3pPr>
            <a:lvl4pPr marL="1241425"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4pPr>
            <a:lvl5pPr marL="1601788" indent="-233363"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5pPr>
            <a:lvl6pPr marL="20589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6pPr>
            <a:lvl7pPr marL="25161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7pPr>
            <a:lvl8pPr marL="29733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8pPr>
            <a:lvl9pPr marL="3430588" indent="-233363"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defRPr>
            </a:lvl9pPr>
          </a:lstStyle>
          <a:p>
            <a:pPr marL="342900" lvl="2" indent="-342900">
              <a:spcBef>
                <a:spcPts val="0"/>
              </a:spcBef>
              <a:spcAft>
                <a:spcPts val="1200"/>
              </a:spcAft>
              <a:defRPr/>
            </a:pPr>
            <a:r>
              <a:rPr lang="en-US" altLang="en-US" sz="2400">
                <a:solidFill>
                  <a:schemeClr val="tx1"/>
                </a:solidFill>
                <a:latin typeface="Tahoma" panose="020B0604030504040204" pitchFamily="34" charset="0"/>
                <a:cs typeface="Tahoma" panose="020B0604030504040204" pitchFamily="34" charset="0"/>
              </a:rPr>
              <a:t>Data from studies that have been conducted </a:t>
            </a:r>
            <a:r>
              <a:rPr lang="en-US" altLang="en-US" sz="2400" dirty="0">
                <a:solidFill>
                  <a:schemeClr val="tx1"/>
                </a:solidFill>
                <a:latin typeface="Tahoma" panose="020B0604030504040204" pitchFamily="34" charset="0"/>
                <a:cs typeface="Tahoma" panose="020B0604030504040204" pitchFamily="34" charset="0"/>
              </a:rPr>
              <a:t>demonstrate some of the dramatic physiologic changes that occur during the </a:t>
            </a:r>
            <a:r>
              <a:rPr lang="en-US" altLang="en-US" sz="2400">
                <a:solidFill>
                  <a:schemeClr val="tx1"/>
                </a:solidFill>
                <a:latin typeface="Tahoma" panose="020B0604030504040204" pitchFamily="34" charset="0"/>
                <a:cs typeface="Tahoma" panose="020B0604030504040204" pitchFamily="34" charset="0"/>
              </a:rPr>
              <a:t>neonatal period. </a:t>
            </a:r>
          </a:p>
          <a:p>
            <a:pPr marL="342900" lvl="2" indent="-342900">
              <a:spcBef>
                <a:spcPts val="0"/>
              </a:spcBef>
              <a:spcAft>
                <a:spcPts val="1200"/>
              </a:spcAft>
              <a:defRPr/>
            </a:pPr>
            <a:r>
              <a:rPr lang="en-US" altLang="en-US" sz="2400">
                <a:solidFill>
                  <a:schemeClr val="tx1"/>
                </a:solidFill>
                <a:latin typeface="Tahoma" panose="020B0604030504040204" pitchFamily="34" charset="0"/>
                <a:cs typeface="Tahoma" panose="020B0604030504040204" pitchFamily="34" charset="0"/>
              </a:rPr>
              <a:t>These changes challenge </a:t>
            </a:r>
            <a:r>
              <a:rPr lang="en-US" altLang="en-US" sz="2400" dirty="0">
                <a:solidFill>
                  <a:schemeClr val="tx1"/>
                </a:solidFill>
                <a:latin typeface="Tahoma" panose="020B0604030504040204" pitchFamily="34" charset="0"/>
                <a:cs typeface="Tahoma" panose="020B0604030504040204" pitchFamily="34" charset="0"/>
              </a:rPr>
              <a:t>the approaches used to study cardiovascular drugs in the older child and adult.</a:t>
            </a:r>
          </a:p>
          <a:p>
            <a:pPr marL="342900" lvl="2" indent="-342900">
              <a:spcBef>
                <a:spcPts val="0"/>
              </a:spcBef>
              <a:spcAft>
                <a:spcPts val="1200"/>
              </a:spcAft>
              <a:defRPr/>
            </a:pPr>
            <a:r>
              <a:rPr lang="en-US" altLang="en-US" sz="2400">
                <a:solidFill>
                  <a:schemeClr val="tx1"/>
                </a:solidFill>
                <a:latin typeface="Tahoma" panose="020B0604030504040204" pitchFamily="34" charset="0"/>
                <a:cs typeface="Tahoma" panose="020B0604030504040204" pitchFamily="34" charset="0"/>
              </a:rPr>
              <a:t>In </a:t>
            </a:r>
            <a:r>
              <a:rPr lang="en-US" altLang="en-US" sz="2400" dirty="0">
                <a:solidFill>
                  <a:schemeClr val="tx1"/>
                </a:solidFill>
                <a:latin typeface="Tahoma" panose="020B0604030504040204" pitchFamily="34" charset="0"/>
                <a:cs typeface="Tahoma" panose="020B0604030504040204" pitchFamily="34" charset="0"/>
              </a:rPr>
              <a:t>the immature developing newborn, </a:t>
            </a:r>
            <a:r>
              <a:rPr lang="en-US" altLang="en-US" sz="2400">
                <a:solidFill>
                  <a:schemeClr val="tx1"/>
                </a:solidFill>
                <a:latin typeface="Tahoma" panose="020B0604030504040204" pitchFamily="34" charset="0"/>
                <a:cs typeface="Tahoma" panose="020B0604030504040204" pitchFamily="34" charset="0"/>
              </a:rPr>
              <a:t>the response </a:t>
            </a:r>
            <a:r>
              <a:rPr lang="en-US" altLang="en-US" sz="2400" dirty="0">
                <a:solidFill>
                  <a:schemeClr val="tx1"/>
                </a:solidFill>
                <a:latin typeface="Tahoma" panose="020B0604030504040204" pitchFamily="34" charset="0"/>
                <a:cs typeface="Tahoma" panose="020B0604030504040204" pitchFamily="34" charset="0"/>
              </a:rPr>
              <a:t>to similar exposures of drugs will not be the same as that in older children and adults.</a:t>
            </a:r>
          </a:p>
          <a:p>
            <a:pPr marL="114300" lvl="2" indent="0">
              <a:spcBef>
                <a:spcPts val="0"/>
              </a:spcBef>
              <a:spcAft>
                <a:spcPts val="1200"/>
              </a:spcAft>
              <a:buFont typeface="Wingdings 2" panose="05020102010507070707" pitchFamily="18" charset="2"/>
              <a:buNone/>
              <a:defRPr/>
            </a:pPr>
            <a:r>
              <a:rPr lang="en-US" altLang="en-US" sz="2400" dirty="0">
                <a:solidFill>
                  <a:schemeClr val="tx1"/>
                </a:solidFill>
                <a:latin typeface="Tahoma" panose="020B0604030504040204" pitchFamily="34" charset="0"/>
                <a:cs typeface="Tahoma" panose="020B0604030504040204" pitchFamily="34" charset="0"/>
              </a:rPr>
              <a:t>Therefore, careful </a:t>
            </a:r>
            <a:r>
              <a:rPr lang="en-US" altLang="en-US" sz="2400">
                <a:solidFill>
                  <a:schemeClr val="tx1"/>
                </a:solidFill>
                <a:latin typeface="Tahoma" panose="020B0604030504040204" pitchFamily="34" charset="0"/>
                <a:cs typeface="Tahoma" panose="020B0604030504040204" pitchFamily="34" charset="0"/>
              </a:rPr>
              <a:t>study and documentation of responses </a:t>
            </a:r>
            <a:r>
              <a:rPr lang="en-US" altLang="en-US" sz="2400" dirty="0">
                <a:solidFill>
                  <a:schemeClr val="tx1"/>
                </a:solidFill>
                <a:latin typeface="Tahoma" panose="020B0604030504040204" pitchFamily="34" charset="0"/>
                <a:cs typeface="Tahoma" panose="020B0604030504040204" pitchFamily="34" charset="0"/>
              </a:rPr>
              <a:t>is necessary for correlation with the drug exposure. </a:t>
            </a:r>
          </a:p>
          <a:p>
            <a:pPr marL="171450" lvl="1" indent="0">
              <a:spcBef>
                <a:spcPts val="0"/>
              </a:spcBef>
              <a:buFont typeface="Wingdings 2" panose="05020102010507070707" pitchFamily="18" charset="2"/>
              <a:buNone/>
              <a:defRPr/>
            </a:pPr>
            <a:endParaRPr lang="en-US" altLang="en-US" sz="20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514350" lvl="1" indent="-342900">
              <a:spcBef>
                <a:spcPts val="1200"/>
              </a:spcBef>
              <a:defRPr/>
            </a:pPr>
            <a:endParaRPr lang="en-US" altLang="en-US" sz="22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marL="0" indent="0">
              <a:spcBef>
                <a:spcPts val="1200"/>
              </a:spcBef>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marL="457200" lvl="1" indent="0">
              <a:spcBef>
                <a:spcPts val="0"/>
              </a:spcBef>
              <a:spcAft>
                <a:spcPts val="0"/>
              </a:spcAft>
              <a:buFont typeface="Wingdings 2" panose="05020102010507070707" pitchFamily="18" charset="2"/>
              <a:buNone/>
              <a:defRPr/>
            </a:pPr>
            <a:endParaRPr lang="en-US" altLang="en-US" sz="18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0A86AE36-7D76-4905-AFB0-6621FEF399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06842B0-05DA-4858-9AB2-FAEA122ED008}" type="slidenum">
              <a:rPr lang="en-US" altLang="en-US" smtClean="0">
                <a:solidFill>
                  <a:schemeClr val="accent2"/>
                </a:solidFill>
              </a:rPr>
              <a:pPr/>
              <a:t>17</a:t>
            </a:fld>
            <a:endParaRPr lang="en-US" altLang="en-US">
              <a:solidFill>
                <a:schemeClr val="accent2"/>
              </a:solidFill>
            </a:endParaRPr>
          </a:p>
        </p:txBody>
      </p:sp>
      <p:pic>
        <p:nvPicPr>
          <p:cNvPr id="28675" name="Picture 2">
            <a:extLst>
              <a:ext uri="{FF2B5EF4-FFF2-40B4-BE49-F238E27FC236}">
                <a16:creationId xmlns:a16="http://schemas.microsoft.com/office/drawing/2014/main" id="{3019F9E2-75AA-4475-B8D3-BA3BA45700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itle 1">
            <a:extLst>
              <a:ext uri="{FF2B5EF4-FFF2-40B4-BE49-F238E27FC236}">
                <a16:creationId xmlns:a16="http://schemas.microsoft.com/office/drawing/2014/main" id="{D10BED91-4288-4983-AF46-F39E80149CC1}"/>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Nonclinical Juvenile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678" name="Content Placeholder 4">
            <a:extLst>
              <a:ext uri="{FF2B5EF4-FFF2-40B4-BE49-F238E27FC236}">
                <a16:creationId xmlns:a16="http://schemas.microsoft.com/office/drawing/2014/main" id="{B41F4878-C086-45D9-8131-47CE5E08AE03}"/>
              </a:ext>
            </a:extLst>
          </p:cNvPr>
          <p:cNvSpPr txBox="1">
            <a:spLocks/>
          </p:cNvSpPr>
          <p:nvPr/>
        </p:nvSpPr>
        <p:spPr bwMode="auto">
          <a:xfrm>
            <a:off x="576263" y="1219200"/>
            <a:ext cx="8110537"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1143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lvl="1" indent="-342900">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Nonclinical models have been used to characterize and better understand the mechanisms responsible for the clinical cardiac toxicity of term neonates and juveniles, and premature neonates and infants.</a:t>
            </a:r>
          </a:p>
          <a:p>
            <a:pPr marL="342900" lvl="1" indent="-342900">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Numerous </a:t>
            </a:r>
            <a:r>
              <a:rPr lang="en-US" altLang="en-US" sz="2200" i="1" dirty="0">
                <a:solidFill>
                  <a:schemeClr val="tx1"/>
                </a:solidFill>
                <a:latin typeface="Tahoma" panose="020B0604030504040204" pitchFamily="34" charset="0"/>
                <a:cs typeface="Tahoma" panose="020B0604030504040204" pitchFamily="34" charset="0"/>
              </a:rPr>
              <a:t>in vitro </a:t>
            </a:r>
            <a:r>
              <a:rPr lang="en-US" altLang="en-US" sz="2200" dirty="0">
                <a:solidFill>
                  <a:schemeClr val="tx1"/>
                </a:solidFill>
                <a:latin typeface="Tahoma" panose="020B0604030504040204" pitchFamily="34" charset="0"/>
                <a:cs typeface="Tahoma" panose="020B0604030504040204" pitchFamily="34" charset="0"/>
              </a:rPr>
              <a:t>and </a:t>
            </a:r>
            <a:r>
              <a:rPr lang="en-US" altLang="en-US" sz="2200" i="1" dirty="0">
                <a:solidFill>
                  <a:schemeClr val="tx1"/>
                </a:solidFill>
                <a:latin typeface="Tahoma" panose="020B0604030504040204" pitchFamily="34" charset="0"/>
                <a:cs typeface="Tahoma" panose="020B0604030504040204" pitchFamily="34" charset="0"/>
              </a:rPr>
              <a:t>in vivo </a:t>
            </a:r>
            <a:r>
              <a:rPr lang="en-US" altLang="en-US" sz="2200" dirty="0">
                <a:solidFill>
                  <a:schemeClr val="tx1"/>
                </a:solidFill>
                <a:latin typeface="Tahoma" panose="020B0604030504040204" pitchFamily="34" charset="0"/>
                <a:cs typeface="Tahoma" panose="020B0604030504040204" pitchFamily="34" charset="0"/>
              </a:rPr>
              <a:t>studies, in multiple species and preparations have been published, though little is known about species differences between human and the animal models.</a:t>
            </a:r>
          </a:p>
          <a:p>
            <a:pPr lvl="1">
              <a:spcBef>
                <a:spcPct val="0"/>
              </a:spcBef>
              <a:spcAft>
                <a:spcPts val="1200"/>
              </a:spcAft>
              <a:buFont typeface="Wingdings 2" panose="05020102010507070707" pitchFamily="18" charset="2"/>
              <a:buNone/>
            </a:pPr>
            <a:endParaRPr lang="en-US" altLang="en-US" sz="2400">
              <a:solidFill>
                <a:schemeClr val="tx1"/>
              </a:solidFill>
              <a:latin typeface="Tahoma" panose="020B0604030504040204" pitchFamily="34" charset="0"/>
              <a:cs typeface="Tahoma" panose="020B0604030504040204" pitchFamily="34" charset="0"/>
            </a:endParaRPr>
          </a:p>
          <a:p>
            <a:pPr lvl="1">
              <a:spcBef>
                <a:spcPct val="0"/>
              </a:spcBef>
              <a:spcAft>
                <a:spcPts val="1200"/>
              </a:spcAft>
              <a:buFont typeface="Wingdings 2" panose="05020102010507070707" pitchFamily="18" charset="2"/>
              <a:buNone/>
            </a:pPr>
            <a:r>
              <a:rPr lang="en-US" altLang="en-US" sz="2400">
                <a:solidFill>
                  <a:schemeClr val="tx1"/>
                </a:solidFill>
                <a:latin typeface="Tahoma" panose="020B0604030504040204" pitchFamily="34" charset="0"/>
                <a:cs typeface="Tahoma" panose="020B0604030504040204" pitchFamily="34" charset="0"/>
              </a:rPr>
              <a:t>Translation </a:t>
            </a:r>
            <a:r>
              <a:rPr lang="en-US" altLang="en-US" sz="2400" dirty="0">
                <a:solidFill>
                  <a:schemeClr val="tx1"/>
                </a:solidFill>
                <a:latin typeface="Tahoma" panose="020B0604030504040204" pitchFamily="34" charset="0"/>
                <a:cs typeface="Tahoma" panose="020B0604030504040204" pitchFamily="34" charset="0"/>
              </a:rPr>
              <a:t>of these studies is difficult.</a:t>
            </a:r>
          </a:p>
          <a:p>
            <a:pPr>
              <a:spcBef>
                <a:spcPct val="0"/>
              </a:spcBef>
              <a:spcAft>
                <a:spcPct val="0"/>
              </a:spcAft>
              <a:buFont typeface="Wingdings 2" panose="05020102010507070707" pitchFamily="18" charset="2"/>
              <a:buNone/>
            </a:pPr>
            <a:endParaRPr lang="en-US" altLang="en-US" sz="2400" dirty="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C95423E4-8287-4F79-8039-B45C63A187F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3A9E708-448D-4C4D-9A42-CB6BD9511417}" type="slidenum">
              <a:rPr lang="en-US" altLang="en-US" smtClean="0">
                <a:solidFill>
                  <a:schemeClr val="accent2"/>
                </a:solidFill>
              </a:rPr>
              <a:pPr/>
              <a:t>18</a:t>
            </a:fld>
            <a:endParaRPr lang="en-US" altLang="en-US">
              <a:solidFill>
                <a:schemeClr val="accent2"/>
              </a:solidFill>
            </a:endParaRPr>
          </a:p>
        </p:txBody>
      </p:sp>
      <p:pic>
        <p:nvPicPr>
          <p:cNvPr id="29699" name="Picture 2">
            <a:extLst>
              <a:ext uri="{FF2B5EF4-FFF2-40B4-BE49-F238E27FC236}">
                <a16:creationId xmlns:a16="http://schemas.microsoft.com/office/drawing/2014/main" id="{E79168EB-F4C2-4AEF-85EB-F7AD7F34EC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itle 1">
            <a:extLst>
              <a:ext uri="{FF2B5EF4-FFF2-40B4-BE49-F238E27FC236}">
                <a16:creationId xmlns:a16="http://schemas.microsoft.com/office/drawing/2014/main" id="{436F334B-7C8B-4B26-BAFB-0B83CBDBFAB6}"/>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Limitations of Nonclinical Juvenile Models  </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702" name="Content Placeholder 4">
            <a:extLst>
              <a:ext uri="{FF2B5EF4-FFF2-40B4-BE49-F238E27FC236}">
                <a16:creationId xmlns:a16="http://schemas.microsoft.com/office/drawing/2014/main" id="{060EB621-0319-4AB3-AF2E-FCAD54745292}"/>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1143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800100" indent="-3429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0" lvl="1">
              <a:spcBef>
                <a:spcPct val="0"/>
              </a:spcBef>
              <a:buNone/>
            </a:pPr>
            <a:r>
              <a:rPr lang="en-US" altLang="en-US" sz="2400">
                <a:solidFill>
                  <a:schemeClr val="tx1"/>
                </a:solidFill>
                <a:latin typeface="Tahoma" panose="020B0604030504040204" pitchFamily="34" charset="0"/>
                <a:cs typeface="Tahoma" panose="020B0604030504040204" pitchFamily="34" charset="0"/>
              </a:rPr>
              <a:t>Challenges facing translational efforts of the data from nonclinical studies include:</a:t>
            </a:r>
          </a:p>
          <a:p>
            <a:pPr marL="685800" lvl="2">
              <a:spcBef>
                <a:spcPct val="0"/>
              </a:spcBef>
              <a:spcAft>
                <a:spcPts val="800"/>
              </a:spcAft>
            </a:pPr>
            <a:r>
              <a:rPr lang="en-US" altLang="en-US" sz="2200">
                <a:solidFill>
                  <a:schemeClr val="tx1"/>
                </a:solidFill>
                <a:latin typeface="Tahoma" panose="020B0604030504040204" pitchFamily="34" charset="0"/>
                <a:cs typeface="Tahoma" panose="020B0604030504040204" pitchFamily="34" charset="0"/>
              </a:rPr>
              <a:t>General paucity of information from clinical studies and case reports resulting in a lack of a defined “gold standard” for comparisons with nonclinical results.</a:t>
            </a:r>
          </a:p>
          <a:p>
            <a:pPr marL="685800" lvl="2">
              <a:spcBef>
                <a:spcPct val="0"/>
              </a:spcBef>
              <a:spcAft>
                <a:spcPts val="800"/>
              </a:spcAft>
            </a:pPr>
            <a:r>
              <a:rPr lang="en-US" altLang="en-US" sz="2200">
                <a:solidFill>
                  <a:schemeClr val="tx1"/>
                </a:solidFill>
                <a:latin typeface="Tahoma" panose="020B0604030504040204" pitchFamily="34" charset="0"/>
                <a:cs typeface="Tahoma" panose="020B0604030504040204" pitchFamily="34" charset="0"/>
              </a:rPr>
              <a:t>A lack of recognized standard models that would allow for evaluation of reproducibility of findings and model limitations.</a:t>
            </a:r>
          </a:p>
          <a:p>
            <a:pPr marL="685800" lvl="2">
              <a:spcBef>
                <a:spcPct val="0"/>
              </a:spcBef>
              <a:spcAft>
                <a:spcPts val="1200"/>
              </a:spcAft>
            </a:pPr>
            <a:r>
              <a:rPr lang="en-US" altLang="en-US" sz="2200">
                <a:solidFill>
                  <a:schemeClr val="tx1"/>
                </a:solidFill>
                <a:latin typeface="Tahoma" panose="020B0604030504040204" pitchFamily="34" charset="0"/>
                <a:cs typeface="Tahoma" panose="020B0604030504040204" pitchFamily="34" charset="0"/>
              </a:rPr>
              <a:t>For some studies, minimal effort has been made to match the stage of human development when characterizing particular models, or differences in the level and timing of development, in animals versus humans.</a:t>
            </a:r>
          </a:p>
          <a:p>
            <a:pPr lvl="2">
              <a:spcBef>
                <a:spcPct val="0"/>
              </a:spcBef>
              <a:spcAft>
                <a:spcPts val="1200"/>
              </a:spcAft>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endParaRPr lang="en-US" altLang="en-US" sz="240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976B31B4-334C-4A61-B6DA-9A45951FDC6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4B4217D-AF8F-48ED-9455-6C95664B713B}" type="slidenum">
              <a:rPr lang="en-US" altLang="en-US" smtClean="0">
                <a:solidFill>
                  <a:schemeClr val="accent2"/>
                </a:solidFill>
              </a:rPr>
              <a:pPr/>
              <a:t>19</a:t>
            </a:fld>
            <a:endParaRPr lang="en-US" altLang="en-US">
              <a:solidFill>
                <a:schemeClr val="accent2"/>
              </a:solidFill>
            </a:endParaRPr>
          </a:p>
        </p:txBody>
      </p:sp>
      <p:pic>
        <p:nvPicPr>
          <p:cNvPr id="30723" name="Picture 2">
            <a:extLst>
              <a:ext uri="{FF2B5EF4-FFF2-40B4-BE49-F238E27FC236}">
                <a16:creationId xmlns:a16="http://schemas.microsoft.com/office/drawing/2014/main" id="{161EE1B7-90A5-4356-830E-8579550A32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itle 1">
            <a:extLst>
              <a:ext uri="{FF2B5EF4-FFF2-40B4-BE49-F238E27FC236}">
                <a16:creationId xmlns:a16="http://schemas.microsoft.com/office/drawing/2014/main" id="{6665FAA9-9839-4F50-965C-345462C889A5}"/>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None/>
            </a:pPr>
            <a:r>
              <a:rPr lang="en-US" altLang="en-US" sz="3000" b="1" dirty="0">
                <a:solidFill>
                  <a:schemeClr val="tx1"/>
                </a:solidFill>
                <a:latin typeface="Cambria" panose="02040503050406030204" pitchFamily="18" charset="0"/>
              </a:rPr>
              <a:t>Limitations of Nonclinical Juvenile Models   </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726" name="Content Placeholder 4">
            <a:extLst>
              <a:ext uri="{FF2B5EF4-FFF2-40B4-BE49-F238E27FC236}">
                <a16:creationId xmlns:a16="http://schemas.microsoft.com/office/drawing/2014/main" id="{4DA5BC3D-E275-4F56-8D53-AA20B439799C}"/>
              </a:ext>
            </a:extLst>
          </p:cNvPr>
          <p:cNvSpPr txBox="1">
            <a:spLocks/>
          </p:cNvSpPr>
          <p:nvPr/>
        </p:nvSpPr>
        <p:spPr bwMode="auto">
          <a:xfrm>
            <a:off x="576263" y="1219200"/>
            <a:ext cx="811053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1143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800100" indent="-3429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0" lvl="1">
              <a:spcBef>
                <a:spcPct val="0"/>
              </a:spcBef>
              <a:spcAft>
                <a:spcPts val="1200"/>
              </a:spcAft>
              <a:buNone/>
            </a:pPr>
            <a:r>
              <a:rPr lang="en-US" altLang="en-US" sz="2400" dirty="0">
                <a:solidFill>
                  <a:schemeClr val="tx1"/>
                </a:solidFill>
                <a:latin typeface="Tahoma" panose="020B0604030504040204" pitchFamily="34" charset="0"/>
                <a:cs typeface="Tahoma" panose="020B0604030504040204" pitchFamily="34" charset="0"/>
              </a:rPr>
              <a:t>Additional limitations include: </a:t>
            </a:r>
          </a:p>
          <a:p>
            <a:pPr marL="685800" lvl="2">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Differences in the pharmacology of drugs in neonates versus juvenile animal models</a:t>
            </a:r>
          </a:p>
          <a:p>
            <a:pPr marL="685800" lvl="2">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Changes in the pharmacokinetics of a drug </a:t>
            </a:r>
            <a:br>
              <a:rPr lang="en-US" altLang="en-US" sz="2200" dirty="0">
                <a:solidFill>
                  <a:schemeClr val="tx1"/>
                </a:solidFill>
                <a:latin typeface="Tahoma" panose="020B0604030504040204" pitchFamily="34" charset="0"/>
                <a:cs typeface="Tahoma" panose="020B0604030504040204" pitchFamily="34" charset="0"/>
              </a:rPr>
            </a:br>
            <a:r>
              <a:rPr lang="en-US" altLang="en-US" sz="2200" dirty="0">
                <a:solidFill>
                  <a:schemeClr val="tx1"/>
                </a:solidFill>
                <a:latin typeface="Tahoma" panose="020B0604030504040204" pitchFamily="34" charset="0"/>
                <a:cs typeface="Tahoma" panose="020B0604030504040204" pitchFamily="34" charset="0"/>
              </a:rPr>
              <a:t>(</a:t>
            </a:r>
            <a:r>
              <a:rPr lang="en-US" altLang="en-US" sz="2200" dirty="0" err="1">
                <a:solidFill>
                  <a:schemeClr val="tx1"/>
                </a:solidFill>
                <a:latin typeface="Tahoma" panose="020B0604030504040204" pitchFamily="34" charset="0"/>
                <a:cs typeface="Tahoma" panose="020B0604030504040204" pitchFamily="34" charset="0"/>
              </a:rPr>
              <a:t>eg</a:t>
            </a:r>
            <a:r>
              <a:rPr lang="en-US" altLang="en-US" sz="2200" dirty="0">
                <a:solidFill>
                  <a:schemeClr val="tx1"/>
                </a:solidFill>
                <a:latin typeface="Tahoma" panose="020B0604030504040204" pitchFamily="34" charset="0"/>
                <a:cs typeface="Tahoma" panose="020B0604030504040204" pitchFamily="34" charset="0"/>
              </a:rPr>
              <a:t>, absorption and clearance) with development </a:t>
            </a:r>
          </a:p>
          <a:p>
            <a:pPr>
              <a:spcBef>
                <a:spcPct val="0"/>
              </a:spcBef>
              <a:spcAft>
                <a:spcPct val="0"/>
              </a:spcAft>
              <a:buFont typeface="Wingdings 2" panose="05020102010507070707" pitchFamily="18" charset="2"/>
              <a:buNone/>
            </a:pPr>
            <a:endParaRPr lang="en-US" altLang="en-US" sz="2400" dirty="0">
              <a:solidFill>
                <a:schemeClr val="tx1"/>
              </a:solidFill>
              <a:latin typeface="Calibri" panose="020F0502020204030204" pitchFamily="34" charset="0"/>
              <a:cs typeface="Arial" panose="020B0604020202020204" pitchFamily="34" charset="0"/>
            </a:endParaRPr>
          </a:p>
          <a:p>
            <a:pPr>
              <a:spcBef>
                <a:spcPct val="0"/>
              </a:spcBef>
              <a:spcAft>
                <a:spcPct val="0"/>
              </a:spcAft>
              <a:buFont typeface="Wingdings 2" panose="05020102010507070707" pitchFamily="18" charset="2"/>
              <a:buNone/>
            </a:pPr>
            <a:r>
              <a:rPr lang="en-US" altLang="en-US" sz="2400" dirty="0">
                <a:solidFill>
                  <a:schemeClr val="tx1"/>
                </a:solidFill>
                <a:latin typeface="Tahoma" panose="020B0604030504040204" pitchFamily="34" charset="0"/>
                <a:cs typeface="Tahoma" panose="020B0604030504040204" pitchFamily="34" charset="0"/>
              </a:rPr>
              <a:t>Given the limitations presented, it is not surprising that little is known about drug-induced cardiac toxicities in premature infants and neonates.</a:t>
            </a:r>
          </a:p>
          <a:p>
            <a:pPr>
              <a:spcBef>
                <a:spcPct val="0"/>
              </a:spcBef>
              <a:spcAft>
                <a:spcPct val="0"/>
              </a:spcAft>
              <a:buFont typeface="Wingdings 2" panose="05020102010507070707" pitchFamily="18" charset="2"/>
              <a:buNone/>
            </a:pPr>
            <a:endParaRPr lang="en-US" altLang="en-US" sz="24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0313B4E5-A09F-499C-80F9-284CF5E6DEC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450857-C600-499E-9736-6A6AC8A12413}" type="slidenum">
              <a:rPr lang="en-US" altLang="en-US" smtClean="0">
                <a:solidFill>
                  <a:schemeClr val="accent2"/>
                </a:solidFill>
              </a:rPr>
              <a:pPr/>
              <a:t>20</a:t>
            </a:fld>
            <a:endParaRPr lang="en-US" altLang="en-US">
              <a:solidFill>
                <a:schemeClr val="accent2"/>
              </a:solidFill>
            </a:endParaRPr>
          </a:p>
        </p:txBody>
      </p:sp>
      <p:pic>
        <p:nvPicPr>
          <p:cNvPr id="32771" name="Picture 2">
            <a:extLst>
              <a:ext uri="{FF2B5EF4-FFF2-40B4-BE49-F238E27FC236}">
                <a16:creationId xmlns:a16="http://schemas.microsoft.com/office/drawing/2014/main" id="{240FAAFE-4658-41E1-867C-891A358F25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itle 1">
            <a:extLst>
              <a:ext uri="{FF2B5EF4-FFF2-40B4-BE49-F238E27FC236}">
                <a16:creationId xmlns:a16="http://schemas.microsoft.com/office/drawing/2014/main" id="{D2135CE9-80D2-4942-BC90-8947A04FE8C0}"/>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Developmental Cardiac Electrophysiology </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2F0F6A1-AE7E-4658-A224-BEB5EBDA759D}"/>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buNone/>
              <a:defRPr/>
            </a:pPr>
            <a:r>
              <a:rPr lang="en-US" sz="2400" dirty="0">
                <a:solidFill>
                  <a:schemeClr val="tx1"/>
                </a:solidFill>
                <a:latin typeface="Tahoma" panose="020B0604030504040204" pitchFamily="34" charset="0"/>
                <a:cs typeface="Tahoma" panose="020B0604030504040204" pitchFamily="34" charset="0"/>
              </a:rPr>
              <a:t>Some studies of developmental differences at the time of birth and in immature newborns have been conducted. What is known includes, but is not limited to, the following: </a:t>
            </a:r>
          </a:p>
          <a:p>
            <a:pPr marL="685800" lvl="1" indent="-342900">
              <a:spcBef>
                <a:spcPct val="0"/>
              </a:spcBef>
              <a:defRPr/>
            </a:pPr>
            <a:r>
              <a:rPr lang="en-US" sz="2200" dirty="0">
                <a:solidFill>
                  <a:schemeClr val="tx1"/>
                </a:solidFill>
                <a:latin typeface="Tahoma" panose="020B0604030504040204" pitchFamily="34" charset="0"/>
                <a:cs typeface="Tahoma" panose="020B0604030504040204" pitchFamily="34" charset="0"/>
              </a:rPr>
              <a:t>Ion channels in the myocardium of both full term and premature newborns are immature which creates a different configuration of depolarization than that of the adult heart</a:t>
            </a:r>
          </a:p>
          <a:p>
            <a:pPr marL="685800" lvl="1" indent="-342900">
              <a:spcBef>
                <a:spcPct val="0"/>
              </a:spcBef>
              <a:defRPr/>
            </a:pPr>
            <a:r>
              <a:rPr lang="en-US" sz="2200" dirty="0">
                <a:solidFill>
                  <a:schemeClr val="tx1"/>
                </a:solidFill>
                <a:latin typeface="Tahoma" panose="020B0604030504040204" pitchFamily="34" charset="0"/>
                <a:cs typeface="Tahoma" panose="020B0604030504040204" pitchFamily="34" charset="0"/>
              </a:rPr>
              <a:t>The heart and CVS undergo rapid and large changes in function at birth</a:t>
            </a:r>
          </a:p>
          <a:p>
            <a:pPr marL="685800" lvl="1" indent="-342900">
              <a:spcBef>
                <a:spcPct val="0"/>
              </a:spcBef>
              <a:spcAft>
                <a:spcPts val="12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These changes in cardiovascular resistance for the right and left ventricle are accompanied by changes in cardiac conduction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0313B4E5-A09F-499C-80F9-284CF5E6DEC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450857-C600-499E-9736-6A6AC8A12413}" type="slidenum">
              <a:rPr lang="en-US" altLang="en-US" smtClean="0">
                <a:solidFill>
                  <a:schemeClr val="accent2"/>
                </a:solidFill>
              </a:rPr>
              <a:pPr/>
              <a:t>21</a:t>
            </a:fld>
            <a:endParaRPr lang="en-US" altLang="en-US">
              <a:solidFill>
                <a:schemeClr val="accent2"/>
              </a:solidFill>
            </a:endParaRPr>
          </a:p>
        </p:txBody>
      </p:sp>
      <p:pic>
        <p:nvPicPr>
          <p:cNvPr id="32771" name="Picture 2">
            <a:extLst>
              <a:ext uri="{FF2B5EF4-FFF2-40B4-BE49-F238E27FC236}">
                <a16:creationId xmlns:a16="http://schemas.microsoft.com/office/drawing/2014/main" id="{240FAAFE-4658-41E1-867C-891A358F25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itle 1">
            <a:extLst>
              <a:ext uri="{FF2B5EF4-FFF2-40B4-BE49-F238E27FC236}">
                <a16:creationId xmlns:a16="http://schemas.microsoft.com/office/drawing/2014/main" id="{D2135CE9-80D2-4942-BC90-8947A04FE8C0}"/>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Developmental Cardiac Electrophysiology </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2F0F6A1-AE7E-4658-A224-BEB5EBDA759D}"/>
              </a:ext>
            </a:extLst>
          </p:cNvPr>
          <p:cNvSpPr txBox="1">
            <a:spLocks/>
          </p:cNvSpPr>
          <p:nvPr/>
        </p:nvSpPr>
        <p:spPr bwMode="auto">
          <a:xfrm>
            <a:off x="576263" y="1219200"/>
            <a:ext cx="8110537"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defRPr/>
            </a:pPr>
            <a:r>
              <a:rPr lang="en-US" sz="2400" dirty="0">
                <a:solidFill>
                  <a:schemeClr val="tx1"/>
                </a:solidFill>
                <a:latin typeface="Tahoma" panose="020B0604030504040204" pitchFamily="34" charset="0"/>
                <a:cs typeface="Tahoma" panose="020B0604030504040204" pitchFamily="34" charset="0"/>
              </a:rPr>
              <a:t>At the early stages of fetal cardiovascular development</a:t>
            </a:r>
          </a:p>
          <a:p>
            <a:pPr marL="685800" lvl="1" indent="-342900">
              <a:spcBef>
                <a:spcPct val="0"/>
              </a:spcBef>
              <a:defRPr/>
            </a:pPr>
            <a:r>
              <a:rPr lang="en-US" sz="2200" dirty="0">
                <a:solidFill>
                  <a:schemeClr val="tx1"/>
                </a:solidFill>
                <a:latin typeface="Tahoma" panose="020B0604030504040204" pitchFamily="34" charset="0"/>
                <a:cs typeface="Tahoma" panose="020B0604030504040204" pitchFamily="34" charset="0"/>
              </a:rPr>
              <a:t>Innervation is likely to be incomplete</a:t>
            </a:r>
          </a:p>
          <a:p>
            <a:pPr marL="685800" lvl="1" indent="-342900">
              <a:spcBef>
                <a:spcPct val="0"/>
              </a:spcBef>
              <a:spcAft>
                <a:spcPts val="1800"/>
              </a:spcAft>
              <a:defRPr/>
            </a:pPr>
            <a:r>
              <a:rPr lang="en-US" sz="2200" dirty="0">
                <a:solidFill>
                  <a:schemeClr val="tx1"/>
                </a:solidFill>
                <a:latin typeface="Tahoma" panose="020B0604030504040204" pitchFamily="34" charset="0"/>
                <a:cs typeface="Tahoma" panose="020B0604030504040204" pitchFamily="34" charset="0"/>
              </a:rPr>
              <a:t>Enzymes and ion channels may not be fully expressed</a:t>
            </a:r>
            <a:r>
              <a:rPr lang="en-US" sz="2200" baseline="30000" dirty="0">
                <a:solidFill>
                  <a:schemeClr val="tx1"/>
                </a:solidFill>
                <a:latin typeface="Tahoma" panose="020B0604030504040204" pitchFamily="34" charset="0"/>
                <a:cs typeface="Tahoma" panose="020B0604030504040204" pitchFamily="34" charset="0"/>
              </a:rPr>
              <a:t>9</a:t>
            </a:r>
            <a:endParaRPr lang="en-US" sz="2200" baseline="30000" dirty="0">
              <a:solidFill>
                <a:schemeClr val="tx1"/>
              </a:solidFill>
              <a:highlight>
                <a:srgbClr val="FFFF00"/>
              </a:highlight>
              <a:latin typeface="Tahoma" panose="020B0604030504040204" pitchFamily="34" charset="0"/>
              <a:cs typeface="Tahoma" panose="020B0604030504040204" pitchFamily="34" charset="0"/>
            </a:endParaRPr>
          </a:p>
          <a:p>
            <a:pPr marL="0" lvl="1">
              <a:spcBef>
                <a:spcPct val="0"/>
              </a:spcBef>
              <a:spcAft>
                <a:spcPts val="1800"/>
              </a:spcAft>
              <a:buNone/>
              <a:defRPr/>
            </a:pPr>
            <a:r>
              <a:rPr lang="en-US" sz="2400" dirty="0">
                <a:solidFill>
                  <a:schemeClr val="tx1"/>
                </a:solidFill>
                <a:latin typeface="Tahoma" panose="020B0604030504040204" pitchFamily="34" charset="0"/>
                <a:cs typeface="Tahoma" panose="020B0604030504040204" pitchFamily="34" charset="0"/>
              </a:rPr>
              <a:t>Timing of histaminergic innervation is not well-studied in the developing human heart.</a:t>
            </a:r>
          </a:p>
          <a:p>
            <a:pPr>
              <a:spcBef>
                <a:spcPct val="0"/>
              </a:spcBef>
              <a:spcAft>
                <a:spcPts val="1200"/>
              </a:spcAft>
              <a:buNone/>
              <a:defRPr/>
            </a:pPr>
            <a:r>
              <a:rPr lang="en-US" sz="2400" dirty="0">
                <a:solidFill>
                  <a:schemeClr val="tx1"/>
                </a:solidFill>
                <a:latin typeface="Tahoma" panose="020B0604030504040204" pitchFamily="34" charset="0"/>
                <a:cs typeface="Tahoma" panose="020B0604030504040204" pitchFamily="34" charset="0"/>
              </a:rPr>
              <a:t>In addition</a:t>
            </a:r>
          </a:p>
          <a:p>
            <a:pPr marL="685800" lvl="1" indent="-342900">
              <a:spcBef>
                <a:spcPct val="0"/>
              </a:spcBef>
              <a:defRPr/>
            </a:pPr>
            <a:r>
              <a:rPr lang="en-US" sz="2200" dirty="0">
                <a:solidFill>
                  <a:schemeClr val="tx1"/>
                </a:solidFill>
                <a:latin typeface="Tahoma" panose="020B0604030504040204" pitchFamily="34" charset="0"/>
                <a:cs typeface="Tahoma" panose="020B0604030504040204" pitchFamily="34" charset="0"/>
              </a:rPr>
              <a:t>Studies have shown slower repolarization than in adults.</a:t>
            </a:r>
          </a:p>
          <a:p>
            <a:pPr marL="685800" lvl="1" indent="-342900">
              <a:spcBef>
                <a:spcPct val="0"/>
              </a:spcBef>
              <a:spcAft>
                <a:spcPts val="1200"/>
              </a:spcAft>
              <a:defRPr/>
            </a:pPr>
            <a:r>
              <a:rPr lang="en-US" sz="2200" dirty="0">
                <a:solidFill>
                  <a:schemeClr val="tx1"/>
                </a:solidFill>
                <a:latin typeface="Tahoma" panose="020B0604030504040204" pitchFamily="34" charset="0"/>
                <a:cs typeface="Tahoma" panose="020B0604030504040204" pitchFamily="34" charset="0"/>
              </a:rPr>
              <a:t>Measurements of ECG at 1 month and 3 months of age showed that both QTc and JTc were significantly longer at 1 month of age compared to at 3 months</a:t>
            </a:r>
            <a:r>
              <a:rPr lang="en-US" sz="2200" baseline="30000" dirty="0">
                <a:solidFill>
                  <a:schemeClr val="tx1"/>
                </a:solidFill>
                <a:latin typeface="Tahoma" panose="020B0604030504040204" pitchFamily="34" charset="0"/>
                <a:cs typeface="Tahoma" panose="020B0604030504040204" pitchFamily="34" charset="0"/>
              </a:rPr>
              <a:t>10</a:t>
            </a:r>
            <a:endParaRPr lang="en-US" sz="2200" baseline="30000" dirty="0">
              <a:solidFill>
                <a:schemeClr val="tx1"/>
              </a:solidFill>
              <a:highlight>
                <a:srgbClr val="FFFF00"/>
              </a:highlight>
              <a:latin typeface="Tahoma" panose="020B0604030504040204" pitchFamily="34" charset="0"/>
              <a:cs typeface="Tahoma" panose="020B0604030504040204" pitchFamily="34" charset="0"/>
            </a:endParaRPr>
          </a:p>
          <a:p>
            <a:pPr marL="342900" indent="-342900">
              <a:spcBef>
                <a:spcPct val="0"/>
              </a:spcBef>
              <a:spcAft>
                <a:spcPts val="1200"/>
              </a:spcAft>
              <a:defRPr/>
            </a:pPr>
            <a:endParaRPr lang="en-US" altLang="en-US" sz="24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55646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0313B4E5-A09F-499C-80F9-284CF5E6DEC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450857-C600-499E-9736-6A6AC8A12413}" type="slidenum">
              <a:rPr lang="en-US" altLang="en-US" smtClean="0">
                <a:solidFill>
                  <a:schemeClr val="accent2"/>
                </a:solidFill>
              </a:rPr>
              <a:pPr/>
              <a:t>22</a:t>
            </a:fld>
            <a:endParaRPr lang="en-US" altLang="en-US">
              <a:solidFill>
                <a:schemeClr val="accent2"/>
              </a:solidFill>
            </a:endParaRPr>
          </a:p>
        </p:txBody>
      </p:sp>
      <p:pic>
        <p:nvPicPr>
          <p:cNvPr id="32771" name="Picture 2">
            <a:extLst>
              <a:ext uri="{FF2B5EF4-FFF2-40B4-BE49-F238E27FC236}">
                <a16:creationId xmlns:a16="http://schemas.microsoft.com/office/drawing/2014/main" id="{240FAAFE-4658-41E1-867C-891A358F25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itle 1">
            <a:extLst>
              <a:ext uri="{FF2B5EF4-FFF2-40B4-BE49-F238E27FC236}">
                <a16:creationId xmlns:a16="http://schemas.microsoft.com/office/drawing/2014/main" id="{D2135CE9-80D2-4942-BC90-8947A04FE8C0}"/>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Electrophysiology and Pharmacology</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2F0F6A1-AE7E-4658-A224-BEB5EBDA759D}"/>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pPr>
            <a:r>
              <a:rPr lang="en-US" altLang="en-US" sz="2400" dirty="0">
                <a:solidFill>
                  <a:schemeClr val="tx1"/>
                </a:solidFill>
                <a:latin typeface="Tahoma" panose="020B0604030504040204" pitchFamily="34" charset="0"/>
                <a:cs typeface="Tahoma" panose="020B0604030504040204" pitchFamily="34" charset="0"/>
              </a:rPr>
              <a:t>Older studies demonstrated longer intervals of repolarization immediately after birth.</a:t>
            </a:r>
            <a:endParaRPr lang="en-US" altLang="en-US" sz="2400" baseline="30000" dirty="0">
              <a:solidFill>
                <a:schemeClr val="tx1"/>
              </a:solidFill>
              <a:highlight>
                <a:srgbClr val="FFFF00"/>
              </a:highlight>
              <a:latin typeface="Tahoma" panose="020B0604030504040204" pitchFamily="34" charset="0"/>
              <a:cs typeface="Tahoma" panose="020B0604030504040204" pitchFamily="34" charset="0"/>
            </a:endParaRPr>
          </a:p>
          <a:p>
            <a:pPr>
              <a:spcBef>
                <a:spcPct val="0"/>
              </a:spcBef>
              <a:spcAft>
                <a:spcPts val="1200"/>
              </a:spcAft>
              <a:buNone/>
            </a:pPr>
            <a:r>
              <a:rPr lang="en-US" altLang="en-US" sz="2400" dirty="0">
                <a:solidFill>
                  <a:schemeClr val="tx1"/>
                </a:solidFill>
                <a:latin typeface="Tahoma" panose="020B0604030504040204" pitchFamily="34" charset="0"/>
                <a:cs typeface="Tahoma" panose="020B0604030504040204" pitchFamily="34" charset="0"/>
              </a:rPr>
              <a:t>A more recent study noted that infants delivered at earlier gestations had even longer QTcB, as presented in the following table.</a:t>
            </a:r>
            <a:r>
              <a:rPr lang="en-US" altLang="en-US" sz="2400" baseline="30000" dirty="0">
                <a:solidFill>
                  <a:schemeClr val="tx1"/>
                </a:solidFill>
                <a:latin typeface="Tahoma" panose="020B0604030504040204" pitchFamily="34" charset="0"/>
                <a:cs typeface="Tahoma" panose="020B0604030504040204" pitchFamily="34" charset="0"/>
              </a:rPr>
              <a:t>11</a:t>
            </a:r>
          </a:p>
        </p:txBody>
      </p:sp>
      <p:pic>
        <p:nvPicPr>
          <p:cNvPr id="2" name="Picture 1">
            <a:extLst>
              <a:ext uri="{FF2B5EF4-FFF2-40B4-BE49-F238E27FC236}">
                <a16:creationId xmlns:a16="http://schemas.microsoft.com/office/drawing/2014/main" id="{754A714A-2D2B-49DA-AF48-62304BF6D957}"/>
              </a:ext>
            </a:extLst>
          </p:cNvPr>
          <p:cNvPicPr>
            <a:picLocks noChangeAspect="1"/>
          </p:cNvPicPr>
          <p:nvPr/>
        </p:nvPicPr>
        <p:blipFill>
          <a:blip r:embed="rId3"/>
          <a:stretch>
            <a:fillRect/>
          </a:stretch>
        </p:blipFill>
        <p:spPr>
          <a:xfrm>
            <a:off x="1793079" y="3276598"/>
            <a:ext cx="5960745" cy="2630329"/>
          </a:xfrm>
          <a:prstGeom prst="rect">
            <a:avLst/>
          </a:prstGeom>
        </p:spPr>
      </p:pic>
    </p:spTree>
    <p:extLst>
      <p:ext uri="{BB962C8B-B14F-4D97-AF65-F5344CB8AC3E}">
        <p14:creationId xmlns:p14="http://schemas.microsoft.com/office/powerpoint/2010/main" val="1950772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83889281-8196-495D-A047-8EA7619C0AD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912DF69-4C95-4A06-9DC5-A732253CB33B}" type="slidenum">
              <a:rPr lang="en-US" altLang="en-US" smtClean="0">
                <a:solidFill>
                  <a:schemeClr val="accent2"/>
                </a:solidFill>
              </a:rPr>
              <a:pPr/>
              <a:t>23</a:t>
            </a:fld>
            <a:endParaRPr lang="en-US" altLang="en-US">
              <a:solidFill>
                <a:schemeClr val="accent2"/>
              </a:solidFill>
            </a:endParaRPr>
          </a:p>
        </p:txBody>
      </p:sp>
      <p:pic>
        <p:nvPicPr>
          <p:cNvPr id="34819" name="Picture 2">
            <a:extLst>
              <a:ext uri="{FF2B5EF4-FFF2-40B4-BE49-F238E27FC236}">
                <a16:creationId xmlns:a16="http://schemas.microsoft.com/office/drawing/2014/main" id="{0D1AD2D0-39AC-40A9-B3A8-283CC458F5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itle 1">
            <a:extLst>
              <a:ext uri="{FF2B5EF4-FFF2-40B4-BE49-F238E27FC236}">
                <a16:creationId xmlns:a16="http://schemas.microsoft.com/office/drawing/2014/main" id="{787FC857-21D9-40E1-9300-1F58139DA3C1}"/>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Drug-Induced Arrhythmias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2F0F6A1-AE7E-4658-A224-BEB5EBDA759D}"/>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Some medications can slow cardiac repolarization and increase the risk of cardiac arrthymias, in particular the polymorphic ventricular tachycardia, Torsade de Pointes.</a:t>
            </a:r>
          </a:p>
          <a:p>
            <a:pPr>
              <a:spcBef>
                <a:spcPct val="0"/>
              </a:spcBef>
              <a:spcAft>
                <a:spcPts val="1200"/>
              </a:spcAft>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The FDA standard for the upper limit of the QT interval, normalized for heart rate, is defined as 450 ms.</a:t>
            </a:r>
            <a:r>
              <a:rPr lang="en-US" altLang="en-US" sz="2400" baseline="30000" dirty="0">
                <a:solidFill>
                  <a:schemeClr val="tx1"/>
                </a:solidFill>
                <a:latin typeface="Tahoma" panose="020B0604030504040204" pitchFamily="34" charset="0"/>
                <a:ea typeface="Tahoma" panose="020B0604030504040204" pitchFamily="34" charset="0"/>
                <a:cs typeface="Tahoma" panose="020B0604030504040204" pitchFamily="34" charset="0"/>
              </a:rPr>
              <a:t>12</a:t>
            </a:r>
            <a:endParaRPr lang="en-US" altLang="en-US" sz="2400" baseline="30000" dirty="0">
              <a:solidFill>
                <a:schemeClr val="tx1"/>
              </a:solidFill>
              <a:highlight>
                <a:srgbClr val="FFFF00"/>
              </a:highlight>
              <a:latin typeface="Tahoma" panose="020B0604030504040204" pitchFamily="34" charset="0"/>
              <a:ea typeface="Tahoma" panose="020B0604030504040204" pitchFamily="34" charset="0"/>
              <a:cs typeface="Tahoma" panose="020B0604030504040204" pitchFamily="34" charset="0"/>
            </a:endParaRPr>
          </a:p>
          <a:p>
            <a:pPr marL="685800" lvl="1" indent="-342900">
              <a:spcBef>
                <a:spcPct val="0"/>
              </a:spcBef>
              <a:spcAft>
                <a:spcPts val="12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If this standard is applied to newborn medication studies during the first few days after birth, many will be incorrectly identified as affected by long QT syndrome </a:t>
            </a:r>
          </a:p>
          <a:p>
            <a:pPr marL="685800" lvl="1" indent="-342900">
              <a:spcBef>
                <a:spcPct val="0"/>
              </a:spcBef>
              <a:spcAft>
                <a:spcPts val="12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More studies are needed of the ECG in at-term newborns to determine a standard during the first 1 to 2 weeks after birth, and in particular, preterm newborns at gestational age as early as 23 to 25 weeks</a:t>
            </a: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 </a:t>
            </a:r>
          </a:p>
          <a:p>
            <a:pPr>
              <a:spcBef>
                <a:spcPct val="0"/>
              </a:spcBef>
              <a:spcAft>
                <a:spcPts val="1200"/>
              </a:spcAft>
              <a:buFont typeface="Wingdings 2" panose="05020102010507070707" pitchFamily="18" charset="2"/>
              <a:buNone/>
              <a:defRPr/>
            </a:pPr>
            <a:endParaRPr lang="en-US" altLang="en-US" sz="2200" dirty="0">
              <a:solidFill>
                <a:schemeClr val="tx1"/>
              </a:solidFill>
              <a:highlight>
                <a:srgbClr val="FFFF00"/>
              </a:highlight>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EAC847C5-4CBA-49E5-B356-F85DD0498F6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99B765-F524-4843-BF32-994E4A25044F}" type="slidenum">
              <a:rPr lang="en-US" altLang="en-US" smtClean="0">
                <a:solidFill>
                  <a:schemeClr val="accent2"/>
                </a:solidFill>
              </a:rPr>
              <a:pPr/>
              <a:t>24</a:t>
            </a:fld>
            <a:endParaRPr lang="en-US" altLang="en-US">
              <a:solidFill>
                <a:schemeClr val="accent2"/>
              </a:solidFill>
            </a:endParaRPr>
          </a:p>
        </p:txBody>
      </p:sp>
      <p:pic>
        <p:nvPicPr>
          <p:cNvPr id="35843" name="Picture 2">
            <a:extLst>
              <a:ext uri="{FF2B5EF4-FFF2-40B4-BE49-F238E27FC236}">
                <a16:creationId xmlns:a16="http://schemas.microsoft.com/office/drawing/2014/main" id="{5D7F5C9D-1BD8-4B99-81DE-B2C47902D0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itle 1">
            <a:extLst>
              <a:ext uri="{FF2B5EF4-FFF2-40B4-BE49-F238E27FC236}">
                <a16:creationId xmlns:a16="http://schemas.microsoft.com/office/drawing/2014/main" id="{8228260C-47BF-49C3-B13B-8DC83BF6BECF}"/>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i="1" dirty="0">
                <a:solidFill>
                  <a:schemeClr val="tx1"/>
                </a:solidFill>
                <a:latin typeface="Cambria" panose="02040503050406030204" pitchFamily="18" charset="0"/>
              </a:rPr>
              <a:t>In Vitro </a:t>
            </a:r>
            <a:r>
              <a:rPr lang="en-US" altLang="en-US" sz="3000" b="1" dirty="0">
                <a:solidFill>
                  <a:schemeClr val="tx1"/>
                </a:solidFill>
                <a:latin typeface="Cambria" panose="02040503050406030204" pitchFamily="18" charset="0"/>
              </a:rPr>
              <a:t>and </a:t>
            </a:r>
            <a:r>
              <a:rPr lang="en-US" altLang="en-US" sz="3000" b="1" i="1" dirty="0">
                <a:solidFill>
                  <a:schemeClr val="tx1"/>
                </a:solidFill>
                <a:latin typeface="Cambria" panose="02040503050406030204" pitchFamily="18" charset="0"/>
              </a:rPr>
              <a:t>In Vivo </a:t>
            </a:r>
            <a:r>
              <a:rPr lang="en-US" altLang="en-US" sz="3000" b="1" dirty="0">
                <a:solidFill>
                  <a:schemeClr val="tx1"/>
                </a:solidFill>
                <a:latin typeface="Cambria" panose="02040503050406030204" pitchFamily="18" charset="0"/>
              </a:rPr>
              <a:t>Animal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846" name="Content Placeholder 4">
            <a:extLst>
              <a:ext uri="{FF2B5EF4-FFF2-40B4-BE49-F238E27FC236}">
                <a16:creationId xmlns:a16="http://schemas.microsoft.com/office/drawing/2014/main" id="{DB369C3C-F430-4164-AD24-AFBE2D4A450B}"/>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800100" indent="-3429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314450" indent="-3429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pPr>
            <a:r>
              <a:rPr lang="en-US" altLang="en-US" sz="2400" i="1" dirty="0">
                <a:solidFill>
                  <a:schemeClr val="tx1"/>
                </a:solidFill>
                <a:latin typeface="Tahoma" panose="020B0604030504040204" pitchFamily="34" charset="0"/>
                <a:cs typeface="Tahoma" panose="020B0604030504040204" pitchFamily="34" charset="0"/>
              </a:rPr>
              <a:t>In vitro </a:t>
            </a:r>
            <a:r>
              <a:rPr lang="en-US" altLang="en-US" sz="2400" dirty="0">
                <a:solidFill>
                  <a:schemeClr val="tx1"/>
                </a:solidFill>
                <a:latin typeface="Tahoma" panose="020B0604030504040204" pitchFamily="34" charset="0"/>
                <a:cs typeface="Tahoma" panose="020B0604030504040204" pitchFamily="34" charset="0"/>
              </a:rPr>
              <a:t>studies clearly demonstrate a change in cellular ventricular electrophysiology during and beyond the neonatal period.</a:t>
            </a:r>
          </a:p>
          <a:p>
            <a:pPr marL="342900" lvl="1">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Electrophysiologic changes on the cellular level have been studied using canine cardiac Purkinje fibers.</a:t>
            </a:r>
            <a:r>
              <a:rPr lang="en-US" altLang="en-US" sz="2200" baseline="30000" dirty="0">
                <a:solidFill>
                  <a:schemeClr val="tx1"/>
                </a:solidFill>
                <a:latin typeface="Tahoma" panose="020B0604030504040204" pitchFamily="34" charset="0"/>
                <a:cs typeface="Tahoma" panose="020B0604030504040204" pitchFamily="34" charset="0"/>
              </a:rPr>
              <a:t>13,14</a:t>
            </a:r>
            <a:endParaRPr lang="en-US" altLang="en-US" sz="2200" baseline="30000" dirty="0">
              <a:solidFill>
                <a:schemeClr val="tx1"/>
              </a:solidFill>
              <a:highlight>
                <a:srgbClr val="FFFF00"/>
              </a:highlight>
              <a:latin typeface="Tahoma" panose="020B0604030504040204" pitchFamily="34" charset="0"/>
              <a:cs typeface="Tahoma" panose="020B0604030504040204" pitchFamily="34" charset="0"/>
            </a:endParaRPr>
          </a:p>
          <a:p>
            <a:pPr marL="342900" lvl="1">
              <a:spcBef>
                <a:spcPct val="0"/>
              </a:spcBef>
              <a:spcAft>
                <a:spcPts val="1200"/>
              </a:spcAft>
            </a:pPr>
            <a:r>
              <a:rPr lang="en-US" altLang="en-US" sz="2200" dirty="0">
                <a:solidFill>
                  <a:schemeClr val="tx1"/>
                </a:solidFill>
                <a:latin typeface="Tahoma" panose="020B0604030504040204" pitchFamily="34" charset="0"/>
                <a:cs typeface="Tahoma" panose="020B0604030504040204" pitchFamily="34" charset="0"/>
              </a:rPr>
              <a:t>Purkinje fibers in normal neonatal (&lt;9 days of age) and </a:t>
            </a:r>
            <a:br>
              <a:rPr lang="en-US" altLang="en-US" sz="2200" dirty="0">
                <a:solidFill>
                  <a:schemeClr val="tx1"/>
                </a:solidFill>
                <a:latin typeface="Tahoma" panose="020B0604030504040204" pitchFamily="34" charset="0"/>
                <a:cs typeface="Tahoma" panose="020B0604030504040204" pitchFamily="34" charset="0"/>
              </a:rPr>
            </a:br>
            <a:r>
              <a:rPr lang="en-US" altLang="en-US" sz="2200" dirty="0">
                <a:solidFill>
                  <a:schemeClr val="tx1"/>
                </a:solidFill>
                <a:latin typeface="Tahoma" panose="020B0604030504040204" pitchFamily="34" charset="0"/>
                <a:cs typeface="Tahoma" panose="020B0604030504040204" pitchFamily="34" charset="0"/>
              </a:rPr>
              <a:t>adult (78±21.2 months) canines demonstrated that </a:t>
            </a:r>
            <a:br>
              <a:rPr lang="en-US" altLang="en-US" sz="2200" dirty="0">
                <a:solidFill>
                  <a:schemeClr val="tx1"/>
                </a:solidFill>
                <a:latin typeface="Tahoma" panose="020B0604030504040204" pitchFamily="34" charset="0"/>
                <a:cs typeface="Tahoma" panose="020B0604030504040204" pitchFamily="34" charset="0"/>
              </a:rPr>
            </a:br>
            <a:r>
              <a:rPr lang="en-US" altLang="en-US" sz="2200" dirty="0">
                <a:solidFill>
                  <a:schemeClr val="tx1"/>
                </a:solidFill>
                <a:latin typeface="Tahoma" panose="020B0604030504040204" pitchFamily="34" charset="0"/>
                <a:cs typeface="Tahoma" panose="020B0604030504040204" pitchFamily="34" charset="0"/>
              </a:rPr>
              <a:t>neonatal fibers had:</a:t>
            </a:r>
          </a:p>
          <a:p>
            <a:pPr marL="685800" lvl="2">
              <a:spcBef>
                <a:spcPct val="0"/>
              </a:spcBef>
            </a:pPr>
            <a:r>
              <a:rPr lang="en-US" altLang="en-US" sz="2000">
                <a:solidFill>
                  <a:schemeClr val="tx1"/>
                </a:solidFill>
                <a:latin typeface="Tahoma" panose="020B0604030504040204" pitchFamily="34" charset="0"/>
                <a:cs typeface="Tahoma" panose="020B0604030504040204" pitchFamily="34" charset="0"/>
              </a:rPr>
              <a:t>Less </a:t>
            </a:r>
            <a:r>
              <a:rPr lang="en-US" altLang="en-US" sz="2000" dirty="0">
                <a:solidFill>
                  <a:schemeClr val="tx1"/>
                </a:solidFill>
                <a:latin typeface="Tahoma" panose="020B0604030504040204" pitchFamily="34" charset="0"/>
                <a:cs typeface="Tahoma" panose="020B0604030504040204" pitchFamily="34" charset="0"/>
              </a:rPr>
              <a:t>negative maximum diastolic potentials</a:t>
            </a:r>
          </a:p>
          <a:p>
            <a:pPr marL="685800" lvl="2">
              <a:spcBef>
                <a:spcPct val="0"/>
              </a:spcBef>
            </a:pPr>
            <a:r>
              <a:rPr lang="en-US" altLang="en-US" sz="2000" dirty="0">
                <a:solidFill>
                  <a:schemeClr val="tx1"/>
                </a:solidFill>
                <a:latin typeface="Tahoma" panose="020B0604030504040204" pitchFamily="34" charset="0"/>
                <a:cs typeface="Tahoma" panose="020B0604030504040204" pitchFamily="34" charset="0"/>
              </a:rPr>
              <a:t>L</a:t>
            </a:r>
            <a:r>
              <a:rPr lang="en-US" altLang="en-US" sz="2000">
                <a:solidFill>
                  <a:schemeClr val="tx1"/>
                </a:solidFill>
                <a:latin typeface="Tahoma" panose="020B0604030504040204" pitchFamily="34" charset="0"/>
                <a:cs typeface="Tahoma" panose="020B0604030504040204" pitchFamily="34" charset="0"/>
              </a:rPr>
              <a:t>ower </a:t>
            </a:r>
            <a:r>
              <a:rPr lang="en-US" altLang="en-US" sz="2000" dirty="0">
                <a:solidFill>
                  <a:schemeClr val="tx1"/>
                </a:solidFill>
                <a:latin typeface="Tahoma" panose="020B0604030504040204" pitchFamily="34" charset="0"/>
                <a:cs typeface="Tahoma" panose="020B0604030504040204" pitchFamily="34" charset="0"/>
              </a:rPr>
              <a:t>action potential amplitudes (and shorter durations) </a:t>
            </a:r>
          </a:p>
          <a:p>
            <a:pPr marL="685800" lvl="2" indent="-346075">
              <a:spcBef>
                <a:spcPct val="0"/>
              </a:spcBef>
              <a:spcAft>
                <a:spcPts val="1200"/>
              </a:spcAft>
            </a:pPr>
            <a:r>
              <a:rPr lang="en-US" altLang="en-US" sz="2000" dirty="0">
                <a:solidFill>
                  <a:schemeClr val="tx1"/>
                </a:solidFill>
                <a:latin typeface="Tahoma" panose="020B0604030504040204" pitchFamily="34" charset="0"/>
                <a:cs typeface="Tahoma" panose="020B0604030504040204" pitchFamily="34" charset="0"/>
              </a:rPr>
              <a:t>L</a:t>
            </a:r>
            <a:r>
              <a:rPr lang="en-US" altLang="en-US" sz="2000">
                <a:solidFill>
                  <a:schemeClr val="tx1"/>
                </a:solidFill>
                <a:latin typeface="Tahoma" panose="020B0604030504040204" pitchFamily="34" charset="0"/>
                <a:cs typeface="Tahoma" panose="020B0604030504040204" pitchFamily="34" charset="0"/>
              </a:rPr>
              <a:t>ower </a:t>
            </a:r>
            <a:r>
              <a:rPr lang="en-US" altLang="en-US" sz="2000" dirty="0">
                <a:solidFill>
                  <a:schemeClr val="tx1"/>
                </a:solidFill>
                <a:latin typeface="Tahoma" panose="020B0604030504040204" pitchFamily="34" charset="0"/>
                <a:cs typeface="Tahoma" panose="020B0604030504040204" pitchFamily="34" charset="0"/>
              </a:rPr>
              <a:t>maximum upstroke velocities </a:t>
            </a:r>
          </a:p>
          <a:p>
            <a:pPr>
              <a:spcBef>
                <a:spcPct val="0"/>
              </a:spcBef>
              <a:spcAft>
                <a:spcPts val="1200"/>
              </a:spcAft>
              <a:buFont typeface="Wingdings 2" panose="05020102010507070707" pitchFamily="18" charset="2"/>
              <a:buNone/>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123BDE2A-D4BF-4EDB-AFF7-6E6E530703F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583AFEE-F2D6-4E8E-A277-7D3AD0F3C46F}" type="slidenum">
              <a:rPr lang="en-US" altLang="en-US" smtClean="0">
                <a:solidFill>
                  <a:schemeClr val="accent2"/>
                </a:solidFill>
              </a:rPr>
              <a:pPr/>
              <a:t>25</a:t>
            </a:fld>
            <a:endParaRPr lang="en-US" altLang="en-US">
              <a:solidFill>
                <a:schemeClr val="accent2"/>
              </a:solidFill>
            </a:endParaRPr>
          </a:p>
        </p:txBody>
      </p:sp>
      <p:pic>
        <p:nvPicPr>
          <p:cNvPr id="36867" name="Picture 2">
            <a:extLst>
              <a:ext uri="{FF2B5EF4-FFF2-40B4-BE49-F238E27FC236}">
                <a16:creationId xmlns:a16="http://schemas.microsoft.com/office/drawing/2014/main" id="{C80D4AD3-ADDE-4209-9FFB-C0DC46953F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itle 1">
            <a:extLst>
              <a:ext uri="{FF2B5EF4-FFF2-40B4-BE49-F238E27FC236}">
                <a16:creationId xmlns:a16="http://schemas.microsoft.com/office/drawing/2014/main" id="{B1B005B6-5B11-4114-B8EA-158DA20861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i="1" dirty="0">
                <a:solidFill>
                  <a:schemeClr val="tx1"/>
                </a:solidFill>
                <a:latin typeface="Cambria" panose="02040503050406030204" pitchFamily="18" charset="0"/>
              </a:rPr>
              <a:t>In Vitro </a:t>
            </a:r>
            <a:r>
              <a:rPr lang="en-US" altLang="en-US" sz="3000" b="1" dirty="0">
                <a:solidFill>
                  <a:schemeClr val="tx1"/>
                </a:solidFill>
                <a:latin typeface="Cambria" panose="02040503050406030204" pitchFamily="18" charset="0"/>
              </a:rPr>
              <a:t>and </a:t>
            </a:r>
            <a:r>
              <a:rPr lang="en-US" altLang="en-US" sz="3000" b="1" i="1" dirty="0">
                <a:solidFill>
                  <a:schemeClr val="tx1"/>
                </a:solidFill>
                <a:latin typeface="Cambria" panose="02040503050406030204" pitchFamily="18" charset="0"/>
              </a:rPr>
              <a:t>In Vivo </a:t>
            </a:r>
            <a:r>
              <a:rPr lang="en-US" altLang="en-US" sz="3000" b="1" dirty="0">
                <a:solidFill>
                  <a:schemeClr val="tx1"/>
                </a:solidFill>
                <a:latin typeface="Cambria" panose="02040503050406030204" pitchFamily="18" charset="0"/>
              </a:rPr>
              <a:t>Animal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390" name="Content Placeholder 4">
            <a:extLst>
              <a:ext uri="{FF2B5EF4-FFF2-40B4-BE49-F238E27FC236}">
                <a16:creationId xmlns:a16="http://schemas.microsoft.com/office/drawing/2014/main" id="{62F0F6A1-AE7E-4658-A224-BEB5EBDA759D}"/>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Some studies have shown age-related differences in drug effects on the fast-sodium current responsible for the action potential upstroke and conduction through the working myocardium.</a:t>
            </a:r>
          </a:p>
          <a:p>
            <a:pPr marL="342900" lvl="1" indent="-342900">
              <a:spcBef>
                <a:spcPct val="0"/>
              </a:spcBef>
              <a:spcAft>
                <a:spcPts val="12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Effects of lidocaine in epicardial tissue demonstrated that neonatal tissue reached a steady-state level of block more rapidly and recovered more slowly as compared to the adult epicardium</a:t>
            </a:r>
            <a:r>
              <a:rPr lang="en-US" altLang="en-US" sz="2200" baseline="30000" dirty="0">
                <a:solidFill>
                  <a:schemeClr val="tx1"/>
                </a:solidFill>
                <a:latin typeface="Tahoma" panose="020B0604030504040204" pitchFamily="34" charset="0"/>
                <a:ea typeface="Tahoma" panose="020B0604030504040204" pitchFamily="34" charset="0"/>
                <a:cs typeface="Tahoma" panose="020B0604030504040204" pitchFamily="34" charset="0"/>
              </a:rPr>
              <a:t>15</a:t>
            </a:r>
            <a:endParaRPr lang="en-US" altLang="en-US" sz="2200" baseline="30000" dirty="0">
              <a:solidFill>
                <a:schemeClr val="tx1"/>
              </a:solidFill>
              <a:highlight>
                <a:srgbClr val="FFFF00"/>
              </a:highlight>
              <a:latin typeface="Tahoma" panose="020B0604030504040204" pitchFamily="34" charset="0"/>
              <a:ea typeface="Tahoma" panose="020B0604030504040204" pitchFamily="34" charset="0"/>
              <a:cs typeface="Tahoma" panose="020B0604030504040204" pitchFamily="34" charset="0"/>
            </a:endParaRPr>
          </a:p>
          <a:p>
            <a:pPr marL="342900" lvl="1" indent="-342900">
              <a:spcBef>
                <a:spcPct val="0"/>
              </a:spcBef>
              <a:spcAft>
                <a:spcPts val="12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Effects of flecainide, a sodium channel blocking drug, produced significant use-dependent reductions in upstroke velocity in adult, but not neonatal, Purkinje fibers</a:t>
            </a:r>
            <a:r>
              <a:rPr lang="en-US" altLang="en-US" sz="2200" baseline="30000" dirty="0">
                <a:solidFill>
                  <a:schemeClr val="tx1"/>
                </a:solidFill>
                <a:latin typeface="Tahoma" panose="020B0604030504040204" pitchFamily="34" charset="0"/>
                <a:ea typeface="Tahoma" panose="020B0604030504040204" pitchFamily="34" charset="0"/>
                <a:cs typeface="Tahoma" panose="020B0604030504040204" pitchFamily="34" charset="0"/>
              </a:rPr>
              <a:t>16</a:t>
            </a:r>
            <a:endParaRPr lang="en-US" altLang="en-US" sz="2200" baseline="30000" dirty="0">
              <a:solidFill>
                <a:schemeClr val="tx1"/>
              </a:solidFill>
              <a:highlight>
                <a:srgbClr val="FFFF00"/>
              </a:highlight>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1152BC8B-14C5-4F8A-B661-342F9B33E7E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B22E25C-E5D6-4E7C-A914-3DCC8EBEECD6}" type="slidenum">
              <a:rPr lang="en-US" altLang="en-US" smtClean="0">
                <a:solidFill>
                  <a:schemeClr val="accent2"/>
                </a:solidFill>
              </a:rPr>
              <a:pPr/>
              <a:t>26</a:t>
            </a:fld>
            <a:endParaRPr lang="en-US" altLang="en-US">
              <a:solidFill>
                <a:schemeClr val="accent2"/>
              </a:solidFill>
            </a:endParaRPr>
          </a:p>
        </p:txBody>
      </p:sp>
      <p:pic>
        <p:nvPicPr>
          <p:cNvPr id="37891" name="Picture 2">
            <a:extLst>
              <a:ext uri="{FF2B5EF4-FFF2-40B4-BE49-F238E27FC236}">
                <a16:creationId xmlns:a16="http://schemas.microsoft.com/office/drawing/2014/main" id="{7515C7D0-3EA0-42AD-BB9F-C302169FB8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itle 1">
            <a:extLst>
              <a:ext uri="{FF2B5EF4-FFF2-40B4-BE49-F238E27FC236}">
                <a16:creationId xmlns:a16="http://schemas.microsoft.com/office/drawing/2014/main" id="{E3A8EDBF-A98D-47F0-9CA6-3D949B624026}"/>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i="1" dirty="0">
                <a:solidFill>
                  <a:schemeClr val="tx1"/>
                </a:solidFill>
                <a:latin typeface="Cambria" panose="02040503050406030204" pitchFamily="18" charset="0"/>
              </a:rPr>
              <a:t>In Vitro </a:t>
            </a:r>
            <a:r>
              <a:rPr lang="en-US" altLang="en-US" sz="3000" b="1" dirty="0">
                <a:solidFill>
                  <a:schemeClr val="tx1"/>
                </a:solidFill>
                <a:latin typeface="Cambria" panose="02040503050406030204" pitchFamily="18" charset="0"/>
              </a:rPr>
              <a:t>and </a:t>
            </a:r>
            <a:r>
              <a:rPr lang="en-US" altLang="en-US" sz="3000" b="1" i="1" dirty="0">
                <a:solidFill>
                  <a:schemeClr val="tx1"/>
                </a:solidFill>
                <a:latin typeface="Cambria" panose="02040503050406030204" pitchFamily="18" charset="0"/>
              </a:rPr>
              <a:t>In Vivo </a:t>
            </a:r>
            <a:r>
              <a:rPr lang="en-US" altLang="en-US" sz="3000" b="1" dirty="0">
                <a:solidFill>
                  <a:schemeClr val="tx1"/>
                </a:solidFill>
                <a:latin typeface="Cambria" panose="02040503050406030204" pitchFamily="18" charset="0"/>
              </a:rPr>
              <a:t>Animal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6B9D4D07-DE69-4C62-91E8-C90964368A8E}"/>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indent="-342900">
              <a:spcBef>
                <a:spcPct val="0"/>
              </a:spcBef>
              <a:spcAft>
                <a:spcPts val="1200"/>
              </a:spcAft>
            </a:pPr>
            <a:r>
              <a:rPr lang="en-US" altLang="en-US" sz="2400" dirty="0">
                <a:solidFill>
                  <a:schemeClr val="tx1"/>
                </a:solidFill>
                <a:latin typeface="Tahoma" panose="020B0604030504040204" pitchFamily="34" charset="0"/>
                <a:cs typeface="Tahoma" panose="020B0604030504040204" pitchFamily="34" charset="0"/>
              </a:rPr>
              <a:t>Age-related differences in drug effects measured using upstroke characteristics may be confounded by differences in the action potential duration across preparations.</a:t>
            </a:r>
          </a:p>
          <a:p>
            <a:pPr marL="342900" indent="-342900">
              <a:spcBef>
                <a:spcPct val="0"/>
              </a:spcBef>
              <a:spcAft>
                <a:spcPts val="1200"/>
              </a:spcAft>
            </a:pPr>
            <a:r>
              <a:rPr lang="en-US" altLang="en-US" sz="2400" dirty="0">
                <a:solidFill>
                  <a:schemeClr val="tx1"/>
                </a:solidFill>
                <a:latin typeface="Tahoma" panose="020B0604030504040204" pitchFamily="34" charset="0"/>
                <a:cs typeface="Tahoma" panose="020B0604030504040204" pitchFamily="34" charset="0"/>
              </a:rPr>
              <a:t>Developmental changes in sodium channel gating could possibly influence drug block.</a:t>
            </a:r>
          </a:p>
          <a:p>
            <a:pPr marL="342900" indent="-342900">
              <a:spcBef>
                <a:spcPct val="0"/>
              </a:spcBef>
              <a:spcAft>
                <a:spcPts val="1200"/>
              </a:spcAft>
            </a:pPr>
            <a:r>
              <a:rPr lang="en-US" altLang="en-US" sz="2400" dirty="0">
                <a:solidFill>
                  <a:schemeClr val="tx1"/>
                </a:solidFill>
                <a:latin typeface="Tahoma" panose="020B0604030504040204" pitchFamily="34" charset="0"/>
                <a:cs typeface="Tahoma" panose="020B0604030504040204" pitchFamily="34" charset="0"/>
              </a:rPr>
              <a:t>Changes in characteristics of cardiac sodium current with development have been noted and attributed to sympathetic innervation, at least in part. </a:t>
            </a: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pPr>
            <a:endParaRPr lang="en-US" altLang="en-US" sz="22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27</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i="1" dirty="0">
                <a:solidFill>
                  <a:schemeClr val="tx1"/>
                </a:solidFill>
                <a:latin typeface="Cambria" panose="02040503050406030204" pitchFamily="18" charset="0"/>
              </a:rPr>
              <a:t>In Vitro </a:t>
            </a:r>
            <a:r>
              <a:rPr lang="en-US" altLang="en-US" sz="3000" b="1" dirty="0">
                <a:solidFill>
                  <a:schemeClr val="tx1"/>
                </a:solidFill>
                <a:latin typeface="Cambria" panose="02040503050406030204" pitchFamily="18" charset="0"/>
              </a:rPr>
              <a:t>and </a:t>
            </a:r>
            <a:r>
              <a:rPr lang="en-US" altLang="en-US" sz="3000" b="1" i="1" dirty="0">
                <a:solidFill>
                  <a:schemeClr val="tx1"/>
                </a:solidFill>
                <a:latin typeface="Cambria" panose="02040503050406030204" pitchFamily="18" charset="0"/>
              </a:rPr>
              <a:t>In Vivo </a:t>
            </a:r>
            <a:r>
              <a:rPr lang="en-US" altLang="en-US" sz="3000" b="1" dirty="0">
                <a:solidFill>
                  <a:schemeClr val="tx1"/>
                </a:solidFill>
                <a:latin typeface="Cambria" panose="02040503050406030204" pitchFamily="18" charset="0"/>
              </a:rPr>
              <a:t>Animal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sz="2400" dirty="0">
                <a:solidFill>
                  <a:schemeClr val="tx1"/>
                </a:solidFill>
                <a:latin typeface="Tahoma" panose="020B0604030504040204" pitchFamily="34" charset="0"/>
                <a:cs typeface="Tahoma" panose="020B0604030504040204" pitchFamily="34" charset="0"/>
              </a:rPr>
              <a:t>Age-related differences in drug sensitivity have been found to vary across currents in the same preparation.</a:t>
            </a:r>
          </a:p>
          <a:p>
            <a:pPr marL="342900" lvl="1" indent="-342900">
              <a:spcBef>
                <a:spcPct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Quinidine use: Reduction of peak calcium current was less in neonatal versus adult rabbit ventricular myocytes; possibly related to an age-related increase in peak current density</a:t>
            </a:r>
            <a:r>
              <a:rPr lang="en-US" altLang="en-US" sz="2200" baseline="30000" dirty="0">
                <a:solidFill>
                  <a:schemeClr val="tx1"/>
                </a:solidFill>
                <a:latin typeface="Tahoma" panose="020B0604030504040204" pitchFamily="34" charset="0"/>
                <a:cs typeface="Tahoma" panose="020B0604030504040204" pitchFamily="34" charset="0"/>
              </a:rPr>
              <a:t>17</a:t>
            </a:r>
            <a:r>
              <a:rPr lang="en-US" altLang="en-US" sz="2200" dirty="0">
                <a:solidFill>
                  <a:schemeClr val="tx1"/>
                </a:solidFill>
                <a:latin typeface="Tahoma" panose="020B0604030504040204" pitchFamily="34" charset="0"/>
                <a:cs typeface="Tahoma" panose="020B0604030504040204" pitchFamily="34" charset="0"/>
              </a:rPr>
              <a:t> and calcium channel kinetics</a:t>
            </a:r>
            <a:r>
              <a:rPr lang="en-US" altLang="en-US" sz="2200" baseline="30000" dirty="0">
                <a:solidFill>
                  <a:schemeClr val="tx1"/>
                </a:solidFill>
                <a:latin typeface="Tahoma" panose="020B0604030504040204" pitchFamily="34" charset="0"/>
                <a:cs typeface="Tahoma" panose="020B0604030504040204" pitchFamily="34" charset="0"/>
              </a:rPr>
              <a:t>18</a:t>
            </a:r>
            <a:endParaRPr lang="en-US" altLang="en-US" sz="2200" baseline="30000" dirty="0">
              <a:solidFill>
                <a:schemeClr val="tx1"/>
              </a:solidFill>
              <a:highlight>
                <a:srgbClr val="FFFF00"/>
              </a:highlight>
              <a:latin typeface="Tahoma" panose="020B0604030504040204" pitchFamily="34" charset="0"/>
              <a:cs typeface="Tahoma" panose="020B0604030504040204" pitchFamily="34" charset="0"/>
            </a:endParaRPr>
          </a:p>
          <a:p>
            <a:pPr marL="342900" lvl="2" indent="-342900">
              <a:spcBef>
                <a:spcPct val="0"/>
              </a:spcBef>
              <a:spcAft>
                <a:spcPts val="1200"/>
              </a:spcAft>
              <a:defRPr/>
            </a:pPr>
            <a:r>
              <a:rPr lang="en-US" altLang="en-US" sz="2200" dirty="0" err="1">
                <a:solidFill>
                  <a:schemeClr val="tx1"/>
                </a:solidFill>
                <a:latin typeface="Tahoma" panose="020B0604030504040204" pitchFamily="34" charset="0"/>
                <a:cs typeface="Tahoma" panose="020B0604030504040204" pitchFamily="34" charset="0"/>
              </a:rPr>
              <a:t>Oubain</a:t>
            </a:r>
            <a:r>
              <a:rPr lang="en-US" altLang="en-US" sz="2200" dirty="0">
                <a:solidFill>
                  <a:schemeClr val="tx1"/>
                </a:solidFill>
                <a:latin typeface="Tahoma" panose="020B0604030504040204" pitchFamily="34" charset="0"/>
                <a:cs typeface="Tahoma" panose="020B0604030504040204" pitchFamily="34" charset="0"/>
              </a:rPr>
              <a:t> use: Purkinje fibers of neonatal and adult canines elicited prominent acceleration of repolarization and decreases in the resting membrane potential and action potential upstroke; </a:t>
            </a:r>
          </a:p>
          <a:p>
            <a:pPr marL="1257300" lvl="3"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Lesser effects were observed in fibers from young dogs</a:t>
            </a:r>
          </a:p>
          <a:p>
            <a:pPr marL="1257300" lvl="3" indent="-342900">
              <a:spcBef>
                <a:spcPct val="0"/>
              </a:spcBef>
              <a:spcAft>
                <a:spcPts val="1200"/>
              </a:spcAft>
              <a:defRPr/>
            </a:pPr>
            <a:r>
              <a:rPr lang="en-US" altLang="en-US" sz="2000" dirty="0">
                <a:solidFill>
                  <a:schemeClr val="tx1"/>
                </a:solidFill>
                <a:latin typeface="Tahoma" panose="020B0604030504040204" pitchFamily="34" charset="0"/>
                <a:cs typeface="Tahoma" panose="020B0604030504040204" pitchFamily="34" charset="0"/>
              </a:rPr>
              <a:t>Minimal effects were observed in neonatal fibers</a:t>
            </a:r>
            <a:r>
              <a:rPr lang="en-US" altLang="en-US" sz="2000" baseline="30000" dirty="0">
                <a:solidFill>
                  <a:schemeClr val="tx1"/>
                </a:solidFill>
                <a:latin typeface="Tahoma" panose="020B0604030504040204" pitchFamily="34" charset="0"/>
                <a:cs typeface="Tahoma" panose="020B0604030504040204" pitchFamily="34" charset="0"/>
              </a:rPr>
              <a:t>19</a:t>
            </a:r>
            <a:endParaRPr lang="en-US" altLang="en-US" sz="2000" baseline="30000" dirty="0">
              <a:solidFill>
                <a:schemeClr val="tx1"/>
              </a:solidFill>
              <a:highlight>
                <a:srgbClr val="FFFF00"/>
              </a:highlight>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28</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i="1" dirty="0">
                <a:solidFill>
                  <a:schemeClr val="tx1"/>
                </a:solidFill>
                <a:latin typeface="Cambria" panose="02040503050406030204" pitchFamily="18" charset="0"/>
              </a:rPr>
              <a:t>In Vitro </a:t>
            </a:r>
            <a:r>
              <a:rPr lang="en-US" altLang="en-US" sz="3000" b="1" dirty="0">
                <a:solidFill>
                  <a:schemeClr val="tx1"/>
                </a:solidFill>
                <a:latin typeface="Cambria" panose="02040503050406030204" pitchFamily="18" charset="0"/>
              </a:rPr>
              <a:t>and </a:t>
            </a:r>
            <a:r>
              <a:rPr lang="en-US" altLang="en-US" sz="3000" b="1" i="1" dirty="0">
                <a:solidFill>
                  <a:schemeClr val="tx1"/>
                </a:solidFill>
                <a:latin typeface="Cambria" panose="02040503050406030204" pitchFamily="18" charset="0"/>
              </a:rPr>
              <a:t>In Vivo </a:t>
            </a:r>
            <a:r>
              <a:rPr lang="en-US" altLang="en-US" sz="3000" b="1" dirty="0">
                <a:solidFill>
                  <a:schemeClr val="tx1"/>
                </a:solidFill>
                <a:latin typeface="Cambria" panose="02040503050406030204" pitchFamily="18" charset="0"/>
              </a:rPr>
              <a:t>Animal Models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defRPr/>
            </a:pPr>
            <a:r>
              <a:rPr lang="en-US" altLang="en-US" sz="2200" dirty="0">
                <a:solidFill>
                  <a:schemeClr val="tx1"/>
                </a:solidFill>
                <a:latin typeface="Tahoma" panose="020B0604030504040204" pitchFamily="34" charset="0"/>
                <a:cs typeface="Tahoma" panose="020B0604030504040204" pitchFamily="34" charset="0"/>
              </a:rPr>
              <a:t>Specialized conduction Purkinje fibers represent a small portion of the ventricular mass, </a:t>
            </a:r>
            <a:r>
              <a:rPr lang="en-US" altLang="en-US" sz="2200">
                <a:solidFill>
                  <a:schemeClr val="tx1"/>
                </a:solidFill>
                <a:latin typeface="Tahoma" panose="020B0604030504040204" pitchFamily="34" charset="0"/>
                <a:cs typeface="Tahoma" panose="020B0604030504040204" pitchFamily="34" charset="0"/>
              </a:rPr>
              <a:t>and may </a:t>
            </a:r>
            <a:r>
              <a:rPr lang="en-US" altLang="en-US" sz="2200" dirty="0">
                <a:solidFill>
                  <a:schemeClr val="tx1"/>
                </a:solidFill>
                <a:latin typeface="Tahoma" panose="020B0604030504040204" pitchFamily="34" charset="0"/>
                <a:cs typeface="Tahoma" panose="020B0604030504040204" pitchFamily="34" charset="0"/>
              </a:rPr>
              <a:t>not necessarily reflect responses of the working ventricular myocardium. </a:t>
            </a:r>
          </a:p>
          <a:p>
            <a:pPr marL="685800" lvl="3"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In general, animal studies show that the positive inotropic response to digoxin in young hearts is probably greater than that in </a:t>
            </a:r>
            <a:r>
              <a:rPr lang="en-US" altLang="en-US" sz="2000">
                <a:solidFill>
                  <a:schemeClr val="tx1"/>
                </a:solidFill>
                <a:latin typeface="Tahoma" panose="020B0604030504040204" pitchFamily="34" charset="0"/>
                <a:cs typeface="Tahoma" panose="020B0604030504040204" pitchFamily="34" charset="0"/>
              </a:rPr>
              <a:t>adult hearts</a:t>
            </a:r>
            <a:r>
              <a:rPr lang="en-US" altLang="en-US" sz="2000" baseline="30000">
                <a:solidFill>
                  <a:schemeClr val="tx1"/>
                </a:solidFill>
                <a:latin typeface="Tahoma" panose="020B0604030504040204" pitchFamily="34" charset="0"/>
                <a:cs typeface="Tahoma" panose="020B0604030504040204" pitchFamily="34" charset="0"/>
              </a:rPr>
              <a:t>20</a:t>
            </a:r>
            <a:endParaRPr lang="en-US" altLang="en-US" sz="2000" baseline="30000" dirty="0">
              <a:solidFill>
                <a:schemeClr val="tx1"/>
              </a:solidFill>
              <a:highlight>
                <a:srgbClr val="FFFF00"/>
              </a:highlight>
              <a:latin typeface="Tahoma" panose="020B0604030504040204" pitchFamily="34" charset="0"/>
              <a:cs typeface="Tahoma" panose="020B0604030504040204" pitchFamily="34" charset="0"/>
            </a:endParaRPr>
          </a:p>
          <a:p>
            <a:pPr marL="685800" lvl="3"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In contrast, neonatal Purkinje fibers exhibit decreased sensitivity to digitalis toxicity compared </a:t>
            </a:r>
            <a:r>
              <a:rPr lang="en-US" altLang="en-US" sz="2000">
                <a:solidFill>
                  <a:schemeClr val="tx1"/>
                </a:solidFill>
                <a:latin typeface="Tahoma" panose="020B0604030504040204" pitchFamily="34" charset="0"/>
                <a:cs typeface="Tahoma" panose="020B0604030504040204" pitchFamily="34" charset="0"/>
              </a:rPr>
              <a:t>with adults</a:t>
            </a:r>
          </a:p>
          <a:p>
            <a:pPr marL="685800" lvl="3" indent="-342900">
              <a:spcBef>
                <a:spcPct val="0"/>
              </a:spcBef>
              <a:defRPr/>
            </a:pPr>
            <a:r>
              <a:rPr lang="en-US" altLang="en-US" sz="2000">
                <a:solidFill>
                  <a:schemeClr val="tx1"/>
                </a:solidFill>
                <a:latin typeface="Tahoma" panose="020B0604030504040204" pitchFamily="34" charset="0"/>
                <a:cs typeface="Tahoma" panose="020B0604030504040204" pitchFamily="34" charset="0"/>
              </a:rPr>
              <a:t>Therefore</a:t>
            </a:r>
            <a:r>
              <a:rPr lang="en-US" altLang="en-US" sz="2000" dirty="0">
                <a:solidFill>
                  <a:schemeClr val="tx1"/>
                </a:solidFill>
                <a:latin typeface="Tahoma" panose="020B0604030504040204" pitchFamily="34" charset="0"/>
                <a:cs typeface="Tahoma" panose="020B0604030504040204" pitchFamily="34" charset="0"/>
              </a:rPr>
              <a:t>, an infant may better tolerate higher </a:t>
            </a:r>
            <a:r>
              <a:rPr lang="en-US" altLang="en-US" sz="2000">
                <a:solidFill>
                  <a:schemeClr val="tx1"/>
                </a:solidFill>
                <a:latin typeface="Tahoma" panose="020B0604030504040204" pitchFamily="34" charset="0"/>
                <a:cs typeface="Tahoma" panose="020B0604030504040204" pitchFamily="34" charset="0"/>
              </a:rPr>
              <a:t>digoxin exposures </a:t>
            </a:r>
            <a:r>
              <a:rPr lang="en-US" altLang="en-US" sz="2000" dirty="0">
                <a:solidFill>
                  <a:schemeClr val="tx1"/>
                </a:solidFill>
                <a:latin typeface="Tahoma" panose="020B0604030504040204" pitchFamily="34" charset="0"/>
                <a:cs typeface="Tahoma" panose="020B0604030504040204" pitchFamily="34" charset="0"/>
              </a:rPr>
              <a:t>for </a:t>
            </a:r>
            <a:r>
              <a:rPr lang="en-US" altLang="en-US" sz="2000">
                <a:solidFill>
                  <a:schemeClr val="tx1"/>
                </a:solidFill>
                <a:latin typeface="Tahoma" panose="020B0604030504040204" pitchFamily="34" charset="0"/>
                <a:cs typeface="Tahoma" panose="020B0604030504040204" pitchFamily="34" charset="0"/>
              </a:rPr>
              <a:t>therapeutic benefit</a:t>
            </a:r>
          </a:p>
          <a:p>
            <a:pPr marL="685800" lvl="3" indent="-342900">
              <a:spcBef>
                <a:spcPct val="0"/>
              </a:spcBef>
              <a:defRPr/>
            </a:pPr>
            <a:r>
              <a:rPr lang="en-US" altLang="en-US" sz="2000">
                <a:solidFill>
                  <a:schemeClr val="tx1"/>
                </a:solidFill>
                <a:latin typeface="Tahoma" panose="020B0604030504040204" pitchFamily="34" charset="0"/>
                <a:cs typeface="Tahoma" panose="020B0604030504040204" pitchFamily="34" charset="0"/>
              </a:rPr>
              <a:t>Higher serum digoxin levels (&gt;2 ng/mL) are not associated with greater inotropic effects in pediatric patients, but with greater frequency of toxic effects</a:t>
            </a:r>
            <a:endParaRPr lang="en-US" altLang="en-US" sz="2000" dirty="0">
              <a:solidFill>
                <a:schemeClr val="tx1"/>
              </a:solidFill>
              <a:latin typeface="Tahoma" panose="020B0604030504040204" pitchFamily="34" charset="0"/>
              <a:cs typeface="Tahoma" panose="020B0604030504040204" pitchFamily="34" charset="0"/>
            </a:endParaRPr>
          </a:p>
          <a:p>
            <a:pPr marL="342900" indent="-342900">
              <a:spcBef>
                <a:spcPct val="0"/>
              </a:spcBef>
              <a:spcAft>
                <a:spcPts val="1200"/>
              </a:spcAft>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56211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29</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Drug Effects and Electrophysiology</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200"/>
            <a:ext cx="8110537" cy="473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sz="2200" dirty="0">
                <a:solidFill>
                  <a:schemeClr val="tx1"/>
                </a:solidFill>
                <a:latin typeface="Tahoma" panose="020B0604030504040204" pitchFamily="34" charset="0"/>
                <a:cs typeface="Tahoma" panose="020B0604030504040204" pitchFamily="34" charset="0"/>
              </a:rPr>
              <a:t>Changes in developmental electrophysiology that occur from the first few weeks after birth to adulthood are well-recognized, although not well studied. </a:t>
            </a:r>
          </a:p>
          <a:p>
            <a:pPr>
              <a:spcBef>
                <a:spcPct val="0"/>
              </a:spcBef>
              <a:spcAft>
                <a:spcPts val="1200"/>
              </a:spcAft>
              <a:buFont typeface="Wingdings 2" panose="05020102010507070707" pitchFamily="18" charset="2"/>
              <a:buNone/>
              <a:defRPr/>
            </a:pPr>
            <a:r>
              <a:rPr lang="en-US" altLang="en-US" sz="2200" dirty="0">
                <a:solidFill>
                  <a:schemeClr val="tx1"/>
                </a:solidFill>
                <a:latin typeface="Tahoma" panose="020B0604030504040204" pitchFamily="34" charset="0"/>
                <a:cs typeface="Tahoma" panose="020B0604030504040204" pitchFamily="34" charset="0"/>
              </a:rPr>
              <a:t>However, changes that occur from birth to the first week of life are not well-known or acknowledged. Developmental changes include:</a:t>
            </a:r>
          </a:p>
          <a:p>
            <a:pPr marL="685800" lvl="1"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Heart size</a:t>
            </a:r>
          </a:p>
          <a:p>
            <a:pPr marL="685800" lvl="1"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Relative size and positions of atria and ventricles</a:t>
            </a:r>
          </a:p>
          <a:p>
            <a:pPr marL="685800" lvl="1"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Innervation</a:t>
            </a:r>
          </a:p>
          <a:p>
            <a:pPr marL="685800" lvl="1" indent="-342900">
              <a:spcBef>
                <a:spcPct val="0"/>
              </a:spcBef>
              <a:defRPr/>
            </a:pPr>
            <a:r>
              <a:rPr lang="en-US" altLang="en-US" sz="2000" dirty="0">
                <a:solidFill>
                  <a:schemeClr val="tx1"/>
                </a:solidFill>
                <a:latin typeface="Tahoma" panose="020B0604030504040204" pitchFamily="34" charset="0"/>
                <a:cs typeface="Tahoma" panose="020B0604030504040204" pitchFamily="34" charset="0"/>
              </a:rPr>
              <a:t>Receptor developments</a:t>
            </a:r>
          </a:p>
          <a:p>
            <a:pPr marL="685800" lvl="1" indent="-342900">
              <a:spcBef>
                <a:spcPct val="0"/>
              </a:spcBef>
              <a:spcAft>
                <a:spcPts val="1200"/>
              </a:spcAft>
              <a:defRPr/>
            </a:pPr>
            <a:r>
              <a:rPr lang="en-US" altLang="en-US" sz="2000" dirty="0">
                <a:solidFill>
                  <a:schemeClr val="tx1"/>
                </a:solidFill>
                <a:latin typeface="Tahoma" panose="020B0604030504040204" pitchFamily="34" charset="0"/>
                <a:cs typeface="Tahoma" panose="020B0604030504040204" pitchFamily="34" charset="0"/>
              </a:rPr>
              <a:t>Expression of ion channels, cardiac ultrastructure, and cell-to-cell connections</a:t>
            </a:r>
          </a:p>
          <a:p>
            <a:pPr marL="801688" lvl="1" indent="-339725">
              <a:spcBef>
                <a:spcPct val="0"/>
              </a:spcBef>
              <a:spcAft>
                <a:spcPts val="1200"/>
              </a:spcAft>
              <a:defRPr/>
            </a:pPr>
            <a:endParaRPr lang="en-US" altLang="en-US" sz="20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6519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30</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62908" y="457201"/>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Changes in ECG and Heart Rate</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200"/>
            <a:ext cx="81105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sz="2400" dirty="0">
                <a:solidFill>
                  <a:schemeClr val="tx1"/>
                </a:solidFill>
                <a:latin typeface="Tahoma" panose="020B0604030504040204" pitchFamily="34" charset="0"/>
                <a:cs typeface="Tahoma" panose="020B0604030504040204" pitchFamily="34" charset="0"/>
              </a:rPr>
              <a:t>The dynamic nature of electrophysiologic changes is revealed in the range of heart rates and changes that occur </a:t>
            </a:r>
            <a:r>
              <a:rPr lang="en-US" altLang="en-US" sz="2400">
                <a:solidFill>
                  <a:schemeClr val="tx1"/>
                </a:solidFill>
                <a:latin typeface="Tahoma" panose="020B0604030504040204" pitchFamily="34" charset="0"/>
                <a:cs typeface="Tahoma" panose="020B0604030504040204" pitchFamily="34" charset="0"/>
              </a:rPr>
              <a:t>with age:</a:t>
            </a:r>
            <a:r>
              <a:rPr lang="en-US" altLang="en-US" sz="2400" baseline="30000">
                <a:solidFill>
                  <a:schemeClr val="tx1"/>
                </a:solidFill>
                <a:latin typeface="Tahoma" panose="020B0604030504040204" pitchFamily="34" charset="0"/>
                <a:cs typeface="Tahoma" panose="020B0604030504040204" pitchFamily="34" charset="0"/>
              </a:rPr>
              <a:t>21</a:t>
            </a:r>
            <a:endParaRPr lang="en-US" altLang="en-US" sz="2400" baseline="30000" dirty="0">
              <a:solidFill>
                <a:schemeClr val="tx1"/>
              </a:solidFill>
              <a:highlight>
                <a:srgbClr val="FFFF00"/>
              </a:highlight>
              <a:latin typeface="Tahoma" panose="020B0604030504040204" pitchFamily="34" charset="0"/>
              <a:cs typeface="Tahoma" panose="020B0604030504040204" pitchFamily="34" charset="0"/>
            </a:endParaRPr>
          </a:p>
          <a:p>
            <a:pPr marL="685800" lvl="1" indent="-342900">
              <a:spcBef>
                <a:spcPct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Neonate heart rates may range from 150 bpm to transient rates up to 230 bpm.</a:t>
            </a:r>
          </a:p>
          <a:p>
            <a:pPr marL="685800" lvl="1" indent="-342900">
              <a:spcBef>
                <a:spcPct val="0"/>
              </a:spcBef>
              <a:spcAft>
                <a:spcPts val="1200"/>
              </a:spcAft>
              <a:defRPr/>
            </a:pPr>
            <a:r>
              <a:rPr lang="en-US" altLang="en-US" sz="2200" dirty="0">
                <a:solidFill>
                  <a:schemeClr val="tx1"/>
                </a:solidFill>
                <a:latin typeface="Tahoma" panose="020B0604030504040204" pitchFamily="34" charset="0"/>
                <a:cs typeface="Tahoma" panose="020B0604030504040204" pitchFamily="34" charset="0"/>
              </a:rPr>
              <a:t>The normal heart rate increases from birth, reaches a maximum between 30 and 60 days, and then declines back to earlier rates by 6 months. Thereafter, heart rate slowly declines with age.</a:t>
            </a:r>
          </a:p>
          <a:p>
            <a:pPr marL="0" lvl="1" indent="0">
              <a:spcBef>
                <a:spcPct val="0"/>
              </a:spcBef>
              <a:spcAft>
                <a:spcPts val="1200"/>
              </a:spcAft>
              <a:buNone/>
              <a:defRPr/>
            </a:pPr>
            <a:r>
              <a:rPr lang="en-US" altLang="en-US" sz="2400" dirty="0">
                <a:solidFill>
                  <a:schemeClr val="tx1"/>
                </a:solidFill>
                <a:latin typeface="Tahoma" panose="020B0604030504040204" pitchFamily="34" charset="0"/>
                <a:cs typeface="Tahoma" panose="020B0604030504040204" pitchFamily="34" charset="0"/>
              </a:rPr>
              <a:t>These changes complicate the mechanistic nature of drug effects. </a:t>
            </a:r>
            <a:endParaRPr lang="en-US" altLang="en-US" sz="24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37695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31</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62908" y="457201"/>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Changes in Cellular Electrophysiology</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199"/>
            <a:ext cx="8110537"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57150" lvl="1" indent="0">
              <a:spcBef>
                <a:spcPct val="0"/>
              </a:spcBef>
              <a:buNone/>
              <a:defRPr/>
            </a:pPr>
            <a:r>
              <a:rPr lang="en-US" altLang="en-US" sz="2400" dirty="0">
                <a:solidFill>
                  <a:schemeClr val="tx1"/>
                </a:solidFill>
                <a:latin typeface="Tahoma" panose="020B0604030504040204" pitchFamily="34" charset="0"/>
                <a:cs typeface="Tahoma" panose="020B0604030504040204" pitchFamily="34" charset="0"/>
              </a:rPr>
              <a:t>Prominent changes in the expression and functional characteristics of the cardiac ion channels and currents occur during postnatal development that include:</a:t>
            </a:r>
            <a:r>
              <a:rPr lang="en-US" altLang="en-US" sz="2400" baseline="30000" dirty="0">
                <a:solidFill>
                  <a:schemeClr val="tx1"/>
                </a:solidFill>
                <a:latin typeface="Tahoma" panose="020B0604030504040204" pitchFamily="34" charset="0"/>
                <a:cs typeface="Tahoma" panose="020B0604030504040204" pitchFamily="34" charset="0"/>
              </a:rPr>
              <a:t>22,23,24</a:t>
            </a:r>
            <a:endParaRPr lang="en-US" altLang="en-US" sz="2400" baseline="30000" dirty="0">
              <a:solidFill>
                <a:schemeClr val="tx1"/>
              </a:solidFill>
              <a:highlight>
                <a:srgbClr val="FFFF00"/>
              </a:highlight>
              <a:latin typeface="Tahoma" panose="020B0604030504040204" pitchFamily="34" charset="0"/>
              <a:cs typeface="Tahoma" panose="020B0604030504040204" pitchFamily="34" charset="0"/>
            </a:endParaRPr>
          </a:p>
          <a:p>
            <a:pPr marL="685800" lvl="2" indent="-342900">
              <a:spcBef>
                <a:spcPct val="0"/>
              </a:spcBef>
              <a:defRPr/>
            </a:pPr>
            <a:r>
              <a:rPr lang="en-US" altLang="en-US" sz="2200" dirty="0">
                <a:solidFill>
                  <a:schemeClr val="tx1"/>
                </a:solidFill>
                <a:latin typeface="Tahoma" panose="020B0604030504040204" pitchFamily="34" charset="0"/>
                <a:cs typeface="Tahoma" panose="020B0604030504040204" pitchFamily="34" charset="0"/>
              </a:rPr>
              <a:t>A more negative resting membrane potential</a:t>
            </a:r>
          </a:p>
          <a:p>
            <a:pPr marL="685800" lvl="2" indent="-342900">
              <a:spcBef>
                <a:spcPct val="0"/>
              </a:spcBef>
              <a:defRPr/>
            </a:pPr>
            <a:r>
              <a:rPr lang="en-US" altLang="en-US" sz="2200" dirty="0">
                <a:solidFill>
                  <a:schemeClr val="tx1"/>
                </a:solidFill>
                <a:latin typeface="Tahoma" panose="020B0604030504040204" pitchFamily="34" charset="0"/>
                <a:cs typeface="Tahoma" panose="020B0604030504040204" pitchFamily="34" charset="0"/>
              </a:rPr>
              <a:t>Enhanced inward sodium current supporting action potential upstroke</a:t>
            </a:r>
          </a:p>
          <a:p>
            <a:pPr marL="685800" lvl="2" indent="-342900">
              <a:spcBef>
                <a:spcPct val="0"/>
              </a:spcBef>
              <a:defRPr/>
            </a:pPr>
            <a:r>
              <a:rPr lang="en-US" altLang="en-US" sz="2200" dirty="0">
                <a:solidFill>
                  <a:schemeClr val="tx1"/>
                </a:solidFill>
                <a:latin typeface="Tahoma" panose="020B0604030504040204" pitchFamily="34" charset="0"/>
                <a:cs typeface="Tahoma" panose="020B0604030504040204" pitchFamily="34" charset="0"/>
              </a:rPr>
              <a:t>Altered depolarizing inward currents during action potential plateau</a:t>
            </a:r>
          </a:p>
          <a:p>
            <a:pPr marL="685800" lvl="2" indent="-342900">
              <a:spcBef>
                <a:spcPct val="0"/>
              </a:spcBef>
              <a:defRPr/>
            </a:pPr>
            <a:r>
              <a:rPr lang="en-US" altLang="en-US" sz="2200" dirty="0">
                <a:solidFill>
                  <a:schemeClr val="tx1"/>
                </a:solidFill>
                <a:latin typeface="Tahoma" panose="020B0604030504040204" pitchFamily="34" charset="0"/>
                <a:cs typeface="Tahoma" panose="020B0604030504040204" pitchFamily="34" charset="0"/>
              </a:rPr>
              <a:t>Enhance outward plateau current to sustain repolarization</a:t>
            </a:r>
          </a:p>
          <a:p>
            <a:pPr marL="57150" lvl="1" indent="0">
              <a:spcBef>
                <a:spcPct val="0"/>
              </a:spcBef>
              <a:spcAft>
                <a:spcPts val="1200"/>
              </a:spcAft>
              <a:buNone/>
              <a:defRPr/>
            </a:pPr>
            <a:r>
              <a:rPr lang="en-US" altLang="en-US" sz="2400" dirty="0">
                <a:solidFill>
                  <a:schemeClr val="tx1"/>
                </a:solidFill>
                <a:latin typeface="Tahoma" panose="020B0604030504040204" pitchFamily="34" charset="0"/>
                <a:cs typeface="Tahoma" panose="020B0604030504040204" pitchFamily="34" charset="0"/>
              </a:rPr>
              <a:t>These changes in ion channel development are complex and asynchronous in maturation which has varied effects on drugs.</a:t>
            </a:r>
            <a:endParaRPr lang="en-US" altLang="en-US" sz="24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92021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32</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Cardiac </a:t>
            </a:r>
            <a:r>
              <a:rPr lang="en-US" altLang="en-US" sz="3000" b="1">
                <a:solidFill>
                  <a:schemeClr val="tx1"/>
                </a:solidFill>
                <a:latin typeface="Cambria" panose="02040503050406030204" pitchFamily="18" charset="0"/>
              </a:rPr>
              <a:t>Development &amp; </a:t>
            </a:r>
            <a:r>
              <a:rPr lang="en-US" altLang="en-US" sz="3000" b="1" dirty="0">
                <a:solidFill>
                  <a:schemeClr val="tx1"/>
                </a:solidFill>
                <a:latin typeface="Cambria" panose="02040503050406030204" pitchFamily="18" charset="0"/>
              </a:rPr>
              <a:t>Drug Responses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199"/>
            <a:ext cx="8110537" cy="481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000"/>
              </a:spcAft>
              <a:buFont typeface="Wingdings 2" panose="05020102010507070707" pitchFamily="18" charset="2"/>
              <a:buNone/>
              <a:defRPr/>
            </a:pPr>
            <a:r>
              <a:rPr lang="en-US" altLang="en-US" sz="2400" dirty="0">
                <a:solidFill>
                  <a:schemeClr val="tx1"/>
                </a:solidFill>
                <a:latin typeface="Tahoma" panose="020B0604030504040204" pitchFamily="34" charset="0"/>
                <a:cs typeface="Tahoma" panose="020B0604030504040204" pitchFamily="34" charset="0"/>
              </a:rPr>
              <a:t>Nonclinical </a:t>
            </a:r>
            <a:r>
              <a:rPr lang="en-US" altLang="en-US" sz="2400" i="1" dirty="0">
                <a:solidFill>
                  <a:schemeClr val="tx1"/>
                </a:solidFill>
                <a:latin typeface="Tahoma" panose="020B0604030504040204" pitchFamily="34" charset="0"/>
                <a:cs typeface="Tahoma" panose="020B0604030504040204" pitchFamily="34" charset="0"/>
              </a:rPr>
              <a:t>in vitro </a:t>
            </a:r>
            <a:r>
              <a:rPr lang="en-US" altLang="en-US" sz="2400" dirty="0">
                <a:solidFill>
                  <a:schemeClr val="tx1"/>
                </a:solidFill>
                <a:latin typeface="Tahoma" panose="020B0604030504040204" pitchFamily="34" charset="0"/>
                <a:cs typeface="Tahoma" panose="020B0604030504040204" pitchFamily="34" charset="0"/>
              </a:rPr>
              <a:t>studies have demonstrated differences in electrophysiologic effects of drugs in neonate, juvenile, and adult cardiac preparations. An example of differences and drug effects is noted in the following table.</a:t>
            </a: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Tahoma" panose="020B0604030504040204" pitchFamily="34" charset="0"/>
              <a:cs typeface="Tahoma" panose="020B060403050404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958215D-0DE7-45F6-B259-4E017081238A}"/>
              </a:ext>
            </a:extLst>
          </p:cNvPr>
          <p:cNvPicPr>
            <a:picLocks noChangeAspect="1"/>
          </p:cNvPicPr>
          <p:nvPr/>
        </p:nvPicPr>
        <p:blipFill>
          <a:blip r:embed="rId3"/>
          <a:stretch>
            <a:fillRect/>
          </a:stretch>
        </p:blipFill>
        <p:spPr>
          <a:xfrm>
            <a:off x="1607342" y="2895597"/>
            <a:ext cx="6532245" cy="3199257"/>
          </a:xfrm>
          <a:prstGeom prst="rect">
            <a:avLst/>
          </a:prstGeom>
        </p:spPr>
      </p:pic>
    </p:spTree>
    <p:extLst>
      <p:ext uri="{BB962C8B-B14F-4D97-AF65-F5344CB8AC3E}">
        <p14:creationId xmlns:p14="http://schemas.microsoft.com/office/powerpoint/2010/main" val="2231356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33</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9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Cardiovascular Toxicity from </a:t>
            </a:r>
            <a:br>
              <a:rPr lang="en-US" altLang="en-US" sz="3000" b="1">
                <a:solidFill>
                  <a:schemeClr val="tx1"/>
                </a:solidFill>
                <a:latin typeface="Cambria" panose="02040503050406030204" pitchFamily="18" charset="0"/>
              </a:rPr>
            </a:br>
            <a:r>
              <a:rPr lang="en-US" altLang="en-US" sz="3000" b="1">
                <a:solidFill>
                  <a:schemeClr val="tx1"/>
                </a:solidFill>
                <a:latin typeface="Cambria" panose="02040503050406030204" pitchFamily="18" charset="0"/>
              </a:rPr>
              <a:t>Nonclinical Studies by Therapeutic Area</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398872"/>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584325"/>
            <a:ext cx="8110537" cy="440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indent="-342900">
              <a:spcBef>
                <a:spcPct val="0"/>
              </a:spcBef>
              <a:spcAft>
                <a:spcPts val="1200"/>
              </a:spcAft>
              <a:defRPr/>
            </a:pPr>
            <a:r>
              <a:rPr lang="en-US" altLang="en-US" sz="2400" dirty="0">
                <a:solidFill>
                  <a:schemeClr val="tx1"/>
                </a:solidFill>
                <a:latin typeface="Calibri" panose="020F0502020204030204" pitchFamily="34" charset="0"/>
                <a:cs typeface="Arial" panose="020B0604020202020204" pitchFamily="34" charset="0"/>
              </a:rPr>
              <a:t>Immunology / Oncology / Anti-Inflammatory Drugs</a:t>
            </a:r>
          </a:p>
          <a:p>
            <a:pPr marL="342900" indent="-342900">
              <a:spcBef>
                <a:spcPct val="0"/>
              </a:spcBef>
              <a:spcAft>
                <a:spcPts val="1200"/>
              </a:spcAft>
              <a:defRPr/>
            </a:pPr>
            <a:r>
              <a:rPr lang="en-US" altLang="en-US" sz="2400" dirty="0">
                <a:solidFill>
                  <a:schemeClr val="tx1"/>
                </a:solidFill>
                <a:latin typeface="Calibri" panose="020F0502020204030204" pitchFamily="34" charset="0"/>
                <a:cs typeface="Arial" panose="020B0604020202020204" pitchFamily="34" charset="0"/>
              </a:rPr>
              <a:t>Anti-Microbials</a:t>
            </a:r>
          </a:p>
          <a:p>
            <a:pPr marL="342900" indent="-342900">
              <a:spcBef>
                <a:spcPct val="0"/>
              </a:spcBef>
              <a:spcAft>
                <a:spcPts val="1200"/>
              </a:spcAft>
              <a:defRPr/>
            </a:pPr>
            <a:r>
              <a:rPr lang="en-US" altLang="en-US" sz="2400" dirty="0">
                <a:solidFill>
                  <a:schemeClr val="tx1"/>
                </a:solidFill>
                <a:latin typeface="Calibri" panose="020F0502020204030204" pitchFamily="34" charset="0"/>
                <a:cs typeface="Arial" panose="020B0604020202020204" pitchFamily="34" charset="0"/>
              </a:rPr>
              <a:t>Pulmonary </a:t>
            </a:r>
          </a:p>
          <a:p>
            <a:pPr marL="342900" indent="-342900">
              <a:spcBef>
                <a:spcPct val="0"/>
              </a:spcBef>
              <a:spcAft>
                <a:spcPts val="1200"/>
              </a:spcAft>
              <a:defRPr/>
            </a:pPr>
            <a:r>
              <a:rPr lang="en-US" altLang="en-US" sz="2400" dirty="0">
                <a:solidFill>
                  <a:schemeClr val="tx1"/>
                </a:solidFill>
                <a:latin typeface="Calibri" panose="020F0502020204030204" pitchFamily="34" charset="0"/>
                <a:cs typeface="Arial" panose="020B0604020202020204" pitchFamily="34" charset="0"/>
              </a:rPr>
              <a:t>Gastrointestinal</a:t>
            </a:r>
          </a:p>
          <a:p>
            <a:pPr marL="342900" indent="-342900">
              <a:spcBef>
                <a:spcPct val="0"/>
              </a:spcBef>
              <a:spcAft>
                <a:spcPts val="1200"/>
              </a:spcAft>
              <a:defRPr/>
            </a:pPr>
            <a:r>
              <a:rPr lang="en-US" altLang="en-US" sz="2400" dirty="0">
                <a:solidFill>
                  <a:schemeClr val="tx1"/>
                </a:solidFill>
                <a:latin typeface="Calibri" panose="020F0502020204030204" pitchFamily="34" charset="0"/>
                <a:cs typeface="Arial" panose="020B0604020202020204" pitchFamily="34" charset="0"/>
              </a:rPr>
              <a:t>Formulation Excipients</a:t>
            </a: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42637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34</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Immunology/Oncology/ Anti-Inflammatory Drugs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398872"/>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584325"/>
            <a:ext cx="811053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3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AZT (zidovudine)</a:t>
            </a:r>
            <a:endParaRPr lang="en-US" altLang="en-US" b="1">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0" name="Content Placeholder 4">
            <a:extLst>
              <a:ext uri="{FF2B5EF4-FFF2-40B4-BE49-F238E27FC236}">
                <a16:creationId xmlns:a16="http://schemas.microsoft.com/office/drawing/2014/main" id="{46AD1E32-8FB5-4FE6-9A3E-54A6FFBE4026}"/>
              </a:ext>
            </a:extLst>
          </p:cNvPr>
          <p:cNvSpPr txBox="1">
            <a:spLocks/>
          </p:cNvSpPr>
          <p:nvPr/>
        </p:nvSpPr>
        <p:spPr bwMode="auto">
          <a:xfrm>
            <a:off x="711994" y="2073275"/>
            <a:ext cx="8110537"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Nucleoside reverse transcriptase inhibitor (NRTI)-induced heart damage has been reported in human infants. A study of AZT and AZT/lamivudine (3TC) included observations of mice pups postnatally from Day 4 through Day 28:</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25</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AZT/3TC combination treatment produced greater mtDNA damage than either agent individually</a:t>
            </a:r>
            <a:endParaRPr lang="en-US" altLang="en-US" sz="16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1" name="Content Placeholder 4">
            <a:extLst>
              <a:ext uri="{FF2B5EF4-FFF2-40B4-BE49-F238E27FC236}">
                <a16:creationId xmlns:a16="http://schemas.microsoft.com/office/drawing/2014/main" id="{373F4483-1F3A-4403-A1B9-B8BACB4B8D18}"/>
              </a:ext>
            </a:extLst>
          </p:cNvPr>
          <p:cNvSpPr txBox="1">
            <a:spLocks/>
          </p:cNvSpPr>
          <p:nvPr/>
        </p:nvSpPr>
        <p:spPr bwMode="auto">
          <a:xfrm>
            <a:off x="576263" y="3674381"/>
            <a:ext cx="8110537"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3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Dexamethasone (DEX)</a:t>
            </a:r>
            <a:endParaRPr lang="en-US" altLang="en-US" b="1">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2" name="Content Placeholder 4">
            <a:extLst>
              <a:ext uri="{FF2B5EF4-FFF2-40B4-BE49-F238E27FC236}">
                <a16:creationId xmlns:a16="http://schemas.microsoft.com/office/drawing/2014/main" id="{35EB8357-D2E7-4B0E-B098-602E136254F7}"/>
              </a:ext>
            </a:extLst>
          </p:cNvPr>
          <p:cNvSpPr txBox="1">
            <a:spLocks/>
          </p:cNvSpPr>
          <p:nvPr/>
        </p:nvSpPr>
        <p:spPr bwMode="auto">
          <a:xfrm>
            <a:off x="711994" y="4134742"/>
            <a:ext cx="7854156" cy="182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Glucocorticoid treatment, used in preterm babies to prevent chronic lung disease, causes myocardial hypertrophy and increased myocardial protein content.</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26</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DEX is thought to induce permanent myocardial abnormalities. DEX treatment in rats caused:</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A permanent decrease in heart weight</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Hypertrophy and early degeneration of cardiomyocytes</a:t>
            </a:r>
            <a:endParaRPr lang="en-US" altLang="en-US" sz="16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74000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35</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9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Anti-Microbial Drugs</a:t>
            </a:r>
          </a:p>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Pulmonary Drugs</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398872"/>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584325"/>
            <a:ext cx="8110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7" name="Content Placeholder 4">
            <a:extLst>
              <a:ext uri="{FF2B5EF4-FFF2-40B4-BE49-F238E27FC236}">
                <a16:creationId xmlns:a16="http://schemas.microsoft.com/office/drawing/2014/main" id="{C586C15F-9E09-42DC-9E32-466BFC883578}"/>
              </a:ext>
            </a:extLst>
          </p:cNvPr>
          <p:cNvSpPr txBox="1">
            <a:spLocks/>
          </p:cNvSpPr>
          <p:nvPr/>
        </p:nvSpPr>
        <p:spPr bwMode="auto">
          <a:xfrm>
            <a:off x="576263" y="1624012"/>
            <a:ext cx="8110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Anti-Microbial Drug: Chloramphenicol</a:t>
            </a:r>
            <a:endParaRPr lang="en-US" altLang="en-US"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0" name="Content Placeholder 4">
            <a:extLst>
              <a:ext uri="{FF2B5EF4-FFF2-40B4-BE49-F238E27FC236}">
                <a16:creationId xmlns:a16="http://schemas.microsoft.com/office/drawing/2014/main" id="{0BE2C85D-2898-47E1-AA9C-5384B9E8A30F}"/>
              </a:ext>
            </a:extLst>
          </p:cNvPr>
          <p:cNvSpPr txBox="1">
            <a:spLocks/>
          </p:cNvSpPr>
          <p:nvPr/>
        </p:nvSpPr>
        <p:spPr bwMode="auto">
          <a:xfrm>
            <a:off x="580617" y="2100262"/>
            <a:ext cx="8110537"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Font typeface="Wingdings 2" panose="05020102010507070707" pitchFamily="18" charset="2"/>
              <a:buNone/>
              <a:defRPr/>
            </a:pPr>
            <a:r>
              <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rPr>
              <a:t>Mechanical function and mitochondrial respiration were observed in newborn, isolated perfused pig </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heart.</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27</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rPr>
              <a:t>Results of chloramphenicol treatment indicated:</a:t>
            </a:r>
          </a:p>
          <a:p>
            <a:pPr marL="739775" lvl="1" indent="-285750">
              <a:spcBef>
                <a:spcPct val="0"/>
              </a:spcBef>
              <a:spcAft>
                <a:spcPts val="1200"/>
              </a:spcAft>
              <a:buFont typeface="Wingdings" panose="05000000000000000000" pitchFamily="2" charset="2"/>
              <a:buChar char="q"/>
              <a:defRPr/>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Acute reductions in pressure development and cardiac output was observed and was accompanied by elevated left atrial filling pressure</a:t>
            </a:r>
            <a:endParaRPr lang="en-US" altLang="en-US" baseline="30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1" name="Content Placeholder 4">
            <a:extLst>
              <a:ext uri="{FF2B5EF4-FFF2-40B4-BE49-F238E27FC236}">
                <a16:creationId xmlns:a16="http://schemas.microsoft.com/office/drawing/2014/main" id="{1EB9CE91-E4CA-4C41-8A31-75D502316013}"/>
              </a:ext>
            </a:extLst>
          </p:cNvPr>
          <p:cNvSpPr txBox="1">
            <a:spLocks/>
          </p:cNvSpPr>
          <p:nvPr/>
        </p:nvSpPr>
        <p:spPr bwMode="auto">
          <a:xfrm>
            <a:off x="602389" y="3223214"/>
            <a:ext cx="8110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Pulmonary Drug: 5,7-dihydroxytryptamine (5,7-DHT)</a:t>
            </a:r>
            <a:endParaRPr lang="en-US" altLang="en-US"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2" name="Content Placeholder 4">
            <a:extLst>
              <a:ext uri="{FF2B5EF4-FFF2-40B4-BE49-F238E27FC236}">
                <a16:creationId xmlns:a16="http://schemas.microsoft.com/office/drawing/2014/main" id="{BA79B774-64B6-4E05-A9E4-75C672993344}"/>
              </a:ext>
            </a:extLst>
          </p:cNvPr>
          <p:cNvSpPr txBox="1">
            <a:spLocks/>
          </p:cNvSpPr>
          <p:nvPr/>
        </p:nvSpPr>
        <p:spPr bwMode="auto">
          <a:xfrm>
            <a:off x="559594" y="3670570"/>
            <a:ext cx="8110537" cy="2349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rPr>
              <a:t>The medullary 5-HT system has potent effects on heart rate and breathing in </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adults.</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28</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rPr>
              <a:t>Treatment of postnatal Day 2 rat pups with 5,7-DHT indicated:</a:t>
            </a:r>
          </a:p>
          <a:p>
            <a:pPr marL="739775" lvl="1" indent="-285750">
              <a:spcBef>
                <a:spcPct val="0"/>
              </a:spcBef>
              <a:spcAft>
                <a:spcPts val="200"/>
              </a:spcAft>
              <a:buFont typeface="Wingdings" panose="05000000000000000000" pitchFamily="2" charset="2"/>
              <a:buChar char="q"/>
              <a:defRPr/>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80% reduction in number of 5-HT-positive neurons in treated animals</a:t>
            </a:r>
          </a:p>
          <a:p>
            <a:pPr marL="739775" lvl="1" indent="-285750">
              <a:spcBef>
                <a:spcPct val="0"/>
              </a:spcBef>
              <a:spcAft>
                <a:spcPts val="200"/>
              </a:spcAft>
              <a:buFont typeface="Wingdings" panose="05000000000000000000" pitchFamily="2" charset="2"/>
              <a:buChar char="q"/>
              <a:defRPr/>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Considerably larger bradycardias during brief apnea (P5/P6 &amp; P10/P12 animals)</a:t>
            </a:r>
          </a:p>
          <a:p>
            <a:pPr marL="739775" lvl="1" indent="-285750">
              <a:spcBef>
                <a:spcPct val="0"/>
              </a:spcBef>
              <a:spcAft>
                <a:spcPts val="200"/>
              </a:spcAft>
              <a:buFont typeface="Wingdings" panose="05000000000000000000" pitchFamily="2" charset="2"/>
              <a:buChar char="q"/>
              <a:defRPr/>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Reduced breathing frequency and ventilation (</a:t>
            </a:r>
            <a:r>
              <a:rPr lang="en-US" altLang="en-US" dirty="0" err="1">
                <a:solidFill>
                  <a:schemeClr val="tx1"/>
                </a:solidFill>
                <a:latin typeface="Tahoma" panose="020B0604030504040204" pitchFamily="34" charset="0"/>
                <a:ea typeface="Tahoma" panose="020B0604030504040204" pitchFamily="34" charset="0"/>
                <a:cs typeface="Tahoma" panose="020B0604030504040204" pitchFamily="34" charset="0"/>
              </a:rPr>
              <a:t>Ve</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but normal </a:t>
            </a:r>
            <a:r>
              <a:rPr lang="en-US" altLang="en-US" dirty="0" err="1">
                <a:solidFill>
                  <a:schemeClr val="tx1"/>
                </a:solidFill>
                <a:latin typeface="Tahoma" panose="020B0604030504040204" pitchFamily="34" charset="0"/>
                <a:ea typeface="Tahoma" panose="020B0604030504040204" pitchFamily="34" charset="0"/>
                <a:cs typeface="Tahoma" panose="020B0604030504040204" pitchFamily="34" charset="0"/>
              </a:rPr>
              <a:t>Ve</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relative to metabolic rate (P5/P6 animals)</a:t>
            </a:r>
          </a:p>
          <a:p>
            <a:pPr marL="739775" lvl="1" indent="-285750">
              <a:spcBef>
                <a:spcPct val="0"/>
              </a:spcBef>
              <a:spcAft>
                <a:spcPts val="1200"/>
              </a:spcAft>
              <a:buFont typeface="Wingdings" panose="05000000000000000000" pitchFamily="2" charset="2"/>
              <a:buChar char="q"/>
              <a:defRPr/>
            </a:pP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More unstable breathing pattern and an enhanced </a:t>
            </a:r>
            <a:r>
              <a:rPr lang="en-US" altLang="en-US" dirty="0" err="1">
                <a:solidFill>
                  <a:schemeClr val="tx1"/>
                </a:solidFill>
                <a:latin typeface="Tahoma" panose="020B0604030504040204" pitchFamily="34" charset="0"/>
                <a:ea typeface="Tahoma" panose="020B0604030504040204" pitchFamily="34" charset="0"/>
                <a:cs typeface="Tahoma" panose="020B0604030504040204" pitchFamily="34" charset="0"/>
              </a:rPr>
              <a:t>Ve</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response to moderate hypercapnia (P10/P12 animals)</a:t>
            </a: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56733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36</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Gastrointestinal - </a:t>
            </a:r>
            <a:r>
              <a:rPr lang="en-US" altLang="en-US" sz="3000" b="1" dirty="0" err="1">
                <a:solidFill>
                  <a:schemeClr val="tx1"/>
                </a:solidFill>
                <a:latin typeface="Cambria" panose="02040503050406030204" pitchFamily="18" charset="0"/>
              </a:rPr>
              <a:t>Cisapride</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066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219200"/>
            <a:ext cx="811053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A study of </a:t>
            </a:r>
            <a:r>
              <a:rPr lang="en-US" altLang="en-US" sz="2200" dirty="0" err="1">
                <a:solidFill>
                  <a:schemeClr val="tx1"/>
                </a:solidFill>
                <a:latin typeface="Tahoma" panose="020B0604030504040204" pitchFamily="34" charset="0"/>
                <a:ea typeface="Tahoma" panose="020B0604030504040204" pitchFamily="34" charset="0"/>
                <a:cs typeface="Tahoma" panose="020B0604030504040204" pitchFamily="34" charset="0"/>
              </a:rPr>
              <a:t>cisapride</a:t>
            </a: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-elicited, dose-dependent prolongation of the QT interval in </a:t>
            </a:r>
            <a:r>
              <a:rPr lang="en-US" altLang="en-US" sz="2200" dirty="0" err="1">
                <a:solidFill>
                  <a:schemeClr val="tx1"/>
                </a:solidFill>
                <a:latin typeface="Tahoma" panose="020B0604030504040204" pitchFamily="34" charset="0"/>
                <a:ea typeface="Tahoma" panose="020B0604030504040204" pitchFamily="34" charset="0"/>
                <a:cs typeface="Tahoma" panose="020B0604030504040204" pitchFamily="34" charset="0"/>
              </a:rPr>
              <a:t>Langendorff</a:t>
            </a: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 perfused </a:t>
            </a: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rabbit hearts </a:t>
            </a: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noted the </a:t>
            </a: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following:</a:t>
            </a:r>
            <a:r>
              <a:rPr lang="en-US" altLang="en-US" sz="2200" baseline="30000">
                <a:solidFill>
                  <a:schemeClr val="tx1"/>
                </a:solidFill>
                <a:latin typeface="Tahoma" panose="020B0604030504040204" pitchFamily="34" charset="0"/>
                <a:ea typeface="Tahoma" panose="020B0604030504040204" pitchFamily="34" charset="0"/>
                <a:cs typeface="Tahoma" panose="020B0604030504040204" pitchFamily="34" charset="0"/>
              </a:rPr>
              <a:t>29</a:t>
            </a:r>
            <a:endParaRPr lang="en-US" altLang="en-US" sz="2200" baseline="30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spcBef>
                <a:spcPct val="0"/>
              </a:spcBef>
              <a:spcAft>
                <a:spcPts val="200"/>
              </a:spcAft>
              <a:defRPr/>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QT interval was shorter in adult hearts vs newborn rabbit hearts</a:t>
            </a:r>
          </a:p>
          <a:p>
            <a:pPr marL="342900" indent="-342900">
              <a:spcBef>
                <a:spcPct val="0"/>
              </a:spcBef>
              <a:spcAft>
                <a:spcPts val="200"/>
              </a:spcAft>
              <a:defRPr/>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Greater prolongation of refractoriness of the specialized conduction system in neonate vs adult rabbit</a:t>
            </a:r>
          </a:p>
          <a:p>
            <a:pPr marL="342900" lvl="1" indent="-342900" defTabSz="628650">
              <a:spcBef>
                <a:spcPct val="0"/>
              </a:spcBef>
              <a:spcAft>
                <a:spcPts val="200"/>
              </a:spcAft>
              <a:defRPr/>
            </a:pPr>
            <a:r>
              <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rPr>
              <a:t>At the lowest concentration tested in this study, the percent prolongation was greater in newborn versus adult rabbit hearts, which was greater at higher exposures (28% versus 8%, respectively) </a:t>
            </a:r>
          </a:p>
          <a:p>
            <a:pPr marL="0" lvl="1" indent="0" defTabSz="628650">
              <a:spcBef>
                <a:spcPct val="0"/>
              </a:spcBef>
              <a:spcAft>
                <a:spcPts val="200"/>
              </a:spcAft>
              <a:buNone/>
              <a:defRPr/>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lvl="1" indent="0" defTabSz="628650">
              <a:spcBef>
                <a:spcPct val="0"/>
              </a:spcBef>
              <a:spcAft>
                <a:spcPts val="200"/>
              </a:spcAft>
              <a:buNone/>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This effect was consistent in reports that described a 2:1 ratio of atrioventricular block in children and </a:t>
            </a: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not adults</a:t>
            </a:r>
            <a:r>
              <a:rPr lang="en-US" altLang="en-US" sz="2200" baseline="30000">
                <a:solidFill>
                  <a:schemeClr val="tx1"/>
                </a:solidFill>
                <a:latin typeface="Tahoma" panose="020B0604030504040204" pitchFamily="34" charset="0"/>
                <a:ea typeface="Tahoma" panose="020B0604030504040204" pitchFamily="34" charset="0"/>
                <a:cs typeface="Tahoma" panose="020B0604030504040204" pitchFamily="34" charset="0"/>
              </a:rPr>
              <a:t>30</a:t>
            </a:r>
            <a:endParaRPr lang="en-US" altLang="en-US" sz="2200" baseline="30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8738" indent="-11113" defTabSz="569913">
              <a:spcBef>
                <a:spcPct val="0"/>
              </a:spcBef>
              <a:spcAft>
                <a:spcPts val="1200"/>
              </a:spcAft>
              <a:buNone/>
              <a:defRPr/>
            </a:pPr>
            <a:endPar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8738">
              <a:spcBef>
                <a:spcPct val="0"/>
              </a:spcBef>
              <a:spcAft>
                <a:spcPts val="1200"/>
              </a:spcAft>
              <a:buNone/>
              <a:defRPr/>
            </a:pPr>
            <a:endPar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58738">
              <a:spcBef>
                <a:spcPct val="0"/>
              </a:spcBef>
              <a:spcAft>
                <a:spcPts val="1200"/>
              </a:spcAft>
              <a:buNone/>
              <a:defRPr/>
            </a:pPr>
            <a:endParaRPr lang="en-US" alt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spcBef>
                <a:spcPct val="0"/>
              </a:spcBef>
              <a:spcAft>
                <a:spcPts val="1200"/>
              </a:spcAft>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spcBef>
                <a:spcPct val="0"/>
              </a:spcBef>
              <a:spcAft>
                <a:spcPts val="1200"/>
              </a:spcAft>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400" baseline="300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45519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37</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94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Formulation Excipients</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398872"/>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584325"/>
            <a:ext cx="8110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7" name="Content Placeholder 4">
            <a:extLst>
              <a:ext uri="{FF2B5EF4-FFF2-40B4-BE49-F238E27FC236}">
                <a16:creationId xmlns:a16="http://schemas.microsoft.com/office/drawing/2014/main" id="{C586C15F-9E09-42DC-9E32-466BFC883578}"/>
              </a:ext>
            </a:extLst>
          </p:cNvPr>
          <p:cNvSpPr txBox="1">
            <a:spLocks/>
          </p:cNvSpPr>
          <p:nvPr/>
        </p:nvSpPr>
        <p:spPr bwMode="auto">
          <a:xfrm>
            <a:off x="576263" y="1624012"/>
            <a:ext cx="8110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Perfluorooctane sulfonate (PFOS)</a:t>
            </a:r>
            <a:endParaRPr lang="en-US" altLang="en-US"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0" name="Content Placeholder 4">
            <a:extLst>
              <a:ext uri="{FF2B5EF4-FFF2-40B4-BE49-F238E27FC236}">
                <a16:creationId xmlns:a16="http://schemas.microsoft.com/office/drawing/2014/main" id="{0BE2C85D-2898-47E1-AA9C-5384B9E8A30F}"/>
              </a:ext>
            </a:extLst>
          </p:cNvPr>
          <p:cNvSpPr txBox="1">
            <a:spLocks/>
          </p:cNvSpPr>
          <p:nvPr/>
        </p:nvSpPr>
        <p:spPr bwMode="auto">
          <a:xfrm>
            <a:off x="580617" y="2100262"/>
            <a:ext cx="8110537" cy="231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Font typeface="Wingdings 2" panose="05020102010507070707" pitchFamily="18" charset="2"/>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 study of PFOS was conducted in pregnant mice and rats.</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31</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Postnatal effects of daily </a:t>
            </a:r>
            <a:b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b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in utero exposure to PFOS from gestation Day 2 to Day 21 indicated:</a:t>
            </a:r>
          </a:p>
          <a:p>
            <a:pPr marL="739775" lvl="1" indent="-285750">
              <a:spcBef>
                <a:spcPct val="0"/>
              </a:spcBef>
              <a:spcAft>
                <a:spcPts val="1200"/>
              </a:spcAft>
              <a:buFont typeface="Wingdings" panose="05000000000000000000" pitchFamily="2" charset="2"/>
              <a:buChar char="q"/>
              <a:defRPr/>
            </a:pP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Severly compromised postnatal survival of neonatal mice and rats</a:t>
            </a:r>
          </a:p>
          <a:p>
            <a:pPr marL="739775" lvl="1" indent="-285750">
              <a:spcBef>
                <a:spcPct val="0"/>
              </a:spcBef>
              <a:spcAft>
                <a:spcPts val="1200"/>
              </a:spcAft>
              <a:buFont typeface="Wingdings" panose="05000000000000000000" pitchFamily="2" charset="2"/>
              <a:buChar char="q"/>
              <a:defRPr/>
            </a:pP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Caused delays in growth and development accompanied by hypothyroxinemia in surviving rat pups</a:t>
            </a:r>
          </a:p>
          <a:p>
            <a:pPr>
              <a:spcBef>
                <a:spcPct val="0"/>
              </a:spcBef>
              <a:spcAft>
                <a:spcPts val="1200"/>
              </a:spcAft>
              <a:buFont typeface="Wingdings 2" panose="05020102010507070707" pitchFamily="18" charset="2"/>
              <a:buNone/>
              <a:defRPr/>
            </a:pPr>
            <a:endPar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1915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38</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Cardiovascular Toxicity from </a:t>
            </a:r>
            <a:br>
              <a:rPr lang="en-US" altLang="en-US" sz="3000" b="1">
                <a:solidFill>
                  <a:schemeClr val="tx1"/>
                </a:solidFill>
                <a:latin typeface="Cambria" panose="02040503050406030204" pitchFamily="18" charset="0"/>
              </a:rPr>
            </a:br>
            <a:r>
              <a:rPr lang="en-US" altLang="en-US" sz="3000" b="1">
                <a:solidFill>
                  <a:schemeClr val="tx1"/>
                </a:solidFill>
                <a:latin typeface="Cambria" panose="02040503050406030204" pitchFamily="18" charset="0"/>
              </a:rPr>
              <a:t>Clinical Studies by Therapeutic Area</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609600" y="14478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609600" y="1560512"/>
            <a:ext cx="8154782"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342900" indent="-342900">
              <a:spcBef>
                <a:spcPct val="0"/>
              </a:spcBef>
              <a:spcAft>
                <a:spcPts val="1200"/>
              </a:spcAft>
              <a:defRPr/>
            </a:pPr>
            <a:r>
              <a:rPr lang="en-US" altLang="en-US" sz="2400">
                <a:solidFill>
                  <a:schemeClr val="tx1"/>
                </a:solidFill>
                <a:latin typeface="Calibri" panose="020F0502020204030204" pitchFamily="34" charset="0"/>
                <a:cs typeface="Arial" panose="020B0604020202020204" pitchFamily="34" charset="0"/>
              </a:rPr>
              <a:t>Cardiovascular</a:t>
            </a:r>
          </a:p>
          <a:p>
            <a:pPr marL="342900" indent="-342900">
              <a:spcBef>
                <a:spcPct val="0"/>
              </a:spcBef>
              <a:spcAft>
                <a:spcPts val="1200"/>
              </a:spcAft>
              <a:defRPr/>
            </a:pPr>
            <a:r>
              <a:rPr lang="en-US" altLang="en-US" sz="2400">
                <a:solidFill>
                  <a:schemeClr val="tx1"/>
                </a:solidFill>
                <a:latin typeface="Calibri" panose="020F0502020204030204" pitchFamily="34" charset="0"/>
                <a:cs typeface="Arial" panose="020B0604020202020204" pitchFamily="34" charset="0"/>
              </a:rPr>
              <a:t>Central Nervous System</a:t>
            </a:r>
          </a:p>
          <a:p>
            <a:pPr marL="342900" indent="-342900">
              <a:spcBef>
                <a:spcPct val="0"/>
              </a:spcBef>
              <a:spcAft>
                <a:spcPts val="1200"/>
              </a:spcAft>
              <a:defRPr/>
            </a:pPr>
            <a:r>
              <a:rPr lang="en-US" altLang="en-US" sz="2400">
                <a:solidFill>
                  <a:schemeClr val="tx1"/>
                </a:solidFill>
                <a:latin typeface="Calibri" panose="020F0502020204030204" pitchFamily="34" charset="0"/>
                <a:cs typeface="Arial" panose="020B0604020202020204" pitchFamily="34" charset="0"/>
              </a:rPr>
              <a:t>Immunology/Oncology</a:t>
            </a:r>
          </a:p>
          <a:p>
            <a:pPr marL="342900" indent="-342900">
              <a:spcBef>
                <a:spcPct val="0"/>
              </a:spcBef>
              <a:spcAft>
                <a:spcPts val="1200"/>
              </a:spcAft>
              <a:defRPr/>
            </a:pPr>
            <a:r>
              <a:rPr lang="en-US" altLang="en-US" sz="2400">
                <a:solidFill>
                  <a:schemeClr val="tx1"/>
                </a:solidFill>
                <a:latin typeface="Calibri" panose="020F0502020204030204" pitchFamily="34" charset="0"/>
                <a:cs typeface="Arial" panose="020B0604020202020204" pitchFamily="34" charset="0"/>
              </a:rPr>
              <a:t>Pulmonary</a:t>
            </a:r>
          </a:p>
          <a:p>
            <a:pPr marL="342900" indent="-342900">
              <a:spcBef>
                <a:spcPct val="0"/>
              </a:spcBef>
              <a:spcAft>
                <a:spcPts val="1200"/>
              </a:spcAft>
              <a:defRPr/>
            </a:pPr>
            <a:r>
              <a:rPr lang="en-US" altLang="en-US" sz="2400">
                <a:solidFill>
                  <a:schemeClr val="tx1"/>
                </a:solidFill>
                <a:latin typeface="Calibri" panose="020F0502020204030204" pitchFamily="34" charset="0"/>
                <a:cs typeface="Arial" panose="020B0604020202020204" pitchFamily="34" charset="0"/>
              </a:rPr>
              <a:t>Formulation Excipients</a:t>
            </a:r>
          </a:p>
          <a:p>
            <a:pPr marL="342900" indent="-342900">
              <a:spcBef>
                <a:spcPct val="0"/>
              </a:spcBef>
              <a:spcAft>
                <a:spcPts val="1200"/>
              </a:spcAft>
              <a:defRPr/>
            </a:pPr>
            <a:endParaRPr lang="en-US" altLang="en-US" sz="2400">
              <a:solidFill>
                <a:schemeClr val="tx1"/>
              </a:solidFill>
              <a:latin typeface="Calibri" panose="020F0502020204030204" pitchFamily="34" charset="0"/>
              <a:cs typeface="Arial" panose="020B0604020202020204" pitchFamily="34" charset="0"/>
            </a:endParaRPr>
          </a:p>
          <a:p>
            <a:pPr marL="342900" indent="-342900">
              <a:spcBef>
                <a:spcPct val="0"/>
              </a:spcBef>
              <a:spcAft>
                <a:spcPts val="1200"/>
              </a:spcAft>
              <a:defRPr/>
            </a:pPr>
            <a:endParaRPr lang="en-US" altLang="en-US" sz="2400">
              <a:solidFill>
                <a:schemeClr val="tx1"/>
              </a:solidFill>
              <a:latin typeface="Calibri" panose="020F0502020204030204" pitchFamily="34" charset="0"/>
              <a:cs typeface="Arial" panose="020B0604020202020204" pitchFamily="34" charset="0"/>
            </a:endParaRPr>
          </a:p>
          <a:p>
            <a:pPr marL="342900" indent="-342900">
              <a:spcBef>
                <a:spcPct val="0"/>
              </a:spcBef>
              <a:spcAft>
                <a:spcPts val="1200"/>
              </a:spcAft>
              <a:defRPr/>
            </a:pPr>
            <a:endParaRPr lang="en-US" altLang="en-US" sz="24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48150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39</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457200"/>
            <a:ext cx="7989887" cy="65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Cardiovascular</a:t>
            </a:r>
            <a:endParaRPr lang="en-US" altLang="en-US" sz="30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26897"/>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7894" name="Content Placeholder 4">
            <a:extLst>
              <a:ext uri="{FF2B5EF4-FFF2-40B4-BE49-F238E27FC236}">
                <a16:creationId xmlns:a16="http://schemas.microsoft.com/office/drawing/2014/main" id="{17C7AE7A-4AF9-42D0-8468-990D99BCAA12}"/>
              </a:ext>
            </a:extLst>
          </p:cNvPr>
          <p:cNvSpPr txBox="1">
            <a:spLocks/>
          </p:cNvSpPr>
          <p:nvPr/>
        </p:nvSpPr>
        <p:spPr bwMode="auto">
          <a:xfrm>
            <a:off x="576263" y="1343704"/>
            <a:ext cx="815478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Font typeface="Wingdings 2" panose="05020102010507070707" pitchFamily="18" charset="2"/>
              <a:buNone/>
              <a:defRPr/>
            </a:pPr>
            <a:r>
              <a:rPr lang="en-US" altLang="en-US" sz="2000" b="1">
                <a:solidFill>
                  <a:schemeClr val="tx1"/>
                </a:solidFill>
                <a:latin typeface="Tahoma" panose="020B0604030504040204" pitchFamily="34" charset="0"/>
                <a:ea typeface="Tahoma" panose="020B0604030504040204" pitchFamily="34" charset="0"/>
                <a:cs typeface="Tahoma" panose="020B0604030504040204" pitchFamily="34" charset="0"/>
              </a:rPr>
              <a:t>Cardiovascular: Digoxin Therapy</a:t>
            </a: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
        <p:nvSpPr>
          <p:cNvPr id="19" name="Content Placeholder 4">
            <a:extLst>
              <a:ext uri="{FF2B5EF4-FFF2-40B4-BE49-F238E27FC236}">
                <a16:creationId xmlns:a16="http://schemas.microsoft.com/office/drawing/2014/main" id="{BD5E9B8F-41E1-44E5-9F2C-183EA82A66D1}"/>
              </a:ext>
            </a:extLst>
          </p:cNvPr>
          <p:cNvSpPr txBox="1">
            <a:spLocks/>
          </p:cNvSpPr>
          <p:nvPr/>
        </p:nvSpPr>
        <p:spPr bwMode="auto">
          <a:xfrm>
            <a:off x="712532" y="1906133"/>
            <a:ext cx="7940931" cy="394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low birth weight premature infants with persistent patency of the ductus arteriosus</a:t>
            </a:r>
          </a:p>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High incidence of toxicity:</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High</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dosage and variable clearance were postulated as reasons for high incidence of toxicity </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Risk associated with digoxin therapy in low birth weight, premature infants with patent ductus arteriosus</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32</a:t>
            </a:r>
          </a:p>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infants with paroxysmal atrial tachycardia at birth</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Manifestations of cardiac failure (severe ascites and hydrops) </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Atrial flutter, supraventricular tachycardia, Wolff-Parkinson-White (WPW) syndrome</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33</a:t>
            </a:r>
          </a:p>
          <a:p>
            <a:pPr>
              <a:spcBef>
                <a:spcPct val="0"/>
              </a:spcBef>
              <a:spcAft>
                <a:spcPts val="200"/>
              </a:spcAft>
              <a:buNone/>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neonates with congestive heart failure</a:t>
            </a:r>
          </a:p>
          <a:p>
            <a:pPr marL="742950" lvl="1" indent="-285750">
              <a:spcBef>
                <a:spcPct val="0"/>
              </a:spcBef>
              <a:spcAft>
                <a:spcPts val="200"/>
              </a:spcAft>
              <a:buFont typeface="Wingdings" panose="05000000000000000000" pitchFamily="2" charset="2"/>
              <a:buChar char="q"/>
              <a:defRPr/>
            </a:pP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Cardiac arrhythmias post administration</a:t>
            </a:r>
          </a:p>
          <a:p>
            <a:pPr marL="742950" lvl="1" indent="-285750">
              <a:spcBef>
                <a:spcPct val="0"/>
              </a:spcBef>
              <a:spcAft>
                <a:spcPts val="200"/>
              </a:spcAft>
              <a:buFont typeface="Wingdings" panose="05000000000000000000" pitchFamily="2" charset="2"/>
              <a:buChar char="q"/>
              <a:defRPr/>
            </a:pP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Difficult to establish a precise correlation between the serum digoxin concentration level and the onset of cardiac arrhythmias</a:t>
            </a:r>
            <a:r>
              <a:rPr lang="en-US" altLang="en-US" baseline="30000">
                <a:solidFill>
                  <a:schemeClr val="tx1"/>
                </a:solidFill>
                <a:latin typeface="Tahoma" panose="020B0604030504040204" pitchFamily="34" charset="0"/>
                <a:ea typeface="Tahoma" panose="020B0604030504040204" pitchFamily="34" charset="0"/>
                <a:cs typeface="Tahoma" panose="020B0604030504040204" pitchFamily="34" charset="0"/>
              </a:rPr>
              <a:t>34</a:t>
            </a:r>
          </a:p>
          <a:p>
            <a:pPr>
              <a:spcBef>
                <a:spcPct val="0"/>
              </a:spcBef>
              <a:spcAft>
                <a:spcPts val="1200"/>
              </a:spcAft>
              <a:buFont typeface="Wingdings 2" panose="05020102010507070707" pitchFamily="18" charset="2"/>
              <a:buNone/>
              <a:defRPr/>
            </a:pPr>
            <a:endParaRPr lang="en-US" altLang="en-US" sz="220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31736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40</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558801"/>
            <a:ext cx="798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a:spcBef>
                <a:spcPct val="0"/>
              </a:spcBef>
              <a:spcAft>
                <a:spcPts val="300"/>
              </a:spcAft>
              <a:buNone/>
              <a:defRPr/>
            </a:pPr>
            <a:r>
              <a:rPr lang="en-US" altLang="en-US" sz="3000" b="1">
                <a:solidFill>
                  <a:schemeClr val="tx1"/>
                </a:solidFill>
                <a:latin typeface="Cambria" panose="02040503050406030204" pitchFamily="18" charset="0"/>
                <a:ea typeface="Tahoma" panose="020B0604030504040204" pitchFamily="34" charset="0"/>
                <a:cs typeface="Tahoma" panose="020B0604030504040204" pitchFamily="34" charset="0"/>
              </a:rPr>
              <a:t>Central Nervous System:  Anticonvulsants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51708"/>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4">
            <a:extLst>
              <a:ext uri="{FF2B5EF4-FFF2-40B4-BE49-F238E27FC236}">
                <a16:creationId xmlns:a16="http://schemas.microsoft.com/office/drawing/2014/main" id="{BD5E9B8F-41E1-44E5-9F2C-183EA82A66D1}"/>
              </a:ext>
            </a:extLst>
          </p:cNvPr>
          <p:cNvSpPr txBox="1">
            <a:spLocks/>
          </p:cNvSpPr>
          <p:nvPr/>
        </p:nvSpPr>
        <p:spPr bwMode="auto">
          <a:xfrm>
            <a:off x="712532" y="1557921"/>
            <a:ext cx="7940931" cy="349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Phenytoin (dilantin)</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seizure activity uncontrolled with phenobarbital alone</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742950" indent="-285750">
              <a:spcBef>
                <a:spcPct val="0"/>
              </a:spcBef>
              <a:spcAft>
                <a:spcPts val="10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PKs of phenytoin are unpredictable in newborn infants due to delayed absorption, decreased rate of elimination, and dose-dependent nature of phenytoin elimination</a:t>
            </a:r>
            <a:r>
              <a:rPr lang="en-US" altLang="en-US" sz="1600" baseline="30000">
                <a:solidFill>
                  <a:schemeClr val="tx1"/>
                </a:solidFill>
                <a:latin typeface="Tahoma" panose="020B0604030504040204" pitchFamily="34" charset="0"/>
                <a:cs typeface="Times New Roman" panose="02020603050405020304" pitchFamily="18" charset="0"/>
              </a:rPr>
              <a:t>35</a:t>
            </a:r>
          </a:p>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Lidocaine</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neonatal seizures: post first‑line therapy</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 </a:t>
            </a: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Optimal dosing strategy was used based on POP PK modeling and simulation (considered body size and effects of maturation) which minimized the risk of cardiac arrhythmias</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36</a:t>
            </a:r>
          </a:p>
          <a:p>
            <a:pP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79104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41</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558801"/>
            <a:ext cx="798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a:spcBef>
                <a:spcPct val="0"/>
              </a:spcBef>
              <a:spcAft>
                <a:spcPts val="300"/>
              </a:spcAft>
              <a:buNone/>
              <a:defRPr/>
            </a:pPr>
            <a:r>
              <a:rPr lang="en-US" altLang="en-US" sz="3000" b="1">
                <a:solidFill>
                  <a:schemeClr val="tx1"/>
                </a:solidFill>
                <a:latin typeface="Cambria" panose="02040503050406030204" pitchFamily="18" charset="0"/>
                <a:ea typeface="Tahoma" panose="020B0604030504040204" pitchFamily="34" charset="0"/>
                <a:cs typeface="Tahoma" panose="020B0604030504040204" pitchFamily="34" charset="0"/>
              </a:rPr>
              <a:t>Central Nervous System:  Anesthetic Agents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51708"/>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4">
            <a:extLst>
              <a:ext uri="{FF2B5EF4-FFF2-40B4-BE49-F238E27FC236}">
                <a16:creationId xmlns:a16="http://schemas.microsoft.com/office/drawing/2014/main" id="{BD5E9B8F-41E1-44E5-9F2C-183EA82A66D1}"/>
              </a:ext>
            </a:extLst>
          </p:cNvPr>
          <p:cNvSpPr txBox="1">
            <a:spLocks/>
          </p:cNvSpPr>
          <p:nvPr/>
        </p:nvSpPr>
        <p:spPr bwMode="auto">
          <a:xfrm>
            <a:off x="721241" y="1579692"/>
            <a:ext cx="7940931" cy="349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Tetracaine</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 (topical) pain management</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742950" indent="-285750">
              <a:spcBef>
                <a:spcPct val="0"/>
              </a:spcBef>
              <a:spcAft>
                <a:spcPts val="1000"/>
              </a:spcAft>
              <a:buFont typeface="Wingdings" panose="05000000000000000000" pitchFamily="2" charset="2"/>
              <a:buChar char="q"/>
              <a:defRPr/>
            </a:pPr>
            <a:r>
              <a:rPr lang="en-US" altLang="en-US" sz="1600">
                <a:solidFill>
                  <a:schemeClr val="tx1"/>
                </a:solidFill>
                <a:latin typeface="Tahoma" panose="020B0604030504040204" pitchFamily="34" charset="0"/>
                <a:cs typeface="Times New Roman" panose="02020603050405020304" pitchFamily="18" charset="0"/>
              </a:rPr>
              <a:t>Case </a:t>
            </a: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of a significant potential adverse event when using topical tetracaine (clinically significant arrhythmia)</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37</a:t>
            </a:r>
          </a:p>
          <a:p>
            <a:pPr marL="742950" indent="-285750">
              <a:spcBef>
                <a:spcPct val="0"/>
              </a:spcBef>
              <a:spcAft>
                <a:spcPts val="200"/>
              </a:spcAft>
              <a:buFont typeface="Wingdings" panose="05000000000000000000" pitchFamily="2" charset="2"/>
              <a:buChar char="q"/>
              <a:defRPr/>
            </a:pPr>
            <a:endParaRPr lang="en-US" altLang="en-US" sz="1600" baseline="30000">
              <a:solidFill>
                <a:schemeClr val="tx1"/>
              </a:solidFill>
              <a:latin typeface="Tahoma" panose="020B0604030504040204" pitchFamily="34" charset="0"/>
              <a:cs typeface="Times New Roman" panose="02020603050405020304" pitchFamily="18" charset="0"/>
            </a:endParaRPr>
          </a:p>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Ropivacaine</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 general anesthesia</a:t>
            </a:r>
            <a:endPar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742950"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Case of accidental caudal injection during sugery resulted in cardiac depression with bradycardia</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38</a:t>
            </a:r>
            <a:endParaRPr lang="en-US" altLang="en-US" sz="2200" baseline="30000" dirty="0">
              <a:solidFill>
                <a:schemeClr val="tx1"/>
              </a:solidFill>
              <a:latin typeface="Calibri" panose="020F0502020204030204" pitchFamily="34" charset="0"/>
              <a:cs typeface="Arial" panose="020B0604020202020204" pitchFamily="34" charset="0"/>
            </a:endParaRPr>
          </a:p>
          <a:p>
            <a:pPr algn="ctr">
              <a:spcBef>
                <a:spcPct val="0"/>
              </a:spcBef>
              <a:spcAft>
                <a:spcPts val="1200"/>
              </a:spcAft>
              <a:buFont typeface="Wingdings 2" panose="05020102010507070707" pitchFamily="18" charset="2"/>
              <a:buNone/>
              <a:defRPr/>
            </a:pPr>
            <a:endParaRPr lang="en-US" altLang="en-US" sz="22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50951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42</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558801"/>
            <a:ext cx="798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a:spcBef>
                <a:spcPct val="0"/>
              </a:spcBef>
              <a:spcAft>
                <a:spcPts val="300"/>
              </a:spcAft>
              <a:buNone/>
              <a:defRPr/>
            </a:pPr>
            <a:r>
              <a:rPr lang="en-US" altLang="en-US" sz="3000" b="1">
                <a:solidFill>
                  <a:schemeClr val="tx1"/>
                </a:solidFill>
                <a:latin typeface="Cambria" panose="02040503050406030204" pitchFamily="18" charset="0"/>
                <a:ea typeface="Tahoma" panose="020B0604030504040204" pitchFamily="34" charset="0"/>
                <a:cs typeface="Tahoma" panose="020B0604030504040204" pitchFamily="34" charset="0"/>
              </a:rPr>
              <a:t>Additional Therapeutic Areas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51708"/>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Content Placeholder 4">
            <a:extLst>
              <a:ext uri="{FF2B5EF4-FFF2-40B4-BE49-F238E27FC236}">
                <a16:creationId xmlns:a16="http://schemas.microsoft.com/office/drawing/2014/main" id="{BD5E9B8F-41E1-44E5-9F2C-183EA82A66D1}"/>
              </a:ext>
            </a:extLst>
          </p:cNvPr>
          <p:cNvSpPr txBox="1">
            <a:spLocks/>
          </p:cNvSpPr>
          <p:nvPr/>
        </p:nvSpPr>
        <p:spPr bwMode="auto">
          <a:xfrm>
            <a:off x="708858" y="1259389"/>
            <a:ext cx="7940931" cy="36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sz="2000" b="1">
                <a:solidFill>
                  <a:schemeClr val="tx1"/>
                </a:solidFill>
                <a:latin typeface="Tahoma" panose="020B0604030504040204" pitchFamily="34" charset="0"/>
                <a:ea typeface="Tahoma" panose="020B0604030504040204" pitchFamily="34" charset="0"/>
                <a:cs typeface="Tahoma" panose="020B0604030504040204" pitchFamily="34" charset="0"/>
              </a:rPr>
              <a:t>Immunology / Oncology: (Antiretrovirals) </a:t>
            </a:r>
          </a:p>
          <a:p>
            <a:pPr>
              <a:spcBef>
                <a:spcPct val="0"/>
              </a:spcBef>
              <a:spcAft>
                <a:spcPts val="200"/>
              </a:spcAft>
              <a:buNone/>
              <a:defRPr/>
            </a:pPr>
            <a:endPar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 name="Content Placeholder 4">
            <a:extLst>
              <a:ext uri="{FF2B5EF4-FFF2-40B4-BE49-F238E27FC236}">
                <a16:creationId xmlns:a16="http://schemas.microsoft.com/office/drawing/2014/main" id="{A1BDCC00-56AB-4515-A56D-17EB2CCB1A53}"/>
              </a:ext>
            </a:extLst>
          </p:cNvPr>
          <p:cNvSpPr txBox="1">
            <a:spLocks/>
          </p:cNvSpPr>
          <p:nvPr/>
        </p:nvSpPr>
        <p:spPr bwMode="auto">
          <a:xfrm>
            <a:off x="708856" y="1654630"/>
            <a:ext cx="7940931" cy="134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Lopinavir/ritonavir</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HIV post-birth</a:t>
            </a:r>
          </a:p>
          <a:p>
            <a:pPr lvl="1">
              <a:spcBef>
                <a:spcPct val="0"/>
              </a:spcBef>
              <a:spcAft>
                <a:spcPts val="200"/>
              </a:spcAft>
              <a:buNone/>
              <a:defRPr/>
            </a:pPr>
            <a:r>
              <a:rPr lang="en-US">
                <a:solidFill>
                  <a:schemeClr val="tx1"/>
                </a:solidFill>
                <a:latin typeface="Tahoma" panose="020B0604030504040204" pitchFamily="34" charset="0"/>
                <a:ea typeface="Tahoma" panose="020B0604030504040204" pitchFamily="34" charset="0"/>
                <a:cs typeface="Tahoma" panose="020B0604030504040204" pitchFamily="34" charset="0"/>
              </a:rPr>
              <a:t>Twin neonates: born prematurely at 32 weeks:</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One twin developed complete heart block and dilated cardiomyopathy, and one twin developed bradycardia</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39</a:t>
            </a:r>
            <a:endParaRPr lang="en-US" altLang="en-US" sz="2200" baseline="30000">
              <a:solidFill>
                <a:schemeClr val="tx1"/>
              </a:solidFill>
              <a:latin typeface="Calibri" panose="020F0502020204030204" pitchFamily="34" charset="0"/>
              <a:cs typeface="Arial" panose="020B0604020202020204" pitchFamily="34" charset="0"/>
            </a:endParaRPr>
          </a:p>
        </p:txBody>
      </p:sp>
      <p:sp>
        <p:nvSpPr>
          <p:cNvPr id="11" name="Content Placeholder 4">
            <a:extLst>
              <a:ext uri="{FF2B5EF4-FFF2-40B4-BE49-F238E27FC236}">
                <a16:creationId xmlns:a16="http://schemas.microsoft.com/office/drawing/2014/main" id="{F304F6D7-1993-4A7C-9092-A9DCDA4072CD}"/>
              </a:ext>
            </a:extLst>
          </p:cNvPr>
          <p:cNvSpPr txBox="1">
            <a:spLocks/>
          </p:cNvSpPr>
          <p:nvPr/>
        </p:nvSpPr>
        <p:spPr bwMode="auto">
          <a:xfrm>
            <a:off x="708856" y="3200400"/>
            <a:ext cx="7940931"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1200"/>
              </a:spcAft>
              <a:buNone/>
              <a:defRPr/>
            </a:pPr>
            <a:r>
              <a:rPr lang="en-US" altLang="en-US" sz="2000" b="1">
                <a:solidFill>
                  <a:schemeClr val="tx1"/>
                </a:solidFill>
                <a:latin typeface="Tahoma" panose="020B0604030504040204" pitchFamily="34" charset="0"/>
                <a:ea typeface="Tahoma" panose="020B0604030504040204" pitchFamily="34" charset="0"/>
                <a:cs typeface="Tahoma" panose="020B0604030504040204" pitchFamily="34" charset="0"/>
              </a:rPr>
              <a:t>Pulmonary </a:t>
            </a:r>
          </a:p>
          <a:p>
            <a:pPr>
              <a:spcBef>
                <a:spcPct val="0"/>
              </a:spcBef>
              <a:spcAft>
                <a:spcPts val="1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Theophylline</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respiratory disorders</a:t>
            </a:r>
          </a:p>
          <a:p>
            <a:pPr lvl="1">
              <a:spcBef>
                <a:spcPct val="0"/>
              </a:spcBef>
              <a:spcAft>
                <a:spcPts val="200"/>
              </a:spcAft>
              <a:buNone/>
              <a:defRPr/>
            </a:pPr>
            <a:r>
              <a:rPr lang="en-US">
                <a:solidFill>
                  <a:schemeClr val="tx1"/>
                </a:solidFill>
                <a:latin typeface="Tahoma" panose="020B0604030504040204" pitchFamily="34" charset="0"/>
                <a:ea typeface="Tahoma" panose="020B0604030504040204" pitchFamily="34" charset="0"/>
                <a:cs typeface="Tahoma" panose="020B0604030504040204" pitchFamily="34" charset="0"/>
              </a:rPr>
              <a:t>Infant born at 31 weeks:</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Supraventricular tachycardia was observed after 3 days of therapy with theophylline </a:t>
            </a:r>
            <a:b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b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Plasma theophylline concentration measurements may aid in avoiding toxicity</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40</a:t>
            </a:r>
            <a:endPar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454025">
              <a:spcBef>
                <a:spcPct val="0"/>
              </a:spcBef>
              <a:spcAft>
                <a:spcPts val="200"/>
              </a:spcAft>
              <a:buNone/>
              <a:defRPr/>
            </a:pPr>
            <a:endParaRPr lang="en-US" altLang="en-US" sz="2200" baseline="3000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5089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43</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558801"/>
            <a:ext cx="798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a:spcBef>
                <a:spcPct val="0"/>
              </a:spcBef>
              <a:spcAft>
                <a:spcPts val="300"/>
              </a:spcAft>
              <a:buNone/>
              <a:defRPr/>
            </a:pPr>
            <a:r>
              <a:rPr lang="en-US" altLang="en-US" sz="3000" b="1">
                <a:solidFill>
                  <a:schemeClr val="tx1"/>
                </a:solidFill>
                <a:latin typeface="Cambria" panose="02040503050406030204" pitchFamily="18" charset="0"/>
                <a:ea typeface="Tahoma" panose="020B0604030504040204" pitchFamily="34" charset="0"/>
                <a:cs typeface="Tahoma" panose="020B0604030504040204" pitchFamily="34" charset="0"/>
              </a:rPr>
              <a:t>Formulation Excipients</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51708"/>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A1BDCC00-56AB-4515-A56D-17EB2CCB1A53}"/>
              </a:ext>
            </a:extLst>
          </p:cNvPr>
          <p:cNvSpPr txBox="1">
            <a:spLocks/>
          </p:cNvSpPr>
          <p:nvPr/>
        </p:nvSpPr>
        <p:spPr bwMode="auto">
          <a:xfrm>
            <a:off x="708856" y="1654630"/>
            <a:ext cx="7940931" cy="360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Polysorbate 80</a:t>
            </a:r>
            <a:b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b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(excipient in amiodarone)</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Treatment of supraventricular tachycardia</a:t>
            </a:r>
          </a:p>
          <a:p>
            <a:pPr lvl="1">
              <a:spcBef>
                <a:spcPct val="0"/>
              </a:spcBef>
              <a:spcAft>
                <a:spcPts val="200"/>
              </a:spcAft>
              <a:buNone/>
              <a:defRPr/>
            </a:pPr>
            <a:r>
              <a:rPr lang="en-US">
                <a:solidFill>
                  <a:schemeClr val="tx1"/>
                </a:solidFill>
                <a:latin typeface="Tahoma" panose="020B0604030504040204" pitchFamily="34" charset="0"/>
                <a:ea typeface="Tahoma" panose="020B0604030504040204" pitchFamily="34" charset="0"/>
                <a:cs typeface="Tahoma" panose="020B0604030504040204" pitchFamily="34" charset="0"/>
              </a:rPr>
              <a:t>Pediatric use:</a:t>
            </a:r>
          </a:p>
          <a:p>
            <a:pPr marL="739775" indent="-285750">
              <a:spcBef>
                <a:spcPct val="0"/>
              </a:spcBef>
              <a:spcAft>
                <a:spcPts val="1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Rapid development of cardiogenic shock and multiple organ dysfunction</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41</a:t>
            </a:r>
            <a:endParaRPr lang="en-US" altLang="en-US" sz="2200" baseline="30000">
              <a:solidFill>
                <a:schemeClr val="tx1"/>
              </a:solidFill>
              <a:latin typeface="Calibri" panose="020F0502020204030204" pitchFamily="34" charset="0"/>
              <a:ea typeface="Tahoma" panose="020B0604030504040204" pitchFamily="34" charset="0"/>
              <a:cs typeface="Arial" panose="020B0604020202020204" pitchFamily="34" charset="0"/>
            </a:endParaRPr>
          </a:p>
          <a:p>
            <a:pPr marL="454025">
              <a:spcBef>
                <a:spcPct val="0"/>
              </a:spcBef>
              <a:spcAft>
                <a:spcPts val="200"/>
              </a:spcAft>
              <a:buNone/>
              <a:defRPr/>
            </a:pPr>
            <a:endPar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200"/>
              </a:spcAft>
              <a:buNone/>
              <a:defRPr/>
            </a:pPr>
            <a: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t>Propylene Glycol</a:t>
            </a:r>
          </a:p>
          <a:p>
            <a:pPr lvl="1">
              <a:spcBef>
                <a:spcPct val="0"/>
              </a:spcBef>
              <a:spcAft>
                <a:spcPts val="200"/>
              </a:spcAft>
              <a:buNone/>
              <a:defRPr/>
            </a:pPr>
            <a:r>
              <a:rPr lang="en-US" altLang="en-US">
                <a:solidFill>
                  <a:schemeClr val="tx1"/>
                </a:solidFill>
                <a:latin typeface="Tahoma" panose="020B0604030504040204" pitchFamily="34" charset="0"/>
                <a:ea typeface="Tahoma" panose="020B0604030504040204" pitchFamily="34" charset="0"/>
                <a:cs typeface="Tahoma" panose="020B0604030504040204" pitchFamily="34" charset="0"/>
              </a:rPr>
              <a:t>Observations noted include:</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Potential for significant toxicity in neonates as accumulation can result in renal/hepatic toxicity</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42</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Exposure is associated with neurotoxicity</a:t>
            </a:r>
            <a:r>
              <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43</a:t>
            </a:r>
            <a:br>
              <a:rPr lang="en-US" altLang="en-US" b="1">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altLang="en-US" sz="2000" baseline="30000">
              <a:solidFill>
                <a:schemeClr val="tx1"/>
              </a:solidFill>
              <a:latin typeface="Calibri" panose="020F050202020403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4154995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16D39B4B-296F-4226-AC2A-813F240EC95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00D39EC-C658-44A5-8C7F-6BCFDC7ABE7F}" type="slidenum">
              <a:rPr lang="en-US" altLang="en-US" smtClean="0">
                <a:solidFill>
                  <a:schemeClr val="accent2"/>
                </a:solidFill>
              </a:rPr>
              <a:pPr/>
              <a:t>44</a:t>
            </a:fld>
            <a:endParaRPr lang="en-US" altLang="en-US">
              <a:solidFill>
                <a:schemeClr val="accent2"/>
              </a:solidFill>
            </a:endParaRPr>
          </a:p>
        </p:txBody>
      </p:sp>
      <p:pic>
        <p:nvPicPr>
          <p:cNvPr id="38915" name="Picture 2">
            <a:extLst>
              <a:ext uri="{FF2B5EF4-FFF2-40B4-BE49-F238E27FC236}">
                <a16:creationId xmlns:a16="http://schemas.microsoft.com/office/drawing/2014/main" id="{DC3E3C33-F63A-4F73-B5EE-D5EE753DE0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itle 1">
            <a:extLst>
              <a:ext uri="{FF2B5EF4-FFF2-40B4-BE49-F238E27FC236}">
                <a16:creationId xmlns:a16="http://schemas.microsoft.com/office/drawing/2014/main" id="{9F95E5DF-18DA-48C7-AC1A-71BE95AE6823}"/>
              </a:ext>
            </a:extLst>
          </p:cNvPr>
          <p:cNvSpPr txBox="1">
            <a:spLocks/>
          </p:cNvSpPr>
          <p:nvPr/>
        </p:nvSpPr>
        <p:spPr bwMode="auto">
          <a:xfrm>
            <a:off x="576263" y="558801"/>
            <a:ext cx="7989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a:spcBef>
                <a:spcPct val="0"/>
              </a:spcBef>
              <a:spcAft>
                <a:spcPts val="300"/>
              </a:spcAft>
              <a:buNone/>
              <a:defRPr/>
            </a:pPr>
            <a:r>
              <a:rPr lang="en-US" altLang="en-US" sz="3000" b="1">
                <a:solidFill>
                  <a:schemeClr val="tx1"/>
                </a:solidFill>
                <a:latin typeface="Cambria" panose="02040503050406030204" pitchFamily="18" charset="0"/>
                <a:ea typeface="Tahoma" panose="020B0604030504040204" pitchFamily="34" charset="0"/>
                <a:cs typeface="Tahoma" panose="020B0604030504040204" pitchFamily="34" charset="0"/>
              </a:rPr>
              <a:t>Well-Studied GI Motility Agents: Cisapride</a:t>
            </a:r>
          </a:p>
        </p:txBody>
      </p:sp>
      <p:cxnSp>
        <p:nvCxnSpPr>
          <p:cNvPr id="9" name="Straight Connector 8">
            <a:extLst>
              <a:ext uri="{FF2B5EF4-FFF2-40B4-BE49-F238E27FC236}">
                <a16:creationId xmlns:a16="http://schemas.microsoft.com/office/drawing/2014/main" id="{E022E72B-2464-48B9-B7B4-9F4D0DF5F87F}"/>
              </a:ext>
            </a:extLst>
          </p:cNvPr>
          <p:cNvCxnSpPr/>
          <p:nvPr/>
        </p:nvCxnSpPr>
        <p:spPr>
          <a:xfrm>
            <a:off x="576263" y="1151708"/>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A1BDCC00-56AB-4515-A56D-17EB2CCB1A53}"/>
              </a:ext>
            </a:extLst>
          </p:cNvPr>
          <p:cNvSpPr txBox="1">
            <a:spLocks/>
          </p:cNvSpPr>
          <p:nvPr/>
        </p:nvSpPr>
        <p:spPr bwMode="auto">
          <a:xfrm>
            <a:off x="712532" y="1300932"/>
            <a:ext cx="7940931" cy="46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628650" indent="-30480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spcBef>
                <a:spcPct val="0"/>
              </a:spcBef>
              <a:spcAft>
                <a:spcPts val="200"/>
              </a:spcAft>
              <a:buNone/>
              <a:defRPr/>
            </a:pPr>
            <a:r>
              <a:rPr lang="en-US" b="1">
                <a:solidFill>
                  <a:schemeClr val="tx1"/>
                </a:solidFill>
                <a:latin typeface="Tahoma" panose="020B0604030504040204" pitchFamily="34" charset="0"/>
                <a:ea typeface="Tahoma" panose="020B0604030504040204" pitchFamily="34" charset="0"/>
                <a:cs typeface="Tahoma" panose="020B0604030504040204" pitchFamily="34" charset="0"/>
              </a:rPr>
              <a:t>Cardiovascular Effects</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Preterm and term neonates with gastroesophageal regurgitation</a:t>
            </a:r>
            <a:r>
              <a:rPr 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44</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No ventricular arrhythmias of death</a:t>
            </a:r>
            <a:endPar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Transient prolonged QTcB; however, no cardiac arrhythmias observed</a:t>
            </a:r>
            <a:endParaRPr lang="en-US" alt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739775" indent="-285750">
              <a:spcBef>
                <a:spcPct val="0"/>
              </a:spcBef>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No clinical significant relationships with plasma concentration, drug exposure, or subject age were observed</a:t>
            </a:r>
          </a:p>
          <a:p>
            <a:pPr>
              <a:spcBef>
                <a:spcPct val="0"/>
              </a:spcBef>
              <a:spcAft>
                <a:spcPts val="200"/>
              </a:spcAft>
              <a:buNone/>
              <a:defRPr/>
            </a:pPr>
            <a:r>
              <a:rPr lang="en-US" b="1">
                <a:solidFill>
                  <a:schemeClr val="tx1"/>
                </a:solidFill>
                <a:latin typeface="Tahoma" panose="020B0604030504040204" pitchFamily="34" charset="0"/>
                <a:ea typeface="Tahoma" panose="020B0604030504040204" pitchFamily="34" charset="0"/>
                <a:cs typeface="Tahoma" panose="020B0604030504040204" pitchFamily="34" charset="0"/>
              </a:rPr>
              <a:t>Effects on QT Interval</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Preterm infants: Prospective, blinded evaluation of ECG measurements (QT, JT, QTc, and JTc) before and after cisapride administration</a:t>
            </a:r>
            <a:r>
              <a:rPr 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45</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A higher risk of prolongation of the QTc interval and risk of arrhythmias with greater prematurity</a:t>
            </a:r>
            <a:endParaRPr lang="en-US" altLang="en-US" sz="1600" b="1">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ct val="0"/>
              </a:spcBef>
              <a:spcAft>
                <a:spcPts val="200"/>
              </a:spcAft>
              <a:buNone/>
              <a:defRPr/>
            </a:pPr>
            <a:r>
              <a:rPr lang="en-US" b="1">
                <a:solidFill>
                  <a:schemeClr val="tx1"/>
                </a:solidFill>
                <a:latin typeface="Tahoma" panose="020B0604030504040204" pitchFamily="34" charset="0"/>
                <a:ea typeface="Tahoma" panose="020B0604030504040204" pitchFamily="34" charset="0"/>
                <a:cs typeface="Tahoma" panose="020B0604030504040204" pitchFamily="34" charset="0"/>
              </a:rPr>
              <a:t>Results from 2 NICU Surveys</a:t>
            </a:r>
          </a:p>
          <a:p>
            <a:pPr>
              <a:spcBef>
                <a:spcPct val="0"/>
              </a:spcBef>
              <a:spcAft>
                <a:spcPts val="200"/>
              </a:spcAft>
              <a:buNone/>
              <a:defRPr/>
            </a:pPr>
            <a:r>
              <a:rPr lang="en-US" sz="1600">
                <a:solidFill>
                  <a:schemeClr val="tx1"/>
                </a:solidFill>
                <a:latin typeface="Tahoma" panose="020B0604030504040204" pitchFamily="34" charset="0"/>
                <a:ea typeface="Tahoma" panose="020B0604030504040204" pitchFamily="34" charset="0"/>
                <a:cs typeface="Tahoma" panose="020B0604030504040204" pitchFamily="34" charset="0"/>
              </a:rPr>
              <a:t>Most frequent indication: choking or gagging with associated apnea, bradycardia, and desaturation</a:t>
            </a:r>
            <a:r>
              <a:rPr lang="en-US" sz="1600" baseline="30000">
                <a:solidFill>
                  <a:schemeClr val="tx1"/>
                </a:solidFill>
                <a:latin typeface="Tahoma" panose="020B0604030504040204" pitchFamily="34" charset="0"/>
                <a:ea typeface="Tahoma" panose="020B0604030504040204" pitchFamily="34" charset="0"/>
                <a:cs typeface="Tahoma" panose="020B0604030504040204" pitchFamily="34" charset="0"/>
              </a:rPr>
              <a:t>46</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Complications/AEs seen when administered in excessive dosages or in combination with drug considered to be a metabolism-inhibitor</a:t>
            </a:r>
          </a:p>
          <a:p>
            <a:pPr marL="739775" indent="-285750">
              <a:spcBef>
                <a:spcPct val="0"/>
              </a:spcBef>
              <a:spcAft>
                <a:spcPts val="200"/>
              </a:spcAft>
              <a:buFont typeface="Wingdings" panose="05000000000000000000" pitchFamily="2" charset="2"/>
              <a:buChar char="q"/>
              <a:defRPr/>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Less than 1 in 11,000 NICU admissions reported severe toxicities</a:t>
            </a:r>
          </a:p>
        </p:txBody>
      </p:sp>
    </p:spTree>
    <p:extLst>
      <p:ext uri="{BB962C8B-B14F-4D97-AF65-F5344CB8AC3E}">
        <p14:creationId xmlns:p14="http://schemas.microsoft.com/office/powerpoint/2010/main" val="28030918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39C109CA-9718-4444-A16D-5E25C67F5B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5EA2C8D-8037-4A10-825C-CB479A92F91D}" type="slidenum">
              <a:rPr lang="en-US" altLang="en-US" smtClean="0">
                <a:solidFill>
                  <a:schemeClr val="accent2"/>
                </a:solidFill>
              </a:rPr>
              <a:pPr/>
              <a:t>45</a:t>
            </a:fld>
            <a:endParaRPr lang="en-US" altLang="en-US">
              <a:solidFill>
                <a:schemeClr val="accent2"/>
              </a:solidFill>
            </a:endParaRPr>
          </a:p>
        </p:txBody>
      </p:sp>
      <p:pic>
        <p:nvPicPr>
          <p:cNvPr id="43011" name="Picture 2">
            <a:extLst>
              <a:ext uri="{FF2B5EF4-FFF2-40B4-BE49-F238E27FC236}">
                <a16:creationId xmlns:a16="http://schemas.microsoft.com/office/drawing/2014/main" id="{3DB501FA-4DD6-4944-9AF6-8A7F462CBF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itle 1">
            <a:extLst>
              <a:ext uri="{FF2B5EF4-FFF2-40B4-BE49-F238E27FC236}">
                <a16:creationId xmlns:a16="http://schemas.microsoft.com/office/drawing/2014/main" id="{443133B7-4BBF-412A-8872-5FDFBF072261}"/>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Bioanalytical Assays</a:t>
            </a:r>
          </a:p>
        </p:txBody>
      </p:sp>
      <p:cxnSp>
        <p:nvCxnSpPr>
          <p:cNvPr id="9" name="Straight Connector 8">
            <a:extLst>
              <a:ext uri="{FF2B5EF4-FFF2-40B4-BE49-F238E27FC236}">
                <a16:creationId xmlns:a16="http://schemas.microsoft.com/office/drawing/2014/main" id="{31CA8374-28D8-48CF-B348-A0ADFF204E2F}"/>
              </a:ext>
            </a:extLst>
          </p:cNvPr>
          <p:cNvCxnSpPr/>
          <p:nvPr/>
        </p:nvCxnSpPr>
        <p:spPr>
          <a:xfrm>
            <a:off x="533400" y="1143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Content Placeholder 4">
            <a:extLst>
              <a:ext uri="{FF2B5EF4-FFF2-40B4-BE49-F238E27FC236}">
                <a16:creationId xmlns:a16="http://schemas.microsoft.com/office/drawing/2014/main" id="{8E65C3CD-27CF-49D7-B6C2-D190CE903738}"/>
              </a:ext>
            </a:extLst>
          </p:cNvPr>
          <p:cNvSpPr txBox="1">
            <a:spLocks/>
          </p:cNvSpPr>
          <p:nvPr/>
        </p:nvSpPr>
        <p:spPr bwMode="auto">
          <a:xfrm>
            <a:off x="533400" y="1219200"/>
            <a:ext cx="8077200" cy="4657725"/>
          </a:xfrm>
          <a:prstGeom prst="rect">
            <a:avLst/>
          </a:prstGeom>
          <a:noFill/>
          <a:ln>
            <a:noFill/>
          </a:ln>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Refine sampling techniques and assays (due to limited quantities of blood available for testing)</a:t>
            </a:r>
            <a:r>
              <a:rPr lang="en-US" altLang="en-US" sz="2400" baseline="30000">
                <a:solidFill>
                  <a:schemeClr val="tx1"/>
                </a:solidFill>
                <a:latin typeface="Tahoma" panose="020B0604030504040204" pitchFamily="34" charset="0"/>
                <a:ea typeface="Tahoma" panose="020B0604030504040204" pitchFamily="34" charset="0"/>
                <a:cs typeface="Tahoma" panose="020B0604030504040204" pitchFamily="34" charset="0"/>
              </a:rPr>
              <a:t>47</a:t>
            </a:r>
            <a:endPar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Improve dried blood spot (DBS) sampling technique</a:t>
            </a: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Determine best representative matrix (blood, plasma, or serum)</a:t>
            </a:r>
            <a:endPar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Continue </a:t>
            </a: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development and validation of existing blood spot assays tailored to this patient </a:t>
            </a: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population.</a:t>
            </a: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Application </a:t>
            </a: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of the internal standard</a:t>
            </a:r>
          </a:p>
          <a:p>
            <a:pPr marL="685800" lvl="1" indent="-342900">
              <a:spcAft>
                <a:spcPts val="300"/>
              </a:spcAft>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Translation of DBS to plasma drug concentration via reference plasma </a:t>
            </a: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concentrations (and </a:t>
            </a: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clinical </a:t>
            </a: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validation)</a:t>
            </a: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Automation of sample handling and analysis</a:t>
            </a:r>
            <a:endPar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085850" lvl="1" indent="-342900">
              <a:buFont typeface="Arial" panose="020B0604020202020204" pitchFamily="34" charset="0"/>
              <a:buChar char="•"/>
              <a:defRPr/>
            </a:pPr>
            <a:endParaRPr lang="en-US" altLang="en-US" sz="2000" dirty="0">
              <a:solidFill>
                <a:schemeClr val="tx1"/>
              </a:solidFill>
              <a:latin typeface="Calibri" panose="020F0502020204030204" pitchFamily="34" charset="0"/>
              <a:cs typeface="Arial" panose="020B0604020202020204" pitchFamily="34" charset="0"/>
            </a:endParaRPr>
          </a:p>
          <a:p>
            <a:pPr marL="1085850" lvl="1" indent="-342900">
              <a:spcAft>
                <a:spcPts val="2400"/>
              </a:spcAft>
              <a:buFont typeface="Arial" panose="020B0604020202020204" pitchFamily="34" charset="0"/>
              <a:buChar char="•"/>
              <a:defRPr/>
            </a:pPr>
            <a:endParaRPr lang="en-US" altLang="en-US" sz="2000" dirty="0">
              <a:solidFill>
                <a:schemeClr val="tx1"/>
              </a:solidFill>
              <a:latin typeface="Calibri" panose="020F0502020204030204" pitchFamily="34" charset="0"/>
              <a:cs typeface="Arial" panose="020B0604020202020204" pitchFamily="34" charset="0"/>
            </a:endParaRPr>
          </a:p>
          <a:p>
            <a:pPr marL="1085850" lvl="1" indent="-342900">
              <a:spcAft>
                <a:spcPts val="2400"/>
              </a:spcAft>
              <a:defRPr/>
            </a:pPr>
            <a:endParaRPr lang="en-US" altLang="en-US" sz="2000" dirty="0">
              <a:solidFill>
                <a:schemeClr val="tx1"/>
              </a:solidFill>
              <a:latin typeface="Calibri" panose="020F0502020204030204" pitchFamily="34" charset="0"/>
              <a:cs typeface="Arial" panose="020B0604020202020204" pitchFamily="34" charset="0"/>
            </a:endParaRPr>
          </a:p>
          <a:p>
            <a:pPr marL="342900" indent="-342900">
              <a:spcAft>
                <a:spcPts val="2400"/>
              </a:spcAft>
              <a:defRPr/>
            </a:pPr>
            <a:endParaRPr lang="en-US" altLang="en-US" sz="2200" dirty="0">
              <a:solidFill>
                <a:schemeClr val="tx1"/>
              </a:solidFill>
              <a:latin typeface="Calibri" panose="020F0502020204030204" pitchFamily="34" charset="0"/>
              <a:cs typeface="Arial" panose="020B0604020202020204" pitchFamily="34" charset="0"/>
            </a:endParaRPr>
          </a:p>
          <a:p>
            <a:pPr>
              <a:buFont typeface="Wingdings 2" panose="05020102010507070707" pitchFamily="18" charset="2"/>
              <a:buNone/>
              <a:defRPr/>
            </a:pPr>
            <a:endParaRPr lang="en-US" altLang="en-US" baseline="300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7FEEC319-4795-4739-9ED5-E0DDCA2F53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B248C4-F6F6-4640-9B95-F976DCEDF27E}" type="slidenum">
              <a:rPr lang="en-US" altLang="en-US" smtClean="0">
                <a:solidFill>
                  <a:schemeClr val="accent2"/>
                </a:solidFill>
              </a:rPr>
              <a:pPr/>
              <a:t>46</a:t>
            </a:fld>
            <a:endParaRPr lang="en-US" altLang="en-US">
              <a:solidFill>
                <a:schemeClr val="accent2"/>
              </a:solidFill>
            </a:endParaRPr>
          </a:p>
        </p:txBody>
      </p:sp>
      <p:pic>
        <p:nvPicPr>
          <p:cNvPr id="41987" name="Picture 2">
            <a:extLst>
              <a:ext uri="{FF2B5EF4-FFF2-40B4-BE49-F238E27FC236}">
                <a16:creationId xmlns:a16="http://schemas.microsoft.com/office/drawing/2014/main" id="{69293CDB-8C16-4E1E-8232-4799D31619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itle 1">
            <a:extLst>
              <a:ext uri="{FF2B5EF4-FFF2-40B4-BE49-F238E27FC236}">
                <a16:creationId xmlns:a16="http://schemas.microsoft.com/office/drawing/2014/main" id="{C3E4974A-031B-46DD-8587-F3F57E612987}"/>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Next Steps</a:t>
            </a:r>
          </a:p>
        </p:txBody>
      </p:sp>
      <p:cxnSp>
        <p:nvCxnSpPr>
          <p:cNvPr id="9" name="Straight Connector 8">
            <a:extLst>
              <a:ext uri="{FF2B5EF4-FFF2-40B4-BE49-F238E27FC236}">
                <a16:creationId xmlns:a16="http://schemas.microsoft.com/office/drawing/2014/main" id="{31CA8374-28D8-48CF-B348-A0ADFF204E2F}"/>
              </a:ext>
            </a:extLst>
          </p:cNvPr>
          <p:cNvCxnSpPr/>
          <p:nvPr/>
        </p:nvCxnSpPr>
        <p:spPr>
          <a:xfrm>
            <a:off x="533400" y="1143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Content Placeholder 4">
            <a:extLst>
              <a:ext uri="{FF2B5EF4-FFF2-40B4-BE49-F238E27FC236}">
                <a16:creationId xmlns:a16="http://schemas.microsoft.com/office/drawing/2014/main" id="{8E65C3CD-27CF-49D7-B6C2-D190CE903738}"/>
              </a:ext>
            </a:extLst>
          </p:cNvPr>
          <p:cNvSpPr txBox="1">
            <a:spLocks/>
          </p:cNvSpPr>
          <p:nvPr/>
        </p:nvSpPr>
        <p:spPr bwMode="auto">
          <a:xfrm>
            <a:off x="533400" y="1219200"/>
            <a:ext cx="8077200" cy="4737099"/>
          </a:xfrm>
          <a:prstGeom prst="rect">
            <a:avLst/>
          </a:prstGeom>
          <a:noFill/>
          <a:ln>
            <a:noFill/>
          </a:ln>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Exploration and standardization of nonclinical models</a:t>
            </a:r>
          </a:p>
          <a:p>
            <a:pPr marL="685800" lvl="1" indent="-342900">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Focus on models more likely to reflect human mechanistic understanding and potential</a:t>
            </a:r>
          </a:p>
          <a:p>
            <a:pPr marL="285750" lvl="1">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Careful and timely documentation and publication of cardiovascular adverse events that occur with </a:t>
            </a: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drug administration</a:t>
            </a:r>
          </a:p>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Future look at available technologies to improve monitoring of cardiac safety endpoints in premature pediatric population</a:t>
            </a:r>
          </a:p>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Refinement of treatment regimens</a:t>
            </a:r>
          </a:p>
          <a:p>
            <a:pPr>
              <a:buNone/>
              <a:defRPr/>
            </a:pPr>
            <a:endPar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buFont typeface="Wingdings 2" panose="05020102010507070707" pitchFamily="18" charset="2"/>
              <a:buNone/>
              <a:defRPr/>
            </a:pPr>
            <a:endParaRPr lang="en-US" altLang="en-US" baseline="30000" dirty="0">
              <a:solidFill>
                <a:schemeClr val="tx1"/>
              </a:solidFill>
              <a:latin typeface="Calibri" panose="020F0502020204030204" pitchFamily="34" charset="0"/>
              <a:cs typeface="Arial" panose="020B060402020202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7FEEC319-4795-4739-9ED5-E0DDCA2F53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B248C4-F6F6-4640-9B95-F976DCEDF27E}" type="slidenum">
              <a:rPr lang="en-US" altLang="en-US" smtClean="0">
                <a:solidFill>
                  <a:schemeClr val="accent2"/>
                </a:solidFill>
              </a:rPr>
              <a:pPr/>
              <a:t>47</a:t>
            </a:fld>
            <a:endParaRPr lang="en-US" altLang="en-US">
              <a:solidFill>
                <a:schemeClr val="accent2"/>
              </a:solidFill>
            </a:endParaRPr>
          </a:p>
        </p:txBody>
      </p:sp>
      <p:pic>
        <p:nvPicPr>
          <p:cNvPr id="41987" name="Picture 2">
            <a:extLst>
              <a:ext uri="{FF2B5EF4-FFF2-40B4-BE49-F238E27FC236}">
                <a16:creationId xmlns:a16="http://schemas.microsoft.com/office/drawing/2014/main" id="{69293CDB-8C16-4E1E-8232-4799D31619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itle 1">
            <a:extLst>
              <a:ext uri="{FF2B5EF4-FFF2-40B4-BE49-F238E27FC236}">
                <a16:creationId xmlns:a16="http://schemas.microsoft.com/office/drawing/2014/main" id="{C3E4974A-031B-46DD-8587-F3F57E612987}"/>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dirty="0">
                <a:solidFill>
                  <a:schemeClr val="tx1"/>
                </a:solidFill>
                <a:latin typeface="Cambria" panose="02040503050406030204" pitchFamily="18" charset="0"/>
              </a:rPr>
              <a:t>Call to Action</a:t>
            </a:r>
          </a:p>
        </p:txBody>
      </p:sp>
      <p:cxnSp>
        <p:nvCxnSpPr>
          <p:cNvPr id="9" name="Straight Connector 8">
            <a:extLst>
              <a:ext uri="{FF2B5EF4-FFF2-40B4-BE49-F238E27FC236}">
                <a16:creationId xmlns:a16="http://schemas.microsoft.com/office/drawing/2014/main" id="{31CA8374-28D8-48CF-B348-A0ADFF204E2F}"/>
              </a:ext>
            </a:extLst>
          </p:cNvPr>
          <p:cNvCxnSpPr/>
          <p:nvPr/>
        </p:nvCxnSpPr>
        <p:spPr>
          <a:xfrm>
            <a:off x="533400" y="1143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Content Placeholder 4">
            <a:extLst>
              <a:ext uri="{FF2B5EF4-FFF2-40B4-BE49-F238E27FC236}">
                <a16:creationId xmlns:a16="http://schemas.microsoft.com/office/drawing/2014/main" id="{8E65C3CD-27CF-49D7-B6C2-D190CE903738}"/>
              </a:ext>
            </a:extLst>
          </p:cNvPr>
          <p:cNvSpPr txBox="1">
            <a:spLocks/>
          </p:cNvSpPr>
          <p:nvPr/>
        </p:nvSpPr>
        <p:spPr bwMode="auto">
          <a:xfrm>
            <a:off x="533400" y="1219200"/>
            <a:ext cx="8077200" cy="4737099"/>
          </a:xfrm>
          <a:prstGeom prst="rect">
            <a:avLst/>
          </a:prstGeom>
          <a:noFill/>
          <a:ln>
            <a:noFill/>
          </a:ln>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Concerted approach to study drug development in this population with a combined collaboration amongst:</a:t>
            </a: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Academic neonatologists</a:t>
            </a: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Pharmaceutical companies (clinical and nonclinical domains)</a:t>
            </a:r>
          </a:p>
          <a:p>
            <a:pPr marL="685800" lvl="1" indent="-342900">
              <a:spcAft>
                <a:spcPts val="300"/>
              </a:spcAft>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NIH</a:t>
            </a:r>
          </a:p>
          <a:p>
            <a:pPr marL="685800" lvl="1" indent="-342900">
              <a:defRPr/>
            </a:pPr>
            <a:r>
              <a:rPr lang="en-US" altLang="en-US" sz="2200">
                <a:solidFill>
                  <a:schemeClr val="tx1"/>
                </a:solidFill>
                <a:latin typeface="Tahoma" panose="020B0604030504040204" pitchFamily="34" charset="0"/>
                <a:ea typeface="Tahoma" panose="020B0604030504040204" pitchFamily="34" charset="0"/>
                <a:cs typeface="Tahoma" panose="020B0604030504040204" pitchFamily="34" charset="0"/>
              </a:rPr>
              <a:t>Regulators from various countries</a:t>
            </a:r>
          </a:p>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Address missing gaps in the drug development program</a:t>
            </a:r>
          </a:p>
          <a:p>
            <a:pPr marL="285750" lvl="1">
              <a:buNone/>
              <a:defRPr/>
            </a:pPr>
            <a:r>
              <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rPr>
              <a:t>Encourage additional research into the basic science of disease mechanisms in this population (define similarities and differences)</a:t>
            </a:r>
          </a:p>
          <a:p>
            <a:pPr>
              <a:buNone/>
              <a:defRPr/>
            </a:pPr>
            <a:endParaRPr lang="en-US" alt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buFont typeface="Wingdings 2" panose="05020102010507070707" pitchFamily="18" charset="2"/>
              <a:buNone/>
              <a:defRPr/>
            </a:pPr>
            <a:endParaRPr lang="en-US" altLang="en-US" baseline="30000" dirty="0">
              <a:solidFill>
                <a:schemeClr val="tx1"/>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8392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7FEEC319-4795-4739-9ED5-E0DDCA2F53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B248C4-F6F6-4640-9B95-F976DCEDF27E}" type="slidenum">
              <a:rPr lang="en-US" altLang="en-US" smtClean="0">
                <a:solidFill>
                  <a:schemeClr val="accent2"/>
                </a:solidFill>
              </a:rPr>
              <a:pPr/>
              <a:t>48</a:t>
            </a:fld>
            <a:endParaRPr lang="en-US" altLang="en-US">
              <a:solidFill>
                <a:schemeClr val="accent2"/>
              </a:solidFill>
            </a:endParaRPr>
          </a:p>
        </p:txBody>
      </p:sp>
      <p:pic>
        <p:nvPicPr>
          <p:cNvPr id="41987" name="Picture 2">
            <a:extLst>
              <a:ext uri="{FF2B5EF4-FFF2-40B4-BE49-F238E27FC236}">
                <a16:creationId xmlns:a16="http://schemas.microsoft.com/office/drawing/2014/main" id="{69293CDB-8C16-4E1E-8232-4799D31619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itle 1">
            <a:extLst>
              <a:ext uri="{FF2B5EF4-FFF2-40B4-BE49-F238E27FC236}">
                <a16:creationId xmlns:a16="http://schemas.microsoft.com/office/drawing/2014/main" id="{C3E4974A-031B-46DD-8587-F3F57E612987}"/>
              </a:ext>
            </a:extLst>
          </p:cNvPr>
          <p:cNvSpPr txBox="1">
            <a:spLocks/>
          </p:cNvSpPr>
          <p:nvPr/>
        </p:nvSpPr>
        <p:spPr bwMode="auto">
          <a:xfrm>
            <a:off x="576263" y="457200"/>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lgn="ctr" eaLnBrk="1" hangingPunct="1">
              <a:spcBef>
                <a:spcPct val="0"/>
              </a:spcBef>
              <a:spcAft>
                <a:spcPct val="0"/>
              </a:spcAft>
              <a:buClrTx/>
              <a:buSzTx/>
              <a:buFontTx/>
              <a:buNone/>
            </a:pPr>
            <a:r>
              <a:rPr lang="en-US" altLang="en-US" sz="3000" b="1">
                <a:solidFill>
                  <a:schemeClr val="tx1"/>
                </a:solidFill>
                <a:latin typeface="Cambria" panose="02040503050406030204" pitchFamily="18" charset="0"/>
              </a:rPr>
              <a:t>Additional Steps Forward</a:t>
            </a:r>
          </a:p>
        </p:txBody>
      </p:sp>
      <p:cxnSp>
        <p:nvCxnSpPr>
          <p:cNvPr id="9" name="Straight Connector 8">
            <a:extLst>
              <a:ext uri="{FF2B5EF4-FFF2-40B4-BE49-F238E27FC236}">
                <a16:creationId xmlns:a16="http://schemas.microsoft.com/office/drawing/2014/main" id="{31CA8374-28D8-48CF-B348-A0ADFF204E2F}"/>
              </a:ext>
            </a:extLst>
          </p:cNvPr>
          <p:cNvCxnSpPr/>
          <p:nvPr/>
        </p:nvCxnSpPr>
        <p:spPr>
          <a:xfrm>
            <a:off x="533400" y="1143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Content Placeholder 4">
            <a:extLst>
              <a:ext uri="{FF2B5EF4-FFF2-40B4-BE49-F238E27FC236}">
                <a16:creationId xmlns:a16="http://schemas.microsoft.com/office/drawing/2014/main" id="{8E65C3CD-27CF-49D7-B6C2-D190CE903738}"/>
              </a:ext>
            </a:extLst>
          </p:cNvPr>
          <p:cNvSpPr txBox="1">
            <a:spLocks/>
          </p:cNvSpPr>
          <p:nvPr/>
        </p:nvSpPr>
        <p:spPr bwMode="auto">
          <a:xfrm>
            <a:off x="533400" y="1219200"/>
            <a:ext cx="8077200" cy="4657725"/>
          </a:xfrm>
          <a:prstGeom prst="rect">
            <a:avLst/>
          </a:prstGeom>
          <a:noFill/>
          <a:ln>
            <a:noFill/>
          </a:ln>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Provide an aid to the development process</a:t>
            </a:r>
          </a:p>
          <a:p>
            <a:pPr marL="685800" lvl="1" indent="-342900">
              <a:defRPr/>
            </a:pPr>
            <a:r>
              <a:rPr lang="en-US" alt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Create additional Master Protocols similar to those available from NICHD and the Pediatric Trials Network</a:t>
            </a:r>
          </a:p>
          <a:p>
            <a:pPr marL="285750" lvl="1">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Focus efforts on the premature infant and neonate population as the last “orphan drug indication”</a:t>
            </a:r>
          </a:p>
          <a:p>
            <a:pPr marL="285750" lvl="1">
              <a:buNone/>
              <a:defRPr/>
            </a:pP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Potential for exclusivity granted to sponsors pursuing new therapies </a:t>
            </a:r>
          </a:p>
        </p:txBody>
      </p:sp>
    </p:spTree>
    <p:extLst>
      <p:ext uri="{BB962C8B-B14F-4D97-AF65-F5344CB8AC3E}">
        <p14:creationId xmlns:p14="http://schemas.microsoft.com/office/powerpoint/2010/main" val="22043555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7FEEC319-4795-4739-9ED5-E0DDCA2F53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B248C4-F6F6-4640-9B95-F976DCEDF27E}" type="slidenum">
              <a:rPr lang="en-US" altLang="en-US" smtClean="0">
                <a:solidFill>
                  <a:schemeClr val="accent2"/>
                </a:solidFill>
              </a:rPr>
              <a:pPr/>
              <a:t>49</a:t>
            </a:fld>
            <a:endParaRPr lang="en-US" altLang="en-US">
              <a:solidFill>
                <a:schemeClr val="accent2"/>
              </a:solidFill>
            </a:endParaRPr>
          </a:p>
        </p:txBody>
      </p:sp>
      <p:pic>
        <p:nvPicPr>
          <p:cNvPr id="41987" name="Picture 2">
            <a:extLst>
              <a:ext uri="{FF2B5EF4-FFF2-40B4-BE49-F238E27FC236}">
                <a16:creationId xmlns:a16="http://schemas.microsoft.com/office/drawing/2014/main" id="{69293CDB-8C16-4E1E-8232-4799D31619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itle 1">
            <a:extLst>
              <a:ext uri="{FF2B5EF4-FFF2-40B4-BE49-F238E27FC236}">
                <a16:creationId xmlns:a16="http://schemas.microsoft.com/office/drawing/2014/main" id="{C3E4974A-031B-46DD-8587-F3F57E612987}"/>
              </a:ext>
            </a:extLst>
          </p:cNvPr>
          <p:cNvSpPr txBox="1">
            <a:spLocks/>
          </p:cNvSpPr>
          <p:nvPr/>
        </p:nvSpPr>
        <p:spPr bwMode="auto">
          <a:xfrm>
            <a:off x="381000" y="417513"/>
            <a:ext cx="798988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marL="285750" lvl="1" algn="ctr">
              <a:buNone/>
              <a:defRPr/>
            </a:pPr>
            <a:r>
              <a:rPr lang="en-US" altLang="en-US" sz="3000" b="1" dirty="0">
                <a:solidFill>
                  <a:schemeClr val="tx1"/>
                </a:solidFill>
                <a:latin typeface="Cambria" panose="02040503050406030204" pitchFamily="18" charset="0"/>
              </a:rPr>
              <a:t>International</a:t>
            </a:r>
            <a:r>
              <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altLang="en-US" sz="3000" b="1" dirty="0">
                <a:solidFill>
                  <a:schemeClr val="tx1"/>
                </a:solidFill>
                <a:latin typeface="Cambria" panose="02040503050406030204" pitchFamily="18" charset="0"/>
              </a:rPr>
              <a:t>Neonatal Consortium (INC)</a:t>
            </a:r>
          </a:p>
        </p:txBody>
      </p:sp>
      <p:cxnSp>
        <p:nvCxnSpPr>
          <p:cNvPr id="9" name="Straight Connector 8">
            <a:extLst>
              <a:ext uri="{FF2B5EF4-FFF2-40B4-BE49-F238E27FC236}">
                <a16:creationId xmlns:a16="http://schemas.microsoft.com/office/drawing/2014/main" id="{31CA8374-28D8-48CF-B348-A0ADFF204E2F}"/>
              </a:ext>
            </a:extLst>
          </p:cNvPr>
          <p:cNvCxnSpPr/>
          <p:nvPr/>
        </p:nvCxnSpPr>
        <p:spPr>
          <a:xfrm>
            <a:off x="533400" y="1143000"/>
            <a:ext cx="8077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654" name="Content Placeholder 4">
            <a:extLst>
              <a:ext uri="{FF2B5EF4-FFF2-40B4-BE49-F238E27FC236}">
                <a16:creationId xmlns:a16="http://schemas.microsoft.com/office/drawing/2014/main" id="{8E65C3CD-27CF-49D7-B6C2-D190CE903738}"/>
              </a:ext>
            </a:extLst>
          </p:cNvPr>
          <p:cNvSpPr txBox="1">
            <a:spLocks/>
          </p:cNvSpPr>
          <p:nvPr/>
        </p:nvSpPr>
        <p:spPr bwMode="auto">
          <a:xfrm>
            <a:off x="533400" y="1052845"/>
            <a:ext cx="8077200" cy="4824080"/>
          </a:xfrm>
          <a:prstGeom prst="rect">
            <a:avLst/>
          </a:prstGeom>
          <a:noFill/>
          <a:ln>
            <a:noFill/>
          </a:ln>
          <a:extLst/>
        </p:spPr>
        <p:txBody>
          <a:bodyPr/>
          <a:lstStyle>
            <a:lvl1pPr defTabSz="457200">
              <a:spcBef>
                <a:spcPct val="20000"/>
              </a:spcBef>
              <a:spcAft>
                <a:spcPts val="600"/>
              </a:spcAft>
              <a:buClr>
                <a:schemeClr val="accent2"/>
              </a:buClr>
              <a:buSzPct val="92000"/>
              <a:buFont typeface="Wingdings 2" panose="05020102010507070707" pitchFamily="18" charset="2"/>
              <a:buChar char=""/>
              <a:defRPr>
                <a:solidFill>
                  <a:schemeClr val="tx2"/>
                </a:solidFill>
                <a:latin typeface="Gill Sans MT" panose="020B0502020104020203" pitchFamily="34" charset="0"/>
                <a:ea typeface="MS PGothic" panose="020B0600070205080204" pitchFamily="34" charset="-128"/>
              </a:defRPr>
            </a:lvl1pPr>
            <a:lvl2pPr marL="742950" indent="-285750" defTabSz="457200">
              <a:spcBef>
                <a:spcPct val="20000"/>
              </a:spcBef>
              <a:spcAft>
                <a:spcPts val="600"/>
              </a:spcAft>
              <a:buClr>
                <a:schemeClr val="accent2"/>
              </a:buClr>
              <a:buSzPct val="92000"/>
              <a:buFont typeface="Wingdings 2" panose="05020102010507070707" pitchFamily="18" charset="2"/>
              <a:buChar char=""/>
              <a:defRPr sz="1600">
                <a:solidFill>
                  <a:schemeClr val="tx2"/>
                </a:solidFill>
                <a:latin typeface="Gill Sans MT" panose="020B0502020104020203" pitchFamily="34" charset="0"/>
                <a:ea typeface="MS PGothic" panose="020B0600070205080204" pitchFamily="34" charset="-128"/>
              </a:defRPr>
            </a:lvl2pPr>
            <a:lvl3pPr marL="1143000" indent="-228600" defTabSz="457200">
              <a:spcBef>
                <a:spcPct val="20000"/>
              </a:spcBef>
              <a:spcAft>
                <a:spcPts val="600"/>
              </a:spcAft>
              <a:buClr>
                <a:schemeClr val="accent2"/>
              </a:buClr>
              <a:buSzPct val="92000"/>
              <a:buFont typeface="Wingdings 2" panose="05020102010507070707" pitchFamily="18" charset="2"/>
              <a:buChar char=""/>
              <a:defRPr sz="1400">
                <a:solidFill>
                  <a:schemeClr val="tx2"/>
                </a:solidFill>
                <a:latin typeface="Gill Sans MT" panose="020B0502020104020203" pitchFamily="34" charset="0"/>
                <a:ea typeface="MS PGothic" panose="020B0600070205080204" pitchFamily="34" charset="-128"/>
              </a:defRPr>
            </a:lvl3pPr>
            <a:lvl4pPr marL="16002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4pPr>
            <a:lvl5pPr marL="2057400" indent="-228600" defTabSz="45720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5pPr>
            <a:lvl6pPr marL="25146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6pPr>
            <a:lvl7pPr marL="29718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7pPr>
            <a:lvl8pPr marL="34290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8pPr>
            <a:lvl9pPr marL="3886200" indent="-228600" defTabSz="457200" eaLnBrk="0" fontAlgn="base" hangingPunct="0">
              <a:spcBef>
                <a:spcPct val="20000"/>
              </a:spcBef>
              <a:spcAft>
                <a:spcPts val="600"/>
              </a:spcAft>
              <a:buClr>
                <a:schemeClr val="accent2"/>
              </a:buClr>
              <a:buSzPct val="92000"/>
              <a:buFont typeface="Wingdings 2" panose="05020102010507070707" pitchFamily="18" charset="2"/>
              <a:buChar char=""/>
              <a:defRPr sz="1200">
                <a:solidFill>
                  <a:schemeClr val="tx2"/>
                </a:solidFill>
                <a:latin typeface="Gill Sans MT" panose="020B0502020104020203" pitchFamily="34" charset="0"/>
                <a:ea typeface="MS PGothic" panose="020B0600070205080204" pitchFamily="34" charset="-128"/>
              </a:defRPr>
            </a:lvl9pPr>
          </a:lstStyle>
          <a:p>
            <a:pPr>
              <a:buNone/>
              <a:defRPr/>
            </a:pPr>
            <a:endParaRPr lang="en-US" altLang="en-US" sz="24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7C1AE52F-1B1E-4006-977C-49F1B77A8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502689"/>
            <a:ext cx="2619375" cy="1743075"/>
          </a:xfrm>
          <a:prstGeom prst="rect">
            <a:avLst/>
          </a:prstGeom>
        </p:spPr>
      </p:pic>
      <p:pic>
        <p:nvPicPr>
          <p:cNvPr id="13" name="Picture 12">
            <a:extLst>
              <a:ext uri="{FF2B5EF4-FFF2-40B4-BE49-F238E27FC236}">
                <a16:creationId xmlns:a16="http://schemas.microsoft.com/office/drawing/2014/main" id="{B9FC2CB6-BA1C-4448-92FA-E3CBA1B799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4168" y="3746499"/>
            <a:ext cx="2619375" cy="1743075"/>
          </a:xfrm>
          <a:prstGeom prst="rect">
            <a:avLst/>
          </a:prstGeom>
        </p:spPr>
      </p:pic>
      <p:pic>
        <p:nvPicPr>
          <p:cNvPr id="14" name="Picture 13">
            <a:extLst>
              <a:ext uri="{FF2B5EF4-FFF2-40B4-BE49-F238E27FC236}">
                <a16:creationId xmlns:a16="http://schemas.microsoft.com/office/drawing/2014/main" id="{FA9A4FD8-7F7D-410F-8FDA-2FAD069F98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7546" y="3797055"/>
            <a:ext cx="2619375" cy="1743075"/>
          </a:xfrm>
          <a:prstGeom prst="rect">
            <a:avLst/>
          </a:prstGeom>
        </p:spPr>
      </p:pic>
      <p:pic>
        <p:nvPicPr>
          <p:cNvPr id="16" name="Picture 15">
            <a:extLst>
              <a:ext uri="{FF2B5EF4-FFF2-40B4-BE49-F238E27FC236}">
                <a16:creationId xmlns:a16="http://schemas.microsoft.com/office/drawing/2014/main" id="{AF6D1B01-79E4-4CAB-9F3B-FC70AB7ACA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9175" y="1672980"/>
            <a:ext cx="2857500" cy="1600200"/>
          </a:xfrm>
          <a:prstGeom prst="rect">
            <a:avLst/>
          </a:prstGeom>
        </p:spPr>
      </p:pic>
    </p:spTree>
    <p:extLst>
      <p:ext uri="{BB962C8B-B14F-4D97-AF65-F5344CB8AC3E}">
        <p14:creationId xmlns:p14="http://schemas.microsoft.com/office/powerpoint/2010/main" val="2233944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FDEF8-BAB9-4047-BE56-F1BC8EA23A45}"/>
              </a:ext>
            </a:extLst>
          </p:cNvPr>
          <p:cNvSpPr>
            <a:spLocks noGrp="1"/>
          </p:cNvSpPr>
          <p:nvPr>
            <p:ph type="title"/>
          </p:nvPr>
        </p:nvSpPr>
        <p:spPr>
          <a:xfrm>
            <a:off x="581025" y="687388"/>
            <a:ext cx="7989888" cy="1065212"/>
          </a:xfrm>
        </p:spPr>
        <p:txBody>
          <a:bodyPr wrap="square" numCol="1" anchor="ctr" anchorCtr="0" compatLnSpc="1">
            <a:prstTxWarp prst="textNoShape">
              <a:avLst/>
            </a:prstTxWarp>
            <a:noAutofit/>
          </a:bodyPr>
          <a:lstStyle/>
          <a:p>
            <a:pPr algn="ctr" eaLnBrk="1" hangingPunct="1">
              <a:defRPr/>
            </a:pPr>
            <a:r>
              <a:rPr lang="en-US" sz="4000" b="1" cap="none" dirty="0">
                <a:effectLst>
                  <a:outerShdw blurRad="38100" dist="38100" dir="2700000" algn="tl">
                    <a:srgbClr val="DDDDDD"/>
                  </a:outerShdw>
                </a:effectLst>
                <a:latin typeface="Calibri" charset="0"/>
                <a:ea typeface="MS PGothic" charset="0"/>
                <a:cs typeface="Arial" charset="0"/>
              </a:rPr>
              <a:t>THANK </a:t>
            </a:r>
            <a:r>
              <a:rPr lang="en-US" sz="4000" b="1" cap="none">
                <a:effectLst>
                  <a:outerShdw blurRad="38100" dist="38100" dir="2700000" algn="tl">
                    <a:srgbClr val="DDDDDD"/>
                  </a:outerShdw>
                </a:effectLst>
                <a:latin typeface="Calibri" charset="0"/>
                <a:ea typeface="MS PGothic" charset="0"/>
                <a:cs typeface="Arial" charset="0"/>
              </a:rPr>
              <a:t>YOU!</a:t>
            </a:r>
            <a:endParaRPr lang="en-US" sz="4000" b="1" cap="none" dirty="0">
              <a:highlight>
                <a:srgbClr val="FFFF00"/>
              </a:highlight>
              <a:latin typeface="Cambria" charset="0"/>
              <a:ea typeface="MS PGothic" charset="0"/>
            </a:endParaRPr>
          </a:p>
        </p:txBody>
      </p:sp>
      <p:sp>
        <p:nvSpPr>
          <p:cNvPr id="46083" name="Slide Number Placeholder 3">
            <a:extLst>
              <a:ext uri="{FF2B5EF4-FFF2-40B4-BE49-F238E27FC236}">
                <a16:creationId xmlns:a16="http://schemas.microsoft.com/office/drawing/2014/main" id="{CD25AD74-F4B9-4AD7-8817-FB150B7C2C1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47A5E53-6137-4F28-AFDD-11F3263D32C4}" type="slidenum">
              <a:rPr lang="en-US" altLang="en-US" smtClean="0">
                <a:solidFill>
                  <a:schemeClr val="accent2"/>
                </a:solidFill>
              </a:rPr>
              <a:pPr/>
              <a:t>50</a:t>
            </a:fld>
            <a:endParaRPr lang="en-US" altLang="en-US">
              <a:solidFill>
                <a:schemeClr val="accent2"/>
              </a:solidFill>
            </a:endParaRPr>
          </a:p>
        </p:txBody>
      </p:sp>
      <p:pic>
        <p:nvPicPr>
          <p:cNvPr id="46084" name="Picture 5">
            <a:extLst>
              <a:ext uri="{FF2B5EF4-FFF2-40B4-BE49-F238E27FC236}">
                <a16:creationId xmlns:a16="http://schemas.microsoft.com/office/drawing/2014/main" id="{349381C1-5C7C-4C23-9DF7-FB58015150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Rectangle 2">
            <a:extLst>
              <a:ext uri="{FF2B5EF4-FFF2-40B4-BE49-F238E27FC236}">
                <a16:creationId xmlns:a16="http://schemas.microsoft.com/office/drawing/2014/main" id="{6CB75D1D-DE2D-4CC4-948C-9BD1E33E94EF}"/>
              </a:ext>
            </a:extLst>
          </p:cNvPr>
          <p:cNvSpPr txBox="1">
            <a:spLocks noChangeArrowheads="1"/>
          </p:cNvSpPr>
          <p:nvPr/>
        </p:nvSpPr>
        <p:spPr bwMode="auto">
          <a:xfrm>
            <a:off x="0" y="533400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Aft>
                <a:spcPts val="600"/>
              </a:spcAft>
            </a:pPr>
            <a:r>
              <a:rPr lang="en-US" altLang="en-US" sz="1900" b="1" dirty="0">
                <a:solidFill>
                  <a:srgbClr val="000000"/>
                </a:solidFill>
                <a:latin typeface="Cambria" panose="02040503050406030204" pitchFamily="18" charset="0"/>
              </a:rPr>
              <a:t>DUCK FLATS Pharma</a:t>
            </a:r>
            <a:br>
              <a:rPr lang="en-US" altLang="en-US" sz="1600" b="1" dirty="0">
                <a:solidFill>
                  <a:srgbClr val="000000"/>
                </a:solidFill>
                <a:latin typeface="Cambria" panose="02040503050406030204" pitchFamily="18" charset="0"/>
              </a:rPr>
            </a:br>
            <a:r>
              <a:rPr lang="en-US" altLang="en-US" sz="1600" b="1" dirty="0">
                <a:solidFill>
                  <a:srgbClr val="000000"/>
                </a:solidFill>
                <a:latin typeface="Cambria" panose="02040503050406030204" pitchFamily="18" charset="0"/>
              </a:rPr>
              <a:t>Elbridge, New </a:t>
            </a:r>
            <a:r>
              <a:rPr lang="en-US" altLang="en-US" sz="1600" b="1" dirty="0">
                <a:latin typeface="Cambria" panose="02040503050406030204" pitchFamily="18" charset="0"/>
              </a:rPr>
              <a:t>York and Stockton, New Jersey</a:t>
            </a:r>
          </a:p>
          <a:p>
            <a:pPr algn="ctr" eaLnBrk="1" hangingPunct="1">
              <a:spcAft>
                <a:spcPts val="600"/>
              </a:spcAft>
            </a:pPr>
            <a:r>
              <a:rPr lang="en-US" altLang="en-US" sz="1600" b="1" dirty="0">
                <a:solidFill>
                  <a:srgbClr val="000000"/>
                </a:solidFill>
                <a:latin typeface="Cambria" panose="02040503050406030204" pitchFamily="18" charset="0"/>
              </a:rPr>
              <a:t>USA</a:t>
            </a:r>
          </a:p>
        </p:txBody>
      </p:sp>
      <p:pic>
        <p:nvPicPr>
          <p:cNvPr id="46086" name="Picture 8" descr="C:\Documents and Settings\Administrator\My Documents\Wineyard\Anyelas Vineyards.jpg">
            <a:extLst>
              <a:ext uri="{FF2B5EF4-FFF2-40B4-BE49-F238E27FC236}">
                <a16:creationId xmlns:a16="http://schemas.microsoft.com/office/drawing/2014/main" id="{8860B374-95C8-40A9-8B39-780214435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86" t="3870" r="809" b="4465"/>
          <a:stretch>
            <a:fillRect/>
          </a:stretch>
        </p:blipFill>
        <p:spPr bwMode="auto">
          <a:xfrm>
            <a:off x="1143000" y="2205038"/>
            <a:ext cx="6858000" cy="2827337"/>
          </a:xfrm>
          <a:prstGeom prst="rect">
            <a:avLst/>
          </a:prstGeom>
          <a:noFill/>
          <a:ln w="73025" cmpd="thickThin">
            <a:solidFill>
              <a:srgbClr val="11713F"/>
            </a:solidFill>
            <a:miter lim="800000"/>
            <a:headEnd/>
            <a:tailEnd/>
          </a:ln>
          <a:extLst>
            <a:ext uri="{909E8E84-426E-40DD-AFC4-6F175D3DCCD1}">
              <a14:hiddenFill xmlns:a14="http://schemas.microsoft.com/office/drawing/2010/main">
                <a:solidFill>
                  <a:srgbClr val="FFFFFF"/>
                </a:solidFill>
              </a14:hiddenFill>
            </a:ext>
          </a:extLst>
        </p:spPr>
      </p:pic>
      <p:pic>
        <p:nvPicPr>
          <p:cNvPr id="46087" name="Picture 8">
            <a:extLst>
              <a:ext uri="{FF2B5EF4-FFF2-40B4-BE49-F238E27FC236}">
                <a16:creationId xmlns:a16="http://schemas.microsoft.com/office/drawing/2014/main" id="{4C38A717-888C-47D6-8B01-26215EEBC4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5257800"/>
            <a:ext cx="11557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942FED2C-49C8-4D04-BC38-DC865518BEA5}"/>
              </a:ext>
            </a:extLst>
          </p:cNvPr>
          <p:cNvSpPr>
            <a:spLocks noGrp="1" noChangeArrowheads="1"/>
          </p:cNvSpPr>
          <p:nvPr>
            <p:ph type="title"/>
          </p:nvPr>
        </p:nvSpPr>
        <p:spPr bwMode="auto">
          <a:xfrm>
            <a:off x="581025" y="687388"/>
            <a:ext cx="7989888" cy="1065212"/>
          </a:xfrm>
        </p:spPr>
        <p:txBody>
          <a:bodyPr wrap="square" numCol="1" anchor="ctr" anchorCtr="0" compatLnSpc="1">
            <a:prstTxWarp prst="textNoShape">
              <a:avLst/>
            </a:prstTxWarp>
          </a:bodyPr>
          <a:lstStyle/>
          <a:p>
            <a:pPr eaLnBrk="1" hangingPunct="1"/>
            <a:r>
              <a:rPr lang="en-US" altLang="en-US" sz="3200" b="1" cap="none">
                <a:latin typeface="Cambria" panose="02040503050406030204" pitchFamily="18" charset="0"/>
              </a:rPr>
              <a:t>REFERENCES</a:t>
            </a:r>
          </a:p>
        </p:txBody>
      </p:sp>
      <p:sp>
        <p:nvSpPr>
          <p:cNvPr id="47107" name="Slide Number Placeholder 3">
            <a:extLst>
              <a:ext uri="{FF2B5EF4-FFF2-40B4-BE49-F238E27FC236}">
                <a16:creationId xmlns:a16="http://schemas.microsoft.com/office/drawing/2014/main" id="{21B5BF49-7FBD-4A59-9714-A580464DAD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E7FA05-C92C-41AE-97E0-D2BE93B555A6}" type="slidenum">
              <a:rPr lang="en-US" altLang="en-US" smtClean="0">
                <a:solidFill>
                  <a:schemeClr val="accent2"/>
                </a:solidFill>
              </a:rPr>
              <a:pPr/>
              <a:t>51</a:t>
            </a:fld>
            <a:endParaRPr lang="en-US" altLang="en-US">
              <a:solidFill>
                <a:schemeClr val="accent2"/>
              </a:solidFill>
            </a:endParaRPr>
          </a:p>
        </p:txBody>
      </p:sp>
      <p:pic>
        <p:nvPicPr>
          <p:cNvPr id="47108" name="Picture 5">
            <a:extLst>
              <a:ext uri="{FF2B5EF4-FFF2-40B4-BE49-F238E27FC236}">
                <a16:creationId xmlns:a16="http://schemas.microsoft.com/office/drawing/2014/main" id="{30461354-1ED1-475A-8CFE-37F94B3704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ontent Placeholder 4">
            <a:extLst>
              <a:ext uri="{FF2B5EF4-FFF2-40B4-BE49-F238E27FC236}">
                <a16:creationId xmlns:a16="http://schemas.microsoft.com/office/drawing/2014/main" id="{D8D41443-B9BB-4EA5-92BF-5865B7C0EBC0}"/>
              </a:ext>
            </a:extLst>
          </p:cNvPr>
          <p:cNvSpPr>
            <a:spLocks noGrp="1"/>
          </p:cNvSpPr>
          <p:nvPr>
            <p:ph idx="1"/>
          </p:nvPr>
        </p:nvSpPr>
        <p:spPr>
          <a:xfrm>
            <a:off x="457200" y="1873251"/>
            <a:ext cx="8113713" cy="4146550"/>
          </a:xfrm>
        </p:spPr>
        <p:txBody>
          <a:bodyPr anchor="t"/>
          <a:lstStyle/>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Ward RM, Lugo RA. Cardiovascular drugs for the newborn. </a:t>
            </a:r>
            <a:r>
              <a:rPr lang="en-US" altLang="en-US" sz="1100" i="1">
                <a:solidFill>
                  <a:schemeClr val="tx1"/>
                </a:solidFill>
                <a:latin typeface="Arial Narrow" panose="020B0606020202030204" pitchFamily="34" charset="0"/>
                <a:cs typeface="Arial" panose="020B0604020202020204" pitchFamily="34" charset="0"/>
              </a:rPr>
              <a:t>Clin Perinatol</a:t>
            </a:r>
            <a:r>
              <a:rPr lang="en-US" altLang="en-US" sz="1100">
                <a:solidFill>
                  <a:schemeClr val="tx1"/>
                </a:solidFill>
                <a:latin typeface="Arial Narrow" panose="020B0606020202030204" pitchFamily="34" charset="0"/>
                <a:cs typeface="Arial" panose="020B0604020202020204" pitchFamily="34" charset="0"/>
              </a:rPr>
              <a:t>. 2005;32(4):979-997, x. doi:10.1016/j.clp.2005.09.013.  </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rgbClr val="000000"/>
                </a:solidFill>
                <a:latin typeface="Arial Narrow" panose="020B0606020202030204" pitchFamily="34" charset="0"/>
                <a:cs typeface="Arial" panose="020B0604020202020204" pitchFamily="34" charset="0"/>
              </a:rPr>
              <a:t>General Clinical Pharmacology Considerations for Pediatric Studies for Drugs and Biological Products - ucm425885.pdf. https://www.fda.gov/downloads/drugs/guidances/ucm425885.pdf</a:t>
            </a:r>
            <a:r>
              <a:rPr lang="en-US" altLang="en-US" sz="1100">
                <a:solidFill>
                  <a:schemeClr val="tx1"/>
                </a:solidFill>
                <a:latin typeface="Arial Narrow" panose="020B0606020202030204" pitchFamily="34" charset="0"/>
                <a:cs typeface="Arial" panose="020B0604020202020204" pitchFamily="34" charset="0"/>
              </a:rPr>
              <a:t>. Accessed May 31, 2017.</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Ward RM, Lugo RA. Drug therapy in the newborn. In: Avery GB, MacDonald MG, Mullett MD, Seshia MMK, Ovid Technologies I. </a:t>
            </a:r>
            <a:r>
              <a:rPr lang="en-US" altLang="en-US" sz="1100" i="1">
                <a:solidFill>
                  <a:schemeClr val="tx1"/>
                </a:solidFill>
                <a:latin typeface="Arial Narrow" panose="020B0606020202030204" pitchFamily="34" charset="0"/>
                <a:cs typeface="Arial" panose="020B0604020202020204" pitchFamily="34" charset="0"/>
              </a:rPr>
              <a:t>Avery’s Neonatology: Pathophysiology &amp; Management of the Newborn</a:t>
            </a:r>
            <a:r>
              <a:rPr lang="en-US" altLang="en-US" sz="1100">
                <a:solidFill>
                  <a:schemeClr val="tx1"/>
                </a:solidFill>
                <a:latin typeface="Arial Narrow" panose="020B0606020202030204" pitchFamily="34" charset="0"/>
                <a:cs typeface="Arial" panose="020B0604020202020204" pitchFamily="34" charset="0"/>
              </a:rPr>
              <a:t>. 6th ed. Philadelphia, PA: Lippincott Williams &amp; Wilkins; 2005. </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Greenberg RE, Lind J. Catecholamines in tissues of the human fetus. Pediatrics. 1961;27:904-911.</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Papageorghiou AT, Kennedy SH, Salomon LJ, et al. International standards for early fetal size and pregnancy dating based on ultrasound measurement of crown-rump length in the first trimester of pregnancy. Ultrasound Obstet Gynecol. 2014;44(6):641-648. doi:10.1002/uog.13448.</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Coltart DJ, Davies GM, Gillibrand IM, Hamer J. Adenyl cyclase activity in the developing human foetal heart. J Physiol. 1972;225(2):38P-40P.</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Coltart DJ, Spilker BA. Development of human foetal inotropic responses to catecholamines. Experientia. 1972;28(5):525-526.</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Rudolph AM, Drorbaugh JE, Auld PA, et al. Studies on the circulation in the neonatal period. The circulation in the respiratory distress syndrome. Pediatrics. 1961;27:551-566.</a:t>
            </a:r>
          </a:p>
          <a:p>
            <a:pPr marL="228600" indent="-228600" eaLnBrk="1" hangingPunct="1">
              <a:spcBef>
                <a:spcPct val="0"/>
              </a:spcBef>
              <a:spcAft>
                <a:spcPts val="700"/>
              </a:spcAft>
              <a:buFont typeface="Gill Sans MT" panose="020B0502020104020203" pitchFamily="34" charset="0"/>
              <a:buAutoNum type="arabicPeriod"/>
            </a:pPr>
            <a:r>
              <a:rPr lang="en-US" sz="1100">
                <a:solidFill>
                  <a:schemeClr val="tx1"/>
                </a:solidFill>
                <a:latin typeface="Arial Narrow" panose="020B0606020202030204" pitchFamily="34" charset="0"/>
                <a:cs typeface="Arial" panose="020B0604020202020204" pitchFamily="34" charset="0"/>
              </a:rPr>
              <a:t>Pickoff AS. Developmental electrophysiology in the fetus and newborn. In: Polin RA, Fox W, Abman SH, eds. Fetal and Neonatal Physiology . 4th Edition. 2011. https://www.elsevier.com/books/fetal-and-neonatal-physiology/polin/978-1-4160-3479-7. Accessed June 2, 2017.</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Ariagno RL, Mirmiran M, Adams MM, Saporito AG, Dubin AM, Baldwin RB. Effect of position on sleep, heart rate variability, and QT interval in preterm infants at 1 and 3 months’ corrected age. Pediatrics. 2003;111(3):622-625.</a:t>
            </a:r>
          </a:p>
          <a:p>
            <a:pPr marL="228600" indent="-228600" eaLnBrk="1" hangingPunct="1">
              <a:spcBef>
                <a:spcPct val="0"/>
              </a:spcBef>
              <a:spcAft>
                <a:spcPts val="700"/>
              </a:spcAft>
              <a:buFont typeface="Gill Sans MT" panose="020B0502020104020203" pitchFamily="34" charset="0"/>
              <a:buAutoNum type="arabicPeriod"/>
            </a:pPr>
            <a:r>
              <a:rPr lang="en-US" altLang="en-US" sz="1100">
                <a:solidFill>
                  <a:schemeClr val="tx1"/>
                </a:solidFill>
                <a:latin typeface="Arial Narrow" panose="020B0606020202030204" pitchFamily="34" charset="0"/>
                <a:cs typeface="Arial" panose="020B0604020202020204" pitchFamily="34" charset="0"/>
              </a:rPr>
              <a:t>Ulrich TJB, Ellsworth MA, Carey WA, et al. Heart-rate-corrected QT interval evolution in premature infants during the first week of life. Pediatr Cardiol. 2014;35(8):1363-1369. doi:10.1007/s00246-014-0937-z.</a:t>
            </a:r>
          </a:p>
          <a:p>
            <a:pPr marL="0" indent="0" eaLnBrk="1" hangingPunct="1">
              <a:spcBef>
                <a:spcPct val="0"/>
              </a:spcBef>
              <a:spcAft>
                <a:spcPts val="700"/>
              </a:spcAft>
              <a:buNone/>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Gill Sans MT" panose="020B0502020104020203" pitchFamily="34" charset="0"/>
              <a:buAutoNum type="arabicPeriod"/>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Gill Sans MT" panose="020B0502020104020203" pitchFamily="34" charset="0"/>
              <a:buAutoNum type="arabicPeriod"/>
            </a:pPr>
            <a:endParaRPr lang="en-US" altLang="en-US" sz="1100">
              <a:solidFill>
                <a:schemeClr val="tx1"/>
              </a:solidFill>
              <a:latin typeface="Arial Narrow" panose="020B0606020202030204" pitchFamily="34" charset="0"/>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942FED2C-49C8-4D04-BC38-DC865518BEA5}"/>
              </a:ext>
            </a:extLst>
          </p:cNvPr>
          <p:cNvSpPr>
            <a:spLocks noGrp="1" noChangeArrowheads="1"/>
          </p:cNvSpPr>
          <p:nvPr>
            <p:ph type="title"/>
          </p:nvPr>
        </p:nvSpPr>
        <p:spPr bwMode="auto">
          <a:xfrm>
            <a:off x="581025" y="687388"/>
            <a:ext cx="7989888" cy="1065212"/>
          </a:xfrm>
        </p:spPr>
        <p:txBody>
          <a:bodyPr wrap="square" numCol="1" anchor="ctr" anchorCtr="0" compatLnSpc="1">
            <a:prstTxWarp prst="textNoShape">
              <a:avLst/>
            </a:prstTxWarp>
          </a:bodyPr>
          <a:lstStyle/>
          <a:p>
            <a:pPr eaLnBrk="1" hangingPunct="1"/>
            <a:r>
              <a:rPr lang="en-US" altLang="en-US" sz="3200" b="1" cap="none">
                <a:latin typeface="Cambria" panose="02040503050406030204" pitchFamily="18" charset="0"/>
              </a:rPr>
              <a:t>REFERENCES</a:t>
            </a:r>
          </a:p>
        </p:txBody>
      </p:sp>
      <p:sp>
        <p:nvSpPr>
          <p:cNvPr id="47107" name="Slide Number Placeholder 3">
            <a:extLst>
              <a:ext uri="{FF2B5EF4-FFF2-40B4-BE49-F238E27FC236}">
                <a16:creationId xmlns:a16="http://schemas.microsoft.com/office/drawing/2014/main" id="{21B5BF49-7FBD-4A59-9714-A580464DAD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E7FA05-C92C-41AE-97E0-D2BE93B555A6}" type="slidenum">
              <a:rPr lang="en-US" altLang="en-US" smtClean="0">
                <a:solidFill>
                  <a:schemeClr val="accent2"/>
                </a:solidFill>
              </a:rPr>
              <a:pPr/>
              <a:t>52</a:t>
            </a:fld>
            <a:endParaRPr lang="en-US" altLang="en-US">
              <a:solidFill>
                <a:schemeClr val="accent2"/>
              </a:solidFill>
            </a:endParaRPr>
          </a:p>
        </p:txBody>
      </p:sp>
      <p:pic>
        <p:nvPicPr>
          <p:cNvPr id="47108" name="Picture 5">
            <a:extLst>
              <a:ext uri="{FF2B5EF4-FFF2-40B4-BE49-F238E27FC236}">
                <a16:creationId xmlns:a16="http://schemas.microsoft.com/office/drawing/2014/main" id="{30461354-1ED1-475A-8CFE-37F94B3704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ontent Placeholder 4">
            <a:extLst>
              <a:ext uri="{FF2B5EF4-FFF2-40B4-BE49-F238E27FC236}">
                <a16:creationId xmlns:a16="http://schemas.microsoft.com/office/drawing/2014/main" id="{D8D41443-B9BB-4EA5-92BF-5865B7C0EBC0}"/>
              </a:ext>
            </a:extLst>
          </p:cNvPr>
          <p:cNvSpPr>
            <a:spLocks noGrp="1"/>
          </p:cNvSpPr>
          <p:nvPr>
            <p:ph idx="1"/>
          </p:nvPr>
        </p:nvSpPr>
        <p:spPr>
          <a:xfrm>
            <a:off x="457200" y="1873251"/>
            <a:ext cx="8113713" cy="4146550"/>
          </a:xfrm>
        </p:spPr>
        <p:txBody>
          <a:bodyPr anchor="t"/>
          <a:lstStyle/>
          <a:p>
            <a:pPr marL="228600" indent="-228600" eaLnBrk="1" hangingPunct="1">
              <a:spcBef>
                <a:spcPct val="0"/>
              </a:spcBef>
              <a:spcAft>
                <a:spcPts val="700"/>
              </a:spcAft>
              <a:buFont typeface="+mj-lt"/>
              <a:buAutoNum type="arabicPeriod" startAt="12"/>
            </a:pPr>
            <a:r>
              <a:rPr lang="en-US" altLang="en-US" sz="1100">
                <a:solidFill>
                  <a:schemeClr val="tx1"/>
                </a:solidFill>
                <a:latin typeface="Arial Narrow" panose="020B0606020202030204" pitchFamily="34" charset="0"/>
                <a:cs typeface="Arial" panose="020B0604020202020204" pitchFamily="34" charset="0"/>
              </a:rPr>
              <a:t>E14 Clinical Evaluation of QT/QTc Interval Prolongation and Proarrhythmic Potential for Non-Antiarrhythmic Drugs - UCM073161.pdf. https://www.fda.gov/downloads/Drugs/GuidanceComplianceRegulatoryInformation/Guidances/UCM073161.pdf. Accessed June 2, 2017.</a:t>
            </a:r>
          </a:p>
          <a:p>
            <a:pPr marL="228600" indent="-228600" eaLnBrk="1" hangingPunct="1">
              <a:spcBef>
                <a:spcPct val="0"/>
              </a:spcBef>
              <a:spcAft>
                <a:spcPts val="700"/>
              </a:spcAft>
              <a:buFont typeface="+mj-lt"/>
              <a:buAutoNum type="arabicPeriod" startAt="12"/>
            </a:pPr>
            <a:r>
              <a:rPr lang="en-US" altLang="en-US" sz="1100">
                <a:solidFill>
                  <a:schemeClr val="tx1"/>
                </a:solidFill>
                <a:latin typeface="Arial Narrow" panose="020B0606020202030204" pitchFamily="34" charset="0"/>
                <a:cs typeface="Arial" panose="020B0604020202020204" pitchFamily="34" charset="0"/>
              </a:rPr>
              <a:t>Rosen MR, Hordof AJ, Hodess AB, Verosky M, Vulliemoz Y. Ouabain-induced changes in electrophysiologic properties of neonatal, young and adult canine cardiac Purkinje Fibers. J Pharmacol Exp Ther. 1975;194(1):255-263.</a:t>
            </a:r>
          </a:p>
          <a:p>
            <a:pPr marL="228600" indent="-228600" eaLnBrk="1" hangingPunct="1">
              <a:spcBef>
                <a:spcPct val="0"/>
              </a:spcBef>
              <a:spcAft>
                <a:spcPts val="700"/>
              </a:spcAft>
              <a:buFont typeface="+mj-lt"/>
              <a:buAutoNum type="arabicPeriod" startAt="12"/>
            </a:pPr>
            <a:r>
              <a:rPr lang="en-US" altLang="en-US" sz="1100">
                <a:solidFill>
                  <a:schemeClr val="tx1"/>
                </a:solidFill>
                <a:latin typeface="Arial Narrow" panose="020B0606020202030204" pitchFamily="34" charset="0"/>
                <a:cs typeface="Arial" panose="020B0604020202020204" pitchFamily="34" charset="0"/>
              </a:rPr>
              <a:t>Reder RF, Miura DS, Danilo P, Rosen MR. The electrophysiological properties of normal neonatal and adult canine cardiac Purkinje fibers. Circ Res. 1981;48(5):658-668.</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Jeck CD, Rosen MR. Use-dependent effects of lidocaine in neonatal and adult ventricular myocardium. J Pharmacol Exp Ther. 1990;255(2):738-743.</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Yabek SM, Kato R, Ikeda N, Singh BN. Effects of flecainide on the cellular electrophysiology of neonatal and adult cardiac fibers. Am Heart J. 1987;113(1):70-76.</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Wetzel GT, Chen F, Klitzner TS. L- and T-type calcium channels in acutely isolated neonatal and adult cardiac myocytes. Pediatr Res. 1991;30(1):89-94. doi:10.1203/00006450-199107000-00018.</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Wetzel GT, Chen F, Klitzner TS. Ca2+ channel kinetics in acutely isolated fetal, neonatal, and adult rabbit cardiac myocytes. Circ Res. 1993;72(5):1065-1074.</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Rosen MR, Hordof AJ, Hodess AB, Verosky M, Vulliemoz Y. Ouabain-induced changes in electrophysiologic properties of neonatal, young and adult canine cardiac Purkinje Fibers. J Pharmacol Exp Ther. 1975;194(1):255-263</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Park MK. Use of digoxin in infants and children, with specific emphasis on dosage. J Pediatr. 1986;108(6):871-877.</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Schwartz PJ, Garson A, Paul T, et al. Guidelines for the interpretation of the neonatal electrocardiogram. A task force of the European Society of Cardiology. Eur Heart J. 2002;23(17):1329-1344.</a:t>
            </a:r>
          </a:p>
          <a:p>
            <a:pPr marL="228600" indent="-228600" eaLnBrk="1" hangingPunct="1">
              <a:spcBef>
                <a:spcPct val="0"/>
              </a:spcBef>
              <a:spcAft>
                <a:spcPts val="700"/>
              </a:spcAft>
              <a:buFont typeface="Gill Sans MT" panose="020B0502020104020203" pitchFamily="34" charset="0"/>
              <a:buAutoNum type="arabicPeriod" startAt="12"/>
            </a:pPr>
            <a:r>
              <a:rPr lang="en-US" altLang="en-US" sz="1100">
                <a:solidFill>
                  <a:schemeClr val="tx1"/>
                </a:solidFill>
                <a:latin typeface="Arial Narrow" panose="020B0606020202030204" pitchFamily="34" charset="0"/>
                <a:cs typeface="Arial" panose="020B0604020202020204" pitchFamily="34" charset="0"/>
              </a:rPr>
              <a:t>Nerbonne JM. Regulation of voltage-gated K+ channel expression in the developing mammalian myocardium. J Neurobiol. 1998;37(1):37-59.</a:t>
            </a:r>
          </a:p>
        </p:txBody>
      </p:sp>
    </p:spTree>
    <p:extLst>
      <p:ext uri="{BB962C8B-B14F-4D97-AF65-F5344CB8AC3E}">
        <p14:creationId xmlns:p14="http://schemas.microsoft.com/office/powerpoint/2010/main" val="22543964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942FED2C-49C8-4D04-BC38-DC865518BEA5}"/>
              </a:ext>
            </a:extLst>
          </p:cNvPr>
          <p:cNvSpPr>
            <a:spLocks noGrp="1" noChangeArrowheads="1"/>
          </p:cNvSpPr>
          <p:nvPr>
            <p:ph type="title"/>
          </p:nvPr>
        </p:nvSpPr>
        <p:spPr bwMode="auto">
          <a:xfrm>
            <a:off x="581025" y="687388"/>
            <a:ext cx="7989888" cy="1065212"/>
          </a:xfrm>
        </p:spPr>
        <p:txBody>
          <a:bodyPr wrap="square" numCol="1" anchor="ctr" anchorCtr="0" compatLnSpc="1">
            <a:prstTxWarp prst="textNoShape">
              <a:avLst/>
            </a:prstTxWarp>
          </a:bodyPr>
          <a:lstStyle/>
          <a:p>
            <a:pPr eaLnBrk="1" hangingPunct="1"/>
            <a:r>
              <a:rPr lang="en-US" altLang="en-US" sz="3200" b="1" cap="none">
                <a:latin typeface="Cambria" panose="02040503050406030204" pitchFamily="18" charset="0"/>
              </a:rPr>
              <a:t>REFERENCES</a:t>
            </a:r>
          </a:p>
        </p:txBody>
      </p:sp>
      <p:sp>
        <p:nvSpPr>
          <p:cNvPr id="47107" name="Slide Number Placeholder 3">
            <a:extLst>
              <a:ext uri="{FF2B5EF4-FFF2-40B4-BE49-F238E27FC236}">
                <a16:creationId xmlns:a16="http://schemas.microsoft.com/office/drawing/2014/main" id="{21B5BF49-7FBD-4A59-9714-A580464DAD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E7FA05-C92C-41AE-97E0-D2BE93B555A6}" type="slidenum">
              <a:rPr lang="en-US" altLang="en-US" smtClean="0">
                <a:solidFill>
                  <a:schemeClr val="accent2"/>
                </a:solidFill>
              </a:rPr>
              <a:pPr/>
              <a:t>53</a:t>
            </a:fld>
            <a:endParaRPr lang="en-US" altLang="en-US">
              <a:solidFill>
                <a:schemeClr val="accent2"/>
              </a:solidFill>
            </a:endParaRPr>
          </a:p>
        </p:txBody>
      </p:sp>
      <p:pic>
        <p:nvPicPr>
          <p:cNvPr id="47108" name="Picture 5">
            <a:extLst>
              <a:ext uri="{FF2B5EF4-FFF2-40B4-BE49-F238E27FC236}">
                <a16:creationId xmlns:a16="http://schemas.microsoft.com/office/drawing/2014/main" id="{30461354-1ED1-475A-8CFE-37F94B3704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ontent Placeholder 4">
            <a:extLst>
              <a:ext uri="{FF2B5EF4-FFF2-40B4-BE49-F238E27FC236}">
                <a16:creationId xmlns:a16="http://schemas.microsoft.com/office/drawing/2014/main" id="{D8D41443-B9BB-4EA5-92BF-5865B7C0EBC0}"/>
              </a:ext>
            </a:extLst>
          </p:cNvPr>
          <p:cNvSpPr>
            <a:spLocks noGrp="1"/>
          </p:cNvSpPr>
          <p:nvPr>
            <p:ph idx="1"/>
          </p:nvPr>
        </p:nvSpPr>
        <p:spPr>
          <a:xfrm>
            <a:off x="457200" y="1873251"/>
            <a:ext cx="8113713" cy="4083050"/>
          </a:xfrm>
        </p:spPr>
        <p:txBody>
          <a:bodyPr anchor="t"/>
          <a:lstStyle/>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Obreztchikova MN, Sosunov EA, Plotnikov A, et al. Developmental changes in IKr and IKs contribute to age-related expression of dofetilide effects on repolarization and proarrhythmia. Cardiovasc Res. 2003;59(2):339-350.</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Pickoff AS. Developmental electrophysiology in the fetus and newborn. In: Polin RA, Fox W, Abman SH, eds. Fetal and Neonatal Physiology . 4th Edition. 2011. https://www.elsevier.com/books/fetal-and-neonatal-physiology/polin/978-1-4160-3479-7. Accessed June 2, 2017 </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Chan SSL, Santos JH, Meyer JN, et al. Mitochondrial toxicity in hearts of CD-1 mice following perinatal exposure to AZT, 3TC, or AZT/3TC in combination. Environ Mol Mutagen. 2007;48(3-4):190-200. doi:10.1002/em.20191.</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de Vries WB, van der Leij FR, Bakker JM, et al. Alterations in adult rat heart after neonatal dexamethasone therapy. Pediatr Res. 2002;52(6):900-906. doi:10.1203/00006450-200212000-00015.</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Werner JC, Whitman V, Schuler HG, et al. Acute myocardial effects of chloramphenicol in newborn pigs: a possible insight into the gray baby syndrome. J Infect Dis. 1985;152(2):344-350.</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Cummings KJ, Commons KG, Fan KC, Li A, Nattie EE. Severe spontaneous bradycardia associated with respiratory disruptions in rat pups with fewer brain stem 5-HT neurons. Am J Physiol Regul Integr Comp Physiol. 2009;296(6):R1783-1796. doi:10.1152/ajpregu.00122.2009.</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Wu M-H, Su M-J, Sun SS-M. Age-related differences in the direct cardiac effects of cisapride: narrower safety range in the hearts of young rabbits. Pediatr Res. 2003;53(3):493-499. doi:10.1203/01.PDR.0000050122.67091.1D.</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Lewin MB, Bryant RM, Fenrich AL, Grifka RG. Cisapride-induced long QT interval. J Pediatr. 1996;128(2):279-281.</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Lau C, Thibodeaux JR, Hanson RG, et al. Exposure to perfluorooctane sulfonate during pregnancy in rat and mouse. II: postnatal evaluation. Toxicol Sci Off J Soc Toxicol. 2003;74(2):382-392. doi:10.1093/toxsci/kfg122.</a:t>
            </a:r>
          </a:p>
          <a:p>
            <a:pPr marL="228600" indent="-228600" eaLnBrk="1" hangingPunct="1">
              <a:spcBef>
                <a:spcPct val="0"/>
              </a:spcBef>
              <a:spcAft>
                <a:spcPts val="700"/>
              </a:spcAft>
              <a:buFont typeface="+mj-lt"/>
              <a:buAutoNum type="arabicPeriod" startAt="23"/>
            </a:pPr>
            <a:r>
              <a:rPr lang="en-US" altLang="en-US" sz="1100">
                <a:solidFill>
                  <a:schemeClr val="tx1"/>
                </a:solidFill>
                <a:latin typeface="Arial Narrow" panose="020B0606020202030204" pitchFamily="34" charset="0"/>
                <a:cs typeface="Arial" panose="020B0604020202020204" pitchFamily="34" charset="0"/>
              </a:rPr>
              <a:t>Berman W, Dubynsky O, Whitman V, Friedman Z, Maisels MJ. Digoxin therapy in low-birth-weight infants with patent ductus arteriosus. J Pediatr. 1978;93(4):652-655.</a:t>
            </a: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23"/>
            </a:pPr>
            <a:endParaRPr lang="en-US" altLang="en-US" sz="1100">
              <a:solidFill>
                <a:schemeClr val="tx1"/>
              </a:solidFill>
              <a:latin typeface="Arial Narrow" panose="020B0606020202030204" pitchFamily="34" charset="0"/>
              <a:cs typeface="Arial" panose="020B0604020202020204" pitchFamily="34" charset="0"/>
            </a:endParaRPr>
          </a:p>
          <a:p>
            <a:pPr marL="0" indent="0" eaLnBrk="1" hangingPunct="1">
              <a:spcBef>
                <a:spcPct val="0"/>
              </a:spcBef>
              <a:spcAft>
                <a:spcPts val="700"/>
              </a:spcAft>
              <a:buNone/>
            </a:pPr>
            <a:r>
              <a:rPr lang="en-US" altLang="en-US" sz="1100">
                <a:solidFill>
                  <a:schemeClr val="tx1"/>
                </a:solidFill>
                <a:latin typeface="Arial Narrow" panose="020B0606020202030204" pitchFamily="34" charset="0"/>
                <a:cs typeface="Arial" panose="020B0604020202020204" pitchFamily="34" charset="0"/>
              </a:rPr>
              <a:t> 	</a:t>
            </a:r>
          </a:p>
          <a:p>
            <a:pPr marL="0" indent="0" eaLnBrk="1" hangingPunct="1">
              <a:spcBef>
                <a:spcPct val="0"/>
              </a:spcBef>
              <a:spcAft>
                <a:spcPts val="700"/>
              </a:spcAft>
              <a:buNone/>
            </a:pPr>
            <a:endParaRPr lang="en-US" altLang="en-US" sz="1100">
              <a:solidFill>
                <a:schemeClr val="tx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4593516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942FED2C-49C8-4D04-BC38-DC865518BEA5}"/>
              </a:ext>
            </a:extLst>
          </p:cNvPr>
          <p:cNvSpPr>
            <a:spLocks noGrp="1" noChangeArrowheads="1"/>
          </p:cNvSpPr>
          <p:nvPr>
            <p:ph type="title"/>
          </p:nvPr>
        </p:nvSpPr>
        <p:spPr bwMode="auto">
          <a:xfrm>
            <a:off x="581025" y="687388"/>
            <a:ext cx="7989888" cy="1065212"/>
          </a:xfrm>
        </p:spPr>
        <p:txBody>
          <a:bodyPr wrap="square" numCol="1" anchor="ctr" anchorCtr="0" compatLnSpc="1">
            <a:prstTxWarp prst="textNoShape">
              <a:avLst/>
            </a:prstTxWarp>
          </a:bodyPr>
          <a:lstStyle/>
          <a:p>
            <a:pPr eaLnBrk="1" hangingPunct="1"/>
            <a:r>
              <a:rPr lang="en-US" altLang="en-US" sz="3200" b="1" cap="none">
                <a:latin typeface="Cambria" panose="02040503050406030204" pitchFamily="18" charset="0"/>
              </a:rPr>
              <a:t>REFERENCES</a:t>
            </a:r>
          </a:p>
        </p:txBody>
      </p:sp>
      <p:sp>
        <p:nvSpPr>
          <p:cNvPr id="47107" name="Slide Number Placeholder 3">
            <a:extLst>
              <a:ext uri="{FF2B5EF4-FFF2-40B4-BE49-F238E27FC236}">
                <a16:creationId xmlns:a16="http://schemas.microsoft.com/office/drawing/2014/main" id="{21B5BF49-7FBD-4A59-9714-A580464DAD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E7FA05-C92C-41AE-97E0-D2BE93B555A6}" type="slidenum">
              <a:rPr lang="en-US" altLang="en-US" smtClean="0">
                <a:solidFill>
                  <a:schemeClr val="accent2"/>
                </a:solidFill>
              </a:rPr>
              <a:pPr/>
              <a:t>54</a:t>
            </a:fld>
            <a:endParaRPr lang="en-US" altLang="en-US">
              <a:solidFill>
                <a:schemeClr val="accent2"/>
              </a:solidFill>
            </a:endParaRPr>
          </a:p>
        </p:txBody>
      </p:sp>
      <p:pic>
        <p:nvPicPr>
          <p:cNvPr id="47108" name="Picture 5">
            <a:extLst>
              <a:ext uri="{FF2B5EF4-FFF2-40B4-BE49-F238E27FC236}">
                <a16:creationId xmlns:a16="http://schemas.microsoft.com/office/drawing/2014/main" id="{30461354-1ED1-475A-8CFE-37F94B3704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ontent Placeholder 4">
            <a:extLst>
              <a:ext uri="{FF2B5EF4-FFF2-40B4-BE49-F238E27FC236}">
                <a16:creationId xmlns:a16="http://schemas.microsoft.com/office/drawing/2014/main" id="{D8D41443-B9BB-4EA5-92BF-5865B7C0EBC0}"/>
              </a:ext>
            </a:extLst>
          </p:cNvPr>
          <p:cNvSpPr>
            <a:spLocks noGrp="1"/>
          </p:cNvSpPr>
          <p:nvPr>
            <p:ph idx="1"/>
          </p:nvPr>
        </p:nvSpPr>
        <p:spPr>
          <a:xfrm>
            <a:off x="457200" y="1873251"/>
            <a:ext cx="8113713" cy="4083050"/>
          </a:xfrm>
        </p:spPr>
        <p:txBody>
          <a:bodyPr anchor="t"/>
          <a:lstStyle/>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Radford DJ, Izukawa T, Rowe RD. Congenital paroxysmal atrial tachycardia. Arch Dis Child. 1976;51(8):613-617.</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Larese RJ, Mirkin BL. Kinetics of digoxin absorption and relation of serum levels to cardiac arrhythmias in children. Clin Pharmacol Ther. 1974;15(4):387-396.</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Wiriyathian S, Kaojarern S, Rosenfeld CR. Dilantin toxicity in a preterm infant: persistent bradycardia and lethargy. J Pediatr. 1982;100(1):146-149.</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van den Broek MPH, Huitema ADR, van Hasselt JGC, et al. Lidocaine (lignocaine) dosing regimen based upon a population pharmacokinetic model for preterm and term neonates with seizures. Clin Pharmacokinet. 2011;50(7):461-469. doi:10.2165/11589160-000000000-00000.</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Maulidi H, McNair C, Seller N, et al. Arrhythmia associated with tetracaine in an extremely low birth weight premature infant. Pediatrics. 2012;130(6):e1704-1707. doi:10.1542/peds.2011-1743.</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Hübler M, Gäbler R, Ehm B, Oertel R, Gama de Abreu M, Koch T. Successful resuscitation following ropivacaine-induced systemic toxicity in a neonate. Anaesthesia. 2010;65(11):1137-1140. doi:10.1111/j.1365-2044.2010.06449.x.</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McArthur MA, Kalu SU, Foulks AR, Aly AM, Jain SK, Patel JA. Twin preterm neonates with cardiac toxicity related to lopinavir/ritonavir therapy. Pediatr Infect Dis J. 2009;28(12):1127-1129. doi:10.1097/INF.0b013e3181acd17e.</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Loughnan PM, Mc Namara JM. Paroxysmal supraventricular tachycardia during theophylline therapy in a premature infant. J Pediatr. 1978;92(6):1016-1018.</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Masi S, de Cléty SC, Anslot C, Detaille T. Acute amiodarone toxicity due to an administration error: could excipient be responsible? Br J Clin Pharmacol. 2009;67(6):691-693. doi:10.1111/j.1365-2125.2008.03323.x.</a:t>
            </a:r>
          </a:p>
          <a:p>
            <a:pPr marL="228600" indent="-228600" eaLnBrk="1" hangingPunct="1">
              <a:spcBef>
                <a:spcPct val="0"/>
              </a:spcBef>
              <a:spcAft>
                <a:spcPts val="700"/>
              </a:spcAft>
              <a:buFont typeface="+mj-lt"/>
              <a:buAutoNum type="arabicPeriod" startAt="33"/>
            </a:pPr>
            <a:r>
              <a:rPr lang="en-US" altLang="en-US" sz="1100">
                <a:solidFill>
                  <a:schemeClr val="tx1"/>
                </a:solidFill>
                <a:latin typeface="Arial Narrow" panose="020B0606020202030204" pitchFamily="34" charset="0"/>
                <a:cs typeface="Arial" panose="020B0604020202020204" pitchFamily="34" charset="0"/>
              </a:rPr>
              <a:t>Allegaert K, Vanhaesebrouck S, Kulo A, et al. Prospective assessment of short-term propylene glycol tolerance in neonates. Arch Dis Child. 2010;95(12):1054-1058. doi:10.1136/adc.2010.190330.</a:t>
            </a: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0" indent="0" eaLnBrk="1" hangingPunct="1">
              <a:spcBef>
                <a:spcPct val="0"/>
              </a:spcBef>
              <a:spcAft>
                <a:spcPts val="700"/>
              </a:spcAft>
              <a:buNone/>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228600" indent="-228600" eaLnBrk="1" hangingPunct="1">
              <a:spcBef>
                <a:spcPct val="0"/>
              </a:spcBef>
              <a:spcAft>
                <a:spcPts val="700"/>
              </a:spcAft>
              <a:buFont typeface="+mj-lt"/>
              <a:buAutoNum type="arabicPeriod" startAt="33"/>
            </a:pPr>
            <a:endParaRPr lang="en-US" altLang="en-US" sz="1100">
              <a:solidFill>
                <a:schemeClr val="tx1"/>
              </a:solidFill>
              <a:latin typeface="Arial Narrow" panose="020B0606020202030204" pitchFamily="34" charset="0"/>
              <a:cs typeface="Arial" panose="020B0604020202020204" pitchFamily="34" charset="0"/>
            </a:endParaRPr>
          </a:p>
          <a:p>
            <a:pPr marL="0" indent="0" eaLnBrk="1" hangingPunct="1">
              <a:spcBef>
                <a:spcPct val="0"/>
              </a:spcBef>
              <a:spcAft>
                <a:spcPts val="700"/>
              </a:spcAft>
              <a:buNone/>
            </a:pPr>
            <a:r>
              <a:rPr lang="en-US" altLang="en-US" sz="1100">
                <a:solidFill>
                  <a:schemeClr val="tx1"/>
                </a:solidFill>
                <a:latin typeface="Arial Narrow" panose="020B0606020202030204" pitchFamily="34" charset="0"/>
                <a:cs typeface="Arial" panose="020B0604020202020204" pitchFamily="34" charset="0"/>
              </a:rPr>
              <a:t> 	</a:t>
            </a:r>
          </a:p>
          <a:p>
            <a:pPr marL="0" indent="0" eaLnBrk="1" hangingPunct="1">
              <a:spcBef>
                <a:spcPct val="0"/>
              </a:spcBef>
              <a:spcAft>
                <a:spcPts val="700"/>
              </a:spcAft>
              <a:buNone/>
            </a:pPr>
            <a:endParaRPr lang="en-US" altLang="en-US" sz="1100">
              <a:solidFill>
                <a:schemeClr val="tx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909396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942FED2C-49C8-4D04-BC38-DC865518BEA5}"/>
              </a:ext>
            </a:extLst>
          </p:cNvPr>
          <p:cNvSpPr>
            <a:spLocks noGrp="1" noChangeArrowheads="1"/>
          </p:cNvSpPr>
          <p:nvPr>
            <p:ph type="title"/>
          </p:nvPr>
        </p:nvSpPr>
        <p:spPr bwMode="auto">
          <a:xfrm>
            <a:off x="581025" y="687388"/>
            <a:ext cx="7989888" cy="1065212"/>
          </a:xfrm>
        </p:spPr>
        <p:txBody>
          <a:bodyPr wrap="square" numCol="1" anchor="ctr" anchorCtr="0" compatLnSpc="1">
            <a:prstTxWarp prst="textNoShape">
              <a:avLst/>
            </a:prstTxWarp>
          </a:bodyPr>
          <a:lstStyle/>
          <a:p>
            <a:pPr eaLnBrk="1" hangingPunct="1"/>
            <a:r>
              <a:rPr lang="en-US" altLang="en-US" sz="3200" b="1" cap="none">
                <a:latin typeface="Cambria" panose="02040503050406030204" pitchFamily="18" charset="0"/>
              </a:rPr>
              <a:t>REFERENCES</a:t>
            </a:r>
          </a:p>
        </p:txBody>
      </p:sp>
      <p:sp>
        <p:nvSpPr>
          <p:cNvPr id="47107" name="Slide Number Placeholder 3">
            <a:extLst>
              <a:ext uri="{FF2B5EF4-FFF2-40B4-BE49-F238E27FC236}">
                <a16:creationId xmlns:a16="http://schemas.microsoft.com/office/drawing/2014/main" id="{21B5BF49-7FBD-4A59-9714-A580464DAD5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E7FA05-C92C-41AE-97E0-D2BE93B555A6}" type="slidenum">
              <a:rPr lang="en-US" altLang="en-US" smtClean="0">
                <a:solidFill>
                  <a:schemeClr val="accent2"/>
                </a:solidFill>
              </a:rPr>
              <a:pPr/>
              <a:t>55</a:t>
            </a:fld>
            <a:endParaRPr lang="en-US" altLang="en-US">
              <a:solidFill>
                <a:schemeClr val="accent2"/>
              </a:solidFill>
            </a:endParaRPr>
          </a:p>
        </p:txBody>
      </p:sp>
      <p:pic>
        <p:nvPicPr>
          <p:cNvPr id="47108" name="Picture 5">
            <a:extLst>
              <a:ext uri="{FF2B5EF4-FFF2-40B4-BE49-F238E27FC236}">
                <a16:creationId xmlns:a16="http://schemas.microsoft.com/office/drawing/2014/main" id="{30461354-1ED1-475A-8CFE-37F94B3704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Content Placeholder 4">
            <a:extLst>
              <a:ext uri="{FF2B5EF4-FFF2-40B4-BE49-F238E27FC236}">
                <a16:creationId xmlns:a16="http://schemas.microsoft.com/office/drawing/2014/main" id="{D8D41443-B9BB-4EA5-92BF-5865B7C0EBC0}"/>
              </a:ext>
            </a:extLst>
          </p:cNvPr>
          <p:cNvSpPr>
            <a:spLocks noGrp="1"/>
          </p:cNvSpPr>
          <p:nvPr>
            <p:ph idx="1"/>
          </p:nvPr>
        </p:nvSpPr>
        <p:spPr>
          <a:xfrm>
            <a:off x="457200" y="1873251"/>
            <a:ext cx="8113713" cy="2774950"/>
          </a:xfrm>
        </p:spPr>
        <p:txBody>
          <a:bodyPr anchor="t"/>
          <a:lstStyle/>
          <a:p>
            <a:pPr marL="228600" indent="-228600" eaLnBrk="1" hangingPunct="1">
              <a:spcBef>
                <a:spcPct val="0"/>
              </a:spcBef>
              <a:spcAft>
                <a:spcPts val="700"/>
              </a:spcAft>
              <a:buFont typeface="+mj-lt"/>
              <a:buAutoNum type="arabicPeriod" startAt="43"/>
            </a:pPr>
            <a:r>
              <a:rPr lang="en-US" altLang="en-US" sz="1100">
                <a:solidFill>
                  <a:schemeClr val="tx1"/>
                </a:solidFill>
                <a:latin typeface="Arial Narrow" panose="020B0606020202030204" pitchFamily="34" charset="0"/>
                <a:cs typeface="Arial" panose="020B0604020202020204" pitchFamily="34" charset="0"/>
              </a:rPr>
              <a:t>Whittaker A, Currie AE, Turner MA, Field DJ, Mulla H, Pandya HC. Toxic additives in medication for preterm infants. Arch Dis Child Fetal Neonatal Ed. 2009;94(4):F236-240. doi:10.1136/adc.2008.146035.</a:t>
            </a:r>
          </a:p>
          <a:p>
            <a:pPr marL="228600" indent="-228600" eaLnBrk="1" hangingPunct="1">
              <a:spcBef>
                <a:spcPct val="0"/>
              </a:spcBef>
              <a:spcAft>
                <a:spcPts val="700"/>
              </a:spcAft>
              <a:buFont typeface="Gill Sans MT" panose="020B0502020104020203" pitchFamily="34" charset="0"/>
              <a:buAutoNum type="arabicPeriod" startAt="43"/>
            </a:pPr>
            <a:r>
              <a:rPr lang="en-US" sz="1100">
                <a:solidFill>
                  <a:schemeClr val="tx1"/>
                </a:solidFill>
                <a:latin typeface="Arial Narrow" panose="020B0606020202030204" pitchFamily="34" charset="0"/>
                <a:cs typeface="Arial" panose="020B0604020202020204" pitchFamily="34" charset="0"/>
              </a:rPr>
              <a:t>Berul CI, Ward RM, Kearns GL, Kerstens PK, van den Ouweland FA. Electrocardiographic observations in premature and term infants on cisapride therapy. Paediatr Perinat Drug Ther. 2006;7(2):77-88.</a:t>
            </a:r>
          </a:p>
          <a:p>
            <a:pPr marL="228600" indent="-228600" eaLnBrk="1" hangingPunct="1">
              <a:spcBef>
                <a:spcPct val="0"/>
              </a:spcBef>
              <a:spcAft>
                <a:spcPts val="700"/>
              </a:spcAft>
              <a:buFont typeface="Gill Sans MT" panose="020B0502020104020203" pitchFamily="34" charset="0"/>
              <a:buAutoNum type="arabicPeriod" startAt="43"/>
            </a:pPr>
            <a:r>
              <a:rPr lang="en-US" sz="1100">
                <a:solidFill>
                  <a:schemeClr val="tx1"/>
                </a:solidFill>
                <a:latin typeface="Arial Narrow" panose="020B0606020202030204" pitchFamily="34" charset="0"/>
                <a:cs typeface="Arial" panose="020B0604020202020204" pitchFamily="34" charset="0"/>
              </a:rPr>
              <a:t>Dubin A, Kikkert M, Mirmiran M, Ariagno R. Cisapride associated with QTc prolongation in very low birth weight preterm infants. Pediatrics. 2001;107(6):1313-1316.</a:t>
            </a:r>
          </a:p>
          <a:p>
            <a:pPr marL="228600" indent="-228600" eaLnBrk="1" hangingPunct="1">
              <a:spcBef>
                <a:spcPct val="0"/>
              </a:spcBef>
              <a:spcAft>
                <a:spcPts val="700"/>
              </a:spcAft>
              <a:buFont typeface="Gill Sans MT" panose="020B0502020104020203" pitchFamily="34" charset="0"/>
              <a:buAutoNum type="arabicPeriod" startAt="43"/>
            </a:pPr>
            <a:r>
              <a:rPr lang="en-US" sz="1100">
                <a:solidFill>
                  <a:schemeClr val="tx1"/>
                </a:solidFill>
                <a:latin typeface="Arial Narrow" panose="020B0606020202030204" pitchFamily="34" charset="0"/>
                <a:cs typeface="Arial" panose="020B0604020202020204" pitchFamily="34" charset="0"/>
              </a:rPr>
              <a:t>Ward RM, Lemons JA, Molteni RA. Cisapride: a survey of the frequency of use and adverse events in premature newborns. Pediatrics. 1999;103(2):469-472.</a:t>
            </a:r>
          </a:p>
          <a:p>
            <a:pPr marL="228600" indent="-228600" eaLnBrk="1" hangingPunct="1">
              <a:spcBef>
                <a:spcPct val="0"/>
              </a:spcBef>
              <a:spcAft>
                <a:spcPts val="700"/>
              </a:spcAft>
              <a:buFont typeface="Gill Sans MT" panose="020B0502020104020203" pitchFamily="34" charset="0"/>
              <a:buAutoNum type="arabicPeriod" startAt="43"/>
            </a:pPr>
            <a:r>
              <a:rPr lang="en-US" altLang="en-US" sz="1100">
                <a:solidFill>
                  <a:schemeClr val="tx1"/>
                </a:solidFill>
                <a:latin typeface="Arial Narrow" panose="020B0606020202030204" pitchFamily="34" charset="0"/>
                <a:cs typeface="Arial" panose="020B0604020202020204" pitchFamily="34" charset="0"/>
              </a:rPr>
              <a:t>McDade TW, Williams S, Snodgrass JJ. What a drop can do: dried blood spots as a minimally invasive method for integrating biomarkers into population-based research. Demography. 2007;44(4):899-925.</a:t>
            </a:r>
          </a:p>
          <a:p>
            <a:pPr marL="0" indent="0" eaLnBrk="1" hangingPunct="1">
              <a:spcBef>
                <a:spcPct val="0"/>
              </a:spcBef>
              <a:spcAft>
                <a:spcPts val="700"/>
              </a:spcAft>
              <a:buNone/>
            </a:pPr>
            <a:endParaRPr lang="en-US" altLang="en-US" sz="1100">
              <a:solidFill>
                <a:schemeClr val="tx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4053687339"/>
      </p:ext>
    </p:extLst>
  </p:cSld>
  <p:clrMapOvr>
    <a:masterClrMapping/>
  </p:clrMapOvr>
</p:sld>
</file>

<file path=ppt/theme/theme1.xml><?xml version="1.0" encoding="utf-8"?>
<a:theme xmlns:a="http://schemas.openxmlformats.org/drawingml/2006/main" name="Dividend">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TC103457464[[fn=Dividend]]</Template>
  <TotalTime>16232</TotalTime>
  <Words>4980</Words>
  <Application>Microsoft Office PowerPoint</Application>
  <PresentationFormat>On-screen Show (4:3)</PresentationFormat>
  <Paragraphs>586</Paragraphs>
  <Slides>55</Slides>
  <Notes>2</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8" baseType="lpstr">
      <vt:lpstr>MS PGothic</vt:lpstr>
      <vt:lpstr>Arial</vt:lpstr>
      <vt:lpstr>Arial Narrow</vt:lpstr>
      <vt:lpstr>Calibri</vt:lpstr>
      <vt:lpstr>Cambria</vt:lpstr>
      <vt:lpstr>Century</vt:lpstr>
      <vt:lpstr>Gill Sans MT</vt:lpstr>
      <vt:lpstr>Tahoma</vt:lpstr>
      <vt:lpstr>Times New Roman</vt:lpstr>
      <vt:lpstr>Wingdings</vt:lpstr>
      <vt:lpstr>Wingdings 2</vt:lpstr>
      <vt:lpstr>Dividend</vt:lpstr>
      <vt:lpstr>Document</vt:lpstr>
      <vt:lpstr>Drug-Induced Cardiac Safety in premature infants and neonates</vt:lpstr>
      <vt:lpstr>OVERVIEW</vt:lpstr>
      <vt:lpstr>OVERVIEW (Continued)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REFERENCES</vt:lpstr>
      <vt:lpstr>REFERENCES</vt:lpstr>
      <vt:lpstr>REFERENCES</vt:lpstr>
      <vt:lpstr>REFERENCES</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Sub-Title of presentation</dc:title>
  <dc:creator>jgoyette@dfpharma.com</dc:creator>
  <cp:lastModifiedBy>DFP</cp:lastModifiedBy>
  <cp:revision>2218</cp:revision>
  <cp:lastPrinted>2018-04-27T11:38:01Z</cp:lastPrinted>
  <dcterms:created xsi:type="dcterms:W3CDTF">2012-11-29T16:17:58Z</dcterms:created>
  <dcterms:modified xsi:type="dcterms:W3CDTF">2018-04-30T16:27:20Z</dcterms:modified>
  <cp:contentStatus/>
</cp:coreProperties>
</file>