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sldIdLst>
    <p:sldId id="279" r:id="rId2"/>
    <p:sldId id="257" r:id="rId3"/>
    <p:sldId id="260" r:id="rId4"/>
    <p:sldId id="258" r:id="rId5"/>
    <p:sldId id="261" r:id="rId6"/>
    <p:sldId id="262" r:id="rId7"/>
    <p:sldId id="264" r:id="rId8"/>
    <p:sldId id="265" r:id="rId9"/>
    <p:sldId id="267" r:id="rId10"/>
    <p:sldId id="266" r:id="rId11"/>
    <p:sldId id="268" r:id="rId12"/>
    <p:sldId id="269" r:id="rId13"/>
    <p:sldId id="274" r:id="rId14"/>
    <p:sldId id="271" r:id="rId15"/>
    <p:sldId id="270" r:id="rId16"/>
    <p:sldId id="272" r:id="rId17"/>
    <p:sldId id="273" r:id="rId18"/>
    <p:sldId id="275" r:id="rId19"/>
    <p:sldId id="278" r:id="rId20"/>
    <p:sldId id="277" r:id="rId2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6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01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9191" autoAdjust="0"/>
    <p:restoredTop sz="99821" autoAdjust="0"/>
  </p:normalViewPr>
  <p:slideViewPr>
    <p:cSldViewPr>
      <p:cViewPr varScale="1">
        <p:scale>
          <a:sx n="73" d="100"/>
          <a:sy n="73" d="100"/>
        </p:scale>
        <p:origin x="-155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9144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pic>
        <p:nvPicPr>
          <p:cNvPr id="7179" name="Picture 11" descr="UofM-4_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70175"/>
            <a:ext cx="9145588" cy="4191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447800"/>
            <a:ext cx="4267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267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381000"/>
            <a:ext cx="21717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381000"/>
            <a:ext cx="63627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0" name="Picture 16" descr="UofM-4_M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5588" cy="6764338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381000"/>
            <a:ext cx="8686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447800"/>
            <a:ext cx="86868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7A0019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7A0019"/>
          </a:solidFill>
          <a:latin typeface="Arial" charset="0"/>
          <a:ea typeface="ＭＳ Ｐゴシック" pitchFamily="16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7A0019"/>
          </a:solidFill>
          <a:latin typeface="Arial" charset="0"/>
          <a:ea typeface="ＭＳ Ｐゴシック" pitchFamily="16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7A0019"/>
          </a:solidFill>
          <a:latin typeface="Arial" charset="0"/>
          <a:ea typeface="ＭＳ Ｐゴシック" pitchFamily="16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7A0019"/>
          </a:solidFill>
          <a:latin typeface="Arial" charset="0"/>
          <a:ea typeface="ＭＳ Ｐゴシック" pitchFamily="16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7A0019"/>
          </a:solidFill>
          <a:latin typeface="Arial" charset="0"/>
          <a:ea typeface="ＭＳ Ｐゴシック" pitchFamily="16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7A0019"/>
          </a:solidFill>
          <a:latin typeface="Arial" charset="0"/>
          <a:ea typeface="ＭＳ Ｐゴシック" pitchFamily="16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7A0019"/>
          </a:solidFill>
          <a:latin typeface="Arial" charset="0"/>
          <a:ea typeface="ＭＳ Ｐゴシック" pitchFamily="16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rgbClr val="7A0019"/>
          </a:solidFill>
          <a:latin typeface="Arial" charset="0"/>
          <a:ea typeface="ＭＳ Ｐゴシック" pitchFamily="16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7A0019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7A0019"/>
        </a:buClr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7A0019"/>
        </a:buClr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7A0019"/>
        </a:buClr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7A0019"/>
        </a:buClr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7A0019"/>
        </a:buClr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7A0019"/>
        </a:buClr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7A0019"/>
        </a:buClr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7A0019"/>
        </a:buClr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Worksheet1.xlsx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Worksheet2.xlsx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Worksheet3.xlsx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037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895600"/>
            <a:ext cx="7772400" cy="1143000"/>
          </a:xfrm>
        </p:spPr>
        <p:txBody>
          <a:bodyPr/>
          <a:lstStyle/>
          <a:p>
            <a:r>
              <a:rPr lang="en-US" b="1" dirty="0" smtClean="0"/>
              <a:t>Denitrifying Bioreactor</a:t>
            </a:r>
            <a:br>
              <a:rPr lang="en-US" b="1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400" dirty="0"/>
              <a:t>Midwestern </a:t>
            </a:r>
            <a:r>
              <a:rPr lang="en-US" sz="2400" dirty="0" err="1"/>
              <a:t>Cornbelt</a:t>
            </a:r>
            <a:r>
              <a:rPr lang="en-US" sz="2400" dirty="0"/>
              <a:t> </a:t>
            </a:r>
            <a:r>
              <a:rPr lang="en-US" sz="2400" dirty="0" smtClean="0"/>
              <a:t>Nutrient Sequestration</a:t>
            </a:r>
            <a:r>
              <a:rPr lang="en-US" sz="2400" dirty="0"/>
              <a:t>: </a:t>
            </a:r>
            <a:r>
              <a:rPr lang="en-US" sz="2400" dirty="0" smtClean="0"/>
              <a:t>Fine Tuning Treatment Technology</a:t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000" dirty="0" smtClean="0"/>
              <a:t>Lu Zhang, Joe </a:t>
            </a:r>
            <a:r>
              <a:rPr lang="en-US" sz="2000" dirty="0" err="1" smtClean="0"/>
              <a:t>Magner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May 29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, 2014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Nutrient Reduction Strategy</a:t>
            </a:r>
            <a:endParaRPr lang="en-US" dirty="0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24348" t="18033" r="26956" b="22951"/>
          <a:stretch>
            <a:fillRect/>
          </a:stretch>
        </p:blipFill>
        <p:spPr bwMode="auto">
          <a:xfrm>
            <a:off x="990600" y="1295400"/>
            <a:ext cx="7010400" cy="4659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4" descr="cover of nutrient reduction strategy repo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43800" y="4724400"/>
            <a:ext cx="924560" cy="12001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86800" cy="914400"/>
          </a:xfrm>
        </p:spPr>
        <p:txBody>
          <a:bodyPr/>
          <a:lstStyle/>
          <a:p>
            <a:r>
              <a:rPr lang="en-US" dirty="0" err="1" smtClean="0"/>
              <a:t>Denitrification</a:t>
            </a:r>
            <a:r>
              <a:rPr lang="en-US" dirty="0" smtClean="0"/>
              <a:t> Overview</a:t>
            </a:r>
            <a:endParaRPr lang="en-US" dirty="0"/>
          </a:p>
        </p:txBody>
      </p:sp>
      <p:grpSp>
        <p:nvGrpSpPr>
          <p:cNvPr id="4" name="Text Placeholder 3"/>
          <p:cNvGrpSpPr>
            <a:grpSpLocks noGrp="1"/>
          </p:cNvGrpSpPr>
          <p:nvPr>
            <p:ph type="body" idx="1"/>
          </p:nvPr>
        </p:nvGrpSpPr>
        <p:grpSpPr>
          <a:xfrm>
            <a:off x="533400" y="1295400"/>
            <a:ext cx="8382000" cy="609604"/>
            <a:chOff x="1046958" y="3886198"/>
            <a:chExt cx="4363242" cy="369334"/>
          </a:xfrm>
        </p:grpSpPr>
        <p:sp>
          <p:nvSpPr>
            <p:cNvPr id="5" name="TextBox 4"/>
            <p:cNvSpPr txBox="1"/>
            <p:nvPr/>
          </p:nvSpPr>
          <p:spPr>
            <a:xfrm>
              <a:off x="1046958" y="3886200"/>
              <a:ext cx="7056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NO</a:t>
              </a:r>
              <a:r>
                <a:rPr lang="en-US" baseline="-25000" dirty="0"/>
                <a:t>3</a:t>
              </a:r>
              <a:r>
                <a:rPr lang="en-US" baseline="30000" dirty="0"/>
                <a:t>−</a:t>
              </a:r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057400" y="3886200"/>
              <a:ext cx="7056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NO</a:t>
              </a:r>
              <a:r>
                <a:rPr lang="en-US" baseline="-25000" dirty="0"/>
                <a:t>2</a:t>
              </a:r>
              <a:r>
                <a:rPr lang="en-US" baseline="30000" dirty="0"/>
                <a:t>−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124200" y="3886200"/>
              <a:ext cx="54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NO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032326" y="3886198"/>
              <a:ext cx="615874" cy="369332"/>
            </a:xfrm>
            <a:prstGeom prst="rect">
              <a:avLst/>
            </a:prstGeom>
            <a:solidFill>
              <a:srgbClr val="FF0000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N</a:t>
              </a:r>
              <a:r>
                <a:rPr lang="en-US" baseline="-25000" dirty="0"/>
                <a:t>2</a:t>
              </a:r>
              <a:r>
                <a:rPr lang="en-US" dirty="0"/>
                <a:t>O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973862" y="3886200"/>
              <a:ext cx="4363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</a:t>
              </a:r>
              <a:r>
                <a:rPr lang="en-US" baseline="-25000" dirty="0"/>
                <a:t>2</a:t>
              </a:r>
              <a:endParaRPr lang="en-US" dirty="0"/>
            </a:p>
          </p:txBody>
        </p:sp>
      </p:grpSp>
      <p:pic>
        <p:nvPicPr>
          <p:cNvPr id="6153" name="Picture 9" descr="http://www.agriculture.com/uploads/assets/articles/2011/10/large/img_4ea972d20ab10_201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4919" y="4038600"/>
            <a:ext cx="3585881" cy="2286000"/>
          </a:xfrm>
          <a:prstGeom prst="rect">
            <a:avLst/>
          </a:prstGeom>
          <a:noFill/>
        </p:spPr>
      </p:pic>
      <p:pic>
        <p:nvPicPr>
          <p:cNvPr id="6149" name="Picture 5" descr="https://engineering.purdue.edu/watersheds/conservationdrainage/images/Cooke-bioreactor-0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981200"/>
            <a:ext cx="3352800" cy="2514600"/>
          </a:xfrm>
          <a:prstGeom prst="rect">
            <a:avLst/>
          </a:prstGeom>
          <a:noFill/>
        </p:spPr>
      </p:pic>
      <p:pic>
        <p:nvPicPr>
          <p:cNvPr id="6151" name="Picture 7" descr="http://www.aqua-tt.com/howitworks/howitworks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1981200"/>
            <a:ext cx="3311494" cy="2362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Bioreactor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Subsurface flow</a:t>
            </a:r>
          </a:p>
          <a:p>
            <a:r>
              <a:rPr lang="en-US" dirty="0" smtClean="0"/>
              <a:t>Relatively consistent nitrate concentration over a drainage season at a given site</a:t>
            </a:r>
          </a:p>
          <a:p>
            <a:r>
              <a:rPr lang="en-US" dirty="0" err="1" smtClean="0"/>
              <a:t>Biostimulation</a:t>
            </a:r>
            <a:endParaRPr lang="en-US" dirty="0" smtClean="0"/>
          </a:p>
          <a:p>
            <a:r>
              <a:rPr lang="en-US" dirty="0" smtClean="0"/>
              <a:t>High reduction rate</a:t>
            </a:r>
          </a:p>
          <a:p>
            <a:r>
              <a:rPr lang="en-US" dirty="0" smtClean="0"/>
              <a:t>Space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 Study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267200" cy="4419600"/>
          </a:xfrm>
        </p:spPr>
        <p:txBody>
          <a:bodyPr/>
          <a:lstStyle/>
          <a:p>
            <a:pPr algn="ctr">
              <a:buNone/>
            </a:pPr>
            <a:r>
              <a:rPr lang="en-US" sz="1300" b="1" dirty="0" smtClean="0"/>
              <a:t>Design Schematic</a:t>
            </a:r>
          </a:p>
          <a:p>
            <a:pPr marL="571500" indent="-571500" algn="just"/>
            <a:r>
              <a:rPr lang="en-US" sz="1300" dirty="0"/>
              <a:t>The two bioreactors simulate horizontal flow in the field </a:t>
            </a:r>
            <a:r>
              <a:rPr lang="en-US" sz="1300" dirty="0" smtClean="0"/>
              <a:t>with a </a:t>
            </a:r>
            <a:r>
              <a:rPr lang="en-US" sz="1300" dirty="0"/>
              <a:t>length to width ratio of 14:7.</a:t>
            </a:r>
          </a:p>
          <a:p>
            <a:pPr marL="571500" indent="-571500" algn="just"/>
            <a:r>
              <a:rPr lang="en-US" sz="1300" dirty="0"/>
              <a:t>The size of each bioreactor is 0.98m (L) * 0.2m (W) * 0.67m (H).</a:t>
            </a:r>
          </a:p>
          <a:p>
            <a:pPr marL="571500" indent="-571500" algn="just"/>
            <a:r>
              <a:rPr lang="en-US" sz="1300" dirty="0"/>
              <a:t>One has transparent sides to provide view of the inside. Both sides are covered with tarp to prevent light effect on microbial growth.</a:t>
            </a:r>
          </a:p>
          <a:p>
            <a:pPr marL="571500" indent="-571500" algn="just"/>
            <a:r>
              <a:rPr lang="en-US" sz="1300" dirty="0"/>
              <a:t>Each chamber has two baffles inside to guide the flow. Water enters from the bottom on one side and comes out from the top on the other side.</a:t>
            </a:r>
          </a:p>
          <a:p>
            <a:pPr marL="571500" indent="-571500" algn="just"/>
            <a:r>
              <a:rPr lang="en-US" sz="1300" dirty="0"/>
              <a:t>Soil from the field site (mostly Clarion-</a:t>
            </a:r>
            <a:r>
              <a:rPr lang="en-US" sz="1300" dirty="0" err="1"/>
              <a:t>Storden</a:t>
            </a:r>
            <a:r>
              <a:rPr lang="en-US" sz="1300" dirty="0"/>
              <a:t> loams) is used to seal the top. When water is running, the soil on top is always saturated providing anaerobic condition inside.</a:t>
            </a:r>
          </a:p>
          <a:p>
            <a:pPr marL="571500" indent="-571500" algn="just"/>
            <a:r>
              <a:rPr lang="en-US" sz="1300" dirty="0"/>
              <a:t>Nutrient water is prepared in the storage tank and pumped into the overhead tank. Six flow meters are used to control the flow rate in each chamber.</a:t>
            </a:r>
          </a:p>
          <a:p>
            <a:pPr marL="571500" indent="-571500" algn="just"/>
            <a:r>
              <a:rPr lang="en-US" sz="1300" dirty="0"/>
              <a:t>PVC containers are used to catch outflow for nitrate probe uses.</a:t>
            </a:r>
          </a:p>
          <a:p>
            <a:endParaRPr lang="en-US" sz="1200" dirty="0"/>
          </a:p>
        </p:txBody>
      </p:sp>
      <p:pic>
        <p:nvPicPr>
          <p:cNvPr id="6" name="Content Placeholder 3" descr="IMG_0245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" y="2057400"/>
            <a:ext cx="4267200" cy="3200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 Study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ctr">
              <a:buNone/>
            </a:pPr>
            <a:r>
              <a:rPr lang="en-US" sz="1300" b="1" dirty="0" smtClean="0"/>
              <a:t>Design Components</a:t>
            </a:r>
          </a:p>
          <a:p>
            <a:pPr>
              <a:buNone/>
            </a:pPr>
            <a:r>
              <a:rPr lang="en-US" sz="1400" b="1" u="sng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Variables</a:t>
            </a:r>
            <a:r>
              <a:rPr lang="en-US" sz="1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		</a:t>
            </a:r>
          </a:p>
          <a:p>
            <a:r>
              <a:rPr lang="en-US" sz="1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Alternative C sources: food source for denitrifying bacteria</a:t>
            </a:r>
          </a:p>
          <a:p>
            <a:pPr lvl="1"/>
            <a:r>
              <a:rPr lang="en-US" sz="13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Woodchips- mix of hardwood</a:t>
            </a:r>
          </a:p>
          <a:p>
            <a:pPr lvl="1"/>
            <a:r>
              <a:rPr lang="en-US" sz="13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Biochar</a:t>
            </a:r>
            <a:r>
              <a:rPr lang="en-US" sz="13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“caramelized woodchips”</a:t>
            </a:r>
          </a:p>
          <a:p>
            <a:pPr lvl="1"/>
            <a:r>
              <a:rPr lang="en-US" sz="13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Corn cob</a:t>
            </a:r>
          </a:p>
          <a:p>
            <a:r>
              <a:rPr lang="en-US" sz="1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Residence time </a:t>
            </a:r>
          </a:p>
          <a:p>
            <a:pPr lvl="1"/>
            <a:r>
              <a:rPr lang="en-US" sz="13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24 and 8-hour </a:t>
            </a:r>
          </a:p>
          <a:p>
            <a:pPr>
              <a:buNone/>
            </a:pPr>
            <a:r>
              <a:rPr lang="en-US" sz="1400" b="1" u="sng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Controlled factors</a:t>
            </a:r>
            <a:endParaRPr lang="en-US" sz="1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Nitrate concentration: 21±1 </a:t>
            </a:r>
            <a:r>
              <a:rPr lang="en-US" sz="14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ppm</a:t>
            </a:r>
            <a:r>
              <a:rPr lang="en-US" sz="1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r>
              <a:rPr lang="en-US" sz="1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Temperature: T is around room temperature</a:t>
            </a:r>
          </a:p>
          <a:p>
            <a:r>
              <a:rPr lang="en-US" sz="1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Processes competing for available C: oxygen availability</a:t>
            </a:r>
          </a:p>
          <a:p>
            <a:pPr algn="ctr">
              <a:buNone/>
            </a:pPr>
            <a:endParaRPr lang="en-US" sz="1300" b="1" dirty="0" smtClean="0"/>
          </a:p>
        </p:txBody>
      </p:sp>
      <p:pic>
        <p:nvPicPr>
          <p:cNvPr id="7" name="Content Placeholder 3" descr="IMG_0416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" y="2057400"/>
            <a:ext cx="4267200" cy="3200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 Study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ctr">
              <a:buNone/>
            </a:pPr>
            <a:r>
              <a:rPr lang="en-US" sz="1300" b="1" dirty="0" smtClean="0"/>
              <a:t>Research Method</a:t>
            </a:r>
          </a:p>
          <a:p>
            <a:pPr marL="571500" indent="-571500" algn="just"/>
            <a:r>
              <a:rPr lang="en-US" sz="1300" dirty="0"/>
              <a:t>Nutrient removal is evaluated by nitrate reduction and phosphorus reduction. </a:t>
            </a:r>
            <a:r>
              <a:rPr lang="en-US" sz="1300" u="sng" dirty="0"/>
              <a:t>Nitrate</a:t>
            </a:r>
            <a:r>
              <a:rPr lang="en-US" sz="1300" dirty="0"/>
              <a:t> is measured on a daily-base. </a:t>
            </a:r>
            <a:r>
              <a:rPr lang="en-US" sz="1300" u="sng" dirty="0"/>
              <a:t>Phosphorus</a:t>
            </a:r>
            <a:r>
              <a:rPr lang="en-US" sz="1300" dirty="0"/>
              <a:t> is measured every three days.</a:t>
            </a:r>
          </a:p>
          <a:p>
            <a:pPr marL="571500" indent="-571500" algn="just"/>
            <a:r>
              <a:rPr lang="en-US" sz="1300" u="sng" dirty="0"/>
              <a:t>Nitrous oxide </a:t>
            </a:r>
            <a:r>
              <a:rPr lang="en-US" sz="1300" dirty="0"/>
              <a:t>production will be measured to determine the effect on greenhouse gases emission.</a:t>
            </a:r>
          </a:p>
          <a:p>
            <a:pPr marL="571500" indent="-571500" algn="just"/>
            <a:r>
              <a:rPr lang="en-US" sz="1300" dirty="0"/>
              <a:t>The in-situ residence time will be determined by bromide tracer.</a:t>
            </a:r>
          </a:p>
          <a:p>
            <a:pPr marL="571500" indent="-571500" algn="just"/>
            <a:r>
              <a:rPr lang="en-US" sz="1300" dirty="0"/>
              <a:t>Residence time is designed to be 24 hours (50ml/min flow rate) for the first 3 months and 8 hours (150 ml/min) for the next </a:t>
            </a:r>
            <a:r>
              <a:rPr lang="en-US" sz="1300" dirty="0" smtClean="0"/>
              <a:t>2 </a:t>
            </a:r>
            <a:r>
              <a:rPr lang="en-US" sz="1300" dirty="0"/>
              <a:t>months.</a:t>
            </a:r>
          </a:p>
          <a:p>
            <a:endParaRPr lang="en-US" sz="1300" dirty="0"/>
          </a:p>
        </p:txBody>
      </p:sp>
      <p:pic>
        <p:nvPicPr>
          <p:cNvPr id="23553" name="Picture 1" descr="C:\Users\Lu\zl\MS Thesis\pictures\IMG_094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057400"/>
            <a:ext cx="4267200" cy="320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 Study- 24 hr result</a:t>
            </a:r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371600"/>
            <a:ext cx="7010400" cy="4572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 Study- 24 hr result</a:t>
            </a:r>
            <a:endParaRPr lang="en-US" dirty="0"/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1505" name="Object 1"/>
          <p:cNvGraphicFramePr>
            <a:graphicFrameLocks noChangeAspect="1"/>
          </p:cNvGraphicFramePr>
          <p:nvPr/>
        </p:nvGraphicFramePr>
        <p:xfrm>
          <a:off x="990600" y="1347788"/>
          <a:ext cx="7162800" cy="4654550"/>
        </p:xfrm>
        <a:graphic>
          <a:graphicData uri="http://schemas.openxmlformats.org/presentationml/2006/ole">
            <p:oleObj spid="_x0000_s21505" name="Worksheet" r:id="rId3" imgW="7067733" imgH="5229213" progId="Excel.Shee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 Study- 24 hr result</a:t>
            </a:r>
            <a:endParaRPr lang="en-US" dirty="0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6625" name="Object 1"/>
          <p:cNvGraphicFramePr>
            <a:graphicFrameLocks noChangeAspect="1"/>
          </p:cNvGraphicFramePr>
          <p:nvPr/>
        </p:nvGraphicFramePr>
        <p:xfrm>
          <a:off x="990600" y="1371600"/>
          <a:ext cx="7162800" cy="4572000"/>
        </p:xfrm>
        <a:graphic>
          <a:graphicData uri="http://schemas.openxmlformats.org/presentationml/2006/ole">
            <p:oleObj spid="_x0000_s26625" name="Worksheet" r:id="rId3" imgW="5848512" imgH="3314556" progId="Excel.Shee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 Study- 24 hr result</a:t>
            </a:r>
            <a:endParaRPr lang="en-US" dirty="0"/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8673" name="Object 1"/>
          <p:cNvGraphicFramePr>
            <a:graphicFrameLocks noChangeAspect="1"/>
          </p:cNvGraphicFramePr>
          <p:nvPr/>
        </p:nvGraphicFramePr>
        <p:xfrm>
          <a:off x="1066800" y="1371600"/>
          <a:ext cx="7010400" cy="4648200"/>
        </p:xfrm>
        <a:graphic>
          <a:graphicData uri="http://schemas.openxmlformats.org/presentationml/2006/ole">
            <p:oleObj spid="_x0000_s28673" name="Worksheet" r:id="rId3" imgW="7524654" imgH="5581498" progId="Excel.Shee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 Study- 24 hr result</a:t>
            </a:r>
            <a:endParaRPr lang="en-US" dirty="0"/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6104" y="1295400"/>
            <a:ext cx="7722096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 Study- 8 hr result</a:t>
            </a:r>
            <a:endParaRPr lang="en-US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3625" y="1313183"/>
            <a:ext cx="7089775" cy="4706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 Study- 8 hr result</a:t>
            </a:r>
            <a:endParaRPr lang="en-US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9177" y="1371599"/>
            <a:ext cx="7250423" cy="459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 Study- 8 hr result</a:t>
            </a:r>
            <a:endParaRPr lang="en-US" dirty="0"/>
          </a:p>
        </p:txBody>
      </p:sp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313184"/>
            <a:ext cx="7013575" cy="4706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 Study- 8 hr result</a:t>
            </a:r>
            <a:endParaRPr lang="en-US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295400"/>
            <a:ext cx="6937375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 Study- 8 hr result</a:t>
            </a:r>
            <a:endParaRPr lang="en-US" dirty="0"/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295400"/>
            <a:ext cx="772917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447800"/>
            <a:ext cx="8686800" cy="4419600"/>
          </a:xfrm>
        </p:spPr>
        <p:txBody>
          <a:bodyPr/>
          <a:lstStyle/>
          <a:p>
            <a:r>
              <a:rPr lang="en-US" dirty="0" smtClean="0"/>
              <a:t>Woodchip: nitrate removal</a:t>
            </a:r>
          </a:p>
          <a:p>
            <a:r>
              <a:rPr lang="en-US" dirty="0" err="1" smtClean="0"/>
              <a:t>Biochar</a:t>
            </a:r>
            <a:r>
              <a:rPr lang="en-US" dirty="0" smtClean="0"/>
              <a:t>: orthophosphate removal, N2O, longevity</a:t>
            </a:r>
          </a:p>
          <a:p>
            <a:r>
              <a:rPr lang="en-US" dirty="0" smtClean="0"/>
              <a:t>Corn Cob: environmental resilience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ofM-4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6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2037</TotalTime>
  <Words>368</Words>
  <Application>Microsoft Office PowerPoint</Application>
  <PresentationFormat>On-screen Show (4:3)</PresentationFormat>
  <Paragraphs>57</Paragraphs>
  <Slides>20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UofM-4</vt:lpstr>
      <vt:lpstr>Worksheet</vt:lpstr>
      <vt:lpstr>Slide 1</vt:lpstr>
      <vt:lpstr>Denitrifying Bioreactor  Midwestern Cornbelt Nutrient Sequestration: Fine Tuning Treatment Technology   Lu Zhang, Joe Magner May 29th, 2014 </vt:lpstr>
      <vt:lpstr>Nutrient Reduction Strategy</vt:lpstr>
      <vt:lpstr>Denitrification Overview</vt:lpstr>
      <vt:lpstr>Why Bioreactor</vt:lpstr>
      <vt:lpstr>Lab Study</vt:lpstr>
      <vt:lpstr>Lab Study</vt:lpstr>
      <vt:lpstr>Lab Study</vt:lpstr>
      <vt:lpstr>Lab Study- 24 hr result</vt:lpstr>
      <vt:lpstr>Lab Study- 24 hr result</vt:lpstr>
      <vt:lpstr>Lab Study- 24 hr result</vt:lpstr>
      <vt:lpstr>Lab Study- 24 hr result</vt:lpstr>
      <vt:lpstr>Lab Study- 24 hr result</vt:lpstr>
      <vt:lpstr>Lab Study- 8 hr result</vt:lpstr>
      <vt:lpstr>Lab Study- 8 hr result</vt:lpstr>
      <vt:lpstr>Lab Study- 8 hr result</vt:lpstr>
      <vt:lpstr>Lab Study- 8 hr result</vt:lpstr>
      <vt:lpstr>Lab Study- 8 hr result</vt:lpstr>
      <vt:lpstr>Summary</vt:lpstr>
      <vt:lpstr>Questions?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Denitrifying Bioreactor  Midwestern Cornbelt Nutrient Sequestration: Fine Tuning Treatment Technology   Lu Zhang, Joe Magner May 29th, 2014</dc:title>
  <dc:creator>Lu Z</dc:creator>
  <cp:lastModifiedBy>ravindra-s</cp:lastModifiedBy>
  <cp:revision>77</cp:revision>
  <dcterms:created xsi:type="dcterms:W3CDTF">2014-05-16T22:29:46Z</dcterms:created>
  <dcterms:modified xsi:type="dcterms:W3CDTF">2014-07-22T05:38:02Z</dcterms:modified>
</cp:coreProperties>
</file>