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71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7" name="Conector reto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ítulo 28"/>
          <p:cNvSpPr>
            <a:spLocks noGrp="1"/>
          </p:cNvSpPr>
          <p:nvPr>
            <p:ph type="ctrTitle"/>
          </p:nvPr>
        </p:nvSpPr>
        <p:spPr>
          <a:xfrm>
            <a:off x="381000" y="4853411"/>
            <a:ext cx="8458200" cy="1222375"/>
          </a:xfrm>
        </p:spPr>
        <p:txBody>
          <a:bodyPr anchor="t"/>
          <a:lstStyle/>
          <a:p>
            <a:r>
              <a:rPr kumimoji="0" lang="pt-BR" smtClean="0"/>
              <a:t>Clique para editar o título mestre</a:t>
            </a:r>
            <a:endParaRPr kumimoji="0" lang="en-US"/>
          </a:p>
        </p:txBody>
      </p:sp>
      <p:sp>
        <p:nvSpPr>
          <p:cNvPr id="9" name="Subtítulo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16" name="Espaço Reservado para Data 15"/>
          <p:cNvSpPr>
            <a:spLocks noGrp="1"/>
          </p:cNvSpPr>
          <p:nvPr>
            <p:ph type="dt" sz="half" idx="10"/>
          </p:nvPr>
        </p:nvSpPr>
        <p:spPr/>
        <p:txBody>
          <a:bodyPr/>
          <a:lstStyle/>
          <a:p>
            <a:fld id="{74DE4EF3-2FE0-401D-9133-D934D0AD8E82}" type="datetimeFigureOut">
              <a:rPr lang="pt-BR" smtClean="0"/>
              <a:t>17/06/2017</a:t>
            </a:fld>
            <a:endParaRPr lang="pt-BR"/>
          </a:p>
        </p:txBody>
      </p:sp>
      <p:sp>
        <p:nvSpPr>
          <p:cNvPr id="2" name="Espaço Reservado para Rodapé 1"/>
          <p:cNvSpPr>
            <a:spLocks noGrp="1"/>
          </p:cNvSpPr>
          <p:nvPr>
            <p:ph type="ftr" sz="quarter" idx="11"/>
          </p:nvPr>
        </p:nvSpPr>
        <p:spPr/>
        <p:txBody>
          <a:bodyPr/>
          <a:lstStyle/>
          <a:p>
            <a:endParaRPr lang="pt-BR"/>
          </a:p>
        </p:txBody>
      </p:sp>
      <p:sp>
        <p:nvSpPr>
          <p:cNvPr id="15" name="Espaço Reservado para Número de Slide 14"/>
          <p:cNvSpPr>
            <a:spLocks noGrp="1"/>
          </p:cNvSpPr>
          <p:nvPr>
            <p:ph type="sldNum" sz="quarter" idx="12"/>
          </p:nvPr>
        </p:nvSpPr>
        <p:spPr>
          <a:xfrm>
            <a:off x="8229600" y="6473952"/>
            <a:ext cx="758952" cy="246888"/>
          </a:xfrm>
        </p:spPr>
        <p:txBody>
          <a:bodyPr/>
          <a:lstStyle/>
          <a:p>
            <a:fld id="{B96FCFC7-215E-428E-BBF5-0FC60F65CE36}" type="slidenum">
              <a:rPr lang="pt-BR" smtClean="0"/>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2" name="Título 21"/>
          <p:cNvSpPr>
            <a:spLocks noGrp="1"/>
          </p:cNvSpPr>
          <p:nvPr>
            <p:ph type="title"/>
          </p:nvPr>
        </p:nvSpPr>
        <p:spPr/>
        <p:txBody>
          <a:bodyPr/>
          <a:lstStyle/>
          <a:p>
            <a:r>
              <a:rPr kumimoji="0" lang="pt-BR" smtClean="0"/>
              <a:t>Clique para editar o título mestre</a:t>
            </a:r>
            <a:endParaRPr kumimoji="0" lang="en-US"/>
          </a:p>
        </p:txBody>
      </p:sp>
      <p:sp>
        <p:nvSpPr>
          <p:cNvPr id="27" name="Espaço Reservado para Conteúdo 26"/>
          <p:cNvSpPr>
            <a:spLocks noGrp="1"/>
          </p:cNvSpPr>
          <p:nvPr>
            <p:ph idx="1"/>
          </p:nvPr>
        </p:nvSpPr>
        <p:spPr/>
        <p:txBody>
          <a:body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5" name="Espaço Reservado para Data 24"/>
          <p:cNvSpPr>
            <a:spLocks noGrp="1"/>
          </p:cNvSpPr>
          <p:nvPr>
            <p:ph type="dt" sz="half" idx="10"/>
          </p:nvPr>
        </p:nvSpPr>
        <p:spPr/>
        <p:txBody>
          <a:bodyPr/>
          <a:lstStyle/>
          <a:p>
            <a:fld id="{74DE4EF3-2FE0-401D-9133-D934D0AD8E82}" type="datetimeFigureOut">
              <a:rPr lang="pt-BR" smtClean="0"/>
              <a:t>17/06/2017</a:t>
            </a:fld>
            <a:endParaRPr lang="pt-BR"/>
          </a:p>
        </p:txBody>
      </p:sp>
      <p:sp>
        <p:nvSpPr>
          <p:cNvPr id="19" name="Espaço Reservado para Rodapé 18"/>
          <p:cNvSpPr>
            <a:spLocks noGrp="1"/>
          </p:cNvSpPr>
          <p:nvPr>
            <p:ph type="ftr" sz="quarter" idx="11"/>
          </p:nvPr>
        </p:nvSpPr>
        <p:spPr>
          <a:xfrm>
            <a:off x="3581400" y="76200"/>
            <a:ext cx="2895600" cy="288925"/>
          </a:xfrm>
        </p:spPr>
        <p:txBody>
          <a:bodyPr/>
          <a:lstStyle/>
          <a:p>
            <a:endParaRPr lang="pt-BR"/>
          </a:p>
        </p:txBody>
      </p:sp>
      <p:sp>
        <p:nvSpPr>
          <p:cNvPr id="16" name="Espaço Reservado para Número de Slide 15"/>
          <p:cNvSpPr>
            <a:spLocks noGrp="1"/>
          </p:cNvSpPr>
          <p:nvPr>
            <p:ph type="sldNum" sz="quarter" idx="12"/>
          </p:nvPr>
        </p:nvSpPr>
        <p:spPr>
          <a:xfrm>
            <a:off x="8229600" y="6473952"/>
            <a:ext cx="758952" cy="246888"/>
          </a:xfrm>
        </p:spPr>
        <p:txBody>
          <a:bodyPr/>
          <a:lstStyle/>
          <a:p>
            <a:fld id="{B96FCFC7-215E-428E-BBF5-0FC60F65CE36}" type="slidenum">
              <a:rPr lang="pt-BR" smtClean="0"/>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3">
        <a:schemeClr val="bg2"/>
      </p:bgRef>
    </p:bg>
    <p:spTree>
      <p:nvGrpSpPr>
        <p:cNvPr id="1" name=""/>
        <p:cNvGrpSpPr/>
        <p:nvPr/>
      </p:nvGrpSpPr>
      <p:grpSpPr>
        <a:xfrm>
          <a:off x="0" y="0"/>
          <a:ext cx="0" cy="0"/>
          <a:chOff x="0" y="0"/>
          <a:chExt cx="0" cy="0"/>
        </a:xfrm>
      </p:grpSpPr>
      <p:sp>
        <p:nvSpPr>
          <p:cNvPr id="7" name="Conector reto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ço Reservado para Texto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 texto mestre</a:t>
            </a:r>
          </a:p>
        </p:txBody>
      </p:sp>
      <p:sp>
        <p:nvSpPr>
          <p:cNvPr id="19" name="Espaço Reservado para Data 18"/>
          <p:cNvSpPr>
            <a:spLocks noGrp="1"/>
          </p:cNvSpPr>
          <p:nvPr>
            <p:ph type="dt" sz="half" idx="10"/>
          </p:nvPr>
        </p:nvSpPr>
        <p:spPr/>
        <p:txBody>
          <a:bodyPr/>
          <a:lstStyle/>
          <a:p>
            <a:fld id="{74DE4EF3-2FE0-401D-9133-D934D0AD8E82}" type="datetimeFigureOut">
              <a:rPr lang="pt-BR" smtClean="0"/>
              <a:t>17/06/2017</a:t>
            </a:fld>
            <a:endParaRPr lang="pt-BR"/>
          </a:p>
        </p:txBody>
      </p:sp>
      <p:sp>
        <p:nvSpPr>
          <p:cNvPr id="11" name="Espaço Reservado para Rodapé 10"/>
          <p:cNvSpPr>
            <a:spLocks noGrp="1"/>
          </p:cNvSpPr>
          <p:nvPr>
            <p:ph type="ftr" sz="quarter" idx="11"/>
          </p:nvPr>
        </p:nvSpPr>
        <p:spPr/>
        <p:txBody>
          <a:bodyPr/>
          <a:lstStyle/>
          <a:p>
            <a:endParaRPr lang="pt-BR"/>
          </a:p>
        </p:txBody>
      </p:sp>
      <p:sp>
        <p:nvSpPr>
          <p:cNvPr id="16" name="Espaço Reservado para Número de Slide 15"/>
          <p:cNvSpPr>
            <a:spLocks noGrp="1"/>
          </p:cNvSpPr>
          <p:nvPr>
            <p:ph type="sldNum" sz="quarter" idx="12"/>
          </p:nvPr>
        </p:nvSpPr>
        <p:spPr/>
        <p:txBody>
          <a:bodyPr/>
          <a:lstStyle/>
          <a:p>
            <a:fld id="{B96FCFC7-215E-428E-BBF5-0FC60F65CE36}" type="slidenum">
              <a:rPr lang="pt-BR" smtClean="0"/>
              <a:t>‹nº›</a:t>
            </a:fld>
            <a:endParaRPr lang="pt-BR"/>
          </a:p>
        </p:txBody>
      </p:sp>
      <p:sp>
        <p:nvSpPr>
          <p:cNvPr id="8" name="Título 7"/>
          <p:cNvSpPr>
            <a:spLocks noGrp="1"/>
          </p:cNvSpPr>
          <p:nvPr>
            <p:ph type="title"/>
          </p:nvPr>
        </p:nvSpPr>
        <p:spPr>
          <a:xfrm>
            <a:off x="180475" y="2947085"/>
            <a:ext cx="8686800" cy="1184825"/>
          </a:xfrm>
        </p:spPr>
        <p:txBody>
          <a:bodyPr rtlCol="0" anchor="t"/>
          <a:lstStyle>
            <a:lvl1pPr algn="r">
              <a:defRPr/>
            </a:lvl1pPr>
          </a:lstStyle>
          <a:p>
            <a:r>
              <a:rPr kumimoji="0" lang="pt-BR" smtClean="0"/>
              <a:t>Clique para editar o título mestre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0" name="Título 19"/>
          <p:cNvSpPr>
            <a:spLocks noGrp="1"/>
          </p:cNvSpPr>
          <p:nvPr>
            <p:ph type="title"/>
          </p:nvPr>
        </p:nvSpPr>
        <p:spPr>
          <a:xfrm>
            <a:off x="301752" y="457200"/>
            <a:ext cx="8686800" cy="841248"/>
          </a:xfrm>
        </p:spPr>
        <p:txBody>
          <a:bodyPr/>
          <a:lstStyle/>
          <a:p>
            <a:r>
              <a:rPr kumimoji="0" lang="pt-BR" smtClean="0"/>
              <a:t>Clique para editar o título mestre</a:t>
            </a:r>
            <a:endParaRPr kumimoji="0" lang="en-US"/>
          </a:p>
        </p:txBody>
      </p:sp>
      <p:sp>
        <p:nvSpPr>
          <p:cNvPr id="14" name="Espaço Reservado para Conteúdo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3" name="Espaço Reservado para Conteúdo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1" name="Espaço Reservado para Data 20"/>
          <p:cNvSpPr>
            <a:spLocks noGrp="1"/>
          </p:cNvSpPr>
          <p:nvPr>
            <p:ph type="dt" sz="half" idx="10"/>
          </p:nvPr>
        </p:nvSpPr>
        <p:spPr/>
        <p:txBody>
          <a:bodyPr/>
          <a:lstStyle/>
          <a:p>
            <a:fld id="{74DE4EF3-2FE0-401D-9133-D934D0AD8E82}" type="datetimeFigureOut">
              <a:rPr lang="pt-BR" smtClean="0"/>
              <a:t>17/06/2017</a:t>
            </a:fld>
            <a:endParaRPr lang="pt-BR"/>
          </a:p>
        </p:txBody>
      </p:sp>
      <p:sp>
        <p:nvSpPr>
          <p:cNvPr id="10" name="Espaço Reservado para Rodapé 9"/>
          <p:cNvSpPr>
            <a:spLocks noGrp="1"/>
          </p:cNvSpPr>
          <p:nvPr>
            <p:ph type="ftr" sz="quarter" idx="11"/>
          </p:nvPr>
        </p:nvSpPr>
        <p:spPr/>
        <p:txBody>
          <a:bodyPr/>
          <a:lstStyle/>
          <a:p>
            <a:endParaRPr lang="pt-BR"/>
          </a:p>
        </p:txBody>
      </p:sp>
      <p:sp>
        <p:nvSpPr>
          <p:cNvPr id="31" name="Espaço Reservado para Número de Slide 30"/>
          <p:cNvSpPr>
            <a:spLocks noGrp="1"/>
          </p:cNvSpPr>
          <p:nvPr>
            <p:ph type="sldNum" sz="quarter" idx="12"/>
          </p:nvPr>
        </p:nvSpPr>
        <p:spPr/>
        <p:txBody>
          <a:bodyPr/>
          <a:lstStyle/>
          <a:p>
            <a:fld id="{B96FCFC7-215E-428E-BBF5-0FC60F65CE36}" type="slidenum">
              <a:rPr lang="pt-BR" smtClean="0"/>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spTree>
      <p:nvGrpSpPr>
        <p:cNvPr id="1" name=""/>
        <p:cNvGrpSpPr/>
        <p:nvPr/>
      </p:nvGrpSpPr>
      <p:grpSpPr>
        <a:xfrm>
          <a:off x="0" y="0"/>
          <a:ext cx="0" cy="0"/>
          <a:chOff x="0" y="0"/>
          <a:chExt cx="0" cy="0"/>
        </a:xfrm>
      </p:grpSpPr>
      <p:sp>
        <p:nvSpPr>
          <p:cNvPr id="29" name="Título 28"/>
          <p:cNvSpPr>
            <a:spLocks noGrp="1"/>
          </p:cNvSpPr>
          <p:nvPr>
            <p:ph type="title"/>
          </p:nvPr>
        </p:nvSpPr>
        <p:spPr>
          <a:xfrm>
            <a:off x="304800" y="5410200"/>
            <a:ext cx="8610600" cy="882650"/>
          </a:xfrm>
        </p:spPr>
        <p:txBody>
          <a:bodyPr anchor="ctr"/>
          <a:lstStyle>
            <a:lvl1pPr>
              <a:defRPr/>
            </a:lvl1pPr>
          </a:lstStyle>
          <a:p>
            <a:r>
              <a:rPr kumimoji="0" lang="pt-BR" smtClean="0"/>
              <a:t>Clique para editar o título mestre</a:t>
            </a:r>
            <a:endParaRPr kumimoji="0" lang="en-US"/>
          </a:p>
        </p:txBody>
      </p:sp>
      <p:sp>
        <p:nvSpPr>
          <p:cNvPr id="13" name="Espaço Reservado para Texto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 texto mestre</a:t>
            </a:r>
          </a:p>
        </p:txBody>
      </p:sp>
      <p:sp>
        <p:nvSpPr>
          <p:cNvPr id="25" name="Espaço Reservado para Texto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 texto mestre</a:t>
            </a:r>
          </a:p>
        </p:txBody>
      </p:sp>
      <p:sp>
        <p:nvSpPr>
          <p:cNvPr id="4" name="Espaço Reservado para Conteúdo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8" name="Espaço Reservado para Conteúdo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0" name="Espaço Reservado para Data 9"/>
          <p:cNvSpPr>
            <a:spLocks noGrp="1"/>
          </p:cNvSpPr>
          <p:nvPr>
            <p:ph type="dt" sz="half" idx="10"/>
          </p:nvPr>
        </p:nvSpPr>
        <p:spPr/>
        <p:txBody>
          <a:bodyPr/>
          <a:lstStyle/>
          <a:p>
            <a:fld id="{74DE4EF3-2FE0-401D-9133-D934D0AD8E82}" type="datetimeFigureOut">
              <a:rPr lang="pt-BR" smtClean="0"/>
              <a:t>17/06/2017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a:xfrm>
            <a:off x="8229600" y="6477000"/>
            <a:ext cx="762000" cy="246888"/>
          </a:xfrm>
        </p:spPr>
        <p:txBody>
          <a:bodyPr/>
          <a:lstStyle/>
          <a:p>
            <a:fld id="{B96FCFC7-215E-428E-BBF5-0FC60F65CE36}" type="slidenum">
              <a:rPr lang="pt-BR" smtClean="0"/>
              <a:t>‹nº›</a:t>
            </a:fld>
            <a:endParaRPr lang="pt-BR"/>
          </a:p>
        </p:txBody>
      </p:sp>
      <p:sp>
        <p:nvSpPr>
          <p:cNvPr id="11" name="Conector reto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30" name="Título 29"/>
          <p:cNvSpPr>
            <a:spLocks noGrp="1"/>
          </p:cNvSpPr>
          <p:nvPr>
            <p:ph type="title"/>
          </p:nvPr>
        </p:nvSpPr>
        <p:spPr>
          <a:xfrm>
            <a:off x="301752" y="457200"/>
            <a:ext cx="8686800" cy="841248"/>
          </a:xfrm>
        </p:spPr>
        <p:txBody>
          <a:bodyPr/>
          <a:lstStyle/>
          <a:p>
            <a:r>
              <a:rPr kumimoji="0" lang="pt-BR" smtClean="0"/>
              <a:t>Clique para editar o título mestre</a:t>
            </a:r>
            <a:endParaRPr kumimoji="0" lang="en-US"/>
          </a:p>
        </p:txBody>
      </p:sp>
      <p:sp>
        <p:nvSpPr>
          <p:cNvPr id="12" name="Espaço Reservado para Data 11"/>
          <p:cNvSpPr>
            <a:spLocks noGrp="1"/>
          </p:cNvSpPr>
          <p:nvPr>
            <p:ph type="dt" sz="half" idx="10"/>
          </p:nvPr>
        </p:nvSpPr>
        <p:spPr/>
        <p:txBody>
          <a:bodyPr/>
          <a:lstStyle/>
          <a:p>
            <a:fld id="{74DE4EF3-2FE0-401D-9133-D934D0AD8E82}" type="datetimeFigureOut">
              <a:rPr lang="pt-BR" smtClean="0"/>
              <a:t>17/06/2017</a:t>
            </a:fld>
            <a:endParaRPr lang="pt-BR"/>
          </a:p>
        </p:txBody>
      </p:sp>
      <p:sp>
        <p:nvSpPr>
          <p:cNvPr id="21" name="Espaço Reservado para Rodapé 20"/>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96FCFC7-215E-428E-BBF5-0FC60F65CE36}" type="slidenum">
              <a:rPr lang="pt-BR" smtClean="0"/>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74DE4EF3-2FE0-401D-9133-D934D0AD8E82}" type="datetimeFigureOut">
              <a:rPr lang="pt-BR" smtClean="0"/>
              <a:t>17/06/2017</a:t>
            </a:fld>
            <a:endParaRPr lang="pt-BR"/>
          </a:p>
        </p:txBody>
      </p:sp>
      <p:sp>
        <p:nvSpPr>
          <p:cNvPr id="24" name="Espaço Reservado para Rodapé 23"/>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96FCFC7-215E-428E-BBF5-0FC60F65CE36}" type="slidenum">
              <a:rPr lang="pt-BR" smtClean="0"/>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Conector reto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ítulo 11"/>
          <p:cNvSpPr>
            <a:spLocks noGrp="1"/>
          </p:cNvSpPr>
          <p:nvPr>
            <p:ph type="title"/>
          </p:nvPr>
        </p:nvSpPr>
        <p:spPr>
          <a:xfrm>
            <a:off x="457200" y="5486400"/>
            <a:ext cx="8458200" cy="520700"/>
          </a:xfrm>
        </p:spPr>
        <p:txBody>
          <a:bodyPr anchor="ctr"/>
          <a:lstStyle>
            <a:lvl1pPr algn="l">
              <a:buNone/>
              <a:defRPr sz="2000" b="1"/>
            </a:lvl1pPr>
          </a:lstStyle>
          <a:p>
            <a:r>
              <a:rPr kumimoji="0" lang="pt-BR" smtClean="0"/>
              <a:t>Clique para editar o título mestre</a:t>
            </a:r>
            <a:endParaRPr kumimoji="0" lang="en-US"/>
          </a:p>
        </p:txBody>
      </p:sp>
      <p:sp>
        <p:nvSpPr>
          <p:cNvPr id="26" name="Espaço Reservado para Texto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pt-BR" smtClean="0"/>
              <a:t>Clique para editar o texto mestre</a:t>
            </a:r>
          </a:p>
        </p:txBody>
      </p:sp>
      <p:sp>
        <p:nvSpPr>
          <p:cNvPr id="14" name="Espaço Reservado para Conteúdo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5" name="Espaço Reservado para Data 24"/>
          <p:cNvSpPr>
            <a:spLocks noGrp="1"/>
          </p:cNvSpPr>
          <p:nvPr>
            <p:ph type="dt" sz="half" idx="10"/>
          </p:nvPr>
        </p:nvSpPr>
        <p:spPr/>
        <p:txBody>
          <a:bodyPr/>
          <a:lstStyle/>
          <a:p>
            <a:fld id="{74DE4EF3-2FE0-401D-9133-D934D0AD8E82}" type="datetimeFigureOut">
              <a:rPr lang="pt-BR" smtClean="0"/>
              <a:t>17/06/2017</a:t>
            </a:fld>
            <a:endParaRPr lang="pt-BR"/>
          </a:p>
        </p:txBody>
      </p:sp>
      <p:sp>
        <p:nvSpPr>
          <p:cNvPr id="29" name="Espaço Reservado para Rodapé 28"/>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96FCFC7-215E-428E-BBF5-0FC60F65CE36}" type="slidenum">
              <a:rPr lang="pt-BR" smtClean="0"/>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13" name="Espaço Reservado para Imagem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pt-BR" smtClean="0"/>
              <a:t>Clique no ícone para adicionar uma imagem</a:t>
            </a:r>
            <a:endParaRPr kumimoji="0" lang="en-US" dirty="0"/>
          </a:p>
        </p:txBody>
      </p:sp>
      <p:sp>
        <p:nvSpPr>
          <p:cNvPr id="7" name="Espaço Reservado para Data 6"/>
          <p:cNvSpPr>
            <a:spLocks noGrp="1"/>
          </p:cNvSpPr>
          <p:nvPr>
            <p:ph type="dt" sz="half" idx="10"/>
          </p:nvPr>
        </p:nvSpPr>
        <p:spPr/>
        <p:txBody>
          <a:bodyPr/>
          <a:lstStyle/>
          <a:p>
            <a:fld id="{74DE4EF3-2FE0-401D-9133-D934D0AD8E82}" type="datetimeFigureOut">
              <a:rPr lang="pt-BR" smtClean="0"/>
              <a:t>17/06/2017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31" name="Espaço Reservado para Número de Slide 30"/>
          <p:cNvSpPr>
            <a:spLocks noGrp="1"/>
          </p:cNvSpPr>
          <p:nvPr>
            <p:ph type="sldNum" sz="quarter" idx="12"/>
          </p:nvPr>
        </p:nvSpPr>
        <p:spPr/>
        <p:txBody>
          <a:bodyPr/>
          <a:lstStyle/>
          <a:p>
            <a:fld id="{B96FCFC7-215E-428E-BBF5-0FC60F65CE36}" type="slidenum">
              <a:rPr lang="pt-BR" smtClean="0"/>
              <a:t>‹nº›</a:t>
            </a:fld>
            <a:endParaRPr lang="pt-BR"/>
          </a:p>
        </p:txBody>
      </p:sp>
      <p:sp>
        <p:nvSpPr>
          <p:cNvPr id="17" name="Título 16"/>
          <p:cNvSpPr>
            <a:spLocks noGrp="1"/>
          </p:cNvSpPr>
          <p:nvPr>
            <p:ph type="title"/>
          </p:nvPr>
        </p:nvSpPr>
        <p:spPr>
          <a:xfrm>
            <a:off x="381000" y="4993760"/>
            <a:ext cx="5867400" cy="522288"/>
          </a:xfrm>
        </p:spPr>
        <p:txBody>
          <a:bodyPr anchor="ctr"/>
          <a:lstStyle>
            <a:lvl1pPr algn="l">
              <a:buNone/>
              <a:defRPr sz="2000" b="1"/>
            </a:lvl1pPr>
          </a:lstStyle>
          <a:p>
            <a:r>
              <a:rPr kumimoji="0" lang="pt-BR" smtClean="0"/>
              <a:t>Clique para editar o título mestre</a:t>
            </a:r>
            <a:endParaRPr kumimoji="0" lang="en-US"/>
          </a:p>
        </p:txBody>
      </p:sp>
      <p:sp>
        <p:nvSpPr>
          <p:cNvPr id="26" name="Espaço Reservado para Texto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pt-BR" smtClean="0"/>
              <a:t>Clique para editar o texto mestre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74DE4EF3-2FE0-401D-9133-D934D0AD8E82}" type="datetimeFigureOut">
              <a:rPr lang="pt-BR" smtClean="0"/>
              <a:t>17/06/2017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96FCFC7-215E-428E-BBF5-0FC60F65CE36}"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858000" y="549276"/>
            <a:ext cx="1828800" cy="5851525"/>
          </a:xfrm>
        </p:spPr>
        <p:txBody>
          <a:bodyPr vert="eaVert"/>
          <a:lstStyle/>
          <a:p>
            <a:r>
              <a:rPr kumimoji="0" lang="pt-BR" smtClean="0"/>
              <a:t>Clique para editar o título mestre</a:t>
            </a:r>
            <a:endParaRPr kumimoji="0" lang="en-US"/>
          </a:p>
        </p:txBody>
      </p:sp>
      <p:sp>
        <p:nvSpPr>
          <p:cNvPr id="3" name="Espaço Reservado para Texto Vertical 2"/>
          <p:cNvSpPr>
            <a:spLocks noGrp="1"/>
          </p:cNvSpPr>
          <p:nvPr>
            <p:ph type="body" orient="vert" idx="1"/>
          </p:nvPr>
        </p:nvSpPr>
        <p:spPr>
          <a:xfrm>
            <a:off x="457200" y="549276"/>
            <a:ext cx="6248400" cy="5851525"/>
          </a:xfrm>
        </p:spPr>
        <p:txBody>
          <a:bodyPr vert="eaVert"/>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74DE4EF3-2FE0-401D-9133-D934D0AD8E82}" type="datetimeFigureOut">
              <a:rPr lang="pt-BR" smtClean="0"/>
              <a:t>17/06/2017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96FCFC7-215E-428E-BBF5-0FC60F65CE36}"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ector reto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ço Reservado para Texto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pt-BR" smtClean="0"/>
              <a:t>Clique para editar 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1" name="Espaço Reservado para Data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4DE4EF3-2FE0-401D-9133-D934D0AD8E82}" type="datetimeFigureOut">
              <a:rPr lang="pt-BR" smtClean="0"/>
              <a:t>17/06/2017</a:t>
            </a:fld>
            <a:endParaRPr lang="pt-BR"/>
          </a:p>
        </p:txBody>
      </p:sp>
      <p:sp>
        <p:nvSpPr>
          <p:cNvPr id="28" name="Espaço Reservado para Rodapé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pt-BR"/>
          </a:p>
        </p:txBody>
      </p:sp>
      <p:sp>
        <p:nvSpPr>
          <p:cNvPr id="5" name="Espaço Reservado para Número de Slid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96FCFC7-215E-428E-BBF5-0FC60F65CE36}" type="slidenum">
              <a:rPr lang="pt-BR" smtClean="0"/>
              <a:t>‹nº›</a:t>
            </a:fld>
            <a:endParaRPr lang="pt-BR"/>
          </a:p>
        </p:txBody>
      </p:sp>
      <p:sp>
        <p:nvSpPr>
          <p:cNvPr id="10" name="Espaço Reservado para Título 9"/>
          <p:cNvSpPr>
            <a:spLocks noGrp="1"/>
          </p:cNvSpPr>
          <p:nvPr>
            <p:ph type="title"/>
          </p:nvPr>
        </p:nvSpPr>
        <p:spPr>
          <a:xfrm>
            <a:off x="304800" y="457200"/>
            <a:ext cx="8686800" cy="838200"/>
          </a:xfrm>
          <a:prstGeom prst="rect">
            <a:avLst/>
          </a:prstGeom>
        </p:spPr>
        <p:txBody>
          <a:bodyPr vert="horz" anchor="ctr">
            <a:normAutofit/>
          </a:bodyPr>
          <a:lstStyle/>
          <a:p>
            <a:r>
              <a:rPr kumimoji="0" lang="pt-BR" smtClean="0"/>
              <a:t>Clique para editar o título mestre</a:t>
            </a:r>
            <a:endParaRPr kumimoji="0" lang="en-US"/>
          </a:p>
        </p:txBody>
      </p:sp>
      <p:sp>
        <p:nvSpPr>
          <p:cNvPr id="9" name="Conector reto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ector reto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rtez@unicamp.b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692696"/>
            <a:ext cx="7772400" cy="1470025"/>
          </a:xfrm>
        </p:spPr>
        <p:txBody>
          <a:bodyPr>
            <a:normAutofit fontScale="90000"/>
          </a:bodyPr>
          <a:lstStyle/>
          <a:p>
            <a:r>
              <a:rPr lang="en-US" b="1" dirty="0"/>
              <a:t>Traditional or Modern Bioenergy: which developing countries can mostly benefit</a:t>
            </a:r>
            <a:r>
              <a:rPr lang="en-US" b="1" dirty="0" smtClean="0"/>
              <a:t>?</a:t>
            </a:r>
            <a:br>
              <a:rPr lang="en-US" b="1" dirty="0" smtClean="0"/>
            </a:br>
            <a:r>
              <a:rPr lang="pt-BR" dirty="0"/>
              <a:t/>
            </a:r>
            <a:br>
              <a:rPr lang="pt-BR" dirty="0"/>
            </a:br>
            <a:r>
              <a:rPr lang="pt-BR" dirty="0" smtClean="0"/>
              <a:t>Luís </a:t>
            </a:r>
            <a:r>
              <a:rPr lang="pt-BR" dirty="0" smtClean="0"/>
              <a:t>Cortez</a:t>
            </a:r>
            <a:br>
              <a:rPr lang="pt-BR" dirty="0" smtClean="0"/>
            </a:br>
            <a:r>
              <a:rPr lang="pt-BR" sz="1800" dirty="0" smtClean="0">
                <a:hlinkClick r:id="rId2"/>
              </a:rPr>
              <a:t>cortez@unicamp.br</a:t>
            </a:r>
            <a:r>
              <a:rPr lang="pt-BR" dirty="0" smtClean="0"/>
              <a:t> </a:t>
            </a:r>
            <a:endParaRPr lang="pt-BR" dirty="0"/>
          </a:p>
        </p:txBody>
      </p:sp>
      <p:sp>
        <p:nvSpPr>
          <p:cNvPr id="3" name="Subtítulo 2"/>
          <p:cNvSpPr>
            <a:spLocks noGrp="1"/>
          </p:cNvSpPr>
          <p:nvPr>
            <p:ph type="subTitle" idx="1"/>
          </p:nvPr>
        </p:nvSpPr>
        <p:spPr>
          <a:xfrm>
            <a:off x="899592" y="4869160"/>
            <a:ext cx="7344816" cy="1752600"/>
          </a:xfrm>
        </p:spPr>
        <p:txBody>
          <a:bodyPr/>
          <a:lstStyle/>
          <a:p>
            <a:r>
              <a:rPr lang="en-US" b="1" i="1" dirty="0"/>
              <a:t>5th World Bioenergy Congress and Expo </a:t>
            </a:r>
          </a:p>
          <a:p>
            <a:r>
              <a:rPr lang="en-US" b="1" i="1" dirty="0" smtClean="0"/>
              <a:t>Madrid</a:t>
            </a:r>
            <a:r>
              <a:rPr lang="en-US" b="1" i="1" dirty="0"/>
              <a:t>, Spain June 29-30th 2017 </a:t>
            </a:r>
            <a:endParaRPr lang="pt-BR" dirty="0"/>
          </a:p>
          <a:p>
            <a:endParaRPr lang="pt-BR" dirty="0"/>
          </a:p>
        </p:txBody>
      </p:sp>
    </p:spTree>
    <p:extLst>
      <p:ext uri="{BB962C8B-B14F-4D97-AF65-F5344CB8AC3E}">
        <p14:creationId xmlns:p14="http://schemas.microsoft.com/office/powerpoint/2010/main" val="772352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DisclaiMer</a:t>
            </a:r>
            <a:endParaRPr lang="pt-BR" dirty="0"/>
          </a:p>
        </p:txBody>
      </p:sp>
      <p:sp>
        <p:nvSpPr>
          <p:cNvPr id="3" name="Espaço Reservado para Conteúdo 2"/>
          <p:cNvSpPr>
            <a:spLocks noGrp="1"/>
          </p:cNvSpPr>
          <p:nvPr>
            <p:ph idx="1"/>
          </p:nvPr>
        </p:nvSpPr>
        <p:spPr/>
        <p:txBody>
          <a:bodyPr/>
          <a:lstStyle/>
          <a:p>
            <a:r>
              <a:rPr lang="en-US" dirty="0"/>
              <a:t>Any opinions, findings, and conclusions or recommendations expressed in this material are those of the authors and do not necessarily reflect the views of the neither funding nor participating institutions</a:t>
            </a:r>
            <a:r>
              <a:rPr lang="en-US" dirty="0" smtClean="0"/>
              <a:t>.</a:t>
            </a:r>
            <a:endParaRPr lang="pt-BR" dirty="0"/>
          </a:p>
        </p:txBody>
      </p:sp>
    </p:spTree>
    <p:extLst>
      <p:ext uri="{BB962C8B-B14F-4D97-AF65-F5344CB8AC3E}">
        <p14:creationId xmlns:p14="http://schemas.microsoft.com/office/powerpoint/2010/main" val="4155812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n-US" b="1" dirty="0" smtClean="0"/>
              <a:t>Hypothesis</a:t>
            </a:r>
            <a:endParaRPr lang="pt-BR" dirty="0"/>
          </a:p>
        </p:txBody>
      </p:sp>
      <p:sp>
        <p:nvSpPr>
          <p:cNvPr id="3" name="Espaço Reservado para Conteúdo 2"/>
          <p:cNvSpPr>
            <a:spLocks noGrp="1"/>
          </p:cNvSpPr>
          <p:nvPr>
            <p:ph idx="1"/>
          </p:nvPr>
        </p:nvSpPr>
        <p:spPr/>
        <p:txBody>
          <a:bodyPr/>
          <a:lstStyle/>
          <a:p>
            <a:r>
              <a:rPr lang="en-US" dirty="0" smtClean="0"/>
              <a:t>Contrarily </a:t>
            </a:r>
            <a:r>
              <a:rPr lang="en-US" dirty="0"/>
              <a:t>to what many researchers believe, modern bioenergy presents the essential features to meet needs of developing countries improving food &amp; fuel securities, and social benefits.</a:t>
            </a:r>
            <a:endParaRPr lang="pt-BR" dirty="0"/>
          </a:p>
          <a:p>
            <a:endParaRPr lang="pt-BR" dirty="0"/>
          </a:p>
        </p:txBody>
      </p:sp>
    </p:spTree>
    <p:extLst>
      <p:ext uri="{BB962C8B-B14F-4D97-AF65-F5344CB8AC3E}">
        <p14:creationId xmlns:p14="http://schemas.microsoft.com/office/powerpoint/2010/main" val="3755243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b="1" dirty="0" smtClean="0"/>
              <a:t>Bioenergy</a:t>
            </a:r>
            <a:endParaRPr lang="pt-BR" dirty="0"/>
          </a:p>
        </p:txBody>
      </p:sp>
      <p:sp>
        <p:nvSpPr>
          <p:cNvPr id="3" name="Espaço Reservado para Conteúdo 2"/>
          <p:cNvSpPr>
            <a:spLocks noGrp="1"/>
          </p:cNvSpPr>
          <p:nvPr>
            <p:ph idx="1"/>
          </p:nvPr>
        </p:nvSpPr>
        <p:spPr/>
        <p:txBody>
          <a:bodyPr>
            <a:normAutofit fontScale="85000" lnSpcReduction="20000"/>
          </a:bodyPr>
          <a:lstStyle/>
          <a:p>
            <a:r>
              <a:rPr lang="en-US" dirty="0" smtClean="0"/>
              <a:t>is </a:t>
            </a:r>
            <a:r>
              <a:rPr lang="en-US" dirty="0"/>
              <a:t>the single largest renewable energy source today, providing nearly 9% of world primary energy production. </a:t>
            </a:r>
            <a:endParaRPr lang="en-US" dirty="0" smtClean="0"/>
          </a:p>
          <a:p>
            <a:r>
              <a:rPr lang="en-US" dirty="0"/>
              <a:t>h</a:t>
            </a:r>
            <a:r>
              <a:rPr lang="en-US" dirty="0" smtClean="0"/>
              <a:t>owever</a:t>
            </a:r>
            <a:r>
              <a:rPr lang="en-US" dirty="0"/>
              <a:t>, traditional bioenergy (TB) still plays an important role being responsible for 47% of total renewable energy use in 2015 (REN21, 2017), but with substantial reduction projection for 20% in 2040 (IEA, 2015).</a:t>
            </a:r>
            <a:endParaRPr lang="pt-BR" dirty="0"/>
          </a:p>
          <a:p>
            <a:r>
              <a:rPr lang="en-US" dirty="0" smtClean="0"/>
              <a:t>depending </a:t>
            </a:r>
            <a:r>
              <a:rPr lang="en-US" dirty="0"/>
              <a:t>on the way </a:t>
            </a:r>
            <a:r>
              <a:rPr lang="en-US" dirty="0" smtClean="0"/>
              <a:t>bioenergy</a:t>
            </a:r>
            <a:r>
              <a:rPr lang="en-US" dirty="0" smtClean="0"/>
              <a:t> </a:t>
            </a:r>
            <a:r>
              <a:rPr lang="en-US" dirty="0"/>
              <a:t>is produced or extracted from nature, the “renewable” label doesn´t necessarily applies. </a:t>
            </a:r>
            <a:endParaRPr lang="en-US" dirty="0" smtClean="0"/>
          </a:p>
          <a:p>
            <a:r>
              <a:rPr lang="en-US" dirty="0" smtClean="0"/>
              <a:t>as </a:t>
            </a:r>
            <a:r>
              <a:rPr lang="en-US" dirty="0"/>
              <a:t>much as 25% of TB can´t be considered as </a:t>
            </a:r>
            <a:r>
              <a:rPr lang="en-US" dirty="0"/>
              <a:t>renewable </a:t>
            </a:r>
            <a:r>
              <a:rPr lang="en-US" dirty="0" err="1"/>
              <a:t>Goldemberg</a:t>
            </a:r>
            <a:r>
              <a:rPr lang="en-US" dirty="0"/>
              <a:t> and Coelho (2004). </a:t>
            </a:r>
            <a:endParaRPr lang="pt-BR" dirty="0"/>
          </a:p>
          <a:p>
            <a:endParaRPr lang="pt-BR" dirty="0"/>
          </a:p>
        </p:txBody>
      </p:sp>
    </p:spTree>
    <p:extLst>
      <p:ext uri="{BB962C8B-B14F-4D97-AF65-F5344CB8AC3E}">
        <p14:creationId xmlns:p14="http://schemas.microsoft.com/office/powerpoint/2010/main" val="333489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err="1" smtClean="0"/>
              <a:t>Facts</a:t>
            </a:r>
            <a:r>
              <a:rPr lang="pt-BR" dirty="0" smtClean="0"/>
              <a:t> </a:t>
            </a:r>
            <a:r>
              <a:rPr lang="pt-BR" dirty="0" err="1" smtClean="0"/>
              <a:t>about</a:t>
            </a:r>
            <a:r>
              <a:rPr lang="pt-BR" dirty="0" smtClean="0"/>
              <a:t> </a:t>
            </a:r>
            <a:r>
              <a:rPr lang="pt-BR" dirty="0" err="1" smtClean="0"/>
              <a:t>Traditional</a:t>
            </a:r>
            <a:r>
              <a:rPr lang="pt-BR" dirty="0" smtClean="0"/>
              <a:t> </a:t>
            </a:r>
            <a:r>
              <a:rPr lang="pt-BR" dirty="0" err="1" smtClean="0"/>
              <a:t>Bioenergy</a:t>
            </a:r>
            <a:endParaRPr lang="pt-BR" dirty="0"/>
          </a:p>
        </p:txBody>
      </p:sp>
      <p:sp>
        <p:nvSpPr>
          <p:cNvPr id="3" name="Espaço Reservado para Conteúdo 2"/>
          <p:cNvSpPr>
            <a:spLocks noGrp="1"/>
          </p:cNvSpPr>
          <p:nvPr>
            <p:ph idx="1"/>
          </p:nvPr>
        </p:nvSpPr>
        <p:spPr>
          <a:xfrm>
            <a:off x="304800" y="1554162"/>
            <a:ext cx="8686800" cy="4971182"/>
          </a:xfrm>
        </p:spPr>
        <p:txBody>
          <a:bodyPr>
            <a:normAutofit fontScale="55000" lnSpcReduction="20000"/>
          </a:bodyPr>
          <a:lstStyle/>
          <a:p>
            <a:pPr lvl="0"/>
            <a:r>
              <a:rPr lang="en-US" dirty="0" smtClean="0"/>
              <a:t>In </a:t>
            </a:r>
            <a:r>
              <a:rPr lang="en-US" dirty="0"/>
              <a:t>2013, one in three people worldwide has relied traditional use of solid biomass for cooking. In Africa, the dependence achieves two in three African, and eight in ten in Sub-Saharan region. In India, a population similar to that of the European Union and the United States lives without clean cooking facilities (IEA, 2015</a:t>
            </a:r>
            <a:r>
              <a:rPr lang="en-US" dirty="0" smtClean="0"/>
              <a:t>);</a:t>
            </a:r>
          </a:p>
          <a:p>
            <a:pPr lvl="0"/>
            <a:endParaRPr lang="pt-BR" dirty="0"/>
          </a:p>
          <a:p>
            <a:pPr lvl="0"/>
            <a:r>
              <a:rPr lang="en-US" dirty="0"/>
              <a:t>In 2012, 7 million premature deaths worldwide were attributed to indoor and outdoor air pollution (WHO, 2015), where 4.26 million were attributed for household air pollution, affecting 0.5 million children and 1.8 million women, mainly in Asia and Africa</a:t>
            </a:r>
            <a:r>
              <a:rPr lang="en-US" dirty="0" smtClean="0"/>
              <a:t>;</a:t>
            </a:r>
          </a:p>
          <a:p>
            <a:pPr lvl="0"/>
            <a:endParaRPr lang="pt-BR" dirty="0"/>
          </a:p>
          <a:p>
            <a:pPr lvl="0"/>
            <a:r>
              <a:rPr lang="en-US" dirty="0"/>
              <a:t>The depletion of forest cover in large scale is not attributed to the use of biomass for cooking, however the wood exploration may cause local/regional deforestation, land degradation, air pollution and several biodiversity impacts (IEA, 2006</a:t>
            </a:r>
            <a:r>
              <a:rPr lang="en-US" dirty="0" smtClean="0"/>
              <a:t>);</a:t>
            </a:r>
          </a:p>
          <a:p>
            <a:pPr lvl="0"/>
            <a:endParaRPr lang="pt-BR" dirty="0"/>
          </a:p>
          <a:p>
            <a:pPr lvl="0"/>
            <a:r>
              <a:rPr lang="en-US" dirty="0" err="1"/>
              <a:t>Fuelwood</a:t>
            </a:r>
            <a:r>
              <a:rPr lang="en-US" dirty="0"/>
              <a:t> collection is a time-consuming and exhausting task, mainly for women and children. In Sub-Saharan region, up to 11 kilometers are travelled and around 20 and 38 kg of wood are loaded for women and children daily. Serious long-term physical damage and limiting of opportunities (education and income-generating activities) are the major losses (IEA, 2006</a:t>
            </a:r>
            <a:r>
              <a:rPr lang="en-US" dirty="0" smtClean="0"/>
              <a:t>).</a:t>
            </a:r>
            <a:endParaRPr lang="pt-BR" dirty="0"/>
          </a:p>
        </p:txBody>
      </p:sp>
    </p:spTree>
    <p:extLst>
      <p:ext uri="{BB962C8B-B14F-4D97-AF65-F5344CB8AC3E}">
        <p14:creationId xmlns:p14="http://schemas.microsoft.com/office/powerpoint/2010/main" val="1613349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476672"/>
            <a:ext cx="8229600" cy="1143000"/>
          </a:xfrm>
        </p:spPr>
        <p:txBody>
          <a:bodyPr>
            <a:normAutofit fontScale="90000"/>
          </a:bodyPr>
          <a:lstStyle/>
          <a:p>
            <a:r>
              <a:rPr lang="en-US" sz="3600" dirty="0" smtClean="0"/>
              <a:t>Estimated renewable energy share of global final energy consumption (2015)</a:t>
            </a:r>
            <a:r>
              <a:rPr lang="pt-BR" dirty="0" smtClean="0"/>
              <a:t/>
            </a:r>
            <a:br>
              <a:rPr lang="pt-BR" dirty="0" smtClean="0"/>
            </a:br>
            <a:endParaRPr lang="pt-BR" dirty="0"/>
          </a:p>
        </p:txBody>
      </p:sp>
      <p:pic>
        <p:nvPicPr>
          <p:cNvPr id="4" name="Imagem 3"/>
          <p:cNvPicPr/>
          <p:nvPr/>
        </p:nvPicPr>
        <p:blipFill>
          <a:blip r:embed="rId2" cstate="print">
            <a:extLst>
              <a:ext uri="{28A0092B-C50C-407E-A947-70E740481C1C}">
                <a14:useLocalDpi xmlns:a14="http://schemas.microsoft.com/office/drawing/2010/main" val="0"/>
              </a:ext>
            </a:extLst>
          </a:blip>
          <a:stretch>
            <a:fillRect/>
          </a:stretch>
        </p:blipFill>
        <p:spPr>
          <a:xfrm>
            <a:off x="611560" y="1795738"/>
            <a:ext cx="7488832" cy="4176464"/>
          </a:xfrm>
          <a:prstGeom prst="rect">
            <a:avLst/>
          </a:prstGeom>
        </p:spPr>
      </p:pic>
      <p:sp>
        <p:nvSpPr>
          <p:cNvPr id="5" name="Retângulo 4"/>
          <p:cNvSpPr/>
          <p:nvPr/>
        </p:nvSpPr>
        <p:spPr>
          <a:xfrm>
            <a:off x="6300192" y="5972202"/>
            <a:ext cx="2138534" cy="369332"/>
          </a:xfrm>
          <a:prstGeom prst="rect">
            <a:avLst/>
          </a:prstGeom>
        </p:spPr>
        <p:txBody>
          <a:bodyPr wrap="none">
            <a:spAutoFit/>
          </a:bodyPr>
          <a:lstStyle/>
          <a:p>
            <a:r>
              <a:rPr lang="en-US" dirty="0" smtClean="0"/>
              <a:t>Source: REN21, 2017</a:t>
            </a:r>
            <a:endParaRPr lang="pt-BR" dirty="0"/>
          </a:p>
        </p:txBody>
      </p:sp>
    </p:spTree>
    <p:extLst>
      <p:ext uri="{BB962C8B-B14F-4D97-AF65-F5344CB8AC3E}">
        <p14:creationId xmlns:p14="http://schemas.microsoft.com/office/powerpoint/2010/main" val="1829453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pt-BR" dirty="0" err="1" smtClean="0"/>
              <a:t>Where</a:t>
            </a:r>
            <a:r>
              <a:rPr lang="pt-BR" dirty="0" smtClean="0"/>
              <a:t> </a:t>
            </a:r>
            <a:r>
              <a:rPr lang="pt-BR" dirty="0" err="1" smtClean="0"/>
              <a:t>there</a:t>
            </a:r>
            <a:r>
              <a:rPr lang="pt-BR" dirty="0" smtClean="0"/>
              <a:t> </a:t>
            </a:r>
            <a:r>
              <a:rPr lang="pt-BR" dirty="0" err="1" smtClean="0"/>
              <a:t>is</a:t>
            </a:r>
            <a:r>
              <a:rPr lang="pt-BR" dirty="0" smtClean="0"/>
              <a:t> TB </a:t>
            </a:r>
            <a:r>
              <a:rPr lang="pt-BR" dirty="0" err="1" smtClean="0"/>
              <a:t>there</a:t>
            </a:r>
            <a:r>
              <a:rPr lang="pt-BR" dirty="0" smtClean="0"/>
              <a:t> </a:t>
            </a:r>
            <a:r>
              <a:rPr lang="pt-BR" dirty="0" err="1" smtClean="0"/>
              <a:t>is</a:t>
            </a:r>
            <a:r>
              <a:rPr lang="pt-BR" dirty="0" smtClean="0"/>
              <a:t> </a:t>
            </a:r>
            <a:r>
              <a:rPr lang="pt-BR" dirty="0" err="1" smtClean="0"/>
              <a:t>hunger</a:t>
            </a:r>
            <a:r>
              <a:rPr lang="pt-BR" dirty="0" smtClean="0"/>
              <a:t/>
            </a:r>
            <a:br>
              <a:rPr lang="pt-BR" dirty="0" smtClean="0"/>
            </a:br>
            <a:r>
              <a:rPr lang="pt-BR" dirty="0" err="1" smtClean="0"/>
              <a:t>coincidence</a:t>
            </a:r>
            <a:r>
              <a:rPr lang="pt-BR" dirty="0" smtClean="0"/>
              <a:t>??</a:t>
            </a:r>
            <a:endParaRPr lang="pt-BR" dirty="0"/>
          </a:p>
        </p:txBody>
      </p:sp>
      <p:pic>
        <p:nvPicPr>
          <p:cNvPr id="4" name="Imagem 3"/>
          <p:cNvPicPr/>
          <p:nvPr/>
        </p:nvPicPr>
        <p:blipFill>
          <a:blip r:embed="rId2" cstate="print">
            <a:extLst>
              <a:ext uri="{28A0092B-C50C-407E-A947-70E740481C1C}">
                <a14:useLocalDpi xmlns:a14="http://schemas.microsoft.com/office/drawing/2010/main" val="0"/>
              </a:ext>
            </a:extLst>
          </a:blip>
          <a:stretch>
            <a:fillRect/>
          </a:stretch>
        </p:blipFill>
        <p:spPr>
          <a:xfrm>
            <a:off x="179512" y="1628801"/>
            <a:ext cx="5112568" cy="2448272"/>
          </a:xfrm>
          <a:prstGeom prst="rect">
            <a:avLst/>
          </a:prstGeom>
        </p:spPr>
      </p:pic>
      <p:pic>
        <p:nvPicPr>
          <p:cNvPr id="5" name="Imagem 4"/>
          <p:cNvPicPr/>
          <p:nvPr/>
        </p:nvPicPr>
        <p:blipFill>
          <a:blip r:embed="rId3" cstate="print">
            <a:extLst>
              <a:ext uri="{28A0092B-C50C-407E-A947-70E740481C1C}">
                <a14:useLocalDpi xmlns:a14="http://schemas.microsoft.com/office/drawing/2010/main" val="0"/>
              </a:ext>
            </a:extLst>
          </a:blip>
          <a:stretch>
            <a:fillRect/>
          </a:stretch>
        </p:blipFill>
        <p:spPr>
          <a:xfrm>
            <a:off x="3923928" y="3774797"/>
            <a:ext cx="4883819" cy="2995850"/>
          </a:xfrm>
          <a:prstGeom prst="rect">
            <a:avLst/>
          </a:prstGeom>
        </p:spPr>
      </p:pic>
      <p:sp>
        <p:nvSpPr>
          <p:cNvPr id="6" name="Retângulo 5"/>
          <p:cNvSpPr/>
          <p:nvPr/>
        </p:nvSpPr>
        <p:spPr>
          <a:xfrm>
            <a:off x="5508104" y="1938983"/>
            <a:ext cx="4320480" cy="830997"/>
          </a:xfrm>
          <a:prstGeom prst="rect">
            <a:avLst/>
          </a:prstGeom>
        </p:spPr>
        <p:txBody>
          <a:bodyPr wrap="square">
            <a:spAutoFit/>
          </a:bodyPr>
          <a:lstStyle/>
          <a:p>
            <a:r>
              <a:rPr lang="en-US" sz="1600" dirty="0"/>
              <a:t>Share of Traditional Biomass in Household Consumption by Countries. </a:t>
            </a:r>
            <a:endParaRPr lang="en-US" sz="1600" dirty="0" smtClean="0"/>
          </a:p>
          <a:p>
            <a:r>
              <a:rPr lang="en-US" sz="1600" dirty="0" smtClean="0"/>
              <a:t>Source</a:t>
            </a:r>
            <a:r>
              <a:rPr lang="en-US" sz="1600" dirty="0"/>
              <a:t>: IEA (2007) </a:t>
            </a:r>
            <a:endParaRPr lang="pt-BR" sz="1600" dirty="0"/>
          </a:p>
        </p:txBody>
      </p:sp>
      <p:sp>
        <p:nvSpPr>
          <p:cNvPr id="7" name="Retângulo 6"/>
          <p:cNvSpPr/>
          <p:nvPr/>
        </p:nvSpPr>
        <p:spPr>
          <a:xfrm>
            <a:off x="323528" y="5373216"/>
            <a:ext cx="3371436" cy="369332"/>
          </a:xfrm>
          <a:prstGeom prst="rect">
            <a:avLst/>
          </a:prstGeom>
        </p:spPr>
        <p:txBody>
          <a:bodyPr wrap="none">
            <a:spAutoFit/>
          </a:bodyPr>
          <a:lstStyle/>
          <a:p>
            <a:r>
              <a:rPr lang="en-US" dirty="0"/>
              <a:t>Hunger Map. Source: FAO (2015a)</a:t>
            </a:r>
            <a:endParaRPr lang="pt-BR" dirty="0"/>
          </a:p>
        </p:txBody>
      </p:sp>
    </p:spTree>
    <p:extLst>
      <p:ext uri="{BB962C8B-B14F-4D97-AF65-F5344CB8AC3E}">
        <p14:creationId xmlns:p14="http://schemas.microsoft.com/office/powerpoint/2010/main" val="1354417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548680"/>
            <a:ext cx="8229600" cy="1143000"/>
          </a:xfrm>
        </p:spPr>
        <p:txBody>
          <a:bodyPr>
            <a:normAutofit fontScale="90000"/>
          </a:bodyPr>
          <a:lstStyle/>
          <a:p>
            <a:r>
              <a:rPr lang="en-US" dirty="0"/>
              <a:t>Developing countries: </a:t>
            </a:r>
            <a:r>
              <a:rPr lang="en-US" dirty="0" smtClean="0"/>
              <a:t/>
            </a:r>
            <a:br>
              <a:rPr lang="en-US" dirty="0" smtClean="0"/>
            </a:br>
            <a:r>
              <a:rPr lang="en-US" dirty="0" smtClean="0"/>
              <a:t>use </a:t>
            </a:r>
            <a:r>
              <a:rPr lang="en-US" dirty="0"/>
              <a:t>of TB vs. poverty, undernourishment, electricity </a:t>
            </a:r>
            <a:r>
              <a:rPr lang="en-US" dirty="0" smtClean="0"/>
              <a:t>access </a:t>
            </a:r>
            <a:endParaRPr lang="pt-BR" dirty="0"/>
          </a:p>
        </p:txBody>
      </p:sp>
      <p:pic>
        <p:nvPicPr>
          <p:cNvPr id="4" name="Imagem 3"/>
          <p:cNvPicPr/>
          <p:nvPr/>
        </p:nvPicPr>
        <p:blipFill>
          <a:blip r:embed="rId2">
            <a:extLst>
              <a:ext uri="{28A0092B-C50C-407E-A947-70E740481C1C}">
                <a14:useLocalDpi xmlns:a14="http://schemas.microsoft.com/office/drawing/2010/main" val="0"/>
              </a:ext>
            </a:extLst>
          </a:blip>
          <a:stretch>
            <a:fillRect/>
          </a:stretch>
        </p:blipFill>
        <p:spPr>
          <a:xfrm>
            <a:off x="323528" y="2276872"/>
            <a:ext cx="3384376" cy="3024336"/>
          </a:xfrm>
          <a:prstGeom prst="rect">
            <a:avLst/>
          </a:prstGeom>
        </p:spPr>
      </p:pic>
      <p:pic>
        <p:nvPicPr>
          <p:cNvPr id="5" name="Imagem 4"/>
          <p:cNvPicPr/>
          <p:nvPr/>
        </p:nvPicPr>
        <p:blipFill>
          <a:blip r:embed="rId3">
            <a:extLst>
              <a:ext uri="{28A0092B-C50C-407E-A947-70E740481C1C}">
                <a14:useLocalDpi xmlns:a14="http://schemas.microsoft.com/office/drawing/2010/main" val="0"/>
              </a:ext>
            </a:extLst>
          </a:blip>
          <a:stretch>
            <a:fillRect/>
          </a:stretch>
        </p:blipFill>
        <p:spPr>
          <a:xfrm>
            <a:off x="5004048" y="2189086"/>
            <a:ext cx="3418706" cy="3112121"/>
          </a:xfrm>
          <a:prstGeom prst="rect">
            <a:avLst/>
          </a:prstGeom>
        </p:spPr>
      </p:pic>
      <p:sp>
        <p:nvSpPr>
          <p:cNvPr id="6" name="Retângulo 5"/>
          <p:cNvSpPr/>
          <p:nvPr/>
        </p:nvSpPr>
        <p:spPr>
          <a:xfrm>
            <a:off x="2771800" y="6021288"/>
            <a:ext cx="3290196" cy="369332"/>
          </a:xfrm>
          <a:prstGeom prst="rect">
            <a:avLst/>
          </a:prstGeom>
        </p:spPr>
        <p:txBody>
          <a:bodyPr wrap="none">
            <a:spAutoFit/>
          </a:bodyPr>
          <a:lstStyle/>
          <a:p>
            <a:r>
              <a:rPr lang="en-US" dirty="0" smtClean="0"/>
              <a:t>Source: IEA (2014), UNDP (2014).</a:t>
            </a:r>
            <a:endParaRPr lang="pt-BR" dirty="0"/>
          </a:p>
        </p:txBody>
      </p:sp>
    </p:spTree>
    <p:extLst>
      <p:ext uri="{BB962C8B-B14F-4D97-AF65-F5344CB8AC3E}">
        <p14:creationId xmlns:p14="http://schemas.microsoft.com/office/powerpoint/2010/main" val="39481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b="1" dirty="0"/>
              <a:t>traditional bioenergy (TB</a:t>
            </a:r>
            <a:r>
              <a:rPr lang="en-US" b="1" dirty="0" smtClean="0"/>
              <a:t>)</a:t>
            </a:r>
            <a:r>
              <a:rPr lang="en-US" dirty="0" smtClean="0"/>
              <a:t>:</a:t>
            </a:r>
            <a:r>
              <a:rPr lang="pt-BR" dirty="0"/>
              <a:t/>
            </a:r>
            <a:br>
              <a:rPr lang="pt-BR" dirty="0"/>
            </a:br>
            <a:endParaRPr lang="pt-BR" dirty="0"/>
          </a:p>
        </p:txBody>
      </p:sp>
      <p:sp>
        <p:nvSpPr>
          <p:cNvPr id="3" name="Espaço Reservado para Conteúdo 2"/>
          <p:cNvSpPr>
            <a:spLocks noGrp="1"/>
          </p:cNvSpPr>
          <p:nvPr>
            <p:ph idx="1"/>
          </p:nvPr>
        </p:nvSpPr>
        <p:spPr>
          <a:xfrm>
            <a:off x="304800" y="1268760"/>
            <a:ext cx="8686800" cy="5328592"/>
          </a:xfrm>
        </p:spPr>
        <p:txBody>
          <a:bodyPr>
            <a:normAutofit fontScale="47500" lnSpcReduction="20000"/>
          </a:bodyPr>
          <a:lstStyle/>
          <a:p>
            <a:pPr marL="0" indent="0">
              <a:buNone/>
            </a:pPr>
            <a:endParaRPr lang="en-US" dirty="0" smtClean="0"/>
          </a:p>
          <a:p>
            <a:r>
              <a:rPr lang="en-US" dirty="0"/>
              <a:t>TB is typically used to generate heat used for cooking and heating. TB is usually associated with high losses and can be characterized by</a:t>
            </a:r>
            <a:r>
              <a:rPr lang="en-US" dirty="0" smtClean="0"/>
              <a:t>:</a:t>
            </a:r>
          </a:p>
          <a:p>
            <a:pPr marL="0" indent="0">
              <a:buNone/>
            </a:pPr>
            <a:endParaRPr lang="pt-BR" dirty="0"/>
          </a:p>
          <a:p>
            <a:r>
              <a:rPr lang="en-US" dirty="0"/>
              <a:t>- Collecting biomass from natural biomass, frequently forests leads to deforestation and reduction of biodiversity; </a:t>
            </a:r>
            <a:endParaRPr lang="en-US" dirty="0" smtClean="0"/>
          </a:p>
          <a:p>
            <a:pPr marL="0" indent="0">
              <a:buNone/>
            </a:pPr>
            <a:endParaRPr lang="pt-BR" dirty="0"/>
          </a:p>
          <a:p>
            <a:r>
              <a:rPr lang="en-US" dirty="0"/>
              <a:t>- Labor and time consuming, often the “collector” has to walk far to get needed biomass, using substantial part of its day collecting fuel wood or even dung</a:t>
            </a:r>
            <a:r>
              <a:rPr lang="en-US" dirty="0" smtClean="0"/>
              <a:t>;</a:t>
            </a:r>
          </a:p>
          <a:p>
            <a:pPr marL="0" indent="0">
              <a:buNone/>
            </a:pPr>
            <a:endParaRPr lang="pt-BR" dirty="0"/>
          </a:p>
          <a:p>
            <a:r>
              <a:rPr lang="en-US" dirty="0"/>
              <a:t>- Use of women and children labor often implying gender problems</a:t>
            </a:r>
            <a:r>
              <a:rPr lang="en-US" dirty="0" smtClean="0"/>
              <a:t>;</a:t>
            </a:r>
          </a:p>
          <a:p>
            <a:pPr marL="0" indent="0">
              <a:buNone/>
            </a:pPr>
            <a:endParaRPr lang="pt-BR" dirty="0"/>
          </a:p>
          <a:p>
            <a:r>
              <a:rPr lang="en-US" dirty="0"/>
              <a:t>- Low overall efficiency: combines low efficiency in the collecting operations (pure gathering) and low efficiency in the conversion process. TB is often associated with low agricultural productivity, often derived from wrong crops (e.g. </a:t>
            </a:r>
            <a:r>
              <a:rPr lang="en-US" dirty="0" err="1"/>
              <a:t>jatropha</a:t>
            </a:r>
            <a:r>
              <a:rPr lang="en-US" dirty="0"/>
              <a:t> case), and poor management</a:t>
            </a:r>
            <a:r>
              <a:rPr lang="en-US" dirty="0" smtClean="0"/>
              <a:t>;</a:t>
            </a:r>
          </a:p>
          <a:p>
            <a:pPr marL="0" indent="0">
              <a:buNone/>
            </a:pPr>
            <a:endParaRPr lang="pt-BR" dirty="0"/>
          </a:p>
          <a:p>
            <a:r>
              <a:rPr lang="en-US" dirty="0"/>
              <a:t>- High health risks combining health risks in the collecting operations (long daily walks, cutting wood, heavy duty) and high health risks in the biomass conversion (biomass population, smoke during combustion causing eyes and lung problems including blindness and asthma</a:t>
            </a:r>
            <a:r>
              <a:rPr lang="en-US" dirty="0" smtClean="0"/>
              <a:t>);</a:t>
            </a:r>
          </a:p>
          <a:p>
            <a:pPr marL="0" indent="0">
              <a:buNone/>
            </a:pPr>
            <a:endParaRPr lang="pt-BR" dirty="0"/>
          </a:p>
          <a:p>
            <a:r>
              <a:rPr lang="en-US" dirty="0"/>
              <a:t>- TB production often occurs in non-legalized land in areas where land tenure is weak. TB production is often informal, without taxes, marginalizing government intervention. </a:t>
            </a:r>
            <a:endParaRPr lang="pt-BR" dirty="0"/>
          </a:p>
        </p:txBody>
      </p:sp>
    </p:spTree>
    <p:extLst>
      <p:ext uri="{BB962C8B-B14F-4D97-AF65-F5344CB8AC3E}">
        <p14:creationId xmlns:p14="http://schemas.microsoft.com/office/powerpoint/2010/main" val="2131480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n-US" b="1" dirty="0" smtClean="0"/>
              <a:t>MODERN </a:t>
            </a:r>
            <a:r>
              <a:rPr lang="en-US" b="1" dirty="0"/>
              <a:t>bioenergy (TB)</a:t>
            </a:r>
            <a:r>
              <a:rPr lang="en-US" dirty="0"/>
              <a:t>:</a:t>
            </a:r>
            <a:endParaRPr lang="pt-BR" dirty="0"/>
          </a:p>
        </p:txBody>
      </p:sp>
      <p:sp>
        <p:nvSpPr>
          <p:cNvPr id="3" name="Espaço Reservado para Conteúdo 2"/>
          <p:cNvSpPr>
            <a:spLocks noGrp="1"/>
          </p:cNvSpPr>
          <p:nvPr>
            <p:ph idx="1"/>
          </p:nvPr>
        </p:nvSpPr>
        <p:spPr>
          <a:xfrm>
            <a:off x="304800" y="1554162"/>
            <a:ext cx="8686800" cy="4971182"/>
          </a:xfrm>
        </p:spPr>
        <p:txBody>
          <a:bodyPr>
            <a:normAutofit fontScale="55000" lnSpcReduction="20000"/>
          </a:bodyPr>
          <a:lstStyle/>
          <a:p>
            <a:r>
              <a:rPr lang="en-US" dirty="0"/>
              <a:t>typically found in developed countries, such as US and European countries but also in intermediate economies such as Brazil, Colombia, Argentina and Mexico. In the upstream, </a:t>
            </a:r>
            <a:endParaRPr lang="en-US" dirty="0" smtClean="0"/>
          </a:p>
          <a:p>
            <a:pPr marL="0" indent="0">
              <a:buNone/>
            </a:pPr>
            <a:endParaRPr lang="en-US" dirty="0" smtClean="0"/>
          </a:p>
          <a:p>
            <a:r>
              <a:rPr lang="en-US" dirty="0" smtClean="0"/>
              <a:t>MB </a:t>
            </a:r>
            <a:r>
              <a:rPr lang="en-US" dirty="0"/>
              <a:t>uses conventional to modern technologies (systematic production for agricultural practices; use of essential inputs, such as seeds of genetically improved plants, fertilizers, and machinery), often practicing large scale agriculture and based on a highly efficient energy crop such as sugarcane, eucalyptus, corn and sugar beet. </a:t>
            </a:r>
            <a:endParaRPr lang="en-US" dirty="0" smtClean="0"/>
          </a:p>
          <a:p>
            <a:pPr marL="0" indent="0">
              <a:buNone/>
            </a:pPr>
            <a:endParaRPr lang="en-US" dirty="0" smtClean="0"/>
          </a:p>
          <a:p>
            <a:r>
              <a:rPr lang="en-US" dirty="0" smtClean="0"/>
              <a:t>MB</a:t>
            </a:r>
            <a:r>
              <a:rPr lang="en-US" dirty="0"/>
              <a:t>, typical products are biofuels, electricity, chemicals, buildings and industry in general. </a:t>
            </a:r>
            <a:endParaRPr lang="en-US" dirty="0" smtClean="0"/>
          </a:p>
          <a:p>
            <a:pPr marL="0" indent="0">
              <a:buNone/>
            </a:pPr>
            <a:endParaRPr lang="pt-BR" dirty="0"/>
          </a:p>
          <a:p>
            <a:r>
              <a:rPr lang="en-US" dirty="0"/>
              <a:t>In the downstream, MB typically uses highly efficient conversion technologies for heat, liquid fuel and electricity production. </a:t>
            </a:r>
            <a:endParaRPr lang="en-US" dirty="0" smtClean="0"/>
          </a:p>
          <a:p>
            <a:pPr marL="0" indent="0">
              <a:buNone/>
            </a:pPr>
            <a:endParaRPr lang="en-US" dirty="0" smtClean="0"/>
          </a:p>
          <a:p>
            <a:r>
              <a:rPr lang="en-US" dirty="0" smtClean="0"/>
              <a:t>MB </a:t>
            </a:r>
            <a:r>
              <a:rPr lang="en-US" dirty="0"/>
              <a:t>does not necessarily mean an efficient and sustainable system, good or bad options (e.g. energy crops, technological conversion processes, other) and practices (e.g. agricultural and land use management, co-products/residues treatment and/or disposal, other) may result in environmental/social impacts, waste of resources and time, missing the opportunity to generate income, wealth and eradicate poverty.</a:t>
            </a:r>
            <a:endParaRPr lang="pt-BR" dirty="0"/>
          </a:p>
          <a:p>
            <a:endParaRPr lang="pt-BR" dirty="0"/>
          </a:p>
        </p:txBody>
      </p:sp>
    </p:spTree>
    <p:extLst>
      <p:ext uri="{BB962C8B-B14F-4D97-AF65-F5344CB8AC3E}">
        <p14:creationId xmlns:p14="http://schemas.microsoft.com/office/powerpoint/2010/main" val="2464474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n-US" sz="3200" dirty="0" smtClean="0"/>
              <a:t>bioenergy </a:t>
            </a:r>
            <a:r>
              <a:rPr lang="en-US" sz="3200" dirty="0"/>
              <a:t>systems models according to agriculture and industrial scales and technological/management levels.</a:t>
            </a:r>
            <a:endParaRPr lang="pt-BR" sz="3200" dirty="0"/>
          </a:p>
        </p:txBody>
      </p:sp>
      <p:pic>
        <p:nvPicPr>
          <p:cNvPr id="4" name="Imagem 3"/>
          <p:cNvPicPr/>
          <p:nvPr/>
        </p:nvPicPr>
        <p:blipFill>
          <a:blip r:embed="rId2" cstate="print">
            <a:extLst>
              <a:ext uri="{28A0092B-C50C-407E-A947-70E740481C1C}">
                <a14:useLocalDpi xmlns:a14="http://schemas.microsoft.com/office/drawing/2010/main" val="0"/>
              </a:ext>
            </a:extLst>
          </a:blip>
          <a:stretch>
            <a:fillRect/>
          </a:stretch>
        </p:blipFill>
        <p:spPr>
          <a:xfrm>
            <a:off x="2843808" y="1972627"/>
            <a:ext cx="4248472" cy="4336693"/>
          </a:xfrm>
          <a:prstGeom prst="rect">
            <a:avLst/>
          </a:prstGeom>
        </p:spPr>
      </p:pic>
    </p:spTree>
    <p:extLst>
      <p:ext uri="{BB962C8B-B14F-4D97-AF65-F5344CB8AC3E}">
        <p14:creationId xmlns:p14="http://schemas.microsoft.com/office/powerpoint/2010/main" val="1875254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1" algn="ctr" rtl="0">
              <a:spcBef>
                <a:spcPct val="0"/>
              </a:spcBef>
            </a:pPr>
            <a:r>
              <a:rPr lang="en-US" sz="3600" b="1" dirty="0">
                <a:latin typeface="+mn-lt"/>
              </a:rPr>
              <a:t>Myths &amp; Facts about TB and </a:t>
            </a:r>
            <a:r>
              <a:rPr lang="en-US" sz="3600" b="1" dirty="0" smtClean="0">
                <a:latin typeface="+mn-lt"/>
              </a:rPr>
              <a:t>MB</a:t>
            </a:r>
            <a:endParaRPr lang="pt-BR" sz="3600" b="1" dirty="0">
              <a:latin typeface="+mn-lt"/>
            </a:endParaRPr>
          </a:p>
        </p:txBody>
      </p:sp>
      <p:sp>
        <p:nvSpPr>
          <p:cNvPr id="3" name="Espaço Reservado para Conteúdo 2"/>
          <p:cNvSpPr>
            <a:spLocks noGrp="1"/>
          </p:cNvSpPr>
          <p:nvPr>
            <p:ph idx="1"/>
          </p:nvPr>
        </p:nvSpPr>
        <p:spPr>
          <a:xfrm>
            <a:off x="304800" y="1554162"/>
            <a:ext cx="8686800" cy="4683150"/>
          </a:xfrm>
        </p:spPr>
        <p:txBody>
          <a:bodyPr>
            <a:normAutofit fontScale="92500" lnSpcReduction="10000"/>
          </a:bodyPr>
          <a:lstStyle/>
          <a:p>
            <a:r>
              <a:rPr lang="en-US" b="1" dirty="0"/>
              <a:t>Can TB be adapted to perform as MB</a:t>
            </a:r>
            <a:r>
              <a:rPr lang="en-US" b="1" dirty="0" smtClean="0"/>
              <a:t>? How?</a:t>
            </a:r>
            <a:endParaRPr lang="en-US" b="1" dirty="0" smtClean="0"/>
          </a:p>
          <a:p>
            <a:pPr marL="0" indent="0">
              <a:buNone/>
            </a:pPr>
            <a:r>
              <a:rPr lang="en-US" b="1" dirty="0" smtClean="0"/>
              <a:t>- Hybrid systems</a:t>
            </a:r>
          </a:p>
          <a:p>
            <a:pPr marL="0" indent="0">
              <a:buNone/>
            </a:pPr>
            <a:r>
              <a:rPr lang="en-US" b="1" dirty="0" smtClean="0"/>
              <a:t>- “</a:t>
            </a:r>
            <a:r>
              <a:rPr lang="en-US" b="1" dirty="0"/>
              <a:t>improved traditional biomass energy technologies (IBTs</a:t>
            </a:r>
            <a:r>
              <a:rPr lang="en-US" b="1" dirty="0" smtClean="0"/>
              <a:t>)”</a:t>
            </a:r>
          </a:p>
          <a:p>
            <a:pPr marL="0" indent="0">
              <a:buNone/>
            </a:pPr>
            <a:r>
              <a:rPr lang="en-CA" dirty="0" smtClean="0"/>
              <a:t>- </a:t>
            </a:r>
            <a:r>
              <a:rPr lang="en-CA" dirty="0" err="1" smtClean="0"/>
              <a:t>InterAmerican</a:t>
            </a:r>
            <a:r>
              <a:rPr lang="en-CA" dirty="0" smtClean="0"/>
              <a:t> </a:t>
            </a:r>
            <a:r>
              <a:rPr lang="en-CA" dirty="0"/>
              <a:t>Development </a:t>
            </a:r>
            <a:r>
              <a:rPr lang="en-CA" dirty="0" smtClean="0"/>
              <a:t>Bank-IDB </a:t>
            </a:r>
            <a:r>
              <a:rPr lang="en-CA" dirty="0"/>
              <a:t>“scorecard for sustainable </a:t>
            </a:r>
            <a:r>
              <a:rPr lang="en-CA" dirty="0" smtClean="0"/>
              <a:t>biofuels criteria</a:t>
            </a:r>
            <a:endParaRPr lang="en-US" b="1" dirty="0" smtClean="0"/>
          </a:p>
          <a:p>
            <a:pPr>
              <a:buFontTx/>
              <a:buChar char="-"/>
            </a:pPr>
            <a:r>
              <a:rPr lang="en-US" b="1" dirty="0" smtClean="0"/>
              <a:t>FAO </a:t>
            </a:r>
            <a:r>
              <a:rPr lang="en-US" b="1" dirty="0"/>
              <a:t>Integrated food-energy systems (IFES</a:t>
            </a:r>
            <a:r>
              <a:rPr lang="en-US" b="1" dirty="0" smtClean="0"/>
              <a:t>)</a:t>
            </a:r>
          </a:p>
          <a:p>
            <a:pPr>
              <a:buFontTx/>
              <a:buChar char="-"/>
            </a:pPr>
            <a:endParaRPr lang="en-US" b="1" dirty="0"/>
          </a:p>
          <a:p>
            <a:pPr>
              <a:buFontTx/>
              <a:buChar char="-"/>
            </a:pPr>
            <a:r>
              <a:rPr lang="en-US" b="1" dirty="0" smtClean="0"/>
              <a:t>However, intrinsic problems of TB are nor solved!</a:t>
            </a:r>
            <a:endParaRPr lang="pt-BR" dirty="0"/>
          </a:p>
        </p:txBody>
      </p:sp>
    </p:spTree>
    <p:extLst>
      <p:ext uri="{BB962C8B-B14F-4D97-AF65-F5344CB8AC3E}">
        <p14:creationId xmlns:p14="http://schemas.microsoft.com/office/powerpoint/2010/main" val="3612084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b="1" dirty="0"/>
              <a:t>Myths &amp; Facts about TB and MB</a:t>
            </a:r>
            <a:endParaRPr lang="pt-BR" b="1" dirty="0"/>
          </a:p>
        </p:txBody>
      </p:sp>
      <p:sp>
        <p:nvSpPr>
          <p:cNvPr id="3" name="Espaço Reservado para Conteúdo 2"/>
          <p:cNvSpPr>
            <a:spLocks noGrp="1"/>
          </p:cNvSpPr>
          <p:nvPr>
            <p:ph idx="1"/>
          </p:nvPr>
        </p:nvSpPr>
        <p:spPr/>
        <p:txBody>
          <a:bodyPr>
            <a:normAutofit fontScale="92500" lnSpcReduction="20000"/>
          </a:bodyPr>
          <a:lstStyle/>
          <a:p>
            <a:r>
              <a:rPr lang="en-US" b="1" dirty="0"/>
              <a:t>Can small production in few hectares, typically managed by a family to make a living with TB?</a:t>
            </a:r>
            <a:r>
              <a:rPr lang="en-US" dirty="0"/>
              <a:t> </a:t>
            </a:r>
            <a:endParaRPr lang="en-US" dirty="0" smtClean="0"/>
          </a:p>
          <a:p>
            <a:pPr marL="0" indent="0">
              <a:buNone/>
            </a:pPr>
            <a:r>
              <a:rPr lang="en-US" dirty="0" smtClean="0"/>
              <a:t>- No</a:t>
            </a:r>
            <a:r>
              <a:rPr lang="en-US" dirty="0"/>
              <a:t>, the benefits are too low and they are not qualified. </a:t>
            </a:r>
            <a:endParaRPr lang="en-US" dirty="0" smtClean="0"/>
          </a:p>
          <a:p>
            <a:pPr marL="0" indent="0">
              <a:buNone/>
            </a:pPr>
            <a:r>
              <a:rPr lang="en-US" dirty="0" smtClean="0"/>
              <a:t>- One </a:t>
            </a:r>
            <a:r>
              <a:rPr lang="en-US" dirty="0"/>
              <a:t>important point is that energy needs intrinsically to be produced at low cost, low effort and therefore the revenue obtained in few hectares will not be sufficient to maintain a family or a community. </a:t>
            </a:r>
            <a:endParaRPr lang="en-US" dirty="0" smtClean="0"/>
          </a:p>
          <a:p>
            <a:pPr marL="0" indent="0">
              <a:buNone/>
            </a:pPr>
            <a:r>
              <a:rPr lang="en-US" dirty="0" smtClean="0"/>
              <a:t>- This </a:t>
            </a:r>
            <a:r>
              <a:rPr lang="en-US" dirty="0"/>
              <a:t>is why, typically, economies of scale tend to favor large scale projects.</a:t>
            </a:r>
            <a:endParaRPr lang="pt-BR" dirty="0"/>
          </a:p>
        </p:txBody>
      </p:sp>
    </p:spTree>
    <p:extLst>
      <p:ext uri="{BB962C8B-B14F-4D97-AF65-F5344CB8AC3E}">
        <p14:creationId xmlns:p14="http://schemas.microsoft.com/office/powerpoint/2010/main" val="3812907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b="1" dirty="0" smtClean="0"/>
              <a:t>Myths &amp; Facts about TB and MB</a:t>
            </a:r>
            <a:endParaRPr lang="pt-BR" dirty="0"/>
          </a:p>
        </p:txBody>
      </p:sp>
      <p:sp>
        <p:nvSpPr>
          <p:cNvPr id="3" name="Espaço Reservado para Conteúdo 2"/>
          <p:cNvSpPr>
            <a:spLocks noGrp="1"/>
          </p:cNvSpPr>
          <p:nvPr>
            <p:ph idx="1"/>
          </p:nvPr>
        </p:nvSpPr>
        <p:spPr/>
        <p:txBody>
          <a:bodyPr>
            <a:normAutofit fontScale="70000" lnSpcReduction="20000"/>
          </a:bodyPr>
          <a:lstStyle/>
          <a:p>
            <a:r>
              <a:rPr lang="en-US" b="1" dirty="0"/>
              <a:t>Is MB always good and TB always bad? </a:t>
            </a:r>
          </a:p>
          <a:p>
            <a:pPr marL="0" indent="0">
              <a:buNone/>
            </a:pPr>
            <a:r>
              <a:rPr lang="en-US" b="1" dirty="0" smtClean="0"/>
              <a:t>- </a:t>
            </a:r>
            <a:r>
              <a:rPr lang="en-US" dirty="0" smtClean="0"/>
              <a:t>No</a:t>
            </a:r>
            <a:r>
              <a:rPr lang="en-US" dirty="0"/>
              <a:t>, MB can be bad too, but TB to be “good” it needs to be highly subsidized and integrated to an extent that it is difficult to distinguish from MB (e.g. cooperatives). So a cooperative is a way to combine positive aspects of small production and management with large scale MB management.</a:t>
            </a:r>
            <a:endParaRPr lang="pt-BR" dirty="0"/>
          </a:p>
          <a:p>
            <a:pPr marL="0" indent="0">
              <a:buNone/>
            </a:pPr>
            <a:r>
              <a:rPr lang="en-US" dirty="0" smtClean="0"/>
              <a:t>- TB </a:t>
            </a:r>
            <a:r>
              <a:rPr lang="en-US" dirty="0"/>
              <a:t>is often understood as a cultural activity and therefore many organizations do not position against and often protects TB because they don´t want to deal with these issues like sovereignty, self-determination, independence. </a:t>
            </a:r>
            <a:endParaRPr lang="en-US" dirty="0" smtClean="0"/>
          </a:p>
          <a:p>
            <a:pPr marL="0" indent="0">
              <a:buNone/>
            </a:pPr>
            <a:r>
              <a:rPr lang="en-US" dirty="0" smtClean="0"/>
              <a:t>- </a:t>
            </a:r>
            <a:r>
              <a:rPr lang="en-US" dirty="0" smtClean="0"/>
              <a:t>The </a:t>
            </a:r>
            <a:r>
              <a:rPr lang="en-US" dirty="0"/>
              <a:t>problem is that these so called “cultural activities” such as wood gathering by women, wood firing cooking in closed environments often brings very bad side effect consequences for women, for health, and other socio-economic aspects bringing the family and the less developed rural societies to a long term imprisonment. </a:t>
            </a:r>
            <a:endParaRPr lang="pt-BR" dirty="0"/>
          </a:p>
          <a:p>
            <a:endParaRPr lang="pt-BR" dirty="0"/>
          </a:p>
        </p:txBody>
      </p:sp>
    </p:spTree>
    <p:extLst>
      <p:ext uri="{BB962C8B-B14F-4D97-AF65-F5344CB8AC3E}">
        <p14:creationId xmlns:p14="http://schemas.microsoft.com/office/powerpoint/2010/main" val="298664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1" algn="ctr" rtl="0">
              <a:spcBef>
                <a:spcPct val="0"/>
              </a:spcBef>
            </a:pPr>
            <a:r>
              <a:rPr lang="en-US" sz="3200" b="1" dirty="0" smtClean="0">
                <a:latin typeface="+mn-lt"/>
              </a:rPr>
              <a:t>Why MB is more likely the way to go even in less developed countries?</a:t>
            </a:r>
            <a:endParaRPr lang="pt-BR" sz="3200" dirty="0">
              <a:latin typeface="+mn-lt"/>
            </a:endParaRPr>
          </a:p>
        </p:txBody>
      </p:sp>
      <p:sp>
        <p:nvSpPr>
          <p:cNvPr id="3" name="Espaço Reservado para Conteúdo 2"/>
          <p:cNvSpPr>
            <a:spLocks noGrp="1"/>
          </p:cNvSpPr>
          <p:nvPr>
            <p:ph idx="1"/>
          </p:nvPr>
        </p:nvSpPr>
        <p:spPr/>
        <p:txBody>
          <a:bodyPr>
            <a:normAutofit fontScale="62500" lnSpcReduction="20000"/>
          </a:bodyPr>
          <a:lstStyle/>
          <a:p>
            <a:r>
              <a:rPr lang="en-US" dirty="0"/>
              <a:t>The main reason why less developed countries need MB rather than TB is that they need to adopt a more professionalized agriculture, go to systematic/progressive improvements only possible in economy of </a:t>
            </a:r>
            <a:r>
              <a:rPr lang="en-US" dirty="0" smtClean="0"/>
              <a:t>scale.</a:t>
            </a:r>
          </a:p>
          <a:p>
            <a:r>
              <a:rPr lang="en-US" dirty="0" smtClean="0"/>
              <a:t>Another </a:t>
            </a:r>
            <a:r>
              <a:rPr lang="en-US" dirty="0"/>
              <a:t>fundamental reason to go to MB is that modern production systems most frequently optimize labor and frees women and children from semi-slave type of activities. MB also tends to reduce production costs and, if done right, tends to reduce negative environmental impacts/re-store biodiversity. </a:t>
            </a:r>
            <a:endParaRPr lang="en-US" dirty="0" smtClean="0"/>
          </a:p>
          <a:p>
            <a:r>
              <a:rPr lang="en-US" dirty="0" smtClean="0"/>
              <a:t>The </a:t>
            </a:r>
            <a:r>
              <a:rPr lang="en-US" dirty="0"/>
              <a:t>activities associated with production of MB is, therefore, given to qualified professionals, utilizing machinery when necessary to avoid intensive labor, freeing women, and children to other more noble tasks. </a:t>
            </a:r>
            <a:endParaRPr lang="pt-BR" dirty="0"/>
          </a:p>
          <a:p>
            <a:r>
              <a:rPr lang="en-US" dirty="0"/>
              <a:t>According to FAO “biofuels accounted for the fastest-growing market for agricultural products around the world and was a billion-dollar business. Increasing oil prices in recent years had had devastating effects on many poor countries, some of which spent six times as much on fuel as they did on health. In that regard, the modern form of bioenergy could create great opportunity” (</a:t>
            </a:r>
            <a:r>
              <a:rPr lang="en-US" dirty="0" err="1"/>
              <a:t>Raswant</a:t>
            </a:r>
            <a:r>
              <a:rPr lang="en-US" dirty="0"/>
              <a:t> et al., 2008</a:t>
            </a:r>
            <a:r>
              <a:rPr lang="en-US" dirty="0" smtClean="0"/>
              <a:t>).</a:t>
            </a:r>
            <a:endParaRPr lang="pt-BR" dirty="0"/>
          </a:p>
        </p:txBody>
      </p:sp>
    </p:spTree>
    <p:extLst>
      <p:ext uri="{BB962C8B-B14F-4D97-AF65-F5344CB8AC3E}">
        <p14:creationId xmlns:p14="http://schemas.microsoft.com/office/powerpoint/2010/main" val="1426145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1" algn="ctr" rtl="0">
              <a:spcBef>
                <a:spcPct val="0"/>
              </a:spcBef>
            </a:pPr>
            <a:r>
              <a:rPr lang="en-US" sz="2400" b="1" dirty="0">
                <a:latin typeface="Calibri" pitchFamily="34" charset="0"/>
              </a:rPr>
              <a:t>Correct use of fossil energy in developing countries can displace TB</a:t>
            </a:r>
            <a:r>
              <a:rPr lang="pt-BR" dirty="0"/>
              <a:t/>
            </a:r>
            <a:br>
              <a:rPr lang="pt-BR" dirty="0"/>
            </a:br>
            <a:endParaRPr lang="pt-BR" dirty="0"/>
          </a:p>
        </p:txBody>
      </p:sp>
      <p:sp>
        <p:nvSpPr>
          <p:cNvPr id="3" name="Espaço Reservado para Conteúdo 2"/>
          <p:cNvSpPr>
            <a:spLocks noGrp="1"/>
          </p:cNvSpPr>
          <p:nvPr>
            <p:ph idx="1"/>
          </p:nvPr>
        </p:nvSpPr>
        <p:spPr/>
        <p:txBody>
          <a:bodyPr>
            <a:normAutofit fontScale="55000" lnSpcReduction="20000"/>
          </a:bodyPr>
          <a:lstStyle/>
          <a:p>
            <a:r>
              <a:rPr lang="en-US" dirty="0"/>
              <a:t>Many times, the correct use of fossil energy can greatly benefit developing countries. Brazil introduced LPG in both urban and rural areas during the last 5 decades. Until the 50´ies Brazilian energy matrix depended heavily on fuel wood and charcoal. However with the fast urbanization process LPG was introduced changing habits of Brazilian population in nearly all regions, including the Amazon. Today practically all Brazilian territory is covered by LPG distribution system which involves oil companies. This example not only demonstrates that using fossil energy, in its early stages of development, can have positive impacts leading to better living conditions, particularly to the low income population.</a:t>
            </a:r>
            <a:endParaRPr lang="pt-BR" dirty="0"/>
          </a:p>
          <a:p>
            <a:r>
              <a:rPr lang="en-US" dirty="0"/>
              <a:t>Also diesel can be used to slow down deforestation. Diesel has been introduced in the Amazon area for power. Today nearly 10% of all diesel consumed in Brazil is in the Amazon region, helping to protect the forest and giving better living conditions for the population, despite the great logistic difficulties associated with diesel transportation in the region.</a:t>
            </a:r>
            <a:endParaRPr lang="pt-BR" dirty="0"/>
          </a:p>
          <a:p>
            <a:r>
              <a:rPr lang="en-US" dirty="0"/>
              <a:t>Later, when a country starts to improve socio-economic conditions some complementary bio-based fuels can be used, such as bioethanol gel in ethanol cooking stoves. Later MB can be introduced completing the transition to a more affluent society. </a:t>
            </a:r>
            <a:endParaRPr lang="pt-BR" dirty="0"/>
          </a:p>
          <a:p>
            <a:endParaRPr lang="pt-BR" dirty="0"/>
          </a:p>
        </p:txBody>
      </p:sp>
    </p:spTree>
    <p:extLst>
      <p:ext uri="{BB962C8B-B14F-4D97-AF65-F5344CB8AC3E}">
        <p14:creationId xmlns:p14="http://schemas.microsoft.com/office/powerpoint/2010/main" val="122242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en-US" b="1" dirty="0"/>
              <a:t>Potential impacts of MB in developing countries: Brazilian case</a:t>
            </a:r>
            <a:r>
              <a:rPr lang="pt-BR" dirty="0"/>
              <a:t/>
            </a:r>
            <a:br>
              <a:rPr lang="pt-BR" dirty="0"/>
            </a:br>
            <a:endParaRPr lang="pt-BR" dirty="0"/>
          </a:p>
        </p:txBody>
      </p:sp>
      <p:pic>
        <p:nvPicPr>
          <p:cNvPr id="4" name="Espaço Reservado para Conteúdo 3"/>
          <p:cNvPicPr>
            <a:picLocks noGrp="1"/>
          </p:cNvPicPr>
          <p:nvPr>
            <p:ph idx="1"/>
          </p:nvPr>
        </p:nvPicPr>
        <p:blipFill>
          <a:blip r:embed="rId2"/>
          <a:stretch>
            <a:fillRect/>
          </a:stretch>
        </p:blipFill>
        <p:spPr>
          <a:xfrm>
            <a:off x="304800" y="2132453"/>
            <a:ext cx="8686800" cy="3369381"/>
          </a:xfrm>
          <a:prstGeom prst="rect">
            <a:avLst/>
          </a:prstGeom>
        </p:spPr>
      </p:pic>
      <p:sp>
        <p:nvSpPr>
          <p:cNvPr id="5" name="Retângulo 4"/>
          <p:cNvSpPr/>
          <p:nvPr/>
        </p:nvSpPr>
        <p:spPr>
          <a:xfrm>
            <a:off x="2699792" y="1484784"/>
            <a:ext cx="3203634" cy="369332"/>
          </a:xfrm>
          <a:prstGeom prst="rect">
            <a:avLst/>
          </a:prstGeom>
        </p:spPr>
        <p:txBody>
          <a:bodyPr wrap="none">
            <a:spAutoFit/>
          </a:bodyPr>
          <a:lstStyle/>
          <a:p>
            <a:pPr lvl="1"/>
            <a:r>
              <a:rPr lang="en-US" b="1" dirty="0"/>
              <a:t>Production costs reduction</a:t>
            </a:r>
            <a:endParaRPr lang="pt-BR" dirty="0"/>
          </a:p>
        </p:txBody>
      </p:sp>
    </p:spTree>
    <p:extLst>
      <p:ext uri="{BB962C8B-B14F-4D97-AF65-F5344CB8AC3E}">
        <p14:creationId xmlns:p14="http://schemas.microsoft.com/office/powerpoint/2010/main" val="3364495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en-US" b="1" dirty="0"/>
              <a:t>Potential impacts of MB in developing countries: Brazilian case</a:t>
            </a:r>
            <a:r>
              <a:rPr lang="pt-BR" dirty="0"/>
              <a:t/>
            </a:r>
            <a:br>
              <a:rPr lang="pt-BR" dirty="0"/>
            </a:br>
            <a:endParaRPr lang="pt-BR" dirty="0"/>
          </a:p>
        </p:txBody>
      </p:sp>
      <p:sp>
        <p:nvSpPr>
          <p:cNvPr id="6" name="Retângulo 5"/>
          <p:cNvSpPr/>
          <p:nvPr/>
        </p:nvSpPr>
        <p:spPr>
          <a:xfrm>
            <a:off x="2165730" y="1668036"/>
            <a:ext cx="4390626" cy="369332"/>
          </a:xfrm>
          <a:prstGeom prst="rect">
            <a:avLst/>
          </a:prstGeom>
        </p:spPr>
        <p:txBody>
          <a:bodyPr wrap="none">
            <a:spAutoFit/>
          </a:bodyPr>
          <a:lstStyle/>
          <a:p>
            <a:pPr lvl="1"/>
            <a:r>
              <a:rPr lang="en-US" b="1" dirty="0"/>
              <a:t>Salary and improvements in job quality</a:t>
            </a:r>
            <a:endParaRPr lang="pt-BR" dirty="0"/>
          </a:p>
        </p:txBody>
      </p:sp>
      <p:pic>
        <p:nvPicPr>
          <p:cNvPr id="7" name="Imagem 6"/>
          <p:cNvPicPr/>
          <p:nvPr/>
        </p:nvPicPr>
        <p:blipFill>
          <a:blip r:embed="rId2"/>
          <a:stretch>
            <a:fillRect/>
          </a:stretch>
        </p:blipFill>
        <p:spPr>
          <a:xfrm>
            <a:off x="1582102" y="2276475"/>
            <a:ext cx="5979795" cy="2305050"/>
          </a:xfrm>
          <a:prstGeom prst="rect">
            <a:avLst/>
          </a:prstGeom>
        </p:spPr>
      </p:pic>
    </p:spTree>
    <p:extLst>
      <p:ext uri="{BB962C8B-B14F-4D97-AF65-F5344CB8AC3E}">
        <p14:creationId xmlns:p14="http://schemas.microsoft.com/office/powerpoint/2010/main" val="118095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b="1" dirty="0" smtClean="0"/>
              <a:t>Potential impacts of MB in developing countries: Brazilian case</a:t>
            </a:r>
            <a:endParaRPr lang="pt-BR" dirty="0"/>
          </a:p>
        </p:txBody>
      </p:sp>
      <p:pic>
        <p:nvPicPr>
          <p:cNvPr id="4" name="Imagem 3"/>
          <p:cNvPicPr/>
          <p:nvPr/>
        </p:nvPicPr>
        <p:blipFill>
          <a:blip r:embed="rId2"/>
          <a:stretch>
            <a:fillRect/>
          </a:stretch>
        </p:blipFill>
        <p:spPr>
          <a:xfrm>
            <a:off x="1536700" y="2301557"/>
            <a:ext cx="6070600" cy="2254885"/>
          </a:xfrm>
          <a:prstGeom prst="rect">
            <a:avLst/>
          </a:prstGeom>
        </p:spPr>
      </p:pic>
      <p:sp>
        <p:nvSpPr>
          <p:cNvPr id="5" name="Retângulo 4"/>
          <p:cNvSpPr/>
          <p:nvPr/>
        </p:nvSpPr>
        <p:spPr>
          <a:xfrm>
            <a:off x="2843808" y="1772816"/>
            <a:ext cx="2929456" cy="369332"/>
          </a:xfrm>
          <a:prstGeom prst="rect">
            <a:avLst/>
          </a:prstGeom>
        </p:spPr>
        <p:txBody>
          <a:bodyPr wrap="none">
            <a:spAutoFit/>
          </a:bodyPr>
          <a:lstStyle/>
          <a:p>
            <a:pPr lvl="1"/>
            <a:r>
              <a:rPr lang="en-US" b="1" dirty="0"/>
              <a:t>Deforestation reduction</a:t>
            </a:r>
            <a:endParaRPr lang="pt-BR" dirty="0"/>
          </a:p>
        </p:txBody>
      </p:sp>
    </p:spTree>
    <p:extLst>
      <p:ext uri="{BB962C8B-B14F-4D97-AF65-F5344CB8AC3E}">
        <p14:creationId xmlns:p14="http://schemas.microsoft.com/office/powerpoint/2010/main" val="3236758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en-US" b="1" dirty="0"/>
              <a:t>The Role of S&amp;T&amp;I in developing modern sustainable </a:t>
            </a:r>
            <a:r>
              <a:rPr lang="en-US" b="1" dirty="0" smtClean="0"/>
              <a:t>bioenergy</a:t>
            </a:r>
            <a:endParaRPr lang="pt-BR" dirty="0"/>
          </a:p>
        </p:txBody>
      </p:sp>
      <p:sp>
        <p:nvSpPr>
          <p:cNvPr id="3" name="Espaço Reservado para Conteúdo 2"/>
          <p:cNvSpPr>
            <a:spLocks noGrp="1"/>
          </p:cNvSpPr>
          <p:nvPr>
            <p:ph idx="1"/>
          </p:nvPr>
        </p:nvSpPr>
        <p:spPr/>
        <p:txBody>
          <a:bodyPr>
            <a:normAutofit fontScale="55000" lnSpcReduction="20000"/>
          </a:bodyPr>
          <a:lstStyle/>
          <a:p>
            <a:r>
              <a:rPr lang="en-US" dirty="0"/>
              <a:t>Having presented the main arguments in favor of MB compared to TB for developing countries, it is also essential to develop a long-term strategy regarding adequate plant varieties, adequate infrastructure and qualified labor and scientists.</a:t>
            </a:r>
            <a:endParaRPr lang="pt-BR" dirty="0"/>
          </a:p>
          <a:p>
            <a:r>
              <a:rPr lang="en-US" dirty="0"/>
              <a:t>Investments in science and technology development have greatly helped Brazil to improve its agriculture and its energy matrix. With sound R&amp;D investments in agriculture (e.g. </a:t>
            </a:r>
            <a:r>
              <a:rPr lang="en-US" dirty="0" err="1"/>
              <a:t>Embrapa</a:t>
            </a:r>
            <a:r>
              <a:rPr lang="en-US" dirty="0"/>
              <a:t> for soybeans and sugarcane breeding programs: IAC, CTC, </a:t>
            </a:r>
            <a:r>
              <a:rPr lang="en-US" dirty="0" err="1"/>
              <a:t>Ridesa</a:t>
            </a:r>
            <a:r>
              <a:rPr lang="en-US" dirty="0"/>
              <a:t>) (Cortez et al., 2014) notably after 1970 Brazil could implement MB programs and reduce hunger (FAO, 2015b) consequently increasing food (IBGE, 2014) and energy securities (EPE, 2017). The São Paulo Research Foundation (FAPESP) is investing significant amount of resources to improve MB approaching it to the industrialized agriculture concept (BIOEN-FAPESP, 2017).</a:t>
            </a:r>
            <a:endParaRPr lang="pt-BR" dirty="0"/>
          </a:p>
          <a:p>
            <a:r>
              <a:rPr lang="en-US" dirty="0"/>
              <a:t>It is of course questionable how much can be done by S&amp;T to improve TB in developing countries. It seems to be absolutely necessary investments in proper infrastructure (roads, harbors, and also social infrastructure) and production of qualified labor at all levels (workers to operate trucks, agricultural machinery, mills etc.) and of course universities to produce engineers and scientists to build a truly sustainable production system.</a:t>
            </a:r>
            <a:endParaRPr lang="pt-BR" dirty="0"/>
          </a:p>
          <a:p>
            <a:endParaRPr lang="pt-BR" dirty="0"/>
          </a:p>
        </p:txBody>
      </p:sp>
    </p:spTree>
    <p:extLst>
      <p:ext uri="{BB962C8B-B14F-4D97-AF65-F5344CB8AC3E}">
        <p14:creationId xmlns:p14="http://schemas.microsoft.com/office/powerpoint/2010/main" val="2172374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1" algn="ctr" rtl="0">
              <a:spcBef>
                <a:spcPct val="0"/>
              </a:spcBef>
            </a:pPr>
            <a:r>
              <a:rPr lang="en-US" b="1" dirty="0"/>
              <a:t>Comparing social indicators TB, MB and variations </a:t>
            </a:r>
            <a:endParaRPr lang="pt-BR" dirty="0"/>
          </a:p>
        </p:txBody>
      </p:sp>
      <p:sp>
        <p:nvSpPr>
          <p:cNvPr id="5" name="Rectangle 1"/>
          <p:cNvSpPr>
            <a:spLocks noChangeArrowheads="1"/>
          </p:cNvSpPr>
          <p:nvPr/>
        </p:nvSpPr>
        <p:spPr bwMode="auto">
          <a:xfrm>
            <a:off x="950913" y="15732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99829" tIns="45720" rIns="899829"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Calibri" pitchFamily="34" charset="0"/>
                <a:cs typeface="Arial" pitchFamily="34" charset="0"/>
              </a:rPr>
              <a:t/>
            </a:r>
            <a:br>
              <a:rPr kumimoji="0" lang="en-US" sz="1100" b="0" i="0" u="none" strike="noStrike" cap="none" normalizeH="0" baseline="0" smtClean="0">
                <a:ln>
                  <a:noFill/>
                </a:ln>
                <a:solidFill>
                  <a:schemeClr val="tx1"/>
                </a:solidFill>
                <a:effectLst/>
                <a:latin typeface="Arial" pitchFamily="34" charset="0"/>
                <a:ea typeface="Calibri"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1185863"/>
            <a:ext cx="8801638" cy="5031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6488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smtClean="0"/>
              <a:t>Conclusions</a:t>
            </a:r>
            <a:endParaRPr lang="pt-BR" dirty="0"/>
          </a:p>
        </p:txBody>
      </p:sp>
      <p:sp>
        <p:nvSpPr>
          <p:cNvPr id="3" name="Espaço Reservado para Conteúdo 2"/>
          <p:cNvSpPr>
            <a:spLocks noGrp="1"/>
          </p:cNvSpPr>
          <p:nvPr>
            <p:ph idx="1"/>
          </p:nvPr>
        </p:nvSpPr>
        <p:spPr/>
        <p:txBody>
          <a:bodyPr>
            <a:normAutofit fontScale="47500" lnSpcReduction="20000"/>
          </a:bodyPr>
          <a:lstStyle/>
          <a:p>
            <a:r>
              <a:rPr lang="en-US" dirty="0"/>
              <a:t>Reconciling food security and energy security goals may represent a very difficult task with TB. Instead, contrarily to what many policy advisors recommend, the best solution, even for less developed countries, is to adopt MB model integrated with food production systems, combined with the introduction of adequate fossil fuel to improve quality of life.</a:t>
            </a:r>
            <a:endParaRPr lang="pt-BR" dirty="0"/>
          </a:p>
          <a:p>
            <a:r>
              <a:rPr lang="en-US" dirty="0"/>
              <a:t>TB is frequently used in less developed countries because of their apparently low cost and lack of available other energy options. However TB true cost is not evident and does not appear as direct short term cost to the user. Since it represents an energy version of traditional agriculture which is based on reproducing natural production environment, pure TB is actually a step back because it intrinsically denies the gains from agriculture revolution.</a:t>
            </a:r>
            <a:endParaRPr lang="pt-BR" dirty="0"/>
          </a:p>
          <a:p>
            <a:r>
              <a:rPr lang="en-US" dirty="0"/>
              <a:t>How can we eliminate poverty? Is it insisting in TB and its consequences?</a:t>
            </a:r>
            <a:endParaRPr lang="pt-BR" dirty="0"/>
          </a:p>
          <a:p>
            <a:r>
              <a:rPr lang="en-US" dirty="0"/>
              <a:t>Conclusion: yes, there is a correlation between hunger and TB use throughout the world. The recommendation of TB to improve food security is going to aggravate the problem. One important issue for less developed countries is to promote development and legalize all civil society transaction, including land tenure issues and formal commercial trade.</a:t>
            </a:r>
            <a:endParaRPr lang="pt-BR" dirty="0"/>
          </a:p>
          <a:p>
            <a:r>
              <a:rPr lang="en-US" dirty="0"/>
              <a:t>If the recommendation for less developed countries is to produce TB, it can be concluded that there will be no surpluses; therefore the exports alternative can be automatically discarded. Also it can be concluded that, since the TB footprint is highly negative (high CO</a:t>
            </a:r>
            <a:r>
              <a:rPr lang="en-US" baseline="-25000" dirty="0"/>
              <a:t>2</a:t>
            </a:r>
            <a:r>
              <a:rPr lang="en-US" dirty="0"/>
              <a:t> emissions) it doesn´t also contribute to GHG mitigation. </a:t>
            </a:r>
            <a:endParaRPr lang="pt-BR" dirty="0"/>
          </a:p>
          <a:p>
            <a:r>
              <a:rPr lang="en-US" dirty="0"/>
              <a:t>On the other hand the recommendation of MB to less developed countries, utilizing available knowledge, can yield very positive social and economic impacts, helping to introduce these economies in the XXI century.</a:t>
            </a:r>
            <a:endParaRPr lang="pt-BR" dirty="0"/>
          </a:p>
          <a:p>
            <a:endParaRPr lang="pt-BR" dirty="0"/>
          </a:p>
        </p:txBody>
      </p:sp>
    </p:spTree>
    <p:extLst>
      <p:ext uri="{BB962C8B-B14F-4D97-AF65-F5344CB8AC3E}">
        <p14:creationId xmlns:p14="http://schemas.microsoft.com/office/powerpoint/2010/main" val="1328898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0"/>
            <a:r>
              <a:rPr lang="en-US" b="1" dirty="0" smtClean="0"/>
              <a:t>Acknowledgments</a:t>
            </a:r>
            <a:endParaRPr lang="pt-BR" dirty="0"/>
          </a:p>
        </p:txBody>
      </p:sp>
      <p:sp>
        <p:nvSpPr>
          <p:cNvPr id="3" name="Espaço Reservado para Conteúdo 2"/>
          <p:cNvSpPr>
            <a:spLocks noGrp="1"/>
          </p:cNvSpPr>
          <p:nvPr>
            <p:ph idx="1"/>
          </p:nvPr>
        </p:nvSpPr>
        <p:spPr/>
        <p:txBody>
          <a:bodyPr>
            <a:normAutofit/>
          </a:bodyPr>
          <a:lstStyle/>
          <a:p>
            <a:r>
              <a:rPr lang="en-US" dirty="0"/>
              <a:t>The </a:t>
            </a:r>
            <a:r>
              <a:rPr lang="en-US" i="1" dirty="0"/>
              <a:t>BIOENERGY CONTRIBUTION OF LATIN AMERICA, CARIBBEAN AND AFRICA TO THE GSB PROJECT – </a:t>
            </a:r>
            <a:r>
              <a:rPr lang="en-US" i="1" dirty="0" err="1"/>
              <a:t>LACAf</a:t>
            </a:r>
            <a:r>
              <a:rPr lang="en-US" i="1" dirty="0"/>
              <a:t> </a:t>
            </a:r>
            <a:r>
              <a:rPr lang="en-US" dirty="0"/>
              <a:t>Project was funded by FAPESP (project number 2012/00282-3) involving participants from several universities, research centers and private sector. </a:t>
            </a:r>
            <a:endParaRPr lang="en-US" dirty="0" smtClean="0"/>
          </a:p>
        </p:txBody>
      </p:sp>
    </p:spTree>
    <p:extLst>
      <p:ext uri="{BB962C8B-B14F-4D97-AF65-F5344CB8AC3E}">
        <p14:creationId xmlns:p14="http://schemas.microsoft.com/office/powerpoint/2010/main" val="22150031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gem">
  <a:themeElements>
    <a:clrScheme name="Viagem">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gem">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gem">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49</TotalTime>
  <Words>2292</Words>
  <Application>Microsoft Office PowerPoint</Application>
  <PresentationFormat>Apresentação na tela (4:3)</PresentationFormat>
  <Paragraphs>102</Paragraphs>
  <Slides>23</Slides>
  <Notes>0</Notes>
  <HiddenSlides>0</HiddenSlides>
  <MMClips>0</MMClips>
  <ScaleCrop>false</ScaleCrop>
  <HeadingPairs>
    <vt:vector size="4" baseType="variant">
      <vt:variant>
        <vt:lpstr>Tema</vt:lpstr>
      </vt:variant>
      <vt:variant>
        <vt:i4>1</vt:i4>
      </vt:variant>
      <vt:variant>
        <vt:lpstr>Títulos de slides</vt:lpstr>
      </vt:variant>
      <vt:variant>
        <vt:i4>23</vt:i4>
      </vt:variant>
    </vt:vector>
  </HeadingPairs>
  <TitlesOfParts>
    <vt:vector size="24" baseType="lpstr">
      <vt:lpstr>Viagem</vt:lpstr>
      <vt:lpstr>Traditional or Modern Bioenergy: which developing countries can mostly benefit?  Luís Cortez cortez@unicamp.br </vt:lpstr>
      <vt:lpstr>DisclaiMer</vt:lpstr>
      <vt:lpstr>Hypothesis</vt:lpstr>
      <vt:lpstr>Bioenergy</vt:lpstr>
      <vt:lpstr>Facts about Traditional Bioenergy</vt:lpstr>
      <vt:lpstr>Estimated renewable energy share of global final energy consumption (2015) </vt:lpstr>
      <vt:lpstr>Where there is TB there is hunger coincidence??</vt:lpstr>
      <vt:lpstr>Developing countries:  use of TB vs. poverty, undernourishment, electricity access </vt:lpstr>
      <vt:lpstr>traditional bioenergy (TB): </vt:lpstr>
      <vt:lpstr>MODERN bioenergy (TB):</vt:lpstr>
      <vt:lpstr>bioenergy systems models according to agriculture and industrial scales and technological/management levels.</vt:lpstr>
      <vt:lpstr>Myths &amp; Facts about TB and MB</vt:lpstr>
      <vt:lpstr>Myths &amp; Facts about TB and MB</vt:lpstr>
      <vt:lpstr>Myths &amp; Facts about TB and MB</vt:lpstr>
      <vt:lpstr>Why MB is more likely the way to go even in less developed countries?</vt:lpstr>
      <vt:lpstr>Correct use of fossil energy in developing countries can displace TB </vt:lpstr>
      <vt:lpstr>Potential impacts of MB in developing countries: Brazilian case </vt:lpstr>
      <vt:lpstr>Potential impacts of MB in developing countries: Brazilian case </vt:lpstr>
      <vt:lpstr>Potential impacts of MB in developing countries: Brazilian case</vt:lpstr>
      <vt:lpstr>The Role of S&amp;T&amp;I in developing modern sustainable bioenergy</vt:lpstr>
      <vt:lpstr>Comparing social indicators TB, MB and variations </vt:lpstr>
      <vt:lpstr>Conclusions</vt:lpstr>
      <vt:lpstr>Acknowledgments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Traditional or Modern Bioenergy: which developing countries can mostly benefit? Luís Cortez</dc:title>
  <dc:creator>Unicamp</dc:creator>
  <cp:lastModifiedBy>Unicamp</cp:lastModifiedBy>
  <cp:revision>9</cp:revision>
  <dcterms:created xsi:type="dcterms:W3CDTF">2017-06-17T14:01:55Z</dcterms:created>
  <dcterms:modified xsi:type="dcterms:W3CDTF">2017-06-17T16:03:53Z</dcterms:modified>
</cp:coreProperties>
</file>