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customXml/itemProps4.xml" ContentType="application/vnd.openxmlformats-officedocument.customXml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745" r:id="rId5"/>
  </p:sldMasterIdLst>
  <p:notesMasterIdLst>
    <p:notesMasterId r:id="rId17"/>
  </p:notesMasterIdLst>
  <p:handoutMasterIdLst>
    <p:handoutMasterId r:id="rId18"/>
  </p:handoutMasterIdLst>
  <p:sldIdLst>
    <p:sldId id="558" r:id="rId6"/>
    <p:sldId id="564" r:id="rId7"/>
    <p:sldId id="580" r:id="rId8"/>
    <p:sldId id="565" r:id="rId9"/>
    <p:sldId id="567" r:id="rId10"/>
    <p:sldId id="581" r:id="rId11"/>
    <p:sldId id="582" r:id="rId12"/>
    <p:sldId id="583" r:id="rId13"/>
    <p:sldId id="586" r:id="rId14"/>
    <p:sldId id="588" r:id="rId15"/>
    <p:sldId id="573" r:id="rId16"/>
  </p:sldIdLst>
  <p:sldSz cx="9144000" cy="6858000" type="screen4x3"/>
  <p:notesSz cx="7023100" cy="9309100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illy Zhang" initials="Lilly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7DC7"/>
    <a:srgbClr val="3366FF"/>
    <a:srgbClr val="80ED7B"/>
    <a:srgbClr val="0000FF"/>
    <a:srgbClr val="FAE90E"/>
    <a:srgbClr val="FFC000"/>
    <a:srgbClr val="CDCDCD"/>
    <a:srgbClr val="C49500"/>
    <a:srgbClr val="006600"/>
    <a:srgbClr val="E9502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06" autoAdjust="0"/>
    <p:restoredTop sz="93838" autoAdjust="0"/>
  </p:normalViewPr>
  <p:slideViewPr>
    <p:cSldViewPr snapToGrid="0" showGuides="1">
      <p:cViewPr>
        <p:scale>
          <a:sx n="93" d="100"/>
          <a:sy n="93" d="100"/>
        </p:scale>
        <p:origin x="-2412" y="-780"/>
      </p:cViewPr>
      <p:guideLst>
        <p:guide orient="horz" pos="193"/>
        <p:guide orient="horz" pos="1264"/>
        <p:guide orient="horz" pos="850"/>
        <p:guide orient="horz" pos="3985"/>
        <p:guide orient="horz" pos="2927"/>
        <p:guide orient="horz" pos="3550"/>
        <p:guide orient="horz" pos="1111"/>
        <p:guide pos="3353"/>
        <p:guide pos="146"/>
        <p:guide pos="287"/>
        <p:guide pos="5614"/>
        <p:guide pos="5470"/>
        <p:guide pos="917"/>
      </p:guideLst>
    </p:cSldViewPr>
  </p:slideViewPr>
  <p:outlineViewPr>
    <p:cViewPr>
      <p:scale>
        <a:sx n="33" d="100"/>
        <a:sy n="33" d="100"/>
      </p:scale>
      <p:origin x="0" y="602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33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commentAuthors" Target="commentAuthor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image" Target="../media/image1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275" y="0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A5A7C9-D551-48A7-A450-2C0D7EFB1A53}" type="datetimeFigureOut">
              <a:rPr lang="en-US" smtClean="0"/>
              <a:pPr/>
              <a:t>5/16/2014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275" y="8842375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E994C9-4E5B-4DC6-A437-E09DA20C82E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43125" cy="465381"/>
          </a:xfrm>
          <a:prstGeom prst="rect">
            <a:avLst/>
          </a:prstGeom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978339" y="0"/>
            <a:ext cx="3043125" cy="465381"/>
          </a:xfrm>
          <a:prstGeom prst="rect">
            <a:avLst/>
          </a:prstGeom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A3A7C58-27CC-4463-907C-5A53DB9FEDED}" type="datetimeFigureOut">
              <a:rPr lang="ja-JP" altLang="en-US"/>
              <a:pPr/>
              <a:t>2014/5/16</a:t>
            </a:fld>
            <a:endParaRPr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1185863" y="700088"/>
            <a:ext cx="4652962" cy="3489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pPr lvl="0"/>
            <a:endParaRPr lang="ja-JP" altLang="en-US" noProof="0" smtClean="0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702639" y="4421860"/>
            <a:ext cx="5617825" cy="4188426"/>
          </a:xfrm>
          <a:prstGeom prst="rect">
            <a:avLst/>
          </a:prstGeom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1" y="8842234"/>
            <a:ext cx="3043125" cy="465380"/>
          </a:xfrm>
          <a:prstGeom prst="rect">
            <a:avLst/>
          </a:prstGeom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978339" y="8842234"/>
            <a:ext cx="3043125" cy="465380"/>
          </a:xfrm>
          <a:prstGeom prst="rect">
            <a:avLst/>
          </a:prstGeom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48542D1-98F4-4908-99BC-3D468189B393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="" xmlns:p14="http://schemas.microsoft.com/office/powerpoint/2010/main" val="12849392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New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9" descr="tkd_ppt_bar_01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16088"/>
            <a:ext cx="9144000" cy="342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8" descr="PPT_Top_Dakiyama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0950" y="0"/>
            <a:ext cx="15430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29"/>
          <p:cNvSpPr/>
          <p:nvPr userDrawn="1"/>
        </p:nvSpPr>
        <p:spPr>
          <a:xfrm>
            <a:off x="9525" y="6434138"/>
            <a:ext cx="5292725" cy="404812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altLang="ja-JP" dirty="0">
              <a:solidFill>
                <a:srgbClr val="FFFFFF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395288" y="2265363"/>
            <a:ext cx="6928460" cy="1287823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2800" b="1">
                <a:solidFill>
                  <a:schemeClr val="tx1"/>
                </a:solidFill>
                <a:latin typeface="+mn-lt"/>
                <a:ea typeface="HGPｺﾞｼｯｸE" pitchFamily="50" charset="-128"/>
              </a:defRPr>
            </a:lvl1pPr>
          </a:lstStyle>
          <a:p>
            <a:r>
              <a:rPr lang="en-US" altLang="ja-JP" dirty="0" smtClean="0"/>
              <a:t>Text</a:t>
            </a:r>
            <a:endParaRPr lang="ja-JP" altLang="en-US" dirty="0"/>
          </a:p>
        </p:txBody>
      </p:sp>
      <p:sp>
        <p:nvSpPr>
          <p:cNvPr id="12" name="テキスト プレースホルダ 10"/>
          <p:cNvSpPr>
            <a:spLocks noGrp="1"/>
          </p:cNvSpPr>
          <p:nvPr>
            <p:ph type="body" sz="quarter" idx="11" hasCustomPrompt="1"/>
          </p:nvPr>
        </p:nvSpPr>
        <p:spPr>
          <a:xfrm>
            <a:off x="395288" y="5696712"/>
            <a:ext cx="4176712" cy="234255"/>
          </a:xfrm>
        </p:spPr>
        <p:txBody>
          <a:bodyPr>
            <a:noAutofit/>
          </a:bodyPr>
          <a:lstStyle>
            <a:lvl1pPr>
              <a:lnSpc>
                <a:spcPts val="1400"/>
              </a:lnSpc>
              <a:buFontTx/>
              <a:buNone/>
              <a:defRPr sz="1600">
                <a:solidFill>
                  <a:srgbClr val="4C4948"/>
                </a:solidFill>
                <a:latin typeface="+mn-lt"/>
                <a:ea typeface="HGPｺﾞｼｯｸM" pitchFamily="50" charset="-128"/>
              </a:defRPr>
            </a:lvl1pPr>
            <a:lvl2pPr>
              <a:buFontTx/>
              <a:buNone/>
              <a:defRPr sz="1200">
                <a:latin typeface="+mn-ea"/>
                <a:ea typeface="+mn-ea"/>
              </a:defRPr>
            </a:lvl2pPr>
            <a:lvl3pPr>
              <a:buFontTx/>
              <a:buNone/>
              <a:defRPr sz="1200">
                <a:latin typeface="+mn-ea"/>
                <a:ea typeface="+mn-ea"/>
              </a:defRPr>
            </a:lvl3pPr>
            <a:lvl4pPr>
              <a:buFontTx/>
              <a:buNone/>
              <a:defRPr sz="1200">
                <a:latin typeface="+mn-ea"/>
                <a:ea typeface="+mn-ea"/>
              </a:defRPr>
            </a:lvl4pPr>
            <a:lvl5pPr>
              <a:buFontTx/>
              <a:buNone/>
              <a:defRPr sz="1200">
                <a:latin typeface="+mn-ea"/>
                <a:ea typeface="+mn-ea"/>
              </a:defRPr>
            </a:lvl5pPr>
          </a:lstStyle>
          <a:p>
            <a:pPr lvl="0"/>
            <a:r>
              <a:rPr lang="en-US" altLang="ja-JP" dirty="0" smtClean="0"/>
              <a:t>Text</a:t>
            </a:r>
            <a:endParaRPr lang="ja-JP" altLang="en-US" dirty="0" smtClean="0"/>
          </a:p>
        </p:txBody>
      </p:sp>
      <p:sp>
        <p:nvSpPr>
          <p:cNvPr id="15" name="テキスト プレースホルダ 10"/>
          <p:cNvSpPr>
            <a:spLocks noGrp="1"/>
          </p:cNvSpPr>
          <p:nvPr>
            <p:ph type="body" sz="quarter" idx="13" hasCustomPrompt="1"/>
          </p:nvPr>
        </p:nvSpPr>
        <p:spPr>
          <a:xfrm>
            <a:off x="395288" y="3578330"/>
            <a:ext cx="6929437" cy="648072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2000" b="0">
                <a:solidFill>
                  <a:schemeClr val="tx1"/>
                </a:solidFill>
                <a:latin typeface="+mn-lt"/>
                <a:ea typeface="+mn-ea"/>
              </a:defRPr>
            </a:lvl1pPr>
            <a:lvl2pPr>
              <a:buFontTx/>
              <a:buNone/>
              <a:defRPr sz="1200">
                <a:latin typeface="+mn-ea"/>
                <a:ea typeface="+mn-ea"/>
              </a:defRPr>
            </a:lvl2pPr>
            <a:lvl3pPr>
              <a:buFontTx/>
              <a:buNone/>
              <a:defRPr sz="1200">
                <a:latin typeface="+mn-ea"/>
                <a:ea typeface="+mn-ea"/>
              </a:defRPr>
            </a:lvl3pPr>
            <a:lvl4pPr>
              <a:buFontTx/>
              <a:buNone/>
              <a:defRPr sz="1200">
                <a:latin typeface="+mn-ea"/>
                <a:ea typeface="+mn-ea"/>
              </a:defRPr>
            </a:lvl4pPr>
            <a:lvl5pPr>
              <a:buFontTx/>
              <a:buNone/>
              <a:defRPr sz="1200">
                <a:latin typeface="+mn-ea"/>
                <a:ea typeface="+mn-ea"/>
              </a:defRPr>
            </a:lvl5pPr>
          </a:lstStyle>
          <a:p>
            <a:pPr lvl="0"/>
            <a:r>
              <a:rPr lang="en-US" altLang="ja-JP" dirty="0" smtClean="0"/>
              <a:t>Text</a:t>
            </a:r>
            <a:endParaRPr lang="ja-JP" altLang="en-US" dirty="0" smtClean="0"/>
          </a:p>
        </p:txBody>
      </p:sp>
      <p:sp>
        <p:nvSpPr>
          <p:cNvPr id="16" name="スライド番号プレースホルダ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fld id="{606A2A2A-6B56-43B4-99A9-7904D5A4201C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="" xmlns:p14="http://schemas.microsoft.com/office/powerpoint/2010/main" val="293719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keaway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18872" y="1"/>
            <a:ext cx="7927848" cy="404664"/>
          </a:xfrm>
          <a:prstGeom prst="rect">
            <a:avLst/>
          </a:prstGeom>
        </p:spPr>
        <p:txBody>
          <a:bodyPr anchor="b"/>
          <a:lstStyle>
            <a:lvl1pPr>
              <a:defRPr sz="2000" b="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118872" y="1236663"/>
            <a:ext cx="8793353" cy="4889500"/>
          </a:xfrm>
        </p:spPr>
        <p:txBody>
          <a:bodyPr>
            <a:noAutofit/>
          </a:bodyPr>
          <a:lstStyle>
            <a:lvl1pPr marL="171450" indent="-171450">
              <a:defRPr sz="1600">
                <a:solidFill>
                  <a:schemeClr val="tx1"/>
                </a:solidFill>
                <a:latin typeface="+mn-lt"/>
              </a:defRPr>
            </a:lvl1pPr>
            <a:lvl2pPr marL="457200" indent="-171450">
              <a:defRPr sz="1400">
                <a:solidFill>
                  <a:schemeClr val="tx1"/>
                </a:solidFill>
                <a:latin typeface="+mn-lt"/>
              </a:defRPr>
            </a:lvl2pPr>
            <a:lvl3pPr marL="855663" indent="-169863">
              <a:defRPr sz="1400">
                <a:solidFill>
                  <a:schemeClr val="tx1"/>
                </a:solidFill>
                <a:latin typeface="+mn-lt"/>
              </a:defRPr>
            </a:lvl3pPr>
            <a:lvl4pPr marL="1255713" indent="-169863">
              <a:defRPr sz="1400">
                <a:solidFill>
                  <a:schemeClr val="tx1"/>
                </a:solidFill>
                <a:latin typeface="+mn-lt"/>
              </a:defRPr>
            </a:lvl4pPr>
            <a:lvl5pPr marL="1655763" indent="-169863">
              <a:defRPr sz="14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スライド番号プレースホルダ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B5BDDA7-3C65-48B4-956F-F4C55F52F3BC}" type="slidenum">
              <a:rPr lang="ja-JP" altLang="en-US"/>
              <a:pPr/>
              <a:t>‹#›</a:t>
            </a:fld>
            <a:endParaRPr lang="ja-JP" alt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118872" y="374904"/>
            <a:ext cx="7918704" cy="504056"/>
          </a:xfrm>
        </p:spPr>
        <p:txBody>
          <a:bodyPr anchor="t"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0" indent="0">
              <a:buNone/>
              <a:defRPr sz="1600"/>
            </a:lvl2pPr>
            <a:lvl3pPr marL="0" indent="0">
              <a:buNone/>
              <a:defRPr sz="1600"/>
            </a:lvl3pPr>
            <a:lvl4pPr marL="0" indent="0">
              <a:buNone/>
              <a:defRPr sz="1600"/>
            </a:lvl4pPr>
            <a:lvl5pPr marL="0" indent="0">
              <a:buNone/>
              <a:defRPr sz="1600"/>
            </a:lvl5pPr>
          </a:lstStyle>
          <a:p>
            <a:pPr lvl="0"/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1157080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keaway Only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19063" y="1"/>
            <a:ext cx="7929561" cy="404664"/>
          </a:xfrm>
          <a:prstGeom prst="rect">
            <a:avLst/>
          </a:prstGeom>
        </p:spPr>
        <p:txBody>
          <a:bodyPr anchor="b"/>
          <a:lstStyle>
            <a:lvl1pPr>
              <a:defRPr sz="2000" b="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ja-JP" altLang="en-US" dirty="0"/>
          </a:p>
        </p:txBody>
      </p:sp>
      <p:sp>
        <p:nvSpPr>
          <p:cNvPr id="4" name="スライド番号プレースホルダ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B5BDDA7-3C65-48B4-956F-F4C55F52F3BC}" type="slidenum">
              <a:rPr lang="ja-JP" altLang="en-US"/>
              <a:pPr/>
              <a:t>‹#›</a:t>
            </a:fld>
            <a:endParaRPr lang="ja-JP" alt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119064" y="372618"/>
            <a:ext cx="7920036" cy="504056"/>
          </a:xfrm>
        </p:spPr>
        <p:txBody>
          <a:bodyPr anchor="t"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0" indent="0">
              <a:buNone/>
              <a:defRPr sz="1600"/>
            </a:lvl2pPr>
            <a:lvl3pPr marL="0" indent="0">
              <a:buNone/>
              <a:defRPr sz="1600"/>
            </a:lvl3pPr>
            <a:lvl4pPr marL="0" indent="0">
              <a:buNone/>
              <a:defRPr sz="1600"/>
            </a:lvl4pPr>
            <a:lvl5pPr marL="0" indent="0">
              <a:buNone/>
              <a:defRPr sz="1600"/>
            </a:lvl5pPr>
          </a:lstStyle>
          <a:p>
            <a:pPr lvl="0"/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text styles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482138" y="6517175"/>
            <a:ext cx="32004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/>
              <a:t>CONFIDENTIAL</a:t>
            </a:r>
            <a:endParaRPr lang="en-US" sz="1000" b="1" dirty="0"/>
          </a:p>
        </p:txBody>
      </p:sp>
    </p:spTree>
    <p:extLst>
      <p:ext uri="{BB962C8B-B14F-4D97-AF65-F5344CB8AC3E}">
        <p14:creationId xmlns="" xmlns:p14="http://schemas.microsoft.com/office/powerpoint/2010/main" val="2910156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18872" y="172528"/>
            <a:ext cx="7389812" cy="698739"/>
          </a:xfrm>
          <a:prstGeom prst="rect">
            <a:avLst/>
          </a:prstGeom>
        </p:spPr>
        <p:txBody>
          <a:bodyPr/>
          <a:lstStyle>
            <a:lvl1pPr>
              <a:defRPr b="1"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ja-JP" altLang="en-US" dirty="0"/>
          </a:p>
        </p:txBody>
      </p:sp>
      <p:sp>
        <p:nvSpPr>
          <p:cNvPr id="5" name="スライド番号プレースホルダ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74009AE-E9C7-4608-87D5-18A288085C82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="" xmlns:p14="http://schemas.microsoft.com/office/powerpoint/2010/main" val="3726388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18872" y="173736"/>
            <a:ext cx="7927848" cy="694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lang="ja-JP" altLang="en-US" b="1" dirty="0">
                <a:latin typeface="+mn-lt"/>
              </a:defRPr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1115616" y="1236663"/>
            <a:ext cx="6799866" cy="4889500"/>
          </a:xfrm>
        </p:spPr>
        <p:txBody>
          <a:bodyPr anchor="ctr" anchorCtr="1">
            <a:noAutofit/>
          </a:bodyPr>
          <a:lstStyle>
            <a:lvl1pPr marL="171450" indent="-171450">
              <a:spcBef>
                <a:spcPts val="2400"/>
              </a:spcBef>
              <a:defRPr sz="24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</a:defRPr>
            </a:lvl1pPr>
            <a:lvl2pPr marL="628650" indent="-171450">
              <a:spcBef>
                <a:spcPts val="1200"/>
              </a:spcBef>
              <a:defRPr sz="20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</a:defRPr>
            </a:lvl2pPr>
            <a:lvl3pPr marL="1084263" indent="-169863">
              <a:spcBef>
                <a:spcPts val="1200"/>
              </a:spcBef>
              <a:defRPr sz="20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</a:defRPr>
            </a:lvl3pPr>
            <a:lvl4pPr marL="1541463" indent="-169863">
              <a:spcBef>
                <a:spcPts val="1200"/>
              </a:spcBef>
              <a:defRPr sz="20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</a:defRPr>
            </a:lvl4pPr>
            <a:lvl5pPr marL="1998663" indent="-169863">
              <a:spcBef>
                <a:spcPts val="1200"/>
              </a:spcBef>
              <a:defRPr sz="20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スライド番号プレースホルダ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B5BDDA7-3C65-48B4-956F-F4C55F52F3BC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="" xmlns:p14="http://schemas.microsoft.com/office/powerpoint/2010/main" val="170287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N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0C879C1-B90B-4C1C-87F1-8581D5506679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="" xmlns:p14="http://schemas.microsoft.com/office/powerpoint/2010/main" val="1898922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st Page N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7" descr="PPT_LastPage_Dakiyama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9700" y="4903788"/>
            <a:ext cx="3784600" cy="195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0"/>
          <p:cNvSpPr/>
          <p:nvPr userDrawn="1"/>
        </p:nvSpPr>
        <p:spPr>
          <a:xfrm>
            <a:off x="9525" y="6434138"/>
            <a:ext cx="5292725" cy="404812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altLang="ja-JP" dirty="0">
              <a:solidFill>
                <a:srgbClr val="FFFFFF"/>
              </a:solidFill>
            </a:endParaRPr>
          </a:p>
        </p:txBody>
      </p:sp>
      <p:sp>
        <p:nvSpPr>
          <p:cNvPr id="6" name="テキスト プレースホルダ 5"/>
          <p:cNvSpPr>
            <a:spLocks noGrp="1"/>
          </p:cNvSpPr>
          <p:nvPr>
            <p:ph type="body" sz="quarter" idx="10" hasCustomPrompt="1"/>
          </p:nvPr>
        </p:nvSpPr>
        <p:spPr>
          <a:xfrm>
            <a:off x="1935136" y="2565400"/>
            <a:ext cx="5256584" cy="1723136"/>
          </a:xfrm>
        </p:spPr>
        <p:txBody>
          <a:bodyPr>
            <a:normAutofit/>
          </a:bodyPr>
          <a:lstStyle>
            <a:lvl1pPr algn="ctr">
              <a:buNone/>
              <a:defRPr sz="3200">
                <a:latin typeface="+mj-lt"/>
                <a:ea typeface="+mj-ea"/>
              </a:defRPr>
            </a:lvl1pPr>
          </a:lstStyle>
          <a:p>
            <a:pPr lvl="0"/>
            <a:r>
              <a:rPr lang="en-US" altLang="ja-JP" dirty="0" smtClean="0"/>
              <a:t>Text</a:t>
            </a:r>
            <a:endParaRPr lang="ja-JP" altLang="en-US" dirty="0" smtClean="0"/>
          </a:p>
        </p:txBody>
      </p:sp>
      <p:sp>
        <p:nvSpPr>
          <p:cNvPr id="5" name="スライド番号プレースホル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EF50AC8-5AFC-4ED2-95B9-E631C6D8215A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="" xmlns:p14="http://schemas.microsoft.com/office/powerpoint/2010/main" val="1982022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タイトルと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199" y="0"/>
            <a:ext cx="8258175" cy="685799"/>
          </a:xfrm>
        </p:spPr>
        <p:txBody>
          <a:bodyPr/>
          <a:lstStyle>
            <a:lvl1pPr>
              <a:defRPr sz="2400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表プレースホルダ 2"/>
          <p:cNvSpPr>
            <a:spLocks noGrp="1"/>
          </p:cNvSpPr>
          <p:nvPr>
            <p:ph type="tbl" idx="1"/>
          </p:nvPr>
        </p:nvSpPr>
        <p:spPr>
          <a:xfrm>
            <a:off x="306388" y="914400"/>
            <a:ext cx="8364537" cy="5318125"/>
          </a:xfrm>
        </p:spPr>
        <p:txBody>
          <a:bodyPr rtlCol="0">
            <a:normAutofit/>
          </a:bodyPr>
          <a:lstStyle>
            <a:lvl1pPr>
              <a:defRPr sz="2000"/>
            </a:lvl1pPr>
          </a:lstStyle>
          <a:p>
            <a:pPr lvl="0"/>
            <a:endParaRPr lang="ja-JP" altLang="en-US" noProof="0" smtClean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4770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>
              <a:solidFill>
                <a:srgbClr val="4C4948">
                  <a:tint val="75000"/>
                </a:srgb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88575" y="6500750"/>
            <a:ext cx="28956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>
                <a:solidFill>
                  <a:srgbClr val="FF0000"/>
                </a:solidFill>
                <a:latin typeface="Arial Narrow" pitchFamily="34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22275" y="64295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3869C2D-B0A6-44F5-B6DD-BDE7B446511B}" type="slidenum">
              <a:rPr lang="en-US">
                <a:solidFill>
                  <a:srgbClr val="4C4948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C4948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80297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kane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9" descr="tkd_ppt_bar_01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16088"/>
            <a:ext cx="9144000" cy="342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正方形/長方形 8"/>
          <p:cNvSpPr/>
          <p:nvPr userDrawn="1"/>
        </p:nvSpPr>
        <p:spPr>
          <a:xfrm>
            <a:off x="7938" y="6413500"/>
            <a:ext cx="7419975" cy="427038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ja-JP" altLang="en-US">
              <a:solidFill>
                <a:srgbClr val="FFFFFF"/>
              </a:solidFill>
            </a:endParaRPr>
          </a:p>
        </p:txBody>
      </p:sp>
      <p:pic>
        <p:nvPicPr>
          <p:cNvPr id="10" name="Picture 16" descr="PPT_Sub_Dakiyama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8300" y="0"/>
            <a:ext cx="11557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5" descr="PPT_Sub_CorpLogotype_E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613" y="6413500"/>
            <a:ext cx="2846387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395288" y="2265363"/>
            <a:ext cx="6913562" cy="12878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400">
                <a:solidFill>
                  <a:srgbClr val="A7381D"/>
                </a:solidFill>
                <a:latin typeface="HGPｺﾞｼｯｸE" pitchFamily="50" charset="-128"/>
                <a:ea typeface="HGPｺﾞｼｯｸE" pitchFamily="50" charset="-128"/>
              </a:defRPr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395288" y="1168176"/>
            <a:ext cx="6913562" cy="4096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C4948"/>
                </a:solidFill>
                <a:latin typeface="+mn-ea"/>
                <a:ea typeface="+mn-e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 サブタイトルの書式設定</a:t>
            </a:r>
            <a:endParaRPr lang="ja-JP" altLang="en-US" dirty="0"/>
          </a:p>
        </p:txBody>
      </p:sp>
      <p:sp>
        <p:nvSpPr>
          <p:cNvPr id="11" name="テキスト プレースホルダ 10"/>
          <p:cNvSpPr>
            <a:spLocks noGrp="1"/>
          </p:cNvSpPr>
          <p:nvPr>
            <p:ph type="body" sz="quarter" idx="10"/>
          </p:nvPr>
        </p:nvSpPr>
        <p:spPr>
          <a:xfrm>
            <a:off x="395288" y="5440680"/>
            <a:ext cx="4176712" cy="249119"/>
          </a:xfrm>
        </p:spPr>
        <p:txBody>
          <a:bodyPr anchor="b">
            <a:noAutofit/>
          </a:bodyPr>
          <a:lstStyle>
            <a:lvl1pPr>
              <a:lnSpc>
                <a:spcPts val="1300"/>
              </a:lnSpc>
              <a:buFontTx/>
              <a:buNone/>
              <a:defRPr sz="1200">
                <a:solidFill>
                  <a:srgbClr val="4C4948"/>
                </a:solidFill>
                <a:latin typeface="+mn-ea"/>
                <a:ea typeface="+mn-ea"/>
              </a:defRPr>
            </a:lvl1pPr>
            <a:lvl2pPr>
              <a:buFontTx/>
              <a:buNone/>
              <a:defRPr sz="1200">
                <a:latin typeface="+mn-ea"/>
                <a:ea typeface="+mn-ea"/>
              </a:defRPr>
            </a:lvl2pPr>
            <a:lvl3pPr>
              <a:buFontTx/>
              <a:buNone/>
              <a:defRPr sz="1200">
                <a:latin typeface="+mn-ea"/>
                <a:ea typeface="+mn-ea"/>
              </a:defRPr>
            </a:lvl3pPr>
            <a:lvl4pPr>
              <a:buFontTx/>
              <a:buNone/>
              <a:defRPr sz="1200">
                <a:latin typeface="+mn-ea"/>
                <a:ea typeface="+mn-ea"/>
              </a:defRPr>
            </a:lvl4pPr>
            <a:lvl5pPr>
              <a:buFontTx/>
              <a:buNone/>
              <a:defRPr sz="1200">
                <a:latin typeface="+mn-ea"/>
                <a:ea typeface="+mn-ea"/>
              </a:defRPr>
            </a:lvl5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12" name="テキスト プレースホルダ 10"/>
          <p:cNvSpPr>
            <a:spLocks noGrp="1"/>
          </p:cNvSpPr>
          <p:nvPr>
            <p:ph type="body" sz="quarter" idx="11"/>
          </p:nvPr>
        </p:nvSpPr>
        <p:spPr>
          <a:xfrm>
            <a:off x="395288" y="5696712"/>
            <a:ext cx="4176712" cy="234255"/>
          </a:xfrm>
        </p:spPr>
        <p:txBody>
          <a:bodyPr>
            <a:noAutofit/>
          </a:bodyPr>
          <a:lstStyle>
            <a:lvl1pPr>
              <a:lnSpc>
                <a:spcPts val="1400"/>
              </a:lnSpc>
              <a:buFontTx/>
              <a:buNone/>
              <a:defRPr sz="1800">
                <a:solidFill>
                  <a:srgbClr val="4C4948"/>
                </a:solidFill>
                <a:latin typeface="HGPｺﾞｼｯｸM" pitchFamily="50" charset="-128"/>
                <a:ea typeface="HGPｺﾞｼｯｸM" pitchFamily="50" charset="-128"/>
              </a:defRPr>
            </a:lvl1pPr>
            <a:lvl2pPr>
              <a:buFontTx/>
              <a:buNone/>
              <a:defRPr sz="1200">
                <a:latin typeface="+mn-ea"/>
                <a:ea typeface="+mn-ea"/>
              </a:defRPr>
            </a:lvl2pPr>
            <a:lvl3pPr>
              <a:buFontTx/>
              <a:buNone/>
              <a:defRPr sz="1200">
                <a:latin typeface="+mn-ea"/>
                <a:ea typeface="+mn-ea"/>
              </a:defRPr>
            </a:lvl3pPr>
            <a:lvl4pPr>
              <a:buFontTx/>
              <a:buNone/>
              <a:defRPr sz="1200">
                <a:latin typeface="+mn-ea"/>
                <a:ea typeface="+mn-ea"/>
              </a:defRPr>
            </a:lvl4pPr>
            <a:lvl5pPr>
              <a:buFontTx/>
              <a:buNone/>
              <a:defRPr sz="1200">
                <a:latin typeface="+mn-ea"/>
                <a:ea typeface="+mn-ea"/>
              </a:defRPr>
            </a:lvl5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13" name="テキスト プレースホルダ 10"/>
          <p:cNvSpPr>
            <a:spLocks noGrp="1"/>
          </p:cNvSpPr>
          <p:nvPr>
            <p:ph type="body" sz="quarter" idx="12"/>
          </p:nvPr>
        </p:nvSpPr>
        <p:spPr>
          <a:xfrm>
            <a:off x="395288" y="4341842"/>
            <a:ext cx="4176712" cy="288007"/>
          </a:xfrm>
        </p:spPr>
        <p:txBody>
          <a:bodyPr>
            <a:noAutofit/>
          </a:bodyPr>
          <a:lstStyle>
            <a:lvl1pPr>
              <a:buFontTx/>
              <a:buNone/>
              <a:defRPr sz="1000">
                <a:solidFill>
                  <a:srgbClr val="A7381D"/>
                </a:solidFill>
                <a:latin typeface="+mn-ea"/>
                <a:ea typeface="+mn-ea"/>
              </a:defRPr>
            </a:lvl1pPr>
            <a:lvl2pPr>
              <a:buFontTx/>
              <a:buNone/>
              <a:defRPr sz="1200">
                <a:latin typeface="+mn-ea"/>
                <a:ea typeface="+mn-ea"/>
              </a:defRPr>
            </a:lvl2pPr>
            <a:lvl3pPr>
              <a:buFontTx/>
              <a:buNone/>
              <a:defRPr sz="1200">
                <a:latin typeface="+mn-ea"/>
                <a:ea typeface="+mn-ea"/>
              </a:defRPr>
            </a:lvl3pPr>
            <a:lvl4pPr>
              <a:buFontTx/>
              <a:buNone/>
              <a:defRPr sz="1200">
                <a:latin typeface="+mn-ea"/>
                <a:ea typeface="+mn-ea"/>
              </a:defRPr>
            </a:lvl4pPr>
            <a:lvl5pPr>
              <a:buFontTx/>
              <a:buNone/>
              <a:defRPr sz="1200">
                <a:latin typeface="+mn-ea"/>
                <a:ea typeface="+mn-ea"/>
              </a:defRPr>
            </a:lvl5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15" name="テキスト プレースホルダ 10"/>
          <p:cNvSpPr>
            <a:spLocks noGrp="1"/>
          </p:cNvSpPr>
          <p:nvPr>
            <p:ph type="body" sz="quarter" idx="13"/>
          </p:nvPr>
        </p:nvSpPr>
        <p:spPr>
          <a:xfrm>
            <a:off x="395288" y="3578330"/>
            <a:ext cx="6914537" cy="648072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600">
                <a:solidFill>
                  <a:srgbClr val="A7381D"/>
                </a:solidFill>
                <a:latin typeface="+mn-ea"/>
                <a:ea typeface="+mn-ea"/>
              </a:defRPr>
            </a:lvl1pPr>
            <a:lvl2pPr>
              <a:buFontTx/>
              <a:buNone/>
              <a:defRPr sz="1200">
                <a:latin typeface="+mn-ea"/>
                <a:ea typeface="+mn-ea"/>
              </a:defRPr>
            </a:lvl2pPr>
            <a:lvl3pPr>
              <a:buFontTx/>
              <a:buNone/>
              <a:defRPr sz="1200">
                <a:latin typeface="+mn-ea"/>
                <a:ea typeface="+mn-ea"/>
              </a:defRPr>
            </a:lvl3pPr>
            <a:lvl4pPr>
              <a:buFontTx/>
              <a:buNone/>
              <a:defRPr sz="1200">
                <a:latin typeface="+mn-ea"/>
                <a:ea typeface="+mn-ea"/>
              </a:defRPr>
            </a:lvl4pPr>
            <a:lvl5pPr>
              <a:buFontTx/>
              <a:buNone/>
              <a:defRPr sz="1200">
                <a:latin typeface="+mn-ea"/>
                <a:ea typeface="+mn-ea"/>
              </a:defRPr>
            </a:lvl5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16" name="スライド番号プレースホルダ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fld id="{D9B4662C-03BA-49E6-BB8E-887E26E957E2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="" xmlns:p14="http://schemas.microsoft.com/office/powerpoint/2010/main" val="3895876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33FA48-17E4-48A8-8C23-6D030630F5E0}" type="slidenum">
              <a:rPr lang="en-GB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371600"/>
            <a:ext cx="381000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371600"/>
            <a:ext cx="381000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</a:t>
            </a:r>
            <a:fld id="{71C292EB-4292-46A6-8C43-E2DE29B1A2A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16" descr="PPT_Sub_Dakiyama.pn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853" y="6158726"/>
            <a:ext cx="11557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18" descr="PPT_Sub_WhiteBackground.pn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6247"/>
            <a:ext cx="9144000" cy="5616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テキスト プレースホルダ 2"/>
          <p:cNvSpPr>
            <a:spLocks noGrp="1"/>
          </p:cNvSpPr>
          <p:nvPr>
            <p:ph type="body" idx="1"/>
          </p:nvPr>
        </p:nvSpPr>
        <p:spPr bwMode="auto">
          <a:xfrm>
            <a:off x="404813" y="1236663"/>
            <a:ext cx="8281987" cy="488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25400" y="6524625"/>
            <a:ext cx="442913" cy="196850"/>
          </a:xfrm>
          <a:prstGeom prst="rect">
            <a:avLst/>
          </a:prstGeom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ea typeface="HGPｺﾞｼｯｸM" pitchFamily="50" charset="-128"/>
              </a:defRPr>
            </a:lvl1pPr>
          </a:lstStyle>
          <a:p>
            <a:fld id="{CCB4DF63-859A-4A98-81E1-8D94E0C1BD91}" type="slidenum">
              <a:rPr lang="ja-JP" altLang="en-US"/>
              <a:pPr/>
              <a:t>‹#›</a:t>
            </a:fld>
            <a:endParaRPr lang="ja-JP" altLang="en-US"/>
          </a:p>
        </p:txBody>
      </p:sp>
      <p:sp>
        <p:nvSpPr>
          <p:cNvPr id="2054" name="タイトル プレースホルダ 1"/>
          <p:cNvSpPr>
            <a:spLocks noGrp="1"/>
          </p:cNvSpPr>
          <p:nvPr>
            <p:ph type="title"/>
          </p:nvPr>
        </p:nvSpPr>
        <p:spPr bwMode="auto">
          <a:xfrm>
            <a:off x="395288" y="152400"/>
            <a:ext cx="7369175" cy="70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dirty="0" smtClean="0"/>
              <a:t>Click to edit Master subtitle style</a:t>
            </a:r>
            <a:endParaRPr lang="ja-JP" alt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0" r:id="rId1"/>
    <p:sldLayoutId id="2147483968" r:id="rId2"/>
    <p:sldLayoutId id="2147483969" r:id="rId3"/>
    <p:sldLayoutId id="2147483971" r:id="rId4"/>
    <p:sldLayoutId id="2147484025" r:id="rId5"/>
    <p:sldLayoutId id="2147483973" r:id="rId6"/>
    <p:sldLayoutId id="2147483972" r:id="rId7"/>
    <p:sldLayoutId id="2147484023" r:id="rId8"/>
    <p:sldLayoutId id="2147484026" r:id="rId9"/>
    <p:sldLayoutId id="2147484028" r:id="rId10"/>
    <p:sldLayoutId id="2147484029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800" b="1" kern="1200">
          <a:solidFill>
            <a:srgbClr val="4C4948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4C4948"/>
          </a:solidFill>
          <a:latin typeface="Arial" charset="0"/>
          <a:ea typeface="HGPｺﾞｼｯｸM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4C4948"/>
          </a:solidFill>
          <a:latin typeface="Arial" charset="0"/>
          <a:ea typeface="HGPｺﾞｼｯｸM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4C4948"/>
          </a:solidFill>
          <a:latin typeface="Arial" charset="0"/>
          <a:ea typeface="HGPｺﾞｼｯｸM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4C4948"/>
          </a:solidFill>
          <a:latin typeface="Arial" charset="0"/>
          <a:ea typeface="HGPｺﾞｼｯｸM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400">
          <a:solidFill>
            <a:srgbClr val="4C4948"/>
          </a:solidFill>
          <a:latin typeface="Arial" charset="0"/>
          <a:ea typeface="HGPｺﾞｼｯｸM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400">
          <a:solidFill>
            <a:srgbClr val="4C4948"/>
          </a:solidFill>
          <a:latin typeface="Arial" charset="0"/>
          <a:ea typeface="HGPｺﾞｼｯｸM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400">
          <a:solidFill>
            <a:srgbClr val="4C4948"/>
          </a:solidFill>
          <a:latin typeface="Arial" charset="0"/>
          <a:ea typeface="HGPｺﾞｼｯｸM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400">
          <a:solidFill>
            <a:srgbClr val="4C4948"/>
          </a:solidFill>
          <a:latin typeface="Arial" charset="0"/>
          <a:ea typeface="HGPｺﾞｼｯｸM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rgbClr val="4C4948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400" kern="1200">
          <a:solidFill>
            <a:srgbClr val="4C4948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rgbClr val="4C4948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400" kern="1200">
          <a:solidFill>
            <a:srgbClr val="4C4948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400" kern="1200">
          <a:solidFill>
            <a:srgbClr val="4C4948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0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10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4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2000" b="1" dirty="0" smtClean="0"/>
              <a:t>Loui Madakamutil, Ph.D</a:t>
            </a:r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AB5BDDA7-3C65-48B4-956F-F4C55F52F3BC}" type="slidenum">
              <a:rPr lang="ja-JP" altLang="en-US" smtClean="0"/>
              <a:pPr/>
              <a:t>0</a:t>
            </a:fld>
            <a:endParaRPr lang="ja-JP" alt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Discovery of a small molecule inhibitor of Burton’s Tyrosine </a:t>
            </a:r>
            <a:r>
              <a:rPr lang="en-US" dirty="0" err="1" smtClean="0"/>
              <a:t>Kinase</a:t>
            </a:r>
            <a:r>
              <a:rPr lang="en-US" dirty="0" smtClean="0"/>
              <a:t> (BTK) for autoimmune diseases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4658" y="3578330"/>
            <a:ext cx="8944655" cy="648072"/>
          </a:xfrm>
        </p:spPr>
        <p:txBody>
          <a:bodyPr/>
          <a:lstStyle/>
          <a:p>
            <a:r>
              <a:rPr lang="en-US" dirty="0" smtClean="0"/>
              <a:t>3rd International Conference and Exhibition on Clinical &amp; Cellular Immunology (Immunology Summit-2014) Sept 29-Oct 1 2014</a:t>
            </a:r>
          </a:p>
          <a:p>
            <a:r>
              <a:rPr lang="en-US" b="1" dirty="0" smtClean="0"/>
              <a:t>Baltimore, USA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Bruton’s</a:t>
            </a:r>
            <a:r>
              <a:rPr lang="en-US" dirty="0" smtClean="0"/>
              <a:t> Tyrosine Kinase - </a:t>
            </a:r>
            <a:r>
              <a:rPr lang="en-US" dirty="0" err="1" smtClean="0"/>
              <a:t>Btk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9420" y="1564323"/>
            <a:ext cx="5836921" cy="3861117"/>
          </a:xfrm>
        </p:spPr>
        <p:txBody>
          <a:bodyPr/>
          <a:lstStyle/>
          <a:p>
            <a:r>
              <a:rPr lang="en-US" sz="2000" dirty="0" smtClean="0"/>
              <a:t>Tec family kinase required for B-cell receptor signaling in B cells and </a:t>
            </a:r>
            <a:r>
              <a:rPr lang="en-US" sz="2000" dirty="0" err="1" smtClean="0"/>
              <a:t>FC</a:t>
            </a:r>
            <a:r>
              <a:rPr lang="en-US" sz="2000" dirty="0" err="1" smtClean="0">
                <a:latin typeface="Symbol" pitchFamily="18" charset="2"/>
              </a:rPr>
              <a:t>g</a:t>
            </a:r>
            <a:r>
              <a:rPr lang="en-US" sz="2000" dirty="0" smtClean="0"/>
              <a:t> receptor signaling in myeloid cells</a:t>
            </a:r>
          </a:p>
          <a:p>
            <a:r>
              <a:rPr lang="en-US" sz="2000" dirty="0" err="1" smtClean="0"/>
              <a:t>Btk</a:t>
            </a:r>
            <a:r>
              <a:rPr lang="en-US" sz="2000" dirty="0" smtClean="0"/>
              <a:t> is not expressed in T cells</a:t>
            </a:r>
          </a:p>
          <a:p>
            <a:r>
              <a:rPr lang="en-US" sz="2000" dirty="0" smtClean="0"/>
              <a:t>Aberrant signaling through </a:t>
            </a:r>
            <a:r>
              <a:rPr lang="en-US" sz="2000" dirty="0" err="1" smtClean="0"/>
              <a:t>Btk</a:t>
            </a:r>
            <a:r>
              <a:rPr lang="en-US" sz="2000" dirty="0" smtClean="0"/>
              <a:t> implicated in the pathogenesis of diffuse large B-cell lymphoma, mantle cell lymphoma and chronic B-cell leukemia</a:t>
            </a:r>
          </a:p>
          <a:p>
            <a:r>
              <a:rPr lang="en-US" sz="2000" dirty="0" smtClean="0"/>
              <a:t>Ibrutinib (PCI32765) recently approved for the treatment of mantle cell lymphoma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33FA48-17E4-48A8-8C23-6D030630F5E0}" type="slidenum">
              <a:rPr lang="en-GB" smtClean="0"/>
              <a:pPr/>
              <a:t>1</a:t>
            </a:fld>
            <a:endParaRPr lang="en-GB" dirty="0"/>
          </a:p>
        </p:txBody>
      </p:sp>
      <p:pic>
        <p:nvPicPr>
          <p:cNvPr id="5" name="Picture 10"/>
          <p:cNvPicPr>
            <a:picLocks noChangeAspect="1" noChangeArrowheads="1"/>
          </p:cNvPicPr>
          <p:nvPr/>
        </p:nvPicPr>
        <p:blipFill>
          <a:blip r:embed="rId2" cstate="print"/>
          <a:srcRect r="49519"/>
          <a:stretch>
            <a:fillRect/>
          </a:stretch>
        </p:blipFill>
        <p:spPr bwMode="auto">
          <a:xfrm>
            <a:off x="127195" y="894434"/>
            <a:ext cx="2250245" cy="276953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940352" y="5935980"/>
            <a:ext cx="297389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 smtClean="0"/>
              <a:t>Hendrix, </a:t>
            </a:r>
            <a:r>
              <a:rPr lang="en-US" sz="1050" i="1" dirty="0" smtClean="0"/>
              <a:t>Nat Chem Biol</a:t>
            </a:r>
            <a:r>
              <a:rPr lang="en-US" sz="1050" dirty="0" smtClean="0"/>
              <a:t>. </a:t>
            </a:r>
            <a:r>
              <a:rPr lang="en-US" sz="1050" b="1" dirty="0" smtClean="0"/>
              <a:t>2011</a:t>
            </a:r>
          </a:p>
          <a:p>
            <a:pPr algn="ctr"/>
            <a:r>
              <a:rPr lang="en-US" sz="1050" dirty="0" err="1" smtClean="0"/>
              <a:t>Kuppers</a:t>
            </a:r>
            <a:r>
              <a:rPr lang="en-US" sz="1050" dirty="0" smtClean="0"/>
              <a:t>, </a:t>
            </a:r>
            <a:r>
              <a:rPr lang="en-US" sz="1050" i="1" dirty="0" smtClean="0"/>
              <a:t>Nature Rev. Cancer, </a:t>
            </a:r>
            <a:r>
              <a:rPr lang="en-US" sz="1050" b="1" dirty="0" smtClean="0"/>
              <a:t>2005</a:t>
            </a:r>
            <a:r>
              <a:rPr lang="en-US" sz="1050" dirty="0" smtClean="0"/>
              <a:t>, 5, 251-62</a:t>
            </a:r>
          </a:p>
        </p:txBody>
      </p:sp>
      <p:pic>
        <p:nvPicPr>
          <p:cNvPr id="7" name="Picture 10"/>
          <p:cNvPicPr>
            <a:picLocks noChangeAspect="1" noChangeArrowheads="1"/>
          </p:cNvPicPr>
          <p:nvPr/>
        </p:nvPicPr>
        <p:blipFill>
          <a:blip r:embed="rId2" cstate="print"/>
          <a:srcRect l="50481"/>
          <a:stretch>
            <a:fillRect/>
          </a:stretch>
        </p:blipFill>
        <p:spPr bwMode="auto">
          <a:xfrm>
            <a:off x="192260" y="3670475"/>
            <a:ext cx="2169940" cy="2722579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 cstate="print"/>
          <a:srcRect t="1379" r="4348"/>
          <a:stretch>
            <a:fillRect/>
          </a:stretch>
        </p:blipFill>
        <p:spPr bwMode="auto">
          <a:xfrm>
            <a:off x="0" y="1143000"/>
            <a:ext cx="44958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Efficacy and Commercial Opportunity</a:t>
            </a:r>
            <a:endParaRPr lang="en-US" dirty="0"/>
          </a:p>
        </p:txBody>
      </p:sp>
      <p:sp>
        <p:nvSpPr>
          <p:cNvPr id="7" name="5-Point Star 6"/>
          <p:cNvSpPr/>
          <p:nvPr/>
        </p:nvSpPr>
        <p:spPr bwMode="auto">
          <a:xfrm>
            <a:off x="1297272" y="2232124"/>
            <a:ext cx="174080" cy="187876"/>
          </a:xfrm>
          <a:prstGeom prst="star5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5-Point Star 7"/>
          <p:cNvSpPr/>
          <p:nvPr/>
        </p:nvSpPr>
        <p:spPr bwMode="auto">
          <a:xfrm>
            <a:off x="1705982" y="2301261"/>
            <a:ext cx="174080" cy="187876"/>
          </a:xfrm>
          <a:prstGeom prst="star5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5-Point Star 8"/>
          <p:cNvSpPr/>
          <p:nvPr/>
        </p:nvSpPr>
        <p:spPr bwMode="auto">
          <a:xfrm>
            <a:off x="3177334" y="5072023"/>
            <a:ext cx="174080" cy="187876"/>
          </a:xfrm>
          <a:prstGeom prst="star5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5-Point Star 9"/>
          <p:cNvSpPr/>
          <p:nvPr/>
        </p:nvSpPr>
        <p:spPr bwMode="auto">
          <a:xfrm>
            <a:off x="3065318" y="4298760"/>
            <a:ext cx="174080" cy="187876"/>
          </a:xfrm>
          <a:prstGeom prst="star5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5-Point Star 11"/>
          <p:cNvSpPr/>
          <p:nvPr/>
        </p:nvSpPr>
        <p:spPr bwMode="auto">
          <a:xfrm>
            <a:off x="3200400" y="2776835"/>
            <a:ext cx="158750" cy="228600"/>
          </a:xfrm>
          <a:prstGeom prst="star5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359150" y="2706469"/>
            <a:ext cx="1746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 smtClean="0">
                <a:solidFill>
                  <a:srgbClr val="000000"/>
                </a:solidFill>
              </a:rPr>
              <a:t>BTKi</a:t>
            </a:r>
            <a:r>
              <a:rPr lang="en-US" sz="1800" dirty="0" smtClean="0">
                <a:solidFill>
                  <a:srgbClr val="000000"/>
                </a:solidFill>
              </a:rPr>
              <a:t> in SLE</a:t>
            </a:r>
          </a:p>
          <a:p>
            <a:r>
              <a:rPr lang="en-US" sz="1800" dirty="0" smtClean="0">
                <a:solidFill>
                  <a:srgbClr val="000000"/>
                </a:solidFill>
              </a:rPr>
              <a:t>pathology</a:t>
            </a:r>
            <a:endParaRPr lang="en-US" sz="1800" dirty="0">
              <a:solidFill>
                <a:srgbClr val="000000"/>
              </a:solidFill>
            </a:endParaRPr>
          </a:p>
        </p:txBody>
      </p:sp>
      <p:sp>
        <p:nvSpPr>
          <p:cNvPr id="15" name="Content Placeholder 14"/>
          <p:cNvSpPr>
            <a:spLocks noGrp="1"/>
          </p:cNvSpPr>
          <p:nvPr>
            <p:ph sz="half" idx="2"/>
          </p:nvPr>
        </p:nvSpPr>
        <p:spPr>
          <a:xfrm>
            <a:off x="4419600" y="1219200"/>
            <a:ext cx="4724400" cy="4953000"/>
          </a:xfrm>
        </p:spPr>
        <p:txBody>
          <a:bodyPr/>
          <a:lstStyle/>
          <a:p>
            <a:pPr>
              <a:buNone/>
            </a:pPr>
            <a:r>
              <a:rPr lang="en-US" sz="1800" b="1" dirty="0" smtClean="0"/>
              <a:t>Efficacy:</a:t>
            </a:r>
            <a:r>
              <a:rPr lang="en-US" sz="1800" dirty="0" smtClean="0"/>
              <a:t> </a:t>
            </a:r>
            <a:r>
              <a:rPr lang="en-US" sz="1800" dirty="0" err="1" smtClean="0"/>
              <a:t>BTKi</a:t>
            </a:r>
            <a:r>
              <a:rPr lang="en-US" sz="1800" dirty="0" smtClean="0"/>
              <a:t> &gt;&gt; </a:t>
            </a:r>
            <a:r>
              <a:rPr lang="en-US" sz="1800" dirty="0" err="1" smtClean="0"/>
              <a:t>Belimumab</a:t>
            </a:r>
            <a:r>
              <a:rPr lang="en-US" sz="1800" dirty="0" smtClean="0"/>
              <a:t> and other single axis biologics.</a:t>
            </a:r>
          </a:p>
          <a:p>
            <a:r>
              <a:rPr lang="en-US" sz="1800" dirty="0" err="1" smtClean="0"/>
              <a:t>BTKi</a:t>
            </a:r>
            <a:r>
              <a:rPr lang="en-US" sz="1800" dirty="0" smtClean="0"/>
              <a:t> has multiple nodes of intervention in SLE pathology</a:t>
            </a:r>
          </a:p>
          <a:p>
            <a:pPr lvl="1"/>
            <a:r>
              <a:rPr lang="en-US" sz="1400" dirty="0" smtClean="0"/>
              <a:t>Immune-modulation</a:t>
            </a:r>
          </a:p>
          <a:p>
            <a:pPr lvl="1"/>
            <a:r>
              <a:rPr lang="en-US" sz="1400" dirty="0" smtClean="0"/>
              <a:t>Prevent tissue damage</a:t>
            </a:r>
          </a:p>
          <a:p>
            <a:pPr lvl="1"/>
            <a:r>
              <a:rPr lang="en-US" sz="1400" dirty="0" smtClean="0"/>
              <a:t>DMARD </a:t>
            </a:r>
          </a:p>
          <a:p>
            <a:pPr lvl="1"/>
            <a:r>
              <a:rPr lang="en-US" sz="1400" dirty="0" smtClean="0"/>
              <a:t>Faster onset due to activity on multiple nodes</a:t>
            </a:r>
          </a:p>
          <a:p>
            <a:r>
              <a:rPr lang="en-US" sz="1800" dirty="0" smtClean="0"/>
              <a:t>Small molecules compartmentalize to organs unlike biologics</a:t>
            </a:r>
          </a:p>
          <a:p>
            <a:r>
              <a:rPr lang="en-US" sz="1800" dirty="0" smtClean="0"/>
              <a:t>Preclinical validation of </a:t>
            </a:r>
            <a:r>
              <a:rPr lang="en-US" sz="1800" dirty="0" err="1" smtClean="0"/>
              <a:t>BTKi</a:t>
            </a:r>
            <a:r>
              <a:rPr lang="en-US" sz="1800" dirty="0" smtClean="0"/>
              <a:t> for SLE published* – PCI32765</a:t>
            </a:r>
          </a:p>
          <a:p>
            <a:pPr>
              <a:buNone/>
            </a:pPr>
            <a:r>
              <a:rPr lang="en-US" sz="1800" b="1" dirty="0" smtClean="0"/>
              <a:t>Commercial Opportunity: </a:t>
            </a:r>
          </a:p>
          <a:p>
            <a:r>
              <a:rPr lang="en-US" sz="1800" dirty="0" smtClean="0"/>
              <a:t>Once daily pill &gt;&gt; biologic</a:t>
            </a:r>
          </a:p>
          <a:p>
            <a:endParaRPr lang="en-US" sz="1800" dirty="0" smtClean="0"/>
          </a:p>
        </p:txBody>
      </p:sp>
      <p:sp>
        <p:nvSpPr>
          <p:cNvPr id="20" name="Rectangle 19"/>
          <p:cNvSpPr/>
          <p:nvPr/>
        </p:nvSpPr>
        <p:spPr>
          <a:xfrm>
            <a:off x="1905000" y="6400800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100" dirty="0" smtClean="0">
                <a:latin typeface="+mn-lt"/>
              </a:rPr>
              <a:t>nature reviews rheumatology, volume 6, 2010 pg547</a:t>
            </a:r>
            <a:endParaRPr lang="en-US" sz="11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8" y="67992"/>
            <a:ext cx="7369175" cy="703263"/>
          </a:xfrm>
        </p:spPr>
        <p:txBody>
          <a:bodyPr/>
          <a:lstStyle/>
          <a:p>
            <a:r>
              <a:rPr lang="en-US" dirty="0" smtClean="0"/>
              <a:t>Published Lead Series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2272" y="1124125"/>
            <a:ext cx="8281987" cy="2392802"/>
          </a:xfrm>
        </p:spPr>
        <p:txBody>
          <a:bodyPr/>
          <a:lstStyle/>
          <a:p>
            <a:r>
              <a:rPr lang="en-US" sz="2000" dirty="0" smtClean="0"/>
              <a:t>Published </a:t>
            </a:r>
            <a:r>
              <a:rPr lang="en-US" sz="2000" dirty="0" err="1" smtClean="0"/>
              <a:t>Btk</a:t>
            </a:r>
            <a:r>
              <a:rPr lang="en-US" sz="2000" dirty="0" smtClean="0"/>
              <a:t> inhibitor series were either covalent or high molecular weight &gt;500 </a:t>
            </a:r>
            <a:r>
              <a:rPr lang="en-US" sz="2000" dirty="0" err="1" smtClean="0"/>
              <a:t>Da</a:t>
            </a:r>
            <a:r>
              <a:rPr lang="en-US" sz="2000" dirty="0" smtClean="0"/>
              <a:t> and ligand efficiency ≤ 0.3</a:t>
            </a:r>
          </a:p>
          <a:p>
            <a:endParaRPr lang="en-US" sz="2000" b="1" dirty="0" smtClean="0"/>
          </a:p>
          <a:p>
            <a:endParaRPr lang="en-US" sz="2000" b="1" dirty="0" smtClean="0"/>
          </a:p>
          <a:p>
            <a:endParaRPr lang="en-US" sz="2000" b="1" dirty="0" smtClean="0"/>
          </a:p>
          <a:p>
            <a:endParaRPr lang="en-US" sz="2000" b="1" dirty="0" smtClean="0"/>
          </a:p>
          <a:p>
            <a:endParaRPr lang="en-US" sz="2000" b="1" dirty="0" smtClean="0"/>
          </a:p>
          <a:p>
            <a:endParaRPr lang="en-US" sz="2000" b="1" dirty="0" smtClean="0"/>
          </a:p>
          <a:p>
            <a:endParaRPr lang="en-US" sz="2000" b="1" dirty="0" smtClean="0"/>
          </a:p>
          <a:p>
            <a:endParaRPr lang="en-US" sz="2000" b="1" dirty="0" smtClean="0"/>
          </a:p>
          <a:p>
            <a:endParaRPr lang="en-US" sz="2000" b="1" dirty="0" smtClean="0"/>
          </a:p>
          <a:p>
            <a:r>
              <a:rPr lang="en-US" sz="2000" b="1" dirty="0" smtClean="0"/>
              <a:t>Our question</a:t>
            </a:r>
            <a:r>
              <a:rPr lang="en-US" sz="2000" dirty="0" smtClean="0"/>
              <a:t>: Could a fragment based lead generation approach successfully deliver a reversible BTK inhibitor lead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33FA48-17E4-48A8-8C23-6D030630F5E0}" type="slidenum">
              <a:rPr lang="en-GB" smtClean="0"/>
              <a:pPr/>
              <a:t>3</a:t>
            </a:fld>
            <a:endParaRPr lang="en-GB" dirty="0"/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1306513" y="2170113"/>
          <a:ext cx="6532562" cy="2516187"/>
        </p:xfrm>
        <a:graphic>
          <a:graphicData uri="http://schemas.openxmlformats.org/presentationml/2006/ole">
            <p:oleObj spid="_x0000_s1027" name="CS ChemDraw Drawing" r:id="rId3" imgW="6533007" imgH="2515552" progId="ChemDraw.Document.6.0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Fragment and Crystal structure based discovery of BTK inhibitor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33FA48-17E4-48A8-8C23-6D030630F5E0}" type="slidenum">
              <a:rPr lang="en-GB" smtClean="0"/>
              <a:pPr/>
              <a:t>4</a:t>
            </a:fld>
            <a:endParaRPr lang="en-GB" dirty="0"/>
          </a:p>
        </p:txBody>
      </p:sp>
      <p:grpSp>
        <p:nvGrpSpPr>
          <p:cNvPr id="37" name="Group 36"/>
          <p:cNvGrpSpPr/>
          <p:nvPr/>
        </p:nvGrpSpPr>
        <p:grpSpPr>
          <a:xfrm>
            <a:off x="-163825" y="3562642"/>
            <a:ext cx="3067894" cy="2718315"/>
            <a:chOff x="-81937" y="3562643"/>
            <a:chExt cx="2973931" cy="2523000"/>
          </a:xfrm>
        </p:grpSpPr>
        <p:pic>
          <p:nvPicPr>
            <p:cNvPr id="6" name="Picture 2" descr="X:\projects\btk\graphics\130927_for_MarkS\cinnoline_986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69076" y="3562643"/>
              <a:ext cx="2722918" cy="252300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</p:pic>
        <p:sp>
          <p:nvSpPr>
            <p:cNvPr id="7" name="Rectangle 6"/>
            <p:cNvSpPr/>
            <p:nvPr/>
          </p:nvSpPr>
          <p:spPr>
            <a:xfrm>
              <a:off x="1878153" y="4371648"/>
              <a:ext cx="522109" cy="23537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100" b="1" dirty="0" smtClean="0">
                  <a:solidFill>
                    <a:srgbClr val="000099"/>
                  </a:solidFill>
                </a:rPr>
                <a:t>P-Loop</a:t>
              </a:r>
            </a:p>
          </p:txBody>
        </p:sp>
        <p:sp>
          <p:nvSpPr>
            <p:cNvPr id="8" name="TextBox 13"/>
            <p:cNvSpPr txBox="1">
              <a:spLocks noChangeArrowheads="1"/>
            </p:cNvSpPr>
            <p:nvPr/>
          </p:nvSpPr>
          <p:spPr bwMode="auto">
            <a:xfrm>
              <a:off x="858171" y="5384809"/>
              <a:ext cx="1486255" cy="3876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100" b="1" dirty="0" smtClean="0">
                  <a:solidFill>
                    <a:srgbClr val="000099"/>
                  </a:solidFill>
                </a:rPr>
                <a:t>Floor </a:t>
              </a:r>
            </a:p>
            <a:p>
              <a:pPr algn="ctr"/>
              <a:r>
                <a:rPr lang="en-US" sz="1100" b="1" dirty="0" smtClean="0">
                  <a:solidFill>
                    <a:srgbClr val="000099"/>
                  </a:solidFill>
                </a:rPr>
                <a:t>pocket</a:t>
              </a:r>
              <a:endParaRPr lang="en-US" sz="1100" b="1" dirty="0">
                <a:solidFill>
                  <a:srgbClr val="000099"/>
                </a:solidFill>
              </a:endParaRPr>
            </a:p>
          </p:txBody>
        </p:sp>
        <p:sp>
          <p:nvSpPr>
            <p:cNvPr id="9" name="TextBox 13"/>
            <p:cNvSpPr txBox="1">
              <a:spLocks noChangeArrowheads="1"/>
            </p:cNvSpPr>
            <p:nvPr/>
          </p:nvSpPr>
          <p:spPr bwMode="auto">
            <a:xfrm>
              <a:off x="-81937" y="4821866"/>
              <a:ext cx="855433" cy="2353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100" b="1" dirty="0" smtClean="0">
                  <a:solidFill>
                    <a:srgbClr val="000099"/>
                  </a:solidFill>
                </a:rPr>
                <a:t>Hinge</a:t>
              </a:r>
              <a:endParaRPr lang="en-US" sz="1800" b="1" dirty="0">
                <a:solidFill>
                  <a:srgbClr val="000099"/>
                </a:solidFill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3028951" y="3569497"/>
            <a:ext cx="2808670" cy="2718315"/>
            <a:chOff x="2919767" y="3569498"/>
            <a:chExt cx="2722647" cy="2523000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919767" y="3569498"/>
              <a:ext cx="2722647" cy="2523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Right Arrow 10"/>
            <p:cNvSpPr/>
            <p:nvPr/>
          </p:nvSpPr>
          <p:spPr>
            <a:xfrm>
              <a:off x="4718919" y="5479269"/>
              <a:ext cx="234672" cy="175208"/>
            </a:xfrm>
            <a:prstGeom prst="right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5601" name="Object 1"/>
          <p:cNvGraphicFramePr>
            <a:graphicFrameLocks noChangeAspect="1"/>
          </p:cNvGraphicFramePr>
          <p:nvPr/>
        </p:nvGraphicFramePr>
        <p:xfrm>
          <a:off x="1920288" y="1978775"/>
          <a:ext cx="1200150" cy="700088"/>
        </p:xfrm>
        <a:graphic>
          <a:graphicData uri="http://schemas.openxmlformats.org/presentationml/2006/ole">
            <p:oleObj spid="_x0000_s25601" name="CS ChemDraw Drawing" r:id="rId5" imgW="1191286" imgH="699040" progId="ChemDraw.Document.6.0">
              <p:embed/>
            </p:oleObj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171734" y="1896923"/>
            <a:ext cx="140936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Fragment Hit</a:t>
            </a:r>
          </a:p>
          <a:p>
            <a:endParaRPr lang="en-US" sz="1400" b="1" dirty="0" smtClean="0"/>
          </a:p>
          <a:p>
            <a:r>
              <a:rPr lang="en-US" sz="1400" dirty="0" err="1" smtClean="0"/>
              <a:t>Btk</a:t>
            </a:r>
            <a:r>
              <a:rPr lang="en-US" sz="1400" dirty="0" smtClean="0"/>
              <a:t> IC</a:t>
            </a:r>
            <a:r>
              <a:rPr lang="en-US" sz="1400" baseline="-25000" dirty="0" smtClean="0"/>
              <a:t>50</a:t>
            </a:r>
            <a:r>
              <a:rPr lang="en-US" sz="1400" dirty="0" smtClean="0"/>
              <a:t> 3.5 </a:t>
            </a:r>
            <a:r>
              <a:rPr lang="en-US" sz="1400" dirty="0" err="1" smtClean="0">
                <a:latin typeface="Symbol" pitchFamily="18" charset="2"/>
              </a:rPr>
              <a:t>m</a:t>
            </a:r>
            <a:r>
              <a:rPr lang="en-US" sz="1400" dirty="0" err="1" smtClean="0"/>
              <a:t>M</a:t>
            </a:r>
            <a:endParaRPr lang="en-US" sz="1400" dirty="0" smtClean="0"/>
          </a:p>
          <a:p>
            <a:r>
              <a:rPr lang="en-US" sz="1400" dirty="0" smtClean="0"/>
              <a:t>LE 0.53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446020" y="3187432"/>
            <a:ext cx="41841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X-ray Co-crystal Structure – </a:t>
            </a:r>
            <a:r>
              <a:rPr lang="en-US" sz="1400" b="1" dirty="0" err="1" smtClean="0"/>
              <a:t>Btk</a:t>
            </a:r>
            <a:r>
              <a:rPr lang="en-US" sz="1400" b="1" dirty="0" smtClean="0"/>
              <a:t> kinase domain</a:t>
            </a:r>
          </a:p>
        </p:txBody>
      </p:sp>
      <p:pic>
        <p:nvPicPr>
          <p:cNvPr id="28" name="Picture 4" descr="X:\projects\btk\graphics\130927_for_MarkS\cinnoline_518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61873" y="3577805"/>
            <a:ext cx="3214083" cy="265922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graphicFrame>
        <p:nvGraphicFramePr>
          <p:cNvPr id="32" name="Object 7"/>
          <p:cNvGraphicFramePr>
            <a:graphicFrameLocks noChangeAspect="1"/>
          </p:cNvGraphicFramePr>
          <p:nvPr/>
        </p:nvGraphicFramePr>
        <p:xfrm>
          <a:off x="6063061" y="1586642"/>
          <a:ext cx="1344613" cy="1444625"/>
        </p:xfrm>
        <a:graphic>
          <a:graphicData uri="http://schemas.openxmlformats.org/presentationml/2006/ole">
            <p:oleObj spid="_x0000_s25602" name="CS ChemDraw Drawing" r:id="rId7" imgW="1345311" imgH="1444308" progId="ChemDraw.Document.6.0">
              <p:embed/>
            </p:oleObj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7511308" y="1811153"/>
            <a:ext cx="156164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Mwt 318 </a:t>
            </a:r>
            <a:r>
              <a:rPr lang="en-US" sz="1400" b="1" dirty="0" err="1" smtClean="0"/>
              <a:t>Da</a:t>
            </a:r>
            <a:endParaRPr lang="en-US" sz="1400" b="1" dirty="0" smtClean="0"/>
          </a:p>
          <a:p>
            <a:pPr algn="ctr"/>
            <a:r>
              <a:rPr lang="en-US" sz="1400" b="1" dirty="0" smtClean="0"/>
              <a:t>LogD 1.8</a:t>
            </a:r>
          </a:p>
          <a:p>
            <a:pPr algn="ctr"/>
            <a:r>
              <a:rPr lang="en-US" sz="1400" b="1" dirty="0" smtClean="0"/>
              <a:t>tPSA 123 Å</a:t>
            </a:r>
          </a:p>
          <a:p>
            <a:pPr algn="ctr"/>
            <a:r>
              <a:rPr lang="en-US" sz="1400" b="1" dirty="0" err="1" smtClean="0"/>
              <a:t>pBtk</a:t>
            </a:r>
            <a:r>
              <a:rPr lang="en-US" sz="1400" b="1" dirty="0" smtClean="0"/>
              <a:t> EC</a:t>
            </a:r>
            <a:r>
              <a:rPr lang="en-US" sz="1400" b="1" baseline="-25000" dirty="0" smtClean="0"/>
              <a:t>50</a:t>
            </a:r>
            <a:r>
              <a:rPr lang="en-US" sz="1400" b="1" dirty="0" smtClean="0"/>
              <a:t> 28 nM  </a:t>
            </a:r>
          </a:p>
          <a:p>
            <a:endParaRPr lang="en-US" sz="2000" dirty="0"/>
          </a:p>
        </p:txBody>
      </p:sp>
      <p:sp>
        <p:nvSpPr>
          <p:cNvPr id="36" name="TextBox 35"/>
          <p:cNvSpPr txBox="1"/>
          <p:nvPr/>
        </p:nvSpPr>
        <p:spPr>
          <a:xfrm>
            <a:off x="5970798" y="1036395"/>
            <a:ext cx="1505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Compound 9</a:t>
            </a:r>
            <a:endParaRPr lang="en-US" dirty="0"/>
          </a:p>
        </p:txBody>
      </p:sp>
      <p:sp>
        <p:nvSpPr>
          <p:cNvPr id="39" name="Right Arrow 38"/>
          <p:cNvSpPr/>
          <p:nvPr/>
        </p:nvSpPr>
        <p:spPr>
          <a:xfrm>
            <a:off x="3562067" y="2142699"/>
            <a:ext cx="1951630" cy="655092"/>
          </a:xfrm>
          <a:prstGeom prst="rightArrow">
            <a:avLst/>
          </a:prstGeom>
          <a:solidFill>
            <a:srgbClr val="2B7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BTK inhibitor: Pharmacology in vitro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half" idx="1"/>
          </p:nvPr>
        </p:nvGraphicFramePr>
        <p:xfrm>
          <a:off x="209005" y="1110341"/>
          <a:ext cx="8673734" cy="2468883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1640973"/>
                <a:gridCol w="1172127"/>
                <a:gridCol w="1406553"/>
                <a:gridCol w="1406553"/>
                <a:gridCol w="1172127"/>
                <a:gridCol w="1875401"/>
              </a:tblGrid>
              <a:tr h="1031305"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/>
                        <a:t>Compound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99CC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 smtClean="0"/>
                        <a:t>pBTK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99CC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Rat WB</a:t>
                      </a:r>
                    </a:p>
                    <a:p>
                      <a:pPr algn="ctr"/>
                      <a:r>
                        <a:rPr lang="en-US" sz="1800" dirty="0" smtClean="0"/>
                        <a:t>B cells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99CC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 smtClean="0"/>
                        <a:t>FceR</a:t>
                      </a:r>
                      <a:endParaRPr lang="en-US" sz="1800" dirty="0" smtClean="0"/>
                    </a:p>
                    <a:p>
                      <a:pPr algn="ctr"/>
                      <a:r>
                        <a:rPr lang="en-US" sz="1800" dirty="0" smtClean="0"/>
                        <a:t>Mast cells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99CC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BAFF</a:t>
                      </a:r>
                    </a:p>
                    <a:p>
                      <a:pPr algn="ctr"/>
                      <a:r>
                        <a:rPr lang="en-US" sz="1800" dirty="0" smtClean="0"/>
                        <a:t>B cells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99CC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 smtClean="0"/>
                        <a:t>FcgR</a:t>
                      </a:r>
                      <a:endParaRPr lang="en-US" sz="1800" dirty="0" smtClean="0"/>
                    </a:p>
                    <a:p>
                      <a:pPr algn="ctr"/>
                      <a:r>
                        <a:rPr lang="en-US" sz="1800" dirty="0" smtClean="0"/>
                        <a:t>Macrophages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99CC99"/>
                    </a:solidFill>
                  </a:tcPr>
                </a:tc>
              </a:tr>
              <a:tr h="718789"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Compound 9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42</a:t>
                      </a:r>
                      <a:endParaRPr lang="en-US" sz="18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157</a:t>
                      </a:r>
                      <a:endParaRPr lang="en-US" sz="18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320</a:t>
                      </a:r>
                      <a:endParaRPr lang="en-US" sz="18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733</a:t>
                      </a:r>
                      <a:endParaRPr lang="en-US" sz="18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80</a:t>
                      </a:r>
                      <a:endParaRPr lang="en-US" sz="18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718789"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 smtClean="0">
                          <a:solidFill>
                            <a:srgbClr val="3333FF"/>
                          </a:solidFill>
                        </a:rPr>
                        <a:t>PCI-32765</a:t>
                      </a:r>
                    </a:p>
                    <a:p>
                      <a:pPr algn="l"/>
                      <a:r>
                        <a:rPr lang="en-US" sz="1800" b="1" dirty="0" err="1" smtClean="0">
                          <a:solidFill>
                            <a:srgbClr val="3333FF"/>
                          </a:solidFill>
                        </a:rPr>
                        <a:t>Ibrutinib</a:t>
                      </a:r>
                      <a:endParaRPr lang="en-US" sz="1800" b="1" dirty="0">
                        <a:solidFill>
                          <a:srgbClr val="3333FF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3.1</a:t>
                      </a:r>
                      <a:endParaRPr lang="en-US" sz="18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30</a:t>
                      </a:r>
                      <a:endParaRPr lang="en-US" sz="18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380</a:t>
                      </a:r>
                      <a:endParaRPr lang="en-US" sz="18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300</a:t>
                      </a:r>
                      <a:endParaRPr lang="en-US" sz="18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10</a:t>
                      </a:r>
                      <a:endParaRPr lang="en-US" sz="18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71C292EB-4292-46A6-8C43-E2DE29B1A2AE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10" name="Content Placeholder 70"/>
          <p:cNvSpPr txBox="1">
            <a:spLocks/>
          </p:cNvSpPr>
          <p:nvPr/>
        </p:nvSpPr>
        <p:spPr>
          <a:xfrm>
            <a:off x="266233" y="3839123"/>
            <a:ext cx="4891414" cy="2748915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F0000"/>
              </a:buClr>
              <a:buSzTx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Activity in several pathology nodes</a:t>
            </a:r>
          </a:p>
          <a:p>
            <a:pPr marL="800100" lvl="1" indent="-342900">
              <a:spcBef>
                <a:spcPct val="50000"/>
              </a:spcBef>
              <a:buClr>
                <a:srgbClr val="FF0000"/>
              </a:buClr>
              <a:buSzPct val="130000"/>
              <a:buFont typeface="Arial" pitchFamily="34" charset="0"/>
              <a:buChar char="•"/>
              <a:defRPr/>
            </a:pPr>
            <a:r>
              <a:rPr lang="en-US" sz="2000" kern="0" dirty="0" smtClean="0">
                <a:latin typeface="+mn-lt"/>
              </a:rPr>
              <a:t>BCR signaling</a:t>
            </a:r>
          </a:p>
          <a:p>
            <a:pPr marL="800100" lvl="1" indent="-342900">
              <a:spcBef>
                <a:spcPct val="50000"/>
              </a:spcBef>
              <a:buClr>
                <a:srgbClr val="FF0000"/>
              </a:buClr>
              <a:buSzPct val="130000"/>
              <a:buFont typeface="Arial" pitchFamily="34" charset="0"/>
              <a:buChar char="•"/>
              <a:defRPr/>
            </a:pPr>
            <a:r>
              <a:rPr lang="en-US" sz="2000" kern="0" dirty="0" err="1" smtClean="0">
                <a:latin typeface="+mn-lt"/>
              </a:rPr>
              <a:t>Fc</a:t>
            </a:r>
            <a:r>
              <a:rPr lang="en-US" sz="2000" kern="0" dirty="0" err="1" smtClean="0">
                <a:latin typeface="Symbol" pitchFamily="18" charset="2"/>
              </a:rPr>
              <a:t>e</a:t>
            </a:r>
            <a:r>
              <a:rPr lang="en-US" sz="2000" kern="0" dirty="0" err="1" smtClean="0">
                <a:latin typeface="+mn-lt"/>
              </a:rPr>
              <a:t>R</a:t>
            </a:r>
            <a:r>
              <a:rPr lang="en-US" sz="2000" kern="0" dirty="0" smtClean="0">
                <a:latin typeface="+mn-lt"/>
              </a:rPr>
              <a:t> signaling</a:t>
            </a:r>
          </a:p>
          <a:p>
            <a:pPr marL="800100" lvl="1" indent="-342900">
              <a:spcBef>
                <a:spcPct val="50000"/>
              </a:spcBef>
              <a:buClr>
                <a:srgbClr val="FF0000"/>
              </a:buClr>
              <a:buSzPct val="130000"/>
              <a:buFont typeface="Arial" pitchFamily="34" charset="0"/>
              <a:buChar char="•"/>
              <a:defRPr/>
            </a:pPr>
            <a:r>
              <a:rPr lang="en-US" sz="2000" kern="0" dirty="0" smtClean="0"/>
              <a:t>BAFF signaling</a:t>
            </a:r>
          </a:p>
          <a:p>
            <a:pPr marL="800100" lvl="1" indent="-342900">
              <a:spcBef>
                <a:spcPct val="50000"/>
              </a:spcBef>
              <a:buClr>
                <a:srgbClr val="FF0000"/>
              </a:buClr>
              <a:buSzPct val="130000"/>
              <a:buFont typeface="Arial" pitchFamily="34" charset="0"/>
              <a:buChar char="•"/>
              <a:defRPr/>
            </a:pP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Fc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ymbol" pitchFamily="18" charset="2"/>
              </a:rPr>
              <a:t>g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</a:t>
            </a:r>
            <a:r>
              <a:rPr kumimoji="0" lang="en-US" sz="20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signaling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Demonstrates selective activity to B cell and spares T cells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613B7E6-6A42-4CFE-895D-ED7D24A312F7}" type="slidenum">
              <a:rPr lang="en-GB" smtClean="0"/>
              <a:pPr>
                <a:defRPr/>
              </a:pPr>
              <a:t>6</a:t>
            </a:fld>
            <a:endParaRPr lang="en-GB" dirty="0"/>
          </a:p>
        </p:txBody>
      </p:sp>
      <p:pic>
        <p:nvPicPr>
          <p:cNvPr id="3277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28941" y="1713785"/>
            <a:ext cx="4079875" cy="3176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7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745" y="1713785"/>
            <a:ext cx="3941763" cy="3176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C36541AF-DDED-4D6A-93BF-9AC89C8E9C18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512762" y="208617"/>
            <a:ext cx="8158272" cy="68738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j-lt"/>
                <a:ea typeface="+mj-ea"/>
                <a:cs typeface="Calibri" pitchFamily="34" charset="0"/>
              </a:rPr>
              <a:t>Efficacy in CIA models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j-lt"/>
              <a:ea typeface="+mj-ea"/>
              <a:cs typeface="Calibri" pitchFamily="34" charset="0"/>
            </a:endParaRPr>
          </a:p>
        </p:txBody>
      </p:sp>
      <p:grpSp>
        <p:nvGrpSpPr>
          <p:cNvPr id="4" name="Group 36"/>
          <p:cNvGrpSpPr>
            <a:grpSpLocks/>
          </p:cNvGrpSpPr>
          <p:nvPr/>
        </p:nvGrpSpPr>
        <p:grpSpPr bwMode="auto">
          <a:xfrm>
            <a:off x="202224" y="1618987"/>
            <a:ext cx="4117976" cy="1001712"/>
            <a:chOff x="3060" y="960"/>
            <a:chExt cx="2594" cy="631"/>
          </a:xfrm>
        </p:grpSpPr>
        <p:sp>
          <p:nvSpPr>
            <p:cNvPr id="11" name="Text Box 5"/>
            <p:cNvSpPr txBox="1">
              <a:spLocks noChangeArrowheads="1"/>
            </p:cNvSpPr>
            <p:nvPr/>
          </p:nvSpPr>
          <p:spPr bwMode="auto">
            <a:xfrm>
              <a:off x="5390" y="974"/>
              <a:ext cx="264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buSzTx/>
                <a:buFontTx/>
                <a:buNone/>
              </a:pPr>
              <a:r>
                <a:rPr lang="en-US" sz="1000">
                  <a:solidFill>
                    <a:srgbClr val="CC3300"/>
                  </a:solidFill>
                  <a:latin typeface="+mn-lt"/>
                  <a:cs typeface="Calibri" pitchFamily="34" charset="0"/>
                </a:rPr>
                <a:t>D22</a:t>
              </a:r>
            </a:p>
          </p:txBody>
        </p:sp>
        <p:sp>
          <p:nvSpPr>
            <p:cNvPr id="12" name="Line 7"/>
            <p:cNvSpPr>
              <a:spLocks noChangeShapeType="1"/>
            </p:cNvSpPr>
            <p:nvPr/>
          </p:nvSpPr>
          <p:spPr bwMode="auto">
            <a:xfrm>
              <a:off x="3185" y="1258"/>
              <a:ext cx="233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>
                <a:latin typeface="+mn-lt"/>
                <a:cs typeface="Calibri" pitchFamily="34" charset="0"/>
              </a:endParaRPr>
            </a:p>
          </p:txBody>
        </p:sp>
        <p:sp>
          <p:nvSpPr>
            <p:cNvPr id="13" name="Line 8"/>
            <p:cNvSpPr>
              <a:spLocks noChangeShapeType="1"/>
            </p:cNvSpPr>
            <p:nvPr/>
          </p:nvSpPr>
          <p:spPr bwMode="auto">
            <a:xfrm>
              <a:off x="3185" y="1102"/>
              <a:ext cx="0" cy="31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>
                <a:latin typeface="+mn-lt"/>
                <a:cs typeface="Calibri" pitchFamily="34" charset="0"/>
              </a:endParaRPr>
            </a:p>
          </p:txBody>
        </p:sp>
        <p:sp>
          <p:nvSpPr>
            <p:cNvPr id="14" name="Line 9"/>
            <p:cNvSpPr>
              <a:spLocks noChangeShapeType="1"/>
            </p:cNvSpPr>
            <p:nvPr/>
          </p:nvSpPr>
          <p:spPr bwMode="auto">
            <a:xfrm>
              <a:off x="3794" y="1108"/>
              <a:ext cx="0" cy="31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>
                <a:latin typeface="+mn-lt"/>
                <a:cs typeface="Calibri" pitchFamily="34" charset="0"/>
              </a:endParaRPr>
            </a:p>
          </p:txBody>
        </p:sp>
        <p:sp>
          <p:nvSpPr>
            <p:cNvPr id="15" name="Line 10"/>
            <p:cNvSpPr>
              <a:spLocks noChangeShapeType="1"/>
            </p:cNvSpPr>
            <p:nvPr/>
          </p:nvSpPr>
          <p:spPr bwMode="auto">
            <a:xfrm>
              <a:off x="4166" y="1102"/>
              <a:ext cx="0" cy="31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>
                <a:latin typeface="+mn-lt"/>
                <a:cs typeface="Calibri" pitchFamily="34" charset="0"/>
              </a:endParaRPr>
            </a:p>
          </p:txBody>
        </p:sp>
        <p:sp>
          <p:nvSpPr>
            <p:cNvPr id="16" name="Line 11"/>
            <p:cNvSpPr>
              <a:spLocks noChangeShapeType="1"/>
            </p:cNvSpPr>
            <p:nvPr/>
          </p:nvSpPr>
          <p:spPr bwMode="auto">
            <a:xfrm>
              <a:off x="4391" y="1102"/>
              <a:ext cx="0" cy="31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>
                <a:latin typeface="+mn-lt"/>
                <a:cs typeface="Calibri" pitchFamily="34" charset="0"/>
              </a:endParaRPr>
            </a:p>
          </p:txBody>
        </p:sp>
        <p:sp>
          <p:nvSpPr>
            <p:cNvPr id="17" name="Text Box 13"/>
            <p:cNvSpPr txBox="1">
              <a:spLocks noChangeArrowheads="1"/>
            </p:cNvSpPr>
            <p:nvPr/>
          </p:nvSpPr>
          <p:spPr bwMode="auto">
            <a:xfrm>
              <a:off x="3060" y="962"/>
              <a:ext cx="219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buSzTx/>
                <a:buFontTx/>
                <a:buNone/>
              </a:pPr>
              <a:r>
                <a:rPr lang="en-US" sz="1000">
                  <a:solidFill>
                    <a:schemeClr val="accent2"/>
                  </a:solidFill>
                  <a:latin typeface="+mn-lt"/>
                  <a:cs typeface="Calibri" pitchFamily="34" charset="0"/>
                </a:rPr>
                <a:t>D0</a:t>
              </a:r>
            </a:p>
          </p:txBody>
        </p:sp>
        <p:sp>
          <p:nvSpPr>
            <p:cNvPr id="18" name="Text Box 14"/>
            <p:cNvSpPr txBox="1">
              <a:spLocks noChangeArrowheads="1"/>
            </p:cNvSpPr>
            <p:nvPr/>
          </p:nvSpPr>
          <p:spPr bwMode="auto">
            <a:xfrm>
              <a:off x="3618" y="962"/>
              <a:ext cx="219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buSzTx/>
                <a:buFontTx/>
                <a:buNone/>
              </a:pPr>
              <a:r>
                <a:rPr lang="en-US" sz="1000">
                  <a:solidFill>
                    <a:schemeClr val="accent2"/>
                  </a:solidFill>
                  <a:latin typeface="+mn-lt"/>
                  <a:cs typeface="Calibri" pitchFamily="34" charset="0"/>
                </a:rPr>
                <a:t>D7</a:t>
              </a:r>
            </a:p>
          </p:txBody>
        </p:sp>
        <p:sp>
          <p:nvSpPr>
            <p:cNvPr id="19" name="Text Box 15"/>
            <p:cNvSpPr txBox="1">
              <a:spLocks noChangeArrowheads="1"/>
            </p:cNvSpPr>
            <p:nvPr/>
          </p:nvSpPr>
          <p:spPr bwMode="auto">
            <a:xfrm>
              <a:off x="3985" y="962"/>
              <a:ext cx="264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buSzTx/>
                <a:buFontTx/>
                <a:buNone/>
              </a:pPr>
              <a:r>
                <a:rPr lang="en-US" sz="1000">
                  <a:solidFill>
                    <a:schemeClr val="accent2"/>
                  </a:solidFill>
                  <a:latin typeface="+mn-lt"/>
                  <a:cs typeface="Calibri" pitchFamily="34" charset="0"/>
                </a:rPr>
                <a:t>D11</a:t>
              </a:r>
            </a:p>
          </p:txBody>
        </p:sp>
        <p:sp>
          <p:nvSpPr>
            <p:cNvPr id="20" name="Text Box 16"/>
            <p:cNvSpPr txBox="1">
              <a:spLocks noChangeArrowheads="1"/>
            </p:cNvSpPr>
            <p:nvPr/>
          </p:nvSpPr>
          <p:spPr bwMode="auto">
            <a:xfrm>
              <a:off x="4242" y="962"/>
              <a:ext cx="264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buSzTx/>
                <a:buFontTx/>
                <a:buNone/>
              </a:pPr>
              <a:r>
                <a:rPr lang="en-US" sz="1000" dirty="0">
                  <a:solidFill>
                    <a:schemeClr val="accent2"/>
                  </a:solidFill>
                  <a:latin typeface="+mn-lt"/>
                  <a:cs typeface="Calibri" pitchFamily="34" charset="0"/>
                </a:rPr>
                <a:t>D12</a:t>
              </a:r>
            </a:p>
          </p:txBody>
        </p:sp>
        <p:sp>
          <p:nvSpPr>
            <p:cNvPr id="21" name="Line 17"/>
            <p:cNvSpPr>
              <a:spLocks noChangeShapeType="1"/>
            </p:cNvSpPr>
            <p:nvPr/>
          </p:nvSpPr>
          <p:spPr bwMode="auto">
            <a:xfrm flipV="1">
              <a:off x="3185" y="1442"/>
              <a:ext cx="0" cy="10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>
                <a:latin typeface="+mn-lt"/>
                <a:cs typeface="Calibri" pitchFamily="34" charset="0"/>
              </a:endParaRPr>
            </a:p>
          </p:txBody>
        </p:sp>
        <p:sp>
          <p:nvSpPr>
            <p:cNvPr id="22" name="Line 18"/>
            <p:cNvSpPr>
              <a:spLocks noChangeShapeType="1"/>
            </p:cNvSpPr>
            <p:nvPr/>
          </p:nvSpPr>
          <p:spPr bwMode="auto">
            <a:xfrm flipV="1">
              <a:off x="3794" y="1465"/>
              <a:ext cx="0" cy="10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>
                <a:latin typeface="+mn-lt"/>
                <a:cs typeface="Calibri" pitchFamily="34" charset="0"/>
              </a:endParaRPr>
            </a:p>
          </p:txBody>
        </p:sp>
        <p:sp>
          <p:nvSpPr>
            <p:cNvPr id="23" name="Text Box 19"/>
            <p:cNvSpPr txBox="1">
              <a:spLocks noChangeArrowheads="1"/>
            </p:cNvSpPr>
            <p:nvPr/>
          </p:nvSpPr>
          <p:spPr bwMode="auto">
            <a:xfrm>
              <a:off x="3201" y="1362"/>
              <a:ext cx="492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buSzTx/>
                <a:buFontTx/>
                <a:buNone/>
              </a:pPr>
              <a:r>
                <a:rPr lang="en-US" sz="1400">
                  <a:latin typeface="+mn-lt"/>
                  <a:cs typeface="Calibri" pitchFamily="34" charset="0"/>
                </a:rPr>
                <a:t>Immun.</a:t>
              </a:r>
            </a:p>
          </p:txBody>
        </p:sp>
        <p:sp>
          <p:nvSpPr>
            <p:cNvPr id="24" name="Text Box 20"/>
            <p:cNvSpPr txBox="1">
              <a:spLocks noChangeArrowheads="1"/>
            </p:cNvSpPr>
            <p:nvPr/>
          </p:nvSpPr>
          <p:spPr bwMode="auto">
            <a:xfrm>
              <a:off x="3901" y="1360"/>
              <a:ext cx="429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buSzTx/>
                <a:buFontTx/>
                <a:buNone/>
              </a:pPr>
              <a:r>
                <a:rPr lang="en-US" sz="1400">
                  <a:latin typeface="+mn-lt"/>
                  <a:cs typeface="Calibri" pitchFamily="34" charset="0"/>
                </a:rPr>
                <a:t>Group</a:t>
              </a:r>
            </a:p>
          </p:txBody>
        </p:sp>
        <p:sp>
          <p:nvSpPr>
            <p:cNvPr id="25" name="AutoShape 21"/>
            <p:cNvSpPr>
              <a:spLocks noChangeArrowheads="1"/>
            </p:cNvSpPr>
            <p:nvPr/>
          </p:nvSpPr>
          <p:spPr bwMode="auto">
            <a:xfrm>
              <a:off x="4418" y="1333"/>
              <a:ext cx="925" cy="258"/>
            </a:xfrm>
            <a:prstGeom prst="leftRightArrow">
              <a:avLst>
                <a:gd name="adj1" fmla="val 50000"/>
                <a:gd name="adj2" fmla="val 71705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  <a:cs typeface="Calibri" pitchFamily="34" charset="0"/>
              </a:endParaRPr>
            </a:p>
          </p:txBody>
        </p:sp>
        <p:sp>
          <p:nvSpPr>
            <p:cNvPr id="26" name="Text Box 22"/>
            <p:cNvSpPr txBox="1">
              <a:spLocks noChangeArrowheads="1"/>
            </p:cNvSpPr>
            <p:nvPr/>
          </p:nvSpPr>
          <p:spPr bwMode="auto">
            <a:xfrm>
              <a:off x="4644" y="1387"/>
              <a:ext cx="687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  <a:buSzTx/>
                <a:buFontTx/>
                <a:buNone/>
              </a:pPr>
              <a:r>
                <a:rPr lang="en-US" sz="1200">
                  <a:latin typeface="+mn-lt"/>
                  <a:cs typeface="Calibri" pitchFamily="34" charset="0"/>
                </a:rPr>
                <a:t>Treatment</a:t>
              </a:r>
            </a:p>
          </p:txBody>
        </p:sp>
        <p:sp>
          <p:nvSpPr>
            <p:cNvPr id="27" name="Text Box 29"/>
            <p:cNvSpPr txBox="1">
              <a:spLocks noChangeArrowheads="1"/>
            </p:cNvSpPr>
            <p:nvPr/>
          </p:nvSpPr>
          <p:spPr bwMode="auto">
            <a:xfrm>
              <a:off x="5207" y="971"/>
              <a:ext cx="264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buSzTx/>
                <a:buFontTx/>
                <a:buNone/>
              </a:pPr>
              <a:r>
                <a:rPr lang="en-US" sz="1000">
                  <a:solidFill>
                    <a:schemeClr val="accent2"/>
                  </a:solidFill>
                  <a:latin typeface="+mn-lt"/>
                  <a:cs typeface="Calibri" pitchFamily="34" charset="0"/>
                </a:rPr>
                <a:t>D21</a:t>
              </a:r>
            </a:p>
          </p:txBody>
        </p:sp>
        <p:sp>
          <p:nvSpPr>
            <p:cNvPr id="28" name="Line 30"/>
            <p:cNvSpPr>
              <a:spLocks noChangeShapeType="1"/>
            </p:cNvSpPr>
            <p:nvPr/>
          </p:nvSpPr>
          <p:spPr bwMode="auto">
            <a:xfrm>
              <a:off x="5360" y="1099"/>
              <a:ext cx="0" cy="31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>
                <a:latin typeface="+mn-lt"/>
                <a:cs typeface="Calibri" pitchFamily="34" charset="0"/>
              </a:endParaRPr>
            </a:p>
          </p:txBody>
        </p:sp>
        <p:sp>
          <p:nvSpPr>
            <p:cNvPr id="29" name="Line 31"/>
            <p:cNvSpPr>
              <a:spLocks noChangeShapeType="1"/>
            </p:cNvSpPr>
            <p:nvPr/>
          </p:nvSpPr>
          <p:spPr bwMode="auto">
            <a:xfrm>
              <a:off x="4699" y="1097"/>
              <a:ext cx="0" cy="173"/>
            </a:xfrm>
            <a:prstGeom prst="line">
              <a:avLst/>
            </a:prstGeom>
            <a:noFill/>
            <a:ln w="19050">
              <a:solidFill>
                <a:srgbClr val="CC33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>
                <a:latin typeface="+mn-lt"/>
                <a:cs typeface="Calibri" pitchFamily="34" charset="0"/>
              </a:endParaRPr>
            </a:p>
          </p:txBody>
        </p:sp>
        <p:sp>
          <p:nvSpPr>
            <p:cNvPr id="30" name="Line 32"/>
            <p:cNvSpPr>
              <a:spLocks noChangeShapeType="1"/>
            </p:cNvSpPr>
            <p:nvPr/>
          </p:nvSpPr>
          <p:spPr bwMode="auto">
            <a:xfrm>
              <a:off x="4993" y="1094"/>
              <a:ext cx="0" cy="173"/>
            </a:xfrm>
            <a:prstGeom prst="line">
              <a:avLst/>
            </a:prstGeom>
            <a:noFill/>
            <a:ln w="19050">
              <a:solidFill>
                <a:srgbClr val="CC33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>
                <a:latin typeface="+mn-lt"/>
                <a:cs typeface="Calibri" pitchFamily="34" charset="0"/>
              </a:endParaRPr>
            </a:p>
          </p:txBody>
        </p:sp>
        <p:sp>
          <p:nvSpPr>
            <p:cNvPr id="31" name="Line 33"/>
            <p:cNvSpPr>
              <a:spLocks noChangeShapeType="1"/>
            </p:cNvSpPr>
            <p:nvPr/>
          </p:nvSpPr>
          <p:spPr bwMode="auto">
            <a:xfrm>
              <a:off x="5524" y="1094"/>
              <a:ext cx="0" cy="173"/>
            </a:xfrm>
            <a:prstGeom prst="line">
              <a:avLst/>
            </a:prstGeom>
            <a:noFill/>
            <a:ln w="19050">
              <a:solidFill>
                <a:srgbClr val="CC33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>
                <a:latin typeface="+mn-lt"/>
                <a:cs typeface="Calibri" pitchFamily="34" charset="0"/>
              </a:endParaRPr>
            </a:p>
          </p:txBody>
        </p:sp>
        <p:sp>
          <p:nvSpPr>
            <p:cNvPr id="32" name="Text Box 34"/>
            <p:cNvSpPr txBox="1">
              <a:spLocks noChangeArrowheads="1"/>
            </p:cNvSpPr>
            <p:nvPr/>
          </p:nvSpPr>
          <p:spPr bwMode="auto">
            <a:xfrm>
              <a:off x="4846" y="960"/>
              <a:ext cx="264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buSzTx/>
                <a:buFontTx/>
                <a:buNone/>
              </a:pPr>
              <a:r>
                <a:rPr lang="en-US" sz="1000" dirty="0" smtClean="0">
                  <a:solidFill>
                    <a:srgbClr val="CC3300"/>
                  </a:solidFill>
                  <a:latin typeface="+mn-lt"/>
                  <a:cs typeface="Calibri" pitchFamily="34" charset="0"/>
                </a:rPr>
                <a:t>D19</a:t>
              </a:r>
              <a:endParaRPr lang="en-US" sz="1000" dirty="0">
                <a:solidFill>
                  <a:srgbClr val="CC3300"/>
                </a:solidFill>
                <a:latin typeface="+mn-lt"/>
                <a:cs typeface="Calibri" pitchFamily="34" charset="0"/>
              </a:endParaRPr>
            </a:p>
          </p:txBody>
        </p:sp>
        <p:sp>
          <p:nvSpPr>
            <p:cNvPr id="33" name="Text Box 35"/>
            <p:cNvSpPr txBox="1">
              <a:spLocks noChangeArrowheads="1"/>
            </p:cNvSpPr>
            <p:nvPr/>
          </p:nvSpPr>
          <p:spPr bwMode="auto">
            <a:xfrm>
              <a:off x="4548" y="964"/>
              <a:ext cx="264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buSzTx/>
                <a:buFontTx/>
                <a:buNone/>
              </a:pPr>
              <a:r>
                <a:rPr lang="en-US" sz="1000" dirty="0" smtClean="0">
                  <a:solidFill>
                    <a:srgbClr val="CC3300"/>
                  </a:solidFill>
                  <a:latin typeface="+mn-lt"/>
                  <a:cs typeface="Calibri" pitchFamily="34" charset="0"/>
                </a:rPr>
                <a:t>D16</a:t>
              </a:r>
              <a:endParaRPr lang="en-US" sz="1000" dirty="0">
                <a:solidFill>
                  <a:srgbClr val="CC3300"/>
                </a:solidFill>
                <a:latin typeface="+mn-lt"/>
                <a:cs typeface="Calibri" pitchFamily="34" charset="0"/>
              </a:endParaRPr>
            </a:p>
          </p:txBody>
        </p:sp>
      </p:grp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8742" y="2612006"/>
            <a:ext cx="4771449" cy="3725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35" name="Group 36"/>
          <p:cNvGrpSpPr>
            <a:grpSpLocks/>
          </p:cNvGrpSpPr>
          <p:nvPr/>
        </p:nvGrpSpPr>
        <p:grpSpPr bwMode="auto">
          <a:xfrm>
            <a:off x="5026024" y="1459243"/>
            <a:ext cx="3898901" cy="998537"/>
            <a:chOff x="3060" y="962"/>
            <a:chExt cx="2456" cy="629"/>
          </a:xfrm>
        </p:grpSpPr>
        <p:sp>
          <p:nvSpPr>
            <p:cNvPr id="37" name="Line 7"/>
            <p:cNvSpPr>
              <a:spLocks noChangeShapeType="1"/>
            </p:cNvSpPr>
            <p:nvPr/>
          </p:nvSpPr>
          <p:spPr bwMode="auto">
            <a:xfrm>
              <a:off x="3185" y="1258"/>
              <a:ext cx="233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>
                <a:latin typeface="+mn-lt"/>
                <a:cs typeface="Calibri" pitchFamily="34" charset="0"/>
              </a:endParaRPr>
            </a:p>
          </p:txBody>
        </p:sp>
        <p:sp>
          <p:nvSpPr>
            <p:cNvPr id="38" name="Line 8"/>
            <p:cNvSpPr>
              <a:spLocks noChangeShapeType="1"/>
            </p:cNvSpPr>
            <p:nvPr/>
          </p:nvSpPr>
          <p:spPr bwMode="auto">
            <a:xfrm>
              <a:off x="3185" y="1102"/>
              <a:ext cx="0" cy="31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>
                <a:latin typeface="+mn-lt"/>
                <a:cs typeface="Calibri" pitchFamily="34" charset="0"/>
              </a:endParaRPr>
            </a:p>
          </p:txBody>
        </p:sp>
        <p:sp>
          <p:nvSpPr>
            <p:cNvPr id="39" name="Line 9"/>
            <p:cNvSpPr>
              <a:spLocks noChangeShapeType="1"/>
            </p:cNvSpPr>
            <p:nvPr/>
          </p:nvSpPr>
          <p:spPr bwMode="auto">
            <a:xfrm>
              <a:off x="3794" y="1108"/>
              <a:ext cx="0" cy="31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>
                <a:latin typeface="+mn-lt"/>
                <a:cs typeface="Calibri" pitchFamily="34" charset="0"/>
              </a:endParaRPr>
            </a:p>
          </p:txBody>
        </p:sp>
        <p:sp>
          <p:nvSpPr>
            <p:cNvPr id="40" name="Line 10"/>
            <p:cNvSpPr>
              <a:spLocks noChangeShapeType="1"/>
            </p:cNvSpPr>
            <p:nvPr/>
          </p:nvSpPr>
          <p:spPr bwMode="auto">
            <a:xfrm>
              <a:off x="4166" y="1102"/>
              <a:ext cx="0" cy="31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>
                <a:latin typeface="+mn-lt"/>
                <a:cs typeface="Calibri" pitchFamily="34" charset="0"/>
              </a:endParaRPr>
            </a:p>
          </p:txBody>
        </p:sp>
        <p:sp>
          <p:nvSpPr>
            <p:cNvPr id="41" name="Line 11"/>
            <p:cNvSpPr>
              <a:spLocks noChangeShapeType="1"/>
            </p:cNvSpPr>
            <p:nvPr/>
          </p:nvSpPr>
          <p:spPr bwMode="auto">
            <a:xfrm>
              <a:off x="4391" y="1102"/>
              <a:ext cx="0" cy="31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>
                <a:latin typeface="+mn-lt"/>
                <a:cs typeface="Calibri" pitchFamily="34" charset="0"/>
              </a:endParaRPr>
            </a:p>
          </p:txBody>
        </p:sp>
        <p:sp>
          <p:nvSpPr>
            <p:cNvPr id="42" name="Text Box 13"/>
            <p:cNvSpPr txBox="1">
              <a:spLocks noChangeArrowheads="1"/>
            </p:cNvSpPr>
            <p:nvPr/>
          </p:nvSpPr>
          <p:spPr bwMode="auto">
            <a:xfrm>
              <a:off x="3060" y="962"/>
              <a:ext cx="219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buSzTx/>
                <a:buFontTx/>
                <a:buNone/>
              </a:pPr>
              <a:r>
                <a:rPr lang="en-US" sz="1000">
                  <a:solidFill>
                    <a:schemeClr val="accent2"/>
                  </a:solidFill>
                  <a:latin typeface="+mn-lt"/>
                  <a:cs typeface="Calibri" pitchFamily="34" charset="0"/>
                </a:rPr>
                <a:t>D0</a:t>
              </a:r>
            </a:p>
          </p:txBody>
        </p:sp>
        <p:sp>
          <p:nvSpPr>
            <p:cNvPr id="43" name="Text Box 14"/>
            <p:cNvSpPr txBox="1">
              <a:spLocks noChangeArrowheads="1"/>
            </p:cNvSpPr>
            <p:nvPr/>
          </p:nvSpPr>
          <p:spPr bwMode="auto">
            <a:xfrm>
              <a:off x="3618" y="962"/>
              <a:ext cx="264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buSzTx/>
                <a:buFontTx/>
                <a:buNone/>
              </a:pPr>
              <a:r>
                <a:rPr lang="en-US" sz="1000" dirty="0" smtClean="0">
                  <a:solidFill>
                    <a:schemeClr val="accent2"/>
                  </a:solidFill>
                  <a:latin typeface="+mn-lt"/>
                  <a:cs typeface="Calibri" pitchFamily="34" charset="0"/>
                </a:rPr>
                <a:t>D21</a:t>
              </a:r>
              <a:endParaRPr lang="en-US" sz="1000" dirty="0">
                <a:solidFill>
                  <a:schemeClr val="accent2"/>
                </a:solidFill>
                <a:latin typeface="+mn-lt"/>
                <a:cs typeface="Calibri" pitchFamily="34" charset="0"/>
              </a:endParaRPr>
            </a:p>
          </p:txBody>
        </p:sp>
        <p:sp>
          <p:nvSpPr>
            <p:cNvPr id="44" name="Text Box 15"/>
            <p:cNvSpPr txBox="1">
              <a:spLocks noChangeArrowheads="1"/>
            </p:cNvSpPr>
            <p:nvPr/>
          </p:nvSpPr>
          <p:spPr bwMode="auto">
            <a:xfrm>
              <a:off x="3935" y="962"/>
              <a:ext cx="380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buSzTx/>
                <a:buFontTx/>
                <a:buNone/>
              </a:pPr>
              <a:r>
                <a:rPr lang="en-US" sz="1000" dirty="0" smtClean="0">
                  <a:solidFill>
                    <a:schemeClr val="accent2"/>
                  </a:solidFill>
                  <a:latin typeface="+mn-lt"/>
                  <a:cs typeface="Calibri" pitchFamily="34" charset="0"/>
                </a:rPr>
                <a:t>D21-24</a:t>
              </a:r>
              <a:endParaRPr lang="en-US" sz="1000" dirty="0">
                <a:solidFill>
                  <a:schemeClr val="accent2"/>
                </a:solidFill>
                <a:latin typeface="+mn-lt"/>
                <a:cs typeface="Calibri" pitchFamily="34" charset="0"/>
              </a:endParaRPr>
            </a:p>
          </p:txBody>
        </p:sp>
        <p:sp>
          <p:nvSpPr>
            <p:cNvPr id="45" name="Text Box 16"/>
            <p:cNvSpPr txBox="1">
              <a:spLocks noChangeArrowheads="1"/>
            </p:cNvSpPr>
            <p:nvPr/>
          </p:nvSpPr>
          <p:spPr bwMode="auto">
            <a:xfrm>
              <a:off x="4242" y="962"/>
              <a:ext cx="264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buSzTx/>
                <a:buFontTx/>
                <a:buNone/>
              </a:pPr>
              <a:r>
                <a:rPr lang="en-US" sz="1000" dirty="0" smtClean="0">
                  <a:solidFill>
                    <a:schemeClr val="accent2"/>
                  </a:solidFill>
                  <a:latin typeface="+mn-lt"/>
                  <a:cs typeface="Calibri" pitchFamily="34" charset="0"/>
                </a:rPr>
                <a:t>D24</a:t>
              </a:r>
              <a:endParaRPr lang="en-US" sz="1000" dirty="0">
                <a:solidFill>
                  <a:schemeClr val="accent2"/>
                </a:solidFill>
                <a:latin typeface="+mn-lt"/>
                <a:cs typeface="Calibri" pitchFamily="34" charset="0"/>
              </a:endParaRPr>
            </a:p>
          </p:txBody>
        </p:sp>
        <p:sp>
          <p:nvSpPr>
            <p:cNvPr id="46" name="Line 17"/>
            <p:cNvSpPr>
              <a:spLocks noChangeShapeType="1"/>
            </p:cNvSpPr>
            <p:nvPr/>
          </p:nvSpPr>
          <p:spPr bwMode="auto">
            <a:xfrm flipV="1">
              <a:off x="3185" y="1442"/>
              <a:ext cx="0" cy="10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>
                <a:latin typeface="+mn-lt"/>
                <a:cs typeface="Calibri" pitchFamily="34" charset="0"/>
              </a:endParaRPr>
            </a:p>
          </p:txBody>
        </p:sp>
        <p:sp>
          <p:nvSpPr>
            <p:cNvPr id="47" name="Line 18"/>
            <p:cNvSpPr>
              <a:spLocks noChangeShapeType="1"/>
            </p:cNvSpPr>
            <p:nvPr/>
          </p:nvSpPr>
          <p:spPr bwMode="auto">
            <a:xfrm flipV="1">
              <a:off x="3794" y="1465"/>
              <a:ext cx="0" cy="10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>
                <a:latin typeface="+mn-lt"/>
                <a:cs typeface="Calibri" pitchFamily="34" charset="0"/>
              </a:endParaRPr>
            </a:p>
          </p:txBody>
        </p:sp>
        <p:sp>
          <p:nvSpPr>
            <p:cNvPr id="48" name="Text Box 19"/>
            <p:cNvSpPr txBox="1">
              <a:spLocks noChangeArrowheads="1"/>
            </p:cNvSpPr>
            <p:nvPr/>
          </p:nvSpPr>
          <p:spPr bwMode="auto">
            <a:xfrm>
              <a:off x="3201" y="1362"/>
              <a:ext cx="492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buSzTx/>
                <a:buFontTx/>
                <a:buNone/>
              </a:pPr>
              <a:r>
                <a:rPr lang="en-US" sz="1400">
                  <a:latin typeface="+mn-lt"/>
                  <a:cs typeface="Calibri" pitchFamily="34" charset="0"/>
                </a:rPr>
                <a:t>Immun.</a:t>
              </a:r>
            </a:p>
          </p:txBody>
        </p:sp>
        <p:sp>
          <p:nvSpPr>
            <p:cNvPr id="49" name="Text Box 20"/>
            <p:cNvSpPr txBox="1">
              <a:spLocks noChangeArrowheads="1"/>
            </p:cNvSpPr>
            <p:nvPr/>
          </p:nvSpPr>
          <p:spPr bwMode="auto">
            <a:xfrm>
              <a:off x="3901" y="1360"/>
              <a:ext cx="429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buSzTx/>
                <a:buFontTx/>
                <a:buNone/>
              </a:pPr>
              <a:r>
                <a:rPr lang="en-US" sz="1400">
                  <a:latin typeface="+mn-lt"/>
                  <a:cs typeface="Calibri" pitchFamily="34" charset="0"/>
                </a:rPr>
                <a:t>Group</a:t>
              </a:r>
            </a:p>
          </p:txBody>
        </p:sp>
        <p:sp>
          <p:nvSpPr>
            <p:cNvPr id="50" name="AutoShape 21"/>
            <p:cNvSpPr>
              <a:spLocks noChangeArrowheads="1"/>
            </p:cNvSpPr>
            <p:nvPr/>
          </p:nvSpPr>
          <p:spPr bwMode="auto">
            <a:xfrm>
              <a:off x="4418" y="1333"/>
              <a:ext cx="925" cy="258"/>
            </a:xfrm>
            <a:prstGeom prst="leftRightArrow">
              <a:avLst>
                <a:gd name="adj1" fmla="val 50000"/>
                <a:gd name="adj2" fmla="val 71705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  <a:cs typeface="Calibri" pitchFamily="34" charset="0"/>
              </a:endParaRPr>
            </a:p>
          </p:txBody>
        </p:sp>
        <p:sp>
          <p:nvSpPr>
            <p:cNvPr id="51" name="Text Box 22"/>
            <p:cNvSpPr txBox="1">
              <a:spLocks noChangeArrowheads="1"/>
            </p:cNvSpPr>
            <p:nvPr/>
          </p:nvSpPr>
          <p:spPr bwMode="auto">
            <a:xfrm>
              <a:off x="4644" y="1387"/>
              <a:ext cx="687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  <a:buSzTx/>
                <a:buFontTx/>
                <a:buNone/>
              </a:pPr>
              <a:r>
                <a:rPr lang="en-US" sz="1200">
                  <a:latin typeface="+mn-lt"/>
                  <a:cs typeface="Calibri" pitchFamily="34" charset="0"/>
                </a:rPr>
                <a:t>Treatment</a:t>
              </a:r>
            </a:p>
          </p:txBody>
        </p:sp>
        <p:sp>
          <p:nvSpPr>
            <p:cNvPr id="52" name="Text Box 29"/>
            <p:cNvSpPr txBox="1">
              <a:spLocks noChangeArrowheads="1"/>
            </p:cNvSpPr>
            <p:nvPr/>
          </p:nvSpPr>
          <p:spPr bwMode="auto">
            <a:xfrm>
              <a:off x="5207" y="971"/>
              <a:ext cx="264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buSzTx/>
                <a:buFontTx/>
                <a:buNone/>
              </a:pPr>
              <a:r>
                <a:rPr lang="en-US" sz="1000" dirty="0" smtClean="0">
                  <a:solidFill>
                    <a:schemeClr val="accent2"/>
                  </a:solidFill>
                  <a:latin typeface="+mn-lt"/>
                  <a:cs typeface="Calibri" pitchFamily="34" charset="0"/>
                </a:rPr>
                <a:t>D34</a:t>
              </a:r>
              <a:endParaRPr lang="en-US" sz="1000" dirty="0">
                <a:solidFill>
                  <a:schemeClr val="accent2"/>
                </a:solidFill>
                <a:latin typeface="+mn-lt"/>
                <a:cs typeface="Calibri" pitchFamily="34" charset="0"/>
              </a:endParaRPr>
            </a:p>
          </p:txBody>
        </p:sp>
        <p:sp>
          <p:nvSpPr>
            <p:cNvPr id="53" name="Line 30"/>
            <p:cNvSpPr>
              <a:spLocks noChangeShapeType="1"/>
            </p:cNvSpPr>
            <p:nvPr/>
          </p:nvSpPr>
          <p:spPr bwMode="auto">
            <a:xfrm>
              <a:off x="5360" y="1099"/>
              <a:ext cx="0" cy="31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>
                <a:latin typeface="+mn-lt"/>
                <a:cs typeface="Calibri" pitchFamily="34" charset="0"/>
              </a:endParaRPr>
            </a:p>
          </p:txBody>
        </p:sp>
      </p:grpSp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75602" y="2741930"/>
            <a:ext cx="4384164" cy="3674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0" name="TextBox 59"/>
          <p:cNvSpPr txBox="1"/>
          <p:nvPr/>
        </p:nvSpPr>
        <p:spPr>
          <a:xfrm>
            <a:off x="520262" y="1182414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Rat CIA</a:t>
            </a:r>
            <a:endParaRPr lang="en-US" b="1" dirty="0"/>
          </a:p>
        </p:txBody>
      </p:sp>
      <p:sp>
        <p:nvSpPr>
          <p:cNvPr id="61" name="TextBox 60"/>
          <p:cNvSpPr txBox="1"/>
          <p:nvPr/>
        </p:nvSpPr>
        <p:spPr>
          <a:xfrm>
            <a:off x="4976780" y="1082558"/>
            <a:ext cx="137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Mouse CIA</a:t>
            </a:r>
            <a:endParaRPr lang="en-US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C36541AF-DDED-4D6A-93BF-9AC89C8E9C18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512762" y="152400"/>
            <a:ext cx="8326438" cy="75723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Calibri" pitchFamily="34" charset="0"/>
              </a:rPr>
              <a:t>Efficacy in anti-GBM nephritis model</a:t>
            </a:r>
            <a:endParaRPr kumimoji="0" lang="en-US" sz="280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Calibri" pitchFamily="34" charset="0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103993" y="978907"/>
            <a:ext cx="4477012" cy="1354984"/>
            <a:chOff x="3306263" y="1540616"/>
            <a:chExt cx="4477012" cy="1354984"/>
          </a:xfrm>
        </p:grpSpPr>
        <p:sp>
          <p:nvSpPr>
            <p:cNvPr id="22" name="Line 4"/>
            <p:cNvSpPr>
              <a:spLocks noChangeShapeType="1"/>
            </p:cNvSpPr>
            <p:nvPr/>
          </p:nvSpPr>
          <p:spPr bwMode="auto">
            <a:xfrm>
              <a:off x="3952875" y="2340173"/>
              <a:ext cx="350520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US" sz="1800"/>
            </a:p>
          </p:txBody>
        </p:sp>
        <p:sp>
          <p:nvSpPr>
            <p:cNvPr id="23" name="Line 5"/>
            <p:cNvSpPr>
              <a:spLocks noChangeShapeType="1"/>
            </p:cNvSpPr>
            <p:nvPr/>
          </p:nvSpPr>
          <p:spPr bwMode="auto">
            <a:xfrm flipH="1">
              <a:off x="4105275" y="2063948"/>
              <a:ext cx="0" cy="2667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>
              <a:spAutoFit/>
            </a:bodyPr>
            <a:lstStyle/>
            <a:p>
              <a:endParaRPr lang="en-US" sz="1800"/>
            </a:p>
          </p:txBody>
        </p:sp>
        <p:sp>
          <p:nvSpPr>
            <p:cNvPr id="24" name="Rectangle 10"/>
            <p:cNvSpPr>
              <a:spLocks noChangeArrowheads="1"/>
            </p:cNvSpPr>
            <p:nvPr/>
          </p:nvSpPr>
          <p:spPr bwMode="auto">
            <a:xfrm>
              <a:off x="3306263" y="1540616"/>
              <a:ext cx="147475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342900" indent="-342900" algn="l"/>
              <a:r>
                <a:rPr lang="en-US" sz="1200" b="0" dirty="0" smtClean="0"/>
                <a:t>Day 1 </a:t>
              </a:r>
            </a:p>
            <a:p>
              <a:pPr marL="342900" indent="-342900" algn="l"/>
              <a:r>
                <a:rPr lang="en-US" sz="1200" b="0" dirty="0" smtClean="0"/>
                <a:t>B35</a:t>
              </a:r>
              <a:r>
                <a:rPr lang="en-US" sz="1200" b="0" dirty="0"/>
                <a:t>: </a:t>
              </a:r>
              <a:r>
                <a:rPr lang="en-US" sz="1200" b="0" dirty="0" smtClean="0"/>
                <a:t>30 </a:t>
              </a:r>
              <a:r>
                <a:rPr lang="en-US" sz="1200" b="0" dirty="0" smtClean="0">
                  <a:latin typeface="Symbol" pitchFamily="18" charset="2"/>
                </a:rPr>
                <a:t>m</a:t>
              </a:r>
              <a:r>
                <a:rPr lang="en-US" sz="1200" b="0" dirty="0" smtClean="0"/>
                <a:t>g/rat </a:t>
              </a:r>
              <a:r>
                <a:rPr lang="en-US" sz="1200" b="0" dirty="0" err="1"/>
                <a:t>i.v</a:t>
              </a:r>
              <a:r>
                <a:rPr lang="en-US" sz="1200" b="0" dirty="0"/>
                <a:t>.</a:t>
              </a:r>
              <a:endParaRPr lang="en-US" sz="2000" b="0" dirty="0"/>
            </a:p>
          </p:txBody>
        </p:sp>
        <p:sp>
          <p:nvSpPr>
            <p:cNvPr id="25" name="Rectangle 11"/>
            <p:cNvSpPr>
              <a:spLocks noChangeArrowheads="1"/>
            </p:cNvSpPr>
            <p:nvPr/>
          </p:nvSpPr>
          <p:spPr bwMode="auto">
            <a:xfrm>
              <a:off x="5268675" y="1574074"/>
              <a:ext cx="25146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342900" indent="-342900" algn="l"/>
              <a:r>
                <a:rPr lang="en-US" sz="1200" b="0" dirty="0"/>
                <a:t>B.W. </a:t>
              </a:r>
              <a:r>
                <a:rPr lang="en-US" sz="1200" dirty="0" smtClean="0"/>
                <a:t>, plasma and u</a:t>
              </a:r>
              <a:r>
                <a:rPr lang="en-US" sz="1200" b="0" dirty="0" smtClean="0"/>
                <a:t>rine </a:t>
              </a:r>
              <a:r>
                <a:rPr lang="en-US" sz="1200" b="0" dirty="0"/>
                <a:t>sampling </a:t>
              </a:r>
              <a:r>
                <a:rPr lang="en-US" sz="1200" b="0" dirty="0" smtClean="0"/>
                <a:t>@ </a:t>
              </a:r>
              <a:r>
                <a:rPr lang="en-US" sz="1200" b="0" dirty="0"/>
                <a:t>Day </a:t>
              </a:r>
              <a:r>
                <a:rPr lang="en-US" sz="1200" b="0" dirty="0" smtClean="0"/>
                <a:t>0,4, </a:t>
              </a:r>
              <a:r>
                <a:rPr lang="en-US" sz="1200" dirty="0" smtClean="0"/>
                <a:t>6</a:t>
              </a:r>
              <a:r>
                <a:rPr lang="en-US" sz="1200" b="0" dirty="0" smtClean="0"/>
                <a:t>, </a:t>
              </a:r>
              <a:r>
                <a:rPr lang="en-US" sz="1200" dirty="0" smtClean="0"/>
                <a:t>9</a:t>
              </a:r>
              <a:r>
                <a:rPr lang="en-US" sz="1200" b="0" dirty="0" smtClean="0"/>
                <a:t>, 12</a:t>
              </a:r>
              <a:endParaRPr lang="en-US" sz="2000" b="0" dirty="0"/>
            </a:p>
          </p:txBody>
        </p:sp>
        <p:sp>
          <p:nvSpPr>
            <p:cNvPr id="28" name="Line 5"/>
            <p:cNvSpPr>
              <a:spLocks noChangeShapeType="1"/>
            </p:cNvSpPr>
            <p:nvPr/>
          </p:nvSpPr>
          <p:spPr bwMode="auto">
            <a:xfrm flipH="1" flipV="1">
              <a:off x="4943475" y="2340173"/>
              <a:ext cx="0" cy="32385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wrap="square">
              <a:spAutoFit/>
            </a:bodyPr>
            <a:lstStyle/>
            <a:p>
              <a:endParaRPr lang="en-US" sz="1800"/>
            </a:p>
          </p:txBody>
        </p:sp>
        <p:sp>
          <p:nvSpPr>
            <p:cNvPr id="29" name="Rectangle 10"/>
            <p:cNvSpPr>
              <a:spLocks noChangeArrowheads="1"/>
            </p:cNvSpPr>
            <p:nvPr/>
          </p:nvSpPr>
          <p:spPr bwMode="auto">
            <a:xfrm>
              <a:off x="4743179" y="2587823"/>
              <a:ext cx="6858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342900" indent="-342900" algn="l">
                <a:defRPr/>
              </a:pPr>
              <a:r>
                <a:rPr lang="en-US" sz="1400" b="1" dirty="0" smtClean="0">
                  <a:solidFill>
                    <a:srgbClr val="00B0F0"/>
                  </a:solidFill>
                </a:rPr>
                <a:t>Day </a:t>
              </a:r>
              <a:r>
                <a:rPr lang="en-US" sz="1400" b="1" dirty="0">
                  <a:solidFill>
                    <a:srgbClr val="00B0F0"/>
                  </a:solidFill>
                </a:rPr>
                <a:t>4</a:t>
              </a:r>
              <a:endParaRPr lang="en-US" sz="2400" b="1" dirty="0">
                <a:solidFill>
                  <a:srgbClr val="00B0F0"/>
                </a:solidFill>
              </a:endParaRPr>
            </a:p>
          </p:txBody>
        </p:sp>
        <p:sp>
          <p:nvSpPr>
            <p:cNvPr id="35" name="Right Brace 34"/>
            <p:cNvSpPr/>
            <p:nvPr/>
          </p:nvSpPr>
          <p:spPr>
            <a:xfrm rot="16200000">
              <a:off x="5667375" y="568523"/>
              <a:ext cx="304800" cy="3124200"/>
            </a:xfrm>
            <a:prstGeom prst="rightBrace">
              <a:avLst>
                <a:gd name="adj1" fmla="val 8333"/>
                <a:gd name="adj2" fmla="val 74327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6" name="Rectangle 11"/>
            <p:cNvSpPr>
              <a:spLocks noChangeArrowheads="1"/>
            </p:cNvSpPr>
            <p:nvPr/>
          </p:nvSpPr>
          <p:spPr bwMode="auto">
            <a:xfrm>
              <a:off x="3705056" y="2578100"/>
              <a:ext cx="12954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342900" indent="-342900" algn="l"/>
              <a:r>
                <a:rPr lang="en-US" sz="1400" b="0" dirty="0" smtClean="0"/>
                <a:t>Dosing start</a:t>
              </a:r>
              <a:endParaRPr lang="en-US" sz="1400" b="0" dirty="0"/>
            </a:p>
          </p:txBody>
        </p:sp>
      </p:grpSp>
      <p:pic>
        <p:nvPicPr>
          <p:cNvPr id="3072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187" y="3028539"/>
            <a:ext cx="5266962" cy="3227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" name="Picture 32" descr="A20 treated 51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6641644" y="3414435"/>
            <a:ext cx="2016224" cy="2520281"/>
          </a:xfrm>
          <a:prstGeom prst="rect">
            <a:avLst/>
          </a:prstGeom>
        </p:spPr>
      </p:pic>
      <p:sp>
        <p:nvSpPr>
          <p:cNvPr id="37" name="TextBox 21"/>
          <p:cNvSpPr txBox="1"/>
          <p:nvPr/>
        </p:nvSpPr>
        <p:spPr>
          <a:xfrm>
            <a:off x="4093305" y="2248224"/>
            <a:ext cx="23762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+mn-lt"/>
                <a:cs typeface="Times New Roman" pitchFamily="18" charset="0"/>
              </a:rPr>
              <a:t>Increased prominence of membrane cells </a:t>
            </a:r>
          </a:p>
          <a:p>
            <a:r>
              <a:rPr lang="en-US" sz="1400" b="1" dirty="0" smtClean="0">
                <a:latin typeface="+mn-lt"/>
                <a:cs typeface="Times New Roman" pitchFamily="18" charset="0"/>
              </a:rPr>
              <a:t>(loss of </a:t>
            </a:r>
            <a:r>
              <a:rPr lang="en-US" sz="1400" b="1" dirty="0" smtClean="0">
                <a:latin typeface="+mn-lt"/>
                <a:cs typeface="Times New Roman" pitchFamily="18" charset="0"/>
              </a:rPr>
              <a:t>Bowman's </a:t>
            </a:r>
            <a:r>
              <a:rPr lang="en-US" sz="1400" b="1" dirty="0" smtClean="0">
                <a:latin typeface="+mn-lt"/>
                <a:cs typeface="Times New Roman" pitchFamily="18" charset="0"/>
              </a:rPr>
              <a:t>space)</a:t>
            </a:r>
            <a:endParaRPr lang="en-US" sz="1400" b="1" dirty="0">
              <a:latin typeface="+mn-lt"/>
              <a:cs typeface="Times New Roman" pitchFamily="18" charset="0"/>
            </a:endParaRPr>
          </a:p>
        </p:txBody>
      </p:sp>
      <p:grpSp>
        <p:nvGrpSpPr>
          <p:cNvPr id="42" name="Group 41"/>
          <p:cNvGrpSpPr/>
          <p:nvPr/>
        </p:nvGrpSpPr>
        <p:grpSpPr>
          <a:xfrm rot="5400000">
            <a:off x="6644936" y="1298356"/>
            <a:ext cx="2016224" cy="2520281"/>
            <a:chOff x="13591643" y="2403855"/>
            <a:chExt cx="2016224" cy="2520281"/>
          </a:xfrm>
        </p:grpSpPr>
        <p:pic>
          <p:nvPicPr>
            <p:cNvPr id="32" name="Picture 31" descr="A6 2 Vehicle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591643" y="2403855"/>
              <a:ext cx="2016224" cy="2520281"/>
            </a:xfrm>
            <a:prstGeom prst="rect">
              <a:avLst/>
            </a:prstGeom>
          </p:spPr>
        </p:pic>
        <p:sp>
          <p:nvSpPr>
            <p:cNvPr id="39" name="Oval 24"/>
            <p:cNvSpPr/>
            <p:nvPr/>
          </p:nvSpPr>
          <p:spPr>
            <a:xfrm>
              <a:off x="14047693" y="2547872"/>
              <a:ext cx="1224136" cy="1872208"/>
            </a:xfrm>
            <a:prstGeom prst="ellipse">
              <a:avLst/>
            </a:prstGeom>
            <a:noFill/>
            <a:ln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0" name="TextBox 25"/>
          <p:cNvSpPr txBox="1"/>
          <p:nvPr/>
        </p:nvSpPr>
        <p:spPr>
          <a:xfrm>
            <a:off x="7368858" y="792111"/>
            <a:ext cx="1872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+mn-lt"/>
                <a:cs typeface="Times New Roman" pitchFamily="18" charset="0"/>
              </a:rPr>
              <a:t>Infiltration of  </a:t>
            </a:r>
            <a:r>
              <a:rPr lang="en-US" sz="1400" b="1" dirty="0" smtClean="0">
                <a:latin typeface="+mn-lt"/>
                <a:cs typeface="Times New Roman" pitchFamily="18" charset="0"/>
              </a:rPr>
              <a:t>inflammatory </a:t>
            </a:r>
            <a:r>
              <a:rPr lang="en-US" sz="1400" b="1" dirty="0" smtClean="0">
                <a:latin typeface="+mn-lt"/>
                <a:cs typeface="Times New Roman" pitchFamily="18" charset="0"/>
              </a:rPr>
              <a:t>cells</a:t>
            </a:r>
            <a:endParaRPr lang="en-US" sz="1400" b="1" dirty="0">
              <a:latin typeface="+mn-lt"/>
              <a:cs typeface="Times New Roman" pitchFamily="18" charset="0"/>
            </a:endParaRPr>
          </a:p>
        </p:txBody>
      </p:sp>
      <p:cxnSp>
        <p:nvCxnSpPr>
          <p:cNvPr id="41" name="Straight Arrow Connector 22"/>
          <p:cNvCxnSpPr/>
          <p:nvPr/>
        </p:nvCxnSpPr>
        <p:spPr>
          <a:xfrm flipH="1">
            <a:off x="7430462" y="1292772"/>
            <a:ext cx="1051386" cy="82802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22"/>
          <p:cNvCxnSpPr/>
          <p:nvPr/>
        </p:nvCxnSpPr>
        <p:spPr>
          <a:xfrm>
            <a:off x="6239435" y="2543415"/>
            <a:ext cx="1634598" cy="450894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and 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823" y="1236663"/>
            <a:ext cx="8639503" cy="4889500"/>
          </a:xfrm>
        </p:spPr>
        <p:txBody>
          <a:bodyPr/>
          <a:lstStyle/>
          <a:p>
            <a:r>
              <a:rPr lang="en-US" sz="2000" dirty="0" smtClean="0">
                <a:solidFill>
                  <a:schemeClr val="bg2"/>
                </a:solidFill>
              </a:rPr>
              <a:t> Compound 9 was identified as a potent and selective inhibitor of BTK</a:t>
            </a:r>
          </a:p>
          <a:p>
            <a:r>
              <a:rPr lang="en-US" sz="2000" dirty="0" smtClean="0">
                <a:solidFill>
                  <a:schemeClr val="bg2"/>
                </a:solidFill>
              </a:rPr>
              <a:t>Compound </a:t>
            </a:r>
            <a:r>
              <a:rPr lang="en-US" sz="2000" smtClean="0">
                <a:solidFill>
                  <a:schemeClr val="bg2"/>
                </a:solidFill>
              </a:rPr>
              <a:t>9 prevented downstream </a:t>
            </a:r>
            <a:r>
              <a:rPr lang="en-US" sz="2000" dirty="0" smtClean="0">
                <a:solidFill>
                  <a:schemeClr val="bg2"/>
                </a:solidFill>
              </a:rPr>
              <a:t>events mediated by BCR and </a:t>
            </a:r>
            <a:r>
              <a:rPr lang="en-US" sz="2000" dirty="0" err="1" smtClean="0">
                <a:solidFill>
                  <a:schemeClr val="bg2"/>
                </a:solidFill>
              </a:rPr>
              <a:t>FcR</a:t>
            </a:r>
            <a:r>
              <a:rPr lang="en-US" sz="2000" dirty="0" smtClean="0">
                <a:solidFill>
                  <a:schemeClr val="bg2"/>
                </a:solidFill>
              </a:rPr>
              <a:t> in vitro. Further it also demonstrates the ability to block BAFF mediated B cell survival</a:t>
            </a:r>
          </a:p>
          <a:p>
            <a:r>
              <a:rPr lang="en-US" sz="2000" dirty="0" smtClean="0">
                <a:solidFill>
                  <a:schemeClr val="bg2"/>
                </a:solidFill>
              </a:rPr>
              <a:t>Compound 9 shows no appreciable activity in T cell inhibitory activity</a:t>
            </a:r>
          </a:p>
          <a:p>
            <a:r>
              <a:rPr lang="en-US" sz="2000" dirty="0" smtClean="0">
                <a:solidFill>
                  <a:schemeClr val="bg2"/>
                </a:solidFill>
              </a:rPr>
              <a:t>Compound 9 shows potent and dose dependent inhibition of clinical arthritis in CIA models</a:t>
            </a:r>
          </a:p>
          <a:p>
            <a:r>
              <a:rPr lang="en-US" sz="2000" dirty="0" smtClean="0">
                <a:solidFill>
                  <a:schemeClr val="bg2"/>
                </a:solidFill>
              </a:rPr>
              <a:t>Compound 9 shows unique activity in the IC mediated kidney damage model</a:t>
            </a:r>
          </a:p>
          <a:p>
            <a:r>
              <a:rPr lang="en-US" sz="2000" dirty="0" smtClean="0">
                <a:solidFill>
                  <a:schemeClr val="bg2"/>
                </a:solidFill>
              </a:rPr>
              <a:t>BTK inhibitors are promising approach to treat diseases like RA and nephritis mediated by IC</a:t>
            </a:r>
            <a:endParaRPr lang="en-US" sz="2000" dirty="0">
              <a:solidFill>
                <a:schemeClr val="bg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BDDA7-3C65-48B4-956F-F4C55F52F3BC}" type="slidenum">
              <a:rPr lang="ja-JP" altLang="en-US" smtClean="0"/>
              <a:pPr/>
              <a:t>9</a:t>
            </a:fld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Acknowledgements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33FA48-17E4-48A8-8C23-6D030630F5E0}" type="slidenum">
              <a:rPr lang="en-GB" smtClean="0"/>
              <a:pPr/>
              <a:t>10</a:t>
            </a:fld>
            <a:endParaRPr lang="en-GB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2557" y="960120"/>
            <a:ext cx="3440267" cy="2229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213360" y="3498215"/>
            <a:ext cx="2370137" cy="2456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762000" indent="-762000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SzPct val="75000"/>
              <a:buFont typeface="Wingdings" pitchFamily="2" charset="2"/>
              <a:buNone/>
            </a:pPr>
            <a:r>
              <a:rPr lang="en-US" altLang="ja-JP" sz="1200" b="1" i="1" u="sng" dirty="0" smtClean="0">
                <a:latin typeface="Calibri" pitchFamily="34" charset="0"/>
                <a:ea typeface="ＭＳ Ｐゴシック" charset="-128"/>
                <a:cs typeface="Calibri" pitchFamily="34" charset="0"/>
              </a:rPr>
              <a:t>Enzyme </a:t>
            </a:r>
            <a:r>
              <a:rPr lang="en-US" altLang="ja-JP" sz="1200" b="1" i="1" u="sng" dirty="0">
                <a:latin typeface="Calibri" pitchFamily="34" charset="0"/>
                <a:ea typeface="ＭＳ Ｐゴシック" charset="-128"/>
                <a:cs typeface="Calibri" pitchFamily="34" charset="0"/>
              </a:rPr>
              <a:t>Pharmacology</a:t>
            </a:r>
          </a:p>
          <a:p>
            <a:pPr marL="762000" indent="-762000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SzPct val="75000"/>
              <a:buFont typeface="Wingdings" pitchFamily="2" charset="2"/>
              <a:buNone/>
            </a:pPr>
            <a:r>
              <a:rPr lang="en-US" altLang="ja-JP" sz="1200" dirty="0" smtClean="0">
                <a:latin typeface="Calibri" pitchFamily="34" charset="0"/>
                <a:ea typeface="ＭＳ Ｐゴシック" charset="-128"/>
                <a:cs typeface="Calibri" pitchFamily="34" charset="0"/>
              </a:rPr>
              <a:t>Ched Grimshaw</a:t>
            </a:r>
          </a:p>
          <a:p>
            <a:pPr marL="762000" indent="-762000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SzPct val="75000"/>
              <a:buFont typeface="Wingdings" pitchFamily="2" charset="2"/>
              <a:buNone/>
            </a:pPr>
            <a:r>
              <a:rPr lang="en-US" altLang="ja-JP" sz="1200" dirty="0" smtClean="0">
                <a:latin typeface="Calibri" pitchFamily="34" charset="0"/>
                <a:ea typeface="ＭＳ Ｐゴシック" charset="-128"/>
                <a:cs typeface="Calibri" pitchFamily="34" charset="0"/>
              </a:rPr>
              <a:t>Petro Halkowycz</a:t>
            </a:r>
            <a:endParaRPr lang="en-US" altLang="ja-JP" sz="1200" dirty="0">
              <a:latin typeface="Calibri" pitchFamily="34" charset="0"/>
              <a:ea typeface="ＭＳ Ｐゴシック" charset="-128"/>
              <a:cs typeface="Calibri" pitchFamily="34" charset="0"/>
            </a:endParaRPr>
          </a:p>
          <a:p>
            <a:pPr marL="762000" indent="-762000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SzPct val="75000"/>
              <a:buFont typeface="Wingdings" pitchFamily="2" charset="2"/>
              <a:buNone/>
            </a:pPr>
            <a:endParaRPr lang="en-US" altLang="ja-JP" sz="1200" dirty="0">
              <a:latin typeface="Calibri" pitchFamily="34" charset="0"/>
              <a:ea typeface="ＭＳ Ｐゴシック" charset="-128"/>
              <a:cs typeface="Calibri" pitchFamily="34" charset="0"/>
            </a:endParaRPr>
          </a:p>
          <a:p>
            <a:pPr marL="762000" indent="-762000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SzPct val="75000"/>
              <a:buFont typeface="Wingdings" pitchFamily="2" charset="2"/>
              <a:buNone/>
            </a:pPr>
            <a:r>
              <a:rPr lang="en-US" altLang="ja-JP" sz="1200" b="1" i="1" u="sng" dirty="0" smtClean="0">
                <a:latin typeface="Calibri" pitchFamily="34" charset="0"/>
                <a:ea typeface="ＭＳ Ｐゴシック" charset="-128"/>
                <a:cs typeface="Calibri" pitchFamily="34" charset="0"/>
              </a:rPr>
              <a:t>Structural Biology</a:t>
            </a:r>
          </a:p>
          <a:p>
            <a:pPr marL="762000" indent="-762000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SzPct val="75000"/>
              <a:buFont typeface="Wingdings" pitchFamily="2" charset="2"/>
              <a:buNone/>
            </a:pPr>
            <a:r>
              <a:rPr lang="en-US" altLang="ja-JP" sz="1200" dirty="0" smtClean="0">
                <a:latin typeface="Calibri" pitchFamily="34" charset="0"/>
                <a:ea typeface="ＭＳ Ｐゴシック" charset="-128"/>
                <a:cs typeface="Calibri" pitchFamily="34" charset="0"/>
              </a:rPr>
              <a:t>Doug Dougan</a:t>
            </a:r>
          </a:p>
          <a:p>
            <a:pPr marL="762000" indent="-762000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SzPct val="75000"/>
              <a:buFont typeface="Wingdings" pitchFamily="2" charset="2"/>
              <a:buNone/>
            </a:pPr>
            <a:r>
              <a:rPr lang="en-US" altLang="ja-JP" sz="1200" dirty="0" smtClean="0">
                <a:latin typeface="Calibri" pitchFamily="34" charset="0"/>
                <a:ea typeface="ＭＳ Ｐゴシック" charset="-128"/>
                <a:cs typeface="Calibri" pitchFamily="34" charset="0"/>
              </a:rPr>
              <a:t>BiChing </a:t>
            </a:r>
            <a:r>
              <a:rPr lang="en-US" altLang="ja-JP" sz="1200" dirty="0">
                <a:latin typeface="Calibri" pitchFamily="34" charset="0"/>
                <a:ea typeface="ＭＳ Ｐゴシック" charset="-128"/>
                <a:cs typeface="Calibri" pitchFamily="34" charset="0"/>
              </a:rPr>
              <a:t>Sang</a:t>
            </a:r>
          </a:p>
          <a:p>
            <a:pPr marL="762000" indent="-762000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SzPct val="75000"/>
              <a:buFont typeface="Wingdings" pitchFamily="2" charset="2"/>
              <a:buNone/>
            </a:pPr>
            <a:r>
              <a:rPr lang="en-US" altLang="ja-JP" sz="1200" dirty="0" smtClean="0">
                <a:latin typeface="Calibri" pitchFamily="34" charset="0"/>
                <a:ea typeface="ＭＳ Ｐゴシック" charset="-128"/>
                <a:cs typeface="Calibri" pitchFamily="34" charset="0"/>
              </a:rPr>
              <a:t>Michael Klein</a:t>
            </a:r>
            <a:endParaRPr lang="en-US" altLang="ja-JP" sz="1200" dirty="0">
              <a:latin typeface="Calibri" pitchFamily="34" charset="0"/>
              <a:ea typeface="ＭＳ Ｐゴシック" charset="-128"/>
              <a:cs typeface="Calibri" pitchFamily="34" charset="0"/>
              <a:sym typeface="Wingdings" pitchFamily="2" charset="2"/>
            </a:endParaRPr>
          </a:p>
          <a:p>
            <a:pPr marL="762000" indent="-762000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SzPct val="75000"/>
              <a:buFont typeface="Wingdings" pitchFamily="2" charset="2"/>
              <a:buNone/>
            </a:pPr>
            <a:endParaRPr lang="en-US" altLang="ja-JP" sz="1200" dirty="0">
              <a:latin typeface="Calibri" pitchFamily="34" charset="0"/>
              <a:ea typeface="ＭＳ Ｐゴシック" charset="-128"/>
              <a:cs typeface="Calibri" pitchFamily="34" charset="0"/>
            </a:endParaRPr>
          </a:p>
          <a:p>
            <a:pPr marL="762000" indent="-762000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SzPct val="75000"/>
              <a:buFont typeface="Wingdings" pitchFamily="2" charset="2"/>
              <a:buNone/>
            </a:pPr>
            <a:r>
              <a:rPr lang="en-US" altLang="ja-JP" sz="1200" b="1" i="1" u="sng" dirty="0">
                <a:latin typeface="Calibri" pitchFamily="34" charset="0"/>
                <a:ea typeface="ＭＳ Ｐゴシック" charset="-128"/>
                <a:cs typeface="Calibri" pitchFamily="34" charset="0"/>
              </a:rPr>
              <a:t>Computational Sciences</a:t>
            </a:r>
          </a:p>
          <a:p>
            <a:pPr marL="762000" indent="-762000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SzPct val="75000"/>
            </a:pPr>
            <a:r>
              <a:rPr lang="en-US" altLang="ja-JP" sz="1200" dirty="0" smtClean="0">
                <a:latin typeface="Calibri" pitchFamily="34" charset="0"/>
                <a:ea typeface="ＭＳ Ｐゴシック" charset="-128"/>
                <a:cs typeface="Calibri" pitchFamily="34" charset="0"/>
              </a:rPr>
              <a:t>Dave Lawson</a:t>
            </a:r>
            <a:endParaRPr lang="en-US" altLang="ja-JP" sz="1200" dirty="0">
              <a:latin typeface="Calibri" pitchFamily="34" charset="0"/>
              <a:ea typeface="ＭＳ Ｐゴシック" charset="-128"/>
              <a:cs typeface="Calibri" pitchFamily="34" charset="0"/>
            </a:endParaRPr>
          </a:p>
          <a:p>
            <a:pPr marL="762000" indent="-762000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SzPct val="75000"/>
              <a:buFont typeface="Wingdings" pitchFamily="2" charset="2"/>
              <a:buNone/>
            </a:pPr>
            <a:endParaRPr lang="en-US" altLang="ja-JP" sz="1200" dirty="0">
              <a:latin typeface="Calibri" pitchFamily="34" charset="0"/>
              <a:ea typeface="ＭＳ Ｐゴシック" charset="-128"/>
              <a:cs typeface="Calibri" pitchFamily="34" charset="0"/>
            </a:endParaRPr>
          </a:p>
          <a:p>
            <a:pPr marL="762000" indent="-762000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SzPct val="75000"/>
              <a:buFont typeface="Wingdings" pitchFamily="2" charset="2"/>
              <a:buNone/>
            </a:pPr>
            <a:endParaRPr lang="en-US" altLang="ja-JP" sz="1200" dirty="0">
              <a:latin typeface="Calibri" pitchFamily="34" charset="0"/>
              <a:ea typeface="ＭＳ Ｐゴシック" charset="-128"/>
              <a:cs typeface="Calibri" pitchFamily="34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2148840" y="3498215"/>
            <a:ext cx="2376487" cy="354866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762000" indent="-762000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SzPct val="75000"/>
              <a:buFont typeface="Wingdings" pitchFamily="2" charset="2"/>
              <a:buNone/>
            </a:pPr>
            <a:r>
              <a:rPr lang="en-US" altLang="ja-JP" sz="1200" b="1" i="1" u="sng" dirty="0">
                <a:latin typeface="Calibri" pitchFamily="34" charset="0"/>
                <a:ea typeface="ＭＳ Ｐゴシック" charset="-128"/>
                <a:cs typeface="Calibri" pitchFamily="34" charset="0"/>
              </a:rPr>
              <a:t>Experimental Therapeutics</a:t>
            </a:r>
          </a:p>
          <a:p>
            <a:pPr marL="762000" indent="-762000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SzPct val="75000"/>
              <a:buFont typeface="Wingdings" pitchFamily="2" charset="2"/>
              <a:buNone/>
            </a:pPr>
            <a:r>
              <a:rPr lang="en-US" altLang="ja-JP" sz="1200" dirty="0" smtClean="0">
                <a:latin typeface="Calibri" pitchFamily="34" charset="0"/>
                <a:ea typeface="ＭＳ Ｐゴシック" charset="-128"/>
                <a:cs typeface="Calibri" pitchFamily="34" charset="0"/>
              </a:rPr>
              <a:t>Loui Madakamutil</a:t>
            </a:r>
          </a:p>
          <a:p>
            <a:pPr marL="762000" indent="-762000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SzPct val="75000"/>
              <a:buFont typeface="Wingdings" pitchFamily="2" charset="2"/>
              <a:buNone/>
            </a:pPr>
            <a:r>
              <a:rPr lang="en-US" altLang="ja-JP" sz="1200" dirty="0" smtClean="0">
                <a:latin typeface="Calibri" pitchFamily="34" charset="0"/>
                <a:ea typeface="ＭＳ Ｐゴシック" charset="-128"/>
                <a:cs typeface="Calibri" pitchFamily="34" charset="0"/>
              </a:rPr>
              <a:t>Jonathan Zalevsky</a:t>
            </a:r>
          </a:p>
          <a:p>
            <a:pPr marL="762000" indent="-762000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SzPct val="75000"/>
              <a:buFont typeface="Wingdings" pitchFamily="2" charset="2"/>
              <a:buNone/>
            </a:pPr>
            <a:r>
              <a:rPr lang="en-US" altLang="ja-JP" sz="1200" dirty="0" smtClean="0">
                <a:latin typeface="Calibri" pitchFamily="34" charset="0"/>
                <a:ea typeface="ＭＳ Ｐゴシック" charset="-128"/>
                <a:cs typeface="Calibri" pitchFamily="34" charset="0"/>
              </a:rPr>
              <a:t>Keiko Ishigami</a:t>
            </a:r>
          </a:p>
          <a:p>
            <a:pPr marL="762000" indent="-762000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SzPct val="75000"/>
              <a:buFont typeface="Wingdings" pitchFamily="2" charset="2"/>
              <a:buNone/>
            </a:pPr>
            <a:r>
              <a:rPr lang="en-US" altLang="ja-JP" sz="1200" dirty="0" smtClean="0">
                <a:latin typeface="Calibri" pitchFamily="34" charset="0"/>
                <a:ea typeface="ＭＳ Ｐゴシック" charset="-128"/>
                <a:cs typeface="Calibri" pitchFamily="34" charset="0"/>
              </a:rPr>
              <a:t>Ashleigh </a:t>
            </a:r>
            <a:r>
              <a:rPr lang="en-US" altLang="ja-JP" sz="1200" dirty="0">
                <a:latin typeface="Calibri" pitchFamily="34" charset="0"/>
                <a:ea typeface="ＭＳ Ｐゴシック" charset="-128"/>
                <a:cs typeface="Calibri" pitchFamily="34" charset="0"/>
              </a:rPr>
              <a:t>Keller</a:t>
            </a:r>
          </a:p>
          <a:p>
            <a:pPr marL="762000" indent="-762000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SzPct val="75000"/>
              <a:buFont typeface="Wingdings" pitchFamily="2" charset="2"/>
              <a:buNone/>
            </a:pPr>
            <a:r>
              <a:rPr lang="en-US" altLang="ja-JP" sz="1200" dirty="0" smtClean="0">
                <a:latin typeface="Calibri" pitchFamily="34" charset="0"/>
                <a:ea typeface="ＭＳ Ｐゴシック" charset="-128"/>
                <a:cs typeface="Calibri" pitchFamily="34" charset="0"/>
              </a:rPr>
              <a:t>Yoshiki </a:t>
            </a:r>
            <a:r>
              <a:rPr lang="en-US" altLang="ja-JP" sz="1200" dirty="0">
                <a:latin typeface="Calibri" pitchFamily="34" charset="0"/>
                <a:ea typeface="ＭＳ Ｐゴシック" charset="-128"/>
                <a:cs typeface="Calibri" pitchFamily="34" charset="0"/>
              </a:rPr>
              <a:t>Nakamura</a:t>
            </a:r>
          </a:p>
          <a:p>
            <a:pPr marL="762000" indent="-762000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SzPct val="75000"/>
              <a:buFont typeface="Wingdings" pitchFamily="2" charset="2"/>
              <a:buNone/>
            </a:pPr>
            <a:r>
              <a:rPr lang="en-US" altLang="ja-JP" sz="1200" dirty="0">
                <a:latin typeface="Calibri" pitchFamily="34" charset="0"/>
                <a:ea typeface="ＭＳ Ｐゴシック" charset="-128"/>
                <a:cs typeface="Calibri" pitchFamily="34" charset="0"/>
              </a:rPr>
              <a:t>Myra Ng</a:t>
            </a:r>
          </a:p>
          <a:p>
            <a:pPr marL="762000" indent="-762000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SzPct val="75000"/>
              <a:buFont typeface="Wingdings" pitchFamily="2" charset="2"/>
              <a:buNone/>
            </a:pPr>
            <a:r>
              <a:rPr lang="en-US" altLang="ja-JP" sz="1200" dirty="0" smtClean="0">
                <a:latin typeface="Calibri" pitchFamily="34" charset="0"/>
                <a:ea typeface="ＭＳ Ｐゴシック" charset="-128"/>
                <a:cs typeface="Calibri" pitchFamily="34" charset="0"/>
              </a:rPr>
              <a:t>Corey </a:t>
            </a:r>
            <a:r>
              <a:rPr lang="en-US" altLang="ja-JP" sz="1200" dirty="0">
                <a:latin typeface="Calibri" pitchFamily="34" charset="0"/>
                <a:ea typeface="ＭＳ Ｐゴシック" charset="-128"/>
                <a:cs typeface="Calibri" pitchFamily="34" charset="0"/>
              </a:rPr>
              <a:t>Wyrick</a:t>
            </a:r>
          </a:p>
          <a:p>
            <a:pPr marL="762000" indent="-762000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SzPct val="75000"/>
              <a:buFont typeface="Wingdings" pitchFamily="2" charset="2"/>
              <a:buNone/>
            </a:pPr>
            <a:endParaRPr lang="en-US" altLang="ja-JP" sz="1200" b="1" dirty="0">
              <a:latin typeface="Calibri" pitchFamily="34" charset="0"/>
              <a:ea typeface="ＭＳ Ｐゴシック" charset="-128"/>
              <a:cs typeface="Calibri" pitchFamily="34" charset="0"/>
            </a:endParaRPr>
          </a:p>
          <a:p>
            <a:pPr marL="762000" indent="-762000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SzPct val="75000"/>
              <a:buFont typeface="Wingdings" pitchFamily="2" charset="2"/>
              <a:buNone/>
            </a:pPr>
            <a:r>
              <a:rPr lang="en-US" altLang="ja-JP" sz="1200" b="1" i="1" u="sng" dirty="0">
                <a:latin typeface="Calibri" pitchFamily="34" charset="0"/>
                <a:ea typeface="ＭＳ Ｐゴシック" charset="-128"/>
                <a:cs typeface="Calibri" pitchFamily="34" charset="0"/>
              </a:rPr>
              <a:t>Cell Pharmacology</a:t>
            </a:r>
          </a:p>
          <a:p>
            <a:pPr marL="762000" indent="-762000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SzPct val="75000"/>
              <a:buFont typeface="Wingdings" pitchFamily="2" charset="2"/>
              <a:buNone/>
            </a:pPr>
            <a:r>
              <a:rPr lang="en-US" altLang="ja-JP" sz="1200" dirty="0" smtClean="0">
                <a:latin typeface="Calibri" pitchFamily="34" charset="0"/>
                <a:ea typeface="ＭＳ Ｐゴシック" charset="-128"/>
                <a:cs typeface="Calibri" pitchFamily="34" charset="0"/>
              </a:rPr>
              <a:t>Ewan Taylor</a:t>
            </a:r>
            <a:endParaRPr lang="en-US" altLang="ja-JP" sz="1200" dirty="0">
              <a:latin typeface="Calibri" pitchFamily="34" charset="0"/>
              <a:ea typeface="ＭＳ Ｐゴシック" charset="-128"/>
              <a:cs typeface="Calibri" pitchFamily="34" charset="0"/>
            </a:endParaRPr>
          </a:p>
          <a:p>
            <a:pPr marL="762000" indent="-762000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SzPct val="75000"/>
              <a:buFont typeface="Wingdings" pitchFamily="2" charset="2"/>
              <a:buNone/>
            </a:pPr>
            <a:r>
              <a:rPr lang="en-US" altLang="ja-JP" sz="1200" dirty="0" smtClean="0">
                <a:latin typeface="Calibri" pitchFamily="34" charset="0"/>
                <a:ea typeface="ＭＳ Ｐゴシック" charset="-128"/>
                <a:cs typeface="Calibri" pitchFamily="34" charset="0"/>
              </a:rPr>
              <a:t>Kim Peacock</a:t>
            </a:r>
          </a:p>
          <a:p>
            <a:pPr marL="762000" indent="-762000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SzPct val="75000"/>
              <a:buFont typeface="Wingdings" pitchFamily="2" charset="2"/>
              <a:buNone/>
            </a:pPr>
            <a:r>
              <a:rPr lang="en-US" altLang="ja-JP" sz="1200" dirty="0" smtClean="0">
                <a:latin typeface="Calibri" pitchFamily="34" charset="0"/>
                <a:ea typeface="ＭＳ Ｐゴシック" charset="-128"/>
                <a:cs typeface="Calibri" pitchFamily="34" charset="0"/>
              </a:rPr>
              <a:t>Joe Russo</a:t>
            </a:r>
          </a:p>
          <a:p>
            <a:pPr marL="762000" indent="-762000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SzPct val="75000"/>
              <a:buFont typeface="Wingdings" pitchFamily="2" charset="2"/>
              <a:buNone/>
            </a:pPr>
            <a:r>
              <a:rPr lang="en-US" altLang="ja-JP" sz="1200" dirty="0" smtClean="0">
                <a:latin typeface="Calibri" pitchFamily="34" charset="0"/>
                <a:ea typeface="ＭＳ Ｐゴシック" charset="-128"/>
                <a:cs typeface="Calibri" pitchFamily="34" charset="0"/>
              </a:rPr>
              <a:t>Pamela Farrell</a:t>
            </a:r>
          </a:p>
          <a:p>
            <a:pPr marL="762000" indent="-762000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SzPct val="75000"/>
              <a:buFont typeface="Wingdings" pitchFamily="2" charset="2"/>
              <a:buNone/>
            </a:pPr>
            <a:r>
              <a:rPr lang="en-US" altLang="ja-JP" sz="1200" dirty="0" smtClean="0">
                <a:latin typeface="Calibri" pitchFamily="34" charset="0"/>
                <a:ea typeface="ＭＳ Ｐゴシック" charset="-128"/>
                <a:cs typeface="Calibri" pitchFamily="34" charset="0"/>
              </a:rPr>
              <a:t>Deepika Balakrishna</a:t>
            </a:r>
            <a:endParaRPr lang="en-US" altLang="ja-JP" sz="1200" dirty="0">
              <a:latin typeface="Calibri" pitchFamily="34" charset="0"/>
              <a:ea typeface="ＭＳ Ｐゴシック" charset="-128"/>
              <a:cs typeface="Calibri" pitchFamily="34" charset="0"/>
            </a:endParaRPr>
          </a:p>
          <a:p>
            <a:pPr marL="762000" indent="-762000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SzPct val="75000"/>
            </a:pPr>
            <a:endParaRPr lang="en-US" altLang="ja-JP" sz="1200" dirty="0" smtClean="0">
              <a:latin typeface="Calibri" pitchFamily="34" charset="0"/>
              <a:ea typeface="ＭＳ Ｐゴシック" charset="-128"/>
              <a:cs typeface="Calibri" pitchFamily="34" charset="0"/>
            </a:endParaRPr>
          </a:p>
          <a:p>
            <a:pPr marL="762000" indent="-762000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SzPct val="75000"/>
            </a:pPr>
            <a:endParaRPr lang="en-US" altLang="ja-JP" sz="1200" dirty="0" smtClean="0">
              <a:latin typeface="Calibri" pitchFamily="34" charset="0"/>
              <a:ea typeface="ＭＳ Ｐゴシック" charset="-128"/>
              <a:cs typeface="Calibri" pitchFamily="34" charset="0"/>
            </a:endParaRPr>
          </a:p>
          <a:p>
            <a:pPr marL="762000" indent="-762000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SzPct val="75000"/>
              <a:buFont typeface="Wingdings" pitchFamily="2" charset="2"/>
              <a:buNone/>
            </a:pPr>
            <a:endParaRPr lang="en-US" altLang="ja-JP" sz="1100" dirty="0" smtClean="0">
              <a:latin typeface="Calibri" pitchFamily="34" charset="0"/>
              <a:ea typeface="ＭＳ Ｐゴシック" charset="-128"/>
              <a:cs typeface="Calibri" pitchFamily="34" charset="0"/>
            </a:endParaRPr>
          </a:p>
          <a:p>
            <a:pPr marL="762000" indent="-762000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SzPct val="75000"/>
            </a:pPr>
            <a:endParaRPr lang="en-US" altLang="ja-JP" sz="1200" dirty="0">
              <a:latin typeface="Calibri" pitchFamily="34" charset="0"/>
              <a:ea typeface="ＭＳ Ｐゴシック" charset="-128"/>
              <a:cs typeface="Calibri" pitchFamily="34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7697787" y="3498215"/>
            <a:ext cx="1690053" cy="153272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762000" indent="-762000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SzPct val="75000"/>
              <a:buFont typeface="Wingdings" pitchFamily="2" charset="2"/>
              <a:buNone/>
            </a:pPr>
            <a:r>
              <a:rPr lang="en-US" altLang="ja-JP" sz="1200" b="1" i="1" u="sng" dirty="0">
                <a:latin typeface="Calibri" pitchFamily="34" charset="0"/>
                <a:ea typeface="ＭＳ Ｐゴシック" charset="-128"/>
                <a:cs typeface="Calibri" pitchFamily="34" charset="0"/>
              </a:rPr>
              <a:t>DMPK</a:t>
            </a:r>
          </a:p>
          <a:p>
            <a:pPr marL="762000" indent="-762000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SzPct val="75000"/>
              <a:buFont typeface="Wingdings" pitchFamily="2" charset="2"/>
              <a:buNone/>
            </a:pPr>
            <a:r>
              <a:rPr lang="en-US" altLang="ja-JP" sz="1200" dirty="0" smtClean="0">
                <a:latin typeface="Calibri" pitchFamily="34" charset="0"/>
                <a:ea typeface="ＭＳ Ｐゴシック" charset="-128"/>
                <a:cs typeface="Calibri" pitchFamily="34" charset="0"/>
              </a:rPr>
              <a:t>Ron Xu</a:t>
            </a:r>
          </a:p>
          <a:p>
            <a:pPr marL="762000" indent="-762000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SzPct val="75000"/>
              <a:buFont typeface="Wingdings" pitchFamily="2" charset="2"/>
              <a:buNone/>
            </a:pPr>
            <a:r>
              <a:rPr lang="en-US" altLang="ja-JP" sz="1200" dirty="0" smtClean="0">
                <a:latin typeface="Calibri" pitchFamily="34" charset="0"/>
                <a:ea typeface="ＭＳ Ｐゴシック" charset="-128"/>
                <a:cs typeface="Calibri" pitchFamily="34" charset="0"/>
              </a:rPr>
              <a:t>Ron </a:t>
            </a:r>
            <a:r>
              <a:rPr lang="en-US" altLang="ja-JP" sz="1200" dirty="0">
                <a:latin typeface="Calibri" pitchFamily="34" charset="0"/>
                <a:ea typeface="ＭＳ Ｐゴシック" charset="-128"/>
                <a:cs typeface="Calibri" pitchFamily="34" charset="0"/>
              </a:rPr>
              <a:t>Chen</a:t>
            </a:r>
          </a:p>
          <a:p>
            <a:pPr marL="762000" indent="-762000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SzPct val="75000"/>
              <a:buFont typeface="Wingdings" pitchFamily="2" charset="2"/>
              <a:buNone/>
            </a:pPr>
            <a:r>
              <a:rPr lang="en-US" altLang="ja-JP" sz="1200" dirty="0" smtClean="0">
                <a:latin typeface="Calibri" pitchFamily="34" charset="0"/>
                <a:ea typeface="ＭＳ Ｐゴシック" charset="-128"/>
                <a:cs typeface="Calibri" pitchFamily="34" charset="0"/>
              </a:rPr>
              <a:t>Heather Garcia</a:t>
            </a:r>
            <a:endParaRPr lang="en-US" altLang="ja-JP" sz="1200" dirty="0">
              <a:latin typeface="Calibri" pitchFamily="34" charset="0"/>
              <a:ea typeface="ＭＳ Ｐゴシック" charset="-128"/>
              <a:cs typeface="Calibri" pitchFamily="34" charset="0"/>
            </a:endParaRPr>
          </a:p>
          <a:p>
            <a:pPr marL="762000" indent="-762000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SzPct val="75000"/>
              <a:buFont typeface="Wingdings" pitchFamily="2" charset="2"/>
              <a:buNone/>
            </a:pPr>
            <a:r>
              <a:rPr lang="en-US" altLang="ja-JP" sz="1200" dirty="0">
                <a:latin typeface="Calibri" pitchFamily="34" charset="0"/>
                <a:ea typeface="ＭＳ Ｐゴシック" charset="-128"/>
                <a:cs typeface="Calibri" pitchFamily="34" charset="0"/>
              </a:rPr>
              <a:t>Melinda Manuel</a:t>
            </a:r>
          </a:p>
          <a:p>
            <a:pPr marL="762000" indent="-762000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SzPct val="75000"/>
              <a:buFont typeface="Wingdings" pitchFamily="2" charset="2"/>
              <a:buNone/>
            </a:pPr>
            <a:r>
              <a:rPr lang="en-US" altLang="ja-JP" sz="1200" dirty="0">
                <a:latin typeface="Calibri" pitchFamily="34" charset="0"/>
                <a:ea typeface="ＭＳ Ｐゴシック" charset="-128"/>
                <a:cs typeface="Calibri" pitchFamily="34" charset="0"/>
              </a:rPr>
              <a:t>Lisa Rahbaek</a:t>
            </a:r>
          </a:p>
          <a:p>
            <a:pPr marL="762000" indent="-762000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SzPct val="75000"/>
              <a:buFont typeface="Wingdings" pitchFamily="2" charset="2"/>
              <a:buNone/>
            </a:pPr>
            <a:r>
              <a:rPr lang="en-US" altLang="ja-JP" sz="1200" dirty="0" smtClean="0">
                <a:latin typeface="Calibri" pitchFamily="34" charset="0"/>
                <a:ea typeface="ＭＳ Ｐゴシック" charset="-128"/>
                <a:cs typeface="Calibri" pitchFamily="34" charset="0"/>
              </a:rPr>
              <a:t>Jana </a:t>
            </a:r>
            <a:r>
              <a:rPr lang="en-US" altLang="ja-JP" sz="1200" dirty="0">
                <a:latin typeface="Calibri" pitchFamily="34" charset="0"/>
                <a:ea typeface="ＭＳ Ｐゴシック" charset="-128"/>
                <a:cs typeface="Calibri" pitchFamily="34" charset="0"/>
              </a:rPr>
              <a:t>Yu</a:t>
            </a:r>
          </a:p>
          <a:p>
            <a:pPr marL="762000" indent="-762000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SzPct val="75000"/>
              <a:buFont typeface="Wingdings" pitchFamily="2" charset="2"/>
              <a:buNone/>
            </a:pPr>
            <a:endParaRPr lang="en-US" altLang="ja-JP" sz="1200" dirty="0" smtClean="0">
              <a:latin typeface="Calibri" pitchFamily="34" charset="0"/>
              <a:ea typeface="ＭＳ Ｐゴシック" charset="-128"/>
              <a:cs typeface="Calibri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4206240" y="3498215"/>
            <a:ext cx="2376487" cy="153272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762000" indent="-762000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SzPct val="75000"/>
              <a:buFont typeface="Wingdings" pitchFamily="2" charset="2"/>
              <a:buNone/>
            </a:pPr>
            <a:r>
              <a:rPr lang="en-US" altLang="ja-JP" sz="1200" b="1" i="1" u="sng" dirty="0" smtClean="0">
                <a:latin typeface="Calibri" pitchFamily="34" charset="0"/>
                <a:ea typeface="ＭＳ Ｐゴシック" charset="-128"/>
                <a:cs typeface="Calibri" pitchFamily="34" charset="0"/>
              </a:rPr>
              <a:t>Analytical Chemistry</a:t>
            </a:r>
          </a:p>
          <a:p>
            <a:pPr marL="762000" indent="-762000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SzPct val="75000"/>
              <a:buFont typeface="Wingdings" pitchFamily="2" charset="2"/>
              <a:buNone/>
            </a:pPr>
            <a:r>
              <a:rPr lang="en-US" altLang="ja-JP" sz="1200" dirty="0" smtClean="0">
                <a:latin typeface="Calibri" pitchFamily="34" charset="0"/>
                <a:ea typeface="ＭＳ Ｐゴシック" charset="-128"/>
                <a:cs typeface="Calibri" pitchFamily="34" charset="0"/>
              </a:rPr>
              <a:t>Catherine Pham</a:t>
            </a:r>
          </a:p>
          <a:p>
            <a:pPr marL="762000" indent="-762000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SzPct val="75000"/>
            </a:pPr>
            <a:r>
              <a:rPr lang="en-US" altLang="ja-JP" sz="1200" dirty="0" smtClean="0">
                <a:latin typeface="Calibri" pitchFamily="34" charset="0"/>
                <a:ea typeface="ＭＳ Ｐゴシック" charset="-128"/>
                <a:cs typeface="Calibri" pitchFamily="34" charset="0"/>
              </a:rPr>
              <a:t>Haihong Wu</a:t>
            </a:r>
          </a:p>
          <a:p>
            <a:pPr marL="762000" indent="-762000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SzPct val="75000"/>
            </a:pPr>
            <a:r>
              <a:rPr lang="en-US" altLang="ja-JP" sz="1200" dirty="0" smtClean="0">
                <a:latin typeface="Calibri" pitchFamily="34" charset="0"/>
                <a:ea typeface="ＭＳ Ｐゴシック" charset="-128"/>
                <a:cs typeface="Calibri" pitchFamily="34" charset="0"/>
              </a:rPr>
              <a:t>Lu Zeng</a:t>
            </a:r>
          </a:p>
          <a:p>
            <a:pPr marL="762000" indent="-762000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SzPct val="75000"/>
            </a:pPr>
            <a:endParaRPr lang="en-US" altLang="ja-JP" sz="1200" dirty="0" smtClean="0">
              <a:latin typeface="Calibri" pitchFamily="34" charset="0"/>
              <a:ea typeface="ＭＳ Ｐゴシック" charset="-128"/>
              <a:cs typeface="Calibri" pitchFamily="34" charset="0"/>
            </a:endParaRPr>
          </a:p>
          <a:p>
            <a:pPr marL="762000" indent="-762000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SzPct val="75000"/>
              <a:buFont typeface="Wingdings" pitchFamily="2" charset="2"/>
              <a:buNone/>
            </a:pPr>
            <a:r>
              <a:rPr lang="en-US" altLang="ja-JP" sz="1200" b="1" i="1" u="sng" dirty="0" smtClean="0">
                <a:latin typeface="Calibri" pitchFamily="34" charset="0"/>
                <a:cs typeface="Calibri" pitchFamily="34" charset="0"/>
              </a:rPr>
              <a:t>CMC</a:t>
            </a:r>
          </a:p>
          <a:p>
            <a:pPr marL="762000" indent="-762000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SzPct val="75000"/>
              <a:buFont typeface="Wingdings" pitchFamily="2" charset="2"/>
              <a:buNone/>
            </a:pPr>
            <a:r>
              <a:rPr lang="en-US" altLang="ja-JP" sz="1200" dirty="0" smtClean="0">
                <a:latin typeface="Calibri" pitchFamily="34" charset="0"/>
                <a:cs typeface="Calibri" pitchFamily="34" charset="0"/>
              </a:rPr>
              <a:t>Chunrong Ma</a:t>
            </a:r>
          </a:p>
          <a:p>
            <a:pPr marL="762000" indent="-762000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SzPct val="75000"/>
              <a:buFont typeface="Wingdings" pitchFamily="2" charset="2"/>
              <a:buNone/>
            </a:pPr>
            <a:r>
              <a:rPr lang="en-US" altLang="ja-JP" sz="1200" dirty="0" smtClean="0">
                <a:latin typeface="Calibri" pitchFamily="34" charset="0"/>
                <a:cs typeface="Calibri" pitchFamily="34" charset="0"/>
              </a:rPr>
              <a:t>David Provencal</a:t>
            </a: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5968047" y="3498215"/>
            <a:ext cx="1690053" cy="134806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762000" indent="-762000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SzPct val="75000"/>
              <a:buFont typeface="Wingdings" pitchFamily="2" charset="2"/>
              <a:buNone/>
            </a:pPr>
            <a:r>
              <a:rPr lang="en-US" altLang="ja-JP" sz="1200" b="1" i="1" u="sng" dirty="0" smtClean="0">
                <a:latin typeface="Calibri" pitchFamily="34" charset="0"/>
                <a:cs typeface="Calibri" pitchFamily="34" charset="0"/>
              </a:rPr>
              <a:t>Medicinal Chemistry</a:t>
            </a:r>
          </a:p>
          <a:p>
            <a:pPr marL="762000" indent="-762000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SzPct val="75000"/>
              <a:buFont typeface="Wingdings" pitchFamily="2" charset="2"/>
              <a:buNone/>
            </a:pPr>
            <a:r>
              <a:rPr lang="en-US" altLang="ja-JP" sz="1200" dirty="0" smtClean="0">
                <a:latin typeface="Calibri" pitchFamily="34" charset="0"/>
                <a:cs typeface="Calibri" pitchFamily="34" charset="0"/>
              </a:rPr>
              <a:t>Christopher Smith</a:t>
            </a:r>
          </a:p>
          <a:p>
            <a:pPr marL="762000" indent="-762000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SzPct val="75000"/>
              <a:buFont typeface="Wingdings" pitchFamily="2" charset="2"/>
              <a:buNone/>
            </a:pPr>
            <a:r>
              <a:rPr lang="en-US" altLang="ja-JP" sz="1200" dirty="0" smtClean="0">
                <a:latin typeface="Calibri" pitchFamily="34" charset="0"/>
                <a:cs typeface="Calibri" pitchFamily="34" charset="0"/>
              </a:rPr>
              <a:t>Mark Sabat</a:t>
            </a:r>
          </a:p>
          <a:p>
            <a:pPr marL="762000" indent="-762000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SzPct val="75000"/>
              <a:buFont typeface="Wingdings" pitchFamily="2" charset="2"/>
              <a:buNone/>
            </a:pPr>
            <a:r>
              <a:rPr lang="en-US" altLang="ja-JP" sz="1200" dirty="0" smtClean="0">
                <a:latin typeface="Calibri" pitchFamily="34" charset="0"/>
                <a:cs typeface="Calibri" pitchFamily="34" charset="0"/>
              </a:rPr>
              <a:t>Phong Vu</a:t>
            </a:r>
          </a:p>
          <a:p>
            <a:pPr marL="762000" indent="-762000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SzPct val="75000"/>
              <a:buFont typeface="Wingdings" pitchFamily="2" charset="2"/>
              <a:buNone/>
            </a:pPr>
            <a:r>
              <a:rPr lang="en-US" altLang="ja-JP" sz="1200" dirty="0" smtClean="0">
                <a:latin typeface="Calibri" pitchFamily="34" charset="0"/>
                <a:cs typeface="Calibri" pitchFamily="34" charset="0"/>
              </a:rPr>
              <a:t>Nick Scorah</a:t>
            </a:r>
          </a:p>
          <a:p>
            <a:pPr marL="762000" indent="-762000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SzPct val="75000"/>
              <a:buFont typeface="Wingdings" pitchFamily="2" charset="2"/>
              <a:buNone/>
            </a:pPr>
            <a:r>
              <a:rPr lang="en-US" altLang="ja-JP" sz="1200" dirty="0" smtClean="0">
                <a:latin typeface="Calibri" pitchFamily="34" charset="0"/>
                <a:cs typeface="Calibri" pitchFamily="34" charset="0"/>
              </a:rPr>
              <a:t>Haixia Wang</a:t>
            </a:r>
          </a:p>
          <a:p>
            <a:pPr marL="762000" indent="-762000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SzPct val="75000"/>
              <a:buFont typeface="Wingdings" pitchFamily="2" charset="2"/>
              <a:buNone/>
            </a:pPr>
            <a:endParaRPr lang="en-US" altLang="ja-JP" sz="1200" dirty="0">
              <a:latin typeface="Calibri" pitchFamily="34" charset="0"/>
              <a:ea typeface="ＭＳ Ｐゴシック" charset="-128"/>
              <a:cs typeface="Calibri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9540" y="975360"/>
            <a:ext cx="25035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Takeda California, San Diego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25240" y="967740"/>
            <a:ext cx="39809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Shonan Research Center, Yokohama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566160" y="883920"/>
            <a:ext cx="3230602" cy="23733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TextBox 14"/>
          <p:cNvSpPr txBox="1"/>
          <p:nvPr/>
        </p:nvSpPr>
        <p:spPr>
          <a:xfrm>
            <a:off x="5478780" y="876300"/>
            <a:ext cx="27812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Shonan Research Center, Japan</a:t>
            </a:r>
            <a:endParaRPr lang="en-US" sz="1400" dirty="0"/>
          </a:p>
        </p:txBody>
      </p:sp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4" cstate="email"/>
          <a:srcRect l="21067" b="34237"/>
          <a:stretch>
            <a:fillRect/>
          </a:stretch>
        </p:blipFill>
        <p:spPr bwMode="auto">
          <a:xfrm>
            <a:off x="6687760" y="1117283"/>
            <a:ext cx="2456240" cy="19535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7" name="テキスト ボックス 9"/>
          <p:cNvSpPr txBox="1"/>
          <p:nvPr/>
        </p:nvSpPr>
        <p:spPr>
          <a:xfrm>
            <a:off x="8445500" y="2049145"/>
            <a:ext cx="827088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600" b="1" dirty="0">
                <a:solidFill>
                  <a:schemeClr val="tx1">
                    <a:lumMod val="75000"/>
                  </a:schemeClr>
                </a:solidFill>
                <a:latin typeface="Calibri" pitchFamily="34" charset="0"/>
                <a:ea typeface="Verdana" pitchFamily="34" charset="0"/>
                <a:cs typeface="Verdana" pitchFamily="34" charset="0"/>
              </a:rPr>
              <a:t>Tokyo</a:t>
            </a:r>
            <a:endParaRPr lang="ja-JP" altLang="en-US" sz="1600" b="1" dirty="0">
              <a:solidFill>
                <a:schemeClr val="tx1">
                  <a:lumMod val="75000"/>
                </a:schemeClr>
              </a:solidFill>
              <a:latin typeface="Calibri" pitchFamily="34" charset="0"/>
              <a:ea typeface="Dotum" pitchFamily="34" charset="-127"/>
              <a:cs typeface="Verdana" pitchFamily="34" charset="0"/>
            </a:endParaRPr>
          </a:p>
        </p:txBody>
      </p:sp>
      <p:sp>
        <p:nvSpPr>
          <p:cNvPr id="29" name="テキスト ボックス 15"/>
          <p:cNvSpPr txBox="1">
            <a:spLocks noChangeArrowheads="1"/>
          </p:cNvSpPr>
          <p:nvPr/>
        </p:nvSpPr>
        <p:spPr bwMode="auto">
          <a:xfrm>
            <a:off x="8087360" y="2470785"/>
            <a:ext cx="100806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1600" b="1" dirty="0">
                <a:solidFill>
                  <a:srgbClr val="C00000"/>
                </a:solidFill>
                <a:latin typeface="Calibri" pitchFamily="34" charset="0"/>
                <a:ea typeface="HGPｺﾞｼｯｸM" pitchFamily="50" charset="-128"/>
              </a:rPr>
              <a:t>Shonan</a:t>
            </a:r>
            <a:endParaRPr lang="ja-JP" altLang="en-US" sz="1600" b="1">
              <a:solidFill>
                <a:srgbClr val="C00000"/>
              </a:solidFill>
              <a:latin typeface="Calibri" pitchFamily="34" charset="0"/>
              <a:ea typeface="Dotum" pitchFamily="34" charset="-127"/>
              <a:cs typeface="Verdana" pitchFamily="34" charset="0"/>
            </a:endParaRPr>
          </a:p>
        </p:txBody>
      </p:sp>
      <p:sp>
        <p:nvSpPr>
          <p:cNvPr id="32" name="Oval 31"/>
          <p:cNvSpPr/>
          <p:nvPr/>
        </p:nvSpPr>
        <p:spPr>
          <a:xfrm>
            <a:off x="8412480" y="2316480"/>
            <a:ext cx="99060" cy="99059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>
              <a:solidFill>
                <a:srgbClr val="FFFFFF"/>
              </a:solidFill>
            </a:endParaRPr>
          </a:p>
        </p:txBody>
      </p:sp>
      <p:sp>
        <p:nvSpPr>
          <p:cNvPr id="33" name="Oval 32"/>
          <p:cNvSpPr/>
          <p:nvPr/>
        </p:nvSpPr>
        <p:spPr>
          <a:xfrm>
            <a:off x="8328660" y="2400300"/>
            <a:ext cx="99060" cy="9905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akeda_ppt_dakiyama_tpc_akanered">
  <a:themeElements>
    <a:clrScheme name="Takeda Brand Color">
      <a:dk1>
        <a:srgbClr val="4C4948"/>
      </a:dk1>
      <a:lt1>
        <a:srgbClr val="FFFFFF"/>
      </a:lt1>
      <a:dk2>
        <a:srgbClr val="FA0000"/>
      </a:dk2>
      <a:lt2>
        <a:srgbClr val="000000"/>
      </a:lt2>
      <a:accent1>
        <a:srgbClr val="EA5532"/>
      </a:accent1>
      <a:accent2>
        <a:srgbClr val="DA5283"/>
      </a:accent2>
      <a:accent3>
        <a:srgbClr val="9B72B0"/>
      </a:accent3>
      <a:accent4>
        <a:srgbClr val="4C9BCF"/>
      </a:accent4>
      <a:accent5>
        <a:srgbClr val="51B1BF"/>
      </a:accent5>
      <a:accent6>
        <a:srgbClr val="ABB436"/>
      </a:accent6>
      <a:hlink>
        <a:srgbClr val="EBA800"/>
      </a:hlink>
      <a:folHlink>
        <a:srgbClr val="DCDDDD"/>
      </a:folHlink>
    </a:clrScheme>
    <a:fontScheme name="Takeda Typeface">
      <a:majorFont>
        <a:latin typeface="Arial"/>
        <a:ea typeface="HGPｺﾞｼｯｸM"/>
        <a:cs typeface=""/>
      </a:majorFont>
      <a:minorFont>
        <a:latin typeface="Arial"/>
        <a:ea typeface="HGPｺﾞｼｯｸM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2B7DC7"/>
        </a:solidFill>
        <a:ln>
          <a:noFill/>
        </a:ln>
      </a:spPr>
      <a:bodyPr rtlCol="0" anchor="ctr"/>
      <a:lstStyle>
        <a:defPPr algn="ctr">
          <a:defRPr sz="1600" b="1" dirty="0">
            <a:solidFill>
              <a:srgbClr val="FFFFFF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ea537be-9edf-4023-ad3d-047036d7f096">2XNRSVZJFUDW-32-136</_dlc_DocId>
    <_dlc_DocIdUrl xmlns="eea537be-9edf-4023-ad3d-047036d7f096">
      <Url>http://science/Departments/Chemistry/_layouts/DocIdRedir.aspx?ID=2XNRSVZJFUDW-32-136</Url>
      <Description>2XNRSVZJFUDW-32-136</Description>
    </_dlc_DocIdUrl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9AA9FA5A3D13B40B50BA4908D08C70F" ma:contentTypeVersion="1" ma:contentTypeDescription="Create a new document." ma:contentTypeScope="" ma:versionID="dcf1a5790a58898088c1ff0c59bf9be8">
  <xsd:schema xmlns:xsd="http://www.w3.org/2001/XMLSchema" xmlns:xs="http://www.w3.org/2001/XMLSchema" xmlns:p="http://schemas.microsoft.com/office/2006/metadata/properties" xmlns:ns2="eea537be-9edf-4023-ad3d-047036d7f096" targetNamespace="http://schemas.microsoft.com/office/2006/metadata/properties" ma:root="true" ma:fieldsID="12521a8c7c445227068ec3a6677bb089" ns2:_="">
    <xsd:import namespace="eea537be-9edf-4023-ad3d-047036d7f096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a537be-9edf-4023-ad3d-047036d7f09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35129FC-97E0-4A48-9300-E12C0BDB1F0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5C7B9BA-C88D-4827-AA8E-AD6BEA2F6FF6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D05AEB27-D519-4447-B5D3-7E7352DCFED6}">
  <ds:schemaRefs>
    <ds:schemaRef ds:uri="http://schemas.microsoft.com/office/2006/metadata/properties"/>
    <ds:schemaRef ds:uri="http://schemas.microsoft.com/office/infopath/2007/PartnerControls"/>
    <ds:schemaRef ds:uri="eea537be-9edf-4023-ad3d-047036d7f096"/>
  </ds:schemaRefs>
</ds:datastoreItem>
</file>

<file path=customXml/itemProps4.xml><?xml version="1.0" encoding="utf-8"?>
<ds:datastoreItem xmlns:ds="http://schemas.openxmlformats.org/officeDocument/2006/customXml" ds:itemID="{18D265F4-6F7B-4D03-A7DD-AE6B572AC6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ea537be-9edf-4023-ad3d-047036d7f09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Takeda_ppt_uroko_tpc_akanered</Template>
  <TotalTime>46649</TotalTime>
  <Words>623</Words>
  <Application>Microsoft Office PowerPoint</Application>
  <PresentationFormat>On-screen Show (4:3)</PresentationFormat>
  <Paragraphs>185</Paragraphs>
  <Slides>11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Takeda_ppt_dakiyama_tpc_akanered</vt:lpstr>
      <vt:lpstr>CS ChemDraw Drawing</vt:lpstr>
      <vt:lpstr>Discovery of a small molecule inhibitor of Burton’s Tyrosine Kinase (BTK) for autoimmune diseases</vt:lpstr>
      <vt:lpstr>Bruton’s Tyrosine Kinase - Btk</vt:lpstr>
      <vt:lpstr>Efficacy and Commercial Opportunity</vt:lpstr>
      <vt:lpstr>Published Lead Series</vt:lpstr>
      <vt:lpstr>Fragment and Crystal structure based discovery of BTK inhibitor</vt:lpstr>
      <vt:lpstr>BTK inhibitor: Pharmacology in vitro</vt:lpstr>
      <vt:lpstr>Demonstrates selective activity to B cell and spares T cells</vt:lpstr>
      <vt:lpstr>Slide 7</vt:lpstr>
      <vt:lpstr>Slide 8</vt:lpstr>
      <vt:lpstr>Summary and Conclusions</vt:lpstr>
      <vt:lpstr>Acknowledgements</vt:lpstr>
    </vt:vector>
  </TitlesOfParts>
  <Company>IBJ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0</dc:title>
  <dc:creator>Taylor, Ewan (TSD)</dc:creator>
  <cp:lastModifiedBy>lmadakamutil</cp:lastModifiedBy>
  <cp:revision>3040</cp:revision>
  <dcterms:created xsi:type="dcterms:W3CDTF">2011-11-25T05:11:56Z</dcterms:created>
  <dcterms:modified xsi:type="dcterms:W3CDTF">2014-05-16T19:56:41Z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dlc_DocIdItemGuid">
    <vt:lpwstr>7c4ff1f3-c9ea-4ba3-91fd-0f6f330c3af4</vt:lpwstr>
  </property>
  <property fmtid="{D5CDD505-2E9C-101B-9397-08002B2CF9AE}" pid="3" name="ContentTypeId">
    <vt:lpwstr>0x010100F9AA9FA5A3D13B40B50BA4908D08C70F</vt:lpwstr>
  </property>
</Properties>
</file>