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39"/>
  </p:notesMasterIdLst>
  <p:sldIdLst>
    <p:sldId id="256" r:id="rId2"/>
    <p:sldId id="279" r:id="rId3"/>
    <p:sldId id="281" r:id="rId4"/>
    <p:sldId id="257" r:id="rId5"/>
    <p:sldId id="280" r:id="rId6"/>
    <p:sldId id="278" r:id="rId7"/>
    <p:sldId id="258" r:id="rId8"/>
    <p:sldId id="259" r:id="rId9"/>
    <p:sldId id="287" r:id="rId10"/>
    <p:sldId id="285" r:id="rId11"/>
    <p:sldId id="286" r:id="rId12"/>
    <p:sldId id="261" r:id="rId13"/>
    <p:sldId id="288" r:id="rId14"/>
    <p:sldId id="289" r:id="rId15"/>
    <p:sldId id="293" r:id="rId16"/>
    <p:sldId id="290" r:id="rId17"/>
    <p:sldId id="291" r:id="rId18"/>
    <p:sldId id="292" r:id="rId19"/>
    <p:sldId id="282" r:id="rId20"/>
    <p:sldId id="276" r:id="rId21"/>
    <p:sldId id="294" r:id="rId22"/>
    <p:sldId id="260" r:id="rId23"/>
    <p:sldId id="262" r:id="rId24"/>
    <p:sldId id="271" r:id="rId25"/>
    <p:sldId id="264" r:id="rId26"/>
    <p:sldId id="263" r:id="rId27"/>
    <p:sldId id="265" r:id="rId28"/>
    <p:sldId id="272" r:id="rId29"/>
    <p:sldId id="274" r:id="rId30"/>
    <p:sldId id="273" r:id="rId31"/>
    <p:sldId id="275" r:id="rId32"/>
    <p:sldId id="270" r:id="rId33"/>
    <p:sldId id="269" r:id="rId34"/>
    <p:sldId id="268" r:id="rId35"/>
    <p:sldId id="267" r:id="rId36"/>
    <p:sldId id="266" r:id="rId37"/>
    <p:sldId id="277" r:id="rId38"/>
  </p:sldIdLst>
  <p:sldSz cx="9144000" cy="6858000" type="screen4x3"/>
  <p:notesSz cx="7077075" cy="93694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9" autoAdjust="0"/>
    <p:restoredTop sz="74007" autoAdjust="0"/>
  </p:normalViewPr>
  <p:slideViewPr>
    <p:cSldViewPr>
      <p:cViewPr varScale="1">
        <p:scale>
          <a:sx n="80" d="100"/>
          <a:sy n="80" d="100"/>
        </p:scale>
        <p:origin x="-85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471"/>
          </a:xfrm>
          <a:prstGeom prst="rect">
            <a:avLst/>
          </a:prstGeom>
        </p:spPr>
        <p:txBody>
          <a:bodyPr vert="horz" lIns="93973" tIns="46986" rIns="93973" bIns="46986" rtlCol="0"/>
          <a:lstStyle>
            <a:lvl1pPr algn="l">
              <a:defRPr sz="1200"/>
            </a:lvl1pPr>
          </a:lstStyle>
          <a:p>
            <a:endParaRPr lang="en-US"/>
          </a:p>
        </p:txBody>
      </p:sp>
      <p:sp>
        <p:nvSpPr>
          <p:cNvPr id="3" name="Date Placeholder 2"/>
          <p:cNvSpPr>
            <a:spLocks noGrp="1"/>
          </p:cNvSpPr>
          <p:nvPr>
            <p:ph type="dt" idx="1"/>
          </p:nvPr>
        </p:nvSpPr>
        <p:spPr>
          <a:xfrm>
            <a:off x="4008705" y="0"/>
            <a:ext cx="3066733" cy="468471"/>
          </a:xfrm>
          <a:prstGeom prst="rect">
            <a:avLst/>
          </a:prstGeom>
        </p:spPr>
        <p:txBody>
          <a:bodyPr vert="horz" lIns="93973" tIns="46986" rIns="93973" bIns="46986" rtlCol="0"/>
          <a:lstStyle>
            <a:lvl1pPr algn="r">
              <a:defRPr sz="1200"/>
            </a:lvl1pPr>
          </a:lstStyle>
          <a:p>
            <a:fld id="{12259FA5-00DE-49C5-87BD-BAC1ED8DCF0B}" type="datetimeFigureOut">
              <a:rPr lang="en-US" smtClean="0"/>
              <a:t>4/21/2016</a:t>
            </a:fld>
            <a:endParaRPr lang="en-US"/>
          </a:p>
        </p:txBody>
      </p:sp>
      <p:sp>
        <p:nvSpPr>
          <p:cNvPr id="4" name="Slide Image Placeholder 3"/>
          <p:cNvSpPr>
            <a:spLocks noGrp="1" noRot="1" noChangeAspect="1"/>
          </p:cNvSpPr>
          <p:nvPr>
            <p:ph type="sldImg" idx="2"/>
          </p:nvPr>
        </p:nvSpPr>
        <p:spPr>
          <a:xfrm>
            <a:off x="1196975" y="703263"/>
            <a:ext cx="4683125" cy="3513137"/>
          </a:xfrm>
          <a:prstGeom prst="rect">
            <a:avLst/>
          </a:prstGeom>
          <a:noFill/>
          <a:ln w="12700">
            <a:solidFill>
              <a:prstClr val="black"/>
            </a:solidFill>
          </a:ln>
        </p:spPr>
        <p:txBody>
          <a:bodyPr vert="horz" lIns="93973" tIns="46986" rIns="93973" bIns="46986" rtlCol="0" anchor="ctr"/>
          <a:lstStyle/>
          <a:p>
            <a:endParaRPr lang="en-US"/>
          </a:p>
        </p:txBody>
      </p:sp>
      <p:sp>
        <p:nvSpPr>
          <p:cNvPr id="5" name="Notes Placeholder 4"/>
          <p:cNvSpPr>
            <a:spLocks noGrp="1"/>
          </p:cNvSpPr>
          <p:nvPr>
            <p:ph type="body" sz="quarter" idx="3"/>
          </p:nvPr>
        </p:nvSpPr>
        <p:spPr>
          <a:xfrm>
            <a:off x="707708" y="4450477"/>
            <a:ext cx="5661660" cy="4216241"/>
          </a:xfrm>
          <a:prstGeom prst="rect">
            <a:avLst/>
          </a:prstGeom>
        </p:spPr>
        <p:txBody>
          <a:bodyPr vert="horz" lIns="93973" tIns="46986" rIns="93973" bIns="469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9328"/>
            <a:ext cx="3066733" cy="468471"/>
          </a:xfrm>
          <a:prstGeom prst="rect">
            <a:avLst/>
          </a:prstGeom>
        </p:spPr>
        <p:txBody>
          <a:bodyPr vert="horz" lIns="93973" tIns="46986" rIns="93973" bIns="46986"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9328"/>
            <a:ext cx="3066733" cy="468471"/>
          </a:xfrm>
          <a:prstGeom prst="rect">
            <a:avLst/>
          </a:prstGeom>
        </p:spPr>
        <p:txBody>
          <a:bodyPr vert="horz" lIns="93973" tIns="46986" rIns="93973" bIns="46986" rtlCol="0" anchor="b"/>
          <a:lstStyle>
            <a:lvl1pPr algn="r">
              <a:defRPr sz="1200"/>
            </a:lvl1pPr>
          </a:lstStyle>
          <a:p>
            <a:fld id="{261F1B3D-5BC1-4C40-BFC8-6862044EE36F}" type="slidenum">
              <a:rPr lang="en-US" smtClean="0"/>
              <a:t>‹#›</a:t>
            </a:fld>
            <a:endParaRPr lang="en-US"/>
          </a:p>
        </p:txBody>
      </p:sp>
    </p:spTree>
    <p:extLst>
      <p:ext uri="{BB962C8B-B14F-4D97-AF65-F5344CB8AC3E}">
        <p14:creationId xmlns:p14="http://schemas.microsoft.com/office/powerpoint/2010/main" val="1786742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mailto:christopher.cushing@okstate.edu"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1</a:t>
            </a:fld>
            <a:endParaRPr lang="en-US"/>
          </a:p>
        </p:txBody>
      </p:sp>
    </p:spTree>
    <p:extLst>
      <p:ext uri="{BB962C8B-B14F-4D97-AF65-F5344CB8AC3E}">
        <p14:creationId xmlns:p14="http://schemas.microsoft.com/office/powerpoint/2010/main" val="2309142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(National Diabetes Information Clearinghouse, 2009; National Kidney and Urological Diseases Information Clearing House, 2006). </a:t>
            </a:r>
            <a:endParaRPr lang="en-US" b="1" dirty="0" smtClean="0">
              <a:effectLst/>
            </a:endParaRPr>
          </a:p>
          <a:p>
            <a:r>
              <a:rPr lang="en-US" dirty="0"/>
              <a:t> </a:t>
            </a:r>
          </a:p>
          <a:p>
            <a:endParaRPr lang="en-US" dirty="0"/>
          </a:p>
          <a:p>
            <a:r>
              <a:rPr lang="en-US" dirty="0"/>
              <a:t>Of these rates, Hispanic and African Americans are disproportionately affected with kidney disease, diabetes and obesity (Ogden et al.; United States Renal Data System, 2008). Without intervention beyond </a:t>
            </a:r>
            <a:endParaRPr lang="en-US" b="1" dirty="0" smtClean="0">
              <a:effectLst/>
            </a:endParaRPr>
          </a:p>
          <a:p>
            <a:endParaRPr lang="en-US" b="1" dirty="0" smtClean="0">
              <a:effectLst/>
            </a:endParaRPr>
          </a:p>
          <a:p>
            <a:endParaRPr lang="en-US" b="1" dirty="0" smtClean="0">
              <a:effectLst/>
            </a:endParaRPr>
          </a:p>
          <a:p>
            <a:r>
              <a:rPr lang="en-US" b="1" dirty="0" smtClean="0">
                <a:effectLst/>
              </a:rPr>
              <a:t>-------------------------------------------------------------------------------------------------------------------------------------------------------</a:t>
            </a:r>
          </a:p>
          <a:p>
            <a:r>
              <a:rPr lang="en-US" b="1" dirty="0" smtClean="0">
                <a:effectLst/>
              </a:rPr>
              <a:t>From CDC Fast Stats:</a:t>
            </a:r>
            <a:r>
              <a:rPr lang="en-US" b="1" baseline="0" dirty="0" smtClean="0">
                <a:effectLst/>
              </a:rPr>
              <a:t> http://www.niddk.nih.gov/health-information/health-statistics/Pages/kidney-disease-statistics-united-states.aspx</a:t>
            </a:r>
          </a:p>
          <a:p>
            <a:endParaRPr lang="en-US" b="1" baseline="0" dirty="0" smtClean="0">
              <a:effectLst/>
            </a:endParaRPr>
          </a:p>
          <a:p>
            <a:r>
              <a:rPr lang="en-US" b="1" dirty="0" smtClean="0">
                <a:effectLst/>
              </a:rPr>
              <a:t>CKD Incidence</a:t>
            </a:r>
          </a:p>
          <a:p>
            <a:r>
              <a:rPr lang="en-US" dirty="0" smtClean="0">
                <a:effectLst/>
              </a:rPr>
              <a:t>The incidence of CKD is increasing most rapidly in people ages 65 and older.</a:t>
            </a:r>
          </a:p>
          <a:p>
            <a:r>
              <a:rPr lang="en-US" dirty="0" smtClean="0">
                <a:effectLst/>
              </a:rPr>
              <a:t>The incidence of recognized CKD in people ages 65 and older more than doubled between 2000 and 2008.</a:t>
            </a:r>
          </a:p>
          <a:p>
            <a:r>
              <a:rPr lang="en-US" dirty="0" smtClean="0">
                <a:effectLst/>
              </a:rPr>
              <a:t>The incidence of recognized CKD among 20- to 64-year-olds is less than 0.5 percent.</a:t>
            </a:r>
          </a:p>
          <a:p>
            <a:endParaRPr lang="en-US" dirty="0" smtClean="0"/>
          </a:p>
          <a:p>
            <a:r>
              <a:rPr lang="en-US" dirty="0" smtClean="0"/>
              <a:t>CKD Prevalence</a:t>
            </a:r>
          </a:p>
          <a:p>
            <a:r>
              <a:rPr lang="en-US" dirty="0" smtClean="0"/>
              <a:t>•The prevalence of CKD is growing most rapidly in people ages 60 and older.</a:t>
            </a:r>
          </a:p>
          <a:p>
            <a:r>
              <a:rPr lang="en-US" dirty="0" smtClean="0"/>
              <a:t>•Between the 1988–1994 National Health and Nutrition Examination Survey (NHANES) study and the 2003–2006 NHANES study, the prevalence of CKD in people ages 60 and older jumped from 18.8 to 24.5 percent.</a:t>
            </a:r>
          </a:p>
          <a:p>
            <a:r>
              <a:rPr lang="en-US" dirty="0" smtClean="0"/>
              <a:t>•During that same period, the prevalence of CKD in people between the ages of 20 and 39 stayed consistently below 0.5 percent.</a:t>
            </a:r>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4</a:t>
            </a:fld>
            <a:endParaRPr lang="en-US"/>
          </a:p>
        </p:txBody>
      </p:sp>
    </p:spTree>
    <p:extLst>
      <p:ext uri="{BB962C8B-B14F-4D97-AF65-F5344CB8AC3E}">
        <p14:creationId xmlns:p14="http://schemas.microsoft.com/office/powerpoint/2010/main" val="2055998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729">
              <a:defRPr/>
            </a:pPr>
            <a:r>
              <a:rPr lang="en-US" dirty="0" smtClean="0"/>
              <a:t>(National Diabetes Information Clearinghouse, 2009; National Kidney and Urological Diseases Information Clearing House, 2006). </a:t>
            </a:r>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5</a:t>
            </a:fld>
            <a:endParaRPr lang="en-US"/>
          </a:p>
        </p:txBody>
      </p:sp>
    </p:spTree>
    <p:extLst>
      <p:ext uri="{BB962C8B-B14F-4D97-AF65-F5344CB8AC3E}">
        <p14:creationId xmlns:p14="http://schemas.microsoft.com/office/powerpoint/2010/main" val="260601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729">
              <a:defRPr/>
            </a:pPr>
            <a:r>
              <a:rPr lang="en-US" dirty="0" smtClean="0"/>
              <a:t>(Ogden, Carroll, &amp; </a:t>
            </a:r>
            <a:r>
              <a:rPr lang="en-US" dirty="0" err="1" smtClean="0"/>
              <a:t>Flegal</a:t>
            </a:r>
            <a:r>
              <a:rPr lang="en-US" dirty="0" smtClean="0"/>
              <a:t>, 2008). </a:t>
            </a:r>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6</a:t>
            </a:fld>
            <a:endParaRPr lang="en-US"/>
          </a:p>
        </p:txBody>
      </p:sp>
    </p:spTree>
    <p:extLst>
      <p:ext uri="{BB962C8B-B14F-4D97-AF65-F5344CB8AC3E}">
        <p14:creationId xmlns:p14="http://schemas.microsoft.com/office/powerpoint/2010/main" val="949826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http://www.cdc.gov/diabetes/pubs/statsreport14/national-diabetes-report-web.pdf</a:t>
            </a:r>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7</a:t>
            </a:fld>
            <a:endParaRPr lang="en-US"/>
          </a:p>
        </p:txBody>
      </p:sp>
    </p:spTree>
    <p:extLst>
      <p:ext uri="{BB962C8B-B14F-4D97-AF65-F5344CB8AC3E}">
        <p14:creationId xmlns:p14="http://schemas.microsoft.com/office/powerpoint/2010/main" val="3702188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http://www.niddk.nih.gov/health-information/health-statistics/Pages/overweight-obesity-statistics.aspx</a:t>
            </a:r>
          </a:p>
          <a:p>
            <a:endParaRPr lang="en-US" dirty="0" smtClean="0"/>
          </a:p>
          <a:p>
            <a:r>
              <a:rPr lang="en-US" dirty="0" smtClean="0"/>
              <a:t>What</a:t>
            </a:r>
            <a:r>
              <a:rPr lang="en-US" baseline="0" dirty="0" smtClean="0"/>
              <a:t> is considered obese among children? According to the CDC:</a:t>
            </a:r>
          </a:p>
          <a:p>
            <a:endParaRPr lang="en-US" baseline="0" dirty="0" smtClean="0"/>
          </a:p>
          <a:p>
            <a:r>
              <a:rPr lang="en-US" dirty="0" smtClean="0"/>
              <a:t>“Body mass index (BMI) is a measure used to determine childhood overweight and obesity. Overweight is defined as a BMI at or above the 85</a:t>
            </a:r>
            <a:r>
              <a:rPr lang="en-US" baseline="30000" dirty="0" smtClean="0"/>
              <a:t>th</a:t>
            </a:r>
            <a:r>
              <a:rPr lang="en-US" dirty="0" smtClean="0"/>
              <a:t> percentile and below the 95</a:t>
            </a:r>
            <a:r>
              <a:rPr lang="en-US" baseline="30000" dirty="0" smtClean="0"/>
              <a:t>th</a:t>
            </a:r>
            <a:r>
              <a:rPr lang="en-US" dirty="0" smtClean="0"/>
              <a:t> percentile for children and teens of the same age and sex. Obesity is defined as a BMI at or above the 95th percentile for children and teens of the same age and sex.”</a:t>
            </a:r>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8</a:t>
            </a:fld>
            <a:endParaRPr lang="en-US"/>
          </a:p>
        </p:txBody>
      </p:sp>
    </p:spTree>
    <p:extLst>
      <p:ext uri="{BB962C8B-B14F-4D97-AF65-F5344CB8AC3E}">
        <p14:creationId xmlns:p14="http://schemas.microsoft.com/office/powerpoint/2010/main" val="2976407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9</a:t>
            </a:fld>
            <a:endParaRPr lang="en-US"/>
          </a:p>
        </p:txBody>
      </p:sp>
    </p:spTree>
    <p:extLst>
      <p:ext uri="{BB962C8B-B14F-4D97-AF65-F5344CB8AC3E}">
        <p14:creationId xmlns:p14="http://schemas.microsoft.com/office/powerpoint/2010/main" val="2722567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Ogden, Carroll, &amp; </a:t>
            </a:r>
            <a:r>
              <a:rPr lang="en-US" dirty="0" err="1"/>
              <a:t>Flegal</a:t>
            </a:r>
            <a:r>
              <a:rPr lang="en-US" dirty="0"/>
              <a:t>, 2008</a:t>
            </a:r>
          </a:p>
          <a:p>
            <a:endParaRPr lang="en-US" dirty="0"/>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10</a:t>
            </a:fld>
            <a:endParaRPr lang="en-US"/>
          </a:p>
        </p:txBody>
      </p:sp>
    </p:spTree>
    <p:extLst>
      <p:ext uri="{BB962C8B-B14F-4D97-AF65-F5344CB8AC3E}">
        <p14:creationId xmlns:p14="http://schemas.microsoft.com/office/powerpoint/2010/main" val="2673673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Dhanireddy</a:t>
            </a:r>
            <a:r>
              <a:rPr lang="en-US" dirty="0"/>
              <a:t>,  </a:t>
            </a:r>
            <a:r>
              <a:rPr lang="en-US" dirty="0" err="1"/>
              <a:t>Maniscalco</a:t>
            </a:r>
            <a:r>
              <a:rPr lang="en-US" dirty="0"/>
              <a:t>, &amp; Kirk, 2005; </a:t>
            </a:r>
            <a:r>
              <a:rPr lang="en-US" dirty="0" err="1"/>
              <a:t>Dobbels</a:t>
            </a:r>
            <a:r>
              <a:rPr lang="en-US" dirty="0"/>
              <a:t>, Van </a:t>
            </a:r>
            <a:r>
              <a:rPr lang="en-US" dirty="0" err="1"/>
              <a:t>Damme-Lombaert</a:t>
            </a:r>
            <a:r>
              <a:rPr lang="en-US" dirty="0"/>
              <a:t>, </a:t>
            </a:r>
            <a:r>
              <a:rPr lang="en-US" dirty="0" err="1"/>
              <a:t>Vanhaecke</a:t>
            </a:r>
            <a:r>
              <a:rPr lang="en-US" dirty="0"/>
              <a:t>, &amp; </a:t>
            </a:r>
            <a:r>
              <a:rPr lang="en-US" dirty="0" err="1"/>
              <a:t>Geest</a:t>
            </a:r>
            <a:r>
              <a:rPr lang="en-US" dirty="0"/>
              <a:t>, 2005; Feinstein, </a:t>
            </a:r>
            <a:r>
              <a:rPr lang="en-US" dirty="0" err="1"/>
              <a:t>Keich</a:t>
            </a:r>
            <a:r>
              <a:rPr lang="en-US" dirty="0"/>
              <a:t>, Becker-Cohen, </a:t>
            </a:r>
            <a:r>
              <a:rPr lang="en-US" dirty="0" err="1"/>
              <a:t>Rinat</a:t>
            </a:r>
            <a:r>
              <a:rPr lang="en-US" dirty="0"/>
              <a:t>, Schwartz, &amp; </a:t>
            </a:r>
            <a:r>
              <a:rPr lang="en-US" dirty="0" err="1"/>
              <a:t>Frishberg</a:t>
            </a:r>
            <a:r>
              <a:rPr lang="en-US" dirty="0"/>
              <a:t>, 2005; </a:t>
            </a:r>
            <a:r>
              <a:rPr lang="en-US" dirty="0" err="1"/>
              <a:t>Geest</a:t>
            </a:r>
            <a:r>
              <a:rPr lang="en-US" dirty="0"/>
              <a:t>, </a:t>
            </a:r>
            <a:r>
              <a:rPr lang="en-US" dirty="0" err="1"/>
              <a:t>Dobbels</a:t>
            </a:r>
            <a:r>
              <a:rPr lang="en-US" dirty="0"/>
              <a:t>, </a:t>
            </a:r>
            <a:r>
              <a:rPr lang="en-US" dirty="0" err="1"/>
              <a:t>Fluri</a:t>
            </a:r>
            <a:r>
              <a:rPr lang="en-US" dirty="0"/>
              <a:t>, Paris, &amp; </a:t>
            </a:r>
            <a:r>
              <a:rPr lang="en-US" dirty="0" err="1"/>
              <a:t>Troosters</a:t>
            </a:r>
            <a:r>
              <a:rPr lang="en-US" dirty="0"/>
              <a:t>, 2005). </a:t>
            </a:r>
          </a:p>
        </p:txBody>
      </p:sp>
      <p:sp>
        <p:nvSpPr>
          <p:cNvPr id="4" name="Slide Number Placeholder 3"/>
          <p:cNvSpPr>
            <a:spLocks noGrp="1"/>
          </p:cNvSpPr>
          <p:nvPr>
            <p:ph type="sldNum" sz="quarter" idx="10"/>
          </p:nvPr>
        </p:nvSpPr>
        <p:spPr/>
        <p:txBody>
          <a:bodyPr/>
          <a:lstStyle/>
          <a:p>
            <a:fld id="{261F1B3D-5BC1-4C40-BFC8-6862044EE36F}" type="slidenum">
              <a:rPr lang="en-US" smtClean="0"/>
              <a:t>11</a:t>
            </a:fld>
            <a:endParaRPr lang="en-US"/>
          </a:p>
        </p:txBody>
      </p:sp>
    </p:spTree>
    <p:extLst>
      <p:ext uri="{BB962C8B-B14F-4D97-AF65-F5344CB8AC3E}">
        <p14:creationId xmlns:p14="http://schemas.microsoft.com/office/powerpoint/2010/main" val="1062917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13</a:t>
            </a:fld>
            <a:endParaRPr lang="en-US"/>
          </a:p>
        </p:txBody>
      </p:sp>
    </p:spTree>
    <p:extLst>
      <p:ext uri="{BB962C8B-B14F-4D97-AF65-F5344CB8AC3E}">
        <p14:creationId xmlns:p14="http://schemas.microsoft.com/office/powerpoint/2010/main" val="3577197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14</a:t>
            </a:fld>
            <a:endParaRPr lang="en-US"/>
          </a:p>
        </p:txBody>
      </p:sp>
    </p:spTree>
    <p:extLst>
      <p:ext uri="{BB962C8B-B14F-4D97-AF65-F5344CB8AC3E}">
        <p14:creationId xmlns:p14="http://schemas.microsoft.com/office/powerpoint/2010/main" val="4042937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15</a:t>
            </a:fld>
            <a:endParaRPr lang="en-US"/>
          </a:p>
        </p:txBody>
      </p:sp>
    </p:spTree>
    <p:extLst>
      <p:ext uri="{BB962C8B-B14F-4D97-AF65-F5344CB8AC3E}">
        <p14:creationId xmlns:p14="http://schemas.microsoft.com/office/powerpoint/2010/main" val="2274535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Wiegel</a:t>
            </a:r>
            <a:r>
              <a:rPr lang="en-US" dirty="0"/>
              <a:t> et al (2008) conducted a trial of an outpatient program in a Germany hospital. The comparison group received written therapeutic advice during a physician visit at 0 and 6 months. The primary outcome measure was a body mass index z score. </a:t>
            </a:r>
          </a:p>
          <a:p>
            <a:r>
              <a:rPr lang="en-US" dirty="0"/>
              <a:t>The investigators found that the active treatment group reduced total BMI and showed beneficial effects for BMI, fat mass and systolic blood pressure 12 months after starting the intervention program but not for the controls (P&lt;.05). This study illustrates the potential effectiveness of a comprehensive weight loss program for obese children.  However it did not specifically address children who are diagnosed with diabetes or kidney disease.</a:t>
            </a:r>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16</a:t>
            </a:fld>
            <a:endParaRPr lang="en-US"/>
          </a:p>
        </p:txBody>
      </p:sp>
    </p:spTree>
    <p:extLst>
      <p:ext uri="{BB962C8B-B14F-4D97-AF65-F5344CB8AC3E}">
        <p14:creationId xmlns:p14="http://schemas.microsoft.com/office/powerpoint/2010/main" val="37901236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39729">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17</a:t>
            </a:fld>
            <a:endParaRPr lang="en-US"/>
          </a:p>
        </p:txBody>
      </p:sp>
    </p:spTree>
    <p:extLst>
      <p:ext uri="{BB962C8B-B14F-4D97-AF65-F5344CB8AC3E}">
        <p14:creationId xmlns:p14="http://schemas.microsoft.com/office/powerpoint/2010/main" val="3688888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19</a:t>
            </a:fld>
            <a:endParaRPr lang="en-US"/>
          </a:p>
        </p:txBody>
      </p:sp>
    </p:spTree>
    <p:extLst>
      <p:ext uri="{BB962C8B-B14F-4D97-AF65-F5344CB8AC3E}">
        <p14:creationId xmlns:p14="http://schemas.microsoft.com/office/powerpoint/2010/main" val="873509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Programs that would include:</a:t>
            </a:r>
          </a:p>
          <a:p>
            <a:r>
              <a:rPr lang="en-US" dirty="0"/>
              <a:t>	Whole Family</a:t>
            </a:r>
          </a:p>
          <a:p>
            <a:r>
              <a:rPr lang="en-US" dirty="0"/>
              <a:t>	Exercise</a:t>
            </a:r>
          </a:p>
          <a:p>
            <a:pPr defTabSz="939729">
              <a:defRPr/>
            </a:pPr>
            <a:r>
              <a:rPr lang="en-US" dirty="0"/>
              <a:t>	Diet Instruction &amp; Sample Recipes</a:t>
            </a:r>
          </a:p>
          <a:p>
            <a:r>
              <a:rPr lang="en-US" dirty="0"/>
              <a:t>	Group Physical Activity (parents and children)</a:t>
            </a:r>
          </a:p>
          <a:p>
            <a:r>
              <a:rPr lang="en-US" dirty="0"/>
              <a:t>	Rewards for Physical Activity and Healthy Eating</a:t>
            </a:r>
          </a:p>
          <a:p>
            <a:r>
              <a:rPr lang="en-US" dirty="0"/>
              <a:t>	Follow-up Telephone Calls During Week</a:t>
            </a:r>
          </a:p>
          <a:p>
            <a:r>
              <a:rPr lang="en-US" dirty="0"/>
              <a:t>	Suggestions for Barriers to Physical Activity and Healthy Eating</a:t>
            </a:r>
          </a:p>
          <a:p>
            <a:r>
              <a:rPr lang="en-US" dirty="0"/>
              <a:t>	Gas Cards for Low-income Families</a:t>
            </a:r>
          </a:p>
          <a:p>
            <a:r>
              <a:rPr lang="en-US" dirty="0"/>
              <a:t>	Motivational interviewing</a:t>
            </a:r>
          </a:p>
          <a:p>
            <a:endParaRPr lang="en-US" dirty="0"/>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20</a:t>
            </a:fld>
            <a:endParaRPr lang="en-US"/>
          </a:p>
        </p:txBody>
      </p:sp>
    </p:spTree>
    <p:extLst>
      <p:ext uri="{BB962C8B-B14F-4D97-AF65-F5344CB8AC3E}">
        <p14:creationId xmlns:p14="http://schemas.microsoft.com/office/powerpoint/2010/main" val="609713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Bellinghieri G, Bernardi A, Piva M, et al. Metabolic syndrome</a:t>
            </a:r>
          </a:p>
          <a:p>
            <a:r>
              <a:rPr lang="en-US" dirty="0"/>
              <a:t>after kidney transplantation. </a:t>
            </a:r>
            <a:r>
              <a:rPr lang="en-US" i="1" dirty="0"/>
              <a:t>J Renal </a:t>
            </a:r>
            <a:r>
              <a:rPr lang="en-US" i="1" dirty="0" err="1"/>
              <a:t>Nutr</a:t>
            </a:r>
            <a:r>
              <a:rPr lang="en-US" dirty="0"/>
              <a:t>. 2009;19:105-111.</a:t>
            </a:r>
          </a:p>
          <a:p>
            <a:endParaRPr lang="en-US" dirty="0"/>
          </a:p>
          <a:p>
            <a:r>
              <a:rPr lang="it-IT" dirty="0"/>
              <a:t>Bellinghieri, Bernardi, and Piva, et al. </a:t>
            </a:r>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22</a:t>
            </a:fld>
            <a:endParaRPr lang="en-US"/>
          </a:p>
        </p:txBody>
      </p:sp>
    </p:spTree>
    <p:extLst>
      <p:ext uri="{BB962C8B-B14F-4D97-AF65-F5344CB8AC3E}">
        <p14:creationId xmlns:p14="http://schemas.microsoft.com/office/powerpoint/2010/main" val="87716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729">
              <a:defRPr/>
            </a:pPr>
            <a:r>
              <a:rPr lang="en-US" dirty="0" smtClean="0"/>
              <a:t>Other kidney transplant studies suggested gastric bypass for obese patients, but of these 2 studies, Alexander and Goodman encouraged further study.</a:t>
            </a:r>
          </a:p>
          <a:p>
            <a:endParaRPr lang="en-US" dirty="0"/>
          </a:p>
          <a:p>
            <a:r>
              <a:rPr lang="en-US" dirty="0"/>
              <a:t>13. Alexander J, Goodman, H. Gastric bypass in chronic renal</a:t>
            </a:r>
          </a:p>
          <a:p>
            <a:r>
              <a:rPr lang="en-US" dirty="0"/>
              <a:t>failure and renal transplant. </a:t>
            </a:r>
            <a:r>
              <a:rPr lang="en-US" i="1" dirty="0" err="1"/>
              <a:t>Nutr</a:t>
            </a:r>
            <a:r>
              <a:rPr lang="en-US" i="1" dirty="0"/>
              <a:t> </a:t>
            </a:r>
            <a:r>
              <a:rPr lang="en-US" i="1" dirty="0" err="1"/>
              <a:t>Clin</a:t>
            </a:r>
            <a:r>
              <a:rPr lang="en-US" i="1" dirty="0"/>
              <a:t> </a:t>
            </a:r>
            <a:r>
              <a:rPr lang="en-US" i="1" dirty="0" err="1"/>
              <a:t>Pract</a:t>
            </a:r>
            <a:r>
              <a:rPr lang="en-US" dirty="0"/>
              <a:t>. 2007;22:16-21.</a:t>
            </a:r>
          </a:p>
          <a:p>
            <a:endParaRPr lang="en-US" dirty="0"/>
          </a:p>
          <a:p>
            <a:r>
              <a:rPr lang="en-US" dirty="0"/>
              <a:t>14. </a:t>
            </a:r>
            <a:r>
              <a:rPr lang="en-US" dirty="0" err="1"/>
              <a:t>Koshy</a:t>
            </a:r>
            <a:r>
              <a:rPr lang="en-US" dirty="0"/>
              <a:t> A, </a:t>
            </a:r>
            <a:r>
              <a:rPr lang="en-US" dirty="0" err="1"/>
              <a:t>Coombes</a:t>
            </a:r>
            <a:r>
              <a:rPr lang="en-US" dirty="0"/>
              <a:t> JS, Wilkinson S, </a:t>
            </a:r>
            <a:r>
              <a:rPr lang="en-US" dirty="0" err="1"/>
              <a:t>Fassett</a:t>
            </a:r>
            <a:r>
              <a:rPr lang="en-US" dirty="0"/>
              <a:t> RG. Laparoscopic</a:t>
            </a:r>
          </a:p>
          <a:p>
            <a:r>
              <a:rPr lang="en-US" dirty="0"/>
              <a:t>gastric banding surgery performed in obese dialysis patients</a:t>
            </a:r>
          </a:p>
          <a:p>
            <a:r>
              <a:rPr lang="en-US" dirty="0"/>
              <a:t>prior to kidney transplantation. </a:t>
            </a:r>
            <a:r>
              <a:rPr lang="en-US" i="1" dirty="0"/>
              <a:t>Am J Kidney Dis</a:t>
            </a:r>
            <a:r>
              <a:rPr lang="en-US" dirty="0"/>
              <a:t>. 2008;52:e15.</a:t>
            </a:r>
          </a:p>
          <a:p>
            <a:endParaRPr lang="en-US" dirty="0"/>
          </a:p>
          <a:p>
            <a:r>
              <a:rPr lang="en-US" dirty="0"/>
              <a:t>15. </a:t>
            </a:r>
            <a:r>
              <a:rPr lang="en-US" dirty="0" err="1"/>
              <a:t>DiCecco</a:t>
            </a:r>
            <a:r>
              <a:rPr lang="en-US" dirty="0"/>
              <a:t> S. Medical weight loss treatment options in obese </a:t>
            </a:r>
            <a:r>
              <a:rPr lang="en-US" dirty="0" err="1"/>
              <a:t>solidorgan</a:t>
            </a:r>
            <a:endParaRPr lang="en-US" dirty="0"/>
          </a:p>
          <a:p>
            <a:r>
              <a:rPr lang="fr-FR" dirty="0"/>
              <a:t>transplant candidates. </a:t>
            </a:r>
            <a:r>
              <a:rPr lang="fr-FR" i="1" dirty="0" err="1"/>
              <a:t>Nutr</a:t>
            </a:r>
            <a:r>
              <a:rPr lang="fr-FR" i="1" dirty="0"/>
              <a:t> Clin </a:t>
            </a:r>
            <a:r>
              <a:rPr lang="fr-FR" i="1" dirty="0" err="1"/>
              <a:t>Pract</a:t>
            </a:r>
            <a:r>
              <a:rPr lang="fr-FR" dirty="0"/>
              <a:t>. 2007;22:505-512.</a:t>
            </a:r>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23</a:t>
            </a:fld>
            <a:endParaRPr lang="en-US"/>
          </a:p>
        </p:txBody>
      </p:sp>
    </p:spTree>
    <p:extLst>
      <p:ext uri="{BB962C8B-B14F-4D97-AF65-F5344CB8AC3E}">
        <p14:creationId xmlns:p14="http://schemas.microsoft.com/office/powerpoint/2010/main" val="1242601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729">
              <a:defRPr/>
            </a:pPr>
            <a:r>
              <a:rPr lang="en-US" dirty="0" smtClean="0"/>
              <a:t>The best and safest way of prophylaxis and therapy of Metabolic Syndrome in children with CKD, on dialysis and after </a:t>
            </a:r>
            <a:r>
              <a:rPr lang="en-US" dirty="0" err="1" smtClean="0"/>
              <a:t>Rtx</a:t>
            </a:r>
            <a:r>
              <a:rPr lang="en-US" dirty="0" smtClean="0"/>
              <a:t>, is physical activity and dietary modifications. </a:t>
            </a:r>
          </a:p>
          <a:p>
            <a:endParaRPr lang="en-US" dirty="0"/>
          </a:p>
          <a:p>
            <a:endParaRPr lang="en-US" dirty="0"/>
          </a:p>
          <a:p>
            <a:r>
              <a:rPr lang="en-US" dirty="0" err="1"/>
              <a:t>Pediatr</a:t>
            </a:r>
            <a:r>
              <a:rPr lang="en-US" dirty="0"/>
              <a:t> </a:t>
            </a:r>
            <a:r>
              <a:rPr lang="en-US" dirty="0" err="1"/>
              <a:t>Nephrol</a:t>
            </a:r>
            <a:r>
              <a:rPr lang="en-US" dirty="0"/>
              <a:t> (2014) 29:203–216</a:t>
            </a:r>
          </a:p>
          <a:p>
            <a:pPr defTabSz="939729">
              <a:defRPr/>
            </a:pPr>
            <a:r>
              <a:rPr lang="en-US" dirty="0"/>
              <a:t>DOI 10.1007/s00467-013-2500-1</a:t>
            </a:r>
          </a:p>
          <a:p>
            <a:pPr defTabSz="939729">
              <a:defRPr/>
            </a:pPr>
            <a:endParaRPr lang="en-US" dirty="0"/>
          </a:p>
          <a:p>
            <a:pPr defTabSz="939729">
              <a:defRPr/>
            </a:pPr>
            <a:r>
              <a:rPr lang="en-US" dirty="0" smtClean="0"/>
              <a:t>1) Life-style modifications: have greater effects than pharmacological therapy. </a:t>
            </a:r>
          </a:p>
          <a:p>
            <a:pPr defTabSz="939729">
              <a:defRPr/>
            </a:pPr>
            <a:r>
              <a:rPr lang="en-US" dirty="0" smtClean="0"/>
              <a:t>2) </a:t>
            </a:r>
            <a:r>
              <a:rPr lang="en-US" dirty="0" err="1" smtClean="0"/>
              <a:t>ACEi</a:t>
            </a:r>
            <a:r>
              <a:rPr lang="en-US" dirty="0" smtClean="0"/>
              <a:t> or ARBs lower blood pressure, slow progression of CKD, and seem to improve metabolic abnormalities.</a:t>
            </a:r>
          </a:p>
          <a:p>
            <a:pPr defTabSz="939729">
              <a:defRPr/>
            </a:pPr>
            <a:r>
              <a:rPr lang="en-US" dirty="0" smtClean="0"/>
              <a:t>3) Pharmacological intervention for dyslipidemia and impaired glucose tolerance/IR should be limited to cases when </a:t>
            </a:r>
            <a:r>
              <a:rPr lang="en-US" dirty="0" err="1" smtClean="0"/>
              <a:t>nonpharmacological</a:t>
            </a:r>
            <a:r>
              <a:rPr lang="en-US" dirty="0" smtClean="0"/>
              <a:t> treatment is not effective. </a:t>
            </a:r>
          </a:p>
          <a:p>
            <a:pPr defTabSz="939729">
              <a:defRPr/>
            </a:pPr>
            <a:r>
              <a:rPr lang="en-US" dirty="0" smtClean="0"/>
              <a:t>4) In children after </a:t>
            </a:r>
            <a:r>
              <a:rPr lang="en-US" dirty="0" err="1" smtClean="0"/>
              <a:t>Rtx</a:t>
            </a:r>
            <a:r>
              <a:rPr lang="en-US" dirty="0" smtClean="0"/>
              <a:t> minimal dose of CS or CS free protocol is the best option both in prevention and treatment of MS.</a:t>
            </a:r>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24</a:t>
            </a:fld>
            <a:endParaRPr lang="en-US"/>
          </a:p>
        </p:txBody>
      </p:sp>
    </p:spTree>
    <p:extLst>
      <p:ext uri="{BB962C8B-B14F-4D97-AF65-F5344CB8AC3E}">
        <p14:creationId xmlns:p14="http://schemas.microsoft.com/office/powerpoint/2010/main" val="1863729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Park et al used a weight loss program for post–heart transplant patients. </a:t>
            </a:r>
          </a:p>
          <a:p>
            <a:endParaRPr lang="en-US" dirty="0" smtClean="0"/>
          </a:p>
          <a:p>
            <a:pPr defTabSz="939729">
              <a:defRPr/>
            </a:pPr>
            <a:r>
              <a:rPr lang="en-US" dirty="0" smtClean="0"/>
              <a:t>Conclusion: minimal intervention program involving information plus limited professional contact may assist post–heart transplant patients with weight management.</a:t>
            </a:r>
          </a:p>
          <a:p>
            <a:r>
              <a:rPr lang="en-US" dirty="0" smtClean="0"/>
              <a:t>16. </a:t>
            </a:r>
            <a:r>
              <a:rPr lang="fr-FR" dirty="0"/>
              <a:t>Park T, </a:t>
            </a:r>
            <a:r>
              <a:rPr lang="fr-FR" dirty="0" err="1"/>
              <a:t>Perri</a:t>
            </a:r>
            <a:r>
              <a:rPr lang="fr-FR" dirty="0"/>
              <a:t> MG, Rodrigue JR. Minimal intervention programs</a:t>
            </a:r>
          </a:p>
          <a:p>
            <a:r>
              <a:rPr lang="en-US" dirty="0"/>
              <a:t>for weight loss in heart transplant candidates: a preliminary</a:t>
            </a:r>
          </a:p>
          <a:p>
            <a:pPr defTabSz="939729">
              <a:defRPr/>
            </a:pPr>
            <a:r>
              <a:rPr lang="en-US" dirty="0"/>
              <a:t>examination. </a:t>
            </a:r>
            <a:r>
              <a:rPr lang="en-US" i="1" dirty="0" err="1"/>
              <a:t>Prog</a:t>
            </a:r>
            <a:r>
              <a:rPr lang="en-US" i="1" dirty="0"/>
              <a:t> Transplantation</a:t>
            </a:r>
            <a:r>
              <a:rPr lang="en-US" dirty="0"/>
              <a:t>. 2003;13:284-289.</a:t>
            </a:r>
            <a:r>
              <a:rPr lang="en-US" dirty="0" smtClean="0"/>
              <a:t> </a:t>
            </a:r>
          </a:p>
          <a:p>
            <a:pPr defTabSz="939729">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25</a:t>
            </a:fld>
            <a:endParaRPr lang="en-US"/>
          </a:p>
        </p:txBody>
      </p:sp>
    </p:spTree>
    <p:extLst>
      <p:ext uri="{BB962C8B-B14F-4D97-AF65-F5344CB8AC3E}">
        <p14:creationId xmlns:p14="http://schemas.microsoft.com/office/powerpoint/2010/main" val="1499453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1. </a:t>
            </a:r>
            <a:r>
              <a:rPr lang="en-US" dirty="0" err="1"/>
              <a:t>Salyer</a:t>
            </a:r>
            <a:r>
              <a:rPr lang="en-US" dirty="0"/>
              <a:t> J, Flattery M, Joyner P. The effects of attending a</a:t>
            </a:r>
          </a:p>
          <a:p>
            <a:r>
              <a:rPr lang="en-US" dirty="0"/>
              <a:t>community-based weight management program on weight</a:t>
            </a:r>
          </a:p>
          <a:p>
            <a:r>
              <a:rPr lang="en-US" dirty="0"/>
              <a:t>loss, lipid profile, and blood pressure in long-term cardiac</a:t>
            </a:r>
          </a:p>
          <a:p>
            <a:r>
              <a:rPr lang="en-US" dirty="0"/>
              <a:t>transplant recipients: a pilot feasibility study. A. D. Williams</a:t>
            </a:r>
          </a:p>
          <a:p>
            <a:pPr defTabSz="939729">
              <a:defRPr/>
            </a:pPr>
            <a:r>
              <a:rPr lang="en-US" dirty="0"/>
              <a:t>Research Award ($9972), June 1, 1999, to December 31, 2001.</a:t>
            </a:r>
          </a:p>
          <a:p>
            <a:pPr defTabSz="939729">
              <a:defRPr/>
            </a:pPr>
            <a:endParaRPr lang="en-US" dirty="0"/>
          </a:p>
          <a:p>
            <a:pPr defTabSz="939729">
              <a:defRPr/>
            </a:pPr>
            <a:r>
              <a:rPr lang="en-US" dirty="0" smtClean="0"/>
              <a:t>A community intervention pilot study evaluated the effectiveness of weight management counseling or a 6-month scholarship to a weight loss program for heart transplant patients.</a:t>
            </a:r>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26</a:t>
            </a:fld>
            <a:endParaRPr lang="en-US"/>
          </a:p>
        </p:txBody>
      </p:sp>
    </p:spTree>
    <p:extLst>
      <p:ext uri="{BB962C8B-B14F-4D97-AF65-F5344CB8AC3E}">
        <p14:creationId xmlns:p14="http://schemas.microsoft.com/office/powerpoint/2010/main" val="2393136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Intervention consisted of either a 2-year combination therapy weight loss program (C therapy) </a:t>
            </a:r>
          </a:p>
          <a:p>
            <a:r>
              <a:rPr lang="en-US" dirty="0" smtClean="0"/>
              <a:t>Vs. a 1-year standard therapy weight loss program, which was followed by a 1-year combination therapy weight loss program (S/C therapy).</a:t>
            </a:r>
          </a:p>
          <a:p>
            <a:endParaRPr lang="en-US" dirty="0" smtClean="0"/>
          </a:p>
          <a:p>
            <a:r>
              <a:rPr lang="en-US" dirty="0" smtClean="0"/>
              <a:t>C therapy</a:t>
            </a:r>
            <a:r>
              <a:rPr lang="en-US" baseline="0" dirty="0" smtClean="0"/>
              <a:t> </a:t>
            </a:r>
            <a:r>
              <a:rPr lang="en-US" dirty="0" smtClean="0"/>
              <a:t>consisted of:</a:t>
            </a:r>
          </a:p>
          <a:p>
            <a:r>
              <a:rPr lang="en-US" dirty="0" smtClean="0"/>
              <a:t>Meal replacement products</a:t>
            </a:r>
          </a:p>
          <a:p>
            <a:r>
              <a:rPr lang="en-US" dirty="0" smtClean="0"/>
              <a:t>repetitive intermittent low-calorie diet weeks</a:t>
            </a:r>
          </a:p>
          <a:p>
            <a:r>
              <a:rPr lang="en-US" dirty="0" smtClean="0"/>
              <a:t>pharmacologic therapy</a:t>
            </a:r>
          </a:p>
          <a:p>
            <a:endParaRPr lang="en-US" dirty="0" smtClean="0"/>
          </a:p>
          <a:p>
            <a:endParaRPr lang="en-US" dirty="0"/>
          </a:p>
          <a:p>
            <a:r>
              <a:rPr lang="en-US" dirty="0"/>
              <a:t>17. National Institute of Diabetes and Digestive and Kidney Diseases.</a:t>
            </a:r>
          </a:p>
          <a:p>
            <a:r>
              <a:rPr lang="en-US" i="1" dirty="0"/>
              <a:t>Prevalence and Incidence of Insulin-Dependent Diabetes</a:t>
            </a:r>
            <a:r>
              <a:rPr lang="en-US" dirty="0"/>
              <a:t>.</a:t>
            </a:r>
          </a:p>
          <a:p>
            <a:r>
              <a:rPr lang="en-US" dirty="0"/>
              <a:t>2009. “http://diabetes.niddk.nih.gov/</a:t>
            </a:r>
            <a:r>
              <a:rPr lang="en-US" dirty="0" err="1"/>
              <a:t>dm</a:t>
            </a:r>
            <a:r>
              <a:rPr lang="en-US" dirty="0"/>
              <a:t>/pubs/</a:t>
            </a:r>
            <a:r>
              <a:rPr lang="en-US" dirty="0" err="1"/>
              <a:t>america</a:t>
            </a:r>
            <a:r>
              <a:rPr lang="en-US" dirty="0"/>
              <a:t>/</a:t>
            </a:r>
          </a:p>
          <a:p>
            <a:r>
              <a:rPr lang="en-US" dirty="0" err="1"/>
              <a:t>pdf</a:t>
            </a:r>
            <a:r>
              <a:rPr lang="en-US" dirty="0"/>
              <a:t>/chapter3.pdf. Accessed August 11, 2009.</a:t>
            </a:r>
          </a:p>
          <a:p>
            <a:endParaRPr lang="en-US" dirty="0"/>
          </a:p>
          <a:p>
            <a:r>
              <a:rPr lang="en-US" dirty="0"/>
              <a:t>18. National Institute of Diabetes and Digestive and Kidney Diseases.</a:t>
            </a:r>
          </a:p>
          <a:p>
            <a:r>
              <a:rPr lang="en-US" i="1" dirty="0"/>
              <a:t>Kidney and Urological Diseases</a:t>
            </a:r>
            <a:r>
              <a:rPr lang="en-US" dirty="0"/>
              <a:t>. 2009. http://kidney</a:t>
            </a:r>
          </a:p>
          <a:p>
            <a:r>
              <a:rPr lang="en-US" dirty="0"/>
              <a:t>.niddk.nih.gov/</a:t>
            </a:r>
            <a:r>
              <a:rPr lang="en-US" dirty="0" err="1"/>
              <a:t>kudiseases</a:t>
            </a:r>
            <a:r>
              <a:rPr lang="en-US" dirty="0"/>
              <a:t>/a-z.asp. Accessed April 27, 2009.</a:t>
            </a:r>
          </a:p>
          <a:p>
            <a:endParaRPr lang="en-US" dirty="0"/>
          </a:p>
          <a:p>
            <a:r>
              <a:rPr lang="en-US" dirty="0"/>
              <a:t>19. National Institute of Diabetes and Digestive and Kidney Diseases.</a:t>
            </a:r>
          </a:p>
          <a:p>
            <a:r>
              <a:rPr lang="en-US" i="1" dirty="0"/>
              <a:t>A-Z List of Topics and Titles</a:t>
            </a:r>
            <a:r>
              <a:rPr lang="en-US" dirty="0"/>
              <a:t>. 2009. http://kidney.niddk</a:t>
            </a:r>
          </a:p>
          <a:p>
            <a:r>
              <a:rPr lang="en-US" dirty="0"/>
              <a:t>.nih.gov/</a:t>
            </a:r>
            <a:r>
              <a:rPr lang="en-US" dirty="0" err="1"/>
              <a:t>kudiseases</a:t>
            </a:r>
            <a:r>
              <a:rPr lang="en-US" dirty="0"/>
              <a:t>/a-z.asp. Accessed August 11, 2009.</a:t>
            </a:r>
          </a:p>
          <a:p>
            <a:endParaRPr lang="en-US" dirty="0"/>
          </a:p>
          <a:p>
            <a:r>
              <a:rPr lang="en-US" dirty="0"/>
              <a:t>21. </a:t>
            </a:r>
            <a:r>
              <a:rPr lang="en-US" dirty="0" err="1"/>
              <a:t>Redmon</a:t>
            </a:r>
            <a:r>
              <a:rPr lang="en-US" dirty="0"/>
              <a:t> JB, </a:t>
            </a:r>
            <a:r>
              <a:rPr lang="en-US" dirty="0" err="1"/>
              <a:t>Reck</a:t>
            </a:r>
            <a:r>
              <a:rPr lang="en-US" dirty="0"/>
              <a:t> KP, </a:t>
            </a:r>
            <a:r>
              <a:rPr lang="en-US" dirty="0" err="1"/>
              <a:t>Raatz</a:t>
            </a:r>
            <a:r>
              <a:rPr lang="en-US" dirty="0"/>
              <a:t> SK, et al. Two-year outcome of a</a:t>
            </a:r>
          </a:p>
          <a:p>
            <a:r>
              <a:rPr lang="en-US" dirty="0"/>
              <a:t>combination of weight loss therapies for type 2 diabetes. </a:t>
            </a:r>
            <a:r>
              <a:rPr lang="en-US" i="1" dirty="0"/>
              <a:t>Diabetes</a:t>
            </a:r>
          </a:p>
          <a:p>
            <a:r>
              <a:rPr lang="en-US" i="1" dirty="0"/>
              <a:t>Care</a:t>
            </a:r>
            <a:r>
              <a:rPr lang="en-US" dirty="0"/>
              <a:t>. 2005;28:1311-1315.</a:t>
            </a:r>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27</a:t>
            </a:fld>
            <a:endParaRPr lang="en-US"/>
          </a:p>
        </p:txBody>
      </p:sp>
    </p:spTree>
    <p:extLst>
      <p:ext uri="{BB962C8B-B14F-4D97-AF65-F5344CB8AC3E}">
        <p14:creationId xmlns:p14="http://schemas.microsoft.com/office/powerpoint/2010/main" val="20462171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defTabSz="939729">
              <a:defRPr/>
            </a:pPr>
            <a:r>
              <a:rPr lang="en-US" dirty="0" smtClean="0"/>
              <a:t>Treatment of a diverse cohort of youth, 10–17 years of age, within 2 years of their diagnosis. </a:t>
            </a:r>
          </a:p>
          <a:p>
            <a:endParaRPr lang="en-US" dirty="0" smtClean="0"/>
          </a:p>
          <a:p>
            <a:r>
              <a:rPr lang="en-US" dirty="0" smtClean="0"/>
              <a:t>Results???????</a:t>
            </a:r>
          </a:p>
          <a:p>
            <a:endParaRPr lang="en-US" dirty="0" smtClean="0"/>
          </a:p>
          <a:p>
            <a:r>
              <a:rPr lang="en-US" dirty="0" smtClean="0"/>
              <a:t>Reference????????</a:t>
            </a:r>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28</a:t>
            </a:fld>
            <a:endParaRPr lang="en-US"/>
          </a:p>
        </p:txBody>
      </p:sp>
    </p:spTree>
    <p:extLst>
      <p:ext uri="{BB962C8B-B14F-4D97-AF65-F5344CB8AC3E}">
        <p14:creationId xmlns:p14="http://schemas.microsoft.com/office/powerpoint/2010/main" val="14758631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Authors: Cushing, Christopher C., Department of Psychology, Oklahoma State University, Stillwater, OK, US, </a:t>
            </a:r>
            <a:r>
              <a:rPr lang="en-US" dirty="0" smtClean="0">
                <a:hlinkClick r:id="rId3" tooltip="christopher.cushing@okstate.edu"/>
              </a:rPr>
              <a:t>christopher.cushing@okstate.edu</a:t>
            </a:r>
            <a:r>
              <a:rPr lang="en-US" dirty="0" smtClean="0"/>
              <a:t> </a:t>
            </a:r>
            <a:br>
              <a:rPr lang="en-US" dirty="0" smtClean="0"/>
            </a:br>
            <a:r>
              <a:rPr lang="en-US" dirty="0" err="1" smtClean="0"/>
              <a:t>Suorsa</a:t>
            </a:r>
            <a:r>
              <a:rPr lang="en-US" dirty="0" smtClean="0"/>
              <a:t>, Kristina I., Department of Psychology, Oklahoma State University, Stillwater, OK, US Address: Cushing, Christopher C., Department of Psychology, Oklahoma State University, 116 North Murray Hall, Stillwater, OK, US, 74078, </a:t>
            </a:r>
            <a:r>
              <a:rPr lang="en-US" dirty="0" smtClean="0">
                <a:hlinkClick r:id="rId3" tooltip="christopher.cushing@okstate.edu"/>
              </a:rPr>
              <a:t>christopher.cushing@okstate.edu</a:t>
            </a:r>
            <a:r>
              <a:rPr lang="en-US" dirty="0" smtClean="0"/>
              <a:t>  Source: Children's Health Care, </a:t>
            </a:r>
            <a:r>
              <a:rPr lang="en-US" dirty="0" err="1" smtClean="0"/>
              <a:t>Vol</a:t>
            </a:r>
            <a:r>
              <a:rPr lang="en-US" dirty="0" smtClean="0"/>
              <a:t> 43(3), Jul, 2014. pp. 169-185. Page Count: 17 Publisher: United Kingdom : Taylor &amp; Francis Other Publishers: US : Lawrence Erlbaum ISSN: 0273-9615 (Print)</a:t>
            </a:r>
            <a:br>
              <a:rPr lang="en-US" dirty="0" smtClean="0"/>
            </a:br>
            <a:r>
              <a:rPr lang="en-US" dirty="0" smtClean="0"/>
              <a:t>1532-6888 (Electronic) Language: English</a:t>
            </a:r>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29</a:t>
            </a:fld>
            <a:endParaRPr lang="en-US"/>
          </a:p>
        </p:txBody>
      </p:sp>
    </p:spTree>
    <p:extLst>
      <p:ext uri="{BB962C8B-B14F-4D97-AF65-F5344CB8AC3E}">
        <p14:creationId xmlns:p14="http://schemas.microsoft.com/office/powerpoint/2010/main" val="39168119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What’s MSFT and </a:t>
            </a:r>
            <a:r>
              <a:rPr lang="en-US" dirty="0" err="1" smtClean="0"/>
              <a:t>eHealth</a:t>
            </a:r>
            <a:r>
              <a:rPr lang="en-US" dirty="0" smtClean="0"/>
              <a:t> approaches?</a:t>
            </a:r>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30</a:t>
            </a:fld>
            <a:endParaRPr lang="en-US"/>
          </a:p>
        </p:txBody>
      </p:sp>
    </p:spTree>
    <p:extLst>
      <p:ext uri="{BB962C8B-B14F-4D97-AF65-F5344CB8AC3E}">
        <p14:creationId xmlns:p14="http://schemas.microsoft.com/office/powerpoint/2010/main" val="14761338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729">
              <a:defRPr/>
            </a:pPr>
            <a:r>
              <a:rPr lang="en-US" dirty="0" smtClean="0"/>
              <a:t>including changes in the following (mean [95% confidence interval]): weight (+0.3 kg [-1.4 to 2.0] </a:t>
            </a:r>
            <a:r>
              <a:rPr lang="en-US" dirty="0" err="1" smtClean="0"/>
              <a:t>vs</a:t>
            </a:r>
            <a:r>
              <a:rPr lang="en-US" dirty="0" smtClean="0"/>
              <a:t> +7.7 kg [5.3 to 10.0]); BMI (-1.7 [-2.3 to -1.1] </a:t>
            </a:r>
            <a:r>
              <a:rPr lang="en-US" dirty="0" err="1" smtClean="0"/>
              <a:t>vs</a:t>
            </a:r>
            <a:r>
              <a:rPr lang="en-US" dirty="0" smtClean="0"/>
              <a:t> +1.6 [0.8 to 2.3]); body fat (-3.7 kg [-5.4 to -2.1] </a:t>
            </a:r>
            <a:r>
              <a:rPr lang="en-US" dirty="0" err="1" smtClean="0"/>
              <a:t>vs</a:t>
            </a:r>
            <a:r>
              <a:rPr lang="en-US" dirty="0" smtClean="0"/>
              <a:t> +5.5 kg [3.2 to 7.8]); and HOMA-IR (-1.52 [-1.93 to -1.01] </a:t>
            </a:r>
            <a:r>
              <a:rPr lang="en-US" dirty="0" err="1" smtClean="0"/>
              <a:t>vs</a:t>
            </a:r>
            <a:r>
              <a:rPr lang="en-US" dirty="0" smtClean="0"/>
              <a:t> +0.90 [-0.07 to 2.05]). </a:t>
            </a:r>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31</a:t>
            </a:fld>
            <a:endParaRPr lang="en-US"/>
          </a:p>
        </p:txBody>
      </p:sp>
    </p:spTree>
    <p:extLst>
      <p:ext uri="{BB962C8B-B14F-4D97-AF65-F5344CB8AC3E}">
        <p14:creationId xmlns:p14="http://schemas.microsoft.com/office/powerpoint/2010/main" val="39475188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r>
              <a:rPr lang="en-US" dirty="0"/>
              <a:t>22. </a:t>
            </a:r>
            <a:r>
              <a:rPr lang="en-US" dirty="0" err="1"/>
              <a:t>Wiegel</a:t>
            </a:r>
            <a:r>
              <a:rPr lang="en-US" dirty="0"/>
              <a:t> C, </a:t>
            </a:r>
            <a:r>
              <a:rPr lang="en-US" dirty="0" err="1"/>
              <a:t>Kokocinski</a:t>
            </a:r>
            <a:r>
              <a:rPr lang="en-US" dirty="0"/>
              <a:t> K, </a:t>
            </a:r>
            <a:r>
              <a:rPr lang="en-US" dirty="0" err="1"/>
              <a:t>Lederer</a:t>
            </a:r>
            <a:r>
              <a:rPr lang="en-US" dirty="0"/>
              <a:t> P, </a:t>
            </a:r>
            <a:r>
              <a:rPr lang="en-US" dirty="0" err="1"/>
              <a:t>Dotsch</a:t>
            </a:r>
            <a:r>
              <a:rPr lang="en-US" dirty="0"/>
              <a:t> J, Wolfgang R,</a:t>
            </a:r>
          </a:p>
          <a:p>
            <a:r>
              <a:rPr lang="en-US" dirty="0" err="1"/>
              <a:t>Knerr</a:t>
            </a:r>
            <a:r>
              <a:rPr lang="en-US" dirty="0"/>
              <a:t> I. Childhood obesity: concept, feasibility, and interim</a:t>
            </a:r>
          </a:p>
          <a:p>
            <a:r>
              <a:rPr lang="en-US" dirty="0"/>
              <a:t>results of a local group-based, long-term treatment program.</a:t>
            </a:r>
          </a:p>
          <a:p>
            <a:r>
              <a:rPr lang="en-US" i="1" dirty="0"/>
              <a:t>J </a:t>
            </a:r>
            <a:r>
              <a:rPr lang="en-US" i="1" dirty="0" err="1"/>
              <a:t>Nutr</a:t>
            </a:r>
            <a:r>
              <a:rPr lang="en-US" i="1" dirty="0"/>
              <a:t> </a:t>
            </a:r>
            <a:r>
              <a:rPr lang="en-US" i="1" dirty="0" err="1"/>
              <a:t>Educ</a:t>
            </a:r>
            <a:r>
              <a:rPr lang="en-US" i="1" dirty="0"/>
              <a:t> </a:t>
            </a:r>
            <a:r>
              <a:rPr lang="en-US" i="1" dirty="0" err="1"/>
              <a:t>Behav</a:t>
            </a:r>
            <a:r>
              <a:rPr lang="en-US" dirty="0"/>
              <a:t>. 2008;40:369-373.</a:t>
            </a:r>
          </a:p>
        </p:txBody>
      </p:sp>
      <p:sp>
        <p:nvSpPr>
          <p:cNvPr id="4" name="Slide Number Placeholder 3"/>
          <p:cNvSpPr>
            <a:spLocks noGrp="1"/>
          </p:cNvSpPr>
          <p:nvPr>
            <p:ph type="sldNum" sz="quarter" idx="10"/>
          </p:nvPr>
        </p:nvSpPr>
        <p:spPr/>
        <p:txBody>
          <a:bodyPr/>
          <a:lstStyle/>
          <a:p>
            <a:fld id="{261F1B3D-5BC1-4C40-BFC8-6862044EE36F}" type="slidenum">
              <a:rPr lang="en-US" smtClean="0"/>
              <a:t>32</a:t>
            </a:fld>
            <a:endParaRPr lang="en-US"/>
          </a:p>
        </p:txBody>
      </p:sp>
    </p:spTree>
    <p:extLst>
      <p:ext uri="{BB962C8B-B14F-4D97-AF65-F5344CB8AC3E}">
        <p14:creationId xmlns:p14="http://schemas.microsoft.com/office/powerpoint/2010/main" val="3960917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Hardy L, </a:t>
            </a:r>
            <a:r>
              <a:rPr lang="en-US" dirty="0" err="1"/>
              <a:t>Okely</a:t>
            </a:r>
            <a:r>
              <a:rPr lang="en-US" dirty="0"/>
              <a:t> AD, Dobbins TA, Booth ML. Physical activity</a:t>
            </a:r>
          </a:p>
          <a:p>
            <a:r>
              <a:rPr lang="en-US" dirty="0"/>
              <a:t>among adolescents in New South Wales (Australia): 1997 and</a:t>
            </a:r>
          </a:p>
          <a:p>
            <a:r>
              <a:rPr lang="en-US" dirty="0"/>
              <a:t>2004. </a:t>
            </a:r>
            <a:r>
              <a:rPr lang="en-US" i="1" dirty="0"/>
              <a:t>Med </a:t>
            </a:r>
            <a:r>
              <a:rPr lang="en-US" i="1" dirty="0" err="1"/>
              <a:t>Sci</a:t>
            </a:r>
            <a:r>
              <a:rPr lang="en-US" i="1" dirty="0"/>
              <a:t> Sports </a:t>
            </a:r>
            <a:r>
              <a:rPr lang="en-US" i="1" dirty="0" err="1"/>
              <a:t>Exerc</a:t>
            </a:r>
            <a:r>
              <a:rPr lang="en-US" dirty="0"/>
              <a:t>. 2008;40:835-842.</a:t>
            </a:r>
          </a:p>
        </p:txBody>
      </p:sp>
      <p:sp>
        <p:nvSpPr>
          <p:cNvPr id="4" name="Slide Number Placeholder 3"/>
          <p:cNvSpPr>
            <a:spLocks noGrp="1"/>
          </p:cNvSpPr>
          <p:nvPr>
            <p:ph type="sldNum" sz="quarter" idx="10"/>
          </p:nvPr>
        </p:nvSpPr>
        <p:spPr/>
        <p:txBody>
          <a:bodyPr/>
          <a:lstStyle/>
          <a:p>
            <a:fld id="{261F1B3D-5BC1-4C40-BFC8-6862044EE36F}" type="slidenum">
              <a:rPr lang="en-US" smtClean="0"/>
              <a:t>33</a:t>
            </a:fld>
            <a:endParaRPr lang="en-US"/>
          </a:p>
        </p:txBody>
      </p:sp>
    </p:spTree>
    <p:extLst>
      <p:ext uri="{BB962C8B-B14F-4D97-AF65-F5344CB8AC3E}">
        <p14:creationId xmlns:p14="http://schemas.microsoft.com/office/powerpoint/2010/main" val="36146493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 Dobbins M, </a:t>
            </a:r>
            <a:r>
              <a:rPr lang="en-US" dirty="0" err="1"/>
              <a:t>DeCorby</a:t>
            </a:r>
            <a:r>
              <a:rPr lang="en-US" dirty="0"/>
              <a:t> K, Robeson P, </a:t>
            </a:r>
            <a:r>
              <a:rPr lang="en-US" dirty="0" err="1"/>
              <a:t>Husson</a:t>
            </a:r>
            <a:r>
              <a:rPr lang="en-US" dirty="0"/>
              <a:t> H, </a:t>
            </a:r>
            <a:r>
              <a:rPr lang="en-US" dirty="0" err="1"/>
              <a:t>Tirilis</a:t>
            </a:r>
            <a:r>
              <a:rPr lang="en-US" dirty="0"/>
              <a:t> D.</a:t>
            </a:r>
          </a:p>
          <a:p>
            <a:r>
              <a:rPr lang="en-US" dirty="0"/>
              <a:t>School-based physical activity programs for promoting physical</a:t>
            </a:r>
          </a:p>
          <a:p>
            <a:r>
              <a:rPr lang="en-US" dirty="0"/>
              <a:t>activity and fitness in children and adolescents aged 6-18.</a:t>
            </a:r>
          </a:p>
          <a:p>
            <a:r>
              <a:rPr lang="en-US" i="1" dirty="0"/>
              <a:t>Cochrane Database </a:t>
            </a:r>
            <a:r>
              <a:rPr lang="en-US" i="1" dirty="0" err="1"/>
              <a:t>Syst</a:t>
            </a:r>
            <a:r>
              <a:rPr lang="en-US" i="1" dirty="0"/>
              <a:t> Rev</a:t>
            </a:r>
            <a:r>
              <a:rPr lang="en-US" dirty="0"/>
              <a:t>. 2009;(1):CD007651.</a:t>
            </a:r>
          </a:p>
        </p:txBody>
      </p:sp>
      <p:sp>
        <p:nvSpPr>
          <p:cNvPr id="4" name="Slide Number Placeholder 3"/>
          <p:cNvSpPr>
            <a:spLocks noGrp="1"/>
          </p:cNvSpPr>
          <p:nvPr>
            <p:ph type="sldNum" sz="quarter" idx="10"/>
          </p:nvPr>
        </p:nvSpPr>
        <p:spPr/>
        <p:txBody>
          <a:bodyPr/>
          <a:lstStyle/>
          <a:p>
            <a:fld id="{261F1B3D-5BC1-4C40-BFC8-6862044EE36F}" type="slidenum">
              <a:rPr lang="en-US" smtClean="0"/>
              <a:t>34</a:t>
            </a:fld>
            <a:endParaRPr lang="en-US"/>
          </a:p>
        </p:txBody>
      </p:sp>
    </p:spTree>
    <p:extLst>
      <p:ext uri="{BB962C8B-B14F-4D97-AF65-F5344CB8AC3E}">
        <p14:creationId xmlns:p14="http://schemas.microsoft.com/office/powerpoint/2010/main" val="32400686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 Oude </a:t>
            </a:r>
            <a:r>
              <a:rPr lang="en-US" dirty="0" err="1"/>
              <a:t>Luttikhuis</a:t>
            </a:r>
            <a:r>
              <a:rPr lang="en-US" dirty="0"/>
              <a:t> HBL, Jansen H, Shrewsbury VA, </a:t>
            </a:r>
            <a:r>
              <a:rPr lang="en-US" dirty="0" err="1"/>
              <a:t>Stolk</a:t>
            </a:r>
            <a:endParaRPr lang="en-US" dirty="0"/>
          </a:p>
          <a:p>
            <a:r>
              <a:rPr lang="en-US" dirty="0"/>
              <a:t>RP, O’Malley C, </a:t>
            </a:r>
            <a:r>
              <a:rPr lang="en-US" dirty="0" err="1"/>
              <a:t>Summerbell</a:t>
            </a:r>
            <a:r>
              <a:rPr lang="en-US" dirty="0"/>
              <a:t> CD. Interventions for treating</a:t>
            </a:r>
          </a:p>
          <a:p>
            <a:r>
              <a:rPr lang="en-US" dirty="0"/>
              <a:t>obesity in children. </a:t>
            </a:r>
            <a:r>
              <a:rPr lang="en-US" i="1" dirty="0"/>
              <a:t>Cochrane Database </a:t>
            </a:r>
            <a:r>
              <a:rPr lang="en-US" i="1" dirty="0" err="1"/>
              <a:t>Syst</a:t>
            </a:r>
            <a:r>
              <a:rPr lang="en-US" i="1" dirty="0"/>
              <a:t> Rev</a:t>
            </a:r>
            <a:r>
              <a:rPr lang="en-US" dirty="0"/>
              <a:t>.</a:t>
            </a:r>
          </a:p>
          <a:p>
            <a:r>
              <a:rPr lang="en-US" dirty="0"/>
              <a:t>2009;(1):CD001872.</a:t>
            </a:r>
          </a:p>
          <a:p>
            <a:endParaRPr lang="en-US" dirty="0"/>
          </a:p>
          <a:p>
            <a:r>
              <a:rPr lang="en-US" dirty="0"/>
              <a:t>What kind of adverse effects?</a:t>
            </a:r>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35</a:t>
            </a:fld>
            <a:endParaRPr lang="en-US"/>
          </a:p>
        </p:txBody>
      </p:sp>
    </p:spTree>
    <p:extLst>
      <p:ext uri="{BB962C8B-B14F-4D97-AF65-F5344CB8AC3E}">
        <p14:creationId xmlns:p14="http://schemas.microsoft.com/office/powerpoint/2010/main" val="36939790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Hughes and Reilly</a:t>
            </a:r>
          </a:p>
          <a:p>
            <a:endParaRPr lang="en-US" dirty="0"/>
          </a:p>
          <a:p>
            <a:r>
              <a:rPr lang="en-US" dirty="0"/>
              <a:t>Dis Manage Health Outcomes 2008; 10 (4); 255-266</a:t>
            </a:r>
          </a:p>
          <a:p>
            <a:r>
              <a:rPr lang="en-US" b="1" dirty="0" err="1"/>
              <a:t>KtVltW</a:t>
            </a:r>
            <a:r>
              <a:rPr lang="en-US" b="1" dirty="0"/>
              <a:t> MKIIULC </a:t>
            </a:r>
            <a:r>
              <a:rPr lang="en-US" dirty="0"/>
              <a:t>. • 1173-e790/08/0(X)4-0255/S48.00/0</a:t>
            </a:r>
          </a:p>
          <a:p>
            <a:endParaRPr lang="en-US" dirty="0"/>
          </a:p>
          <a:p>
            <a:r>
              <a:rPr lang="en-US" dirty="0"/>
              <a:t>© 2008 </a:t>
            </a:r>
            <a:r>
              <a:rPr lang="en-US" dirty="0" err="1"/>
              <a:t>Adb</a:t>
            </a:r>
            <a:r>
              <a:rPr lang="en-US" dirty="0"/>
              <a:t> Date Information BV. All rights reserved.</a:t>
            </a:r>
          </a:p>
          <a:p>
            <a:endParaRPr lang="en-US" dirty="0" smtClean="0"/>
          </a:p>
          <a:p>
            <a:r>
              <a:rPr lang="en-US" dirty="0" smtClean="0"/>
              <a:t>Also</a:t>
            </a:r>
            <a:r>
              <a:rPr lang="en-US" baseline="0" dirty="0" smtClean="0"/>
              <a:t> See: </a:t>
            </a:r>
          </a:p>
          <a:p>
            <a:r>
              <a:rPr lang="en-US" dirty="0"/>
              <a:t>1. Whitlock EP, Williams SB, Gold R, et al. Screening and interventions for childhood</a:t>
            </a:r>
          </a:p>
          <a:p>
            <a:r>
              <a:rPr lang="en-US" dirty="0"/>
              <a:t>overweight: a summary of evidence for the US Preventive Services Task</a:t>
            </a:r>
          </a:p>
          <a:p>
            <a:r>
              <a:rPr lang="en-US" dirty="0"/>
              <a:t>Force. Pediatr2005; 116: 125-44</a:t>
            </a:r>
          </a:p>
          <a:p>
            <a:r>
              <a:rPr lang="en-US" dirty="0"/>
              <a:t>2. Reilly JJ, Wilson ML. </a:t>
            </a:r>
            <a:r>
              <a:rPr lang="en-US" dirty="0" err="1"/>
              <a:t>Summerbell</a:t>
            </a:r>
            <a:r>
              <a:rPr lang="en-US" dirty="0"/>
              <a:t> CD. et al. Obesity: diagnosis, prevention, and</a:t>
            </a:r>
          </a:p>
          <a:p>
            <a:r>
              <a:rPr lang="en-US" dirty="0"/>
              <a:t>treatment; evidence based answers to common questions. Arch Dis Child 2002;</a:t>
            </a:r>
          </a:p>
          <a:p>
            <a:r>
              <a:rPr lang="en-US" dirty="0"/>
              <a:t>86: 392-4</a:t>
            </a:r>
          </a:p>
          <a:p>
            <a:r>
              <a:rPr lang="en-US" dirty="0"/>
              <a:t>58. Reilly JJ, McDowell ZC. Physical activity interventions for the treatment of</a:t>
            </a:r>
          </a:p>
          <a:p>
            <a:r>
              <a:rPr lang="en-US" dirty="0"/>
              <a:t>childhood obesity. </a:t>
            </a:r>
            <a:r>
              <a:rPr lang="en-US" dirty="0" err="1"/>
              <a:t>Proc</a:t>
            </a:r>
            <a:r>
              <a:rPr lang="en-US" dirty="0"/>
              <a:t> Nut </a:t>
            </a:r>
            <a:r>
              <a:rPr lang="en-US" dirty="0" err="1"/>
              <a:t>Soc</a:t>
            </a:r>
            <a:r>
              <a:rPr lang="en-US" dirty="0"/>
              <a:t> 2003; 62: 611-9</a:t>
            </a:r>
          </a:p>
          <a:p>
            <a:r>
              <a:rPr lang="en-US" dirty="0"/>
              <a:t>59. </a:t>
            </a:r>
            <a:r>
              <a:rPr lang="en-US" dirty="0" err="1"/>
              <a:t>Summerbell</a:t>
            </a:r>
            <a:r>
              <a:rPr lang="en-US" dirty="0"/>
              <a:t> CD, Ashton V, Campbell KJ, et al. Interventions for treating obesity in</a:t>
            </a:r>
          </a:p>
          <a:p>
            <a:r>
              <a:rPr lang="en-US" dirty="0"/>
              <a:t>children. Cochrane Database </a:t>
            </a:r>
            <a:r>
              <a:rPr lang="en-US" dirty="0" err="1"/>
              <a:t>Syst</a:t>
            </a:r>
            <a:r>
              <a:rPr lang="en-US" dirty="0"/>
              <a:t> Rev 2003; (3): CD001872</a:t>
            </a:r>
          </a:p>
          <a:p>
            <a:r>
              <a:rPr lang="en-US" dirty="0"/>
              <a:t>60. Collins CE, Warren J, </a:t>
            </a:r>
            <a:r>
              <a:rPr lang="en-US" dirty="0" err="1"/>
              <a:t>Neve</a:t>
            </a:r>
            <a:r>
              <a:rPr lang="en-US" dirty="0"/>
              <a:t> M, et al. Measuring effectiveness of dietetic interventions</a:t>
            </a:r>
          </a:p>
          <a:p>
            <a:r>
              <a:rPr lang="en-US" dirty="0"/>
              <a:t>in child obesity: a systematic review of randomized trials. Arch </a:t>
            </a:r>
            <a:r>
              <a:rPr lang="en-US" dirty="0" err="1"/>
              <a:t>Pediatr</a:t>
            </a:r>
            <a:endParaRPr lang="en-US" dirty="0"/>
          </a:p>
          <a:p>
            <a:r>
              <a:rPr lang="nl-NL" dirty="0"/>
              <a:t>Adolesc Med 2006; 160: 906-22</a:t>
            </a:r>
          </a:p>
          <a:p>
            <a:r>
              <a:rPr lang="en-US" dirty="0"/>
              <a:t>61. </a:t>
            </a:r>
            <a:r>
              <a:rPr lang="en-US" dirty="0" err="1"/>
              <a:t>Wilfley</a:t>
            </a:r>
            <a:r>
              <a:rPr lang="en-US" dirty="0"/>
              <a:t> DE, </a:t>
            </a:r>
            <a:r>
              <a:rPr lang="en-US" dirty="0" err="1"/>
              <a:t>Tibbs</a:t>
            </a:r>
            <a:r>
              <a:rPr lang="en-US" dirty="0"/>
              <a:t> TL, Van Buren DJ, et al. Lifestyle interventions in the treatment</a:t>
            </a:r>
          </a:p>
          <a:p>
            <a:r>
              <a:rPr lang="en-US" dirty="0"/>
              <a:t>of childhood overweight: a meta-analytic review of randomized controlled</a:t>
            </a:r>
          </a:p>
          <a:p>
            <a:r>
              <a:rPr lang="en-US" dirty="0"/>
              <a:t>trials. Health </a:t>
            </a:r>
            <a:r>
              <a:rPr lang="en-US" dirty="0" err="1"/>
              <a:t>Psychol</a:t>
            </a:r>
            <a:r>
              <a:rPr lang="en-US" dirty="0"/>
              <a:t> 2007; 26: 521-32</a:t>
            </a:r>
          </a:p>
          <a:p>
            <a:r>
              <a:rPr lang="en-US" dirty="0"/>
              <a:t>62. Flynn MA, McNeil DA, </a:t>
            </a:r>
            <a:r>
              <a:rPr lang="en-US" dirty="0" err="1"/>
              <a:t>Maloff</a:t>
            </a:r>
            <a:r>
              <a:rPr lang="en-US" dirty="0"/>
              <a:t> B, et al. Reducing obesity and related chronic</a:t>
            </a:r>
          </a:p>
          <a:p>
            <a:r>
              <a:rPr lang="en-US" dirty="0"/>
              <a:t>disease risk in children and youth; a synthesis of evidence with 'best practice'</a:t>
            </a:r>
          </a:p>
          <a:p>
            <a:r>
              <a:rPr lang="fr-FR" dirty="0"/>
              <a:t>recommandations. </a:t>
            </a:r>
            <a:r>
              <a:rPr lang="fr-FR" dirty="0" err="1"/>
              <a:t>Obes</a:t>
            </a:r>
            <a:r>
              <a:rPr lang="fr-FR" dirty="0"/>
              <a:t> </a:t>
            </a:r>
            <a:r>
              <a:rPr lang="fr-FR" dirty="0" err="1"/>
              <a:t>Rev</a:t>
            </a:r>
            <a:r>
              <a:rPr lang="fr-FR" dirty="0"/>
              <a:t> 2006; 7: 7-66</a:t>
            </a:r>
          </a:p>
          <a:p>
            <a:endParaRPr lang="en-US" dirty="0"/>
          </a:p>
        </p:txBody>
      </p:sp>
      <p:sp>
        <p:nvSpPr>
          <p:cNvPr id="4" name="Slide Number Placeholder 3"/>
          <p:cNvSpPr>
            <a:spLocks noGrp="1"/>
          </p:cNvSpPr>
          <p:nvPr>
            <p:ph type="sldNum" sz="quarter" idx="10"/>
          </p:nvPr>
        </p:nvSpPr>
        <p:spPr/>
        <p:txBody>
          <a:bodyPr/>
          <a:lstStyle/>
          <a:p>
            <a:fld id="{261F1B3D-5BC1-4C40-BFC8-6862044EE36F}" type="slidenum">
              <a:rPr lang="en-US" smtClean="0"/>
              <a:t>36</a:t>
            </a:fld>
            <a:endParaRPr lang="en-US"/>
          </a:p>
        </p:txBody>
      </p:sp>
    </p:spTree>
    <p:extLst>
      <p:ext uri="{BB962C8B-B14F-4D97-AF65-F5344CB8AC3E}">
        <p14:creationId xmlns:p14="http://schemas.microsoft.com/office/powerpoint/2010/main" val="486883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88470D4-639A-4D98-9198-9E39802B0CE3}" type="datetimeFigureOut">
              <a:rPr lang="en-US" smtClean="0"/>
              <a:t>4/21/2016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6D67EDC-26C3-484F-BA08-BAB44A25A7E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8470D4-639A-4D98-9198-9E39802B0CE3}" type="datetimeFigureOut">
              <a:rPr lang="en-US" smtClean="0"/>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67EDC-26C3-484F-BA08-BAB44A25A7E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88470D4-639A-4D98-9198-9E39802B0CE3}" type="datetimeFigureOut">
              <a:rPr lang="en-US" smtClean="0"/>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67EDC-26C3-484F-BA08-BAB44A25A7E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8470D4-639A-4D98-9198-9E39802B0CE3}" type="datetimeFigureOut">
              <a:rPr lang="en-US" smtClean="0"/>
              <a:t>4/21/2016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D67EDC-26C3-484F-BA08-BAB44A25A7E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88470D4-639A-4D98-9198-9E39802B0CE3}" type="datetimeFigureOut">
              <a:rPr lang="en-US" smtClean="0"/>
              <a:t>4/21/2016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D67EDC-26C3-484F-BA08-BAB44A25A7E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88470D4-639A-4D98-9198-9E39802B0CE3}" type="datetimeFigureOut">
              <a:rPr lang="en-US" smtClean="0"/>
              <a:t>4/21/2016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D67EDC-26C3-484F-BA08-BAB44A25A7E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8470D4-639A-4D98-9198-9E39802B0CE3}" type="datetimeFigureOut">
              <a:rPr lang="en-US" smtClean="0"/>
              <a:t>4/21/2016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D67EDC-26C3-484F-BA08-BAB44A25A7E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8470D4-639A-4D98-9198-9E39802B0CE3}" type="datetimeFigureOut">
              <a:rPr lang="en-US" smtClean="0"/>
              <a:t>4/21/2016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D67EDC-26C3-484F-BA08-BAB44A25A7E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88470D4-639A-4D98-9198-9E39802B0CE3}" type="datetimeFigureOut">
              <a:rPr lang="en-US" smtClean="0"/>
              <a:t>4/21/2016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6D67EDC-26C3-484F-BA08-BAB44A25A7E3}"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8470D4-639A-4D98-9198-9E39802B0CE3}" type="datetimeFigureOut">
              <a:rPr lang="en-US" smtClean="0"/>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67EDC-26C3-484F-BA08-BAB44A25A7E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8470D4-639A-4D98-9198-9E39802B0CE3}" type="datetimeFigureOut">
              <a:rPr lang="en-US" smtClean="0"/>
              <a:t>4/21/2016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67EDC-26C3-484F-BA08-BAB44A25A7E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88470D4-639A-4D98-9198-9E39802B0CE3}" type="datetimeFigureOut">
              <a:rPr lang="en-US" smtClean="0"/>
              <a:t>4/21/2016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6D67EDC-26C3-484F-BA08-BAB44A25A7E3}"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829761"/>
          </a:xfrm>
        </p:spPr>
        <p:txBody>
          <a:bodyPr>
            <a:noAutofit/>
          </a:bodyPr>
          <a:lstStyle/>
          <a:p>
            <a:pPr algn="ctr"/>
            <a:r>
              <a:rPr lang="en-US" sz="3600" dirty="0">
                <a:solidFill>
                  <a:schemeClr val="tx1"/>
                </a:solidFill>
              </a:rPr>
              <a:t>Lifestyle Change Interventions for Children and Adolescents With Diabetes or Kidney </a:t>
            </a:r>
            <a:r>
              <a:rPr lang="en-US" sz="3600" dirty="0" smtClean="0">
                <a:solidFill>
                  <a:schemeClr val="tx1"/>
                </a:solidFill>
              </a:rPr>
              <a:t>Disease</a:t>
            </a:r>
            <a:endParaRPr lang="en-US" sz="3600" dirty="0">
              <a:solidFill>
                <a:schemeClr val="tx1"/>
              </a:solidFill>
            </a:endParaRPr>
          </a:p>
        </p:txBody>
      </p:sp>
      <p:sp>
        <p:nvSpPr>
          <p:cNvPr id="3" name="Subtitle 2"/>
          <p:cNvSpPr>
            <a:spLocks noGrp="1"/>
          </p:cNvSpPr>
          <p:nvPr>
            <p:ph type="subTitle" idx="1"/>
          </p:nvPr>
        </p:nvSpPr>
        <p:spPr>
          <a:xfrm>
            <a:off x="762000" y="3886200"/>
            <a:ext cx="7772400" cy="1199704"/>
          </a:xfrm>
        </p:spPr>
        <p:txBody>
          <a:bodyPr/>
          <a:lstStyle/>
          <a:p>
            <a:r>
              <a:rPr lang="en-US" dirty="0" smtClean="0"/>
              <a:t>By: Lori Sanderson, LCSW, MPH, PhD</a:t>
            </a:r>
          </a:p>
          <a:p>
            <a:r>
              <a:rPr lang="en-US" dirty="0" smtClean="0"/>
              <a:t>Date: April 26, 2016</a:t>
            </a:r>
            <a:endParaRPr lang="en-US" dirty="0"/>
          </a:p>
        </p:txBody>
      </p:sp>
    </p:spTree>
    <p:extLst>
      <p:ext uri="{BB962C8B-B14F-4D97-AF65-F5344CB8AC3E}">
        <p14:creationId xmlns:p14="http://schemas.microsoft.com/office/powerpoint/2010/main" val="1107826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Objective</a:t>
            </a:r>
            <a:endParaRPr lang="en-US" dirty="0"/>
          </a:p>
        </p:txBody>
      </p:sp>
      <p:sp>
        <p:nvSpPr>
          <p:cNvPr id="3" name="Content Placeholder 2"/>
          <p:cNvSpPr>
            <a:spLocks noGrp="1"/>
          </p:cNvSpPr>
          <p:nvPr>
            <p:ph idx="1"/>
          </p:nvPr>
        </p:nvSpPr>
        <p:spPr>
          <a:xfrm>
            <a:off x="457200" y="2286000"/>
            <a:ext cx="8229600" cy="3093720"/>
          </a:xfrm>
        </p:spPr>
        <p:txBody>
          <a:bodyPr/>
          <a:lstStyle/>
          <a:p>
            <a:r>
              <a:rPr lang="en-US" dirty="0" smtClean="0"/>
              <a:t>Report </a:t>
            </a:r>
            <a:r>
              <a:rPr lang="en-US" dirty="0"/>
              <a:t>on the availability of evidence-based interventions for promoting lifestyle change in children and adolescents with diabetes or kidney disease. </a:t>
            </a:r>
          </a:p>
        </p:txBody>
      </p:sp>
    </p:spTree>
    <p:extLst>
      <p:ext uri="{BB962C8B-B14F-4D97-AF65-F5344CB8AC3E}">
        <p14:creationId xmlns:p14="http://schemas.microsoft.com/office/powerpoint/2010/main" val="1811023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Methods</a:t>
            </a:r>
            <a:endParaRPr lang="en-US" dirty="0"/>
          </a:p>
        </p:txBody>
      </p:sp>
      <p:sp>
        <p:nvSpPr>
          <p:cNvPr id="3" name="Content Placeholder 2"/>
          <p:cNvSpPr>
            <a:spLocks noGrp="1"/>
          </p:cNvSpPr>
          <p:nvPr>
            <p:ph idx="1"/>
          </p:nvPr>
        </p:nvSpPr>
        <p:spPr>
          <a:xfrm>
            <a:off x="457200" y="2286000"/>
            <a:ext cx="8229600" cy="3169920"/>
          </a:xfrm>
        </p:spPr>
        <p:txBody>
          <a:bodyPr/>
          <a:lstStyle/>
          <a:p>
            <a:r>
              <a:rPr lang="en-US" dirty="0"/>
              <a:t>References </a:t>
            </a:r>
            <a:r>
              <a:rPr lang="en-US" dirty="0" smtClean="0"/>
              <a:t>gathered </a:t>
            </a:r>
            <a:r>
              <a:rPr lang="en-US" dirty="0"/>
              <a:t>from several electronic </a:t>
            </a:r>
            <a:r>
              <a:rPr lang="en-US" dirty="0" smtClean="0"/>
              <a:t>databases:</a:t>
            </a:r>
          </a:p>
          <a:p>
            <a:pPr lvl="1"/>
            <a:r>
              <a:rPr lang="en-US" dirty="0" err="1" smtClean="0"/>
              <a:t>Ebsco</a:t>
            </a:r>
            <a:r>
              <a:rPr lang="en-US" dirty="0" smtClean="0"/>
              <a:t> Host</a:t>
            </a:r>
          </a:p>
          <a:p>
            <a:pPr lvl="1"/>
            <a:r>
              <a:rPr lang="en-US" dirty="0" smtClean="0"/>
              <a:t>Psych Info</a:t>
            </a:r>
          </a:p>
          <a:p>
            <a:pPr lvl="1"/>
            <a:r>
              <a:rPr lang="en-US" dirty="0" smtClean="0"/>
              <a:t>Medline</a:t>
            </a:r>
            <a:endParaRPr lang="en-US" dirty="0"/>
          </a:p>
        </p:txBody>
      </p:sp>
    </p:spTree>
    <p:extLst>
      <p:ext uri="{BB962C8B-B14F-4D97-AF65-F5344CB8AC3E}">
        <p14:creationId xmlns:p14="http://schemas.microsoft.com/office/powerpoint/2010/main" val="986610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Statistics</a:t>
            </a:r>
            <a:endParaRPr lang="en-US" dirty="0"/>
          </a:p>
        </p:txBody>
      </p:sp>
      <p:sp>
        <p:nvSpPr>
          <p:cNvPr id="2" name="Content Placeholder 1"/>
          <p:cNvSpPr>
            <a:spLocks noGrp="1"/>
          </p:cNvSpPr>
          <p:nvPr>
            <p:ph idx="1"/>
          </p:nvPr>
        </p:nvSpPr>
        <p:spPr>
          <a:xfrm>
            <a:off x="457200" y="2209800"/>
            <a:ext cx="8229600" cy="2636520"/>
          </a:xfrm>
        </p:spPr>
        <p:txBody>
          <a:bodyPr>
            <a:normAutofit fontScale="92500" lnSpcReduction="20000"/>
          </a:bodyPr>
          <a:lstStyle/>
          <a:p>
            <a:r>
              <a:rPr lang="en-US" dirty="0" smtClean="0"/>
              <a:t>Decline in morbidity and mortality rates of children</a:t>
            </a:r>
          </a:p>
          <a:p>
            <a:r>
              <a:rPr lang="en-US" dirty="0" smtClean="0"/>
              <a:t>Increase in chronic </a:t>
            </a:r>
            <a:r>
              <a:rPr lang="en-US" dirty="0"/>
              <a:t>disease in </a:t>
            </a:r>
            <a:r>
              <a:rPr lang="en-US" dirty="0" smtClean="0"/>
              <a:t>children</a:t>
            </a:r>
            <a:r>
              <a:rPr lang="en-US" dirty="0"/>
              <a:t>. (</a:t>
            </a:r>
            <a:r>
              <a:rPr lang="en-US" dirty="0" err="1"/>
              <a:t>Torpy</a:t>
            </a:r>
            <a:r>
              <a:rPr lang="en-US" dirty="0"/>
              <a:t>, </a:t>
            </a:r>
            <a:r>
              <a:rPr lang="en-US" dirty="0" err="1"/>
              <a:t>Lynm</a:t>
            </a:r>
            <a:r>
              <a:rPr lang="en-US" dirty="0"/>
              <a:t>, &amp; Glass, 2007</a:t>
            </a:r>
            <a:r>
              <a:rPr lang="en-US" dirty="0" smtClean="0"/>
              <a:t>).</a:t>
            </a:r>
          </a:p>
          <a:p>
            <a:r>
              <a:rPr lang="en-US" dirty="0" smtClean="0"/>
              <a:t>Common childhood chronic disease:</a:t>
            </a:r>
          </a:p>
          <a:p>
            <a:pPr lvl="1"/>
            <a:r>
              <a:rPr lang="en-US" dirty="0" smtClean="0"/>
              <a:t>Kidney disease </a:t>
            </a:r>
          </a:p>
          <a:p>
            <a:pPr lvl="1"/>
            <a:r>
              <a:rPr lang="en-US" dirty="0" smtClean="0"/>
              <a:t>Diabetes</a:t>
            </a:r>
          </a:p>
          <a:p>
            <a:pPr lvl="1"/>
            <a:r>
              <a:rPr lang="en-US" dirty="0"/>
              <a:t>O</a:t>
            </a:r>
            <a:r>
              <a:rPr lang="en-US" dirty="0" smtClean="0"/>
              <a:t>besity </a:t>
            </a:r>
            <a:endParaRPr lang="en-US" b="1" dirty="0"/>
          </a:p>
          <a:p>
            <a:endParaRPr lang="en-US" dirty="0" smtClean="0"/>
          </a:p>
        </p:txBody>
      </p:sp>
    </p:spTree>
    <p:extLst>
      <p:ext uri="{BB962C8B-B14F-4D97-AF65-F5344CB8AC3E}">
        <p14:creationId xmlns:p14="http://schemas.microsoft.com/office/powerpoint/2010/main" val="2931921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Statistics Cont.</a:t>
            </a:r>
            <a:endParaRPr lang="en-US" dirty="0"/>
          </a:p>
        </p:txBody>
      </p:sp>
      <p:sp>
        <p:nvSpPr>
          <p:cNvPr id="3" name="Content Placeholder 2"/>
          <p:cNvSpPr>
            <a:spLocks noGrp="1"/>
          </p:cNvSpPr>
          <p:nvPr>
            <p:ph idx="1"/>
          </p:nvPr>
        </p:nvSpPr>
        <p:spPr>
          <a:xfrm>
            <a:off x="457200" y="2286000"/>
            <a:ext cx="8229600" cy="3246120"/>
          </a:xfrm>
        </p:spPr>
        <p:txBody>
          <a:bodyPr/>
          <a:lstStyle/>
          <a:p>
            <a:r>
              <a:rPr lang="en-US" dirty="0" smtClean="0"/>
              <a:t>1-2 </a:t>
            </a:r>
            <a:r>
              <a:rPr lang="en-US" dirty="0"/>
              <a:t>children per 100000 </a:t>
            </a:r>
            <a:r>
              <a:rPr lang="en-US" dirty="0" smtClean="0"/>
              <a:t>diagnosed </a:t>
            </a:r>
            <a:r>
              <a:rPr lang="en-US" dirty="0"/>
              <a:t>with kidney </a:t>
            </a:r>
            <a:r>
              <a:rPr lang="en-US" dirty="0" smtClean="0"/>
              <a:t>disease</a:t>
            </a:r>
          </a:p>
          <a:p>
            <a:r>
              <a:rPr lang="en-US" dirty="0" smtClean="0"/>
              <a:t>1.7 </a:t>
            </a:r>
            <a:r>
              <a:rPr lang="en-US" dirty="0"/>
              <a:t>per 1000 children diagnosed annually with insulin dependent diabetes</a:t>
            </a:r>
          </a:p>
        </p:txBody>
      </p:sp>
    </p:spTree>
    <p:extLst>
      <p:ext uri="{BB962C8B-B14F-4D97-AF65-F5344CB8AC3E}">
        <p14:creationId xmlns:p14="http://schemas.microsoft.com/office/powerpoint/2010/main" val="280208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pPr algn="ctr"/>
            <a:r>
              <a:rPr lang="en-US" dirty="0" smtClean="0"/>
              <a:t>Statistics Cont.</a:t>
            </a:r>
            <a:endParaRPr lang="en-US" dirty="0"/>
          </a:p>
        </p:txBody>
      </p:sp>
      <p:sp>
        <p:nvSpPr>
          <p:cNvPr id="3" name="Content Placeholder 2"/>
          <p:cNvSpPr>
            <a:spLocks noGrp="1"/>
          </p:cNvSpPr>
          <p:nvPr>
            <p:ph idx="1"/>
          </p:nvPr>
        </p:nvSpPr>
        <p:spPr>
          <a:xfrm>
            <a:off x="457200" y="2286000"/>
            <a:ext cx="8229600" cy="2209800"/>
          </a:xfrm>
        </p:spPr>
        <p:txBody>
          <a:bodyPr>
            <a:normAutofit fontScale="92500" lnSpcReduction="10000"/>
          </a:bodyPr>
          <a:lstStyle/>
          <a:p>
            <a:r>
              <a:rPr lang="en-US" dirty="0"/>
              <a:t>Slightly over 31% of 8165 children and </a:t>
            </a:r>
            <a:r>
              <a:rPr lang="en-US" dirty="0" smtClean="0"/>
              <a:t>adolescents</a:t>
            </a:r>
            <a:endParaRPr lang="en-US" sz="2800" dirty="0" smtClean="0"/>
          </a:p>
          <a:p>
            <a:pPr lvl="1"/>
            <a:r>
              <a:rPr lang="en-US" dirty="0" smtClean="0"/>
              <a:t>BMI </a:t>
            </a:r>
            <a:r>
              <a:rPr lang="en-US" dirty="0"/>
              <a:t>for age at or above the 85</a:t>
            </a:r>
            <a:r>
              <a:rPr lang="en-US" baseline="30000" dirty="0"/>
              <a:t>th</a:t>
            </a:r>
            <a:r>
              <a:rPr lang="en-US" dirty="0"/>
              <a:t> percentile between years 2003-2004 (Ogden, et al.). </a:t>
            </a:r>
          </a:p>
          <a:p>
            <a:r>
              <a:rPr lang="en-US" sz="2800" dirty="0" smtClean="0"/>
              <a:t>About </a:t>
            </a:r>
            <a:r>
              <a:rPr lang="en-US" sz="2800" dirty="0"/>
              <a:t>30% of 3958 children and adolescents </a:t>
            </a:r>
            <a:endParaRPr lang="en-US" sz="2800" dirty="0" smtClean="0"/>
          </a:p>
          <a:p>
            <a:pPr lvl="1"/>
            <a:r>
              <a:rPr lang="en-US" dirty="0" smtClean="0"/>
              <a:t>BMI </a:t>
            </a:r>
            <a:r>
              <a:rPr lang="en-US" dirty="0"/>
              <a:t>for age at or above the 85</a:t>
            </a:r>
            <a:r>
              <a:rPr lang="en-US" baseline="30000" dirty="0"/>
              <a:t>th</a:t>
            </a:r>
            <a:r>
              <a:rPr lang="en-US" dirty="0"/>
              <a:t> percentile between years 2005-2006 (Ogden, et al.). </a:t>
            </a:r>
            <a:endParaRPr lang="en-US" dirty="0" smtClean="0"/>
          </a:p>
        </p:txBody>
      </p:sp>
    </p:spTree>
    <p:extLst>
      <p:ext uri="{BB962C8B-B14F-4D97-AF65-F5344CB8AC3E}">
        <p14:creationId xmlns:p14="http://schemas.microsoft.com/office/powerpoint/2010/main" val="3328357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Statistics</a:t>
            </a:r>
            <a:endParaRPr lang="en-US" dirty="0"/>
          </a:p>
        </p:txBody>
      </p:sp>
      <p:sp>
        <p:nvSpPr>
          <p:cNvPr id="2" name="Content Placeholder 1"/>
          <p:cNvSpPr>
            <a:spLocks noGrp="1"/>
          </p:cNvSpPr>
          <p:nvPr>
            <p:ph idx="1"/>
          </p:nvPr>
        </p:nvSpPr>
        <p:spPr>
          <a:xfrm>
            <a:off x="457200" y="2057400"/>
            <a:ext cx="8229600" cy="4389120"/>
          </a:xfrm>
        </p:spPr>
        <p:txBody>
          <a:bodyPr>
            <a:normAutofit/>
          </a:bodyPr>
          <a:lstStyle/>
          <a:p>
            <a:r>
              <a:rPr lang="en-US" dirty="0" smtClean="0"/>
              <a:t>Childhood Diabetes</a:t>
            </a:r>
          </a:p>
          <a:p>
            <a:pPr lvl="1"/>
            <a:r>
              <a:rPr lang="en-US" sz="2000" dirty="0" smtClean="0"/>
              <a:t> </a:t>
            </a:r>
            <a:r>
              <a:rPr lang="en-US" sz="2400" b="1" dirty="0"/>
              <a:t>Total </a:t>
            </a:r>
            <a:r>
              <a:rPr lang="en-US" sz="2400" dirty="0"/>
              <a:t>	</a:t>
            </a:r>
          </a:p>
          <a:p>
            <a:pPr lvl="2"/>
            <a:r>
              <a:rPr lang="en-US" sz="2200" dirty="0"/>
              <a:t>20 years or older	</a:t>
            </a:r>
            <a:endParaRPr lang="en-US" sz="2200" dirty="0" smtClean="0"/>
          </a:p>
          <a:p>
            <a:pPr lvl="3"/>
            <a:r>
              <a:rPr lang="en-US" sz="2000" dirty="0" smtClean="0"/>
              <a:t>28.9 </a:t>
            </a:r>
            <a:r>
              <a:rPr lang="en-US" sz="2000" dirty="0"/>
              <a:t>	</a:t>
            </a:r>
            <a:r>
              <a:rPr lang="en-US" sz="2000" dirty="0" smtClean="0"/>
              <a:t>million</a:t>
            </a:r>
            <a:r>
              <a:rPr lang="en-US" sz="2000" dirty="0"/>
              <a:t>	</a:t>
            </a:r>
          </a:p>
          <a:p>
            <a:pPr lvl="1"/>
            <a:r>
              <a:rPr lang="en-US" sz="2400" b="1" dirty="0"/>
              <a:t>By </a:t>
            </a:r>
            <a:r>
              <a:rPr lang="en-US" sz="2400" b="1" dirty="0" smtClean="0"/>
              <a:t>age</a:t>
            </a:r>
          </a:p>
          <a:p>
            <a:pPr lvl="2"/>
            <a:r>
              <a:rPr lang="en-US" sz="2000" b="1" dirty="0" smtClean="0"/>
              <a:t>20-44 years </a:t>
            </a:r>
          </a:p>
          <a:p>
            <a:pPr lvl="3"/>
            <a:r>
              <a:rPr lang="en-US" sz="1800" b="1" dirty="0" smtClean="0"/>
              <a:t>4.3 million</a:t>
            </a:r>
          </a:p>
          <a:p>
            <a:pPr lvl="2"/>
            <a:r>
              <a:rPr lang="en-US" sz="2000" b="1" dirty="0" smtClean="0"/>
              <a:t>45-64 years</a:t>
            </a:r>
          </a:p>
          <a:p>
            <a:pPr lvl="3"/>
            <a:r>
              <a:rPr lang="en-US" sz="1800" b="1" dirty="0" smtClean="0"/>
              <a:t>13.4 million</a:t>
            </a:r>
          </a:p>
          <a:p>
            <a:pPr lvl="2"/>
            <a:r>
              <a:rPr lang="en-US" sz="2000" b="1" dirty="0" smtClean="0"/>
              <a:t>65 years or older</a:t>
            </a:r>
          </a:p>
          <a:p>
            <a:pPr lvl="3"/>
            <a:r>
              <a:rPr lang="en-US" sz="1800" b="1" dirty="0" smtClean="0"/>
              <a:t>11.2 million</a:t>
            </a:r>
            <a:endParaRPr lang="en-US" sz="1800" dirty="0"/>
          </a:p>
        </p:txBody>
      </p:sp>
    </p:spTree>
    <p:extLst>
      <p:ext uri="{BB962C8B-B14F-4D97-AF65-F5344CB8AC3E}">
        <p14:creationId xmlns:p14="http://schemas.microsoft.com/office/powerpoint/2010/main" val="1375788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Statistics</a:t>
            </a:r>
            <a:endParaRPr lang="en-US" dirty="0"/>
          </a:p>
        </p:txBody>
      </p:sp>
      <p:sp>
        <p:nvSpPr>
          <p:cNvPr id="2" name="Content Placeholder 1"/>
          <p:cNvSpPr>
            <a:spLocks noGrp="1"/>
          </p:cNvSpPr>
          <p:nvPr>
            <p:ph idx="1"/>
          </p:nvPr>
        </p:nvSpPr>
        <p:spPr/>
        <p:txBody>
          <a:bodyPr/>
          <a:lstStyle/>
          <a:p>
            <a:r>
              <a:rPr lang="en-US" dirty="0" smtClean="0"/>
              <a:t>Childhood Obesity</a:t>
            </a:r>
          </a:p>
          <a:p>
            <a:pPr lvl="1"/>
            <a:r>
              <a:rPr lang="en-US" dirty="0" smtClean="0"/>
              <a:t>Ages 2-19</a:t>
            </a:r>
          </a:p>
          <a:p>
            <a:pPr lvl="2"/>
            <a:r>
              <a:rPr lang="en-US" dirty="0" smtClean="0"/>
              <a:t>31.8%: Overweight or obese</a:t>
            </a:r>
          </a:p>
          <a:p>
            <a:pPr lvl="2"/>
            <a:r>
              <a:rPr lang="en-US" dirty="0" smtClean="0"/>
              <a:t>16.9%: Obese</a:t>
            </a:r>
          </a:p>
          <a:p>
            <a:pPr lvl="1"/>
            <a:r>
              <a:rPr lang="en-US" dirty="0" smtClean="0"/>
              <a:t>Ages 6-19</a:t>
            </a:r>
          </a:p>
          <a:p>
            <a:pPr lvl="2"/>
            <a:r>
              <a:rPr lang="en-US" dirty="0" smtClean="0"/>
              <a:t>33.2% or 1 in 3: Overweight or obese</a:t>
            </a:r>
          </a:p>
          <a:p>
            <a:pPr lvl="2"/>
            <a:r>
              <a:rPr lang="en-US" dirty="0" smtClean="0"/>
              <a:t>18.2%: Obese</a:t>
            </a:r>
          </a:p>
        </p:txBody>
      </p:sp>
    </p:spTree>
    <p:extLst>
      <p:ext uri="{BB962C8B-B14F-4D97-AF65-F5344CB8AC3E}">
        <p14:creationId xmlns:p14="http://schemas.microsoft.com/office/powerpoint/2010/main" val="2974910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Health Education and Counseling</a:t>
            </a:r>
            <a:endParaRPr lang="en-US" dirty="0"/>
          </a:p>
        </p:txBody>
      </p:sp>
      <p:sp>
        <p:nvSpPr>
          <p:cNvPr id="3" name="Content Placeholder 2"/>
          <p:cNvSpPr>
            <a:spLocks noGrp="1"/>
          </p:cNvSpPr>
          <p:nvPr>
            <p:ph idx="1"/>
          </p:nvPr>
        </p:nvSpPr>
        <p:spPr>
          <a:xfrm>
            <a:off x="457200" y="2438400"/>
            <a:ext cx="8229600" cy="2895600"/>
          </a:xfrm>
        </p:spPr>
        <p:txBody>
          <a:bodyPr/>
          <a:lstStyle/>
          <a:p>
            <a:r>
              <a:rPr lang="en-US" sz="2800" dirty="0"/>
              <a:t>Health education and </a:t>
            </a:r>
            <a:r>
              <a:rPr lang="en-US" sz="2800" dirty="0" smtClean="0"/>
              <a:t>counseling is large portion of the current intervention requirements of most hospitals (Bandura, 1990).</a:t>
            </a:r>
          </a:p>
          <a:p>
            <a:endParaRPr lang="en-US" dirty="0"/>
          </a:p>
        </p:txBody>
      </p:sp>
    </p:spTree>
    <p:extLst>
      <p:ext uri="{BB962C8B-B14F-4D97-AF65-F5344CB8AC3E}">
        <p14:creationId xmlns:p14="http://schemas.microsoft.com/office/powerpoint/2010/main" val="2275981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Intervention</a:t>
            </a:r>
            <a:endParaRPr lang="en-US" dirty="0"/>
          </a:p>
        </p:txBody>
      </p:sp>
      <p:sp>
        <p:nvSpPr>
          <p:cNvPr id="3" name="Content Placeholder 2"/>
          <p:cNvSpPr>
            <a:spLocks noGrp="1"/>
          </p:cNvSpPr>
          <p:nvPr>
            <p:ph idx="1"/>
          </p:nvPr>
        </p:nvSpPr>
        <p:spPr>
          <a:xfrm>
            <a:off x="457200" y="2209800"/>
            <a:ext cx="8229600" cy="3093720"/>
          </a:xfrm>
        </p:spPr>
        <p:txBody>
          <a:bodyPr/>
          <a:lstStyle/>
          <a:p>
            <a:r>
              <a:rPr lang="en-US" dirty="0"/>
              <a:t>Education and counseling </a:t>
            </a:r>
            <a:r>
              <a:rPr lang="en-US" dirty="0" smtClean="0"/>
              <a:t>alone fails to motivate children to </a:t>
            </a:r>
            <a:r>
              <a:rPr lang="en-US" dirty="0"/>
              <a:t>lose weight and participate in cardiovascular activity (Bandura, 1990). </a:t>
            </a:r>
            <a:endParaRPr lang="en-US" dirty="0" smtClean="0"/>
          </a:p>
          <a:p>
            <a:r>
              <a:rPr lang="en-US" dirty="0" smtClean="0"/>
              <a:t>Obesity </a:t>
            </a:r>
            <a:r>
              <a:rPr lang="en-US" dirty="0"/>
              <a:t>rates </a:t>
            </a:r>
            <a:r>
              <a:rPr lang="en-US" dirty="0" smtClean="0"/>
              <a:t>among children are </a:t>
            </a:r>
            <a:r>
              <a:rPr lang="en-US" dirty="0"/>
              <a:t>likely to </a:t>
            </a:r>
            <a:r>
              <a:rPr lang="en-US" dirty="0" smtClean="0"/>
              <a:t>increase without intervention beyond education and counseling.</a:t>
            </a:r>
            <a:endParaRPr lang="en-US" dirty="0"/>
          </a:p>
        </p:txBody>
      </p:sp>
    </p:spTree>
    <p:extLst>
      <p:ext uri="{BB962C8B-B14F-4D97-AF65-F5344CB8AC3E}">
        <p14:creationId xmlns:p14="http://schemas.microsoft.com/office/powerpoint/2010/main" val="531342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Adherence to Treatment</a:t>
            </a:r>
            <a:endParaRPr lang="en-US" dirty="0"/>
          </a:p>
        </p:txBody>
      </p:sp>
      <p:sp>
        <p:nvSpPr>
          <p:cNvPr id="3" name="Content Placeholder 2"/>
          <p:cNvSpPr>
            <a:spLocks noGrp="1"/>
          </p:cNvSpPr>
          <p:nvPr>
            <p:ph idx="1"/>
          </p:nvPr>
        </p:nvSpPr>
        <p:spPr>
          <a:xfrm>
            <a:off x="457200" y="2286000"/>
            <a:ext cx="8229600" cy="3931920"/>
          </a:xfrm>
        </p:spPr>
        <p:txBody>
          <a:bodyPr/>
          <a:lstStyle/>
          <a:p>
            <a:r>
              <a:rPr lang="en-US" dirty="0"/>
              <a:t>Previous studies have sought to understand how to more effectively change unhealthy </a:t>
            </a:r>
            <a:r>
              <a:rPr lang="en-US" dirty="0" smtClean="0"/>
              <a:t>behavior</a:t>
            </a:r>
          </a:p>
          <a:p>
            <a:pPr lvl="1"/>
            <a:r>
              <a:rPr lang="en-US" dirty="0" smtClean="0"/>
              <a:t>i.e. medication adherence or compliance</a:t>
            </a:r>
          </a:p>
          <a:p>
            <a:pPr lvl="1"/>
            <a:r>
              <a:rPr lang="en-US" dirty="0" smtClean="0"/>
              <a:t>appointment adherence etc.</a:t>
            </a:r>
          </a:p>
          <a:p>
            <a:r>
              <a:rPr lang="en-US" dirty="0" smtClean="0"/>
              <a:t>However, few </a:t>
            </a:r>
            <a:r>
              <a:rPr lang="en-US" dirty="0"/>
              <a:t>have addressed weight loss </a:t>
            </a:r>
            <a:r>
              <a:rPr lang="en-US" dirty="0" smtClean="0"/>
              <a:t>adherence for </a:t>
            </a:r>
            <a:r>
              <a:rPr lang="en-US" dirty="0"/>
              <a:t>this patient population. </a:t>
            </a:r>
          </a:p>
        </p:txBody>
      </p:sp>
    </p:spTree>
    <p:extLst>
      <p:ext uri="{BB962C8B-B14F-4D97-AF65-F5344CB8AC3E}">
        <p14:creationId xmlns:p14="http://schemas.microsoft.com/office/powerpoint/2010/main" val="1688653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219200"/>
            <a:ext cx="8229600" cy="1143000"/>
          </a:xfrm>
        </p:spPr>
        <p:txBody>
          <a:bodyPr>
            <a:normAutofit fontScale="90000"/>
          </a:bodyPr>
          <a:lstStyle/>
          <a:p>
            <a:pPr algn="ctr"/>
            <a:r>
              <a:rPr lang="en-US" dirty="0" smtClean="0"/>
              <a:t>Chronic Disease Intervention Programs</a:t>
            </a:r>
            <a:endParaRPr lang="en-US" dirty="0"/>
          </a:p>
        </p:txBody>
      </p:sp>
      <p:sp>
        <p:nvSpPr>
          <p:cNvPr id="2" name="Content Placeholder 1"/>
          <p:cNvSpPr>
            <a:spLocks noGrp="1"/>
          </p:cNvSpPr>
          <p:nvPr>
            <p:ph idx="1"/>
          </p:nvPr>
        </p:nvSpPr>
        <p:spPr>
          <a:xfrm>
            <a:off x="457200" y="2743200"/>
            <a:ext cx="8229600" cy="3505200"/>
          </a:xfrm>
        </p:spPr>
        <p:txBody>
          <a:bodyPr>
            <a:normAutofit/>
          </a:bodyPr>
          <a:lstStyle/>
          <a:p>
            <a:r>
              <a:rPr lang="en-US" dirty="0" smtClean="0"/>
              <a:t>Seek </a:t>
            </a:r>
            <a:r>
              <a:rPr lang="en-US" dirty="0"/>
              <a:t>to improve </a:t>
            </a:r>
            <a:r>
              <a:rPr lang="en-US" dirty="0" smtClean="0"/>
              <a:t>adherence to </a:t>
            </a:r>
            <a:r>
              <a:rPr lang="en-US" dirty="0"/>
              <a:t>medication </a:t>
            </a:r>
            <a:r>
              <a:rPr lang="en-US" dirty="0" smtClean="0"/>
              <a:t>&amp; </a:t>
            </a:r>
            <a:r>
              <a:rPr lang="en-US" dirty="0"/>
              <a:t>physical activity </a:t>
            </a:r>
            <a:r>
              <a:rPr lang="en-US" dirty="0" smtClean="0"/>
              <a:t>&amp; </a:t>
            </a:r>
            <a:r>
              <a:rPr lang="en-US" dirty="0"/>
              <a:t>to maintain </a:t>
            </a:r>
            <a:r>
              <a:rPr lang="en-US" dirty="0" smtClean="0"/>
              <a:t>a healthy </a:t>
            </a:r>
            <a:r>
              <a:rPr lang="en-US" dirty="0"/>
              <a:t>weight. </a:t>
            </a:r>
            <a:endParaRPr lang="en-US" dirty="0" smtClean="0"/>
          </a:p>
          <a:p>
            <a:pPr marL="109728" indent="0">
              <a:buNone/>
            </a:pPr>
            <a:endParaRPr lang="en-US" dirty="0" smtClean="0"/>
          </a:p>
          <a:p>
            <a:r>
              <a:rPr lang="en-US" dirty="0" smtClean="0"/>
              <a:t>Few intervention </a:t>
            </a:r>
            <a:r>
              <a:rPr lang="en-US" dirty="0"/>
              <a:t>studies </a:t>
            </a:r>
            <a:r>
              <a:rPr lang="en-US" dirty="0" smtClean="0"/>
              <a:t>have been </a:t>
            </a:r>
            <a:r>
              <a:rPr lang="en-US" dirty="0"/>
              <a:t>developed specifically for obese </a:t>
            </a:r>
            <a:r>
              <a:rPr lang="en-US" dirty="0" smtClean="0"/>
              <a:t>pediatric patients </a:t>
            </a:r>
            <a:r>
              <a:rPr lang="en-US" dirty="0"/>
              <a:t>with </a:t>
            </a:r>
            <a:r>
              <a:rPr lang="en-US" dirty="0" smtClean="0"/>
              <a:t>kidney disease </a:t>
            </a:r>
            <a:r>
              <a:rPr lang="en-US" dirty="0"/>
              <a:t>or diabetes.</a:t>
            </a:r>
          </a:p>
        </p:txBody>
      </p:sp>
    </p:spTree>
    <p:extLst>
      <p:ext uri="{BB962C8B-B14F-4D97-AF65-F5344CB8AC3E}">
        <p14:creationId xmlns:p14="http://schemas.microsoft.com/office/powerpoint/2010/main" val="2363959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Diabetes Intervention</a:t>
            </a:r>
            <a:endParaRPr lang="en-US" dirty="0"/>
          </a:p>
        </p:txBody>
      </p:sp>
      <p:sp>
        <p:nvSpPr>
          <p:cNvPr id="3" name="Content Placeholder 2"/>
          <p:cNvSpPr>
            <a:spLocks noGrp="1"/>
          </p:cNvSpPr>
          <p:nvPr>
            <p:ph idx="1"/>
          </p:nvPr>
        </p:nvSpPr>
        <p:spPr/>
        <p:txBody>
          <a:bodyPr/>
          <a:lstStyle/>
          <a:p>
            <a:pPr marL="274320" lvl="1" indent="-274320">
              <a:buClr>
                <a:schemeClr val="accent3"/>
              </a:buClr>
              <a:buSzPct val="95000"/>
            </a:pPr>
            <a:r>
              <a:rPr lang="en-US" dirty="0"/>
              <a:t>Diabetes </a:t>
            </a:r>
            <a:r>
              <a:rPr lang="en-US" dirty="0" smtClean="0"/>
              <a:t>intervention (</a:t>
            </a:r>
            <a:r>
              <a:rPr lang="en-US" dirty="0"/>
              <a:t>National Diabetes Information Clearing House, 2006). </a:t>
            </a:r>
          </a:p>
          <a:p>
            <a:pPr lvl="1"/>
            <a:r>
              <a:rPr lang="en-US" dirty="0"/>
              <a:t>M</a:t>
            </a:r>
            <a:r>
              <a:rPr lang="en-US" dirty="0" smtClean="0"/>
              <a:t>edication </a:t>
            </a:r>
          </a:p>
          <a:p>
            <a:pPr lvl="1"/>
            <a:r>
              <a:rPr lang="en-US" dirty="0"/>
              <a:t>D</a:t>
            </a:r>
            <a:r>
              <a:rPr lang="en-US" dirty="0" smtClean="0"/>
              <a:t>aily </a:t>
            </a:r>
            <a:r>
              <a:rPr lang="en-US" dirty="0"/>
              <a:t>glucose </a:t>
            </a:r>
            <a:r>
              <a:rPr lang="en-US" dirty="0" smtClean="0"/>
              <a:t>monitoring</a:t>
            </a:r>
          </a:p>
          <a:p>
            <a:pPr lvl="1"/>
            <a:r>
              <a:rPr lang="en-US" dirty="0" smtClean="0"/>
              <a:t>Education or counseling regarding diet</a:t>
            </a:r>
          </a:p>
          <a:p>
            <a:pPr lvl="1"/>
            <a:r>
              <a:rPr lang="en-US" dirty="0" smtClean="0"/>
              <a:t>Education or counseling regarding physical activity</a:t>
            </a:r>
          </a:p>
          <a:p>
            <a:pPr lvl="1"/>
            <a:r>
              <a:rPr lang="en-US" dirty="0" smtClean="0"/>
              <a:t>Weight control</a:t>
            </a:r>
            <a:endParaRPr lang="en-US" dirty="0"/>
          </a:p>
        </p:txBody>
      </p:sp>
    </p:spTree>
    <p:extLst>
      <p:ext uri="{BB962C8B-B14F-4D97-AF65-F5344CB8AC3E}">
        <p14:creationId xmlns:p14="http://schemas.microsoft.com/office/powerpoint/2010/main" val="2288968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Diabetes, Kidney Disease, and Obesity Treatment</a:t>
            </a:r>
            <a:endParaRPr lang="en-US" dirty="0"/>
          </a:p>
        </p:txBody>
      </p:sp>
      <p:sp>
        <p:nvSpPr>
          <p:cNvPr id="3" name="Content Placeholder 2"/>
          <p:cNvSpPr>
            <a:spLocks noGrp="1"/>
          </p:cNvSpPr>
          <p:nvPr>
            <p:ph idx="1"/>
          </p:nvPr>
        </p:nvSpPr>
        <p:spPr>
          <a:xfrm>
            <a:off x="457200" y="2362200"/>
            <a:ext cx="8229600" cy="3962400"/>
          </a:xfrm>
        </p:spPr>
        <p:txBody>
          <a:bodyPr/>
          <a:lstStyle/>
          <a:p>
            <a:r>
              <a:rPr lang="en-US" dirty="0" smtClean="0"/>
              <a:t>Medical treatment adherence aims to:</a:t>
            </a:r>
          </a:p>
          <a:p>
            <a:pPr lvl="1"/>
            <a:r>
              <a:rPr lang="en-US" dirty="0" smtClean="0"/>
              <a:t>Increase medication adherence</a:t>
            </a:r>
          </a:p>
          <a:p>
            <a:pPr lvl="1"/>
            <a:r>
              <a:rPr lang="en-US" dirty="0" smtClean="0"/>
              <a:t>Increase physical activity</a:t>
            </a:r>
          </a:p>
          <a:p>
            <a:pPr lvl="1"/>
            <a:r>
              <a:rPr lang="en-US" dirty="0" smtClean="0"/>
              <a:t>Promote healthy eating</a:t>
            </a:r>
          </a:p>
          <a:p>
            <a:pPr lvl="1"/>
            <a:r>
              <a:rPr lang="en-US" dirty="0" smtClean="0"/>
              <a:t>Promote </a:t>
            </a:r>
            <a:r>
              <a:rPr lang="en-US" dirty="0"/>
              <a:t>weight loss if </a:t>
            </a:r>
            <a:r>
              <a:rPr lang="en-US" dirty="0" smtClean="0"/>
              <a:t>indicated</a:t>
            </a:r>
          </a:p>
          <a:p>
            <a:pPr lvl="1"/>
            <a:r>
              <a:rPr lang="en-US" dirty="0" smtClean="0"/>
              <a:t>Decrease BMI if indicated</a:t>
            </a:r>
            <a:endParaRPr lang="en-US" dirty="0"/>
          </a:p>
          <a:p>
            <a:pPr lvl="1"/>
            <a:endParaRPr lang="en-US" dirty="0"/>
          </a:p>
        </p:txBody>
      </p:sp>
    </p:spTree>
    <p:extLst>
      <p:ext uri="{BB962C8B-B14F-4D97-AF65-F5344CB8AC3E}">
        <p14:creationId xmlns:p14="http://schemas.microsoft.com/office/powerpoint/2010/main" val="3316719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Diabetes Treatment Intervention</a:t>
            </a:r>
            <a:endParaRPr lang="en-US" dirty="0"/>
          </a:p>
        </p:txBody>
      </p:sp>
      <p:sp>
        <p:nvSpPr>
          <p:cNvPr id="3" name="Content Placeholder 2"/>
          <p:cNvSpPr>
            <a:spLocks noGrp="1"/>
          </p:cNvSpPr>
          <p:nvPr>
            <p:ph idx="1"/>
          </p:nvPr>
        </p:nvSpPr>
        <p:spPr>
          <a:xfrm>
            <a:off x="457200" y="2286000"/>
            <a:ext cx="8229600" cy="4038600"/>
          </a:xfrm>
        </p:spPr>
        <p:txBody>
          <a:bodyPr/>
          <a:lstStyle/>
          <a:p>
            <a:r>
              <a:rPr lang="en-US" sz="2800" dirty="0" smtClean="0"/>
              <a:t>Patients </a:t>
            </a:r>
            <a:r>
              <a:rPr lang="en-US" sz="2800" dirty="0"/>
              <a:t>that follow </a:t>
            </a:r>
            <a:r>
              <a:rPr lang="en-US" sz="2800" dirty="0" smtClean="0"/>
              <a:t>treatment </a:t>
            </a:r>
            <a:r>
              <a:rPr lang="en-US" sz="2800" dirty="0"/>
              <a:t>guidelines should lose weight, decrease BMI, and maintain a healthy blood pressure (NIDDK, 2009). </a:t>
            </a:r>
            <a:endParaRPr lang="en-US" dirty="0"/>
          </a:p>
          <a:p>
            <a:endParaRPr lang="en-US" dirty="0"/>
          </a:p>
        </p:txBody>
      </p:sp>
    </p:spTree>
    <p:extLst>
      <p:ext uri="{BB962C8B-B14F-4D97-AF65-F5344CB8AC3E}">
        <p14:creationId xmlns:p14="http://schemas.microsoft.com/office/powerpoint/2010/main" val="3521963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Obesity Intervention Study</a:t>
            </a:r>
            <a:endParaRPr lang="en-US" dirty="0"/>
          </a:p>
        </p:txBody>
      </p:sp>
      <p:sp>
        <p:nvSpPr>
          <p:cNvPr id="3" name="Content Placeholder 2"/>
          <p:cNvSpPr>
            <a:spLocks noGrp="1"/>
          </p:cNvSpPr>
          <p:nvPr>
            <p:ph idx="1"/>
          </p:nvPr>
        </p:nvSpPr>
        <p:spPr/>
        <p:txBody>
          <a:bodyPr/>
          <a:lstStyle/>
          <a:p>
            <a:r>
              <a:rPr lang="en-US" sz="2800" dirty="0" smtClean="0"/>
              <a:t>Nutritional </a:t>
            </a:r>
            <a:r>
              <a:rPr lang="en-US" sz="2800" dirty="0"/>
              <a:t>program aimed to help obese children to establish a healthy lifestyle and lose weight, </a:t>
            </a:r>
            <a:r>
              <a:rPr lang="en-US" sz="2800" dirty="0" smtClean="0"/>
              <a:t>compared </a:t>
            </a:r>
            <a:r>
              <a:rPr lang="en-US" sz="2800" dirty="0"/>
              <a:t>to the patient’s own initiative</a:t>
            </a:r>
            <a:r>
              <a:rPr lang="en-US" sz="2800" dirty="0" smtClean="0"/>
              <a:t>.</a:t>
            </a:r>
          </a:p>
          <a:p>
            <a:pPr lvl="1"/>
            <a:r>
              <a:rPr lang="en-US" sz="2800" dirty="0" smtClean="0"/>
              <a:t>One-year intervention</a:t>
            </a:r>
          </a:p>
          <a:p>
            <a:pPr lvl="2"/>
            <a:r>
              <a:rPr lang="en-US" dirty="0" smtClean="0"/>
              <a:t>Physical activity (2x week)</a:t>
            </a:r>
            <a:endParaRPr lang="en-US" dirty="0"/>
          </a:p>
          <a:p>
            <a:pPr lvl="2"/>
            <a:r>
              <a:rPr lang="en-US" dirty="0"/>
              <a:t>Nutritional </a:t>
            </a:r>
            <a:r>
              <a:rPr lang="en-US" dirty="0" smtClean="0"/>
              <a:t>education (2x week)</a:t>
            </a:r>
            <a:endParaRPr lang="en-US" dirty="0"/>
          </a:p>
          <a:p>
            <a:pPr lvl="2"/>
            <a:r>
              <a:rPr lang="en-US" dirty="0"/>
              <a:t>Coping </a:t>
            </a:r>
            <a:r>
              <a:rPr lang="en-US" dirty="0" smtClean="0"/>
              <a:t>strategies (2x week)</a:t>
            </a:r>
          </a:p>
          <a:p>
            <a:pPr lvl="2"/>
            <a:r>
              <a:rPr lang="en-US" dirty="0" smtClean="0"/>
              <a:t>Quarterly meetings</a:t>
            </a:r>
          </a:p>
          <a:p>
            <a:pPr lvl="2"/>
            <a:r>
              <a:rPr lang="en-US" dirty="0" smtClean="0"/>
              <a:t>Medical supervision</a:t>
            </a:r>
            <a:endParaRPr lang="en-US" dirty="0"/>
          </a:p>
          <a:p>
            <a:r>
              <a:rPr lang="en-US" sz="2800" dirty="0" smtClean="0"/>
              <a:t>Followed by admission to a local sports club</a:t>
            </a:r>
            <a:endParaRPr lang="en-US" dirty="0" smtClean="0"/>
          </a:p>
        </p:txBody>
      </p:sp>
    </p:spTree>
    <p:extLst>
      <p:ext uri="{BB962C8B-B14F-4D97-AF65-F5344CB8AC3E}">
        <p14:creationId xmlns:p14="http://schemas.microsoft.com/office/powerpoint/2010/main" val="4071194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Obesity study continued</a:t>
            </a:r>
            <a:endParaRPr lang="en-US" dirty="0"/>
          </a:p>
        </p:txBody>
      </p:sp>
      <p:sp>
        <p:nvSpPr>
          <p:cNvPr id="3" name="Content Placeholder 2"/>
          <p:cNvSpPr>
            <a:spLocks noGrp="1"/>
          </p:cNvSpPr>
          <p:nvPr>
            <p:ph idx="1"/>
          </p:nvPr>
        </p:nvSpPr>
        <p:spPr>
          <a:xfrm>
            <a:off x="457200" y="2209800"/>
            <a:ext cx="8229600" cy="3200400"/>
          </a:xfrm>
        </p:spPr>
        <p:txBody>
          <a:bodyPr>
            <a:normAutofit/>
          </a:bodyPr>
          <a:lstStyle/>
          <a:p>
            <a:r>
              <a:rPr lang="en-US" sz="2800" dirty="0" smtClean="0"/>
              <a:t>Comparison </a:t>
            </a:r>
            <a:r>
              <a:rPr lang="en-US" sz="2800" dirty="0"/>
              <a:t>group received </a:t>
            </a:r>
            <a:endParaRPr lang="en-US" sz="2800" dirty="0" smtClean="0"/>
          </a:p>
          <a:p>
            <a:pPr lvl="1"/>
            <a:r>
              <a:rPr lang="en-US" dirty="0" smtClean="0"/>
              <a:t>written </a:t>
            </a:r>
            <a:r>
              <a:rPr lang="en-US" dirty="0"/>
              <a:t>therapeutic advice during a physician visit at 0 and 6 months. </a:t>
            </a:r>
          </a:p>
          <a:p>
            <a:r>
              <a:rPr lang="en-US" sz="2800" dirty="0" smtClean="0"/>
              <a:t>Primary Outcome measure was a body mass index z score.</a:t>
            </a:r>
          </a:p>
          <a:p>
            <a:pPr marL="0" indent="0">
              <a:buNone/>
            </a:pPr>
            <a:endParaRPr lang="en-US" dirty="0"/>
          </a:p>
        </p:txBody>
      </p:sp>
    </p:spTree>
    <p:extLst>
      <p:ext uri="{BB962C8B-B14F-4D97-AF65-F5344CB8AC3E}">
        <p14:creationId xmlns:p14="http://schemas.microsoft.com/office/powerpoint/2010/main" val="4080170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Intervention Results</a:t>
            </a:r>
            <a:endParaRPr lang="en-US" dirty="0"/>
          </a:p>
        </p:txBody>
      </p:sp>
      <p:sp>
        <p:nvSpPr>
          <p:cNvPr id="3" name="Content Placeholder 2"/>
          <p:cNvSpPr>
            <a:spLocks noGrp="1"/>
          </p:cNvSpPr>
          <p:nvPr>
            <p:ph idx="1"/>
          </p:nvPr>
        </p:nvSpPr>
        <p:spPr>
          <a:xfrm>
            <a:off x="457200" y="2286000"/>
            <a:ext cx="8229600" cy="3474720"/>
          </a:xfrm>
        </p:spPr>
        <p:txBody>
          <a:bodyPr/>
          <a:lstStyle/>
          <a:p>
            <a:r>
              <a:rPr lang="en-US" sz="2400" dirty="0"/>
              <a:t>A</a:t>
            </a:r>
            <a:r>
              <a:rPr lang="en-US" sz="2400" dirty="0" smtClean="0"/>
              <a:t>ctive </a:t>
            </a:r>
            <a:r>
              <a:rPr lang="en-US" sz="2400" dirty="0"/>
              <a:t>treatment group reduced total BMI and showed beneficial effects for BMI, fat mass and systolic blood pressure 12 months after starting the intervention </a:t>
            </a:r>
            <a:r>
              <a:rPr lang="en-US" sz="2400" dirty="0" smtClean="0"/>
              <a:t>program (P</a:t>
            </a:r>
            <a:r>
              <a:rPr lang="en-US" sz="2400" dirty="0"/>
              <a:t>&lt;.05). </a:t>
            </a:r>
            <a:endParaRPr lang="en-US" sz="2400" dirty="0" smtClean="0"/>
          </a:p>
          <a:p>
            <a:r>
              <a:rPr lang="en-US" sz="2400" dirty="0" smtClean="0"/>
              <a:t>Illustrates </a:t>
            </a:r>
            <a:r>
              <a:rPr lang="en-US" sz="2400" dirty="0"/>
              <a:t>the potential effectiveness of a comprehensive weight loss program for obese children.  </a:t>
            </a:r>
            <a:endParaRPr lang="en-US" sz="2400" dirty="0" smtClean="0"/>
          </a:p>
          <a:p>
            <a:r>
              <a:rPr lang="en-US" sz="2400" dirty="0"/>
              <a:t>I</a:t>
            </a:r>
            <a:r>
              <a:rPr lang="en-US" sz="2400" dirty="0" smtClean="0"/>
              <a:t>t </a:t>
            </a:r>
            <a:r>
              <a:rPr lang="en-US" sz="2400" dirty="0"/>
              <a:t>did not specifically address children who are diagnosed with diabetes or kidney disease.</a:t>
            </a:r>
          </a:p>
          <a:p>
            <a:endParaRPr lang="en-US" dirty="0"/>
          </a:p>
        </p:txBody>
      </p:sp>
    </p:spTree>
    <p:extLst>
      <p:ext uri="{BB962C8B-B14F-4D97-AF65-F5344CB8AC3E}">
        <p14:creationId xmlns:p14="http://schemas.microsoft.com/office/powerpoint/2010/main" val="1995727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Results</a:t>
            </a:r>
            <a:endParaRPr lang="en-US" dirty="0"/>
          </a:p>
        </p:txBody>
      </p:sp>
      <p:sp>
        <p:nvSpPr>
          <p:cNvPr id="3" name="Content Placeholder 2"/>
          <p:cNvSpPr>
            <a:spLocks noGrp="1"/>
          </p:cNvSpPr>
          <p:nvPr>
            <p:ph idx="1"/>
          </p:nvPr>
        </p:nvSpPr>
        <p:spPr>
          <a:xfrm>
            <a:off x="457200" y="2286000"/>
            <a:ext cx="8229600" cy="1645920"/>
          </a:xfrm>
        </p:spPr>
        <p:txBody>
          <a:bodyPr>
            <a:normAutofit lnSpcReduction="10000"/>
          </a:bodyPr>
          <a:lstStyle/>
          <a:p>
            <a:r>
              <a:rPr lang="en-US" dirty="0" smtClean="0"/>
              <a:t>Few effective </a:t>
            </a:r>
            <a:r>
              <a:rPr lang="en-US" dirty="0"/>
              <a:t>lifestyle interventions have been shown to be effective for </a:t>
            </a:r>
            <a:r>
              <a:rPr lang="en-US" dirty="0" smtClean="0"/>
              <a:t>obese children </a:t>
            </a:r>
            <a:r>
              <a:rPr lang="en-US" dirty="0"/>
              <a:t>or </a:t>
            </a:r>
            <a:r>
              <a:rPr lang="en-US" dirty="0" smtClean="0"/>
              <a:t>adolescents </a:t>
            </a:r>
            <a:r>
              <a:rPr lang="en-US" dirty="0"/>
              <a:t>and none for children and adolescents with diabetes or kidney diseases. </a:t>
            </a:r>
          </a:p>
          <a:p>
            <a:endParaRPr lang="en-US" dirty="0"/>
          </a:p>
        </p:txBody>
      </p:sp>
    </p:spTree>
    <p:extLst>
      <p:ext uri="{BB962C8B-B14F-4D97-AF65-F5344CB8AC3E}">
        <p14:creationId xmlns:p14="http://schemas.microsoft.com/office/powerpoint/2010/main" val="2230240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Further Study</a:t>
            </a:r>
            <a:endParaRPr lang="en-US" dirty="0"/>
          </a:p>
        </p:txBody>
      </p:sp>
      <p:sp>
        <p:nvSpPr>
          <p:cNvPr id="3" name="Content Placeholder 2"/>
          <p:cNvSpPr>
            <a:spLocks noGrp="1"/>
          </p:cNvSpPr>
          <p:nvPr>
            <p:ph idx="1"/>
          </p:nvPr>
        </p:nvSpPr>
        <p:spPr/>
        <p:txBody>
          <a:bodyPr/>
          <a:lstStyle/>
          <a:p>
            <a:endParaRPr lang="en-US" sz="2800" dirty="0" smtClean="0"/>
          </a:p>
          <a:p>
            <a:r>
              <a:rPr lang="en-US" sz="2800" dirty="0" smtClean="0"/>
              <a:t>More </a:t>
            </a:r>
            <a:r>
              <a:rPr lang="en-US" sz="2800" dirty="0"/>
              <a:t>effective programs </a:t>
            </a:r>
            <a:r>
              <a:rPr lang="en-US" sz="2800" dirty="0" smtClean="0"/>
              <a:t>that </a:t>
            </a:r>
            <a:r>
              <a:rPr lang="en-US" sz="2800" dirty="0"/>
              <a:t>focus on increasing physical activity and </a:t>
            </a:r>
            <a:r>
              <a:rPr lang="en-US" sz="2800" dirty="0" smtClean="0"/>
              <a:t>healthy </a:t>
            </a:r>
            <a:r>
              <a:rPr lang="en-US" sz="2800" dirty="0"/>
              <a:t>eating</a:t>
            </a:r>
            <a:r>
              <a:rPr lang="en-US" sz="2800" dirty="0" smtClean="0"/>
              <a:t>.</a:t>
            </a:r>
            <a:r>
              <a:rPr lang="en-US" sz="2800" dirty="0"/>
              <a:t> </a:t>
            </a:r>
            <a:endParaRPr lang="en-US" sz="2800" dirty="0" smtClean="0"/>
          </a:p>
          <a:p>
            <a:r>
              <a:rPr lang="en-US" sz="2800" dirty="0" smtClean="0"/>
              <a:t>An </a:t>
            </a:r>
            <a:r>
              <a:rPr lang="en-US" sz="2800" dirty="0"/>
              <a:t>important knowledge gap exists about how best </a:t>
            </a:r>
            <a:r>
              <a:rPr lang="en-US" sz="2800" dirty="0" smtClean="0"/>
              <a:t>to </a:t>
            </a:r>
            <a:r>
              <a:rPr lang="en-US" sz="2800" dirty="0"/>
              <a:t>organize effective and comprehensive weight loss treatment programs for obese and overweight </a:t>
            </a:r>
            <a:r>
              <a:rPr lang="en-US" sz="2800" dirty="0" smtClean="0"/>
              <a:t>children.</a:t>
            </a:r>
          </a:p>
          <a:p>
            <a:r>
              <a:rPr lang="en-US" dirty="0" smtClean="0"/>
              <a:t>Comprehensive pilot programs needed</a:t>
            </a:r>
            <a:endParaRPr lang="en-US" dirty="0"/>
          </a:p>
        </p:txBody>
      </p:sp>
    </p:spTree>
    <p:extLst>
      <p:ext uri="{BB962C8B-B14F-4D97-AF65-F5344CB8AC3E}">
        <p14:creationId xmlns:p14="http://schemas.microsoft.com/office/powerpoint/2010/main" val="1036270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Updated Research</a:t>
            </a:r>
            <a:endParaRPr lang="en-US" dirty="0"/>
          </a:p>
        </p:txBody>
      </p:sp>
      <p:sp>
        <p:nvSpPr>
          <p:cNvPr id="3" name="Content Placeholder 2"/>
          <p:cNvSpPr>
            <a:spLocks noGrp="1"/>
          </p:cNvSpPr>
          <p:nvPr>
            <p:ph idx="1"/>
          </p:nvPr>
        </p:nvSpPr>
        <p:spPr/>
        <p:txBody>
          <a:bodyPr/>
          <a:lstStyle/>
          <a:p>
            <a:r>
              <a:rPr lang="en-US" dirty="0" smtClean="0"/>
              <a:t>See next slides</a:t>
            </a:r>
            <a:endParaRPr lang="en-US" dirty="0"/>
          </a:p>
        </p:txBody>
      </p:sp>
    </p:spTree>
    <p:extLst>
      <p:ext uri="{BB962C8B-B14F-4D97-AF65-F5344CB8AC3E}">
        <p14:creationId xmlns:p14="http://schemas.microsoft.com/office/powerpoint/2010/main" val="2615733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685800"/>
            <a:ext cx="8229600" cy="1143000"/>
          </a:xfrm>
        </p:spPr>
        <p:txBody>
          <a:bodyPr>
            <a:normAutofit/>
          </a:bodyPr>
          <a:lstStyle/>
          <a:p>
            <a:pPr algn="ctr"/>
            <a:r>
              <a:rPr lang="en-US" dirty="0" smtClean="0"/>
              <a:t>Kidney Transplant Study</a:t>
            </a:r>
            <a:endParaRPr lang="en-US" dirty="0"/>
          </a:p>
        </p:txBody>
      </p:sp>
      <p:sp>
        <p:nvSpPr>
          <p:cNvPr id="2" name="Content Placeholder 1"/>
          <p:cNvSpPr>
            <a:spLocks noGrp="1"/>
          </p:cNvSpPr>
          <p:nvPr>
            <p:ph idx="1"/>
          </p:nvPr>
        </p:nvSpPr>
        <p:spPr>
          <a:xfrm>
            <a:off x="457200" y="2286000"/>
            <a:ext cx="8229600" cy="3931920"/>
          </a:xfrm>
        </p:spPr>
        <p:txBody>
          <a:bodyPr/>
          <a:lstStyle/>
          <a:p>
            <a:r>
              <a:rPr lang="en-US" dirty="0" smtClean="0"/>
              <a:t>Metabolic </a:t>
            </a:r>
            <a:r>
              <a:rPr lang="en-US" dirty="0"/>
              <a:t>syndrome in kidney transplant </a:t>
            </a:r>
            <a:r>
              <a:rPr lang="en-US" dirty="0" smtClean="0"/>
              <a:t>patients:</a:t>
            </a:r>
          </a:p>
          <a:p>
            <a:pPr lvl="1"/>
            <a:r>
              <a:rPr lang="en-US" dirty="0" smtClean="0"/>
              <a:t>60</a:t>
            </a:r>
            <a:r>
              <a:rPr lang="en-US" dirty="0"/>
              <a:t>% </a:t>
            </a:r>
            <a:r>
              <a:rPr lang="en-US" dirty="0" smtClean="0"/>
              <a:t>prevalence after </a:t>
            </a:r>
            <a:r>
              <a:rPr lang="en-US" dirty="0"/>
              <a:t>6 years </a:t>
            </a:r>
            <a:r>
              <a:rPr lang="en-US" dirty="0" smtClean="0"/>
              <a:t>post-transplantation.</a:t>
            </a:r>
          </a:p>
          <a:p>
            <a:r>
              <a:rPr lang="en-US" dirty="0" smtClean="0"/>
              <a:t>Recommendation: </a:t>
            </a:r>
          </a:p>
          <a:p>
            <a:pPr lvl="1"/>
            <a:r>
              <a:rPr lang="en-US" dirty="0" smtClean="0"/>
              <a:t>moderate </a:t>
            </a:r>
            <a:r>
              <a:rPr lang="en-US" dirty="0"/>
              <a:t>protein </a:t>
            </a:r>
            <a:r>
              <a:rPr lang="en-US" dirty="0" smtClean="0"/>
              <a:t>intake</a:t>
            </a:r>
          </a:p>
          <a:p>
            <a:pPr lvl="1"/>
            <a:r>
              <a:rPr lang="en-US" dirty="0" smtClean="0"/>
              <a:t>low lipid diet</a:t>
            </a:r>
          </a:p>
          <a:p>
            <a:pPr lvl="1"/>
            <a:r>
              <a:rPr lang="en-US" dirty="0" smtClean="0"/>
              <a:t>low </a:t>
            </a:r>
            <a:r>
              <a:rPr lang="en-US" dirty="0"/>
              <a:t>calorie </a:t>
            </a:r>
            <a:r>
              <a:rPr lang="en-US" dirty="0" smtClean="0"/>
              <a:t>intake</a:t>
            </a:r>
            <a:endParaRPr lang="en-US" dirty="0"/>
          </a:p>
        </p:txBody>
      </p:sp>
    </p:spTree>
    <p:extLst>
      <p:ext uri="{BB962C8B-B14F-4D97-AF65-F5344CB8AC3E}">
        <p14:creationId xmlns:p14="http://schemas.microsoft.com/office/powerpoint/2010/main" val="1812364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Kidney Transplant Study</a:t>
            </a:r>
            <a:endParaRPr lang="en-US" dirty="0"/>
          </a:p>
        </p:txBody>
      </p:sp>
      <p:sp>
        <p:nvSpPr>
          <p:cNvPr id="2" name="Content Placeholder 1"/>
          <p:cNvSpPr>
            <a:spLocks noGrp="1"/>
          </p:cNvSpPr>
          <p:nvPr>
            <p:ph idx="1"/>
          </p:nvPr>
        </p:nvSpPr>
        <p:spPr/>
        <p:txBody>
          <a:bodyPr>
            <a:normAutofit/>
          </a:bodyPr>
          <a:lstStyle/>
          <a:p>
            <a:endParaRPr lang="en-US" dirty="0" smtClean="0"/>
          </a:p>
          <a:p>
            <a:r>
              <a:rPr lang="en-US" dirty="0" smtClean="0"/>
              <a:t>Suggested gastric </a:t>
            </a:r>
            <a:r>
              <a:rPr lang="en-US" dirty="0"/>
              <a:t>bypass for obese </a:t>
            </a:r>
            <a:r>
              <a:rPr lang="en-US" dirty="0" smtClean="0"/>
              <a:t>patients</a:t>
            </a:r>
          </a:p>
          <a:p>
            <a:r>
              <a:rPr lang="en-US" dirty="0" err="1" smtClean="0"/>
              <a:t>DiCecco</a:t>
            </a:r>
            <a:r>
              <a:rPr lang="en-US" dirty="0" smtClean="0"/>
              <a:t> </a:t>
            </a:r>
            <a:r>
              <a:rPr lang="en-US" dirty="0"/>
              <a:t>recommended a team weight </a:t>
            </a:r>
            <a:r>
              <a:rPr lang="en-US" dirty="0" smtClean="0"/>
              <a:t>loss approach </a:t>
            </a:r>
            <a:r>
              <a:rPr lang="en-US" dirty="0"/>
              <a:t>with </a:t>
            </a:r>
            <a:r>
              <a:rPr lang="en-US" dirty="0" smtClean="0"/>
              <a:t>pre-transplant </a:t>
            </a:r>
            <a:r>
              <a:rPr lang="en-US" dirty="0"/>
              <a:t>obese patients </a:t>
            </a:r>
            <a:endParaRPr lang="en-US" dirty="0" smtClean="0"/>
          </a:p>
          <a:p>
            <a:pPr lvl="1"/>
            <a:r>
              <a:rPr lang="en-US" dirty="0" smtClean="0"/>
              <a:t>Uses education</a:t>
            </a:r>
          </a:p>
          <a:p>
            <a:pPr lvl="1"/>
            <a:r>
              <a:rPr lang="en-US" dirty="0" smtClean="0"/>
              <a:t>Support</a:t>
            </a:r>
          </a:p>
          <a:p>
            <a:pPr lvl="1"/>
            <a:r>
              <a:rPr lang="en-US" dirty="0" smtClean="0"/>
              <a:t>Medical </a:t>
            </a:r>
            <a:r>
              <a:rPr lang="en-US" dirty="0"/>
              <a:t>nutrition </a:t>
            </a:r>
            <a:r>
              <a:rPr lang="en-US" dirty="0" smtClean="0"/>
              <a:t>therapy</a:t>
            </a:r>
          </a:p>
          <a:p>
            <a:pPr lvl="1"/>
            <a:r>
              <a:rPr lang="en-US" dirty="0"/>
              <a:t>P</a:t>
            </a:r>
            <a:r>
              <a:rPr lang="en-US" dirty="0" smtClean="0"/>
              <a:t>hysical therapy</a:t>
            </a:r>
          </a:p>
          <a:p>
            <a:pPr lvl="1"/>
            <a:r>
              <a:rPr lang="en-US" dirty="0" smtClean="0"/>
              <a:t>Psychological support</a:t>
            </a:r>
            <a:endParaRPr lang="en-US" dirty="0"/>
          </a:p>
        </p:txBody>
      </p:sp>
    </p:spTree>
    <p:extLst>
      <p:ext uri="{BB962C8B-B14F-4D97-AF65-F5344CB8AC3E}">
        <p14:creationId xmlns:p14="http://schemas.microsoft.com/office/powerpoint/2010/main" val="2974904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Kidney Disease Study</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Prophylaxis </a:t>
            </a:r>
            <a:r>
              <a:rPr lang="en-US" dirty="0"/>
              <a:t>and therapy of </a:t>
            </a:r>
            <a:r>
              <a:rPr lang="en-US" dirty="0" smtClean="0"/>
              <a:t>Metabolic Syndrome </a:t>
            </a:r>
            <a:r>
              <a:rPr lang="en-US" dirty="0"/>
              <a:t>in children </a:t>
            </a:r>
            <a:r>
              <a:rPr lang="en-US" dirty="0" smtClean="0"/>
              <a:t>with CKD</a:t>
            </a:r>
            <a:r>
              <a:rPr lang="en-US" dirty="0"/>
              <a:t>, on </a:t>
            </a:r>
            <a:r>
              <a:rPr lang="en-US" dirty="0" smtClean="0"/>
              <a:t>dialysis, </a:t>
            </a:r>
            <a:r>
              <a:rPr lang="en-US" dirty="0"/>
              <a:t>and after </a:t>
            </a:r>
            <a:r>
              <a:rPr lang="en-US" dirty="0" err="1"/>
              <a:t>Rtx</a:t>
            </a:r>
            <a:r>
              <a:rPr lang="en-US" dirty="0"/>
              <a:t>, </a:t>
            </a:r>
            <a:r>
              <a:rPr lang="en-US" dirty="0" smtClean="0"/>
              <a:t>consist of</a:t>
            </a:r>
          </a:p>
          <a:p>
            <a:pPr lvl="1"/>
            <a:r>
              <a:rPr lang="en-US" dirty="0" smtClean="0"/>
              <a:t>Physical activity</a:t>
            </a:r>
          </a:p>
          <a:p>
            <a:pPr lvl="1"/>
            <a:r>
              <a:rPr lang="en-US" dirty="0"/>
              <a:t>D</a:t>
            </a:r>
            <a:r>
              <a:rPr lang="en-US" dirty="0" smtClean="0"/>
              <a:t>ietary modifications </a:t>
            </a:r>
          </a:p>
        </p:txBody>
      </p:sp>
    </p:spTree>
    <p:extLst>
      <p:ext uri="{BB962C8B-B14F-4D97-AF65-F5344CB8AC3E}">
        <p14:creationId xmlns:p14="http://schemas.microsoft.com/office/powerpoint/2010/main" val="3374682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Heart Transplant Study</a:t>
            </a:r>
            <a:endParaRPr lang="en-US" dirty="0"/>
          </a:p>
        </p:txBody>
      </p:sp>
      <p:sp>
        <p:nvSpPr>
          <p:cNvPr id="2" name="Content Placeholder 1"/>
          <p:cNvSpPr>
            <a:spLocks noGrp="1"/>
          </p:cNvSpPr>
          <p:nvPr>
            <p:ph idx="1"/>
          </p:nvPr>
        </p:nvSpPr>
        <p:spPr/>
        <p:txBody>
          <a:bodyPr>
            <a:normAutofit lnSpcReduction="10000"/>
          </a:bodyPr>
          <a:lstStyle/>
          <a:p>
            <a:endParaRPr lang="en-US" dirty="0" smtClean="0"/>
          </a:p>
          <a:p>
            <a:r>
              <a:rPr lang="en-US" dirty="0" smtClean="0"/>
              <a:t>Interventions </a:t>
            </a:r>
          </a:p>
          <a:p>
            <a:pPr lvl="1"/>
            <a:r>
              <a:rPr lang="en-US" dirty="0" err="1" smtClean="0"/>
              <a:t>Bibliotherapy</a:t>
            </a:r>
            <a:r>
              <a:rPr lang="en-US" dirty="0" smtClean="0"/>
              <a:t> </a:t>
            </a:r>
            <a:r>
              <a:rPr lang="en-US" dirty="0"/>
              <a:t>weight loss program </a:t>
            </a:r>
            <a:endParaRPr lang="en-US" dirty="0" smtClean="0"/>
          </a:p>
          <a:p>
            <a:pPr lvl="1"/>
            <a:r>
              <a:rPr lang="en-US" dirty="0" err="1" smtClean="0"/>
              <a:t>Bibliotherapy</a:t>
            </a:r>
            <a:r>
              <a:rPr lang="en-US" dirty="0" smtClean="0"/>
              <a:t> plus </a:t>
            </a:r>
            <a:r>
              <a:rPr lang="en-US" dirty="0"/>
              <a:t>telephone contact weight loss </a:t>
            </a:r>
            <a:r>
              <a:rPr lang="en-US" dirty="0" smtClean="0"/>
              <a:t>program</a:t>
            </a:r>
          </a:p>
          <a:p>
            <a:pPr lvl="2"/>
            <a:r>
              <a:rPr lang="en-US" dirty="0" smtClean="0"/>
              <a:t>Group: lost more weight and returned more 3-day diaries and self-monitoring postcards.</a:t>
            </a:r>
          </a:p>
          <a:p>
            <a:r>
              <a:rPr lang="en-US" smtClean="0"/>
              <a:t>Conclusion: minimal intervention program involving information plus limited professional contact may assist post–heart transplant patients with weight management.</a:t>
            </a:r>
            <a:endParaRPr lang="en-US" dirty="0"/>
          </a:p>
        </p:txBody>
      </p:sp>
    </p:spTree>
    <p:extLst>
      <p:ext uri="{BB962C8B-B14F-4D97-AF65-F5344CB8AC3E}">
        <p14:creationId xmlns:p14="http://schemas.microsoft.com/office/powerpoint/2010/main" val="3680257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Heart Transplant Study</a:t>
            </a:r>
            <a:endParaRPr lang="en-US" dirty="0"/>
          </a:p>
        </p:txBody>
      </p:sp>
      <p:sp>
        <p:nvSpPr>
          <p:cNvPr id="2" name="Content Placeholder 1"/>
          <p:cNvSpPr>
            <a:spLocks noGrp="1"/>
          </p:cNvSpPr>
          <p:nvPr>
            <p:ph idx="1"/>
          </p:nvPr>
        </p:nvSpPr>
        <p:spPr/>
        <p:txBody>
          <a:bodyPr>
            <a:normAutofit/>
          </a:bodyPr>
          <a:lstStyle/>
          <a:p>
            <a:endParaRPr lang="en-US" dirty="0" smtClean="0"/>
          </a:p>
          <a:p>
            <a:r>
              <a:rPr lang="en-US" dirty="0" smtClean="0"/>
              <a:t>Community intervention pilot study</a:t>
            </a:r>
          </a:p>
          <a:p>
            <a:pPr lvl="1"/>
            <a:r>
              <a:rPr lang="en-US" dirty="0" smtClean="0"/>
              <a:t>Evaluated effectiveness of wt. </a:t>
            </a:r>
            <a:r>
              <a:rPr lang="en-US" dirty="0" err="1" smtClean="0"/>
              <a:t>mgmt</a:t>
            </a:r>
            <a:r>
              <a:rPr lang="en-US" dirty="0" smtClean="0"/>
              <a:t> counseling</a:t>
            </a:r>
          </a:p>
          <a:p>
            <a:pPr lvl="1"/>
            <a:r>
              <a:rPr lang="en-US" dirty="0" smtClean="0"/>
              <a:t>Vs. 6 month scholarship to a weight loss program for heart transplant patients.</a:t>
            </a:r>
          </a:p>
          <a:p>
            <a:pPr lvl="2"/>
            <a:r>
              <a:rPr lang="en-US" dirty="0" smtClean="0"/>
              <a:t>Found </a:t>
            </a:r>
            <a:r>
              <a:rPr lang="en-US" dirty="0"/>
              <a:t>significant </a:t>
            </a:r>
            <a:r>
              <a:rPr lang="en-US" dirty="0" smtClean="0"/>
              <a:t>differences for </a:t>
            </a:r>
            <a:r>
              <a:rPr lang="en-US" dirty="0"/>
              <a:t>weight and cholesterol between weight </a:t>
            </a:r>
            <a:r>
              <a:rPr lang="en-US" dirty="0" smtClean="0"/>
              <a:t>management counseling </a:t>
            </a:r>
            <a:r>
              <a:rPr lang="en-US" dirty="0"/>
              <a:t>and the weight loss program</a:t>
            </a:r>
            <a:r>
              <a:rPr lang="en-US" dirty="0" smtClean="0"/>
              <a:t>. </a:t>
            </a:r>
          </a:p>
          <a:p>
            <a:r>
              <a:rPr lang="en-US" dirty="0" smtClean="0"/>
              <a:t>Recommendation</a:t>
            </a:r>
          </a:p>
          <a:p>
            <a:pPr lvl="1"/>
            <a:r>
              <a:rPr lang="en-US" dirty="0" smtClean="0"/>
              <a:t>More </a:t>
            </a:r>
            <a:r>
              <a:rPr lang="en-US" dirty="0"/>
              <a:t>structured weight loss </a:t>
            </a:r>
            <a:r>
              <a:rPr lang="en-US" dirty="0" smtClean="0"/>
              <a:t>programs</a:t>
            </a:r>
            <a:endParaRPr lang="en-US" dirty="0"/>
          </a:p>
        </p:txBody>
      </p:sp>
    </p:spTree>
    <p:extLst>
      <p:ext uri="{BB962C8B-B14F-4D97-AF65-F5344CB8AC3E}">
        <p14:creationId xmlns:p14="http://schemas.microsoft.com/office/powerpoint/2010/main" val="482892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Diabetes Study</a:t>
            </a:r>
            <a:endParaRPr lang="en-US" dirty="0"/>
          </a:p>
        </p:txBody>
      </p:sp>
      <p:sp>
        <p:nvSpPr>
          <p:cNvPr id="2" name="Content Placeholder 1"/>
          <p:cNvSpPr>
            <a:spLocks noGrp="1"/>
          </p:cNvSpPr>
          <p:nvPr>
            <p:ph idx="1"/>
          </p:nvPr>
        </p:nvSpPr>
        <p:spPr/>
        <p:txBody>
          <a:bodyPr>
            <a:normAutofit/>
          </a:bodyPr>
          <a:lstStyle/>
          <a:p>
            <a:endParaRPr lang="en-US" dirty="0" smtClean="0"/>
          </a:p>
          <a:p>
            <a:r>
              <a:rPr lang="en-US" dirty="0" smtClean="0"/>
              <a:t>Weight </a:t>
            </a:r>
            <a:r>
              <a:rPr lang="en-US" dirty="0"/>
              <a:t>control is a large portion of treatment </a:t>
            </a:r>
            <a:r>
              <a:rPr lang="en-US" dirty="0" smtClean="0"/>
              <a:t>intervention for </a:t>
            </a:r>
            <a:r>
              <a:rPr lang="en-US" dirty="0"/>
              <a:t>diabetes</a:t>
            </a:r>
            <a:r>
              <a:rPr lang="en-US" dirty="0" smtClean="0"/>
              <a:t>. (17-19)</a:t>
            </a:r>
          </a:p>
          <a:p>
            <a:r>
              <a:rPr lang="en-US" dirty="0" smtClean="0"/>
              <a:t>Evaluation consists of analyzing the effects of </a:t>
            </a:r>
            <a:r>
              <a:rPr lang="en-US" dirty="0"/>
              <a:t>a program that combined several weight loss </a:t>
            </a:r>
            <a:r>
              <a:rPr lang="en-US" dirty="0" smtClean="0"/>
              <a:t>strategies and </a:t>
            </a:r>
            <a:r>
              <a:rPr lang="en-US" dirty="0"/>
              <a:t>diabetes control for overweight patients with type 2 </a:t>
            </a:r>
            <a:r>
              <a:rPr lang="en-US" dirty="0" smtClean="0"/>
              <a:t>diabetes. </a:t>
            </a:r>
          </a:p>
          <a:p>
            <a:r>
              <a:rPr lang="en-US" dirty="0"/>
              <a:t>The C therapy group and the S/C therapy group had significant weight loss (</a:t>
            </a:r>
            <a:r>
              <a:rPr lang="en-US" i="1" dirty="0"/>
              <a:t>P </a:t>
            </a:r>
            <a:r>
              <a:rPr lang="en-US" dirty="0"/>
              <a:t>&lt; .001</a:t>
            </a:r>
            <a:r>
              <a:rPr lang="en-US" dirty="0" smtClean="0"/>
              <a:t>).</a:t>
            </a:r>
            <a:endParaRPr lang="en-US" dirty="0"/>
          </a:p>
        </p:txBody>
      </p:sp>
    </p:spTree>
    <p:extLst>
      <p:ext uri="{BB962C8B-B14F-4D97-AF65-F5344CB8AC3E}">
        <p14:creationId xmlns:p14="http://schemas.microsoft.com/office/powerpoint/2010/main" val="3177639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Diabetes Study</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The TODAY study</a:t>
            </a:r>
          </a:p>
          <a:p>
            <a:pPr lvl="1"/>
            <a:r>
              <a:rPr lang="en-US" dirty="0" smtClean="0"/>
              <a:t>Test </a:t>
            </a:r>
            <a:r>
              <a:rPr lang="en-US" dirty="0"/>
              <a:t>three </a:t>
            </a:r>
            <a:r>
              <a:rPr lang="en-US" dirty="0" smtClean="0"/>
              <a:t>approaches </a:t>
            </a:r>
          </a:p>
          <a:p>
            <a:pPr lvl="2"/>
            <a:r>
              <a:rPr lang="en-US" dirty="0" smtClean="0"/>
              <a:t>Metformin</a:t>
            </a:r>
          </a:p>
          <a:p>
            <a:pPr lvl="2"/>
            <a:r>
              <a:rPr lang="en-US" dirty="0" smtClean="0"/>
              <a:t>Metformin </a:t>
            </a:r>
            <a:r>
              <a:rPr lang="en-US" dirty="0"/>
              <a:t>plus rosiglitazone </a:t>
            </a:r>
            <a:endParaRPr lang="en-US" dirty="0" smtClean="0"/>
          </a:p>
          <a:p>
            <a:pPr lvl="2"/>
            <a:r>
              <a:rPr lang="en-US" dirty="0" smtClean="0"/>
              <a:t>Metformin </a:t>
            </a:r>
            <a:r>
              <a:rPr lang="en-US" dirty="0"/>
              <a:t>plus an intensive lifestyle </a:t>
            </a:r>
            <a:r>
              <a:rPr lang="en-US" dirty="0" smtClean="0"/>
              <a:t>intervention</a:t>
            </a:r>
          </a:p>
          <a:p>
            <a:pPr lvl="3"/>
            <a:r>
              <a:rPr lang="en-US" dirty="0" smtClean="0"/>
              <a:t>The principal goal of the TODAY Lifestyle Program (TLP) is to decrease baseline weight of youth by 7–10% </a:t>
            </a:r>
          </a:p>
          <a:p>
            <a:pPr lvl="3"/>
            <a:r>
              <a:rPr lang="en-US" dirty="0" smtClean="0"/>
              <a:t>Through changes in eating and physical activity habits, and to sustain these changes through ongoing treatment contact.</a:t>
            </a:r>
            <a:endParaRPr lang="en-US" dirty="0"/>
          </a:p>
        </p:txBody>
      </p:sp>
    </p:spTree>
    <p:extLst>
      <p:ext uri="{BB962C8B-B14F-4D97-AF65-F5344CB8AC3E}">
        <p14:creationId xmlns:p14="http://schemas.microsoft.com/office/powerpoint/2010/main" val="1377369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Diabetes Study</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Vignettes </a:t>
            </a:r>
            <a:r>
              <a:rPr lang="en-US" dirty="0"/>
              <a:t>describing an adolescent with </a:t>
            </a:r>
            <a:r>
              <a:rPr lang="en-US" b="1" dirty="0"/>
              <a:t>obesity</a:t>
            </a:r>
            <a:r>
              <a:rPr lang="en-US" dirty="0"/>
              <a:t> suffering from </a:t>
            </a:r>
            <a:r>
              <a:rPr lang="en-US" b="1" dirty="0"/>
              <a:t>diabetes</a:t>
            </a:r>
            <a:r>
              <a:rPr lang="en-US" dirty="0"/>
              <a:t> were administered to 626 undergraduate students (age M = 19.15 ± 1.84). </a:t>
            </a:r>
            <a:endParaRPr lang="en-US" dirty="0" smtClean="0"/>
          </a:p>
          <a:p>
            <a:pPr lvl="1"/>
            <a:r>
              <a:rPr lang="en-US" dirty="0" smtClean="0"/>
              <a:t>Participants </a:t>
            </a:r>
            <a:r>
              <a:rPr lang="en-US" dirty="0"/>
              <a:t>read about the five intensive treatment options </a:t>
            </a:r>
            <a:endParaRPr lang="en-US" dirty="0" smtClean="0"/>
          </a:p>
          <a:p>
            <a:pPr lvl="2"/>
            <a:r>
              <a:rPr lang="en-US" dirty="0" smtClean="0"/>
              <a:t>Descriptions of expected benefits</a:t>
            </a:r>
          </a:p>
          <a:p>
            <a:pPr lvl="2"/>
            <a:r>
              <a:rPr lang="en-US" dirty="0" smtClean="0"/>
              <a:t>Side effects</a:t>
            </a:r>
          </a:p>
          <a:p>
            <a:pPr lvl="1"/>
            <a:r>
              <a:rPr lang="en-US" dirty="0"/>
              <a:t>And were asked to rate the acceptability of each treatment using an adapted version of the </a:t>
            </a:r>
            <a:r>
              <a:rPr lang="en-US" b="1" dirty="0"/>
              <a:t>Obesity</a:t>
            </a:r>
            <a:r>
              <a:rPr lang="en-US" dirty="0"/>
              <a:t> Treatment Acceptability Questionnaire. </a:t>
            </a:r>
          </a:p>
        </p:txBody>
      </p:sp>
    </p:spTree>
    <p:extLst>
      <p:ext uri="{BB962C8B-B14F-4D97-AF65-F5344CB8AC3E}">
        <p14:creationId xmlns:p14="http://schemas.microsoft.com/office/powerpoint/2010/main" val="2931699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Diabetes Study Continued</a:t>
            </a:r>
            <a:endParaRPr lang="en-US" dirty="0"/>
          </a:p>
        </p:txBody>
      </p:sp>
      <p:sp>
        <p:nvSpPr>
          <p:cNvPr id="3" name="Content Placeholder 2"/>
          <p:cNvSpPr>
            <a:spLocks noGrp="1"/>
          </p:cNvSpPr>
          <p:nvPr>
            <p:ph idx="1"/>
          </p:nvPr>
        </p:nvSpPr>
        <p:spPr/>
        <p:txBody>
          <a:bodyPr/>
          <a:lstStyle/>
          <a:p>
            <a:endParaRPr lang="en-US" dirty="0" smtClean="0"/>
          </a:p>
          <a:p>
            <a:r>
              <a:rPr lang="en-US" dirty="0" smtClean="0"/>
              <a:t>Post-hoc </a:t>
            </a:r>
            <a:r>
              <a:rPr lang="en-US" dirty="0"/>
              <a:t>analyses revealed MSFT and </a:t>
            </a:r>
            <a:r>
              <a:rPr lang="en-US" dirty="0" err="1"/>
              <a:t>eHealth</a:t>
            </a:r>
            <a:r>
              <a:rPr lang="en-US" dirty="0"/>
              <a:t> approaches were more acceptable than residential, surgical, and pharmacological approaches. </a:t>
            </a:r>
            <a:endParaRPr lang="en-US" dirty="0" smtClean="0"/>
          </a:p>
          <a:p>
            <a:r>
              <a:rPr lang="en-US" dirty="0" smtClean="0"/>
              <a:t>Conclusion</a:t>
            </a:r>
          </a:p>
          <a:p>
            <a:pPr lvl="1"/>
            <a:r>
              <a:rPr lang="en-US" dirty="0" smtClean="0"/>
              <a:t>Results </a:t>
            </a:r>
            <a:r>
              <a:rPr lang="en-US" dirty="0"/>
              <a:t>indicate consumers prefer approaches that can be conceptualized as increased “dose” of traditional family-based behavior therapy for obesity.</a:t>
            </a:r>
          </a:p>
        </p:txBody>
      </p:sp>
    </p:spTree>
    <p:extLst>
      <p:ext uri="{BB962C8B-B14F-4D97-AF65-F5344CB8AC3E}">
        <p14:creationId xmlns:p14="http://schemas.microsoft.com/office/powerpoint/2010/main" val="2140362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Diabetes Study Continued</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Results</a:t>
            </a:r>
            <a:r>
              <a:rPr lang="en-US" dirty="0"/>
              <a:t>: Six-month improvements were sustained at 12 months in weight management </a:t>
            </a:r>
            <a:r>
              <a:rPr lang="en-US" dirty="0" err="1"/>
              <a:t>vs</a:t>
            </a:r>
            <a:r>
              <a:rPr lang="en-US" dirty="0"/>
              <a:t> control, </a:t>
            </a:r>
            <a:r>
              <a:rPr lang="en-US" dirty="0" smtClean="0"/>
              <a:t>Conclusion</a:t>
            </a:r>
            <a:r>
              <a:rPr lang="en-US" dirty="0"/>
              <a:t>: </a:t>
            </a:r>
            <a:endParaRPr lang="en-US" dirty="0" smtClean="0"/>
          </a:p>
          <a:p>
            <a:r>
              <a:rPr lang="en-US" dirty="0" smtClean="0"/>
              <a:t>The </a:t>
            </a:r>
            <a:r>
              <a:rPr lang="en-US" dirty="0"/>
              <a:t>Bright Bodies weight management program had beneficial effects on body composition and insulin resistance in overweight children that were sustained up to 12 months.</a:t>
            </a:r>
          </a:p>
        </p:txBody>
      </p:sp>
    </p:spTree>
    <p:extLst>
      <p:ext uri="{BB962C8B-B14F-4D97-AF65-F5344CB8AC3E}">
        <p14:creationId xmlns:p14="http://schemas.microsoft.com/office/powerpoint/2010/main" val="378160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914400"/>
            <a:ext cx="8229600" cy="838200"/>
          </a:xfrm>
        </p:spPr>
        <p:txBody>
          <a:bodyPr>
            <a:normAutofit fontScale="90000"/>
          </a:bodyPr>
          <a:lstStyle/>
          <a:p>
            <a:pPr algn="ctr"/>
            <a:r>
              <a:rPr lang="en-US" dirty="0" smtClean="0"/>
              <a:t>Obesity &amp; Physical Activity Study</a:t>
            </a:r>
            <a:endParaRPr lang="en-US" dirty="0"/>
          </a:p>
        </p:txBody>
      </p:sp>
      <p:sp>
        <p:nvSpPr>
          <p:cNvPr id="2" name="Content Placeholder 1"/>
          <p:cNvSpPr>
            <a:spLocks noGrp="1"/>
          </p:cNvSpPr>
          <p:nvPr>
            <p:ph idx="1"/>
          </p:nvPr>
        </p:nvSpPr>
        <p:spPr>
          <a:xfrm>
            <a:off x="457200" y="2438400"/>
            <a:ext cx="8229600" cy="3931920"/>
          </a:xfrm>
        </p:spPr>
        <p:txBody>
          <a:bodyPr>
            <a:normAutofit fontScale="92500" lnSpcReduction="10000"/>
          </a:bodyPr>
          <a:lstStyle/>
          <a:p>
            <a:r>
              <a:rPr lang="en-US" dirty="0" err="1"/>
              <a:t>Wiegel</a:t>
            </a:r>
            <a:r>
              <a:rPr lang="en-US" dirty="0"/>
              <a:t> et </a:t>
            </a:r>
            <a:r>
              <a:rPr lang="en-US" dirty="0" smtClean="0"/>
              <a:t>al </a:t>
            </a:r>
            <a:r>
              <a:rPr lang="en-US" dirty="0"/>
              <a:t>conducted an outpatient program aimed </a:t>
            </a:r>
            <a:r>
              <a:rPr lang="en-US" dirty="0" smtClean="0"/>
              <a:t>to help </a:t>
            </a:r>
            <a:r>
              <a:rPr lang="en-US" dirty="0"/>
              <a:t>obese children establish a healthy lifestyle and </a:t>
            </a:r>
            <a:r>
              <a:rPr lang="en-US" dirty="0" smtClean="0"/>
              <a:t>lose weight</a:t>
            </a:r>
            <a:r>
              <a:rPr lang="en-US" dirty="0"/>
              <a:t>. </a:t>
            </a:r>
            <a:endParaRPr lang="en-US" dirty="0" smtClean="0"/>
          </a:p>
          <a:p>
            <a:r>
              <a:rPr lang="en-US" dirty="0" smtClean="0"/>
              <a:t>Intervention</a:t>
            </a:r>
          </a:p>
          <a:p>
            <a:pPr lvl="1"/>
            <a:r>
              <a:rPr lang="en-US" dirty="0" smtClean="0"/>
              <a:t>physical activity</a:t>
            </a:r>
          </a:p>
          <a:p>
            <a:pPr lvl="1"/>
            <a:r>
              <a:rPr lang="en-US" dirty="0" smtClean="0"/>
              <a:t>nutritional education</a:t>
            </a:r>
          </a:p>
          <a:p>
            <a:pPr lvl="1"/>
            <a:r>
              <a:rPr lang="en-US" dirty="0" smtClean="0"/>
              <a:t>coping strategies </a:t>
            </a:r>
          </a:p>
          <a:p>
            <a:r>
              <a:rPr lang="en-US" dirty="0" smtClean="0"/>
              <a:t>Active treatment </a:t>
            </a:r>
            <a:r>
              <a:rPr lang="en-US" dirty="0"/>
              <a:t>group reduced total BMI and showed </a:t>
            </a:r>
            <a:r>
              <a:rPr lang="en-US" dirty="0" smtClean="0"/>
              <a:t>beneficial effects </a:t>
            </a:r>
            <a:r>
              <a:rPr lang="en-US" dirty="0"/>
              <a:t>for BMI, fat mass, and systolic blood pressure (</a:t>
            </a:r>
            <a:r>
              <a:rPr lang="en-US" i="1" dirty="0"/>
              <a:t>P </a:t>
            </a:r>
            <a:r>
              <a:rPr lang="en-US" dirty="0" smtClean="0"/>
              <a:t>&lt;.</a:t>
            </a:r>
            <a:r>
              <a:rPr lang="en-US" dirty="0"/>
              <a:t>05</a:t>
            </a:r>
            <a:r>
              <a:rPr lang="en-US" dirty="0" smtClean="0"/>
              <a:t>)</a:t>
            </a:r>
            <a:endParaRPr lang="en-US" dirty="0"/>
          </a:p>
        </p:txBody>
      </p:sp>
    </p:spTree>
    <p:extLst>
      <p:ext uri="{BB962C8B-B14F-4D97-AF65-F5344CB8AC3E}">
        <p14:creationId xmlns:p14="http://schemas.microsoft.com/office/powerpoint/2010/main" val="606242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Physical Activity Study</a:t>
            </a:r>
            <a:endParaRPr lang="en-US" dirty="0"/>
          </a:p>
        </p:txBody>
      </p:sp>
      <p:sp>
        <p:nvSpPr>
          <p:cNvPr id="2" name="Content Placeholder 1"/>
          <p:cNvSpPr>
            <a:spLocks noGrp="1"/>
          </p:cNvSpPr>
          <p:nvPr>
            <p:ph idx="1"/>
          </p:nvPr>
        </p:nvSpPr>
        <p:spPr/>
        <p:txBody>
          <a:bodyPr/>
          <a:lstStyle/>
          <a:p>
            <a:endParaRPr lang="en-US" dirty="0" smtClean="0"/>
          </a:p>
          <a:p>
            <a:r>
              <a:rPr lang="en-US" dirty="0" smtClean="0"/>
              <a:t>Review study</a:t>
            </a:r>
          </a:p>
          <a:p>
            <a:pPr lvl="1"/>
            <a:r>
              <a:rPr lang="en-US" dirty="0" smtClean="0"/>
              <a:t>Evaluated </a:t>
            </a:r>
            <a:r>
              <a:rPr lang="en-US" dirty="0"/>
              <a:t>weight </a:t>
            </a:r>
            <a:r>
              <a:rPr lang="en-US" dirty="0" smtClean="0"/>
              <a:t>loss interventions </a:t>
            </a:r>
            <a:r>
              <a:rPr lang="en-US" dirty="0"/>
              <a:t>for obese </a:t>
            </a:r>
            <a:r>
              <a:rPr lang="en-US" dirty="0" smtClean="0"/>
              <a:t>adolescents</a:t>
            </a:r>
          </a:p>
          <a:p>
            <a:r>
              <a:rPr lang="en-US" dirty="0" smtClean="0"/>
              <a:t>Authors </a:t>
            </a:r>
            <a:endParaRPr lang="en-US" dirty="0"/>
          </a:p>
          <a:p>
            <a:pPr lvl="1"/>
            <a:r>
              <a:rPr lang="en-US" dirty="0" smtClean="0"/>
              <a:t>Examined the </a:t>
            </a:r>
            <a:r>
              <a:rPr lang="en-US" dirty="0"/>
              <a:t>amount of physical activity participation versus </a:t>
            </a:r>
            <a:r>
              <a:rPr lang="en-US" dirty="0" smtClean="0"/>
              <a:t>describing effective </a:t>
            </a:r>
            <a:r>
              <a:rPr lang="en-US" dirty="0"/>
              <a:t>studies for weight </a:t>
            </a:r>
            <a:r>
              <a:rPr lang="en-US" dirty="0" smtClean="0"/>
              <a:t>loss</a:t>
            </a:r>
            <a:endParaRPr lang="en-US" dirty="0"/>
          </a:p>
        </p:txBody>
      </p:sp>
    </p:spTree>
    <p:extLst>
      <p:ext uri="{BB962C8B-B14F-4D97-AF65-F5344CB8AC3E}">
        <p14:creationId xmlns:p14="http://schemas.microsoft.com/office/powerpoint/2010/main" val="231648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Physical Activity Study</a:t>
            </a:r>
            <a:endParaRPr lang="en-US" dirty="0"/>
          </a:p>
        </p:txBody>
      </p:sp>
      <p:sp>
        <p:nvSpPr>
          <p:cNvPr id="2" name="Content Placeholder 1"/>
          <p:cNvSpPr>
            <a:spLocks noGrp="1"/>
          </p:cNvSpPr>
          <p:nvPr>
            <p:ph idx="1"/>
          </p:nvPr>
        </p:nvSpPr>
        <p:spPr/>
        <p:txBody>
          <a:bodyPr/>
          <a:lstStyle/>
          <a:p>
            <a:endParaRPr lang="en-US" dirty="0" smtClean="0"/>
          </a:p>
          <a:p>
            <a:r>
              <a:rPr lang="en-US" dirty="0" smtClean="0"/>
              <a:t>Study: </a:t>
            </a:r>
          </a:p>
          <a:p>
            <a:pPr lvl="1"/>
            <a:r>
              <a:rPr lang="en-US" dirty="0" smtClean="0"/>
              <a:t>School-based </a:t>
            </a:r>
            <a:r>
              <a:rPr lang="en-US" dirty="0"/>
              <a:t>physical activity programs had a </a:t>
            </a:r>
            <a:r>
              <a:rPr lang="en-US" dirty="0" smtClean="0"/>
              <a:t>positive effect </a:t>
            </a:r>
            <a:r>
              <a:rPr lang="en-US" dirty="0"/>
              <a:t>on physical activity </a:t>
            </a:r>
            <a:r>
              <a:rPr lang="en-US" dirty="0" smtClean="0"/>
              <a:t>levels</a:t>
            </a:r>
          </a:p>
          <a:p>
            <a:r>
              <a:rPr lang="en-US" dirty="0" smtClean="0"/>
              <a:t>Recommendation: </a:t>
            </a:r>
          </a:p>
          <a:p>
            <a:pPr lvl="1"/>
            <a:r>
              <a:rPr lang="en-US" dirty="0" smtClean="0"/>
              <a:t>Combination </a:t>
            </a:r>
            <a:r>
              <a:rPr lang="en-US" dirty="0"/>
              <a:t>of printed educational materials </a:t>
            </a:r>
            <a:r>
              <a:rPr lang="en-US" dirty="0" smtClean="0"/>
              <a:t>and school </a:t>
            </a:r>
            <a:r>
              <a:rPr lang="en-US" dirty="0"/>
              <a:t>curriculum changes </a:t>
            </a:r>
            <a:r>
              <a:rPr lang="en-US" dirty="0" smtClean="0"/>
              <a:t>promoted physical activity</a:t>
            </a:r>
            <a:endParaRPr lang="en-US" dirty="0"/>
          </a:p>
        </p:txBody>
      </p:sp>
    </p:spTree>
    <p:extLst>
      <p:ext uri="{BB962C8B-B14F-4D97-AF65-F5344CB8AC3E}">
        <p14:creationId xmlns:p14="http://schemas.microsoft.com/office/powerpoint/2010/main" val="19053147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Obesity Study</a:t>
            </a:r>
            <a:endParaRPr lang="en-US" dirty="0"/>
          </a:p>
        </p:txBody>
      </p:sp>
      <p:sp>
        <p:nvSpPr>
          <p:cNvPr id="2" name="Content Placeholder 1"/>
          <p:cNvSpPr>
            <a:spLocks noGrp="1"/>
          </p:cNvSpPr>
          <p:nvPr>
            <p:ph idx="1"/>
          </p:nvPr>
        </p:nvSpPr>
        <p:spPr/>
        <p:txBody>
          <a:bodyPr>
            <a:normAutofit fontScale="92500" lnSpcReduction="10000"/>
          </a:bodyPr>
          <a:lstStyle/>
          <a:p>
            <a:endParaRPr lang="en-US" dirty="0" smtClean="0"/>
          </a:p>
          <a:p>
            <a:r>
              <a:rPr lang="en-US" dirty="0" smtClean="0"/>
              <a:t>Review study</a:t>
            </a:r>
          </a:p>
          <a:p>
            <a:pPr lvl="1"/>
            <a:r>
              <a:rPr lang="en-US" dirty="0" smtClean="0"/>
              <a:t>Oude </a:t>
            </a:r>
            <a:r>
              <a:rPr lang="en-US" dirty="0" err="1"/>
              <a:t>Luttikhuis</a:t>
            </a:r>
            <a:r>
              <a:rPr lang="en-US" dirty="0"/>
              <a:t> et </a:t>
            </a:r>
            <a:r>
              <a:rPr lang="en-US" dirty="0" smtClean="0"/>
              <a:t>al</a:t>
            </a:r>
          </a:p>
          <a:p>
            <a:pPr lvl="2"/>
            <a:r>
              <a:rPr lang="en-US" dirty="0" smtClean="0"/>
              <a:t>examined 54 lifestyle </a:t>
            </a:r>
            <a:r>
              <a:rPr lang="en-US" dirty="0"/>
              <a:t>treatment studies that focused </a:t>
            </a:r>
            <a:r>
              <a:rPr lang="en-US" dirty="0" smtClean="0"/>
              <a:t>on</a:t>
            </a:r>
          </a:p>
          <a:p>
            <a:pPr lvl="3"/>
            <a:r>
              <a:rPr lang="en-US" dirty="0"/>
              <a:t>Diet</a:t>
            </a:r>
          </a:p>
          <a:p>
            <a:pPr lvl="3"/>
            <a:r>
              <a:rPr lang="en-US" dirty="0"/>
              <a:t>Physical activity or behavior change </a:t>
            </a:r>
          </a:p>
          <a:p>
            <a:pPr lvl="2"/>
            <a:r>
              <a:rPr lang="en-US" dirty="0" smtClean="0"/>
              <a:t>10 </a:t>
            </a:r>
            <a:r>
              <a:rPr lang="en-US" dirty="0"/>
              <a:t>studies that used drug </a:t>
            </a:r>
            <a:r>
              <a:rPr lang="en-US" dirty="0" smtClean="0"/>
              <a:t>treatment</a:t>
            </a:r>
            <a:endParaRPr lang="en-US" dirty="0"/>
          </a:p>
          <a:p>
            <a:r>
              <a:rPr lang="en-US" dirty="0" smtClean="0"/>
              <a:t>Results: </a:t>
            </a:r>
          </a:p>
          <a:p>
            <a:pPr lvl="1"/>
            <a:r>
              <a:rPr lang="en-US" dirty="0" smtClean="0"/>
              <a:t>Lifestyle </a:t>
            </a:r>
            <a:r>
              <a:rPr lang="en-US" dirty="0"/>
              <a:t>programs can </a:t>
            </a:r>
            <a:r>
              <a:rPr lang="en-US" dirty="0" smtClean="0"/>
              <a:t>reduce the </a:t>
            </a:r>
            <a:r>
              <a:rPr lang="en-US" dirty="0"/>
              <a:t>level of obesity in </a:t>
            </a:r>
            <a:r>
              <a:rPr lang="en-US" dirty="0" smtClean="0"/>
              <a:t>children</a:t>
            </a:r>
          </a:p>
          <a:p>
            <a:pPr lvl="1"/>
            <a:r>
              <a:rPr lang="en-US" dirty="0" smtClean="0"/>
              <a:t>Combination </a:t>
            </a:r>
            <a:r>
              <a:rPr lang="en-US" dirty="0"/>
              <a:t>of </a:t>
            </a:r>
            <a:r>
              <a:rPr lang="en-US" dirty="0" err="1"/>
              <a:t>orlistat</a:t>
            </a:r>
            <a:r>
              <a:rPr lang="en-US" dirty="0"/>
              <a:t> or </a:t>
            </a:r>
            <a:r>
              <a:rPr lang="en-US" dirty="0" err="1"/>
              <a:t>sibutramine</a:t>
            </a:r>
            <a:r>
              <a:rPr lang="en-US" dirty="0"/>
              <a:t> combined with a </a:t>
            </a:r>
            <a:r>
              <a:rPr lang="en-US" dirty="0" smtClean="0"/>
              <a:t>lifestyle program </a:t>
            </a:r>
            <a:r>
              <a:rPr lang="en-US" dirty="0"/>
              <a:t>was also effective in reducing </a:t>
            </a:r>
            <a:r>
              <a:rPr lang="en-US" dirty="0" smtClean="0"/>
              <a:t>obesity, although </a:t>
            </a:r>
            <a:r>
              <a:rPr lang="en-US" dirty="0"/>
              <a:t>with adverse </a:t>
            </a:r>
            <a:r>
              <a:rPr lang="en-US" dirty="0" smtClean="0"/>
              <a:t>effects</a:t>
            </a:r>
            <a:endParaRPr lang="en-US" dirty="0"/>
          </a:p>
        </p:txBody>
      </p:sp>
    </p:spTree>
    <p:extLst>
      <p:ext uri="{BB962C8B-B14F-4D97-AF65-F5344CB8AC3E}">
        <p14:creationId xmlns:p14="http://schemas.microsoft.com/office/powerpoint/2010/main" val="29659180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Obesity Study Continued</a:t>
            </a:r>
            <a:endParaRPr lang="en-US" dirty="0"/>
          </a:p>
        </p:txBody>
      </p:sp>
      <p:sp>
        <p:nvSpPr>
          <p:cNvPr id="2" name="Content Placeholder 1"/>
          <p:cNvSpPr>
            <a:spLocks noGrp="1"/>
          </p:cNvSpPr>
          <p:nvPr>
            <p:ph idx="1"/>
          </p:nvPr>
        </p:nvSpPr>
        <p:spPr/>
        <p:txBody>
          <a:bodyPr>
            <a:normAutofit/>
          </a:bodyPr>
          <a:lstStyle/>
          <a:p>
            <a:endParaRPr lang="en-US" dirty="0" smtClean="0"/>
          </a:p>
          <a:p>
            <a:r>
              <a:rPr lang="en-US" dirty="0" smtClean="0"/>
              <a:t>Key </a:t>
            </a:r>
            <a:r>
              <a:rPr lang="en-US" dirty="0"/>
              <a:t>components of a successful weight management program </a:t>
            </a:r>
            <a:endParaRPr lang="en-US" dirty="0" smtClean="0"/>
          </a:p>
          <a:p>
            <a:pPr lvl="1"/>
            <a:r>
              <a:rPr lang="en-US" dirty="0" smtClean="0"/>
              <a:t>Increase </a:t>
            </a:r>
            <a:r>
              <a:rPr lang="en-US" dirty="0"/>
              <a:t>in physical </a:t>
            </a:r>
            <a:r>
              <a:rPr lang="en-US" dirty="0" smtClean="0"/>
              <a:t>activity</a:t>
            </a:r>
          </a:p>
          <a:p>
            <a:pPr lvl="1"/>
            <a:r>
              <a:rPr lang="en-US" dirty="0" smtClean="0"/>
              <a:t>Dietary modification</a:t>
            </a:r>
          </a:p>
          <a:p>
            <a:pPr lvl="1"/>
            <a:r>
              <a:rPr lang="en-US" dirty="0" smtClean="0"/>
              <a:t>Targeting reduction </a:t>
            </a:r>
            <a:r>
              <a:rPr lang="en-US" dirty="0"/>
              <a:t>in sedentary </a:t>
            </a:r>
            <a:r>
              <a:rPr lang="en-US" dirty="0" smtClean="0"/>
              <a:t>behavior</a:t>
            </a:r>
          </a:p>
          <a:p>
            <a:pPr lvl="1"/>
            <a:r>
              <a:rPr lang="en-US" dirty="0" smtClean="0"/>
              <a:t>Involving </a:t>
            </a:r>
            <a:r>
              <a:rPr lang="en-US" dirty="0"/>
              <a:t>parents in </a:t>
            </a:r>
            <a:r>
              <a:rPr lang="en-US" dirty="0" smtClean="0"/>
              <a:t>treatment</a:t>
            </a:r>
          </a:p>
          <a:p>
            <a:pPr lvl="1"/>
            <a:r>
              <a:rPr lang="en-US" dirty="0" smtClean="0"/>
              <a:t>Employing behavioral techniques</a:t>
            </a:r>
          </a:p>
        </p:txBody>
      </p:sp>
    </p:spTree>
    <p:extLst>
      <p:ext uri="{BB962C8B-B14F-4D97-AF65-F5344CB8AC3E}">
        <p14:creationId xmlns:p14="http://schemas.microsoft.com/office/powerpoint/2010/main" val="3178673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Obesity Study Continued</a:t>
            </a:r>
            <a:endParaRPr lang="en-US" dirty="0"/>
          </a:p>
        </p:txBody>
      </p:sp>
      <p:sp>
        <p:nvSpPr>
          <p:cNvPr id="3" name="Content Placeholder 2"/>
          <p:cNvSpPr>
            <a:spLocks noGrp="1"/>
          </p:cNvSpPr>
          <p:nvPr>
            <p:ph idx="1"/>
          </p:nvPr>
        </p:nvSpPr>
        <p:spPr/>
        <p:txBody>
          <a:bodyPr/>
          <a:lstStyle/>
          <a:p>
            <a:pPr marL="274320" lvl="1" indent="-274320">
              <a:buClr>
                <a:schemeClr val="accent3"/>
              </a:buClr>
              <a:buSzPct val="95000"/>
            </a:pPr>
            <a:r>
              <a:rPr lang="en-US" dirty="0" smtClean="0"/>
              <a:t>These approaches </a:t>
            </a:r>
            <a:r>
              <a:rPr lang="en-US" dirty="0"/>
              <a:t>produce modest improvements in weight-related outcomes </a:t>
            </a:r>
          </a:p>
          <a:p>
            <a:pPr marL="548640" lvl="2" indent="-274320">
              <a:buClr>
                <a:schemeClr val="accent3"/>
              </a:buClr>
              <a:buSzPct val="95000"/>
            </a:pPr>
            <a:r>
              <a:rPr lang="en-US" dirty="0"/>
              <a:t>10-20% decrease in percentage overweight or 1-3 unit kg/m2 change in body mass index [BMI])</a:t>
            </a:r>
          </a:p>
          <a:p>
            <a:pPr marL="274320" lvl="1" indent="-274320">
              <a:buClr>
                <a:schemeClr val="accent3"/>
              </a:buClr>
              <a:buSzPct val="95000"/>
            </a:pPr>
            <a:r>
              <a:rPr lang="en-US" dirty="0" smtClean="0"/>
              <a:t>They increase </a:t>
            </a:r>
            <a:r>
              <a:rPr lang="en-US" dirty="0"/>
              <a:t>physical fitness, enhance psychosocial functioning, and improve cardiovascular and metabolic health.</a:t>
            </a:r>
          </a:p>
          <a:p>
            <a:endParaRPr lang="en-US" dirty="0"/>
          </a:p>
        </p:txBody>
      </p:sp>
    </p:spTree>
    <p:extLst>
      <p:ext uri="{BB962C8B-B14F-4D97-AF65-F5344CB8AC3E}">
        <p14:creationId xmlns:p14="http://schemas.microsoft.com/office/powerpoint/2010/main" val="3246415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5538</TotalTime>
  <Words>3085</Words>
  <Application>Microsoft Office PowerPoint</Application>
  <PresentationFormat>On-screen Show (4:3)</PresentationFormat>
  <Paragraphs>399</Paragraphs>
  <Slides>37</Slides>
  <Notes>31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Flow</vt:lpstr>
      <vt:lpstr>Lifestyle Change Interventions for Children and Adolescents With Diabetes or Kidney Disease</vt:lpstr>
      <vt:lpstr>Objective</vt:lpstr>
      <vt:lpstr>Methods</vt:lpstr>
      <vt:lpstr>Statistics</vt:lpstr>
      <vt:lpstr>Statistics Cont.</vt:lpstr>
      <vt:lpstr>Statistics Cont.</vt:lpstr>
      <vt:lpstr>Statistics</vt:lpstr>
      <vt:lpstr>Statistics</vt:lpstr>
      <vt:lpstr>Health Education and Counseling</vt:lpstr>
      <vt:lpstr>Intervention</vt:lpstr>
      <vt:lpstr>Adherence to Treatment</vt:lpstr>
      <vt:lpstr>Chronic Disease Intervention Programs</vt:lpstr>
      <vt:lpstr>Diabetes Intervention</vt:lpstr>
      <vt:lpstr>Diabetes, Kidney Disease, and Obesity Treatment</vt:lpstr>
      <vt:lpstr>Diabetes Treatment Intervention</vt:lpstr>
      <vt:lpstr>Obesity Intervention Study</vt:lpstr>
      <vt:lpstr>Obesity study continued</vt:lpstr>
      <vt:lpstr>Intervention Results</vt:lpstr>
      <vt:lpstr>Results</vt:lpstr>
      <vt:lpstr>Further Study</vt:lpstr>
      <vt:lpstr>Updated Research</vt:lpstr>
      <vt:lpstr>Kidney Transplant Study</vt:lpstr>
      <vt:lpstr>Kidney Transplant Study</vt:lpstr>
      <vt:lpstr>Kidney Disease Study</vt:lpstr>
      <vt:lpstr>Heart Transplant Study</vt:lpstr>
      <vt:lpstr>Heart Transplant Study</vt:lpstr>
      <vt:lpstr>Diabetes Study</vt:lpstr>
      <vt:lpstr>Diabetes Study</vt:lpstr>
      <vt:lpstr>Diabetes Study</vt:lpstr>
      <vt:lpstr>Diabetes Study Continued</vt:lpstr>
      <vt:lpstr>Diabetes Study Continued</vt:lpstr>
      <vt:lpstr>Obesity &amp; Physical Activity Study</vt:lpstr>
      <vt:lpstr>Physical Activity Study</vt:lpstr>
      <vt:lpstr>Physical Activity Study</vt:lpstr>
      <vt:lpstr>Obesity Study</vt:lpstr>
      <vt:lpstr>Obesity Study Continued</vt:lpstr>
      <vt:lpstr>Obesity Study Continued</vt:lpstr>
    </vt:vector>
  </TitlesOfParts>
  <Company>LLUMC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Obesity in Kidney Disease and Diabetes</dc:title>
  <dc:creator>Sanderson, Lori</dc:creator>
  <cp:lastModifiedBy>Ninja</cp:lastModifiedBy>
  <cp:revision>74</cp:revision>
  <cp:lastPrinted>2016-04-20T22:30:14Z</cp:lastPrinted>
  <dcterms:created xsi:type="dcterms:W3CDTF">2015-10-29T15:12:41Z</dcterms:created>
  <dcterms:modified xsi:type="dcterms:W3CDTF">2016-04-22T03:21:58Z</dcterms:modified>
</cp:coreProperties>
</file>