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slideLayouts/slideLayout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Override PartName="/ppt/drawings/drawing3.xml" ContentType="application/vnd.openxmlformats-officedocument.drawingml.chartshape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Override PartName="/ppt/slideMasters/slideMaster5.xml" ContentType="application/vnd.openxmlformats-officedocument.presentationml.slideMaster+xml"/>
  <Override PartName="/ppt/slides/slide49.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drawings/drawing4.xml" ContentType="application/vnd.openxmlformats-officedocument.drawingml.chartshape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drawings/drawing1.xml" ContentType="application/vnd.openxmlformats-officedocument.drawingml.chartshape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tags/tag3.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charts/chart2.xml" ContentType="application/vnd.openxmlformats-officedocument.drawingml.chart+xml"/>
  <Override PartName="/ppt/slides/slide29.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ags/tag4.xml" ContentType="application/vnd.openxmlformats-officedocument.presentationml.tags+xml"/>
  <Override PartName="/ppt/drawings/drawing2.xml" ContentType="application/vnd.openxmlformats-officedocument.drawingml.chartshapes+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 id="2147483675" r:id="rId2"/>
    <p:sldMasterId id="2147483701" r:id="rId3"/>
    <p:sldMasterId id="2147483717" r:id="rId4"/>
    <p:sldMasterId id="2147483733" r:id="rId5"/>
    <p:sldMasterId id="2147483760" r:id="rId6"/>
  </p:sldMasterIdLst>
  <p:notesMasterIdLst>
    <p:notesMasterId r:id="rId77"/>
  </p:notesMasterIdLst>
  <p:handoutMasterIdLst>
    <p:handoutMasterId r:id="rId78"/>
  </p:handoutMasterIdLst>
  <p:sldIdLst>
    <p:sldId id="493" r:id="rId7"/>
    <p:sldId id="506" r:id="rId8"/>
    <p:sldId id="507" r:id="rId9"/>
    <p:sldId id="399" r:id="rId10"/>
    <p:sldId id="359" r:id="rId11"/>
    <p:sldId id="419" r:id="rId12"/>
    <p:sldId id="418" r:id="rId13"/>
    <p:sldId id="463" r:id="rId14"/>
    <p:sldId id="400" r:id="rId15"/>
    <p:sldId id="481" r:id="rId16"/>
    <p:sldId id="484" r:id="rId17"/>
    <p:sldId id="491" r:id="rId18"/>
    <p:sldId id="465" r:id="rId19"/>
    <p:sldId id="466" r:id="rId20"/>
    <p:sldId id="358" r:id="rId21"/>
    <p:sldId id="352" r:id="rId22"/>
    <p:sldId id="366" r:id="rId23"/>
    <p:sldId id="313" r:id="rId24"/>
    <p:sldId id="416" r:id="rId25"/>
    <p:sldId id="469" r:id="rId26"/>
    <p:sldId id="470" r:id="rId27"/>
    <p:sldId id="472" r:id="rId28"/>
    <p:sldId id="473" r:id="rId29"/>
    <p:sldId id="474" r:id="rId30"/>
    <p:sldId id="475" r:id="rId31"/>
    <p:sldId id="319" r:id="rId32"/>
    <p:sldId id="476" r:id="rId33"/>
    <p:sldId id="345" r:id="rId34"/>
    <p:sldId id="496" r:id="rId35"/>
    <p:sldId id="497" r:id="rId36"/>
    <p:sldId id="498" r:id="rId37"/>
    <p:sldId id="499" r:id="rId38"/>
    <p:sldId id="500" r:id="rId39"/>
    <p:sldId id="425" r:id="rId40"/>
    <p:sldId id="426" r:id="rId41"/>
    <p:sldId id="447" r:id="rId42"/>
    <p:sldId id="428" r:id="rId43"/>
    <p:sldId id="429" r:id="rId44"/>
    <p:sldId id="431" r:id="rId45"/>
    <p:sldId id="432" r:id="rId46"/>
    <p:sldId id="433" r:id="rId47"/>
    <p:sldId id="434" r:id="rId48"/>
    <p:sldId id="435" r:id="rId49"/>
    <p:sldId id="436" r:id="rId50"/>
    <p:sldId id="437" r:id="rId51"/>
    <p:sldId id="438" r:id="rId52"/>
    <p:sldId id="440" r:id="rId53"/>
    <p:sldId id="441" r:id="rId54"/>
    <p:sldId id="454" r:id="rId55"/>
    <p:sldId id="456" r:id="rId56"/>
    <p:sldId id="457" r:id="rId57"/>
    <p:sldId id="486" r:id="rId58"/>
    <p:sldId id="388" r:id="rId59"/>
    <p:sldId id="478" r:id="rId60"/>
    <p:sldId id="479" r:id="rId61"/>
    <p:sldId id="385" r:id="rId62"/>
    <p:sldId id="510" r:id="rId63"/>
    <p:sldId id="511" r:id="rId64"/>
    <p:sldId id="407" r:id="rId65"/>
    <p:sldId id="488" r:id="rId66"/>
    <p:sldId id="489" r:id="rId67"/>
    <p:sldId id="490" r:id="rId68"/>
    <p:sldId id="458" r:id="rId69"/>
    <p:sldId id="444" r:id="rId70"/>
    <p:sldId id="509" r:id="rId71"/>
    <p:sldId id="442" r:id="rId72"/>
    <p:sldId id="445" r:id="rId73"/>
    <p:sldId id="360" r:id="rId74"/>
    <p:sldId id="508" r:id="rId75"/>
    <p:sldId id="461" r:id="rId76"/>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bbye Rosen" initials="DR" lastIdx="1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333FF"/>
    <a:srgbClr val="0033CC"/>
    <a:srgbClr val="0000CC"/>
    <a:srgbClr val="00FF00"/>
    <a:srgbClr val="000066"/>
    <a:srgbClr val="0000FF"/>
    <a:srgbClr val="3366FF"/>
    <a:srgbClr val="6699FF"/>
    <a:srgbClr val="00CC00"/>
    <a:srgbClr val="3399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330" autoAdjust="0"/>
  </p:normalViewPr>
  <p:slideViewPr>
    <p:cSldViewPr>
      <p:cViewPr varScale="1">
        <p:scale>
          <a:sx n="71" d="100"/>
          <a:sy n="71" d="100"/>
        </p:scale>
        <p:origin x="-1386" y="-90"/>
      </p:cViewPr>
      <p:guideLst>
        <p:guide orient="horz" pos="2160"/>
        <p:guide pos="2880"/>
      </p:guideLst>
    </p:cSldViewPr>
  </p:slideViewPr>
  <p:notesTextViewPr>
    <p:cViewPr>
      <p:scale>
        <a:sx n="1" d="1"/>
        <a:sy n="1" d="1"/>
      </p:scale>
      <p:origin x="0" y="0"/>
    </p:cViewPr>
  </p:notesTextViewPr>
  <p:sorterViewPr>
    <p:cViewPr>
      <p:scale>
        <a:sx n="100" d="100"/>
        <a:sy n="100" d="100"/>
      </p:scale>
      <p:origin x="0" y="687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commentAuthors" Target="commentAuthors.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cdc\project\NCIRD_H1N1_COVERAGE\_10-11%20Influenza%20Coverage%20Team\Presentations\figures.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3.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lvarghese.ADHSC\AppData\Local\Microsoft\Windows\Temporary%20Internet%20Files\Content.Outlook\5O0A8WZP\Clinical%20KPI%20Dashboard%20(until%20%20Q3%202015).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lvarghese.ADHSC\AppData\Local\Microsoft\Windows\Temporary%20Internet%20Files\Content.Outlook\5O0A8WZP\2016%20Clinical%20KPI%20Dashboard-January%2020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7.3959487702926013E-2"/>
          <c:y val="3.6363636363636362E-2"/>
          <c:w val="0.89361767279090121"/>
          <c:h val="0.85308589835361581"/>
        </c:manualLayout>
      </c:layout>
      <c:barChart>
        <c:barDir val="col"/>
        <c:grouping val="clustered"/>
        <c:ser>
          <c:idx val="0"/>
          <c:order val="0"/>
          <c:tx>
            <c:strRef>
              <c:f>Sheet1!$B$1</c:f>
              <c:strCache>
                <c:ptCount val="1"/>
                <c:pt idx="0">
                  <c:v>2010</c:v>
                </c:pt>
              </c:strCache>
            </c:strRef>
          </c:tx>
          <c:spPr>
            <a:solidFill>
              <a:schemeClr val="bg1">
                <a:lumMod val="75000"/>
              </a:schemeClr>
            </a:solidFill>
            <a:ln>
              <a:noFill/>
            </a:ln>
          </c:spPr>
          <c:cat>
            <c:strRef>
              <c:f>Sheet1!$A$2:$A$3</c:f>
              <c:strCache>
                <c:ptCount val="2"/>
                <c:pt idx="0">
                  <c:v>19-59 yrs</c:v>
                </c:pt>
                <c:pt idx="1">
                  <c:v>≥60 yrs</c:v>
                </c:pt>
              </c:strCache>
            </c:strRef>
          </c:cat>
          <c:val>
            <c:numRef>
              <c:f>Sheet1!$B$2:$B$3</c:f>
              <c:numCache>
                <c:formatCode>General</c:formatCode>
                <c:ptCount val="2"/>
                <c:pt idx="0">
                  <c:v>22.8</c:v>
                </c:pt>
                <c:pt idx="1">
                  <c:v>10.9</c:v>
                </c:pt>
              </c:numCache>
            </c:numRef>
          </c:val>
        </c:ser>
        <c:ser>
          <c:idx val="1"/>
          <c:order val="1"/>
          <c:tx>
            <c:strRef>
              <c:f>Sheet1!$C$1</c:f>
              <c:strCache>
                <c:ptCount val="1"/>
                <c:pt idx="0">
                  <c:v>2011</c:v>
                </c:pt>
              </c:strCache>
            </c:strRef>
          </c:tx>
          <c:spPr>
            <a:solidFill>
              <a:schemeClr val="tx1">
                <a:lumMod val="50000"/>
                <a:lumOff val="50000"/>
              </a:schemeClr>
            </a:solidFill>
            <a:ln w="31750" cmpd="sng">
              <a:noFill/>
              <a:prstDash val="solid"/>
            </a:ln>
            <a:effectLst/>
          </c:spPr>
          <c:cat>
            <c:strRef>
              <c:f>Sheet1!$A$2:$A$3</c:f>
              <c:strCache>
                <c:ptCount val="2"/>
                <c:pt idx="0">
                  <c:v>19-59 yrs</c:v>
                </c:pt>
                <c:pt idx="1">
                  <c:v>≥60 yrs</c:v>
                </c:pt>
              </c:strCache>
            </c:strRef>
          </c:cat>
          <c:val>
            <c:numRef>
              <c:f>Sheet1!$C$2:$C$3</c:f>
              <c:numCache>
                <c:formatCode>General</c:formatCode>
                <c:ptCount val="2"/>
                <c:pt idx="0">
                  <c:v>26.9</c:v>
                </c:pt>
                <c:pt idx="1">
                  <c:v>12.4</c:v>
                </c:pt>
              </c:numCache>
            </c:numRef>
          </c:val>
        </c:ser>
        <c:ser>
          <c:idx val="2"/>
          <c:order val="2"/>
          <c:tx>
            <c:strRef>
              <c:f>Sheet1!$D$1</c:f>
              <c:strCache>
                <c:ptCount val="1"/>
                <c:pt idx="0">
                  <c:v>2012</c:v>
                </c:pt>
              </c:strCache>
            </c:strRef>
          </c:tx>
          <c:spPr>
            <a:solidFill>
              <a:schemeClr val="tx1">
                <a:lumMod val="75000"/>
                <a:lumOff val="25000"/>
              </a:schemeClr>
            </a:solidFill>
          </c:spPr>
          <c:cat>
            <c:strRef>
              <c:f>Sheet1!$A$2:$A$3</c:f>
              <c:strCache>
                <c:ptCount val="2"/>
                <c:pt idx="0">
                  <c:v>19-59 yrs</c:v>
                </c:pt>
                <c:pt idx="1">
                  <c:v>≥60 yrs</c:v>
                </c:pt>
              </c:strCache>
            </c:strRef>
          </c:cat>
          <c:val>
            <c:numRef>
              <c:f>Sheet1!$D$2:$D$3</c:f>
              <c:numCache>
                <c:formatCode>General</c:formatCode>
                <c:ptCount val="2"/>
                <c:pt idx="0">
                  <c:v>28.6</c:v>
                </c:pt>
                <c:pt idx="1">
                  <c:v>15.1</c:v>
                </c:pt>
              </c:numCache>
            </c:numRef>
          </c:val>
        </c:ser>
        <c:ser>
          <c:idx val="3"/>
          <c:order val="3"/>
          <c:tx>
            <c:strRef>
              <c:f>Sheet1!$E$1</c:f>
              <c:strCache>
                <c:ptCount val="1"/>
                <c:pt idx="0">
                  <c:v>2013</c:v>
                </c:pt>
              </c:strCache>
            </c:strRef>
          </c:tx>
          <c:spPr>
            <a:solidFill>
              <a:schemeClr val="tx1">
                <a:lumMod val="95000"/>
                <a:lumOff val="5000"/>
              </a:schemeClr>
            </a:solidFill>
          </c:spPr>
          <c:cat>
            <c:strRef>
              <c:f>Sheet1!$A$2:$A$3</c:f>
              <c:strCache>
                <c:ptCount val="2"/>
                <c:pt idx="0">
                  <c:v>19-59 yrs</c:v>
                </c:pt>
                <c:pt idx="1">
                  <c:v>≥60 yrs</c:v>
                </c:pt>
              </c:strCache>
            </c:strRef>
          </c:cat>
          <c:val>
            <c:numRef>
              <c:f>Sheet1!$E$2:$E$3</c:f>
              <c:numCache>
                <c:formatCode>General</c:formatCode>
                <c:ptCount val="2"/>
                <c:pt idx="0">
                  <c:v>26.3</c:v>
                </c:pt>
                <c:pt idx="1">
                  <c:v>13.9</c:v>
                </c:pt>
              </c:numCache>
            </c:numRef>
          </c:val>
        </c:ser>
        <c:axId val="134649344"/>
        <c:axId val="134650880"/>
      </c:barChart>
      <c:catAx>
        <c:axId val="134649344"/>
        <c:scaling>
          <c:orientation val="minMax"/>
        </c:scaling>
        <c:axPos val="b"/>
        <c:numFmt formatCode="General" sourceLinked="0"/>
        <c:tickLblPos val="nextTo"/>
        <c:crossAx val="134650880"/>
        <c:crosses val="autoZero"/>
        <c:auto val="1"/>
        <c:lblAlgn val="ctr"/>
        <c:lblOffset val="100"/>
      </c:catAx>
      <c:valAx>
        <c:axId val="134650880"/>
        <c:scaling>
          <c:orientation val="minMax"/>
          <c:max val="100"/>
          <c:min val="0"/>
        </c:scaling>
        <c:axPos val="l"/>
        <c:majorGridlines>
          <c:spPr>
            <a:ln>
              <a:noFill/>
            </a:ln>
          </c:spPr>
        </c:majorGridlines>
        <c:numFmt formatCode="General" sourceLinked="1"/>
        <c:tickLblPos val="nextTo"/>
        <c:crossAx val="134649344"/>
        <c:crosses val="autoZero"/>
        <c:crossBetween val="between"/>
        <c:majorUnit val="10"/>
      </c:valAx>
    </c:plotArea>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41809529017206187"/>
          <c:y val="3.6363636363636362E-2"/>
          <c:w val="0.54948187032176532"/>
          <c:h val="0.85308589835361581"/>
        </c:manualLayout>
      </c:layout>
      <c:barChart>
        <c:barDir val="bar"/>
        <c:grouping val="clustered"/>
        <c:ser>
          <c:idx val="0"/>
          <c:order val="0"/>
          <c:tx>
            <c:strRef>
              <c:f>Sheet1!$B$1</c:f>
              <c:strCache>
                <c:ptCount val="1"/>
                <c:pt idx="0">
                  <c:v>2011</c:v>
                </c:pt>
              </c:strCache>
            </c:strRef>
          </c:tx>
          <c:spPr>
            <a:solidFill>
              <a:schemeClr val="accent4">
                <a:lumMod val="60000"/>
                <a:lumOff val="40000"/>
              </a:schemeClr>
            </a:solidFill>
            <a:ln>
              <a:noFill/>
            </a:ln>
          </c:spPr>
          <c:cat>
            <c:strRef>
              <c:f>Sheet1!$A$2:$A$5</c:f>
              <c:strCache>
                <c:ptCount val="4"/>
                <c:pt idx="0">
                  <c:v>Hep B ≥3 doses, HCP ≥19 yrs</c:v>
                </c:pt>
                <c:pt idx="1">
                  <c:v>Tdap, HCP 19-64 yrs</c:v>
                </c:pt>
                <c:pt idx="2">
                  <c:v>HPV (≥1 dose), Men 19-26 yrs</c:v>
                </c:pt>
                <c:pt idx="3">
                  <c:v>HPV (≥1 dose), Women 19-26 yrs</c:v>
                </c:pt>
              </c:strCache>
            </c:strRef>
          </c:cat>
          <c:val>
            <c:numRef>
              <c:f>Sheet1!$B$2:$B$5</c:f>
              <c:numCache>
                <c:formatCode>General</c:formatCode>
                <c:ptCount val="4"/>
                <c:pt idx="0">
                  <c:v>63.8</c:v>
                </c:pt>
                <c:pt idx="1">
                  <c:v>26.8</c:v>
                </c:pt>
                <c:pt idx="2">
                  <c:v>2.1</c:v>
                </c:pt>
                <c:pt idx="3">
                  <c:v>29.5</c:v>
                </c:pt>
              </c:numCache>
            </c:numRef>
          </c:val>
        </c:ser>
        <c:ser>
          <c:idx val="1"/>
          <c:order val="1"/>
          <c:tx>
            <c:strRef>
              <c:f>Sheet1!$C$1</c:f>
              <c:strCache>
                <c:ptCount val="1"/>
                <c:pt idx="0">
                  <c:v>2012</c:v>
                </c:pt>
              </c:strCache>
            </c:strRef>
          </c:tx>
          <c:spPr>
            <a:solidFill>
              <a:schemeClr val="accent4">
                <a:lumMod val="75000"/>
              </a:schemeClr>
            </a:solidFill>
            <a:ln w="31750" cmpd="sng">
              <a:noFill/>
              <a:prstDash val="solid"/>
            </a:ln>
            <a:effectLst/>
          </c:spPr>
          <c:cat>
            <c:strRef>
              <c:f>Sheet1!$A$2:$A$5</c:f>
              <c:strCache>
                <c:ptCount val="4"/>
                <c:pt idx="0">
                  <c:v>Hep B ≥3 doses, HCP ≥19 yrs</c:v>
                </c:pt>
                <c:pt idx="1">
                  <c:v>Tdap, HCP 19-64 yrs</c:v>
                </c:pt>
                <c:pt idx="2">
                  <c:v>HPV (≥1 dose), Men 19-26 yrs</c:v>
                </c:pt>
                <c:pt idx="3">
                  <c:v>HPV (≥1 dose), Women 19-26 yrs</c:v>
                </c:pt>
              </c:strCache>
            </c:strRef>
          </c:cat>
          <c:val>
            <c:numRef>
              <c:f>Sheet1!$C$2:$C$5</c:f>
              <c:numCache>
                <c:formatCode>General</c:formatCode>
                <c:ptCount val="4"/>
                <c:pt idx="0">
                  <c:v>65</c:v>
                </c:pt>
                <c:pt idx="1">
                  <c:v>32.6</c:v>
                </c:pt>
                <c:pt idx="2">
                  <c:v>2.2999999999999998</c:v>
                </c:pt>
                <c:pt idx="3">
                  <c:v>34.5</c:v>
                </c:pt>
              </c:numCache>
            </c:numRef>
          </c:val>
        </c:ser>
        <c:ser>
          <c:idx val="2"/>
          <c:order val="2"/>
          <c:tx>
            <c:strRef>
              <c:f>Sheet1!$D$1</c:f>
              <c:strCache>
                <c:ptCount val="1"/>
                <c:pt idx="0">
                  <c:v>2013</c:v>
                </c:pt>
              </c:strCache>
            </c:strRef>
          </c:tx>
          <c:spPr>
            <a:solidFill>
              <a:schemeClr val="accent4">
                <a:lumMod val="50000"/>
              </a:schemeClr>
            </a:solidFill>
          </c:spPr>
          <c:cat>
            <c:strRef>
              <c:f>Sheet1!$A$2:$A$5</c:f>
              <c:strCache>
                <c:ptCount val="4"/>
                <c:pt idx="0">
                  <c:v>Hep B ≥3 doses, HCP ≥19 yrs</c:v>
                </c:pt>
                <c:pt idx="1">
                  <c:v>Tdap, HCP 19-64 yrs</c:v>
                </c:pt>
                <c:pt idx="2">
                  <c:v>HPV (≥1 dose), Men 19-26 yrs</c:v>
                </c:pt>
                <c:pt idx="3">
                  <c:v>HPV (≥1 dose), Women 19-26 yrs</c:v>
                </c:pt>
              </c:strCache>
            </c:strRef>
          </c:cat>
          <c:val>
            <c:numRef>
              <c:f>Sheet1!$D$2:$D$5</c:f>
              <c:numCache>
                <c:formatCode>General</c:formatCode>
                <c:ptCount val="4"/>
                <c:pt idx="0">
                  <c:v>61.7</c:v>
                </c:pt>
                <c:pt idx="1">
                  <c:v>37.9</c:v>
                </c:pt>
                <c:pt idx="2">
                  <c:v>5.9</c:v>
                </c:pt>
                <c:pt idx="3">
                  <c:v>36.9</c:v>
                </c:pt>
              </c:numCache>
            </c:numRef>
          </c:val>
        </c:ser>
        <c:axId val="134271744"/>
        <c:axId val="134273280"/>
      </c:barChart>
      <c:catAx>
        <c:axId val="134271744"/>
        <c:scaling>
          <c:orientation val="minMax"/>
        </c:scaling>
        <c:axPos val="l"/>
        <c:numFmt formatCode="General" sourceLinked="0"/>
        <c:tickLblPos val="nextTo"/>
        <c:crossAx val="134273280"/>
        <c:crosses val="autoZero"/>
        <c:auto val="1"/>
        <c:lblAlgn val="ctr"/>
        <c:lblOffset val="100"/>
      </c:catAx>
      <c:valAx>
        <c:axId val="134273280"/>
        <c:scaling>
          <c:orientation val="minMax"/>
          <c:max val="100"/>
          <c:min val="0"/>
        </c:scaling>
        <c:axPos val="b"/>
        <c:majorGridlines/>
        <c:numFmt formatCode="General" sourceLinked="1"/>
        <c:tickLblPos val="nextTo"/>
        <c:crossAx val="134271744"/>
        <c:crosses val="autoZero"/>
        <c:crossBetween val="between"/>
        <c:majorUnit val="10"/>
      </c:valAx>
    </c:plotArea>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7.1330524473914483E-2"/>
          <c:y val="3.6858991763960645E-2"/>
          <c:w val="0.86470734908136448"/>
          <c:h val="0.65217598877726457"/>
        </c:manualLayout>
      </c:layout>
      <c:barChart>
        <c:barDir val="col"/>
        <c:grouping val="clustered"/>
        <c:axId val="71576576"/>
        <c:axId val="82051840"/>
      </c:barChart>
      <c:catAx>
        <c:axId val="71576576"/>
        <c:scaling>
          <c:orientation val="minMax"/>
        </c:scaling>
        <c:axPos val="b"/>
        <c:tickLblPos val="nextTo"/>
        <c:txPr>
          <a:bodyPr/>
          <a:lstStyle/>
          <a:p>
            <a:pPr>
              <a:defRPr b="1"/>
            </a:pPr>
            <a:endParaRPr lang="en-US"/>
          </a:p>
        </c:txPr>
        <c:crossAx val="82051840"/>
        <c:crosses val="autoZero"/>
        <c:auto val="1"/>
        <c:lblAlgn val="ctr"/>
        <c:lblOffset val="100"/>
      </c:catAx>
      <c:valAx>
        <c:axId val="82051840"/>
        <c:scaling>
          <c:orientation val="minMax"/>
        </c:scaling>
        <c:axPos val="l"/>
        <c:majorGridlines/>
        <c:numFmt formatCode="General" sourceLinked="1"/>
        <c:tickLblPos val="nextTo"/>
        <c:txPr>
          <a:bodyPr/>
          <a:lstStyle/>
          <a:p>
            <a:pPr>
              <a:defRPr b="1"/>
            </a:pPr>
            <a:endParaRPr lang="en-US"/>
          </a:p>
        </c:txPr>
        <c:crossAx val="71576576"/>
        <c:crosses val="autoZero"/>
        <c:crossBetween val="between"/>
      </c:valAx>
    </c:plotArea>
    <c:plotVisOnly val="1"/>
    <c:dispBlanksAs val="gap"/>
  </c:chart>
  <c:txPr>
    <a:bodyPr/>
    <a:lstStyle/>
    <a:p>
      <a:pPr>
        <a:defRPr sz="1600" b="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8.4891213563359824E-2"/>
          <c:y val="3.4541984438854492E-2"/>
          <c:w val="0.86980151745083234"/>
          <c:h val="0.5914547045255707"/>
        </c:manualLayout>
      </c:layout>
      <c:barChart>
        <c:barDir val="col"/>
        <c:grouping val="clustered"/>
        <c:ser>
          <c:idx val="0"/>
          <c:order val="0"/>
          <c:tx>
            <c:strRef>
              <c:f>'Figure x'!$C$2</c:f>
              <c:strCache>
                <c:ptCount val="1"/>
                <c:pt idx="0">
                  <c:v>Vaccination coverage estimates</c:v>
                </c:pt>
              </c:strCache>
            </c:strRef>
          </c:tx>
          <c:spPr>
            <a:solidFill>
              <a:srgbClr val="FF0000"/>
            </a:solidFill>
          </c:spPr>
          <c:dPt>
            <c:idx val="0"/>
            <c:spPr>
              <a:solidFill>
                <a:schemeClr val="tx1"/>
              </a:solidFill>
            </c:spPr>
          </c:dPt>
          <c:dLbls>
            <c:spPr>
              <a:noFill/>
              <a:ln>
                <a:noFill/>
              </a:ln>
              <a:effectLst/>
            </c:spPr>
            <c:showVal val="1"/>
            <c:extLst>
              <c:ext xmlns:c15="http://schemas.microsoft.com/office/drawing/2012/chart" uri="{CE6537A1-D6FC-4f65-9D91-7224C49458BB}">
                <c15:showLeaderLines val="0"/>
              </c:ext>
            </c:extLst>
          </c:dLbls>
          <c:cat>
            <c:multiLvlStrRef>
              <c:f>'Figure x'!$A$3:$B$6</c:f>
              <c:multiLvlStrCache>
                <c:ptCount val="4"/>
                <c:lvl>
                  <c:pt idx="0">
                    <c:v>n = 1,702</c:v>
                  </c:pt>
                  <c:pt idx="1">
                    <c:v>n = 895</c:v>
                  </c:pt>
                  <c:pt idx="2">
                    <c:v>n = 270</c:v>
                  </c:pt>
                  <c:pt idx="3">
                    <c:v>n = 455</c:v>
                  </c:pt>
                </c:lvl>
                <c:lvl>
                  <c:pt idx="0">
                    <c:v>Overall </c:v>
                  </c:pt>
                  <c:pt idx="1">
                    <c:v>Reported a provider recommendation and offer</c:v>
                  </c:pt>
                  <c:pt idx="2">
                    <c:v>Reported a provider recommendation but no offer</c:v>
                  </c:pt>
                  <c:pt idx="3">
                    <c:v>Reported no provider recommendation</c:v>
                  </c:pt>
                </c:lvl>
              </c:multiLvlStrCache>
            </c:multiLvlStrRef>
          </c:cat>
          <c:val>
            <c:numRef>
              <c:f>'Figure x'!$C$3:$C$6</c:f>
              <c:numCache>
                <c:formatCode>0.0</c:formatCode>
                <c:ptCount val="4"/>
                <c:pt idx="0" formatCode="General">
                  <c:v>50.5</c:v>
                </c:pt>
                <c:pt idx="1">
                  <c:v>70.499500000000026</c:v>
                </c:pt>
                <c:pt idx="2">
                  <c:v>46.302400000000006</c:v>
                </c:pt>
                <c:pt idx="3">
                  <c:v>16.1416</c:v>
                </c:pt>
              </c:numCache>
            </c:numRef>
          </c:val>
        </c:ser>
        <c:axId val="82080128"/>
        <c:axId val="82081664"/>
      </c:barChart>
      <c:catAx>
        <c:axId val="82080128"/>
        <c:scaling>
          <c:orientation val="minMax"/>
        </c:scaling>
        <c:axPos val="b"/>
        <c:numFmt formatCode="General" sourceLinked="1"/>
        <c:tickLblPos val="nextTo"/>
        <c:crossAx val="82081664"/>
        <c:crosses val="autoZero"/>
        <c:auto val="1"/>
        <c:lblAlgn val="ctr"/>
        <c:lblOffset val="100"/>
      </c:catAx>
      <c:valAx>
        <c:axId val="82081664"/>
        <c:scaling>
          <c:orientation val="minMax"/>
          <c:max val="100"/>
        </c:scaling>
        <c:axPos val="l"/>
        <c:numFmt formatCode="General" sourceLinked="1"/>
        <c:tickLblPos val="nextTo"/>
        <c:crossAx val="82080128"/>
        <c:crosses val="autoZero"/>
        <c:crossBetween val="between"/>
      </c:valAx>
    </c:plotArea>
    <c:plotVisOnly val="1"/>
    <c:dispBlanksAs val="gap"/>
  </c:chart>
  <c:txPr>
    <a:bodyPr/>
    <a:lstStyle/>
    <a:p>
      <a:pPr>
        <a:defRPr b="1">
          <a:solidFill>
            <a:srgbClr val="002060"/>
          </a:solidFill>
        </a:defRPr>
      </a:pPr>
      <a:endParaRPr lang="en-US"/>
    </a:p>
  </c:txPr>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600"/>
            </a:pPr>
            <a:r>
              <a:rPr lang="en-US" sz="1600" dirty="0" smtClean="0"/>
              <a:t>IHS </a:t>
            </a:r>
            <a:r>
              <a:rPr lang="en-US" sz="1600" dirty="0"/>
              <a:t>Adult Vaccination Coverage*</a:t>
            </a:r>
          </a:p>
          <a:p>
            <a:pPr>
              <a:defRPr sz="1600"/>
            </a:pPr>
            <a:r>
              <a:rPr lang="en-US" sz="1600" baseline="0" dirty="0"/>
              <a:t>FY </a:t>
            </a:r>
            <a:r>
              <a:rPr lang="en-US" sz="1600" baseline="0" dirty="0" smtClean="0"/>
              <a:t>2014 </a:t>
            </a:r>
            <a:r>
              <a:rPr lang="en-US" sz="1600" baseline="0" dirty="0"/>
              <a:t>Q1 </a:t>
            </a:r>
            <a:r>
              <a:rPr lang="en-US" sz="1600" dirty="0" smtClean="0"/>
              <a:t>Reports 9 (through </a:t>
            </a:r>
            <a:r>
              <a:rPr lang="en-US" sz="1600" b="1" i="0" u="none" strike="noStrike" baseline="0" dirty="0" smtClean="0"/>
              <a:t>E.H.R. prompts )</a:t>
            </a:r>
            <a:endParaRPr lang="en-US" sz="1600" dirty="0"/>
          </a:p>
        </c:rich>
      </c:tx>
      <c:layout>
        <c:manualLayout>
          <c:xMode val="edge"/>
          <c:yMode val="edge"/>
          <c:x val="0.28862842665500166"/>
          <c:y val="0"/>
        </c:manualLayout>
      </c:layout>
    </c:title>
    <c:plotArea>
      <c:layout>
        <c:manualLayout>
          <c:layoutTarget val="inner"/>
          <c:xMode val="edge"/>
          <c:yMode val="edge"/>
          <c:x val="0.10216626567512403"/>
          <c:y val="0.15239095113110879"/>
          <c:w val="0.72641112569262156"/>
          <c:h val="0.50302523798705268"/>
        </c:manualLayout>
      </c:layout>
      <c:barChart>
        <c:barDir val="col"/>
        <c:grouping val="clustered"/>
        <c:ser>
          <c:idx val="0"/>
          <c:order val="0"/>
          <c:tx>
            <c:strRef>
              <c:f>Sheet1!$B$1</c:f>
              <c:strCache>
                <c:ptCount val="1"/>
                <c:pt idx="0">
                  <c:v>FY 2014 Q1</c:v>
                </c:pt>
              </c:strCache>
            </c:strRef>
          </c:tx>
          <c:dLbls>
            <c:dLbl>
              <c:idx val="0"/>
              <c:layout>
                <c:manualLayout>
                  <c:x val="-6.9444444444444501E-3"/>
                  <c:y val="1.1889994148624964E-2"/>
                </c:manualLayout>
              </c:layout>
              <c:showVal val="1"/>
              <c:extLst>
                <c:ext xmlns:c15="http://schemas.microsoft.com/office/drawing/2012/chart" uri="{CE6537A1-D6FC-4f65-9D91-7224C49458BB}"/>
              </c:extLst>
            </c:dLbl>
            <c:dLbl>
              <c:idx val="1"/>
              <c:layout>
                <c:manualLayout>
                  <c:x val="-2.3148148148148147E-3"/>
                  <c:y val="1.5853325531499901E-2"/>
                </c:manualLayout>
              </c:layout>
              <c:showVal val="1"/>
              <c:extLst>
                <c:ext xmlns:c15="http://schemas.microsoft.com/office/drawing/2012/chart" uri="{CE6537A1-D6FC-4f65-9D91-7224C49458BB}"/>
              </c:extLst>
            </c:dLbl>
            <c:dLbl>
              <c:idx val="2"/>
              <c:layout>
                <c:manualLayout>
                  <c:x val="0"/>
                  <c:y val="1.9816656914374876E-2"/>
                </c:manualLayout>
              </c:layout>
              <c:showVal val="1"/>
              <c:extLst>
                <c:ext xmlns:c15="http://schemas.microsoft.com/office/drawing/2012/chart" uri="{CE6537A1-D6FC-4f65-9D91-7224C49458BB}"/>
              </c:extLst>
            </c:dLbl>
            <c:dLbl>
              <c:idx val="3"/>
              <c:layout>
                <c:manualLayout>
                  <c:x val="0"/>
                  <c:y val="1.9816656914374876E-2"/>
                </c:manualLayout>
              </c:layout>
              <c:showVal val="1"/>
              <c:extLst>
                <c:ext xmlns:c15="http://schemas.microsoft.com/office/drawing/2012/chart" uri="{CE6537A1-D6FC-4f65-9D91-7224C49458BB}"/>
              </c:extLst>
            </c:dLbl>
            <c:dLbl>
              <c:idx val="4"/>
              <c:layout>
                <c:manualLayout>
                  <c:x val="-4.6296296296296328E-3"/>
                  <c:y val="1.1889994148624929E-2"/>
                </c:manualLayout>
              </c:layout>
              <c:showVal val="1"/>
              <c:extLst>
                <c:ext xmlns:c15="http://schemas.microsoft.com/office/drawing/2012/chart" uri="{CE6537A1-D6FC-4f65-9D91-7224C49458BB}"/>
              </c:extLst>
            </c:dLbl>
            <c:dLbl>
              <c:idx val="5"/>
              <c:layout>
                <c:manualLayout>
                  <c:x val="-2.3148148148148997E-3"/>
                  <c:y val="1.5853325531499901E-2"/>
                </c:manualLayout>
              </c:layout>
              <c:showVal val="1"/>
              <c:extLst>
                <c:ext xmlns:c15="http://schemas.microsoft.com/office/drawing/2012/chart" uri="{CE6537A1-D6FC-4f65-9D91-7224C49458BB}"/>
              </c:extLst>
            </c:dLbl>
            <c:dLbl>
              <c:idx val="6"/>
              <c:layout>
                <c:manualLayout>
                  <c:x val="-1.1574074074074073E-2"/>
                  <c:y val="2.3779988297249848E-2"/>
                </c:manualLayout>
              </c:layout>
              <c:showVal val="1"/>
              <c:extLst>
                <c:ext xmlns:c15="http://schemas.microsoft.com/office/drawing/2012/chart" uri="{CE6537A1-D6FC-4f65-9D91-7224C49458BB}"/>
              </c:extLst>
            </c:dLbl>
            <c:dLbl>
              <c:idx val="7"/>
              <c:layout>
                <c:manualLayout>
                  <c:x val="-2.3148148148148147E-3"/>
                  <c:y val="2.3779988297249848E-2"/>
                </c:manualLayout>
              </c:layout>
              <c:showVal val="1"/>
              <c:extLst>
                <c:ext xmlns:c15="http://schemas.microsoft.com/office/drawing/2012/chart" uri="{CE6537A1-D6FC-4f65-9D91-7224C49458BB}"/>
              </c:extLst>
            </c:dLbl>
            <c:dLbl>
              <c:idx val="8"/>
              <c:layout>
                <c:manualLayout>
                  <c:x val="-6.9444444444443695E-3"/>
                  <c:y val="1.9816656914374876E-2"/>
                </c:manualLayout>
              </c:layout>
              <c:showVal val="1"/>
              <c:extLst>
                <c:ext xmlns:c15="http://schemas.microsoft.com/office/drawing/2012/chart" uri="{CE6537A1-D6FC-4f65-9D91-7224C49458BB}"/>
              </c:extLst>
            </c:dLbl>
            <c:spPr>
              <a:noFill/>
              <a:ln>
                <a:noFill/>
              </a:ln>
              <a:effectLst/>
            </c:spPr>
            <c:txPr>
              <a:bodyPr/>
              <a:lstStyle/>
              <a:p>
                <a:pPr>
                  <a:defRPr sz="1600"/>
                </a:pPr>
                <a:endParaRPr lang="en-US"/>
              </a:p>
            </c:txPr>
            <c:showVal val="1"/>
            <c:extLst>
              <c:ext xmlns:c15="http://schemas.microsoft.com/office/drawing/2012/chart" uri="{CE6537A1-D6FC-4f65-9D91-7224C49458BB}">
                <c15:showLeaderLines val="0"/>
              </c:ext>
            </c:extLst>
          </c:dLbls>
          <c:cat>
            <c:strRef>
              <c:f>Sheet1!$A$2:$A$10</c:f>
              <c:strCache>
                <c:ptCount val="9"/>
                <c:pt idx="0">
                  <c:v>Td/ Tdap in last 10 years (19 yrs+)</c:v>
                </c:pt>
                <c:pt idx="1">
                  <c:v>Tdap Ever (19 yrs +)</c:v>
                </c:pt>
                <c:pt idx="2">
                  <c:v>HPV1 Female (19-26 yrs)</c:v>
                </c:pt>
                <c:pt idx="3">
                  <c:v>HPV3 Female (19-26 yrs)</c:v>
                </c:pt>
                <c:pt idx="4">
                  <c:v>HPV1 Male (19-21 yrs)</c:v>
                </c:pt>
                <c:pt idx="5">
                  <c:v>HPV3 Male (19-21 yrs)</c:v>
                </c:pt>
                <c:pt idx="6">
                  <c:v>Zoster (60 yrs+)</c:v>
                </c:pt>
                <c:pt idx="7">
                  <c:v>Pneumo at/after  65 yrs+</c:v>
                </c:pt>
                <c:pt idx="8">
                  <c:v>Pneumo ever  (65 Years+)</c:v>
                </c:pt>
              </c:strCache>
            </c:strRef>
          </c:cat>
          <c:val>
            <c:numRef>
              <c:f>Sheet1!$B$2:$B$10</c:f>
              <c:numCache>
                <c:formatCode>0.0%</c:formatCode>
                <c:ptCount val="9"/>
                <c:pt idx="0">
                  <c:v>0.81499999999999995</c:v>
                </c:pt>
                <c:pt idx="1">
                  <c:v>0.74100000000000033</c:v>
                </c:pt>
                <c:pt idx="2">
                  <c:v>0.49500000000000016</c:v>
                </c:pt>
                <c:pt idx="3">
                  <c:v>0.31800000000000017</c:v>
                </c:pt>
                <c:pt idx="4">
                  <c:v>0.27400000000000002</c:v>
                </c:pt>
                <c:pt idx="5">
                  <c:v>8.6000000000000021E-2</c:v>
                </c:pt>
                <c:pt idx="6">
                  <c:v>0.38800000000000018</c:v>
                </c:pt>
                <c:pt idx="7">
                  <c:v>0.74900000000000033</c:v>
                </c:pt>
                <c:pt idx="8">
                  <c:v>0.87100000000000033</c:v>
                </c:pt>
              </c:numCache>
            </c:numRef>
          </c:val>
        </c:ser>
        <c:axId val="118511872"/>
        <c:axId val="118546432"/>
      </c:barChart>
      <c:catAx>
        <c:axId val="118511872"/>
        <c:scaling>
          <c:orientation val="minMax"/>
        </c:scaling>
        <c:axPos val="b"/>
        <c:numFmt formatCode="General" sourceLinked="0"/>
        <c:tickLblPos val="nextTo"/>
        <c:txPr>
          <a:bodyPr rot="-2700000"/>
          <a:lstStyle/>
          <a:p>
            <a:pPr>
              <a:defRPr sz="1200"/>
            </a:pPr>
            <a:endParaRPr lang="en-US"/>
          </a:p>
        </c:txPr>
        <c:crossAx val="118546432"/>
        <c:crosses val="autoZero"/>
        <c:auto val="1"/>
        <c:lblAlgn val="ctr"/>
        <c:lblOffset val="100"/>
      </c:catAx>
      <c:valAx>
        <c:axId val="118546432"/>
        <c:scaling>
          <c:orientation val="minMax"/>
          <c:max val="1"/>
          <c:min val="0"/>
        </c:scaling>
        <c:axPos val="l"/>
        <c:numFmt formatCode="0%" sourceLinked="0"/>
        <c:tickLblPos val="nextTo"/>
        <c:txPr>
          <a:bodyPr/>
          <a:lstStyle/>
          <a:p>
            <a:pPr>
              <a:defRPr sz="1200" baseline="0"/>
            </a:pPr>
            <a:endParaRPr lang="en-US"/>
          </a:p>
        </c:txPr>
        <c:crossAx val="118511872"/>
        <c:crosses val="autoZero"/>
        <c:crossBetween val="between"/>
        <c:majorUnit val="0.1"/>
        <c:minorUnit val="2.0000000000000011E-2"/>
      </c:valAx>
    </c:plotArea>
    <c:legend>
      <c:legendPos val="r"/>
      <c:layout>
        <c:manualLayout>
          <c:xMode val="edge"/>
          <c:yMode val="edge"/>
          <c:x val="0.8517255395158948"/>
          <c:y val="0.35053337082864666"/>
          <c:w val="0.14595964566929148"/>
          <c:h val="0.14333715623171445"/>
        </c:manualLayout>
      </c:layout>
      <c:txPr>
        <a:bodyPr/>
        <a:lstStyle/>
        <a:p>
          <a:pPr>
            <a:defRPr sz="1600"/>
          </a:pPr>
          <a:endParaRPr lang="en-US"/>
        </a:p>
      </c:txPr>
    </c:legend>
    <c:plotVisOnly val="1"/>
    <c:dispBlanksAs val="gap"/>
  </c:chart>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a:t>% of patients with a least 2 diagnoses of asthma in the past  year who received Flu Vaccine in the past 12 </a:t>
            </a:r>
            <a:r>
              <a:rPr lang="en-US" dirty="0" smtClean="0"/>
              <a:t>months-2015</a:t>
            </a:r>
            <a:endParaRPr lang="en-US" dirty="0"/>
          </a:p>
        </c:rich>
      </c:tx>
      <c:layout>
        <c:manualLayout>
          <c:xMode val="edge"/>
          <c:yMode val="edge"/>
          <c:x val="0.12847222222222221"/>
          <c:y val="3.7037037037037056E-2"/>
        </c:manualLayout>
      </c:layout>
    </c:title>
    <c:plotArea>
      <c:layout>
        <c:manualLayout>
          <c:layoutTarget val="inner"/>
          <c:xMode val="edge"/>
          <c:yMode val="edge"/>
          <c:x val="7.6344420289750539E-2"/>
          <c:y val="0.16500002405949618"/>
          <c:w val="0.84006883847337921"/>
          <c:h val="0.6866389161036629"/>
        </c:manualLayout>
      </c:layout>
      <c:barChart>
        <c:barDir val="col"/>
        <c:grouping val="clustered"/>
        <c:ser>
          <c:idx val="0"/>
          <c:order val="0"/>
          <c:tx>
            <c:strRef>
              <c:f>OVERALL!$A$35</c:f>
              <c:strCache>
                <c:ptCount val="1"/>
                <c:pt idx="0">
                  <c:v>% of patients with a least 2 diagnoses of asthma in the past  year who received Flu Vaccine in the past 12 months</c:v>
                </c:pt>
              </c:strCache>
            </c:strRef>
          </c:tx>
          <c:dPt>
            <c:idx val="0"/>
            <c:spPr>
              <a:solidFill>
                <a:srgbClr val="00B050"/>
              </a:solidFill>
            </c:spPr>
          </c:dPt>
          <c:cat>
            <c:strRef>
              <c:f>(OVERALL!$B$5,OVERALL!$D$5:$P$5)</c:f>
              <c:strCache>
                <c:ptCount val="14"/>
                <c:pt idx="0">
                  <c:v>TARGET</c:v>
                </c:pt>
                <c:pt idx="1">
                  <c:v>Jan</c:v>
                </c:pt>
                <c:pt idx="2">
                  <c:v>Feb</c:v>
                </c:pt>
                <c:pt idx="3">
                  <c:v>Mar</c:v>
                </c:pt>
                <c:pt idx="4">
                  <c:v>Apr</c:v>
                </c:pt>
                <c:pt idx="5">
                  <c:v>May</c:v>
                </c:pt>
                <c:pt idx="6">
                  <c:v>Jun</c:v>
                </c:pt>
                <c:pt idx="7">
                  <c:v>Jul</c:v>
                </c:pt>
                <c:pt idx="8">
                  <c:v>Aug</c:v>
                </c:pt>
                <c:pt idx="9">
                  <c:v>Sep</c:v>
                </c:pt>
                <c:pt idx="10">
                  <c:v>Oct</c:v>
                </c:pt>
                <c:pt idx="11">
                  <c:v>Nov</c:v>
                </c:pt>
                <c:pt idx="12">
                  <c:v>Dec</c:v>
                </c:pt>
                <c:pt idx="13">
                  <c:v>ANNUAL/YTD</c:v>
                </c:pt>
              </c:strCache>
            </c:strRef>
          </c:cat>
          <c:val>
            <c:numRef>
              <c:f>(OVERALL!$B$35,OVERALL!$D$35:$P$35)</c:f>
              <c:numCache>
                <c:formatCode>0.0%</c:formatCode>
                <c:ptCount val="14"/>
                <c:pt idx="0" formatCode="0%">
                  <c:v>0.60000000000000042</c:v>
                </c:pt>
                <c:pt idx="1">
                  <c:v>0.15852239674229235</c:v>
                </c:pt>
                <c:pt idx="2">
                  <c:v>0.15107187894073137</c:v>
                </c:pt>
                <c:pt idx="3">
                  <c:v>0.14819554645508071</c:v>
                </c:pt>
                <c:pt idx="4">
                  <c:v>0.17798100597959901</c:v>
                </c:pt>
                <c:pt idx="5">
                  <c:v>0.20729684908789409</c:v>
                </c:pt>
                <c:pt idx="6">
                  <c:v>0.1964782205746062</c:v>
                </c:pt>
                <c:pt idx="7">
                  <c:v>0.25701809107922674</c:v>
                </c:pt>
                <c:pt idx="8">
                  <c:v>0.28430353430353428</c:v>
                </c:pt>
                <c:pt idx="9">
                  <c:v>0.25056071771868016</c:v>
                </c:pt>
                <c:pt idx="10">
                  <c:v>0</c:v>
                </c:pt>
                <c:pt idx="11">
                  <c:v>0</c:v>
                </c:pt>
                <c:pt idx="12">
                  <c:v>0</c:v>
                </c:pt>
                <c:pt idx="13">
                  <c:v>0.19323169323169323</c:v>
                </c:pt>
              </c:numCache>
            </c:numRef>
          </c:val>
        </c:ser>
        <c:dLbls>
          <c:showVal val="1"/>
        </c:dLbls>
        <c:axId val="66821504"/>
        <c:axId val="66857216"/>
      </c:barChart>
      <c:catAx>
        <c:axId val="66821504"/>
        <c:scaling>
          <c:orientation val="minMax"/>
        </c:scaling>
        <c:axPos val="b"/>
        <c:title>
          <c:tx>
            <c:rich>
              <a:bodyPr/>
              <a:lstStyle/>
              <a:p>
                <a:pPr>
                  <a:defRPr/>
                </a:pPr>
                <a:r>
                  <a:rPr lang="en-US"/>
                  <a:t>QTR</a:t>
                </a:r>
              </a:p>
            </c:rich>
          </c:tx>
          <c:layout/>
        </c:title>
        <c:tickLblPos val="nextTo"/>
        <c:crossAx val="66857216"/>
        <c:crosses val="autoZero"/>
        <c:auto val="1"/>
        <c:lblAlgn val="ctr"/>
        <c:lblOffset val="100"/>
      </c:catAx>
      <c:valAx>
        <c:axId val="66857216"/>
        <c:scaling>
          <c:orientation val="minMax"/>
          <c:max val="1"/>
          <c:min val="0"/>
        </c:scaling>
        <c:axPos val="l"/>
        <c:title>
          <c:tx>
            <c:rich>
              <a:bodyPr rot="-5400000" vert="horz"/>
              <a:lstStyle/>
              <a:p>
                <a:pPr>
                  <a:defRPr/>
                </a:pPr>
                <a:r>
                  <a:rPr lang="en-US"/>
                  <a:t>PERCENTAGE</a:t>
                </a:r>
              </a:p>
            </c:rich>
          </c:tx>
          <c:layout/>
        </c:title>
        <c:numFmt formatCode="0%" sourceLinked="1"/>
        <c:tickLblPos val="nextTo"/>
        <c:crossAx val="66821504"/>
        <c:crosses val="autoZero"/>
        <c:crossBetween val="between"/>
        <c:majorUnit val="0.2"/>
      </c:valAx>
      <c:spPr>
        <a:solidFill>
          <a:schemeClr val="bg1">
            <a:lumMod val="95000"/>
          </a:schemeClr>
        </a:solidFill>
      </c:spPr>
    </c:plotArea>
    <c:plotVisOnly val="1"/>
    <c:dispBlanksAs val="gap"/>
  </c:chart>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a:t>% of patients with a least 2 diagnoses of asthma in the past  year who received Flu Vaccine in </a:t>
            </a:r>
            <a:r>
              <a:rPr lang="en-US" dirty="0" smtClean="0"/>
              <a:t>Jan, Feb 2016</a:t>
            </a:r>
            <a:endParaRPr lang="en-US" dirty="0"/>
          </a:p>
        </c:rich>
      </c:tx>
      <c:layout>
        <c:manualLayout>
          <c:xMode val="edge"/>
          <c:yMode val="edge"/>
          <c:x val="0.12847222222222221"/>
          <c:y val="3.7037037037037056E-2"/>
        </c:manualLayout>
      </c:layout>
    </c:title>
    <c:plotArea>
      <c:layout/>
      <c:barChart>
        <c:barDir val="col"/>
        <c:grouping val="clustered"/>
        <c:ser>
          <c:idx val="0"/>
          <c:order val="0"/>
          <c:tx>
            <c:strRef>
              <c:f>OVERALL!$A$39</c:f>
              <c:strCache>
                <c:ptCount val="1"/>
                <c:pt idx="0">
                  <c:v>% of patients with a least 2 diagnoses of asthma in the past  year who received Flu Vaccine in the past 12 months</c:v>
                </c:pt>
              </c:strCache>
            </c:strRef>
          </c:tx>
          <c:dPt>
            <c:idx val="0"/>
            <c:spPr>
              <a:solidFill>
                <a:srgbClr val="00B050"/>
              </a:solidFill>
            </c:spPr>
          </c:dPt>
          <c:cat>
            <c:strRef>
              <c:f>(OVERALL!$B$5,OVERALL!$E$5:$Q$5)</c:f>
              <c:strCache>
                <c:ptCount val="14"/>
                <c:pt idx="0">
                  <c:v>TARGET</c:v>
                </c:pt>
                <c:pt idx="1">
                  <c:v>Jan</c:v>
                </c:pt>
                <c:pt idx="2">
                  <c:v>Feb</c:v>
                </c:pt>
                <c:pt idx="3">
                  <c:v>Mar</c:v>
                </c:pt>
                <c:pt idx="4">
                  <c:v>Apr</c:v>
                </c:pt>
                <c:pt idx="5">
                  <c:v>May</c:v>
                </c:pt>
                <c:pt idx="6">
                  <c:v>Jun</c:v>
                </c:pt>
                <c:pt idx="7">
                  <c:v>Jul</c:v>
                </c:pt>
                <c:pt idx="8">
                  <c:v>Aug</c:v>
                </c:pt>
                <c:pt idx="9">
                  <c:v>Sep</c:v>
                </c:pt>
                <c:pt idx="10">
                  <c:v>Oct</c:v>
                </c:pt>
                <c:pt idx="11">
                  <c:v>Nov</c:v>
                </c:pt>
                <c:pt idx="12">
                  <c:v>Dec</c:v>
                </c:pt>
                <c:pt idx="13">
                  <c:v>ANNUAL/YTD</c:v>
                </c:pt>
              </c:strCache>
            </c:strRef>
          </c:cat>
          <c:val>
            <c:numRef>
              <c:f>(OVERALL!$B$39,OVERALL!$E$39:$Q$39)</c:f>
              <c:numCache>
                <c:formatCode>0.0%</c:formatCode>
                <c:ptCount val="14"/>
                <c:pt idx="0" formatCode="0%">
                  <c:v>0.4</c:v>
                </c:pt>
                <c:pt idx="1">
                  <c:v>0.39634801288936672</c:v>
                </c:pt>
                <c:pt idx="2">
                  <c:v>0</c:v>
                </c:pt>
                <c:pt idx="3">
                  <c:v>0</c:v>
                </c:pt>
                <c:pt idx="4">
                  <c:v>0</c:v>
                </c:pt>
                <c:pt idx="5">
                  <c:v>0</c:v>
                </c:pt>
                <c:pt idx="6">
                  <c:v>0</c:v>
                </c:pt>
                <c:pt idx="7">
                  <c:v>0</c:v>
                </c:pt>
                <c:pt idx="8">
                  <c:v>0</c:v>
                </c:pt>
                <c:pt idx="9">
                  <c:v>0</c:v>
                </c:pt>
                <c:pt idx="10">
                  <c:v>0</c:v>
                </c:pt>
                <c:pt idx="11">
                  <c:v>0</c:v>
                </c:pt>
                <c:pt idx="12">
                  <c:v>0</c:v>
                </c:pt>
                <c:pt idx="13">
                  <c:v>0.39634801288936672</c:v>
                </c:pt>
              </c:numCache>
            </c:numRef>
          </c:val>
        </c:ser>
        <c:dLbls>
          <c:showVal val="1"/>
        </c:dLbls>
        <c:axId val="74910336"/>
        <c:axId val="75268864"/>
      </c:barChart>
      <c:catAx>
        <c:axId val="74910336"/>
        <c:scaling>
          <c:orientation val="minMax"/>
        </c:scaling>
        <c:axPos val="b"/>
        <c:title>
          <c:tx>
            <c:rich>
              <a:bodyPr/>
              <a:lstStyle/>
              <a:p>
                <a:pPr>
                  <a:defRPr/>
                </a:pPr>
                <a:r>
                  <a:rPr lang="en-US"/>
                  <a:t>QTR</a:t>
                </a:r>
              </a:p>
            </c:rich>
          </c:tx>
          <c:layout/>
        </c:title>
        <c:tickLblPos val="nextTo"/>
        <c:crossAx val="75268864"/>
        <c:crosses val="autoZero"/>
        <c:auto val="1"/>
        <c:lblAlgn val="ctr"/>
        <c:lblOffset val="100"/>
      </c:catAx>
      <c:valAx>
        <c:axId val="75268864"/>
        <c:scaling>
          <c:orientation val="minMax"/>
          <c:max val="1"/>
          <c:min val="0"/>
        </c:scaling>
        <c:axPos val="l"/>
        <c:title>
          <c:tx>
            <c:rich>
              <a:bodyPr rot="-5400000" vert="horz"/>
              <a:lstStyle/>
              <a:p>
                <a:pPr>
                  <a:defRPr/>
                </a:pPr>
                <a:r>
                  <a:rPr lang="en-US"/>
                  <a:t>PERCENTAGE</a:t>
                </a:r>
              </a:p>
            </c:rich>
          </c:tx>
          <c:layout/>
        </c:title>
        <c:numFmt formatCode="0%" sourceLinked="1"/>
        <c:tickLblPos val="nextTo"/>
        <c:crossAx val="74910336"/>
        <c:crosses val="autoZero"/>
        <c:crossBetween val="between"/>
        <c:majorUnit val="0.2"/>
      </c:valAx>
    </c:plotArea>
    <c:plotVisOnly val="1"/>
    <c:dispBlanksAs val="gap"/>
  </c:chart>
  <c:spPr>
    <a:solidFill>
      <a:schemeClr val="accent3">
        <a:lumMod val="95000"/>
      </a:schemeClr>
    </a:solidFill>
  </c:spPr>
  <c:externalData r:id="rId1"/>
  <c:userShapes r:id="rId2"/>
</c:chartSpace>
</file>

<file path=ppt/drawings/drawing1.xml><?xml version="1.0" encoding="utf-8"?>
<c:userShapes xmlns:c="http://schemas.openxmlformats.org/drawingml/2006/chart">
  <cdr:relSizeAnchor xmlns:cdr="http://schemas.openxmlformats.org/drawingml/2006/chartDrawing">
    <cdr:from>
      <cdr:x>0.03337</cdr:x>
      <cdr:y>0</cdr:y>
    </cdr:from>
    <cdr:to>
      <cdr:x>0.99145</cdr:x>
      <cdr:y>0.19697</cdr:y>
    </cdr:to>
    <cdr:sp macro="" textlink="">
      <cdr:nvSpPr>
        <cdr:cNvPr id="2" name="TextBox 1"/>
        <cdr:cNvSpPr txBox="1"/>
      </cdr:nvSpPr>
      <cdr:spPr>
        <a:xfrm xmlns:a="http://schemas.openxmlformats.org/drawingml/2006/main">
          <a:off x="297506" y="0"/>
          <a:ext cx="8541693" cy="9905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400" b="1" baseline="0" dirty="0">
            <a:solidFill>
              <a:schemeClr val="accent1"/>
            </a:solidFill>
          </a:endParaRPr>
        </a:p>
      </cdr:txBody>
    </cdr:sp>
  </cdr:relSizeAnchor>
  <cdr:relSizeAnchor xmlns:cdr="http://schemas.openxmlformats.org/drawingml/2006/chartDrawing">
    <cdr:from>
      <cdr:x>0.01014</cdr:x>
      <cdr:y>0.15145</cdr:y>
    </cdr:from>
    <cdr:to>
      <cdr:x>0.04419</cdr:x>
      <cdr:y>0.74242</cdr:y>
    </cdr:to>
    <cdr:sp macro="" textlink="">
      <cdr:nvSpPr>
        <cdr:cNvPr id="4" name="TextBox 4"/>
        <cdr:cNvSpPr txBox="1"/>
      </cdr:nvSpPr>
      <cdr:spPr>
        <a:xfrm xmlns:a="http://schemas.openxmlformats.org/drawingml/2006/main" rot="16200000">
          <a:off x="-1243878" y="2095952"/>
          <a:ext cx="2972129" cy="30357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solidFill>
                <a:schemeClr val="accent1"/>
              </a:solidFill>
            </a:rPr>
            <a:t>Coverage</a:t>
          </a:r>
          <a:r>
            <a:rPr lang="en-US" sz="1600" b="1" baseline="0" dirty="0">
              <a:solidFill>
                <a:schemeClr val="accent1"/>
              </a:solidFill>
            </a:rPr>
            <a:t>  estimates </a:t>
          </a:r>
          <a:r>
            <a:rPr lang="en-US" sz="1400" b="1" baseline="0" dirty="0">
              <a:solidFill>
                <a:schemeClr val="accent1"/>
              </a:solidFill>
            </a:rPr>
            <a:t>(%)</a:t>
          </a:r>
          <a:endParaRPr lang="en-US" sz="1400" b="1" dirty="0">
            <a:solidFill>
              <a:schemeClr val="accent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0.11728</cdr:x>
      <cdr:y>0.91582</cdr:y>
    </cdr:from>
    <cdr:to>
      <cdr:x>0.85802</cdr:x>
      <cdr:y>1</cdr:y>
    </cdr:to>
    <cdr:sp macro="" textlink="">
      <cdr:nvSpPr>
        <cdr:cNvPr id="2" name="Text Box 2"/>
        <cdr:cNvSpPr txBox="1">
          <a:spLocks xmlns:a="http://schemas.openxmlformats.org/drawingml/2006/main" noChangeArrowheads="1"/>
        </cdr:cNvSpPr>
      </cdr:nvSpPr>
      <cdr:spPr bwMode="auto">
        <a:xfrm xmlns:a="http://schemas.openxmlformats.org/drawingml/2006/main">
          <a:off x="965200" y="6223000"/>
          <a:ext cx="6096000" cy="38100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rot="0" vert="horz" wrap="square" lIns="91440" tIns="45720" rIns="91440" bIns="45720" anchor="t" anchorCtr="0">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457200" marR="0">
            <a:lnSpc>
              <a:spcPct val="115000"/>
            </a:lnSpc>
            <a:spcBef>
              <a:spcPts val="0"/>
            </a:spcBef>
            <a:spcAft>
              <a:spcPts val="1000"/>
            </a:spcAft>
          </a:pPr>
          <a:r>
            <a:rPr lang="en-US" sz="1400" dirty="0">
              <a:effectLst/>
              <a:latin typeface="+mj-lt"/>
              <a:ea typeface="Calibri"/>
              <a:cs typeface="Times New Roman"/>
            </a:rPr>
            <a:t>* Based on Active Clinical Users (2 visits in 3 years), N  = </a:t>
          </a:r>
          <a:r>
            <a:rPr lang="en-US" sz="1400" dirty="0" smtClean="0">
              <a:effectLst/>
              <a:latin typeface="+mj-lt"/>
              <a:ea typeface="Calibri"/>
              <a:cs typeface="Times New Roman"/>
            </a:rPr>
            <a:t>558,566	</a:t>
          </a:r>
          <a:endParaRPr lang="en-US" sz="1400" dirty="0">
            <a:effectLst/>
            <a:latin typeface="+mj-lt"/>
            <a:ea typeface="Calibri"/>
            <a:cs typeface="Times New Roman"/>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0.4386</cdr:x>
      <cdr:y>0.27632</cdr:y>
    </cdr:from>
    <cdr:to>
      <cdr:x>1</cdr:x>
      <cdr:y>0.47368</cdr:y>
    </cdr:to>
    <cdr:sp macro="" textlink="">
      <cdr:nvSpPr>
        <cdr:cNvPr id="2" name="TextBox 1"/>
        <cdr:cNvSpPr txBox="1"/>
      </cdr:nvSpPr>
      <cdr:spPr>
        <a:xfrm xmlns:a="http://schemas.openxmlformats.org/drawingml/2006/main">
          <a:off x="1904999" y="1600200"/>
          <a:ext cx="2438401" cy="1143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smtClean="0">
              <a:solidFill>
                <a:srgbClr val="0033CC"/>
              </a:solidFill>
              <a:effectLst>
                <a:outerShdw blurRad="38100" dist="38100" dir="2700000" algn="tl">
                  <a:srgbClr val="000000">
                    <a:alpha val="43137"/>
                  </a:srgbClr>
                </a:outerShdw>
              </a:effectLst>
            </a:rPr>
            <a:t>Annual Average 19.3%</a:t>
          </a:r>
        </a:p>
      </cdr:txBody>
    </cdr:sp>
  </cdr:relSizeAnchor>
</c:userShapes>
</file>

<file path=ppt/drawings/drawing4.xml><?xml version="1.0" encoding="utf-8"?>
<c:userShapes xmlns:c="http://schemas.openxmlformats.org/drawingml/2006/chart">
  <cdr:relSizeAnchor xmlns:cdr="http://schemas.openxmlformats.org/drawingml/2006/chartDrawing">
    <cdr:from>
      <cdr:x>0.90566</cdr:x>
      <cdr:y>0.34377</cdr:y>
    </cdr:from>
    <cdr:to>
      <cdr:x>0.90566</cdr:x>
      <cdr:y>0.49377</cdr:y>
    </cdr:to>
    <cdr:cxnSp macro="">
      <cdr:nvCxnSpPr>
        <cdr:cNvPr id="2" name="Straight Arrow Connector 1"/>
        <cdr:cNvCxnSpPr/>
      </cdr:nvCxnSpPr>
      <cdr:spPr>
        <a:xfrm xmlns:a="http://schemas.openxmlformats.org/drawingml/2006/main">
          <a:off x="3657600" y="1833649"/>
          <a:ext cx="0" cy="800100"/>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6"/>
        </a:lnRef>
        <a:fillRef xmlns:a="http://schemas.openxmlformats.org/drawingml/2006/main" idx="0">
          <a:schemeClr val="accent6"/>
        </a:fillRef>
        <a:effectRef xmlns:a="http://schemas.openxmlformats.org/drawingml/2006/main" idx="2">
          <a:schemeClr val="accent6"/>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80B9343D-42F8-4596-888A-3C828121C073}" type="datetimeFigureOut">
              <a:rPr lang="en-US" smtClean="0"/>
              <a:pPr/>
              <a:t>4/25/2016</a:t>
            </a:fld>
            <a:endParaRPr lang="en-US"/>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FBECB763-D70E-4AAF-A488-EE50A267EB9C}" type="slidenum">
              <a:rPr lang="en-US" smtClean="0"/>
              <a:pPr/>
              <a:t>‹#›</a:t>
            </a:fld>
            <a:endParaRPr lang="en-US"/>
          </a:p>
        </p:txBody>
      </p:sp>
    </p:spTree>
    <p:extLst>
      <p:ext uri="{BB962C8B-B14F-4D97-AF65-F5344CB8AC3E}">
        <p14:creationId xmlns="" xmlns:p14="http://schemas.microsoft.com/office/powerpoint/2010/main" val="7544479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0B9598D1-7422-4779-9A56-FA7CB84F5DC4}" type="datetimeFigureOut">
              <a:rPr lang="en-US" smtClean="0"/>
              <a:pPr/>
              <a:t>4/25/2016</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1FD95C5E-205B-4BA1-9BA8-AAFA119E6F50}" type="slidenum">
              <a:rPr lang="en-US" smtClean="0"/>
              <a:pPr/>
              <a:t>‹#›</a:t>
            </a:fld>
            <a:endParaRPr lang="en-US"/>
          </a:p>
        </p:txBody>
      </p:sp>
    </p:spTree>
    <p:extLst>
      <p:ext uri="{BB962C8B-B14F-4D97-AF65-F5344CB8AC3E}">
        <p14:creationId xmlns="" xmlns:p14="http://schemas.microsoft.com/office/powerpoint/2010/main" val="988792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FD95C5E-205B-4BA1-9BA8-AAFA119E6F50}" type="slidenum">
              <a:rPr lang="en-US" smtClean="0"/>
              <a:pPr/>
              <a:t>1</a:t>
            </a:fld>
            <a:endParaRPr lang="en-US"/>
          </a:p>
        </p:txBody>
      </p:sp>
    </p:spTree>
    <p:extLst>
      <p:ext uri="{BB962C8B-B14F-4D97-AF65-F5344CB8AC3E}">
        <p14:creationId xmlns="" xmlns:p14="http://schemas.microsoft.com/office/powerpoint/2010/main" val="931821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INSTRUCTIONS:  Persons</a:t>
            </a:r>
            <a:r>
              <a:rPr lang="en-US" baseline="0" dirty="0" smtClean="0"/>
              <a:t> giving this talk can insert slides or give verbal examples of cases of vaccine preventable illnesses that they have personal experience with.  These are examples on the Centers for Disease Control and Prevention website and also the Immunization Action Coalition at immunize.org. </a:t>
            </a:r>
          </a:p>
          <a:p>
            <a:endParaRPr lang="en-US" baseline="0" dirty="0" smtClean="0"/>
          </a:p>
          <a:p>
            <a:r>
              <a:rPr lang="en-US" baseline="0" dirty="0" smtClean="0"/>
              <a:t>Speakers notes:</a:t>
            </a:r>
          </a:p>
          <a:p>
            <a:r>
              <a:rPr lang="en-US" baseline="0" dirty="0" smtClean="0"/>
              <a:t>These are some personal examples of the impact of illness from some of the vaccine preventable illnesses that I mentioned. [read quotes from slide.]</a:t>
            </a:r>
          </a:p>
          <a:p>
            <a:r>
              <a:rPr lang="en-US" baseline="0" dirty="0" smtClean="0"/>
              <a:t>See additional optional slides for other stories from patients with a vaccine preventable illness.</a:t>
            </a:r>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2</a:t>
            </a:fld>
            <a:endParaRPr lang="en-US" dirty="0"/>
          </a:p>
        </p:txBody>
      </p:sp>
    </p:spTree>
    <p:extLst>
      <p:ext uri="{BB962C8B-B14F-4D97-AF65-F5344CB8AC3E}">
        <p14:creationId xmlns:p14="http://schemas.microsoft.com/office/powerpoint/2010/main" xmlns="" val="96267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to speaker: click on the link to familiarize yourself with Dr. </a:t>
            </a:r>
            <a:r>
              <a:rPr lang="en-US" smtClean="0"/>
              <a:t>Chochrane’s</a:t>
            </a:r>
            <a:r>
              <a:rPr lang="en-US" dirty="0" smtClean="0"/>
              <a:t> full story)</a:t>
            </a:r>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3</a:t>
            </a:fld>
            <a:endParaRPr lang="en-US" dirty="0"/>
          </a:p>
        </p:txBody>
      </p:sp>
    </p:spTree>
    <p:extLst>
      <p:ext uri="{BB962C8B-B14F-4D97-AF65-F5344CB8AC3E}">
        <p14:creationId xmlns:p14="http://schemas.microsoft.com/office/powerpoint/2010/main" xmlns="" val="2470865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Louis Pasteur was a French chemist and microbiologist renowned for his discoveries of the principles of vaccination, microbial fermentation and pasteurization</a:t>
            </a:r>
            <a:endParaRPr lang="en-GB"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4</a:t>
            </a:fld>
            <a:endParaRPr lang="en-US"/>
          </a:p>
        </p:txBody>
      </p:sp>
    </p:spTree>
    <p:extLst>
      <p:ext uri="{BB962C8B-B14F-4D97-AF65-F5344CB8AC3E}">
        <p14:creationId xmlns="" xmlns:p14="http://schemas.microsoft.com/office/powerpoint/2010/main" val="2937661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this presentation, I will describe the burden of vaccine-preventable diseases in the United States, the adult immunization schedule as recommended by the Advisory Committee on Immunization Practices (ACIP), current low immunization coverage rates among adults, and barriers and opportunities to improving adult immunizations. I will discuss the standards for adult immunization practice (“standards”) that was published in the Public Health Reports in February 2014. Then I will identify adult immunization priorities and strategies by health departments to improve adult immunizations. These priorities and strategies were recently developed by the National Adult Immunization Coordinators’ Partnership.</a:t>
            </a:r>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5</a:t>
            </a:fld>
            <a:endParaRPr lang="en-US"/>
          </a:p>
        </p:txBody>
      </p:sp>
    </p:spTree>
    <p:extLst>
      <p:ext uri="{BB962C8B-B14F-4D97-AF65-F5344CB8AC3E}">
        <p14:creationId xmlns="" xmlns:p14="http://schemas.microsoft.com/office/powerpoint/2010/main" val="3262558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r>
              <a:rPr lang="en-US" dirty="0" smtClean="0">
                <a:effectLst/>
              </a:rPr>
              <a:t>Mar 27, 2014 - </a:t>
            </a:r>
            <a:r>
              <a:rPr lang="en-US" b="1" i="1" dirty="0" smtClean="0">
                <a:effectLst/>
              </a:rPr>
              <a:t>India</a:t>
            </a:r>
            <a:r>
              <a:rPr lang="en-US" dirty="0" smtClean="0">
                <a:effectLst/>
              </a:rPr>
              <a:t> has been certified </a:t>
            </a:r>
            <a:r>
              <a:rPr lang="en-US" b="1" i="1" dirty="0" smtClean="0">
                <a:effectLst/>
              </a:rPr>
              <a:t>polio</a:t>
            </a:r>
            <a:r>
              <a:rPr lang="en-US" dirty="0" smtClean="0">
                <a:effectLst/>
              </a:rPr>
              <a:t>-free by the World Health Organization</a:t>
            </a:r>
          </a:p>
          <a:p>
            <a:r>
              <a:rPr lang="en-US" dirty="0"/>
              <a:t>The country was once considered the most complex challenge to achieving global polio eradication</a:t>
            </a:r>
            <a:endParaRPr lang="fr-CA" dirty="0" smtClean="0">
              <a:latin typeface="Arial" pitchFamily="34" charset="0"/>
              <a:cs typeface="Arial" pitchFamily="34" charset="0"/>
            </a:endParaRPr>
          </a:p>
        </p:txBody>
      </p:sp>
      <p:sp>
        <p:nvSpPr>
          <p:cNvPr id="91140" name="Slide Number Placeholder 3"/>
          <p:cNvSpPr>
            <a:spLocks noGrp="1"/>
          </p:cNvSpPr>
          <p:nvPr>
            <p:ph type="sldNum" sz="quarter" idx="5"/>
          </p:nvPr>
        </p:nvSpPr>
        <p:spPr>
          <a:noFill/>
        </p:spPr>
        <p:txBody>
          <a:bodyPr/>
          <a:lstStyle/>
          <a:p>
            <a:fld id="{070F1AF1-8299-44D5-8090-9BF4D07884D6}" type="slidenum">
              <a:rPr lang="en-US" smtClean="0">
                <a:latin typeface="Arial" pitchFamily="34" charset="0"/>
                <a:cs typeface="Arial" pitchFamily="34" charset="0"/>
              </a:rPr>
              <a:pPr/>
              <a:t>6</a:t>
            </a:fld>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 for final Bullet – </a:t>
            </a:r>
          </a:p>
          <a:p>
            <a:endParaRPr lang="en-US" dirty="0" smtClean="0"/>
          </a:p>
          <a:p>
            <a:r>
              <a:rPr lang="en-US" dirty="0" smtClean="0"/>
              <a:t>Brown</a:t>
            </a:r>
            <a:r>
              <a:rPr lang="en-US" baseline="0" dirty="0" smtClean="0"/>
              <a:t> MT, Lora AM, Anderson MC, and Sinsky CA. Resolving patients vaccination uncertainty: Going from “No Thanks! To “Of Course!.” Family Practice Management.2014. www.aafp.org/fpm. </a:t>
            </a:r>
            <a:endParaRPr lang="en-US" dirty="0"/>
          </a:p>
        </p:txBody>
      </p:sp>
      <p:sp>
        <p:nvSpPr>
          <p:cNvPr id="4" name="Slide Number Placeholder 3"/>
          <p:cNvSpPr>
            <a:spLocks noGrp="1"/>
          </p:cNvSpPr>
          <p:nvPr>
            <p:ph type="sldNum" sz="quarter" idx="10"/>
          </p:nvPr>
        </p:nvSpPr>
        <p:spPr/>
        <p:txBody>
          <a:bodyPr/>
          <a:lstStyle/>
          <a:p>
            <a:fld id="{1E4E3B34-75E3-486B-9836-5F645B447493}" type="slidenum">
              <a:rPr lang="en-US" smtClean="0"/>
              <a:pPr/>
              <a:t>8</a:t>
            </a:fld>
            <a:endParaRPr lang="en-US" dirty="0"/>
          </a:p>
        </p:txBody>
      </p:sp>
    </p:spTree>
    <p:extLst>
      <p:ext uri="{BB962C8B-B14F-4D97-AF65-F5344CB8AC3E}">
        <p14:creationId xmlns="" xmlns:p14="http://schemas.microsoft.com/office/powerpoint/2010/main" val="1240101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Vaccines</a:t>
            </a:r>
            <a:r>
              <a:rPr lang="en-US" baseline="0" dirty="0" smtClean="0"/>
              <a:t> are i</a:t>
            </a:r>
            <a:r>
              <a:rPr lang="en-US" dirty="0" smtClean="0"/>
              <a:t>mportant for optimizing health, for protecting the person vaccinated, and also preventing the spread</a:t>
            </a:r>
            <a:r>
              <a:rPr lang="en-US" baseline="0" dirty="0" smtClean="0"/>
              <a:t> of illness to others. </a:t>
            </a:r>
            <a:endParaRPr lang="en-US" dirty="0" smtClean="0"/>
          </a:p>
          <a:p>
            <a:r>
              <a:rPr lang="en-US" dirty="0" smtClean="0"/>
              <a:t>E.g. Vaccination against influenza and pertussis reduces the risk in the person vaccinated and also prevents someone from spreading these diseases.</a:t>
            </a:r>
          </a:p>
          <a:p>
            <a:endParaRPr lang="en-US" dirty="0" smtClean="0"/>
          </a:p>
        </p:txBody>
      </p:sp>
      <p:sp>
        <p:nvSpPr>
          <p:cNvPr id="4" name="Slide Number Placeholder 3"/>
          <p:cNvSpPr>
            <a:spLocks noGrp="1"/>
          </p:cNvSpPr>
          <p:nvPr>
            <p:ph type="sldNum" sz="quarter" idx="10"/>
          </p:nvPr>
        </p:nvSpPr>
        <p:spPr/>
        <p:txBody>
          <a:bodyPr/>
          <a:lstStyle/>
          <a:p>
            <a:fld id="{1FD95C5E-205B-4BA1-9BA8-AAFA119E6F50}" type="slidenum">
              <a:rPr lang="en-US" smtClean="0"/>
              <a:pPr/>
              <a:t>10</a:t>
            </a:fld>
            <a:endParaRPr lang="en-US" dirty="0"/>
          </a:p>
        </p:txBody>
      </p:sp>
    </p:spTree>
    <p:extLst>
      <p:ext uri="{BB962C8B-B14F-4D97-AF65-F5344CB8AC3E}">
        <p14:creationId xmlns="" xmlns:p14="http://schemas.microsoft.com/office/powerpoint/2010/main" val="4154153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mentioned in the prior slide,</a:t>
            </a:r>
            <a:r>
              <a:rPr lang="en-US" baseline="0" dirty="0" smtClean="0"/>
              <a:t> vaccination of pregnant women is an important way to decrease the risk of illness in the mother and also the infant during the first 6 months of life.  </a:t>
            </a:r>
          </a:p>
          <a:p>
            <a:r>
              <a:rPr lang="en-US" baseline="0" dirty="0" smtClean="0"/>
              <a:t>[READ SLIDE ABOVE]</a:t>
            </a:r>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11</a:t>
            </a:fld>
            <a:endParaRPr lang="en-US" dirty="0"/>
          </a:p>
        </p:txBody>
      </p:sp>
    </p:spTree>
    <p:extLst>
      <p:ext uri="{BB962C8B-B14F-4D97-AF65-F5344CB8AC3E}">
        <p14:creationId xmlns="" xmlns:p14="http://schemas.microsoft.com/office/powerpoint/2010/main" val="2767701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to Update to 2012</a:t>
            </a:r>
            <a:r>
              <a:rPr lang="en-US" baseline="0" dirty="0" smtClean="0"/>
              <a:t> data! </a:t>
            </a:r>
            <a:endParaRPr lang="en-US" dirty="0"/>
          </a:p>
        </p:txBody>
      </p:sp>
      <p:sp>
        <p:nvSpPr>
          <p:cNvPr id="4" name="Slide Number Placeholder 3"/>
          <p:cNvSpPr>
            <a:spLocks noGrp="1"/>
          </p:cNvSpPr>
          <p:nvPr>
            <p:ph type="sldNum" sz="quarter" idx="10"/>
          </p:nvPr>
        </p:nvSpPr>
        <p:spPr/>
        <p:txBody>
          <a:bodyPr/>
          <a:lstStyle/>
          <a:p>
            <a:fld id="{1E4E3B34-75E3-486B-9836-5F645B447493}" type="slidenum">
              <a:rPr lang="en-US" smtClean="0">
                <a:solidFill>
                  <a:prstClr val="black"/>
                </a:solidFill>
              </a:rPr>
              <a:pPr/>
              <a:t>13</a:t>
            </a:fld>
            <a:endParaRPr lang="en-US" dirty="0">
              <a:solidFill>
                <a:prstClr val="black"/>
              </a:solidFill>
            </a:endParaRPr>
          </a:p>
        </p:txBody>
      </p:sp>
    </p:spTree>
    <p:extLst>
      <p:ext uri="{BB962C8B-B14F-4D97-AF65-F5344CB8AC3E}">
        <p14:creationId xmlns="" xmlns:p14="http://schemas.microsoft.com/office/powerpoint/2010/main" val="2413782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Polio and measles could be eliminated from this planet just as smallpox was by the year 1979. However, the recent outbreaks of these two devastating and preventable diseases in areas where they had been previously eradicated, such as parts of Africa and the Middle East, highlight the need for increasing our vaccination rates in order to improve the health of our patients and communities. </a:t>
            </a:r>
          </a:p>
        </p:txBody>
      </p:sp>
      <p:sp>
        <p:nvSpPr>
          <p:cNvPr id="4" name="Slide Number Placeholder 3"/>
          <p:cNvSpPr>
            <a:spLocks noGrp="1"/>
          </p:cNvSpPr>
          <p:nvPr>
            <p:ph type="sldNum" sz="quarter" idx="10"/>
          </p:nvPr>
        </p:nvSpPr>
        <p:spPr/>
        <p:txBody>
          <a:bodyPr/>
          <a:lstStyle/>
          <a:p>
            <a:fld id="{1E4E3B34-75E3-486B-9836-5F645B447493}" type="slidenum">
              <a:rPr lang="en-US" smtClean="0"/>
              <a:pPr/>
              <a:t>14</a:t>
            </a:fld>
            <a:endParaRPr lang="en-US" dirty="0"/>
          </a:p>
        </p:txBody>
      </p:sp>
    </p:spTree>
    <p:extLst>
      <p:ext uri="{BB962C8B-B14F-4D97-AF65-F5344CB8AC3E}">
        <p14:creationId xmlns="" xmlns:p14="http://schemas.microsoft.com/office/powerpoint/2010/main" val="2445704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8638"/>
            <a:ext cx="3502025" cy="2627312"/>
          </a:xfrm>
        </p:spPr>
      </p:sp>
      <p:sp>
        <p:nvSpPr>
          <p:cNvPr id="3" name="Notes Placeholder 2"/>
          <p:cNvSpPr>
            <a:spLocks noGrp="1"/>
          </p:cNvSpPr>
          <p:nvPr>
            <p:ph type="body" idx="1"/>
          </p:nvPr>
        </p:nvSpPr>
        <p:spPr/>
        <p:txBody>
          <a:bodyPr/>
          <a:lstStyle/>
          <a:p>
            <a:pPr defTabSz="931774">
              <a:defRPr/>
            </a:pPr>
            <a:r>
              <a:rPr lang="en-US" dirty="0">
                <a:solidFill>
                  <a:schemeClr val="bg1"/>
                </a:solidFill>
                <a:latin typeface="Calibri" panose="020F0502020204030204" pitchFamily="34" charset="0"/>
              </a:rPr>
              <a:t>Adults living with diabetes should get the hepatitis B vaccine. How are they doing? </a:t>
            </a:r>
            <a:r>
              <a:rPr lang="en-US" dirty="0"/>
              <a:t>Not very well. Younger adults with diabetes are doing better than older adults but, at under 30% coverage, there’s a lot of room for improvement.</a:t>
            </a:r>
            <a:endParaRPr lang="en-US" dirty="0">
              <a:solidFill>
                <a:schemeClr val="bg1"/>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54CA82B6-F75B-4D5B-9A2D-E9CB4B63CBAD}" type="slidenum">
              <a:rPr lang="en-US" smtClean="0"/>
              <a:pPr/>
              <a:t>15</a:t>
            </a:fld>
            <a:endParaRPr lang="en-US"/>
          </a:p>
        </p:txBody>
      </p:sp>
    </p:spTree>
    <p:extLst>
      <p:ext uri="{BB962C8B-B14F-4D97-AF65-F5344CB8AC3E}">
        <p14:creationId xmlns="" xmlns:p14="http://schemas.microsoft.com/office/powerpoint/2010/main" val="697585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7188" y="528638"/>
            <a:ext cx="3502025" cy="2627312"/>
          </a:xfrm>
        </p:spPr>
      </p:sp>
      <p:sp>
        <p:nvSpPr>
          <p:cNvPr id="3" name="Notes Placeholder 2"/>
          <p:cNvSpPr>
            <a:spLocks noGrp="1"/>
          </p:cNvSpPr>
          <p:nvPr>
            <p:ph type="body" idx="1"/>
          </p:nvPr>
        </p:nvSpPr>
        <p:spPr/>
        <p:txBody>
          <a:bodyPr/>
          <a:lstStyle/>
          <a:p>
            <a:r>
              <a:rPr lang="en-US" dirty="0" smtClean="0"/>
              <a:t>Even the good news seen in the previous slide is dampened when</a:t>
            </a:r>
            <a:r>
              <a:rPr lang="en-US" baseline="0" dirty="0" smtClean="0"/>
              <a:t> we compare them to the lack of progress in comparable measures. For example, the increasing trend we’re seeing for HPV vaccination for young women is coupled with the very, very low HPV vaccination coverage for young men. The encouraging news that Tdap coverage for healthcare workers rate is increasing is tempered by their stagnant hepatitis B coverage rate.</a:t>
            </a:r>
            <a:endParaRPr lang="en-US" dirty="0"/>
          </a:p>
        </p:txBody>
      </p:sp>
      <p:sp>
        <p:nvSpPr>
          <p:cNvPr id="4" name="Slide Number Placeholder 3"/>
          <p:cNvSpPr>
            <a:spLocks noGrp="1"/>
          </p:cNvSpPr>
          <p:nvPr>
            <p:ph type="sldNum" sz="quarter" idx="10"/>
          </p:nvPr>
        </p:nvSpPr>
        <p:spPr/>
        <p:txBody>
          <a:bodyPr/>
          <a:lstStyle/>
          <a:p>
            <a:fld id="{54CA82B6-F75B-4D5B-9A2D-E9CB4B63CBAD}" type="slidenum">
              <a:rPr lang="en-US" smtClean="0"/>
              <a:pPr/>
              <a:t>16</a:t>
            </a:fld>
            <a:endParaRPr lang="en-US"/>
          </a:p>
        </p:txBody>
      </p:sp>
    </p:spTree>
    <p:extLst>
      <p:ext uri="{BB962C8B-B14F-4D97-AF65-F5344CB8AC3E}">
        <p14:creationId xmlns="" xmlns:p14="http://schemas.microsoft.com/office/powerpoint/2010/main" val="697585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Looking at</a:t>
            </a:r>
            <a:r>
              <a:rPr lang="en-US" baseline="0" dirty="0" smtClean="0"/>
              <a:t> the influenza vaccination coverage rates among adults over a recent 3-year period, we see that there have been small increases among younger adults. But the vaccination rate for adults 65 and older, though they have a higher coverage rate than younger adults, hardly changed over the three influenza seasons.</a:t>
            </a:r>
            <a:endParaRPr lang="en-US" dirty="0"/>
          </a:p>
        </p:txBody>
      </p:sp>
      <p:sp>
        <p:nvSpPr>
          <p:cNvPr id="4" name="Slide Number Placeholder 3"/>
          <p:cNvSpPr>
            <a:spLocks noGrp="1"/>
          </p:cNvSpPr>
          <p:nvPr>
            <p:ph type="sldNum" sz="quarter" idx="10"/>
          </p:nvPr>
        </p:nvSpPr>
        <p:spPr/>
        <p:txBody>
          <a:bodyPr/>
          <a:lstStyle/>
          <a:p>
            <a:fld id="{B34530E8-05A6-4DDA-B938-6D177C44267F}" type="slidenum">
              <a:rPr lang="en-US" smtClean="0"/>
              <a:pPr/>
              <a:t>17</a:t>
            </a:fld>
            <a:endParaRPr lang="en-US" dirty="0"/>
          </a:p>
        </p:txBody>
      </p:sp>
    </p:spTree>
    <p:extLst>
      <p:ext uri="{BB962C8B-B14F-4D97-AF65-F5344CB8AC3E}">
        <p14:creationId xmlns="" xmlns:p14="http://schemas.microsoft.com/office/powerpoint/2010/main" val="1861497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are immunization</a:t>
            </a:r>
            <a:r>
              <a:rPr lang="en-US" baseline="0" dirty="0" smtClean="0"/>
              <a:t> rates for adults so low? These are a several major reasons. One, adults are often not aware of which vaccines they need as adults. Two, Their healthcare providers are busy and have competing priorities. This, coupled with patients often not knowing that they need vaccines and frequently reporting incomplete vaccination history, make providers feel that they are in a difficult position to discuss vaccines routinely with their adult patients. Three, not all providers stock all vaccines that adults need. Four, adult patients see multiple providers because of their need for specialists, insurance coverage, or frequent moves. A consequence of that is that their medical history, specifically immunization history, is often scattered and incomplete. And lastly the reimbursement mechanism for vaccine services can be confusing for providers as well as patients.</a:t>
            </a:r>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18</a:t>
            </a:fld>
            <a:endParaRPr lang="en-US"/>
          </a:p>
        </p:txBody>
      </p:sp>
    </p:spTree>
    <p:extLst>
      <p:ext uri="{BB962C8B-B14F-4D97-AF65-F5344CB8AC3E}">
        <p14:creationId xmlns="" xmlns:p14="http://schemas.microsoft.com/office/powerpoint/2010/main" val="3978484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cs typeface="Arial" pitchFamily="34" charset="0"/>
              </a:rPr>
              <a:t>Physicians often question whether it is worthwhile to vaccinate older adults if the desirable immune response cannot be achieved.</a:t>
            </a:r>
            <a:r>
              <a:rPr lang="en-US" baseline="30000" dirty="0" smtClean="0">
                <a:latin typeface="Arial" pitchFamily="34" charset="0"/>
                <a:cs typeface="Arial" pitchFamily="34" charset="0"/>
              </a:rPr>
              <a:t>1</a:t>
            </a:r>
          </a:p>
          <a:p>
            <a:pPr eaLnBrk="1" hangingPunct="1"/>
            <a:endParaRPr lang="en-US" baseline="30000" dirty="0" smtClean="0">
              <a:latin typeface="Arial" pitchFamily="34" charset="0"/>
              <a:cs typeface="Arial" pitchFamily="34" charset="0"/>
            </a:endParaRPr>
          </a:p>
          <a:p>
            <a:pPr eaLnBrk="1" hangingPunct="1"/>
            <a:r>
              <a:rPr lang="en-US" dirty="0" smtClean="0">
                <a:latin typeface="Arial" pitchFamily="34" charset="0"/>
                <a:cs typeface="Arial" pitchFamily="34" charset="0"/>
              </a:rPr>
              <a:t>It should be strongly emphasized that</a:t>
            </a:r>
            <a:r>
              <a:rPr lang="en-US" baseline="30000" dirty="0" smtClean="0">
                <a:latin typeface="Arial" pitchFamily="34" charset="0"/>
                <a:cs typeface="Arial" pitchFamily="34" charset="0"/>
              </a:rPr>
              <a:t> </a:t>
            </a:r>
            <a:r>
              <a:rPr lang="en-US" dirty="0" smtClean="0">
                <a:latin typeface="Arial" pitchFamily="34" charset="0"/>
                <a:cs typeface="Arial" pitchFamily="34" charset="0"/>
              </a:rPr>
              <a:t>unlike childhood vaccines that frequently prevent clinical illness altogether, most adult vaccines do not prevent illness but lessen the severity of a given infection.</a:t>
            </a:r>
            <a:r>
              <a:rPr lang="en-US" baseline="30000" dirty="0" smtClean="0">
                <a:latin typeface="Arial" pitchFamily="34" charset="0"/>
                <a:cs typeface="Arial" pitchFamily="34" charset="0"/>
              </a:rPr>
              <a:t>2  </a:t>
            </a:r>
          </a:p>
          <a:p>
            <a:pPr eaLnBrk="1" hangingPunct="1"/>
            <a:endParaRPr lang="fr-CA" dirty="0" smtClean="0">
              <a:latin typeface="Arial" pitchFamily="34" charset="0"/>
              <a:cs typeface="Arial" pitchFamily="34" charset="0"/>
            </a:endParaRPr>
          </a:p>
          <a:p>
            <a:pPr eaLnBrk="1" hangingPunct="1"/>
            <a:r>
              <a:rPr lang="fr-CA" dirty="0" smtClean="0">
                <a:latin typeface="Arial" pitchFamily="34" charset="0"/>
                <a:cs typeface="Arial" pitchFamily="34" charset="0"/>
              </a:rPr>
              <a:t>And are </a:t>
            </a:r>
            <a:r>
              <a:rPr lang="fr-CA" dirty="0" err="1" smtClean="0">
                <a:latin typeface="Arial" pitchFamily="34" charset="0"/>
                <a:cs typeface="Arial" pitchFamily="34" charset="0"/>
              </a:rPr>
              <a:t>therefore</a:t>
            </a:r>
            <a:r>
              <a:rPr lang="fr-CA" dirty="0" smtClean="0">
                <a:latin typeface="Arial" pitchFamily="34" charset="0"/>
                <a:cs typeface="Arial" pitchFamily="34" charset="0"/>
              </a:rPr>
              <a:t> </a:t>
            </a:r>
            <a:r>
              <a:rPr lang="fr-CA" dirty="0" err="1" smtClean="0">
                <a:latin typeface="Arial" pitchFamily="34" charset="0"/>
                <a:cs typeface="Arial" pitchFamily="34" charset="0"/>
              </a:rPr>
              <a:t>bringing</a:t>
            </a:r>
            <a:r>
              <a:rPr lang="fr-CA" dirty="0" smtClean="0">
                <a:latin typeface="Arial" pitchFamily="34" charset="0"/>
                <a:cs typeface="Arial" pitchFamily="34" charset="0"/>
              </a:rPr>
              <a:t> </a:t>
            </a:r>
            <a:r>
              <a:rPr lang="fr-CA" dirty="0" err="1" smtClean="0">
                <a:latin typeface="Arial" pitchFamily="34" charset="0"/>
                <a:cs typeface="Arial" pitchFamily="34" charset="0"/>
              </a:rPr>
              <a:t>significant</a:t>
            </a:r>
            <a:r>
              <a:rPr lang="fr-CA" dirty="0" smtClean="0">
                <a:latin typeface="Arial" pitchFamily="34" charset="0"/>
                <a:cs typeface="Arial" pitchFamily="34" charset="0"/>
              </a:rPr>
              <a:t> value and translate in </a:t>
            </a:r>
            <a:r>
              <a:rPr lang="fr-CA" dirty="0" err="1" smtClean="0">
                <a:latin typeface="Arial" pitchFamily="34" charset="0"/>
                <a:cs typeface="Arial" pitchFamily="34" charset="0"/>
              </a:rPr>
              <a:t>meaningful</a:t>
            </a:r>
            <a:r>
              <a:rPr lang="fr-CA" dirty="0" smtClean="0">
                <a:latin typeface="Arial" pitchFamily="34" charset="0"/>
                <a:cs typeface="Arial" pitchFamily="34" charset="0"/>
              </a:rPr>
              <a:t> gains.</a:t>
            </a:r>
          </a:p>
          <a:p>
            <a:pPr eaLnBrk="1" hangingPunct="1"/>
            <a:endParaRPr lang="fr-CA" dirty="0" smtClean="0">
              <a:latin typeface="Arial" pitchFamily="34" charset="0"/>
              <a:cs typeface="Arial" pitchFamily="34" charset="0"/>
            </a:endParaRPr>
          </a:p>
          <a:p>
            <a:pPr eaLnBrk="1" hangingPunct="1"/>
            <a:r>
              <a:rPr lang="fr-CA" dirty="0" err="1" smtClean="0">
                <a:latin typeface="Arial" pitchFamily="34" charset="0"/>
                <a:cs typeface="Arial" pitchFamily="34" charset="0"/>
              </a:rPr>
              <a:t>Increasing</a:t>
            </a:r>
            <a:r>
              <a:rPr lang="fr-CA" dirty="0" smtClean="0">
                <a:latin typeface="Arial" pitchFamily="34" charset="0"/>
                <a:cs typeface="Arial" pitchFamily="34" charset="0"/>
              </a:rPr>
              <a:t> </a:t>
            </a:r>
            <a:r>
              <a:rPr lang="fr-CA" dirty="0" err="1" smtClean="0">
                <a:latin typeface="Arial" pitchFamily="34" charset="0"/>
                <a:cs typeface="Arial" pitchFamily="34" charset="0"/>
              </a:rPr>
              <a:t>morbidity</a:t>
            </a:r>
            <a:r>
              <a:rPr lang="fr-CA" dirty="0" smtClean="0">
                <a:latin typeface="Arial" pitchFamily="34" charset="0"/>
                <a:cs typeface="Arial" pitchFamily="34" charset="0"/>
              </a:rPr>
              <a:t> &amp; </a:t>
            </a:r>
            <a:r>
              <a:rPr lang="fr-CA" dirty="0" err="1" smtClean="0">
                <a:latin typeface="Arial" pitchFamily="34" charset="0"/>
                <a:cs typeface="Arial" pitchFamily="34" charset="0"/>
              </a:rPr>
              <a:t>mortality</a:t>
            </a:r>
            <a:r>
              <a:rPr lang="fr-CA" dirty="0" smtClean="0">
                <a:latin typeface="Arial" pitchFamily="34" charset="0"/>
                <a:cs typeface="Arial" pitchFamily="34" charset="0"/>
              </a:rPr>
              <a:t> </a:t>
            </a:r>
            <a:r>
              <a:rPr lang="fr-CA" dirty="0" err="1" smtClean="0">
                <a:latin typeface="Arial" pitchFamily="34" charset="0"/>
                <a:cs typeface="Arial" pitchFamily="34" charset="0"/>
              </a:rPr>
              <a:t>from</a:t>
            </a:r>
            <a:r>
              <a:rPr lang="fr-CA" dirty="0" smtClean="0">
                <a:latin typeface="Arial" pitchFamily="34" charset="0"/>
                <a:cs typeface="Arial" pitchFamily="34" charset="0"/>
              </a:rPr>
              <a:t> </a:t>
            </a:r>
            <a:r>
              <a:rPr lang="fr-CA" dirty="0" err="1" smtClean="0">
                <a:latin typeface="Arial" pitchFamily="34" charset="0"/>
                <a:cs typeface="Arial" pitchFamily="34" charset="0"/>
              </a:rPr>
              <a:t>natural</a:t>
            </a:r>
            <a:r>
              <a:rPr lang="fr-CA" dirty="0" smtClean="0">
                <a:latin typeface="Arial" pitchFamily="34" charset="0"/>
                <a:cs typeface="Arial" pitchFamily="34" charset="0"/>
              </a:rPr>
              <a:t> infection translate </a:t>
            </a:r>
            <a:r>
              <a:rPr lang="fr-CA" dirty="0" err="1" smtClean="0">
                <a:latin typeface="Arial" pitchFamily="34" charset="0"/>
                <a:cs typeface="Arial" pitchFamily="34" charset="0"/>
              </a:rPr>
              <a:t>into</a:t>
            </a:r>
            <a:r>
              <a:rPr lang="fr-CA" dirty="0" smtClean="0">
                <a:latin typeface="Arial" pitchFamily="34" charset="0"/>
                <a:cs typeface="Arial" pitchFamily="34" charset="0"/>
              </a:rPr>
              <a:t> an </a:t>
            </a:r>
            <a:r>
              <a:rPr lang="fr-CA" dirty="0" err="1" smtClean="0">
                <a:latin typeface="Arial" pitchFamily="34" charset="0"/>
                <a:cs typeface="Arial" pitchFamily="34" charset="0"/>
              </a:rPr>
              <a:t>increased</a:t>
            </a:r>
            <a:r>
              <a:rPr lang="fr-CA" dirty="0" smtClean="0">
                <a:latin typeface="Arial" pitchFamily="34" charset="0"/>
                <a:cs typeface="Arial" pitchFamily="34" charset="0"/>
              </a:rPr>
              <a:t> </a:t>
            </a:r>
            <a:r>
              <a:rPr lang="fr-CA" dirty="0" err="1" smtClean="0">
                <a:latin typeface="Arial" pitchFamily="34" charset="0"/>
                <a:cs typeface="Arial" pitchFamily="34" charset="0"/>
              </a:rPr>
              <a:t>burden</a:t>
            </a:r>
            <a:r>
              <a:rPr lang="fr-CA" dirty="0" smtClean="0">
                <a:latin typeface="Arial" pitchFamily="34" charset="0"/>
                <a:cs typeface="Arial" pitchFamily="34" charset="0"/>
              </a:rPr>
              <a:t> </a:t>
            </a:r>
            <a:r>
              <a:rPr lang="fr-CA" dirty="0" err="1" smtClean="0">
                <a:latin typeface="Arial" pitchFamily="34" charset="0"/>
                <a:cs typeface="Arial" pitchFamily="34" charset="0"/>
              </a:rPr>
              <a:t>form</a:t>
            </a:r>
            <a:r>
              <a:rPr lang="fr-CA" dirty="0" smtClean="0">
                <a:latin typeface="Arial" pitchFamily="34" charset="0"/>
                <a:cs typeface="Arial" pitchFamily="34" charset="0"/>
              </a:rPr>
              <a:t> </a:t>
            </a:r>
            <a:r>
              <a:rPr lang="fr-CA" dirty="0" err="1" smtClean="0">
                <a:latin typeface="Arial" pitchFamily="34" charset="0"/>
                <a:cs typeface="Arial" pitchFamily="34" charset="0"/>
              </a:rPr>
              <a:t>individual</a:t>
            </a:r>
            <a:r>
              <a:rPr lang="fr-CA" dirty="0" smtClean="0">
                <a:latin typeface="Arial" pitchFamily="34" charset="0"/>
                <a:cs typeface="Arial" pitchFamily="34" charset="0"/>
              </a:rPr>
              <a:t> </a:t>
            </a:r>
            <a:r>
              <a:rPr lang="fr-CA" dirty="0" err="1" smtClean="0">
                <a:latin typeface="Arial" pitchFamily="34" charset="0"/>
                <a:cs typeface="Arial" pitchFamily="34" charset="0"/>
              </a:rPr>
              <a:t>disease</a:t>
            </a:r>
            <a:r>
              <a:rPr lang="fr-CA" dirty="0" smtClean="0">
                <a:latin typeface="Arial" pitchFamily="34" charset="0"/>
                <a:cs typeface="Arial" pitchFamily="34" charset="0"/>
              </a:rPr>
              <a:t> as </a:t>
            </a:r>
            <a:r>
              <a:rPr lang="fr-CA" dirty="0" err="1" smtClean="0">
                <a:latin typeface="Arial" pitchFamily="34" charset="0"/>
                <a:cs typeface="Arial" pitchFamily="34" charset="0"/>
              </a:rPr>
              <a:t>we</a:t>
            </a:r>
            <a:r>
              <a:rPr lang="fr-CA" dirty="0" smtClean="0">
                <a:latin typeface="Arial" pitchFamily="34" charset="0"/>
                <a:cs typeface="Arial" pitchFamily="34" charset="0"/>
              </a:rPr>
              <a:t> </a:t>
            </a:r>
            <a:r>
              <a:rPr lang="fr-CA" dirty="0" err="1" smtClean="0">
                <a:latin typeface="Arial" pitchFamily="34" charset="0"/>
                <a:cs typeface="Arial" pitchFamily="34" charset="0"/>
              </a:rPr>
              <a:t>age</a:t>
            </a:r>
            <a:r>
              <a:rPr lang="fr-CA" dirty="0" smtClean="0">
                <a:latin typeface="Arial" pitchFamily="34" charset="0"/>
                <a:cs typeface="Arial" pitchFamily="34" charset="0"/>
              </a:rPr>
              <a:t>!</a:t>
            </a:r>
          </a:p>
          <a:p>
            <a:endParaRPr lang="en-US" dirty="0"/>
          </a:p>
        </p:txBody>
      </p:sp>
      <p:sp>
        <p:nvSpPr>
          <p:cNvPr id="4" name="Slide Number Placeholder 3"/>
          <p:cNvSpPr>
            <a:spLocks noGrp="1"/>
          </p:cNvSpPr>
          <p:nvPr>
            <p:ph type="sldNum" sz="quarter" idx="10"/>
          </p:nvPr>
        </p:nvSpPr>
        <p:spPr/>
        <p:txBody>
          <a:bodyPr/>
          <a:lstStyle/>
          <a:p>
            <a:fld id="{DEB9DE0E-3EB1-40FA-96FE-1967995536CE}"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organize barriers to immunizations</a:t>
            </a:r>
            <a:r>
              <a:rPr lang="en-US" baseline="0" dirty="0" smtClean="0"/>
              <a:t> to one of three categories  - as noted on this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E4E3B34-75E3-486B-9836-5F645B447493}" type="slidenum">
              <a:rPr lang="en-US" smtClean="0"/>
              <a:pPr/>
              <a:t>20</a:t>
            </a:fld>
            <a:endParaRPr lang="en-US" dirty="0"/>
          </a:p>
        </p:txBody>
      </p:sp>
    </p:spTree>
    <p:extLst>
      <p:ext uri="{BB962C8B-B14F-4D97-AF65-F5344CB8AC3E}">
        <p14:creationId xmlns="" xmlns:p14="http://schemas.microsoft.com/office/powerpoint/2010/main" val="2480265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4E3B34-75E3-486B-9836-5F645B447493}" type="slidenum">
              <a:rPr lang="en-US" smtClean="0"/>
              <a:pPr/>
              <a:t>22</a:t>
            </a:fld>
            <a:endParaRPr lang="en-US" dirty="0"/>
          </a:p>
        </p:txBody>
      </p:sp>
    </p:spTree>
    <p:extLst>
      <p:ext uri="{BB962C8B-B14F-4D97-AF65-F5344CB8AC3E}">
        <p14:creationId xmlns="" xmlns:p14="http://schemas.microsoft.com/office/powerpoint/2010/main" val="4083745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4E3B34-75E3-486B-9836-5F645B447493}" type="slidenum">
              <a:rPr lang="en-US" smtClean="0"/>
              <a:pPr/>
              <a:t>23</a:t>
            </a:fld>
            <a:endParaRPr lang="en-US" dirty="0"/>
          </a:p>
        </p:txBody>
      </p:sp>
    </p:spTree>
    <p:extLst>
      <p:ext uri="{BB962C8B-B14F-4D97-AF65-F5344CB8AC3E}">
        <p14:creationId xmlns="" xmlns:p14="http://schemas.microsoft.com/office/powerpoint/2010/main" val="1928571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little threat of disease anymore.” Americans took 61 million trips outside the country in 2009 (almost 30 million overseas), and there were an estimated one billion international tourist arrivals worldwide in 2012.</a:t>
            </a:r>
          </a:p>
        </p:txBody>
      </p:sp>
      <p:sp>
        <p:nvSpPr>
          <p:cNvPr id="4" name="Slide Number Placeholder 3"/>
          <p:cNvSpPr>
            <a:spLocks noGrp="1"/>
          </p:cNvSpPr>
          <p:nvPr>
            <p:ph type="sldNum" sz="quarter" idx="10"/>
          </p:nvPr>
        </p:nvSpPr>
        <p:spPr/>
        <p:txBody>
          <a:bodyPr/>
          <a:lstStyle/>
          <a:p>
            <a:fld id="{1E4E3B34-75E3-486B-9836-5F645B447493}" type="slidenum">
              <a:rPr lang="en-US" smtClean="0"/>
              <a:pPr/>
              <a:t>24</a:t>
            </a:fld>
            <a:endParaRPr lang="en-US" dirty="0"/>
          </a:p>
        </p:txBody>
      </p:sp>
    </p:spTree>
    <p:extLst>
      <p:ext uri="{BB962C8B-B14F-4D97-AF65-F5344CB8AC3E}">
        <p14:creationId xmlns="" xmlns:p14="http://schemas.microsoft.com/office/powerpoint/2010/main" val="1422049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Immunization registries provide a way for health care professionals to keep track</a:t>
            </a:r>
            <a:r>
              <a:rPr lang="en-US" baseline="0" dirty="0" smtClean="0"/>
              <a:t> of vaccinations. At Denver Health, for example, an integrated health system in Colorado, an electronic immunization registry that was initially used only for children was expanded to include adults in 2002. Anytime a vaccine is given, whether in the hospital, at a specialty clinic, or at a primary care office, this information is entered into the registry. This has helped clinicians avoid redundant vaccinations , find immunization history easily, and track immunization rates efficiently. The registry also allows for clinic-specific tracking of immunization rates. All 50 states have developed their own immunization registries. Although most include persons of all ages, the registries are used primarily for children's records. These registries should be expanded to include more data for adults as is happening in Colorado and Washington. This would allow a patient’s data to be accessible even if she moves to another city and would give practices without EMR access to Web-based immunization registry technology. </a:t>
            </a:r>
            <a:endParaRPr lang="en-US" dirty="0"/>
          </a:p>
        </p:txBody>
      </p:sp>
      <p:sp>
        <p:nvSpPr>
          <p:cNvPr id="4" name="Slide Number Placeholder 3"/>
          <p:cNvSpPr>
            <a:spLocks noGrp="1"/>
          </p:cNvSpPr>
          <p:nvPr>
            <p:ph type="sldNum" sz="quarter" idx="10"/>
          </p:nvPr>
        </p:nvSpPr>
        <p:spPr/>
        <p:txBody>
          <a:bodyPr/>
          <a:lstStyle/>
          <a:p>
            <a:fld id="{1E4E3B34-75E3-486B-9836-5F645B447493}" type="slidenum">
              <a:rPr lang="en-US" smtClean="0"/>
              <a:pPr/>
              <a:t>25</a:t>
            </a:fld>
            <a:endParaRPr lang="en-US" dirty="0"/>
          </a:p>
        </p:txBody>
      </p:sp>
    </p:spTree>
    <p:extLst>
      <p:ext uri="{BB962C8B-B14F-4D97-AF65-F5344CB8AC3E}">
        <p14:creationId xmlns="" xmlns:p14="http://schemas.microsoft.com/office/powerpoint/2010/main" val="3937199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Again, the National Adult Immunization Coordinators’ Partnership developed </a:t>
            </a:r>
            <a:r>
              <a:rPr lang="en-US" i="1" dirty="0" smtClean="0"/>
              <a:t>Strategies for Health Departments to Increase Adult Immunizations</a:t>
            </a:r>
            <a:r>
              <a:rPr lang="en-US" i="0" dirty="0" smtClean="0"/>
              <a:t> based on the standards fro adult immunization practice.</a:t>
            </a:r>
            <a:endParaRPr lang="en-US" dirty="0" smtClean="0"/>
          </a:p>
          <a:p>
            <a:endParaRPr lang="en-US" dirty="0" smtClean="0"/>
          </a:p>
          <a:p>
            <a:r>
              <a:rPr lang="en-US" dirty="0" smtClean="0"/>
              <a:t>The standards</a:t>
            </a:r>
            <a:r>
              <a:rPr lang="en-US" baseline="0" dirty="0" smtClean="0"/>
              <a:t> for adult immunization practice is a </a:t>
            </a:r>
            <a:r>
              <a:rPr lang="en-US" dirty="0" smtClean="0"/>
              <a:t>call to action for healthcare professionals to ensure that their adult patients are up-to-date</a:t>
            </a:r>
            <a:r>
              <a:rPr lang="en-US" baseline="0" dirty="0" smtClean="0"/>
              <a:t> on vaccines regardless of whether they provide vaccine services. The standards is made up of four components</a:t>
            </a:r>
            <a:r>
              <a:rPr lang="en-US" dirty="0" smtClean="0"/>
              <a:t>: (1)</a:t>
            </a:r>
            <a:r>
              <a:rPr lang="en-US" baseline="0" dirty="0" smtClean="0"/>
              <a:t> a</a:t>
            </a:r>
            <a:r>
              <a:rPr lang="en-US" dirty="0" smtClean="0"/>
              <a:t>ssess immunization status of all adult patients at every clinical encounter,</a:t>
            </a:r>
            <a:r>
              <a:rPr lang="en-US" baseline="0" dirty="0" smtClean="0"/>
              <a:t> (2) s</a:t>
            </a:r>
            <a:r>
              <a:rPr lang="en-US" dirty="0" smtClean="0"/>
              <a:t>trongly recommend vaccines that they</a:t>
            </a:r>
            <a:r>
              <a:rPr lang="en-US" baseline="0" dirty="0" smtClean="0"/>
              <a:t> </a:t>
            </a:r>
            <a:r>
              <a:rPr lang="en-US" dirty="0" smtClean="0"/>
              <a:t>need,</a:t>
            </a:r>
            <a:r>
              <a:rPr lang="en-US" baseline="0" dirty="0" smtClean="0"/>
              <a:t> (3) a</a:t>
            </a:r>
            <a:r>
              <a:rPr lang="en-US" dirty="0" smtClean="0"/>
              <a:t>dminister the needed vaccines or refer the patient to a provider who does</a:t>
            </a:r>
            <a:r>
              <a:rPr lang="en-US" baseline="0" dirty="0" smtClean="0"/>
              <a:t>, and (4) d</a:t>
            </a:r>
            <a:r>
              <a:rPr lang="en-US" dirty="0" smtClean="0"/>
              <a:t>ocument vaccines received by patients in state vaccine registries or</a:t>
            </a:r>
            <a:r>
              <a:rPr lang="en-US" baseline="0" dirty="0" smtClean="0"/>
              <a:t> IIS</a:t>
            </a:r>
            <a:r>
              <a:rPr lang="en-US" dirty="0" smtClean="0"/>
              <a:t>.</a:t>
            </a:r>
          </a:p>
          <a:p>
            <a:endParaRPr lang="en-US" dirty="0" smtClean="0"/>
          </a:p>
          <a:p>
            <a:r>
              <a:rPr lang="en-US" dirty="0" smtClean="0"/>
              <a:t>Health department programs</a:t>
            </a:r>
            <a:r>
              <a:rPr lang="en-US" baseline="0" dirty="0" smtClean="0"/>
              <a:t> that see patients are a part of this call to action. There’s clearly an important role that healthcare providers in STD, TB, HIV, mental health, chronic disease, and other clinics and services have in ensuring that their adult patients receive the vaccines they need.</a:t>
            </a:r>
            <a:endParaRPr lang="en-US" dirty="0" smtClean="0"/>
          </a:p>
        </p:txBody>
      </p:sp>
      <p:sp>
        <p:nvSpPr>
          <p:cNvPr id="4" name="Slide Number Placeholder 3"/>
          <p:cNvSpPr>
            <a:spLocks noGrp="1"/>
          </p:cNvSpPr>
          <p:nvPr>
            <p:ph type="sldNum" sz="quarter" idx="10"/>
          </p:nvPr>
        </p:nvSpPr>
        <p:spPr/>
        <p:txBody>
          <a:bodyPr/>
          <a:lstStyle/>
          <a:p>
            <a:fld id="{1FD95C5E-205B-4BA1-9BA8-AAFA119E6F50}" type="slidenum">
              <a:rPr lang="en-US" smtClean="0"/>
              <a:pPr/>
              <a:t>26</a:t>
            </a:fld>
            <a:endParaRPr lang="en-US"/>
          </a:p>
        </p:txBody>
      </p:sp>
    </p:spTree>
    <p:extLst>
      <p:ext uri="{BB962C8B-B14F-4D97-AF65-F5344CB8AC3E}">
        <p14:creationId xmlns="" xmlns:p14="http://schemas.microsoft.com/office/powerpoint/2010/main" val="3262558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The standards have been formally supported by a wide range of organizations, including NACCHO, ASTHO, and</a:t>
            </a:r>
            <a:r>
              <a:rPr lang="en-US" baseline="0" dirty="0" smtClean="0"/>
              <a:t> </a:t>
            </a:r>
            <a:r>
              <a:rPr lang="en-US" dirty="0" smtClean="0"/>
              <a:t>[highlight</a:t>
            </a:r>
            <a:r>
              <a:rPr lang="en-US" baseline="0" dirty="0" smtClean="0"/>
              <a:t> organizations that are most </a:t>
            </a:r>
            <a:r>
              <a:rPr lang="en-US" dirty="0" smtClean="0"/>
              <a:t>pertinent to your audience]. T</a:t>
            </a:r>
            <a:r>
              <a:rPr lang="en-US" baseline="0" dirty="0" smtClean="0"/>
              <a:t>o formally support the standards, go to: </a:t>
            </a:r>
            <a:r>
              <a:rPr lang="en-US" dirty="0" smtClean="0"/>
              <a:t>http://www.izsummitpartners.org/support-adult-standards/.</a:t>
            </a:r>
          </a:p>
        </p:txBody>
      </p:sp>
      <p:sp>
        <p:nvSpPr>
          <p:cNvPr id="4" name="Slide Number Placeholder 3"/>
          <p:cNvSpPr>
            <a:spLocks noGrp="1"/>
          </p:cNvSpPr>
          <p:nvPr>
            <p:ph type="sldNum" sz="quarter" idx="10"/>
          </p:nvPr>
        </p:nvSpPr>
        <p:spPr/>
        <p:txBody>
          <a:bodyPr/>
          <a:lstStyle/>
          <a:p>
            <a:fld id="{1FD95C5E-205B-4BA1-9BA8-AAFA119E6F50}" type="slidenum">
              <a:rPr lang="en-US" smtClean="0"/>
              <a:pPr/>
              <a:t>28</a:t>
            </a:fld>
            <a:endParaRPr lang="en-US"/>
          </a:p>
        </p:txBody>
      </p:sp>
    </p:spTree>
    <p:extLst>
      <p:ext uri="{BB962C8B-B14F-4D97-AF65-F5344CB8AC3E}">
        <p14:creationId xmlns="" xmlns:p14="http://schemas.microsoft.com/office/powerpoint/2010/main" val="3262558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Persons with asthma are twice as likely to suffer from invasive</a:t>
            </a:r>
          </a:p>
          <a:p>
            <a:r>
              <a:rPr lang="en-US" dirty="0"/>
              <a:t>pneumococcal disease </a:t>
            </a:r>
            <a:r>
              <a:rPr lang="en-US" dirty="0" smtClean="0"/>
              <a:t>compared with those without </a:t>
            </a:r>
            <a:r>
              <a:rPr lang="en-US" dirty="0"/>
              <a:t>asthma</a:t>
            </a:r>
          </a:p>
        </p:txBody>
      </p:sp>
      <p:sp>
        <p:nvSpPr>
          <p:cNvPr id="4" name="Slide Number Placeholder 3"/>
          <p:cNvSpPr>
            <a:spLocks noGrp="1"/>
          </p:cNvSpPr>
          <p:nvPr>
            <p:ph type="sldNum" sz="quarter" idx="10"/>
          </p:nvPr>
        </p:nvSpPr>
        <p:spPr/>
        <p:txBody>
          <a:bodyPr/>
          <a:lstStyle/>
          <a:p>
            <a:fld id="{FEFE4675-7B39-47C7-A3B2-B7BB231B8AA8}" type="slidenum">
              <a:rPr lang="en-US" smtClean="0"/>
              <a:pPr/>
              <a:t>45</a:t>
            </a:fld>
            <a:endParaRPr lang="en-US"/>
          </a:p>
        </p:txBody>
      </p:sp>
    </p:spTree>
    <p:extLst>
      <p:ext uri="{BB962C8B-B14F-4D97-AF65-F5344CB8AC3E}">
        <p14:creationId xmlns="" xmlns:p14="http://schemas.microsoft.com/office/powerpoint/2010/main" val="3146079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a:t>
            </a:r>
            <a:r>
              <a:rPr lang="en-US" baseline="0" dirty="0" smtClean="0"/>
              <a:t> there are challenges, there are opportunities. I mentioned that adults are often not aware of which vaccines they need. But if they become aware and if their healthcare provider recommends that they get the needed vaccine, they will accept the recommendation. In addition, while healthcare providers are busy and have competing priorities, they believe that vaccines are important for their adult patients. At the intersection where the patients are receptive to provider recommendations and providers believing that vaccines for adults are important, we have an opportunity to deliver improved immunization services to adults.</a:t>
            </a:r>
          </a:p>
          <a:p>
            <a:endParaRPr lang="en-US" baseline="0" dirty="0" smtClean="0"/>
          </a:p>
          <a:p>
            <a:r>
              <a:rPr lang="en-US" baseline="0" dirty="0" smtClean="0"/>
              <a:t>I noted that not all providers stock all vaccines for adults. However, increasingly we have convenient access points for vaccines for adults. An increasing number of pharmacies are vaccine service providers. Vaccines may also be available at the workplace, schools, and other nontraditional venues.</a:t>
            </a:r>
          </a:p>
          <a:p>
            <a:endParaRPr lang="en-US" baseline="0" dirty="0" smtClean="0"/>
          </a:p>
          <a:p>
            <a:r>
              <a:rPr lang="en-US" baseline="0" dirty="0" smtClean="0"/>
              <a:t>Lastly, immunization recordkeeping for adults is difficult because records can be scattered and no single provider may be keeping track. But each state has a vaccine registry that providers can submit and access adult vaccination records. For [state], the vaccine registry is called [state immunization information system]. [Describe features of IIS, e.g., reminders.]</a:t>
            </a:r>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50</a:t>
            </a:fld>
            <a:endParaRPr lang="en-US"/>
          </a:p>
        </p:txBody>
      </p:sp>
    </p:spTree>
    <p:extLst>
      <p:ext uri="{BB962C8B-B14F-4D97-AF65-F5344CB8AC3E}">
        <p14:creationId xmlns="" xmlns:p14="http://schemas.microsoft.com/office/powerpoint/2010/main" val="951276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A key strategy to increase immunization coverage</a:t>
            </a:r>
            <a:r>
              <a:rPr lang="en-US" baseline="0" dirty="0" smtClean="0"/>
              <a:t> for adults</a:t>
            </a:r>
            <a:r>
              <a:rPr lang="en-US" dirty="0" smtClean="0"/>
              <a:t> is ensuring</a:t>
            </a:r>
            <a:r>
              <a:rPr lang="en-US" baseline="0" dirty="0" smtClean="0"/>
              <a:t> that healthcare providers make a strong recommendation to their adult patients to get vaccinated. Research shows that the provider recommendation is a key factor in pregnant women, and other adults, getting the flu vaccine and other vaccines. An example of the impact of provider recommendation is this survey of pregnant women. This example also demonstrates the importance of providers vaccinating at the time of the recommendation. </a:t>
            </a:r>
          </a:p>
          <a:p>
            <a:pPr defTabSz="931774">
              <a:defRPr/>
            </a:pPr>
            <a:endParaRPr lang="en-US" baseline="0" dirty="0" smtClean="0"/>
          </a:p>
          <a:p>
            <a:r>
              <a:rPr lang="en-US" baseline="0" dirty="0" smtClean="0"/>
              <a:t>In this survey, about half of the pregnant women received the influenza vaccine as recommended overall, as represented by the black bar on left. Focusing our attention to the red bars, we see that the influenza vaccine coverage rate was 70% among pregnant women who received a provider recommendation and offer of the flu vaccine. When the vaccine was recommended, but vaccination was not offered, the coverage was substantially lower at 46%. Without a recommendation or offer, coverage was far lower at 16%. This vaccination pattern was found in all demographic and other subgroups, even among women who have negative attitudes toward the influenza vaccination, again demonstrating the importance of the provider recommendation.</a:t>
            </a:r>
          </a:p>
        </p:txBody>
      </p:sp>
    </p:spTree>
    <p:extLst>
      <p:ext uri="{BB962C8B-B14F-4D97-AF65-F5344CB8AC3E}">
        <p14:creationId xmlns="" xmlns:p14="http://schemas.microsoft.com/office/powerpoint/2010/main" val="8751864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they were able to accomplish through</a:t>
            </a:r>
            <a:r>
              <a:rPr lang="en-US" baseline="0" dirty="0" smtClean="0"/>
              <a:t> E.H.R. prompts and through provider reminders was much higher vaccination rates than the national average. </a:t>
            </a:r>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52</a:t>
            </a:fld>
            <a:endParaRPr lang="en-US" dirty="0"/>
          </a:p>
        </p:txBody>
      </p:sp>
    </p:spTree>
    <p:extLst>
      <p:ext uri="{BB962C8B-B14F-4D97-AF65-F5344CB8AC3E}">
        <p14:creationId xmlns="" xmlns:p14="http://schemas.microsoft.com/office/powerpoint/2010/main" val="4009384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National Adult Immunization Coordinators’ Partnership identified 4 key strategies</a:t>
            </a:r>
            <a:r>
              <a:rPr lang="en-US" baseline="0" dirty="0" smtClean="0"/>
              <a:t> to improve adult immunizations. They are: (1) determine community needs and vaccination capacity, (2) identify and address barriers to adult vaccination, (3) provide outreach and education to providers and the public, and (4) develop and maintain partnerships with key stakeholders. I will discuss each of these strategies in the following slides.</a:t>
            </a:r>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53</a:t>
            </a:fld>
            <a:endParaRPr lang="en-US"/>
          </a:p>
        </p:txBody>
      </p:sp>
    </p:spTree>
    <p:extLst>
      <p:ext uri="{BB962C8B-B14F-4D97-AF65-F5344CB8AC3E}">
        <p14:creationId xmlns="" xmlns:p14="http://schemas.microsoft.com/office/powerpoint/2010/main" val="3056812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strategy is to identify</a:t>
            </a:r>
            <a:r>
              <a:rPr lang="en-US" baseline="0" dirty="0" smtClean="0"/>
              <a:t> and address barriers to adult immunization</a:t>
            </a:r>
            <a:r>
              <a:rPr lang="en-US" dirty="0" smtClean="0"/>
              <a:t>. </a:t>
            </a:r>
          </a:p>
        </p:txBody>
      </p:sp>
      <p:sp>
        <p:nvSpPr>
          <p:cNvPr id="4" name="Slide Number Placeholder 3"/>
          <p:cNvSpPr>
            <a:spLocks noGrp="1"/>
          </p:cNvSpPr>
          <p:nvPr>
            <p:ph type="sldNum" sz="quarter" idx="10"/>
          </p:nvPr>
        </p:nvSpPr>
        <p:spPr/>
        <p:txBody>
          <a:bodyPr/>
          <a:lstStyle/>
          <a:p>
            <a:fld id="{1FD95C5E-205B-4BA1-9BA8-AAFA119E6F50}" type="slidenum">
              <a:rPr lang="en-US" smtClean="0"/>
              <a:pPr/>
              <a:t>56</a:t>
            </a:fld>
            <a:endParaRPr lang="en-US"/>
          </a:p>
        </p:txBody>
      </p:sp>
    </p:spTree>
    <p:extLst>
      <p:ext uri="{BB962C8B-B14F-4D97-AF65-F5344CB8AC3E}">
        <p14:creationId xmlns="" xmlns:p14="http://schemas.microsoft.com/office/powerpoint/2010/main" val="32625583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300" y="3385441"/>
            <a:ext cx="7602389" cy="3207258"/>
          </a:xfrm>
          <a:prstGeom prst="rect">
            <a:avLst/>
          </a:prstGeom>
        </p:spPr>
        <p:txBody>
          <a:bodyPr/>
          <a:lstStyle/>
          <a:p>
            <a:endParaRPr lang="en-US" dirty="0" smtClean="0"/>
          </a:p>
          <a:p>
            <a:r>
              <a:rPr lang="en-US" dirty="0" smtClean="0"/>
              <a:t>There are also other resources</a:t>
            </a:r>
            <a:r>
              <a:rPr lang="en-US" baseline="0" dirty="0" smtClean="0"/>
              <a:t> on the CDC website to help providers with implementation of the standards. </a:t>
            </a:r>
            <a:endParaRPr lang="en-US" dirty="0"/>
          </a:p>
        </p:txBody>
      </p:sp>
      <p:sp>
        <p:nvSpPr>
          <p:cNvPr id="4" name="Slide Number Placeholder 3"/>
          <p:cNvSpPr>
            <a:spLocks noGrp="1"/>
          </p:cNvSpPr>
          <p:nvPr>
            <p:ph type="sldNum" sz="quarter" idx="10"/>
          </p:nvPr>
        </p:nvSpPr>
        <p:spPr/>
        <p:txBody>
          <a:bodyPr/>
          <a:lstStyle/>
          <a:p>
            <a:fld id="{6318C7B7-CA80-4F6B-931E-BAB9FD62A175}" type="slidenum">
              <a:rPr lang="en-US" smtClean="0">
                <a:solidFill>
                  <a:prstClr val="black"/>
                </a:solidFill>
              </a:rPr>
              <a:pPr/>
              <a:t>60</a:t>
            </a:fld>
            <a:endParaRPr lang="en-US" dirty="0">
              <a:solidFill>
                <a:prstClr val="black"/>
              </a:solidFill>
            </a:endParaRPr>
          </a:p>
        </p:txBody>
      </p:sp>
    </p:spTree>
    <p:extLst>
      <p:ext uri="{BB962C8B-B14F-4D97-AF65-F5344CB8AC3E}">
        <p14:creationId xmlns="" xmlns:p14="http://schemas.microsoft.com/office/powerpoint/2010/main" val="22990629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300" y="3385441"/>
            <a:ext cx="7602389" cy="3207258"/>
          </a:xfrm>
          <a:prstGeom prst="rect">
            <a:avLst/>
          </a:prstGeom>
        </p:spPr>
        <p:txBody>
          <a:bodyPr lIns="94936" tIns="47468" rIns="94936" bIns="47468"/>
          <a:lstStyle/>
          <a:p>
            <a:r>
              <a:rPr lang="en-US" dirty="0" smtClean="0"/>
              <a:t>And CDC also has a number of patient education</a:t>
            </a:r>
            <a:r>
              <a:rPr lang="en-US" baseline="0" dirty="0" smtClean="0"/>
              <a:t> handouts that can be downloaded free of charge. </a:t>
            </a:r>
            <a:endParaRPr lang="en-US" dirty="0"/>
          </a:p>
        </p:txBody>
      </p:sp>
      <p:sp>
        <p:nvSpPr>
          <p:cNvPr id="4" name="Slide Number Placeholder 3"/>
          <p:cNvSpPr>
            <a:spLocks noGrp="1"/>
          </p:cNvSpPr>
          <p:nvPr>
            <p:ph type="sldNum" sz="quarter" idx="10"/>
          </p:nvPr>
        </p:nvSpPr>
        <p:spPr/>
        <p:txBody>
          <a:bodyPr/>
          <a:lstStyle/>
          <a:p>
            <a:fld id="{9CA73C34-09D0-4A4D-876D-8571E904D18D}" type="slidenum">
              <a:rPr lang="en-US" smtClean="0"/>
              <a:pPr/>
              <a:t>61</a:t>
            </a:fld>
            <a:endParaRPr lang="en-US" dirty="0"/>
          </a:p>
        </p:txBody>
      </p:sp>
    </p:spTree>
    <p:extLst>
      <p:ext uri="{BB962C8B-B14F-4D97-AF65-F5344CB8AC3E}">
        <p14:creationId xmlns="" xmlns:p14="http://schemas.microsoft.com/office/powerpoint/2010/main" val="41892735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CDC also has some posters</a:t>
            </a:r>
            <a:r>
              <a:rPr lang="en-US" baseline="0" dirty="0" smtClean="0"/>
              <a:t> as well that are free to providers. </a:t>
            </a:r>
            <a:endParaRPr lang="en-US" dirty="0"/>
          </a:p>
        </p:txBody>
      </p:sp>
      <p:sp>
        <p:nvSpPr>
          <p:cNvPr id="4" name="Slide Number Placeholder 3"/>
          <p:cNvSpPr>
            <a:spLocks noGrp="1"/>
          </p:cNvSpPr>
          <p:nvPr>
            <p:ph type="sldNum" sz="quarter" idx="10"/>
          </p:nvPr>
        </p:nvSpPr>
        <p:spPr/>
        <p:txBody>
          <a:bodyPr/>
          <a:lstStyle/>
          <a:p>
            <a:fld id="{54CA82B6-F75B-4D5B-9A2D-E9CB4B63CBAD}" type="slidenum">
              <a:rPr lang="en-US" smtClean="0"/>
              <a:pPr/>
              <a:t>62</a:t>
            </a:fld>
            <a:endParaRPr lang="en-US" dirty="0"/>
          </a:p>
        </p:txBody>
      </p:sp>
    </p:spTree>
    <p:extLst>
      <p:ext uri="{BB962C8B-B14F-4D97-AF65-F5344CB8AC3E}">
        <p14:creationId xmlns="" xmlns:p14="http://schemas.microsoft.com/office/powerpoint/2010/main" val="31553174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baseline="0" dirty="0" smtClean="0"/>
              <a:t>To routinize adult immunization in clinical settings, health departments have a critical role in promoting the adult immunization practice standards. The four components of the standards are: assess immunization status of all adult patients at every clinical encounter, strongly recommend vaccines they need, administer the needed vaccines or refer the patient to a provider who can, and document vaccines received by the patient in the state vaccine registry.</a:t>
            </a:r>
          </a:p>
          <a:p>
            <a:endParaRPr lang="en-GB"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63</a:t>
            </a:fld>
            <a:endParaRPr lang="en-US"/>
          </a:p>
        </p:txBody>
      </p:sp>
    </p:spTree>
    <p:extLst>
      <p:ext uri="{BB962C8B-B14F-4D97-AF65-F5344CB8AC3E}">
        <p14:creationId xmlns="" xmlns:p14="http://schemas.microsoft.com/office/powerpoint/2010/main" val="24470702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E4E3B34-75E3-486B-9836-5F645B447493}" type="slidenum">
              <a:rPr lang="en-US" smtClean="0"/>
              <a:pPr/>
              <a:t>65</a:t>
            </a:fld>
            <a:endParaRPr lang="en-US" dirty="0"/>
          </a:p>
        </p:txBody>
      </p:sp>
    </p:spTree>
    <p:extLst>
      <p:ext uri="{BB962C8B-B14F-4D97-AF65-F5344CB8AC3E}">
        <p14:creationId xmlns="" xmlns:p14="http://schemas.microsoft.com/office/powerpoint/2010/main" val="19125342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67</a:t>
            </a:fld>
            <a:endParaRPr lang="en-US"/>
          </a:p>
        </p:txBody>
      </p:sp>
    </p:spTree>
    <p:extLst>
      <p:ext uri="{BB962C8B-B14F-4D97-AF65-F5344CB8AC3E}">
        <p14:creationId xmlns="" xmlns:p14="http://schemas.microsoft.com/office/powerpoint/2010/main" val="12822929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available resources</a:t>
            </a:r>
            <a:r>
              <a:rPr lang="en-US" baseline="0" dirty="0" smtClean="0"/>
              <a:t> to promote adult immunizations. A few are listed here. [Add state and local resources.]</a:t>
            </a:r>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68</a:t>
            </a:fld>
            <a:endParaRPr lang="en-US"/>
          </a:p>
        </p:txBody>
      </p:sp>
    </p:spTree>
    <p:extLst>
      <p:ext uri="{BB962C8B-B14F-4D97-AF65-F5344CB8AC3E}">
        <p14:creationId xmlns="" xmlns:p14="http://schemas.microsoft.com/office/powerpoint/2010/main" val="32625583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15000"/>
              </a:lnSpc>
              <a:spcBef>
                <a:spcPts val="0"/>
              </a:spcBef>
              <a:spcAft>
                <a:spcPts val="1000"/>
              </a:spcAft>
            </a:pPr>
            <a:r>
              <a:rPr lang="en-US" sz="1200" dirty="0" smtClean="0">
                <a:latin typeface="AR BLANCA"/>
                <a:ea typeface="Calibri"/>
                <a:cs typeface="Times New Roman"/>
              </a:rPr>
              <a:t>“Let’s start afresh today, and do the good things we didn’t do yesterday, let’s vaccinate all our adult patients’ whenever it is indicated”</a:t>
            </a:r>
            <a:endParaRPr lang="en-US" sz="1200" dirty="0" smtClean="0">
              <a:latin typeface="+mn-lt"/>
              <a:ea typeface="Calibri"/>
              <a:cs typeface="Times New Roman"/>
            </a:endParaRPr>
          </a:p>
          <a:p>
            <a:pPr marL="0" marR="0" algn="r">
              <a:lnSpc>
                <a:spcPct val="115000"/>
              </a:lnSpc>
              <a:spcBef>
                <a:spcPts val="0"/>
              </a:spcBef>
              <a:spcAft>
                <a:spcPts val="1000"/>
              </a:spcAft>
            </a:pPr>
            <a:r>
              <a:rPr lang="en-US" sz="1200" dirty="0" smtClean="0">
                <a:latin typeface="AR BLANCA"/>
                <a:ea typeface="Calibri"/>
                <a:cs typeface="Times New Roman"/>
              </a:rPr>
              <a:t>Litty Varghese</a:t>
            </a:r>
            <a:endParaRPr lang="en-US" sz="1200" dirty="0" smtClean="0">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1FD95C5E-205B-4BA1-9BA8-AAFA119E6F50}" type="slidenum">
              <a:rPr lang="en-US" smtClean="0"/>
              <a:pPr/>
              <a:t>70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Tree>
    <p:extLst>
      <p:ext uri="{BB962C8B-B14F-4D97-AF65-F5344CB8AC3E}">
        <p14:creationId xmlns="" xmlns:p14="http://schemas.microsoft.com/office/powerpoint/2010/main" val="390831772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63021815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152630394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Tree>
    <p:extLst>
      <p:ext uri="{BB962C8B-B14F-4D97-AF65-F5344CB8AC3E}">
        <p14:creationId xmlns="" xmlns:p14="http://schemas.microsoft.com/office/powerpoint/2010/main" val="225196490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 </a:t>
            </a:r>
            <a:endParaRPr lang="en-US" dirty="0"/>
          </a:p>
        </p:txBody>
      </p:sp>
    </p:spTree>
    <p:extLst>
      <p:ext uri="{BB962C8B-B14F-4D97-AF65-F5344CB8AC3E}">
        <p14:creationId xmlns="" xmlns:p14="http://schemas.microsoft.com/office/powerpoint/2010/main" val="16816644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extLst>
      <p:ext uri="{BB962C8B-B14F-4D97-AF65-F5344CB8AC3E}">
        <p14:creationId xmlns="" xmlns:p14="http://schemas.microsoft.com/office/powerpoint/2010/main" val="391693926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311806532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extLst>
      <p:ext uri="{BB962C8B-B14F-4D97-AF65-F5344CB8AC3E}">
        <p14:creationId xmlns="" xmlns:p14="http://schemas.microsoft.com/office/powerpoint/2010/main" val="83540136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Tree>
    <p:extLst>
      <p:ext uri="{BB962C8B-B14F-4D97-AF65-F5344CB8AC3E}">
        <p14:creationId xmlns="" xmlns:p14="http://schemas.microsoft.com/office/powerpoint/2010/main" val="97571668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994FC9A-D0D0-4FA2-88F0-F0CDFC5219CC}" type="slidenum">
              <a:rPr lang="en-US" smtClean="0">
                <a:solidFill>
                  <a:prstClr val="black"/>
                </a:solidFill>
              </a:rPr>
              <a:pPr/>
              <a:t>‹#›</a:t>
            </a:fld>
            <a:endParaRPr lang="en-US" dirty="0">
              <a:solidFill>
                <a:prstClr val="black"/>
              </a:solidFill>
            </a:endParaRPr>
          </a:p>
        </p:txBody>
      </p:sp>
    </p:spTree>
    <p:extLst>
      <p:ext uri="{BB962C8B-B14F-4D97-AF65-F5344CB8AC3E}">
        <p14:creationId xmlns="" xmlns:p14="http://schemas.microsoft.com/office/powerpoint/2010/main" val="1092443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6795" y="304513"/>
            <a:ext cx="8230410" cy="1143540"/>
          </a:xfrm>
          <a:prstGeom prst="rect">
            <a:avLst/>
          </a:prstGeom>
        </p:spPr>
        <p:txBody>
          <a:bodyPr lIns="93296" tIns="46648" rIns="93296" bIns="46648"/>
          <a:lstStyle/>
          <a:p>
            <a:r>
              <a:rPr lang="en-US" smtClean="0"/>
              <a:t>Click to edit Master title style</a:t>
            </a:r>
            <a:endParaRPr lang="en-US"/>
          </a:p>
        </p:txBody>
      </p:sp>
      <p:sp>
        <p:nvSpPr>
          <p:cNvPr id="3" name="Content Placeholder 2"/>
          <p:cNvSpPr>
            <a:spLocks noGrp="1"/>
          </p:cNvSpPr>
          <p:nvPr>
            <p:ph sz="half" idx="1"/>
          </p:nvPr>
        </p:nvSpPr>
        <p:spPr>
          <a:xfrm>
            <a:off x="456795" y="1600424"/>
            <a:ext cx="4036642" cy="4525567"/>
          </a:xfrm>
          <a:prstGeom prst="rect">
            <a:avLst/>
          </a:prstGeom>
        </p:spPr>
        <p:txBody>
          <a:bodyPr lIns="93296" tIns="46648" rIns="93296" bIns="46648"/>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942" y="1600424"/>
            <a:ext cx="4038263" cy="4525567"/>
          </a:xfrm>
          <a:prstGeom prst="rect">
            <a:avLst/>
          </a:prstGeom>
        </p:spPr>
        <p:txBody>
          <a:bodyPr lIns="93296" tIns="46648" rIns="93296" bIns="46648"/>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457346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a:prstGeom prst="rect">
            <a:avLst/>
          </a:prstGeom>
        </p:spPr>
        <p:txBody>
          <a:bodyPr/>
          <a:lstStyle/>
          <a:p>
            <a:endParaRPr lang="en-US" dirty="0"/>
          </a:p>
        </p:txBody>
      </p:sp>
    </p:spTree>
    <p:extLst>
      <p:ext uri="{BB962C8B-B14F-4D97-AF65-F5344CB8AC3E}">
        <p14:creationId xmlns="" xmlns:p14="http://schemas.microsoft.com/office/powerpoint/2010/main" val="3354419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lIns="91429" tIns="45714" rIns="91429" bIns="45714"/>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lIns="91429" tIns="45714" rIns="91429" bIns="45714"/>
          <a:lstStyle>
            <a:lvl1pPr marL="0" indent="0" algn="ctr">
              <a:buNone/>
              <a:defRPr sz="2000" b="1" baseline="0">
                <a:solidFill>
                  <a:schemeClr val="bg2"/>
                </a:solidFill>
                <a:effectLst/>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lIns="91429" tIns="45714" rIns="91429" bIns="45714"/>
          <a:lstStyle>
            <a:lvl1pPr algn="ctr">
              <a:lnSpc>
                <a:spcPts val="1999"/>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lIns="91429" tIns="45714" rIns="91429" bIns="45714"/>
          <a:lstStyle>
            <a:lvl1pPr>
              <a:buNone/>
              <a:defRPr sz="1000" baseline="0">
                <a:solidFill>
                  <a:schemeClr val="bg1"/>
                </a:solidFill>
              </a:defRPr>
            </a:lvl1pPr>
          </a:lstStyle>
          <a:p>
            <a:r>
              <a:rPr lang="en-US" dirty="0" smtClean="0"/>
              <a:t>Place Descriptor Here</a:t>
            </a:r>
            <a:endParaRPr lang="en-US" dirty="0"/>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lIns="91429" tIns="45714" rIns="91429" bIns="45714"/>
          <a:lstStyle>
            <a:lvl1pPr>
              <a:buNone/>
              <a:defRPr sz="1000" baseline="0">
                <a:solidFill>
                  <a:schemeClr val="bg1"/>
                </a:solidFill>
              </a:defRPr>
            </a:lvl1pPr>
          </a:lstStyle>
          <a:p>
            <a:r>
              <a:rPr lang="en-US" dirty="0" smtClean="0"/>
              <a:t>Place Descriptor Here</a:t>
            </a:r>
            <a:endParaRPr lang="en-US" dirty="0"/>
          </a:p>
        </p:txBody>
      </p:sp>
    </p:spTree>
    <p:extLst>
      <p:ext uri="{BB962C8B-B14F-4D97-AF65-F5344CB8AC3E}">
        <p14:creationId xmlns="" xmlns:p14="http://schemas.microsoft.com/office/powerpoint/2010/main" val="74557921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lIns="91429" tIns="45714" rIns="91429" bIns="45714"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lIns="91429" tIns="45714" rIns="91429" bIns="45714"/>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lIns="91429" tIns="45714" rIns="91429" bIns="45714"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149168754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lIns="91429" tIns="45714" rIns="91429" bIns="45714"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lIns="91429" tIns="45714" rIns="91429" bIns="45714"/>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lIns="91429" tIns="45714" rIns="91429" bIns="45714"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378608722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lIns="91429" tIns="45714" rIns="91429" bIns="45714"/>
          <a:lstStyle>
            <a:lvl1pPr marL="0" indent="0" algn="ctr">
              <a:buNone/>
              <a:defRPr sz="2000" b="1" baseline="0">
                <a:solidFill>
                  <a:schemeClr val="bg2"/>
                </a:solidFill>
                <a:effectLst/>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lIns="91429" tIns="45714" rIns="91429" bIns="45714"/>
          <a:lstStyle>
            <a:lvl1pPr algn="ctr">
              <a:lnSpc>
                <a:spcPts val="1999"/>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lIns="91429" tIns="45714" rIns="91429" bIns="45714"/>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Tree>
    <p:extLst>
      <p:ext uri="{BB962C8B-B14F-4D97-AF65-F5344CB8AC3E}">
        <p14:creationId xmlns="" xmlns:p14="http://schemas.microsoft.com/office/powerpoint/2010/main" val="71750134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lIns="91429" tIns="45714" rIns="91429" bIns="45714"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lIns="91429" tIns="45714" rIns="91429" bIns="45714"/>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1905000" y="5791200"/>
            <a:ext cx="6781800" cy="609600"/>
          </a:xfrm>
          <a:prstGeom prst="rect">
            <a:avLst/>
          </a:prstGeom>
        </p:spPr>
        <p:txBody>
          <a:bodyPr lIns="91429" tIns="45714" rIns="91429" bIns="45714" anchor="b"/>
          <a:lstStyle>
            <a:lvl1pPr>
              <a:buNone/>
              <a:defRPr sz="1100">
                <a:solidFill>
                  <a:schemeClr val="tx1"/>
                </a:solidFill>
              </a:defRPr>
            </a:lvl1pPr>
          </a:lstStyle>
          <a:p>
            <a:r>
              <a:rPr lang="en-US" dirty="0" smtClean="0"/>
              <a:t>* Citations, references, and credits – Myriad Pro, 11pt </a:t>
            </a:r>
            <a:endParaRPr lang="en-US" dirty="0"/>
          </a:p>
        </p:txBody>
      </p:sp>
    </p:spTree>
    <p:extLst>
      <p:ext uri="{BB962C8B-B14F-4D97-AF65-F5344CB8AC3E}">
        <p14:creationId xmlns="" xmlns:p14="http://schemas.microsoft.com/office/powerpoint/2010/main" val="342258853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1"/>
            <a:ext cx="7772400" cy="1362075"/>
          </a:xfrm>
          <a:prstGeom prst="rect">
            <a:avLst/>
          </a:prstGeom>
        </p:spPr>
        <p:txBody>
          <a:bodyPr lIns="91429" tIns="45714" rIns="91429" bIns="45714" anchor="t"/>
          <a:lstStyle>
            <a:lvl1pPr algn="l">
              <a:lnSpc>
                <a:spcPts val="3800"/>
              </a:lnSpc>
              <a:defRPr sz="3600" b="1" cap="all" baseline="0">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lIns="91429" tIns="45714" rIns="91429" bIns="45714" anchor="b"/>
          <a:lstStyle>
            <a:lvl1pPr marL="0" indent="0">
              <a:lnSpc>
                <a:spcPts val="2200"/>
              </a:lnSpc>
              <a:buNone/>
              <a:defRPr sz="2000" baseline="0">
                <a:solidFill>
                  <a:schemeClr val="bg2"/>
                </a:solidFill>
              </a:defRPr>
            </a:lvl1pPr>
            <a:lvl2pPr marL="457146" indent="0">
              <a:buNone/>
              <a:defRPr sz="1800">
                <a:solidFill>
                  <a:schemeClr val="tx1">
                    <a:tint val="75000"/>
                  </a:schemeClr>
                </a:solidFill>
              </a:defRPr>
            </a:lvl2pPr>
            <a:lvl3pPr marL="914293"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3" indent="0">
              <a:buNone/>
              <a:defRPr sz="1400">
                <a:solidFill>
                  <a:schemeClr val="tx1">
                    <a:tint val="75000"/>
                  </a:schemeClr>
                </a:solidFill>
              </a:defRPr>
            </a:lvl6pPr>
            <a:lvl7pPr marL="2742879"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en-US" dirty="0" smtClean="0"/>
              <a:t>Subhead – Myriad Pro, 20pt</a:t>
            </a:r>
          </a:p>
        </p:txBody>
      </p:sp>
    </p:spTree>
    <p:extLst>
      <p:ext uri="{BB962C8B-B14F-4D97-AF65-F5344CB8AC3E}">
        <p14:creationId xmlns="" xmlns:p14="http://schemas.microsoft.com/office/powerpoint/2010/main" val="3428895851"/>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lIns="91429" tIns="45714" rIns="91429" bIns="45714" anchor="b"/>
          <a:lstStyle>
            <a:lvl1pPr algn="l">
              <a:defRPr sz="2000" b="1" baseline="0">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lIns="91429" tIns="45714" rIns="91429" bIns="45714"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1" y="1435101"/>
            <a:ext cx="3008313" cy="4356099"/>
          </a:xfrm>
          <a:prstGeom prst="rect">
            <a:avLst/>
          </a:prstGeom>
        </p:spPr>
        <p:txBody>
          <a:bodyPr lIns="91429" tIns="45714" rIns="91429" bIns="45714"/>
          <a:lstStyle>
            <a:lvl1pPr marL="0" indent="0">
              <a:buNone/>
              <a:defRPr sz="1400" baseline="0">
                <a:solidFill>
                  <a:schemeClr val="bg2"/>
                </a:solidFill>
              </a:defRPr>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dirty="0" smtClean="0"/>
              <a:t>Paragraph of type</a:t>
            </a:r>
          </a:p>
          <a:p>
            <a:pPr lvl="0"/>
            <a:r>
              <a:rPr lang="en-US" dirty="0" smtClean="0"/>
              <a:t>Myriad Pro, 14pt</a:t>
            </a:r>
          </a:p>
        </p:txBody>
      </p:sp>
      <p:sp>
        <p:nvSpPr>
          <p:cNvPr id="7" name="Text Placeholder 5"/>
          <p:cNvSpPr>
            <a:spLocks noGrp="1"/>
          </p:cNvSpPr>
          <p:nvPr userDrawn="1">
            <p:ph type="body" sz="quarter" idx="11" hasCustomPrompt="1"/>
          </p:nvPr>
        </p:nvSpPr>
        <p:spPr>
          <a:xfrm>
            <a:off x="457200" y="5791200"/>
            <a:ext cx="8229600" cy="609600"/>
          </a:xfrm>
          <a:prstGeom prst="rect">
            <a:avLst/>
          </a:prstGeom>
        </p:spPr>
        <p:txBody>
          <a:bodyPr lIns="91429" tIns="45714" rIns="91429" bIns="45714"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14504838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lIns="91429" tIns="45714" rIns="91429" bIns="45714" anchor="b"/>
          <a:lstStyle>
            <a:lvl1pPr algn="l">
              <a:defRPr sz="2000" b="1" baseline="0">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lIns="91429" tIns="45714" rIns="91429" bIns="45714"/>
          <a:lstStyle>
            <a:lvl1pPr marL="0" indent="0">
              <a:buNone/>
              <a:defRPr sz="3200"/>
            </a:lvl1pPr>
            <a:lvl2pPr marL="457146" indent="0">
              <a:buNone/>
              <a:defRPr sz="2800"/>
            </a:lvl2pPr>
            <a:lvl3pPr marL="914293" indent="0">
              <a:buNone/>
              <a:defRPr sz="2400"/>
            </a:lvl3pPr>
            <a:lvl4pPr marL="1371440" indent="0">
              <a:buNone/>
              <a:defRPr sz="2000"/>
            </a:lvl4pPr>
            <a:lvl5pPr marL="1828586" indent="0">
              <a:buNone/>
              <a:defRPr sz="2000"/>
            </a:lvl5pPr>
            <a:lvl6pPr marL="2285733" indent="0">
              <a:buNone/>
              <a:defRPr sz="2000"/>
            </a:lvl6pPr>
            <a:lvl7pPr marL="2742879" indent="0">
              <a:buNone/>
              <a:defRPr sz="2000"/>
            </a:lvl7pPr>
            <a:lvl8pPr marL="3200026" indent="0">
              <a:buNone/>
              <a:defRPr sz="2000"/>
            </a:lvl8pPr>
            <a:lvl9pPr marL="3657172" indent="0">
              <a:buNone/>
              <a:defRPr sz="2000"/>
            </a:lvl9pPr>
          </a:lstStyle>
          <a:p>
            <a:r>
              <a:rPr lang="en-US" dirty="0"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lIns="91429" tIns="45714" rIns="91429" bIns="45714"/>
          <a:lstStyle>
            <a:lvl1pPr marL="0" indent="0">
              <a:buNone/>
              <a:defRPr sz="1400" baseline="0">
                <a:solidFill>
                  <a:schemeClr val="bg2"/>
                </a:solidFill>
              </a:defRPr>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dirty="0" smtClean="0"/>
              <a:t>Caption or credits for photo – Myriad Pro, 14pt</a:t>
            </a:r>
          </a:p>
        </p:txBody>
      </p:sp>
    </p:spTree>
    <p:extLst>
      <p:ext uri="{BB962C8B-B14F-4D97-AF65-F5344CB8AC3E}">
        <p14:creationId xmlns="" xmlns:p14="http://schemas.microsoft.com/office/powerpoint/2010/main" val="362206416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2057400"/>
            <a:ext cx="6400800" cy="2057400"/>
          </a:xfrm>
          <a:prstGeom prst="rect">
            <a:avLst/>
          </a:prstGeom>
        </p:spPr>
        <p:txBody>
          <a:bodyPr lIns="91429" tIns="45714" rIns="91429" bIns="45714"/>
          <a:lstStyle>
            <a:lvl1pPr marL="0" indent="0" algn="ctr">
              <a:buNone/>
              <a:defRPr sz="2800" b="1" baseline="0">
                <a:solidFill>
                  <a:schemeClr val="bg2"/>
                </a:solidFill>
                <a:effectLst/>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dirty="0" smtClean="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lIns="91429" tIns="45714" rIns="91429" bIns="45714"/>
          <a:lstStyle>
            <a:lvl1pPr>
              <a:buNone/>
              <a:defRPr sz="1000" baseline="0">
                <a:solidFill>
                  <a:schemeClr val="bg1"/>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lIns="91429" tIns="45714" rIns="91429" bIns="45714"/>
          <a:lstStyle>
            <a:lvl1pPr>
              <a:buNone/>
              <a:defRPr sz="1000" baseline="0">
                <a:solidFill>
                  <a:schemeClr val="bg1"/>
                </a:solidFill>
              </a:defRPr>
            </a:lvl1pPr>
          </a:lstStyle>
          <a:p>
            <a:r>
              <a:rPr lang="en-US" dirty="0" smtClean="0"/>
              <a:t>Place Descriptor Here</a:t>
            </a:r>
            <a:endParaRPr lang="en-US" dirty="0"/>
          </a:p>
        </p:txBody>
      </p:sp>
    </p:spTree>
    <p:extLst>
      <p:ext uri="{BB962C8B-B14F-4D97-AF65-F5344CB8AC3E}">
        <p14:creationId xmlns="" xmlns:p14="http://schemas.microsoft.com/office/powerpoint/2010/main" val="273642673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29" tIns="45714" rIns="91429" bIns="45714"/>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lIns="91429" tIns="45714" rIns="91429" bIns="45714"/>
          <a:lstStyle/>
          <a:p>
            <a:pPr defTabSz="914293"/>
            <a:endParaRPr lang="en-US" dirty="0">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lIns="91429" tIns="45714" rIns="91429" bIns="45714"/>
          <a:lstStyle/>
          <a:p>
            <a:pPr defTabSz="914293"/>
            <a:endParaRPr lang="en-US" dirty="0">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lIns="91429" tIns="45714" rIns="91429" bIns="45714"/>
          <a:lstStyle/>
          <a:p>
            <a:pPr defTabSz="914293"/>
            <a:fld id="{D9150E1A-5D93-4643-BFC2-BB1CC4186802}" type="slidenum">
              <a:rPr lang="en-US" smtClean="0">
                <a:solidFill>
                  <a:prstClr val="black"/>
                </a:solidFill>
              </a:rPr>
              <a:pPr defTabSz="914293"/>
              <a:t>‹#›</a:t>
            </a:fld>
            <a:endParaRPr lang="en-US" dirty="0">
              <a:solidFill>
                <a:prstClr val="black"/>
              </a:solidFill>
            </a:endParaRPr>
          </a:p>
        </p:txBody>
      </p:sp>
    </p:spTree>
    <p:extLst>
      <p:ext uri="{BB962C8B-B14F-4D97-AF65-F5344CB8AC3E}">
        <p14:creationId xmlns="" xmlns:p14="http://schemas.microsoft.com/office/powerpoint/2010/main" val="8932337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29" tIns="45714" rIns="91429" bIns="45714" anchor="b"/>
          <a:lstStyle>
            <a:lvl1pPr>
              <a:lnSpc>
                <a:spcPts val="2998"/>
              </a:lnSpc>
              <a:defRPr sz="2800" b="1" baseline="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lIns="91429" tIns="45714" rIns="91429" bIns="45714"/>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457200" y="5791200"/>
            <a:ext cx="8229600" cy="609600"/>
          </a:xfrm>
          <a:prstGeom prst="rect">
            <a:avLst/>
          </a:prstGeom>
        </p:spPr>
        <p:txBody>
          <a:bodyPr lIns="91429" tIns="45714" rIns="91429" bIns="45714" anchor="b"/>
          <a:lstStyle>
            <a:lvl1pPr>
              <a:buNone/>
              <a:defRPr sz="1100">
                <a:solidFill>
                  <a:schemeClr val="tx1"/>
                </a:solidFill>
              </a:defRPr>
            </a:lvl1pPr>
          </a:lstStyle>
          <a:p>
            <a:pPr lvl="0"/>
            <a:r>
              <a:rPr lang="en-US" smtClean="0"/>
              <a:t>Click to edit Master text styles</a:t>
            </a:r>
          </a:p>
        </p:txBody>
      </p:sp>
    </p:spTree>
    <p:extLst>
      <p:ext uri="{BB962C8B-B14F-4D97-AF65-F5344CB8AC3E}">
        <p14:creationId xmlns="" xmlns:p14="http://schemas.microsoft.com/office/powerpoint/2010/main" val="171122104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Tree>
    <p:extLst>
      <p:ext uri="{BB962C8B-B14F-4D97-AF65-F5344CB8AC3E}">
        <p14:creationId xmlns="" xmlns:p14="http://schemas.microsoft.com/office/powerpoint/2010/main" val="397956193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212543800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281031660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Tree>
    <p:extLst>
      <p:ext uri="{BB962C8B-B14F-4D97-AF65-F5344CB8AC3E}">
        <p14:creationId xmlns="" xmlns:p14="http://schemas.microsoft.com/office/powerpoint/2010/main" val="268271972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 </a:t>
            </a:r>
            <a:endParaRPr lang="en-US" dirty="0"/>
          </a:p>
        </p:txBody>
      </p:sp>
    </p:spTree>
    <p:extLst>
      <p:ext uri="{BB962C8B-B14F-4D97-AF65-F5344CB8AC3E}">
        <p14:creationId xmlns="" xmlns:p14="http://schemas.microsoft.com/office/powerpoint/2010/main" val="410015904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extLst>
      <p:ext uri="{BB962C8B-B14F-4D97-AF65-F5344CB8AC3E}">
        <p14:creationId xmlns="" xmlns:p14="http://schemas.microsoft.com/office/powerpoint/2010/main" val="67173622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1710274536"/>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extLst>
      <p:ext uri="{BB962C8B-B14F-4D97-AF65-F5344CB8AC3E}">
        <p14:creationId xmlns="" xmlns:p14="http://schemas.microsoft.com/office/powerpoint/2010/main" val="50887154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Tree>
    <p:extLst>
      <p:ext uri="{BB962C8B-B14F-4D97-AF65-F5344CB8AC3E}">
        <p14:creationId xmlns="" xmlns:p14="http://schemas.microsoft.com/office/powerpoint/2010/main" val="290790853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dirty="0">
              <a:solidFill>
                <a:srgbClr val="0039A6"/>
              </a:solidFill>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dirty="0">
              <a:solidFill>
                <a:srgbClr val="0039A6"/>
              </a:solidFill>
            </a:endParaRPr>
          </a:p>
        </p:txBody>
      </p:sp>
      <p:sp>
        <p:nvSpPr>
          <p:cNvPr id="4" name="Slide Number Placeholder 3"/>
          <p:cNvSpPr>
            <a:spLocks noGrp="1"/>
          </p:cNvSpPr>
          <p:nvPr>
            <p:ph type="sldNum" sz="quarter" idx="12"/>
          </p:nvPr>
        </p:nvSpPr>
        <p:spPr>
          <a:xfrm>
            <a:off x="6553200" y="6248400"/>
            <a:ext cx="1905000" cy="457200"/>
          </a:xfrm>
          <a:prstGeom prst="rect">
            <a:avLst/>
          </a:prstGeom>
        </p:spPr>
        <p:txBody>
          <a:bodyPr/>
          <a:lstStyle>
            <a:lvl1pPr>
              <a:defRPr/>
            </a:lvl1pPr>
          </a:lstStyle>
          <a:p>
            <a:fld id="{EB67C689-3274-4A03-BA4A-08923F70E2C5}" type="slidenum">
              <a:rPr lang="en-US">
                <a:solidFill>
                  <a:srgbClr val="0039A6"/>
                </a:solidFill>
              </a:rPr>
              <a:pPr/>
              <a:t>‹#›</a:t>
            </a:fld>
            <a:endParaRPr lang="en-US" dirty="0">
              <a:solidFill>
                <a:srgbClr val="0039A6"/>
              </a:solidFill>
            </a:endParaRPr>
          </a:p>
        </p:txBody>
      </p:sp>
    </p:spTree>
    <p:extLst>
      <p:ext uri="{BB962C8B-B14F-4D97-AF65-F5344CB8AC3E}">
        <p14:creationId xmlns="" xmlns:p14="http://schemas.microsoft.com/office/powerpoint/2010/main" val="33001014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lnSpc>
                <a:spcPts val="2999"/>
              </a:lnSpc>
              <a:defRPr sz="2800" b="1" baseline="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457200" y="5791200"/>
            <a:ext cx="8229600" cy="609600"/>
          </a:xfrm>
          <a:prstGeom prst="rect">
            <a:avLst/>
          </a:prstGeom>
        </p:spPr>
        <p:txBody>
          <a:bodyPr anchor="b"/>
          <a:lstStyle>
            <a:lvl1pPr>
              <a:buNone/>
              <a:defRPr sz="1100">
                <a:solidFill>
                  <a:schemeClr val="tx1"/>
                </a:solidFill>
              </a:defRPr>
            </a:lvl1pPr>
          </a:lstStyle>
          <a:p>
            <a:pPr lvl="0"/>
            <a:r>
              <a:rPr lang="en-US" smtClean="0"/>
              <a:t>Click to edit Master text styles</a:t>
            </a:r>
          </a:p>
        </p:txBody>
      </p:sp>
    </p:spTree>
    <p:extLst>
      <p:ext uri="{BB962C8B-B14F-4D97-AF65-F5344CB8AC3E}">
        <p14:creationId xmlns="" xmlns:p14="http://schemas.microsoft.com/office/powerpoint/2010/main" val="1375800406"/>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srgbClr val="0039A6"/>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39A6"/>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30CE406-1261-4D9C-BC46-B01901CEC2C7}" type="slidenum">
              <a:rPr lang="en-US" smtClean="0">
                <a:solidFill>
                  <a:srgbClr val="0039A6"/>
                </a:solidFill>
              </a:rPr>
              <a:pPr/>
              <a:t>‹#›</a:t>
            </a:fld>
            <a:endParaRPr lang="en-US">
              <a:solidFill>
                <a:srgbClr val="0039A6"/>
              </a:solidFill>
            </a:endParaRPr>
          </a:p>
        </p:txBody>
      </p:sp>
    </p:spTree>
    <p:extLst>
      <p:ext uri="{BB962C8B-B14F-4D97-AF65-F5344CB8AC3E}">
        <p14:creationId xmlns="" xmlns:p14="http://schemas.microsoft.com/office/powerpoint/2010/main" val="39104220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6400800" cy="457200"/>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066800"/>
            <a:ext cx="4038600" cy="50593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066800"/>
            <a:ext cx="4038600" cy="50593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553200"/>
            <a:ext cx="2133600" cy="228600"/>
          </a:xfrm>
          <a:prstGeom prst="rect">
            <a:avLst/>
          </a:prstGeom>
          <a:ln/>
        </p:spPr>
        <p:txBody>
          <a:bodyPr/>
          <a:lstStyle>
            <a:lvl1pPr>
              <a:defRPr/>
            </a:lvl1pPr>
          </a:lstStyle>
          <a:p>
            <a:pPr>
              <a:defRPr/>
            </a:pPr>
            <a:endParaRPr lang="en-US">
              <a:solidFill>
                <a:srgbClr val="0039A6"/>
              </a:solidFill>
            </a:endParaRPr>
          </a:p>
        </p:txBody>
      </p:sp>
      <p:sp>
        <p:nvSpPr>
          <p:cNvPr id="6" name="Footer Placeholder 5"/>
          <p:cNvSpPr>
            <a:spLocks noGrp="1" noChangeArrowheads="1"/>
          </p:cNvSpPr>
          <p:nvPr>
            <p:ph type="ftr" sz="quarter" idx="11"/>
          </p:nvPr>
        </p:nvSpPr>
        <p:spPr>
          <a:xfrm>
            <a:off x="3124200" y="6553200"/>
            <a:ext cx="2895600" cy="228600"/>
          </a:xfrm>
          <a:prstGeom prst="rect">
            <a:avLst/>
          </a:prstGeom>
          <a:ln/>
        </p:spPr>
        <p:txBody>
          <a:bodyPr/>
          <a:lstStyle>
            <a:lvl1pPr>
              <a:defRPr/>
            </a:lvl1pPr>
          </a:lstStyle>
          <a:p>
            <a:pPr>
              <a:defRPr/>
            </a:pPr>
            <a:endParaRPr lang="en-US">
              <a:solidFill>
                <a:srgbClr val="0039A6"/>
              </a:solidFill>
            </a:endParaRPr>
          </a:p>
        </p:txBody>
      </p:sp>
      <p:sp>
        <p:nvSpPr>
          <p:cNvPr id="7" name="Slide Number Placeholder 6"/>
          <p:cNvSpPr>
            <a:spLocks noGrp="1" noChangeArrowheads="1"/>
          </p:cNvSpPr>
          <p:nvPr>
            <p:ph type="sldNum" sz="quarter" idx="12"/>
          </p:nvPr>
        </p:nvSpPr>
        <p:spPr>
          <a:xfrm>
            <a:off x="6553200" y="6537325"/>
            <a:ext cx="2133600" cy="244475"/>
          </a:xfrm>
          <a:prstGeom prst="rect">
            <a:avLst/>
          </a:prstGeom>
          <a:ln/>
        </p:spPr>
        <p:txBody>
          <a:bodyPr/>
          <a:lstStyle>
            <a:lvl1pPr>
              <a:defRPr/>
            </a:lvl1pPr>
          </a:lstStyle>
          <a:p>
            <a:pPr>
              <a:defRPr/>
            </a:pPr>
            <a:fld id="{C6BE928D-DECD-46E2-BF1C-2AD5E873A473}" type="slidenum">
              <a:rPr lang="en-US">
                <a:solidFill>
                  <a:srgbClr val="0039A6"/>
                </a:solidFill>
              </a:rPr>
              <a:pPr>
                <a:defRPr/>
              </a:pPr>
              <a:t>‹#›</a:t>
            </a:fld>
            <a:endParaRPr lang="en-US">
              <a:solidFill>
                <a:srgbClr val="0039A6"/>
              </a:solidFill>
            </a:endParaRPr>
          </a:p>
        </p:txBody>
      </p:sp>
    </p:spTree>
    <p:extLst>
      <p:ext uri="{BB962C8B-B14F-4D97-AF65-F5344CB8AC3E}">
        <p14:creationId xmlns="" xmlns:p14="http://schemas.microsoft.com/office/powerpoint/2010/main" val="22223601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3638"/>
            <a:ext cx="2133600" cy="457200"/>
          </a:xfrm>
          <a:prstGeom prst="rect">
            <a:avLst/>
          </a:prstGeom>
        </p:spPr>
        <p:txBody>
          <a:bodyPr/>
          <a:lstStyle>
            <a:lvl1pPr>
              <a:defRPr/>
            </a:lvl1pPr>
          </a:lstStyle>
          <a:p>
            <a:endParaRPr lang="en-US">
              <a:solidFill>
                <a:srgbClr val="0039A6"/>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solidFill>
                <a:srgbClr val="0039A6"/>
              </a:solidFill>
            </a:endParaRPr>
          </a:p>
        </p:txBody>
      </p:sp>
      <p:sp>
        <p:nvSpPr>
          <p:cNvPr id="5" name="Slide Number Placeholder 4"/>
          <p:cNvSpPr>
            <a:spLocks noGrp="1"/>
          </p:cNvSpPr>
          <p:nvPr>
            <p:ph type="sldNum" sz="quarter" idx="12"/>
          </p:nvPr>
        </p:nvSpPr>
        <p:spPr>
          <a:xfrm>
            <a:off x="6553200" y="6243638"/>
            <a:ext cx="2133600" cy="457200"/>
          </a:xfrm>
          <a:prstGeom prst="rect">
            <a:avLst/>
          </a:prstGeom>
        </p:spPr>
        <p:txBody>
          <a:bodyPr/>
          <a:lstStyle>
            <a:lvl1pPr>
              <a:defRPr/>
            </a:lvl1pPr>
          </a:lstStyle>
          <a:p>
            <a:fld id="{FECFE8FD-89FE-4F13-9BC2-A5C101B58D11}" type="slidenum">
              <a:rPr lang="en-US">
                <a:solidFill>
                  <a:srgbClr val="0039A6"/>
                </a:solidFill>
              </a:rPr>
              <a:pPr/>
              <a:t>‹#›</a:t>
            </a:fld>
            <a:endParaRPr lang="en-US">
              <a:solidFill>
                <a:srgbClr val="0039A6"/>
              </a:solidFill>
            </a:endParaRPr>
          </a:p>
        </p:txBody>
      </p:sp>
    </p:spTree>
    <p:extLst>
      <p:ext uri="{BB962C8B-B14F-4D97-AF65-F5344CB8AC3E}">
        <p14:creationId xmlns="" xmlns:p14="http://schemas.microsoft.com/office/powerpoint/2010/main" val="28145000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Tree>
    <p:extLst>
      <p:ext uri="{BB962C8B-B14F-4D97-AF65-F5344CB8AC3E}">
        <p14:creationId xmlns="" xmlns:p14="http://schemas.microsoft.com/office/powerpoint/2010/main" val="235734572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2554814181"/>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297522296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smtClean="0"/>
              <a:t>Title of Presentation – Myriad Pro</a:t>
            </a:r>
            <a:br>
              <a:rPr lang="en-US" dirty="0" smtClean="0"/>
            </a:br>
            <a:r>
              <a:rPr lang="en-US" dirty="0" smtClean="0"/>
              <a:t> Bold, Shadow 28pt</a:t>
            </a:r>
            <a:endParaRPr lang="en-US" dirty="0"/>
          </a:p>
        </p:txBody>
      </p:sp>
    </p:spTree>
    <p:extLst>
      <p:ext uri="{BB962C8B-B14F-4D97-AF65-F5344CB8AC3E}">
        <p14:creationId xmlns="" xmlns:p14="http://schemas.microsoft.com/office/powerpoint/2010/main" val="152382781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 </a:t>
            </a:r>
            <a:endParaRPr lang="en-US" dirty="0"/>
          </a:p>
        </p:txBody>
      </p:sp>
    </p:spTree>
    <p:extLst>
      <p:ext uri="{BB962C8B-B14F-4D97-AF65-F5344CB8AC3E}">
        <p14:creationId xmlns="" xmlns:p14="http://schemas.microsoft.com/office/powerpoint/2010/main" val="284604533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extLst>
      <p:ext uri="{BB962C8B-B14F-4D97-AF65-F5344CB8AC3E}">
        <p14:creationId xmlns="" xmlns:p14="http://schemas.microsoft.com/office/powerpoint/2010/main" val="14826527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1249322603"/>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extLst>
      <p:ext uri="{BB962C8B-B14F-4D97-AF65-F5344CB8AC3E}">
        <p14:creationId xmlns="" xmlns:p14="http://schemas.microsoft.com/office/powerpoint/2010/main" val="223076702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smtClean="0"/>
              <a:t>Place Descriptor Here</a:t>
            </a:r>
            <a:endParaRPr lang="en-US" dirty="0"/>
          </a:p>
        </p:txBody>
      </p:sp>
    </p:spTree>
    <p:extLst>
      <p:ext uri="{BB962C8B-B14F-4D97-AF65-F5344CB8AC3E}">
        <p14:creationId xmlns="" xmlns:p14="http://schemas.microsoft.com/office/powerpoint/2010/main" val="74253625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a:lstStyle>
            <a:lvl1pPr>
              <a:defRPr/>
            </a:lvl1pPr>
          </a:lstStyle>
          <a:p>
            <a:endParaRPr lang="en-US" dirty="0">
              <a:solidFill>
                <a:srgbClr val="0039A6"/>
              </a:solidFill>
            </a:endParaRPr>
          </a:p>
        </p:txBody>
      </p:sp>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endParaRPr lang="en-US" dirty="0">
              <a:solidFill>
                <a:srgbClr val="0039A6"/>
              </a:solidFill>
            </a:endParaRPr>
          </a:p>
        </p:txBody>
      </p:sp>
      <p:sp>
        <p:nvSpPr>
          <p:cNvPr id="4" name="Slide Number Placeholder 3"/>
          <p:cNvSpPr>
            <a:spLocks noGrp="1"/>
          </p:cNvSpPr>
          <p:nvPr>
            <p:ph type="sldNum" sz="quarter" idx="12"/>
          </p:nvPr>
        </p:nvSpPr>
        <p:spPr>
          <a:xfrm>
            <a:off x="6553200" y="6248400"/>
            <a:ext cx="1905000" cy="457200"/>
          </a:xfrm>
          <a:prstGeom prst="rect">
            <a:avLst/>
          </a:prstGeom>
        </p:spPr>
        <p:txBody>
          <a:bodyPr/>
          <a:lstStyle>
            <a:lvl1pPr>
              <a:defRPr/>
            </a:lvl1pPr>
          </a:lstStyle>
          <a:p>
            <a:fld id="{EB67C689-3274-4A03-BA4A-08923F70E2C5}" type="slidenum">
              <a:rPr lang="en-US">
                <a:solidFill>
                  <a:srgbClr val="0039A6"/>
                </a:solidFill>
              </a:rPr>
              <a:pPr/>
              <a:t>‹#›</a:t>
            </a:fld>
            <a:endParaRPr lang="en-US" dirty="0">
              <a:solidFill>
                <a:srgbClr val="0039A6"/>
              </a:solidFill>
            </a:endParaRPr>
          </a:p>
        </p:txBody>
      </p:sp>
    </p:spTree>
    <p:extLst>
      <p:ext uri="{BB962C8B-B14F-4D97-AF65-F5344CB8AC3E}">
        <p14:creationId xmlns="" xmlns:p14="http://schemas.microsoft.com/office/powerpoint/2010/main" val="4516375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lnSpc>
                <a:spcPts val="2999"/>
              </a:lnSpc>
              <a:defRPr sz="2800" b="1" baseline="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457200" y="5791200"/>
            <a:ext cx="8229600" cy="609600"/>
          </a:xfrm>
          <a:prstGeom prst="rect">
            <a:avLst/>
          </a:prstGeom>
        </p:spPr>
        <p:txBody>
          <a:bodyPr anchor="b"/>
          <a:lstStyle>
            <a:lvl1pPr>
              <a:buNone/>
              <a:defRPr sz="1100">
                <a:solidFill>
                  <a:schemeClr val="tx1"/>
                </a:solidFill>
              </a:defRPr>
            </a:lvl1pPr>
          </a:lstStyle>
          <a:p>
            <a:pPr lvl="0"/>
            <a:r>
              <a:rPr lang="en-US" smtClean="0"/>
              <a:t>Click to edit Master text styles</a:t>
            </a:r>
          </a:p>
        </p:txBody>
      </p:sp>
    </p:spTree>
    <p:extLst>
      <p:ext uri="{BB962C8B-B14F-4D97-AF65-F5344CB8AC3E}">
        <p14:creationId xmlns="" xmlns:p14="http://schemas.microsoft.com/office/powerpoint/2010/main" val="267060895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6400800" cy="457200"/>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066800"/>
            <a:ext cx="4038600" cy="50593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066800"/>
            <a:ext cx="4038600" cy="50593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553200"/>
            <a:ext cx="2133600" cy="228600"/>
          </a:xfrm>
          <a:prstGeom prst="rect">
            <a:avLst/>
          </a:prstGeom>
          <a:ln/>
        </p:spPr>
        <p:txBody>
          <a:bodyPr/>
          <a:lstStyle>
            <a:lvl1pPr>
              <a:defRPr/>
            </a:lvl1pPr>
          </a:lstStyle>
          <a:p>
            <a:pPr>
              <a:defRPr/>
            </a:pPr>
            <a:endParaRPr lang="en-US">
              <a:solidFill>
                <a:srgbClr val="0039A6"/>
              </a:solidFill>
            </a:endParaRPr>
          </a:p>
        </p:txBody>
      </p:sp>
      <p:sp>
        <p:nvSpPr>
          <p:cNvPr id="6" name="Footer Placeholder 5"/>
          <p:cNvSpPr>
            <a:spLocks noGrp="1" noChangeArrowheads="1"/>
          </p:cNvSpPr>
          <p:nvPr>
            <p:ph type="ftr" sz="quarter" idx="11"/>
          </p:nvPr>
        </p:nvSpPr>
        <p:spPr>
          <a:xfrm>
            <a:off x="3124200" y="6553200"/>
            <a:ext cx="2895600" cy="228600"/>
          </a:xfrm>
          <a:prstGeom prst="rect">
            <a:avLst/>
          </a:prstGeom>
          <a:ln/>
        </p:spPr>
        <p:txBody>
          <a:bodyPr/>
          <a:lstStyle>
            <a:lvl1pPr>
              <a:defRPr/>
            </a:lvl1pPr>
          </a:lstStyle>
          <a:p>
            <a:pPr>
              <a:defRPr/>
            </a:pPr>
            <a:endParaRPr lang="en-US">
              <a:solidFill>
                <a:srgbClr val="0039A6"/>
              </a:solidFill>
            </a:endParaRPr>
          </a:p>
        </p:txBody>
      </p:sp>
      <p:sp>
        <p:nvSpPr>
          <p:cNvPr id="7" name="Slide Number Placeholder 6"/>
          <p:cNvSpPr>
            <a:spLocks noGrp="1" noChangeArrowheads="1"/>
          </p:cNvSpPr>
          <p:nvPr>
            <p:ph type="sldNum" sz="quarter" idx="12"/>
          </p:nvPr>
        </p:nvSpPr>
        <p:spPr>
          <a:xfrm>
            <a:off x="6553200" y="6537325"/>
            <a:ext cx="2133600" cy="244475"/>
          </a:xfrm>
          <a:prstGeom prst="rect">
            <a:avLst/>
          </a:prstGeom>
          <a:ln/>
        </p:spPr>
        <p:txBody>
          <a:bodyPr/>
          <a:lstStyle>
            <a:lvl1pPr>
              <a:defRPr/>
            </a:lvl1pPr>
          </a:lstStyle>
          <a:p>
            <a:pPr>
              <a:defRPr/>
            </a:pPr>
            <a:fld id="{C6BE928D-DECD-46E2-BF1C-2AD5E873A473}" type="slidenum">
              <a:rPr lang="en-US">
                <a:solidFill>
                  <a:srgbClr val="0039A6"/>
                </a:solidFill>
              </a:rPr>
              <a:pPr>
                <a:defRPr/>
              </a:pPr>
              <a:t>‹#›</a:t>
            </a:fld>
            <a:endParaRPr lang="en-US">
              <a:solidFill>
                <a:srgbClr val="0039A6"/>
              </a:solidFill>
            </a:endParaRPr>
          </a:p>
        </p:txBody>
      </p:sp>
    </p:spTree>
    <p:extLst>
      <p:ext uri="{BB962C8B-B14F-4D97-AF65-F5344CB8AC3E}">
        <p14:creationId xmlns="" xmlns:p14="http://schemas.microsoft.com/office/powerpoint/2010/main" val="5036473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3638"/>
            <a:ext cx="2133600" cy="457200"/>
          </a:xfrm>
          <a:prstGeom prst="rect">
            <a:avLst/>
          </a:prstGeom>
        </p:spPr>
        <p:txBody>
          <a:bodyPr/>
          <a:lstStyle>
            <a:lvl1pPr>
              <a:defRPr/>
            </a:lvl1pPr>
          </a:lstStyle>
          <a:p>
            <a:endParaRPr lang="en-US">
              <a:solidFill>
                <a:srgbClr val="0039A6"/>
              </a:solidFill>
            </a:endParaRPr>
          </a:p>
        </p:txBody>
      </p:sp>
      <p:sp>
        <p:nvSpPr>
          <p:cNvPr id="4" name="Footer Placeholder 3"/>
          <p:cNvSpPr>
            <a:spLocks noGrp="1"/>
          </p:cNvSpPr>
          <p:nvPr>
            <p:ph type="ftr" sz="quarter" idx="11"/>
          </p:nvPr>
        </p:nvSpPr>
        <p:spPr>
          <a:xfrm>
            <a:off x="3124200" y="6248400"/>
            <a:ext cx="2895600" cy="457200"/>
          </a:xfrm>
          <a:prstGeom prst="rect">
            <a:avLst/>
          </a:prstGeom>
        </p:spPr>
        <p:txBody>
          <a:bodyPr/>
          <a:lstStyle>
            <a:lvl1pPr>
              <a:defRPr/>
            </a:lvl1pPr>
          </a:lstStyle>
          <a:p>
            <a:endParaRPr lang="en-US">
              <a:solidFill>
                <a:srgbClr val="0039A6"/>
              </a:solidFill>
            </a:endParaRPr>
          </a:p>
        </p:txBody>
      </p:sp>
      <p:sp>
        <p:nvSpPr>
          <p:cNvPr id="5" name="Slide Number Placeholder 4"/>
          <p:cNvSpPr>
            <a:spLocks noGrp="1"/>
          </p:cNvSpPr>
          <p:nvPr>
            <p:ph type="sldNum" sz="quarter" idx="12"/>
          </p:nvPr>
        </p:nvSpPr>
        <p:spPr>
          <a:xfrm>
            <a:off x="6553200" y="6243638"/>
            <a:ext cx="2133600" cy="457200"/>
          </a:xfrm>
          <a:prstGeom prst="rect">
            <a:avLst/>
          </a:prstGeom>
        </p:spPr>
        <p:txBody>
          <a:bodyPr/>
          <a:lstStyle>
            <a:lvl1pPr>
              <a:defRPr/>
            </a:lvl1pPr>
          </a:lstStyle>
          <a:p>
            <a:fld id="{FECFE8FD-89FE-4F13-9BC2-A5C101B58D11}" type="slidenum">
              <a:rPr lang="en-US">
                <a:solidFill>
                  <a:srgbClr val="0039A6"/>
                </a:solidFill>
              </a:rPr>
              <a:pPr/>
              <a:t>‹#›</a:t>
            </a:fld>
            <a:endParaRPr lang="en-US">
              <a:solidFill>
                <a:srgbClr val="0039A6"/>
              </a:solidFill>
            </a:endParaRPr>
          </a:p>
        </p:txBody>
      </p:sp>
    </p:spTree>
    <p:extLst>
      <p:ext uri="{BB962C8B-B14F-4D97-AF65-F5344CB8AC3E}">
        <p14:creationId xmlns="" xmlns:p14="http://schemas.microsoft.com/office/powerpoint/2010/main" val="753348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bg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6" name="Text Placeholder 5"/>
          <p:cNvSpPr>
            <a:spLocks noGrp="1"/>
          </p:cNvSpPr>
          <p:nvPr>
            <p:ph type="body" sz="quarter" idx="11" hasCustomPrompt="1"/>
          </p:nvPr>
        </p:nvSpPr>
        <p:spPr>
          <a:xfrm>
            <a:off x="1828800" y="6263640"/>
            <a:ext cx="5105400" cy="182880"/>
          </a:xfrm>
          <a:prstGeom prst="rect">
            <a:avLst/>
          </a:prstGeom>
        </p:spPr>
        <p:txBody>
          <a:bodyPr/>
          <a:lstStyle>
            <a:lvl1pPr>
              <a:buNone/>
              <a:defRPr sz="1000" baseline="0">
                <a:solidFill>
                  <a:schemeClr val="tx2"/>
                </a:solidFill>
              </a:defRPr>
            </a:lvl1pPr>
          </a:lstStyle>
          <a:p>
            <a:r>
              <a:rPr lang="en-US" dirty="0" smtClean="0"/>
              <a:t>Office of the Director</a:t>
            </a:r>
            <a:endParaRPr lang="en-US" dirty="0"/>
          </a:p>
        </p:txBody>
      </p:sp>
      <p:sp>
        <p:nvSpPr>
          <p:cNvPr id="7" name="Text Placeholder 6"/>
          <p:cNvSpPr>
            <a:spLocks noGrp="1"/>
          </p:cNvSpPr>
          <p:nvPr>
            <p:ph type="body" sz="quarter" idx="12" hasCustomPrompt="1"/>
          </p:nvPr>
        </p:nvSpPr>
        <p:spPr>
          <a:xfrm>
            <a:off x="1828800" y="6464808"/>
            <a:ext cx="5105400" cy="228600"/>
          </a:xfrm>
          <a:prstGeom prst="rect">
            <a:avLst/>
          </a:prstGeom>
        </p:spPr>
        <p:txBody>
          <a:bodyPr/>
          <a:lstStyle>
            <a:lvl1pPr>
              <a:buNone/>
              <a:defRPr sz="1000" baseline="0">
                <a:solidFill>
                  <a:schemeClr val="tx2"/>
                </a:solidFill>
              </a:defRPr>
            </a:lvl1pPr>
          </a:lstStyle>
          <a:p>
            <a:r>
              <a:rPr lang="en-US" dirty="0" smtClean="0"/>
              <a:t>Place Office Title Here</a:t>
            </a:r>
            <a:endParaRPr lang="en-US" dirty="0"/>
          </a:p>
        </p:txBody>
      </p:sp>
    </p:spTree>
    <p:extLst>
      <p:ext uri="{BB962C8B-B14F-4D97-AF65-F5344CB8AC3E}">
        <p14:creationId xmlns="" xmlns:p14="http://schemas.microsoft.com/office/powerpoint/2010/main" val="4046224197"/>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 xmlns:p14="http://schemas.microsoft.com/office/powerpoint/2010/main" val="26208095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asic Content_2 Columns">
    <p:spTree>
      <p:nvGrpSpPr>
        <p:cNvPr id="1" name=""/>
        <p:cNvGrpSpPr/>
        <p:nvPr/>
      </p:nvGrpSpPr>
      <p:grpSpPr>
        <a:xfrm>
          <a:off x="0" y="0"/>
          <a:ext cx="0" cy="0"/>
          <a:chOff x="0" y="0"/>
          <a:chExt cx="0" cy="0"/>
        </a:xfrm>
      </p:grpSpPr>
      <p:sp>
        <p:nvSpPr>
          <p:cNvPr id="3"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bg2"/>
                </a:solidFill>
              </a:defRPr>
            </a:lvl1pPr>
          </a:lstStyle>
          <a:p>
            <a:r>
              <a:rPr lang="en-US" dirty="0" smtClean="0"/>
              <a:t>* Citations, references, and credits – Myriad Pro, 11pt</a:t>
            </a:r>
            <a:endParaRPr lang="en-US" dirty="0"/>
          </a:p>
        </p:txBody>
      </p:sp>
      <p:sp>
        <p:nvSpPr>
          <p:cNvPr id="5" name="Content Placeholder 2"/>
          <p:cNvSpPr>
            <a:spLocks noGrp="1"/>
          </p:cNvSpPr>
          <p:nvPr>
            <p:ph idx="1" hasCustomPrompt="1"/>
          </p:nvPr>
        </p:nvSpPr>
        <p:spPr>
          <a:xfrm>
            <a:off x="457200" y="1600201"/>
            <a:ext cx="38862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Content Placeholder 2"/>
          <p:cNvSpPr>
            <a:spLocks noGrp="1"/>
          </p:cNvSpPr>
          <p:nvPr>
            <p:ph idx="12" hasCustomPrompt="1"/>
          </p:nvPr>
        </p:nvSpPr>
        <p:spPr>
          <a:xfrm>
            <a:off x="4800600" y="1606064"/>
            <a:ext cx="38862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Tree>
    <p:extLst>
      <p:ext uri="{BB962C8B-B14F-4D97-AF65-F5344CB8AC3E}">
        <p14:creationId xmlns="" xmlns:p14="http://schemas.microsoft.com/office/powerpoint/2010/main" val="3037133881"/>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 xmlns:p14="http://schemas.microsoft.com/office/powerpoint/2010/main" val="74886651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ata Slide_2 Column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38862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
        <p:nvSpPr>
          <p:cNvPr id="5" name="Content Placeholder 2"/>
          <p:cNvSpPr>
            <a:spLocks noGrp="1"/>
          </p:cNvSpPr>
          <p:nvPr>
            <p:ph idx="11" hasCustomPrompt="1"/>
          </p:nvPr>
        </p:nvSpPr>
        <p:spPr>
          <a:xfrm>
            <a:off x="4800600" y="1600200"/>
            <a:ext cx="38862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Tree>
    <p:extLst>
      <p:ext uri="{BB962C8B-B14F-4D97-AF65-F5344CB8AC3E}">
        <p14:creationId xmlns="" xmlns:p14="http://schemas.microsoft.com/office/powerpoint/2010/main" val="2578696377"/>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bg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extLst>
      <p:ext uri="{BB962C8B-B14F-4D97-AF65-F5344CB8AC3E}">
        <p14:creationId xmlns="" xmlns:p14="http://schemas.microsoft.com/office/powerpoint/2010/main" val="2527372913"/>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bg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bg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extLst>
      <p:ext uri="{BB962C8B-B14F-4D97-AF65-F5344CB8AC3E}">
        <p14:creationId xmlns="" xmlns:p14="http://schemas.microsoft.com/office/powerpoint/2010/main" val="2221861430"/>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bg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bg1"/>
              </a:buClr>
              <a:buSzPct val="70000"/>
              <a:buFont typeface="Wingdings" pitchFamily="2" charset="2"/>
              <a:buChar char="q"/>
              <a:defRPr sz="2400" b="1">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a:solidFill>
                  <a:schemeClr val="bg2"/>
                </a:solidFill>
              </a:defRPr>
            </a:lvl4pPr>
            <a:lvl5pPr>
              <a:buClr>
                <a:schemeClr val="bg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 xmlns:p14="http://schemas.microsoft.com/office/powerpoint/2010/main" val="1208749010"/>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Slide with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bg1"/>
                </a:solidFill>
                <a:effectLst/>
              </a:defRPr>
            </a:lvl1pPr>
          </a:lstStyle>
          <a:p>
            <a:r>
              <a:rPr lang="en-US" dirty="0" smtClean="0"/>
              <a:t>Title of Presentation – Myriad Pro</a:t>
            </a:r>
            <a:br>
              <a:rPr lang="en-US" dirty="0" smtClean="0"/>
            </a:br>
            <a:r>
              <a:rPr lang="en-US" dirty="0" smtClean="0"/>
              <a:t> Bold, Shadow 28pt</a:t>
            </a:r>
            <a:endParaRPr lang="en-US" dirty="0"/>
          </a:p>
        </p:txBody>
      </p:sp>
    </p:spTree>
    <p:extLst>
      <p:ext uri="{BB962C8B-B14F-4D97-AF65-F5344CB8AC3E}">
        <p14:creationId xmlns="" xmlns:p14="http://schemas.microsoft.com/office/powerpoint/2010/main" val="21160873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asic Content with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bg2"/>
                </a:solidFill>
              </a:defRPr>
            </a:lvl1pPr>
            <a:lvl2pPr>
              <a:buClr>
                <a:schemeClr val="bg1"/>
              </a:buClr>
              <a:buSzPct val="100000"/>
              <a:buFont typeface="Wingdings" pitchFamily="2" charset="2"/>
              <a:buChar char="§"/>
              <a:defRPr sz="2000">
                <a:solidFill>
                  <a:schemeClr val="bg2"/>
                </a:solidFill>
              </a:defRPr>
            </a:lvl2pPr>
            <a:lvl3pPr>
              <a:buClr>
                <a:schemeClr val="bg1"/>
              </a:buClr>
              <a:buSzPct val="100000"/>
              <a:buFont typeface="Arial" pitchFamily="34" charset="0"/>
              <a:buChar char="•"/>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1905000" y="5791200"/>
            <a:ext cx="6781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 xmlns:p14="http://schemas.microsoft.com/office/powerpoint/2010/main" val="295993912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solidFill>
                <a:srgbClr val="0F56DC"/>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srgbClr val="0F56DC"/>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994FC9A-D0D0-4FA2-88F0-F0CDFC5219CC}" type="slidenum">
              <a:rPr lang="en-US" smtClean="0">
                <a:solidFill>
                  <a:srgbClr val="0F56DC"/>
                </a:solidFill>
              </a:rPr>
              <a:pPr/>
              <a:t>‹#›</a:t>
            </a:fld>
            <a:endParaRPr lang="en-US" dirty="0">
              <a:solidFill>
                <a:srgbClr val="0F56DC"/>
              </a:solidFill>
            </a:endParaRPr>
          </a:p>
        </p:txBody>
      </p:sp>
    </p:spTree>
    <p:extLst>
      <p:ext uri="{BB962C8B-B14F-4D97-AF65-F5344CB8AC3E}">
        <p14:creationId xmlns="" xmlns:p14="http://schemas.microsoft.com/office/powerpoint/2010/main" val="12087633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 xmlns:p14="http://schemas.microsoft.com/office/powerpoint/2010/main" val="37296675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4406901"/>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35"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44462"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2338" y="1600201"/>
            <a:ext cx="4044462"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66"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66"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70" y="1535113"/>
            <a:ext cx="4041531"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270" y="2174875"/>
            <a:ext cx="4041531"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435"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538" y="273051"/>
            <a:ext cx="5111262"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43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66"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166"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1"/>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31523"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lIns="91429" tIns="45714" rIns="91429" bIns="45714"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lIns="91429" tIns="45714" rIns="91429" bIns="45714"/>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lIns="91429" tIns="45714" rIns="91429" bIns="45714"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1516848793"/>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White Title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64008" tIns="32004" rIns="64008" bIns="32004"/>
          <a:lstStyle/>
          <a:p>
            <a:r>
              <a:rPr lang="en-US" smtClean="0"/>
              <a:t>Click to edit Master title style</a:t>
            </a:r>
            <a:endParaRPr lang="en-US"/>
          </a:p>
        </p:txBody>
      </p:sp>
      <p:sp>
        <p:nvSpPr>
          <p:cNvPr id="5" name="Content Placeholder 2"/>
          <p:cNvSpPr>
            <a:spLocks noGrp="1"/>
          </p:cNvSpPr>
          <p:nvPr>
            <p:ph idx="1"/>
          </p:nvPr>
        </p:nvSpPr>
        <p:spPr>
          <a:xfrm>
            <a:off x="476250" y="1587500"/>
            <a:ext cx="8191500" cy="4572000"/>
          </a:xfrm>
          <a:prstGeom prst="rect">
            <a:avLst/>
          </a:prstGeom>
        </p:spPr>
        <p:txBody>
          <a:bodyPr lIns="64008" tIns="32004" rIns="64008" bIns="32004"/>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02164647"/>
      </p:ext>
    </p:extLst>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smtClean="0"/>
              <a:t>* Citations, references, and credits – Myriad Pro, 11pt</a:t>
            </a:r>
            <a:endParaRPr lang="en-US" dirty="0"/>
          </a:p>
        </p:txBody>
      </p:sp>
    </p:spTree>
    <p:extLst>
      <p:ext uri="{BB962C8B-B14F-4D97-AF65-F5344CB8AC3E}">
        <p14:creationId xmlns="" xmlns:p14="http://schemas.microsoft.com/office/powerpoint/2010/main" val="929677306"/>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5.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5.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6" Type="http://schemas.openxmlformats.org/officeDocument/2006/relationships/image" Target="../media/image13.jpe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theme" Target="../theme/theme6.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79492910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2" r:id="rId10"/>
    <p:sldLayoutId id="2147483673" r:id="rId11"/>
    <p:sldLayoutId id="2147483674" r:id="rId12"/>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08441221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6" r:id="rId10"/>
    <p:sldLayoutId id="2147483687" r:id="rId11"/>
  </p:sldLayoutIdLst>
  <p:transition>
    <p:fade/>
  </p:transition>
  <p:hf hdr="0" ftr="0" dt="0"/>
  <p:txStyles>
    <p:titleStyle>
      <a:lvl1pPr algn="ctr" defTabSz="914293" rtl="0" eaLnBrk="1" latinLnBrk="0" hangingPunct="1">
        <a:spcBef>
          <a:spcPct val="0"/>
        </a:spcBef>
        <a:buNone/>
        <a:defRPr sz="4400" kern="1200">
          <a:solidFill>
            <a:schemeClr val="tx1"/>
          </a:solidFill>
          <a:latin typeface="+mj-lt"/>
          <a:ea typeface="+mj-ea"/>
          <a:cs typeface="+mj-cs"/>
        </a:defRPr>
      </a:lvl1pPr>
    </p:titleStyle>
    <p:bodyStyle>
      <a:lvl1pPr marL="342860" indent="-342860" algn="l" defTabSz="91429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63" indent="-285717" algn="l" defTabSz="91429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67" indent="-228573" algn="l" defTabSz="91429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1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5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736546420"/>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4" r:id="rId12"/>
    <p:sldLayoutId id="2147483715" r:id="rId13"/>
    <p:sldLayoutId id="2147483716" r:id="rId14"/>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email">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9145554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31" r:id="rId12"/>
    <p:sldLayoutId id="2147483732" r:id="rId13"/>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75732049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5" r:id="rId11"/>
    <p:sldLayoutId id="2147483746" r:id="rId12"/>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AHS"/>
          <p:cNvPicPr>
            <a:picLocks noChangeAspect="1" noChangeArrowheads="1"/>
          </p:cNvPicPr>
          <p:nvPr/>
        </p:nvPicPr>
        <p:blipFill>
          <a:blip r:embed="rId16" cstate="print"/>
          <a:srcRect/>
          <a:stretch>
            <a:fillRect/>
          </a:stretch>
        </p:blipFill>
        <p:spPr bwMode="auto">
          <a:xfrm>
            <a:off x="0" y="4776788"/>
            <a:ext cx="9144000" cy="2081212"/>
          </a:xfrm>
          <a:prstGeom prst="rect">
            <a:avLst/>
          </a:prstGeom>
          <a:noFill/>
        </p:spPr>
      </p:pic>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cs typeface="Arial" pitchFamily="34" charset="0"/>
        </a:defRPr>
      </a:lvl2pPr>
      <a:lvl3pPr algn="ctr" rtl="0" eaLnBrk="1" fontAlgn="base" hangingPunct="1">
        <a:spcBef>
          <a:spcPct val="0"/>
        </a:spcBef>
        <a:spcAft>
          <a:spcPct val="0"/>
        </a:spcAft>
        <a:defRPr sz="4400">
          <a:solidFill>
            <a:schemeClr val="tx2"/>
          </a:solidFill>
          <a:latin typeface="Arial" pitchFamily="34" charset="0"/>
          <a:cs typeface="Arial" pitchFamily="34" charset="0"/>
        </a:defRPr>
      </a:lvl3pPr>
      <a:lvl4pPr algn="ctr" rtl="0" eaLnBrk="1" fontAlgn="base" hangingPunct="1">
        <a:spcBef>
          <a:spcPct val="0"/>
        </a:spcBef>
        <a:spcAft>
          <a:spcPct val="0"/>
        </a:spcAft>
        <a:defRPr sz="4400">
          <a:solidFill>
            <a:schemeClr val="tx2"/>
          </a:solidFill>
          <a:latin typeface="Arial" pitchFamily="34" charset="0"/>
          <a:cs typeface="Arial" pitchFamily="34" charset="0"/>
        </a:defRPr>
      </a:lvl4pPr>
      <a:lvl5pPr algn="ctr" rtl="0" eaLnBrk="1" fontAlgn="base" hangingPunct="1">
        <a:spcBef>
          <a:spcPct val="0"/>
        </a:spcBef>
        <a:spcAft>
          <a:spcPct val="0"/>
        </a:spcAft>
        <a:defRPr sz="4400">
          <a:solidFill>
            <a:schemeClr val="tx2"/>
          </a:solidFill>
          <a:latin typeface="Arial" pitchFamily="34" charset="0"/>
          <a:cs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cs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cs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cs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4.xml"/><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4.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4.xml"/><Relationship Id="rId1" Type="http://schemas.openxmlformats.org/officeDocument/2006/relationships/tags" Target="../tags/tag1.xml"/><Relationship Id="rId5" Type="http://schemas.openxmlformats.org/officeDocument/2006/relationships/image" Target="../media/image21.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4.xml"/><Relationship Id="rId1" Type="http://schemas.openxmlformats.org/officeDocument/2006/relationships/tags" Target="../tags/tag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4.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4.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4.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74.xml"/><Relationship Id="rId5" Type="http://schemas.openxmlformats.org/officeDocument/2006/relationships/image" Target="../media/image24.gif"/><Relationship Id="rId4" Type="http://schemas.openxmlformats.org/officeDocument/2006/relationships/image" Target="../media/image23.gif"/></Relationships>
</file>

<file path=ppt/slides/_rels/slide17.xml.rels><?xml version="1.0" encoding="UTF-8" standalone="yes"?>
<Relationships xmlns="http://schemas.openxmlformats.org/package/2006/relationships"><Relationship Id="rId3" Type="http://schemas.openxmlformats.org/officeDocument/2006/relationships/hyperlink" Target="http://www.cdc.gov/flu/fluvaxview/index.htm" TargetMode="External"/><Relationship Id="rId2" Type="http://schemas.openxmlformats.org/officeDocument/2006/relationships/notesSlide" Target="../notesSlides/notesSlide14.xml"/><Relationship Id="rId1" Type="http://schemas.openxmlformats.org/officeDocument/2006/relationships/slideLayout" Target="../slideLayouts/slideLayout7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5.xml"/><Relationship Id="rId1" Type="http://schemas.openxmlformats.org/officeDocument/2006/relationships/tags" Target="../tags/tag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64.xml"/><Relationship Id="rId5" Type="http://schemas.openxmlformats.org/officeDocument/2006/relationships/hyperlink" Target="http://www.cdc.gov/vaccines/hcp/patient-ed/adults/for-patients/index.html" TargetMode="External"/><Relationship Id="rId4" Type="http://schemas.openxmlformats.org/officeDocument/2006/relationships/hyperlink" Target="http://www.cdc.gov/vaccines/hcp/patient-ed/adults/for-practice/standards/index.ht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8.xml.rels><?xml version="1.0" encoding="UTF-8" standalone="yes"?>
<Relationships xmlns="http://schemas.openxmlformats.org/package/2006/relationships"><Relationship Id="rId3" Type="http://schemas.openxmlformats.org/officeDocument/2006/relationships/hyperlink" Target="http://www.izsummitpartners.org/support-adult-standards/" TargetMode="External"/><Relationship Id="rId2" Type="http://schemas.openxmlformats.org/officeDocument/2006/relationships/notesSlide" Target="../notesSlides/notesSlide23.xml"/><Relationship Id="rId1" Type="http://schemas.openxmlformats.org/officeDocument/2006/relationships/slideLayout" Target="../slideLayouts/slideLayout64.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9.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9.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9.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9.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9.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6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4.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4.xml"/></Relationships>
</file>

<file path=ppt/slides/_rels/slide5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64.xml"/><Relationship Id="rId4" Type="http://schemas.openxmlformats.org/officeDocument/2006/relationships/chart" Target="../charts/chart4.xml"/></Relationships>
</file>

<file path=ppt/slides/_rels/slide5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64.xml"/></Relationships>
</file>

<file path=ppt/slides/_rels/slide53.xml.rels><?xml version="1.0" encoding="UTF-8" standalone="yes"?>
<Relationships xmlns="http://schemas.openxmlformats.org/package/2006/relationships"><Relationship Id="rId3" Type="http://schemas.openxmlformats.org/officeDocument/2006/relationships/hyperlink" Target="http://www.izsummitpartners.org/wp-content/uploads/2014/09/adult-tips.pdf" TargetMode="External"/><Relationship Id="rId2" Type="http://schemas.openxmlformats.org/officeDocument/2006/relationships/notesSlide" Target="../notesSlides/notesSlide28.xml"/><Relationship Id="rId1" Type="http://schemas.openxmlformats.org/officeDocument/2006/relationships/slideLayout" Target="../slideLayouts/slideLayout6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6.xml.rels><?xml version="1.0" encoding="UTF-8" standalone="yes"?>
<Relationships xmlns="http://schemas.openxmlformats.org/package/2006/relationships"><Relationship Id="rId3" Type="http://schemas.openxmlformats.org/officeDocument/2006/relationships/hyperlink" Target="http://www.izsummitpartners.org/wp-content/uploads/2014/09/adult-tips.pdf" TargetMode="External"/><Relationship Id="rId2" Type="http://schemas.openxmlformats.org/officeDocument/2006/relationships/notesSlide" Target="../notesSlides/notesSlide29.xml"/><Relationship Id="rId1" Type="http://schemas.openxmlformats.org/officeDocument/2006/relationships/slideLayout" Target="../slideLayouts/slideLayout6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slideLayout" Target="../slideLayouts/slideLayout69.xml"/><Relationship Id="rId1" Type="http://schemas.openxmlformats.org/officeDocument/2006/relationships/tags" Target="../tags/tag5.xml"/><Relationship Id="rId4" Type="http://schemas.openxmlformats.org/officeDocument/2006/relationships/chart" Target="../charts/chart7.xml"/></Relationships>
</file>

<file path=ppt/slides/_rels/slide59.xml.rels><?xml version="1.0" encoding="UTF-8" standalone="yes"?>
<Relationships xmlns="http://schemas.openxmlformats.org/package/2006/relationships"><Relationship Id="rId8" Type="http://schemas.openxmlformats.org/officeDocument/2006/relationships/hyperlink" Target="http://www.immunize.org/" TargetMode="External"/><Relationship Id="rId3" Type="http://schemas.openxmlformats.org/officeDocument/2006/relationships/hyperlink" Target="http://www.astho.org/Programs/Immunization/" TargetMode="External"/><Relationship Id="rId7" Type="http://schemas.openxmlformats.org/officeDocument/2006/relationships/hyperlink" Target="http://www.cdc.gov/vaccines/adults/index.html" TargetMode="External"/><Relationship Id="rId2" Type="http://schemas.openxmlformats.org/officeDocument/2006/relationships/hyperlink" Target="http://www.naccho.org/topics/HPDP/immunization/" TargetMode="External"/><Relationship Id="rId1" Type="http://schemas.openxmlformats.org/officeDocument/2006/relationships/slideLayout" Target="../slideLayouts/slideLayout64.xml"/><Relationship Id="rId6" Type="http://schemas.openxmlformats.org/officeDocument/2006/relationships/hyperlink" Target="http://www.cdc.gov/vaccines/hcp/adults" TargetMode="External"/><Relationship Id="rId5" Type="http://schemas.openxmlformats.org/officeDocument/2006/relationships/hyperlink" Target="http://www.immregistries.org/" TargetMode="External"/><Relationship Id="rId10" Type="http://schemas.openxmlformats.org/officeDocument/2006/relationships/hyperlink" Target="http://immunization.acponline.org/" TargetMode="External"/><Relationship Id="rId4" Type="http://schemas.openxmlformats.org/officeDocument/2006/relationships/hyperlink" Target="http://www.immunizationmanagers.org/" TargetMode="External"/><Relationship Id="rId9" Type="http://schemas.openxmlformats.org/officeDocument/2006/relationships/hyperlink" Target="http://www.adultvaccination.org/"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7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64.xml"/><Relationship Id="rId4" Type="http://schemas.openxmlformats.org/officeDocument/2006/relationships/image" Target="../media/image41.png"/></Relationships>
</file>

<file path=ppt/slides/_rels/slide6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64.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6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5.xml"/><Relationship Id="rId1" Type="http://schemas.openxmlformats.org/officeDocument/2006/relationships/tags" Target="../tags/tag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4.xml"/></Relationships>
</file>

<file path=ppt/slides/_rels/slide68.xml.rels><?xml version="1.0" encoding="UTF-8" standalone="yes"?>
<Relationships xmlns="http://schemas.openxmlformats.org/package/2006/relationships"><Relationship Id="rId8" Type="http://schemas.openxmlformats.org/officeDocument/2006/relationships/hyperlink" Target="http://www.cdc.gov/vaccines/adults/index.html" TargetMode="External"/><Relationship Id="rId3" Type="http://schemas.openxmlformats.org/officeDocument/2006/relationships/hyperlink" Target="http://www.naccho.org/topics/HPDP/immunization/" TargetMode="External"/><Relationship Id="rId7" Type="http://schemas.openxmlformats.org/officeDocument/2006/relationships/hyperlink" Target="http://www.cdc.gov/vaccines/hcp/adults" TargetMode="External"/><Relationship Id="rId2" Type="http://schemas.openxmlformats.org/officeDocument/2006/relationships/notesSlide" Target="../notesSlides/notesSlide36.xml"/><Relationship Id="rId1" Type="http://schemas.openxmlformats.org/officeDocument/2006/relationships/slideLayout" Target="../slideLayouts/slideLayout64.xml"/><Relationship Id="rId6" Type="http://schemas.openxmlformats.org/officeDocument/2006/relationships/hyperlink" Target="http://www.immregistries.org/" TargetMode="External"/><Relationship Id="rId11" Type="http://schemas.openxmlformats.org/officeDocument/2006/relationships/hyperlink" Target="http://immunization.acponline.org/" TargetMode="External"/><Relationship Id="rId5" Type="http://schemas.openxmlformats.org/officeDocument/2006/relationships/hyperlink" Target="http://www.immunizationmanagers.org/" TargetMode="External"/><Relationship Id="rId10" Type="http://schemas.openxmlformats.org/officeDocument/2006/relationships/hyperlink" Target="http://www.adultvaccination.org/" TargetMode="External"/><Relationship Id="rId4" Type="http://schemas.openxmlformats.org/officeDocument/2006/relationships/hyperlink" Target="http://www.astho.org/Programs/Immunization/" TargetMode="External"/><Relationship Id="rId9" Type="http://schemas.openxmlformats.org/officeDocument/2006/relationships/hyperlink" Target="http://www.immunize.org/"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www.google.ae/url?sa=i&amp;source=imgres&amp;cd=&amp;cad=rja&amp;uact=8&amp;ved=0CAwQjRwwAA&amp;url=http://forums.thesims.com/en_US/discussion/669327/thank-you-so-much-azara-d&amp;ei=DYNqVeGDGYKuUYiSgjg&amp;psig=AFQjCNFs0l_Ihq2sFNYms9fIKVXwFkINvA&amp;ust=1433130125473671" TargetMode="External"/><Relationship Id="rId2" Type="http://schemas.openxmlformats.org/officeDocument/2006/relationships/slideLayout" Target="../slideLayouts/slideLayout69.xml"/><Relationship Id="rId1" Type="http://schemas.openxmlformats.org/officeDocument/2006/relationships/tags" Target="../tags/tag7.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47.jpe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9.xml"/><Relationship Id="rId1" Type="http://schemas.openxmlformats.org/officeDocument/2006/relationships/tags" Target="../tags/tag8.xml"/><Relationship Id="rId5" Type="http://schemas.openxmlformats.org/officeDocument/2006/relationships/image" Target="../media/image20.jpeg"/><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2667000"/>
          </a:xfrm>
          <a:solidFill>
            <a:srgbClr val="002060"/>
          </a:solidFill>
          <a:ln w="28575">
            <a:solidFill>
              <a:srgbClr val="002060"/>
            </a:solidFill>
          </a:ln>
        </p:spPr>
        <p:txBody>
          <a:bodyPr>
            <a:normAutofit/>
          </a:bodyPr>
          <a:lstStyle/>
          <a:p>
            <a:r>
              <a:rPr lang="en-US" sz="3600" b="1" dirty="0" smtClean="0">
                <a:solidFill>
                  <a:schemeClr val="bg1"/>
                </a:solidFill>
              </a:rPr>
              <a:t/>
            </a:r>
            <a:br>
              <a:rPr lang="en-US" sz="3600" b="1" dirty="0" smtClean="0">
                <a:solidFill>
                  <a:schemeClr val="bg1"/>
                </a:solidFill>
              </a:rPr>
            </a:br>
            <a:r>
              <a:rPr lang="en-US" sz="3600" b="1" dirty="0" smtClean="0">
                <a:solidFill>
                  <a:schemeClr val="bg1"/>
                </a:solidFill>
              </a:rPr>
              <a:t>Adult Immunization:  challenges and strategies to improve coverage</a:t>
            </a:r>
            <a:endParaRPr lang="en-US" sz="3600" b="1" dirty="0">
              <a:solidFill>
                <a:schemeClr val="bg1"/>
              </a:solidFill>
            </a:endParaRPr>
          </a:p>
        </p:txBody>
      </p:sp>
      <p:sp>
        <p:nvSpPr>
          <p:cNvPr id="3" name="Subtitle 2"/>
          <p:cNvSpPr>
            <a:spLocks noGrp="1"/>
          </p:cNvSpPr>
          <p:nvPr>
            <p:ph type="subTitle" idx="1"/>
          </p:nvPr>
        </p:nvSpPr>
        <p:spPr>
          <a:xfrm>
            <a:off x="685800" y="3810000"/>
            <a:ext cx="5181600" cy="1981200"/>
          </a:xfrm>
        </p:spPr>
        <p:txBody>
          <a:bodyPr/>
          <a:lstStyle/>
          <a:p>
            <a:pPr algn="l"/>
            <a:r>
              <a:rPr lang="en-US" sz="2800" b="1" u="sng" dirty="0">
                <a:solidFill>
                  <a:srgbClr val="000066"/>
                </a:solidFill>
                <a:latin typeface="Monotype Corsiva" panose="03010101010201010101" pitchFamily="66" charset="0"/>
              </a:rPr>
              <a:t>Presenter</a:t>
            </a:r>
            <a:r>
              <a:rPr lang="en-US" sz="2800" b="1" dirty="0">
                <a:solidFill>
                  <a:srgbClr val="000066"/>
                </a:solidFill>
                <a:latin typeface="Monotype Corsiva" panose="03010101010201010101" pitchFamily="66" charset="0"/>
              </a:rPr>
              <a:t/>
            </a:r>
            <a:br>
              <a:rPr lang="en-US" sz="2800" b="1" dirty="0">
                <a:solidFill>
                  <a:srgbClr val="000066"/>
                </a:solidFill>
                <a:latin typeface="Monotype Corsiva" panose="03010101010201010101" pitchFamily="66" charset="0"/>
              </a:rPr>
            </a:br>
            <a:r>
              <a:rPr lang="en-US" sz="2800" b="1" dirty="0">
                <a:solidFill>
                  <a:srgbClr val="000066"/>
                </a:solidFill>
                <a:latin typeface="Monotype Corsiva" panose="03010101010201010101" pitchFamily="66" charset="0"/>
              </a:rPr>
              <a:t>Litty Varghese , RNRM, MSN</a:t>
            </a:r>
            <a:br>
              <a:rPr lang="en-US" sz="2800" b="1" dirty="0">
                <a:solidFill>
                  <a:srgbClr val="000066"/>
                </a:solidFill>
                <a:latin typeface="Monotype Corsiva" panose="03010101010201010101" pitchFamily="66" charset="0"/>
              </a:rPr>
            </a:br>
            <a:r>
              <a:rPr lang="en-US" sz="2800" b="1" dirty="0" smtClean="0">
                <a:solidFill>
                  <a:srgbClr val="000066"/>
                </a:solidFill>
                <a:latin typeface="Monotype Corsiva" panose="03010101010201010101" pitchFamily="66" charset="0"/>
              </a:rPr>
              <a:t>Head of Nursing Education</a:t>
            </a:r>
            <a:r>
              <a:rPr lang="en-US" sz="2800" b="1" dirty="0">
                <a:solidFill>
                  <a:srgbClr val="000066"/>
                </a:solidFill>
                <a:latin typeface="Monotype Corsiva" panose="03010101010201010101" pitchFamily="66" charset="0"/>
              </a:rPr>
              <a:t/>
            </a:r>
            <a:br>
              <a:rPr lang="en-US" sz="2800" b="1" dirty="0">
                <a:solidFill>
                  <a:srgbClr val="000066"/>
                </a:solidFill>
                <a:latin typeface="Monotype Corsiva" panose="03010101010201010101" pitchFamily="66" charset="0"/>
              </a:rPr>
            </a:br>
            <a:r>
              <a:rPr lang="en-US" sz="2800" b="1" dirty="0" smtClean="0">
                <a:solidFill>
                  <a:srgbClr val="000066"/>
                </a:solidFill>
                <a:latin typeface="Monotype Corsiva" panose="03010101010201010101" pitchFamily="66" charset="0"/>
              </a:rPr>
              <a:t>Dept. </a:t>
            </a:r>
            <a:r>
              <a:rPr lang="en-US" sz="2800" b="1" dirty="0">
                <a:solidFill>
                  <a:srgbClr val="000066"/>
                </a:solidFill>
                <a:latin typeface="Monotype Corsiva" panose="03010101010201010101" pitchFamily="66" charset="0"/>
              </a:rPr>
              <a:t>of Nursing, AHS / </a:t>
            </a:r>
            <a:r>
              <a:rPr lang="en-US" sz="2800" b="1" dirty="0" smtClean="0">
                <a:solidFill>
                  <a:srgbClr val="000066"/>
                </a:solidFill>
                <a:latin typeface="Monotype Corsiva" panose="03010101010201010101" pitchFamily="66" charset="0"/>
              </a:rPr>
              <a:t>SEHA/UAE</a:t>
            </a:r>
            <a:endParaRPr lang="en-US" sz="2800" b="1" dirty="0">
              <a:solidFill>
                <a:srgbClr val="000066"/>
              </a:solidFill>
              <a:latin typeface="Monotype Corsiva" panose="03010101010201010101" pitchFamily="66" charset="0"/>
            </a:endParaRPr>
          </a:p>
          <a:p>
            <a:endParaRPr lang="en-US" sz="2800" b="1" dirty="0">
              <a:solidFill>
                <a:srgbClr val="000066"/>
              </a:solidFill>
              <a:latin typeface="Monotype Corsiva" panose="03010101010201010101" pitchFamily="66" charset="0"/>
            </a:endParaRPr>
          </a:p>
        </p:txBody>
      </p:sp>
      <p:pic>
        <p:nvPicPr>
          <p:cNvPr id="1027" name="Picture 3"/>
          <p:cNvPicPr>
            <a:picLocks noChangeAspect="1" noChangeArrowheads="1"/>
          </p:cNvPicPr>
          <p:nvPr/>
        </p:nvPicPr>
        <p:blipFill>
          <a:blip r:embed="rId3" cstate="print"/>
          <a:srcRect/>
          <a:stretch>
            <a:fillRect/>
          </a:stretch>
        </p:blipFill>
        <p:spPr bwMode="auto">
          <a:xfrm>
            <a:off x="5867400" y="3200400"/>
            <a:ext cx="2514599" cy="3194220"/>
          </a:xfrm>
          <a:prstGeom prst="rect">
            <a:avLst/>
          </a:prstGeom>
          <a:noFill/>
          <a:ln w="9525">
            <a:noFill/>
            <a:miter lim="800000"/>
            <a:headEnd/>
            <a:tailEnd/>
          </a:ln>
        </p:spPr>
      </p:pic>
    </p:spTree>
    <p:extLst>
      <p:ext uri="{BB962C8B-B14F-4D97-AF65-F5344CB8AC3E}">
        <p14:creationId xmlns="" xmlns:p14="http://schemas.microsoft.com/office/powerpoint/2010/main" val="2668166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86106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304800"/>
            <a:ext cx="8534400" cy="579438"/>
          </a:xfrm>
        </p:spPr>
        <p:txBody>
          <a:bodyPr/>
          <a:lstStyle/>
          <a:p>
            <a:pPr algn="l"/>
            <a:r>
              <a:rPr lang="en-US" dirty="0" smtClean="0">
                <a:solidFill>
                  <a:schemeClr val="bg1"/>
                </a:solidFill>
              </a:rPr>
              <a:t>Impact of Vaccine Preventable Diseases in People</a:t>
            </a:r>
            <a:endParaRPr lang="en-US" dirty="0">
              <a:solidFill>
                <a:schemeClr val="bg1"/>
              </a:solidFill>
            </a:endParaRPr>
          </a:p>
        </p:txBody>
      </p:sp>
      <p:sp>
        <p:nvSpPr>
          <p:cNvPr id="5" name="TextBox 4"/>
          <p:cNvSpPr txBox="1"/>
          <p:nvPr/>
        </p:nvSpPr>
        <p:spPr>
          <a:xfrm>
            <a:off x="263700" y="1176598"/>
            <a:ext cx="6588302" cy="1200329"/>
          </a:xfrm>
          <a:prstGeom prst="rect">
            <a:avLst/>
          </a:prstGeom>
          <a:noFill/>
        </p:spPr>
        <p:txBody>
          <a:bodyPr wrap="square" rtlCol="0">
            <a:spAutoFit/>
          </a:bodyPr>
          <a:lstStyle/>
          <a:p>
            <a:r>
              <a:rPr lang="en-US" b="1" dirty="0" smtClean="0"/>
              <a:t>Shingles: </a:t>
            </a:r>
            <a:r>
              <a:rPr lang="en-US" dirty="0" smtClean="0">
                <a:cs typeface="Aharoni" panose="02010803020104030203" pitchFamily="2" charset="-79"/>
              </a:rPr>
              <a:t>"I </a:t>
            </a:r>
            <a:r>
              <a:rPr lang="en-US" dirty="0">
                <a:cs typeface="Aharoni" panose="02010803020104030203" pitchFamily="2" charset="-79"/>
              </a:rPr>
              <a:t>would rather have ten babies than the pain I've endured for the past ten years," says 87-year-old Etta Watson Zukerman of Bethesda, Md., who has lost partial use of her right arm and hand due to nerve damage from </a:t>
            </a:r>
            <a:r>
              <a:rPr lang="en-US" dirty="0" err="1" smtClean="0"/>
              <a:t>postherpetic</a:t>
            </a:r>
            <a:r>
              <a:rPr lang="en-US" dirty="0" smtClean="0"/>
              <a:t> </a:t>
            </a:r>
            <a:r>
              <a:rPr lang="en-US" dirty="0"/>
              <a:t>neuralgia </a:t>
            </a:r>
            <a:r>
              <a:rPr lang="en-US" dirty="0" smtClean="0">
                <a:cs typeface="Aharoni" panose="02010803020104030203" pitchFamily="2" charset="-79"/>
              </a:rPr>
              <a:t>(PHN)</a:t>
            </a:r>
            <a:r>
              <a:rPr lang="en-US" dirty="0" smtClean="0"/>
              <a:t>.</a:t>
            </a:r>
            <a:endParaRPr lang="en-US" dirty="0"/>
          </a:p>
        </p:txBody>
      </p:sp>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b="7959"/>
          <a:stretch/>
        </p:blipFill>
        <p:spPr bwMode="auto">
          <a:xfrm>
            <a:off x="6852002" y="1109258"/>
            <a:ext cx="1682398" cy="15591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2133600" y="2799364"/>
            <a:ext cx="6705600" cy="1477328"/>
          </a:xfrm>
          <a:prstGeom prst="rect">
            <a:avLst/>
          </a:prstGeom>
          <a:noFill/>
        </p:spPr>
        <p:txBody>
          <a:bodyPr wrap="square" rtlCol="0">
            <a:spAutoFit/>
          </a:bodyPr>
          <a:lstStyle/>
          <a:p>
            <a:r>
              <a:rPr lang="en-US" b="1" dirty="0" smtClean="0">
                <a:latin typeface="Calibri" panose="020F0502020204030204" pitchFamily="34" charset="0"/>
              </a:rPr>
              <a:t>Hepatitis B: </a:t>
            </a:r>
            <a:r>
              <a:rPr lang="en-US" dirty="0" smtClean="0">
                <a:latin typeface="Calibri" panose="020F0502020204030204" pitchFamily="34" charset="0"/>
              </a:rPr>
              <a:t>“One </a:t>
            </a:r>
            <a:r>
              <a:rPr lang="en-US" dirty="0">
                <a:latin typeface="Calibri" panose="020F0502020204030204" pitchFamily="34" charset="0"/>
              </a:rPr>
              <a:t>day without warning, my brother, who was 18, woke up with severe pain in his abdomen. When we took him to the doctor, we were told that he and my mother were hepatitis B carriers. My brother passed away a year later. One month after his death, my mother was diagnosed with liver cancer</a:t>
            </a:r>
            <a:r>
              <a:rPr lang="en-US" dirty="0" smtClean="0">
                <a:latin typeface="Calibri" panose="020F0502020204030204" pitchFamily="34" charset="0"/>
              </a:rPr>
              <a:t>.” </a:t>
            </a:r>
            <a:r>
              <a:rPr lang="en-US" dirty="0">
                <a:latin typeface="Calibri" panose="020F0502020204030204" pitchFamily="34" charset="0"/>
              </a:rPr>
              <a:t>Leslie D. Hsu</a:t>
            </a:r>
          </a:p>
        </p:txBody>
      </p:sp>
      <p:sp>
        <p:nvSpPr>
          <p:cNvPr id="7" name="TextBox 6"/>
          <p:cNvSpPr txBox="1"/>
          <p:nvPr/>
        </p:nvSpPr>
        <p:spPr>
          <a:xfrm>
            <a:off x="2051529" y="6324600"/>
            <a:ext cx="5111271" cy="307777"/>
          </a:xfrm>
          <a:prstGeom prst="rect">
            <a:avLst/>
          </a:prstGeom>
          <a:noFill/>
        </p:spPr>
        <p:txBody>
          <a:bodyPr wrap="none" rtlCol="0">
            <a:spAutoFit/>
          </a:bodyPr>
          <a:lstStyle/>
          <a:p>
            <a:r>
              <a:rPr lang="en-US" sz="1400" dirty="0" smtClean="0">
                <a:solidFill>
                  <a:schemeClr val="tx1">
                    <a:lumMod val="65000"/>
                    <a:lumOff val="35000"/>
                  </a:schemeClr>
                </a:solidFill>
              </a:rPr>
              <a:t>Testimonials from Immunization Action Coalition and CDC websites </a:t>
            </a:r>
            <a:endParaRPr lang="en-US" sz="1400" dirty="0">
              <a:solidFill>
                <a:schemeClr val="tx1">
                  <a:lumMod val="65000"/>
                  <a:lumOff val="35000"/>
                </a:schemeClr>
              </a:solidFill>
            </a:endParaRPr>
          </a:p>
        </p:txBody>
      </p:sp>
      <p:sp>
        <p:nvSpPr>
          <p:cNvPr id="9" name="TextBox 8"/>
          <p:cNvSpPr txBox="1"/>
          <p:nvPr/>
        </p:nvSpPr>
        <p:spPr>
          <a:xfrm>
            <a:off x="342015" y="4554912"/>
            <a:ext cx="6820785" cy="1477328"/>
          </a:xfrm>
          <a:prstGeom prst="rect">
            <a:avLst/>
          </a:prstGeom>
          <a:noFill/>
        </p:spPr>
        <p:txBody>
          <a:bodyPr wrap="square" rtlCol="0">
            <a:spAutoFit/>
          </a:bodyPr>
          <a:lstStyle/>
          <a:p>
            <a:r>
              <a:rPr lang="en-US" b="1" dirty="0" smtClean="0">
                <a:cs typeface="Narkisim" panose="020E0502050101010101" pitchFamily="34" charset="-79"/>
              </a:rPr>
              <a:t>Pertussis:</a:t>
            </a:r>
            <a:r>
              <a:rPr lang="en-US" dirty="0" smtClean="0">
                <a:cs typeface="Narkisim" panose="020E0502050101010101" pitchFamily="34" charset="-79"/>
              </a:rPr>
              <a:t>  Callie </a:t>
            </a:r>
            <a:r>
              <a:rPr lang="en-US" dirty="0">
                <a:cs typeface="Narkisim" panose="020E0502050101010101" pitchFamily="34" charset="-79"/>
              </a:rPr>
              <a:t>stopped breathing again. Family members watched helplessly from behind a glass wall as doctors tried for 45 minutes to revive her. Tragically, Callie could not be saved. She was only 5 weeks old. "We never dreamed we'd lose her," Katie said. "Callie was a more loved, more wanted baby than you'd ever find."</a:t>
            </a:r>
          </a:p>
        </p:txBody>
      </p:sp>
      <p:pic>
        <p:nvPicPr>
          <p:cNvPr id="1029" name="Picture 5" descr="http://www.cdc.gov/pertussis/images/pertussis-baby-two-lg.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62800" y="4408310"/>
            <a:ext cx="1708803" cy="2131160"/>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7693201" y="6509266"/>
            <a:ext cx="838691" cy="246221"/>
          </a:xfrm>
          <a:prstGeom prst="rect">
            <a:avLst/>
          </a:prstGeom>
          <a:noFill/>
        </p:spPr>
        <p:txBody>
          <a:bodyPr wrap="none" rtlCol="0">
            <a:spAutoFit/>
          </a:bodyPr>
          <a:lstStyle/>
          <a:p>
            <a:r>
              <a:rPr lang="en-US" sz="1000" dirty="0" smtClean="0">
                <a:solidFill>
                  <a:schemeClr val="tx1">
                    <a:lumMod val="65000"/>
                    <a:lumOff val="35000"/>
                  </a:schemeClr>
                </a:solidFill>
              </a:rPr>
              <a:t>CDC website</a:t>
            </a:r>
            <a:endParaRPr lang="en-US" sz="1000" dirty="0">
              <a:solidFill>
                <a:schemeClr val="tx1">
                  <a:lumMod val="65000"/>
                  <a:lumOff val="35000"/>
                </a:schemeClr>
              </a:solidFill>
            </a:endParaRPr>
          </a:p>
        </p:txBody>
      </p:sp>
      <p:pic>
        <p:nvPicPr>
          <p:cNvPr id="1031" name="Picture 7" descr="PHIL Image 560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9600" y="2439811"/>
            <a:ext cx="1230279" cy="1926265"/>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extBox 12"/>
          <p:cNvSpPr txBox="1"/>
          <p:nvPr/>
        </p:nvSpPr>
        <p:spPr>
          <a:xfrm>
            <a:off x="50800" y="4358261"/>
            <a:ext cx="2989700" cy="253916"/>
          </a:xfrm>
          <a:prstGeom prst="rect">
            <a:avLst/>
          </a:prstGeom>
          <a:noFill/>
        </p:spPr>
        <p:txBody>
          <a:bodyPr wrap="square" rtlCol="0">
            <a:spAutoFit/>
          </a:bodyPr>
          <a:lstStyle/>
          <a:p>
            <a:r>
              <a:rPr lang="en-US" sz="1050" dirty="0">
                <a:solidFill>
                  <a:schemeClr val="tx1">
                    <a:lumMod val="65000"/>
                    <a:lumOff val="35000"/>
                  </a:schemeClr>
                </a:solidFill>
              </a:rPr>
              <a:t>CDC/ Patricia Walker, M.D., Regions Hospital, MN</a:t>
            </a:r>
          </a:p>
        </p:txBody>
      </p:sp>
      <p:sp>
        <p:nvSpPr>
          <p:cNvPr id="14" name="Slide Number Placeholder 3"/>
          <p:cNvSpPr txBox="1">
            <a:spLocks/>
          </p:cNvSpPr>
          <p:nvPr/>
        </p:nvSpPr>
        <p:spPr>
          <a:xfrm>
            <a:off x="8534400" y="6477000"/>
            <a:ext cx="609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E903C6-2233-4088-A5D7-59A91790C925}" type="slidenum">
              <a:rPr lang="en-US" smtClean="0">
                <a:solidFill>
                  <a:schemeClr val="bg1">
                    <a:lumMod val="50000"/>
                  </a:schemeClr>
                </a:solidFill>
              </a:rPr>
              <a:pPr/>
              <a:t>2</a:t>
            </a:fld>
            <a:endParaRPr lang="en-US" dirty="0">
              <a:solidFill>
                <a:schemeClr val="bg1">
                  <a:lumMod val="50000"/>
                </a:schemeClr>
              </a:solidFill>
            </a:endParaRPr>
          </a:p>
        </p:txBody>
      </p:sp>
      <p:sp>
        <p:nvSpPr>
          <p:cNvPr id="15" name="TextBox 14"/>
          <p:cNvSpPr txBox="1"/>
          <p:nvPr/>
        </p:nvSpPr>
        <p:spPr>
          <a:xfrm>
            <a:off x="6589418" y="2620874"/>
            <a:ext cx="2358835" cy="253916"/>
          </a:xfrm>
          <a:prstGeom prst="rect">
            <a:avLst/>
          </a:prstGeom>
          <a:noFill/>
        </p:spPr>
        <p:txBody>
          <a:bodyPr wrap="square" rtlCol="0">
            <a:spAutoFit/>
          </a:bodyPr>
          <a:lstStyle/>
          <a:p>
            <a:r>
              <a:rPr lang="en-US" sz="1050" dirty="0" smtClean="0">
                <a:solidFill>
                  <a:schemeClr val="tx1">
                    <a:lumMod val="65000"/>
                    <a:lumOff val="35000"/>
                  </a:schemeClr>
                </a:solidFill>
              </a:rPr>
              <a:t>Courtesy MN </a:t>
            </a:r>
            <a:r>
              <a:rPr lang="en-US" sz="1050" dirty="0" err="1" smtClean="0">
                <a:solidFill>
                  <a:schemeClr val="tx1">
                    <a:lumMod val="65000"/>
                    <a:lumOff val="35000"/>
                  </a:schemeClr>
                </a:solidFill>
              </a:rPr>
              <a:t>Oxman</a:t>
            </a:r>
            <a:r>
              <a:rPr lang="en-US" sz="1050" dirty="0" smtClean="0">
                <a:solidFill>
                  <a:schemeClr val="tx1">
                    <a:lumMod val="65000"/>
                    <a:lumOff val="35000"/>
                  </a:schemeClr>
                </a:solidFill>
              </a:rPr>
              <a:t> San Diego VAMC</a:t>
            </a:r>
            <a:endParaRPr lang="en-US" sz="1050" dirty="0">
              <a:solidFill>
                <a:schemeClr val="tx1">
                  <a:lumMod val="65000"/>
                  <a:lumOff val="35000"/>
                </a:schemeClr>
              </a:solidFill>
            </a:endParaRPr>
          </a:p>
        </p:txBody>
      </p:sp>
    </p:spTree>
    <p:extLst>
      <p:ext uri="{BB962C8B-B14F-4D97-AF65-F5344CB8AC3E}">
        <p14:creationId xmlns:p14="http://schemas.microsoft.com/office/powerpoint/2010/main" xmlns="" val="229104441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200" y="152400"/>
            <a:ext cx="86106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152400" y="152400"/>
            <a:ext cx="8229600" cy="1143000"/>
          </a:xfrm>
        </p:spPr>
        <p:txBody>
          <a:bodyPr>
            <a:normAutofit fontScale="90000"/>
          </a:bodyPr>
          <a:lstStyle/>
          <a:p>
            <a:pPr algn="l"/>
            <a:r>
              <a:rPr lang="en-US" dirty="0" smtClean="0">
                <a:solidFill>
                  <a:schemeClr val="bg1"/>
                </a:solidFill>
              </a:rPr>
              <a:t>Meet Dr. William Cochran: </a:t>
            </a:r>
            <a:br>
              <a:rPr lang="en-US" dirty="0" smtClean="0">
                <a:solidFill>
                  <a:schemeClr val="bg1"/>
                </a:solidFill>
              </a:rPr>
            </a:br>
            <a:r>
              <a:rPr lang="en-US" dirty="0" smtClean="0">
                <a:solidFill>
                  <a:schemeClr val="bg1"/>
                </a:solidFill>
              </a:rPr>
              <a:t>A Pediatric Gastroenterologist</a:t>
            </a:r>
            <a:endParaRPr lang="en-US" b="1" dirty="0">
              <a:solidFill>
                <a:schemeClr val="bg1"/>
              </a:solidFill>
            </a:endParaRPr>
          </a:p>
        </p:txBody>
      </p:sp>
      <p:sp>
        <p:nvSpPr>
          <p:cNvPr id="3" name="Content Placeholder 2"/>
          <p:cNvSpPr>
            <a:spLocks noGrp="1"/>
          </p:cNvSpPr>
          <p:nvPr>
            <p:ph idx="1"/>
          </p:nvPr>
        </p:nvSpPr>
        <p:spPr>
          <a:xfrm>
            <a:off x="209862" y="1524000"/>
            <a:ext cx="5428938" cy="4800600"/>
          </a:xfrm>
        </p:spPr>
        <p:txBody>
          <a:bodyPr>
            <a:normAutofit/>
          </a:bodyPr>
          <a:lstStyle/>
          <a:p>
            <a:pPr marL="0" lvl="0" indent="0" algn="ctr">
              <a:buNone/>
            </a:pPr>
            <a:r>
              <a:rPr lang="en-US" sz="2200" b="1" i="1" u="sng" dirty="0" smtClean="0">
                <a:solidFill>
                  <a:prstClr val="black"/>
                </a:solidFill>
              </a:rPr>
              <a:t>“A Doctor’s Personal Experience with Whooping Cough”</a:t>
            </a:r>
            <a:endParaRPr lang="en-US" sz="2200" i="1" dirty="0">
              <a:solidFill>
                <a:prstClr val="black"/>
              </a:solidFill>
            </a:endParaRPr>
          </a:p>
          <a:p>
            <a:r>
              <a:rPr lang="en-US" sz="2400" dirty="0" smtClean="0"/>
              <a:t>Dr. Cochrane came down with a severe cough where he could not catch his breath and would even pass out.</a:t>
            </a:r>
          </a:p>
          <a:p>
            <a:r>
              <a:rPr lang="en-US" sz="2400" dirty="0" smtClean="0"/>
              <a:t>He coughed so long and hard that he cracked several ribs.</a:t>
            </a:r>
          </a:p>
          <a:p>
            <a:r>
              <a:rPr lang="en-US" sz="2400" dirty="0" smtClean="0"/>
              <a:t>He learned that he had pertussis or “whooping cough”</a:t>
            </a:r>
          </a:p>
          <a:p>
            <a:r>
              <a:rPr lang="en-US" sz="2400" dirty="0" smtClean="0"/>
              <a:t>It took him three months to recover.</a:t>
            </a:r>
          </a:p>
          <a:p>
            <a:endParaRPr lang="en-US" sz="2400" dirty="0" smtClean="0"/>
          </a:p>
          <a:p>
            <a:endParaRPr lang="en-US" sz="2400" dirty="0"/>
          </a:p>
        </p:txBody>
      </p:sp>
      <p:sp>
        <p:nvSpPr>
          <p:cNvPr id="7" name="TextBox 6"/>
          <p:cNvSpPr txBox="1"/>
          <p:nvPr/>
        </p:nvSpPr>
        <p:spPr>
          <a:xfrm>
            <a:off x="2133600" y="6050523"/>
            <a:ext cx="6172200" cy="498598"/>
          </a:xfrm>
          <a:prstGeom prst="rect">
            <a:avLst/>
          </a:prstGeom>
          <a:noFill/>
        </p:spPr>
        <p:txBody>
          <a:bodyPr wrap="square" rtlCol="0">
            <a:spAutoFit/>
          </a:bodyPr>
          <a:lstStyle/>
          <a:p>
            <a:pPr lvl="0">
              <a:spcBef>
                <a:spcPct val="20000"/>
              </a:spcBef>
            </a:pPr>
            <a:r>
              <a:rPr lang="en-US" sz="1200" dirty="0">
                <a:solidFill>
                  <a:prstClr val="black"/>
                </a:solidFill>
              </a:rPr>
              <a:t>For </a:t>
            </a:r>
            <a:r>
              <a:rPr lang="en-US" sz="1200" dirty="0" smtClean="0">
                <a:solidFill>
                  <a:prstClr val="black"/>
                </a:solidFill>
              </a:rPr>
              <a:t>Dr. Cochrane’s full </a:t>
            </a:r>
            <a:r>
              <a:rPr lang="en-US" sz="1200" dirty="0">
                <a:solidFill>
                  <a:prstClr val="black"/>
                </a:solidFill>
              </a:rPr>
              <a:t>story, </a:t>
            </a:r>
            <a:r>
              <a:rPr lang="en-US" sz="1200" dirty="0" smtClean="0">
                <a:solidFill>
                  <a:prstClr val="black"/>
                </a:solidFill>
              </a:rPr>
              <a:t>visit:</a:t>
            </a:r>
          </a:p>
          <a:p>
            <a:pPr>
              <a:spcBef>
                <a:spcPct val="20000"/>
              </a:spcBef>
            </a:pPr>
            <a:r>
              <a:rPr lang="en-US" sz="1200" dirty="0"/>
              <a:t>http://www.nfid.org/real-stories-real-people/cochran-pertussis.html</a:t>
            </a:r>
          </a:p>
        </p:txBody>
      </p:sp>
      <p:sp>
        <p:nvSpPr>
          <p:cNvPr id="11" name="Flowchart: Document 10"/>
          <p:cNvSpPr/>
          <p:nvPr/>
        </p:nvSpPr>
        <p:spPr>
          <a:xfrm>
            <a:off x="6096000" y="3266565"/>
            <a:ext cx="2667000" cy="3033257"/>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C00000"/>
                </a:solidFill>
              </a:rPr>
              <a:t>“Anyone </a:t>
            </a:r>
            <a:r>
              <a:rPr lang="en-US" dirty="0">
                <a:solidFill>
                  <a:srgbClr val="C00000"/>
                </a:solidFill>
              </a:rPr>
              <a:t>– doctor, parent, grandparent, caregiver, who comes into contact with infants should be sure they are up to date on their </a:t>
            </a:r>
            <a:r>
              <a:rPr lang="en-US" dirty="0" smtClean="0">
                <a:solidFill>
                  <a:srgbClr val="C00000"/>
                </a:solidFill>
              </a:rPr>
              <a:t>immunizations </a:t>
            </a:r>
            <a:r>
              <a:rPr lang="en-US" dirty="0">
                <a:solidFill>
                  <a:srgbClr val="C00000"/>
                </a:solidFill>
              </a:rPr>
              <a:t>to spare those too young to be protected through </a:t>
            </a:r>
            <a:r>
              <a:rPr lang="en-US" dirty="0" smtClean="0">
                <a:solidFill>
                  <a:srgbClr val="C00000"/>
                </a:solidFill>
              </a:rPr>
              <a:t>vaccination .”</a:t>
            </a:r>
            <a:endParaRPr lang="en-US" dirty="0">
              <a:solidFill>
                <a:srgbClr val="C00000"/>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81800" y="1828800"/>
            <a:ext cx="1219200" cy="1219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19366439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p:cNvPicPr>
            <a:picLocks noChangeAspect="1"/>
          </p:cNvPicPr>
          <p:nvPr/>
        </p:nvPicPr>
        <p:blipFill>
          <a:blip r:embed="rId3" cstate="print"/>
          <a:srcRect/>
          <a:stretch>
            <a:fillRect/>
          </a:stretch>
        </p:blipFill>
        <p:spPr bwMode="auto">
          <a:xfrm>
            <a:off x="2505075" y="865188"/>
            <a:ext cx="4144963" cy="4144962"/>
          </a:xfrm>
          <a:prstGeom prst="rect">
            <a:avLst/>
          </a:prstGeom>
          <a:noFill/>
          <a:ln w="9525">
            <a:noFill/>
            <a:miter lim="800000"/>
            <a:headEnd/>
            <a:tailEnd/>
          </a:ln>
        </p:spPr>
      </p:pic>
      <p:sp>
        <p:nvSpPr>
          <p:cNvPr id="7" name="TextBox 6"/>
          <p:cNvSpPr txBox="1"/>
          <p:nvPr/>
        </p:nvSpPr>
        <p:spPr>
          <a:xfrm>
            <a:off x="446088" y="5307013"/>
            <a:ext cx="8164512" cy="1076325"/>
          </a:xfrm>
          <a:prstGeom prst="rect">
            <a:avLst/>
          </a:prstGeom>
          <a:noFill/>
        </p:spPr>
        <p:txBody>
          <a:bodyPr anchor="ctr">
            <a:spAutoFit/>
          </a:bodyPr>
          <a:lstStyle/>
          <a:p>
            <a:pPr algn="ctr" fontAlgn="auto">
              <a:spcBef>
                <a:spcPts val="0"/>
              </a:spcBef>
              <a:spcAft>
                <a:spcPts val="0"/>
              </a:spcAft>
              <a:defRPr/>
            </a:pPr>
            <a:r>
              <a:rPr lang="en-US" cap="all" dirty="0">
                <a:solidFill>
                  <a:schemeClr val="tx1">
                    <a:lumMod val="75000"/>
                    <a:lumOff val="25000"/>
                  </a:schemeClr>
                </a:solidFill>
                <a:latin typeface="+mn-lt"/>
              </a:rPr>
              <a:t>“When meditating over a disease, I never think of finding a remedy for it, </a:t>
            </a:r>
          </a:p>
          <a:p>
            <a:pPr algn="ctr" fontAlgn="auto">
              <a:spcBef>
                <a:spcPts val="0"/>
              </a:spcBef>
              <a:spcAft>
                <a:spcPts val="1200"/>
              </a:spcAft>
              <a:defRPr/>
            </a:pPr>
            <a:r>
              <a:rPr lang="en-US" cap="all" dirty="0">
                <a:solidFill>
                  <a:schemeClr val="tx1">
                    <a:lumMod val="75000"/>
                    <a:lumOff val="25000"/>
                  </a:schemeClr>
                </a:solidFill>
                <a:latin typeface="+mn-lt"/>
              </a:rPr>
              <a:t>but, instead, a means of prevention.”  </a:t>
            </a:r>
          </a:p>
          <a:p>
            <a:pPr algn="ctr" fontAlgn="auto">
              <a:spcBef>
                <a:spcPts val="0"/>
              </a:spcBef>
              <a:spcAft>
                <a:spcPts val="0"/>
              </a:spcAft>
              <a:defRPr/>
            </a:pPr>
            <a:r>
              <a:rPr lang="en-US" cap="all" dirty="0">
                <a:solidFill>
                  <a:schemeClr val="tx1">
                    <a:lumMod val="75000"/>
                    <a:lumOff val="25000"/>
                  </a:schemeClr>
                </a:solidFill>
                <a:latin typeface="+mn-lt"/>
              </a:rPr>
              <a:t>Louis Pasteur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4800" y="141767"/>
            <a:ext cx="8534400" cy="1143000"/>
          </a:xfrm>
        </p:spPr>
        <p:txBody>
          <a:bodyPr>
            <a:normAutofit/>
          </a:bodyPr>
          <a:lstStyle/>
          <a:p>
            <a:r>
              <a:rPr lang="en-US" sz="4000" b="1" dirty="0" smtClean="0">
                <a:solidFill>
                  <a:schemeClr val="bg1"/>
                </a:solidFill>
              </a:rPr>
              <a:t>Learning Objectives</a:t>
            </a:r>
            <a:endParaRPr lang="en-US" sz="4000" b="1" dirty="0">
              <a:solidFill>
                <a:schemeClr val="bg1"/>
              </a:solidFill>
            </a:endParaRPr>
          </a:p>
        </p:txBody>
      </p:sp>
      <p:sp>
        <p:nvSpPr>
          <p:cNvPr id="3" name="Content Placeholder 2"/>
          <p:cNvSpPr>
            <a:spLocks noGrp="1"/>
          </p:cNvSpPr>
          <p:nvPr>
            <p:ph idx="1"/>
          </p:nvPr>
        </p:nvSpPr>
        <p:spPr>
          <a:xfrm>
            <a:off x="304800" y="1295400"/>
            <a:ext cx="8534400" cy="4800600"/>
          </a:xfrm>
        </p:spPr>
        <p:txBody>
          <a:bodyPr>
            <a:normAutofit/>
          </a:bodyPr>
          <a:lstStyle/>
          <a:p>
            <a:endParaRPr lang="en-US" sz="1500" b="1" dirty="0" smtClean="0"/>
          </a:p>
          <a:p>
            <a:pPr marL="0" indent="0">
              <a:buNone/>
            </a:pPr>
            <a:r>
              <a:rPr lang="en-US" sz="2400" b="1" dirty="0" smtClean="0"/>
              <a:t>At the end of this presentation, the participants will be Able to:</a:t>
            </a:r>
          </a:p>
          <a:p>
            <a:pPr marL="457200" indent="-457200">
              <a:buFont typeface="+mj-lt"/>
              <a:buAutoNum type="arabicPeriod"/>
            </a:pPr>
            <a:r>
              <a:rPr lang="en-US" sz="2800" b="1" dirty="0" smtClean="0"/>
              <a:t>Discuss  the importance of Adult vaccination</a:t>
            </a:r>
          </a:p>
          <a:p>
            <a:pPr marL="457200" indent="-457200">
              <a:buFont typeface="+mj-lt"/>
              <a:buAutoNum type="arabicPeriod"/>
            </a:pPr>
            <a:r>
              <a:rPr lang="en-US" sz="2800" b="1" dirty="0" smtClean="0"/>
              <a:t>Brief Adult immunization coverage rates</a:t>
            </a:r>
          </a:p>
          <a:p>
            <a:pPr marL="457200" indent="-457200">
              <a:buFont typeface="+mj-lt"/>
              <a:buAutoNum type="arabicPeriod"/>
            </a:pPr>
            <a:r>
              <a:rPr lang="en-US" sz="2800" b="1" dirty="0" smtClean="0"/>
              <a:t>Discuss HAAD adult immunization practice standards</a:t>
            </a:r>
          </a:p>
          <a:p>
            <a:pPr marL="457200" indent="-457200">
              <a:buFont typeface="+mj-lt"/>
              <a:buAutoNum type="arabicPeriod"/>
            </a:pPr>
            <a:r>
              <a:rPr lang="en-US" sz="2800" b="1" dirty="0"/>
              <a:t>Brief Barriers and opportunities in adult immunization</a:t>
            </a:r>
          </a:p>
          <a:p>
            <a:pPr marL="457200" indent="-457200">
              <a:buFont typeface="+mj-lt"/>
              <a:buAutoNum type="arabicPeriod"/>
            </a:pPr>
            <a:endParaRPr lang="en-US" sz="2800" b="1" dirty="0" smtClean="0"/>
          </a:p>
          <a:p>
            <a:endParaRPr lang="en-US" sz="2400" b="1" dirty="0" smtClean="0"/>
          </a:p>
          <a:p>
            <a:endParaRPr lang="en-US" sz="2400" b="1" dirty="0" smtClean="0"/>
          </a:p>
          <a:p>
            <a:endParaRPr lang="en-US" sz="2400" b="1" dirty="0" smtClean="0"/>
          </a:p>
          <a:p>
            <a:endParaRPr lang="en-US" sz="2400" b="1" dirty="0" smtClean="0"/>
          </a:p>
          <a:p>
            <a:endParaRPr lang="en-US" sz="2400" b="1" dirty="0" smtClean="0"/>
          </a:p>
          <a:p>
            <a:endParaRPr lang="en-US" sz="2000" b="1" dirty="0" smtClean="0"/>
          </a:p>
        </p:txBody>
      </p:sp>
      <p:sp>
        <p:nvSpPr>
          <p:cNvPr id="7"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2868025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p:txBody>
          <a:bodyPr/>
          <a:lstStyle/>
          <a:p>
            <a:pPr marL="609600" indent="-609600">
              <a:lnSpc>
                <a:spcPct val="90000"/>
              </a:lnSpc>
              <a:buClr>
                <a:schemeClr val="tx1"/>
              </a:buClr>
              <a:buSzPct val="100000"/>
              <a:buFont typeface="Wingdings" pitchFamily="2" charset="2"/>
              <a:buAutoNum type="arabicPeriod"/>
            </a:pPr>
            <a:r>
              <a:rPr lang="en-CA" sz="2400" b="1" dirty="0" smtClean="0">
                <a:effectLst/>
              </a:rPr>
              <a:t>Vaccination</a:t>
            </a:r>
          </a:p>
          <a:p>
            <a:pPr marL="609600" indent="-609600">
              <a:lnSpc>
                <a:spcPct val="90000"/>
              </a:lnSpc>
              <a:buClr>
                <a:schemeClr val="tx1"/>
              </a:buClr>
              <a:buSzPct val="100000"/>
              <a:buFont typeface="Wingdings" pitchFamily="2" charset="2"/>
              <a:buAutoNum type="arabicPeriod"/>
            </a:pPr>
            <a:r>
              <a:rPr lang="en-CA" sz="2400" dirty="0" smtClean="0">
                <a:effectLst/>
              </a:rPr>
              <a:t>Motor vehicle safety</a:t>
            </a:r>
          </a:p>
          <a:p>
            <a:pPr marL="609600" indent="-609600">
              <a:lnSpc>
                <a:spcPct val="90000"/>
              </a:lnSpc>
              <a:buClr>
                <a:schemeClr val="tx1"/>
              </a:buClr>
              <a:buSzPct val="100000"/>
              <a:buFont typeface="Wingdings" pitchFamily="2" charset="2"/>
              <a:buAutoNum type="arabicPeriod"/>
            </a:pPr>
            <a:r>
              <a:rPr lang="en-CA" sz="2400" dirty="0" smtClean="0">
                <a:effectLst/>
              </a:rPr>
              <a:t>Safer workplaces</a:t>
            </a:r>
          </a:p>
          <a:p>
            <a:pPr marL="609600" indent="-609600">
              <a:lnSpc>
                <a:spcPct val="90000"/>
              </a:lnSpc>
              <a:buClr>
                <a:schemeClr val="tx1"/>
              </a:buClr>
              <a:buSzPct val="100000"/>
              <a:buFont typeface="Wingdings" pitchFamily="2" charset="2"/>
              <a:buAutoNum type="arabicPeriod"/>
            </a:pPr>
            <a:r>
              <a:rPr lang="en-CA" sz="2400" dirty="0" smtClean="0">
                <a:effectLst/>
              </a:rPr>
              <a:t>Control of infectious diseases</a:t>
            </a:r>
          </a:p>
          <a:p>
            <a:pPr marL="609600" indent="-609600">
              <a:lnSpc>
                <a:spcPct val="90000"/>
              </a:lnSpc>
              <a:buClr>
                <a:schemeClr val="tx1"/>
              </a:buClr>
              <a:buSzPct val="100000"/>
              <a:buFont typeface="Wingdings" pitchFamily="2" charset="2"/>
              <a:buAutoNum type="arabicPeriod"/>
            </a:pPr>
            <a:r>
              <a:rPr lang="en-CA" sz="2400" dirty="0" smtClean="0">
                <a:effectLst/>
              </a:rPr>
              <a:t>Decline in deaths from coronary heart disease and stroke</a:t>
            </a:r>
          </a:p>
          <a:p>
            <a:pPr marL="609600" indent="-609600">
              <a:lnSpc>
                <a:spcPct val="90000"/>
              </a:lnSpc>
              <a:buClr>
                <a:schemeClr val="tx1"/>
              </a:buClr>
              <a:buSzPct val="100000"/>
              <a:buFont typeface="Wingdings" pitchFamily="2" charset="2"/>
              <a:buAutoNum type="arabicPeriod"/>
            </a:pPr>
            <a:r>
              <a:rPr lang="en-CA" sz="2400" dirty="0" smtClean="0">
                <a:effectLst/>
              </a:rPr>
              <a:t>Safer and healthier foods</a:t>
            </a:r>
          </a:p>
          <a:p>
            <a:pPr marL="609600" indent="-609600">
              <a:lnSpc>
                <a:spcPct val="90000"/>
              </a:lnSpc>
              <a:buClr>
                <a:schemeClr val="tx1"/>
              </a:buClr>
              <a:buSzPct val="100000"/>
              <a:buFont typeface="Wingdings" pitchFamily="2" charset="2"/>
              <a:buAutoNum type="arabicPeriod"/>
            </a:pPr>
            <a:r>
              <a:rPr lang="en-CA" sz="2400" dirty="0" smtClean="0">
                <a:effectLst/>
              </a:rPr>
              <a:t>Healthier mothers and babies</a:t>
            </a:r>
          </a:p>
          <a:p>
            <a:pPr marL="609600" indent="-609600">
              <a:lnSpc>
                <a:spcPct val="90000"/>
              </a:lnSpc>
              <a:buClr>
                <a:schemeClr val="tx1"/>
              </a:buClr>
              <a:buSzPct val="100000"/>
              <a:buFont typeface="Wingdings" pitchFamily="2" charset="2"/>
              <a:buAutoNum type="arabicPeriod"/>
            </a:pPr>
            <a:r>
              <a:rPr lang="en-CA" sz="2400" dirty="0" smtClean="0">
                <a:effectLst/>
              </a:rPr>
              <a:t>Family planning</a:t>
            </a:r>
          </a:p>
          <a:p>
            <a:pPr marL="609600" indent="-609600">
              <a:lnSpc>
                <a:spcPct val="90000"/>
              </a:lnSpc>
              <a:buClr>
                <a:schemeClr val="tx1"/>
              </a:buClr>
              <a:buSzPct val="100000"/>
              <a:buFont typeface="Wingdings" pitchFamily="2" charset="2"/>
              <a:buAutoNum type="arabicPeriod"/>
            </a:pPr>
            <a:r>
              <a:rPr lang="en-CA" sz="2400" dirty="0" smtClean="0">
                <a:effectLst/>
              </a:rPr>
              <a:t>Fluoridation of drinking water</a:t>
            </a:r>
          </a:p>
          <a:p>
            <a:pPr marL="609600" indent="-609600">
              <a:lnSpc>
                <a:spcPct val="90000"/>
              </a:lnSpc>
              <a:buClr>
                <a:schemeClr val="tx1"/>
              </a:buClr>
              <a:buSzPct val="100000"/>
              <a:buFont typeface="Wingdings" pitchFamily="2" charset="2"/>
              <a:buAutoNum type="arabicPeriod"/>
            </a:pPr>
            <a:r>
              <a:rPr lang="en-CA" sz="2400" dirty="0" smtClean="0">
                <a:effectLst/>
              </a:rPr>
              <a:t>Recognition of tobacco use as a health hazard</a:t>
            </a:r>
          </a:p>
        </p:txBody>
      </p:sp>
      <p:sp>
        <p:nvSpPr>
          <p:cNvPr id="15364" name="Text Box 4"/>
          <p:cNvSpPr txBox="1">
            <a:spLocks noChangeArrowheads="1"/>
          </p:cNvSpPr>
          <p:nvPr/>
        </p:nvSpPr>
        <p:spPr bwMode="auto">
          <a:xfrm>
            <a:off x="3048000" y="6172200"/>
            <a:ext cx="5873750" cy="461963"/>
          </a:xfrm>
          <a:prstGeom prst="rect">
            <a:avLst/>
          </a:prstGeom>
          <a:noFill/>
          <a:ln w="9525">
            <a:noFill/>
            <a:miter lim="800000"/>
            <a:headEnd/>
            <a:tailEnd/>
          </a:ln>
        </p:spPr>
        <p:txBody>
          <a:bodyPr>
            <a:spAutoFit/>
          </a:bodyPr>
          <a:lstStyle/>
          <a:p>
            <a:pPr marL="228600" indent="-228600" algn="r">
              <a:spcBef>
                <a:spcPct val="50000"/>
              </a:spcBef>
              <a:buFontTx/>
              <a:buAutoNum type="arabicPeriod"/>
              <a:defRPr/>
            </a:pPr>
            <a:r>
              <a:rPr lang="en-CA" sz="1200" dirty="0">
                <a:latin typeface="Arial" charset="0"/>
                <a:cs typeface="Arial" charset="0"/>
              </a:rPr>
              <a:t>MMWR, December 24, 1999</a:t>
            </a:r>
          </a:p>
          <a:p>
            <a:pPr algn="r">
              <a:defRPr/>
            </a:pPr>
            <a:r>
              <a:rPr lang="fr-CA" sz="1200" dirty="0">
                <a:latin typeface="Arial" charset="0"/>
                <a:cs typeface="Arial" charset="0"/>
              </a:rPr>
              <a:t>2. Canadian Coalition for </a:t>
            </a:r>
            <a:r>
              <a:rPr lang="fr-CA" sz="1200" dirty="0" err="1">
                <a:latin typeface="Arial" charset="0"/>
                <a:cs typeface="Arial" charset="0"/>
              </a:rPr>
              <a:t>Immunization</a:t>
            </a:r>
            <a:r>
              <a:rPr lang="fr-CA" sz="1200" dirty="0">
                <a:latin typeface="Arial" charset="0"/>
                <a:cs typeface="Arial" charset="0"/>
              </a:rPr>
              <a:t> </a:t>
            </a:r>
            <a:r>
              <a:rPr lang="fr-CA" sz="1200" dirty="0" err="1">
                <a:latin typeface="Arial" charset="0"/>
                <a:cs typeface="Arial" charset="0"/>
              </a:rPr>
              <a:t>Awareness</a:t>
            </a:r>
            <a:r>
              <a:rPr lang="fr-CA" sz="1200" dirty="0">
                <a:latin typeface="Arial" charset="0"/>
                <a:cs typeface="Arial" charset="0"/>
              </a:rPr>
              <a:t> &amp; Promotion. 2005</a:t>
            </a:r>
            <a:endParaRPr lang="en-CA" sz="1200" dirty="0">
              <a:latin typeface="Arial" charset="0"/>
              <a:cs typeface="Arial" charset="0"/>
            </a:endParaRPr>
          </a:p>
        </p:txBody>
      </p:sp>
      <p:sp>
        <p:nvSpPr>
          <p:cNvPr id="21509" name="Line 5"/>
          <p:cNvSpPr>
            <a:spLocks noChangeShapeType="1"/>
          </p:cNvSpPr>
          <p:nvPr/>
        </p:nvSpPr>
        <p:spPr bwMode="auto">
          <a:xfrm>
            <a:off x="755650" y="1412875"/>
            <a:ext cx="7620000" cy="0"/>
          </a:xfrm>
          <a:prstGeom prst="line">
            <a:avLst/>
          </a:prstGeom>
          <a:noFill/>
          <a:ln w="38100">
            <a:solidFill>
              <a:srgbClr val="FF0000"/>
            </a:solidFill>
            <a:round/>
            <a:headEnd/>
            <a:tailEnd/>
          </a:ln>
        </p:spPr>
        <p:txBody>
          <a:bodyPr wrap="none" anchor="ctr"/>
          <a:lstStyle/>
          <a:p>
            <a:endParaRPr lang="en-US"/>
          </a:p>
        </p:txBody>
      </p:sp>
      <p:sp>
        <p:nvSpPr>
          <p:cNvPr id="7174" name="Oval 6"/>
          <p:cNvSpPr>
            <a:spLocks noChangeArrowheads="1"/>
          </p:cNvSpPr>
          <p:nvPr/>
        </p:nvSpPr>
        <p:spPr bwMode="auto">
          <a:xfrm>
            <a:off x="900113" y="1484313"/>
            <a:ext cx="2089150" cy="649287"/>
          </a:xfrm>
          <a:prstGeom prst="ellipse">
            <a:avLst/>
          </a:prstGeom>
          <a:noFill/>
          <a:ln w="28575">
            <a:solidFill>
              <a:srgbClr val="FF0000"/>
            </a:solidFill>
            <a:round/>
            <a:headEnd/>
            <a:tailEnd/>
          </a:ln>
        </p:spPr>
        <p:txBody>
          <a:bodyPr wrap="none" anchor="ctr"/>
          <a:lstStyle/>
          <a:p>
            <a:endParaRPr lang="fr-FR"/>
          </a:p>
        </p:txBody>
      </p:sp>
      <p:sp>
        <p:nvSpPr>
          <p:cNvPr id="14345" name="Text Box 10"/>
          <p:cNvSpPr txBox="1">
            <a:spLocks noChangeArrowheads="1"/>
          </p:cNvSpPr>
          <p:nvPr/>
        </p:nvSpPr>
        <p:spPr bwMode="auto">
          <a:xfrm>
            <a:off x="381000" y="3782265"/>
            <a:ext cx="8382000" cy="2936188"/>
          </a:xfrm>
          <a:prstGeom prst="rect">
            <a:avLst/>
          </a:prstGeom>
          <a:blipFill>
            <a:blip r:embed="rId4" cstate="print"/>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a:spAutoFit/>
          </a:bodyPr>
          <a:lstStyle/>
          <a:p>
            <a:pPr>
              <a:spcBef>
                <a:spcPct val="20000"/>
              </a:spcBef>
              <a:buClr>
                <a:schemeClr val="hlink"/>
              </a:buClr>
              <a:buSzPct val="90000"/>
              <a:buFont typeface="Wingdings" pitchFamily="2" charset="2"/>
              <a:buBlip>
                <a:blip r:embed="rId5"/>
              </a:buBlip>
              <a:defRPr/>
            </a:pPr>
            <a:r>
              <a:rPr lang="en-US" sz="2400" b="1" dirty="0">
                <a:solidFill>
                  <a:srgbClr val="002060"/>
                </a:solidFill>
              </a:rPr>
              <a:t> </a:t>
            </a:r>
            <a:r>
              <a:rPr lang="en-US" sz="3600" dirty="0">
                <a:solidFill>
                  <a:srgbClr val="002060"/>
                </a:solidFill>
              </a:rPr>
              <a:t>Immunization:</a:t>
            </a:r>
          </a:p>
          <a:p>
            <a:pPr marL="863600" lvl="1" indent="-406400">
              <a:spcBef>
                <a:spcPct val="20000"/>
              </a:spcBef>
              <a:buFontTx/>
              <a:buChar char="–"/>
              <a:defRPr/>
            </a:pPr>
            <a:r>
              <a:rPr lang="en-US" sz="2400" b="1" dirty="0">
                <a:solidFill>
                  <a:srgbClr val="002060"/>
                </a:solidFill>
              </a:rPr>
              <a:t>Saved more </a:t>
            </a:r>
            <a:r>
              <a:rPr lang="en-US" sz="2400" b="1" dirty="0" smtClean="0">
                <a:solidFill>
                  <a:srgbClr val="002060"/>
                </a:solidFill>
              </a:rPr>
              <a:t>lives </a:t>
            </a:r>
            <a:r>
              <a:rPr lang="en-US" sz="2400" b="1" dirty="0">
                <a:solidFill>
                  <a:srgbClr val="002060"/>
                </a:solidFill>
              </a:rPr>
              <a:t>in the last 50 years than any other health </a:t>
            </a:r>
            <a:r>
              <a:rPr lang="en-US" sz="2400" b="1" dirty="0" smtClean="0">
                <a:solidFill>
                  <a:srgbClr val="002060"/>
                </a:solidFill>
              </a:rPr>
              <a:t>intervention </a:t>
            </a:r>
            <a:endParaRPr lang="en-US" sz="2400" b="1" dirty="0">
              <a:solidFill>
                <a:srgbClr val="002060"/>
              </a:solidFill>
            </a:endParaRPr>
          </a:p>
          <a:p>
            <a:pPr marL="863600" lvl="1" indent="-406400">
              <a:spcBef>
                <a:spcPct val="20000"/>
              </a:spcBef>
              <a:buFontTx/>
              <a:buChar char="–"/>
              <a:defRPr/>
            </a:pPr>
            <a:r>
              <a:rPr lang="en-US" sz="2400" b="1" dirty="0" smtClean="0">
                <a:solidFill>
                  <a:srgbClr val="002060"/>
                </a:solidFill>
              </a:rPr>
              <a:t>Immunization is the single </a:t>
            </a:r>
            <a:r>
              <a:rPr lang="en-US" sz="2400" b="1" dirty="0">
                <a:solidFill>
                  <a:srgbClr val="002060"/>
                </a:solidFill>
              </a:rPr>
              <a:t>most cost-effective health investment, making </a:t>
            </a:r>
            <a:r>
              <a:rPr lang="en-US" sz="2400" b="1" dirty="0" smtClean="0">
                <a:solidFill>
                  <a:srgbClr val="002060"/>
                </a:solidFill>
              </a:rPr>
              <a:t>it the </a:t>
            </a:r>
            <a:r>
              <a:rPr lang="en-US" sz="2400" b="1" dirty="0">
                <a:solidFill>
                  <a:srgbClr val="002060"/>
                </a:solidFill>
              </a:rPr>
              <a:t>cornerstone of efforts to promote </a:t>
            </a:r>
            <a:r>
              <a:rPr lang="en-US" sz="2400" b="1" dirty="0" smtClean="0">
                <a:solidFill>
                  <a:srgbClr val="002060"/>
                </a:solidFill>
              </a:rPr>
              <a:t>health</a:t>
            </a:r>
            <a:r>
              <a:rPr lang="en-US" sz="2400" b="1" baseline="30000" dirty="0" smtClean="0">
                <a:solidFill>
                  <a:srgbClr val="002060"/>
                </a:solidFill>
              </a:rPr>
              <a:t>2</a:t>
            </a:r>
          </a:p>
          <a:p>
            <a:pPr marL="863600" lvl="1" indent="-406400">
              <a:spcBef>
                <a:spcPct val="20000"/>
              </a:spcBef>
              <a:buFontTx/>
              <a:buChar char="–"/>
              <a:defRPr/>
            </a:pPr>
            <a:endParaRPr lang="en-US" sz="2400" b="1" baseline="30000" dirty="0">
              <a:solidFill>
                <a:srgbClr val="002060"/>
              </a:solidFill>
            </a:endParaRPr>
          </a:p>
        </p:txBody>
      </p:sp>
      <p:sp>
        <p:nvSpPr>
          <p:cNvPr id="3" name="Slide Number Placeholder 2"/>
          <p:cNvSpPr>
            <a:spLocks noGrp="1"/>
          </p:cNvSpPr>
          <p:nvPr>
            <p:ph type="sldNum" sz="quarter" idx="4294967295"/>
          </p:nvPr>
        </p:nvSpPr>
        <p:spPr>
          <a:xfrm>
            <a:off x="6553200" y="6248400"/>
            <a:ext cx="1905000" cy="457200"/>
          </a:xfrm>
          <a:prstGeom prst="rect">
            <a:avLst/>
          </a:prstGeom>
        </p:spPr>
        <p:txBody>
          <a:bodyPr/>
          <a:lstStyle/>
          <a:p>
            <a:pPr>
              <a:defRPr/>
            </a:pPr>
            <a:fld id="{3A87E979-D13B-496B-A88A-11CACDCCE9A5}" type="slidenum">
              <a:rPr lang="en-US" smtClean="0">
                <a:solidFill>
                  <a:srgbClr val="FFFFFF"/>
                </a:solidFill>
              </a:rPr>
              <a:pPr>
                <a:defRPr/>
              </a:pPr>
              <a:t>6</a:t>
            </a:fld>
            <a:endParaRPr lang="en-US">
              <a:solidFill>
                <a:srgbClr val="FFFFFF"/>
              </a:solidFill>
            </a:endParaRPr>
          </a:p>
        </p:txBody>
      </p:sp>
      <p:sp>
        <p:nvSpPr>
          <p:cNvPr id="14" name="Rectangle 13"/>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t>Ten </a:t>
            </a:r>
            <a:r>
              <a:rPr lang="en-US" sz="4000" b="1" dirty="0"/>
              <a:t>Great Public Health Achievements 1900 - 1991</a:t>
            </a:r>
          </a:p>
        </p:txBody>
      </p:sp>
    </p:spTree>
    <p:custDataLst>
      <p:tags r:id="rId1"/>
    </p:custDataLst>
    <p:extLst>
      <p:ext uri="{BB962C8B-B14F-4D97-AF65-F5344CB8AC3E}">
        <p14:creationId xmlns="" xmlns:p14="http://schemas.microsoft.com/office/powerpoint/2010/main" val="166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additive="base">
                                        <p:cTn id="7" dur="500" fill="hold"/>
                                        <p:tgtEl>
                                          <p:spTgt spid="7174"/>
                                        </p:tgtEl>
                                        <p:attrNameLst>
                                          <p:attrName>ppt_x</p:attrName>
                                        </p:attrNameLst>
                                      </p:cBhvr>
                                      <p:tavLst>
                                        <p:tav tm="0">
                                          <p:val>
                                            <p:strVal val="#ppt_x"/>
                                          </p:val>
                                        </p:tav>
                                        <p:tav tm="100000">
                                          <p:val>
                                            <p:strVal val="#ppt_x"/>
                                          </p:val>
                                        </p:tav>
                                      </p:tavLst>
                                    </p:anim>
                                    <p:anim calcmode="lin" valueType="num">
                                      <p:cBhvr additive="base">
                                        <p:cTn id="8" dur="500" fill="hold"/>
                                        <p:tgtEl>
                                          <p:spTgt spid="71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4345"/>
                                        </p:tgtEl>
                                        <p:attrNameLst>
                                          <p:attrName>style.visibility</p:attrName>
                                        </p:attrNameLst>
                                      </p:cBhvr>
                                      <p:to>
                                        <p:strVal val="visible"/>
                                      </p:to>
                                    </p:set>
                                    <p:animEffect transition="in" filter="fade">
                                      <p:cBhvr>
                                        <p:cTn id="13" dur="1000"/>
                                        <p:tgtEl>
                                          <p:spTgt spid="14345"/>
                                        </p:tgtEl>
                                      </p:cBhvr>
                                    </p:animEffect>
                                    <p:anim calcmode="lin" valueType="num">
                                      <p:cBhvr>
                                        <p:cTn id="14" dur="1000" fill="hold"/>
                                        <p:tgtEl>
                                          <p:spTgt spid="14345"/>
                                        </p:tgtEl>
                                        <p:attrNameLst>
                                          <p:attrName>ppt_x</p:attrName>
                                        </p:attrNameLst>
                                      </p:cBhvr>
                                      <p:tavLst>
                                        <p:tav tm="0">
                                          <p:val>
                                            <p:strVal val="#ppt_x"/>
                                          </p:val>
                                        </p:tav>
                                        <p:tav tm="100000">
                                          <p:val>
                                            <p:strVal val="#ppt_x"/>
                                          </p:val>
                                        </p:tav>
                                      </p:tavLst>
                                    </p:anim>
                                    <p:anim calcmode="lin" valueType="num">
                                      <p:cBhvr>
                                        <p:cTn id="15" dur="1000" fill="hold"/>
                                        <p:tgtEl>
                                          <p:spTgt spid="143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animBg="1"/>
      <p:bldP spid="143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As the UAE grows in economic </a:t>
            </a:r>
            <a:r>
              <a:rPr lang="en-US" dirty="0" smtClean="0"/>
              <a:t>prosperity and </a:t>
            </a:r>
            <a:r>
              <a:rPr lang="en-US" dirty="0"/>
              <a:t>in providing quality care, there </a:t>
            </a:r>
            <a:r>
              <a:rPr lang="en-US" dirty="0" smtClean="0"/>
              <a:t>shall be </a:t>
            </a:r>
            <a:r>
              <a:rPr lang="en-US" dirty="0"/>
              <a:t>greater stress on the two aspects </a:t>
            </a:r>
            <a:r>
              <a:rPr lang="en-US" dirty="0" smtClean="0"/>
              <a:t>of good </a:t>
            </a:r>
            <a:r>
              <a:rPr lang="en-US" dirty="0"/>
              <a:t>quality health care</a:t>
            </a:r>
            <a:r>
              <a:rPr lang="en-US" dirty="0" smtClean="0"/>
              <a:t>.</a:t>
            </a:r>
          </a:p>
          <a:p>
            <a:pPr marL="514350" indent="-514350">
              <a:buFont typeface="+mj-lt"/>
              <a:buAutoNum type="arabicPeriod"/>
            </a:pPr>
            <a:r>
              <a:rPr lang="en-US" sz="2800" dirty="0" smtClean="0">
                <a:solidFill>
                  <a:srgbClr val="0070C0"/>
                </a:solidFill>
              </a:rPr>
              <a:t>Provision of </a:t>
            </a:r>
            <a:r>
              <a:rPr lang="en-US" sz="2800" dirty="0">
                <a:solidFill>
                  <a:srgbClr val="0070C0"/>
                </a:solidFill>
              </a:rPr>
              <a:t>appropriate, evidence-based </a:t>
            </a:r>
            <a:r>
              <a:rPr lang="en-US" sz="2800" dirty="0" smtClean="0">
                <a:solidFill>
                  <a:srgbClr val="0070C0"/>
                </a:solidFill>
              </a:rPr>
              <a:t>care for </a:t>
            </a:r>
            <a:r>
              <a:rPr lang="en-US" sz="2800" dirty="0">
                <a:solidFill>
                  <a:srgbClr val="0070C0"/>
                </a:solidFill>
              </a:rPr>
              <a:t>acute illnesses, </a:t>
            </a:r>
            <a:endParaRPr lang="en-US" sz="2800" dirty="0" smtClean="0">
              <a:solidFill>
                <a:srgbClr val="0070C0"/>
              </a:solidFill>
            </a:endParaRPr>
          </a:p>
          <a:p>
            <a:pPr marL="514350" indent="-514350">
              <a:buFont typeface="+mj-lt"/>
              <a:buAutoNum type="arabicPeriod"/>
            </a:pPr>
            <a:r>
              <a:rPr lang="en-US" sz="2800" dirty="0" smtClean="0">
                <a:solidFill>
                  <a:srgbClr val="0070C0"/>
                </a:solidFill>
              </a:rPr>
              <a:t>emphasis </a:t>
            </a:r>
            <a:r>
              <a:rPr lang="en-US" sz="2800" dirty="0">
                <a:solidFill>
                  <a:srgbClr val="0070C0"/>
                </a:solidFill>
              </a:rPr>
              <a:t>on </a:t>
            </a:r>
            <a:r>
              <a:rPr lang="en-US" sz="2800" dirty="0" smtClean="0">
                <a:solidFill>
                  <a:srgbClr val="0070C0"/>
                </a:solidFill>
              </a:rPr>
              <a:t>preventive care</a:t>
            </a:r>
            <a:r>
              <a:rPr lang="en-US" sz="2800" dirty="0">
                <a:solidFill>
                  <a:srgbClr val="0070C0"/>
                </a:solidFill>
              </a:rPr>
              <a:t>.</a:t>
            </a:r>
          </a:p>
        </p:txBody>
      </p:sp>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pPr>
              <a:defRPr/>
            </a:pPr>
            <a:fld id="{3A87E979-D13B-496B-A88A-11CACDCCE9A5}" type="slidenum">
              <a:rPr lang="en-US" smtClean="0">
                <a:solidFill>
                  <a:srgbClr val="FFFFFF"/>
                </a:solidFill>
              </a:rPr>
              <a:pPr>
                <a:defRPr/>
              </a:pPr>
              <a:t>7</a:t>
            </a:fld>
            <a:endParaRPr lang="en-US">
              <a:solidFill>
                <a:srgbClr val="FFFFFF"/>
              </a:solidFill>
            </a:endParaRPr>
          </a:p>
        </p:txBody>
      </p:sp>
      <p:sp>
        <p:nvSpPr>
          <p:cNvPr id="7" name="Rectangle 6"/>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Introduction</a:t>
            </a:r>
          </a:p>
        </p:txBody>
      </p:sp>
      <p:sp>
        <p:nvSpPr>
          <p:cNvPr id="9"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408054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95400"/>
            <a:ext cx="8810625" cy="3992563"/>
          </a:xfrm>
        </p:spPr>
        <p:txBody>
          <a:bodyPr lIns="64008" tIns="32004" rIns="64008" bIns="32004"/>
          <a:lstStyle/>
          <a:p>
            <a:r>
              <a:rPr lang="en-US" sz="2600" dirty="0"/>
              <a:t>Vaccines are considered </a:t>
            </a:r>
            <a:r>
              <a:rPr lang="en-US" sz="2600" dirty="0" smtClean="0"/>
              <a:t>as one </a:t>
            </a:r>
            <a:r>
              <a:rPr lang="en-US" sz="2600" dirty="0"/>
              <a:t>of the greatest public health achievements of the last century for their role in</a:t>
            </a:r>
          </a:p>
          <a:p>
            <a:pPr lvl="1"/>
            <a:r>
              <a:rPr lang="en-US" sz="2600" dirty="0"/>
              <a:t>Eradicating smallpox</a:t>
            </a:r>
          </a:p>
          <a:p>
            <a:pPr lvl="1"/>
            <a:r>
              <a:rPr lang="en-US" sz="2600" dirty="0"/>
              <a:t>Controlling polio, measles, mumps, rubella and other infectious diseases</a:t>
            </a:r>
          </a:p>
          <a:p>
            <a:r>
              <a:rPr lang="en-US" sz="2600" dirty="0"/>
              <a:t>Despite their effectiveness in preventing and eradicating disease, substantial gaps in vaccine uptake persist</a:t>
            </a:r>
          </a:p>
          <a:p>
            <a:r>
              <a:rPr lang="en-US" sz="2600" dirty="0"/>
              <a:t>Good News – Vaccination rates for young children are high </a:t>
            </a:r>
          </a:p>
          <a:p>
            <a:r>
              <a:rPr lang="en-US" sz="2600" dirty="0"/>
              <a:t>Bad News – Vaccination rates remain well below established Healthy People 2020 targets for many vaccines recommended for </a:t>
            </a:r>
            <a:r>
              <a:rPr lang="en-US" sz="2600" dirty="0" smtClean="0"/>
              <a:t>adults.</a:t>
            </a:r>
            <a:endParaRPr lang="en-US" sz="2600" dirty="0"/>
          </a:p>
          <a:p>
            <a:endParaRPr lang="en-US" sz="2600" dirty="0"/>
          </a:p>
        </p:txBody>
      </p:sp>
      <p:sp>
        <p:nvSpPr>
          <p:cNvPr id="4" name="TextBox 3"/>
          <p:cNvSpPr txBox="1"/>
          <p:nvPr/>
        </p:nvSpPr>
        <p:spPr>
          <a:xfrm>
            <a:off x="381000" y="2438400"/>
            <a:ext cx="8458200" cy="2677656"/>
          </a:xfrm>
          <a:prstGeom prst="rect">
            <a:avLst/>
          </a:prstGeom>
          <a:blipFill>
            <a:blip r:embed="rId4" cstate="print"/>
            <a:tile tx="0" ty="0" sx="100000" sy="100000" flip="none" algn="tl"/>
          </a:blipFill>
          <a:ln w="57150">
            <a:solidFill>
              <a:srgbClr val="0000CC"/>
            </a:solidFill>
          </a:ln>
        </p:spPr>
        <p:txBody>
          <a:bodyPr wrap="square" rtlCol="0">
            <a:spAutoFit/>
          </a:bodyPr>
          <a:lstStyle/>
          <a:p>
            <a:pPr algn="ctr"/>
            <a:endParaRPr lang="en-US" sz="2800" dirty="0" smtClean="0"/>
          </a:p>
          <a:p>
            <a:pPr algn="ctr"/>
            <a:r>
              <a:rPr lang="en-US" sz="2800" dirty="0" smtClean="0"/>
              <a:t>Understanding </a:t>
            </a:r>
            <a:r>
              <a:rPr lang="en-US" sz="2800" dirty="0"/>
              <a:t>why our patients respond with “No thanks!” rather than “Of course!” when we offer vaccinations and effectively communicating the risks and benefits of vaccination are important parts of this effort.</a:t>
            </a:r>
          </a:p>
          <a:p>
            <a:pPr algn="ctr"/>
            <a:endParaRPr lang="en-GB" sz="2800" dirty="0"/>
          </a:p>
        </p:txBody>
      </p:sp>
      <p:sp>
        <p:nvSpPr>
          <p:cNvPr id="5" name="Rectangle 4"/>
          <p:cNvSpPr/>
          <p:nvPr/>
        </p:nvSpPr>
        <p:spPr>
          <a:xfrm>
            <a:off x="1905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Background</a:t>
            </a:r>
          </a:p>
        </p:txBody>
      </p:sp>
    </p:spTree>
    <p:custDataLst>
      <p:tags r:id="rId1"/>
    </p:custDataLst>
    <p:extLst>
      <p:ext uri="{BB962C8B-B14F-4D97-AF65-F5344CB8AC3E}">
        <p14:creationId xmlns="" xmlns:p14="http://schemas.microsoft.com/office/powerpoint/2010/main" val="254904305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sz="quarter" idx="1"/>
          </p:nvPr>
        </p:nvSpPr>
        <p:spPr>
          <a:xfrm>
            <a:off x="457200" y="1143000"/>
            <a:ext cx="8229600" cy="4979987"/>
          </a:xfrm>
        </p:spPr>
        <p:txBody>
          <a:bodyPr/>
          <a:lstStyle/>
          <a:p>
            <a:pPr eaLnBrk="1" hangingPunct="1"/>
            <a:r>
              <a:rPr lang="en-US" dirty="0" smtClean="0">
                <a:solidFill>
                  <a:srgbClr val="404040"/>
                </a:solidFill>
              </a:rPr>
              <a:t>Immunity wanes over time.</a:t>
            </a:r>
          </a:p>
          <a:p>
            <a:pPr eaLnBrk="1" hangingPunct="1"/>
            <a:r>
              <a:rPr lang="en-US" dirty="0" smtClean="0">
                <a:solidFill>
                  <a:srgbClr val="404040"/>
                </a:solidFill>
              </a:rPr>
              <a:t>As we age, we become more susceptible to serious diseases caused by common infections, such as shingles, flu &amp; pneumonia. </a:t>
            </a:r>
          </a:p>
          <a:p>
            <a:pPr eaLnBrk="1" hangingPunct="1"/>
            <a:r>
              <a:rPr lang="en-US" dirty="0" smtClean="0">
                <a:solidFill>
                  <a:srgbClr val="404040"/>
                </a:solidFill>
              </a:rPr>
              <a:t>This results in otherwise preventable morbidity &amp; mortality.</a:t>
            </a:r>
          </a:p>
          <a:p>
            <a:pPr lvl="1" eaLnBrk="1" hangingPunct="1"/>
            <a:r>
              <a:rPr lang="en-US" dirty="0" smtClean="0">
                <a:solidFill>
                  <a:srgbClr val="404040"/>
                </a:solidFill>
              </a:rPr>
              <a:t>Excess hospitalization</a:t>
            </a:r>
          </a:p>
          <a:p>
            <a:pPr lvl="1" eaLnBrk="1" hangingPunct="1"/>
            <a:r>
              <a:rPr lang="en-US" dirty="0" smtClean="0">
                <a:solidFill>
                  <a:srgbClr val="404040"/>
                </a:solidFill>
              </a:rPr>
              <a:t>Diminished quality of life (post-herpetic neuralgia)</a:t>
            </a:r>
          </a:p>
          <a:p>
            <a:pPr lvl="1" eaLnBrk="1" hangingPunct="1"/>
            <a:r>
              <a:rPr lang="en-US" dirty="0" smtClean="0">
                <a:solidFill>
                  <a:srgbClr val="404040"/>
                </a:solidFill>
              </a:rPr>
              <a:t>Missed work</a:t>
            </a:r>
          </a:p>
          <a:p>
            <a:pPr lvl="1" eaLnBrk="1" hangingPunct="1"/>
            <a:r>
              <a:rPr lang="en-US" dirty="0" smtClean="0">
                <a:solidFill>
                  <a:srgbClr val="404040"/>
                </a:solidFill>
              </a:rPr>
              <a:t>Medical complications </a:t>
            </a:r>
          </a:p>
        </p:txBody>
      </p:sp>
      <p:sp>
        <p:nvSpPr>
          <p:cNvPr id="4" name="Rectangle 3"/>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Why adult vaccinations?</a:t>
            </a:r>
            <a:endParaRPr lang="en-US" sz="4400" b="1" dirty="0"/>
          </a:p>
        </p:txBody>
      </p:sp>
      <p:sp>
        <p:nvSpPr>
          <p:cNvPr id="6" name="Line 4"/>
          <p:cNvSpPr>
            <a:spLocks noChangeShapeType="1"/>
          </p:cNvSpPr>
          <p:nvPr/>
        </p:nvSpPr>
        <p:spPr bwMode="auto">
          <a:xfrm>
            <a:off x="609599" y="12954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86106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381000"/>
            <a:ext cx="8534400" cy="579438"/>
          </a:xfrm>
        </p:spPr>
        <p:txBody>
          <a:bodyPr>
            <a:normAutofit/>
          </a:bodyPr>
          <a:lstStyle/>
          <a:p>
            <a:pPr algn="l"/>
            <a:r>
              <a:rPr lang="en-US" sz="3200" dirty="0" smtClean="0">
                <a:solidFill>
                  <a:schemeClr val="bg1"/>
                </a:solidFill>
              </a:rPr>
              <a:t>Recommended Adult Vaccines</a:t>
            </a:r>
            <a:endParaRPr lang="en-US" sz="3200" dirty="0">
              <a:solidFill>
                <a:schemeClr val="bg1"/>
              </a:solidFill>
            </a:endParaRPr>
          </a:p>
        </p:txBody>
      </p:sp>
      <p:sp>
        <p:nvSpPr>
          <p:cNvPr id="3" name="Content Placeholder 2"/>
          <p:cNvSpPr>
            <a:spLocks noGrp="1"/>
          </p:cNvSpPr>
          <p:nvPr>
            <p:ph idx="1"/>
          </p:nvPr>
        </p:nvSpPr>
        <p:spPr>
          <a:xfrm>
            <a:off x="458972" y="1524000"/>
            <a:ext cx="8229600" cy="2805723"/>
          </a:xfrm>
        </p:spPr>
        <p:txBody>
          <a:bodyPr>
            <a:noAutofit/>
          </a:bodyPr>
          <a:lstStyle/>
          <a:p>
            <a:r>
              <a:rPr lang="en-US" sz="2800" dirty="0" smtClean="0">
                <a:solidFill>
                  <a:schemeClr val="tx1"/>
                </a:solidFill>
              </a:rPr>
              <a:t>Vaccines are an important part of optimizing health of the vaccinated person, and preventing infections in others</a:t>
            </a:r>
          </a:p>
          <a:p>
            <a:pPr lvl="1"/>
            <a:endParaRPr lang="en-US" sz="2400" dirty="0" smtClean="0">
              <a:solidFill>
                <a:schemeClr val="tx1"/>
              </a:solidFill>
            </a:endParaRPr>
          </a:p>
          <a:p>
            <a:r>
              <a:rPr lang="en-US" sz="2800" dirty="0" smtClean="0">
                <a:solidFill>
                  <a:schemeClr val="tx1"/>
                </a:solidFill>
              </a:rPr>
              <a:t>Example: Vaccination against influenza and pertussis reduces the risk in the person vaccinated and also prevent someone from spreading these diseases</a:t>
            </a:r>
          </a:p>
          <a:p>
            <a:endParaRPr lang="en-US" sz="2800" dirty="0" smtClean="0">
              <a:solidFill>
                <a:schemeClr val="tx1"/>
              </a:solidFill>
            </a:endParaRPr>
          </a:p>
        </p:txBody>
      </p:sp>
    </p:spTree>
    <p:extLst>
      <p:ext uri="{BB962C8B-B14F-4D97-AF65-F5344CB8AC3E}">
        <p14:creationId xmlns="" xmlns:p14="http://schemas.microsoft.com/office/powerpoint/2010/main" val="17537583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86106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381000"/>
            <a:ext cx="8534400" cy="579438"/>
          </a:xfrm>
        </p:spPr>
        <p:txBody>
          <a:bodyPr>
            <a:normAutofit fontScale="90000"/>
          </a:bodyPr>
          <a:lstStyle/>
          <a:p>
            <a:pPr algn="l"/>
            <a:r>
              <a:rPr lang="en-US" sz="3200" dirty="0" smtClean="0">
                <a:solidFill>
                  <a:schemeClr val="bg1"/>
                </a:solidFill>
              </a:rPr>
              <a:t>Vaccination of Pregnant Women: Two-For-One </a:t>
            </a:r>
            <a:endParaRPr lang="en-US" sz="3200" dirty="0">
              <a:solidFill>
                <a:schemeClr val="bg1"/>
              </a:solidFill>
            </a:endParaRPr>
          </a:p>
        </p:txBody>
      </p:sp>
      <p:sp>
        <p:nvSpPr>
          <p:cNvPr id="5" name="Content Placeholder 4"/>
          <p:cNvSpPr>
            <a:spLocks noGrp="1"/>
          </p:cNvSpPr>
          <p:nvPr>
            <p:ph idx="1"/>
          </p:nvPr>
        </p:nvSpPr>
        <p:spPr>
          <a:xfrm>
            <a:off x="457200" y="1295400"/>
            <a:ext cx="8229600" cy="4724400"/>
          </a:xfrm>
        </p:spPr>
        <p:txBody>
          <a:bodyPr>
            <a:normAutofit fontScale="77500" lnSpcReduction="20000"/>
          </a:bodyPr>
          <a:lstStyle/>
          <a:p>
            <a:r>
              <a:rPr lang="en-US" sz="2900" dirty="0" smtClean="0">
                <a:solidFill>
                  <a:schemeClr val="tx1"/>
                </a:solidFill>
              </a:rPr>
              <a:t>Influenza vaccination of pregnant women</a:t>
            </a:r>
            <a:r>
              <a:rPr lang="en-US" sz="2900" baseline="30000" dirty="0" smtClean="0">
                <a:solidFill>
                  <a:schemeClr val="tx1"/>
                </a:solidFill>
              </a:rPr>
              <a:t>1</a:t>
            </a:r>
            <a:r>
              <a:rPr lang="en-US" sz="2900" dirty="0" smtClean="0">
                <a:solidFill>
                  <a:schemeClr val="tx1"/>
                </a:solidFill>
              </a:rPr>
              <a:t> </a:t>
            </a:r>
          </a:p>
          <a:p>
            <a:pPr lvl="1"/>
            <a:r>
              <a:rPr lang="en-US" sz="2600" dirty="0" smtClean="0">
                <a:solidFill>
                  <a:schemeClr val="tx1"/>
                </a:solidFill>
              </a:rPr>
              <a:t>Reduce risk of influenza illness in pregnant women</a:t>
            </a:r>
          </a:p>
          <a:p>
            <a:pPr lvl="1"/>
            <a:r>
              <a:rPr lang="en-US" sz="2600" dirty="0" smtClean="0">
                <a:solidFill>
                  <a:schemeClr val="tx1"/>
                </a:solidFill>
              </a:rPr>
              <a:t>Reduce risk of influenza illness, fevers and influenza hospitalizations in infants during first 6 months of life</a:t>
            </a:r>
          </a:p>
          <a:p>
            <a:pPr lvl="1"/>
            <a:r>
              <a:rPr lang="en-US" sz="2600" dirty="0" smtClean="0">
                <a:solidFill>
                  <a:schemeClr val="tx1"/>
                </a:solidFill>
              </a:rPr>
              <a:t>Vaccinate with inactivated flu vaccine (not live vaccine) during pregnancy</a:t>
            </a:r>
          </a:p>
          <a:p>
            <a:r>
              <a:rPr lang="en-US" sz="2900" dirty="0" smtClean="0">
                <a:solidFill>
                  <a:schemeClr val="tx1"/>
                </a:solidFill>
              </a:rPr>
              <a:t>Tdap vaccination of pregnant women </a:t>
            </a:r>
          </a:p>
          <a:p>
            <a:pPr lvl="1"/>
            <a:r>
              <a:rPr lang="en-US" sz="2600" dirty="0" smtClean="0">
                <a:solidFill>
                  <a:schemeClr val="tx1"/>
                </a:solidFill>
              </a:rPr>
              <a:t>Vaccinate in 3</a:t>
            </a:r>
            <a:r>
              <a:rPr lang="en-US" sz="2600" baseline="30000" dirty="0" smtClean="0">
                <a:solidFill>
                  <a:schemeClr val="tx1"/>
                </a:solidFill>
              </a:rPr>
              <a:t>rd</a:t>
            </a:r>
            <a:r>
              <a:rPr lang="en-US" sz="2600" dirty="0" smtClean="0">
                <a:solidFill>
                  <a:schemeClr val="tx1"/>
                </a:solidFill>
              </a:rPr>
              <a:t> trimester to transfer antibody to infant prior to birth</a:t>
            </a:r>
          </a:p>
          <a:p>
            <a:pPr lvl="1"/>
            <a:r>
              <a:rPr lang="en-US" sz="2600" dirty="0" smtClean="0">
                <a:solidFill>
                  <a:schemeClr val="tx1"/>
                </a:solidFill>
              </a:rPr>
              <a:t>Prevents pertussis in mom and protects infant </a:t>
            </a:r>
            <a:endParaRPr lang="en-US" sz="2600" dirty="0">
              <a:solidFill>
                <a:schemeClr val="tx1"/>
              </a:solidFill>
            </a:endParaRPr>
          </a:p>
          <a:p>
            <a:pPr lvl="2"/>
            <a:r>
              <a:rPr lang="en-US" sz="2600" dirty="0" err="1" smtClean="0">
                <a:solidFill>
                  <a:schemeClr val="tx1"/>
                </a:solidFill>
              </a:rPr>
              <a:t>Tdap</a:t>
            </a:r>
            <a:r>
              <a:rPr lang="en-US" sz="2600" dirty="0" smtClean="0">
                <a:solidFill>
                  <a:schemeClr val="tx1"/>
                </a:solidFill>
              </a:rPr>
              <a:t> </a:t>
            </a:r>
            <a:r>
              <a:rPr lang="en-US" sz="2600" dirty="0">
                <a:solidFill>
                  <a:schemeClr val="tx1"/>
                </a:solidFill>
              </a:rPr>
              <a:t>vaccination during pregnancy estimated to be 93% effective in preventing pertussis in infants &lt;4 months </a:t>
            </a:r>
            <a:r>
              <a:rPr lang="en-US" sz="2600" dirty="0" smtClean="0">
                <a:solidFill>
                  <a:schemeClr val="tx1"/>
                </a:solidFill>
              </a:rPr>
              <a:t>old</a:t>
            </a:r>
            <a:r>
              <a:rPr lang="en-US" sz="2600" baseline="30000" dirty="0" smtClean="0">
                <a:solidFill>
                  <a:schemeClr val="tx1"/>
                </a:solidFill>
              </a:rPr>
              <a:t>2</a:t>
            </a:r>
            <a:endParaRPr lang="en-US" sz="2600" dirty="0" smtClean="0">
              <a:solidFill>
                <a:schemeClr val="tx1"/>
              </a:solidFill>
            </a:endParaRPr>
          </a:p>
          <a:p>
            <a:r>
              <a:rPr lang="en-US" sz="3200" dirty="0" smtClean="0">
                <a:solidFill>
                  <a:schemeClr val="tx1"/>
                </a:solidFill>
              </a:rPr>
              <a:t>Pregnant women </a:t>
            </a:r>
            <a:r>
              <a:rPr lang="en-US" sz="3200" dirty="0">
                <a:solidFill>
                  <a:schemeClr val="tx1"/>
                </a:solidFill>
              </a:rPr>
              <a:t>should NOT receive any live vaccines (e.g. live influenza vaccine, MMR, varicella or shingles vaccines)</a:t>
            </a:r>
          </a:p>
          <a:p>
            <a:endParaRPr lang="en-US" sz="3200" dirty="0" smtClean="0">
              <a:solidFill>
                <a:schemeClr val="tx1"/>
              </a:solidFill>
            </a:endParaRPr>
          </a:p>
        </p:txBody>
      </p:sp>
      <p:sp>
        <p:nvSpPr>
          <p:cNvPr id="6" name="TextBox 5"/>
          <p:cNvSpPr txBox="1"/>
          <p:nvPr/>
        </p:nvSpPr>
        <p:spPr>
          <a:xfrm>
            <a:off x="1981200" y="6103866"/>
            <a:ext cx="6971120" cy="461665"/>
          </a:xfrm>
          <a:prstGeom prst="rect">
            <a:avLst/>
          </a:prstGeom>
          <a:noFill/>
        </p:spPr>
        <p:txBody>
          <a:bodyPr wrap="square" rtlCol="0">
            <a:spAutoFit/>
          </a:bodyPr>
          <a:lstStyle/>
          <a:p>
            <a:pPr marL="228600" indent="-228600">
              <a:buAutoNum type="arabicPeriod"/>
            </a:pPr>
            <a:r>
              <a:rPr lang="en-US" sz="800" dirty="0" smtClean="0">
                <a:solidFill>
                  <a:schemeClr val="tx1">
                    <a:lumMod val="65000"/>
                    <a:lumOff val="35000"/>
                  </a:schemeClr>
                </a:solidFill>
              </a:rPr>
              <a:t>CDC. Prevention and Control of Seasonal Influenza: Recommendations of the ACIP – U.S., 2014-15 Influenza Season. MMWR 2014; 63(32); 691-697.</a:t>
            </a:r>
          </a:p>
          <a:p>
            <a:pPr marL="228600" indent="-228600">
              <a:buAutoNum type="arabicPeriod"/>
            </a:pPr>
            <a:r>
              <a:rPr lang="en-US" sz="800" dirty="0" err="1" smtClean="0">
                <a:solidFill>
                  <a:schemeClr val="tx1">
                    <a:lumMod val="65000"/>
                    <a:lumOff val="35000"/>
                  </a:schemeClr>
                </a:solidFill>
              </a:rPr>
              <a:t>Dabrera</a:t>
            </a:r>
            <a:r>
              <a:rPr lang="en-US" sz="800" dirty="0" smtClean="0">
                <a:solidFill>
                  <a:schemeClr val="tx1">
                    <a:lumMod val="65000"/>
                    <a:lumOff val="35000"/>
                  </a:schemeClr>
                </a:solidFill>
              </a:rPr>
              <a:t> </a:t>
            </a:r>
            <a:r>
              <a:rPr lang="en-US" sz="800" dirty="0">
                <a:solidFill>
                  <a:schemeClr val="tx1">
                    <a:lumMod val="65000"/>
                    <a:lumOff val="35000"/>
                  </a:schemeClr>
                </a:solidFill>
              </a:rPr>
              <a:t>G, et al. </a:t>
            </a:r>
            <a:r>
              <a:rPr lang="en-US" sz="800" dirty="0" smtClean="0">
                <a:solidFill>
                  <a:schemeClr val="tx1">
                    <a:lumMod val="65000"/>
                    <a:lumOff val="35000"/>
                  </a:schemeClr>
                </a:solidFill>
              </a:rPr>
              <a:t>Case-control study to estimate the effectiveness of maternal pertussis vaccination in protecting newborn infants in England and Wales, 2012-2013. </a:t>
            </a:r>
            <a:r>
              <a:rPr lang="en-US" sz="800" i="1" dirty="0" err="1" smtClean="0">
                <a:solidFill>
                  <a:schemeClr val="tx1">
                    <a:lumMod val="65000"/>
                    <a:lumOff val="35000"/>
                  </a:schemeClr>
                </a:solidFill>
              </a:rPr>
              <a:t>Clin</a:t>
            </a:r>
            <a:r>
              <a:rPr lang="en-US" sz="800" i="1" dirty="0" smtClean="0">
                <a:solidFill>
                  <a:schemeClr val="tx1">
                    <a:lumMod val="65000"/>
                    <a:lumOff val="35000"/>
                  </a:schemeClr>
                </a:solidFill>
              </a:rPr>
              <a:t> </a:t>
            </a:r>
            <a:r>
              <a:rPr lang="en-US" sz="800" i="1" dirty="0">
                <a:solidFill>
                  <a:schemeClr val="tx1">
                    <a:lumMod val="65000"/>
                    <a:lumOff val="35000"/>
                  </a:schemeClr>
                </a:solidFill>
              </a:rPr>
              <a:t>Infect Dis.</a:t>
            </a:r>
            <a:r>
              <a:rPr lang="en-US" sz="800" dirty="0">
                <a:solidFill>
                  <a:schemeClr val="tx1">
                    <a:lumMod val="65000"/>
                    <a:lumOff val="35000"/>
                  </a:schemeClr>
                </a:solidFill>
              </a:rPr>
              <a:t> </a:t>
            </a:r>
            <a:r>
              <a:rPr lang="en-US" sz="800" dirty="0" smtClean="0">
                <a:solidFill>
                  <a:schemeClr val="tx1">
                    <a:lumMod val="65000"/>
                    <a:lumOff val="35000"/>
                  </a:schemeClr>
                </a:solidFill>
              </a:rPr>
              <a:t>2015; 60 (3): 333-337.</a:t>
            </a:r>
            <a:endParaRPr lang="en-US" sz="800" dirty="0">
              <a:solidFill>
                <a:schemeClr val="tx1">
                  <a:lumMod val="65000"/>
                  <a:lumOff val="35000"/>
                </a:schemeClr>
              </a:solidFill>
            </a:endParaRPr>
          </a:p>
        </p:txBody>
      </p:sp>
    </p:spTree>
    <p:extLst>
      <p:ext uri="{BB962C8B-B14F-4D97-AF65-F5344CB8AC3E}">
        <p14:creationId xmlns="" xmlns:p14="http://schemas.microsoft.com/office/powerpoint/2010/main" val="382784121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en-GB"/>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72171"/>
            <a:ext cx="9144000" cy="678582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210470392"/>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94585" y="6324600"/>
            <a:ext cx="8839200" cy="304800"/>
          </a:xfrm>
        </p:spPr>
        <p:txBody>
          <a:bodyPr lIns="64008" tIns="32004" rIns="64008" bIns="32004"/>
          <a:lstStyle/>
          <a:p>
            <a:r>
              <a:rPr lang="en-US" sz="1300" i="1" dirty="0" smtClean="0">
                <a:solidFill>
                  <a:srgbClr val="FF0000"/>
                </a:solidFill>
                <a:latin typeface="Arial" charset="0"/>
              </a:rPr>
              <a:t>CDC</a:t>
            </a:r>
            <a:r>
              <a:rPr lang="en-US" sz="1300" i="1" dirty="0">
                <a:solidFill>
                  <a:srgbClr val="FF0000"/>
                </a:solidFill>
                <a:latin typeface="Arial" charset="0"/>
              </a:rPr>
              <a:t>. Non-influenza vaccination coverage among adults: United States, 2012. MMWR Morb Mortal Wkly Rep. 2014;63 (5):95-102.</a:t>
            </a:r>
            <a:endParaRPr lang="en-US" sz="3100" i="1" dirty="0">
              <a:solidFill>
                <a:srgbClr val="FF0000"/>
              </a:solidFill>
              <a:latin typeface="Arial"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604660504"/>
              </p:ext>
            </p:extLst>
          </p:nvPr>
        </p:nvGraphicFramePr>
        <p:xfrm>
          <a:off x="190500" y="1123876"/>
          <a:ext cx="8858251" cy="5226124"/>
        </p:xfrm>
        <a:graphic>
          <a:graphicData uri="http://schemas.openxmlformats.org/drawingml/2006/table">
            <a:tbl>
              <a:tblPr firstRow="1" bandRow="1">
                <a:tableStyleId>{5C22544A-7EE6-4342-B048-85BDC9FD1C3A}</a:tableStyleId>
              </a:tblPr>
              <a:tblGrid>
                <a:gridCol w="3392724"/>
                <a:gridCol w="3079549"/>
                <a:gridCol w="2385978"/>
              </a:tblGrid>
              <a:tr h="386691">
                <a:tc>
                  <a:txBody>
                    <a:bodyPr/>
                    <a:lstStyle/>
                    <a:p>
                      <a:r>
                        <a:rPr lang="en-US" sz="1700" dirty="0" smtClean="0">
                          <a:solidFill>
                            <a:schemeClr val="bg1"/>
                          </a:solidFill>
                          <a:latin typeface="Arial" panose="020B0604020202020204" pitchFamily="34" charset="0"/>
                          <a:cs typeface="Arial" panose="020B0604020202020204" pitchFamily="34" charset="0"/>
                        </a:rPr>
                        <a:t>Vaccine</a:t>
                      </a:r>
                      <a:endParaRPr lang="en-US" sz="1700" dirty="0">
                        <a:solidFill>
                          <a:schemeClr val="bg1"/>
                        </a:solidFill>
                        <a:latin typeface="Arial" panose="020B0604020202020204" pitchFamily="34" charset="0"/>
                        <a:cs typeface="Arial" panose="020B0604020202020204" pitchFamily="34" charset="0"/>
                      </a:endParaRPr>
                    </a:p>
                  </a:txBody>
                  <a:tcPr marT="45713" marB="45713"/>
                </a:tc>
                <a:tc>
                  <a:txBody>
                    <a:bodyPr/>
                    <a:lstStyle/>
                    <a:p>
                      <a:r>
                        <a:rPr lang="en-US" sz="1700" dirty="0" smtClean="0">
                          <a:solidFill>
                            <a:schemeClr val="bg1"/>
                          </a:solidFill>
                          <a:latin typeface="Arial" panose="020B0604020202020204" pitchFamily="34" charset="0"/>
                          <a:cs typeface="Arial" panose="020B0604020202020204" pitchFamily="34" charset="0"/>
                        </a:rPr>
                        <a:t>2012 Coverage</a:t>
                      </a:r>
                      <a:r>
                        <a:rPr lang="en-US" sz="1700" baseline="0" dirty="0" smtClean="0">
                          <a:solidFill>
                            <a:schemeClr val="bg1"/>
                          </a:solidFill>
                          <a:latin typeface="Arial" panose="020B0604020202020204" pitchFamily="34" charset="0"/>
                          <a:cs typeface="Arial" panose="020B0604020202020204" pitchFamily="34" charset="0"/>
                        </a:rPr>
                        <a:t> </a:t>
                      </a:r>
                      <a:endParaRPr lang="en-US" sz="1700" dirty="0">
                        <a:solidFill>
                          <a:schemeClr val="bg1"/>
                        </a:solidFill>
                        <a:latin typeface="Arial" panose="020B0604020202020204" pitchFamily="34" charset="0"/>
                        <a:cs typeface="Arial" panose="020B0604020202020204" pitchFamily="34" charset="0"/>
                      </a:endParaRPr>
                    </a:p>
                  </a:txBody>
                  <a:tcPr marT="45713" marB="45713"/>
                </a:tc>
                <a:tc>
                  <a:txBody>
                    <a:bodyPr/>
                    <a:lstStyle/>
                    <a:p>
                      <a:r>
                        <a:rPr lang="en-US" sz="1700" dirty="0" smtClean="0">
                          <a:solidFill>
                            <a:schemeClr val="bg1"/>
                          </a:solidFill>
                          <a:latin typeface="Arial" panose="020B0604020202020204" pitchFamily="34" charset="0"/>
                          <a:cs typeface="Arial" panose="020B0604020202020204" pitchFamily="34" charset="0"/>
                        </a:rPr>
                        <a:t>Health People 2020</a:t>
                      </a:r>
                      <a:endParaRPr lang="en-US" sz="1700" dirty="0">
                        <a:solidFill>
                          <a:schemeClr val="bg1"/>
                        </a:solidFill>
                        <a:latin typeface="Arial" panose="020B0604020202020204" pitchFamily="34" charset="0"/>
                        <a:cs typeface="Arial" panose="020B0604020202020204" pitchFamily="34" charset="0"/>
                      </a:endParaRPr>
                    </a:p>
                  </a:txBody>
                  <a:tcPr marT="45713" marB="45713"/>
                </a:tc>
              </a:tr>
              <a:tr h="459963">
                <a:tc>
                  <a:txBody>
                    <a:bodyPr/>
                    <a:lstStyle/>
                    <a:p>
                      <a:r>
                        <a:rPr lang="en-US" sz="1300" b="1" dirty="0" smtClean="0">
                          <a:latin typeface="Arial" panose="020B0604020202020204" pitchFamily="34" charset="0"/>
                          <a:cs typeface="Arial" panose="020B0604020202020204" pitchFamily="34" charset="0"/>
                        </a:rPr>
                        <a:t>Tdap</a:t>
                      </a:r>
                      <a:r>
                        <a:rPr lang="en-US" sz="1300" b="1" baseline="0" dirty="0" smtClean="0">
                          <a:latin typeface="Arial" panose="020B0604020202020204" pitchFamily="34" charset="0"/>
                          <a:cs typeface="Arial" panose="020B0604020202020204" pitchFamily="34" charset="0"/>
                        </a:rPr>
                        <a:t> (a</a:t>
                      </a:r>
                      <a:r>
                        <a:rPr lang="en-US" sz="1300" b="1" dirty="0" smtClean="0">
                          <a:latin typeface="Arial" panose="020B0604020202020204" pitchFamily="34" charset="0"/>
                          <a:cs typeface="Arial" panose="020B0604020202020204" pitchFamily="34" charset="0"/>
                        </a:rPr>
                        <a:t>ges</a:t>
                      </a:r>
                      <a:r>
                        <a:rPr lang="en-US" sz="1300" b="1" baseline="0" dirty="0" smtClean="0">
                          <a:latin typeface="Arial" panose="020B0604020202020204" pitchFamily="34" charset="0"/>
                          <a:cs typeface="Arial" panose="020B0604020202020204" pitchFamily="34" charset="0"/>
                        </a:rPr>
                        <a:t> 19-64)</a:t>
                      </a:r>
                      <a:endParaRPr lang="en-US" sz="1300" b="1" dirty="0">
                        <a:latin typeface="Arial" panose="020B0604020202020204" pitchFamily="34" charset="0"/>
                        <a:cs typeface="Arial" panose="020B0604020202020204" pitchFamily="34" charset="0"/>
                      </a:endParaRPr>
                    </a:p>
                  </a:txBody>
                  <a:tcPr marT="45713" marB="45713"/>
                </a:tc>
                <a:tc>
                  <a:txBody>
                    <a:bodyPr/>
                    <a:lstStyle/>
                    <a:p>
                      <a:r>
                        <a:rPr lang="en-US" sz="1300" b="1" dirty="0" smtClean="0">
                          <a:latin typeface="Arial" panose="020B0604020202020204" pitchFamily="34" charset="0"/>
                          <a:cs typeface="Arial" panose="020B0604020202020204" pitchFamily="34" charset="0"/>
                        </a:rPr>
                        <a:t>12.5% (Healthcare workers (26.8%)</a:t>
                      </a:r>
                      <a:endParaRPr lang="en-US" sz="1300" b="1" dirty="0">
                        <a:latin typeface="Arial" panose="020B0604020202020204" pitchFamily="34" charset="0"/>
                        <a:cs typeface="Arial" panose="020B0604020202020204" pitchFamily="34" charset="0"/>
                      </a:endParaRPr>
                    </a:p>
                  </a:txBody>
                  <a:tcPr marT="45713" marB="45713"/>
                </a:tc>
                <a:tc>
                  <a:txBody>
                    <a:bodyPr/>
                    <a:lstStyle/>
                    <a:p>
                      <a:pPr algn="l"/>
                      <a:r>
                        <a:rPr lang="en-US" sz="1300" b="1" dirty="0" smtClean="0">
                          <a:latin typeface="Arial" panose="020B0604020202020204" pitchFamily="34" charset="0"/>
                          <a:cs typeface="Arial" panose="020B0604020202020204" pitchFamily="34" charset="0"/>
                        </a:rPr>
                        <a:t>−</a:t>
                      </a:r>
                      <a:endParaRPr lang="en-US" sz="1300" b="1" dirty="0">
                        <a:latin typeface="Arial" panose="020B0604020202020204" pitchFamily="34" charset="0"/>
                        <a:cs typeface="Arial" panose="020B0604020202020204" pitchFamily="34" charset="0"/>
                      </a:endParaRPr>
                    </a:p>
                  </a:txBody>
                  <a:tcPr marT="45713" marB="45713" anchor="ctr"/>
                </a:tc>
              </a:tr>
              <a:tr h="324719">
                <a:tc>
                  <a:txBody>
                    <a:bodyPr/>
                    <a:lstStyle/>
                    <a:p>
                      <a:r>
                        <a:rPr lang="en-US" sz="1300" b="1" dirty="0" smtClean="0">
                          <a:latin typeface="Arial" panose="020B0604020202020204" pitchFamily="34" charset="0"/>
                          <a:cs typeface="Arial" panose="020B0604020202020204" pitchFamily="34" charset="0"/>
                        </a:rPr>
                        <a:t>Herpes zoster</a:t>
                      </a:r>
                      <a:endParaRPr lang="en-US" sz="1300" b="1" dirty="0">
                        <a:latin typeface="Arial" panose="020B0604020202020204" pitchFamily="34" charset="0"/>
                        <a:cs typeface="Arial" panose="020B0604020202020204" pitchFamily="34" charset="0"/>
                      </a:endParaRPr>
                    </a:p>
                  </a:txBody>
                  <a:tcPr marT="45713" marB="45713"/>
                </a:tc>
                <a:tc>
                  <a:txBody>
                    <a:bodyPr/>
                    <a:lstStyle/>
                    <a:p>
                      <a:r>
                        <a:rPr lang="en-US" sz="1300" b="1" dirty="0" smtClean="0">
                          <a:latin typeface="Arial" panose="020B0604020202020204" pitchFamily="34" charset="0"/>
                          <a:cs typeface="Arial" panose="020B0604020202020204" pitchFamily="34" charset="0"/>
                        </a:rPr>
                        <a:t>15.8%</a:t>
                      </a:r>
                      <a:endParaRPr lang="en-US" sz="1300" b="1" dirty="0">
                        <a:latin typeface="Arial" panose="020B0604020202020204" pitchFamily="34" charset="0"/>
                        <a:cs typeface="Arial" panose="020B0604020202020204" pitchFamily="34" charset="0"/>
                      </a:endParaRPr>
                    </a:p>
                  </a:txBody>
                  <a:tcPr marT="45713" marB="45713"/>
                </a:tc>
                <a:tc>
                  <a:txBody>
                    <a:bodyPr/>
                    <a:lstStyle/>
                    <a:p>
                      <a:r>
                        <a:rPr lang="en-US" sz="1300" b="1" dirty="0" smtClean="0">
                          <a:latin typeface="Arial" panose="020B0604020202020204" pitchFamily="34" charset="0"/>
                          <a:cs typeface="Arial" panose="020B0604020202020204" pitchFamily="34" charset="0"/>
                        </a:rPr>
                        <a:t>30%</a:t>
                      </a:r>
                      <a:endParaRPr lang="en-US" sz="1300" b="1" dirty="0">
                        <a:latin typeface="Arial" panose="020B0604020202020204" pitchFamily="34" charset="0"/>
                        <a:cs typeface="Arial" panose="020B0604020202020204" pitchFamily="34" charset="0"/>
                      </a:endParaRPr>
                    </a:p>
                  </a:txBody>
                  <a:tcPr marT="45713" marB="45713"/>
                </a:tc>
              </a:tr>
              <a:tr h="795704">
                <a:tc>
                  <a:txBody>
                    <a:bodyPr/>
                    <a:lstStyle/>
                    <a:p>
                      <a:r>
                        <a:rPr lang="en-US" sz="1300" b="1" dirty="0" smtClean="0">
                          <a:latin typeface="Arial" panose="020B0604020202020204" pitchFamily="34" charset="0"/>
                          <a:cs typeface="Arial" panose="020B0604020202020204" pitchFamily="34" charset="0"/>
                        </a:rPr>
                        <a:t>HPV </a:t>
                      </a:r>
                    </a:p>
                    <a:p>
                      <a:r>
                        <a:rPr lang="en-US" sz="1300" b="0" i="1" dirty="0" smtClean="0">
                          <a:latin typeface="Arial" panose="020B0604020202020204" pitchFamily="34" charset="0"/>
                          <a:cs typeface="Arial" panose="020B0604020202020204" pitchFamily="34" charset="0"/>
                        </a:rPr>
                        <a:t>Women ages 19-26 </a:t>
                      </a:r>
                      <a:r>
                        <a:rPr lang="en-US" sz="1300" b="0" i="1" u="sng" dirty="0" smtClean="0">
                          <a:latin typeface="Arial" panose="020B0604020202020204" pitchFamily="34" charset="0"/>
                          <a:cs typeface="Arial" panose="020B0604020202020204" pitchFamily="34" charset="0"/>
                        </a:rPr>
                        <a:t>&gt;</a:t>
                      </a:r>
                      <a:r>
                        <a:rPr lang="en-US" sz="1300" b="0" i="0" dirty="0" smtClean="0">
                          <a:latin typeface="Arial" panose="020B0604020202020204" pitchFamily="34" charset="0"/>
                          <a:cs typeface="Arial" panose="020B0604020202020204" pitchFamily="34" charset="0"/>
                        </a:rPr>
                        <a:t> </a:t>
                      </a:r>
                      <a:r>
                        <a:rPr lang="en-US" sz="1300" b="0" i="1" dirty="0" smtClean="0">
                          <a:latin typeface="Arial" panose="020B0604020202020204" pitchFamily="34" charset="0"/>
                          <a:cs typeface="Arial" panose="020B0604020202020204" pitchFamily="34" charset="0"/>
                        </a:rPr>
                        <a:t>1</a:t>
                      </a:r>
                    </a:p>
                    <a:p>
                      <a:r>
                        <a:rPr lang="en-US" sz="1300" b="0" i="1" dirty="0" smtClean="0">
                          <a:latin typeface="Arial" panose="020B0604020202020204" pitchFamily="34" charset="0"/>
                          <a:cs typeface="Arial" panose="020B0604020202020204" pitchFamily="34" charset="0"/>
                        </a:rPr>
                        <a:t>Men ages 19-26 </a:t>
                      </a:r>
                      <a:r>
                        <a:rPr lang="en-US" sz="1300" b="0" i="1" u="sng" dirty="0" smtClean="0">
                          <a:latin typeface="Arial" panose="020B0604020202020204" pitchFamily="34" charset="0"/>
                          <a:cs typeface="Arial" panose="020B0604020202020204" pitchFamily="34" charset="0"/>
                        </a:rPr>
                        <a:t>&gt;</a:t>
                      </a:r>
                      <a:r>
                        <a:rPr lang="en-US" sz="1300" b="0" i="0" dirty="0" smtClean="0">
                          <a:latin typeface="Arial" panose="020B0604020202020204" pitchFamily="34" charset="0"/>
                          <a:cs typeface="Arial" panose="020B0604020202020204" pitchFamily="34" charset="0"/>
                        </a:rPr>
                        <a:t> </a:t>
                      </a:r>
                      <a:r>
                        <a:rPr lang="en-US" sz="1300" b="0" i="1" dirty="0" smtClean="0">
                          <a:latin typeface="Arial" panose="020B0604020202020204" pitchFamily="34" charset="0"/>
                          <a:cs typeface="Arial" panose="020B0604020202020204" pitchFamily="34" charset="0"/>
                        </a:rPr>
                        <a:t>1</a:t>
                      </a:r>
                      <a:endParaRPr lang="en-US" sz="1300" b="0" i="1" dirty="0">
                        <a:latin typeface="Arial" panose="020B0604020202020204" pitchFamily="34" charset="0"/>
                        <a:cs typeface="Arial" panose="020B0604020202020204" pitchFamily="34" charset="0"/>
                      </a:endParaRPr>
                    </a:p>
                  </a:txBody>
                  <a:tcPr marT="45713" marB="45713"/>
                </a:tc>
                <a:tc>
                  <a:txBody>
                    <a:bodyPr/>
                    <a:lstStyle/>
                    <a:p>
                      <a:endParaRPr lang="en-US" sz="1300" b="1" dirty="0" smtClean="0">
                        <a:latin typeface="Arial" panose="020B0604020202020204" pitchFamily="34" charset="0"/>
                        <a:cs typeface="Arial" panose="020B0604020202020204" pitchFamily="34" charset="0"/>
                      </a:endParaRPr>
                    </a:p>
                    <a:p>
                      <a:r>
                        <a:rPr lang="en-US" sz="1300" b="1" dirty="0" smtClean="0">
                          <a:latin typeface="Arial" panose="020B0604020202020204" pitchFamily="34" charset="0"/>
                          <a:cs typeface="Arial" panose="020B0604020202020204" pitchFamily="34" charset="0"/>
                        </a:rPr>
                        <a:t>29.5%</a:t>
                      </a:r>
                    </a:p>
                    <a:p>
                      <a:r>
                        <a:rPr lang="en-US" sz="1300" b="1" dirty="0" smtClean="0">
                          <a:latin typeface="Arial" panose="020B0604020202020204" pitchFamily="34" charset="0"/>
                          <a:cs typeface="Arial" panose="020B0604020202020204" pitchFamily="34" charset="0"/>
                        </a:rPr>
                        <a:t>&lt; 3%</a:t>
                      </a:r>
                      <a:endParaRPr lang="en-US" sz="1300" b="1" dirty="0">
                        <a:latin typeface="Arial" panose="020B0604020202020204" pitchFamily="34" charset="0"/>
                        <a:cs typeface="Arial" panose="020B0604020202020204" pitchFamily="34" charset="0"/>
                      </a:endParaRPr>
                    </a:p>
                  </a:txBody>
                  <a:tcPr marT="45713" marB="45713"/>
                </a:tc>
                <a:tc>
                  <a:txBody>
                    <a:bodyPr/>
                    <a:lstStyle/>
                    <a:p>
                      <a:pPr algn="l"/>
                      <a:r>
                        <a:rPr lang="en-US" sz="1300" b="1" dirty="0" smtClean="0">
                          <a:latin typeface="Arial" panose="020B0604020202020204" pitchFamily="34" charset="0"/>
                          <a:cs typeface="Arial" panose="020B0604020202020204" pitchFamily="34" charset="0"/>
                        </a:rPr>
                        <a:t>−</a:t>
                      </a:r>
                      <a:endParaRPr lang="en-US" sz="1300" b="1" dirty="0">
                        <a:latin typeface="Arial" panose="020B0604020202020204" pitchFamily="34" charset="0"/>
                        <a:cs typeface="Arial" panose="020B0604020202020204" pitchFamily="34" charset="0"/>
                      </a:endParaRPr>
                    </a:p>
                  </a:txBody>
                  <a:tcPr marT="45713" marB="45713" anchor="ctr"/>
                </a:tc>
              </a:tr>
              <a:tr h="795704">
                <a:tc>
                  <a:txBody>
                    <a:bodyPr/>
                    <a:lstStyle/>
                    <a:p>
                      <a:r>
                        <a:rPr lang="en-US" sz="1300" b="1" dirty="0" smtClean="0">
                          <a:latin typeface="Arial" panose="020B0604020202020204" pitchFamily="34" charset="0"/>
                          <a:cs typeface="Arial" panose="020B0604020202020204" pitchFamily="34" charset="0"/>
                        </a:rPr>
                        <a:t>Pneumococcal</a:t>
                      </a:r>
                    </a:p>
                    <a:p>
                      <a:r>
                        <a:rPr lang="en-US" sz="1300" b="0" i="1" dirty="0" smtClean="0">
                          <a:latin typeface="Arial" panose="020B0604020202020204" pitchFamily="34" charset="0"/>
                          <a:cs typeface="Arial" panose="020B0604020202020204" pitchFamily="34" charset="0"/>
                        </a:rPr>
                        <a:t>Ages 19-64</a:t>
                      </a:r>
                    </a:p>
                    <a:p>
                      <a:r>
                        <a:rPr lang="en-US" sz="1300" b="0" i="1" dirty="0" smtClean="0">
                          <a:latin typeface="Arial" panose="020B0604020202020204" pitchFamily="34" charset="0"/>
                          <a:cs typeface="Arial" panose="020B0604020202020204" pitchFamily="34" charset="0"/>
                        </a:rPr>
                        <a:t>Age &gt; 65</a:t>
                      </a:r>
                      <a:endParaRPr lang="en-US" sz="1300" b="0" i="1" dirty="0">
                        <a:latin typeface="Arial" panose="020B0604020202020204" pitchFamily="34" charset="0"/>
                        <a:cs typeface="Arial" panose="020B0604020202020204" pitchFamily="34" charset="0"/>
                      </a:endParaRPr>
                    </a:p>
                  </a:txBody>
                  <a:tcPr marT="45713" marB="45713"/>
                </a:tc>
                <a:tc>
                  <a:txBody>
                    <a:bodyPr/>
                    <a:lstStyle/>
                    <a:p>
                      <a:endParaRPr lang="en-US" sz="1300" b="1" dirty="0" smtClean="0">
                        <a:latin typeface="Arial" panose="020B0604020202020204" pitchFamily="34" charset="0"/>
                        <a:cs typeface="Arial" panose="020B0604020202020204" pitchFamily="34" charset="0"/>
                      </a:endParaRPr>
                    </a:p>
                    <a:p>
                      <a:r>
                        <a:rPr lang="en-US" sz="1300" b="1" dirty="0" smtClean="0">
                          <a:latin typeface="Arial" panose="020B0604020202020204" pitchFamily="34" charset="0"/>
                          <a:cs typeface="Arial" panose="020B0604020202020204" pitchFamily="34" charset="0"/>
                        </a:rPr>
                        <a:t>20.1%</a:t>
                      </a:r>
                    </a:p>
                    <a:p>
                      <a:r>
                        <a:rPr lang="en-US" sz="1300" b="1" dirty="0" smtClean="0">
                          <a:latin typeface="Arial" panose="020B0604020202020204" pitchFamily="34" charset="0"/>
                          <a:cs typeface="Arial" panose="020B0604020202020204" pitchFamily="34" charset="0"/>
                        </a:rPr>
                        <a:t>62.3%</a:t>
                      </a:r>
                      <a:endParaRPr lang="en-US" sz="1300" b="1" dirty="0">
                        <a:latin typeface="Arial" panose="020B0604020202020204" pitchFamily="34" charset="0"/>
                        <a:cs typeface="Arial" panose="020B0604020202020204" pitchFamily="34" charset="0"/>
                      </a:endParaRPr>
                    </a:p>
                  </a:txBody>
                  <a:tcPr marT="45713" marB="45713"/>
                </a:tc>
                <a:tc>
                  <a:txBody>
                    <a:bodyPr/>
                    <a:lstStyle/>
                    <a:p>
                      <a:endParaRPr lang="en-US" sz="1300" b="1" dirty="0" smtClean="0">
                        <a:latin typeface="Arial" panose="020B0604020202020204" pitchFamily="34" charset="0"/>
                        <a:cs typeface="Arial" panose="020B0604020202020204" pitchFamily="34" charset="0"/>
                      </a:endParaRPr>
                    </a:p>
                    <a:p>
                      <a:r>
                        <a:rPr lang="en-US" sz="1300" b="1" dirty="0" smtClean="0">
                          <a:latin typeface="Arial" panose="020B0604020202020204" pitchFamily="34" charset="0"/>
                          <a:cs typeface="Arial" panose="020B0604020202020204" pitchFamily="34" charset="0"/>
                        </a:rPr>
                        <a:t>60%</a:t>
                      </a:r>
                    </a:p>
                    <a:p>
                      <a:r>
                        <a:rPr lang="en-US" sz="1300" b="1" dirty="0" smtClean="0">
                          <a:latin typeface="Arial" panose="020B0604020202020204" pitchFamily="34" charset="0"/>
                          <a:cs typeface="Arial" panose="020B0604020202020204" pitchFamily="34" charset="0"/>
                        </a:rPr>
                        <a:t>90%</a:t>
                      </a:r>
                      <a:endParaRPr lang="en-US" sz="1300" b="1" dirty="0">
                        <a:latin typeface="Arial" panose="020B0604020202020204" pitchFamily="34" charset="0"/>
                        <a:cs typeface="Arial" panose="020B0604020202020204" pitchFamily="34" charset="0"/>
                      </a:endParaRPr>
                    </a:p>
                  </a:txBody>
                  <a:tcPr marT="45713" marB="45713"/>
                </a:tc>
              </a:tr>
              <a:tr h="1031197">
                <a:tc>
                  <a:txBody>
                    <a:bodyPr/>
                    <a:lstStyle/>
                    <a:p>
                      <a:r>
                        <a:rPr lang="en-US" sz="1300" b="1" dirty="0" smtClean="0">
                          <a:latin typeface="Arial" panose="020B0604020202020204" pitchFamily="34" charset="0"/>
                          <a:cs typeface="Arial" panose="020B0604020202020204" pitchFamily="34" charset="0"/>
                        </a:rPr>
                        <a:t>Hepatitis B </a:t>
                      </a:r>
                    </a:p>
                    <a:p>
                      <a:r>
                        <a:rPr lang="en-US" sz="1300" b="0" i="1" dirty="0" smtClean="0">
                          <a:latin typeface="Arial" panose="020B0604020202020204" pitchFamily="34" charset="0"/>
                          <a:cs typeface="Arial" panose="020B0604020202020204" pitchFamily="34" charset="0"/>
                        </a:rPr>
                        <a:t>High</a:t>
                      </a:r>
                      <a:r>
                        <a:rPr lang="en-US" sz="1300" b="0" i="1" baseline="0" dirty="0" smtClean="0">
                          <a:latin typeface="Arial" panose="020B0604020202020204" pitchFamily="34" charset="0"/>
                          <a:cs typeface="Arial" panose="020B0604020202020204" pitchFamily="34" charset="0"/>
                        </a:rPr>
                        <a:t> risk, </a:t>
                      </a:r>
                      <a:r>
                        <a:rPr lang="en-US" sz="1300" b="0" i="1" dirty="0" smtClean="0">
                          <a:latin typeface="Arial" panose="020B0604020202020204" pitchFamily="34" charset="0"/>
                          <a:cs typeface="Arial" panose="020B0604020202020204" pitchFamily="34" charset="0"/>
                        </a:rPr>
                        <a:t>ages 19-49</a:t>
                      </a:r>
                    </a:p>
                    <a:p>
                      <a:r>
                        <a:rPr lang="en-US" sz="1300" b="0" i="1" dirty="0" smtClean="0">
                          <a:latin typeface="Arial" panose="020B0604020202020204" pitchFamily="34" charset="0"/>
                          <a:cs typeface="Arial" panose="020B0604020202020204" pitchFamily="34" charset="0"/>
                        </a:rPr>
                        <a:t>Ages 19-59 with diabetes</a:t>
                      </a:r>
                    </a:p>
                    <a:p>
                      <a:r>
                        <a:rPr lang="en-US" sz="1300" b="0" i="1" dirty="0" smtClean="0">
                          <a:latin typeface="Arial" panose="020B0604020202020204" pitchFamily="34" charset="0"/>
                          <a:cs typeface="Arial" panose="020B0604020202020204" pitchFamily="34" charset="0"/>
                        </a:rPr>
                        <a:t>Healthcare professionals</a:t>
                      </a:r>
                      <a:endParaRPr lang="en-US" sz="1300" b="0" i="1" dirty="0">
                        <a:latin typeface="Arial" panose="020B0604020202020204" pitchFamily="34" charset="0"/>
                        <a:cs typeface="Arial" panose="020B0604020202020204" pitchFamily="34" charset="0"/>
                      </a:endParaRPr>
                    </a:p>
                  </a:txBody>
                  <a:tcPr marT="45713" marB="45713"/>
                </a:tc>
                <a:tc>
                  <a:txBody>
                    <a:bodyPr/>
                    <a:lstStyle/>
                    <a:p>
                      <a:endParaRPr lang="en-US" sz="1300" b="1" dirty="0" smtClean="0">
                        <a:latin typeface="Arial" panose="020B0604020202020204" pitchFamily="34" charset="0"/>
                        <a:cs typeface="Arial" panose="020B0604020202020204" pitchFamily="34" charset="0"/>
                      </a:endParaRPr>
                    </a:p>
                    <a:p>
                      <a:r>
                        <a:rPr lang="en-US" sz="1300" b="1" dirty="0" smtClean="0">
                          <a:latin typeface="Arial" panose="020B0604020202020204" pitchFamily="34" charset="0"/>
                          <a:cs typeface="Arial" panose="020B0604020202020204" pitchFamily="34" charset="0"/>
                        </a:rPr>
                        <a:t>42%</a:t>
                      </a:r>
                    </a:p>
                    <a:p>
                      <a:r>
                        <a:rPr lang="en-US" sz="1300" b="1" dirty="0" smtClean="0">
                          <a:latin typeface="Arial" panose="020B0604020202020204" pitchFamily="34" charset="0"/>
                          <a:cs typeface="Arial" panose="020B0604020202020204" pitchFamily="34" charset="0"/>
                        </a:rPr>
                        <a:t>22.8%</a:t>
                      </a:r>
                    </a:p>
                    <a:p>
                      <a:r>
                        <a:rPr lang="en-US" sz="1300" b="1" dirty="0" smtClean="0">
                          <a:latin typeface="Arial" panose="020B0604020202020204" pitchFamily="34" charset="0"/>
                          <a:cs typeface="Arial" panose="020B0604020202020204" pitchFamily="34" charset="0"/>
                        </a:rPr>
                        <a:t>63.8</a:t>
                      </a:r>
                      <a:endParaRPr lang="en-US" sz="1300" b="1" dirty="0">
                        <a:latin typeface="Arial" panose="020B0604020202020204" pitchFamily="34" charset="0"/>
                        <a:cs typeface="Arial" panose="020B0604020202020204" pitchFamily="34" charset="0"/>
                      </a:endParaRPr>
                    </a:p>
                  </a:txBody>
                  <a:tcPr marT="45713" marB="45713"/>
                </a:tc>
                <a:tc>
                  <a:txBody>
                    <a:bodyPr/>
                    <a:lstStyle/>
                    <a:p>
                      <a:endParaRPr lang="en-US" sz="1300" b="1" dirty="0" smtClean="0">
                        <a:latin typeface="Arial" panose="020B0604020202020204" pitchFamily="34" charset="0"/>
                        <a:cs typeface="Arial" panose="020B0604020202020204" pitchFamily="34" charset="0"/>
                      </a:endParaRPr>
                    </a:p>
                    <a:p>
                      <a:r>
                        <a:rPr lang="en-US" sz="1300" b="1" dirty="0" smtClean="0">
                          <a:latin typeface="Arial" panose="020B0604020202020204" pitchFamily="34" charset="0"/>
                          <a:cs typeface="Arial" panose="020B0604020202020204" pitchFamily="34" charset="0"/>
                        </a:rPr>
                        <a:t>90%</a:t>
                      </a:r>
                    </a:p>
                    <a:p>
                      <a:r>
                        <a:rPr lang="en-US" sz="1300" b="1" dirty="0" smtClean="0">
                          <a:latin typeface="Arial" panose="020B0604020202020204" pitchFamily="34" charset="0"/>
                          <a:cs typeface="Arial" panose="020B0604020202020204" pitchFamily="34" charset="0"/>
                        </a:rPr>
                        <a:t>−</a:t>
                      </a:r>
                    </a:p>
                    <a:p>
                      <a:r>
                        <a:rPr lang="en-US" sz="1300" b="1" dirty="0" smtClean="0">
                          <a:latin typeface="Arial" panose="020B0604020202020204" pitchFamily="34" charset="0"/>
                          <a:cs typeface="Arial" panose="020B0604020202020204" pitchFamily="34" charset="0"/>
                        </a:rPr>
                        <a:t>−</a:t>
                      </a:r>
                      <a:endParaRPr lang="en-US" sz="1300" b="1" dirty="0">
                        <a:latin typeface="Arial" panose="020B0604020202020204" pitchFamily="34" charset="0"/>
                        <a:cs typeface="Arial" panose="020B0604020202020204" pitchFamily="34" charset="0"/>
                      </a:endParaRPr>
                    </a:p>
                  </a:txBody>
                  <a:tcPr marT="45713" marB="45713"/>
                </a:tc>
              </a:tr>
              <a:tr h="324719">
                <a:tc>
                  <a:txBody>
                    <a:bodyPr/>
                    <a:lstStyle/>
                    <a:p>
                      <a:r>
                        <a:rPr lang="en-US" sz="1300" b="1" dirty="0" smtClean="0">
                          <a:latin typeface="Arial" panose="020B0604020202020204" pitchFamily="34" charset="0"/>
                          <a:cs typeface="Arial" panose="020B0604020202020204" pitchFamily="34" charset="0"/>
                        </a:rPr>
                        <a:t>Hepatitis A (ages 19-49)</a:t>
                      </a:r>
                      <a:endParaRPr lang="en-US" sz="1300" b="1" dirty="0">
                        <a:latin typeface="Arial" panose="020B0604020202020204" pitchFamily="34" charset="0"/>
                        <a:cs typeface="Arial" panose="020B0604020202020204" pitchFamily="34" charset="0"/>
                      </a:endParaRPr>
                    </a:p>
                  </a:txBody>
                  <a:tcPr marT="45713" marB="45713"/>
                </a:tc>
                <a:tc>
                  <a:txBody>
                    <a:bodyPr/>
                    <a:lstStyle/>
                    <a:p>
                      <a:r>
                        <a:rPr lang="en-US" sz="1300" b="1" dirty="0" smtClean="0">
                          <a:latin typeface="Arial" panose="020B0604020202020204" pitchFamily="34" charset="0"/>
                          <a:cs typeface="Arial" panose="020B0604020202020204" pitchFamily="34" charset="0"/>
                        </a:rPr>
                        <a:t>10.7%</a:t>
                      </a:r>
                      <a:endParaRPr lang="en-US" sz="1300" b="1" dirty="0">
                        <a:latin typeface="Arial" panose="020B0604020202020204" pitchFamily="34" charset="0"/>
                        <a:cs typeface="Arial" panose="020B0604020202020204" pitchFamily="34" charset="0"/>
                      </a:endParaRPr>
                    </a:p>
                  </a:txBody>
                  <a:tcPr marT="45713" marB="45713"/>
                </a:tc>
                <a:tc>
                  <a:txBody>
                    <a:bodyPr/>
                    <a:lstStyle/>
                    <a:p>
                      <a:pPr algn="l"/>
                      <a:r>
                        <a:rPr lang="en-US" sz="1300" b="1" dirty="0" smtClean="0">
                          <a:latin typeface="Arial" panose="020B0604020202020204" pitchFamily="34" charset="0"/>
                          <a:cs typeface="Arial" panose="020B0604020202020204" pitchFamily="34" charset="0"/>
                        </a:rPr>
                        <a:t>−</a:t>
                      </a:r>
                      <a:endParaRPr lang="en-US" sz="1300" b="1" dirty="0">
                        <a:latin typeface="Arial" panose="020B0604020202020204" pitchFamily="34" charset="0"/>
                        <a:cs typeface="Arial" panose="020B0604020202020204" pitchFamily="34" charset="0"/>
                      </a:endParaRPr>
                    </a:p>
                  </a:txBody>
                  <a:tcPr marT="45713" marB="45713" anchor="ctr"/>
                </a:tc>
              </a:tr>
              <a:tr h="1107427">
                <a:tc>
                  <a:txBody>
                    <a:bodyPr/>
                    <a:lstStyle/>
                    <a:p>
                      <a:r>
                        <a:rPr lang="en-US" sz="1300" b="1" dirty="0" smtClean="0">
                          <a:latin typeface="Arial" panose="020B0604020202020204" pitchFamily="34" charset="0"/>
                          <a:cs typeface="Arial" panose="020B0604020202020204" pitchFamily="34" charset="0"/>
                        </a:rPr>
                        <a:t>Influenza</a:t>
                      </a:r>
                      <a:r>
                        <a:rPr lang="en-US" sz="1300" b="1" baseline="0" dirty="0" smtClean="0">
                          <a:latin typeface="Arial" panose="020B0604020202020204" pitchFamily="34" charset="0"/>
                          <a:cs typeface="Arial" panose="020B0604020202020204" pitchFamily="34" charset="0"/>
                        </a:rPr>
                        <a:t> </a:t>
                      </a:r>
                    </a:p>
                    <a:p>
                      <a:r>
                        <a:rPr kumimoji="0" lang="en-US" sz="1300" b="0" i="1" u="sng"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&gt;</a:t>
                      </a:r>
                      <a:r>
                        <a:rPr kumimoji="0" lang="en-US" sz="1300" b="0" i="1"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 6 m of 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65 y of 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Pregnant women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rPr>
                        <a:t>Healthcare providers</a:t>
                      </a:r>
                    </a:p>
                  </a:txBody>
                  <a:tcPr marT="45713" marB="45713"/>
                </a:tc>
                <a:tc>
                  <a:txBody>
                    <a:bodyPr/>
                    <a:lstStyle/>
                    <a:p>
                      <a:endParaRPr lang="en-US" sz="1300" b="1" dirty="0" smtClean="0">
                        <a:latin typeface="Arial" panose="020B0604020202020204" pitchFamily="34" charset="0"/>
                        <a:cs typeface="Arial" panose="020B0604020202020204" pitchFamily="34" charset="0"/>
                      </a:endParaRPr>
                    </a:p>
                    <a:p>
                      <a:r>
                        <a:rPr lang="en-US" sz="1300" b="1" dirty="0" smtClean="0">
                          <a:latin typeface="Arial" panose="020B0604020202020204" pitchFamily="34" charset="0"/>
                          <a:cs typeface="Arial" panose="020B0604020202020204" pitchFamily="34" charset="0"/>
                        </a:rPr>
                        <a:t>42.8% </a:t>
                      </a:r>
                    </a:p>
                    <a:p>
                      <a:r>
                        <a:rPr lang="en-US" sz="1300" b="1" dirty="0" smtClean="0">
                          <a:latin typeface="Arial" panose="020B0604020202020204" pitchFamily="34" charset="0"/>
                          <a:cs typeface="Arial" panose="020B0604020202020204" pitchFamily="34" charset="0"/>
                        </a:rPr>
                        <a:t>68.6%</a:t>
                      </a:r>
                    </a:p>
                    <a:p>
                      <a:r>
                        <a:rPr lang="en-US" sz="1300" b="1" dirty="0" smtClean="0">
                          <a:latin typeface="Arial" panose="020B0604020202020204" pitchFamily="34" charset="0"/>
                          <a:cs typeface="Arial" panose="020B0604020202020204" pitchFamily="34" charset="0"/>
                        </a:rPr>
                        <a:t>47%</a:t>
                      </a:r>
                    </a:p>
                    <a:p>
                      <a:r>
                        <a:rPr lang="en-US" sz="1300" b="1" dirty="0" smtClean="0">
                          <a:latin typeface="Arial" panose="020B0604020202020204" pitchFamily="34" charset="0"/>
                          <a:cs typeface="Arial" panose="020B0604020202020204" pitchFamily="34" charset="0"/>
                        </a:rPr>
                        <a:t>72%</a:t>
                      </a:r>
                      <a:endParaRPr lang="en-US" sz="1300" b="1" dirty="0">
                        <a:latin typeface="Arial" panose="020B0604020202020204" pitchFamily="34" charset="0"/>
                        <a:cs typeface="Arial" panose="020B0604020202020204" pitchFamily="34" charset="0"/>
                      </a:endParaRPr>
                    </a:p>
                  </a:txBody>
                  <a:tcPr marT="45713" marB="45713"/>
                </a:tc>
                <a:tc>
                  <a:txBody>
                    <a:bodyPr/>
                    <a:lstStyle/>
                    <a:p>
                      <a:endParaRPr lang="en-US" sz="1300" b="1" dirty="0" smtClean="0">
                        <a:latin typeface="Arial" panose="020B0604020202020204" pitchFamily="34" charset="0"/>
                        <a:cs typeface="Arial" panose="020B0604020202020204" pitchFamily="34" charset="0"/>
                      </a:endParaRPr>
                    </a:p>
                    <a:p>
                      <a:r>
                        <a:rPr lang="en-US" sz="1300" b="1" dirty="0" smtClean="0">
                          <a:latin typeface="Arial" panose="020B0604020202020204" pitchFamily="34" charset="0"/>
                          <a:cs typeface="Arial" panose="020B0604020202020204" pitchFamily="34" charset="0"/>
                        </a:rPr>
                        <a:t>80%</a:t>
                      </a:r>
                    </a:p>
                    <a:p>
                      <a:endParaRPr lang="en-US" sz="1300" b="1" dirty="0" smtClean="0">
                        <a:latin typeface="Arial" panose="020B0604020202020204" pitchFamily="34" charset="0"/>
                        <a:cs typeface="Arial" panose="020B0604020202020204" pitchFamily="34" charset="0"/>
                      </a:endParaRPr>
                    </a:p>
                    <a:p>
                      <a:r>
                        <a:rPr lang="en-US" sz="1300" b="1" dirty="0" smtClean="0">
                          <a:latin typeface="Arial" panose="020B0604020202020204" pitchFamily="34" charset="0"/>
                          <a:cs typeface="Arial" panose="020B0604020202020204" pitchFamily="34" charset="0"/>
                        </a:rPr>
                        <a:t>80%</a:t>
                      </a:r>
                    </a:p>
                    <a:p>
                      <a:r>
                        <a:rPr lang="en-US" sz="1300" b="1" dirty="0" smtClean="0">
                          <a:latin typeface="Arial" panose="020B0604020202020204" pitchFamily="34" charset="0"/>
                          <a:cs typeface="Arial" panose="020B0604020202020204" pitchFamily="34" charset="0"/>
                        </a:rPr>
                        <a:t>90%</a:t>
                      </a:r>
                      <a:endParaRPr lang="en-US" sz="1300" b="1" dirty="0">
                        <a:latin typeface="Arial" panose="020B0604020202020204" pitchFamily="34" charset="0"/>
                        <a:cs typeface="Arial" panose="020B0604020202020204" pitchFamily="34" charset="0"/>
                      </a:endParaRPr>
                    </a:p>
                  </a:txBody>
                  <a:tcPr marT="45713" marB="45713"/>
                </a:tc>
              </a:tr>
            </a:tbl>
          </a:graphicData>
        </a:graphic>
      </p:graphicFrame>
      <p:sp>
        <p:nvSpPr>
          <p:cNvPr id="39976" name="TextBox 4"/>
          <p:cNvSpPr txBox="1">
            <a:spLocks noChangeArrowheads="1"/>
          </p:cNvSpPr>
          <p:nvPr/>
        </p:nvSpPr>
        <p:spPr bwMode="auto">
          <a:xfrm>
            <a:off x="5114185" y="762001"/>
            <a:ext cx="4187355" cy="276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5" tIns="45718" rIns="91435" bIns="45718">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i="1" dirty="0">
                <a:solidFill>
                  <a:srgbClr val="000000"/>
                </a:solidFill>
              </a:rPr>
              <a:t>*NOTE: Children</a:t>
            </a:r>
            <a:r>
              <a:rPr lang="ja-JP" altLang="en-US" sz="1200" b="1" i="1" dirty="0">
                <a:solidFill>
                  <a:srgbClr val="000000"/>
                </a:solidFill>
              </a:rPr>
              <a:t>’</a:t>
            </a:r>
            <a:r>
              <a:rPr lang="en-US" altLang="ja-JP" sz="1200" b="1" i="1" dirty="0">
                <a:solidFill>
                  <a:srgbClr val="000000"/>
                </a:solidFill>
              </a:rPr>
              <a:t>s vaccination coverage is about 90%.</a:t>
            </a:r>
            <a:endParaRPr lang="en-US" sz="1200" b="1" i="1" dirty="0">
              <a:solidFill>
                <a:srgbClr val="000000"/>
              </a:solidFill>
            </a:endParaRPr>
          </a:p>
        </p:txBody>
      </p:sp>
      <p:sp>
        <p:nvSpPr>
          <p:cNvPr id="6" name="Rectangle 5"/>
          <p:cNvSpPr/>
          <p:nvPr/>
        </p:nvSpPr>
        <p:spPr>
          <a:xfrm>
            <a:off x="285404" y="190501"/>
            <a:ext cx="8839200" cy="84849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charset="0"/>
              </a:rPr>
              <a:t>Vaccination Coverage in </a:t>
            </a:r>
            <a:r>
              <a:rPr lang="en-US" sz="4400" u="sng" dirty="0">
                <a:latin typeface="Arial" charset="0"/>
              </a:rPr>
              <a:t>Adults*</a:t>
            </a:r>
            <a:endParaRPr lang="en-US" sz="4400" b="1" dirty="0"/>
          </a:p>
        </p:txBody>
      </p:sp>
    </p:spTree>
    <p:custDataLst>
      <p:tags r:id="rId1"/>
    </p:custDataLst>
    <p:extLst>
      <p:ext uri="{BB962C8B-B14F-4D97-AF65-F5344CB8AC3E}">
        <p14:creationId xmlns="" xmlns:p14="http://schemas.microsoft.com/office/powerpoint/2010/main" val="1120334987"/>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lIns="64008" tIns="32004" rIns="64008" bIns="32004"/>
          <a:lstStyle/>
          <a:p>
            <a:r>
              <a:rPr lang="en-US" dirty="0" smtClean="0"/>
              <a:t>Financial burden of vaccine-preventable diseases among adults – </a:t>
            </a:r>
            <a:r>
              <a:rPr lang="en-US" b="1" dirty="0" smtClean="0">
                <a:solidFill>
                  <a:srgbClr val="0033CC"/>
                </a:solidFill>
                <a:effectLst>
                  <a:outerShdw blurRad="38100" dist="38100" dir="2700000" algn="tl">
                    <a:srgbClr val="000000">
                      <a:alpha val="43137"/>
                    </a:srgbClr>
                  </a:outerShdw>
                </a:effectLst>
              </a:rPr>
              <a:t>10 billion annually</a:t>
            </a:r>
          </a:p>
          <a:p>
            <a:r>
              <a:rPr lang="en-US" dirty="0" smtClean="0"/>
              <a:t>Public health burden is equally heavy</a:t>
            </a:r>
          </a:p>
          <a:p>
            <a:pPr lvl="1"/>
            <a:r>
              <a:rPr lang="en-US" dirty="0" smtClean="0"/>
              <a:t>Annually on average, </a:t>
            </a:r>
            <a:r>
              <a:rPr lang="en-US" b="1" dirty="0" smtClean="0">
                <a:solidFill>
                  <a:srgbClr val="0033CC"/>
                </a:solidFill>
                <a:effectLst>
                  <a:outerShdw blurRad="38100" dist="38100" dir="2700000" algn="tl">
                    <a:srgbClr val="000000">
                      <a:alpha val="43137"/>
                    </a:srgbClr>
                  </a:outerShdw>
                </a:effectLst>
              </a:rPr>
              <a:t>50,000 adults die </a:t>
            </a:r>
            <a:r>
              <a:rPr lang="en-US" dirty="0" smtClean="0"/>
              <a:t>from vaccine-preventable diseases or their complications*</a:t>
            </a:r>
          </a:p>
          <a:p>
            <a:pPr lvl="1"/>
            <a:r>
              <a:rPr lang="en-US" dirty="0" smtClean="0"/>
              <a:t>These figures would be greatly reduced with vaccinations</a:t>
            </a:r>
            <a:endParaRPr lang="en-US" dirty="0"/>
          </a:p>
        </p:txBody>
      </p:sp>
      <p:sp>
        <p:nvSpPr>
          <p:cNvPr id="4" name="TextBox 3"/>
          <p:cNvSpPr txBox="1"/>
          <p:nvPr/>
        </p:nvSpPr>
        <p:spPr>
          <a:xfrm>
            <a:off x="762001" y="5684391"/>
            <a:ext cx="8001000" cy="618631"/>
          </a:xfrm>
          <a:prstGeom prst="rect">
            <a:avLst/>
          </a:prstGeom>
          <a:noFill/>
        </p:spPr>
        <p:txBody>
          <a:bodyPr wrap="square" lIns="64008" tIns="32004" rIns="64008" bIns="32004" rtlCol="0">
            <a:spAutoFit/>
          </a:bodyPr>
          <a:lstStyle/>
          <a:p>
            <a:pPr algn="r"/>
            <a:r>
              <a:rPr lang="en-US" dirty="0" smtClean="0"/>
              <a:t>* National Foundation for Infectious Disease. Facts about immunization. August 2009. Available at: http://www.nfid.org/publications/factsheets/adultfact.pdf</a:t>
            </a:r>
            <a:endParaRPr lang="en-US" dirty="0"/>
          </a:p>
        </p:txBody>
      </p:sp>
      <p:sp>
        <p:nvSpPr>
          <p:cNvPr id="5" name="Rectangle 4"/>
          <p:cNvSpPr/>
          <p:nvPr/>
        </p:nvSpPr>
        <p:spPr>
          <a:xfrm>
            <a:off x="342901" y="228600"/>
            <a:ext cx="8839200" cy="1371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charset="0"/>
              </a:rPr>
              <a:t>Gaps in Vaccine Utilization and American Healthcare </a:t>
            </a:r>
            <a:endParaRPr lang="en-US" sz="3600" b="1" dirty="0"/>
          </a:p>
        </p:txBody>
      </p:sp>
    </p:spTree>
    <p:extLst>
      <p:ext uri="{BB962C8B-B14F-4D97-AF65-F5344CB8AC3E}">
        <p14:creationId xmlns="" xmlns:p14="http://schemas.microsoft.com/office/powerpoint/2010/main" val="231042859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52400"/>
            <a:ext cx="8839200" cy="1143000"/>
          </a:xfrm>
        </p:spPr>
        <p:txBody>
          <a:bodyPr anchor="ctr">
            <a:noAutofit/>
          </a:bodyPr>
          <a:lstStyle/>
          <a:p>
            <a:pPr>
              <a:lnSpc>
                <a:spcPct val="100000"/>
              </a:lnSpc>
            </a:pPr>
            <a:r>
              <a:rPr lang="en-US" sz="3600" dirty="0" smtClean="0">
                <a:solidFill>
                  <a:schemeClr val="bg1"/>
                </a:solidFill>
                <a:latin typeface="Calibri" panose="020F0502020204030204" pitchFamily="34" charset="0"/>
              </a:rPr>
              <a:t>Hepatitis B Vaccination (≥3 doses) for</a:t>
            </a:r>
            <a:br>
              <a:rPr lang="en-US" sz="3600" dirty="0" smtClean="0">
                <a:solidFill>
                  <a:schemeClr val="bg1"/>
                </a:solidFill>
                <a:latin typeface="Calibri" panose="020F0502020204030204" pitchFamily="34" charset="0"/>
              </a:rPr>
            </a:br>
            <a:r>
              <a:rPr lang="en-US" sz="3600" dirty="0" smtClean="0">
                <a:solidFill>
                  <a:schemeClr val="bg1"/>
                </a:solidFill>
                <a:latin typeface="Calibri" panose="020F0502020204030204" pitchFamily="34" charset="0"/>
              </a:rPr>
              <a:t>Adults Living </a:t>
            </a:r>
            <a:r>
              <a:rPr lang="en-US" sz="3600" dirty="0">
                <a:solidFill>
                  <a:schemeClr val="bg1"/>
                </a:solidFill>
                <a:latin typeface="Calibri" panose="020F0502020204030204" pitchFamily="34" charset="0"/>
              </a:rPr>
              <a:t>with </a:t>
            </a:r>
            <a:r>
              <a:rPr lang="en-US" sz="3600" dirty="0" smtClean="0">
                <a:solidFill>
                  <a:schemeClr val="bg1"/>
                </a:solidFill>
                <a:latin typeface="Calibri" panose="020F0502020204030204" pitchFamily="34" charset="0"/>
              </a:rPr>
              <a:t>Diabetes, 2010–2013</a:t>
            </a:r>
            <a:endParaRPr lang="en-US" sz="3600" dirty="0">
              <a:solidFill>
                <a:schemeClr val="bg1"/>
              </a:solidFill>
              <a:latin typeface="Calibri" panose="020F0502020204030204" pitchFamily="34" charset="0"/>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1864961152"/>
              </p:ext>
            </p:extLst>
          </p:nvPr>
        </p:nvGraphicFramePr>
        <p:xfrm>
          <a:off x="457200" y="1600200"/>
          <a:ext cx="8229600" cy="41910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1600200" y="4980801"/>
            <a:ext cx="2637972" cy="276999"/>
            <a:chOff x="1600200" y="4828401"/>
            <a:chExt cx="2637972" cy="276999"/>
          </a:xfrm>
        </p:grpSpPr>
        <p:sp>
          <p:nvSpPr>
            <p:cNvPr id="20" name="TextBox 7"/>
            <p:cNvSpPr txBox="1"/>
            <p:nvPr/>
          </p:nvSpPr>
          <p:spPr>
            <a:xfrm>
              <a:off x="2256972" y="4828401"/>
              <a:ext cx="63862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bg1"/>
                  </a:solidFill>
                </a:rPr>
                <a:t>2011</a:t>
              </a:r>
              <a:endParaRPr lang="en-US" sz="1400" b="1" dirty="0">
                <a:solidFill>
                  <a:schemeClr val="bg1"/>
                </a:solidFill>
              </a:endParaRPr>
            </a:p>
          </p:txBody>
        </p:sp>
        <p:sp>
          <p:nvSpPr>
            <p:cNvPr id="22" name="TextBox 7"/>
            <p:cNvSpPr txBox="1"/>
            <p:nvPr/>
          </p:nvSpPr>
          <p:spPr>
            <a:xfrm>
              <a:off x="1600200" y="4828401"/>
              <a:ext cx="63862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bg1"/>
                  </a:solidFill>
                </a:rPr>
                <a:t>2010</a:t>
              </a:r>
              <a:endParaRPr lang="en-US" sz="1400" b="1" dirty="0">
                <a:solidFill>
                  <a:schemeClr val="bg1"/>
                </a:solidFill>
              </a:endParaRPr>
            </a:p>
          </p:txBody>
        </p:sp>
        <p:sp>
          <p:nvSpPr>
            <p:cNvPr id="23" name="TextBox 7"/>
            <p:cNvSpPr txBox="1"/>
            <p:nvPr/>
          </p:nvSpPr>
          <p:spPr>
            <a:xfrm>
              <a:off x="2924628" y="4828401"/>
              <a:ext cx="63862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bg1"/>
                  </a:solidFill>
                </a:rPr>
                <a:t>2012</a:t>
              </a:r>
              <a:endParaRPr lang="en-US" sz="1400" b="1" dirty="0">
                <a:solidFill>
                  <a:schemeClr val="bg1"/>
                </a:solidFill>
              </a:endParaRPr>
            </a:p>
          </p:txBody>
        </p:sp>
        <p:sp>
          <p:nvSpPr>
            <p:cNvPr id="24" name="TextBox 7"/>
            <p:cNvSpPr txBox="1"/>
            <p:nvPr/>
          </p:nvSpPr>
          <p:spPr>
            <a:xfrm>
              <a:off x="3599544" y="4828401"/>
              <a:ext cx="63862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bg1"/>
                  </a:solidFill>
                </a:rPr>
                <a:t>2013</a:t>
              </a:r>
              <a:endParaRPr lang="en-US" sz="1400" b="1" dirty="0">
                <a:solidFill>
                  <a:schemeClr val="bg1"/>
                </a:solidFill>
              </a:endParaRPr>
            </a:p>
          </p:txBody>
        </p:sp>
      </p:grpSp>
      <p:grpSp>
        <p:nvGrpSpPr>
          <p:cNvPr id="25" name="Group 24"/>
          <p:cNvGrpSpPr/>
          <p:nvPr/>
        </p:nvGrpSpPr>
        <p:grpSpPr>
          <a:xfrm>
            <a:off x="5286828" y="4980801"/>
            <a:ext cx="2637972" cy="276999"/>
            <a:chOff x="1600200" y="4828401"/>
            <a:chExt cx="2637972" cy="276999"/>
          </a:xfrm>
        </p:grpSpPr>
        <p:sp>
          <p:nvSpPr>
            <p:cNvPr id="26" name="TextBox 7"/>
            <p:cNvSpPr txBox="1"/>
            <p:nvPr/>
          </p:nvSpPr>
          <p:spPr>
            <a:xfrm>
              <a:off x="2256972" y="4828401"/>
              <a:ext cx="63862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bg1"/>
                  </a:solidFill>
                </a:rPr>
                <a:t>2011</a:t>
              </a:r>
              <a:endParaRPr lang="en-US" sz="1400" b="1" dirty="0">
                <a:solidFill>
                  <a:schemeClr val="bg1"/>
                </a:solidFill>
              </a:endParaRPr>
            </a:p>
          </p:txBody>
        </p:sp>
        <p:sp>
          <p:nvSpPr>
            <p:cNvPr id="27" name="TextBox 7"/>
            <p:cNvSpPr txBox="1"/>
            <p:nvPr/>
          </p:nvSpPr>
          <p:spPr>
            <a:xfrm>
              <a:off x="1600200" y="4828401"/>
              <a:ext cx="63862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bg1"/>
                  </a:solidFill>
                </a:rPr>
                <a:t>2010</a:t>
              </a:r>
              <a:endParaRPr lang="en-US" sz="1400" b="1" dirty="0">
                <a:solidFill>
                  <a:schemeClr val="bg1"/>
                </a:solidFill>
              </a:endParaRPr>
            </a:p>
          </p:txBody>
        </p:sp>
        <p:sp>
          <p:nvSpPr>
            <p:cNvPr id="28" name="TextBox 7"/>
            <p:cNvSpPr txBox="1"/>
            <p:nvPr/>
          </p:nvSpPr>
          <p:spPr>
            <a:xfrm>
              <a:off x="2924628" y="4828401"/>
              <a:ext cx="63862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bg1"/>
                  </a:solidFill>
                </a:rPr>
                <a:t>2012</a:t>
              </a:r>
              <a:endParaRPr lang="en-US" sz="1400" b="1" dirty="0">
                <a:solidFill>
                  <a:schemeClr val="bg1"/>
                </a:solidFill>
              </a:endParaRPr>
            </a:p>
          </p:txBody>
        </p:sp>
        <p:sp>
          <p:nvSpPr>
            <p:cNvPr id="29" name="TextBox 7"/>
            <p:cNvSpPr txBox="1"/>
            <p:nvPr/>
          </p:nvSpPr>
          <p:spPr>
            <a:xfrm>
              <a:off x="3599544" y="4828401"/>
              <a:ext cx="63862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b="1" dirty="0" smtClean="0">
                  <a:solidFill>
                    <a:schemeClr val="bg1"/>
                  </a:solidFill>
                </a:rPr>
                <a:t>2013</a:t>
              </a:r>
              <a:endParaRPr lang="en-US" sz="1400" b="1" dirty="0">
                <a:solidFill>
                  <a:schemeClr val="bg1"/>
                </a:solidFill>
              </a:endParaRPr>
            </a:p>
          </p:txBody>
        </p:sp>
      </p:grpSp>
      <p:sp>
        <p:nvSpPr>
          <p:cNvPr id="31" name="TextBox 30"/>
          <p:cNvSpPr txBox="1"/>
          <p:nvPr/>
        </p:nvSpPr>
        <p:spPr>
          <a:xfrm rot="16200000">
            <a:off x="-506985" y="3326386"/>
            <a:ext cx="1840504" cy="369332"/>
          </a:xfrm>
          <a:prstGeom prst="rect">
            <a:avLst/>
          </a:prstGeom>
          <a:noFill/>
        </p:spPr>
        <p:txBody>
          <a:bodyPr wrap="none" rtlCol="0">
            <a:spAutoFit/>
          </a:bodyPr>
          <a:lstStyle/>
          <a:p>
            <a:r>
              <a:rPr lang="en-US" dirty="0" smtClean="0"/>
              <a:t>Coverage rate (%)</a:t>
            </a:r>
            <a:endParaRPr lang="en-US" dirty="0"/>
          </a:p>
        </p:txBody>
      </p:sp>
      <p:sp>
        <p:nvSpPr>
          <p:cNvPr id="32" name="TextBox 31"/>
          <p:cNvSpPr txBox="1"/>
          <p:nvPr/>
        </p:nvSpPr>
        <p:spPr>
          <a:xfrm>
            <a:off x="4495800" y="5726668"/>
            <a:ext cx="540212" cy="369332"/>
          </a:xfrm>
          <a:prstGeom prst="rect">
            <a:avLst/>
          </a:prstGeom>
          <a:noFill/>
        </p:spPr>
        <p:txBody>
          <a:bodyPr wrap="none" rtlCol="0">
            <a:spAutoFit/>
          </a:bodyPr>
          <a:lstStyle/>
          <a:p>
            <a:r>
              <a:rPr lang="en-US" dirty="0" smtClean="0"/>
              <a:t>Age</a:t>
            </a:r>
            <a:endParaRPr lang="en-US" dirty="0"/>
          </a:p>
        </p:txBody>
      </p:sp>
      <p:sp>
        <p:nvSpPr>
          <p:cNvPr id="18" name="TextBox 17"/>
          <p:cNvSpPr txBox="1"/>
          <p:nvPr/>
        </p:nvSpPr>
        <p:spPr>
          <a:xfrm>
            <a:off x="2476500" y="6276201"/>
            <a:ext cx="2857500" cy="276999"/>
          </a:xfrm>
          <a:prstGeom prst="rect">
            <a:avLst/>
          </a:prstGeom>
          <a:noFill/>
        </p:spPr>
        <p:txBody>
          <a:bodyPr wrap="square" rtlCol="0">
            <a:spAutoFit/>
          </a:bodyPr>
          <a:lstStyle/>
          <a:p>
            <a:r>
              <a:rPr lang="en-US" sz="1200" dirty="0" smtClean="0"/>
              <a:t>Source: National Health Interview Surveys</a:t>
            </a:r>
            <a:endParaRPr lang="en-US" sz="1400" dirty="0"/>
          </a:p>
        </p:txBody>
      </p:sp>
      <p:sp>
        <p:nvSpPr>
          <p:cNvPr id="30"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3942399732"/>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152400"/>
            <a:ext cx="8229600" cy="1143000"/>
          </a:xfrm>
        </p:spPr>
        <p:txBody>
          <a:bodyPr anchor="ctr">
            <a:noAutofit/>
          </a:bodyPr>
          <a:lstStyle/>
          <a:p>
            <a:pPr>
              <a:lnSpc>
                <a:spcPct val="100000"/>
              </a:lnSpc>
            </a:pPr>
            <a:r>
              <a:rPr lang="en-US" sz="3600" dirty="0" smtClean="0">
                <a:solidFill>
                  <a:schemeClr val="bg1"/>
                </a:solidFill>
                <a:latin typeface="Calibri" panose="020F0502020204030204" pitchFamily="34" charset="0"/>
              </a:rPr>
              <a:t>Adult </a:t>
            </a:r>
            <a:r>
              <a:rPr lang="en-US" sz="3600" dirty="0">
                <a:solidFill>
                  <a:schemeClr val="bg1"/>
                </a:solidFill>
                <a:latin typeface="Calibri" panose="020F0502020204030204" pitchFamily="34" charset="0"/>
              </a:rPr>
              <a:t>I</a:t>
            </a:r>
            <a:r>
              <a:rPr lang="en-US" sz="3600" dirty="0" smtClean="0">
                <a:solidFill>
                  <a:schemeClr val="bg1"/>
                </a:solidFill>
                <a:latin typeface="Calibri" panose="020F0502020204030204" pitchFamily="34" charset="0"/>
              </a:rPr>
              <a:t>mmunization Rates Still Low</a:t>
            </a:r>
            <a:endParaRPr lang="en-US" sz="3600" dirty="0">
              <a:solidFill>
                <a:schemeClr val="bg1"/>
              </a:solidFill>
              <a:latin typeface="Calibri" panose="020F0502020204030204" pitchFamily="34" charset="0"/>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724913737"/>
              </p:ext>
            </p:extLst>
          </p:nvPr>
        </p:nvGraphicFramePr>
        <p:xfrm>
          <a:off x="457200" y="1600200"/>
          <a:ext cx="8229600" cy="41910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4720473" y="1856601"/>
            <a:ext cx="537327" cy="670112"/>
            <a:chOff x="4114800" y="1845715"/>
            <a:chExt cx="537327" cy="670112"/>
          </a:xfrm>
        </p:grpSpPr>
        <p:sp>
          <p:nvSpPr>
            <p:cNvPr id="9" name="TextBox 7"/>
            <p:cNvSpPr txBox="1"/>
            <p:nvPr/>
          </p:nvSpPr>
          <p:spPr>
            <a:xfrm>
              <a:off x="4114800" y="1845715"/>
              <a:ext cx="537327"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bg1"/>
                  </a:solidFill>
                </a:rPr>
                <a:t>2013</a:t>
              </a:r>
              <a:endParaRPr lang="en-US" sz="1400" b="1" dirty="0">
                <a:solidFill>
                  <a:schemeClr val="bg1"/>
                </a:solidFill>
              </a:endParaRPr>
            </a:p>
          </p:txBody>
        </p:sp>
        <p:sp>
          <p:nvSpPr>
            <p:cNvPr id="10" name="TextBox 8"/>
            <p:cNvSpPr txBox="1"/>
            <p:nvPr/>
          </p:nvSpPr>
          <p:spPr>
            <a:xfrm>
              <a:off x="4114800" y="2040207"/>
              <a:ext cx="537327"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bg1"/>
                  </a:solidFill>
                </a:rPr>
                <a:t>2012</a:t>
              </a:r>
              <a:endParaRPr lang="en-US" sz="1400" b="1" dirty="0">
                <a:solidFill>
                  <a:schemeClr val="bg1"/>
                </a:solidFill>
              </a:endParaRPr>
            </a:p>
          </p:txBody>
        </p:sp>
        <p:sp>
          <p:nvSpPr>
            <p:cNvPr id="11" name="TextBox 7"/>
            <p:cNvSpPr txBox="1"/>
            <p:nvPr/>
          </p:nvSpPr>
          <p:spPr>
            <a:xfrm>
              <a:off x="4114800" y="2238828"/>
              <a:ext cx="537327"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bg1"/>
                  </a:solidFill>
                </a:rPr>
                <a:t>2011</a:t>
              </a:r>
              <a:endParaRPr lang="en-US" sz="1400" b="1" dirty="0">
                <a:solidFill>
                  <a:schemeClr val="bg1"/>
                </a:solidFill>
              </a:endParaRPr>
            </a:p>
          </p:txBody>
        </p:sp>
      </p:grpSp>
      <p:grpSp>
        <p:nvGrpSpPr>
          <p:cNvPr id="27" name="Group 26"/>
          <p:cNvGrpSpPr/>
          <p:nvPr/>
        </p:nvGrpSpPr>
        <p:grpSpPr>
          <a:xfrm>
            <a:off x="3505200" y="6262301"/>
            <a:ext cx="5257800" cy="290899"/>
            <a:chOff x="3124200" y="6386901"/>
            <a:chExt cx="5257800" cy="290899"/>
          </a:xfrm>
        </p:grpSpPr>
        <p:sp>
          <p:nvSpPr>
            <p:cNvPr id="28" name="TextBox 27"/>
            <p:cNvSpPr txBox="1"/>
            <p:nvPr/>
          </p:nvSpPr>
          <p:spPr>
            <a:xfrm>
              <a:off x="3124200" y="6386901"/>
              <a:ext cx="2857500" cy="276999"/>
            </a:xfrm>
            <a:prstGeom prst="rect">
              <a:avLst/>
            </a:prstGeom>
            <a:noFill/>
          </p:spPr>
          <p:txBody>
            <a:bodyPr wrap="square" rtlCol="0">
              <a:spAutoFit/>
            </a:bodyPr>
            <a:lstStyle/>
            <a:p>
              <a:r>
                <a:rPr lang="en-US" sz="1200" dirty="0" smtClean="0"/>
                <a:t>Source: National Health Interview Surveys</a:t>
              </a:r>
              <a:endParaRPr lang="en-US" sz="1400" dirty="0"/>
            </a:p>
          </p:txBody>
        </p:sp>
        <p:pic>
          <p:nvPicPr>
            <p:cNvPr id="29" name="Picture 2" descr="C:\Users\ddk5\AppData\Local\Microsoft\Windows\Temporary Internet Files\Content.IE5\0Y6ZINDQ\MM900336967[1].gif"/>
            <p:cNvPicPr>
              <a:picLocks noChangeAspect="1" noChangeArrowheads="1" noCrop="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137700" y="6428602"/>
              <a:ext cx="235298" cy="235298"/>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6286500" y="6400801"/>
              <a:ext cx="2095500" cy="276999"/>
            </a:xfrm>
            <a:prstGeom prst="rect">
              <a:avLst/>
            </a:prstGeom>
            <a:noFill/>
          </p:spPr>
          <p:txBody>
            <a:bodyPr wrap="square" rtlCol="0">
              <a:spAutoFit/>
            </a:bodyPr>
            <a:lstStyle/>
            <a:p>
              <a:r>
                <a:rPr lang="en-US" sz="1200" dirty="0" smtClean="0"/>
                <a:t>: Healthy People 2020 target</a:t>
              </a:r>
              <a:endParaRPr lang="en-US" sz="1400" dirty="0"/>
            </a:p>
          </p:txBody>
        </p:sp>
      </p:grpSp>
      <p:grpSp>
        <p:nvGrpSpPr>
          <p:cNvPr id="31" name="Group 30"/>
          <p:cNvGrpSpPr/>
          <p:nvPr/>
        </p:nvGrpSpPr>
        <p:grpSpPr>
          <a:xfrm>
            <a:off x="4615245" y="3643086"/>
            <a:ext cx="537327" cy="670112"/>
            <a:chOff x="4114800" y="1845715"/>
            <a:chExt cx="537327" cy="670112"/>
          </a:xfrm>
        </p:grpSpPr>
        <p:sp>
          <p:nvSpPr>
            <p:cNvPr id="32" name="TextBox 7"/>
            <p:cNvSpPr txBox="1"/>
            <p:nvPr/>
          </p:nvSpPr>
          <p:spPr>
            <a:xfrm>
              <a:off x="4114800" y="1845715"/>
              <a:ext cx="537327"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bg1"/>
                  </a:solidFill>
                </a:rPr>
                <a:t>2013</a:t>
              </a:r>
              <a:endParaRPr lang="en-US" sz="1400" b="1" dirty="0">
                <a:solidFill>
                  <a:schemeClr val="bg1"/>
                </a:solidFill>
              </a:endParaRPr>
            </a:p>
          </p:txBody>
        </p:sp>
        <p:sp>
          <p:nvSpPr>
            <p:cNvPr id="33" name="TextBox 8"/>
            <p:cNvSpPr txBox="1"/>
            <p:nvPr/>
          </p:nvSpPr>
          <p:spPr>
            <a:xfrm>
              <a:off x="4114800" y="2040207"/>
              <a:ext cx="537327"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bg1"/>
                  </a:solidFill>
                </a:rPr>
                <a:t>2012</a:t>
              </a:r>
              <a:endParaRPr lang="en-US" sz="1400" b="1" dirty="0">
                <a:solidFill>
                  <a:schemeClr val="bg1"/>
                </a:solidFill>
              </a:endParaRPr>
            </a:p>
          </p:txBody>
        </p:sp>
        <p:sp>
          <p:nvSpPr>
            <p:cNvPr id="34" name="TextBox 7"/>
            <p:cNvSpPr txBox="1"/>
            <p:nvPr/>
          </p:nvSpPr>
          <p:spPr>
            <a:xfrm>
              <a:off x="4114800" y="2238828"/>
              <a:ext cx="537327"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bg1"/>
                  </a:solidFill>
                </a:rPr>
                <a:t>2011</a:t>
              </a:r>
              <a:endParaRPr lang="en-US" sz="1400" b="1" dirty="0">
                <a:solidFill>
                  <a:schemeClr val="bg1"/>
                </a:solidFill>
              </a:endParaRPr>
            </a:p>
          </p:txBody>
        </p:sp>
      </p:grpSp>
      <p:grpSp>
        <p:nvGrpSpPr>
          <p:cNvPr id="35" name="Group 34"/>
          <p:cNvGrpSpPr/>
          <p:nvPr/>
        </p:nvGrpSpPr>
        <p:grpSpPr>
          <a:xfrm>
            <a:off x="6139542" y="4539342"/>
            <a:ext cx="537327" cy="670112"/>
            <a:chOff x="4114800" y="1845715"/>
            <a:chExt cx="537327" cy="670112"/>
          </a:xfrm>
        </p:grpSpPr>
        <p:sp>
          <p:nvSpPr>
            <p:cNvPr id="36" name="TextBox 7"/>
            <p:cNvSpPr txBox="1"/>
            <p:nvPr/>
          </p:nvSpPr>
          <p:spPr>
            <a:xfrm>
              <a:off x="4114800" y="1845715"/>
              <a:ext cx="537327"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bg1"/>
                  </a:solidFill>
                </a:rPr>
                <a:t>2013</a:t>
              </a:r>
              <a:endParaRPr lang="en-US" sz="1400" b="1" dirty="0">
                <a:solidFill>
                  <a:schemeClr val="bg1"/>
                </a:solidFill>
              </a:endParaRPr>
            </a:p>
          </p:txBody>
        </p:sp>
        <p:sp>
          <p:nvSpPr>
            <p:cNvPr id="37" name="TextBox 8"/>
            <p:cNvSpPr txBox="1"/>
            <p:nvPr/>
          </p:nvSpPr>
          <p:spPr>
            <a:xfrm>
              <a:off x="4114800" y="2040207"/>
              <a:ext cx="537327"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bg1"/>
                  </a:solidFill>
                </a:rPr>
                <a:t>2012</a:t>
              </a:r>
              <a:endParaRPr lang="en-US" sz="1400" b="1" dirty="0">
                <a:solidFill>
                  <a:schemeClr val="bg1"/>
                </a:solidFill>
              </a:endParaRPr>
            </a:p>
          </p:txBody>
        </p:sp>
        <p:sp>
          <p:nvSpPr>
            <p:cNvPr id="38" name="TextBox 7"/>
            <p:cNvSpPr txBox="1"/>
            <p:nvPr/>
          </p:nvSpPr>
          <p:spPr>
            <a:xfrm>
              <a:off x="4114800" y="2238828"/>
              <a:ext cx="537327"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bg1"/>
                  </a:solidFill>
                </a:rPr>
                <a:t>2011</a:t>
              </a:r>
              <a:endParaRPr lang="en-US" sz="1400" b="1" dirty="0">
                <a:solidFill>
                  <a:schemeClr val="bg1"/>
                </a:solidFill>
              </a:endParaRPr>
            </a:p>
          </p:txBody>
        </p:sp>
      </p:grpSp>
      <p:sp>
        <p:nvSpPr>
          <p:cNvPr id="39" name="TextBox 38"/>
          <p:cNvSpPr txBox="1"/>
          <p:nvPr/>
        </p:nvSpPr>
        <p:spPr>
          <a:xfrm>
            <a:off x="5246096" y="5791200"/>
            <a:ext cx="1840504" cy="369332"/>
          </a:xfrm>
          <a:prstGeom prst="rect">
            <a:avLst/>
          </a:prstGeom>
          <a:noFill/>
        </p:spPr>
        <p:txBody>
          <a:bodyPr wrap="none" rtlCol="0">
            <a:spAutoFit/>
          </a:bodyPr>
          <a:lstStyle/>
          <a:p>
            <a:r>
              <a:rPr lang="en-US" dirty="0" smtClean="0"/>
              <a:t>Coverage rate (%)</a:t>
            </a:r>
            <a:endParaRPr lang="en-US" dirty="0"/>
          </a:p>
        </p:txBody>
      </p:sp>
      <p:grpSp>
        <p:nvGrpSpPr>
          <p:cNvPr id="40" name="Group 39"/>
          <p:cNvGrpSpPr/>
          <p:nvPr/>
        </p:nvGrpSpPr>
        <p:grpSpPr>
          <a:xfrm>
            <a:off x="4172856" y="2743200"/>
            <a:ext cx="498855" cy="670112"/>
            <a:chOff x="4114800" y="1845715"/>
            <a:chExt cx="498855" cy="670112"/>
          </a:xfrm>
        </p:grpSpPr>
        <p:sp>
          <p:nvSpPr>
            <p:cNvPr id="41" name="TextBox 7"/>
            <p:cNvSpPr txBox="1"/>
            <p:nvPr/>
          </p:nvSpPr>
          <p:spPr>
            <a:xfrm>
              <a:off x="4114800" y="1845715"/>
              <a:ext cx="498855"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t>2013</a:t>
              </a:r>
              <a:endParaRPr lang="en-US" sz="1400" b="1" dirty="0"/>
            </a:p>
          </p:txBody>
        </p:sp>
        <p:sp>
          <p:nvSpPr>
            <p:cNvPr id="42" name="TextBox 8"/>
            <p:cNvSpPr txBox="1"/>
            <p:nvPr/>
          </p:nvSpPr>
          <p:spPr>
            <a:xfrm>
              <a:off x="4114800" y="2040207"/>
              <a:ext cx="498855"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t>2012</a:t>
              </a:r>
              <a:endParaRPr lang="en-US" sz="1400" b="1" dirty="0"/>
            </a:p>
          </p:txBody>
        </p:sp>
        <p:sp>
          <p:nvSpPr>
            <p:cNvPr id="43" name="TextBox 7"/>
            <p:cNvSpPr txBox="1"/>
            <p:nvPr/>
          </p:nvSpPr>
          <p:spPr>
            <a:xfrm>
              <a:off x="4114800" y="2238828"/>
              <a:ext cx="498855"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t>2011</a:t>
              </a:r>
              <a:endParaRPr lang="en-US" sz="1400" b="1" dirty="0"/>
            </a:p>
          </p:txBody>
        </p:sp>
      </p:grpSp>
      <p:pic>
        <p:nvPicPr>
          <p:cNvPr id="44" name="Picture 2" descr="C:\Users\ddk5\AppData\Local\Microsoft\Windows\Temporary Internet Files\Content.IE5\0Y6ZINDQ\MM900336967[1].gif"/>
          <p:cNvPicPr>
            <a:picLocks noChangeAspect="1" noChangeArrowheads="1" noCrop="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825154" y="4719933"/>
            <a:ext cx="304800" cy="304800"/>
          </a:xfrm>
          <a:prstGeom prst="rect">
            <a:avLst/>
          </a:prstGeom>
          <a:noFill/>
          <a:extLst>
            <a:ext uri="{909E8E84-426E-40DD-AFC4-6F175D3DCCD1}">
              <a14:hiddenFill xmlns="" xmlns:a14="http://schemas.microsoft.com/office/drawing/2010/main">
                <a:solidFill>
                  <a:srgbClr val="FFFFFF"/>
                </a:solidFill>
              </a14:hiddenFill>
            </a:ext>
          </a:extLst>
        </p:spPr>
      </p:pic>
      <p:sp>
        <p:nvSpPr>
          <p:cNvPr id="46"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679314369"/>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28600"/>
            <a:ext cx="8229600" cy="1295400"/>
          </a:xfrm>
          <a:solidFill>
            <a:srgbClr val="000066"/>
          </a:solidFill>
        </p:spPr>
        <p:txBody>
          <a:bodyPr/>
          <a:lstStyle/>
          <a:p>
            <a:r>
              <a:rPr lang="en-US" dirty="0" smtClean="0">
                <a:solidFill>
                  <a:schemeClr val="bg1"/>
                </a:solidFill>
              </a:rPr>
              <a:t>Influenza Vaccination Coverage Among Adults</a:t>
            </a:r>
            <a:br>
              <a:rPr lang="en-US" dirty="0" smtClean="0">
                <a:solidFill>
                  <a:schemeClr val="bg1"/>
                </a:solidFill>
              </a:rPr>
            </a:br>
            <a:r>
              <a:rPr lang="en-US" dirty="0" smtClean="0">
                <a:solidFill>
                  <a:schemeClr val="bg1"/>
                </a:solidFill>
              </a:rPr>
              <a:t>2011-12, 2012-13, and 2013-14 Seasons, United States</a:t>
            </a:r>
            <a:endParaRPr lang="en-US"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2517409971"/>
              </p:ext>
            </p:extLst>
          </p:nvPr>
        </p:nvGraphicFramePr>
        <p:xfrm>
          <a:off x="457200" y="1447800"/>
          <a:ext cx="8229600" cy="3581400"/>
        </p:xfrm>
        <a:graphic>
          <a:graphicData uri="http://schemas.openxmlformats.org/drawingml/2006/table">
            <a:tbl>
              <a:tblPr firstRow="1">
                <a:tableStyleId>{3C2FFA5D-87B4-456A-9821-1D502468CF0F}</a:tableStyleId>
              </a:tblPr>
              <a:tblGrid>
                <a:gridCol w="3400773"/>
                <a:gridCol w="1247427"/>
                <a:gridCol w="1168398"/>
                <a:gridCol w="1193802"/>
                <a:gridCol w="1219200"/>
              </a:tblGrid>
              <a:tr h="769570">
                <a:tc>
                  <a:txBody>
                    <a:bodyPr/>
                    <a:lstStyle/>
                    <a:p>
                      <a:pPr marL="0" marR="0" algn="ctr">
                        <a:lnSpc>
                          <a:spcPct val="115000"/>
                        </a:lnSpc>
                        <a:spcBef>
                          <a:spcPts val="0"/>
                        </a:spcBef>
                        <a:spcAft>
                          <a:spcPts val="1000"/>
                        </a:spcAft>
                      </a:pPr>
                      <a:r>
                        <a:rPr lang="en-US" sz="1800" dirty="0" smtClean="0"/>
                        <a:t>Group </a:t>
                      </a:r>
                      <a:endParaRPr lang="en-US" sz="1800" dirty="0">
                        <a:solidFill>
                          <a:schemeClr val="bg1"/>
                        </a:solidFill>
                        <a:latin typeface="Calibri"/>
                        <a:ea typeface="Calibri"/>
                        <a:cs typeface="Times New Roman"/>
                      </a:endParaRPr>
                    </a:p>
                  </a:txBody>
                  <a:tcPr marL="32882" marR="32882" marT="16441" marB="16441" anchor="ctr">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800" dirty="0" smtClean="0">
                          <a:latin typeface="+mn-lt"/>
                        </a:rPr>
                        <a:t>2011-12 (%)</a:t>
                      </a:r>
                      <a:r>
                        <a:rPr kumimoji="0" lang="en-US" sz="1600" u="none" strike="noStrike" kern="1200" cap="none" spc="0" normalizeH="0" baseline="30000" noProof="0" dirty="0" smtClean="0">
                          <a:ln>
                            <a:noFill/>
                          </a:ln>
                          <a:effectLst/>
                          <a:uLnTx/>
                          <a:uFillTx/>
                          <a:latin typeface="+mn-lt"/>
                        </a:rPr>
                        <a:t> </a:t>
                      </a:r>
                      <a:endParaRPr lang="en-US" sz="1800" dirty="0">
                        <a:solidFill>
                          <a:schemeClr val="bg1"/>
                        </a:solidFill>
                        <a:latin typeface="+mn-lt"/>
                        <a:ea typeface="Calibri"/>
                        <a:cs typeface="Times New Roman"/>
                      </a:endParaRPr>
                    </a:p>
                  </a:txBody>
                  <a:tcPr marL="32882" marR="32882" marT="16441" marB="1644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800" dirty="0" smtClean="0">
                          <a:latin typeface="+mn-lt"/>
                        </a:rPr>
                        <a:t>2012-13 (%)</a:t>
                      </a:r>
                      <a:r>
                        <a:rPr kumimoji="0" lang="en-US" sz="1600" u="none" strike="noStrike" kern="1200" cap="none" spc="0" normalizeH="0" baseline="30000" noProof="0" dirty="0" smtClean="0">
                          <a:ln>
                            <a:noFill/>
                          </a:ln>
                          <a:effectLst/>
                          <a:uLnTx/>
                          <a:uFillTx/>
                          <a:latin typeface="+mn-lt"/>
                        </a:rPr>
                        <a:t> </a:t>
                      </a:r>
                      <a:endParaRPr lang="en-US" sz="1800" dirty="0">
                        <a:solidFill>
                          <a:schemeClr val="bg1"/>
                        </a:solidFill>
                        <a:latin typeface="+mn-lt"/>
                        <a:ea typeface="Calibri"/>
                        <a:cs typeface="Times New Roman"/>
                      </a:endParaRPr>
                    </a:p>
                  </a:txBody>
                  <a:tcPr marL="32882" marR="32882" marT="16441" marB="1644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800" dirty="0" smtClean="0">
                          <a:solidFill>
                            <a:schemeClr val="bg1"/>
                          </a:solidFill>
                          <a:latin typeface="+mn-lt"/>
                          <a:ea typeface="Calibri"/>
                          <a:cs typeface="Times New Roman"/>
                        </a:rPr>
                        <a:t>2013-14</a:t>
                      </a:r>
                      <a:r>
                        <a:rPr lang="en-US" sz="1800" baseline="0" dirty="0" smtClean="0">
                          <a:solidFill>
                            <a:schemeClr val="bg1"/>
                          </a:solidFill>
                          <a:latin typeface="+mn-lt"/>
                          <a:ea typeface="Calibri"/>
                          <a:cs typeface="Times New Roman"/>
                        </a:rPr>
                        <a:t> </a:t>
                      </a:r>
                      <a:r>
                        <a:rPr lang="en-US" sz="1800" dirty="0" smtClean="0">
                          <a:solidFill>
                            <a:schemeClr val="bg1"/>
                          </a:solidFill>
                          <a:latin typeface="+mn-lt"/>
                          <a:ea typeface="Calibri"/>
                          <a:cs typeface="Times New Roman"/>
                        </a:rPr>
                        <a:t>(%)*</a:t>
                      </a:r>
                      <a:endParaRPr lang="en-US" sz="1800" dirty="0">
                        <a:solidFill>
                          <a:schemeClr val="bg1"/>
                        </a:solidFill>
                        <a:latin typeface="+mn-lt"/>
                        <a:ea typeface="Calibri"/>
                        <a:cs typeface="Times New Roman"/>
                      </a:endParaRPr>
                    </a:p>
                  </a:txBody>
                  <a:tcPr marL="32882" marR="32882" marT="16441" marB="1644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algn="ctr">
                        <a:lnSpc>
                          <a:spcPct val="115000"/>
                        </a:lnSpc>
                        <a:spcBef>
                          <a:spcPts val="0"/>
                        </a:spcBef>
                        <a:spcAft>
                          <a:spcPts val="1000"/>
                        </a:spcAft>
                      </a:pPr>
                      <a:r>
                        <a:rPr lang="en-US" sz="1800" dirty="0" smtClean="0">
                          <a:latin typeface="+mn-lt"/>
                        </a:rPr>
                        <a:t>Difference (%)</a:t>
                      </a:r>
                      <a:r>
                        <a:rPr lang="en-US" sz="1800" baseline="30000" dirty="0" smtClean="0">
                          <a:latin typeface="+mn-lt"/>
                        </a:rPr>
                        <a:t> </a:t>
                      </a:r>
                      <a:endParaRPr lang="en-US" sz="1800" dirty="0">
                        <a:solidFill>
                          <a:schemeClr val="bg1"/>
                        </a:solidFill>
                        <a:latin typeface="+mn-lt"/>
                        <a:ea typeface="Calibri"/>
                        <a:cs typeface="Times New Roman"/>
                      </a:endParaRPr>
                    </a:p>
                  </a:txBody>
                  <a:tcPr marL="32882" marR="32882" marT="16441" marB="16441" anchor="ctr">
                    <a:lnL w="12700" cap="flat" cmpd="sng" algn="ctr">
                      <a:solidFill>
                        <a:schemeClr val="bg1"/>
                      </a:solidFill>
                      <a:prstDash val="solid"/>
                      <a:round/>
                      <a:headEnd type="none" w="med" len="med"/>
                      <a:tailEnd type="none" w="med" len="med"/>
                    </a:lnL>
                  </a:tcPr>
                </a:tc>
              </a:tr>
              <a:tr h="562366">
                <a:tc>
                  <a:txBody>
                    <a:bodyPr/>
                    <a:lstStyle/>
                    <a:p>
                      <a:pPr marL="0" marR="0">
                        <a:lnSpc>
                          <a:spcPct val="115000"/>
                        </a:lnSpc>
                        <a:spcBef>
                          <a:spcPts val="0"/>
                        </a:spcBef>
                        <a:spcAft>
                          <a:spcPts val="1000"/>
                        </a:spcAft>
                      </a:pPr>
                      <a:r>
                        <a:rPr lang="en-US" sz="2000" dirty="0" smtClean="0"/>
                        <a:t>  </a:t>
                      </a:r>
                      <a:r>
                        <a:rPr lang="en-US" sz="2000" b="1" dirty="0" smtClean="0"/>
                        <a:t>Persons </a:t>
                      </a:r>
                      <a:r>
                        <a:rPr lang="en-US" sz="2000" b="1" u="sng" dirty="0"/>
                        <a:t>&gt;</a:t>
                      </a:r>
                      <a:r>
                        <a:rPr lang="en-US" sz="2000" b="1" dirty="0"/>
                        <a:t> 18 yrs</a:t>
                      </a:r>
                      <a:endParaRPr lang="en-US" sz="2000" b="1" dirty="0">
                        <a:latin typeface="Calibri"/>
                        <a:ea typeface="Calibri"/>
                        <a:cs typeface="Times New Roman"/>
                      </a:endParaRPr>
                    </a:p>
                  </a:txBody>
                  <a:tcPr marL="32882" marR="32882" marT="16441" marB="16441" anchor="ctr"/>
                </a:tc>
                <a:tc>
                  <a:txBody>
                    <a:bodyPr/>
                    <a:lstStyle/>
                    <a:p>
                      <a:pPr marL="0" marR="0" algn="ctr">
                        <a:lnSpc>
                          <a:spcPct val="115000"/>
                        </a:lnSpc>
                        <a:spcBef>
                          <a:spcPts val="0"/>
                        </a:spcBef>
                        <a:spcAft>
                          <a:spcPts val="1000"/>
                        </a:spcAft>
                      </a:pPr>
                      <a:r>
                        <a:rPr lang="en-US" sz="2000" b="1" dirty="0" smtClean="0">
                          <a:latin typeface="Calibri" pitchFamily="34" charset="0"/>
                          <a:cs typeface="Calibri" pitchFamily="34" charset="0"/>
                        </a:rPr>
                        <a:t>38.8</a:t>
                      </a:r>
                      <a:endParaRPr lang="en-US" sz="2000" b="1"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1" dirty="0" smtClean="0">
                          <a:latin typeface="Calibri" pitchFamily="34" charset="0"/>
                          <a:ea typeface="+mn-ea"/>
                          <a:cs typeface="Calibri" pitchFamily="34" charset="0"/>
                        </a:rPr>
                        <a:t>41.5</a:t>
                      </a:r>
                      <a:endParaRPr lang="en-US" sz="2000" b="1"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1" dirty="0" smtClean="0">
                          <a:latin typeface="Calibri" pitchFamily="34" charset="0"/>
                          <a:ea typeface="Calibri"/>
                          <a:cs typeface="Calibri" pitchFamily="34" charset="0"/>
                        </a:rPr>
                        <a:t>42.4</a:t>
                      </a:r>
                      <a:endParaRPr lang="en-US" sz="2000" b="1"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1" baseline="0" dirty="0" smtClean="0">
                          <a:latin typeface="Calibri" pitchFamily="34" charset="0"/>
                          <a:ea typeface="Calibri"/>
                          <a:cs typeface="Calibri" pitchFamily="34" charset="0"/>
                        </a:rPr>
                        <a:t>3.6</a:t>
                      </a:r>
                      <a:endParaRPr lang="en-US" sz="2000" b="1" baseline="0" dirty="0">
                        <a:latin typeface="Calibri" pitchFamily="34" charset="0"/>
                        <a:ea typeface="Calibri"/>
                        <a:cs typeface="Calibri" pitchFamily="34" charset="0"/>
                      </a:endParaRPr>
                    </a:p>
                  </a:txBody>
                  <a:tcPr marL="32882" marR="32882" marT="16441" marB="16441" anchor="ctr"/>
                </a:tc>
              </a:tr>
              <a:tr h="562366">
                <a:tc>
                  <a:txBody>
                    <a:bodyPr/>
                    <a:lstStyle/>
                    <a:p>
                      <a:pPr marL="0" marR="0">
                        <a:lnSpc>
                          <a:spcPct val="115000"/>
                        </a:lnSpc>
                        <a:spcBef>
                          <a:spcPts val="0"/>
                        </a:spcBef>
                        <a:spcAft>
                          <a:spcPts val="1000"/>
                        </a:spcAft>
                      </a:pPr>
                      <a:r>
                        <a:rPr lang="en-US" sz="2000" dirty="0"/>
                        <a:t>   </a:t>
                      </a:r>
                      <a:r>
                        <a:rPr lang="en-US" sz="2000" dirty="0" smtClean="0"/>
                        <a:t> Persons </a:t>
                      </a:r>
                      <a:r>
                        <a:rPr lang="en-US" sz="2000" dirty="0"/>
                        <a:t>18-49 yrs, </a:t>
                      </a:r>
                      <a:r>
                        <a:rPr lang="en-US" sz="2000" dirty="0" smtClean="0"/>
                        <a:t>all</a:t>
                      </a:r>
                      <a:endParaRPr lang="en-US" sz="2000" dirty="0">
                        <a:latin typeface="Calibri"/>
                        <a:ea typeface="Calibri"/>
                        <a:cs typeface="Times New Roman"/>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ea typeface="Calibri"/>
                          <a:cs typeface="Calibri" pitchFamily="34" charset="0"/>
                        </a:rPr>
                        <a:t>28.6</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ea typeface="Calibri"/>
                          <a:cs typeface="Calibri" pitchFamily="34" charset="0"/>
                        </a:rPr>
                        <a:t>31.1</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ea typeface="Calibri"/>
                          <a:cs typeface="Calibri" pitchFamily="34" charset="0"/>
                        </a:rPr>
                        <a:t>32.3</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baseline="0" dirty="0" smtClean="0">
                          <a:latin typeface="Calibri" pitchFamily="34" charset="0"/>
                          <a:ea typeface="Calibri"/>
                          <a:cs typeface="Calibri" pitchFamily="34" charset="0"/>
                        </a:rPr>
                        <a:t>3.7</a:t>
                      </a:r>
                      <a:endParaRPr lang="en-US" sz="2000" b="0" baseline="0" dirty="0">
                        <a:latin typeface="Calibri" pitchFamily="34" charset="0"/>
                        <a:ea typeface="Calibri"/>
                        <a:cs typeface="Calibri" pitchFamily="34" charset="0"/>
                      </a:endParaRPr>
                    </a:p>
                  </a:txBody>
                  <a:tcPr marL="32882" marR="32882" marT="16441" marB="16441" anchor="ctr"/>
                </a:tc>
              </a:tr>
              <a:tr h="562366">
                <a:tc>
                  <a:txBody>
                    <a:bodyPr/>
                    <a:lstStyle/>
                    <a:p>
                      <a:pPr marL="0" marR="0">
                        <a:lnSpc>
                          <a:spcPct val="115000"/>
                        </a:lnSpc>
                        <a:spcBef>
                          <a:spcPts val="0"/>
                        </a:spcBef>
                        <a:spcAft>
                          <a:spcPts val="1000"/>
                        </a:spcAft>
                      </a:pPr>
                      <a:r>
                        <a:rPr lang="en-US" sz="2000" dirty="0"/>
                        <a:t>   </a:t>
                      </a:r>
                      <a:r>
                        <a:rPr lang="en-US" sz="2000" dirty="0" smtClean="0"/>
                        <a:t> Persons 18-49 </a:t>
                      </a:r>
                      <a:r>
                        <a:rPr lang="en-US" sz="2000" dirty="0"/>
                        <a:t>yrs, </a:t>
                      </a:r>
                      <a:r>
                        <a:rPr lang="en-US" sz="2000" dirty="0" smtClean="0"/>
                        <a:t>high </a:t>
                      </a:r>
                      <a:r>
                        <a:rPr lang="en-US" sz="2000" dirty="0"/>
                        <a:t>risk</a:t>
                      </a:r>
                      <a:endParaRPr lang="en-US" sz="2000" dirty="0">
                        <a:latin typeface="Calibri"/>
                        <a:ea typeface="Calibri"/>
                        <a:cs typeface="Times New Roman"/>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ea typeface="Calibri"/>
                          <a:cs typeface="Calibri" pitchFamily="34" charset="0"/>
                        </a:rPr>
                        <a:t>36.8</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ea typeface="Calibri"/>
                          <a:cs typeface="Calibri" pitchFamily="34" charset="0"/>
                        </a:rPr>
                        <a:t>39.8</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ea typeface="Calibri"/>
                          <a:cs typeface="Calibri" pitchFamily="34" charset="0"/>
                        </a:rPr>
                        <a:t>38.7</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baseline="0" dirty="0" smtClean="0">
                          <a:latin typeface="Calibri" pitchFamily="34" charset="0"/>
                          <a:ea typeface="Calibri"/>
                          <a:cs typeface="Calibri" pitchFamily="34" charset="0"/>
                        </a:rPr>
                        <a:t>1.9</a:t>
                      </a:r>
                      <a:endParaRPr lang="en-US" sz="2000" b="0" baseline="0" dirty="0">
                        <a:latin typeface="Calibri" pitchFamily="34" charset="0"/>
                        <a:ea typeface="Calibri"/>
                        <a:cs typeface="Calibri" pitchFamily="34" charset="0"/>
                      </a:endParaRPr>
                    </a:p>
                  </a:txBody>
                  <a:tcPr marL="32882" marR="32882" marT="16441" marB="16441" anchor="ctr"/>
                </a:tc>
              </a:tr>
              <a:tr h="562366">
                <a:tc>
                  <a:txBody>
                    <a:bodyPr/>
                    <a:lstStyle/>
                    <a:p>
                      <a:pPr marL="0" marR="0">
                        <a:lnSpc>
                          <a:spcPct val="115000"/>
                        </a:lnSpc>
                        <a:spcBef>
                          <a:spcPts val="0"/>
                        </a:spcBef>
                        <a:spcAft>
                          <a:spcPts val="1000"/>
                        </a:spcAft>
                      </a:pPr>
                      <a:r>
                        <a:rPr lang="en-US" sz="2000" dirty="0" smtClean="0"/>
                        <a:t>    Persons </a:t>
                      </a:r>
                      <a:r>
                        <a:rPr lang="en-US" sz="2000" dirty="0"/>
                        <a:t>50-64 yrs</a:t>
                      </a:r>
                      <a:endParaRPr lang="en-US" sz="2000" dirty="0">
                        <a:latin typeface="Calibri"/>
                        <a:ea typeface="Calibri"/>
                        <a:cs typeface="Times New Roman"/>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cs typeface="Calibri" pitchFamily="34" charset="0"/>
                        </a:rPr>
                        <a:t>42.7</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cs typeface="Calibri" pitchFamily="34" charset="0"/>
                        </a:rPr>
                        <a:t>45.1</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ea typeface="Calibri"/>
                          <a:cs typeface="Calibri" pitchFamily="34" charset="0"/>
                        </a:rPr>
                        <a:t>45.3</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baseline="0" dirty="0" smtClean="0">
                          <a:latin typeface="Calibri" pitchFamily="34" charset="0"/>
                          <a:ea typeface="Calibri"/>
                          <a:cs typeface="Calibri" pitchFamily="34" charset="0"/>
                        </a:rPr>
                        <a:t>2.6</a:t>
                      </a:r>
                      <a:endParaRPr lang="en-US" sz="2000" b="0" baseline="0" dirty="0">
                        <a:latin typeface="Calibri" pitchFamily="34" charset="0"/>
                        <a:ea typeface="Calibri"/>
                        <a:cs typeface="Calibri" pitchFamily="34" charset="0"/>
                      </a:endParaRPr>
                    </a:p>
                  </a:txBody>
                  <a:tcPr marL="32882" marR="32882" marT="16441" marB="16441" anchor="ctr"/>
                </a:tc>
              </a:tr>
              <a:tr h="562366">
                <a:tc>
                  <a:txBody>
                    <a:bodyPr/>
                    <a:lstStyle/>
                    <a:p>
                      <a:pPr marL="0" marR="0">
                        <a:lnSpc>
                          <a:spcPct val="115000"/>
                        </a:lnSpc>
                        <a:spcBef>
                          <a:spcPts val="0"/>
                        </a:spcBef>
                        <a:spcAft>
                          <a:spcPts val="1000"/>
                        </a:spcAft>
                      </a:pPr>
                      <a:r>
                        <a:rPr lang="en-US" sz="2000" dirty="0" smtClean="0"/>
                        <a:t>    Persons </a:t>
                      </a:r>
                      <a:r>
                        <a:rPr lang="en-US" sz="2000" dirty="0"/>
                        <a:t>≥ 65 yrs</a:t>
                      </a:r>
                      <a:endParaRPr lang="en-US" sz="2000" dirty="0">
                        <a:latin typeface="Calibri"/>
                        <a:ea typeface="Calibri"/>
                        <a:cs typeface="Times New Roman"/>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cs typeface="Calibri" pitchFamily="34" charset="0"/>
                        </a:rPr>
                        <a:t>64.9 </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cs typeface="Calibri" pitchFamily="34" charset="0"/>
                        </a:rPr>
                        <a:t>66.2 </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dirty="0" smtClean="0">
                          <a:latin typeface="Calibri" pitchFamily="34" charset="0"/>
                          <a:ea typeface="Calibri"/>
                          <a:cs typeface="Calibri" pitchFamily="34" charset="0"/>
                        </a:rPr>
                        <a:t>65.0</a:t>
                      </a:r>
                      <a:endParaRPr lang="en-US" sz="2000" b="0" dirty="0">
                        <a:latin typeface="Calibri" pitchFamily="34" charset="0"/>
                        <a:ea typeface="Calibri"/>
                        <a:cs typeface="Calibri" pitchFamily="34" charset="0"/>
                      </a:endParaRPr>
                    </a:p>
                  </a:txBody>
                  <a:tcPr marL="32882" marR="32882" marT="16441" marB="16441" anchor="ctr"/>
                </a:tc>
                <a:tc>
                  <a:txBody>
                    <a:bodyPr/>
                    <a:lstStyle/>
                    <a:p>
                      <a:pPr marL="0" marR="0" algn="ctr">
                        <a:lnSpc>
                          <a:spcPct val="115000"/>
                        </a:lnSpc>
                        <a:spcBef>
                          <a:spcPts val="0"/>
                        </a:spcBef>
                        <a:spcAft>
                          <a:spcPts val="1000"/>
                        </a:spcAft>
                      </a:pPr>
                      <a:r>
                        <a:rPr lang="en-US" sz="2000" b="0" baseline="0" dirty="0" smtClean="0">
                          <a:latin typeface="Calibri" pitchFamily="34" charset="0"/>
                          <a:ea typeface="Calibri"/>
                          <a:cs typeface="Calibri" pitchFamily="34" charset="0"/>
                        </a:rPr>
                        <a:t>0.1</a:t>
                      </a:r>
                      <a:endParaRPr lang="en-US" sz="2000" b="0" baseline="0" dirty="0">
                        <a:latin typeface="Calibri" pitchFamily="34" charset="0"/>
                        <a:ea typeface="Calibri"/>
                        <a:cs typeface="Calibri" pitchFamily="34" charset="0"/>
                      </a:endParaRPr>
                    </a:p>
                  </a:txBody>
                  <a:tcPr marL="32882" marR="32882" marT="16441" marB="16441" anchor="ctr"/>
                </a:tc>
              </a:tr>
            </a:tbl>
          </a:graphicData>
        </a:graphic>
      </p:graphicFrame>
      <p:sp>
        <p:nvSpPr>
          <p:cNvPr id="3" name="TextBox 2"/>
          <p:cNvSpPr txBox="1"/>
          <p:nvPr/>
        </p:nvSpPr>
        <p:spPr>
          <a:xfrm>
            <a:off x="2527867" y="6248400"/>
            <a:ext cx="4025333" cy="338554"/>
          </a:xfrm>
          <a:prstGeom prst="rect">
            <a:avLst/>
          </a:prstGeom>
          <a:noFill/>
        </p:spPr>
        <p:txBody>
          <a:bodyPr wrap="none" rtlCol="0">
            <a:spAutoFit/>
          </a:bodyPr>
          <a:lstStyle/>
          <a:p>
            <a:r>
              <a:rPr lang="en-US" sz="1600" dirty="0">
                <a:hlinkClick r:id="rId3"/>
              </a:rPr>
              <a:t>http://</a:t>
            </a:r>
            <a:r>
              <a:rPr lang="en-US" sz="1600" dirty="0" smtClean="0">
                <a:hlinkClick r:id="rId3"/>
              </a:rPr>
              <a:t>www.cdc.gov/flu/fluvaxview/index.htm</a:t>
            </a:r>
            <a:endParaRPr lang="en-US" sz="1600" dirty="0"/>
          </a:p>
        </p:txBody>
      </p:sp>
      <p:sp>
        <p:nvSpPr>
          <p:cNvPr id="2" name="TextBox 1"/>
          <p:cNvSpPr txBox="1"/>
          <p:nvPr/>
        </p:nvSpPr>
        <p:spPr>
          <a:xfrm>
            <a:off x="381000" y="5105400"/>
            <a:ext cx="8458200" cy="738664"/>
          </a:xfrm>
          <a:prstGeom prst="rect">
            <a:avLst/>
          </a:prstGeom>
          <a:noFill/>
        </p:spPr>
        <p:txBody>
          <a:bodyPr wrap="square" rtlCol="0">
            <a:spAutoFit/>
          </a:bodyPr>
          <a:lstStyle/>
          <a:p>
            <a:r>
              <a:rPr lang="en-US" sz="1050" baseline="30000" dirty="0"/>
              <a:t>*</a:t>
            </a:r>
            <a:r>
              <a:rPr lang="en-US" sz="1050" dirty="0"/>
              <a:t> Estimates of the percentage of people vaccinated are based on interviews conducted beginning September (BRFSS) or October (NIS) 2013 through June 2014 and reported vaccinations from July 2013 through May 2014. For California, BRFSS interview data were only available for September-December 2013 and thus estimates for persons ≥18 years only reflect vaccinations during July-November 2013. For Mississippi, sample size was insufficient from interviews conducted April-June 2014 to estimate vaccinations past the end of February, 2014 for persons ≥18 years</a:t>
            </a:r>
            <a:r>
              <a:rPr lang="en-US" sz="1050" dirty="0" smtClean="0"/>
              <a:t>.</a:t>
            </a:r>
            <a:endParaRPr lang="en-US" sz="1050" dirty="0"/>
          </a:p>
        </p:txBody>
      </p:sp>
      <p:sp>
        <p:nvSpPr>
          <p:cNvPr id="7"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2986019080"/>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41767"/>
            <a:ext cx="8839200" cy="1143000"/>
          </a:xfrm>
        </p:spPr>
        <p:txBody>
          <a:bodyPr>
            <a:normAutofit fontScale="90000"/>
          </a:bodyPr>
          <a:lstStyle/>
          <a:p>
            <a:r>
              <a:rPr lang="en-US" sz="4000" b="1" dirty="0" smtClean="0">
                <a:solidFill>
                  <a:schemeClr val="bg1"/>
                </a:solidFill>
              </a:rPr>
              <a:t>Reasons for Low Adult Immunization Rates</a:t>
            </a:r>
            <a:endParaRPr lang="en-US" sz="4000" b="1" dirty="0">
              <a:solidFill>
                <a:schemeClr val="bg1"/>
              </a:solidFill>
            </a:endParaRPr>
          </a:p>
        </p:txBody>
      </p:sp>
      <p:sp>
        <p:nvSpPr>
          <p:cNvPr id="3" name="Content Placeholder 2"/>
          <p:cNvSpPr>
            <a:spLocks noGrp="1"/>
          </p:cNvSpPr>
          <p:nvPr>
            <p:ph idx="1"/>
          </p:nvPr>
        </p:nvSpPr>
        <p:spPr>
          <a:xfrm>
            <a:off x="304800" y="1295400"/>
            <a:ext cx="8534400" cy="4800600"/>
          </a:xfrm>
        </p:spPr>
        <p:txBody>
          <a:bodyPr>
            <a:normAutofit/>
          </a:bodyPr>
          <a:lstStyle/>
          <a:p>
            <a:endParaRPr lang="en-US" sz="1500" b="1" dirty="0" smtClean="0"/>
          </a:p>
          <a:p>
            <a:r>
              <a:rPr lang="en-US" sz="2800" b="1" dirty="0"/>
              <a:t>Adults </a:t>
            </a:r>
            <a:r>
              <a:rPr lang="en-US" sz="2800" b="1" dirty="0" smtClean="0"/>
              <a:t>not </a:t>
            </a:r>
            <a:r>
              <a:rPr lang="en-US" sz="2800" b="1" dirty="0"/>
              <a:t>aware of vaccines </a:t>
            </a:r>
            <a:r>
              <a:rPr lang="en-US" sz="2800" b="1" dirty="0" smtClean="0"/>
              <a:t>they need</a:t>
            </a:r>
            <a:endParaRPr lang="en-US" sz="2800" b="1" dirty="0"/>
          </a:p>
          <a:p>
            <a:r>
              <a:rPr lang="en-US" sz="2800" b="1" dirty="0"/>
              <a:t>Healthcare providers for adults busy and often </a:t>
            </a:r>
            <a:r>
              <a:rPr lang="en-US" sz="2800" b="1" dirty="0" smtClean="0"/>
              <a:t>unaware</a:t>
            </a:r>
            <a:endParaRPr lang="en-US" sz="2800" b="1" dirty="0"/>
          </a:p>
          <a:p>
            <a:r>
              <a:rPr lang="en-US" sz="2800" b="1" dirty="0" smtClean="0"/>
              <a:t>Not </a:t>
            </a:r>
            <a:r>
              <a:rPr lang="en-US" sz="2800" b="1" dirty="0"/>
              <a:t>all providers stock all vaccines for adults</a:t>
            </a:r>
          </a:p>
          <a:p>
            <a:r>
              <a:rPr lang="en-US" sz="2800" b="1" dirty="0"/>
              <a:t>Adults frequently see multiple providers, so vaccine history recordkeeping difficult</a:t>
            </a:r>
          </a:p>
          <a:p>
            <a:r>
              <a:rPr lang="en-US" sz="2800" b="1" dirty="0"/>
              <a:t>Reimbursement for vaccines confusing, unclear</a:t>
            </a:r>
          </a:p>
        </p:txBody>
      </p:sp>
      <p:sp>
        <p:nvSpPr>
          <p:cNvPr id="7"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12053763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sz="2400" dirty="0" smtClean="0"/>
              <a:t>Immunizing adults is a more complicated undertaking than is immunizing children.  </a:t>
            </a:r>
          </a:p>
          <a:p>
            <a:pPr marL="457200" indent="-457200">
              <a:buFont typeface="+mj-lt"/>
              <a:buAutoNum type="arabicPeriod"/>
              <a:defRPr/>
            </a:pPr>
            <a:r>
              <a:rPr lang="en-US" sz="2400" dirty="0" smtClean="0"/>
              <a:t>Vaccination recommendations for adults depend on a person's age, occupation, health status, and behavior (e.g., sexual activity and drug use). </a:t>
            </a:r>
          </a:p>
          <a:p>
            <a:pPr marL="457200" indent="-457200">
              <a:buFont typeface="+mj-lt"/>
              <a:buAutoNum type="arabicPeriod"/>
              <a:defRPr/>
            </a:pPr>
            <a:r>
              <a:rPr lang="en-US" sz="2400" dirty="0" smtClean="0"/>
              <a:t>This requires physicians and nurses to establish procedures to identify persons who are eligible, often from long lists of qualifying conditions, in contrast to childhood immunization, in which all are offered vaccine unless there are contraindications. </a:t>
            </a:r>
          </a:p>
          <a:p>
            <a:pPr>
              <a:buNone/>
              <a:defRPr/>
            </a:pPr>
            <a:r>
              <a:rPr lang="en-US" sz="1400" u="sng" dirty="0" smtClean="0"/>
              <a:t>Reference: </a:t>
            </a:r>
            <a:r>
              <a:rPr lang="en-US" sz="1400" dirty="0" err="1" smtClean="0"/>
              <a:t>Plotkins</a:t>
            </a:r>
            <a:r>
              <a:rPr lang="en-US" sz="1400" dirty="0" smtClean="0"/>
              <a:t>, S. et al, Immunization in the United States. </a:t>
            </a:r>
            <a:r>
              <a:rPr lang="en-US" sz="1400" i="1" dirty="0" smtClean="0"/>
              <a:t>Vaccines </a:t>
            </a:r>
            <a:r>
              <a:rPr lang="en-US" sz="1400" dirty="0" smtClean="0"/>
              <a:t>2008:1479-1510.</a:t>
            </a:r>
          </a:p>
          <a:p>
            <a:endParaRPr lang="en-US" dirty="0"/>
          </a:p>
        </p:txBody>
      </p:sp>
      <p:sp>
        <p:nvSpPr>
          <p:cNvPr id="7" name="Slide Number Placeholder 6"/>
          <p:cNvSpPr>
            <a:spLocks noGrp="1"/>
          </p:cNvSpPr>
          <p:nvPr>
            <p:ph type="sldNum" sz="quarter" idx="4294967295"/>
          </p:nvPr>
        </p:nvSpPr>
        <p:spPr>
          <a:xfrm>
            <a:off x="6553200" y="6248400"/>
            <a:ext cx="1905000" cy="457200"/>
          </a:xfrm>
          <a:prstGeom prst="rect">
            <a:avLst/>
          </a:prstGeom>
        </p:spPr>
        <p:txBody>
          <a:bodyPr/>
          <a:lstStyle/>
          <a:p>
            <a:pPr>
              <a:defRPr/>
            </a:pPr>
            <a:fld id="{3A87E979-D13B-496B-A88A-11CACDCCE9A5}" type="slidenum">
              <a:rPr lang="en-US" smtClean="0">
                <a:solidFill>
                  <a:srgbClr val="FFFFFF"/>
                </a:solidFill>
              </a:rPr>
              <a:pPr>
                <a:defRPr/>
              </a:pPr>
              <a:t>19</a:t>
            </a:fld>
            <a:endParaRPr lang="en-US">
              <a:solidFill>
                <a:srgbClr val="FFFFFF"/>
              </a:solidFill>
            </a:endParaRPr>
          </a:p>
        </p:txBody>
      </p:sp>
      <p:sp>
        <p:nvSpPr>
          <p:cNvPr id="10" name="Rectangle 9"/>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Adult vaccination  challenges</a:t>
            </a:r>
          </a:p>
        </p:txBody>
      </p:sp>
      <p:sp>
        <p:nvSpPr>
          <p:cNvPr id="12"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27673278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64008" tIns="32004" rIns="64008" bIns="32004"/>
          <a:lstStyle/>
          <a:p>
            <a:r>
              <a:rPr lang="en-US" dirty="0" smtClean="0"/>
              <a:t> </a:t>
            </a:r>
            <a:endParaRPr lang="en-US" dirty="0"/>
          </a:p>
        </p:txBody>
      </p:sp>
      <p:sp>
        <p:nvSpPr>
          <p:cNvPr id="3" name="Content Placeholder 2"/>
          <p:cNvSpPr>
            <a:spLocks noGrp="1"/>
          </p:cNvSpPr>
          <p:nvPr>
            <p:ph type="body" idx="1"/>
          </p:nvPr>
        </p:nvSpPr>
        <p:spPr/>
        <p:txBody>
          <a:bodyPr lIns="64008" tIns="32004" rIns="64008" bIns="32004"/>
          <a:lstStyle/>
          <a:p>
            <a:pPr marL="400050" indent="-400050">
              <a:buFont typeface="Arial" panose="020B0604020202020204" pitchFamily="34" charset="0"/>
              <a:buChar char="•"/>
            </a:pPr>
            <a:r>
              <a:rPr lang="en-US" sz="3200" i="1" dirty="0"/>
              <a:t>Organizational</a:t>
            </a:r>
          </a:p>
          <a:p>
            <a:pPr marL="400050" indent="-400050">
              <a:buFont typeface="Arial" panose="020B0604020202020204" pitchFamily="34" charset="0"/>
              <a:buChar char="•"/>
            </a:pPr>
            <a:r>
              <a:rPr lang="en-US" sz="3200" i="1" dirty="0"/>
              <a:t>Sociological </a:t>
            </a:r>
          </a:p>
          <a:p>
            <a:pPr marL="400050" indent="-400050">
              <a:buFont typeface="Arial" panose="020B0604020202020204" pitchFamily="34" charset="0"/>
              <a:buChar char="•"/>
            </a:pPr>
            <a:r>
              <a:rPr lang="en-US" sz="3200" i="1" dirty="0"/>
              <a:t>Operational  </a:t>
            </a:r>
          </a:p>
        </p:txBody>
      </p:sp>
      <p:sp>
        <p:nvSpPr>
          <p:cNvPr id="4" name="Rectangle 3"/>
          <p:cNvSpPr/>
          <p:nvPr/>
        </p:nvSpPr>
        <p:spPr>
          <a:xfrm>
            <a:off x="152400" y="381000"/>
            <a:ext cx="8839200" cy="84849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charset="0"/>
              </a:rPr>
              <a:t>Barriers</a:t>
            </a:r>
            <a:endParaRPr lang="en-US" sz="4400" b="1" dirty="0"/>
          </a:p>
        </p:txBody>
      </p:sp>
    </p:spTree>
    <p:custDataLst>
      <p:tags r:id="rId1"/>
    </p:custDataLst>
    <p:extLst>
      <p:ext uri="{BB962C8B-B14F-4D97-AF65-F5344CB8AC3E}">
        <p14:creationId xmlns="" xmlns:p14="http://schemas.microsoft.com/office/powerpoint/2010/main" val="3618896444"/>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lIns="64008" tIns="32004" rIns="64008" bIns="32004"/>
          <a:lstStyle/>
          <a:p>
            <a:r>
              <a:rPr lang="en-US" dirty="0" smtClean="0"/>
              <a:t>Limited time during office visits to address medical problems and routine health maintenance </a:t>
            </a:r>
          </a:p>
          <a:p>
            <a:r>
              <a:rPr lang="en-US" dirty="0" smtClean="0"/>
              <a:t>Forget (or choose not to discuss) immunizations during sick visits</a:t>
            </a:r>
          </a:p>
          <a:p>
            <a:r>
              <a:rPr lang="en-US" dirty="0" smtClean="0"/>
              <a:t>Unlike childhood vaccinations (based primarily on age and vaccination history), decisions about adult vaccinations often must take into account comorbid medical conditions </a:t>
            </a:r>
          </a:p>
        </p:txBody>
      </p:sp>
      <p:sp>
        <p:nvSpPr>
          <p:cNvPr id="7" name="Rectangle 6"/>
          <p:cNvSpPr/>
          <p:nvPr/>
        </p:nvSpPr>
        <p:spPr>
          <a:xfrm>
            <a:off x="329738" y="40178"/>
            <a:ext cx="8839200" cy="1676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effectLst>
                  <a:outerShdw blurRad="38100" dist="38100" dir="2700000" algn="tl">
                    <a:srgbClr val="000000">
                      <a:alpha val="43137"/>
                    </a:srgbClr>
                  </a:outerShdw>
                </a:effectLst>
              </a:rPr>
              <a:t>Barrier</a:t>
            </a:r>
            <a:r>
              <a:rPr lang="en-US" sz="4400" i="1" dirty="0">
                <a:solidFill>
                  <a:srgbClr val="FF0000"/>
                </a:solidFill>
              </a:rPr>
              <a:t/>
            </a:r>
            <a:br>
              <a:rPr lang="en-US" sz="4400" i="1" dirty="0">
                <a:solidFill>
                  <a:srgbClr val="FF0000"/>
                </a:solidFill>
              </a:rPr>
            </a:br>
            <a:r>
              <a:rPr lang="en-US" sz="3600" b="1" i="1" dirty="0">
                <a:solidFill>
                  <a:srgbClr val="FFFF00"/>
                </a:solidFill>
              </a:rPr>
              <a:t>(Organizational – Competing Demands)</a:t>
            </a:r>
            <a:endParaRPr lang="en-US" sz="3600" b="1" dirty="0">
              <a:solidFill>
                <a:srgbClr val="FFFF00"/>
              </a:solidFill>
            </a:endParaRPr>
          </a:p>
        </p:txBody>
      </p:sp>
    </p:spTree>
    <p:extLst>
      <p:ext uri="{BB962C8B-B14F-4D97-AF65-F5344CB8AC3E}">
        <p14:creationId xmlns="" xmlns:p14="http://schemas.microsoft.com/office/powerpoint/2010/main" val="1266568943"/>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828800"/>
            <a:ext cx="8229600" cy="3581399"/>
          </a:xfrm>
        </p:spPr>
        <p:txBody>
          <a:bodyPr lIns="64008" tIns="32004" rIns="64008" bIns="32004"/>
          <a:lstStyle/>
          <a:p>
            <a:r>
              <a:rPr lang="en-US" sz="2400" dirty="0"/>
              <a:t>Poor communication can contribute to rejection of vaccinations and dissatisfaction with care </a:t>
            </a:r>
          </a:p>
          <a:p>
            <a:r>
              <a:rPr lang="en-US" sz="2400" dirty="0"/>
              <a:t>Such poor communication often results from a belief by the health professional that vaccine refusal arises from ignorance, which can simply be addressed by persuading or providing more information </a:t>
            </a:r>
          </a:p>
          <a:p>
            <a:r>
              <a:rPr lang="en-US" sz="2400" dirty="0"/>
              <a:t>Such an approach is counter-productive because it fails to account for the complexity of reasons underpinning vaccine refusal and may even result in a backfire effect </a:t>
            </a:r>
          </a:p>
          <a:p>
            <a:r>
              <a:rPr lang="en-US" sz="2400" b="1" dirty="0">
                <a:solidFill>
                  <a:srgbClr val="0033CC"/>
                </a:solidFill>
                <a:effectLst>
                  <a:outerShdw blurRad="38100" dist="38100" dir="2700000" algn="tl">
                    <a:srgbClr val="000000">
                      <a:alpha val="43137"/>
                    </a:srgbClr>
                  </a:outerShdw>
                </a:effectLst>
              </a:rPr>
              <a:t>Tailor messages on the basis of particular reasons for declination</a:t>
            </a:r>
          </a:p>
        </p:txBody>
      </p:sp>
      <p:sp>
        <p:nvSpPr>
          <p:cNvPr id="2" name="TextBox 1"/>
          <p:cNvSpPr txBox="1"/>
          <p:nvPr/>
        </p:nvSpPr>
        <p:spPr>
          <a:xfrm>
            <a:off x="152400" y="6200681"/>
            <a:ext cx="8096250" cy="372410"/>
          </a:xfrm>
          <a:prstGeom prst="rect">
            <a:avLst/>
          </a:prstGeom>
          <a:noFill/>
        </p:spPr>
        <p:txBody>
          <a:bodyPr wrap="square" lIns="64008" tIns="32004" rIns="64008" bIns="32004" rtlCol="0">
            <a:spAutoFit/>
          </a:bodyPr>
          <a:lstStyle/>
          <a:p>
            <a:pPr algn="r"/>
            <a:r>
              <a:rPr lang="en-US" sz="1000" i="1" dirty="0"/>
              <a:t>Lewandowsky S, Ecker UKH, Seifer CM, Schwarz N, and Cook J. Misinformation and its correction: continued influence and successful debiasing. Psychological Science in the Public Interest. 2012; 13:106-131</a:t>
            </a:r>
          </a:p>
        </p:txBody>
      </p:sp>
      <p:sp>
        <p:nvSpPr>
          <p:cNvPr id="7" name="Rectangle 6"/>
          <p:cNvSpPr/>
          <p:nvPr/>
        </p:nvSpPr>
        <p:spPr>
          <a:xfrm>
            <a:off x="270164" y="152400"/>
            <a:ext cx="8839200" cy="1676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effectLst>
                  <a:outerShdw blurRad="38100" dist="38100" dir="2700000" algn="tl">
                    <a:srgbClr val="000000">
                      <a:alpha val="43137"/>
                    </a:srgbClr>
                  </a:outerShdw>
                </a:effectLst>
              </a:rPr>
              <a:t>Barrier</a:t>
            </a:r>
            <a:r>
              <a:rPr lang="en-US" sz="4400" i="1" dirty="0">
                <a:solidFill>
                  <a:srgbClr val="FF0000"/>
                </a:solidFill>
              </a:rPr>
              <a:t/>
            </a:r>
            <a:br>
              <a:rPr lang="en-US" sz="4400" i="1" dirty="0">
                <a:solidFill>
                  <a:srgbClr val="FF0000"/>
                </a:solidFill>
              </a:rPr>
            </a:br>
            <a:r>
              <a:rPr lang="en-US" sz="3600" b="1" i="1" dirty="0">
                <a:solidFill>
                  <a:srgbClr val="FFFF00"/>
                </a:solidFill>
              </a:rPr>
              <a:t>(Sociological – Low patient health literacy)</a:t>
            </a:r>
            <a:endParaRPr lang="en-US" sz="3600" b="1" dirty="0">
              <a:solidFill>
                <a:srgbClr val="FFFF00"/>
              </a:solidFill>
            </a:endParaRPr>
          </a:p>
        </p:txBody>
      </p:sp>
    </p:spTree>
    <p:extLst>
      <p:ext uri="{BB962C8B-B14F-4D97-AF65-F5344CB8AC3E}">
        <p14:creationId xmlns="" xmlns:p14="http://schemas.microsoft.com/office/powerpoint/2010/main" val="341126510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500"/>
            <a:ext cx="8229600" cy="1143000"/>
          </a:xfrm>
        </p:spPr>
        <p:txBody>
          <a:bodyPr lIns="64008" tIns="32004" rIns="64008" bIns="32004"/>
          <a:lstStyle/>
          <a:p>
            <a:r>
              <a:rPr lang="en-US" dirty="0" smtClean="0"/>
              <a:t>What Do We Hear? </a:t>
            </a:r>
            <a:endParaRPr lang="en-US" dirty="0"/>
          </a:p>
        </p:txBody>
      </p:sp>
      <p:graphicFrame>
        <p:nvGraphicFramePr>
          <p:cNvPr id="8" name="Content Placeholder 7"/>
          <p:cNvGraphicFramePr>
            <a:graphicFrameLocks noGrp="1"/>
          </p:cNvGraphicFramePr>
          <p:nvPr>
            <p:ph idx="1"/>
            <p:extLst>
              <p:ext uri="{D42A27DB-BD31-4B8C-83A1-F6EECF244321}">
                <p14:modId xmlns="" xmlns:p14="http://schemas.microsoft.com/office/powerpoint/2010/main" val="4021122276"/>
              </p:ext>
            </p:extLst>
          </p:nvPr>
        </p:nvGraphicFramePr>
        <p:xfrm>
          <a:off x="285750" y="1143000"/>
          <a:ext cx="8667750" cy="5613400"/>
        </p:xfrm>
        <a:graphic>
          <a:graphicData uri="http://schemas.openxmlformats.org/drawingml/2006/table">
            <a:tbl>
              <a:tblPr firstRow="1" bandRow="1">
                <a:tableStyleId>{5C22544A-7EE6-4342-B048-85BDC9FD1C3A}</a:tableStyleId>
              </a:tblPr>
              <a:tblGrid>
                <a:gridCol w="2555179"/>
                <a:gridCol w="6112571"/>
              </a:tblGrid>
              <a:tr h="431800">
                <a:tc>
                  <a:txBody>
                    <a:bodyPr/>
                    <a:lstStyle/>
                    <a:p>
                      <a:r>
                        <a:rPr lang="en-US" sz="2300" dirty="0" smtClean="0"/>
                        <a:t>Patient</a:t>
                      </a:r>
                      <a:endParaRPr lang="en-US" sz="2300" dirty="0"/>
                    </a:p>
                  </a:txBody>
                  <a:tcPr marL="57150" marR="57150" marT="38100" marB="38100"/>
                </a:tc>
                <a:tc>
                  <a:txBody>
                    <a:bodyPr/>
                    <a:lstStyle/>
                    <a:p>
                      <a:r>
                        <a:rPr lang="en-US" sz="2300" dirty="0" smtClean="0"/>
                        <a:t>Response</a:t>
                      </a:r>
                      <a:endParaRPr lang="en-US" sz="2300" dirty="0"/>
                    </a:p>
                  </a:txBody>
                  <a:tcPr marL="57150" marR="57150" marT="38100" marB="38100"/>
                </a:tc>
              </a:tr>
              <a:tr h="990600">
                <a:tc>
                  <a: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sz="2000" b="1" dirty="0" smtClean="0"/>
                        <a:t>“I can fight infection naturally – with good nutrition and hygiene.”</a:t>
                      </a:r>
                    </a:p>
                  </a:txBody>
                  <a:tcPr marL="57150" marR="57150" marT="38100" marB="38100"/>
                </a:tc>
                <a:tc>
                  <a:txBody>
                    <a:bodyPr/>
                    <a:lstStyle/>
                    <a:p>
                      <a:pPr marL="0" marR="0" lvl="1" indent="0" algn="l" defTabSz="1306220" rtl="0" eaLnBrk="1" fontAlgn="auto" latinLnBrk="0" hangingPunct="1">
                        <a:lnSpc>
                          <a:spcPct val="100000"/>
                        </a:lnSpc>
                        <a:spcBef>
                          <a:spcPts val="0"/>
                        </a:spcBef>
                        <a:spcAft>
                          <a:spcPts val="0"/>
                        </a:spcAft>
                        <a:buClrTx/>
                        <a:buSzTx/>
                        <a:buFontTx/>
                        <a:buNone/>
                        <a:tabLst/>
                        <a:defRPr/>
                      </a:pPr>
                      <a:r>
                        <a:rPr lang="en-US" sz="2000" dirty="0" smtClean="0"/>
                        <a:t>…and if you get it – there is no effective treatment for measles, mumps, or polio.</a:t>
                      </a:r>
                      <a:endParaRPr lang="en-US" sz="2000" dirty="0"/>
                    </a:p>
                  </a:txBody>
                  <a:tcPr marL="57150" marR="57150" marT="38100" marB="38100"/>
                </a:tc>
              </a:tr>
              <a:tr h="685800">
                <a:tc>
                  <a: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sz="2000" b="1" dirty="0" smtClean="0"/>
                        <a:t>“My doctor didn’t recommend it.”</a:t>
                      </a:r>
                    </a:p>
                  </a:txBody>
                  <a:tcPr marL="57150" marR="57150" marT="38100" marB="38100"/>
                </a:tc>
                <a:tc>
                  <a:txBody>
                    <a:bodyPr/>
                    <a:lstStyle/>
                    <a:p>
                      <a:r>
                        <a:rPr lang="en-US" sz="2000" dirty="0" smtClean="0"/>
                        <a:t>…</a:t>
                      </a:r>
                      <a:r>
                        <a:rPr lang="en-US" sz="2000" baseline="0" dirty="0" smtClean="0"/>
                        <a:t>nursing staff advise, physician then advises (I have had mine!).</a:t>
                      </a:r>
                      <a:endParaRPr lang="en-US" sz="2000" dirty="0"/>
                    </a:p>
                  </a:txBody>
                  <a:tcPr marL="57150" marR="57150" marT="38100" marB="38100"/>
                </a:tc>
              </a:tr>
              <a:tr h="1295400">
                <a:tc>
                  <a: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sz="2000" b="1" dirty="0" smtClean="0"/>
                        <a:t>“You gave me a flu shot and now I have the flu.”</a:t>
                      </a:r>
                    </a:p>
                  </a:txBody>
                  <a:tcPr marL="57150" marR="57150" marT="38100" marB="38100"/>
                </a:tc>
                <a:tc>
                  <a:txBody>
                    <a:bodyPr/>
                    <a:lstStyle/>
                    <a:p>
                      <a:r>
                        <a:rPr lang="en-US" sz="2000" b="0" i="0" u="none" strike="noStrike" kern="1200" baseline="0" dirty="0" smtClean="0">
                          <a:solidFill>
                            <a:schemeClr val="dk1"/>
                          </a:solidFill>
                          <a:latin typeface="+mn-lt"/>
                          <a:ea typeface="+mn-ea"/>
                          <a:cs typeface="+mn-cs"/>
                        </a:rPr>
                        <a:t>…use the term “flu” only to describe an influenza infection, not a viral illness causing the common cold. Average patient suffers from  3-4 colds annually, is not unexpected that they might develop symptoms of a cold within weeks of an influenza vaccination – inappropriately attributed to the flu shot.</a:t>
                      </a:r>
                      <a:endParaRPr lang="en-US" sz="2000" dirty="0"/>
                    </a:p>
                  </a:txBody>
                  <a:tcPr marL="57150" marR="57150" marT="38100" marB="38100"/>
                </a:tc>
              </a:tr>
              <a:tr h="990600">
                <a:tc>
                  <a: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sz="2000" b="1" dirty="0" smtClean="0"/>
                        <a:t>“It will make me or my child sick.”</a:t>
                      </a:r>
                    </a:p>
                  </a:txBody>
                  <a:tcPr marL="57150" marR="57150" marT="38100" marB="38100"/>
                </a:tc>
                <a:tc>
                  <a:txBody>
                    <a:bodyPr/>
                    <a:lstStyle/>
                    <a:p>
                      <a:r>
                        <a:rPr lang="en-US" sz="2000" b="0" i="0" u="none" strike="noStrike" kern="1200" baseline="0" dirty="0" smtClean="0">
                          <a:solidFill>
                            <a:schemeClr val="dk1"/>
                          </a:solidFill>
                          <a:latin typeface="+mn-lt"/>
                          <a:ea typeface="+mn-ea"/>
                          <a:cs typeface="+mn-cs"/>
                        </a:rPr>
                        <a:t>In 2010, </a:t>
                      </a:r>
                      <a:r>
                        <a:rPr lang="en-US" sz="2000" b="0" i="1" u="none" strike="noStrike" kern="1200" baseline="0" dirty="0" smtClean="0">
                          <a:solidFill>
                            <a:schemeClr val="dk1"/>
                          </a:solidFill>
                          <a:latin typeface="+mn-lt"/>
                          <a:ea typeface="+mn-ea"/>
                          <a:cs typeface="+mn-cs"/>
                        </a:rPr>
                        <a:t>The Lancet </a:t>
                      </a:r>
                      <a:r>
                        <a:rPr lang="en-US" sz="2000" b="0" i="0" u="none" strike="noStrike" kern="1200" baseline="0" dirty="0" smtClean="0">
                          <a:solidFill>
                            <a:schemeClr val="dk1"/>
                          </a:solidFill>
                          <a:latin typeface="+mn-lt"/>
                          <a:ea typeface="+mn-ea"/>
                          <a:cs typeface="+mn-cs"/>
                        </a:rPr>
                        <a:t>retracted the now infamous 1998 article by Andrew Wakefield that described an erroneous association between MMR (measles, mumps, and rubella) vaccine and autism. Suspicion still abounds.</a:t>
                      </a:r>
                      <a:endParaRPr lang="en-US" sz="2000" dirty="0"/>
                    </a:p>
                  </a:txBody>
                  <a:tcPr marL="57150" marR="57150" marT="38100" marB="38100"/>
                </a:tc>
              </a:tr>
            </a:tbl>
          </a:graphicData>
        </a:graphic>
      </p:graphicFrame>
      <p:sp>
        <p:nvSpPr>
          <p:cNvPr id="5" name="Rectangle 4"/>
          <p:cNvSpPr/>
          <p:nvPr/>
        </p:nvSpPr>
        <p:spPr>
          <a:xfrm>
            <a:off x="0" y="23553"/>
            <a:ext cx="8839200" cy="84849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charset="0"/>
              </a:rPr>
              <a:t>What Do We Hear? </a:t>
            </a:r>
            <a:endParaRPr lang="en-US" sz="4400" b="1" dirty="0"/>
          </a:p>
        </p:txBody>
      </p:sp>
    </p:spTree>
    <p:extLst>
      <p:ext uri="{BB962C8B-B14F-4D97-AF65-F5344CB8AC3E}">
        <p14:creationId xmlns="" xmlns:p14="http://schemas.microsoft.com/office/powerpoint/2010/main" val="2896055223"/>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 xmlns:p14="http://schemas.microsoft.com/office/powerpoint/2010/main" val="3929585622"/>
              </p:ext>
            </p:extLst>
          </p:nvPr>
        </p:nvGraphicFramePr>
        <p:xfrm>
          <a:off x="219274" y="965200"/>
          <a:ext cx="8829476" cy="5872480"/>
        </p:xfrm>
        <a:graphic>
          <a:graphicData uri="http://schemas.openxmlformats.org/drawingml/2006/table">
            <a:tbl>
              <a:tblPr firstRow="1" bandRow="1">
                <a:tableStyleId>{5C22544A-7EE6-4342-B048-85BDC9FD1C3A}</a:tableStyleId>
              </a:tblPr>
              <a:tblGrid>
                <a:gridCol w="2214803"/>
                <a:gridCol w="6614673"/>
              </a:tblGrid>
              <a:tr h="431800">
                <a:tc>
                  <a:txBody>
                    <a:bodyPr/>
                    <a:lstStyle/>
                    <a:p>
                      <a:r>
                        <a:rPr lang="en-US" sz="2300" dirty="0" smtClean="0"/>
                        <a:t>Patient</a:t>
                      </a:r>
                      <a:endParaRPr lang="en-US" sz="2300" dirty="0"/>
                    </a:p>
                  </a:txBody>
                  <a:tcPr marL="57150" marR="57150" marT="38100" marB="38100"/>
                </a:tc>
                <a:tc>
                  <a:txBody>
                    <a:bodyPr/>
                    <a:lstStyle/>
                    <a:p>
                      <a:r>
                        <a:rPr lang="en-US" sz="2300" dirty="0" smtClean="0"/>
                        <a:t>Response</a:t>
                      </a:r>
                      <a:endParaRPr lang="en-US" sz="2300" dirty="0"/>
                    </a:p>
                  </a:txBody>
                  <a:tcPr marL="57150" marR="57150" marT="38100" marB="38100"/>
                </a:tc>
              </a:tr>
              <a:tr h="2819400">
                <a:tc>
                  <a: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sz="2000" b="1" dirty="0" smtClean="0"/>
                        <a:t>“Someone I respect recommended against it.”</a:t>
                      </a:r>
                    </a:p>
                  </a:txBody>
                  <a:tcPr marL="57150" marR="57150" marT="38100" marB="38100"/>
                </a:tc>
                <a:tc>
                  <a:txBody>
                    <a:bodyPr/>
                    <a:lstStyle/>
                    <a:p>
                      <a:pPr marL="0" marR="0" lvl="1" indent="0" algn="l" defTabSz="1306220"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dk1"/>
                          </a:solidFill>
                          <a:latin typeface="+mn-lt"/>
                          <a:ea typeface="+mn-ea"/>
                          <a:cs typeface="+mn-cs"/>
                        </a:rPr>
                        <a:t>A key way patients receive and share antivaccination information is through social media, such as Facebook, Twitter, or blogs. You can use your own social media accounts to offset that content with information favoring immunization.  Here are some of the more trustworthy websites: </a:t>
                      </a:r>
                    </a:p>
                    <a:p>
                      <a:r>
                        <a:rPr lang="en-US" sz="1700" b="0" i="0" u="none" strike="noStrike" kern="1200" baseline="0" dirty="0" smtClean="0">
                          <a:solidFill>
                            <a:schemeClr val="dk1"/>
                          </a:solidFill>
                          <a:latin typeface="+mn-lt"/>
                          <a:ea typeface="+mn-ea"/>
                          <a:cs typeface="+mn-cs"/>
                        </a:rPr>
                        <a:t>• http://www.immunize.org</a:t>
                      </a:r>
                    </a:p>
                    <a:p>
                      <a:r>
                        <a:rPr lang="en-US" sz="1700" b="0" i="0" u="none" strike="noStrike" kern="1200" baseline="0" dirty="0" smtClean="0">
                          <a:solidFill>
                            <a:schemeClr val="dk1"/>
                          </a:solidFill>
                          <a:latin typeface="+mn-lt"/>
                          <a:ea typeface="+mn-ea"/>
                          <a:cs typeface="+mn-cs"/>
                        </a:rPr>
                        <a:t>• http://www.familydoctor.org</a:t>
                      </a:r>
                    </a:p>
                    <a:p>
                      <a:r>
                        <a:rPr lang="en-US" sz="1700" b="0" i="0" u="none" strike="noStrike" kern="1200" baseline="0" dirty="0" smtClean="0">
                          <a:solidFill>
                            <a:schemeClr val="dk1"/>
                          </a:solidFill>
                          <a:latin typeface="+mn-lt"/>
                          <a:ea typeface="+mn-ea"/>
                          <a:cs typeface="+mn-cs"/>
                        </a:rPr>
                        <a:t>• http://www.acponline.org</a:t>
                      </a:r>
                    </a:p>
                    <a:p>
                      <a:r>
                        <a:rPr lang="en-US" sz="1700" b="0" i="0" u="none" strike="noStrike" kern="1200" baseline="0" dirty="0" smtClean="0">
                          <a:solidFill>
                            <a:schemeClr val="dk1"/>
                          </a:solidFill>
                          <a:latin typeface="+mn-lt"/>
                          <a:ea typeface="+mn-ea"/>
                          <a:cs typeface="+mn-cs"/>
                        </a:rPr>
                        <a:t>• http://www.aap.org </a:t>
                      </a:r>
                    </a:p>
                    <a:p>
                      <a:r>
                        <a:rPr lang="en-US" sz="1700" b="0" i="0" u="none" strike="noStrike" kern="1200" baseline="0" dirty="0" smtClean="0">
                          <a:solidFill>
                            <a:schemeClr val="dk1"/>
                          </a:solidFill>
                          <a:latin typeface="+mn-lt"/>
                          <a:ea typeface="+mn-ea"/>
                          <a:cs typeface="+mn-cs"/>
                        </a:rPr>
                        <a:t>• http://www.medlineplus.gov</a:t>
                      </a:r>
                    </a:p>
                    <a:p>
                      <a:r>
                        <a:rPr lang="en-US" sz="1700" b="0" i="0" u="none" strike="noStrike" kern="1200" baseline="0" dirty="0" smtClean="0">
                          <a:solidFill>
                            <a:schemeClr val="dk1"/>
                          </a:solidFill>
                          <a:latin typeface="+mn-lt"/>
                          <a:ea typeface="+mn-ea"/>
                          <a:cs typeface="+mn-cs"/>
                        </a:rPr>
                        <a:t>• http://www.cdc.gov/vaccines/hcp/vis/index.html </a:t>
                      </a:r>
                      <a:endParaRPr lang="en-US" sz="1700" dirty="0"/>
                    </a:p>
                  </a:txBody>
                  <a:tcPr marL="57150" marR="57150" marT="38100" marB="38100"/>
                </a:tc>
              </a:tr>
              <a:tr h="685800">
                <a:tc>
                  <a: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sz="2000" b="1" dirty="0" smtClean="0"/>
                        <a:t>“It’s a conspiracy.”</a:t>
                      </a:r>
                    </a:p>
                    <a:p>
                      <a:pPr marL="0" marR="0" indent="0" algn="l" defTabSz="1306220" rtl="0" eaLnBrk="1" fontAlgn="auto" latinLnBrk="0" hangingPunct="1">
                        <a:lnSpc>
                          <a:spcPct val="100000"/>
                        </a:lnSpc>
                        <a:spcBef>
                          <a:spcPts val="0"/>
                        </a:spcBef>
                        <a:spcAft>
                          <a:spcPts val="0"/>
                        </a:spcAft>
                        <a:buClrTx/>
                        <a:buSzTx/>
                        <a:buFontTx/>
                        <a:buNone/>
                        <a:tabLst/>
                        <a:defRPr/>
                      </a:pPr>
                      <a:endParaRPr lang="en-US" sz="2000" b="1" dirty="0" smtClean="0"/>
                    </a:p>
                  </a:txBody>
                  <a:tcPr marL="57150" marR="57150" marT="38100" marB="38100"/>
                </a:tc>
                <a:tc>
                  <a:txBody>
                    <a:bodyPr/>
                    <a:lstStyle/>
                    <a:p>
                      <a:r>
                        <a:rPr lang="en-US" sz="2000" b="0" i="0" u="none" strike="noStrike" kern="1200" baseline="0" dirty="0" smtClean="0">
                          <a:solidFill>
                            <a:schemeClr val="dk1"/>
                          </a:solidFill>
                          <a:latin typeface="+mn-lt"/>
                          <a:ea typeface="+mn-ea"/>
                          <a:cs typeface="+mn-cs"/>
                        </a:rPr>
                        <a:t>Historical unethical research practices and a source of mistrust toward physicians in some minority communities. e.g., Tuskegee experiment</a:t>
                      </a:r>
                      <a:endParaRPr lang="en-US" sz="2000" dirty="0"/>
                    </a:p>
                  </a:txBody>
                  <a:tcPr marL="57150" marR="57150" marT="38100" marB="38100"/>
                </a:tc>
              </a:tr>
              <a:tr h="990600">
                <a:tc>
                  <a:txBody>
                    <a:bodyPr/>
                    <a:lstStyle/>
                    <a:p>
                      <a:pPr marL="0" marR="0" indent="0" algn="l" defTabSz="1306220" rtl="0" eaLnBrk="1" fontAlgn="auto" latinLnBrk="0" hangingPunct="1">
                        <a:lnSpc>
                          <a:spcPct val="100000"/>
                        </a:lnSpc>
                        <a:spcBef>
                          <a:spcPts val="0"/>
                        </a:spcBef>
                        <a:spcAft>
                          <a:spcPts val="0"/>
                        </a:spcAft>
                        <a:buClrTx/>
                        <a:buSzTx/>
                        <a:buFontTx/>
                        <a:buNone/>
                        <a:tabLst/>
                        <a:defRPr/>
                      </a:pPr>
                      <a:r>
                        <a:rPr lang="en-US" sz="2000" b="1" dirty="0" smtClean="0"/>
                        <a:t>“There is little threat of disease anymore.”</a:t>
                      </a:r>
                    </a:p>
                    <a:p>
                      <a:pPr marL="0" marR="0" indent="0" algn="l" defTabSz="1306220" rtl="0" eaLnBrk="1" fontAlgn="auto" latinLnBrk="0" hangingPunct="1">
                        <a:lnSpc>
                          <a:spcPct val="100000"/>
                        </a:lnSpc>
                        <a:spcBef>
                          <a:spcPts val="0"/>
                        </a:spcBef>
                        <a:spcAft>
                          <a:spcPts val="0"/>
                        </a:spcAft>
                        <a:buClrTx/>
                        <a:buSzTx/>
                        <a:buFontTx/>
                        <a:buNone/>
                        <a:tabLst/>
                        <a:defRPr/>
                      </a:pPr>
                      <a:endParaRPr lang="en-US" sz="2000" b="1" dirty="0" smtClean="0"/>
                    </a:p>
                  </a:txBody>
                  <a:tcPr marL="57150" marR="57150" marT="38100" marB="38100"/>
                </a:tc>
                <a:tc>
                  <a:txBody>
                    <a:bodyPr/>
                    <a:lstStyle/>
                    <a:p>
                      <a:r>
                        <a:rPr lang="en-US" sz="2000" b="0" i="0" u="none" strike="noStrike" kern="1200" baseline="0" dirty="0" smtClean="0">
                          <a:solidFill>
                            <a:schemeClr val="dk1"/>
                          </a:solidFill>
                          <a:latin typeface="+mn-lt"/>
                          <a:ea typeface="+mn-ea"/>
                          <a:cs typeface="+mn-cs"/>
                        </a:rPr>
                        <a:t>The CDC has a website (http://www.cdc. gov/vaccines/vac-gen/why.htm) aimed at parents, explaining the necessity to continue immunizing against diseases that are close to but not completely eradicated. </a:t>
                      </a:r>
                      <a:endParaRPr lang="en-US" sz="2000" dirty="0"/>
                    </a:p>
                  </a:txBody>
                  <a:tcPr marL="57150" marR="57150" marT="38100" marB="38100"/>
                </a:tc>
              </a:tr>
            </a:tbl>
          </a:graphicData>
        </a:graphic>
      </p:graphicFrame>
      <p:sp>
        <p:nvSpPr>
          <p:cNvPr id="4" name="Rectangle 3"/>
          <p:cNvSpPr/>
          <p:nvPr/>
        </p:nvSpPr>
        <p:spPr>
          <a:xfrm>
            <a:off x="0" y="23553"/>
            <a:ext cx="8839200" cy="84849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charset="0"/>
              </a:rPr>
              <a:t>What Do We Hear? </a:t>
            </a:r>
            <a:endParaRPr lang="en-US" sz="4400" b="1" dirty="0"/>
          </a:p>
        </p:txBody>
      </p:sp>
    </p:spTree>
    <p:extLst>
      <p:ext uri="{BB962C8B-B14F-4D97-AF65-F5344CB8AC3E}">
        <p14:creationId xmlns="" xmlns:p14="http://schemas.microsoft.com/office/powerpoint/2010/main" val="26640639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 </a:t>
            </a:r>
            <a:endParaRPr lang="en-US" dirty="0"/>
          </a:p>
        </p:txBody>
      </p:sp>
      <p:sp>
        <p:nvSpPr>
          <p:cNvPr id="3" name="Content Placeholder 2"/>
          <p:cNvSpPr>
            <a:spLocks noGrp="1"/>
          </p:cNvSpPr>
          <p:nvPr>
            <p:ph idx="1"/>
          </p:nvPr>
        </p:nvSpPr>
        <p:spPr>
          <a:xfrm>
            <a:off x="238125" y="1079500"/>
            <a:ext cx="8810625" cy="4572000"/>
          </a:xfrm>
        </p:spPr>
        <p:txBody>
          <a:bodyPr/>
          <a:lstStyle/>
          <a:p>
            <a:r>
              <a:rPr lang="en-US" sz="3600" dirty="0" smtClean="0"/>
              <a:t>Operational </a:t>
            </a:r>
            <a:endParaRPr lang="en-US" sz="3600" dirty="0"/>
          </a:p>
          <a:p>
            <a:pPr lvl="1"/>
            <a:r>
              <a:rPr lang="en-US" sz="3200" dirty="0"/>
              <a:t>Not stocking all recommended vaccines</a:t>
            </a:r>
          </a:p>
          <a:p>
            <a:pPr lvl="1"/>
            <a:r>
              <a:rPr lang="en-US" sz="3200" dirty="0"/>
              <a:t>Lack of standing orders</a:t>
            </a:r>
          </a:p>
          <a:p>
            <a:pPr lvl="1"/>
            <a:r>
              <a:rPr lang="en-US" sz="3200" dirty="0"/>
              <a:t>Lack of tracking systems (Immunization registries) </a:t>
            </a:r>
          </a:p>
          <a:p>
            <a:pPr lvl="2"/>
            <a:r>
              <a:rPr lang="en-US" sz="2800" dirty="0"/>
              <a:t>Leads to under- and over-vaccination</a:t>
            </a:r>
          </a:p>
        </p:txBody>
      </p:sp>
      <p:sp>
        <p:nvSpPr>
          <p:cNvPr id="4" name="Rectangle 3"/>
          <p:cNvSpPr/>
          <p:nvPr/>
        </p:nvSpPr>
        <p:spPr>
          <a:xfrm>
            <a:off x="152400" y="228600"/>
            <a:ext cx="8839200" cy="84849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charset="0"/>
              </a:rPr>
              <a:t>Barriers</a:t>
            </a:r>
            <a:endParaRPr lang="en-US" sz="4400" b="1" dirty="0"/>
          </a:p>
        </p:txBody>
      </p:sp>
    </p:spTree>
    <p:extLst>
      <p:ext uri="{BB962C8B-B14F-4D97-AF65-F5344CB8AC3E}">
        <p14:creationId xmlns="" xmlns:p14="http://schemas.microsoft.com/office/powerpoint/2010/main" val="402998503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141767"/>
            <a:ext cx="8229600" cy="1143000"/>
          </a:xfrm>
        </p:spPr>
        <p:txBody>
          <a:bodyPr>
            <a:normAutofit fontScale="90000"/>
          </a:bodyPr>
          <a:lstStyle/>
          <a:p>
            <a:r>
              <a:rPr lang="en-US" sz="4000" b="1" dirty="0" smtClean="0">
                <a:solidFill>
                  <a:schemeClr val="bg1"/>
                </a:solidFill>
              </a:rPr>
              <a:t>What are </a:t>
            </a:r>
            <a:r>
              <a:rPr lang="en-US" sz="4000" b="1" i="1" dirty="0" smtClean="0">
                <a:solidFill>
                  <a:srgbClr val="FFFF00"/>
                </a:solidFill>
              </a:rPr>
              <a:t>Standards for</a:t>
            </a:r>
            <a:br>
              <a:rPr lang="en-US" sz="4000" b="1" i="1" dirty="0" smtClean="0">
                <a:solidFill>
                  <a:srgbClr val="FFFF00"/>
                </a:solidFill>
              </a:rPr>
            </a:br>
            <a:r>
              <a:rPr lang="en-US" sz="4000" b="1" i="1" dirty="0" smtClean="0">
                <a:solidFill>
                  <a:srgbClr val="FFFF00"/>
                </a:solidFill>
              </a:rPr>
              <a:t>Adult </a:t>
            </a:r>
            <a:r>
              <a:rPr lang="en-US" sz="4000" b="1" i="1" dirty="0">
                <a:solidFill>
                  <a:srgbClr val="FFFF00"/>
                </a:solidFill>
              </a:rPr>
              <a:t>I</a:t>
            </a:r>
            <a:r>
              <a:rPr lang="en-US" sz="4000" b="1" i="1" dirty="0" smtClean="0">
                <a:solidFill>
                  <a:srgbClr val="FFFF00"/>
                </a:solidFill>
              </a:rPr>
              <a:t>mmunization Practice</a:t>
            </a:r>
            <a:r>
              <a:rPr lang="en-US" sz="4000" b="1" dirty="0" smtClean="0">
                <a:solidFill>
                  <a:schemeClr val="bg1"/>
                </a:solidFill>
              </a:rPr>
              <a:t>?</a:t>
            </a:r>
            <a:endParaRPr lang="en-US" sz="4000" b="1" dirty="0">
              <a:solidFill>
                <a:schemeClr val="bg1"/>
              </a:solidFill>
            </a:endParaRPr>
          </a:p>
        </p:txBody>
      </p:sp>
      <p:sp>
        <p:nvSpPr>
          <p:cNvPr id="3" name="Content Placeholder 2"/>
          <p:cNvSpPr>
            <a:spLocks noGrp="1"/>
          </p:cNvSpPr>
          <p:nvPr>
            <p:ph idx="1"/>
          </p:nvPr>
        </p:nvSpPr>
        <p:spPr>
          <a:xfrm>
            <a:off x="167640" y="1402968"/>
            <a:ext cx="8823960" cy="4724400"/>
          </a:xfrm>
        </p:spPr>
        <p:txBody>
          <a:bodyPr>
            <a:normAutofit/>
          </a:bodyPr>
          <a:lstStyle/>
          <a:p>
            <a:r>
              <a:rPr lang="en-US" sz="2400" b="1" dirty="0" smtClean="0"/>
              <a:t>All </a:t>
            </a:r>
            <a:r>
              <a:rPr lang="en-US" sz="2400" b="1" dirty="0"/>
              <a:t>providers, including those </a:t>
            </a:r>
            <a:r>
              <a:rPr lang="en-US" sz="2400" b="1" dirty="0" smtClean="0"/>
              <a:t>who don’t </a:t>
            </a:r>
            <a:r>
              <a:rPr lang="en-US" sz="2400" b="1" dirty="0"/>
              <a:t>provide vaccine services, have </a:t>
            </a:r>
            <a:r>
              <a:rPr lang="en-US" sz="2400" b="1" dirty="0" smtClean="0"/>
              <a:t>role </a:t>
            </a:r>
            <a:r>
              <a:rPr lang="en-US" sz="2400" b="1" dirty="0"/>
              <a:t>in ensuring patients </a:t>
            </a:r>
            <a:r>
              <a:rPr lang="en-US" sz="2400" b="1" dirty="0" smtClean="0"/>
              <a:t>up-to-date </a:t>
            </a:r>
            <a:r>
              <a:rPr lang="en-US" sz="2400" b="1" dirty="0"/>
              <a:t>on </a:t>
            </a:r>
            <a:r>
              <a:rPr lang="en-US" sz="2400" b="1" dirty="0" smtClean="0"/>
              <a:t>vaccines</a:t>
            </a:r>
            <a:endParaRPr lang="en-US" sz="2400" b="1" dirty="0"/>
          </a:p>
          <a:p>
            <a:r>
              <a:rPr lang="en-US" sz="2400" b="1" dirty="0"/>
              <a:t>Call to action for ALL healthcare </a:t>
            </a:r>
            <a:r>
              <a:rPr lang="en-US" sz="2400" b="1" dirty="0" smtClean="0"/>
              <a:t>professionals to:</a:t>
            </a:r>
            <a:endParaRPr lang="en-US" sz="2400" b="1" dirty="0"/>
          </a:p>
          <a:p>
            <a:pPr lvl="1"/>
            <a:r>
              <a:rPr lang="en-US" sz="2000" b="1" u="sng" dirty="0" smtClean="0"/>
              <a:t>Assess</a:t>
            </a:r>
            <a:r>
              <a:rPr lang="en-US" sz="2000" b="1" dirty="0" smtClean="0"/>
              <a:t> immunization </a:t>
            </a:r>
            <a:r>
              <a:rPr lang="en-US" sz="2000" b="1" dirty="0"/>
              <a:t>status of all patients </a:t>
            </a:r>
            <a:r>
              <a:rPr lang="en-US" sz="2000" b="1" dirty="0" smtClean="0"/>
              <a:t>at </a:t>
            </a:r>
            <a:r>
              <a:rPr lang="en-US" sz="2000" b="1" dirty="0"/>
              <a:t>every clinical </a:t>
            </a:r>
            <a:r>
              <a:rPr lang="en-US" sz="2000" b="1" dirty="0" smtClean="0"/>
              <a:t>encounter</a:t>
            </a:r>
            <a:endParaRPr lang="en-US" sz="2000" b="1" dirty="0"/>
          </a:p>
          <a:p>
            <a:pPr lvl="1"/>
            <a:r>
              <a:rPr lang="en-US" sz="2000" b="1" dirty="0"/>
              <a:t>Strongly </a:t>
            </a:r>
            <a:r>
              <a:rPr lang="en-US" sz="2000" b="1" u="sng" dirty="0"/>
              <a:t>recommend</a:t>
            </a:r>
            <a:r>
              <a:rPr lang="en-US" sz="2000" b="1" dirty="0"/>
              <a:t> vaccines that patients </a:t>
            </a:r>
            <a:r>
              <a:rPr lang="en-US" sz="2000" b="1" dirty="0" smtClean="0"/>
              <a:t>need</a:t>
            </a:r>
            <a:endParaRPr lang="en-US" sz="2000" b="1" dirty="0"/>
          </a:p>
          <a:p>
            <a:pPr lvl="1"/>
            <a:r>
              <a:rPr lang="en-US" sz="2000" b="1" u="sng" dirty="0"/>
              <a:t>Administer</a:t>
            </a:r>
            <a:r>
              <a:rPr lang="en-US" sz="2000" b="1" dirty="0"/>
              <a:t> needed vaccines or </a:t>
            </a:r>
            <a:r>
              <a:rPr lang="en-US" sz="2000" b="1" u="sng" dirty="0"/>
              <a:t>refer</a:t>
            </a:r>
            <a:r>
              <a:rPr lang="en-US" sz="2000" b="1" dirty="0"/>
              <a:t> to a provider who can </a:t>
            </a:r>
            <a:r>
              <a:rPr lang="en-US" sz="2000" b="1" dirty="0" smtClean="0"/>
              <a:t>immunize</a:t>
            </a:r>
            <a:endParaRPr lang="en-US" sz="2000" b="1" dirty="0"/>
          </a:p>
          <a:p>
            <a:pPr lvl="1"/>
            <a:r>
              <a:rPr lang="en-US" sz="2000" b="1" u="sng" dirty="0"/>
              <a:t>Document</a:t>
            </a:r>
            <a:r>
              <a:rPr lang="en-US" sz="2000" b="1" dirty="0"/>
              <a:t> vaccines received by </a:t>
            </a:r>
            <a:r>
              <a:rPr lang="en-US" sz="2000" b="1" dirty="0" smtClean="0"/>
              <a:t>patients in state vaccine registries</a:t>
            </a:r>
            <a:endParaRPr lang="en-US" sz="2000" b="1" dirty="0"/>
          </a:p>
          <a:p>
            <a:endParaRPr lang="en-US" sz="2400" b="1" dirty="0" smtClean="0"/>
          </a:p>
        </p:txBody>
      </p:sp>
      <p:sp>
        <p:nvSpPr>
          <p:cNvPr id="6" name="TextBox 5"/>
          <p:cNvSpPr txBox="1"/>
          <p:nvPr/>
        </p:nvSpPr>
        <p:spPr>
          <a:xfrm rot="21182095">
            <a:off x="4299991" y="4838662"/>
            <a:ext cx="3236780" cy="1569660"/>
          </a:xfrm>
          <a:prstGeom prst="rect">
            <a:avLst/>
          </a:prstGeom>
          <a:noFill/>
        </p:spPr>
        <p:txBody>
          <a:bodyPr wrap="square" rtlCol="0">
            <a:spAutoFit/>
          </a:bodyPr>
          <a:lstStyle/>
          <a:p>
            <a:r>
              <a:rPr lang="en-US" sz="2400" b="1" dirty="0" smtClean="0">
                <a:solidFill>
                  <a:srgbClr val="FF0000"/>
                </a:solidFill>
              </a:rPr>
              <a:t>□ </a:t>
            </a:r>
            <a:r>
              <a:rPr lang="en-US" sz="2400" b="1" dirty="0" smtClean="0">
                <a:solidFill>
                  <a:srgbClr val="FF0000"/>
                </a:solidFill>
                <a:latin typeface="Forte" panose="03060902040502070203" pitchFamily="66" charset="0"/>
              </a:rPr>
              <a:t>Assess</a:t>
            </a:r>
          </a:p>
          <a:p>
            <a:r>
              <a:rPr lang="en-US" sz="2400" b="1" dirty="0" smtClean="0">
                <a:solidFill>
                  <a:srgbClr val="FF0000"/>
                </a:solidFill>
              </a:rPr>
              <a:t>□ </a:t>
            </a:r>
            <a:r>
              <a:rPr lang="en-US" sz="2400" b="1" dirty="0">
                <a:solidFill>
                  <a:srgbClr val="FF0000"/>
                </a:solidFill>
                <a:latin typeface="Forte" panose="03060902040502070203" pitchFamily="66" charset="0"/>
              </a:rPr>
              <a:t>Recommend</a:t>
            </a:r>
            <a:endParaRPr lang="en-US" sz="2400" b="1" dirty="0" smtClean="0">
              <a:solidFill>
                <a:srgbClr val="FF0000"/>
              </a:solidFill>
              <a:latin typeface="Forte" panose="03060902040502070203" pitchFamily="66" charset="0"/>
            </a:endParaRPr>
          </a:p>
          <a:p>
            <a:r>
              <a:rPr lang="en-US" sz="2400" b="1" dirty="0" smtClean="0">
                <a:solidFill>
                  <a:srgbClr val="FF0000"/>
                </a:solidFill>
              </a:rPr>
              <a:t>□ </a:t>
            </a:r>
            <a:r>
              <a:rPr lang="en-US" sz="2400" b="1" dirty="0">
                <a:solidFill>
                  <a:srgbClr val="FF0000"/>
                </a:solidFill>
                <a:latin typeface="Forte" panose="03060902040502070203" pitchFamily="66" charset="0"/>
              </a:rPr>
              <a:t>Administer </a:t>
            </a:r>
            <a:r>
              <a:rPr lang="en-US" sz="2400" b="1" dirty="0" smtClean="0">
                <a:solidFill>
                  <a:srgbClr val="FF0000"/>
                </a:solidFill>
                <a:latin typeface="Forte" panose="03060902040502070203" pitchFamily="66" charset="0"/>
              </a:rPr>
              <a:t>or Refer</a:t>
            </a:r>
            <a:r>
              <a:rPr lang="en-US" sz="2400" b="1" dirty="0" smtClean="0">
                <a:solidFill>
                  <a:srgbClr val="FF0000"/>
                </a:solidFill>
              </a:rPr>
              <a:t/>
            </a:r>
            <a:br>
              <a:rPr lang="en-US" sz="2400" b="1" dirty="0" smtClean="0">
                <a:solidFill>
                  <a:srgbClr val="FF0000"/>
                </a:solidFill>
              </a:rPr>
            </a:br>
            <a:r>
              <a:rPr lang="en-US" sz="2400" b="1" dirty="0" smtClean="0">
                <a:solidFill>
                  <a:srgbClr val="FF0000"/>
                </a:solidFill>
              </a:rPr>
              <a:t>□ </a:t>
            </a:r>
            <a:r>
              <a:rPr lang="en-US" sz="2400" b="1" dirty="0">
                <a:solidFill>
                  <a:srgbClr val="FF0000"/>
                </a:solidFill>
                <a:latin typeface="Forte" panose="03060902040502070203" pitchFamily="66" charset="0"/>
              </a:rPr>
              <a:t>Document</a:t>
            </a:r>
            <a:endParaRPr lang="en-US" sz="2400" b="1" dirty="0" smtClean="0">
              <a:solidFill>
                <a:srgbClr val="FF0000"/>
              </a:solidFill>
              <a:latin typeface="Forte" panose="03060902040502070203" pitchFamily="66" charset="0"/>
            </a:endParaRPr>
          </a:p>
        </p:txBody>
      </p:sp>
      <p:pic>
        <p:nvPicPr>
          <p:cNvPr id="3074" name="Picture 2" descr="C:\Users\ddk5\Pictures\Announcement.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b="9434"/>
          <a:stretch/>
        </p:blipFill>
        <p:spPr bwMode="auto">
          <a:xfrm>
            <a:off x="2601631" y="5256360"/>
            <a:ext cx="1524001" cy="144924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609600" y="4188526"/>
            <a:ext cx="7943906" cy="369332"/>
          </a:xfrm>
          <a:prstGeom prst="rect">
            <a:avLst/>
          </a:prstGeom>
          <a:noFill/>
        </p:spPr>
        <p:txBody>
          <a:bodyPr wrap="none" rtlCol="0">
            <a:spAutoFit/>
          </a:bodyPr>
          <a:lstStyle/>
          <a:p>
            <a:r>
              <a:rPr lang="en-US" b="1" dirty="0" smtClean="0">
                <a:hlinkClick r:id="rId4"/>
              </a:rPr>
              <a:t>www.cdc.gov/vaccines/hcp/patient-ed/adults/for-practice/standards/index.html</a:t>
            </a:r>
            <a:endParaRPr lang="en-US" b="1" dirty="0"/>
          </a:p>
        </p:txBody>
      </p:sp>
      <p:sp>
        <p:nvSpPr>
          <p:cNvPr id="8" name="TextBox 7"/>
          <p:cNvSpPr txBox="1"/>
          <p:nvPr/>
        </p:nvSpPr>
        <p:spPr>
          <a:xfrm>
            <a:off x="609600" y="4507468"/>
            <a:ext cx="6937477" cy="369332"/>
          </a:xfrm>
          <a:prstGeom prst="rect">
            <a:avLst/>
          </a:prstGeom>
          <a:noFill/>
        </p:spPr>
        <p:txBody>
          <a:bodyPr wrap="none" rtlCol="0">
            <a:spAutoFit/>
          </a:bodyPr>
          <a:lstStyle/>
          <a:p>
            <a:r>
              <a:rPr lang="en-US" b="1" dirty="0" smtClean="0">
                <a:hlinkClick r:id="rId5"/>
              </a:rPr>
              <a:t>www.cdc.gov/vaccines/hcp/patient-ed/adults/for-patients/index.html</a:t>
            </a:r>
            <a:endParaRPr lang="en-US" b="1" dirty="0"/>
          </a:p>
        </p:txBody>
      </p:sp>
      <p:sp>
        <p:nvSpPr>
          <p:cNvPr id="11"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40277912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idx="1"/>
          </p:nvPr>
        </p:nvSpPr>
        <p:spPr>
          <a:xfrm>
            <a:off x="190500" y="1397000"/>
            <a:ext cx="8686800" cy="4525963"/>
          </a:xfrm>
        </p:spPr>
        <p:txBody>
          <a:bodyPr lIns="64008" tIns="32004" rIns="64008" bIns="32004"/>
          <a:lstStyle/>
          <a:p>
            <a:r>
              <a:rPr lang="en-US" dirty="0">
                <a:latin typeface="Arial" charset="0"/>
              </a:rPr>
              <a:t>Successful </a:t>
            </a:r>
            <a:r>
              <a:rPr lang="en-US" dirty="0" smtClean="0">
                <a:latin typeface="Arial" charset="0"/>
              </a:rPr>
              <a:t>dialogue</a:t>
            </a:r>
            <a:endParaRPr lang="en-US" dirty="0">
              <a:latin typeface="Arial" charset="0"/>
            </a:endParaRPr>
          </a:p>
          <a:p>
            <a:pPr lvl="1"/>
            <a:r>
              <a:rPr lang="en-US" sz="2500" dirty="0">
                <a:latin typeface="Arial" charset="0"/>
              </a:rPr>
              <a:t>Take time to LISTEN</a:t>
            </a:r>
          </a:p>
          <a:p>
            <a:pPr lvl="1"/>
            <a:r>
              <a:rPr lang="en-US" sz="2500" dirty="0">
                <a:latin typeface="Arial" charset="0"/>
              </a:rPr>
              <a:t>Solicit and welcome questions</a:t>
            </a:r>
          </a:p>
          <a:p>
            <a:pPr lvl="1"/>
            <a:r>
              <a:rPr lang="en-US" sz="2500" dirty="0">
                <a:latin typeface="Arial" charset="0"/>
              </a:rPr>
              <a:t>Keep the language simple and uniform</a:t>
            </a:r>
          </a:p>
          <a:p>
            <a:pPr lvl="1"/>
            <a:r>
              <a:rPr lang="en-US" sz="2500" dirty="0">
                <a:latin typeface="Arial" charset="0"/>
              </a:rPr>
              <a:t>Clear cohesive voice of vaccine safety</a:t>
            </a:r>
          </a:p>
          <a:p>
            <a:pPr lvl="1"/>
            <a:r>
              <a:rPr lang="en-US" sz="2500" dirty="0">
                <a:latin typeface="Arial" charset="0"/>
              </a:rPr>
              <a:t>Keep the conversation going</a:t>
            </a:r>
          </a:p>
          <a:p>
            <a:r>
              <a:rPr lang="en-US" dirty="0">
                <a:latin typeface="Arial" charset="0"/>
              </a:rPr>
              <a:t>Every visit is an opportunity for primary </a:t>
            </a:r>
            <a:r>
              <a:rPr lang="en-US" dirty="0" smtClean="0">
                <a:latin typeface="Arial" charset="0"/>
              </a:rPr>
              <a:t>prevention</a:t>
            </a:r>
          </a:p>
          <a:p>
            <a:r>
              <a:rPr lang="en-US" dirty="0" smtClean="0">
                <a:latin typeface="Arial" charset="0"/>
              </a:rPr>
              <a:t>Trust develops when patients identify both competence and caring in their physician</a:t>
            </a:r>
            <a:endParaRPr lang="en-US" dirty="0">
              <a:latin typeface="Arial" charset="0"/>
            </a:endParaRPr>
          </a:p>
          <a:p>
            <a:endParaRPr lang="en-US" sz="2500" dirty="0">
              <a:latin typeface="Arial" charset="0"/>
            </a:endParaRPr>
          </a:p>
        </p:txBody>
      </p:sp>
      <p:sp>
        <p:nvSpPr>
          <p:cNvPr id="4" name="Rectangle 3"/>
          <p:cNvSpPr/>
          <p:nvPr/>
        </p:nvSpPr>
        <p:spPr>
          <a:xfrm>
            <a:off x="29095" y="228600"/>
            <a:ext cx="8839200" cy="84849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charset="0"/>
              </a:rPr>
              <a:t>General </a:t>
            </a:r>
            <a:r>
              <a:rPr lang="en-US" sz="4400" dirty="0" smtClean="0">
                <a:latin typeface="Arial" charset="0"/>
              </a:rPr>
              <a:t>Principles</a:t>
            </a:r>
            <a:endParaRPr lang="en-US" sz="4400" b="1" dirty="0"/>
          </a:p>
        </p:txBody>
      </p:sp>
    </p:spTree>
    <p:extLst>
      <p:ext uri="{BB962C8B-B14F-4D97-AF65-F5344CB8AC3E}">
        <p14:creationId xmlns="" xmlns:p14="http://schemas.microsoft.com/office/powerpoint/2010/main" val="3538093619"/>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141767"/>
            <a:ext cx="8686800" cy="1143000"/>
          </a:xfrm>
        </p:spPr>
        <p:txBody>
          <a:bodyPr>
            <a:normAutofit fontScale="90000"/>
          </a:bodyPr>
          <a:lstStyle/>
          <a:p>
            <a:r>
              <a:rPr lang="en-US" sz="4000" b="1" dirty="0" smtClean="0">
                <a:solidFill>
                  <a:schemeClr val="bg1"/>
                </a:solidFill>
              </a:rPr>
              <a:t>Organizations Supporting Standards for Adult Immunization Practice  </a:t>
            </a:r>
            <a:endParaRPr lang="en-US" sz="4000" b="1" dirty="0">
              <a:solidFill>
                <a:schemeClr val="bg1"/>
              </a:solidFill>
            </a:endParaRPr>
          </a:p>
        </p:txBody>
      </p:sp>
      <p:sp>
        <p:nvSpPr>
          <p:cNvPr id="8" name="Content Placeholder 2"/>
          <p:cNvSpPr txBox="1">
            <a:spLocks/>
          </p:cNvSpPr>
          <p:nvPr/>
        </p:nvSpPr>
        <p:spPr>
          <a:xfrm>
            <a:off x="228600" y="1524000"/>
            <a:ext cx="8686800" cy="487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600" b="1" dirty="0">
                <a:solidFill>
                  <a:schemeClr val="tx1">
                    <a:lumMod val="75000"/>
                    <a:lumOff val="25000"/>
                  </a:schemeClr>
                </a:solidFill>
              </a:rPr>
              <a:t>Association of Immunization Managers (AIM)</a:t>
            </a:r>
          </a:p>
          <a:p>
            <a:r>
              <a:rPr lang="en-US" sz="1600" b="1" dirty="0" smtClean="0">
                <a:solidFill>
                  <a:schemeClr val="tx1">
                    <a:lumMod val="75000"/>
                    <a:lumOff val="25000"/>
                  </a:schemeClr>
                </a:solidFill>
              </a:rPr>
              <a:t>National </a:t>
            </a:r>
            <a:r>
              <a:rPr lang="en-US" sz="1600" b="1" dirty="0">
                <a:solidFill>
                  <a:schemeClr val="tx1">
                    <a:lumMod val="75000"/>
                    <a:lumOff val="25000"/>
                  </a:schemeClr>
                </a:solidFill>
              </a:rPr>
              <a:t>Association of County &amp; City Health Officials (NACCHO)</a:t>
            </a:r>
          </a:p>
          <a:p>
            <a:r>
              <a:rPr lang="en-US" sz="1600" b="1" dirty="0" smtClean="0">
                <a:solidFill>
                  <a:schemeClr val="tx1">
                    <a:lumMod val="75000"/>
                    <a:lumOff val="25000"/>
                  </a:schemeClr>
                </a:solidFill>
              </a:rPr>
              <a:t>Association </a:t>
            </a:r>
            <a:r>
              <a:rPr lang="en-US" sz="1600" b="1" dirty="0">
                <a:solidFill>
                  <a:schemeClr val="tx1">
                    <a:lumMod val="75000"/>
                    <a:lumOff val="25000"/>
                  </a:schemeClr>
                </a:solidFill>
              </a:rPr>
              <a:t>of State &amp; Territorial Health Officials (ASTHO)</a:t>
            </a:r>
          </a:p>
          <a:p>
            <a:r>
              <a:rPr lang="en-US" sz="1600" b="1" dirty="0">
                <a:solidFill>
                  <a:schemeClr val="tx1">
                    <a:lumMod val="75000"/>
                    <a:lumOff val="25000"/>
                  </a:schemeClr>
                </a:solidFill>
              </a:rPr>
              <a:t>Centers for Disease Control and Prevention (CDC)</a:t>
            </a:r>
          </a:p>
          <a:p>
            <a:r>
              <a:rPr lang="en-US" sz="1600" b="1" dirty="0" smtClean="0">
                <a:solidFill>
                  <a:schemeClr val="tx1">
                    <a:lumMod val="75000"/>
                    <a:lumOff val="25000"/>
                  </a:schemeClr>
                </a:solidFill>
              </a:rPr>
              <a:t>American Academy of Pediatrics (AAP)</a:t>
            </a:r>
          </a:p>
          <a:p>
            <a:r>
              <a:rPr lang="en-US" sz="1600" b="1" dirty="0" smtClean="0">
                <a:solidFill>
                  <a:schemeClr val="tx1">
                    <a:lumMod val="75000"/>
                    <a:lumOff val="25000"/>
                  </a:schemeClr>
                </a:solidFill>
              </a:rPr>
              <a:t>American Academy of Physician Assistants (AAPA)</a:t>
            </a:r>
          </a:p>
          <a:p>
            <a:r>
              <a:rPr lang="en-US" sz="1600" b="1" dirty="0" smtClean="0">
                <a:solidFill>
                  <a:schemeClr val="tx1">
                    <a:lumMod val="75000"/>
                    <a:lumOff val="25000"/>
                  </a:schemeClr>
                </a:solidFill>
              </a:rPr>
              <a:t>American Academy of Family Physicians (AAFP)</a:t>
            </a:r>
          </a:p>
          <a:p>
            <a:r>
              <a:rPr lang="en-US" sz="1600" b="1" dirty="0" smtClean="0">
                <a:solidFill>
                  <a:schemeClr val="tx1">
                    <a:lumMod val="75000"/>
                    <a:lumOff val="25000"/>
                  </a:schemeClr>
                </a:solidFill>
              </a:rPr>
              <a:t>American College of Obstetricians and Gynecologists (ACOG)</a:t>
            </a:r>
          </a:p>
          <a:p>
            <a:r>
              <a:rPr lang="en-US" sz="1600" b="1" dirty="0" smtClean="0">
                <a:solidFill>
                  <a:schemeClr val="tx1">
                    <a:lumMod val="75000"/>
                    <a:lumOff val="25000"/>
                  </a:schemeClr>
                </a:solidFill>
              </a:rPr>
              <a:t>American College of Physicians (ACP)</a:t>
            </a:r>
          </a:p>
          <a:p>
            <a:r>
              <a:rPr lang="en-US" sz="1600" b="1" dirty="0" smtClean="0">
                <a:solidFill>
                  <a:schemeClr val="tx1">
                    <a:lumMod val="75000"/>
                    <a:lumOff val="25000"/>
                  </a:schemeClr>
                </a:solidFill>
              </a:rPr>
              <a:t>American Pharmacists Association (</a:t>
            </a:r>
            <a:r>
              <a:rPr lang="en-US" sz="1600" b="1" dirty="0" err="1" smtClean="0">
                <a:solidFill>
                  <a:schemeClr val="tx1">
                    <a:lumMod val="75000"/>
                    <a:lumOff val="25000"/>
                  </a:schemeClr>
                </a:solidFill>
              </a:rPr>
              <a:t>APhA</a:t>
            </a:r>
            <a:r>
              <a:rPr lang="en-US" sz="1600" b="1" dirty="0" smtClean="0">
                <a:solidFill>
                  <a:schemeClr val="tx1">
                    <a:lumMod val="75000"/>
                    <a:lumOff val="25000"/>
                  </a:schemeClr>
                </a:solidFill>
              </a:rPr>
              <a:t>)</a:t>
            </a:r>
          </a:p>
          <a:p>
            <a:r>
              <a:rPr lang="en-US" sz="1600" b="1" dirty="0" smtClean="0">
                <a:solidFill>
                  <a:schemeClr val="tx1">
                    <a:lumMod val="75000"/>
                    <a:lumOff val="25000"/>
                  </a:schemeClr>
                </a:solidFill>
              </a:rPr>
              <a:t>Immunization Action Coalition (IAC)</a:t>
            </a:r>
          </a:p>
          <a:p>
            <a:r>
              <a:rPr lang="en-US" sz="1600" b="1" dirty="0" smtClean="0">
                <a:solidFill>
                  <a:schemeClr val="tx1">
                    <a:lumMod val="75000"/>
                    <a:lumOff val="25000"/>
                  </a:schemeClr>
                </a:solidFill>
              </a:rPr>
              <a:t>Infectious Diseases Society of America (IDSA)</a:t>
            </a:r>
          </a:p>
          <a:p>
            <a:r>
              <a:rPr lang="en-US" sz="1600" b="1" dirty="0" smtClean="0">
                <a:solidFill>
                  <a:schemeClr val="tx1">
                    <a:lumMod val="75000"/>
                    <a:lumOff val="25000"/>
                  </a:schemeClr>
                </a:solidFill>
              </a:rPr>
              <a:t>National Foundation for Infectious Diseases (NFID)</a:t>
            </a:r>
          </a:p>
          <a:p>
            <a:r>
              <a:rPr lang="en-US" sz="1600" b="1" dirty="0" smtClean="0">
                <a:solidFill>
                  <a:schemeClr val="tx1">
                    <a:lumMod val="75000"/>
                    <a:lumOff val="25000"/>
                  </a:schemeClr>
                </a:solidFill>
              </a:rPr>
              <a:t>Others</a:t>
            </a:r>
            <a:endParaRPr lang="en-US" sz="1600" b="1" dirty="0">
              <a:solidFill>
                <a:schemeClr val="tx1">
                  <a:lumMod val="75000"/>
                  <a:lumOff val="25000"/>
                </a:schemeClr>
              </a:solidFill>
            </a:endParaRPr>
          </a:p>
        </p:txBody>
      </p:sp>
      <p:sp>
        <p:nvSpPr>
          <p:cNvPr id="9" name="TextBox 8"/>
          <p:cNvSpPr txBox="1"/>
          <p:nvPr/>
        </p:nvSpPr>
        <p:spPr>
          <a:xfrm>
            <a:off x="2057400" y="5638800"/>
            <a:ext cx="6589817" cy="646331"/>
          </a:xfrm>
          <a:prstGeom prst="rect">
            <a:avLst/>
          </a:prstGeom>
          <a:solidFill>
            <a:srgbClr val="FFFF00"/>
          </a:solidFill>
        </p:spPr>
        <p:txBody>
          <a:bodyPr wrap="none" rtlCol="0">
            <a:spAutoFit/>
          </a:bodyPr>
          <a:lstStyle/>
          <a:p>
            <a:r>
              <a:rPr lang="en-US" b="1" dirty="0"/>
              <a:t>To add your organization to those supporting the standards, go to…</a:t>
            </a:r>
          </a:p>
          <a:p>
            <a:r>
              <a:rPr lang="en-US" b="1" dirty="0"/>
              <a:t> </a:t>
            </a:r>
            <a:r>
              <a:rPr lang="en-US" b="1" dirty="0">
                <a:hlinkClick r:id="rId3"/>
              </a:rPr>
              <a:t>http://</a:t>
            </a:r>
            <a:r>
              <a:rPr lang="en-US" b="1" dirty="0" smtClean="0">
                <a:hlinkClick r:id="rId3"/>
              </a:rPr>
              <a:t>www.izsummitpartners.org/support-adult-standards/</a:t>
            </a:r>
            <a:endParaRPr lang="en-US" dirty="0"/>
          </a:p>
        </p:txBody>
      </p:sp>
      <p:sp>
        <p:nvSpPr>
          <p:cNvPr id="10"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13265946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53296"/>
            <a:ext cx="8915399" cy="6518584"/>
          </a:xfrm>
          <a:prstGeom prst="rect">
            <a:avLst/>
          </a:prstGeom>
        </p:spPr>
      </p:pic>
    </p:spTree>
    <p:extLst>
      <p:ext uri="{BB962C8B-B14F-4D97-AF65-F5344CB8AC3E}">
        <p14:creationId xmlns="" xmlns:p14="http://schemas.microsoft.com/office/powerpoint/2010/main" val="270537954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07818" y="153296"/>
            <a:ext cx="8686800" cy="6515100"/>
          </a:xfrm>
          <a:prstGeom prst="rect">
            <a:avLst/>
          </a:prstGeom>
        </p:spPr>
      </p:pic>
    </p:spTree>
    <p:extLst>
      <p:ext uri="{BB962C8B-B14F-4D97-AF65-F5344CB8AC3E}">
        <p14:creationId xmlns="" xmlns:p14="http://schemas.microsoft.com/office/powerpoint/2010/main" val="418424735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07818" y="153296"/>
            <a:ext cx="8686800" cy="6515100"/>
          </a:xfrm>
          <a:prstGeom prst="rect">
            <a:avLst/>
          </a:prstGeom>
        </p:spPr>
      </p:pic>
    </p:spTree>
    <p:extLst>
      <p:ext uri="{BB962C8B-B14F-4D97-AF65-F5344CB8AC3E}">
        <p14:creationId xmlns="" xmlns:p14="http://schemas.microsoft.com/office/powerpoint/2010/main" val="296088896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52400" y="153296"/>
            <a:ext cx="8458199" cy="6518584"/>
          </a:xfrm>
          <a:prstGeom prst="rect">
            <a:avLst/>
          </a:prstGeom>
        </p:spPr>
      </p:pic>
    </p:spTree>
    <p:extLst>
      <p:ext uri="{BB962C8B-B14F-4D97-AF65-F5344CB8AC3E}">
        <p14:creationId xmlns="" xmlns:p14="http://schemas.microsoft.com/office/powerpoint/2010/main" val="235377789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28600" y="153296"/>
            <a:ext cx="8762999" cy="6518584"/>
          </a:xfrm>
          <a:prstGeom prst="rect">
            <a:avLst/>
          </a:prstGeom>
        </p:spPr>
      </p:pic>
    </p:spTree>
    <p:extLst>
      <p:ext uri="{BB962C8B-B14F-4D97-AF65-F5344CB8AC3E}">
        <p14:creationId xmlns="" xmlns:p14="http://schemas.microsoft.com/office/powerpoint/2010/main" val="86132326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89613" y="1524000"/>
            <a:ext cx="3962400" cy="4114800"/>
          </a:xfrm>
        </p:spPr>
        <p:txBody>
          <a:bodyPr>
            <a:normAutofit fontScale="92500" lnSpcReduction="20000"/>
          </a:bodyPr>
          <a:lstStyle/>
          <a:p>
            <a:pPr marL="274320" indent="-274320" eaLnBrk="1" fontAlgn="auto" hangingPunct="1">
              <a:spcBef>
                <a:spcPts val="580"/>
              </a:spcBef>
              <a:spcAft>
                <a:spcPts val="0"/>
              </a:spcAft>
              <a:buFont typeface="Wingdings 2"/>
              <a:buNone/>
              <a:defRPr/>
            </a:pPr>
            <a:r>
              <a:rPr lang="en-US" sz="2800" dirty="0" smtClean="0"/>
              <a:t>Types of vaccines provided by Health Authority of Abu Dhabi:</a:t>
            </a:r>
          </a:p>
          <a:p>
            <a:pPr marL="274320" indent="-274320" eaLnBrk="1" fontAlgn="auto" hangingPunct="1">
              <a:spcBef>
                <a:spcPts val="580"/>
              </a:spcBef>
              <a:spcAft>
                <a:spcPts val="0"/>
              </a:spcAft>
              <a:buFont typeface="Wingdings 2"/>
              <a:buNone/>
              <a:defRPr/>
            </a:pPr>
            <a:endParaRPr lang="en-US" sz="2800" dirty="0" smtClean="0"/>
          </a:p>
          <a:p>
            <a:pPr marL="274320" indent="-274320" eaLnBrk="1" fontAlgn="auto" hangingPunct="1">
              <a:spcBef>
                <a:spcPts val="580"/>
              </a:spcBef>
              <a:spcAft>
                <a:spcPts val="0"/>
              </a:spcAft>
              <a:buFont typeface="Wingdings 2"/>
              <a:buChar char=""/>
              <a:defRPr/>
            </a:pPr>
            <a:r>
              <a:rPr lang="en-US" dirty="0" smtClean="0"/>
              <a:t>Adult vaccine </a:t>
            </a:r>
          </a:p>
          <a:p>
            <a:pPr marL="274320" indent="-274320" eaLnBrk="1" fontAlgn="auto" hangingPunct="1">
              <a:spcBef>
                <a:spcPts val="580"/>
              </a:spcBef>
              <a:spcAft>
                <a:spcPts val="0"/>
              </a:spcAft>
              <a:buFont typeface="Wingdings 2"/>
              <a:buChar char=""/>
              <a:defRPr/>
            </a:pPr>
            <a:r>
              <a:rPr lang="en-US" dirty="0" smtClean="0"/>
              <a:t>Travelers vaccine</a:t>
            </a:r>
          </a:p>
          <a:p>
            <a:pPr marL="274320" indent="-274320" eaLnBrk="1" fontAlgn="auto" hangingPunct="1">
              <a:spcBef>
                <a:spcPts val="580"/>
              </a:spcBef>
              <a:spcAft>
                <a:spcPts val="0"/>
              </a:spcAft>
              <a:buFont typeface="Wingdings 2"/>
              <a:buChar char=""/>
              <a:defRPr/>
            </a:pPr>
            <a:r>
              <a:rPr lang="en-US" dirty="0" smtClean="0"/>
              <a:t>Hajj and </a:t>
            </a:r>
            <a:r>
              <a:rPr lang="en-US" dirty="0"/>
              <a:t>U</a:t>
            </a:r>
            <a:r>
              <a:rPr lang="en-US" dirty="0" smtClean="0"/>
              <a:t>mrah vaccine</a:t>
            </a:r>
          </a:p>
          <a:p>
            <a:pPr marL="274320" indent="-274320" eaLnBrk="1" fontAlgn="auto" hangingPunct="1">
              <a:spcBef>
                <a:spcPts val="580"/>
              </a:spcBef>
              <a:spcAft>
                <a:spcPts val="0"/>
              </a:spcAft>
              <a:buFont typeface="Wingdings 2"/>
              <a:buChar char=""/>
              <a:defRPr/>
            </a:pPr>
            <a:r>
              <a:rPr lang="en-US" dirty="0" smtClean="0"/>
              <a:t>Child vaccine</a:t>
            </a:r>
          </a:p>
          <a:p>
            <a:pPr marL="274320" indent="-274320" eaLnBrk="1" fontAlgn="auto" hangingPunct="1">
              <a:spcBef>
                <a:spcPts val="580"/>
              </a:spcBef>
              <a:spcAft>
                <a:spcPts val="0"/>
              </a:spcAft>
              <a:buFont typeface="Wingdings 2"/>
              <a:buChar char=""/>
              <a:defRPr/>
            </a:pPr>
            <a:r>
              <a:rPr lang="en-US" dirty="0" smtClean="0"/>
              <a:t>School health vaccine</a:t>
            </a:r>
            <a:endParaRPr lang="en-US" dirty="0"/>
          </a:p>
        </p:txBody>
      </p:sp>
      <p:pic>
        <p:nvPicPr>
          <p:cNvPr id="10244" name="Picture 3" descr="C:\Documents and Settings\edafaallah\My Documents\My Pictures\logo_ar.png"/>
          <p:cNvPicPr>
            <a:picLocks noChangeAspect="1" noChangeArrowheads="1"/>
          </p:cNvPicPr>
          <p:nvPr/>
        </p:nvPicPr>
        <p:blipFill>
          <a:blip r:embed="rId2" cstate="print"/>
          <a:srcRect/>
          <a:stretch>
            <a:fillRect/>
          </a:stretch>
        </p:blipFill>
        <p:spPr bwMode="auto">
          <a:xfrm>
            <a:off x="304800" y="5638800"/>
            <a:ext cx="2324100" cy="885825"/>
          </a:xfrm>
          <a:prstGeom prst="rect">
            <a:avLst/>
          </a:prstGeom>
          <a:noFill/>
          <a:ln w="9525">
            <a:noFill/>
            <a:miter lim="800000"/>
            <a:headEnd/>
            <a:tailEnd/>
          </a:ln>
        </p:spPr>
      </p:pic>
      <p:pic>
        <p:nvPicPr>
          <p:cNvPr id="10245" name="Picture 3" descr="C:\Documents and Settings\edafaallah\My Documents\My Pictures\SAM_4885.jpg"/>
          <p:cNvPicPr>
            <a:picLocks noChangeAspect="1" noChangeArrowheads="1"/>
          </p:cNvPicPr>
          <p:nvPr/>
        </p:nvPicPr>
        <p:blipFill>
          <a:blip r:embed="rId3" cstate="print"/>
          <a:srcRect/>
          <a:stretch>
            <a:fillRect/>
          </a:stretch>
        </p:blipFill>
        <p:spPr bwMode="auto">
          <a:xfrm>
            <a:off x="4724400" y="1814512"/>
            <a:ext cx="4191000" cy="4267200"/>
          </a:xfrm>
          <a:prstGeom prst="rect">
            <a:avLst/>
          </a:prstGeom>
          <a:noFill/>
          <a:ln w="9525">
            <a:noFill/>
            <a:miter lim="800000"/>
            <a:headEnd/>
            <a:tailEnd/>
          </a:ln>
        </p:spPr>
      </p:pic>
      <p:sp>
        <p:nvSpPr>
          <p:cNvPr id="4" name="Slide Number Placeholder 3"/>
          <p:cNvSpPr>
            <a:spLocks noGrp="1"/>
          </p:cNvSpPr>
          <p:nvPr>
            <p:ph type="sldNum" sz="quarter" idx="4294967295"/>
          </p:nvPr>
        </p:nvSpPr>
        <p:spPr>
          <a:xfrm>
            <a:off x="6553200" y="6248400"/>
            <a:ext cx="1905000" cy="457200"/>
          </a:xfrm>
          <a:prstGeom prst="rect">
            <a:avLst/>
          </a:prstGeom>
        </p:spPr>
        <p:txBody>
          <a:bodyPr/>
          <a:lstStyle/>
          <a:p>
            <a:pPr>
              <a:defRPr/>
            </a:pPr>
            <a:fld id="{3A87E979-D13B-496B-A88A-11CACDCCE9A5}" type="slidenum">
              <a:rPr lang="en-US" smtClean="0">
                <a:solidFill>
                  <a:srgbClr val="FFFFFF"/>
                </a:solidFill>
              </a:rPr>
              <a:pPr>
                <a:defRPr/>
              </a:pPr>
              <a:t>34</a:t>
            </a:fld>
            <a:endParaRPr lang="en-US">
              <a:solidFill>
                <a:srgbClr val="FFFFFF"/>
              </a:solidFill>
            </a:endParaRPr>
          </a:p>
        </p:txBody>
      </p:sp>
      <p:sp>
        <p:nvSpPr>
          <p:cNvPr id="9" name="Rectangle 8"/>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Types of vaccine provided by HAAD</a:t>
            </a:r>
          </a:p>
        </p:txBody>
      </p:sp>
      <p:sp>
        <p:nvSpPr>
          <p:cNvPr id="10" name="Line 4"/>
          <p:cNvSpPr>
            <a:spLocks noChangeShapeType="1"/>
          </p:cNvSpPr>
          <p:nvPr/>
        </p:nvSpPr>
        <p:spPr bwMode="auto">
          <a:xfrm>
            <a:off x="609600" y="15240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4709522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62500" lnSpcReduction="20000"/>
          </a:bodyPr>
          <a:lstStyle/>
          <a:p>
            <a:pPr marL="514350" indent="-514350" eaLnBrk="1" fontAlgn="auto" hangingPunct="1">
              <a:spcBef>
                <a:spcPts val="580"/>
              </a:spcBef>
              <a:spcAft>
                <a:spcPts val="0"/>
              </a:spcAft>
              <a:buFont typeface="+mj-lt"/>
              <a:buAutoNum type="arabicPeriod"/>
              <a:defRPr/>
            </a:pPr>
            <a:r>
              <a:rPr lang="en-US" dirty="0" smtClean="0">
                <a:solidFill>
                  <a:srgbClr val="002060"/>
                </a:solidFill>
              </a:rPr>
              <a:t>Seasonal influenza (flu)</a:t>
            </a:r>
          </a:p>
          <a:p>
            <a:pPr marL="514350" indent="-514350" eaLnBrk="1" fontAlgn="auto" hangingPunct="1">
              <a:spcBef>
                <a:spcPts val="580"/>
              </a:spcBef>
              <a:spcAft>
                <a:spcPts val="0"/>
              </a:spcAft>
              <a:buFont typeface="+mj-lt"/>
              <a:buAutoNum type="arabicPeriod"/>
              <a:defRPr/>
            </a:pPr>
            <a:r>
              <a:rPr lang="en-US" dirty="0" smtClean="0">
                <a:solidFill>
                  <a:srgbClr val="002060"/>
                </a:solidFill>
              </a:rPr>
              <a:t>Pneumococcal polysaccharide 23 </a:t>
            </a:r>
            <a:r>
              <a:rPr lang="en-US" dirty="0" err="1" smtClean="0">
                <a:solidFill>
                  <a:srgbClr val="002060"/>
                </a:solidFill>
              </a:rPr>
              <a:t>valent</a:t>
            </a:r>
            <a:endParaRPr lang="en-US" dirty="0" smtClean="0">
              <a:solidFill>
                <a:srgbClr val="002060"/>
              </a:solidFill>
            </a:endParaRPr>
          </a:p>
          <a:p>
            <a:pPr marL="514350" indent="-514350" eaLnBrk="1" fontAlgn="auto" hangingPunct="1">
              <a:spcBef>
                <a:spcPts val="580"/>
              </a:spcBef>
              <a:spcAft>
                <a:spcPts val="0"/>
              </a:spcAft>
              <a:buFont typeface="+mj-lt"/>
              <a:buAutoNum type="arabicPeriod"/>
              <a:defRPr/>
            </a:pPr>
            <a:r>
              <a:rPr lang="en-US" dirty="0">
                <a:solidFill>
                  <a:srgbClr val="002060"/>
                </a:solidFill>
              </a:rPr>
              <a:t>Pneumococcal </a:t>
            </a:r>
            <a:r>
              <a:rPr lang="en-US" dirty="0" err="1" smtClean="0">
                <a:solidFill>
                  <a:srgbClr val="002060"/>
                </a:solidFill>
              </a:rPr>
              <a:t>Congugate</a:t>
            </a:r>
            <a:r>
              <a:rPr lang="en-US" dirty="0" smtClean="0">
                <a:solidFill>
                  <a:srgbClr val="002060"/>
                </a:solidFill>
              </a:rPr>
              <a:t> 13 </a:t>
            </a:r>
            <a:r>
              <a:rPr lang="en-US" dirty="0" err="1" smtClean="0">
                <a:solidFill>
                  <a:srgbClr val="002060"/>
                </a:solidFill>
              </a:rPr>
              <a:t>valent</a:t>
            </a:r>
            <a:endParaRPr lang="en-US" dirty="0" smtClean="0">
              <a:solidFill>
                <a:srgbClr val="002060"/>
              </a:solidFill>
            </a:endParaRPr>
          </a:p>
          <a:p>
            <a:pPr marL="514350" indent="-514350" eaLnBrk="1" fontAlgn="auto" hangingPunct="1">
              <a:spcBef>
                <a:spcPts val="580"/>
              </a:spcBef>
              <a:spcAft>
                <a:spcPts val="0"/>
              </a:spcAft>
              <a:buFont typeface="+mj-lt"/>
              <a:buAutoNum type="arabicPeriod"/>
              <a:defRPr/>
            </a:pPr>
            <a:r>
              <a:rPr lang="en-US" dirty="0" smtClean="0">
                <a:solidFill>
                  <a:srgbClr val="002060"/>
                </a:solidFill>
              </a:rPr>
              <a:t>Haemophilus influenza type b (</a:t>
            </a:r>
            <a:r>
              <a:rPr lang="en-US" dirty="0" err="1" smtClean="0">
                <a:solidFill>
                  <a:srgbClr val="002060"/>
                </a:solidFill>
              </a:rPr>
              <a:t>Hib</a:t>
            </a:r>
            <a:r>
              <a:rPr lang="en-US" dirty="0" smtClean="0">
                <a:solidFill>
                  <a:srgbClr val="002060"/>
                </a:solidFill>
              </a:rPr>
              <a:t>)</a:t>
            </a:r>
          </a:p>
          <a:p>
            <a:pPr marL="514350" indent="-514350" eaLnBrk="1" fontAlgn="auto" hangingPunct="1">
              <a:spcBef>
                <a:spcPts val="580"/>
              </a:spcBef>
              <a:spcAft>
                <a:spcPts val="0"/>
              </a:spcAft>
              <a:buFont typeface="+mj-lt"/>
              <a:buAutoNum type="arabicPeriod"/>
              <a:defRPr/>
            </a:pPr>
            <a:r>
              <a:rPr lang="en-US" dirty="0" smtClean="0">
                <a:solidFill>
                  <a:srgbClr val="002060"/>
                </a:solidFill>
              </a:rPr>
              <a:t>Hepatitis A,B</a:t>
            </a:r>
          </a:p>
          <a:p>
            <a:pPr marL="514350" indent="-514350" eaLnBrk="1" fontAlgn="auto" hangingPunct="1">
              <a:spcBef>
                <a:spcPts val="580"/>
              </a:spcBef>
              <a:spcAft>
                <a:spcPts val="0"/>
              </a:spcAft>
              <a:buFont typeface="+mj-lt"/>
              <a:buAutoNum type="arabicPeriod"/>
              <a:defRPr/>
            </a:pPr>
            <a:r>
              <a:rPr lang="en-US" dirty="0" smtClean="0">
                <a:solidFill>
                  <a:srgbClr val="002060"/>
                </a:solidFill>
              </a:rPr>
              <a:t>Measles, Mumps,Rubella (</a:t>
            </a:r>
            <a:r>
              <a:rPr lang="en-US" dirty="0" err="1" smtClean="0">
                <a:solidFill>
                  <a:srgbClr val="002060"/>
                </a:solidFill>
              </a:rPr>
              <a:t>MMR</a:t>
            </a:r>
            <a:r>
              <a:rPr lang="en-US" dirty="0" smtClean="0"/>
              <a:t>)</a:t>
            </a:r>
          </a:p>
          <a:p>
            <a:pPr marL="514350" indent="-514350" eaLnBrk="1" fontAlgn="auto" hangingPunct="1">
              <a:spcBef>
                <a:spcPts val="580"/>
              </a:spcBef>
              <a:spcAft>
                <a:spcPts val="0"/>
              </a:spcAft>
              <a:buFont typeface="+mj-lt"/>
              <a:buAutoNum type="arabicPeriod"/>
              <a:defRPr/>
            </a:pPr>
            <a:r>
              <a:rPr lang="en-US" dirty="0" smtClean="0">
                <a:solidFill>
                  <a:srgbClr val="002060"/>
                </a:solidFill>
              </a:rPr>
              <a:t>Rubella</a:t>
            </a:r>
            <a:endParaRPr lang="en-US" dirty="0" smtClean="0"/>
          </a:p>
          <a:p>
            <a:pPr marL="514350" indent="-514350" eaLnBrk="1" fontAlgn="auto" hangingPunct="1">
              <a:spcBef>
                <a:spcPts val="580"/>
              </a:spcBef>
              <a:spcAft>
                <a:spcPts val="0"/>
              </a:spcAft>
              <a:buFont typeface="+mj-lt"/>
              <a:buAutoNum type="arabicPeriod"/>
              <a:defRPr/>
            </a:pPr>
            <a:r>
              <a:rPr lang="en-US" dirty="0" smtClean="0">
                <a:solidFill>
                  <a:srgbClr val="002060"/>
                </a:solidFill>
              </a:rPr>
              <a:t>Meningococcal ACWY135</a:t>
            </a:r>
          </a:p>
          <a:p>
            <a:pPr marL="514350" indent="-514350" eaLnBrk="1" fontAlgn="auto" hangingPunct="1">
              <a:spcBef>
                <a:spcPts val="580"/>
              </a:spcBef>
              <a:spcAft>
                <a:spcPts val="0"/>
              </a:spcAft>
              <a:buFont typeface="+mj-lt"/>
              <a:buAutoNum type="arabicPeriod"/>
              <a:defRPr/>
            </a:pPr>
            <a:r>
              <a:rPr lang="en-US" dirty="0" smtClean="0">
                <a:solidFill>
                  <a:srgbClr val="002060"/>
                </a:solidFill>
              </a:rPr>
              <a:t>Rabies</a:t>
            </a:r>
          </a:p>
          <a:p>
            <a:pPr marL="514350" indent="-514350" eaLnBrk="1" fontAlgn="auto" hangingPunct="1">
              <a:spcBef>
                <a:spcPts val="580"/>
              </a:spcBef>
              <a:spcAft>
                <a:spcPts val="0"/>
              </a:spcAft>
              <a:buFont typeface="+mj-lt"/>
              <a:buAutoNum type="arabicPeriod"/>
              <a:defRPr/>
            </a:pPr>
            <a:r>
              <a:rPr lang="en-US" dirty="0" err="1" smtClean="0"/>
              <a:t>Tetanus,diphtheria</a:t>
            </a:r>
            <a:r>
              <a:rPr lang="en-US" dirty="0" smtClean="0"/>
              <a:t>, pertussis (Tdap)</a:t>
            </a:r>
          </a:p>
          <a:p>
            <a:pPr marL="514350" indent="-514350" eaLnBrk="1" fontAlgn="auto" hangingPunct="1">
              <a:spcBef>
                <a:spcPts val="580"/>
              </a:spcBef>
              <a:spcAft>
                <a:spcPts val="0"/>
              </a:spcAft>
              <a:buFont typeface="+mj-lt"/>
              <a:buAutoNum type="arabicPeriod"/>
              <a:defRPr/>
            </a:pPr>
            <a:r>
              <a:rPr lang="en-US" dirty="0" smtClean="0">
                <a:solidFill>
                  <a:srgbClr val="002060"/>
                </a:solidFill>
              </a:rPr>
              <a:t>Tetanus Toxoid (TT)</a:t>
            </a:r>
          </a:p>
          <a:p>
            <a:pPr marL="514350" indent="-514350" eaLnBrk="1" fontAlgn="auto" hangingPunct="1">
              <a:spcBef>
                <a:spcPts val="580"/>
              </a:spcBef>
              <a:spcAft>
                <a:spcPts val="0"/>
              </a:spcAft>
              <a:buFont typeface="+mj-lt"/>
              <a:buAutoNum type="arabicPeriod"/>
              <a:defRPr/>
            </a:pPr>
            <a:r>
              <a:rPr lang="en-US" dirty="0" smtClean="0">
                <a:solidFill>
                  <a:srgbClr val="002060"/>
                </a:solidFill>
              </a:rPr>
              <a:t>Varicella</a:t>
            </a:r>
          </a:p>
          <a:p>
            <a:pPr marL="514350" indent="-514350" eaLnBrk="1" fontAlgn="auto" hangingPunct="1">
              <a:spcBef>
                <a:spcPts val="580"/>
              </a:spcBef>
              <a:spcAft>
                <a:spcPts val="0"/>
              </a:spcAft>
              <a:buFont typeface="+mj-lt"/>
              <a:buAutoNum type="arabicPeriod"/>
              <a:defRPr/>
            </a:pPr>
            <a:r>
              <a:rPr lang="en-US" dirty="0" smtClean="0">
                <a:solidFill>
                  <a:srgbClr val="002060"/>
                </a:solidFill>
              </a:rPr>
              <a:t>Yellow fever</a:t>
            </a:r>
          </a:p>
          <a:p>
            <a:pPr marL="514350" indent="-514350" eaLnBrk="1" fontAlgn="auto" hangingPunct="1">
              <a:spcBef>
                <a:spcPts val="580"/>
              </a:spcBef>
              <a:spcAft>
                <a:spcPts val="0"/>
              </a:spcAft>
              <a:buFont typeface="+mj-lt"/>
              <a:buAutoNum type="arabicPeriod"/>
              <a:defRPr/>
            </a:pPr>
            <a:r>
              <a:rPr lang="en-US" dirty="0" smtClean="0">
                <a:solidFill>
                  <a:srgbClr val="002060"/>
                </a:solidFill>
              </a:rPr>
              <a:t>Typhoid</a:t>
            </a:r>
          </a:p>
          <a:p>
            <a:pPr marL="274320" indent="-274320" eaLnBrk="1" fontAlgn="auto" hangingPunct="1">
              <a:spcBef>
                <a:spcPts val="580"/>
              </a:spcBef>
              <a:spcAft>
                <a:spcPts val="0"/>
              </a:spcAft>
              <a:buFont typeface="Wingdings 2"/>
              <a:buChar char=""/>
              <a:defRPr/>
            </a:pPr>
            <a:endParaRPr lang="en-US" dirty="0"/>
          </a:p>
        </p:txBody>
      </p:sp>
      <p:sp>
        <p:nvSpPr>
          <p:cNvPr id="2" name="Slide Number Placeholder 1"/>
          <p:cNvSpPr>
            <a:spLocks noGrp="1"/>
          </p:cNvSpPr>
          <p:nvPr>
            <p:ph type="sldNum" sz="quarter" idx="4294967295"/>
          </p:nvPr>
        </p:nvSpPr>
        <p:spPr>
          <a:xfrm>
            <a:off x="6553200" y="6248400"/>
            <a:ext cx="1905000" cy="457200"/>
          </a:xfrm>
          <a:prstGeom prst="rect">
            <a:avLst/>
          </a:prstGeom>
        </p:spPr>
        <p:txBody>
          <a:bodyPr/>
          <a:lstStyle/>
          <a:p>
            <a:pPr>
              <a:defRPr/>
            </a:pPr>
            <a:fld id="{3A87E979-D13B-496B-A88A-11CACDCCE9A5}" type="slidenum">
              <a:rPr lang="en-US" smtClean="0">
                <a:solidFill>
                  <a:srgbClr val="FFFFFF"/>
                </a:solidFill>
              </a:rPr>
              <a:pPr>
                <a:defRPr/>
              </a:pPr>
              <a:t>35</a:t>
            </a:fld>
            <a:endParaRPr lang="en-US">
              <a:solidFill>
                <a:srgbClr val="FFFFFF"/>
              </a:solidFill>
            </a:endParaRPr>
          </a:p>
        </p:txBody>
      </p:sp>
      <p:sp>
        <p:nvSpPr>
          <p:cNvPr id="7" name="Rectangle 6"/>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Types of </a:t>
            </a:r>
            <a:r>
              <a:rPr lang="en-US" sz="4000" b="1" dirty="0" smtClean="0"/>
              <a:t>vaccines for adults at risk:</a:t>
            </a:r>
            <a:endParaRPr lang="en-US" sz="4000" b="1" dirty="0"/>
          </a:p>
        </p:txBody>
      </p:sp>
    </p:spTree>
    <p:extLst>
      <p:ext uri="{BB962C8B-B14F-4D97-AF65-F5344CB8AC3E}">
        <p14:creationId xmlns="" xmlns:p14="http://schemas.microsoft.com/office/powerpoint/2010/main" val="41093679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HAAD, MOH, DHA adult immunization guidelines</a:t>
            </a:r>
            <a:endParaRPr lang="en-US" sz="3200"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295400"/>
            <a:ext cx="9143999" cy="525779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Line 4"/>
          <p:cNvSpPr>
            <a:spLocks noChangeShapeType="1"/>
          </p:cNvSpPr>
          <p:nvPr/>
        </p:nvSpPr>
        <p:spPr bwMode="auto">
          <a:xfrm>
            <a:off x="609599" y="12954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37220552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endParaRPr lang="en-US" smtClean="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3652874336"/>
              </p:ext>
            </p:extLst>
          </p:nvPr>
        </p:nvGraphicFramePr>
        <p:xfrm>
          <a:off x="0" y="76200"/>
          <a:ext cx="9144000" cy="6781800"/>
        </p:xfrm>
        <a:graphic>
          <a:graphicData uri="http://schemas.openxmlformats.org/drawingml/2006/table">
            <a:tbl>
              <a:tblPr/>
              <a:tblGrid>
                <a:gridCol w="3048000"/>
                <a:gridCol w="3048000"/>
                <a:gridCol w="3048000"/>
              </a:tblGrid>
              <a:tr h="135255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cs typeface="Times New Roman" pitchFamily="18" charset="0"/>
                        </a:rPr>
                        <a:t>Vaccine</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cs typeface="Times New Roman" pitchFamily="18" charset="0"/>
                        </a:rPr>
                        <a:t>Indication</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cs typeface="Times New Roman" pitchFamily="18" charset="0"/>
                        </a:rPr>
                        <a:t>Schedule</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2925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Calibri" pitchFamily="34" charset="0"/>
                          <a:cs typeface="Times New Roman" pitchFamily="18" charset="0"/>
                        </a:rPr>
                        <a:t>Tetanus </a:t>
                      </a:r>
                      <a:r>
                        <a:rPr kumimoji="0" lang="en-US" sz="2800" b="0" i="0" u="none" strike="noStrike" cap="none" normalizeH="0" baseline="0" dirty="0" err="1" smtClean="0">
                          <a:ln>
                            <a:noFill/>
                          </a:ln>
                          <a:solidFill>
                            <a:srgbClr val="000000"/>
                          </a:solidFill>
                          <a:effectLst/>
                          <a:latin typeface="Calibri" pitchFamily="34" charset="0"/>
                          <a:cs typeface="Times New Roman" pitchFamily="18" charset="0"/>
                        </a:rPr>
                        <a:t>Toxoid</a:t>
                      </a:r>
                      <a:r>
                        <a:rPr kumimoji="0" lang="en-US" sz="2800" b="0" i="0" u="none" strike="noStrike" cap="none" normalizeH="0" baseline="0" dirty="0" smtClean="0">
                          <a:ln>
                            <a:noFill/>
                          </a:ln>
                          <a:solidFill>
                            <a:srgbClr val="000000"/>
                          </a:solidFill>
                          <a:effectLst/>
                          <a:latin typeface="Calibri" pitchFamily="34" charset="0"/>
                          <a:cs typeface="Times New Roman" pitchFamily="18" charset="0"/>
                        </a:rPr>
                        <a:t> (TT)</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c>
                  <a:txBody>
                    <a:bodyPr/>
                    <a:lstStyle/>
                    <a:p>
                      <a:pPr marL="342900" marR="0" lvl="0" indent="-342900" algn="l" defTabSz="914400" rtl="0" eaLnBrk="1" fontAlgn="base" latinLnBrk="0" hangingPunct="1">
                        <a:lnSpc>
                          <a:spcPct val="115000"/>
                        </a:lnSpc>
                        <a:spcBef>
                          <a:spcPct val="0"/>
                        </a:spcBef>
                        <a:spcAft>
                          <a:spcPct val="0"/>
                        </a:spcAft>
                        <a:buClrTx/>
                        <a:buSzTx/>
                        <a:buFont typeface="Wingdings" pitchFamily="2" charset="2"/>
                        <a:buChar char=""/>
                        <a:tabLst>
                          <a:tab pos="196850" algn="l"/>
                        </a:tabLst>
                      </a:pPr>
                      <a:r>
                        <a:rPr kumimoji="0" lang="en-US" sz="2800" b="0" i="0" u="none" strike="noStrike" cap="none" normalizeH="0" baseline="0" dirty="0" smtClean="0">
                          <a:ln>
                            <a:noFill/>
                          </a:ln>
                          <a:solidFill>
                            <a:srgbClr val="000000"/>
                          </a:solidFill>
                          <a:effectLst/>
                          <a:latin typeface="Calibri" pitchFamily="34" charset="0"/>
                          <a:cs typeface="Times New Roman" pitchFamily="18" charset="0"/>
                        </a:rPr>
                        <a:t>Post tetanus-prone wound</a:t>
                      </a:r>
                      <a:endParaRPr kumimoji="0" lang="en-US" sz="2800" b="0" i="0" u="none" strike="noStrike" cap="none" normalizeH="0" baseline="0" dirty="0" smtClean="0">
                        <a:ln>
                          <a:noFill/>
                        </a:ln>
                        <a:solidFill>
                          <a:srgbClr val="000000"/>
                        </a:solidFill>
                        <a:effectLst/>
                        <a:latin typeface="Calibri" pitchFamily="34" charset="0"/>
                        <a:ea typeface="Times New Roman" pitchFamily="18" charset="0"/>
                        <a:cs typeface="Wingdings" pitchFamily="2" charset="2"/>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Calibri" pitchFamily="34" charset="0"/>
                          <a:cs typeface="Times New Roman" pitchFamily="18" charset="0"/>
                        </a:rPr>
                        <a:t>Single dose as booster</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r>
            </a:tbl>
          </a:graphicData>
        </a:graphic>
      </p:graphicFrame>
    </p:spTree>
    <p:extLst>
      <p:ext uri="{BB962C8B-B14F-4D97-AF65-F5344CB8AC3E}">
        <p14:creationId xmlns="" xmlns:p14="http://schemas.microsoft.com/office/powerpoint/2010/main" val="18104167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US" smtClean="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2199015097"/>
              </p:ext>
            </p:extLst>
          </p:nvPr>
        </p:nvGraphicFramePr>
        <p:xfrm>
          <a:off x="0" y="76200"/>
          <a:ext cx="9067800" cy="6705600"/>
        </p:xfrm>
        <a:graphic>
          <a:graphicData uri="http://schemas.openxmlformats.org/drawingml/2006/table">
            <a:tbl>
              <a:tblPr/>
              <a:tblGrid>
                <a:gridCol w="1600200"/>
                <a:gridCol w="5410200"/>
                <a:gridCol w="2057400"/>
              </a:tblGrid>
              <a:tr h="9144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cs typeface="Times New Roman" pitchFamily="18" charset="0"/>
                        </a:rPr>
                        <a:t>Vaccine</a:t>
                      </a:r>
                      <a:endPar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cs typeface="Times New Roman" pitchFamily="18" charset="0"/>
                        </a:rPr>
                        <a:t>Indication</a:t>
                      </a:r>
                      <a:endPar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cs typeface="Times New Roman" pitchFamily="18" charset="0"/>
                        </a:rPr>
                        <a:t>Schedule</a:t>
                      </a:r>
                      <a:endPar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7912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3200" b="0" i="0" u="none" strike="noStrike" cap="none" normalizeH="0" baseline="0" dirty="0" smtClean="0">
                          <a:ln>
                            <a:noFill/>
                          </a:ln>
                          <a:solidFill>
                            <a:srgbClr val="000000"/>
                          </a:solidFill>
                          <a:effectLst/>
                          <a:latin typeface="Calibri" pitchFamily="34" charset="0"/>
                          <a:cs typeface="Times New Roman" pitchFamily="18" charset="0"/>
                        </a:rPr>
                        <a:t>Varicella</a:t>
                      </a:r>
                      <a:endParaRPr kumimoji="0" lang="en-US" sz="3200" b="0" i="0" u="none" strike="noStrike" cap="none" normalizeH="0" baseline="0" dirty="0" smtClean="0">
                        <a:ln>
                          <a:noFill/>
                        </a:ln>
                        <a:solidFill>
                          <a:srgbClr val="000000"/>
                        </a:solidFill>
                        <a:effectLst/>
                        <a:latin typeface="Calibri" pitchFamily="34" charset="0"/>
                        <a:ea typeface="Times New Roman" pitchFamily="18" charset="0"/>
                        <a:cs typeface="Arial"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c>
                  <a:txBody>
                    <a:bodyPr/>
                    <a:lstStyle/>
                    <a:p>
                      <a:pPr marL="342900" marR="0" lvl="0" indent="-342900" algn="l" defTabSz="914400" rtl="0" eaLnBrk="1" fontAlgn="base" latinLnBrk="0" hangingPunct="1">
                        <a:lnSpc>
                          <a:spcPct val="115000"/>
                        </a:lnSpc>
                        <a:spcBef>
                          <a:spcPct val="0"/>
                        </a:spcBef>
                        <a:spcAft>
                          <a:spcPct val="0"/>
                        </a:spcAft>
                        <a:buClrTx/>
                        <a:buSzTx/>
                        <a:buFont typeface="Wingdings" pitchFamily="2" charset="2"/>
                        <a:buChar char=""/>
                        <a:tabLst>
                          <a:tab pos="196850" algn="l"/>
                        </a:tabLst>
                      </a:pPr>
                      <a:r>
                        <a:rPr kumimoji="0" lang="en-US" sz="2000" b="1" i="0" u="none" strike="noStrike" cap="none" normalizeH="0" baseline="0" dirty="0" smtClean="0">
                          <a:ln>
                            <a:noFill/>
                          </a:ln>
                          <a:solidFill>
                            <a:srgbClr val="002060"/>
                          </a:solidFill>
                          <a:effectLst>
                            <a:outerShdw blurRad="38100" dist="38100" dir="2700000" algn="tl">
                              <a:srgbClr val="000000">
                                <a:alpha val="43137"/>
                              </a:srgbClr>
                            </a:outerShdw>
                          </a:effectLst>
                          <a:latin typeface="Calibri" pitchFamily="34" charset="0"/>
                          <a:cs typeface="Times New Roman" pitchFamily="18" charset="0"/>
                        </a:rPr>
                        <a:t>All unvaccinated healthcare professionals </a:t>
                      </a:r>
                      <a:r>
                        <a:rPr kumimoji="0" lang="en-US" sz="2000" b="0" i="0" u="none" strike="noStrike" cap="none" normalizeH="0" baseline="0" dirty="0" smtClean="0">
                          <a:ln>
                            <a:noFill/>
                          </a:ln>
                          <a:solidFill>
                            <a:srgbClr val="000000"/>
                          </a:solidFill>
                          <a:effectLst/>
                          <a:latin typeface="Calibri" pitchFamily="34" charset="0"/>
                          <a:cs typeface="Times New Roman" pitchFamily="18" charset="0"/>
                        </a:rPr>
                        <a:t>who have no serologic proof of immunity, prior vaccination, or history of varicella disease or herpes zoster</a:t>
                      </a:r>
                      <a:endParaRPr kumimoji="0" lang="en-US" sz="2000" b="0" i="0" u="none" strike="noStrike" cap="none" normalizeH="0" baseline="0" dirty="0" smtClean="0">
                        <a:ln>
                          <a:noFill/>
                        </a:ln>
                        <a:solidFill>
                          <a:srgbClr val="000000"/>
                        </a:solidFill>
                        <a:effectLst/>
                        <a:latin typeface="Calibri" pitchFamily="34" charset="0"/>
                        <a:ea typeface="Times New Roman" pitchFamily="18" charset="0"/>
                        <a:cs typeface="Wingdings" pitchFamily="2" charset="2"/>
                      </a:endParaRPr>
                    </a:p>
                    <a:p>
                      <a:pPr marL="342900" marR="0" lvl="0" indent="-342900" algn="l" defTabSz="914400" rtl="0" eaLnBrk="1" fontAlgn="base" latinLnBrk="0" hangingPunct="1">
                        <a:lnSpc>
                          <a:spcPct val="115000"/>
                        </a:lnSpc>
                        <a:spcBef>
                          <a:spcPct val="0"/>
                        </a:spcBef>
                        <a:spcAft>
                          <a:spcPct val="0"/>
                        </a:spcAft>
                        <a:buClrTx/>
                        <a:buSzTx/>
                        <a:buFont typeface="Wingdings" pitchFamily="2" charset="2"/>
                        <a:buChar char=""/>
                        <a:tabLst>
                          <a:tab pos="196850" algn="l"/>
                        </a:tabLst>
                      </a:pPr>
                      <a:r>
                        <a:rPr kumimoji="0" lang="en-US" sz="2000" b="1" i="0" u="none" strike="noStrike" cap="none" normalizeH="0" baseline="0" dirty="0" smtClean="0">
                          <a:ln>
                            <a:noFill/>
                          </a:ln>
                          <a:solidFill>
                            <a:srgbClr val="002060"/>
                          </a:solidFill>
                          <a:effectLst>
                            <a:outerShdw blurRad="38100" dist="38100" dir="2700000" algn="tl">
                              <a:srgbClr val="000000">
                                <a:alpha val="43137"/>
                              </a:srgbClr>
                            </a:outerShdw>
                          </a:effectLst>
                          <a:latin typeface="Calibri" pitchFamily="34" charset="0"/>
                          <a:cs typeface="Times New Roman" pitchFamily="18" charset="0"/>
                        </a:rPr>
                        <a:t>Contacts</a:t>
                      </a:r>
                      <a:r>
                        <a:rPr kumimoji="0" lang="en-US" sz="2000" b="0" i="0" u="none" strike="noStrike" cap="none" normalizeH="0" baseline="0" dirty="0" smtClean="0">
                          <a:ln>
                            <a:noFill/>
                          </a:ln>
                          <a:solidFill>
                            <a:srgbClr val="000000"/>
                          </a:solidFill>
                          <a:effectLst/>
                          <a:latin typeface="Calibri" pitchFamily="34" charset="0"/>
                          <a:cs typeface="Times New Roman" pitchFamily="18" charset="0"/>
                        </a:rPr>
                        <a:t> of a case which are defined as people who have:</a:t>
                      </a:r>
                    </a:p>
                    <a:p>
                      <a:pPr marL="342900" marR="0" lvl="0" indent="-342900" algn="l" defTabSz="914400" rtl="0" eaLnBrk="1" fontAlgn="base" latinLnBrk="0" hangingPunct="1">
                        <a:lnSpc>
                          <a:spcPct val="115000"/>
                        </a:lnSpc>
                        <a:spcBef>
                          <a:spcPct val="0"/>
                        </a:spcBef>
                        <a:spcAft>
                          <a:spcPct val="0"/>
                        </a:spcAft>
                        <a:buClrTx/>
                        <a:buSzTx/>
                        <a:buFont typeface="Wingdings" pitchFamily="2" charset="2"/>
                        <a:buChar char=""/>
                        <a:tabLst>
                          <a:tab pos="196850" algn="l"/>
                        </a:tabLst>
                      </a:pPr>
                      <a:r>
                        <a:rPr kumimoji="0" lang="en-US" sz="2000" b="0" i="0" u="none" strike="noStrike" cap="none" normalizeH="0" baseline="0" dirty="0" smtClean="0">
                          <a:ln>
                            <a:noFill/>
                          </a:ln>
                          <a:solidFill>
                            <a:srgbClr val="000000"/>
                          </a:solidFill>
                          <a:effectLst/>
                          <a:latin typeface="Calibri" pitchFamily="34" charset="0"/>
                          <a:cs typeface="Times New Roman" pitchFamily="18" charset="0"/>
                        </a:rPr>
                        <a:t>Direct face to face contact with a symptomatic patient</a:t>
                      </a:r>
                    </a:p>
                    <a:p>
                      <a:pPr marL="342900" marR="0" lvl="0" indent="-342900" algn="l" defTabSz="914400" rtl="0" eaLnBrk="1" fontAlgn="base" latinLnBrk="0" hangingPunct="1">
                        <a:lnSpc>
                          <a:spcPct val="115000"/>
                        </a:lnSpc>
                        <a:spcBef>
                          <a:spcPct val="0"/>
                        </a:spcBef>
                        <a:spcAft>
                          <a:spcPct val="0"/>
                        </a:spcAft>
                        <a:buClrTx/>
                        <a:buSzTx/>
                        <a:buFont typeface="Wingdings" pitchFamily="2" charset="2"/>
                        <a:buChar char=""/>
                        <a:tabLst>
                          <a:tab pos="196850" algn="l"/>
                        </a:tabLst>
                      </a:pPr>
                      <a:r>
                        <a:rPr kumimoji="0" lang="en-US" sz="2000" b="0" i="0" u="none" strike="noStrike" cap="none" normalizeH="0" baseline="0" dirty="0" smtClean="0">
                          <a:ln>
                            <a:noFill/>
                          </a:ln>
                          <a:solidFill>
                            <a:srgbClr val="000000"/>
                          </a:solidFill>
                          <a:effectLst/>
                          <a:latin typeface="Calibri" pitchFamily="34" charset="0"/>
                          <a:cs typeface="Times New Roman" pitchFamily="18" charset="0"/>
                        </a:rPr>
                        <a:t>Shared confined space in close proximity for a prolonged period of time, such as &gt; 1hour, with a symptomatic patient or </a:t>
                      </a:r>
                    </a:p>
                    <a:p>
                      <a:pPr marL="342900" marR="0" lvl="0" indent="-342900" algn="l" defTabSz="914400" rtl="0" eaLnBrk="1" fontAlgn="base" latinLnBrk="0" hangingPunct="1">
                        <a:lnSpc>
                          <a:spcPct val="115000"/>
                        </a:lnSpc>
                        <a:spcBef>
                          <a:spcPct val="0"/>
                        </a:spcBef>
                        <a:spcAft>
                          <a:spcPct val="0"/>
                        </a:spcAft>
                        <a:buClrTx/>
                        <a:buSzTx/>
                        <a:buFont typeface="Wingdings" pitchFamily="2" charset="2"/>
                        <a:buChar char=""/>
                        <a:tabLst>
                          <a:tab pos="196850" algn="l"/>
                        </a:tabLst>
                      </a:pPr>
                      <a:r>
                        <a:rPr kumimoji="0" lang="en-US" sz="2000" b="0" i="0" u="none" strike="noStrike" cap="none" normalizeH="0" baseline="0" dirty="0" smtClean="0">
                          <a:ln>
                            <a:noFill/>
                          </a:ln>
                          <a:solidFill>
                            <a:srgbClr val="000000"/>
                          </a:solidFill>
                          <a:effectLst/>
                          <a:latin typeface="Calibri" pitchFamily="34" charset="0"/>
                          <a:cs typeface="Times New Roman" pitchFamily="18" charset="0"/>
                        </a:rPr>
                        <a:t>Direct contact with respiratory, oral, or nasal secretions from a symptomatic patient</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sz="3200" b="0" i="0" u="none" strike="noStrike" cap="none" normalizeH="0" baseline="0" dirty="0" smtClean="0">
                        <a:ln>
                          <a:noFill/>
                        </a:ln>
                        <a:solidFill>
                          <a:srgbClr val="000000"/>
                        </a:solidFill>
                        <a:effectLst/>
                        <a:latin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cs typeface="Times New Roman" pitchFamily="18" charset="0"/>
                        </a:rPr>
                        <a:t>-Two doses, 4-8 weeks apart</a:t>
                      </a:r>
                      <a:endParaRPr kumimoji="0" lang="en-US" sz="2400" b="0" i="0" u="none" strike="noStrike" cap="none" normalizeH="0" baseline="0" dirty="0" smtClean="0">
                        <a:ln>
                          <a:noFill/>
                        </a:ln>
                        <a:solidFill>
                          <a:srgbClr val="000000"/>
                        </a:solidFill>
                        <a:effectLst/>
                        <a:latin typeface="Calibri" pitchFamily="34" charset="0"/>
                        <a:ea typeface="Times New Roman" pitchFamily="18" charset="0"/>
                        <a:cs typeface="Arial"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alibri" pitchFamily="34" charset="0"/>
                          <a:cs typeface="Times New Roman" pitchFamily="18" charset="0"/>
                        </a:rPr>
                        <a:t>-Provide Varicella vaccine </a:t>
                      </a:r>
                      <a:r>
                        <a:rPr kumimoji="0" lang="en-US" sz="2400" b="0" i="0" u="sng" strike="noStrike" cap="none" normalizeH="0" baseline="0" dirty="0" smtClean="0">
                          <a:ln>
                            <a:noFill/>
                          </a:ln>
                          <a:solidFill>
                            <a:srgbClr val="000000"/>
                          </a:solidFill>
                          <a:effectLst/>
                          <a:latin typeface="Calibri" pitchFamily="34" charset="0"/>
                          <a:cs typeface="Times New Roman" pitchFamily="18" charset="0"/>
                        </a:rPr>
                        <a:t>within three days</a:t>
                      </a:r>
                      <a:r>
                        <a:rPr kumimoji="0" lang="en-US" sz="2400" b="0" i="0" u="none" strike="noStrike" cap="none" normalizeH="0" baseline="0" dirty="0" smtClean="0">
                          <a:ln>
                            <a:noFill/>
                          </a:ln>
                          <a:solidFill>
                            <a:srgbClr val="000000"/>
                          </a:solidFill>
                          <a:effectLst/>
                          <a:latin typeface="Calibri" pitchFamily="34" charset="0"/>
                          <a:cs typeface="Times New Roman" pitchFamily="18" charset="0"/>
                        </a:rPr>
                        <a:t> , maximum is </a:t>
                      </a:r>
                      <a:r>
                        <a:rPr kumimoji="0" lang="en-US" sz="2400" b="0" i="0" u="sng" strike="noStrike" cap="none" normalizeH="0" baseline="0" dirty="0" smtClean="0">
                          <a:ln>
                            <a:noFill/>
                          </a:ln>
                          <a:solidFill>
                            <a:srgbClr val="000000"/>
                          </a:solidFill>
                          <a:effectLst/>
                          <a:latin typeface="Calibri" pitchFamily="34" charset="0"/>
                          <a:cs typeface="Times New Roman" pitchFamily="18" charset="0"/>
                        </a:rPr>
                        <a:t>five days</a:t>
                      </a:r>
                      <a:r>
                        <a:rPr kumimoji="0" lang="en-US" sz="2400" b="0" i="0" u="none" strike="noStrike" cap="none" normalizeH="0" baseline="0" dirty="0" smtClean="0">
                          <a:ln>
                            <a:noFill/>
                          </a:ln>
                          <a:solidFill>
                            <a:srgbClr val="000000"/>
                          </a:solidFill>
                          <a:effectLst/>
                          <a:latin typeface="Calibri" pitchFamily="34" charset="0"/>
                          <a:cs typeface="Times New Roman" pitchFamily="18" charset="0"/>
                        </a:rPr>
                        <a:t> after </a:t>
                      </a:r>
                      <a:r>
                        <a:rPr kumimoji="0" lang="en-US" sz="2400" b="1" i="0" u="none" strike="noStrike" cap="none" normalizeH="0" baseline="0" dirty="0" smtClean="0">
                          <a:ln>
                            <a:noFill/>
                          </a:ln>
                          <a:solidFill>
                            <a:srgbClr val="002060"/>
                          </a:solidFill>
                          <a:effectLst>
                            <a:outerShdw blurRad="38100" dist="38100" dir="2700000" algn="tl">
                              <a:srgbClr val="000000">
                                <a:alpha val="43137"/>
                              </a:srgbClr>
                            </a:outerShdw>
                          </a:effectLst>
                          <a:latin typeface="Calibri" pitchFamily="34" charset="0"/>
                          <a:cs typeface="Times New Roman" pitchFamily="18" charset="0"/>
                        </a:rPr>
                        <a:t>exposure</a:t>
                      </a:r>
                      <a:r>
                        <a:rPr kumimoji="0" lang="en-US" sz="2400" b="0" i="0" u="none" strike="noStrike" cap="none" normalizeH="0" baseline="0" dirty="0" smtClean="0">
                          <a:ln>
                            <a:noFill/>
                          </a:ln>
                          <a:solidFill>
                            <a:srgbClr val="000000"/>
                          </a:solidFill>
                          <a:effectLst/>
                          <a:latin typeface="Calibri" pitchFamily="34" charset="0"/>
                          <a:cs typeface="Times New Roman" pitchFamily="18" charset="0"/>
                        </a:rPr>
                        <a:t> to chickenpox case</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r>
            </a:tbl>
          </a:graphicData>
        </a:graphic>
      </p:graphicFrame>
    </p:spTree>
    <p:extLst>
      <p:ext uri="{BB962C8B-B14F-4D97-AF65-F5344CB8AC3E}">
        <p14:creationId xmlns="" xmlns:p14="http://schemas.microsoft.com/office/powerpoint/2010/main" val="6851365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741941129"/>
              </p:ext>
            </p:extLst>
          </p:nvPr>
        </p:nvGraphicFramePr>
        <p:xfrm>
          <a:off x="457200" y="304800"/>
          <a:ext cx="8229600" cy="4860658"/>
        </p:xfrm>
        <a:graphic>
          <a:graphicData uri="http://schemas.openxmlformats.org/drawingml/2006/table">
            <a:tbl>
              <a:tblPr firstRow="1" bandRow="1">
                <a:tableStyleId>{5C22544A-7EE6-4342-B048-85BDC9FD1C3A}</a:tableStyleId>
              </a:tblPr>
              <a:tblGrid>
                <a:gridCol w="1447800"/>
                <a:gridCol w="4038600"/>
                <a:gridCol w="2743200"/>
              </a:tblGrid>
              <a:tr h="838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Vaccine</a:t>
                      </a:r>
                      <a:endParaRPr lang="en-US" sz="2400" b="1"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kern="1200" baseline="0" dirty="0" smtClean="0">
                          <a:solidFill>
                            <a:schemeClr val="tx1"/>
                          </a:solidFill>
                          <a:latin typeface="+mn-lt"/>
                          <a:ea typeface="+mn-ea"/>
                          <a:cs typeface="+mn-cs"/>
                        </a:rPr>
                        <a:t>Indication</a:t>
                      </a:r>
                      <a:endParaRPr lang="en-US" sz="2800" b="1"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kern="1200" baseline="0" dirty="0" smtClean="0">
                          <a:solidFill>
                            <a:schemeClr val="tx1"/>
                          </a:solidFill>
                          <a:latin typeface="+mn-lt"/>
                          <a:ea typeface="+mn-ea"/>
                          <a:cs typeface="+mn-cs"/>
                        </a:rPr>
                        <a:t>Schedule</a:t>
                      </a:r>
                      <a:endParaRPr lang="en-US" sz="2800" b="1" dirty="0" smtClean="0">
                        <a:solidFill>
                          <a:schemeClr val="tx1"/>
                        </a:solidFill>
                      </a:endParaRPr>
                    </a:p>
                  </a:txBody>
                  <a:tcPr/>
                </a:tc>
              </a:tr>
              <a:tr h="4022458">
                <a:tc>
                  <a:txBody>
                    <a:bodyPr/>
                    <a:lstStyle/>
                    <a:p>
                      <a:r>
                        <a:rPr lang="en-US" sz="2400" b="1" i="0" u="none" strike="noStrike" kern="1200" baseline="0" dirty="0" smtClean="0">
                          <a:solidFill>
                            <a:schemeClr val="dk1"/>
                          </a:solidFill>
                          <a:latin typeface="+mn-lt"/>
                          <a:ea typeface="+mn-ea"/>
                          <a:cs typeface="+mn-cs"/>
                        </a:rPr>
                        <a:t>Measles</a:t>
                      </a:r>
                    </a:p>
                    <a:p>
                      <a:r>
                        <a:rPr lang="en-US" sz="2400" b="1" i="0" u="none" strike="noStrike" kern="1200" baseline="0" dirty="0" smtClean="0">
                          <a:solidFill>
                            <a:schemeClr val="dk1"/>
                          </a:solidFill>
                          <a:latin typeface="+mn-lt"/>
                          <a:ea typeface="+mn-ea"/>
                          <a:cs typeface="+mn-cs"/>
                        </a:rPr>
                        <a:t>mumps,</a:t>
                      </a:r>
                    </a:p>
                    <a:p>
                      <a:r>
                        <a:rPr lang="en-US" sz="2400" b="1" i="0" u="none" strike="noStrike" kern="1200" baseline="0" dirty="0" smtClean="0">
                          <a:solidFill>
                            <a:schemeClr val="dk1"/>
                          </a:solidFill>
                          <a:latin typeface="+mn-lt"/>
                          <a:ea typeface="+mn-ea"/>
                          <a:cs typeface="+mn-cs"/>
                        </a:rPr>
                        <a:t>rubella</a:t>
                      </a:r>
                    </a:p>
                    <a:p>
                      <a:r>
                        <a:rPr lang="en-US" sz="2400" b="1" i="0" u="none" strike="noStrike" kern="1200" baseline="0" dirty="0" smtClean="0">
                          <a:solidFill>
                            <a:schemeClr val="dk1"/>
                          </a:solidFill>
                          <a:latin typeface="+mn-lt"/>
                          <a:ea typeface="+mn-ea"/>
                          <a:cs typeface="+mn-cs"/>
                        </a:rPr>
                        <a:t>(MMR)</a:t>
                      </a:r>
                      <a:endParaRPr lang="en-US" sz="2400" b="1" dirty="0"/>
                    </a:p>
                  </a:txBody>
                  <a:tcPr/>
                </a:tc>
                <a:tc>
                  <a:txBody>
                    <a:bodyPr/>
                    <a:lstStyle/>
                    <a:p>
                      <a:pPr marL="285750" indent="-285750">
                        <a:buFont typeface="Arial" panose="020B0604020202020204" pitchFamily="34" charset="0"/>
                        <a:buChar char="•"/>
                      </a:pPr>
                      <a:r>
                        <a:rPr lang="en-US" sz="2800" b="1" i="0" u="none" strike="noStrike" kern="1200" baseline="0" dirty="0" smtClean="0">
                          <a:solidFill>
                            <a:schemeClr val="dk1"/>
                          </a:solidFill>
                          <a:latin typeface="+mn-lt"/>
                          <a:ea typeface="+mn-ea"/>
                          <a:cs typeface="+mn-cs"/>
                        </a:rPr>
                        <a:t> Premarital Program in case of unavailability of Rubella vaccine</a:t>
                      </a:r>
                    </a:p>
                    <a:p>
                      <a:pPr marL="285750" indent="-285750">
                        <a:buFont typeface="Arial" panose="020B0604020202020204" pitchFamily="34" charset="0"/>
                        <a:buChar char="•"/>
                      </a:pPr>
                      <a:r>
                        <a:rPr lang="en-US" sz="2800" b="1" i="0" u="none" strike="noStrike" kern="1200" baseline="0" dirty="0" smtClean="0">
                          <a:solidFill>
                            <a:schemeClr val="dk1"/>
                          </a:solidFill>
                          <a:latin typeface="+mn-lt"/>
                          <a:ea typeface="+mn-ea"/>
                          <a:cs typeface="+mn-cs"/>
                        </a:rPr>
                        <a:t>Contacts of a case</a:t>
                      </a:r>
                      <a:endParaRPr lang="en-US" sz="2800" b="1" dirty="0"/>
                    </a:p>
                  </a:txBody>
                  <a:tcPr/>
                </a:tc>
                <a:tc>
                  <a:txBody>
                    <a:bodyPr/>
                    <a:lstStyle/>
                    <a:p>
                      <a:r>
                        <a:rPr lang="en-US" sz="2800" b="1" i="0" u="none" strike="noStrike" kern="1200" baseline="0" dirty="0" smtClean="0">
                          <a:solidFill>
                            <a:srgbClr val="C00000"/>
                          </a:solidFill>
                          <a:effectLst>
                            <a:outerShdw blurRad="38100" dist="38100" dir="2700000" algn="tl">
                              <a:srgbClr val="000000">
                                <a:alpha val="43137"/>
                              </a:srgbClr>
                            </a:outerShdw>
                          </a:effectLst>
                          <a:latin typeface="+mn-lt"/>
                          <a:ea typeface="+mn-ea"/>
                          <a:cs typeface="+mn-cs"/>
                        </a:rPr>
                        <a:t>Two doses, 4 weeks apart</a:t>
                      </a:r>
                      <a:endParaRPr lang="en-US" sz="2800" b="1" dirty="0">
                        <a:solidFill>
                          <a:srgbClr val="C00000"/>
                        </a:solidFill>
                        <a:effectLst>
                          <a:outerShdw blurRad="38100" dist="38100" dir="2700000" algn="tl">
                            <a:srgbClr val="000000">
                              <a:alpha val="43137"/>
                            </a:srgbClr>
                          </a:outerShdw>
                        </a:effectLst>
                      </a:endParaRPr>
                    </a:p>
                  </a:txBody>
                  <a:tcPr/>
                </a:tc>
              </a:tr>
            </a:tbl>
          </a:graphicData>
        </a:graphic>
      </p:graphicFrame>
      <p:sp>
        <p:nvSpPr>
          <p:cNvPr id="2" name="Slide Number Placeholder 1"/>
          <p:cNvSpPr>
            <a:spLocks noGrp="1"/>
          </p:cNvSpPr>
          <p:nvPr>
            <p:ph type="sldNum" sz="quarter" idx="4294967295"/>
          </p:nvPr>
        </p:nvSpPr>
        <p:spPr>
          <a:xfrm>
            <a:off x="6553200" y="6248400"/>
            <a:ext cx="1905000" cy="457200"/>
          </a:xfrm>
          <a:prstGeom prst="rect">
            <a:avLst/>
          </a:prstGeom>
        </p:spPr>
        <p:txBody>
          <a:bodyPr/>
          <a:lstStyle/>
          <a:p>
            <a:pPr>
              <a:defRPr/>
            </a:pPr>
            <a:fld id="{3A87E979-D13B-496B-A88A-11CACDCCE9A5}" type="slidenum">
              <a:rPr lang="en-US" smtClean="0">
                <a:solidFill>
                  <a:srgbClr val="FFFFFF"/>
                </a:solidFill>
              </a:rPr>
              <a:pPr>
                <a:defRPr/>
              </a:pPr>
              <a:t>39</a:t>
            </a:fld>
            <a:endParaRPr lang="en-US">
              <a:solidFill>
                <a:srgbClr val="FFFFFF"/>
              </a:solidFill>
            </a:endParaRPr>
          </a:p>
        </p:txBody>
      </p:sp>
    </p:spTree>
    <p:extLst>
      <p:ext uri="{BB962C8B-B14F-4D97-AF65-F5344CB8AC3E}">
        <p14:creationId xmlns="" xmlns:p14="http://schemas.microsoft.com/office/powerpoint/2010/main" val="20644126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657389218"/>
              </p:ext>
            </p:extLst>
          </p:nvPr>
        </p:nvGraphicFramePr>
        <p:xfrm>
          <a:off x="228601" y="228600"/>
          <a:ext cx="8610599" cy="6019800"/>
        </p:xfrm>
        <a:graphic>
          <a:graphicData uri="http://schemas.openxmlformats.org/drawingml/2006/table">
            <a:tbl>
              <a:tblPr firstRow="1" bandRow="1">
                <a:tableStyleId>{5C22544A-7EE6-4342-B048-85BDC9FD1C3A}</a:tableStyleId>
              </a:tblPr>
              <a:tblGrid>
                <a:gridCol w="1355372"/>
                <a:gridCol w="5580944"/>
                <a:gridCol w="1674283"/>
              </a:tblGrid>
              <a:tr h="10855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kern="1200" baseline="0" dirty="0" smtClean="0">
                          <a:solidFill>
                            <a:schemeClr val="tx1"/>
                          </a:solidFill>
                          <a:latin typeface="+mn-lt"/>
                          <a:ea typeface="+mn-ea"/>
                          <a:cs typeface="+mn-cs"/>
                        </a:rPr>
                        <a:t>Vaccine</a:t>
                      </a:r>
                      <a:endParaRPr lang="en-US" sz="2000" dirty="0" smtClean="0">
                        <a:solidFill>
                          <a:schemeClr val="tx1"/>
                        </a:solidFill>
                      </a:endParaRPr>
                    </a:p>
                    <a:p>
                      <a:endParaRPr lang="en-US" sz="2000" dirty="0" smtClean="0">
                        <a:solidFill>
                          <a:schemeClr val="tx1"/>
                        </a:solidFill>
                      </a:endParaRPr>
                    </a:p>
                    <a:p>
                      <a:endParaRPr lang="en-US" sz="20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kern="1200" baseline="0" dirty="0" smtClean="0">
                          <a:solidFill>
                            <a:schemeClr val="tx1"/>
                          </a:solidFill>
                          <a:latin typeface="+mn-lt"/>
                          <a:ea typeface="+mn-ea"/>
                          <a:cs typeface="+mn-cs"/>
                        </a:rPr>
                        <a:t>Indication</a:t>
                      </a:r>
                      <a:endParaRPr lang="en-US" sz="2000" dirty="0" smtClean="0">
                        <a:solidFill>
                          <a:schemeClr val="tx1"/>
                        </a:solidFill>
                      </a:endParaRPr>
                    </a:p>
                    <a:p>
                      <a:endParaRPr lang="en-US" sz="20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kern="1200" baseline="0" dirty="0" smtClean="0">
                          <a:solidFill>
                            <a:schemeClr val="tx1"/>
                          </a:solidFill>
                          <a:latin typeface="+mn-lt"/>
                          <a:ea typeface="+mn-ea"/>
                          <a:cs typeface="+mn-cs"/>
                        </a:rPr>
                        <a:t>Schedule</a:t>
                      </a:r>
                      <a:endParaRPr lang="en-US" sz="2000" dirty="0" smtClean="0">
                        <a:solidFill>
                          <a:schemeClr val="tx1"/>
                        </a:solidFill>
                      </a:endParaRPr>
                    </a:p>
                    <a:p>
                      <a:endParaRPr lang="en-US" sz="2000" dirty="0">
                        <a:solidFill>
                          <a:schemeClr val="tx1"/>
                        </a:solidFill>
                      </a:endParaRPr>
                    </a:p>
                  </a:txBody>
                  <a:tcPr/>
                </a:tc>
              </a:tr>
              <a:tr h="4934262">
                <a:tc>
                  <a:txBody>
                    <a:bodyPr/>
                    <a:lstStyle/>
                    <a:p>
                      <a:r>
                        <a:rPr lang="en-US" sz="1800" b="1" i="0" u="none" strike="noStrike" kern="1200" baseline="0" dirty="0" smtClean="0">
                          <a:solidFill>
                            <a:schemeClr val="dk1"/>
                          </a:solidFill>
                          <a:latin typeface="+mn-lt"/>
                          <a:ea typeface="+mn-ea"/>
                          <a:cs typeface="+mn-cs"/>
                        </a:rPr>
                        <a:t>Seasonal</a:t>
                      </a:r>
                    </a:p>
                    <a:p>
                      <a:r>
                        <a:rPr lang="en-US" sz="1800" b="1" i="0" u="none" strike="noStrike" kern="1200" baseline="0" dirty="0" smtClean="0">
                          <a:solidFill>
                            <a:schemeClr val="dk1"/>
                          </a:solidFill>
                          <a:latin typeface="+mn-lt"/>
                          <a:ea typeface="+mn-ea"/>
                          <a:cs typeface="+mn-cs"/>
                        </a:rPr>
                        <a:t>Influenza</a:t>
                      </a:r>
                    </a:p>
                    <a:p>
                      <a:r>
                        <a:rPr lang="en-US" sz="1800" b="1" i="0" u="none" strike="noStrike" kern="1200" baseline="0" dirty="0" smtClean="0">
                          <a:solidFill>
                            <a:schemeClr val="dk1"/>
                          </a:solidFill>
                          <a:latin typeface="+mn-lt"/>
                          <a:ea typeface="+mn-ea"/>
                          <a:cs typeface="+mn-cs"/>
                        </a:rPr>
                        <a:t>(Flu)</a:t>
                      </a:r>
                      <a:endParaRPr lang="en-US" dirty="0"/>
                    </a:p>
                  </a:txBody>
                  <a:tcPr/>
                </a:tc>
                <a:tc>
                  <a:txBody>
                    <a:bodyPr/>
                    <a:lstStyle/>
                    <a:p>
                      <a:pPr marL="285750" indent="-285750">
                        <a:buFont typeface="Arial" panose="020B0604020202020204" pitchFamily="34" charset="0"/>
                        <a:buChar char="•"/>
                      </a:pPr>
                      <a:r>
                        <a:rPr lang="en-US" sz="1800" b="0" i="0" u="none" strike="noStrike" kern="1200" baseline="0" dirty="0" smtClean="0">
                          <a:solidFill>
                            <a:schemeClr val="dk1"/>
                          </a:solidFill>
                          <a:latin typeface="+mn-lt"/>
                          <a:ea typeface="+mn-ea"/>
                          <a:cs typeface="+mn-cs"/>
                        </a:rPr>
                        <a:t> Hajj and Umrah pilgrims</a:t>
                      </a:r>
                    </a:p>
                    <a:p>
                      <a:pPr marL="285750" indent="-285750">
                        <a:buFont typeface="Arial" panose="020B0604020202020204" pitchFamily="34" charset="0"/>
                        <a:buChar char="•"/>
                      </a:pPr>
                      <a:r>
                        <a:rPr lang="en-US" sz="1800" b="0" i="0" u="none" strike="noStrike" kern="1200" baseline="0" dirty="0" smtClean="0">
                          <a:solidFill>
                            <a:schemeClr val="dk1"/>
                          </a:solidFill>
                          <a:latin typeface="+mn-lt"/>
                          <a:ea typeface="+mn-ea"/>
                          <a:cs typeface="+mn-cs"/>
                        </a:rPr>
                        <a:t> All Adults ≥ 65years</a:t>
                      </a:r>
                    </a:p>
                    <a:p>
                      <a:pPr marL="285750" indent="-285750">
                        <a:buFont typeface="Arial" panose="020B0604020202020204" pitchFamily="34" charset="0"/>
                        <a:buChar char="•"/>
                      </a:pPr>
                      <a:r>
                        <a:rPr lang="en-US" sz="1800" b="0" i="0" u="none" strike="noStrike" kern="1200" baseline="0" dirty="0" smtClean="0">
                          <a:solidFill>
                            <a:schemeClr val="dk1"/>
                          </a:solidFill>
                          <a:latin typeface="+mn-lt"/>
                          <a:ea typeface="+mn-ea"/>
                          <a:cs typeface="+mn-cs"/>
                        </a:rPr>
                        <a:t> &lt; 65 years Adults at high risk which</a:t>
                      </a:r>
                    </a:p>
                    <a:p>
                      <a:r>
                        <a:rPr lang="en-US" sz="1800" b="0" i="0" u="none" strike="noStrike" kern="1200" baseline="0" dirty="0" smtClean="0">
                          <a:solidFill>
                            <a:schemeClr val="dk1"/>
                          </a:solidFill>
                          <a:latin typeface="+mn-lt"/>
                          <a:ea typeface="+mn-ea"/>
                          <a:cs typeface="+mn-cs"/>
                        </a:rPr>
                        <a:t>include the following :</a:t>
                      </a:r>
                    </a:p>
                    <a:p>
                      <a:r>
                        <a:rPr lang="en-US" sz="1800" b="1" i="0" u="none" strike="noStrike" kern="1200" baseline="0" dirty="0" smtClean="0">
                          <a:solidFill>
                            <a:schemeClr val="dk1"/>
                          </a:solidFill>
                          <a:latin typeface="+mn-lt"/>
                          <a:ea typeface="+mn-ea"/>
                          <a:cs typeface="+mn-cs"/>
                          <a:sym typeface="Wingdings 2"/>
                        </a:rPr>
                        <a:t>  </a:t>
                      </a:r>
                      <a:r>
                        <a:rPr lang="en-US" sz="1800" b="0" i="0" u="none" strike="noStrike" kern="1200" baseline="0" dirty="0" err="1" smtClean="0">
                          <a:solidFill>
                            <a:schemeClr val="dk1"/>
                          </a:solidFill>
                          <a:latin typeface="+mn-lt"/>
                          <a:ea typeface="+mn-ea"/>
                          <a:cs typeface="+mn-cs"/>
                        </a:rPr>
                        <a:t>immunocompromising</a:t>
                      </a:r>
                      <a:r>
                        <a:rPr lang="en-US" sz="1800" b="0" i="0" u="none" strike="noStrike" kern="1200" baseline="0" dirty="0" smtClean="0">
                          <a:solidFill>
                            <a:schemeClr val="dk1"/>
                          </a:solidFill>
                          <a:latin typeface="+mn-lt"/>
                          <a:ea typeface="+mn-ea"/>
                          <a:cs typeface="+mn-cs"/>
                        </a:rPr>
                        <a:t> conditions</a:t>
                      </a:r>
                    </a:p>
                    <a:p>
                      <a:r>
                        <a:rPr lang="en-US" sz="2000" b="1" i="0" u="none" strike="noStrike" kern="1200" baseline="0" dirty="0" smtClean="0">
                          <a:solidFill>
                            <a:srgbClr val="C00000"/>
                          </a:solidFill>
                          <a:effectLst>
                            <a:outerShdw blurRad="38100" dist="38100" dir="2700000" algn="tl">
                              <a:srgbClr val="000000">
                                <a:alpha val="43137"/>
                              </a:srgbClr>
                            </a:outerShdw>
                          </a:effectLst>
                          <a:latin typeface="+mn-lt"/>
                          <a:ea typeface="+mn-ea"/>
                          <a:cs typeface="+mn-cs"/>
                          <a:sym typeface="Wingdings 2"/>
                        </a:rPr>
                        <a:t>  </a:t>
                      </a:r>
                      <a:r>
                        <a:rPr lang="en-US" sz="2000" b="1" i="0" u="none" strike="noStrike" kern="1200" baseline="0" dirty="0" smtClean="0">
                          <a:solidFill>
                            <a:srgbClr val="C00000"/>
                          </a:solidFill>
                          <a:effectLst>
                            <a:outerShdw blurRad="38100" dist="38100" dir="2700000" algn="tl">
                              <a:srgbClr val="000000">
                                <a:alpha val="43137"/>
                              </a:srgbClr>
                            </a:outerShdw>
                          </a:effectLst>
                          <a:latin typeface="+mn-lt"/>
                          <a:ea typeface="+mn-ea"/>
                          <a:cs typeface="+mn-cs"/>
                        </a:rPr>
                        <a:t>Diabetes</a:t>
                      </a:r>
                    </a:p>
                    <a:p>
                      <a:r>
                        <a:rPr lang="en-US" sz="1800" b="1" i="0" u="none" strike="noStrike" kern="1200" baseline="0" dirty="0" smtClean="0">
                          <a:solidFill>
                            <a:schemeClr val="dk1"/>
                          </a:solidFill>
                          <a:latin typeface="+mn-lt"/>
                          <a:ea typeface="+mn-ea"/>
                          <a:cs typeface="+mn-cs"/>
                          <a:sym typeface="Wingdings 2"/>
                        </a:rPr>
                        <a:t>  </a:t>
                      </a:r>
                      <a:r>
                        <a:rPr lang="en-US" sz="1800" b="0" i="0" u="none" strike="noStrike" kern="1200" baseline="0" dirty="0" smtClean="0">
                          <a:solidFill>
                            <a:schemeClr val="dk1"/>
                          </a:solidFill>
                          <a:latin typeface="+mn-lt"/>
                          <a:ea typeface="+mn-ea"/>
                          <a:cs typeface="+mn-cs"/>
                        </a:rPr>
                        <a:t>Chronic cardiovascular disease</a:t>
                      </a:r>
                    </a:p>
                    <a:p>
                      <a:r>
                        <a:rPr lang="en-US" sz="1800" b="0" i="0" u="none" strike="noStrike" kern="1200" baseline="0" dirty="0" smtClean="0">
                          <a:solidFill>
                            <a:schemeClr val="dk1"/>
                          </a:solidFill>
                          <a:latin typeface="+mn-lt"/>
                          <a:ea typeface="+mn-ea"/>
                          <a:cs typeface="+mn-cs"/>
                        </a:rPr>
                        <a:t>(except hypertension)</a:t>
                      </a:r>
                    </a:p>
                    <a:p>
                      <a:r>
                        <a:rPr lang="en-US" sz="1800" b="1" i="0" u="none" strike="noStrike" kern="1200" baseline="0" dirty="0" smtClean="0">
                          <a:solidFill>
                            <a:schemeClr val="dk1"/>
                          </a:solidFill>
                          <a:latin typeface="+mn-lt"/>
                          <a:ea typeface="+mn-ea"/>
                          <a:cs typeface="+mn-cs"/>
                          <a:sym typeface="Wingdings 2"/>
                        </a:rPr>
                        <a:t>  </a:t>
                      </a:r>
                      <a:r>
                        <a:rPr lang="en-US" sz="1800" b="0" i="0" u="none" strike="noStrike" kern="1200" baseline="0" dirty="0" smtClean="0">
                          <a:solidFill>
                            <a:schemeClr val="dk1"/>
                          </a:solidFill>
                          <a:latin typeface="+mn-lt"/>
                          <a:ea typeface="+mn-ea"/>
                          <a:cs typeface="+mn-cs"/>
                        </a:rPr>
                        <a:t>Chronic lung disease(including </a:t>
                      </a:r>
                      <a:r>
                        <a:rPr lang="en-US" sz="2000" b="1" i="0" u="none" strike="noStrike" kern="1200" baseline="0" dirty="0" smtClean="0">
                          <a:solidFill>
                            <a:srgbClr val="C00000"/>
                          </a:solidFill>
                          <a:effectLst>
                            <a:outerShdw blurRad="38100" dist="38100" dir="2700000" algn="tl">
                              <a:srgbClr val="000000">
                                <a:alpha val="43137"/>
                              </a:srgbClr>
                            </a:outerShdw>
                          </a:effectLst>
                          <a:latin typeface="+mn-lt"/>
                          <a:ea typeface="+mn-ea"/>
                          <a:cs typeface="+mn-cs"/>
                        </a:rPr>
                        <a:t>Asthma</a:t>
                      </a:r>
                      <a:r>
                        <a:rPr lang="en-US" sz="1800" b="0" i="0" u="none" strike="noStrike" kern="1200" baseline="0" dirty="0" smtClean="0">
                          <a:solidFill>
                            <a:schemeClr val="dk1"/>
                          </a:solidFill>
                          <a:latin typeface="+mn-lt"/>
                          <a:ea typeface="+mn-ea"/>
                          <a:cs typeface="+mn-cs"/>
                        </a:rPr>
                        <a:t>)</a:t>
                      </a:r>
                    </a:p>
                    <a:p>
                      <a:r>
                        <a:rPr lang="en-US" sz="1800" b="1" i="0" u="none" strike="noStrike" kern="1200" baseline="0" dirty="0" smtClean="0">
                          <a:solidFill>
                            <a:schemeClr val="dk1"/>
                          </a:solidFill>
                          <a:latin typeface="+mn-lt"/>
                          <a:ea typeface="+mn-ea"/>
                          <a:cs typeface="+mn-cs"/>
                          <a:sym typeface="Wingdings 2"/>
                        </a:rPr>
                        <a:t>  </a:t>
                      </a:r>
                      <a:r>
                        <a:rPr lang="en-US" sz="1800" b="0" i="0" u="none" strike="noStrike" kern="1200" baseline="0" dirty="0" smtClean="0">
                          <a:solidFill>
                            <a:schemeClr val="dk1"/>
                          </a:solidFill>
                          <a:latin typeface="+mn-lt"/>
                          <a:ea typeface="+mn-ea"/>
                          <a:cs typeface="+mn-cs"/>
                        </a:rPr>
                        <a:t>Chronic alcoholism</a:t>
                      </a:r>
                    </a:p>
                    <a:p>
                      <a:r>
                        <a:rPr lang="en-US" sz="1800" b="1" i="0" u="none" strike="noStrike" kern="1200" baseline="0" dirty="0" smtClean="0">
                          <a:solidFill>
                            <a:schemeClr val="dk1"/>
                          </a:solidFill>
                          <a:latin typeface="+mn-lt"/>
                          <a:ea typeface="+mn-ea"/>
                          <a:cs typeface="+mn-cs"/>
                          <a:sym typeface="Wingdings 2"/>
                        </a:rPr>
                        <a:t>  </a:t>
                      </a:r>
                      <a:r>
                        <a:rPr lang="en-US" sz="1800" b="0" i="0" u="none" strike="noStrike" kern="1200" baseline="0" dirty="0" err="1" smtClean="0">
                          <a:solidFill>
                            <a:schemeClr val="dk1"/>
                          </a:solidFill>
                          <a:latin typeface="+mn-lt"/>
                          <a:ea typeface="+mn-ea"/>
                          <a:cs typeface="+mn-cs"/>
                        </a:rPr>
                        <a:t>Asplenia</a:t>
                      </a:r>
                      <a:r>
                        <a:rPr lang="en-US" sz="1800" b="0" i="0" u="none" strike="noStrike" kern="1200" baseline="0" dirty="0" smtClean="0">
                          <a:solidFill>
                            <a:schemeClr val="dk1"/>
                          </a:solidFill>
                          <a:latin typeface="+mn-lt"/>
                          <a:ea typeface="+mn-ea"/>
                          <a:cs typeface="+mn-cs"/>
                        </a:rPr>
                        <a:t> (including elective</a:t>
                      </a:r>
                      <a:r>
                        <a:rPr lang="en-US" sz="2400" b="1" i="0" u="none" strike="noStrike" kern="1200" baseline="0" dirty="0" smtClean="0">
                          <a:solidFill>
                            <a:schemeClr val="dk1"/>
                          </a:solidFill>
                          <a:latin typeface="+mn-lt"/>
                          <a:ea typeface="+mn-ea"/>
                          <a:cs typeface="+mn-cs"/>
                        </a:rPr>
                        <a:t> </a:t>
                      </a:r>
                      <a:r>
                        <a:rPr lang="en-US" sz="1800" b="0" i="0" u="none" strike="noStrike" kern="1200" baseline="0" dirty="0" err="1" smtClean="0">
                          <a:solidFill>
                            <a:schemeClr val="dk1"/>
                          </a:solidFill>
                          <a:latin typeface="+mn-lt"/>
                          <a:ea typeface="+mn-ea"/>
                          <a:cs typeface="+mn-cs"/>
                        </a:rPr>
                        <a:t>splenectomy</a:t>
                      </a:r>
                      <a:r>
                        <a:rPr lang="en-US" sz="1800" b="0" i="0" u="none" strike="noStrike" kern="1200" baseline="0" dirty="0" smtClean="0">
                          <a:solidFill>
                            <a:schemeClr val="dk1"/>
                          </a:solidFill>
                          <a:latin typeface="+mn-lt"/>
                          <a:ea typeface="+mn-ea"/>
                          <a:cs typeface="+mn-cs"/>
                        </a:rPr>
                        <a:t> and persistent complement component deficiencies)</a:t>
                      </a:r>
                    </a:p>
                    <a:p>
                      <a:r>
                        <a:rPr lang="en-US" sz="1800" b="1" i="0" u="none" strike="noStrike" kern="1200" baseline="0" dirty="0" smtClean="0">
                          <a:solidFill>
                            <a:schemeClr val="dk1"/>
                          </a:solidFill>
                          <a:latin typeface="+mn-lt"/>
                          <a:ea typeface="+mn-ea"/>
                          <a:cs typeface="+mn-cs"/>
                          <a:sym typeface="Wingdings 2"/>
                        </a:rPr>
                        <a:t>  </a:t>
                      </a:r>
                      <a:r>
                        <a:rPr lang="en-US" sz="1800" b="0" i="0" u="none" strike="noStrike" kern="1200" baseline="0" dirty="0" smtClean="0">
                          <a:solidFill>
                            <a:schemeClr val="dk1"/>
                          </a:solidFill>
                          <a:latin typeface="+mn-lt"/>
                          <a:ea typeface="+mn-ea"/>
                          <a:cs typeface="+mn-cs"/>
                        </a:rPr>
                        <a:t>Chronic liver disease</a:t>
                      </a:r>
                    </a:p>
                    <a:p>
                      <a:r>
                        <a:rPr lang="en-US" sz="1800" b="1" i="0" u="none" strike="noStrike" kern="1200" baseline="0" dirty="0" smtClean="0">
                          <a:solidFill>
                            <a:schemeClr val="dk1"/>
                          </a:solidFill>
                          <a:latin typeface="+mn-lt"/>
                          <a:ea typeface="+mn-ea"/>
                          <a:cs typeface="+mn-cs"/>
                          <a:sym typeface="Wingdings 2"/>
                        </a:rPr>
                        <a:t>  </a:t>
                      </a:r>
                      <a:r>
                        <a:rPr lang="en-US" sz="1800" b="0" i="0" u="none" strike="noStrike" kern="1200" baseline="0" dirty="0" smtClean="0">
                          <a:solidFill>
                            <a:schemeClr val="dk1"/>
                          </a:solidFill>
                          <a:latin typeface="+mn-lt"/>
                          <a:ea typeface="+mn-ea"/>
                          <a:cs typeface="+mn-cs"/>
                        </a:rPr>
                        <a:t>Kidney failure ,end stage renal disease, recipients of hemodialysis</a:t>
                      </a:r>
                    </a:p>
                    <a:p>
                      <a:r>
                        <a:rPr lang="en-US" sz="1800" b="1" i="0" u="none" strike="noStrike" kern="1200" baseline="0" dirty="0" smtClean="0">
                          <a:solidFill>
                            <a:schemeClr val="dk1"/>
                          </a:solidFill>
                          <a:latin typeface="+mn-lt"/>
                          <a:ea typeface="+mn-ea"/>
                          <a:cs typeface="+mn-cs"/>
                          <a:sym typeface="Wingdings 2"/>
                        </a:rPr>
                        <a:t>  </a:t>
                      </a:r>
                      <a:r>
                        <a:rPr lang="en-US" sz="1800" b="0" i="0" u="none" strike="noStrike" kern="1200" baseline="0" dirty="0" smtClean="0">
                          <a:solidFill>
                            <a:schemeClr val="dk1"/>
                          </a:solidFill>
                          <a:latin typeface="+mn-lt"/>
                          <a:ea typeface="+mn-ea"/>
                          <a:cs typeface="+mn-cs"/>
                        </a:rPr>
                        <a:t>chronic alcoholism, smoking</a:t>
                      </a:r>
                      <a:endParaRPr lang="en-US" dirty="0"/>
                    </a:p>
                  </a:txBody>
                  <a:tcPr/>
                </a:tc>
                <a:tc>
                  <a:txBody>
                    <a:bodyPr/>
                    <a:lstStyle/>
                    <a:p>
                      <a:r>
                        <a:rPr lang="en-US" sz="1800" b="1" i="0" u="none" strike="noStrike" kern="1200" baseline="0" dirty="0" smtClean="0">
                          <a:solidFill>
                            <a:srgbClr val="C00000"/>
                          </a:solidFill>
                          <a:effectLst>
                            <a:outerShdw blurRad="38100" dist="38100" dir="2700000" algn="tl">
                              <a:srgbClr val="000000">
                                <a:alpha val="43137"/>
                              </a:srgbClr>
                            </a:outerShdw>
                          </a:effectLst>
                          <a:latin typeface="+mn-lt"/>
                          <a:ea typeface="+mn-ea"/>
                          <a:cs typeface="+mn-cs"/>
                        </a:rPr>
                        <a:t>Single dose every year</a:t>
                      </a:r>
                      <a:r>
                        <a:rPr lang="en-US" sz="1800" b="0" i="0" u="none" strike="noStrike" kern="1200" baseline="0" dirty="0" smtClean="0">
                          <a:solidFill>
                            <a:schemeClr val="dk1"/>
                          </a:solidFill>
                          <a:latin typeface="+mn-lt"/>
                          <a:ea typeface="+mn-ea"/>
                          <a:cs typeface="+mn-cs"/>
                        </a:rPr>
                        <a:t>, using annual</a:t>
                      </a:r>
                    </a:p>
                    <a:p>
                      <a:r>
                        <a:rPr lang="en-US" sz="1800" b="0" i="0" u="none" strike="noStrike" kern="1200" baseline="0" dirty="0" smtClean="0">
                          <a:solidFill>
                            <a:schemeClr val="dk1"/>
                          </a:solidFill>
                          <a:latin typeface="+mn-lt"/>
                          <a:ea typeface="+mn-ea"/>
                          <a:cs typeface="+mn-cs"/>
                        </a:rPr>
                        <a:t>recommended vaccine formulation</a:t>
                      </a:r>
                      <a:endParaRPr lang="en-US" dirty="0"/>
                    </a:p>
                  </a:txBody>
                  <a:tcPr/>
                </a:tc>
              </a:tr>
            </a:tbl>
          </a:graphicData>
        </a:graphic>
      </p:graphicFrame>
    </p:spTree>
    <p:extLst>
      <p:ext uri="{BB962C8B-B14F-4D97-AF65-F5344CB8AC3E}">
        <p14:creationId xmlns="" xmlns:p14="http://schemas.microsoft.com/office/powerpoint/2010/main" val="3858187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4115535448"/>
              </p:ext>
            </p:extLst>
          </p:nvPr>
        </p:nvGraphicFramePr>
        <p:xfrm>
          <a:off x="381000" y="271890"/>
          <a:ext cx="8229600" cy="5001150"/>
        </p:xfrm>
        <a:graphic>
          <a:graphicData uri="http://schemas.openxmlformats.org/drawingml/2006/table">
            <a:tbl>
              <a:tblPr firstRow="1" bandRow="1">
                <a:tableStyleId>{5C22544A-7EE6-4342-B048-85BDC9FD1C3A}</a:tableStyleId>
              </a:tblPr>
              <a:tblGrid>
                <a:gridCol w="2362200"/>
                <a:gridCol w="3124200"/>
                <a:gridCol w="2743200"/>
              </a:tblGrid>
              <a:tr h="520590">
                <a:tc>
                  <a:txBody>
                    <a:bodyPr/>
                    <a:lstStyle/>
                    <a:p>
                      <a:r>
                        <a:rPr lang="en-US" sz="2800" b="1" i="0" u="none" strike="noStrike" kern="1200" baseline="0" dirty="0" smtClean="0">
                          <a:solidFill>
                            <a:schemeClr val="tx1"/>
                          </a:solidFill>
                          <a:latin typeface="+mn-lt"/>
                          <a:ea typeface="+mn-ea"/>
                          <a:cs typeface="+mn-cs"/>
                        </a:rPr>
                        <a:t>Vaccine</a:t>
                      </a:r>
                      <a:endParaRPr lang="en-US" sz="2800" dirty="0">
                        <a:solidFill>
                          <a:schemeClr val="tx1"/>
                        </a:solidFill>
                      </a:endParaRPr>
                    </a:p>
                  </a:txBody>
                  <a:tcPr/>
                </a:tc>
                <a:tc>
                  <a:txBody>
                    <a:bodyPr/>
                    <a:lstStyle/>
                    <a:p>
                      <a:r>
                        <a:rPr lang="en-US" sz="2800" b="1" i="0" u="none" strike="noStrike" kern="1200" baseline="0" dirty="0" smtClean="0">
                          <a:solidFill>
                            <a:schemeClr val="tx1"/>
                          </a:solidFill>
                          <a:latin typeface="+mn-lt"/>
                          <a:ea typeface="+mn-ea"/>
                          <a:cs typeface="+mn-cs"/>
                        </a:rPr>
                        <a:t>Indication</a:t>
                      </a:r>
                      <a:endParaRPr lang="en-US" sz="2800" dirty="0">
                        <a:solidFill>
                          <a:schemeClr val="tx1"/>
                        </a:solidFill>
                      </a:endParaRPr>
                    </a:p>
                  </a:txBody>
                  <a:tcPr/>
                </a:tc>
                <a:tc>
                  <a:txBody>
                    <a:bodyPr/>
                    <a:lstStyle/>
                    <a:p>
                      <a:r>
                        <a:rPr lang="en-US" sz="2800" b="1" i="0" u="none" strike="noStrike" kern="1200" baseline="0" dirty="0" smtClean="0">
                          <a:solidFill>
                            <a:schemeClr val="tx1"/>
                          </a:solidFill>
                          <a:latin typeface="+mn-lt"/>
                          <a:ea typeface="+mn-ea"/>
                          <a:cs typeface="+mn-cs"/>
                        </a:rPr>
                        <a:t>Schedule</a:t>
                      </a:r>
                      <a:endParaRPr lang="en-US" sz="2800" dirty="0">
                        <a:solidFill>
                          <a:schemeClr val="tx1"/>
                        </a:solidFill>
                      </a:endParaRPr>
                    </a:p>
                  </a:txBody>
                  <a:tcPr/>
                </a:tc>
              </a:tr>
              <a:tr h="3594210">
                <a:tc>
                  <a:txBody>
                    <a:bodyPr/>
                    <a:lstStyle/>
                    <a:p>
                      <a:r>
                        <a:rPr lang="en-US" sz="2400" b="1" i="0" u="none" strike="noStrike" kern="1200" baseline="0" dirty="0" err="1" smtClean="0">
                          <a:solidFill>
                            <a:schemeClr val="dk1"/>
                          </a:solidFill>
                          <a:latin typeface="+mn-lt"/>
                          <a:ea typeface="+mn-ea"/>
                          <a:cs typeface="+mn-cs"/>
                        </a:rPr>
                        <a:t>Haemophilus</a:t>
                      </a:r>
                      <a:endParaRPr lang="en-US" sz="2400" b="1" i="0" u="none" strike="noStrike" kern="1200" baseline="0" dirty="0" smtClean="0">
                        <a:solidFill>
                          <a:schemeClr val="dk1"/>
                        </a:solidFill>
                        <a:latin typeface="+mn-lt"/>
                        <a:ea typeface="+mn-ea"/>
                        <a:cs typeface="+mn-cs"/>
                      </a:endParaRPr>
                    </a:p>
                    <a:p>
                      <a:r>
                        <a:rPr lang="en-US" sz="2400" b="1" i="0" u="none" strike="noStrike" kern="1200" baseline="0" dirty="0" err="1" smtClean="0">
                          <a:solidFill>
                            <a:schemeClr val="dk1"/>
                          </a:solidFill>
                          <a:latin typeface="+mn-lt"/>
                          <a:ea typeface="+mn-ea"/>
                          <a:cs typeface="+mn-cs"/>
                        </a:rPr>
                        <a:t>influenzae</a:t>
                      </a:r>
                      <a:r>
                        <a:rPr lang="en-US" sz="2400" b="1" i="0" u="none" strike="noStrike" kern="1200" baseline="0" dirty="0" smtClean="0">
                          <a:solidFill>
                            <a:schemeClr val="dk1"/>
                          </a:solidFill>
                          <a:latin typeface="+mn-lt"/>
                          <a:ea typeface="+mn-ea"/>
                          <a:cs typeface="+mn-cs"/>
                        </a:rPr>
                        <a:t> type</a:t>
                      </a:r>
                    </a:p>
                    <a:p>
                      <a:r>
                        <a:rPr lang="en-US" sz="2400" b="1" i="0" u="none" strike="noStrike" kern="1200" baseline="0" dirty="0" smtClean="0">
                          <a:solidFill>
                            <a:schemeClr val="dk1"/>
                          </a:solidFill>
                          <a:latin typeface="+mn-lt"/>
                          <a:ea typeface="+mn-ea"/>
                          <a:cs typeface="+mn-cs"/>
                        </a:rPr>
                        <a:t>b (</a:t>
                      </a:r>
                      <a:r>
                        <a:rPr lang="en-US" sz="2400" b="1" i="0" u="none" strike="noStrike" kern="1200" baseline="0" dirty="0" err="1" smtClean="0">
                          <a:solidFill>
                            <a:schemeClr val="dk1"/>
                          </a:solidFill>
                          <a:latin typeface="+mn-lt"/>
                          <a:ea typeface="+mn-ea"/>
                          <a:cs typeface="+mn-cs"/>
                        </a:rPr>
                        <a:t>Hib</a:t>
                      </a:r>
                      <a:r>
                        <a:rPr lang="en-US" sz="2400" b="1" i="0" u="none" strike="noStrike" kern="1200" baseline="0" dirty="0" smtClean="0">
                          <a:solidFill>
                            <a:schemeClr val="dk1"/>
                          </a:solidFill>
                          <a:latin typeface="+mn-lt"/>
                          <a:ea typeface="+mn-ea"/>
                          <a:cs typeface="+mn-cs"/>
                        </a:rPr>
                        <a:t>)</a:t>
                      </a:r>
                      <a:endParaRPr lang="en-US" sz="2400" dirty="0"/>
                    </a:p>
                  </a:txBody>
                  <a:tcPr/>
                </a:tc>
                <a:tc>
                  <a:txBody>
                    <a:bodyPr/>
                    <a:lstStyle/>
                    <a:p>
                      <a:r>
                        <a:rPr lang="en-US" sz="2800" b="0" i="0" u="none" strike="noStrike" kern="1200" baseline="0" dirty="0" smtClean="0">
                          <a:solidFill>
                            <a:schemeClr val="dk1"/>
                          </a:solidFill>
                          <a:latin typeface="+mn-lt"/>
                          <a:ea typeface="+mn-ea"/>
                          <a:cs typeface="+mn-cs"/>
                        </a:rPr>
                        <a:t> The high risk group which include the following if they have not previously received </a:t>
                      </a:r>
                      <a:r>
                        <a:rPr lang="en-US" sz="2800" b="0" i="0" u="none" strike="noStrike" kern="1200" baseline="0" dirty="0" err="1" smtClean="0">
                          <a:solidFill>
                            <a:schemeClr val="dk1"/>
                          </a:solidFill>
                          <a:latin typeface="+mn-lt"/>
                          <a:ea typeface="+mn-ea"/>
                          <a:cs typeface="+mn-cs"/>
                        </a:rPr>
                        <a:t>Hib</a:t>
                      </a:r>
                      <a:r>
                        <a:rPr lang="en-US" sz="2800" b="0" i="0" u="none" strike="noStrike" kern="1200" baseline="0" dirty="0" smtClean="0">
                          <a:solidFill>
                            <a:schemeClr val="dk1"/>
                          </a:solidFill>
                          <a:latin typeface="+mn-lt"/>
                          <a:ea typeface="+mn-ea"/>
                          <a:cs typeface="+mn-cs"/>
                        </a:rPr>
                        <a:t> vaccine</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sickle cell disease</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leukemia</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HIV infection</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who have had a </a:t>
                      </a:r>
                      <a:r>
                        <a:rPr lang="en-US" sz="2400" b="0" i="0" u="none" strike="noStrike" kern="1200" baseline="0" dirty="0" err="1" smtClean="0">
                          <a:solidFill>
                            <a:schemeClr val="dk1"/>
                          </a:solidFill>
                          <a:latin typeface="+mn-lt"/>
                          <a:ea typeface="+mn-ea"/>
                          <a:cs typeface="+mn-cs"/>
                        </a:rPr>
                        <a:t>splenectomy</a:t>
                      </a:r>
                      <a:endParaRPr lang="en-US" sz="2400" dirty="0"/>
                    </a:p>
                  </a:txBody>
                  <a:tcPr/>
                </a:tc>
                <a:tc>
                  <a:txBody>
                    <a:bodyPr/>
                    <a:lstStyle/>
                    <a:p>
                      <a:r>
                        <a:rPr lang="en-US" sz="2800" b="1" i="0" u="none" strike="noStrike" kern="1200" baseline="0" dirty="0" smtClean="0">
                          <a:solidFill>
                            <a:srgbClr val="C00000"/>
                          </a:solidFill>
                          <a:effectLst>
                            <a:outerShdw blurRad="38100" dist="38100" dir="2700000" algn="tl">
                              <a:srgbClr val="000000">
                                <a:alpha val="43137"/>
                              </a:srgbClr>
                            </a:outerShdw>
                          </a:effectLst>
                          <a:latin typeface="+mn-lt"/>
                          <a:ea typeface="+mn-ea"/>
                          <a:cs typeface="+mn-cs"/>
                        </a:rPr>
                        <a:t>Single dose </a:t>
                      </a:r>
                      <a:r>
                        <a:rPr lang="en-US" sz="2800" b="0" i="0" u="none" strike="noStrike" kern="1200" baseline="0" dirty="0" smtClean="0">
                          <a:solidFill>
                            <a:schemeClr val="dk1"/>
                          </a:solidFill>
                          <a:latin typeface="+mn-lt"/>
                          <a:ea typeface="+mn-ea"/>
                          <a:cs typeface="+mn-cs"/>
                        </a:rPr>
                        <a:t>if they have not previously</a:t>
                      </a:r>
                    </a:p>
                    <a:p>
                      <a:r>
                        <a:rPr lang="en-US" sz="2800" b="0" i="0" u="none" strike="noStrike" kern="1200" baseline="0" dirty="0" smtClean="0">
                          <a:solidFill>
                            <a:schemeClr val="dk1"/>
                          </a:solidFill>
                          <a:latin typeface="+mn-lt"/>
                          <a:ea typeface="+mn-ea"/>
                          <a:cs typeface="+mn-cs"/>
                        </a:rPr>
                        <a:t>received </a:t>
                      </a:r>
                      <a:r>
                        <a:rPr lang="en-US" sz="2800" b="0" i="0" u="none" strike="noStrike" kern="1200" baseline="0" dirty="0" err="1" smtClean="0">
                          <a:solidFill>
                            <a:schemeClr val="dk1"/>
                          </a:solidFill>
                          <a:latin typeface="+mn-lt"/>
                          <a:ea typeface="+mn-ea"/>
                          <a:cs typeface="+mn-cs"/>
                        </a:rPr>
                        <a:t>Hib</a:t>
                      </a:r>
                      <a:r>
                        <a:rPr lang="en-US" sz="2800" b="0" i="0" u="none" strike="noStrike" kern="1200" baseline="0" dirty="0" smtClean="0">
                          <a:solidFill>
                            <a:schemeClr val="dk1"/>
                          </a:solidFill>
                          <a:latin typeface="+mn-lt"/>
                          <a:ea typeface="+mn-ea"/>
                          <a:cs typeface="+mn-cs"/>
                        </a:rPr>
                        <a:t> vaccine.</a:t>
                      </a:r>
                      <a:endParaRPr lang="en-US" sz="2800" dirty="0"/>
                    </a:p>
                  </a:txBody>
                  <a:tcPr/>
                </a:tc>
              </a:tr>
            </a:tbl>
          </a:graphicData>
        </a:graphic>
      </p:graphicFrame>
    </p:spTree>
    <p:extLst>
      <p:ext uri="{BB962C8B-B14F-4D97-AF65-F5344CB8AC3E}">
        <p14:creationId xmlns="" xmlns:p14="http://schemas.microsoft.com/office/powerpoint/2010/main" val="5680378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582625536"/>
              </p:ext>
            </p:extLst>
          </p:nvPr>
        </p:nvGraphicFramePr>
        <p:xfrm>
          <a:off x="381000" y="228600"/>
          <a:ext cx="8229600" cy="5669280"/>
        </p:xfrm>
        <a:graphic>
          <a:graphicData uri="http://schemas.openxmlformats.org/drawingml/2006/table">
            <a:tbl>
              <a:tblPr firstRow="1" bandRow="1">
                <a:tableStyleId>{5C22544A-7EE6-4342-B048-85BDC9FD1C3A}</a:tableStyleId>
              </a:tblPr>
              <a:tblGrid>
                <a:gridCol w="1524000"/>
                <a:gridCol w="5181600"/>
                <a:gridCol w="1524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Vaccine</a:t>
                      </a:r>
                      <a:endParaRPr lang="en-US" sz="2400"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i="0" u="none" strike="noStrike" kern="1200" baseline="0" dirty="0" smtClean="0">
                          <a:solidFill>
                            <a:schemeClr val="tx1"/>
                          </a:solidFill>
                          <a:latin typeface="+mn-lt"/>
                          <a:ea typeface="+mn-ea"/>
                          <a:cs typeface="+mn-cs"/>
                        </a:rPr>
                        <a:t>Indication</a:t>
                      </a:r>
                      <a:endParaRPr lang="en-US" sz="2400" dirty="0" smtClean="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kern="1200" baseline="0" dirty="0" smtClean="0">
                          <a:solidFill>
                            <a:schemeClr val="tx1"/>
                          </a:solidFill>
                          <a:latin typeface="+mn-lt"/>
                          <a:ea typeface="+mn-ea"/>
                          <a:cs typeface="+mn-cs"/>
                        </a:rPr>
                        <a:t>Schedule</a:t>
                      </a:r>
                      <a:endParaRPr lang="en-US" sz="2000" dirty="0" smtClean="0">
                        <a:solidFill>
                          <a:schemeClr val="tx1"/>
                        </a:solidFill>
                      </a:endParaRPr>
                    </a:p>
                  </a:txBody>
                  <a:tcPr/>
                </a:tc>
              </a:tr>
              <a:tr h="370840">
                <a:tc>
                  <a:txBody>
                    <a:bodyPr/>
                    <a:lstStyle/>
                    <a:p>
                      <a:r>
                        <a:rPr lang="en-US" sz="2400" b="1" i="0" u="none" strike="noStrike" kern="1200" baseline="0" dirty="0" smtClean="0">
                          <a:solidFill>
                            <a:schemeClr val="dk1"/>
                          </a:solidFill>
                          <a:latin typeface="+mn-lt"/>
                          <a:ea typeface="+mn-ea"/>
                          <a:cs typeface="+mn-cs"/>
                        </a:rPr>
                        <a:t>Hepatitis B</a:t>
                      </a:r>
                      <a:endParaRPr lang="en-US" sz="2400" dirty="0"/>
                    </a:p>
                  </a:txBody>
                  <a:tcPr/>
                </a:tc>
                <a:tc>
                  <a:txBody>
                    <a:bodyPr/>
                    <a:lstStyle/>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IV Drug user</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Household contacts of Hepatitis B</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cases/chronic carries</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Post exposure </a:t>
                      </a:r>
                      <a:r>
                        <a:rPr lang="en-US" sz="2400" b="0" i="0" u="none" strike="noStrike" kern="1200" baseline="0" dirty="0" err="1" smtClean="0">
                          <a:solidFill>
                            <a:schemeClr val="dk1"/>
                          </a:solidFill>
                          <a:latin typeface="+mn-lt"/>
                          <a:ea typeface="+mn-ea"/>
                          <a:cs typeface="+mn-cs"/>
                        </a:rPr>
                        <a:t>immunoprophylaxis</a:t>
                      </a:r>
                      <a:endParaRPr lang="en-US" sz="2400" b="0" i="0" u="none" strike="noStrike" kern="1200" baseline="0" dirty="0" smtClean="0">
                        <a:solidFill>
                          <a:schemeClr val="dk1"/>
                        </a:solidFill>
                        <a:latin typeface="+mn-lt"/>
                        <a:ea typeface="+mn-ea"/>
                        <a:cs typeface="+mn-cs"/>
                      </a:endParaRP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Patients with chronic liver disease</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Person beginning hemodialysis</a:t>
                      </a:r>
                    </a:p>
                    <a:p>
                      <a:pPr marL="285750" indent="-285750">
                        <a:buFont typeface="Arial" panose="020B0604020202020204" pitchFamily="34" charset="0"/>
                        <a:buChar char="•"/>
                      </a:pPr>
                      <a:r>
                        <a:rPr lang="en-US" sz="2400" b="1" i="0" u="none" strike="noStrike" kern="1200" baseline="0" dirty="0" smtClean="0">
                          <a:solidFill>
                            <a:srgbClr val="0070C0"/>
                          </a:solidFill>
                          <a:effectLst>
                            <a:outerShdw blurRad="38100" dist="38100" dir="2700000" algn="tl">
                              <a:srgbClr val="000000">
                                <a:alpha val="43137"/>
                              </a:srgbClr>
                            </a:outerShdw>
                          </a:effectLst>
                          <a:latin typeface="+mn-lt"/>
                          <a:ea typeface="+mn-ea"/>
                          <a:cs typeface="+mn-cs"/>
                        </a:rPr>
                        <a:t>Diabetes Mellitus </a:t>
                      </a:r>
                      <a:r>
                        <a:rPr lang="en-US" sz="2400" b="0" i="0" u="none" strike="noStrike" kern="1200" baseline="0" dirty="0" smtClean="0">
                          <a:solidFill>
                            <a:schemeClr val="dk1"/>
                          </a:solidFill>
                          <a:latin typeface="+mn-lt"/>
                          <a:ea typeface="+mn-ea"/>
                          <a:cs typeface="+mn-cs"/>
                        </a:rPr>
                        <a:t>type 1 and 2 up to age</a:t>
                      </a:r>
                    </a:p>
                    <a:p>
                      <a:r>
                        <a:rPr lang="en-US" sz="2400" b="0" i="0" u="none" strike="noStrike" kern="1200" baseline="0" dirty="0" smtClean="0">
                          <a:solidFill>
                            <a:schemeClr val="dk1"/>
                          </a:solidFill>
                          <a:latin typeface="+mn-lt"/>
                          <a:ea typeface="+mn-ea"/>
                          <a:cs typeface="+mn-cs"/>
                        </a:rPr>
                        <a:t>of 59 Years</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 Contacts of a case include:</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Household members</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Sexual contacts</a:t>
                      </a:r>
                    </a:p>
                    <a:p>
                      <a:pPr marL="285750" indent="-285750">
                        <a:buFont typeface="Arial" panose="020B0604020202020204" pitchFamily="34" charset="0"/>
                        <a:buChar char="•"/>
                      </a:pPr>
                      <a:r>
                        <a:rPr lang="en-US" sz="2400" b="0" i="0" u="none" strike="noStrike" kern="1200" baseline="0" dirty="0" smtClean="0">
                          <a:solidFill>
                            <a:schemeClr val="dk1"/>
                          </a:solidFill>
                          <a:latin typeface="+mn-lt"/>
                          <a:ea typeface="+mn-ea"/>
                          <a:cs typeface="+mn-cs"/>
                        </a:rPr>
                        <a:t>Medical staff exposed to oral or respiratory secretions</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Three doses at, 0, 1,6 months</a:t>
                      </a:r>
                      <a:endParaRPr lang="en-US" sz="2400" dirty="0"/>
                    </a:p>
                  </a:txBody>
                  <a:tcPr/>
                </a:tc>
              </a:tr>
            </a:tbl>
          </a:graphicData>
        </a:graphic>
      </p:graphicFrame>
    </p:spTree>
    <p:extLst>
      <p:ext uri="{BB962C8B-B14F-4D97-AF65-F5344CB8AC3E}">
        <p14:creationId xmlns="" xmlns:p14="http://schemas.microsoft.com/office/powerpoint/2010/main" val="27041889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endParaRPr lang="en-US" smtClean="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3496488264"/>
              </p:ext>
            </p:extLst>
          </p:nvPr>
        </p:nvGraphicFramePr>
        <p:xfrm>
          <a:off x="0" y="76200"/>
          <a:ext cx="9144000" cy="7290816"/>
        </p:xfrm>
        <a:graphic>
          <a:graphicData uri="http://schemas.openxmlformats.org/drawingml/2006/table">
            <a:tbl>
              <a:tblPr/>
              <a:tblGrid>
                <a:gridCol w="1066800"/>
                <a:gridCol w="6553200"/>
                <a:gridCol w="1524000"/>
              </a:tblGrid>
              <a:tr h="7366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cs typeface="Times New Roman" pitchFamily="18" charset="0"/>
                        </a:rPr>
                        <a:t>Vaccine</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cs typeface="Times New Roman" pitchFamily="18" charset="0"/>
                        </a:rPr>
                        <a:t>Indication</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cs typeface="Times New Roman" pitchFamily="18" charset="0"/>
                        </a:rPr>
                        <a:t>Schedule</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969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Perpetua"/>
                          <a:cs typeface="Arial" pitchFamily="34" charset="0"/>
                        </a:rPr>
                        <a:t>Hepatitis 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0000"/>
                          </a:solidFill>
                          <a:effectLst/>
                          <a:latin typeface="Perpetua"/>
                          <a:cs typeface="Arial" pitchFamily="34" charset="0"/>
                        </a:rPr>
                        <a:t>Patients with Chronic liver disease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0000"/>
                          </a:solidFill>
                          <a:effectLst/>
                          <a:latin typeface="Perpetua"/>
                          <a:cs typeface="Arial" pitchFamily="34" charset="0"/>
                        </a:rPr>
                        <a:t>Persons who receive clotting factor concentrates</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0000"/>
                          </a:solidFill>
                          <a:effectLst/>
                          <a:latin typeface="Perpetua"/>
                          <a:cs typeface="Arial" pitchFamily="34" charset="0"/>
                        </a:rPr>
                        <a:t>Outbreak control </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000" b="0" i="0" u="none" strike="noStrike" cap="none" normalizeH="0" baseline="0" dirty="0" smtClean="0">
                          <a:ln>
                            <a:noFill/>
                          </a:ln>
                          <a:solidFill>
                            <a:srgbClr val="000000"/>
                          </a:solidFill>
                          <a:effectLst/>
                          <a:latin typeface="Perpetua"/>
                          <a:cs typeface="Arial" pitchFamily="34" charset="0"/>
                        </a:rPr>
                        <a:t>Contacts of a case include :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0000"/>
                          </a:solidFill>
                          <a:effectLst/>
                          <a:latin typeface="Perpetua"/>
                          <a:cs typeface="Arial" pitchFamily="34" charset="0"/>
                        </a:rPr>
                        <a:t>A person living in the same household as the index case or regularly sharing food or toilet facilities with the index case during the infectious period. include extended family members who frequently visit the household and child-minders and their families.</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0000"/>
                          </a:solidFill>
                          <a:effectLst/>
                          <a:latin typeface="Perpetua"/>
                          <a:cs typeface="Arial" pitchFamily="34" charset="0"/>
                        </a:rPr>
                        <a:t>A person who has regularly eaten food prepared by the index case during the infectious period, or who ate food prepared by the index case on a single occasion during the infectious period if there is concern about the hygiene practices of the index case or if the index case had diarrhea at the time of food preparation.</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0000"/>
                          </a:solidFill>
                          <a:effectLst/>
                          <a:latin typeface="Perpetua"/>
                          <a:cs typeface="Arial" pitchFamily="34" charset="0"/>
                        </a:rPr>
                        <a:t>Sexual contacts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rgbClr val="000000"/>
                          </a:solidFill>
                          <a:effectLst/>
                          <a:latin typeface="Perpetua"/>
                          <a:cs typeface="Arial" pitchFamily="34" charset="0"/>
                        </a:rPr>
                        <a:t>The post exposure efficacy of hepatitis A vaccine is based on its use within 14 days of first symptom onset in the index case.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00000"/>
                          </a:solidFill>
                          <a:effectLst>
                            <a:outerShdw blurRad="38100" dist="38100" dir="2700000" algn="tl">
                              <a:srgbClr val="000000">
                                <a:alpha val="43137"/>
                              </a:srgbClr>
                            </a:outerShdw>
                          </a:effectLst>
                          <a:latin typeface="Perpetua"/>
                          <a:cs typeface="Arial" pitchFamily="34" charset="0"/>
                        </a:rPr>
                        <a:t>Two Doses 6-12 months </a:t>
                      </a:r>
                      <a:r>
                        <a:rPr kumimoji="0" lang="en-US" sz="2400" b="0" i="0" u="none" strike="noStrike" cap="none" normalizeH="0" baseline="0" dirty="0" smtClean="0">
                          <a:ln>
                            <a:noFill/>
                          </a:ln>
                          <a:solidFill>
                            <a:srgbClr val="000000"/>
                          </a:solidFill>
                          <a:effectLst/>
                          <a:latin typeface="Perpetua"/>
                          <a:cs typeface="Arial" pitchFamily="34" charset="0"/>
                        </a:rPr>
                        <a:t>apart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2060"/>
                          </a:solidFill>
                          <a:effectLst>
                            <a:outerShdw blurRad="38100" dist="38100" dir="2700000" algn="tl">
                              <a:srgbClr val="000000">
                                <a:alpha val="43137"/>
                              </a:srgbClr>
                            </a:outerShdw>
                          </a:effectLst>
                          <a:latin typeface="Perpetua"/>
                          <a:cs typeface="Arial" pitchFamily="34" charset="0"/>
                        </a:rPr>
                        <a:t>The post exposure </a:t>
                      </a:r>
                      <a:r>
                        <a:rPr kumimoji="0" lang="en-US" sz="2400" b="0" i="0" u="none" strike="noStrike" cap="none" normalizeH="0" baseline="0" dirty="0" smtClean="0">
                          <a:ln>
                            <a:noFill/>
                          </a:ln>
                          <a:solidFill>
                            <a:srgbClr val="000000"/>
                          </a:solidFill>
                          <a:effectLst/>
                          <a:latin typeface="Perpetua"/>
                          <a:cs typeface="Arial" pitchFamily="34" charset="0"/>
                        </a:rPr>
                        <a:t>efficacy of hepatitis A vaccine is based on its use within 14</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Perpetua"/>
                          <a:cs typeface="Arial" pitchFamily="34" charset="0"/>
                        </a:rPr>
                        <a:t>days of first symptom onset in the index</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Perpetua"/>
                          <a:cs typeface="Arial" pitchFamily="34" charset="0"/>
                        </a:rPr>
                        <a:t>case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r>
            </a:tbl>
          </a:graphicData>
        </a:graphic>
      </p:graphicFrame>
    </p:spTree>
    <p:extLst>
      <p:ext uri="{BB962C8B-B14F-4D97-AF65-F5344CB8AC3E}">
        <p14:creationId xmlns="" xmlns:p14="http://schemas.microsoft.com/office/powerpoint/2010/main" val="31224241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extLst>
              <p:ext uri="{D42A27DB-BD31-4B8C-83A1-F6EECF244321}">
                <p14:modId xmlns="" xmlns:p14="http://schemas.microsoft.com/office/powerpoint/2010/main" val="4291430845"/>
              </p:ext>
            </p:extLst>
          </p:nvPr>
        </p:nvGraphicFramePr>
        <p:xfrm>
          <a:off x="76200" y="228600"/>
          <a:ext cx="9043737" cy="5821680"/>
        </p:xfrm>
        <a:graphic>
          <a:graphicData uri="http://schemas.openxmlformats.org/drawingml/2006/table">
            <a:tbl>
              <a:tblPr firstRow="1" bandRow="1">
                <a:tableStyleId>{5C22544A-7EE6-4342-B048-85BDC9FD1C3A}</a:tableStyleId>
              </a:tblPr>
              <a:tblGrid>
                <a:gridCol w="2675370"/>
                <a:gridCol w="6368367"/>
              </a:tblGrid>
              <a:tr h="370840">
                <a:tc>
                  <a:txBody>
                    <a:bodyPr/>
                    <a:lstStyle/>
                    <a:p>
                      <a:r>
                        <a:rPr lang="en-US" sz="1800" b="1" i="0" u="none" strike="noStrike" kern="1200" baseline="0" dirty="0" smtClean="0">
                          <a:solidFill>
                            <a:schemeClr val="dk1"/>
                          </a:solidFill>
                          <a:latin typeface="+mn-lt"/>
                          <a:ea typeface="+mn-ea"/>
                          <a:cs typeface="+mn-cs"/>
                        </a:rPr>
                        <a:t>Meningococcal</a:t>
                      </a:r>
                    </a:p>
                    <a:p>
                      <a:r>
                        <a:rPr lang="en-US" sz="1800" b="1" i="0" u="none" strike="noStrike" kern="1200" baseline="0" dirty="0" err="1" smtClean="0">
                          <a:solidFill>
                            <a:schemeClr val="dk1"/>
                          </a:solidFill>
                          <a:latin typeface="+mn-lt"/>
                          <a:ea typeface="+mn-ea"/>
                          <a:cs typeface="+mn-cs"/>
                        </a:rPr>
                        <a:t>ACWY135</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kern="1200" baseline="0" dirty="0" smtClean="0">
                          <a:solidFill>
                            <a:schemeClr val="tx1"/>
                          </a:solidFill>
                          <a:latin typeface="+mn-lt"/>
                          <a:ea typeface="+mn-ea"/>
                          <a:cs typeface="+mn-cs"/>
                        </a:rPr>
                        <a:t>Schedule</a:t>
                      </a:r>
                      <a:endParaRPr lang="en-US" sz="2800" dirty="0" smtClean="0">
                        <a:solidFill>
                          <a:schemeClr val="tx1"/>
                        </a:solidFill>
                      </a:endParaRPr>
                    </a:p>
                    <a:p>
                      <a:endParaRPr lang="en-US" dirty="0"/>
                    </a:p>
                  </a:txBody>
                  <a:tcPr/>
                </a:tc>
              </a:tr>
              <a:tr h="370840">
                <a:tc>
                  <a:txBody>
                    <a:bodyPr/>
                    <a:lstStyle/>
                    <a:p>
                      <a:pPr marL="285750" indent="-285750">
                        <a:buFont typeface="Arial" panose="020B0604020202020204" pitchFamily="34" charset="0"/>
                        <a:buChar char="•"/>
                      </a:pPr>
                      <a:r>
                        <a:rPr lang="en-US" sz="1800" b="1" i="0" u="none" strike="noStrike" kern="1200" baseline="0" dirty="0" smtClean="0">
                          <a:solidFill>
                            <a:srgbClr val="C00000"/>
                          </a:solidFill>
                          <a:effectLst>
                            <a:outerShdw blurRad="38100" dist="38100" dir="2700000" algn="tl">
                              <a:srgbClr val="000000">
                                <a:alpha val="43137"/>
                              </a:srgbClr>
                            </a:outerShdw>
                          </a:effectLst>
                          <a:latin typeface="+mn-lt"/>
                          <a:ea typeface="+mn-ea"/>
                          <a:cs typeface="+mn-cs"/>
                        </a:rPr>
                        <a:t>Hajj and Umrah </a:t>
                      </a:r>
                      <a:r>
                        <a:rPr lang="en-US" sz="1800" b="0" i="0" u="none" strike="noStrike" kern="1200" baseline="0" dirty="0" smtClean="0">
                          <a:solidFill>
                            <a:srgbClr val="002060"/>
                          </a:solidFill>
                          <a:latin typeface="+mn-lt"/>
                          <a:ea typeface="+mn-ea"/>
                          <a:cs typeface="+mn-cs"/>
                        </a:rPr>
                        <a:t>pilgrims</a:t>
                      </a:r>
                    </a:p>
                    <a:p>
                      <a:pPr marL="285750" indent="-285750">
                        <a:buFont typeface="Arial" panose="020B0604020202020204" pitchFamily="34" charset="0"/>
                        <a:buChar char="•"/>
                      </a:pPr>
                      <a:r>
                        <a:rPr lang="en-US" sz="1800" b="0" i="0" u="none" strike="noStrike" kern="1200" baseline="0" dirty="0" smtClean="0">
                          <a:solidFill>
                            <a:srgbClr val="002060"/>
                          </a:solidFill>
                          <a:latin typeface="+mn-lt"/>
                          <a:ea typeface="+mn-ea"/>
                          <a:cs typeface="+mn-cs"/>
                        </a:rPr>
                        <a:t>Travelers to countries in meningitis belt</a:t>
                      </a:r>
                    </a:p>
                    <a:p>
                      <a:pPr marL="285750" indent="-285750">
                        <a:buFont typeface="Arial" panose="020B0604020202020204" pitchFamily="34" charset="0"/>
                        <a:buChar char="•"/>
                      </a:pPr>
                      <a:r>
                        <a:rPr lang="en-US" sz="1800" b="0" i="0" u="none" strike="noStrike" kern="1200" baseline="0" dirty="0" err="1" smtClean="0">
                          <a:solidFill>
                            <a:srgbClr val="002060"/>
                          </a:solidFill>
                          <a:latin typeface="+mn-lt"/>
                          <a:ea typeface="+mn-ea"/>
                          <a:cs typeface="+mn-cs"/>
                        </a:rPr>
                        <a:t>Asplenia</a:t>
                      </a:r>
                      <a:r>
                        <a:rPr lang="en-US" sz="1800" b="0" i="0" u="none" strike="noStrike" kern="1200" baseline="0" dirty="0" smtClean="0">
                          <a:solidFill>
                            <a:srgbClr val="002060"/>
                          </a:solidFill>
                          <a:latin typeface="+mn-lt"/>
                          <a:ea typeface="+mn-ea"/>
                          <a:cs typeface="+mn-cs"/>
                        </a:rPr>
                        <a:t> (including elective </a:t>
                      </a:r>
                      <a:r>
                        <a:rPr lang="en-US" sz="1800" b="0" i="0" u="none" strike="noStrike" kern="1200" baseline="0" dirty="0" err="1" smtClean="0">
                          <a:solidFill>
                            <a:srgbClr val="002060"/>
                          </a:solidFill>
                          <a:latin typeface="+mn-lt"/>
                          <a:ea typeface="+mn-ea"/>
                          <a:cs typeface="+mn-cs"/>
                        </a:rPr>
                        <a:t>splenectomy</a:t>
                      </a:r>
                      <a:r>
                        <a:rPr lang="en-US" sz="1800" b="0" i="0" u="none" strike="noStrike" kern="1200" baseline="0" dirty="0" smtClean="0">
                          <a:solidFill>
                            <a:srgbClr val="002060"/>
                          </a:solidFill>
                          <a:latin typeface="+mn-lt"/>
                          <a:ea typeface="+mn-ea"/>
                          <a:cs typeface="+mn-cs"/>
                        </a:rPr>
                        <a:t> and persistent complement component deficiencies)</a:t>
                      </a:r>
                    </a:p>
                    <a:p>
                      <a:pPr marL="285750" indent="-285750">
                        <a:buFont typeface="Arial" panose="020B0604020202020204" pitchFamily="34" charset="0"/>
                        <a:buChar char="•"/>
                      </a:pPr>
                      <a:r>
                        <a:rPr lang="en-US" sz="1800" b="0" i="0" u="none" strike="noStrike" kern="1200" baseline="0" dirty="0" smtClean="0">
                          <a:solidFill>
                            <a:srgbClr val="002060"/>
                          </a:solidFill>
                          <a:latin typeface="+mn-lt"/>
                          <a:ea typeface="+mn-ea"/>
                          <a:cs typeface="+mn-cs"/>
                        </a:rPr>
                        <a:t> Microbiologists who are routinely exposed to isolates of N. </a:t>
                      </a:r>
                      <a:r>
                        <a:rPr lang="en-US" sz="1800" b="0" i="0" u="none" strike="noStrike" kern="1200" baseline="0" dirty="0" err="1" smtClean="0">
                          <a:solidFill>
                            <a:srgbClr val="002060"/>
                          </a:solidFill>
                          <a:latin typeface="+mn-lt"/>
                          <a:ea typeface="+mn-ea"/>
                          <a:cs typeface="+mn-cs"/>
                        </a:rPr>
                        <a:t>meningitidis</a:t>
                      </a:r>
                      <a:r>
                        <a:rPr lang="en-US" sz="1800" b="0" i="0" u="none" strike="noStrike" kern="1200" baseline="0" dirty="0" smtClean="0">
                          <a:solidFill>
                            <a:srgbClr val="002060"/>
                          </a:solidFill>
                          <a:latin typeface="+mn-lt"/>
                          <a:ea typeface="+mn-ea"/>
                          <a:cs typeface="+mn-cs"/>
                        </a:rPr>
                        <a:t>.</a:t>
                      </a:r>
                    </a:p>
                    <a:p>
                      <a:pPr marL="285750" indent="-285750">
                        <a:buFont typeface="Arial" panose="020B0604020202020204" pitchFamily="34" charset="0"/>
                        <a:buChar char="•"/>
                      </a:pPr>
                      <a:r>
                        <a:rPr lang="en-US" sz="1800" b="0" i="0" u="none" strike="noStrike" kern="1200" baseline="0" dirty="0" smtClean="0">
                          <a:solidFill>
                            <a:srgbClr val="002060"/>
                          </a:solidFill>
                          <a:latin typeface="+mn-lt"/>
                          <a:ea typeface="+mn-ea"/>
                          <a:cs typeface="+mn-cs"/>
                        </a:rPr>
                        <a:t> Close contacts</a:t>
                      </a:r>
                      <a:endParaRPr lang="en-US" dirty="0">
                        <a:solidFill>
                          <a:srgbClr val="002060"/>
                        </a:solidFill>
                      </a:endParaRPr>
                    </a:p>
                  </a:txBody>
                  <a:tcPr/>
                </a:tc>
                <a:tc>
                  <a:txBody>
                    <a:bodyPr/>
                    <a:lstStyle/>
                    <a:p>
                      <a:r>
                        <a:rPr lang="en-US" dirty="0" smtClean="0"/>
                        <a:t>-Meningococcal </a:t>
                      </a:r>
                      <a:r>
                        <a:rPr lang="en-US" b="1" dirty="0" smtClean="0">
                          <a:solidFill>
                            <a:schemeClr val="accent2">
                              <a:lumMod val="50000"/>
                            </a:schemeClr>
                          </a:solidFill>
                          <a:effectLst>
                            <a:outerShdw blurRad="38100" dist="38100" dir="2700000" algn="tl">
                              <a:srgbClr val="000000">
                                <a:alpha val="43137"/>
                              </a:srgbClr>
                            </a:outerShdw>
                          </a:effectLst>
                        </a:rPr>
                        <a:t>conjugate</a:t>
                      </a:r>
                      <a:r>
                        <a:rPr lang="en-US" dirty="0" smtClean="0"/>
                        <a:t> vaccine </a:t>
                      </a:r>
                      <a:r>
                        <a:rPr lang="en-US" dirty="0" err="1" smtClean="0"/>
                        <a:t>quadrivalent</a:t>
                      </a:r>
                      <a:r>
                        <a:rPr lang="en-US" dirty="0" smtClean="0"/>
                        <a:t> is preferred for adults with any of the preceding indications who are </a:t>
                      </a:r>
                      <a:r>
                        <a:rPr lang="en-US" b="0" dirty="0" smtClean="0">
                          <a:solidFill>
                            <a:schemeClr val="tx1"/>
                          </a:solidFill>
                          <a:effectLst/>
                        </a:rPr>
                        <a:t>55 years old and younger</a:t>
                      </a:r>
                      <a:r>
                        <a:rPr lang="en-US" dirty="0" smtClean="0"/>
                        <a:t>; </a:t>
                      </a:r>
                      <a:r>
                        <a:rPr lang="en-US" b="1" dirty="0" smtClean="0">
                          <a:solidFill>
                            <a:schemeClr val="accent2">
                              <a:lumMod val="50000"/>
                            </a:schemeClr>
                          </a:solidFill>
                          <a:effectLst>
                            <a:outerShdw blurRad="38100" dist="38100" dir="2700000" algn="tl">
                              <a:srgbClr val="000000">
                                <a:alpha val="43137"/>
                              </a:srgbClr>
                            </a:outerShdw>
                          </a:effectLst>
                        </a:rPr>
                        <a:t>(55 &amp; </a:t>
                      </a:r>
                      <a:r>
                        <a:rPr lang="en-US" b="1" dirty="0" smtClean="0">
                          <a:solidFill>
                            <a:schemeClr val="accent2">
                              <a:lumMod val="50000"/>
                            </a:schemeClr>
                          </a:solidFill>
                          <a:effectLst>
                            <a:outerShdw blurRad="38100" dist="38100" dir="2700000" algn="tl">
                              <a:srgbClr val="000000">
                                <a:alpha val="43137"/>
                              </a:srgbClr>
                            </a:outerShdw>
                          </a:effectLst>
                          <a:sym typeface="Wingdings"/>
                        </a:rPr>
                        <a:t>)</a:t>
                      </a:r>
                      <a:r>
                        <a:rPr lang="en-US" b="1" dirty="0" smtClean="0">
                          <a:solidFill>
                            <a:schemeClr val="accent2">
                              <a:lumMod val="50000"/>
                            </a:schemeClr>
                          </a:solidFill>
                          <a:effectLst>
                            <a:outerShdw blurRad="38100" dist="38100" dir="2700000" algn="tl">
                              <a:srgbClr val="000000">
                                <a:alpha val="43137"/>
                              </a:srgbClr>
                            </a:outerShdw>
                          </a:effectLst>
                        </a:rPr>
                        <a:t> </a:t>
                      </a:r>
                    </a:p>
                    <a:p>
                      <a:r>
                        <a:rPr lang="en-US" dirty="0" smtClean="0"/>
                        <a:t>meningococcal </a:t>
                      </a:r>
                      <a:r>
                        <a:rPr lang="en-US" b="1" dirty="0" smtClean="0">
                          <a:solidFill>
                            <a:srgbClr val="C00000"/>
                          </a:solidFill>
                          <a:effectLst>
                            <a:outerShdw blurRad="38100" dist="38100" dir="2700000" algn="tl">
                              <a:srgbClr val="000000">
                                <a:alpha val="43137"/>
                              </a:srgbClr>
                            </a:outerShdw>
                          </a:effectLst>
                        </a:rPr>
                        <a:t>polysaccharide</a:t>
                      </a:r>
                      <a:r>
                        <a:rPr lang="en-US" dirty="0" smtClean="0"/>
                        <a:t> vaccine is preferred for adults </a:t>
                      </a:r>
                      <a:r>
                        <a:rPr lang="en-US" b="0" dirty="0" smtClean="0">
                          <a:solidFill>
                            <a:schemeClr val="tx1"/>
                          </a:solidFill>
                          <a:effectLst/>
                        </a:rPr>
                        <a:t>56 years and older </a:t>
                      </a:r>
                      <a:r>
                        <a:rPr lang="en-US" b="1" dirty="0" smtClean="0">
                          <a:solidFill>
                            <a:srgbClr val="C00000"/>
                          </a:solidFill>
                          <a:effectLst>
                            <a:outerShdw blurRad="38100" dist="38100" dir="2700000" algn="tl">
                              <a:srgbClr val="000000">
                                <a:alpha val="43137"/>
                              </a:srgbClr>
                            </a:outerShdw>
                          </a:effectLst>
                        </a:rPr>
                        <a:t>(56 7 </a:t>
                      </a:r>
                      <a:r>
                        <a:rPr lang="en-US" b="1" dirty="0" smtClean="0">
                          <a:solidFill>
                            <a:srgbClr val="C00000"/>
                          </a:solidFill>
                          <a:effectLst>
                            <a:outerShdw blurRad="38100" dist="38100" dir="2700000" algn="tl">
                              <a:srgbClr val="000000">
                                <a:alpha val="43137"/>
                              </a:srgbClr>
                            </a:outerShdw>
                          </a:effectLst>
                          <a:sym typeface="Wingdings"/>
                        </a:rPr>
                        <a:t></a:t>
                      </a:r>
                      <a:r>
                        <a:rPr lang="en-US" b="1" dirty="0" smtClean="0">
                          <a:solidFill>
                            <a:srgbClr val="C00000"/>
                          </a:solidFill>
                          <a:effectLst>
                            <a:outerShdw blurRad="38100" dist="38100" dir="2700000" algn="tl">
                              <a:srgbClr val="000000">
                                <a:alpha val="43137"/>
                              </a:srgbClr>
                            </a:outerShdw>
                          </a:effectLst>
                        </a:rPr>
                        <a:t> </a:t>
                      </a:r>
                      <a:r>
                        <a:rPr lang="en-US" b="1" dirty="0" smtClean="0">
                          <a:solidFill>
                            <a:srgbClr val="C00000"/>
                          </a:solidFill>
                          <a:effectLst>
                            <a:outerShdw blurRad="38100" dist="38100" dir="2700000" algn="tl">
                              <a:srgbClr val="000000">
                                <a:alpha val="43137"/>
                              </a:srgbClr>
                            </a:outerShdw>
                          </a:effectLst>
                          <a:sym typeface="Wingdings"/>
                        </a:rPr>
                        <a:t>)</a:t>
                      </a:r>
                      <a:endParaRPr lang="en-US" b="1" dirty="0" smtClean="0">
                        <a:solidFill>
                          <a:srgbClr val="C00000"/>
                        </a:solidFill>
                        <a:effectLst>
                          <a:outerShdw blurRad="38100" dist="38100" dir="2700000" algn="tl">
                            <a:srgbClr val="000000">
                              <a:alpha val="43137"/>
                            </a:srgbClr>
                          </a:outerShdw>
                        </a:effectLst>
                      </a:endParaRPr>
                    </a:p>
                    <a:p>
                      <a:r>
                        <a:rPr lang="en-US" dirty="0" smtClean="0"/>
                        <a:t>-</a:t>
                      </a:r>
                      <a:r>
                        <a:rPr lang="en-US" b="1" dirty="0" smtClean="0">
                          <a:solidFill>
                            <a:srgbClr val="C00000"/>
                          </a:solidFill>
                          <a:effectLst>
                            <a:outerShdw blurRad="38100" dist="38100" dir="2700000" algn="tl">
                              <a:srgbClr val="000000">
                                <a:alpha val="43137"/>
                              </a:srgbClr>
                            </a:outerShdw>
                          </a:effectLst>
                        </a:rPr>
                        <a:t>Single dose </a:t>
                      </a:r>
                      <a:r>
                        <a:rPr lang="en-US" dirty="0" smtClean="0"/>
                        <a:t>every </a:t>
                      </a:r>
                      <a:r>
                        <a:rPr lang="en-US" b="1" dirty="0" smtClean="0">
                          <a:solidFill>
                            <a:srgbClr val="C00000"/>
                          </a:solidFill>
                          <a:effectLst>
                            <a:outerShdw blurRad="38100" dist="38100" dir="2700000" algn="tl">
                              <a:srgbClr val="000000">
                                <a:alpha val="43137"/>
                              </a:srgbClr>
                            </a:outerShdw>
                          </a:effectLst>
                        </a:rPr>
                        <a:t>3 years </a:t>
                      </a:r>
                      <a:r>
                        <a:rPr lang="en-US" dirty="0" smtClean="0"/>
                        <a:t>for meningococcal </a:t>
                      </a:r>
                      <a:r>
                        <a:rPr lang="en-US" b="1" dirty="0" smtClean="0">
                          <a:solidFill>
                            <a:srgbClr val="C00000"/>
                          </a:solidFill>
                          <a:effectLst>
                            <a:outerShdw blurRad="38100" dist="38100" dir="2700000" algn="tl">
                              <a:srgbClr val="000000">
                                <a:alpha val="43137"/>
                              </a:srgbClr>
                            </a:outerShdw>
                          </a:effectLst>
                        </a:rPr>
                        <a:t>poly saccharide</a:t>
                      </a:r>
                      <a:r>
                        <a:rPr lang="en-US" dirty="0" smtClean="0"/>
                        <a:t> </a:t>
                      </a:r>
                      <a:r>
                        <a:rPr lang="en-US" dirty="0" err="1" smtClean="0"/>
                        <a:t>quadrivalent</a:t>
                      </a:r>
                      <a:endParaRPr lang="en-US" dirty="0" smtClean="0"/>
                    </a:p>
                    <a:p>
                      <a:r>
                        <a:rPr lang="en-US" dirty="0" smtClean="0"/>
                        <a:t>-Administer </a:t>
                      </a:r>
                      <a:r>
                        <a:rPr lang="en-US" b="1" dirty="0" smtClean="0">
                          <a:solidFill>
                            <a:schemeClr val="accent2">
                              <a:lumMod val="50000"/>
                            </a:schemeClr>
                          </a:solidFill>
                          <a:effectLst>
                            <a:outerShdw blurRad="38100" dist="38100" dir="2700000" algn="tl">
                              <a:srgbClr val="000000">
                                <a:alpha val="43137"/>
                              </a:srgbClr>
                            </a:outerShdw>
                          </a:effectLst>
                        </a:rPr>
                        <a:t>2 doses </a:t>
                      </a:r>
                      <a:r>
                        <a:rPr lang="en-US" dirty="0" smtClean="0"/>
                        <a:t>of meningococcal </a:t>
                      </a:r>
                      <a:r>
                        <a:rPr lang="en-US" b="1" dirty="0" smtClean="0">
                          <a:solidFill>
                            <a:schemeClr val="accent2">
                              <a:lumMod val="50000"/>
                            </a:schemeClr>
                          </a:solidFill>
                          <a:effectLst>
                            <a:outerShdw blurRad="38100" dist="38100" dir="2700000" algn="tl">
                              <a:srgbClr val="000000">
                                <a:alpha val="43137"/>
                              </a:srgbClr>
                            </a:outerShdw>
                          </a:effectLst>
                        </a:rPr>
                        <a:t>conjugate</a:t>
                      </a:r>
                      <a:r>
                        <a:rPr lang="en-US" dirty="0" smtClean="0"/>
                        <a:t> vaccine </a:t>
                      </a:r>
                      <a:r>
                        <a:rPr lang="en-US" dirty="0" err="1" smtClean="0"/>
                        <a:t>quadrivalent</a:t>
                      </a:r>
                      <a:r>
                        <a:rPr lang="en-US" dirty="0" smtClean="0"/>
                        <a:t> at least - 2 months apart to adults with functional </a:t>
                      </a:r>
                      <a:r>
                        <a:rPr lang="en-US" dirty="0" err="1" smtClean="0"/>
                        <a:t>asplenia</a:t>
                      </a:r>
                      <a:r>
                        <a:rPr lang="en-US" dirty="0" smtClean="0"/>
                        <a:t> or persistent complement deficiencies.</a:t>
                      </a:r>
                    </a:p>
                    <a:p>
                      <a:r>
                        <a:rPr lang="en-US" sz="1800" dirty="0" smtClean="0"/>
                        <a:t>-Administer a single dose of meningococcal vaccine to microbiologists routinely exposed to isolates of Neisseria </a:t>
                      </a:r>
                      <a:r>
                        <a:rPr lang="en-US" sz="1800" dirty="0" err="1" smtClean="0"/>
                        <a:t>meningitidis</a:t>
                      </a:r>
                      <a:r>
                        <a:rPr lang="en-US" sz="1800" dirty="0" smtClean="0"/>
                        <a:t>, and persons who travel to countries in which meningococcal disease is hyper endemic or epidemic.</a:t>
                      </a:r>
                    </a:p>
                    <a:p>
                      <a:r>
                        <a:rPr lang="en-US" sz="1800" dirty="0" smtClean="0"/>
                        <a:t>-Revaccination with meningococcal conjugate </a:t>
                      </a:r>
                      <a:r>
                        <a:rPr lang="en-US" sz="1800" b="1" dirty="0" smtClean="0">
                          <a:solidFill>
                            <a:schemeClr val="accent2">
                              <a:lumMod val="50000"/>
                            </a:schemeClr>
                          </a:solidFill>
                          <a:effectLst>
                            <a:outerShdw blurRad="38100" dist="38100" dir="2700000" algn="tl">
                              <a:srgbClr val="000000">
                                <a:alpha val="43137"/>
                              </a:srgbClr>
                            </a:outerShdw>
                          </a:effectLst>
                        </a:rPr>
                        <a:t>every 5</a:t>
                      </a:r>
                      <a:r>
                        <a:rPr lang="en-US" sz="1800" b="1" dirty="0" smtClean="0">
                          <a:solidFill>
                            <a:srgbClr val="C00000"/>
                          </a:solidFill>
                          <a:effectLst>
                            <a:outerShdw blurRad="38100" dist="38100" dir="2700000" algn="tl">
                              <a:srgbClr val="000000">
                                <a:alpha val="43137"/>
                              </a:srgbClr>
                            </a:outerShdw>
                          </a:effectLst>
                        </a:rPr>
                        <a:t> </a:t>
                      </a:r>
                      <a:r>
                        <a:rPr lang="en-US" sz="1800" dirty="0" smtClean="0"/>
                        <a:t>years is recommended for adults previously vaccinated with </a:t>
                      </a:r>
                      <a:r>
                        <a:rPr lang="en-US" sz="1800" dirty="0" err="1" smtClean="0"/>
                        <a:t>quadrivalent</a:t>
                      </a:r>
                      <a:r>
                        <a:rPr lang="en-US" sz="1800" dirty="0" smtClean="0"/>
                        <a:t> conjugate or polysaccharide who remain at increased risk for infection</a:t>
                      </a:r>
                      <a:endParaRPr lang="en-US" dirty="0"/>
                    </a:p>
                  </a:txBody>
                  <a:tcPr/>
                </a:tc>
              </a:tr>
            </a:tbl>
          </a:graphicData>
        </a:graphic>
      </p:graphicFrame>
    </p:spTree>
    <p:extLst>
      <p:ext uri="{BB962C8B-B14F-4D97-AF65-F5344CB8AC3E}">
        <p14:creationId xmlns="" xmlns:p14="http://schemas.microsoft.com/office/powerpoint/2010/main" val="7022157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868363"/>
          </a:xfrm>
        </p:spPr>
        <p:txBody>
          <a:bodyPr>
            <a:normAutofit fontScale="90000"/>
          </a:bodyPr>
          <a:lstStyle/>
          <a:p>
            <a:pPr algn="ctr" eaLnBrk="1" fontAlgn="auto" hangingPunct="1">
              <a:spcAft>
                <a:spcPts val="0"/>
              </a:spcAft>
              <a:defRPr/>
            </a:pPr>
            <a:r>
              <a:rPr lang="en-US" dirty="0" smtClean="0"/>
              <a:t/>
            </a:r>
            <a:br>
              <a:rPr lang="en-US" dirty="0" smtClean="0"/>
            </a:b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2701247572"/>
              </p:ext>
            </p:extLst>
          </p:nvPr>
        </p:nvGraphicFramePr>
        <p:xfrm>
          <a:off x="0" y="1"/>
          <a:ext cx="8991600" cy="6870192"/>
        </p:xfrm>
        <a:graphic>
          <a:graphicData uri="http://schemas.openxmlformats.org/drawingml/2006/table">
            <a:tbl>
              <a:tblPr/>
              <a:tblGrid>
                <a:gridCol w="1798320"/>
                <a:gridCol w="4720590"/>
                <a:gridCol w="2472690"/>
              </a:tblGrid>
              <a:tr h="55297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cs typeface="Times New Roman" pitchFamily="18" charset="0"/>
                        </a:rPr>
                        <a:t>Vaccine</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cs typeface="Times New Roman" pitchFamily="18" charset="0"/>
                        </a:rPr>
                        <a:t>Indication</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Calibri" pitchFamily="34" charset="0"/>
                          <a:cs typeface="Times New Roman" pitchFamily="18" charset="0"/>
                        </a:rPr>
                        <a:t>Schedule</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6954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Perpetua"/>
                          <a:cs typeface="Arial" pitchFamily="34" charset="0"/>
                        </a:rPr>
                        <a:t>Pneumococcal polysaccharide 23 </a:t>
                      </a:r>
                      <a:r>
                        <a:rPr kumimoji="0" lang="en-US" sz="2400" b="0" i="0" u="none" strike="noStrike" cap="none" normalizeH="0" baseline="0" dirty="0" err="1" smtClean="0">
                          <a:ln>
                            <a:noFill/>
                          </a:ln>
                          <a:solidFill>
                            <a:srgbClr val="000000"/>
                          </a:solidFill>
                          <a:effectLst/>
                          <a:latin typeface="Perpetua"/>
                          <a:cs typeface="Arial" pitchFamily="34" charset="0"/>
                        </a:rPr>
                        <a:t>Valent</a:t>
                      </a:r>
                      <a:endParaRPr kumimoji="0" lang="en-US" sz="2400" b="0" i="0" u="none" strike="noStrike" cap="none" normalizeH="0" baseline="0" dirty="0" smtClean="0">
                        <a:ln>
                          <a:noFill/>
                        </a:ln>
                        <a:solidFill>
                          <a:srgbClr val="000000"/>
                        </a:solidFill>
                        <a:effectLst/>
                        <a:latin typeface="Perpetua"/>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1" i="0" u="none" strike="noStrike" cap="none" normalizeH="0" baseline="0" dirty="0" smtClean="0">
                          <a:ln>
                            <a:noFill/>
                          </a:ln>
                          <a:solidFill>
                            <a:srgbClr val="C00000"/>
                          </a:solidFill>
                          <a:effectLst>
                            <a:outerShdw blurRad="38100" dist="38100" dir="2700000" algn="tl">
                              <a:srgbClr val="000000">
                                <a:alpha val="43137"/>
                              </a:srgbClr>
                            </a:outerShdw>
                          </a:effectLst>
                          <a:latin typeface="Perpetua"/>
                          <a:cs typeface="Arial" pitchFamily="34" charset="0"/>
                        </a:rPr>
                        <a:t>All Adults ≥ 65years </a:t>
                      </a:r>
                      <a:r>
                        <a:rPr kumimoji="0" lang="en-US" sz="2400" b="0" i="0" u="none" strike="noStrike" cap="none" normalizeH="0" baseline="0" dirty="0" smtClean="0">
                          <a:ln>
                            <a:noFill/>
                          </a:ln>
                          <a:solidFill>
                            <a:srgbClr val="000000"/>
                          </a:solidFill>
                          <a:effectLst/>
                          <a:latin typeface="Perpetua"/>
                          <a:cs typeface="Arial" pitchFamily="34" charset="0"/>
                        </a:rPr>
                        <a:t>without a history of Pneumococcal polysaccharide 23 </a:t>
                      </a:r>
                      <a:r>
                        <a:rPr kumimoji="0" lang="en-US" sz="2400" b="0" i="0" u="none" strike="noStrike" cap="none" normalizeH="0" baseline="0" dirty="0" err="1" smtClean="0">
                          <a:ln>
                            <a:noFill/>
                          </a:ln>
                          <a:solidFill>
                            <a:srgbClr val="000000"/>
                          </a:solidFill>
                          <a:effectLst/>
                          <a:latin typeface="Perpetua"/>
                          <a:cs typeface="Arial" pitchFamily="34" charset="0"/>
                        </a:rPr>
                        <a:t>Valent</a:t>
                      </a:r>
                      <a:r>
                        <a:rPr kumimoji="0" lang="en-US" sz="2400" b="0" i="0" u="none" strike="noStrike" cap="none" normalizeH="0" baseline="0" dirty="0" smtClean="0">
                          <a:ln>
                            <a:noFill/>
                          </a:ln>
                          <a:solidFill>
                            <a:srgbClr val="000000"/>
                          </a:solidFill>
                          <a:effectLst/>
                          <a:latin typeface="Perpetua"/>
                          <a:cs typeface="Arial" pitchFamily="34" charset="0"/>
                        </a:rPr>
                        <a:t> vaccination</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0000"/>
                          </a:solidFill>
                          <a:effectLst/>
                          <a:latin typeface="Perpetua"/>
                          <a:cs typeface="Arial" pitchFamily="34" charset="0"/>
                        </a:rPr>
                        <a:t>Adults &lt; 65 years at high risk which include the following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000000"/>
                          </a:solidFill>
                          <a:effectLst/>
                          <a:latin typeface="Perpetua"/>
                          <a:cs typeface="Arial" pitchFamily="34" charset="0"/>
                        </a:rPr>
                        <a:t>immunocompromising</a:t>
                      </a:r>
                      <a:r>
                        <a:rPr kumimoji="0" lang="en-US" sz="2400" b="0" i="0" u="none" strike="noStrike" cap="none" normalizeH="0" baseline="0" dirty="0" smtClean="0">
                          <a:ln>
                            <a:noFill/>
                          </a:ln>
                          <a:solidFill>
                            <a:srgbClr val="000000"/>
                          </a:solidFill>
                          <a:effectLst/>
                          <a:latin typeface="Perpetua"/>
                          <a:cs typeface="Arial" pitchFamily="34" charset="0"/>
                        </a:rPr>
                        <a:t> conditions</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0000"/>
                          </a:solidFill>
                          <a:effectLst/>
                          <a:latin typeface="Perpetua"/>
                          <a:cs typeface="Arial" pitchFamily="34" charset="0"/>
                        </a:rPr>
                        <a:t>Diabetes</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0000"/>
                          </a:solidFill>
                          <a:effectLst/>
                          <a:latin typeface="Perpetua"/>
                          <a:cs typeface="Arial" pitchFamily="34" charset="0"/>
                        </a:rPr>
                        <a:t>Chronic Cardiovascular  disease(except hypertension)</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0000"/>
                          </a:solidFill>
                          <a:effectLst/>
                          <a:latin typeface="Perpetua"/>
                          <a:cs typeface="Arial" pitchFamily="34" charset="0"/>
                        </a:rPr>
                        <a:t>Sickle cell anemia</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1" i="0" u="none" strike="noStrike" cap="none" normalizeH="0" baseline="0" dirty="0" smtClean="0">
                          <a:ln>
                            <a:noFill/>
                          </a:ln>
                          <a:solidFill>
                            <a:srgbClr val="0070C0"/>
                          </a:solidFill>
                          <a:effectLst>
                            <a:outerShdw blurRad="38100" dist="38100" dir="2700000" algn="tl">
                              <a:srgbClr val="000000">
                                <a:alpha val="43137"/>
                              </a:srgbClr>
                            </a:outerShdw>
                          </a:effectLst>
                          <a:latin typeface="Perpetua"/>
                          <a:cs typeface="Arial" pitchFamily="34" charset="0"/>
                        </a:rPr>
                        <a:t>Chronic lung disease include asthma</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0000"/>
                          </a:solidFill>
                          <a:effectLst/>
                          <a:latin typeface="Perpetua"/>
                          <a:cs typeface="Arial" pitchFamily="34" charset="0"/>
                        </a:rPr>
                        <a:t>Chronic alcoholism</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0000"/>
                          </a:solidFill>
                          <a:effectLst/>
                          <a:latin typeface="Perpetua"/>
                          <a:cs typeface="Arial" pitchFamily="34" charset="0"/>
                        </a:rPr>
                        <a:t> </a:t>
                      </a:r>
                      <a:r>
                        <a:rPr kumimoji="0" lang="en-US" sz="2400" b="0" i="0" u="none" strike="noStrike" cap="none" normalizeH="0" baseline="0" dirty="0" err="1" smtClean="0">
                          <a:ln>
                            <a:noFill/>
                          </a:ln>
                          <a:solidFill>
                            <a:srgbClr val="000000"/>
                          </a:solidFill>
                          <a:effectLst/>
                          <a:latin typeface="Perpetua"/>
                          <a:cs typeface="Arial" pitchFamily="34" charset="0"/>
                        </a:rPr>
                        <a:t>Asplenia</a:t>
                      </a:r>
                      <a:r>
                        <a:rPr kumimoji="0" lang="en-US" sz="2400" b="0" i="0" u="none" strike="noStrike" cap="none" normalizeH="0" baseline="0" dirty="0" smtClean="0">
                          <a:ln>
                            <a:noFill/>
                          </a:ln>
                          <a:solidFill>
                            <a:srgbClr val="000000"/>
                          </a:solidFill>
                          <a:effectLst/>
                          <a:latin typeface="Perpetu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0000"/>
                          </a:solidFill>
                          <a:effectLst/>
                          <a:latin typeface="Perpetua"/>
                          <a:cs typeface="Arial" pitchFamily="34" charset="0"/>
                        </a:rPr>
                        <a:t>Chronic liver disease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Perpetua"/>
                          <a:cs typeface="Arial" pitchFamily="34" charset="0"/>
                        </a:rPr>
                        <a:t>Kidney failure ,end stage renal disease, recipients of </a:t>
                      </a:r>
                      <a:r>
                        <a:rPr kumimoji="0" lang="en-US" sz="2400" b="0" i="0" u="none" strike="noStrike" cap="none" normalizeH="0" baseline="0" dirty="0" err="1" smtClean="0">
                          <a:ln>
                            <a:noFill/>
                          </a:ln>
                          <a:solidFill>
                            <a:srgbClr val="000000"/>
                          </a:solidFill>
                          <a:effectLst/>
                          <a:latin typeface="Perpetua"/>
                          <a:cs typeface="Arial" pitchFamily="34" charset="0"/>
                        </a:rPr>
                        <a:t>hemodialysis</a:t>
                      </a:r>
                      <a:endParaRPr kumimoji="0" lang="en-US" sz="2400" b="0" i="0" u="none" strike="noStrike" cap="none" normalizeH="0" baseline="0" dirty="0" smtClean="0">
                        <a:ln>
                          <a:noFill/>
                        </a:ln>
                        <a:solidFill>
                          <a:srgbClr val="000000"/>
                        </a:solidFill>
                        <a:effectLst/>
                        <a:latin typeface="Perpetua"/>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rgbClr val="C00000"/>
                          </a:solidFill>
                          <a:effectLst>
                            <a:outerShdw blurRad="38100" dist="38100" dir="2700000" algn="tl">
                              <a:srgbClr val="000000">
                                <a:alpha val="43137"/>
                              </a:srgbClr>
                            </a:outerShdw>
                          </a:effectLst>
                          <a:latin typeface="Perpetua"/>
                          <a:cs typeface="Arial" pitchFamily="34" charset="0"/>
                        </a:rPr>
                        <a:t>Single dose</a:t>
                      </a:r>
                      <a:r>
                        <a:rPr kumimoji="0" lang="en-US" sz="2400" b="1" i="0" u="none" strike="noStrike" cap="none" normalizeH="0" baseline="0" dirty="0" smtClean="0">
                          <a:ln>
                            <a:noFill/>
                          </a:ln>
                          <a:solidFill>
                            <a:srgbClr val="C00000"/>
                          </a:solidFill>
                          <a:effectLst>
                            <a:outerShdw blurRad="38100" dist="38100" dir="2700000" algn="tl">
                              <a:srgbClr val="000000">
                                <a:alpha val="43137"/>
                              </a:srgbClr>
                            </a:outerShdw>
                          </a:effectLst>
                          <a:latin typeface="Perpetua"/>
                          <a:cs typeface="Arial" pitchFamily="34" charset="0"/>
                        </a:rPr>
                        <a:t> </a:t>
                      </a:r>
                      <a:r>
                        <a:rPr kumimoji="0" lang="en-US" sz="2400" b="0" i="0" u="none" strike="noStrike" cap="none" normalizeH="0" baseline="0" dirty="0" smtClean="0">
                          <a:ln>
                            <a:noFill/>
                          </a:ln>
                          <a:solidFill>
                            <a:srgbClr val="000000"/>
                          </a:solidFill>
                          <a:effectLst/>
                          <a:latin typeface="Perpetua"/>
                          <a:cs typeface="Arial" pitchFamily="34" charset="0"/>
                        </a:rPr>
                        <a:t>for persons vaccinated </a:t>
                      </a:r>
                      <a:r>
                        <a:rPr kumimoji="0" lang="en-US" sz="2400" b="0" i="0" u="sng" strike="noStrike" cap="none" normalizeH="0" baseline="0" dirty="0" smtClean="0">
                          <a:ln>
                            <a:noFill/>
                          </a:ln>
                          <a:solidFill>
                            <a:srgbClr val="000000"/>
                          </a:solidFill>
                          <a:effectLst/>
                          <a:latin typeface="Perpetua"/>
                          <a:cs typeface="Arial" pitchFamily="34" charset="0"/>
                        </a:rPr>
                        <a:t>at or after </a:t>
                      </a:r>
                      <a:r>
                        <a:rPr kumimoji="0" lang="en-US" sz="2400" b="1" i="0" u="sng" strike="noStrike" cap="none" normalizeH="0" baseline="0" dirty="0" smtClean="0">
                          <a:ln>
                            <a:noFill/>
                          </a:ln>
                          <a:solidFill>
                            <a:srgbClr val="C00000"/>
                          </a:solidFill>
                          <a:effectLst>
                            <a:outerShdw blurRad="38100" dist="38100" dir="2700000" algn="tl">
                              <a:srgbClr val="000000">
                                <a:alpha val="43137"/>
                              </a:srgbClr>
                            </a:outerShdw>
                          </a:effectLst>
                          <a:latin typeface="Perpetua"/>
                          <a:cs typeface="Arial" pitchFamily="34" charset="0"/>
                        </a:rPr>
                        <a:t>age 65 years</a:t>
                      </a:r>
                      <a:endParaRPr kumimoji="0" lang="en-US" sz="2400" b="1" i="0" u="none" strike="noStrike" cap="none" normalizeH="0" baseline="0" dirty="0" smtClean="0">
                        <a:ln>
                          <a:noFill/>
                        </a:ln>
                        <a:solidFill>
                          <a:srgbClr val="C00000"/>
                        </a:solidFill>
                        <a:effectLst>
                          <a:outerShdw blurRad="38100" dist="38100" dir="2700000" algn="tl">
                            <a:srgbClr val="000000">
                              <a:alpha val="43137"/>
                            </a:srgbClr>
                          </a:outerShdw>
                        </a:effectLst>
                        <a:latin typeface="Perpetua"/>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Perpetua"/>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sng" strike="noStrike" cap="none" normalizeH="0" baseline="0" dirty="0" smtClean="0">
                          <a:ln>
                            <a:noFill/>
                          </a:ln>
                          <a:solidFill>
                            <a:srgbClr val="000000"/>
                          </a:solidFill>
                          <a:effectLst/>
                          <a:latin typeface="Perpetua"/>
                          <a:cs typeface="Arial" pitchFamily="34" charset="0"/>
                        </a:rPr>
                        <a:t>The </a:t>
                      </a:r>
                      <a:r>
                        <a:rPr kumimoji="0" lang="en-US" sz="2400" b="1" i="0" u="sng" strike="noStrike" cap="none" normalizeH="0" baseline="0" dirty="0" smtClean="0">
                          <a:ln>
                            <a:noFill/>
                          </a:ln>
                          <a:solidFill>
                            <a:srgbClr val="C00000"/>
                          </a:solidFill>
                          <a:effectLst>
                            <a:outerShdw blurRad="38100" dist="38100" dir="2700000" algn="tl">
                              <a:srgbClr val="000000">
                                <a:alpha val="43137"/>
                              </a:srgbClr>
                            </a:outerShdw>
                          </a:effectLst>
                          <a:latin typeface="Perpetua"/>
                          <a:cs typeface="Arial" pitchFamily="34" charset="0"/>
                        </a:rPr>
                        <a:t>second dose</a:t>
                      </a:r>
                      <a:r>
                        <a:rPr kumimoji="0" lang="en-US" sz="2400" b="1" i="0" u="none" strike="noStrike" cap="none" normalizeH="0" baseline="0" dirty="0" smtClean="0">
                          <a:ln>
                            <a:noFill/>
                          </a:ln>
                          <a:solidFill>
                            <a:srgbClr val="C00000"/>
                          </a:solidFill>
                          <a:effectLst>
                            <a:outerShdw blurRad="38100" dist="38100" dir="2700000" algn="tl">
                              <a:srgbClr val="000000">
                                <a:alpha val="43137"/>
                              </a:srgbClr>
                            </a:outerShdw>
                          </a:effectLst>
                          <a:latin typeface="Perpetua"/>
                          <a:cs typeface="Arial" pitchFamily="34" charset="0"/>
                        </a:rPr>
                        <a:t> </a:t>
                      </a:r>
                      <a:r>
                        <a:rPr kumimoji="0" lang="en-US" sz="2400" b="0" i="0" u="none" strike="noStrike" cap="none" normalizeH="0" baseline="0" dirty="0" smtClean="0">
                          <a:ln>
                            <a:noFill/>
                          </a:ln>
                          <a:solidFill>
                            <a:srgbClr val="000000"/>
                          </a:solidFill>
                          <a:effectLst/>
                          <a:latin typeface="Perpetua"/>
                          <a:cs typeface="Arial" pitchFamily="34" charset="0"/>
                        </a:rPr>
                        <a:t>required </a:t>
                      </a:r>
                      <a:r>
                        <a:rPr kumimoji="0" lang="en-US" sz="2400" b="1" i="0" u="none" strike="noStrike" cap="none" normalizeH="0" baseline="0" dirty="0" smtClean="0">
                          <a:ln>
                            <a:noFill/>
                          </a:ln>
                          <a:solidFill>
                            <a:srgbClr val="C00000"/>
                          </a:solidFill>
                          <a:effectLst>
                            <a:outerShdw blurRad="38100" dist="38100" dir="2700000" algn="tl">
                              <a:srgbClr val="000000">
                                <a:alpha val="43137"/>
                              </a:srgbClr>
                            </a:outerShdw>
                          </a:effectLst>
                          <a:latin typeface="Perpetua"/>
                          <a:cs typeface="Arial" pitchFamily="34" charset="0"/>
                        </a:rPr>
                        <a:t>5 years </a:t>
                      </a:r>
                      <a:r>
                        <a:rPr kumimoji="0" lang="en-US" sz="2400" b="0" i="0" u="none" strike="noStrike" cap="none" normalizeH="0" baseline="0" dirty="0" smtClean="0">
                          <a:ln>
                            <a:noFill/>
                          </a:ln>
                          <a:solidFill>
                            <a:srgbClr val="000000"/>
                          </a:solidFill>
                          <a:effectLst/>
                          <a:latin typeface="Perpetua"/>
                          <a:cs typeface="Arial" pitchFamily="34" charset="0"/>
                        </a:rPr>
                        <a:t>after the first dose for persons received vaccine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sng" strike="noStrike" cap="none" normalizeH="0" baseline="0" dirty="0" smtClean="0">
                          <a:ln>
                            <a:noFill/>
                          </a:ln>
                          <a:solidFill>
                            <a:srgbClr val="000000"/>
                          </a:solidFill>
                          <a:effectLst/>
                          <a:latin typeface="Perpetua"/>
                          <a:cs typeface="Arial" pitchFamily="34" charset="0"/>
                        </a:rPr>
                        <a:t>&lt;65 years</a:t>
                      </a:r>
                      <a:r>
                        <a:rPr kumimoji="0" lang="en-US" sz="2400" b="0" i="0" u="none" strike="noStrike" cap="none" normalizeH="0" baseline="0" dirty="0" smtClean="0">
                          <a:ln>
                            <a:noFill/>
                          </a:ln>
                          <a:solidFill>
                            <a:srgbClr val="000000"/>
                          </a:solidFill>
                          <a:effectLst/>
                          <a:latin typeface="Perpetua"/>
                          <a:cs typeface="Arial" pitchFamily="34" charset="0"/>
                        </a:rPr>
                        <a:t> of age for any indication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Perpetua"/>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CFCC"/>
                    </a:solidFill>
                  </a:tcPr>
                </a:tc>
              </a:tr>
            </a:tbl>
          </a:graphicData>
        </a:graphic>
      </p:graphicFrame>
    </p:spTree>
    <p:extLst>
      <p:ext uri="{BB962C8B-B14F-4D97-AF65-F5344CB8AC3E}">
        <p14:creationId xmlns="" xmlns:p14="http://schemas.microsoft.com/office/powerpoint/2010/main" val="25672211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990930787"/>
              </p:ext>
            </p:extLst>
          </p:nvPr>
        </p:nvGraphicFramePr>
        <p:xfrm>
          <a:off x="609600" y="228600"/>
          <a:ext cx="8229600" cy="5638800"/>
        </p:xfrm>
        <a:graphic>
          <a:graphicData uri="http://schemas.openxmlformats.org/drawingml/2006/table">
            <a:tbl>
              <a:tblPr firstRow="1" bandRow="1">
                <a:tableStyleId>{5C22544A-7EE6-4342-B048-85BDC9FD1C3A}</a:tableStyleId>
              </a:tblPr>
              <a:tblGrid>
                <a:gridCol w="990600"/>
                <a:gridCol w="3048000"/>
                <a:gridCol w="4191000"/>
              </a:tblGrid>
              <a:tr h="391658">
                <a:tc>
                  <a:txBody>
                    <a:bodyPr/>
                    <a:lstStyle/>
                    <a:p>
                      <a:endParaRPr lang="en-US" dirty="0"/>
                    </a:p>
                  </a:txBody>
                  <a:tcPr/>
                </a:tc>
                <a:tc>
                  <a:txBody>
                    <a:bodyPr/>
                    <a:lstStyle/>
                    <a:p>
                      <a:endParaRPr lang="en-US"/>
                    </a:p>
                  </a:txBody>
                  <a:tcPr/>
                </a:tc>
                <a:tc>
                  <a:txBody>
                    <a:bodyPr/>
                    <a:lstStyle/>
                    <a:p>
                      <a:endParaRPr lang="en-US"/>
                    </a:p>
                  </a:txBody>
                  <a:tcPr/>
                </a:tc>
              </a:tr>
              <a:tr h="5247142">
                <a:tc>
                  <a:txBody>
                    <a:bodyPr/>
                    <a:lstStyle/>
                    <a:p>
                      <a:r>
                        <a:rPr lang="en-US" sz="2000" b="1" i="0" u="none" strike="noStrike" kern="1200" baseline="0" dirty="0" smtClean="0">
                          <a:solidFill>
                            <a:schemeClr val="dk1"/>
                          </a:solidFill>
                          <a:latin typeface="+mn-lt"/>
                          <a:ea typeface="+mn-ea"/>
                          <a:cs typeface="+mn-cs"/>
                        </a:rPr>
                        <a:t>Rabies</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Persons with rabies-prone animal bite</a:t>
                      </a:r>
                    </a:p>
                    <a:p>
                      <a:pPr marL="285750" indent="-285750">
                        <a:buFont typeface="Arial" panose="020B0604020202020204" pitchFamily="34" charset="0"/>
                        <a:buChar char="•"/>
                      </a:pPr>
                      <a:r>
                        <a:rPr lang="en-US" sz="2000" b="0" i="0" u="none" strike="noStrike" kern="1200" baseline="0" dirty="0" smtClean="0">
                          <a:solidFill>
                            <a:schemeClr val="dk1"/>
                          </a:solidFill>
                          <a:latin typeface="+mn-lt"/>
                          <a:ea typeface="+mn-ea"/>
                          <a:cs typeface="+mn-cs"/>
                        </a:rPr>
                        <a:t> Persons in high-risk occupational groups, such as veterinarians and their staff, animal handlers, rabies researchers, and certain laboratory workers</a:t>
                      </a:r>
                    </a:p>
                    <a:p>
                      <a:pPr marL="0" indent="0">
                        <a:buFont typeface="Arial" panose="020B0604020202020204" pitchFamily="34" charset="0"/>
                        <a:buNone/>
                      </a:pPr>
                      <a:endParaRPr lang="en-US" sz="2000" b="0" i="0" u="none" strike="noStrike" kern="1200" baseline="0" dirty="0" smtClean="0">
                        <a:solidFill>
                          <a:schemeClr val="dk1"/>
                        </a:solidFill>
                        <a:latin typeface="+mn-lt"/>
                        <a:ea typeface="+mn-ea"/>
                        <a:cs typeface="+mn-cs"/>
                      </a:endParaRPr>
                    </a:p>
                    <a:p>
                      <a:pPr marL="285750" indent="-285750">
                        <a:buFont typeface="Arial" panose="020B0604020202020204" pitchFamily="34" charset="0"/>
                        <a:buChar char="•"/>
                      </a:pPr>
                      <a:r>
                        <a:rPr lang="en-US" sz="2000" b="0" i="0" u="none" strike="noStrike" kern="1200" baseline="0" dirty="0" smtClean="0">
                          <a:solidFill>
                            <a:schemeClr val="dk1"/>
                          </a:solidFill>
                          <a:latin typeface="+mn-lt"/>
                          <a:ea typeface="+mn-ea"/>
                          <a:cs typeface="+mn-cs"/>
                        </a:rPr>
                        <a:t>Travelers to high risk area (traveler who likely to get in contact with domestic animals particularly dogs and other rabies vectors)</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 </a:t>
                      </a:r>
                      <a:r>
                        <a:rPr lang="en-US" sz="2000" b="1" i="0" u="none" strike="noStrike" kern="1200" baseline="0" dirty="0" smtClean="0">
                          <a:solidFill>
                            <a:schemeClr val="dk1"/>
                          </a:solidFill>
                          <a:latin typeface="+mn-lt"/>
                          <a:ea typeface="+mn-ea"/>
                          <a:cs typeface="+mn-cs"/>
                        </a:rPr>
                        <a:t>Pre-exposure: </a:t>
                      </a:r>
                      <a:r>
                        <a:rPr lang="en-US" sz="2000" b="0" i="0" u="none" strike="noStrike" kern="1200" baseline="0" dirty="0" smtClean="0">
                          <a:solidFill>
                            <a:schemeClr val="dk1"/>
                          </a:solidFill>
                          <a:latin typeface="+mn-lt"/>
                          <a:ea typeface="+mn-ea"/>
                          <a:cs typeface="+mn-cs"/>
                        </a:rPr>
                        <a:t>3 doses at 0, 7, and 28 days,</a:t>
                      </a:r>
                    </a:p>
                    <a:p>
                      <a:r>
                        <a:rPr lang="en-US" sz="2000" b="0" i="0" u="none" strike="noStrike" kern="1200" baseline="0" dirty="0" smtClean="0">
                          <a:solidFill>
                            <a:schemeClr val="dk1"/>
                          </a:solidFill>
                          <a:latin typeface="+mn-lt"/>
                          <a:ea typeface="+mn-ea"/>
                          <a:cs typeface="+mn-cs"/>
                        </a:rPr>
                        <a:t>with periodic booster at 1 and 5 years.</a:t>
                      </a:r>
                    </a:p>
                    <a:p>
                      <a:r>
                        <a:rPr lang="en-US" sz="2000" b="1" i="0" u="none" strike="noStrike" kern="1200" baseline="0" dirty="0" smtClean="0">
                          <a:solidFill>
                            <a:schemeClr val="dk1"/>
                          </a:solidFill>
                          <a:latin typeface="+mn-lt"/>
                          <a:ea typeface="+mn-ea"/>
                          <a:cs typeface="+mn-cs"/>
                        </a:rPr>
                        <a:t>- Post-exposure: </a:t>
                      </a:r>
                      <a:r>
                        <a:rPr lang="en-US" sz="2000" b="0" i="0" u="none" strike="noStrike" kern="1200" baseline="0" dirty="0" smtClean="0">
                          <a:solidFill>
                            <a:schemeClr val="dk1"/>
                          </a:solidFill>
                          <a:latin typeface="+mn-lt"/>
                          <a:ea typeface="+mn-ea"/>
                          <a:cs typeface="+mn-cs"/>
                        </a:rPr>
                        <a:t>Previously unvaccinated</a:t>
                      </a:r>
                    </a:p>
                    <a:p>
                      <a:r>
                        <a:rPr lang="en-US" sz="2000" b="0" i="0" u="none" strike="noStrike" kern="1200" baseline="0" dirty="0" smtClean="0">
                          <a:solidFill>
                            <a:schemeClr val="dk1"/>
                          </a:solidFill>
                          <a:latin typeface="+mn-lt"/>
                          <a:ea typeface="+mn-ea"/>
                          <a:cs typeface="+mn-cs"/>
                        </a:rPr>
                        <a:t>people should receive 5 doses </a:t>
                      </a:r>
                      <a:r>
                        <a:rPr lang="en-US" sz="2000" b="1" i="0" u="none" strike="noStrike" kern="1200" baseline="0" dirty="0" smtClean="0">
                          <a:solidFill>
                            <a:srgbClr val="C00000"/>
                          </a:solidFill>
                          <a:effectLst>
                            <a:outerShdw blurRad="38100" dist="38100" dir="2700000" algn="tl">
                              <a:srgbClr val="000000">
                                <a:alpha val="43137"/>
                              </a:srgbClr>
                            </a:outerShdw>
                          </a:effectLst>
                          <a:latin typeface="+mn-lt"/>
                          <a:ea typeface="+mn-ea"/>
                          <a:cs typeface="+mn-cs"/>
                        </a:rPr>
                        <a:t>at 0,</a:t>
                      </a:r>
                    </a:p>
                    <a:p>
                      <a:r>
                        <a:rPr lang="en-US" sz="2000" b="1" i="0" u="none" strike="noStrike" kern="1200" baseline="0" dirty="0" smtClean="0">
                          <a:solidFill>
                            <a:srgbClr val="C00000"/>
                          </a:solidFill>
                          <a:effectLst>
                            <a:outerShdw blurRad="38100" dist="38100" dir="2700000" algn="tl">
                              <a:srgbClr val="000000">
                                <a:alpha val="43137"/>
                              </a:srgbClr>
                            </a:outerShdw>
                          </a:effectLst>
                          <a:latin typeface="+mn-lt"/>
                          <a:ea typeface="+mn-ea"/>
                          <a:cs typeface="+mn-cs"/>
                        </a:rPr>
                        <a:t>3, 7, and 14 and 28 days, </a:t>
                      </a:r>
                      <a:r>
                        <a:rPr lang="en-US" sz="2000" b="0" i="0" u="none" strike="noStrike" kern="1200" baseline="0" dirty="0" smtClean="0">
                          <a:solidFill>
                            <a:schemeClr val="dk1"/>
                          </a:solidFill>
                          <a:latin typeface="+mn-lt"/>
                          <a:ea typeface="+mn-ea"/>
                          <a:cs typeface="+mn-cs"/>
                        </a:rPr>
                        <a:t>category III</a:t>
                      </a:r>
                    </a:p>
                    <a:p>
                      <a:r>
                        <a:rPr lang="en-US" sz="2000" b="0" i="0" u="none" strike="noStrike" kern="1200" baseline="0" dirty="0" smtClean="0">
                          <a:solidFill>
                            <a:schemeClr val="dk1"/>
                          </a:solidFill>
                          <a:latin typeface="+mn-lt"/>
                          <a:ea typeface="+mn-ea"/>
                          <a:cs typeface="+mn-cs"/>
                        </a:rPr>
                        <a:t>if not previously vaccinated needs</a:t>
                      </a:r>
                    </a:p>
                    <a:p>
                      <a:r>
                        <a:rPr lang="en-US" sz="2000" b="0" i="0" u="none" strike="noStrike" kern="1200" baseline="0" dirty="0" smtClean="0">
                          <a:solidFill>
                            <a:schemeClr val="dk1"/>
                          </a:solidFill>
                          <a:latin typeface="+mn-lt"/>
                          <a:ea typeface="+mn-ea"/>
                          <a:cs typeface="+mn-cs"/>
                        </a:rPr>
                        <a:t>HRIG in addition to the vaccine on 0</a:t>
                      </a:r>
                    </a:p>
                    <a:p>
                      <a:r>
                        <a:rPr lang="en-US" sz="2000" b="0" i="0" u="none" strike="noStrike" kern="1200" baseline="0" dirty="0" smtClean="0">
                          <a:solidFill>
                            <a:schemeClr val="dk1"/>
                          </a:solidFill>
                          <a:latin typeface="+mn-lt"/>
                          <a:ea typeface="+mn-ea"/>
                          <a:cs typeface="+mn-cs"/>
                        </a:rPr>
                        <a:t>day, for specific conditions use 4 doses</a:t>
                      </a:r>
                    </a:p>
                    <a:p>
                      <a:r>
                        <a:rPr lang="en-US" sz="2000" b="0" i="0" u="none" strike="noStrike" kern="1200" baseline="0" dirty="0" smtClean="0">
                          <a:solidFill>
                            <a:schemeClr val="dk1"/>
                          </a:solidFill>
                          <a:latin typeface="+mn-lt"/>
                          <a:ea typeface="+mn-ea"/>
                          <a:cs typeface="+mn-cs"/>
                        </a:rPr>
                        <a:t>schedule 2-1-1 ( refer to 7.13).</a:t>
                      </a:r>
                    </a:p>
                    <a:p>
                      <a:r>
                        <a:rPr lang="en-US" sz="2000" b="0" i="0" u="none" strike="noStrike" kern="1200" baseline="0" dirty="0" smtClean="0">
                          <a:solidFill>
                            <a:schemeClr val="dk1"/>
                          </a:solidFill>
                          <a:latin typeface="+mn-lt"/>
                          <a:ea typeface="+mn-ea"/>
                          <a:cs typeface="+mn-cs"/>
                        </a:rPr>
                        <a:t>• Previously vaccinated people should</a:t>
                      </a:r>
                    </a:p>
                    <a:p>
                      <a:r>
                        <a:rPr lang="en-US" sz="2000" b="0" i="0" u="none" strike="noStrike" kern="1200" baseline="0" dirty="0" smtClean="0">
                          <a:solidFill>
                            <a:schemeClr val="dk1"/>
                          </a:solidFill>
                          <a:latin typeface="+mn-lt"/>
                          <a:ea typeface="+mn-ea"/>
                          <a:cs typeface="+mn-cs"/>
                        </a:rPr>
                        <a:t>receive two doses at 0 and 3 days</a:t>
                      </a:r>
                      <a:endParaRPr lang="en-US" sz="2000" dirty="0"/>
                    </a:p>
                  </a:txBody>
                  <a:tcPr/>
                </a:tc>
              </a:tr>
            </a:tbl>
          </a:graphicData>
        </a:graphic>
      </p:graphicFrame>
    </p:spTree>
    <p:extLst>
      <p:ext uri="{BB962C8B-B14F-4D97-AF65-F5344CB8AC3E}">
        <p14:creationId xmlns="" xmlns:p14="http://schemas.microsoft.com/office/powerpoint/2010/main" val="32852339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ctrTitle" idx="4294967295"/>
          </p:nvPr>
        </p:nvSpPr>
        <p:spPr>
          <a:xfrm>
            <a:off x="685800" y="2130425"/>
            <a:ext cx="7772400" cy="2670175"/>
          </a:xfrm>
          <a:prstGeom prst="rect">
            <a:avLst/>
          </a:prstGeom>
          <a:noFill/>
        </p:spPr>
        <p:txBody>
          <a:bodyPr/>
          <a:lstStyle/>
          <a:p>
            <a:r>
              <a:rPr lang="en-US" dirty="0">
                <a:solidFill>
                  <a:srgbClr val="A40000"/>
                </a:solidFill>
              </a:rPr>
              <a:t>Healthcare</a:t>
            </a:r>
            <a:br>
              <a:rPr lang="en-US" dirty="0">
                <a:solidFill>
                  <a:srgbClr val="A40000"/>
                </a:solidFill>
              </a:rPr>
            </a:br>
            <a:r>
              <a:rPr lang="en-US" dirty="0">
                <a:solidFill>
                  <a:srgbClr val="A40000"/>
                </a:solidFill>
              </a:rPr>
              <a:t>Professionals Vaccination</a:t>
            </a:r>
            <a:br>
              <a:rPr lang="en-US" dirty="0">
                <a:solidFill>
                  <a:srgbClr val="A40000"/>
                </a:solidFill>
              </a:rPr>
            </a:br>
            <a:r>
              <a:rPr lang="en-US" dirty="0">
                <a:solidFill>
                  <a:srgbClr val="A40000"/>
                </a:solidFill>
              </a:rPr>
              <a:t>Recommendation </a:t>
            </a:r>
            <a:endParaRPr lang="en-US" dirty="0" smtClean="0">
              <a:solidFill>
                <a:srgbClr val="A40000"/>
              </a:solidFill>
              <a:effectLst/>
            </a:endParaRPr>
          </a:p>
        </p:txBody>
      </p:sp>
      <p:sp>
        <p:nvSpPr>
          <p:cNvPr id="206851" name="Line 3"/>
          <p:cNvSpPr>
            <a:spLocks noChangeShapeType="1"/>
          </p:cNvSpPr>
          <p:nvPr/>
        </p:nvSpPr>
        <p:spPr bwMode="auto">
          <a:xfrm>
            <a:off x="1066800" y="4572000"/>
            <a:ext cx="7705725" cy="0"/>
          </a:xfrm>
          <a:prstGeom prst="line">
            <a:avLst/>
          </a:prstGeom>
          <a:noFill/>
          <a:ln w="28575">
            <a:solidFill>
              <a:srgbClr val="FF3300"/>
            </a:solidFill>
            <a:round/>
            <a:headEnd/>
            <a:tailEnd/>
          </a:ln>
          <a:effectLst/>
        </p:spPr>
        <p:txBody>
          <a:bodyPr/>
          <a:lstStyle/>
          <a:p>
            <a:endParaRPr lang="en-US"/>
          </a:p>
        </p:txBody>
      </p:sp>
    </p:spTree>
    <p:extLst>
      <p:ext uri="{BB962C8B-B14F-4D97-AF65-F5344CB8AC3E}">
        <p14:creationId xmlns="" xmlns:p14="http://schemas.microsoft.com/office/powerpoint/2010/main" val="4523483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772400" cy="228600"/>
          </a:xfrm>
        </p:spPr>
        <p:txBody>
          <a:bodyPr>
            <a:normAutofit fontScale="90000"/>
          </a:bodyPr>
          <a:lstStyle/>
          <a:p>
            <a:pPr eaLnBrk="1" fontAlgn="auto" hangingPunct="1">
              <a:spcAft>
                <a:spcPts val="0"/>
              </a:spcAft>
              <a:defRPr/>
            </a:pPr>
            <a:r>
              <a:rPr lang="en-US" dirty="0" smtClean="0"/>
              <a:t/>
            </a:r>
            <a:br>
              <a:rPr lang="en-US" dirty="0" smtClean="0"/>
            </a:br>
            <a:r>
              <a:rPr lang="en-US" b="1" dirty="0" smtClean="0">
                <a:solidFill>
                  <a:schemeClr val="accent1"/>
                </a:solidFill>
              </a:rPr>
              <a:t> </a:t>
            </a:r>
            <a:r>
              <a:rPr lang="en-US" sz="2200" b="1" dirty="0" smtClean="0">
                <a:solidFill>
                  <a:schemeClr val="accent1"/>
                </a:solidFill>
              </a:rPr>
              <a:t>Healthcare Professionals Vaccination Recommendation</a:t>
            </a:r>
            <a:endParaRPr lang="en-US" sz="2200" b="1" dirty="0">
              <a:solidFill>
                <a:schemeClr val="accent1"/>
              </a:solidFill>
            </a:endParaRPr>
          </a:p>
        </p:txBody>
      </p:sp>
      <p:graphicFrame>
        <p:nvGraphicFramePr>
          <p:cNvPr id="4" name="Content Placeholder 3"/>
          <p:cNvGraphicFramePr>
            <a:graphicFrameLocks noGrp="1"/>
          </p:cNvGraphicFramePr>
          <p:nvPr>
            <p:ph sz="quarter" idx="1"/>
          </p:nvPr>
        </p:nvGraphicFramePr>
        <p:xfrm>
          <a:off x="914400" y="228600"/>
          <a:ext cx="7620000" cy="6324599"/>
        </p:xfrm>
        <a:graphic>
          <a:graphicData uri="http://schemas.openxmlformats.org/drawingml/2006/table">
            <a:tbl>
              <a:tblPr firstRow="1" bandRow="1">
                <a:tableStyleId>{5C22544A-7EE6-4342-B048-85BDC9FD1C3A}</a:tableStyleId>
              </a:tblPr>
              <a:tblGrid>
                <a:gridCol w="2764117"/>
                <a:gridCol w="4855883"/>
              </a:tblGrid>
              <a:tr h="640091">
                <a:tc>
                  <a:txBody>
                    <a:bodyPr/>
                    <a:lstStyle/>
                    <a:p>
                      <a:pPr marL="0" marR="0" algn="ctr">
                        <a:lnSpc>
                          <a:spcPct val="115000"/>
                        </a:lnSpc>
                        <a:spcBef>
                          <a:spcPts val="0"/>
                        </a:spcBef>
                        <a:spcAft>
                          <a:spcPts val="0"/>
                        </a:spcAft>
                      </a:pPr>
                      <a:r>
                        <a:rPr lang="en-US" sz="3200" b="1" dirty="0">
                          <a:solidFill>
                            <a:schemeClr val="tx1"/>
                          </a:solidFill>
                          <a:latin typeface="Times New Roman"/>
                          <a:ea typeface="Times New Roman"/>
                          <a:cs typeface="Arial"/>
                        </a:rPr>
                        <a:t>Vaccine</a:t>
                      </a:r>
                      <a:endParaRPr lang="en-US" sz="3200" dirty="0">
                        <a:solidFill>
                          <a:schemeClr val="tx1"/>
                        </a:solidFill>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0"/>
                        </a:spcAft>
                      </a:pPr>
                      <a:r>
                        <a:rPr lang="en-US" sz="3200" b="1" dirty="0">
                          <a:solidFill>
                            <a:schemeClr val="tx1"/>
                          </a:solidFill>
                          <a:latin typeface="Times New Roman"/>
                          <a:ea typeface="Times New Roman"/>
                          <a:cs typeface="Arial"/>
                        </a:rPr>
                        <a:t>Recommendation</a:t>
                      </a:r>
                      <a:endParaRPr lang="en-US" sz="3200" dirty="0">
                        <a:solidFill>
                          <a:schemeClr val="tx1"/>
                        </a:solidFill>
                        <a:latin typeface="Calibri"/>
                        <a:ea typeface="Times New Roman"/>
                        <a:cs typeface="Arial"/>
                      </a:endParaRPr>
                    </a:p>
                  </a:txBody>
                  <a:tcPr marL="68580" marR="68580" marT="0" marB="0" anchor="ctr"/>
                </a:tc>
              </a:tr>
              <a:tr h="2188356">
                <a:tc>
                  <a:txBody>
                    <a:bodyPr/>
                    <a:lstStyle/>
                    <a:p>
                      <a:pPr marL="0" marR="0" algn="ctr">
                        <a:lnSpc>
                          <a:spcPct val="115000"/>
                        </a:lnSpc>
                        <a:spcBef>
                          <a:spcPts val="0"/>
                        </a:spcBef>
                        <a:spcAft>
                          <a:spcPts val="0"/>
                        </a:spcAft>
                      </a:pPr>
                      <a:r>
                        <a:rPr lang="en-US" sz="1800" b="1" dirty="0" smtClean="0">
                          <a:solidFill>
                            <a:srgbClr val="0070C0"/>
                          </a:solidFill>
                          <a:latin typeface="Times New Roman"/>
                          <a:ea typeface="Calibri"/>
                          <a:cs typeface="Arial"/>
                        </a:rPr>
                        <a:t>Hepatitis </a:t>
                      </a:r>
                      <a:r>
                        <a:rPr lang="en-US" sz="1800" b="1" dirty="0">
                          <a:solidFill>
                            <a:srgbClr val="0070C0"/>
                          </a:solidFill>
                          <a:latin typeface="Times New Roman"/>
                          <a:ea typeface="Calibri"/>
                          <a:cs typeface="Arial"/>
                        </a:rPr>
                        <a:t>B</a:t>
                      </a:r>
                      <a:endParaRPr lang="en-US" sz="1800" b="1" dirty="0">
                        <a:solidFill>
                          <a:srgbClr val="0070C0"/>
                        </a:solidFill>
                        <a:latin typeface="Calibri"/>
                        <a:ea typeface="Times New Roman"/>
                        <a:cs typeface="Arial"/>
                      </a:endParaRPr>
                    </a:p>
                  </a:txBody>
                  <a:tcPr marL="68580" marR="68580" marT="0" marB="0" anchor="ctr"/>
                </a:tc>
                <a:tc>
                  <a:txBody>
                    <a:bodyPr/>
                    <a:lstStyle/>
                    <a:p>
                      <a:pPr marL="228600" marR="0">
                        <a:lnSpc>
                          <a:spcPct val="115000"/>
                        </a:lnSpc>
                        <a:spcBef>
                          <a:spcPts val="0"/>
                        </a:spcBef>
                        <a:spcAft>
                          <a:spcPts val="0"/>
                        </a:spcAft>
                      </a:pPr>
                      <a:endParaRPr lang="en-US" sz="1800" b="1" dirty="0">
                        <a:solidFill>
                          <a:srgbClr val="000000"/>
                        </a:solidFill>
                        <a:latin typeface="Times New Roman"/>
                        <a:ea typeface="Calibri"/>
                        <a:cs typeface="Arial"/>
                      </a:endParaRPr>
                    </a:p>
                    <a:p>
                      <a:pPr marL="342900" marR="0" lvl="0" indent="-342900">
                        <a:lnSpc>
                          <a:spcPct val="150000"/>
                        </a:lnSpc>
                        <a:spcBef>
                          <a:spcPts val="0"/>
                        </a:spcBef>
                        <a:spcAft>
                          <a:spcPts val="0"/>
                        </a:spcAft>
                        <a:buFont typeface="Wingdings"/>
                        <a:buChar char=""/>
                      </a:pPr>
                      <a:r>
                        <a:rPr lang="en-US" sz="1800" b="1" dirty="0">
                          <a:solidFill>
                            <a:srgbClr val="000000"/>
                          </a:solidFill>
                          <a:latin typeface="Times New Roman"/>
                          <a:ea typeface="Calibri"/>
                          <a:cs typeface="Wingdings"/>
                        </a:rPr>
                        <a:t>Give three dose series (0, 1, 6 months) by intramuscular injection.</a:t>
                      </a:r>
                      <a:endParaRPr lang="en-US" sz="1800" b="1" dirty="0">
                        <a:latin typeface="Calibri"/>
                        <a:ea typeface="Times New Roman"/>
                        <a:cs typeface="Wingdings"/>
                      </a:endParaRPr>
                    </a:p>
                    <a:p>
                      <a:pPr marL="342900" marR="0" lvl="0" indent="-342900">
                        <a:lnSpc>
                          <a:spcPct val="150000"/>
                        </a:lnSpc>
                        <a:spcBef>
                          <a:spcPts val="0"/>
                        </a:spcBef>
                        <a:spcAft>
                          <a:spcPts val="0"/>
                        </a:spcAft>
                        <a:buFont typeface="Wingdings"/>
                        <a:buChar char=""/>
                      </a:pPr>
                      <a:r>
                        <a:rPr lang="en-US" sz="1800" b="1" dirty="0">
                          <a:solidFill>
                            <a:srgbClr val="000000"/>
                          </a:solidFill>
                          <a:latin typeface="Times New Roman"/>
                          <a:ea typeface="Calibri"/>
                          <a:cs typeface="Wingdings"/>
                        </a:rPr>
                        <a:t>Obtain anti-HBs serologic testing 1–2 months after the third dose.</a:t>
                      </a:r>
                      <a:endParaRPr lang="en-US" sz="1800" b="1" dirty="0">
                        <a:latin typeface="Calibri"/>
                        <a:ea typeface="Times New Roman"/>
                        <a:cs typeface="Wingdings"/>
                      </a:endParaRPr>
                    </a:p>
                  </a:txBody>
                  <a:tcPr marL="68580" marR="68580" marT="0" marB="0" anchor="ctr"/>
                </a:tc>
              </a:tr>
              <a:tr h="1718724">
                <a:tc>
                  <a:txBody>
                    <a:bodyPr/>
                    <a:lstStyle/>
                    <a:p>
                      <a:pPr marL="0" marR="0" algn="ctr">
                        <a:lnSpc>
                          <a:spcPct val="115000"/>
                        </a:lnSpc>
                        <a:spcBef>
                          <a:spcPts val="0"/>
                        </a:spcBef>
                        <a:spcAft>
                          <a:spcPts val="0"/>
                        </a:spcAft>
                      </a:pPr>
                      <a:r>
                        <a:rPr lang="en-US" sz="1800" b="1" dirty="0">
                          <a:solidFill>
                            <a:srgbClr val="0070C0"/>
                          </a:solidFill>
                          <a:latin typeface="Times New Roman"/>
                          <a:ea typeface="Calibri"/>
                          <a:cs typeface="Arial"/>
                        </a:rPr>
                        <a:t>Influenza</a:t>
                      </a:r>
                      <a:endParaRPr lang="en-US" sz="1800" b="1" dirty="0">
                        <a:solidFill>
                          <a:srgbClr val="0070C0"/>
                        </a:solidFill>
                        <a:latin typeface="Calibri"/>
                        <a:ea typeface="Times New Roman"/>
                        <a:cs typeface="Arial"/>
                      </a:endParaRPr>
                    </a:p>
                  </a:txBody>
                  <a:tcPr marL="68580" marR="68580" marT="0" marB="0" anchor="ctr"/>
                </a:tc>
                <a:tc>
                  <a:txBody>
                    <a:bodyPr/>
                    <a:lstStyle/>
                    <a:p>
                      <a:pPr marL="228600" marR="0">
                        <a:lnSpc>
                          <a:spcPct val="115000"/>
                        </a:lnSpc>
                        <a:spcBef>
                          <a:spcPts val="0"/>
                        </a:spcBef>
                        <a:spcAft>
                          <a:spcPts val="0"/>
                        </a:spcAft>
                      </a:pPr>
                      <a:r>
                        <a:rPr lang="en-US" sz="1800" b="1" dirty="0">
                          <a:solidFill>
                            <a:srgbClr val="000000"/>
                          </a:solidFill>
                          <a:latin typeface="Times New Roman"/>
                          <a:ea typeface="Calibri"/>
                          <a:cs typeface="Arial"/>
                        </a:rPr>
                        <a:t> </a:t>
                      </a:r>
                      <a:endParaRPr lang="en-US" sz="1800" b="1" dirty="0">
                        <a:latin typeface="Calibri"/>
                        <a:ea typeface="Times New Roman"/>
                        <a:cs typeface="Arial"/>
                      </a:endParaRPr>
                    </a:p>
                    <a:p>
                      <a:pPr marL="342900" marR="0" lvl="0" indent="-342900">
                        <a:lnSpc>
                          <a:spcPct val="150000"/>
                        </a:lnSpc>
                        <a:spcBef>
                          <a:spcPts val="0"/>
                        </a:spcBef>
                        <a:spcAft>
                          <a:spcPts val="0"/>
                        </a:spcAft>
                        <a:buFont typeface="Wingdings"/>
                        <a:buChar char=""/>
                      </a:pPr>
                      <a:r>
                        <a:rPr lang="en-US" sz="1800" b="1" dirty="0">
                          <a:solidFill>
                            <a:srgbClr val="000000"/>
                          </a:solidFill>
                          <a:latin typeface="Times New Roman"/>
                          <a:ea typeface="Calibri"/>
                          <a:cs typeface="Wingdings"/>
                        </a:rPr>
                        <a:t>Give One  dose of inactivated influenza vaccine annually</a:t>
                      </a:r>
                      <a:endParaRPr lang="en-US" sz="1800" b="1" dirty="0">
                        <a:latin typeface="Calibri"/>
                        <a:ea typeface="Times New Roman"/>
                        <a:cs typeface="Wingdings"/>
                      </a:endParaRPr>
                    </a:p>
                    <a:p>
                      <a:pPr marL="228600" marR="0">
                        <a:lnSpc>
                          <a:spcPct val="150000"/>
                        </a:lnSpc>
                        <a:spcBef>
                          <a:spcPts val="0"/>
                        </a:spcBef>
                        <a:spcAft>
                          <a:spcPts val="0"/>
                        </a:spcAft>
                      </a:pPr>
                      <a:r>
                        <a:rPr lang="en-US" sz="1800" b="1" dirty="0">
                          <a:solidFill>
                            <a:srgbClr val="000000"/>
                          </a:solidFill>
                          <a:latin typeface="Times New Roman"/>
                          <a:ea typeface="Calibri"/>
                          <a:cs typeface="Arial"/>
                        </a:rPr>
                        <a:t>By intramuscular injection.</a:t>
                      </a:r>
                      <a:endParaRPr lang="en-US" sz="1800" b="1" dirty="0">
                        <a:latin typeface="Calibri"/>
                        <a:ea typeface="Times New Roman"/>
                        <a:cs typeface="Arial"/>
                      </a:endParaRPr>
                    </a:p>
                  </a:txBody>
                  <a:tcPr marL="68580" marR="68580" marT="0" marB="0" anchor="ctr"/>
                </a:tc>
              </a:tr>
              <a:tr h="1777428">
                <a:tc>
                  <a:txBody>
                    <a:bodyPr/>
                    <a:lstStyle/>
                    <a:p>
                      <a:pPr marL="0" marR="0" algn="ctr">
                        <a:lnSpc>
                          <a:spcPct val="115000"/>
                        </a:lnSpc>
                        <a:spcBef>
                          <a:spcPts val="0"/>
                        </a:spcBef>
                        <a:spcAft>
                          <a:spcPts val="0"/>
                        </a:spcAft>
                      </a:pPr>
                      <a:r>
                        <a:rPr lang="en-US" sz="1800" b="1" dirty="0">
                          <a:solidFill>
                            <a:srgbClr val="0070C0"/>
                          </a:solidFill>
                          <a:latin typeface="Times New Roman"/>
                          <a:ea typeface="Calibri"/>
                          <a:cs typeface="Arial"/>
                        </a:rPr>
                        <a:t>Measles, mumps, rubella (MMR)</a:t>
                      </a:r>
                      <a:endParaRPr lang="en-US" sz="1800" b="1" dirty="0">
                        <a:solidFill>
                          <a:srgbClr val="0070C0"/>
                        </a:solidFill>
                        <a:latin typeface="Calibri"/>
                        <a:ea typeface="Times New Roman"/>
                        <a:cs typeface="Arial"/>
                      </a:endParaRPr>
                    </a:p>
                  </a:txBody>
                  <a:tcPr marL="68580" marR="68580" marT="0" marB="0" anchor="ctr"/>
                </a:tc>
                <a:tc>
                  <a:txBody>
                    <a:bodyPr/>
                    <a:lstStyle/>
                    <a:p>
                      <a:pPr marL="228600" marR="0">
                        <a:lnSpc>
                          <a:spcPct val="115000"/>
                        </a:lnSpc>
                        <a:spcBef>
                          <a:spcPts val="0"/>
                        </a:spcBef>
                        <a:spcAft>
                          <a:spcPts val="0"/>
                        </a:spcAft>
                      </a:pPr>
                      <a:r>
                        <a:rPr lang="en-US" sz="1800" b="1" dirty="0">
                          <a:solidFill>
                            <a:srgbClr val="000000"/>
                          </a:solidFill>
                          <a:latin typeface="Times New Roman"/>
                          <a:ea typeface="Calibri"/>
                          <a:cs typeface="Arial"/>
                        </a:rPr>
                        <a:t> </a:t>
                      </a:r>
                      <a:endParaRPr lang="en-US" sz="1800" b="1" dirty="0">
                        <a:latin typeface="Calibri"/>
                        <a:ea typeface="Times New Roman"/>
                        <a:cs typeface="Arial"/>
                      </a:endParaRPr>
                    </a:p>
                    <a:p>
                      <a:pPr marL="342900" marR="0" lvl="0" indent="-342900">
                        <a:lnSpc>
                          <a:spcPct val="115000"/>
                        </a:lnSpc>
                        <a:spcBef>
                          <a:spcPts val="0"/>
                        </a:spcBef>
                        <a:spcAft>
                          <a:spcPts val="0"/>
                        </a:spcAft>
                        <a:buFont typeface="Wingdings"/>
                        <a:buChar char=""/>
                      </a:pPr>
                      <a:r>
                        <a:rPr lang="en-US" sz="1800" b="1" dirty="0">
                          <a:solidFill>
                            <a:srgbClr val="000000"/>
                          </a:solidFill>
                          <a:latin typeface="Times New Roman"/>
                          <a:ea typeface="Calibri"/>
                          <a:cs typeface="Wingdings"/>
                        </a:rPr>
                        <a:t>Give two doses of MMR to healthcare professionals without serologic evidence of immunity or prior vaccination, 4 weeks apart by subcutaneous injection.</a:t>
                      </a:r>
                      <a:endParaRPr lang="en-US" sz="1800" b="1" dirty="0">
                        <a:latin typeface="Calibri"/>
                        <a:ea typeface="Times New Roman"/>
                        <a:cs typeface="Wingdings"/>
                      </a:endParaRPr>
                    </a:p>
                  </a:txBody>
                  <a:tcPr marL="68580" marR="68580" marT="0" marB="0" anchor="ctr"/>
                </a:tc>
              </a:tr>
            </a:tbl>
          </a:graphicData>
        </a:graphic>
      </p:graphicFrame>
      <p:sp>
        <p:nvSpPr>
          <p:cNvPr id="6" name="Title 1"/>
          <p:cNvSpPr txBox="1">
            <a:spLocks/>
          </p:cNvSpPr>
          <p:nvPr/>
        </p:nvSpPr>
        <p:spPr>
          <a:xfrm rot="16200000">
            <a:off x="-2743200" y="2971800"/>
            <a:ext cx="6553200" cy="609600"/>
          </a:xfrm>
          <a:prstGeom prst="rect">
            <a:avLst/>
          </a:prstGeom>
          <a:blipFill>
            <a:blip r:embed="rId2" cstate="print"/>
            <a:tile tx="0" ty="0" sx="100000" sy="100000" flip="none" algn="tl"/>
          </a:blipFill>
        </p:spPr>
        <p:txBody>
          <a:bodyPr>
            <a:normAutofit fontScale="3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0" cap="none" spc="0" normalizeH="0" baseline="0" noProof="0" dirty="0" smtClean="0">
                <a:ln>
                  <a:noFill/>
                </a:ln>
                <a:solidFill>
                  <a:schemeClr val="tx2"/>
                </a:solidFill>
                <a:effectLst/>
                <a:uLnTx/>
                <a:uFillTx/>
                <a:latin typeface="+mj-lt"/>
                <a:ea typeface="+mj-ea"/>
                <a:cs typeface="+mj-cs"/>
              </a:rPr>
              <a:t/>
            </a:r>
            <a:br>
              <a:rPr kumimoji="0" lang="en-US" sz="4400" b="0" i="0" u="none" strike="noStrike" kern="0" cap="none" spc="0" normalizeH="0" baseline="0" noProof="0" dirty="0" smtClean="0">
                <a:ln>
                  <a:noFill/>
                </a:ln>
                <a:solidFill>
                  <a:schemeClr val="tx2"/>
                </a:solidFill>
                <a:effectLst/>
                <a:uLnTx/>
                <a:uFillTx/>
                <a:latin typeface="+mj-lt"/>
                <a:ea typeface="+mj-ea"/>
                <a:cs typeface="+mj-cs"/>
              </a:rPr>
            </a:br>
            <a:r>
              <a:rPr kumimoji="0" lang="en-US" sz="7500" b="1" i="0" u="none" strike="noStrike" kern="0" cap="none" spc="0" normalizeH="0" baseline="0" noProof="0" dirty="0" smtClean="0">
                <a:ln>
                  <a:noFill/>
                </a:ln>
                <a:solidFill>
                  <a:srgbClr val="640000"/>
                </a:solidFill>
                <a:effectLst>
                  <a:outerShdw blurRad="38100" dist="38100" dir="2700000" algn="tl">
                    <a:srgbClr val="000000">
                      <a:alpha val="43137"/>
                    </a:srgbClr>
                  </a:outerShdw>
                </a:effectLst>
                <a:uLnTx/>
                <a:uFillTx/>
                <a:latin typeface="+mj-lt"/>
                <a:ea typeface="+mj-ea"/>
                <a:cs typeface="+mj-cs"/>
              </a:rPr>
              <a:t>HCP  Vaccination Recommendation</a:t>
            </a:r>
            <a:endParaRPr kumimoji="0" lang="en-US" sz="7500" b="1" i="0" u="none" strike="noStrike" kern="0" cap="none" spc="0" normalizeH="0" baseline="0" noProof="0" dirty="0">
              <a:ln>
                <a:noFill/>
              </a:ln>
              <a:solidFill>
                <a:srgbClr val="640000"/>
              </a:solidFill>
              <a:effectLst>
                <a:outerShdw blurRad="38100" dist="38100" dir="2700000" algn="tl">
                  <a:srgbClr val="000000">
                    <a:alpha val="43137"/>
                  </a:srgbClr>
                </a:outerShdw>
              </a:effectLst>
              <a:uLnTx/>
              <a:uFillTx/>
              <a:latin typeface="+mj-lt"/>
              <a:ea typeface="+mj-ea"/>
              <a:cs typeface="+mj-cs"/>
            </a:endParaRPr>
          </a:p>
        </p:txBody>
      </p:sp>
      <p:sp>
        <p:nvSpPr>
          <p:cNvPr id="3" name="Slide Number Placeholder 2"/>
          <p:cNvSpPr>
            <a:spLocks noGrp="1"/>
          </p:cNvSpPr>
          <p:nvPr>
            <p:ph type="sldNum" sz="quarter" idx="4294967295"/>
          </p:nvPr>
        </p:nvSpPr>
        <p:spPr>
          <a:xfrm>
            <a:off x="6553200" y="6248400"/>
            <a:ext cx="1905000" cy="457200"/>
          </a:xfrm>
          <a:prstGeom prst="rect">
            <a:avLst/>
          </a:prstGeom>
        </p:spPr>
        <p:txBody>
          <a:bodyPr/>
          <a:lstStyle/>
          <a:p>
            <a:pPr>
              <a:defRPr/>
            </a:pPr>
            <a:fld id="{3A87E979-D13B-496B-A88A-11CACDCCE9A5}" type="slidenum">
              <a:rPr lang="en-US" smtClean="0">
                <a:solidFill>
                  <a:srgbClr val="FFFFFF"/>
                </a:solidFill>
              </a:rPr>
              <a:pPr>
                <a:defRPr/>
              </a:pPr>
              <a:t>48</a:t>
            </a:fld>
            <a:endParaRPr lang="en-US">
              <a:solidFill>
                <a:srgbClr val="FFFFFF"/>
              </a:solidFill>
            </a:endParaRPr>
          </a:p>
        </p:txBody>
      </p:sp>
    </p:spTree>
    <p:extLst>
      <p:ext uri="{BB962C8B-B14F-4D97-AF65-F5344CB8AC3E}">
        <p14:creationId xmlns="" xmlns:p14="http://schemas.microsoft.com/office/powerpoint/2010/main" val="15060690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838200"/>
          <a:ext cx="8458200" cy="5715000"/>
        </p:xfrm>
        <a:graphic>
          <a:graphicData uri="http://schemas.openxmlformats.org/drawingml/2006/table">
            <a:tbl>
              <a:tblPr firstRow="1" bandRow="1">
                <a:tableStyleId>{5C22544A-7EE6-4342-B048-85BDC9FD1C3A}</a:tableStyleId>
              </a:tblPr>
              <a:tblGrid>
                <a:gridCol w="2514600"/>
                <a:gridCol w="5943600"/>
              </a:tblGrid>
              <a:tr h="1587500">
                <a:tc>
                  <a:txBody>
                    <a:bodyPr/>
                    <a:lstStyle/>
                    <a:p>
                      <a:pPr marL="0" marR="0" algn="ctr">
                        <a:lnSpc>
                          <a:spcPct val="115000"/>
                        </a:lnSpc>
                        <a:spcBef>
                          <a:spcPts val="0"/>
                        </a:spcBef>
                        <a:spcAft>
                          <a:spcPts val="0"/>
                        </a:spcAft>
                      </a:pPr>
                      <a:r>
                        <a:rPr lang="en-US" sz="1800" b="1" dirty="0">
                          <a:solidFill>
                            <a:srgbClr val="0070C0"/>
                          </a:solidFill>
                          <a:effectLst>
                            <a:outerShdw blurRad="38100" dist="38100" dir="2700000" algn="tl">
                              <a:srgbClr val="000000">
                                <a:alpha val="43137"/>
                              </a:srgbClr>
                            </a:outerShdw>
                          </a:effectLst>
                          <a:latin typeface="Times New Roman"/>
                          <a:ea typeface="Calibri"/>
                          <a:cs typeface="Arial"/>
                        </a:rPr>
                        <a:t>Varicella</a:t>
                      </a:r>
                      <a:endParaRPr lang="en-US" sz="1800" b="1" dirty="0">
                        <a:solidFill>
                          <a:srgbClr val="0070C0"/>
                        </a:solidFill>
                        <a:effectLst>
                          <a:outerShdw blurRad="38100" dist="38100" dir="2700000" algn="tl">
                            <a:srgbClr val="000000">
                              <a:alpha val="43137"/>
                            </a:srgbClr>
                          </a:outerShdw>
                        </a:effectLst>
                        <a:latin typeface="Calibri"/>
                        <a:ea typeface="Times New Roman"/>
                        <a:cs typeface="Arial"/>
                      </a:endParaRPr>
                    </a:p>
                  </a:txBody>
                  <a:tcPr marL="68580" marR="68580" marT="0" marB="0" anchor="ctr"/>
                </a:tc>
                <a:tc>
                  <a:txBody>
                    <a:bodyPr/>
                    <a:lstStyle/>
                    <a:p>
                      <a:pPr marL="342900" marR="0" lvl="0" indent="-342900">
                        <a:lnSpc>
                          <a:spcPct val="115000"/>
                        </a:lnSpc>
                        <a:spcBef>
                          <a:spcPts val="0"/>
                        </a:spcBef>
                        <a:spcAft>
                          <a:spcPts val="0"/>
                        </a:spcAft>
                        <a:buFont typeface="Arial" pitchFamily="34" charset="0"/>
                        <a:buChar char="•"/>
                      </a:pPr>
                      <a:r>
                        <a:rPr lang="en-US" sz="1800" b="1" dirty="0" smtClean="0">
                          <a:solidFill>
                            <a:srgbClr val="000000"/>
                          </a:solidFill>
                          <a:latin typeface="Times New Roman"/>
                          <a:ea typeface="Calibri"/>
                          <a:cs typeface="Wingdings"/>
                        </a:rPr>
                        <a:t>For </a:t>
                      </a:r>
                      <a:r>
                        <a:rPr lang="en-US" sz="1800" b="1" dirty="0">
                          <a:solidFill>
                            <a:srgbClr val="000000"/>
                          </a:solidFill>
                          <a:latin typeface="Times New Roman"/>
                          <a:ea typeface="Calibri"/>
                          <a:cs typeface="Wingdings"/>
                        </a:rPr>
                        <a:t>healthcare professionals who have no serologic proof of immunity, prior vaccination, or history of varicella disease; give 2 doses of varicella vaccine, 4 weeks apart by subcutaneous injection.</a:t>
                      </a:r>
                      <a:endParaRPr lang="en-US" sz="1800" b="1" dirty="0">
                        <a:latin typeface="Calibri"/>
                        <a:ea typeface="Times New Roman"/>
                        <a:cs typeface="Wingdings"/>
                      </a:endParaRPr>
                    </a:p>
                  </a:txBody>
                  <a:tcPr marL="68580" marR="68580" marT="0" marB="0" anchor="ctr"/>
                </a:tc>
              </a:tr>
              <a:tr h="1587500">
                <a:tc>
                  <a:txBody>
                    <a:bodyPr/>
                    <a:lstStyle/>
                    <a:p>
                      <a:pPr marL="0" marR="0" algn="ctr">
                        <a:lnSpc>
                          <a:spcPct val="115000"/>
                        </a:lnSpc>
                        <a:spcBef>
                          <a:spcPts val="0"/>
                        </a:spcBef>
                        <a:spcAft>
                          <a:spcPts val="0"/>
                        </a:spcAft>
                      </a:pPr>
                      <a:r>
                        <a:rPr lang="en-US" sz="1800" b="1" dirty="0">
                          <a:solidFill>
                            <a:srgbClr val="0070C0"/>
                          </a:solidFill>
                          <a:effectLst>
                            <a:outerShdw blurRad="38100" dist="38100" dir="2700000" algn="tl">
                              <a:srgbClr val="000000">
                                <a:alpha val="43137"/>
                              </a:srgbClr>
                            </a:outerShdw>
                          </a:effectLst>
                          <a:latin typeface="Times New Roman"/>
                          <a:ea typeface="Calibri"/>
                          <a:cs typeface="Arial"/>
                        </a:rPr>
                        <a:t>Tetanus, </a:t>
                      </a:r>
                      <a:endParaRPr lang="en-US" sz="1800" b="1" dirty="0" smtClean="0">
                        <a:solidFill>
                          <a:srgbClr val="0070C0"/>
                        </a:solidFill>
                        <a:effectLst>
                          <a:outerShdw blurRad="38100" dist="38100" dir="2700000" algn="tl">
                            <a:srgbClr val="000000">
                              <a:alpha val="43137"/>
                            </a:srgbClr>
                          </a:outerShdw>
                        </a:effectLst>
                        <a:latin typeface="Times New Roman"/>
                        <a:ea typeface="Calibri"/>
                        <a:cs typeface="Arial"/>
                      </a:endParaRPr>
                    </a:p>
                    <a:p>
                      <a:pPr marL="0" marR="0" algn="ctr">
                        <a:lnSpc>
                          <a:spcPct val="115000"/>
                        </a:lnSpc>
                        <a:spcBef>
                          <a:spcPts val="0"/>
                        </a:spcBef>
                        <a:spcAft>
                          <a:spcPts val="0"/>
                        </a:spcAft>
                      </a:pPr>
                      <a:r>
                        <a:rPr lang="en-US" sz="1800" b="1" dirty="0" smtClean="0">
                          <a:solidFill>
                            <a:srgbClr val="0070C0"/>
                          </a:solidFill>
                          <a:effectLst>
                            <a:outerShdw blurRad="38100" dist="38100" dir="2700000" algn="tl">
                              <a:srgbClr val="000000">
                                <a:alpha val="43137"/>
                              </a:srgbClr>
                            </a:outerShdw>
                          </a:effectLst>
                          <a:latin typeface="Times New Roman"/>
                          <a:ea typeface="Calibri"/>
                          <a:cs typeface="Arial"/>
                        </a:rPr>
                        <a:t>Diphtheria </a:t>
                      </a:r>
                      <a:r>
                        <a:rPr lang="en-US" sz="1800" b="1" dirty="0">
                          <a:solidFill>
                            <a:srgbClr val="0070C0"/>
                          </a:solidFill>
                          <a:effectLst>
                            <a:outerShdw blurRad="38100" dist="38100" dir="2700000" algn="tl">
                              <a:srgbClr val="000000">
                                <a:alpha val="43137"/>
                              </a:srgbClr>
                            </a:outerShdw>
                          </a:effectLst>
                          <a:latin typeface="Times New Roman"/>
                          <a:ea typeface="Calibri"/>
                          <a:cs typeface="Arial"/>
                        </a:rPr>
                        <a:t>, Pertussis (Tdap)</a:t>
                      </a:r>
                      <a:endParaRPr lang="en-US" sz="1800" b="1" dirty="0">
                        <a:solidFill>
                          <a:srgbClr val="0070C0"/>
                        </a:solidFill>
                        <a:effectLst>
                          <a:outerShdw blurRad="38100" dist="38100" dir="2700000" algn="tl">
                            <a:srgbClr val="000000">
                              <a:alpha val="43137"/>
                            </a:srgbClr>
                          </a:outerShdw>
                        </a:effectLst>
                        <a:latin typeface="Calibri"/>
                        <a:ea typeface="Times New Roman"/>
                        <a:cs typeface="Arial"/>
                      </a:endParaRPr>
                    </a:p>
                  </a:txBody>
                  <a:tcPr marL="68580" marR="68580" marT="0" marB="0" anchor="ctr"/>
                </a:tc>
                <a:tc>
                  <a:txBody>
                    <a:bodyPr/>
                    <a:lstStyle/>
                    <a:p>
                      <a:pPr marL="342900" marR="0" lvl="0" indent="-342900">
                        <a:lnSpc>
                          <a:spcPct val="115000"/>
                        </a:lnSpc>
                        <a:spcBef>
                          <a:spcPts val="0"/>
                        </a:spcBef>
                        <a:spcAft>
                          <a:spcPts val="0"/>
                        </a:spcAft>
                        <a:buFont typeface="Arial" pitchFamily="34" charset="0"/>
                        <a:buChar char="•"/>
                      </a:pPr>
                      <a:r>
                        <a:rPr lang="en-US" sz="1800" b="1" dirty="0" smtClean="0">
                          <a:solidFill>
                            <a:srgbClr val="000000"/>
                          </a:solidFill>
                          <a:latin typeface="Times New Roman"/>
                          <a:ea typeface="Calibri"/>
                          <a:cs typeface="Wingdings"/>
                        </a:rPr>
                        <a:t>Give </a:t>
                      </a:r>
                      <a:r>
                        <a:rPr lang="en-US" sz="1800" b="1" dirty="0">
                          <a:solidFill>
                            <a:srgbClr val="000000"/>
                          </a:solidFill>
                          <a:latin typeface="Times New Roman"/>
                          <a:ea typeface="Calibri"/>
                          <a:cs typeface="Wingdings"/>
                        </a:rPr>
                        <a:t>a one-time dose of Tdap to healthcare professionals who have not received Tdap previously by intramuscular injection. </a:t>
                      </a:r>
                      <a:endParaRPr lang="en-US" sz="1800" b="1" dirty="0">
                        <a:latin typeface="Calibri"/>
                        <a:ea typeface="Times New Roman"/>
                        <a:cs typeface="Wingdings"/>
                      </a:endParaRPr>
                    </a:p>
                    <a:p>
                      <a:pPr marL="342900" marR="0" lvl="0" indent="-342900">
                        <a:lnSpc>
                          <a:spcPct val="115000"/>
                        </a:lnSpc>
                        <a:spcBef>
                          <a:spcPts val="0"/>
                        </a:spcBef>
                        <a:spcAft>
                          <a:spcPts val="0"/>
                        </a:spcAft>
                        <a:buFont typeface="Wingdings"/>
                        <a:buChar char=""/>
                      </a:pPr>
                      <a:r>
                        <a:rPr lang="en-US" sz="1800" b="1" dirty="0">
                          <a:solidFill>
                            <a:srgbClr val="000000"/>
                          </a:solidFill>
                          <a:latin typeface="Times New Roman"/>
                          <a:ea typeface="Calibri"/>
                          <a:cs typeface="Wingdings"/>
                        </a:rPr>
                        <a:t>Give Td boosters every 10 years thereafter.</a:t>
                      </a:r>
                      <a:endParaRPr lang="en-US" sz="1800" b="1" dirty="0">
                        <a:latin typeface="Calibri"/>
                        <a:ea typeface="Times New Roman"/>
                        <a:cs typeface="Wingdings"/>
                      </a:endParaRPr>
                    </a:p>
                  </a:txBody>
                  <a:tcPr marL="68580" marR="68580" marT="0" marB="0" anchor="ctr"/>
                </a:tc>
              </a:tr>
              <a:tr h="2540000">
                <a:tc>
                  <a:txBody>
                    <a:bodyPr/>
                    <a:lstStyle/>
                    <a:p>
                      <a:pPr marL="0" marR="0" algn="ctr">
                        <a:lnSpc>
                          <a:spcPct val="115000"/>
                        </a:lnSpc>
                        <a:spcBef>
                          <a:spcPts val="0"/>
                        </a:spcBef>
                        <a:spcAft>
                          <a:spcPts val="0"/>
                        </a:spcAft>
                      </a:pPr>
                      <a:r>
                        <a:rPr lang="en-US" sz="1800" b="1" dirty="0">
                          <a:solidFill>
                            <a:srgbClr val="0070C0"/>
                          </a:solidFill>
                          <a:effectLst>
                            <a:outerShdw blurRad="38100" dist="38100" dir="2700000" algn="tl">
                              <a:srgbClr val="000000">
                                <a:alpha val="43137"/>
                              </a:srgbClr>
                            </a:outerShdw>
                          </a:effectLst>
                          <a:latin typeface="Times New Roman"/>
                          <a:ea typeface="Calibri"/>
                          <a:cs typeface="Arial"/>
                        </a:rPr>
                        <a:t>Meningococcal</a:t>
                      </a:r>
                      <a:endParaRPr lang="en-US" sz="1800" b="1" dirty="0">
                        <a:solidFill>
                          <a:srgbClr val="0070C0"/>
                        </a:solidFill>
                        <a:effectLst>
                          <a:outerShdw blurRad="38100" dist="38100" dir="2700000" algn="tl">
                            <a:srgbClr val="000000">
                              <a:alpha val="43137"/>
                            </a:srgbClr>
                          </a:outerShdw>
                        </a:effectLst>
                        <a:latin typeface="Calibri"/>
                        <a:ea typeface="Times New Roman"/>
                        <a:cs typeface="Arial"/>
                      </a:endParaRPr>
                    </a:p>
                  </a:txBody>
                  <a:tcPr marL="68580" marR="68580" marT="0" marB="0" anchor="ctr"/>
                </a:tc>
                <a:tc>
                  <a:txBody>
                    <a:bodyPr/>
                    <a:lstStyle/>
                    <a:p>
                      <a:pPr marL="342900" marR="0" lvl="0" indent="-342900">
                        <a:lnSpc>
                          <a:spcPct val="115000"/>
                        </a:lnSpc>
                        <a:spcBef>
                          <a:spcPts val="0"/>
                        </a:spcBef>
                        <a:spcAft>
                          <a:spcPts val="0"/>
                        </a:spcAft>
                        <a:buFont typeface="Arial" pitchFamily="34" charset="0"/>
                        <a:buChar char="•"/>
                      </a:pPr>
                      <a:r>
                        <a:rPr lang="en-US" sz="1800" b="1" dirty="0" smtClean="0">
                          <a:solidFill>
                            <a:srgbClr val="000000"/>
                          </a:solidFill>
                          <a:latin typeface="Times New Roman"/>
                          <a:ea typeface="Calibri"/>
                          <a:cs typeface="Wingdings"/>
                        </a:rPr>
                        <a:t>Give </a:t>
                      </a:r>
                      <a:r>
                        <a:rPr lang="en-US" sz="1800" b="1" dirty="0">
                          <a:solidFill>
                            <a:srgbClr val="000000"/>
                          </a:solidFill>
                          <a:latin typeface="Times New Roman"/>
                          <a:ea typeface="Calibri"/>
                          <a:cs typeface="Wingdings"/>
                        </a:rPr>
                        <a:t>one dose to microbiologists who are routinely exposed to isolates of </a:t>
                      </a:r>
                      <a:r>
                        <a:rPr lang="en-US" sz="1800" b="1" i="1" dirty="0">
                          <a:solidFill>
                            <a:srgbClr val="000000"/>
                          </a:solidFill>
                          <a:latin typeface="Times New Roman"/>
                          <a:ea typeface="Calibri"/>
                          <a:cs typeface="Wingdings"/>
                        </a:rPr>
                        <a:t>N. meningitidis. </a:t>
                      </a:r>
                      <a:endParaRPr lang="en-US" sz="1800" b="1" dirty="0">
                        <a:latin typeface="Calibri"/>
                        <a:ea typeface="Times New Roman"/>
                        <a:cs typeface="Wingdings"/>
                      </a:endParaRPr>
                    </a:p>
                    <a:p>
                      <a:pPr marL="342900" marR="0" lvl="0" indent="-342900">
                        <a:lnSpc>
                          <a:spcPct val="115000"/>
                        </a:lnSpc>
                        <a:spcBef>
                          <a:spcPts val="0"/>
                        </a:spcBef>
                        <a:spcAft>
                          <a:spcPts val="0"/>
                        </a:spcAft>
                        <a:buFont typeface="Wingdings"/>
                        <a:buChar char=""/>
                      </a:pPr>
                      <a:r>
                        <a:rPr lang="en-US" sz="1800" b="1" dirty="0">
                          <a:solidFill>
                            <a:srgbClr val="000000"/>
                          </a:solidFill>
                          <a:latin typeface="Times New Roman"/>
                          <a:ea typeface="Calibri"/>
                          <a:cs typeface="Wingdings"/>
                        </a:rPr>
                        <a:t>Give Menactra (Meningococcal Conjugate ACYW-135)by  intramuscular injection for  adults who are 55 years old and younger and Mencevax (Polysaccharide Meningococcal ACYW135) by subcutaneous injection for adults 56 years and older.</a:t>
                      </a:r>
                      <a:endParaRPr lang="en-US" sz="1800" b="1" dirty="0">
                        <a:latin typeface="Calibri"/>
                        <a:ea typeface="Times New Roman"/>
                        <a:cs typeface="Wingdings"/>
                      </a:endParaRPr>
                    </a:p>
                  </a:txBody>
                  <a:tcPr marL="68580" marR="68580" marT="0" marB="0" anchor="ctr"/>
                </a:tc>
              </a:tr>
            </a:tbl>
          </a:graphicData>
        </a:graphic>
      </p:graphicFrame>
      <p:graphicFrame>
        <p:nvGraphicFramePr>
          <p:cNvPr id="5" name="Table 4"/>
          <p:cNvGraphicFramePr>
            <a:graphicFrameLocks noGrp="1"/>
          </p:cNvGraphicFramePr>
          <p:nvPr/>
        </p:nvGraphicFramePr>
        <p:xfrm>
          <a:off x="381000" y="228600"/>
          <a:ext cx="8458200" cy="560832"/>
        </p:xfrm>
        <a:graphic>
          <a:graphicData uri="http://schemas.openxmlformats.org/drawingml/2006/table">
            <a:tbl>
              <a:tblPr firstRow="1" bandRow="1">
                <a:tableStyleId>{5C22544A-7EE6-4342-B048-85BDC9FD1C3A}</a:tableStyleId>
              </a:tblPr>
              <a:tblGrid>
                <a:gridCol w="2590800"/>
                <a:gridCol w="5867400"/>
              </a:tblGrid>
              <a:tr h="399652">
                <a:tc>
                  <a:txBody>
                    <a:bodyPr/>
                    <a:lstStyle/>
                    <a:p>
                      <a:pPr marL="0" marR="0" algn="ctr">
                        <a:lnSpc>
                          <a:spcPct val="115000"/>
                        </a:lnSpc>
                        <a:spcBef>
                          <a:spcPts val="0"/>
                        </a:spcBef>
                        <a:spcAft>
                          <a:spcPts val="0"/>
                        </a:spcAft>
                      </a:pPr>
                      <a:r>
                        <a:rPr lang="en-US" sz="3200" b="1" dirty="0">
                          <a:solidFill>
                            <a:schemeClr val="tx1"/>
                          </a:solidFill>
                          <a:latin typeface="Times New Roman"/>
                          <a:ea typeface="Times New Roman"/>
                          <a:cs typeface="Arial"/>
                        </a:rPr>
                        <a:t>Vaccine</a:t>
                      </a:r>
                      <a:endParaRPr lang="en-US" sz="3200" dirty="0">
                        <a:solidFill>
                          <a:schemeClr val="tx1"/>
                        </a:solidFill>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0"/>
                        </a:spcAft>
                      </a:pPr>
                      <a:r>
                        <a:rPr lang="en-US" sz="3200" b="1" dirty="0">
                          <a:solidFill>
                            <a:schemeClr val="tx1"/>
                          </a:solidFill>
                          <a:latin typeface="Times New Roman"/>
                          <a:ea typeface="Times New Roman"/>
                          <a:cs typeface="Arial"/>
                        </a:rPr>
                        <a:t>Recommendation</a:t>
                      </a:r>
                      <a:endParaRPr lang="en-US" sz="3200" dirty="0">
                        <a:solidFill>
                          <a:schemeClr val="tx1"/>
                        </a:solidFill>
                        <a:latin typeface="Calibri"/>
                        <a:ea typeface="Times New Roman"/>
                        <a:cs typeface="Arial"/>
                      </a:endParaRPr>
                    </a:p>
                  </a:txBody>
                  <a:tcPr marL="68580" marR="68580" marT="0" marB="0" anchor="ctr"/>
                </a:tc>
              </a:tr>
            </a:tbl>
          </a:graphicData>
        </a:graphic>
      </p:graphicFrame>
      <p:sp>
        <p:nvSpPr>
          <p:cNvPr id="6" name="Title 1"/>
          <p:cNvSpPr txBox="1">
            <a:spLocks/>
          </p:cNvSpPr>
          <p:nvPr/>
        </p:nvSpPr>
        <p:spPr>
          <a:xfrm rot="16200000">
            <a:off x="-2819400" y="2971800"/>
            <a:ext cx="6553200" cy="609600"/>
          </a:xfrm>
          <a:prstGeom prst="rect">
            <a:avLst/>
          </a:prstGeom>
          <a:blipFill>
            <a:blip r:embed="rId2" cstate="print"/>
            <a:tile tx="0" ty="0" sx="100000" sy="100000" flip="none" algn="tl"/>
          </a:blipFill>
        </p:spPr>
        <p:txBody>
          <a:bodyPr>
            <a:normAutofit fontScale="3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0" cap="none" spc="0" normalizeH="0" baseline="0" noProof="0" dirty="0" smtClean="0">
                <a:ln>
                  <a:noFill/>
                </a:ln>
                <a:solidFill>
                  <a:schemeClr val="tx2"/>
                </a:solidFill>
                <a:effectLst/>
                <a:uLnTx/>
                <a:uFillTx/>
                <a:latin typeface="+mj-lt"/>
                <a:ea typeface="+mj-ea"/>
                <a:cs typeface="+mj-cs"/>
              </a:rPr>
              <a:t/>
            </a:r>
            <a:br>
              <a:rPr kumimoji="0" lang="en-US" sz="4400" b="0" i="0" u="none" strike="noStrike" kern="0" cap="none" spc="0" normalizeH="0" baseline="0" noProof="0" dirty="0" smtClean="0">
                <a:ln>
                  <a:noFill/>
                </a:ln>
                <a:solidFill>
                  <a:schemeClr val="tx2"/>
                </a:solidFill>
                <a:effectLst/>
                <a:uLnTx/>
                <a:uFillTx/>
                <a:latin typeface="+mj-lt"/>
                <a:ea typeface="+mj-ea"/>
                <a:cs typeface="+mj-cs"/>
              </a:rPr>
            </a:br>
            <a:r>
              <a:rPr kumimoji="0" lang="en-US" sz="7500" b="1" i="0" u="none" strike="noStrike" kern="0" cap="none" spc="0" normalizeH="0" baseline="0" noProof="0" dirty="0" smtClean="0">
                <a:ln>
                  <a:noFill/>
                </a:ln>
                <a:solidFill>
                  <a:srgbClr val="640000"/>
                </a:solidFill>
                <a:effectLst>
                  <a:outerShdw blurRad="38100" dist="38100" dir="2700000" algn="tl">
                    <a:srgbClr val="000000">
                      <a:alpha val="43137"/>
                    </a:srgbClr>
                  </a:outerShdw>
                </a:effectLst>
                <a:uLnTx/>
                <a:uFillTx/>
                <a:latin typeface="+mj-lt"/>
                <a:ea typeface="+mj-ea"/>
                <a:cs typeface="+mj-cs"/>
              </a:rPr>
              <a:t>HCP  Vaccination Recommendation</a:t>
            </a:r>
            <a:endParaRPr kumimoji="0" lang="en-US" sz="7500" b="1" i="0" u="none" strike="noStrike" kern="0" cap="none" spc="0" normalizeH="0" baseline="0" noProof="0" dirty="0">
              <a:ln>
                <a:noFill/>
              </a:ln>
              <a:solidFill>
                <a:srgbClr val="640000"/>
              </a:solidFill>
              <a:effectLst>
                <a:outerShdw blurRad="38100" dist="38100" dir="2700000" algn="tl">
                  <a:srgbClr val="000000">
                    <a:alpha val="43137"/>
                  </a:srgbClr>
                </a:outerShdw>
              </a:effectLst>
              <a:uLnTx/>
              <a:uFillTx/>
              <a:latin typeface="+mj-lt"/>
              <a:ea typeface="+mj-ea"/>
              <a:cs typeface="+mj-cs"/>
            </a:endParaRPr>
          </a:p>
        </p:txBody>
      </p:sp>
    </p:spTree>
    <p:extLst>
      <p:ext uri="{BB962C8B-B14F-4D97-AF65-F5344CB8AC3E}">
        <p14:creationId xmlns="" xmlns:p14="http://schemas.microsoft.com/office/powerpoint/2010/main" val="79921185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141767"/>
            <a:ext cx="8229600" cy="1143000"/>
          </a:xfrm>
        </p:spPr>
        <p:txBody>
          <a:bodyPr>
            <a:normAutofit fontScale="90000"/>
          </a:bodyPr>
          <a:lstStyle/>
          <a:p>
            <a:r>
              <a:rPr lang="en-US" sz="4000" b="1" dirty="0" smtClean="0">
                <a:solidFill>
                  <a:schemeClr val="bg1"/>
                </a:solidFill>
              </a:rPr>
              <a:t>Opportunities for Adult Immunization</a:t>
            </a:r>
            <a:endParaRPr lang="en-US" sz="4000" b="1" dirty="0">
              <a:solidFill>
                <a:schemeClr val="bg1"/>
              </a:solidFill>
            </a:endParaRPr>
          </a:p>
        </p:txBody>
      </p:sp>
      <p:sp>
        <p:nvSpPr>
          <p:cNvPr id="3" name="Content Placeholder 2"/>
          <p:cNvSpPr>
            <a:spLocks noGrp="1"/>
          </p:cNvSpPr>
          <p:nvPr>
            <p:ph idx="1"/>
          </p:nvPr>
        </p:nvSpPr>
        <p:spPr>
          <a:xfrm>
            <a:off x="304800" y="1295400"/>
            <a:ext cx="8534400" cy="4800600"/>
          </a:xfrm>
        </p:spPr>
        <p:txBody>
          <a:bodyPr>
            <a:normAutofit lnSpcReduction="10000"/>
          </a:bodyPr>
          <a:lstStyle/>
          <a:p>
            <a:endParaRPr lang="en-US" sz="1500" b="1" dirty="0" smtClean="0"/>
          </a:p>
          <a:p>
            <a:r>
              <a:rPr lang="en-US" sz="2400" b="1" dirty="0"/>
              <a:t>A</a:t>
            </a:r>
            <a:r>
              <a:rPr lang="en-US" sz="2400" b="1" dirty="0" smtClean="0"/>
              <a:t>dults not aware of vaccines they need… </a:t>
            </a:r>
            <a:r>
              <a:rPr lang="en-US" sz="2400" b="1" dirty="0" smtClean="0">
                <a:solidFill>
                  <a:srgbClr val="0000CC"/>
                </a:solidFill>
              </a:rPr>
              <a:t>but </a:t>
            </a:r>
            <a:r>
              <a:rPr lang="en-US" sz="2800" b="1" dirty="0" smtClean="0">
                <a:solidFill>
                  <a:srgbClr val="0000CC"/>
                </a:solidFill>
              </a:rPr>
              <a:t>most </a:t>
            </a:r>
            <a:r>
              <a:rPr lang="en-US" sz="2800" b="1" dirty="0">
                <a:solidFill>
                  <a:srgbClr val="0000CC"/>
                </a:solidFill>
              </a:rPr>
              <a:t>patients will accept vaccines if recommended by </a:t>
            </a:r>
            <a:r>
              <a:rPr lang="en-US" sz="2800" b="1" dirty="0" smtClean="0">
                <a:solidFill>
                  <a:srgbClr val="0000CC"/>
                </a:solidFill>
              </a:rPr>
              <a:t>trusted healthcare provider</a:t>
            </a:r>
          </a:p>
          <a:p>
            <a:r>
              <a:rPr lang="en-US" sz="2400" b="1" dirty="0" smtClean="0"/>
              <a:t>Healthcare providers for adults are busy and have competing priorities… </a:t>
            </a:r>
            <a:r>
              <a:rPr lang="en-US" sz="2400" b="1" dirty="0" smtClean="0">
                <a:solidFill>
                  <a:srgbClr val="0000CC"/>
                </a:solidFill>
              </a:rPr>
              <a:t>but </a:t>
            </a:r>
            <a:r>
              <a:rPr lang="en-US" sz="2800" b="1" dirty="0" smtClean="0">
                <a:solidFill>
                  <a:srgbClr val="0000CC"/>
                </a:solidFill>
              </a:rPr>
              <a:t>healthcare providers think </a:t>
            </a:r>
            <a:r>
              <a:rPr lang="en-US" sz="2800" b="1" dirty="0">
                <a:solidFill>
                  <a:srgbClr val="0000CC"/>
                </a:solidFill>
              </a:rPr>
              <a:t>immunizations </a:t>
            </a:r>
            <a:r>
              <a:rPr lang="en-US" sz="2800" b="1" dirty="0" smtClean="0">
                <a:solidFill>
                  <a:srgbClr val="0000CC"/>
                </a:solidFill>
              </a:rPr>
              <a:t>are important </a:t>
            </a:r>
            <a:r>
              <a:rPr lang="en-US" sz="2800" b="1" dirty="0">
                <a:solidFill>
                  <a:srgbClr val="0000CC"/>
                </a:solidFill>
              </a:rPr>
              <a:t>for their patients</a:t>
            </a:r>
            <a:endParaRPr lang="en-US" sz="2400" b="1" dirty="0">
              <a:solidFill>
                <a:srgbClr val="0000CC"/>
              </a:solidFill>
            </a:endParaRPr>
          </a:p>
          <a:p>
            <a:r>
              <a:rPr lang="en-US" sz="2400" b="1" dirty="0" smtClean="0"/>
              <a:t>Not all providers stock all vaccines for adults… </a:t>
            </a:r>
            <a:r>
              <a:rPr lang="en-US" sz="2400" b="1" dirty="0" smtClean="0">
                <a:solidFill>
                  <a:srgbClr val="0000CC"/>
                </a:solidFill>
              </a:rPr>
              <a:t>but access to vaccines is increasing</a:t>
            </a:r>
          </a:p>
          <a:p>
            <a:r>
              <a:rPr lang="en-US" sz="2400" b="1" dirty="0" smtClean="0"/>
              <a:t>Adults frequently see multiple providers and recordkeeping is difficult… </a:t>
            </a:r>
            <a:r>
              <a:rPr lang="en-US" sz="2400" b="1" dirty="0" smtClean="0">
                <a:solidFill>
                  <a:srgbClr val="0000CC"/>
                </a:solidFill>
              </a:rPr>
              <a:t>but state vaccine registries include adult immunizations</a:t>
            </a:r>
            <a:endParaRPr lang="en-US" sz="2400" b="1" dirty="0">
              <a:solidFill>
                <a:srgbClr val="0000CC"/>
              </a:solidFill>
            </a:endParaRPr>
          </a:p>
        </p:txBody>
      </p:sp>
      <p:sp>
        <p:nvSpPr>
          <p:cNvPr id="7"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300510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620000" cy="848273"/>
          </a:xfrm>
          <a:solidFill>
            <a:srgbClr val="000066"/>
          </a:solidFill>
        </p:spPr>
        <p:txBody>
          <a:bodyPr lIns="83338" tIns="41669" rIns="83338" bIns="41669">
            <a:normAutofit fontScale="90000"/>
          </a:bodyPr>
          <a:lstStyle/>
          <a:p>
            <a:r>
              <a:rPr lang="en-US" sz="2800" b="1" dirty="0">
                <a:solidFill>
                  <a:schemeClr val="bg1"/>
                </a:solidFill>
              </a:rPr>
              <a:t>Vaccination </a:t>
            </a:r>
            <a:r>
              <a:rPr lang="en-US" sz="2800" b="1" dirty="0" smtClean="0">
                <a:solidFill>
                  <a:schemeClr val="bg1"/>
                </a:solidFill>
              </a:rPr>
              <a:t>Coverage </a:t>
            </a:r>
            <a:r>
              <a:rPr lang="en-US" sz="2800" b="1" dirty="0">
                <a:solidFill>
                  <a:schemeClr val="bg1"/>
                </a:solidFill>
              </a:rPr>
              <a:t/>
            </a:r>
            <a:br>
              <a:rPr lang="en-US" sz="2800" b="1" dirty="0">
                <a:solidFill>
                  <a:schemeClr val="bg1"/>
                </a:solidFill>
              </a:rPr>
            </a:br>
            <a:r>
              <a:rPr lang="en-US" sz="2800" b="1" dirty="0">
                <a:solidFill>
                  <a:schemeClr val="bg1"/>
                </a:solidFill>
              </a:rPr>
              <a:t>by </a:t>
            </a:r>
            <a:r>
              <a:rPr lang="en-US" sz="2800" b="1" dirty="0" smtClean="0">
                <a:solidFill>
                  <a:schemeClr val="bg1"/>
                </a:solidFill>
              </a:rPr>
              <a:t>Provider Recommendation </a:t>
            </a:r>
            <a:r>
              <a:rPr lang="en-US" sz="2800" b="1" dirty="0">
                <a:solidFill>
                  <a:schemeClr val="bg1"/>
                </a:solidFill>
              </a:rPr>
              <a:t>and/or </a:t>
            </a:r>
            <a:r>
              <a:rPr lang="en-US" sz="2800" b="1" dirty="0" smtClean="0">
                <a:solidFill>
                  <a:schemeClr val="bg1"/>
                </a:solidFill>
              </a:rPr>
              <a:t>Offer</a:t>
            </a:r>
            <a:endParaRPr lang="en-US" sz="2800" b="1" dirty="0">
              <a:solidFill>
                <a:schemeClr val="bg1"/>
              </a:solidFill>
            </a:endParaRPr>
          </a:p>
        </p:txBody>
      </p:sp>
      <p:sp>
        <p:nvSpPr>
          <p:cNvPr id="5" name="TextBox 4"/>
          <p:cNvSpPr txBox="1"/>
          <p:nvPr/>
        </p:nvSpPr>
        <p:spPr>
          <a:xfrm>
            <a:off x="2286000" y="6019800"/>
            <a:ext cx="6309500" cy="453484"/>
          </a:xfrm>
          <a:prstGeom prst="rect">
            <a:avLst/>
          </a:prstGeom>
          <a:noFill/>
        </p:spPr>
        <p:txBody>
          <a:bodyPr wrap="square" lIns="83338" tIns="41669" rIns="83338" bIns="41669" rtlCol="0">
            <a:spAutoFit/>
          </a:bodyPr>
          <a:lstStyle/>
          <a:p>
            <a:r>
              <a:rPr lang="en-US" sz="1200" dirty="0">
                <a:solidFill>
                  <a:schemeClr val="tx2"/>
                </a:solidFill>
              </a:rPr>
              <a:t>*Women who didn't visit a provider since August 2012 (n=27) or women who didn't know whether they received provider recommendation or offer (n=55) were excluded from this analysis.</a:t>
            </a:r>
          </a:p>
        </p:txBody>
      </p:sp>
      <p:graphicFrame>
        <p:nvGraphicFramePr>
          <p:cNvPr id="4" name="Chart 3"/>
          <p:cNvGraphicFramePr/>
          <p:nvPr>
            <p:extLst/>
          </p:nvPr>
        </p:nvGraphicFramePr>
        <p:xfrm>
          <a:off x="586975" y="1225719"/>
          <a:ext cx="7970049" cy="42000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 xmlns:p14="http://schemas.microsoft.com/office/powerpoint/2010/main" val="2629097762"/>
              </p:ext>
            </p:extLst>
          </p:nvPr>
        </p:nvGraphicFramePr>
        <p:xfrm>
          <a:off x="609600" y="2283753"/>
          <a:ext cx="7636338" cy="4544267"/>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762000" y="1143000"/>
            <a:ext cx="7620000" cy="830997"/>
          </a:xfrm>
          <a:prstGeom prst="rect">
            <a:avLst/>
          </a:prstGeom>
          <a:noFill/>
        </p:spPr>
        <p:txBody>
          <a:bodyPr wrap="square" rtlCol="0">
            <a:spAutoFit/>
          </a:bodyPr>
          <a:lstStyle/>
          <a:p>
            <a:r>
              <a:rPr lang="en-US" sz="1600" b="1" dirty="0"/>
              <a:t>Influenza vaccination before and during pregnancy </a:t>
            </a:r>
            <a:r>
              <a:rPr lang="en-US" sz="1600" b="1" dirty="0" smtClean="0"/>
              <a:t>overall and </a:t>
            </a:r>
            <a:r>
              <a:rPr lang="en-US" sz="1600" b="1" dirty="0"/>
              <a:t>by </a:t>
            </a:r>
            <a:r>
              <a:rPr lang="en-US" sz="1600" b="1" dirty="0" smtClean="0"/>
              <a:t>provider recommendation </a:t>
            </a:r>
            <a:r>
              <a:rPr lang="en-US" sz="1600" b="1" dirty="0"/>
              <a:t>and offer</a:t>
            </a:r>
            <a:r>
              <a:rPr lang="en-US" sz="1600" b="1" baseline="30000" dirty="0"/>
              <a:t>*</a:t>
            </a:r>
            <a:r>
              <a:rPr lang="en-US" sz="1600" b="1" dirty="0"/>
              <a:t> for influenza  vaccination among women </a:t>
            </a:r>
            <a:r>
              <a:rPr lang="en-US" sz="1600" b="1" dirty="0" smtClean="0"/>
              <a:t>pregnant anytime </a:t>
            </a:r>
            <a:r>
              <a:rPr lang="en-US" sz="1600" b="1" dirty="0"/>
              <a:t>between October 2012 -January 2013,  Internet Panel </a:t>
            </a:r>
            <a:r>
              <a:rPr lang="en-US" sz="1600" b="1" dirty="0" smtClean="0"/>
              <a:t>Survey, 2012-13 </a:t>
            </a:r>
            <a:r>
              <a:rPr lang="en-US" sz="1600" b="1" dirty="0"/>
              <a:t>Influenza Season</a:t>
            </a:r>
          </a:p>
        </p:txBody>
      </p:sp>
      <p:sp>
        <p:nvSpPr>
          <p:cNvPr id="9" name="Line 4"/>
          <p:cNvSpPr>
            <a:spLocks noChangeShapeType="1"/>
          </p:cNvSpPr>
          <p:nvPr/>
        </p:nvSpPr>
        <p:spPr bwMode="auto">
          <a:xfrm>
            <a:off x="609600" y="11430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78917878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86106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04800" y="90488"/>
            <a:ext cx="8229600" cy="1143000"/>
          </a:xfrm>
        </p:spPr>
        <p:txBody>
          <a:bodyPr>
            <a:normAutofit/>
          </a:bodyPr>
          <a:lstStyle/>
          <a:p>
            <a:pPr algn="l"/>
            <a:r>
              <a:rPr lang="en-US" sz="3200" b="1" dirty="0" smtClean="0">
                <a:solidFill>
                  <a:schemeClr val="bg1"/>
                </a:solidFill>
              </a:rPr>
              <a:t>Indian Health Service  </a:t>
            </a:r>
            <a:br>
              <a:rPr lang="en-US" sz="3200" b="1" dirty="0" smtClean="0">
                <a:solidFill>
                  <a:schemeClr val="bg1"/>
                </a:solidFill>
              </a:rPr>
            </a:br>
            <a:r>
              <a:rPr lang="en-US" sz="3200" b="1" dirty="0" smtClean="0">
                <a:solidFill>
                  <a:schemeClr val="bg1"/>
                </a:solidFill>
              </a:rPr>
              <a:t>Leveraging Technology Data</a:t>
            </a:r>
            <a:endParaRPr lang="en-US" sz="3200" b="1" dirty="0">
              <a:solidFill>
                <a:schemeClr val="bg1"/>
              </a:solidFill>
            </a:endParaRPr>
          </a:p>
        </p:txBody>
      </p:sp>
      <p:sp>
        <p:nvSpPr>
          <p:cNvPr id="3" name="Content Placeholder 2"/>
          <p:cNvSpPr>
            <a:spLocks noGrp="1"/>
          </p:cNvSpPr>
          <p:nvPr>
            <p:ph idx="1"/>
          </p:nvPr>
        </p:nvSpPr>
        <p:spPr>
          <a:xfrm>
            <a:off x="457200" y="1874837"/>
            <a:ext cx="8229600" cy="4525963"/>
          </a:xfrm>
        </p:spPr>
        <p:txBody>
          <a:bodyPr>
            <a:normAutofit/>
          </a:bodyPr>
          <a:lstStyle/>
          <a:p>
            <a:endParaRPr lang="en-US" dirty="0"/>
          </a:p>
          <a:p>
            <a:endParaRPr lang="en-US" dirty="0"/>
          </a:p>
        </p:txBody>
      </p:sp>
      <p:graphicFrame>
        <p:nvGraphicFramePr>
          <p:cNvPr id="4" name="Content Placeholder 3"/>
          <p:cNvGraphicFramePr>
            <a:graphicFrameLocks/>
          </p:cNvGraphicFramePr>
          <p:nvPr>
            <p:extLst>
              <p:ext uri="{D42A27DB-BD31-4B8C-83A1-F6EECF244321}">
                <p14:modId xmlns="" xmlns:p14="http://schemas.microsoft.com/office/powerpoint/2010/main" val="3970356016"/>
              </p:ext>
            </p:extLst>
          </p:nvPr>
        </p:nvGraphicFramePr>
        <p:xfrm>
          <a:off x="304800" y="1371600"/>
          <a:ext cx="8686800" cy="47545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17497261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141767"/>
            <a:ext cx="8686800" cy="1143000"/>
          </a:xfrm>
        </p:spPr>
        <p:txBody>
          <a:bodyPr>
            <a:normAutofit fontScale="90000"/>
          </a:bodyPr>
          <a:lstStyle/>
          <a:p>
            <a:r>
              <a:rPr lang="en-US" sz="4000" b="1" dirty="0" smtClean="0">
                <a:solidFill>
                  <a:schemeClr val="bg1"/>
                </a:solidFill>
              </a:rPr>
              <a:t>Strategies for Health Departments to Improve Adult Immunizations</a:t>
            </a:r>
            <a:endParaRPr lang="en-US" sz="4000" b="1" dirty="0">
              <a:solidFill>
                <a:schemeClr val="bg1"/>
              </a:solidFill>
            </a:endParaRPr>
          </a:p>
        </p:txBody>
      </p:sp>
      <p:sp>
        <p:nvSpPr>
          <p:cNvPr id="3" name="Content Placeholder 2"/>
          <p:cNvSpPr>
            <a:spLocks noGrp="1"/>
          </p:cNvSpPr>
          <p:nvPr>
            <p:ph idx="1"/>
          </p:nvPr>
        </p:nvSpPr>
        <p:spPr>
          <a:xfrm>
            <a:off x="304800" y="1295400"/>
            <a:ext cx="8534400" cy="4800600"/>
          </a:xfrm>
        </p:spPr>
        <p:txBody>
          <a:bodyPr>
            <a:normAutofit/>
          </a:bodyPr>
          <a:lstStyle/>
          <a:p>
            <a:endParaRPr lang="en-US" sz="1500" b="1" dirty="0" smtClean="0"/>
          </a:p>
          <a:p>
            <a:endParaRPr lang="en-US" sz="2400" b="1" dirty="0" smtClean="0"/>
          </a:p>
        </p:txBody>
      </p:sp>
      <p:sp>
        <p:nvSpPr>
          <p:cNvPr id="6" name="Content Placeholder 2"/>
          <p:cNvSpPr txBox="1">
            <a:spLocks/>
          </p:cNvSpPr>
          <p:nvPr/>
        </p:nvSpPr>
        <p:spPr>
          <a:xfrm>
            <a:off x="304800" y="1434972"/>
            <a:ext cx="8534400" cy="41031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b="1" dirty="0" smtClean="0"/>
              <a:t>Determine community needs and vaccination capacity</a:t>
            </a:r>
          </a:p>
          <a:p>
            <a:r>
              <a:rPr lang="en-US" sz="2800" b="1" dirty="0" smtClean="0"/>
              <a:t>Identify and address barriers to adult vaccination</a:t>
            </a:r>
          </a:p>
          <a:p>
            <a:r>
              <a:rPr lang="en-US" sz="2800" b="1" dirty="0" smtClean="0"/>
              <a:t>Provide outreach and education to providers and the public</a:t>
            </a:r>
          </a:p>
          <a:p>
            <a:r>
              <a:rPr lang="en-US" sz="2800" b="1" dirty="0" smtClean="0"/>
              <a:t>Distribute patient and provider education materials.</a:t>
            </a:r>
          </a:p>
          <a:p>
            <a:r>
              <a:rPr lang="en-US" sz="2800" b="1" dirty="0" smtClean="0"/>
              <a:t>Develop and maintain partnerships with key stakeholders</a:t>
            </a:r>
          </a:p>
        </p:txBody>
      </p:sp>
      <p:sp>
        <p:nvSpPr>
          <p:cNvPr id="7" name="TextBox 6"/>
          <p:cNvSpPr txBox="1"/>
          <p:nvPr/>
        </p:nvSpPr>
        <p:spPr>
          <a:xfrm>
            <a:off x="2057400" y="6235572"/>
            <a:ext cx="6662738" cy="338554"/>
          </a:xfrm>
          <a:prstGeom prst="rect">
            <a:avLst/>
          </a:prstGeom>
          <a:noFill/>
        </p:spPr>
        <p:txBody>
          <a:bodyPr wrap="square" rtlCol="0">
            <a:spAutoFit/>
          </a:bodyPr>
          <a:lstStyle/>
          <a:p>
            <a:r>
              <a:rPr lang="en-US" sz="1600" dirty="0" smtClean="0">
                <a:hlinkClick r:id="rId3"/>
              </a:rPr>
              <a:t>www.izsummitpartners.org/wp-content/uploads/2014/09/adult-tips.pdf</a:t>
            </a:r>
            <a:endParaRPr lang="en-US" sz="1600" dirty="0" smtClean="0"/>
          </a:p>
        </p:txBody>
      </p:sp>
      <p:sp>
        <p:nvSpPr>
          <p:cNvPr id="9"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144287865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229600" cy="3662363"/>
          </a:xfrm>
        </p:spPr>
        <p:txBody>
          <a:bodyPr lIns="64008" tIns="32004" rIns="64008" bIns="32004"/>
          <a:lstStyle/>
          <a:p>
            <a:r>
              <a:rPr lang="en-US" sz="3100" b="1" dirty="0">
                <a:solidFill>
                  <a:srgbClr val="0033CC"/>
                </a:solidFill>
                <a:effectLst>
                  <a:outerShdw blurRad="38100" dist="38100" dir="2700000" algn="tl">
                    <a:srgbClr val="000000">
                      <a:alpha val="43137"/>
                    </a:srgbClr>
                  </a:outerShdw>
                </a:effectLst>
              </a:rPr>
              <a:t>Bring vaccines to where people are</a:t>
            </a:r>
          </a:p>
          <a:p>
            <a:r>
              <a:rPr lang="en-US" sz="3100" dirty="0"/>
              <a:t>Make vaccination a front-end priority, rather than an afterthought, and appropriately delegate authority</a:t>
            </a:r>
          </a:p>
        </p:txBody>
      </p:sp>
      <p:sp>
        <p:nvSpPr>
          <p:cNvPr id="4" name="Rectangle 3"/>
          <p:cNvSpPr/>
          <p:nvPr/>
        </p:nvSpPr>
        <p:spPr>
          <a:xfrm>
            <a:off x="304800" y="609600"/>
            <a:ext cx="8839200" cy="1676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charset="0"/>
              </a:rPr>
              <a:t>Intervention</a:t>
            </a:r>
            <a:br>
              <a:rPr lang="en-US" sz="4400" dirty="0">
                <a:latin typeface="Arial" charset="0"/>
              </a:rPr>
            </a:br>
            <a:r>
              <a:rPr lang="en-US" sz="4400" dirty="0">
                <a:solidFill>
                  <a:srgbClr val="FFFF00"/>
                </a:solidFill>
                <a:latin typeface="Arial" charset="0"/>
              </a:rPr>
              <a:t>Delivery </a:t>
            </a:r>
            <a:endParaRPr lang="en-US" sz="4400" b="1" dirty="0">
              <a:solidFill>
                <a:srgbClr val="FFFF00"/>
              </a:solidFill>
            </a:endParaRPr>
          </a:p>
        </p:txBody>
      </p:sp>
    </p:spTree>
    <p:extLst>
      <p:ext uri="{BB962C8B-B14F-4D97-AF65-F5344CB8AC3E}">
        <p14:creationId xmlns="" xmlns:p14="http://schemas.microsoft.com/office/powerpoint/2010/main" val="65433061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230942" y="1443037"/>
            <a:ext cx="8629650" cy="4525963"/>
          </a:xfrm>
        </p:spPr>
        <p:txBody>
          <a:bodyPr lIns="64008" tIns="32004" rIns="64008" bIns="32004"/>
          <a:lstStyle/>
          <a:p>
            <a:r>
              <a:rPr lang="en-US" sz="2000" dirty="0">
                <a:latin typeface="Arial" charset="0"/>
              </a:rPr>
              <a:t>Use of standing order programs for vaccination – systematic approach</a:t>
            </a:r>
          </a:p>
          <a:p>
            <a:pPr lvl="1"/>
            <a:r>
              <a:rPr lang="en-US" sz="1700" dirty="0">
                <a:latin typeface="Arial" charset="0"/>
              </a:rPr>
              <a:t>Empower personnel to administer immunizations without a provider order</a:t>
            </a:r>
          </a:p>
          <a:p>
            <a:pPr lvl="1"/>
            <a:r>
              <a:rPr lang="en-US" sz="1700" dirty="0"/>
              <a:t>State Immunization Registries</a:t>
            </a:r>
            <a:endParaRPr lang="en-US" sz="1700" dirty="0">
              <a:latin typeface="Arial" charset="0"/>
            </a:endParaRPr>
          </a:p>
          <a:p>
            <a:r>
              <a:rPr lang="en-US" sz="2000" dirty="0">
                <a:latin typeface="Arial" charset="0"/>
              </a:rPr>
              <a:t>Assessment of practice level vaccination rates with feedback to staff members</a:t>
            </a:r>
          </a:p>
          <a:p>
            <a:r>
              <a:rPr lang="en-US" sz="2000" dirty="0"/>
              <a:t>Widely accepted practice management resources</a:t>
            </a:r>
          </a:p>
          <a:p>
            <a:pPr lvl="1"/>
            <a:r>
              <a:rPr lang="en-US" sz="1700" dirty="0"/>
              <a:t>ICD-10 codes tied to computerized algorithm/rule for vaccine eligibility (better than broad categories of chronic diseases in normal paper standing orders)</a:t>
            </a:r>
          </a:p>
          <a:p>
            <a:r>
              <a:rPr lang="en-US" sz="2000" dirty="0">
                <a:latin typeface="Arial" charset="0"/>
              </a:rPr>
              <a:t>Implementing reminder-recall systems</a:t>
            </a:r>
          </a:p>
          <a:p>
            <a:pPr lvl="1"/>
            <a:r>
              <a:rPr lang="en-US" sz="1700" dirty="0"/>
              <a:t>Recall and reminder systems have resulted in increases of up to 20% in rates of vaccination against </a:t>
            </a:r>
            <a:endParaRPr lang="en-US" sz="2000" dirty="0"/>
          </a:p>
          <a:p>
            <a:pPr lvl="2"/>
            <a:r>
              <a:rPr lang="en-US" sz="1400" dirty="0"/>
              <a:t>Hepatitis B</a:t>
            </a:r>
          </a:p>
          <a:p>
            <a:pPr lvl="2"/>
            <a:r>
              <a:rPr lang="en-US" sz="1400" dirty="0"/>
              <a:t>Tetanus</a:t>
            </a:r>
          </a:p>
          <a:p>
            <a:pPr lvl="2"/>
            <a:r>
              <a:rPr lang="en-US" sz="1400" dirty="0"/>
              <a:t>Influenza</a:t>
            </a:r>
          </a:p>
          <a:p>
            <a:pPr lvl="2"/>
            <a:r>
              <a:rPr lang="en-US" sz="1400" dirty="0"/>
              <a:t>Pneumococcal disease</a:t>
            </a:r>
            <a:endParaRPr lang="en-US" sz="1400" dirty="0">
              <a:latin typeface="Arial" charset="0"/>
            </a:endParaRPr>
          </a:p>
          <a:p>
            <a:endParaRPr lang="en-US" sz="2000" dirty="0">
              <a:latin typeface="Arial" charset="0"/>
            </a:endParaRPr>
          </a:p>
        </p:txBody>
      </p:sp>
      <p:sp>
        <p:nvSpPr>
          <p:cNvPr id="4" name="Rectangle 3"/>
          <p:cNvSpPr/>
          <p:nvPr/>
        </p:nvSpPr>
        <p:spPr>
          <a:xfrm>
            <a:off x="304800" y="152400"/>
            <a:ext cx="8839200" cy="12192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charset="0"/>
              </a:rPr>
              <a:t>Intervention</a:t>
            </a:r>
            <a:r>
              <a:rPr lang="en-US" sz="4400" i="1" dirty="0">
                <a:solidFill>
                  <a:srgbClr val="FF0000"/>
                </a:solidFill>
                <a:latin typeface="Arial" charset="0"/>
              </a:rPr>
              <a:t/>
            </a:r>
            <a:br>
              <a:rPr lang="en-US" sz="4400" i="1" dirty="0">
                <a:solidFill>
                  <a:srgbClr val="FF0000"/>
                </a:solidFill>
                <a:latin typeface="Arial" charset="0"/>
              </a:rPr>
            </a:br>
            <a:r>
              <a:rPr lang="en-US" sz="4400" i="1" dirty="0">
                <a:solidFill>
                  <a:srgbClr val="FFFF00"/>
                </a:solidFill>
                <a:latin typeface="Arial" charset="0"/>
              </a:rPr>
              <a:t>Implications for Practice </a:t>
            </a:r>
            <a:endParaRPr lang="en-US" sz="4400" b="1" dirty="0">
              <a:solidFill>
                <a:srgbClr val="FFFF00"/>
              </a:solidFill>
            </a:endParaRPr>
          </a:p>
        </p:txBody>
      </p:sp>
    </p:spTree>
    <p:extLst>
      <p:ext uri="{BB962C8B-B14F-4D97-AF65-F5344CB8AC3E}">
        <p14:creationId xmlns="" xmlns:p14="http://schemas.microsoft.com/office/powerpoint/2010/main" val="1502993574"/>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141767"/>
            <a:ext cx="8686800" cy="1143000"/>
          </a:xfrm>
        </p:spPr>
        <p:txBody>
          <a:bodyPr>
            <a:normAutofit fontScale="90000"/>
          </a:bodyPr>
          <a:lstStyle/>
          <a:p>
            <a:r>
              <a:rPr lang="en-US" sz="4000" b="1" dirty="0" smtClean="0">
                <a:solidFill>
                  <a:schemeClr val="bg1"/>
                </a:solidFill>
              </a:rPr>
              <a:t>Identify and Address Barriers</a:t>
            </a:r>
            <a:br>
              <a:rPr lang="en-US" sz="4000" b="1" dirty="0" smtClean="0">
                <a:solidFill>
                  <a:schemeClr val="bg1"/>
                </a:solidFill>
              </a:rPr>
            </a:br>
            <a:r>
              <a:rPr lang="en-US" sz="4000" b="1" dirty="0" smtClean="0">
                <a:solidFill>
                  <a:schemeClr val="bg1"/>
                </a:solidFill>
              </a:rPr>
              <a:t>to Adult Immunization</a:t>
            </a:r>
            <a:endParaRPr lang="en-US" sz="4000" b="1" dirty="0">
              <a:solidFill>
                <a:schemeClr val="bg1"/>
              </a:solidFill>
            </a:endParaRPr>
          </a:p>
        </p:txBody>
      </p:sp>
      <p:sp>
        <p:nvSpPr>
          <p:cNvPr id="3" name="Content Placeholder 2"/>
          <p:cNvSpPr>
            <a:spLocks noGrp="1"/>
          </p:cNvSpPr>
          <p:nvPr>
            <p:ph idx="1"/>
          </p:nvPr>
        </p:nvSpPr>
        <p:spPr>
          <a:xfrm>
            <a:off x="304800" y="1295400"/>
            <a:ext cx="8534400" cy="4800600"/>
          </a:xfrm>
        </p:spPr>
        <p:txBody>
          <a:bodyPr>
            <a:normAutofit/>
          </a:bodyPr>
          <a:lstStyle/>
          <a:p>
            <a:endParaRPr lang="en-US" sz="1500" b="1" dirty="0" smtClean="0"/>
          </a:p>
          <a:p>
            <a:endParaRPr lang="en-US" sz="2400" b="1" dirty="0" smtClean="0"/>
          </a:p>
        </p:txBody>
      </p:sp>
      <p:sp>
        <p:nvSpPr>
          <p:cNvPr id="6" name="Content Placeholder 2"/>
          <p:cNvSpPr txBox="1">
            <a:spLocks/>
          </p:cNvSpPr>
          <p:nvPr/>
        </p:nvSpPr>
        <p:spPr>
          <a:xfrm>
            <a:off x="292510" y="1405544"/>
            <a:ext cx="8534400" cy="46904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b="1" dirty="0" smtClean="0"/>
              <a:t>Develop reminder/recall system</a:t>
            </a:r>
          </a:p>
          <a:p>
            <a:r>
              <a:rPr lang="en-US" b="1" dirty="0"/>
              <a:t>Use of standing order programs for vaccination – systematic approach</a:t>
            </a:r>
          </a:p>
          <a:p>
            <a:r>
              <a:rPr lang="en-US" b="1" dirty="0" smtClean="0"/>
              <a:t>Audit  </a:t>
            </a:r>
            <a:r>
              <a:rPr lang="en-US" b="1" dirty="0"/>
              <a:t>level vaccination </a:t>
            </a:r>
            <a:r>
              <a:rPr lang="en-US" b="1" dirty="0" smtClean="0"/>
              <a:t>coverage </a:t>
            </a:r>
            <a:r>
              <a:rPr lang="en-US" b="1" dirty="0"/>
              <a:t>with feedback to staff members</a:t>
            </a:r>
          </a:p>
          <a:p>
            <a:endParaRPr lang="en-US" sz="2800" b="1" dirty="0"/>
          </a:p>
        </p:txBody>
      </p:sp>
      <p:sp>
        <p:nvSpPr>
          <p:cNvPr id="7" name="TextBox 6"/>
          <p:cNvSpPr txBox="1"/>
          <p:nvPr/>
        </p:nvSpPr>
        <p:spPr>
          <a:xfrm>
            <a:off x="2057400" y="6235572"/>
            <a:ext cx="6662738" cy="338554"/>
          </a:xfrm>
          <a:prstGeom prst="rect">
            <a:avLst/>
          </a:prstGeom>
          <a:noFill/>
        </p:spPr>
        <p:txBody>
          <a:bodyPr wrap="square" rtlCol="0">
            <a:spAutoFit/>
          </a:bodyPr>
          <a:lstStyle/>
          <a:p>
            <a:r>
              <a:rPr lang="en-US" sz="1600" dirty="0" smtClean="0">
                <a:hlinkClick r:id="rId3"/>
              </a:rPr>
              <a:t>www.izsummitpartners.org/wp-content/uploads/2014/09/adult-tips.pdf</a:t>
            </a:r>
            <a:endParaRPr lang="en-US" sz="1600" dirty="0" smtClean="0"/>
          </a:p>
        </p:txBody>
      </p:sp>
      <p:sp>
        <p:nvSpPr>
          <p:cNvPr id="9"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30357776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 xmlns:p14="http://schemas.microsoft.com/office/powerpoint/2010/main" val="2466981190"/>
              </p:ext>
            </p:extLst>
          </p:nvPr>
        </p:nvGraphicFramePr>
        <p:xfrm>
          <a:off x="152400" y="228600"/>
          <a:ext cx="4343400" cy="579120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Arrow Connector 4"/>
          <p:cNvCxnSpPr/>
          <p:nvPr/>
        </p:nvCxnSpPr>
        <p:spPr>
          <a:xfrm>
            <a:off x="4020589" y="2563091"/>
            <a:ext cx="0" cy="1399309"/>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graphicFrame>
        <p:nvGraphicFramePr>
          <p:cNvPr id="8" name="Chart 7"/>
          <p:cNvGraphicFramePr>
            <a:graphicFrameLocks/>
          </p:cNvGraphicFramePr>
          <p:nvPr>
            <p:extLst>
              <p:ext uri="{D42A27DB-BD31-4B8C-83A1-F6EECF244321}">
                <p14:modId xmlns="" xmlns:p14="http://schemas.microsoft.com/office/powerpoint/2010/main" val="2952169943"/>
              </p:ext>
            </p:extLst>
          </p:nvPr>
        </p:nvGraphicFramePr>
        <p:xfrm>
          <a:off x="4876800" y="414251"/>
          <a:ext cx="4038600" cy="53340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1"/>
          <p:cNvSpPr txBox="1"/>
          <p:nvPr/>
        </p:nvSpPr>
        <p:spPr>
          <a:xfrm>
            <a:off x="6629400" y="1752600"/>
            <a:ext cx="2286000" cy="4953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400" b="1" dirty="0" smtClean="0">
                <a:solidFill>
                  <a:srgbClr val="0033CC"/>
                </a:solidFill>
                <a:effectLst>
                  <a:outerShdw blurRad="38100" dist="38100" dir="2700000" algn="tl">
                    <a:srgbClr val="000000">
                      <a:alpha val="43137"/>
                    </a:srgbClr>
                  </a:outerShdw>
                </a:effectLst>
              </a:rPr>
              <a:t>Average 39.6%</a:t>
            </a:r>
          </a:p>
        </p:txBody>
      </p:sp>
    </p:spTree>
    <p:custDataLst>
      <p:tags r:id="rId1"/>
    </p:custDataLst>
    <p:extLst>
      <p:ext uri="{BB962C8B-B14F-4D97-AF65-F5344CB8AC3E}">
        <p14:creationId xmlns="" xmlns:p14="http://schemas.microsoft.com/office/powerpoint/2010/main" val="200931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47800"/>
            <a:ext cx="8229600" cy="563563"/>
          </a:xfrm>
        </p:spPr>
        <p:txBody>
          <a:bodyPr lIns="64008" tIns="32004" rIns="64008" bIns="32004"/>
          <a:lstStyle/>
          <a:p>
            <a:r>
              <a:rPr lang="en-US" sz="3100" dirty="0" smtClean="0"/>
              <a:t>Utilize </a:t>
            </a:r>
            <a:r>
              <a:rPr lang="en-US" sz="3100" dirty="0"/>
              <a:t>published immunization resources </a:t>
            </a:r>
            <a:endParaRPr lang="en-US" sz="3100" dirty="0" smtClean="0"/>
          </a:p>
        </p:txBody>
      </p:sp>
      <p:sp>
        <p:nvSpPr>
          <p:cNvPr id="4" name="Rectangle 3"/>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Interventions</a:t>
            </a:r>
            <a:br>
              <a:rPr lang="en-US" sz="4400" b="1" dirty="0"/>
            </a:br>
            <a:r>
              <a:rPr lang="en-US" sz="4400" b="1" dirty="0"/>
              <a:t>Vaccine Education Programs </a:t>
            </a:r>
          </a:p>
        </p:txBody>
      </p:sp>
      <p:sp>
        <p:nvSpPr>
          <p:cNvPr id="5" name="Content Placeholder 2"/>
          <p:cNvSpPr txBox="1">
            <a:spLocks/>
          </p:cNvSpPr>
          <p:nvPr/>
        </p:nvSpPr>
        <p:spPr>
          <a:xfrm>
            <a:off x="342275" y="2133600"/>
            <a:ext cx="8534400" cy="4343400"/>
          </a:xfrm>
          <a:prstGeom prst="rect">
            <a:avLst/>
          </a:prstGeom>
        </p:spPr>
        <p:txBody>
          <a:bodyPr>
            <a:normAutofit fontScale="70000" lnSpcReduction="20000"/>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endParaRPr lang="en-US" sz="1500" b="1" kern="0" dirty="0" smtClean="0"/>
          </a:p>
          <a:p>
            <a:r>
              <a:rPr lang="en-US" sz="2400" b="1" kern="0" dirty="0" smtClean="0"/>
              <a:t>National Association of County &amp; City Health Officials</a:t>
            </a:r>
          </a:p>
          <a:p>
            <a:pPr lvl="1"/>
            <a:r>
              <a:rPr lang="en-US" sz="2000" b="1" kern="0" dirty="0" smtClean="0">
                <a:hlinkClick r:id="rId2"/>
              </a:rPr>
              <a:t>www.naccho.org/topics/HPDP/immunization/</a:t>
            </a:r>
            <a:endParaRPr lang="en-US" sz="2000" b="1" kern="0" dirty="0" smtClean="0"/>
          </a:p>
          <a:p>
            <a:r>
              <a:rPr lang="en-US" sz="2400" b="1" kern="0" dirty="0" smtClean="0"/>
              <a:t>Association of State and Territorial Health Officials</a:t>
            </a:r>
          </a:p>
          <a:p>
            <a:pPr lvl="1"/>
            <a:r>
              <a:rPr lang="en-US" sz="2000" b="1" kern="0" dirty="0" smtClean="0">
                <a:hlinkClick r:id="rId3"/>
              </a:rPr>
              <a:t>www.astho.org/Programs/Immunization/</a:t>
            </a:r>
            <a:endParaRPr lang="en-US" sz="2000" b="1" kern="0" dirty="0" smtClean="0"/>
          </a:p>
          <a:p>
            <a:r>
              <a:rPr lang="en-US" sz="2400" b="1" kern="0" dirty="0" smtClean="0"/>
              <a:t>Association of Immunization Managers</a:t>
            </a:r>
          </a:p>
          <a:p>
            <a:pPr lvl="1"/>
            <a:r>
              <a:rPr lang="en-US" sz="2000" b="1" kern="0" dirty="0" smtClean="0">
                <a:hlinkClick r:id="rId4"/>
              </a:rPr>
              <a:t>www.immunizationmanagers.org/</a:t>
            </a:r>
            <a:endParaRPr lang="en-US" sz="2000" b="1" kern="0" dirty="0" smtClean="0"/>
          </a:p>
          <a:p>
            <a:r>
              <a:rPr lang="en-US" sz="2400" b="1" kern="0" dirty="0" smtClean="0"/>
              <a:t>American Immunization Registry Association</a:t>
            </a:r>
          </a:p>
          <a:p>
            <a:pPr lvl="1"/>
            <a:r>
              <a:rPr lang="en-US" sz="2000" b="1" kern="0" dirty="0" smtClean="0">
                <a:hlinkClick r:id="rId5"/>
              </a:rPr>
              <a:t>www.immregistries.org/</a:t>
            </a:r>
            <a:endParaRPr lang="en-US" sz="2000" b="1" kern="0" dirty="0" smtClean="0"/>
          </a:p>
          <a:p>
            <a:r>
              <a:rPr lang="en-US" sz="2400" b="1" kern="0" dirty="0" smtClean="0"/>
              <a:t>Centers for Disease Control and Prevention (CDC)</a:t>
            </a:r>
          </a:p>
          <a:p>
            <a:pPr lvl="1"/>
            <a:r>
              <a:rPr lang="en-US" sz="2000" b="1" kern="0" dirty="0" smtClean="0">
                <a:hlinkClick r:id="rId6"/>
              </a:rPr>
              <a:t>www.cdc.gov/vaccines/hcp/adults</a:t>
            </a:r>
            <a:endParaRPr lang="en-US" sz="2000" b="1" kern="0" dirty="0" smtClean="0"/>
          </a:p>
          <a:p>
            <a:pPr lvl="1"/>
            <a:r>
              <a:rPr lang="en-US" sz="2000" b="1" kern="0" dirty="0" smtClean="0">
                <a:hlinkClick r:id="rId7"/>
              </a:rPr>
              <a:t>www.cdc.gov/vaccines/adults/index.html</a:t>
            </a:r>
            <a:endParaRPr lang="en-US" sz="2000" b="1" kern="0" dirty="0" smtClean="0"/>
          </a:p>
          <a:p>
            <a:r>
              <a:rPr lang="en-US" sz="2400" b="1" kern="0" dirty="0" smtClean="0"/>
              <a:t>Immunization Action Coalition (IAC)</a:t>
            </a:r>
          </a:p>
          <a:p>
            <a:pPr lvl="1"/>
            <a:r>
              <a:rPr lang="en-US" sz="2000" b="1" kern="0" dirty="0" smtClean="0">
                <a:hlinkClick r:id="rId8"/>
              </a:rPr>
              <a:t>www.immunize.org/</a:t>
            </a:r>
            <a:endParaRPr lang="en-US" sz="2000" b="1" kern="0" dirty="0" smtClean="0"/>
          </a:p>
          <a:p>
            <a:r>
              <a:rPr lang="en-US" sz="2400" b="1" kern="0" dirty="0" smtClean="0"/>
              <a:t>National Foundation for Infectious Diseases (NFID)</a:t>
            </a:r>
          </a:p>
          <a:p>
            <a:pPr lvl="1"/>
            <a:r>
              <a:rPr lang="en-US" sz="2000" b="1" kern="0" dirty="0" smtClean="0">
                <a:hlinkClick r:id="rId9"/>
              </a:rPr>
              <a:t>www.adultvaccination.org/</a:t>
            </a:r>
            <a:endParaRPr lang="en-US" sz="2000" b="1" kern="0" dirty="0" smtClean="0"/>
          </a:p>
          <a:p>
            <a:r>
              <a:rPr lang="en-US" sz="2400" b="1" kern="0" dirty="0" smtClean="0"/>
              <a:t>American College of Physicians</a:t>
            </a:r>
          </a:p>
          <a:p>
            <a:pPr lvl="1"/>
            <a:r>
              <a:rPr lang="en-US" sz="2000" b="1" kern="0" dirty="0" smtClean="0">
                <a:hlinkClick r:id="rId10"/>
              </a:rPr>
              <a:t>http://immunization.acponline.org/</a:t>
            </a:r>
            <a:endParaRPr lang="en-US" sz="2000" b="1" kern="0" dirty="0" smtClean="0"/>
          </a:p>
        </p:txBody>
      </p:sp>
      <p:sp>
        <p:nvSpPr>
          <p:cNvPr id="7"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4201846512"/>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86106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67677" y="272860"/>
            <a:ext cx="8229600" cy="884238"/>
          </a:xfrm>
        </p:spPr>
        <p:txBody>
          <a:bodyPr anchor="t">
            <a:normAutofit/>
          </a:bodyPr>
          <a:lstStyle/>
          <a:p>
            <a:pPr algn="l"/>
            <a:r>
              <a:rPr lang="en-US" sz="3200" dirty="0" smtClean="0">
                <a:solidFill>
                  <a:schemeClr val="bg1"/>
                </a:solidFill>
              </a:rPr>
              <a:t>Series for Healthcare Providers on  Implementing Standards </a:t>
            </a:r>
            <a:endParaRPr lang="en-US" sz="3200" dirty="0">
              <a:solidFill>
                <a:schemeClr val="bg1"/>
              </a:solidFill>
            </a:endParaRPr>
          </a:p>
        </p:txBody>
      </p:sp>
      <p:sp>
        <p:nvSpPr>
          <p:cNvPr id="4" name="Rectangle 3"/>
          <p:cNvSpPr/>
          <p:nvPr/>
        </p:nvSpPr>
        <p:spPr>
          <a:xfrm>
            <a:off x="630466" y="6268734"/>
            <a:ext cx="8724207" cy="738664"/>
          </a:xfrm>
          <a:prstGeom prst="rect">
            <a:avLst/>
          </a:prstGeom>
        </p:spPr>
        <p:txBody>
          <a:bodyPr wrap="square">
            <a:spAutoFit/>
          </a:bodyPr>
          <a:lstStyle/>
          <a:p>
            <a:pPr algn="ctr"/>
            <a:r>
              <a:rPr lang="en-US" sz="2400" b="1" dirty="0" smtClean="0">
                <a:solidFill>
                  <a:schemeClr val="tx1">
                    <a:lumMod val="65000"/>
                    <a:lumOff val="35000"/>
                  </a:schemeClr>
                </a:solidFill>
              </a:rPr>
              <a:t>www.cdc.gov/vaccines/AdultStandards</a:t>
            </a:r>
          </a:p>
          <a:p>
            <a:pPr algn="ctr"/>
            <a:endParaRPr lang="en-US" dirty="0">
              <a:solidFill>
                <a:srgbClr val="FF0000"/>
              </a:solidFill>
            </a:endParaRPr>
          </a:p>
        </p:txBody>
      </p:sp>
      <p:grpSp>
        <p:nvGrpSpPr>
          <p:cNvPr id="17" name="Group 16"/>
          <p:cNvGrpSpPr/>
          <p:nvPr/>
        </p:nvGrpSpPr>
        <p:grpSpPr>
          <a:xfrm>
            <a:off x="762000" y="1294766"/>
            <a:ext cx="7666095" cy="4856177"/>
            <a:chOff x="622591" y="871719"/>
            <a:chExt cx="7881704" cy="5141556"/>
          </a:xfrm>
        </p:grpSpPr>
        <p:pic>
          <p:nvPicPr>
            <p:cNvPr id="1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2591" y="871719"/>
              <a:ext cx="3076164" cy="4034166"/>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9" name="Group 18"/>
            <p:cNvGrpSpPr/>
            <p:nvPr/>
          </p:nvGrpSpPr>
          <p:grpSpPr>
            <a:xfrm>
              <a:off x="990600" y="1260529"/>
              <a:ext cx="7513695" cy="4752746"/>
              <a:chOff x="1014207" y="1142725"/>
              <a:chExt cx="7513695" cy="4752746"/>
            </a:xfrm>
          </p:grpSpPr>
          <p:pic>
            <p:nvPicPr>
              <p:cNvPr id="20" name="Picture 6"/>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22220" t="8522" r="38454" b="10123"/>
              <a:stretch/>
            </p:blipFill>
            <p:spPr bwMode="auto">
              <a:xfrm>
                <a:off x="1014207" y="1174283"/>
                <a:ext cx="2978816" cy="385149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1" name="Picture 5"/>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20317" t="8415" r="40243" b="10099"/>
              <a:stretch/>
            </p:blipFill>
            <p:spPr bwMode="auto">
              <a:xfrm>
                <a:off x="1411314" y="1577566"/>
                <a:ext cx="2888968" cy="373050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2" name="Picture 2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1851099" y="1986222"/>
                <a:ext cx="3020783" cy="3909249"/>
              </a:xfrm>
              <a:prstGeom prst="rect">
                <a:avLst/>
              </a:prstGeom>
              <a:ln w="12700">
                <a:solidFill>
                  <a:srgbClr val="000510"/>
                </a:solidFill>
              </a:ln>
            </p:spPr>
          </p:pic>
          <p:pic>
            <p:nvPicPr>
              <p:cNvPr id="23" name="Picture 22"/>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5052807" y="1142725"/>
                <a:ext cx="3475095" cy="4493246"/>
              </a:xfrm>
              <a:prstGeom prst="rect">
                <a:avLst/>
              </a:prstGeom>
              <a:ln w="12700">
                <a:solidFill>
                  <a:srgbClr val="000510"/>
                </a:solidFill>
              </a:ln>
            </p:spPr>
          </p:pic>
        </p:grpSp>
      </p:grpSp>
    </p:spTree>
    <p:extLst>
      <p:ext uri="{BB962C8B-B14F-4D97-AF65-F5344CB8AC3E}">
        <p14:creationId xmlns="" xmlns:p14="http://schemas.microsoft.com/office/powerpoint/2010/main" val="3356527012"/>
      </p:ext>
    </p:extLst>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86106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90500" y="304799"/>
            <a:ext cx="8229600" cy="838200"/>
          </a:xfrm>
        </p:spPr>
        <p:txBody>
          <a:bodyPr>
            <a:normAutofit/>
          </a:bodyPr>
          <a:lstStyle/>
          <a:p>
            <a:pPr algn="l"/>
            <a:r>
              <a:rPr lang="en-US" sz="3200" b="1" dirty="0" smtClean="0">
                <a:solidFill>
                  <a:schemeClr val="bg1"/>
                </a:solidFill>
              </a:rPr>
              <a:t>Patient Education Materials - Handouts</a:t>
            </a:r>
            <a:endParaRPr lang="en-US" sz="3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8163" y="1193507"/>
            <a:ext cx="3729038" cy="475009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0" y="1763220"/>
            <a:ext cx="3657600" cy="472965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Rectangle 3"/>
          <p:cNvSpPr/>
          <p:nvPr/>
        </p:nvSpPr>
        <p:spPr>
          <a:xfrm>
            <a:off x="4800600" y="1840230"/>
            <a:ext cx="3200400" cy="433197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79361" y="1981200"/>
            <a:ext cx="0" cy="3429000"/>
          </a:xfrm>
          <a:prstGeom prst="line">
            <a:avLst/>
          </a:prstGeom>
          <a:ln w="635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962400" y="1143000"/>
            <a:ext cx="0" cy="3429000"/>
          </a:xfrm>
          <a:prstGeom prst="line">
            <a:avLst/>
          </a:prstGeom>
          <a:ln w="635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79361" y="5410200"/>
            <a:ext cx="1987639" cy="0"/>
          </a:xfrm>
          <a:prstGeom prst="line">
            <a:avLst/>
          </a:prstGeom>
          <a:ln w="63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0140160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86106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51615"/>
            <a:ext cx="8229600" cy="1143000"/>
          </a:xfrm>
        </p:spPr>
        <p:txBody>
          <a:bodyPr>
            <a:normAutofit/>
          </a:bodyPr>
          <a:lstStyle/>
          <a:p>
            <a:pPr algn="l"/>
            <a:r>
              <a:rPr lang="en-US" sz="3200" b="1" dirty="0">
                <a:solidFill>
                  <a:schemeClr val="bg1"/>
                </a:solidFill>
              </a:rPr>
              <a:t>Patient Education </a:t>
            </a:r>
            <a:r>
              <a:rPr lang="en-US" sz="3200" b="1" dirty="0" smtClean="0">
                <a:solidFill>
                  <a:schemeClr val="bg1"/>
                </a:solidFill>
              </a:rPr>
              <a:t>Materials - Posters</a:t>
            </a:r>
            <a:endParaRPr lang="en-US" sz="3200" b="1" dirty="0">
              <a:solidFill>
                <a:schemeClr val="bg1"/>
              </a:solidFill>
            </a:endParaRPr>
          </a:p>
        </p:txBody>
      </p:sp>
      <p:pic>
        <p:nvPicPr>
          <p:cNvPr id="4" name="Picture 4"/>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59871" y="1154818"/>
            <a:ext cx="2741612" cy="355758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5" name="Picture 1"/>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083300" y="2741970"/>
            <a:ext cx="2755900" cy="355758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6" name="Picture 2"/>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77837" y="1176703"/>
            <a:ext cx="2757487" cy="3556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7" name="Picture 5"/>
          <p:cNvPicPr>
            <a:picLocks noChangeAspect="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938338" y="2741971"/>
            <a:ext cx="2716212" cy="3557587"/>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sp>
        <p:nvSpPr>
          <p:cNvPr id="8" name="Rectangle 7"/>
          <p:cNvSpPr/>
          <p:nvPr/>
        </p:nvSpPr>
        <p:spPr>
          <a:xfrm>
            <a:off x="1968500" y="6338094"/>
            <a:ext cx="6565900" cy="338554"/>
          </a:xfrm>
          <a:prstGeom prst="rect">
            <a:avLst/>
          </a:prstGeom>
        </p:spPr>
        <p:txBody>
          <a:bodyPr wrap="square">
            <a:spAutoFit/>
          </a:bodyPr>
          <a:lstStyle/>
          <a:p>
            <a:pPr lvl="0" algn="ctr"/>
            <a:r>
              <a:rPr lang="en-US" sz="1600" b="1" dirty="0" smtClean="0">
                <a:solidFill>
                  <a:srgbClr val="0039A6"/>
                </a:solidFill>
              </a:rPr>
              <a:t>www.cdc.gov/vaccines/hcp/patient-ed/adults/for-patients/adults-all.html</a:t>
            </a:r>
            <a:endParaRPr lang="en-US" sz="1600" b="1" dirty="0">
              <a:solidFill>
                <a:srgbClr val="0039A6"/>
              </a:solidFill>
            </a:endParaRPr>
          </a:p>
        </p:txBody>
      </p:sp>
    </p:spTree>
    <p:extLst>
      <p:ext uri="{BB962C8B-B14F-4D97-AF65-F5344CB8AC3E}">
        <p14:creationId xmlns="" xmlns:p14="http://schemas.microsoft.com/office/powerpoint/2010/main" val="22356332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The four components of the standards are: </a:t>
            </a:r>
            <a:endParaRPr lang="en-US" dirty="0" smtClean="0"/>
          </a:p>
          <a:p>
            <a:pPr marL="514350" indent="-514350">
              <a:buFont typeface="+mj-lt"/>
              <a:buAutoNum type="arabicPeriod"/>
            </a:pPr>
            <a:r>
              <a:rPr lang="en-US" dirty="0" smtClean="0"/>
              <a:t>assess </a:t>
            </a:r>
            <a:r>
              <a:rPr lang="en-US" dirty="0"/>
              <a:t>immunization status of all adult patients at every clinical encounter, </a:t>
            </a:r>
            <a:endParaRPr lang="en-US" dirty="0" smtClean="0"/>
          </a:p>
          <a:p>
            <a:pPr marL="514350" indent="-514350">
              <a:buFont typeface="+mj-lt"/>
              <a:buAutoNum type="arabicPeriod"/>
            </a:pPr>
            <a:r>
              <a:rPr lang="en-US" dirty="0" smtClean="0"/>
              <a:t>strongly </a:t>
            </a:r>
            <a:r>
              <a:rPr lang="en-US" dirty="0"/>
              <a:t>recommend vaccines they need, </a:t>
            </a:r>
            <a:endParaRPr lang="en-US" dirty="0" smtClean="0"/>
          </a:p>
          <a:p>
            <a:pPr marL="514350" indent="-514350">
              <a:buFont typeface="+mj-lt"/>
              <a:buAutoNum type="arabicPeriod"/>
            </a:pPr>
            <a:r>
              <a:rPr lang="en-US" dirty="0" smtClean="0"/>
              <a:t>administer </a:t>
            </a:r>
            <a:r>
              <a:rPr lang="en-US" dirty="0"/>
              <a:t>the needed vaccines or refer the patient to a provider who can, and </a:t>
            </a:r>
            <a:endParaRPr lang="en-US" dirty="0" smtClean="0"/>
          </a:p>
          <a:p>
            <a:pPr marL="514350" indent="-514350">
              <a:buFont typeface="+mj-lt"/>
              <a:buAutoNum type="arabicPeriod"/>
            </a:pPr>
            <a:r>
              <a:rPr lang="en-US" dirty="0" smtClean="0"/>
              <a:t>document </a:t>
            </a:r>
            <a:r>
              <a:rPr lang="en-US" dirty="0"/>
              <a:t>vaccines received by the patient in the state vaccine registry.</a:t>
            </a:r>
          </a:p>
          <a:p>
            <a:endParaRPr lang="en-GB" dirty="0"/>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79400" y="152400"/>
            <a:ext cx="8864600" cy="1169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92370" y="193788"/>
            <a:ext cx="8201284" cy="1200329"/>
          </a:xfrm>
          <a:prstGeom prst="rect">
            <a:avLst/>
          </a:prstGeom>
        </p:spPr>
        <p:txBody>
          <a:bodyPr wrap="none">
            <a:spAutoFit/>
          </a:bodyPr>
          <a:lstStyle/>
          <a:p>
            <a:r>
              <a:rPr lang="en-US" sz="4400" b="1" dirty="0" smtClean="0">
                <a:solidFill>
                  <a:schemeClr val="bg1"/>
                </a:solidFill>
              </a:rPr>
              <a:t>Summary</a:t>
            </a:r>
          </a:p>
          <a:p>
            <a:r>
              <a:rPr lang="en-US" sz="2800" dirty="0" smtClean="0">
                <a:solidFill>
                  <a:schemeClr val="bg1"/>
                </a:solidFill>
              </a:rPr>
              <a:t>Health dept. role </a:t>
            </a:r>
            <a:r>
              <a:rPr lang="en-US" sz="2800" dirty="0">
                <a:solidFill>
                  <a:schemeClr val="bg1"/>
                </a:solidFill>
              </a:rPr>
              <a:t>in promoting the adult immunization </a:t>
            </a:r>
            <a:endParaRPr lang="en-GB" sz="2800" dirty="0">
              <a:solidFill>
                <a:schemeClr val="bg1"/>
              </a:solidFill>
            </a:endParaRPr>
          </a:p>
        </p:txBody>
      </p:sp>
      <p:sp>
        <p:nvSpPr>
          <p:cNvPr id="9"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39789588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9" name="Rectangle 3"/>
          <p:cNvSpPr>
            <a:spLocks noGrp="1" noChangeArrowheads="1"/>
          </p:cNvSpPr>
          <p:nvPr>
            <p:ph type="body" idx="1"/>
          </p:nvPr>
        </p:nvSpPr>
        <p:spPr>
          <a:noFill/>
          <a:ln/>
        </p:spPr>
        <p:txBody>
          <a:bodyPr/>
          <a:lstStyle/>
          <a:p>
            <a:r>
              <a:rPr lang="en-US" dirty="0" smtClean="0">
                <a:effectLst/>
              </a:rPr>
              <a:t>Immunization does not stop at childhood</a:t>
            </a:r>
          </a:p>
          <a:p>
            <a:r>
              <a:rPr lang="en-US" dirty="0" smtClean="0">
                <a:effectLst/>
              </a:rPr>
              <a:t>Prevention of infection by immunization is a lifelong process</a:t>
            </a:r>
          </a:p>
          <a:p>
            <a:r>
              <a:rPr lang="en-US" dirty="0" smtClean="0">
                <a:effectLst/>
              </a:rPr>
              <a:t>Health Care Practitioners need to </a:t>
            </a:r>
            <a:r>
              <a:rPr lang="en-US" dirty="0" smtClean="0">
                <a:solidFill>
                  <a:srgbClr val="0033CC"/>
                </a:solidFill>
                <a:effectLst>
                  <a:outerShdw blurRad="38100" dist="38100" dir="2700000" algn="tl">
                    <a:srgbClr val="000000">
                      <a:alpha val="43137"/>
                    </a:srgbClr>
                  </a:outerShdw>
                </a:effectLst>
              </a:rPr>
              <a:t>Empower, Educate, Advocate and Recommend particularly for Adult vaccination.</a:t>
            </a:r>
          </a:p>
        </p:txBody>
      </p:sp>
      <p:sp>
        <p:nvSpPr>
          <p:cNvPr id="254980"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
        <p:nvSpPr>
          <p:cNvPr id="5" name="Rectangle 4"/>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bg1"/>
                </a:solidFill>
              </a:rPr>
              <a:t>Summary</a:t>
            </a:r>
          </a:p>
        </p:txBody>
      </p:sp>
    </p:spTree>
    <p:extLst>
      <p:ext uri="{BB962C8B-B14F-4D97-AF65-F5344CB8AC3E}">
        <p14:creationId xmlns="" xmlns:p14="http://schemas.microsoft.com/office/powerpoint/2010/main" val="21989589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09800"/>
            <a:ext cx="8191500" cy="1981200"/>
          </a:xfrm>
        </p:spPr>
        <p:txBody>
          <a:bodyPr/>
          <a:lstStyle/>
          <a:p>
            <a:r>
              <a:rPr lang="en-US" dirty="0" smtClean="0"/>
              <a:t>Clinicians </a:t>
            </a:r>
            <a:r>
              <a:rPr lang="en-US" dirty="0"/>
              <a:t>must educate themselves on applicable adult vaccines so they can make valid recommendations to patients</a:t>
            </a:r>
          </a:p>
        </p:txBody>
      </p:sp>
      <p:sp>
        <p:nvSpPr>
          <p:cNvPr id="4" name="Rectangle 3"/>
          <p:cNvSpPr/>
          <p:nvPr/>
        </p:nvSpPr>
        <p:spPr>
          <a:xfrm>
            <a:off x="304800" y="762000"/>
            <a:ext cx="8839200" cy="84849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latin typeface="Arial" charset="0"/>
              </a:rPr>
              <a:t>YES, We have to:</a:t>
            </a:r>
            <a:endParaRPr lang="en-US" sz="4400" b="1" dirty="0"/>
          </a:p>
        </p:txBody>
      </p:sp>
    </p:spTree>
    <p:custDataLst>
      <p:tags r:id="rId1"/>
    </p:custDataLst>
    <p:extLst>
      <p:ext uri="{BB962C8B-B14F-4D97-AF65-F5344CB8AC3E}">
        <p14:creationId xmlns="" xmlns:p14="http://schemas.microsoft.com/office/powerpoint/2010/main" val="2089865736"/>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0" end="0"/>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Font typeface="+mj-lt"/>
              <a:buAutoNum type="arabicPeriod"/>
            </a:pPr>
            <a:r>
              <a:rPr lang="en-US" sz="2000" b="1" dirty="0"/>
              <a:t>National Immunization Guidelines </a:t>
            </a:r>
            <a:r>
              <a:rPr lang="en-US" sz="2000" dirty="0"/>
              <a:t>- Ministry of Health, Health Authority - Abu Dhabi, Dubai Health Authority, Chapter </a:t>
            </a:r>
            <a:r>
              <a:rPr lang="en-US" sz="2000" dirty="0">
                <a:solidFill>
                  <a:srgbClr val="C00000"/>
                </a:solidFill>
              </a:rPr>
              <a:t>8, Adult Immunization (pages 81-90)</a:t>
            </a:r>
          </a:p>
          <a:p>
            <a:pPr marL="514350" indent="-514350">
              <a:buFont typeface="+mj-lt"/>
              <a:buAutoNum type="arabicPeriod"/>
            </a:pPr>
            <a:r>
              <a:rPr lang="en-US" sz="2000" b="1" i="1" dirty="0" smtClean="0">
                <a:solidFill>
                  <a:srgbClr val="C00000"/>
                </a:solidFill>
              </a:rPr>
              <a:t>Vaccination </a:t>
            </a:r>
            <a:r>
              <a:rPr lang="en-US" sz="2000" b="1" i="1" dirty="0">
                <a:solidFill>
                  <a:srgbClr val="C00000"/>
                </a:solidFill>
              </a:rPr>
              <a:t>of Adults at high rusk od </a:t>
            </a:r>
            <a:r>
              <a:rPr lang="en-US" sz="2000" b="1" i="1" dirty="0" err="1">
                <a:solidFill>
                  <a:srgbClr val="C00000"/>
                </a:solidFill>
              </a:rPr>
              <a:t>infectioes</a:t>
            </a:r>
            <a:r>
              <a:rPr lang="en-US" sz="2000" b="1" i="1" dirty="0">
                <a:solidFill>
                  <a:srgbClr val="C00000"/>
                </a:solidFill>
              </a:rPr>
              <a:t> diseases, Circular No. ( CEO 37 / 12 ), July 26</a:t>
            </a:r>
            <a:r>
              <a:rPr lang="en-US" sz="2000" b="1" i="1" baseline="30000" dirty="0">
                <a:solidFill>
                  <a:srgbClr val="C00000"/>
                </a:solidFill>
              </a:rPr>
              <a:t>th</a:t>
            </a:r>
            <a:r>
              <a:rPr lang="en-US" sz="2000" b="1" i="1" dirty="0">
                <a:solidFill>
                  <a:srgbClr val="C00000"/>
                </a:solidFill>
              </a:rPr>
              <a:t> 2012</a:t>
            </a:r>
          </a:p>
          <a:p>
            <a:pPr marL="457200" indent="-457200">
              <a:buFont typeface="+mj-lt"/>
              <a:buAutoNum type="arabicPeriod"/>
            </a:pPr>
            <a:r>
              <a:rPr lang="en-US" sz="2000" dirty="0">
                <a:hlinkClick r:id="" action="ppaction://hlinkfile"/>
              </a:rPr>
              <a:t>Christina M. </a:t>
            </a:r>
            <a:r>
              <a:rPr lang="en-US" sz="2000" dirty="0" err="1">
                <a:hlinkClick r:id="" action="ppaction://hlinkfile"/>
              </a:rPr>
              <a:t>Hillson</a:t>
            </a:r>
            <a:r>
              <a:rPr lang="en-US" sz="2000" dirty="0">
                <a:hlinkClick r:id="" action="ppaction://hlinkfile"/>
              </a:rPr>
              <a:t>, Joshua H. </a:t>
            </a:r>
            <a:r>
              <a:rPr lang="en-US" sz="2000" dirty="0" err="1">
                <a:hlinkClick r:id="" action="ppaction://hlinkfile"/>
              </a:rPr>
              <a:t>Barash</a:t>
            </a:r>
            <a:r>
              <a:rPr lang="en-US" sz="2000" dirty="0">
                <a:hlinkClick r:id="" action="ppaction://hlinkfile"/>
              </a:rPr>
              <a:t>, and Edward M. Buchanan</a:t>
            </a:r>
            <a:r>
              <a:rPr lang="en-US" sz="2000" dirty="0"/>
              <a:t>; </a:t>
            </a:r>
            <a:r>
              <a:rPr lang="en-US" sz="2000" b="1" dirty="0"/>
              <a:t>Adult Vaccination; </a:t>
            </a:r>
            <a:r>
              <a:rPr lang="en-US" sz="2000" dirty="0"/>
              <a:t>Primary Care: Clinics in Office Practice, 2011-12-01, Volume 38, Issue 4, Pages 611-632; Copyright © © 2011 Elsevier Inc</a:t>
            </a:r>
            <a:r>
              <a:rPr lang="en-US" sz="2000" dirty="0" smtClean="0"/>
              <a:t>.</a:t>
            </a:r>
          </a:p>
          <a:p>
            <a:pPr marL="457200" indent="-457200">
              <a:buFont typeface="+mj-lt"/>
              <a:buAutoNum type="arabicPeriod"/>
            </a:pPr>
            <a:r>
              <a:rPr lang="en-US" sz="2000" dirty="0"/>
              <a:t>Carolyn B. Bridges, MD,1 Laura P. Hurley, MD, MPH,2,3 Walter W. Williams, MD, MPH,1; </a:t>
            </a:r>
            <a:r>
              <a:rPr lang="en-US" sz="2000" dirty="0" err="1"/>
              <a:t>Aparna</a:t>
            </a:r>
            <a:r>
              <a:rPr lang="en-US" sz="2000" dirty="0"/>
              <a:t> </a:t>
            </a:r>
            <a:r>
              <a:rPr lang="en-US" sz="2000" dirty="0" err="1"/>
              <a:t>Ramakrishnan</a:t>
            </a:r>
            <a:r>
              <a:rPr lang="en-US" sz="2000" dirty="0"/>
              <a:t>, MA, MSW,4 Anna K. Dean, MPH,1,5 Amy V. Groom, MPH1; Meeting the Challenges of Immunizing Adults;</a:t>
            </a:r>
            <a:r>
              <a:rPr lang="en-US" sz="2000" i="1" dirty="0"/>
              <a:t> accessed September 2015</a:t>
            </a:r>
            <a:endParaRPr lang="en-US" sz="2000" dirty="0"/>
          </a:p>
          <a:p>
            <a:pPr marL="457200" indent="-457200">
              <a:buFont typeface="+mj-lt"/>
              <a:buAutoNum type="arabicPeriod"/>
            </a:pPr>
            <a:endParaRPr lang="en-US" sz="2000" dirty="0"/>
          </a:p>
          <a:p>
            <a:endParaRPr lang="en-US" sz="2000" dirty="0"/>
          </a:p>
        </p:txBody>
      </p:sp>
      <p:sp>
        <p:nvSpPr>
          <p:cNvPr id="4" name="Title 1"/>
          <p:cNvSpPr>
            <a:spLocks noGrp="1"/>
          </p:cNvSpPr>
          <p:nvPr>
            <p:ph type="title"/>
          </p:nvPr>
        </p:nvSpPr>
        <p:spPr/>
        <p:txBody>
          <a:bodyPr/>
          <a:lstStyle/>
          <a:p>
            <a:r>
              <a:rPr lang="en-US" dirty="0" smtClean="0"/>
              <a:t>References</a:t>
            </a:r>
            <a:endParaRPr lang="en-US" dirty="0"/>
          </a:p>
        </p:txBody>
      </p:sp>
      <p:sp>
        <p:nvSpPr>
          <p:cNvPr id="5" name="Rectangle 4"/>
          <p:cNvSpPr/>
          <p:nvPr/>
        </p:nvSpPr>
        <p:spPr>
          <a:xfrm>
            <a:off x="278296" y="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References</a:t>
            </a:r>
            <a:endParaRPr lang="en-US" dirty="0"/>
          </a:p>
        </p:txBody>
      </p:sp>
      <p:sp>
        <p:nvSpPr>
          <p:cNvPr id="7"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382476191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05000"/>
            <a:ext cx="8229600" cy="3687763"/>
          </a:xfrm>
        </p:spPr>
        <p:txBody>
          <a:bodyPr/>
          <a:lstStyle/>
          <a:p>
            <a:pPr marL="0" indent="0">
              <a:buNone/>
            </a:pPr>
            <a:r>
              <a:rPr lang="en-US" sz="2400" dirty="0" smtClean="0"/>
              <a:t>5. Jessica </a:t>
            </a:r>
            <a:r>
              <a:rPr lang="en-US" sz="2400" dirty="0"/>
              <a:t>L. MacLeod, APRN; Adult &amp; Gerontology Nurse Practitioner (AGNP); The Evolving World of Adult Vaccines, New Indications; VT Immunization Conference; October 28, 2011</a:t>
            </a:r>
          </a:p>
          <a:p>
            <a:pPr marL="0" indent="0">
              <a:buNone/>
            </a:pPr>
            <a:r>
              <a:rPr lang="en-US" sz="2400" dirty="0" smtClean="0"/>
              <a:t>6. Thomas </a:t>
            </a:r>
            <a:r>
              <a:rPr lang="en-US" sz="2400" dirty="0"/>
              <a:t>G. Irons, MD, Professor of Pediatrics, The Brody School of Medicine at East Carolina University, Greenville, North Carolina; Barriers to Adult Immunizations </a:t>
            </a:r>
            <a:br>
              <a:rPr lang="en-US" sz="2400" dirty="0"/>
            </a:br>
            <a:r>
              <a:rPr lang="en-US" sz="2400" dirty="0"/>
              <a:t>Getting from “No!” to “Yes!”; accessed September 2015</a:t>
            </a:r>
          </a:p>
          <a:p>
            <a:endParaRPr lang="en-US" sz="2400" dirty="0"/>
          </a:p>
        </p:txBody>
      </p:sp>
      <p:sp>
        <p:nvSpPr>
          <p:cNvPr id="4" name="Rectangle 3"/>
          <p:cNvSpPr/>
          <p:nvPr/>
        </p:nvSpPr>
        <p:spPr>
          <a:xfrm>
            <a:off x="278296" y="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References</a:t>
            </a:r>
            <a:endParaRPr lang="en-US" dirty="0"/>
          </a:p>
        </p:txBody>
      </p:sp>
      <p:sp>
        <p:nvSpPr>
          <p:cNvPr id="5" name="Line 4"/>
          <p:cNvSpPr>
            <a:spLocks noChangeShapeType="1"/>
          </p:cNvSpPr>
          <p:nvPr/>
        </p:nvSpPr>
        <p:spPr bwMode="auto">
          <a:xfrm>
            <a:off x="609600" y="1447800"/>
            <a:ext cx="7705725" cy="0"/>
          </a:xfrm>
          <a:prstGeom prst="line">
            <a:avLst/>
          </a:prstGeom>
          <a:noFill/>
          <a:ln w="28575">
            <a:solidFill>
              <a:srgbClr val="FF3300"/>
            </a:solidFill>
            <a:round/>
            <a:headEnd/>
            <a:tailEnd/>
          </a:ln>
          <a:effectLst/>
        </p:spPr>
        <p:txBody>
          <a:bodyPr/>
          <a:lstStyle/>
          <a:p>
            <a:endParaRPr lang="en-US">
              <a:ln w="38100">
                <a:solidFill>
                  <a:srgbClr val="C00000"/>
                </a:solidFill>
              </a:ln>
            </a:endParaRPr>
          </a:p>
        </p:txBody>
      </p:sp>
    </p:spTree>
    <p:extLst>
      <p:ext uri="{BB962C8B-B14F-4D97-AF65-F5344CB8AC3E}">
        <p14:creationId xmlns="" xmlns:p14="http://schemas.microsoft.com/office/powerpoint/2010/main" val="299833679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1143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41767"/>
            <a:ext cx="8839200" cy="1143000"/>
          </a:xfrm>
        </p:spPr>
        <p:txBody>
          <a:bodyPr>
            <a:normAutofit/>
          </a:bodyPr>
          <a:lstStyle/>
          <a:p>
            <a:r>
              <a:rPr lang="en-US" sz="4000" b="1" dirty="0" smtClean="0">
                <a:solidFill>
                  <a:schemeClr val="bg1"/>
                </a:solidFill>
              </a:rPr>
              <a:t>Resources</a:t>
            </a:r>
            <a:endParaRPr lang="en-US" sz="4000" b="1" dirty="0">
              <a:solidFill>
                <a:schemeClr val="bg1"/>
              </a:solidFill>
            </a:endParaRPr>
          </a:p>
        </p:txBody>
      </p:sp>
      <p:sp>
        <p:nvSpPr>
          <p:cNvPr id="3" name="Content Placeholder 2"/>
          <p:cNvSpPr>
            <a:spLocks noGrp="1"/>
          </p:cNvSpPr>
          <p:nvPr>
            <p:ph idx="1"/>
          </p:nvPr>
        </p:nvSpPr>
        <p:spPr>
          <a:xfrm>
            <a:off x="304800" y="1295400"/>
            <a:ext cx="8534400" cy="4724400"/>
          </a:xfrm>
        </p:spPr>
        <p:txBody>
          <a:bodyPr>
            <a:normAutofit fontScale="70000" lnSpcReduction="20000"/>
          </a:bodyPr>
          <a:lstStyle/>
          <a:p>
            <a:endParaRPr lang="en-US" sz="1500" b="1" dirty="0" smtClean="0"/>
          </a:p>
          <a:p>
            <a:r>
              <a:rPr lang="en-US" sz="2400" b="1" dirty="0" smtClean="0"/>
              <a:t>National Association of County &amp; City Health Officials</a:t>
            </a:r>
          </a:p>
          <a:p>
            <a:pPr lvl="1"/>
            <a:r>
              <a:rPr lang="en-US" sz="2000" b="1" dirty="0" smtClean="0">
                <a:hlinkClick r:id="rId3"/>
              </a:rPr>
              <a:t>www.naccho.org/topics/HPDP/immunization/</a:t>
            </a:r>
            <a:endParaRPr lang="en-US" sz="2000" b="1" dirty="0"/>
          </a:p>
          <a:p>
            <a:r>
              <a:rPr lang="en-US" sz="2400" b="1" dirty="0" smtClean="0"/>
              <a:t>Association of State and Territorial Health Officials</a:t>
            </a:r>
          </a:p>
          <a:p>
            <a:pPr lvl="1"/>
            <a:r>
              <a:rPr lang="en-US" sz="2000" b="1" dirty="0" smtClean="0">
                <a:hlinkClick r:id="rId4"/>
              </a:rPr>
              <a:t>www.astho.org/Programs/Immunization/</a:t>
            </a:r>
            <a:endParaRPr lang="en-US" sz="2000" b="1" dirty="0" smtClean="0"/>
          </a:p>
          <a:p>
            <a:r>
              <a:rPr lang="en-US" sz="2400" b="1" dirty="0" smtClean="0"/>
              <a:t>Association of Immunization Managers</a:t>
            </a:r>
          </a:p>
          <a:p>
            <a:pPr lvl="1"/>
            <a:r>
              <a:rPr lang="en-US" sz="2000" b="1" dirty="0" smtClean="0">
                <a:hlinkClick r:id="rId5"/>
              </a:rPr>
              <a:t>www.immunizationmanagers.org/</a:t>
            </a:r>
            <a:endParaRPr lang="en-US" sz="2000" b="1" dirty="0" smtClean="0"/>
          </a:p>
          <a:p>
            <a:r>
              <a:rPr lang="en-US" sz="2400" b="1" dirty="0" smtClean="0"/>
              <a:t>American Immunization Registry Association</a:t>
            </a:r>
          </a:p>
          <a:p>
            <a:pPr lvl="1"/>
            <a:r>
              <a:rPr lang="en-US" sz="2000" b="1" dirty="0" smtClean="0">
                <a:hlinkClick r:id="rId6"/>
              </a:rPr>
              <a:t>www.immregistries.org/</a:t>
            </a:r>
            <a:endParaRPr lang="en-US" sz="2000" b="1" dirty="0" smtClean="0"/>
          </a:p>
          <a:p>
            <a:r>
              <a:rPr lang="en-US" sz="2400" b="1" dirty="0" smtClean="0"/>
              <a:t>Centers </a:t>
            </a:r>
            <a:r>
              <a:rPr lang="en-US" sz="2400" b="1" dirty="0"/>
              <a:t>for Disease Control and Prevention (CDC</a:t>
            </a:r>
            <a:r>
              <a:rPr lang="en-US" sz="2400" b="1" dirty="0" smtClean="0"/>
              <a:t>)</a:t>
            </a:r>
            <a:endParaRPr lang="en-US" sz="2400" b="1" dirty="0"/>
          </a:p>
          <a:p>
            <a:pPr lvl="1"/>
            <a:r>
              <a:rPr lang="en-US" sz="2000" b="1" dirty="0" smtClean="0">
                <a:hlinkClick r:id="rId7"/>
              </a:rPr>
              <a:t>www.cdc.gov/vaccines/hcp/adults</a:t>
            </a:r>
            <a:endParaRPr lang="en-US" sz="2000" b="1" dirty="0"/>
          </a:p>
          <a:p>
            <a:pPr lvl="1"/>
            <a:r>
              <a:rPr lang="en-US" sz="2000" b="1" dirty="0" smtClean="0">
                <a:hlinkClick r:id="rId8"/>
              </a:rPr>
              <a:t>www.cdc.gov/vaccines/adults/index.html</a:t>
            </a:r>
            <a:endParaRPr lang="en-US" sz="2000" b="1" dirty="0" smtClean="0"/>
          </a:p>
          <a:p>
            <a:r>
              <a:rPr lang="en-US" sz="2400" b="1" dirty="0" smtClean="0"/>
              <a:t>Immunization </a:t>
            </a:r>
            <a:r>
              <a:rPr lang="en-US" sz="2400" b="1" dirty="0"/>
              <a:t>Action Coalition (IAC)</a:t>
            </a:r>
          </a:p>
          <a:p>
            <a:pPr lvl="1"/>
            <a:r>
              <a:rPr lang="en-US" sz="2000" b="1" dirty="0" smtClean="0">
                <a:hlinkClick r:id="rId9"/>
              </a:rPr>
              <a:t>www.immunize.org/</a:t>
            </a:r>
            <a:endParaRPr lang="en-US" sz="2000" b="1" dirty="0"/>
          </a:p>
          <a:p>
            <a:r>
              <a:rPr lang="en-US" sz="2400" b="1" dirty="0"/>
              <a:t>National Foundation for Infectious Diseases (NFID)</a:t>
            </a:r>
          </a:p>
          <a:p>
            <a:pPr lvl="1"/>
            <a:r>
              <a:rPr lang="en-US" sz="2000" b="1" dirty="0" smtClean="0">
                <a:hlinkClick r:id="rId10"/>
              </a:rPr>
              <a:t>www.adultvaccination.org/</a:t>
            </a:r>
            <a:endParaRPr lang="en-US" sz="2000" b="1" dirty="0" smtClean="0"/>
          </a:p>
          <a:p>
            <a:r>
              <a:rPr lang="en-US" sz="2400" b="1" dirty="0" smtClean="0"/>
              <a:t>American College of Physicians</a:t>
            </a:r>
          </a:p>
          <a:p>
            <a:pPr lvl="1"/>
            <a:r>
              <a:rPr lang="en-US" sz="2000" b="1" dirty="0">
                <a:hlinkClick r:id="rId11"/>
              </a:rPr>
              <a:t>http://immunization.acponline.org</a:t>
            </a:r>
            <a:r>
              <a:rPr lang="en-US" sz="2000" b="1" dirty="0" smtClean="0">
                <a:hlinkClick r:id="rId11"/>
              </a:rPr>
              <a:t>/</a:t>
            </a:r>
            <a:endParaRPr lang="en-US" sz="2000" b="1" dirty="0" smtClean="0"/>
          </a:p>
        </p:txBody>
      </p:sp>
    </p:spTree>
    <p:extLst>
      <p:ext uri="{BB962C8B-B14F-4D97-AF65-F5344CB8AC3E}">
        <p14:creationId xmlns="" xmlns:p14="http://schemas.microsoft.com/office/powerpoint/2010/main" val="93844802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t1.gstatic.com/images?q=tbn:ANd9GcRYP7TxoETds_Hteu457cR5RPG5nbErmDo0XW9yYozUMCNw5qfi">
            <a:hlinkClick r:id="rId3"/>
          </p:cNvPr>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7800" y="3200400"/>
            <a:ext cx="5181600" cy="3200400"/>
          </a:xfrm>
          <a:prstGeom prst="rect">
            <a:avLst/>
          </a:prstGeom>
          <a:noFill/>
          <a:ln>
            <a:noFill/>
          </a:ln>
        </p:spPr>
      </p:pic>
      <p:sp>
        <p:nvSpPr>
          <p:cNvPr id="3" name="Text Box 10"/>
          <p:cNvSpPr txBox="1">
            <a:spLocks noChangeArrowheads="1"/>
          </p:cNvSpPr>
          <p:nvPr/>
        </p:nvSpPr>
        <p:spPr bwMode="auto">
          <a:xfrm>
            <a:off x="457200" y="304800"/>
            <a:ext cx="8382000" cy="2948499"/>
          </a:xfrm>
          <a:prstGeom prst="rect">
            <a:avLst/>
          </a:prstGeom>
          <a:blipFill>
            <a:blip r:embed="rId5" cstate="print"/>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a:spAutoFit/>
          </a:bodyPr>
          <a:lstStyle/>
          <a:p>
            <a:pPr lvl="0" algn="ctr" fontAlgn="base">
              <a:spcBef>
                <a:spcPct val="0"/>
              </a:spcBef>
              <a:spcAft>
                <a:spcPct val="0"/>
              </a:spcAft>
            </a:pPr>
            <a:r>
              <a:rPr lang="en-US" sz="3200" dirty="0" smtClean="0">
                <a:solidFill>
                  <a:schemeClr val="tx1"/>
                </a:solidFill>
                <a:latin typeface="Calibri"/>
                <a:ea typeface="Calibri" pitchFamily="34" charset="0"/>
                <a:cs typeface="Times New Roman" pitchFamily="18" charset="0"/>
              </a:rPr>
              <a:t>“</a:t>
            </a:r>
            <a:r>
              <a:rPr lang="en-US" sz="3200" dirty="0" smtClean="0">
                <a:solidFill>
                  <a:schemeClr val="tx1"/>
                </a:solidFill>
                <a:latin typeface="AR BLANCA" pitchFamily="2" charset="0"/>
                <a:ea typeface="Calibri" pitchFamily="34" charset="0"/>
                <a:cs typeface="Times New Roman" pitchFamily="18" charset="0"/>
              </a:rPr>
              <a:t>Let</a:t>
            </a:r>
            <a:r>
              <a:rPr lang="en-US" sz="3200" dirty="0" smtClean="0">
                <a:solidFill>
                  <a:schemeClr val="tx1"/>
                </a:solidFill>
                <a:latin typeface="Calibri"/>
                <a:ea typeface="Calibri" pitchFamily="34" charset="0"/>
                <a:cs typeface="Times New Roman" pitchFamily="18" charset="0"/>
              </a:rPr>
              <a:t>’</a:t>
            </a:r>
            <a:r>
              <a:rPr lang="en-US" sz="3200" dirty="0" smtClean="0">
                <a:solidFill>
                  <a:schemeClr val="tx1"/>
                </a:solidFill>
                <a:latin typeface="AR BLANCA" pitchFamily="2" charset="0"/>
                <a:ea typeface="Calibri" pitchFamily="34" charset="0"/>
                <a:cs typeface="Times New Roman" pitchFamily="18" charset="0"/>
              </a:rPr>
              <a:t>s start afresh today, </a:t>
            </a:r>
          </a:p>
          <a:p>
            <a:pPr lvl="0" algn="ctr" fontAlgn="base">
              <a:spcBef>
                <a:spcPct val="0"/>
              </a:spcBef>
              <a:spcAft>
                <a:spcPct val="0"/>
              </a:spcAft>
            </a:pPr>
            <a:r>
              <a:rPr lang="en-US" sz="3200" dirty="0" smtClean="0">
                <a:solidFill>
                  <a:schemeClr val="tx1"/>
                </a:solidFill>
                <a:latin typeface="AR BLANCA" pitchFamily="2" charset="0"/>
                <a:ea typeface="Calibri" pitchFamily="34" charset="0"/>
                <a:cs typeface="Times New Roman" pitchFamily="18" charset="0"/>
              </a:rPr>
              <a:t>and do the good things we didn</a:t>
            </a:r>
            <a:r>
              <a:rPr lang="en-US" sz="3200" dirty="0" smtClean="0">
                <a:solidFill>
                  <a:schemeClr val="tx1"/>
                </a:solidFill>
                <a:latin typeface="Calibri"/>
                <a:ea typeface="Calibri" pitchFamily="34" charset="0"/>
                <a:cs typeface="Times New Roman" pitchFamily="18" charset="0"/>
              </a:rPr>
              <a:t>’</a:t>
            </a:r>
            <a:r>
              <a:rPr lang="en-US" sz="3200" dirty="0" smtClean="0">
                <a:solidFill>
                  <a:schemeClr val="tx1"/>
                </a:solidFill>
                <a:latin typeface="AR BLANCA" pitchFamily="2" charset="0"/>
                <a:ea typeface="Calibri" pitchFamily="34" charset="0"/>
                <a:cs typeface="Times New Roman" pitchFamily="18" charset="0"/>
              </a:rPr>
              <a:t>t do yesterday, </a:t>
            </a:r>
          </a:p>
          <a:p>
            <a:pPr lvl="0" algn="ctr" fontAlgn="base">
              <a:spcBef>
                <a:spcPct val="0"/>
              </a:spcBef>
              <a:spcAft>
                <a:spcPct val="0"/>
              </a:spcAft>
            </a:pPr>
            <a:r>
              <a:rPr lang="en-US" sz="3200" dirty="0" smtClean="0">
                <a:solidFill>
                  <a:schemeClr val="tx1"/>
                </a:solidFill>
                <a:latin typeface="AR BLANCA" pitchFamily="2" charset="0"/>
                <a:ea typeface="Calibri" pitchFamily="34" charset="0"/>
                <a:cs typeface="Times New Roman" pitchFamily="18" charset="0"/>
              </a:rPr>
              <a:t>let</a:t>
            </a:r>
            <a:r>
              <a:rPr lang="en-US" sz="3200" dirty="0" smtClean="0">
                <a:solidFill>
                  <a:schemeClr val="tx1"/>
                </a:solidFill>
                <a:latin typeface="Calibri"/>
                <a:ea typeface="Calibri" pitchFamily="34" charset="0"/>
                <a:cs typeface="Times New Roman" pitchFamily="18" charset="0"/>
              </a:rPr>
              <a:t>’</a:t>
            </a:r>
            <a:r>
              <a:rPr lang="en-US" sz="3200" dirty="0" smtClean="0">
                <a:solidFill>
                  <a:schemeClr val="tx1"/>
                </a:solidFill>
                <a:latin typeface="AR BLANCA" pitchFamily="2" charset="0"/>
                <a:ea typeface="Calibri" pitchFamily="34" charset="0"/>
                <a:cs typeface="Times New Roman" pitchFamily="18" charset="0"/>
              </a:rPr>
              <a:t>s vaccinate all our adult patients</a:t>
            </a:r>
            <a:r>
              <a:rPr lang="en-US" sz="3200" dirty="0" smtClean="0">
                <a:solidFill>
                  <a:schemeClr val="tx1"/>
                </a:solidFill>
                <a:latin typeface="Calibri"/>
                <a:ea typeface="Calibri" pitchFamily="34" charset="0"/>
                <a:cs typeface="Times New Roman" pitchFamily="18" charset="0"/>
              </a:rPr>
              <a:t>’</a:t>
            </a:r>
            <a:r>
              <a:rPr lang="en-US" sz="3200" dirty="0" smtClean="0">
                <a:solidFill>
                  <a:schemeClr val="tx1"/>
                </a:solidFill>
                <a:latin typeface="AR BLANCA" pitchFamily="2" charset="0"/>
                <a:ea typeface="Calibri" pitchFamily="34" charset="0"/>
                <a:cs typeface="Times New Roman" pitchFamily="18" charset="0"/>
              </a:rPr>
              <a:t> </a:t>
            </a:r>
          </a:p>
          <a:p>
            <a:pPr lvl="0" algn="ctr" fontAlgn="base">
              <a:spcBef>
                <a:spcPct val="0"/>
              </a:spcBef>
              <a:spcAft>
                <a:spcPct val="0"/>
              </a:spcAft>
            </a:pPr>
            <a:r>
              <a:rPr lang="en-US" sz="3200" dirty="0" smtClean="0">
                <a:solidFill>
                  <a:schemeClr val="tx1"/>
                </a:solidFill>
                <a:latin typeface="AR BLANCA" pitchFamily="2" charset="0"/>
                <a:ea typeface="Calibri" pitchFamily="34" charset="0"/>
                <a:cs typeface="Times New Roman" pitchFamily="18" charset="0"/>
              </a:rPr>
              <a:t>whenever it is indicated</a:t>
            </a:r>
            <a:r>
              <a:rPr lang="en-US" sz="3200" dirty="0" smtClean="0">
                <a:solidFill>
                  <a:schemeClr val="tx1"/>
                </a:solidFill>
                <a:latin typeface="Calibri"/>
                <a:ea typeface="Calibri" pitchFamily="34" charset="0"/>
                <a:cs typeface="Times New Roman" pitchFamily="18" charset="0"/>
              </a:rPr>
              <a:t>”</a:t>
            </a:r>
            <a:endParaRPr lang="en-US" sz="1600" dirty="0" smtClean="0">
              <a:solidFill>
                <a:schemeClr val="tx1"/>
              </a:solidFill>
              <a:latin typeface="Arial" pitchFamily="34" charset="0"/>
              <a:cs typeface="Arial" pitchFamily="34" charset="0"/>
            </a:endParaRPr>
          </a:p>
          <a:p>
            <a:pPr lvl="0" algn="r" eaLnBrk="0" fontAlgn="base" hangingPunct="0">
              <a:spcBef>
                <a:spcPct val="0"/>
              </a:spcBef>
              <a:spcAft>
                <a:spcPct val="0"/>
              </a:spcAft>
            </a:pPr>
            <a:r>
              <a:rPr lang="en-US" sz="3200" dirty="0" smtClean="0">
                <a:solidFill>
                  <a:srgbClr val="3333FF"/>
                </a:solidFill>
                <a:latin typeface="AR BLANCA" pitchFamily="2" charset="0"/>
                <a:ea typeface="Calibri" pitchFamily="34" charset="0"/>
                <a:cs typeface="Times New Roman" pitchFamily="18" charset="0"/>
              </a:rPr>
              <a:t>Litty Varghese</a:t>
            </a:r>
            <a:endParaRPr lang="en-US" sz="4800" dirty="0" smtClean="0">
              <a:solidFill>
                <a:srgbClr val="3333FF"/>
              </a:solidFill>
              <a:latin typeface="Arial" pitchFamily="34" charset="0"/>
              <a:cs typeface="Arial" pitchFamily="34" charset="0"/>
            </a:endParaRPr>
          </a:p>
          <a:p>
            <a:pPr>
              <a:spcBef>
                <a:spcPct val="20000"/>
              </a:spcBef>
              <a:buClr>
                <a:schemeClr val="hlink"/>
              </a:buClr>
              <a:buSzPct val="90000"/>
              <a:buFont typeface="Wingdings" pitchFamily="2" charset="2"/>
              <a:buBlip>
                <a:blip r:embed="rId6"/>
              </a:buBlip>
              <a:defRPr/>
            </a:pPr>
            <a:endParaRPr lang="en-US" sz="3200" b="1" baseline="30000" dirty="0">
              <a:solidFill>
                <a:srgbClr val="00206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varghese.ADHSC\Desktop\Baby.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381000"/>
            <a:ext cx="9144000" cy="624840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066800" y="2667000"/>
            <a:ext cx="6629400" cy="677108"/>
          </a:xfrm>
          <a:prstGeom prst="rect">
            <a:avLst/>
          </a:prstGeom>
          <a:noFill/>
        </p:spPr>
        <p:txBody>
          <a:bodyPr wrap="square" rtlCol="0">
            <a:spAutoFit/>
          </a:bodyPr>
          <a:lstStyle/>
          <a:p>
            <a:endParaRPr lang="en-US" sz="2000" dirty="0" smtClean="0">
              <a:solidFill>
                <a:srgbClr val="3333FF"/>
              </a:solidFill>
            </a:endParaRPr>
          </a:p>
          <a:p>
            <a:endParaRPr lang="en-US" dirty="0"/>
          </a:p>
        </p:txBody>
      </p:sp>
      <p:sp>
        <p:nvSpPr>
          <p:cNvPr id="7" name="Text Box 10"/>
          <p:cNvSpPr txBox="1">
            <a:spLocks noChangeArrowheads="1"/>
          </p:cNvSpPr>
          <p:nvPr/>
        </p:nvSpPr>
        <p:spPr bwMode="auto">
          <a:xfrm>
            <a:off x="381000" y="3810000"/>
            <a:ext cx="8382000" cy="2144177"/>
          </a:xfrm>
          <a:prstGeom prst="rect">
            <a:avLst/>
          </a:prstGeom>
          <a:blipFill>
            <a:blip r:embed="rId5" cstate="print"/>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a:spAutoFit/>
          </a:bodyPr>
          <a:lstStyle/>
          <a:p>
            <a:pPr algn="ctr"/>
            <a:endParaRPr lang="en-US" sz="4000" b="1" baseline="30000" dirty="0" smtClean="0">
              <a:solidFill>
                <a:srgbClr val="3333FF"/>
              </a:solidFill>
            </a:endParaRPr>
          </a:p>
          <a:p>
            <a:pPr algn="ctr"/>
            <a:r>
              <a:rPr lang="en-US" sz="4000" b="1" baseline="30000" dirty="0" smtClean="0">
                <a:solidFill>
                  <a:srgbClr val="3333FF"/>
                </a:solidFill>
              </a:rPr>
              <a:t>You </a:t>
            </a:r>
            <a:r>
              <a:rPr lang="en-US" sz="4000" b="1" baseline="30000" dirty="0" smtClean="0">
                <a:solidFill>
                  <a:srgbClr val="3333FF"/>
                </a:solidFill>
              </a:rPr>
              <a:t>can contact me for further assistance in vaccination</a:t>
            </a:r>
          </a:p>
          <a:p>
            <a:pPr algn="ctr"/>
            <a:endParaRPr lang="en-US" sz="4000" b="1" baseline="30000" dirty="0" smtClean="0">
              <a:solidFill>
                <a:srgbClr val="3333FF"/>
              </a:solidFill>
            </a:endParaRPr>
          </a:p>
          <a:p>
            <a:pPr algn="ctr"/>
            <a:r>
              <a:rPr lang="en-US" sz="4000" b="1" baseline="30000" dirty="0" smtClean="0">
                <a:solidFill>
                  <a:srgbClr val="3333FF"/>
                </a:solidFill>
              </a:rPr>
              <a:t>litty_varghese@hotmail.com</a:t>
            </a:r>
            <a:endParaRPr lang="en-US" sz="4000" b="1" baseline="30000" dirty="0" smtClean="0">
              <a:solidFill>
                <a:srgbClr val="3333FF"/>
              </a:solidFill>
            </a:endParaRPr>
          </a:p>
          <a:p>
            <a:endParaRPr lang="en-US" sz="4000" b="1" baseline="30000" dirty="0">
              <a:solidFill>
                <a:srgbClr val="3333FF"/>
              </a:solidFill>
            </a:endParaRPr>
          </a:p>
        </p:txBody>
      </p:sp>
    </p:spTree>
    <p:custDataLst>
      <p:tags r:id="rId1"/>
    </p:custDataLst>
    <p:extLst>
      <p:ext uri="{BB962C8B-B14F-4D97-AF65-F5344CB8AC3E}">
        <p14:creationId xmlns="" xmlns:p14="http://schemas.microsoft.com/office/powerpoint/2010/main" val="103575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8.2|2.6"/>
</p:tagLst>
</file>

<file path=ppt/tags/tag2.xml><?xml version="1.0" encoding="utf-8"?>
<p:tagLst xmlns:a="http://schemas.openxmlformats.org/drawingml/2006/main" xmlns:r="http://schemas.openxmlformats.org/officeDocument/2006/relationships" xmlns:p="http://schemas.openxmlformats.org/presentationml/2006/main">
  <p:tag name="TIMING" val="|58.5"/>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TIMING" val="|0.8|1.2"/>
</p:tagLst>
</file>

<file path=ppt/tags/tag5.xml><?xml version="1.0" encoding="utf-8"?>
<p:tagLst xmlns:a="http://schemas.openxmlformats.org/drawingml/2006/main" xmlns:r="http://schemas.openxmlformats.org/officeDocument/2006/relationships" xmlns:p="http://schemas.openxmlformats.org/presentationml/2006/main">
  <p:tag name="TIMING" val="|18"/>
</p:tagLst>
</file>

<file path=ppt/tags/tag6.xml><?xml version="1.0" encoding="utf-8"?>
<p:tagLst xmlns:a="http://schemas.openxmlformats.org/drawingml/2006/main" xmlns:r="http://schemas.openxmlformats.org/officeDocument/2006/relationships" xmlns:p="http://schemas.openxmlformats.org/presentationml/2006/main">
  <p:tag name="TIMING" val="|5.5"/>
</p:tagLst>
</file>

<file path=ppt/tags/tag7.xml><?xml version="1.0" encoding="utf-8"?>
<p:tagLst xmlns:a="http://schemas.openxmlformats.org/drawingml/2006/main" xmlns:r="http://schemas.openxmlformats.org/officeDocument/2006/relationships" xmlns:p="http://schemas.openxmlformats.org/presentationml/2006/main">
  <p:tag name="TIMING" val="|0.5|2"/>
</p:tagLst>
</file>

<file path=ppt/tags/tag8.xml><?xml version="1.0" encoding="utf-8"?>
<p:tagLst xmlns:a="http://schemas.openxmlformats.org/drawingml/2006/main" xmlns:r="http://schemas.openxmlformats.org/officeDocument/2006/relationships" xmlns:p="http://schemas.openxmlformats.org/presentationml/2006/main">
  <p:tag name="TIMING" val="|0.4|0.9"/>
</p:tagLst>
</file>

<file path=ppt/theme/theme1.xml><?xml version="1.0" encoding="utf-8"?>
<a:theme xmlns:a="http://schemas.openxmlformats.org/drawingml/2006/main" name="4_CDC OD Light Fra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DC OD Light Fra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4_CDC OD Light Frame">
  <a:themeElements>
    <a:clrScheme name="NCIRD Light PPT List">
      <a:dk1>
        <a:srgbClr val="0039A6"/>
      </a:dk1>
      <a:lt1>
        <a:srgbClr val="FFFFFF"/>
      </a:lt1>
      <a:dk2>
        <a:srgbClr val="3077FF"/>
      </a:dk2>
      <a:lt2>
        <a:srgbClr val="4B4B4B"/>
      </a:lt2>
      <a:accent1>
        <a:srgbClr val="0039A6"/>
      </a:accent1>
      <a:accent2>
        <a:srgbClr val="747F81"/>
      </a:accent2>
      <a:accent3>
        <a:srgbClr val="532E60"/>
      </a:accent3>
      <a:accent4>
        <a:srgbClr val="662046"/>
      </a:accent4>
      <a:accent5>
        <a:srgbClr val="9A996E"/>
      </a:accent5>
      <a:accent6>
        <a:srgbClr val="E8CE79"/>
      </a:accent6>
      <a:hlink>
        <a:srgbClr val="002060"/>
      </a:hlink>
      <a:folHlink>
        <a:srgbClr val="0053F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5_CDC OD Light Frame">
  <a:themeElements>
    <a:clrScheme name="NCIRD Light PPT List">
      <a:dk1>
        <a:srgbClr val="0039A6"/>
      </a:dk1>
      <a:lt1>
        <a:srgbClr val="FFFFFF"/>
      </a:lt1>
      <a:dk2>
        <a:srgbClr val="3077FF"/>
      </a:dk2>
      <a:lt2>
        <a:srgbClr val="4B4B4B"/>
      </a:lt2>
      <a:accent1>
        <a:srgbClr val="0039A6"/>
      </a:accent1>
      <a:accent2>
        <a:srgbClr val="747F81"/>
      </a:accent2>
      <a:accent3>
        <a:srgbClr val="532E60"/>
      </a:accent3>
      <a:accent4>
        <a:srgbClr val="662046"/>
      </a:accent4>
      <a:accent5>
        <a:srgbClr val="9A996E"/>
      </a:accent5>
      <a:accent6>
        <a:srgbClr val="E8CE79"/>
      </a:accent6>
      <a:hlink>
        <a:srgbClr val="002060"/>
      </a:hlink>
      <a:folHlink>
        <a:srgbClr val="0053F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eme1">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defPPr>
      </a:lstStyle>
    </a:txDef>
  </a:objectDefaults>
  <a:extraClrSchemeLst/>
</a:theme>
</file>

<file path=ppt/theme/theme6.xml><?xml version="1.0" encoding="utf-8"?>
<a:theme xmlns:a="http://schemas.openxmlformats.org/drawingml/2006/main" name="Theme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7825</TotalTime>
  <Words>6641</Words>
  <Application>Microsoft Office PowerPoint</Application>
  <PresentationFormat>On-screen Show (4:3)</PresentationFormat>
  <Paragraphs>748</Paragraphs>
  <Slides>70</Slides>
  <Notes>37</Notes>
  <HiddenSlides>0</HiddenSlides>
  <MMClips>0</MMClips>
  <ScaleCrop>false</ScaleCrop>
  <HeadingPairs>
    <vt:vector size="4" baseType="variant">
      <vt:variant>
        <vt:lpstr>Theme</vt:lpstr>
      </vt:variant>
      <vt:variant>
        <vt:i4>6</vt:i4>
      </vt:variant>
      <vt:variant>
        <vt:lpstr>Slide Titles</vt:lpstr>
      </vt:variant>
      <vt:variant>
        <vt:i4>70</vt:i4>
      </vt:variant>
    </vt:vector>
  </HeadingPairs>
  <TitlesOfParts>
    <vt:vector size="76" baseType="lpstr">
      <vt:lpstr>4_CDC OD Light Frame</vt:lpstr>
      <vt:lpstr>CDC OD Light Frame</vt:lpstr>
      <vt:lpstr>14_CDC OD Light Frame</vt:lpstr>
      <vt:lpstr>15_CDC OD Light Frame</vt:lpstr>
      <vt:lpstr>Theme1</vt:lpstr>
      <vt:lpstr>Theme2</vt:lpstr>
      <vt:lpstr> Adult Immunization:  challenges and strategies to improve coverage</vt:lpstr>
      <vt:lpstr>Impact of Vaccine Preventable Diseases in People</vt:lpstr>
      <vt:lpstr>Meet Dr. William Cochran:  A Pediatric Gastroenterologist</vt:lpstr>
      <vt:lpstr>Slide 4</vt:lpstr>
      <vt:lpstr>Learning Objectives</vt:lpstr>
      <vt:lpstr>Slide 6</vt:lpstr>
      <vt:lpstr>Slide 7</vt:lpstr>
      <vt:lpstr>Slide 8</vt:lpstr>
      <vt:lpstr>Slide 9</vt:lpstr>
      <vt:lpstr>Recommended Adult Vaccines</vt:lpstr>
      <vt:lpstr>Vaccination of Pregnant Women: Two-For-One </vt:lpstr>
      <vt:lpstr>Slide 12</vt:lpstr>
      <vt:lpstr>CDC. Non-influenza vaccination coverage among adults: United States, 2012. MMWR Morb Mortal Wkly Rep. 2014;63 (5):95-102.</vt:lpstr>
      <vt:lpstr>Slide 14</vt:lpstr>
      <vt:lpstr>Hepatitis B Vaccination (≥3 doses) for Adults Living with Diabetes, 2010–2013</vt:lpstr>
      <vt:lpstr>Adult Immunization Rates Still Low</vt:lpstr>
      <vt:lpstr>Influenza Vaccination Coverage Among Adults 2011-12, 2012-13, and 2013-14 Seasons, United States</vt:lpstr>
      <vt:lpstr>Reasons for Low Adult Immunization Rates</vt:lpstr>
      <vt:lpstr>Slide 19</vt:lpstr>
      <vt:lpstr> </vt:lpstr>
      <vt:lpstr>Slide 21</vt:lpstr>
      <vt:lpstr>Slide 22</vt:lpstr>
      <vt:lpstr>What Do We Hear? </vt:lpstr>
      <vt:lpstr>Slide 24</vt:lpstr>
      <vt:lpstr> </vt:lpstr>
      <vt:lpstr>What are Standards for Adult Immunization Practice?</vt:lpstr>
      <vt:lpstr>Slide 27</vt:lpstr>
      <vt:lpstr>Organizations Supporting Standards for Adult Immunization Practice  </vt:lpstr>
      <vt:lpstr>Slide 29</vt:lpstr>
      <vt:lpstr>Slide 30</vt:lpstr>
      <vt:lpstr>Slide 31</vt:lpstr>
      <vt:lpstr>Slide 32</vt:lpstr>
      <vt:lpstr>Slide 33</vt:lpstr>
      <vt:lpstr>Slide 34</vt:lpstr>
      <vt:lpstr>Slide 35</vt:lpstr>
      <vt:lpstr>HAAD, MOH, DHA adult immunization guidelines</vt:lpstr>
      <vt:lpstr>Slide 37</vt:lpstr>
      <vt:lpstr>Slide 38</vt:lpstr>
      <vt:lpstr>Slide 39</vt:lpstr>
      <vt:lpstr>Slide 40</vt:lpstr>
      <vt:lpstr>Slide 41</vt:lpstr>
      <vt:lpstr>Slide 42</vt:lpstr>
      <vt:lpstr>Slide 43</vt:lpstr>
      <vt:lpstr>Slide 44</vt:lpstr>
      <vt:lpstr> </vt:lpstr>
      <vt:lpstr>Slide 46</vt:lpstr>
      <vt:lpstr>Healthcare Professionals Vaccination Recommendation </vt:lpstr>
      <vt:lpstr>  Healthcare Professionals Vaccination Recommendation</vt:lpstr>
      <vt:lpstr>Slide 49</vt:lpstr>
      <vt:lpstr>Opportunities for Adult Immunization</vt:lpstr>
      <vt:lpstr>Vaccination Coverage  by Provider Recommendation and/or Offer</vt:lpstr>
      <vt:lpstr>Indian Health Service   Leveraging Technology Data</vt:lpstr>
      <vt:lpstr>Strategies for Health Departments to Improve Adult Immunizations</vt:lpstr>
      <vt:lpstr>Slide 54</vt:lpstr>
      <vt:lpstr>Slide 55</vt:lpstr>
      <vt:lpstr>Identify and Address Barriers to Adult Immunization</vt:lpstr>
      <vt:lpstr>Slide 57</vt:lpstr>
      <vt:lpstr>Slide 58</vt:lpstr>
      <vt:lpstr>Slide 59</vt:lpstr>
      <vt:lpstr>Series for Healthcare Providers on  Implementing Standards </vt:lpstr>
      <vt:lpstr>Patient Education Materials - Handouts</vt:lpstr>
      <vt:lpstr>Patient Education Materials - Posters</vt:lpstr>
      <vt:lpstr>Slide 63</vt:lpstr>
      <vt:lpstr>Slide 64</vt:lpstr>
      <vt:lpstr>Slide 65</vt:lpstr>
      <vt:lpstr>References</vt:lpstr>
      <vt:lpstr>Slide 67</vt:lpstr>
      <vt:lpstr>Resources</vt:lpstr>
      <vt:lpstr>Slide 69</vt:lpstr>
      <vt:lpstr>Slide 70</vt:lpstr>
    </vt:vector>
  </TitlesOfParts>
  <Company>Centers for Disease Control and Prevention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Litty varghese</dc:creator>
  <cp:lastModifiedBy>hp</cp:lastModifiedBy>
  <cp:revision>404</cp:revision>
  <cp:lastPrinted>2016-04-24T11:16:51Z</cp:lastPrinted>
  <dcterms:created xsi:type="dcterms:W3CDTF">2014-10-20T16:42:36Z</dcterms:created>
  <dcterms:modified xsi:type="dcterms:W3CDTF">2016-04-25T00:04:50Z</dcterms:modified>
</cp:coreProperties>
</file>