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5" r:id="rId9"/>
    <p:sldId id="270" r:id="rId10"/>
    <p:sldId id="266" r:id="rId11"/>
    <p:sldId id="273" r:id="rId12"/>
    <p:sldId id="271" r:id="rId13"/>
    <p:sldId id="272" r:id="rId14"/>
    <p:sldId id="267" r:id="rId15"/>
    <p:sldId id="274" r:id="rId16"/>
    <p:sldId id="268" r:id="rId17"/>
    <p:sldId id="264" r:id="rId18"/>
    <p:sldId id="269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FB5999A-C0F7-9C4F-A2D8-79FD54A2BF00}" type="datetime1">
              <a:rPr lang="sv-SE"/>
              <a:pPr/>
              <a:t>2014-11-17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246F6EA-926B-A34C-A5E2-B751D875ED47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04777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8DD617EC-F3E7-424B-9A4F-4A8100D0B3CC}" type="datetime1">
              <a:rPr lang="sv-SE"/>
              <a:pPr/>
              <a:t>2014-11-17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4D040CA-4C7D-5944-A9A9-50CBCC1A9B58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717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040CA-4C7D-5944-A9A9-50CBCC1A9B58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4298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B1C45-5EED-4845-88C8-514A0BD105E7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3708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B346B-82A1-5447-9FCA-D5F93533B5C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719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CC5C1-184B-EC40-AFF7-858EE4FC62F4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614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1C66A-A97C-444A-9AFD-CA840872B18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84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3A596-938B-AB4E-A4AC-B2D8E92ABB7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711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F8742-2677-374F-8D9A-FBFEA571C1B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6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3987B-37C0-D547-99D6-DCFF2704C63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5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A3AC9-5AB8-9746-BE67-8DD5DD11ABFE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9721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78288-51B3-F142-9DDB-A52C91F0425E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62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0966A3-B2FB-2F40-B788-AD38489BBA7C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785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FE1BA-7D50-A440-BF0B-2217E61ED0EA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38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0024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277813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0A55EFC-C867-D24D-9F1C-14E25B089341}" type="slidenum">
              <a:rPr lang="sv-SE"/>
              <a:pPr/>
              <a:t>‹#›</a:t>
            </a:fld>
            <a:endParaRPr lang="sv-SE"/>
          </a:p>
        </p:txBody>
      </p:sp>
      <p:pic>
        <p:nvPicPr>
          <p:cNvPr id="1029" name="Bildobjekt 6" descr="HKR_logotype_rgb_fz_ppt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5614988"/>
            <a:ext cx="11811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dobjekt 4" descr="HKR_ppt_rgb_e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ubrik 7"/>
          <p:cNvSpPr>
            <a:spLocks noGrp="1"/>
          </p:cNvSpPr>
          <p:nvPr>
            <p:ph type="ctrTitle"/>
          </p:nvPr>
        </p:nvSpPr>
        <p:spPr>
          <a:xfrm>
            <a:off x="239713" y="2060575"/>
            <a:ext cx="8401050" cy="2428875"/>
          </a:xfrm>
        </p:spPr>
        <p:txBody>
          <a:bodyPr anchor="t"/>
          <a:lstStyle/>
          <a:p>
            <a:pPr algn="ctr" eaLnBrk="1" hangingPunct="1"/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Salutogeneses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sv-SE" smtClean="0">
                <a:latin typeface="Arial" charset="0"/>
                <a:ea typeface="ＭＳ Ｐゴシック" charset="0"/>
                <a:cs typeface="ＭＳ Ｐゴシック" charset="0"/>
              </a:rPr>
              <a:t>- perception 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life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quality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239713" y="4762500"/>
            <a:ext cx="8401050" cy="1752600"/>
          </a:xfrm>
        </p:spPr>
        <p:txBody>
          <a:bodyPr rtlCol="0">
            <a:normAutofit fontScale="850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L Jakobsson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Dr med </a:t>
            </a:r>
            <a:r>
              <a:rPr lang="sv-SE" dirty="0" err="1" smtClean="0">
                <a:solidFill>
                  <a:schemeClr val="tx1"/>
                </a:solidFill>
                <a:ea typeface="+mn-ea"/>
                <a:cs typeface="+mn-cs"/>
              </a:rPr>
              <a:t>sci</a:t>
            </a: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, RNT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Kristianstad University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Sweden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40" y="1600200"/>
            <a:ext cx="3434582" cy="4525963"/>
          </a:xfr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959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        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Salutogenesis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u="sng" dirty="0" smtClean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sv-SE" u="sng" dirty="0" err="1" smtClean="0">
                <a:latin typeface="Arial" charset="0"/>
                <a:ea typeface="ＭＳ Ｐゴシック" charset="0"/>
                <a:cs typeface="ＭＳ Ｐゴシック" charset="0"/>
              </a:rPr>
              <a:t>mystery</a:t>
            </a:r>
            <a:r>
              <a:rPr lang="sv-SE" u="sng" dirty="0" smtClean="0">
                <a:latin typeface="Arial" charset="0"/>
                <a:ea typeface="ＭＳ Ｐゴシック" charset="0"/>
                <a:cs typeface="ＭＳ Ｐゴシック" charset="0"/>
              </a:rPr>
              <a:t> of </a:t>
            </a:r>
            <a:r>
              <a:rPr lang="sv-SE" u="sng" dirty="0" err="1" smtClean="0">
                <a:latin typeface="Arial" charset="0"/>
                <a:ea typeface="ＭＳ Ｐゴシック" charset="0"/>
                <a:cs typeface="ＭＳ Ｐゴシック" charset="0"/>
              </a:rPr>
              <a:t>health</a:t>
            </a:r>
            <a:endParaRPr lang="sv-SE" u="sng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The sense of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coherence</a:t>
            </a:r>
            <a:endParaRPr lang="sv-SE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General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resistance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resourses</a:t>
            </a:r>
            <a:endParaRPr lang="sv-SE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51B882B-CC6E-F74A-9286-FBF13112D3C9}" type="slidenum">
              <a:rPr lang="sv-SE" sz="1200">
                <a:solidFill>
                  <a:srgbClr val="898989"/>
                </a:solidFill>
              </a:rPr>
              <a:pPr eaLnBrk="1" hangingPunct="1"/>
              <a:t>3</a:t>
            </a:fld>
            <a:endParaRPr lang="sv-S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Sense of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coherence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.. ’a global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orientation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that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expresses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the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extent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which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one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has a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pervasiev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enduring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though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dynamic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feeling of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confidence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..</a:t>
            </a:r>
          </a:p>
          <a:p>
            <a:pPr marL="0" indent="0" eaLnBrk="1" hangingPunct="1">
              <a:buNone/>
            </a:pP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(Antonovsky, 1987) 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F6E1CB7-DE24-2F4B-9271-F080D3A23D9D}" type="slidenum">
              <a:rPr lang="sv-SE" sz="1200">
                <a:solidFill>
                  <a:srgbClr val="898989"/>
                </a:solidFill>
              </a:rPr>
              <a:pPr eaLnBrk="1" hangingPunct="1"/>
              <a:t>4</a:t>
            </a:fld>
            <a:endParaRPr lang="sv-SE" sz="1200">
              <a:solidFill>
                <a:srgbClr val="898989"/>
              </a:solidFill>
            </a:endParaRP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sz="1000" dirty="0" smtClean="0"/>
              <a:t>L Jakobsson 141110</a:t>
            </a:r>
            <a:endParaRPr lang="sv-S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>
                <a:latin typeface="Arial" charset="0"/>
                <a:ea typeface="ＭＳ Ｐゴシック" charset="0"/>
                <a:cs typeface="ＭＳ Ｐゴシック" charset="0"/>
              </a:rPr>
              <a:t>Comprehensibility</a:t>
            </a:r>
          </a:p>
          <a:p>
            <a:pPr marL="0" indent="0">
              <a:buNone/>
            </a:pPr>
            <a:r>
              <a:rPr lang="sv-SE" dirty="0">
                <a:latin typeface="Arial" charset="0"/>
                <a:ea typeface="ＭＳ Ｐゴシック" charset="0"/>
                <a:cs typeface="ＭＳ Ｐゴシック" charset="0"/>
              </a:rPr>
              <a:t>Manageability</a:t>
            </a:r>
          </a:p>
          <a:p>
            <a:pPr marL="0" indent="0">
              <a:buNone/>
            </a:pPr>
            <a:r>
              <a:rPr lang="sv-SE" dirty="0">
                <a:latin typeface="Arial" charset="0"/>
                <a:ea typeface="ＭＳ Ｐゴシック" charset="0"/>
                <a:cs typeface="ＭＳ Ｐゴシック" charset="0"/>
              </a:rPr>
              <a:t>Meaningfulness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067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General </a:t>
            </a:r>
            <a:r>
              <a:rPr lang="sv-SE" dirty="0" err="1" smtClean="0"/>
              <a:t>Resistant</a:t>
            </a:r>
            <a:r>
              <a:rPr lang="sv-SE" dirty="0" smtClean="0"/>
              <a:t> Resources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 … </a:t>
            </a:r>
            <a:r>
              <a:rPr lang="en-GB" dirty="0" smtClean="0"/>
              <a:t>’a property of a person, a collective or a situation, which, as evidence or logic has indicated, facilitates successful coping with inherent stressors of human existence’</a:t>
            </a:r>
            <a:r>
              <a:rPr lang="sv-SE" dirty="0" smtClean="0"/>
              <a:t> (Antonovsky 1996)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34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GB" dirty="0" smtClean="0"/>
              <a:t>Personality traits</a:t>
            </a:r>
          </a:p>
          <a:p>
            <a:pPr>
              <a:buFontTx/>
              <a:buChar char="-"/>
            </a:pPr>
            <a:r>
              <a:rPr lang="en-GB" dirty="0" smtClean="0"/>
              <a:t>Financial position</a:t>
            </a:r>
          </a:p>
          <a:p>
            <a:pPr>
              <a:buFontTx/>
              <a:buChar char="-"/>
            </a:pPr>
            <a:r>
              <a:rPr lang="en-GB" dirty="0" smtClean="0"/>
              <a:t>Social support</a:t>
            </a:r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Research has shown …..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00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Aim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..weather sense of coherence increases </a:t>
            </a:r>
            <a:r>
              <a:rPr lang="en-GB" dirty="0" smtClean="0"/>
              <a:t>the perception of health </a:t>
            </a:r>
            <a:r>
              <a:rPr lang="en-GB" dirty="0" smtClean="0"/>
              <a:t>related quality of life and sexual functioning in a 5-year perspective following prostatectomy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66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Design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</a:t>
            </a:r>
            <a:r>
              <a:rPr lang="en-GB" dirty="0"/>
              <a:t>longitudinal </a:t>
            </a:r>
            <a:r>
              <a:rPr lang="en-GB" dirty="0" smtClean="0"/>
              <a:t>survey – </a:t>
            </a:r>
          </a:p>
          <a:p>
            <a:pPr marL="0" indent="0">
              <a:buNone/>
            </a:pPr>
            <a:r>
              <a:rPr lang="en-GB" dirty="0" smtClean="0"/>
              <a:t>mail out–mail in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Data collection </a:t>
            </a:r>
            <a:r>
              <a:rPr lang="en-GB" dirty="0"/>
              <a:t>at base line, 3 </a:t>
            </a:r>
            <a:r>
              <a:rPr lang="en-GB" dirty="0" smtClean="0"/>
              <a:t>months </a:t>
            </a:r>
            <a:r>
              <a:rPr lang="en-GB" dirty="0"/>
              <a:t>and </a:t>
            </a:r>
            <a:r>
              <a:rPr lang="en-GB" dirty="0" smtClean="0"/>
              <a:t>at 1, </a:t>
            </a:r>
            <a:r>
              <a:rPr lang="en-GB" dirty="0" smtClean="0"/>
              <a:t>2, 3 </a:t>
            </a:r>
            <a:r>
              <a:rPr lang="en-GB" dirty="0"/>
              <a:t>and 5 years following </a:t>
            </a:r>
            <a:r>
              <a:rPr lang="en-GB" dirty="0" smtClean="0"/>
              <a:t>treatment 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03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Sample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Verbal approach </a:t>
            </a:r>
            <a:r>
              <a:rPr lang="en-GB" dirty="0"/>
              <a:t>by a urological specialized nurse at the first </a:t>
            </a:r>
            <a:r>
              <a:rPr lang="en-GB" dirty="0" smtClean="0"/>
              <a:t>visit</a:t>
            </a:r>
          </a:p>
          <a:p>
            <a:pPr marL="0" indent="0">
              <a:buNone/>
            </a:pPr>
            <a:r>
              <a:rPr lang="en-GB" dirty="0" smtClean="0"/>
              <a:t>Written </a:t>
            </a:r>
            <a:r>
              <a:rPr lang="en-GB" dirty="0"/>
              <a:t>study </a:t>
            </a:r>
            <a:r>
              <a:rPr lang="en-GB" dirty="0" smtClean="0"/>
              <a:t>information </a:t>
            </a:r>
          </a:p>
          <a:p>
            <a:pPr marL="0" indent="0">
              <a:buNone/>
            </a:pPr>
            <a:r>
              <a:rPr lang="en-GB" dirty="0" smtClean="0"/>
              <a:t>Oral and </a:t>
            </a:r>
            <a:r>
              <a:rPr lang="en-GB" dirty="0"/>
              <a:t>written consent before given a set of </a:t>
            </a:r>
            <a:r>
              <a:rPr lang="en-GB" dirty="0" smtClean="0"/>
              <a:t>questionnaires</a:t>
            </a:r>
          </a:p>
          <a:p>
            <a:pPr marL="0" indent="0">
              <a:buNone/>
            </a:pPr>
            <a:r>
              <a:rPr lang="en-GB" dirty="0" smtClean="0"/>
              <a:t>Questionnaires sent by mail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91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Participation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Baseline </a:t>
            </a:r>
          </a:p>
          <a:p>
            <a:pPr marL="0" indent="0">
              <a:buNone/>
            </a:pPr>
            <a:r>
              <a:rPr lang="en-GB" dirty="0" smtClean="0"/>
              <a:t>222 </a:t>
            </a:r>
            <a:r>
              <a:rPr lang="en-GB" dirty="0"/>
              <a:t>men accepted participation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Year 5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167 remained (75.2</a:t>
            </a:r>
            <a:r>
              <a:rPr lang="en-GB" dirty="0"/>
              <a:t>%)</a:t>
            </a:r>
            <a:endParaRPr lang="sv-SE" dirty="0"/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69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Demographics (n=222)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Age</a:t>
            </a:r>
            <a:r>
              <a:rPr lang="en-GB" sz="2400" dirty="0" smtClean="0"/>
              <a:t>, m (md), range		62 (65), 36-75 </a:t>
            </a:r>
            <a:r>
              <a:rPr lang="en-GB" sz="2400" dirty="0" err="1" smtClean="0"/>
              <a:t>ys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b="1" dirty="0" smtClean="0"/>
              <a:t>Living with partner</a:t>
            </a:r>
          </a:p>
          <a:p>
            <a:pPr marL="0" indent="0">
              <a:buNone/>
            </a:pPr>
            <a:r>
              <a:rPr lang="en-GB" sz="2400" dirty="0" smtClean="0"/>
              <a:t>Yes/No 			   	   181/19</a:t>
            </a:r>
          </a:p>
          <a:p>
            <a:pPr marL="0" indent="0">
              <a:buNone/>
            </a:pPr>
            <a:r>
              <a:rPr lang="en-GB" sz="2400" b="1" dirty="0" smtClean="0"/>
              <a:t>Education</a:t>
            </a:r>
          </a:p>
          <a:p>
            <a:pPr marL="0" indent="0">
              <a:buNone/>
            </a:pPr>
            <a:r>
              <a:rPr lang="en-GB" sz="2400" dirty="0" smtClean="0"/>
              <a:t>Compulsory level 		93 </a:t>
            </a:r>
          </a:p>
          <a:p>
            <a:pPr marL="0" indent="0">
              <a:buNone/>
            </a:pPr>
            <a:r>
              <a:rPr lang="en-GB" sz="2400" dirty="0"/>
              <a:t>Post </a:t>
            </a:r>
            <a:r>
              <a:rPr lang="en-GB" sz="2400" dirty="0" smtClean="0"/>
              <a:t>compulsory 		48</a:t>
            </a:r>
          </a:p>
          <a:p>
            <a:pPr marL="0" indent="0">
              <a:buNone/>
            </a:pPr>
            <a:r>
              <a:rPr lang="en-GB" sz="2400" dirty="0" smtClean="0"/>
              <a:t>University 				25</a:t>
            </a:r>
          </a:p>
          <a:p>
            <a:pPr marL="0" indent="0">
              <a:buNone/>
            </a:pPr>
            <a:r>
              <a:rPr lang="en-GB" sz="2400" b="1" dirty="0" smtClean="0"/>
              <a:t>Employment/</a:t>
            </a:r>
          </a:p>
          <a:p>
            <a:pPr marL="0" indent="0">
              <a:buNone/>
            </a:pPr>
            <a:r>
              <a:rPr lang="en-GB" sz="2400" b="1" dirty="0" smtClean="0"/>
              <a:t>Retired 		</a:t>
            </a:r>
            <a:r>
              <a:rPr lang="en-GB" sz="2400" dirty="0" smtClean="0"/>
              <a:t>			56/86 </a:t>
            </a:r>
            <a:endParaRPr lang="en-GB" sz="24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306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Tumor</a:t>
            </a:r>
            <a:r>
              <a:rPr lang="en-GB" dirty="0" smtClean="0"/>
              <a:t> stage (TNM-system)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T1 		46 (66%)</a:t>
            </a:r>
          </a:p>
          <a:p>
            <a:pPr marL="0" indent="0">
              <a:buNone/>
            </a:pPr>
            <a:r>
              <a:rPr lang="en-GB" dirty="0" smtClean="0"/>
              <a:t>T2		73 (33%)</a:t>
            </a:r>
          </a:p>
          <a:p>
            <a:pPr marL="0" indent="0">
              <a:buNone/>
            </a:pPr>
            <a:r>
              <a:rPr lang="en-GB" dirty="0" smtClean="0"/>
              <a:t>T3		  3   (1%)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 smtClean="0"/>
              <a:t>Prostetectomy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652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Data </a:t>
            </a:r>
            <a:r>
              <a:rPr lang="sv-SE" dirty="0" err="1" smtClean="0"/>
              <a:t>collection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Orientation </a:t>
            </a:r>
            <a:r>
              <a:rPr lang="en-GB" sz="2800" dirty="0"/>
              <a:t>to life </a:t>
            </a:r>
            <a:r>
              <a:rPr lang="en-GB" sz="2800" dirty="0" smtClean="0"/>
              <a:t>questionnaire, SOC</a:t>
            </a:r>
          </a:p>
          <a:p>
            <a:pPr marL="0" indent="0">
              <a:buNone/>
            </a:pPr>
            <a:r>
              <a:rPr lang="en-GB" sz="2800" dirty="0" smtClean="0"/>
              <a:t>(13 items)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EORTC</a:t>
            </a:r>
            <a:r>
              <a:rPr lang="en-GB" sz="2800" dirty="0"/>
              <a:t>, </a:t>
            </a:r>
            <a:r>
              <a:rPr lang="en-GB" sz="2800" dirty="0" smtClean="0"/>
              <a:t>Health related Quality </a:t>
            </a:r>
            <a:r>
              <a:rPr lang="en-GB" sz="2800" dirty="0"/>
              <a:t>of Life, QLQ </a:t>
            </a:r>
            <a:r>
              <a:rPr lang="en-GB" sz="2800" dirty="0" smtClean="0"/>
              <a:t>C-30 (30 items)</a:t>
            </a:r>
          </a:p>
          <a:p>
            <a:pPr marL="0" indent="0">
              <a:buNone/>
            </a:pPr>
            <a:r>
              <a:rPr lang="en-GB" sz="2800" dirty="0" smtClean="0"/>
              <a:t>PR-25, Prostate cancer specific (25 items)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Applied </a:t>
            </a:r>
            <a:r>
              <a:rPr lang="en-GB" sz="2800" dirty="0"/>
              <a:t>at base line, </a:t>
            </a:r>
            <a:r>
              <a:rPr lang="en-GB" sz="2800" dirty="0" smtClean="0"/>
              <a:t>at 3 months after surgery and </a:t>
            </a:r>
            <a:r>
              <a:rPr lang="en-GB" sz="2800" dirty="0"/>
              <a:t>after 1 to 5 </a:t>
            </a:r>
            <a:r>
              <a:rPr lang="en-GB" sz="2800" dirty="0" smtClean="0"/>
              <a:t>years</a:t>
            </a:r>
            <a:endParaRPr lang="en-GB" sz="280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57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Analysis / Statistical Tests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Nominal/ordinal data – Chi</a:t>
            </a:r>
            <a:r>
              <a:rPr lang="en-GB" baseline="-25000" dirty="0" smtClean="0"/>
              <a:t>2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Linear relation – Spearman’s rank correlation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Likelihood – Logistic regression  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100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Preliminary</a:t>
            </a:r>
            <a:r>
              <a:rPr lang="sv-SE" dirty="0" smtClean="0"/>
              <a:t> </a:t>
            </a:r>
            <a:r>
              <a:rPr lang="sv-SE" dirty="0" err="1" smtClean="0"/>
              <a:t>results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66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824678"/>
              </p:ext>
            </p:extLst>
          </p:nvPr>
        </p:nvGraphicFramePr>
        <p:xfrm>
          <a:off x="457200" y="1600200"/>
          <a:ext cx="7002462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154"/>
                <a:gridCol w="2334154"/>
                <a:gridCol w="2334154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Table.1 Sense of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coherence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over 5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years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investigationm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, m 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(min-max scores, 13-91)</a:t>
                      </a:r>
                      <a:endParaRPr lang="sv-S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                                                                                        p=&lt;0.05       </a:t>
                      </a:r>
                    </a:p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Baseline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78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n=159 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 </a:t>
                      </a:r>
                      <a:r>
                        <a:rPr lang="sv-SE" dirty="0" err="1" smtClean="0"/>
                        <a:t>months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77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   183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1 </a:t>
                      </a:r>
                      <a:r>
                        <a:rPr lang="sv-SE" dirty="0" err="1" smtClean="0"/>
                        <a:t>year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76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   174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2 </a:t>
                      </a:r>
                      <a:r>
                        <a:rPr lang="sv-SE" dirty="0" err="1" smtClean="0"/>
                        <a:t>years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77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   163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 </a:t>
                      </a:r>
                      <a:r>
                        <a:rPr lang="sv-SE" dirty="0" err="1" smtClean="0"/>
                        <a:t>years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77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   147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5 </a:t>
                      </a:r>
                      <a:r>
                        <a:rPr lang="sv-SE" dirty="0" err="1" smtClean="0"/>
                        <a:t>years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78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   145       </a:t>
                      </a:r>
                      <a:r>
                        <a:rPr lang="sv-SE" dirty="0" err="1" smtClean="0"/>
                        <a:t>ns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3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705786"/>
              </p:ext>
            </p:extLst>
          </p:nvPr>
        </p:nvGraphicFramePr>
        <p:xfrm>
          <a:off x="457200" y="1600200"/>
          <a:ext cx="7002462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154"/>
                <a:gridCol w="2334154"/>
                <a:gridCol w="2334154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Table 2.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Correlation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between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SOC and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Quality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of Life from EORTC QLQ C-30 over 5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years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investigation</a:t>
                      </a:r>
                      <a:endParaRPr lang="sv-S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                                                                         p=&lt;0.05</a:t>
                      </a:r>
                    </a:p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SOC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err="1" smtClean="0">
                          <a:solidFill>
                            <a:schemeClr val="tx1"/>
                          </a:solidFill>
                        </a:rPr>
                        <a:t>Quality</a:t>
                      </a:r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 of Life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0.000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sv-SE" dirty="0" smtClean="0"/>
                        <a:t>_____________________________________________________</a:t>
                      </a:r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46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The </a:t>
            </a:r>
            <a:r>
              <a:rPr lang="sv-SE" dirty="0" err="1" smtClean="0"/>
              <a:t>logistic</a:t>
            </a:r>
            <a:r>
              <a:rPr lang="sv-SE" dirty="0" smtClean="0"/>
              <a:t> regression </a:t>
            </a:r>
            <a:r>
              <a:rPr lang="sv-SE" dirty="0" err="1" smtClean="0"/>
              <a:t>assessed</a:t>
            </a:r>
            <a:r>
              <a:rPr lang="sv-SE" dirty="0" smtClean="0"/>
              <a:t> the </a:t>
            </a:r>
            <a:r>
              <a:rPr lang="sv-SE" dirty="0" err="1" smtClean="0"/>
              <a:t>impact</a:t>
            </a:r>
            <a:r>
              <a:rPr lang="sv-SE" dirty="0" smtClean="0"/>
              <a:t> of </a:t>
            </a:r>
            <a:r>
              <a:rPr lang="sv-SE" dirty="0" err="1" smtClean="0"/>
              <a:t>QoL</a:t>
            </a:r>
            <a:r>
              <a:rPr lang="sv-SE" dirty="0" smtClean="0"/>
              <a:t>- and PR-25-variables</a:t>
            </a:r>
          </a:p>
          <a:p>
            <a:pPr marL="0" indent="0">
              <a:buNone/>
            </a:pPr>
            <a:r>
              <a:rPr lang="sv-SE" dirty="0" smtClean="0"/>
              <a:t>on the </a:t>
            </a:r>
            <a:r>
              <a:rPr lang="sv-SE" dirty="0" err="1" smtClean="0"/>
              <a:t>likelihood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respondents </a:t>
            </a:r>
            <a:r>
              <a:rPr lang="sv-SE" dirty="0" err="1" smtClean="0"/>
              <a:t>would</a:t>
            </a:r>
            <a:r>
              <a:rPr lang="sv-SE" dirty="0" smtClean="0"/>
              <a:t> </a:t>
            </a:r>
            <a:r>
              <a:rPr lang="sv-SE" dirty="0" err="1" smtClean="0"/>
              <a:t>report</a:t>
            </a:r>
            <a:r>
              <a:rPr lang="sv-SE" dirty="0" smtClean="0"/>
              <a:t> a </a:t>
            </a:r>
            <a:r>
              <a:rPr lang="sv-SE" dirty="0" err="1" smtClean="0"/>
              <a:t>low</a:t>
            </a:r>
            <a:r>
              <a:rPr lang="sv-SE" dirty="0" smtClean="0"/>
              <a:t> SOC-</a:t>
            </a:r>
            <a:r>
              <a:rPr lang="sv-SE" dirty="0" err="1" smtClean="0"/>
              <a:t>value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r>
              <a:rPr lang="sv-SE" dirty="0" smtClean="0"/>
              <a:t>(</a:t>
            </a:r>
            <a:r>
              <a:rPr lang="sv-SE" dirty="0" err="1" smtClean="0"/>
              <a:t>dichotomized</a:t>
            </a:r>
            <a:r>
              <a:rPr lang="sv-SE" dirty="0" smtClean="0"/>
              <a:t> at </a:t>
            </a:r>
            <a:r>
              <a:rPr lang="sv-SE" dirty="0" err="1" smtClean="0"/>
              <a:t>mean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r>
              <a:rPr lang="sv-SE" dirty="0" smtClean="0"/>
              <a:t>) 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0861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Different independent variables, through the years, made a unique statistically significant contribution to the model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When respondents scored low </a:t>
            </a:r>
            <a:r>
              <a:rPr lang="en-GB" dirty="0" smtClean="0"/>
              <a:t>functioning or high grade of problems the QLQ C-30 </a:t>
            </a:r>
            <a:r>
              <a:rPr lang="en-GB" dirty="0" smtClean="0"/>
              <a:t>and </a:t>
            </a:r>
            <a:r>
              <a:rPr lang="en-GB" dirty="0" smtClean="0"/>
              <a:t>PR- </a:t>
            </a:r>
            <a:r>
              <a:rPr lang="en-GB" dirty="0" smtClean="0"/>
              <a:t>25 there was a risk of </a:t>
            </a:r>
            <a:r>
              <a:rPr lang="en-GB" dirty="0" smtClean="0"/>
              <a:t>scoring </a:t>
            </a:r>
            <a:r>
              <a:rPr lang="en-GB" dirty="0" smtClean="0"/>
              <a:t>a low SOC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617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err="1" smtClean="0"/>
              <a:t>Baseline</a:t>
            </a:r>
            <a:r>
              <a:rPr lang="sv-SE" dirty="0" smtClean="0"/>
              <a:t>	Emotional </a:t>
            </a:r>
            <a:r>
              <a:rPr lang="sv-SE" dirty="0" err="1" smtClean="0"/>
              <a:t>functioning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r>
              <a:rPr lang="sv-SE" dirty="0" smtClean="0"/>
              <a:t>3</a:t>
            </a:r>
            <a:r>
              <a:rPr lang="en-GB" dirty="0" smtClean="0"/>
              <a:t> </a:t>
            </a:r>
            <a:r>
              <a:rPr lang="en-GB" dirty="0" err="1" smtClean="0"/>
              <a:t>mhs</a:t>
            </a:r>
            <a:r>
              <a:rPr lang="en-GB" dirty="0" smtClean="0"/>
              <a:t>		Quality of life</a:t>
            </a:r>
          </a:p>
          <a:p>
            <a:pPr marL="0" indent="0">
              <a:buNone/>
            </a:pPr>
            <a:r>
              <a:rPr lang="sv-SE" dirty="0"/>
              <a:t> </a:t>
            </a:r>
            <a:r>
              <a:rPr lang="sv-SE" dirty="0" smtClean="0"/>
              <a:t>               </a:t>
            </a:r>
            <a:r>
              <a:rPr lang="sv-SE" dirty="0" err="1" smtClean="0"/>
              <a:t>Diarrhoea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1 </a:t>
            </a:r>
            <a:r>
              <a:rPr lang="sv-SE" dirty="0" err="1" smtClean="0"/>
              <a:t>year</a:t>
            </a:r>
            <a:r>
              <a:rPr lang="sv-SE" dirty="0" smtClean="0"/>
              <a:t>		Emotional </a:t>
            </a:r>
            <a:r>
              <a:rPr lang="sv-SE" dirty="0" err="1" smtClean="0"/>
              <a:t>functioning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				</a:t>
            </a:r>
            <a:r>
              <a:rPr lang="sv-SE" dirty="0" err="1" smtClean="0"/>
              <a:t>Quality</a:t>
            </a:r>
            <a:r>
              <a:rPr lang="sv-SE" dirty="0" smtClean="0"/>
              <a:t> of </a:t>
            </a:r>
            <a:r>
              <a:rPr lang="sv-SE" dirty="0" err="1" smtClean="0"/>
              <a:t>life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r>
              <a:rPr lang="sv-SE" dirty="0" smtClean="0"/>
              <a:t>				</a:t>
            </a:r>
            <a:r>
              <a:rPr lang="sv-SE" dirty="0" err="1" smtClean="0"/>
              <a:t>Sleeping</a:t>
            </a:r>
            <a:r>
              <a:rPr lang="sv-SE" dirty="0" smtClean="0"/>
              <a:t> problems</a:t>
            </a:r>
          </a:p>
          <a:p>
            <a:pPr marL="0" indent="0">
              <a:buNone/>
            </a:pPr>
            <a:r>
              <a:rPr lang="sv-SE" dirty="0" smtClean="0"/>
              <a:t>				</a:t>
            </a:r>
            <a:r>
              <a:rPr lang="sv-SE" dirty="0" err="1" smtClean="0"/>
              <a:t>Constipation</a:t>
            </a:r>
            <a:r>
              <a:rPr lang="sv-SE" dirty="0" smtClean="0"/>
              <a:t>	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</a:t>
            </a:r>
            <a:r>
              <a:rPr lang="sv-SE" dirty="0" err="1" smtClean="0"/>
              <a:t>Financial</a:t>
            </a:r>
            <a:r>
              <a:rPr lang="sv-SE" dirty="0" smtClean="0"/>
              <a:t> </a:t>
            </a:r>
            <a:r>
              <a:rPr lang="sv-SE" dirty="0" err="1" smtClean="0"/>
              <a:t>issues</a:t>
            </a:r>
            <a:r>
              <a:rPr lang="sv-SE" dirty="0" smtClean="0"/>
              <a:t>	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2144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5481" y="1600200"/>
            <a:ext cx="7002463" cy="4525963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2 </a:t>
            </a:r>
            <a:r>
              <a:rPr lang="sv-SE" dirty="0" err="1" smtClean="0"/>
              <a:t>years</a:t>
            </a:r>
            <a:r>
              <a:rPr lang="sv-SE" dirty="0" smtClean="0"/>
              <a:t>		</a:t>
            </a:r>
            <a:r>
              <a:rPr lang="sv-SE" dirty="0" err="1" smtClean="0"/>
              <a:t>Physical</a:t>
            </a:r>
            <a:r>
              <a:rPr lang="sv-SE" dirty="0" smtClean="0"/>
              <a:t> </a:t>
            </a:r>
            <a:r>
              <a:rPr lang="sv-SE" dirty="0" err="1" smtClean="0"/>
              <a:t>functioning</a:t>
            </a:r>
            <a:endParaRPr lang="sv-SE" dirty="0" smtClean="0"/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Emotional </a:t>
            </a:r>
            <a:r>
              <a:rPr lang="sv-SE" dirty="0" err="1" smtClean="0"/>
              <a:t>functioning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</a:t>
            </a:r>
            <a:r>
              <a:rPr lang="sv-SE" dirty="0" err="1" smtClean="0"/>
              <a:t>Quality</a:t>
            </a:r>
            <a:r>
              <a:rPr lang="sv-SE" dirty="0" smtClean="0"/>
              <a:t> of </a:t>
            </a:r>
            <a:r>
              <a:rPr lang="sv-SE" dirty="0" err="1" smtClean="0"/>
              <a:t>life</a:t>
            </a:r>
            <a:endParaRPr lang="sv-SE" dirty="0" smtClean="0"/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</a:t>
            </a:r>
            <a:r>
              <a:rPr lang="sv-SE" dirty="0" err="1" smtClean="0"/>
              <a:t>Sleeping</a:t>
            </a:r>
            <a:r>
              <a:rPr lang="sv-SE" dirty="0" smtClean="0"/>
              <a:t> problems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3 </a:t>
            </a:r>
            <a:r>
              <a:rPr lang="sv-SE" dirty="0" err="1" smtClean="0"/>
              <a:t>years</a:t>
            </a:r>
            <a:r>
              <a:rPr lang="sv-SE" dirty="0" smtClean="0"/>
              <a:t>		Emotional </a:t>
            </a:r>
            <a:r>
              <a:rPr lang="sv-SE" dirty="0" err="1" smtClean="0"/>
              <a:t>functioning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8432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5 </a:t>
            </a:r>
            <a:r>
              <a:rPr lang="sv-SE" dirty="0" err="1" smtClean="0"/>
              <a:t>years</a:t>
            </a:r>
            <a:r>
              <a:rPr lang="sv-SE" dirty="0" smtClean="0"/>
              <a:t>		Emotionell </a:t>
            </a:r>
            <a:r>
              <a:rPr lang="sv-SE" dirty="0" err="1" smtClean="0"/>
              <a:t>functioning</a:t>
            </a:r>
            <a:endParaRPr lang="sv-SE" dirty="0" smtClean="0"/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</a:t>
            </a:r>
            <a:r>
              <a:rPr lang="sv-SE" dirty="0" err="1" smtClean="0"/>
              <a:t>Cognitive</a:t>
            </a:r>
            <a:r>
              <a:rPr lang="sv-SE" dirty="0" smtClean="0"/>
              <a:t> </a:t>
            </a:r>
            <a:r>
              <a:rPr lang="sv-SE" dirty="0" err="1" smtClean="0"/>
              <a:t>functioning</a:t>
            </a:r>
            <a:endParaRPr lang="sv-SE" dirty="0" smtClean="0"/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Pain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	</a:t>
            </a:r>
            <a:r>
              <a:rPr lang="sv-SE" dirty="0" err="1" smtClean="0"/>
              <a:t>Hormone</a:t>
            </a:r>
            <a:r>
              <a:rPr lang="sv-SE" dirty="0" smtClean="0"/>
              <a:t> </a:t>
            </a:r>
            <a:r>
              <a:rPr lang="sv-SE" dirty="0" err="1" smtClean="0"/>
              <a:t>related</a:t>
            </a:r>
            <a:r>
              <a:rPr lang="sv-SE" dirty="0" smtClean="0"/>
              <a:t> problems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7713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common result through the years was that </a:t>
            </a:r>
            <a:r>
              <a:rPr lang="en-GB" dirty="0" smtClean="0"/>
              <a:t>scoring problems </a:t>
            </a:r>
            <a:r>
              <a:rPr lang="en-GB" dirty="0" smtClean="0"/>
              <a:t>in the Emotional variable was associated with low SOC, not surprisingly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Surprisingly </a:t>
            </a:r>
            <a:r>
              <a:rPr lang="en-GB" dirty="0" smtClean="0"/>
              <a:t>though, </a:t>
            </a:r>
            <a:r>
              <a:rPr lang="en-GB" dirty="0" smtClean="0"/>
              <a:t>that no sexual life variables were associated with low SOC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3169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err="1" smtClean="0"/>
              <a:t>Conclusion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SOC </a:t>
            </a:r>
            <a:r>
              <a:rPr lang="sv-SE" dirty="0" err="1" smtClean="0"/>
              <a:t>was</a:t>
            </a:r>
            <a:r>
              <a:rPr lang="sv-SE" dirty="0" smtClean="0"/>
              <a:t> </a:t>
            </a:r>
            <a:r>
              <a:rPr lang="sv-SE" dirty="0" err="1" smtClean="0"/>
              <a:t>rated</a:t>
            </a:r>
            <a:r>
              <a:rPr lang="sv-SE" dirty="0" smtClean="0"/>
              <a:t> at the same </a:t>
            </a:r>
            <a:r>
              <a:rPr lang="sv-SE" dirty="0" err="1" smtClean="0"/>
              <a:t>level</a:t>
            </a:r>
            <a:r>
              <a:rPr lang="sv-SE" dirty="0" smtClean="0"/>
              <a:t> over 5 </a:t>
            </a:r>
            <a:r>
              <a:rPr lang="sv-SE" dirty="0" err="1" smtClean="0"/>
              <a:t>years</a:t>
            </a:r>
            <a:r>
              <a:rPr lang="sv-SE" dirty="0" smtClean="0"/>
              <a:t> – </a:t>
            </a:r>
            <a:r>
              <a:rPr lang="sv-SE" dirty="0" err="1" smtClean="0"/>
              <a:t>contradicting</a:t>
            </a:r>
            <a:r>
              <a:rPr lang="sv-SE" dirty="0" smtClean="0"/>
              <a:t> </a:t>
            </a:r>
            <a:r>
              <a:rPr lang="sv-SE" dirty="0" err="1" smtClean="0"/>
              <a:t>other</a:t>
            </a:r>
            <a:r>
              <a:rPr lang="sv-SE" dirty="0" smtClean="0"/>
              <a:t> research </a:t>
            </a:r>
            <a:r>
              <a:rPr lang="sv-SE" dirty="0" err="1" smtClean="0"/>
              <a:t>results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SOC </a:t>
            </a:r>
            <a:r>
              <a:rPr lang="sv-SE" dirty="0" err="1" smtClean="0"/>
              <a:t>level</a:t>
            </a:r>
            <a:r>
              <a:rPr lang="sv-SE" dirty="0" smtClean="0"/>
              <a:t> </a:t>
            </a:r>
            <a:r>
              <a:rPr lang="sv-SE" dirty="0" err="1" smtClean="0"/>
              <a:t>was</a:t>
            </a:r>
            <a:r>
              <a:rPr lang="sv-SE" dirty="0" smtClean="0"/>
              <a:t> </a:t>
            </a:r>
            <a:r>
              <a:rPr lang="sv-SE" dirty="0" err="1" smtClean="0"/>
              <a:t>rather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endParaRPr lang="sv-SE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531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Few physical problems were associated with low SOC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en-GB" dirty="0" smtClean="0"/>
              <a:t>Whereas emotional state and quality of life were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9643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Implications</a:t>
            </a:r>
            <a:r>
              <a:rPr lang="sv-SE" dirty="0" smtClean="0"/>
              <a:t> for </a:t>
            </a:r>
            <a:r>
              <a:rPr lang="sv-SE" dirty="0" err="1" smtClean="0"/>
              <a:t>nursing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r>
              <a:rPr lang="sv-SE" dirty="0" smtClean="0"/>
              <a:t> 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Somatic in-hospital care and primary care collaboration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Continues follow-up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Over the years emphases on cancer diagnosis surveillance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Focus on holism and not on the illness</a:t>
            </a:r>
            <a:r>
              <a:rPr lang="sv-SE" sz="2800" dirty="0" smtClean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118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 err="1" smtClean="0"/>
              <a:t>Thank</a:t>
            </a:r>
            <a:r>
              <a:rPr lang="sv-SE" dirty="0" smtClean="0"/>
              <a:t> </a:t>
            </a:r>
            <a:r>
              <a:rPr lang="sv-SE" dirty="0" err="1" smtClean="0"/>
              <a:t>you</a:t>
            </a:r>
            <a:r>
              <a:rPr lang="sv-SE" dirty="0" smtClean="0"/>
              <a:t> for </a:t>
            </a:r>
            <a:r>
              <a:rPr lang="sv-SE" dirty="0" err="1" smtClean="0"/>
              <a:t>listening</a:t>
            </a:r>
            <a:r>
              <a:rPr lang="sv-SE" dirty="0" smtClean="0"/>
              <a:t>!</a:t>
            </a:r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 smtClean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28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57" y="3144271"/>
            <a:ext cx="1197747" cy="178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09129"/>
      </p:ext>
    </p:extLst>
  </p:cSld>
  <p:clrMapOvr>
    <a:masterClrMapping/>
  </p:clrMapOvr>
</p:sld>
</file>

<file path=ppt/theme/theme1.xml><?xml version="1.0" encoding="utf-8"?>
<a:theme xmlns:a="http://schemas.openxmlformats.org/drawingml/2006/main" name="HKRpptGrundEng">
  <a:themeElements>
    <a:clrScheme name="1HKR färgtema">
      <a:dk1>
        <a:sysClr val="windowText" lastClr="000000"/>
      </a:dk1>
      <a:lt1>
        <a:sysClr val="window" lastClr="FFFFFF"/>
      </a:lt1>
      <a:dk2>
        <a:srgbClr val="50AA00"/>
      </a:dk2>
      <a:lt2>
        <a:srgbClr val="EEECE1"/>
      </a:lt2>
      <a:accent1>
        <a:srgbClr val="0A8200"/>
      </a:accent1>
      <a:accent2>
        <a:srgbClr val="005A00"/>
      </a:accent2>
      <a:accent3>
        <a:srgbClr val="8C8C8C"/>
      </a:accent3>
      <a:accent4>
        <a:srgbClr val="BEBEBE"/>
      </a:accent4>
      <a:accent5>
        <a:srgbClr val="EBEBEB"/>
      </a:accent5>
      <a:accent6>
        <a:srgbClr val="E10082"/>
      </a:accent6>
      <a:hlink>
        <a:srgbClr val="0A8200"/>
      </a:hlink>
      <a:folHlink>
        <a:srgbClr val="005A00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HKRengelsk</Template>
  <TotalTime>654</TotalTime>
  <Words>553</Words>
  <Application>Microsoft Office PowerPoint</Application>
  <PresentationFormat>Bildspel på skärmen (4:3)</PresentationFormat>
  <Paragraphs>184</Paragraphs>
  <Slides>28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32" baseType="lpstr">
      <vt:lpstr>ＭＳ Ｐゴシック</vt:lpstr>
      <vt:lpstr>Arial</vt:lpstr>
      <vt:lpstr>Calibri</vt:lpstr>
      <vt:lpstr>HKRpptGrundEng</vt:lpstr>
      <vt:lpstr>Salutogeneses - perception of life quality</vt:lpstr>
      <vt:lpstr>PowerPoint-presentation</vt:lpstr>
      <vt:lpstr>          Salutogenesis</vt:lpstr>
      <vt:lpstr>Sense of coherence</vt:lpstr>
      <vt:lpstr>PowerPoint-presentation</vt:lpstr>
      <vt:lpstr>General Resistant Resources</vt:lpstr>
      <vt:lpstr>PowerPoint-presentation</vt:lpstr>
      <vt:lpstr>Aim</vt:lpstr>
      <vt:lpstr>Design</vt:lpstr>
      <vt:lpstr>Sample</vt:lpstr>
      <vt:lpstr>Participation</vt:lpstr>
      <vt:lpstr>Demographics (n=222)</vt:lpstr>
      <vt:lpstr>PowerPoint-presentation</vt:lpstr>
      <vt:lpstr>Data collection</vt:lpstr>
      <vt:lpstr>Analysis / Statistical Tests</vt:lpstr>
      <vt:lpstr>Preliminary results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Implications for nursing care </vt:lpstr>
      <vt:lpstr>PowerPoint-presentation</vt:lpstr>
    </vt:vector>
  </TitlesOfParts>
  <Company>Högskolan Kristianstad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Salutogenic attitude increases life quality</dc:title>
  <dc:creator>Liselotte Jakobsson</dc:creator>
  <cp:lastModifiedBy>Liselotte Jakobsson</cp:lastModifiedBy>
  <cp:revision>67</cp:revision>
  <dcterms:created xsi:type="dcterms:W3CDTF">2014-11-10T09:12:31Z</dcterms:created>
  <dcterms:modified xsi:type="dcterms:W3CDTF">2014-11-17T14:16:58Z</dcterms:modified>
</cp:coreProperties>
</file>