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
  </p:notesMasterIdLst>
  <p:sldIdLst>
    <p:sldId id="256" r:id="rId2"/>
    <p:sldId id="261" r:id="rId3"/>
    <p:sldId id="257" r:id="rId4"/>
    <p:sldId id="258" r:id="rId5"/>
    <p:sldId id="262" r:id="rId6"/>
    <p:sldId id="259" r:id="rId7"/>
    <p:sldId id="263" r:id="rId8"/>
    <p:sldId id="264" r:id="rId9"/>
    <p:sldId id="265" r:id="rId10"/>
    <p:sldId id="266" r:id="rId11"/>
    <p:sldId id="269"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124" d="100"/>
          <a:sy n="124" d="100"/>
        </p:scale>
        <p:origin x="64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FD0E18-C151-1645-AF38-ED6E679405DE}" type="datetimeFigureOut">
              <a:rPr lang="en-US" smtClean="0"/>
              <a:t>5/27/16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BADB18-A6F2-B740-A159-40207DDB96A3}" type="slidenum">
              <a:rPr lang="en-US" smtClean="0"/>
              <a:t>‹#›</a:t>
            </a:fld>
            <a:endParaRPr lang="en-US"/>
          </a:p>
        </p:txBody>
      </p:sp>
    </p:spTree>
    <p:extLst>
      <p:ext uri="{BB962C8B-B14F-4D97-AF65-F5344CB8AC3E}">
        <p14:creationId xmlns:p14="http://schemas.microsoft.com/office/powerpoint/2010/main" val="632848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BADB18-A6F2-B740-A159-40207DDB96A3}" type="slidenum">
              <a:rPr lang="en-US" smtClean="0"/>
              <a:t>1</a:t>
            </a:fld>
            <a:endParaRPr lang="en-US"/>
          </a:p>
        </p:txBody>
      </p:sp>
    </p:spTree>
    <p:extLst>
      <p:ext uri="{BB962C8B-B14F-4D97-AF65-F5344CB8AC3E}">
        <p14:creationId xmlns:p14="http://schemas.microsoft.com/office/powerpoint/2010/main" val="1350925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BADB18-A6F2-B740-A159-40207DDB96A3}" type="slidenum">
              <a:rPr lang="en-US" smtClean="0"/>
              <a:t>3</a:t>
            </a:fld>
            <a:endParaRPr lang="en-US"/>
          </a:p>
        </p:txBody>
      </p:sp>
    </p:spTree>
    <p:extLst>
      <p:ext uri="{BB962C8B-B14F-4D97-AF65-F5344CB8AC3E}">
        <p14:creationId xmlns:p14="http://schemas.microsoft.com/office/powerpoint/2010/main" val="1950223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BADB18-A6F2-B740-A159-40207DDB96A3}" type="slidenum">
              <a:rPr lang="en-US" smtClean="0"/>
              <a:t>4</a:t>
            </a:fld>
            <a:endParaRPr lang="en-US"/>
          </a:p>
        </p:txBody>
      </p:sp>
    </p:spTree>
    <p:extLst>
      <p:ext uri="{BB962C8B-B14F-4D97-AF65-F5344CB8AC3E}">
        <p14:creationId xmlns:p14="http://schemas.microsoft.com/office/powerpoint/2010/main" val="777177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BADB18-A6F2-B740-A159-40207DDB96A3}" type="slidenum">
              <a:rPr lang="en-US" smtClean="0"/>
              <a:t>6</a:t>
            </a:fld>
            <a:endParaRPr lang="en-US"/>
          </a:p>
        </p:txBody>
      </p:sp>
    </p:spTree>
    <p:extLst>
      <p:ext uri="{BB962C8B-B14F-4D97-AF65-F5344CB8AC3E}">
        <p14:creationId xmlns:p14="http://schemas.microsoft.com/office/powerpoint/2010/main" val="1405538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baseline="0" dirty="0" smtClean="0"/>
              <a:t>By this, I mean it should be simple both visually and in the speech interaction.  No small buttons and text, or cryptic graphics.  The TTS prompts should be short and to the point.  This should not be a “chatty” but merely straightforward and informative</a:t>
            </a:r>
          </a:p>
          <a:p>
            <a:pPr marL="228600" indent="-228600">
              <a:buAutoNum type="arabicParenR"/>
            </a:pPr>
            <a:r>
              <a:rPr lang="en-US" baseline="0" dirty="0" smtClean="0"/>
              <a:t>TTS and on-screen text should support each other, not conflict.  When they are out of sync, that is distracting to the user</a:t>
            </a:r>
          </a:p>
          <a:p>
            <a:pPr marL="228600" indent="-228600">
              <a:buAutoNum type="arabicParenR"/>
            </a:pPr>
            <a:r>
              <a:rPr lang="en-US" baseline="0" dirty="0" smtClean="0"/>
              <a:t>As per NHTSA guidelines, and for overall safety.</a:t>
            </a:r>
          </a:p>
          <a:p>
            <a:pPr marL="228600" indent="-228600">
              <a:buAutoNum type="arabicParenR"/>
            </a:pPr>
            <a:r>
              <a:rPr lang="en-US" baseline="0" dirty="0" smtClean="0"/>
              <a:t>Similar to using a mouse for selecting a window, or a pen for drawing, or a keyboard for typing.  Each modality has its strength, and should </a:t>
            </a:r>
            <a:r>
              <a:rPr lang="en-US" baseline="0" smtClean="0"/>
              <a:t>be utilized for its greatest benefits</a:t>
            </a:r>
          </a:p>
        </p:txBody>
      </p:sp>
      <p:sp>
        <p:nvSpPr>
          <p:cNvPr id="4" name="Slide Number Placeholder 3"/>
          <p:cNvSpPr>
            <a:spLocks noGrp="1"/>
          </p:cNvSpPr>
          <p:nvPr>
            <p:ph type="sldNum" sz="quarter" idx="10"/>
          </p:nvPr>
        </p:nvSpPr>
        <p:spPr/>
        <p:txBody>
          <a:bodyPr/>
          <a:lstStyle/>
          <a:p>
            <a:fld id="{67BADB18-A6F2-B740-A159-40207DDB96A3}" type="slidenum">
              <a:rPr lang="en-US" smtClean="0"/>
              <a:t>11</a:t>
            </a:fld>
            <a:endParaRPr lang="en-US"/>
          </a:p>
        </p:txBody>
      </p:sp>
    </p:spTree>
    <p:extLst>
      <p:ext uri="{BB962C8B-B14F-4D97-AF65-F5344CB8AC3E}">
        <p14:creationId xmlns:p14="http://schemas.microsoft.com/office/powerpoint/2010/main" val="640494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9CF1E5-5581-8E42-9129-06B96DC35579}" type="slidenum">
              <a:rPr lang="en-US" smtClean="0"/>
              <a:t>12</a:t>
            </a:fld>
            <a:endParaRPr lang="en-US"/>
          </a:p>
        </p:txBody>
      </p:sp>
    </p:spTree>
    <p:extLst>
      <p:ext uri="{BB962C8B-B14F-4D97-AF65-F5344CB8AC3E}">
        <p14:creationId xmlns:p14="http://schemas.microsoft.com/office/powerpoint/2010/main" val="987675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3DA145-7E86-AB4E-BCA3-4B91465BBA61}" type="datetime1">
              <a:rPr lang="en-US" smtClean="0"/>
              <a:t>5/27/16</a:t>
            </a:fld>
            <a:endParaRPr lang="en-US"/>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a:t>
            </a:fld>
            <a:endParaRPr lang="en-US"/>
          </a:p>
        </p:txBody>
      </p:sp>
    </p:spTree>
    <p:extLst>
      <p:ext uri="{BB962C8B-B14F-4D97-AF65-F5344CB8AC3E}">
        <p14:creationId xmlns:p14="http://schemas.microsoft.com/office/powerpoint/2010/main" val="726826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4A9BB-E2E7-D440-B1B6-C6E0DF885492}" type="datetime1">
              <a:rPr lang="en-US" smtClean="0"/>
              <a:t>5/27/16</a:t>
            </a:fld>
            <a:endParaRPr lang="en-US"/>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a:t>
            </a:fld>
            <a:endParaRPr lang="en-US"/>
          </a:p>
        </p:txBody>
      </p:sp>
    </p:spTree>
    <p:extLst>
      <p:ext uri="{BB962C8B-B14F-4D97-AF65-F5344CB8AC3E}">
        <p14:creationId xmlns:p14="http://schemas.microsoft.com/office/powerpoint/2010/main" val="254956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7DC9FC-7837-6A45-BD61-4C0F3190B9E9}" type="datetime1">
              <a:rPr lang="en-US" smtClean="0"/>
              <a:t>5/27/16</a:t>
            </a:fld>
            <a:endParaRPr lang="en-US"/>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a:t>
            </a:fld>
            <a:endParaRPr lang="en-US"/>
          </a:p>
        </p:txBody>
      </p:sp>
    </p:spTree>
    <p:extLst>
      <p:ext uri="{BB962C8B-B14F-4D97-AF65-F5344CB8AC3E}">
        <p14:creationId xmlns:p14="http://schemas.microsoft.com/office/powerpoint/2010/main" val="823078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20CD81-7890-2E4F-8DD4-DDFBA5EA4BBA}" type="datetime1">
              <a:rPr lang="en-US" smtClean="0"/>
              <a:t>5/27/16</a:t>
            </a:fld>
            <a:endParaRPr lang="en-US"/>
          </a:p>
        </p:txBody>
      </p:sp>
      <p:sp>
        <p:nvSpPr>
          <p:cNvPr id="6" name="Footer Placeholder 5"/>
          <p:cNvSpPr>
            <a:spLocks noGrp="1"/>
          </p:cNvSpPr>
          <p:nvPr>
            <p:ph type="ftr" sz="quarter" idx="11"/>
          </p:nvPr>
        </p:nvSpPr>
        <p:spPr/>
        <p:txBody>
          <a:bodyPr/>
          <a:lstStyle/>
          <a:p>
            <a:r>
              <a:rPr lang="en-US" smtClean="0"/>
              <a:t>Lisa Falkson, Lead Voice UX Designer at NextEV</a:t>
            </a:r>
            <a:endParaRPr lang="en-US"/>
          </a:p>
        </p:txBody>
      </p:sp>
      <p:sp>
        <p:nvSpPr>
          <p:cNvPr id="7" name="Slide Number Placeholder 6"/>
          <p:cNvSpPr>
            <a:spLocks noGrp="1"/>
          </p:cNvSpPr>
          <p:nvPr>
            <p:ph type="sldNum" sz="quarter" idx="12"/>
          </p:nvPr>
        </p:nvSpPr>
        <p:spPr/>
        <p:txBody>
          <a:bodyPr/>
          <a:lstStyle/>
          <a:p>
            <a:fld id="{F627037C-2468-3C49-89E1-BEF3B96F4C47}" type="slidenum">
              <a:rPr lang="en-US" smtClean="0"/>
              <a:t>‹#›</a:t>
            </a:fld>
            <a:endParaRPr lang="en-US"/>
          </a:p>
        </p:txBody>
      </p:sp>
    </p:spTree>
    <p:extLst>
      <p:ext uri="{BB962C8B-B14F-4D97-AF65-F5344CB8AC3E}">
        <p14:creationId xmlns:p14="http://schemas.microsoft.com/office/powerpoint/2010/main" val="1538901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91AEB5-2AC5-7B44-AD9B-CF74B1DC8EC4}" type="datetime1">
              <a:rPr lang="en-US" smtClean="0"/>
              <a:t>5/27/16</a:t>
            </a:fld>
            <a:endParaRPr lang="en-US"/>
          </a:p>
        </p:txBody>
      </p:sp>
      <p:sp>
        <p:nvSpPr>
          <p:cNvPr id="8" name="Footer Placeholder 7"/>
          <p:cNvSpPr>
            <a:spLocks noGrp="1"/>
          </p:cNvSpPr>
          <p:nvPr>
            <p:ph type="ftr" sz="quarter" idx="11"/>
          </p:nvPr>
        </p:nvSpPr>
        <p:spPr/>
        <p:txBody>
          <a:bodyPr/>
          <a:lstStyle/>
          <a:p>
            <a:r>
              <a:rPr lang="en-US" smtClean="0"/>
              <a:t>Lisa Falkson, Lead Voice UX Designer at NextEV</a:t>
            </a:r>
            <a:endParaRPr lang="en-US"/>
          </a:p>
        </p:txBody>
      </p:sp>
      <p:sp>
        <p:nvSpPr>
          <p:cNvPr id="9" name="Slide Number Placeholder 8"/>
          <p:cNvSpPr>
            <a:spLocks noGrp="1"/>
          </p:cNvSpPr>
          <p:nvPr>
            <p:ph type="sldNum" sz="quarter" idx="12"/>
          </p:nvPr>
        </p:nvSpPr>
        <p:spPr/>
        <p:txBody>
          <a:bodyPr/>
          <a:lstStyle/>
          <a:p>
            <a:fld id="{F627037C-2468-3C49-89E1-BEF3B96F4C47}" type="slidenum">
              <a:rPr lang="en-US" smtClean="0"/>
              <a:t>‹#›</a:t>
            </a:fld>
            <a:endParaRPr lang="en-US"/>
          </a:p>
        </p:txBody>
      </p:sp>
    </p:spTree>
    <p:extLst>
      <p:ext uri="{BB962C8B-B14F-4D97-AF65-F5344CB8AC3E}">
        <p14:creationId xmlns:p14="http://schemas.microsoft.com/office/powerpoint/2010/main" val="30751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D6D772-4B18-6E4F-BF56-D1A432A4BE48}" type="datetime1">
              <a:rPr lang="en-US" smtClean="0"/>
              <a:t>5/27/16</a:t>
            </a:fld>
            <a:endParaRPr lang="en-US"/>
          </a:p>
        </p:txBody>
      </p:sp>
      <p:sp>
        <p:nvSpPr>
          <p:cNvPr id="4" name="Footer Placeholder 3"/>
          <p:cNvSpPr>
            <a:spLocks noGrp="1"/>
          </p:cNvSpPr>
          <p:nvPr>
            <p:ph type="ftr" sz="quarter" idx="11"/>
          </p:nvPr>
        </p:nvSpPr>
        <p:spPr/>
        <p:txBody>
          <a:bodyPr/>
          <a:lstStyle/>
          <a:p>
            <a:r>
              <a:rPr lang="en-US" smtClean="0"/>
              <a:t>Lisa Falkson, Lead Voice UX Designer at NextEV</a:t>
            </a:r>
            <a:endParaRPr lang="en-US"/>
          </a:p>
        </p:txBody>
      </p:sp>
      <p:sp>
        <p:nvSpPr>
          <p:cNvPr id="5" name="Slide Number Placeholder 4"/>
          <p:cNvSpPr>
            <a:spLocks noGrp="1"/>
          </p:cNvSpPr>
          <p:nvPr>
            <p:ph type="sldNum" sz="quarter" idx="12"/>
          </p:nvPr>
        </p:nvSpPr>
        <p:spPr/>
        <p:txBody>
          <a:bodyPr/>
          <a:lstStyle/>
          <a:p>
            <a:fld id="{F627037C-2468-3C49-89E1-BEF3B96F4C47}" type="slidenum">
              <a:rPr lang="en-US" smtClean="0"/>
              <a:t>‹#›</a:t>
            </a:fld>
            <a:endParaRPr lang="en-US"/>
          </a:p>
        </p:txBody>
      </p:sp>
    </p:spTree>
    <p:extLst>
      <p:ext uri="{BB962C8B-B14F-4D97-AF65-F5344CB8AC3E}">
        <p14:creationId xmlns:p14="http://schemas.microsoft.com/office/powerpoint/2010/main" val="1450267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63A656-8F9A-0945-929C-1B9553653E84}" type="datetime1">
              <a:rPr lang="en-US" smtClean="0"/>
              <a:t>5/27/16</a:t>
            </a:fld>
            <a:endParaRPr lang="en-US"/>
          </a:p>
        </p:txBody>
      </p:sp>
      <p:sp>
        <p:nvSpPr>
          <p:cNvPr id="3" name="Footer Placeholder 2"/>
          <p:cNvSpPr>
            <a:spLocks noGrp="1"/>
          </p:cNvSpPr>
          <p:nvPr>
            <p:ph type="ftr" sz="quarter" idx="11"/>
          </p:nvPr>
        </p:nvSpPr>
        <p:spPr/>
        <p:txBody>
          <a:bodyPr/>
          <a:lstStyle/>
          <a:p>
            <a:r>
              <a:rPr lang="en-US" smtClean="0"/>
              <a:t>Lisa Falkson, Lead Voice UX Designer at NextEV</a:t>
            </a:r>
            <a:endParaRPr lang="en-US"/>
          </a:p>
        </p:txBody>
      </p:sp>
      <p:sp>
        <p:nvSpPr>
          <p:cNvPr id="4" name="Slide Number Placeholder 3"/>
          <p:cNvSpPr>
            <a:spLocks noGrp="1"/>
          </p:cNvSpPr>
          <p:nvPr>
            <p:ph type="sldNum" sz="quarter" idx="12"/>
          </p:nvPr>
        </p:nvSpPr>
        <p:spPr/>
        <p:txBody>
          <a:bodyPr/>
          <a:lstStyle/>
          <a:p>
            <a:fld id="{F627037C-2468-3C49-89E1-BEF3B96F4C47}" type="slidenum">
              <a:rPr lang="en-US" smtClean="0"/>
              <a:t>‹#›</a:t>
            </a:fld>
            <a:endParaRPr lang="en-US"/>
          </a:p>
        </p:txBody>
      </p:sp>
    </p:spTree>
    <p:extLst>
      <p:ext uri="{BB962C8B-B14F-4D97-AF65-F5344CB8AC3E}">
        <p14:creationId xmlns:p14="http://schemas.microsoft.com/office/powerpoint/2010/main" val="709336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5AC0AB-37D8-EA45-9CAC-E6372D9ADF2E}" type="datetime1">
              <a:rPr lang="en-US" smtClean="0"/>
              <a:t>5/27/16</a:t>
            </a:fld>
            <a:endParaRPr lang="en-US"/>
          </a:p>
        </p:txBody>
      </p:sp>
      <p:sp>
        <p:nvSpPr>
          <p:cNvPr id="6" name="Footer Placeholder 5"/>
          <p:cNvSpPr>
            <a:spLocks noGrp="1"/>
          </p:cNvSpPr>
          <p:nvPr>
            <p:ph type="ftr" sz="quarter" idx="11"/>
          </p:nvPr>
        </p:nvSpPr>
        <p:spPr/>
        <p:txBody>
          <a:bodyPr/>
          <a:lstStyle/>
          <a:p>
            <a:r>
              <a:rPr lang="en-US" smtClean="0"/>
              <a:t>Lisa Falkson, Lead Voice UX Designer at NextEV</a:t>
            </a:r>
            <a:endParaRPr lang="en-US"/>
          </a:p>
        </p:txBody>
      </p:sp>
      <p:sp>
        <p:nvSpPr>
          <p:cNvPr id="7" name="Slide Number Placeholder 6"/>
          <p:cNvSpPr>
            <a:spLocks noGrp="1"/>
          </p:cNvSpPr>
          <p:nvPr>
            <p:ph type="sldNum" sz="quarter" idx="12"/>
          </p:nvPr>
        </p:nvSpPr>
        <p:spPr/>
        <p:txBody>
          <a:bodyPr/>
          <a:lstStyle/>
          <a:p>
            <a:fld id="{F627037C-2468-3C49-89E1-BEF3B96F4C47}" type="slidenum">
              <a:rPr lang="en-US" smtClean="0"/>
              <a:t>‹#›</a:t>
            </a:fld>
            <a:endParaRPr lang="en-US"/>
          </a:p>
        </p:txBody>
      </p:sp>
    </p:spTree>
    <p:extLst>
      <p:ext uri="{BB962C8B-B14F-4D97-AF65-F5344CB8AC3E}">
        <p14:creationId xmlns:p14="http://schemas.microsoft.com/office/powerpoint/2010/main" val="1132461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2B8310-DB39-F748-B3CA-ABDB762C0414}" type="datetime1">
              <a:rPr lang="en-US" smtClean="0"/>
              <a:t>5/27/16</a:t>
            </a:fld>
            <a:endParaRPr lang="en-US"/>
          </a:p>
        </p:txBody>
      </p:sp>
      <p:sp>
        <p:nvSpPr>
          <p:cNvPr id="6" name="Footer Placeholder 5"/>
          <p:cNvSpPr>
            <a:spLocks noGrp="1"/>
          </p:cNvSpPr>
          <p:nvPr>
            <p:ph type="ftr" sz="quarter" idx="11"/>
          </p:nvPr>
        </p:nvSpPr>
        <p:spPr/>
        <p:txBody>
          <a:bodyPr/>
          <a:lstStyle/>
          <a:p>
            <a:r>
              <a:rPr lang="en-US" smtClean="0"/>
              <a:t>Lisa Falkson, Lead Voice UX Designer at NextEV</a:t>
            </a:r>
            <a:endParaRPr lang="en-US"/>
          </a:p>
        </p:txBody>
      </p:sp>
      <p:sp>
        <p:nvSpPr>
          <p:cNvPr id="7" name="Slide Number Placeholder 6"/>
          <p:cNvSpPr>
            <a:spLocks noGrp="1"/>
          </p:cNvSpPr>
          <p:nvPr>
            <p:ph type="sldNum" sz="quarter" idx="12"/>
          </p:nvPr>
        </p:nvSpPr>
        <p:spPr/>
        <p:txBody>
          <a:bodyPr/>
          <a:lstStyle/>
          <a:p>
            <a:fld id="{F627037C-2468-3C49-89E1-BEF3B96F4C47}" type="slidenum">
              <a:rPr lang="en-US" smtClean="0"/>
              <a:t>‹#›</a:t>
            </a:fld>
            <a:endParaRPr lang="en-US"/>
          </a:p>
        </p:txBody>
      </p:sp>
    </p:spTree>
    <p:extLst>
      <p:ext uri="{BB962C8B-B14F-4D97-AF65-F5344CB8AC3E}">
        <p14:creationId xmlns:p14="http://schemas.microsoft.com/office/powerpoint/2010/main" val="127539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90219C-633D-5A49-85CB-CFFA05253E71}" type="datetime1">
              <a:rPr lang="en-US" smtClean="0"/>
              <a:t>5/27/16</a:t>
            </a:fld>
            <a:endParaRPr lang="en-US"/>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a:t>
            </a:fld>
            <a:endParaRPr lang="en-US"/>
          </a:p>
        </p:txBody>
      </p:sp>
    </p:spTree>
    <p:extLst>
      <p:ext uri="{BB962C8B-B14F-4D97-AF65-F5344CB8AC3E}">
        <p14:creationId xmlns:p14="http://schemas.microsoft.com/office/powerpoint/2010/main" val="364671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1D3E0D-F3D7-D344-90E5-B10551CAC698}" type="datetime1">
              <a:rPr lang="en-US" smtClean="0"/>
              <a:t>5/27/16</a:t>
            </a:fld>
            <a:endParaRPr lang="en-US"/>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a:t>
            </a:fld>
            <a:endParaRPr lang="en-US"/>
          </a:p>
        </p:txBody>
      </p:sp>
    </p:spTree>
    <p:extLst>
      <p:ext uri="{BB962C8B-B14F-4D97-AF65-F5344CB8AC3E}">
        <p14:creationId xmlns:p14="http://schemas.microsoft.com/office/powerpoint/2010/main" val="1161434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F2CFF-41FC-0D4E-9B84-8839A8C2D05D}" type="datetime1">
              <a:rPr lang="en-US" smtClean="0"/>
              <a:t>5/27/16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Lisa Falkson, Lead Voice UX Designer at NextEV</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27037C-2468-3C49-89E1-BEF3B96F4C47}" type="slidenum">
              <a:rPr lang="en-US" smtClean="0"/>
              <a:t>‹#›</a:t>
            </a:fld>
            <a:endParaRPr lang="en-US"/>
          </a:p>
        </p:txBody>
      </p:sp>
    </p:spTree>
    <p:extLst>
      <p:ext uri="{BB962C8B-B14F-4D97-AF65-F5344CB8AC3E}">
        <p14:creationId xmlns:p14="http://schemas.microsoft.com/office/powerpoint/2010/main" val="353336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0" y="55568"/>
            <a:ext cx="12192000" cy="7092939"/>
          </a:xfrm>
          <a:custGeom>
            <a:avLst/>
            <a:gdLst/>
            <a:ahLst/>
            <a:cxnLst/>
            <a:rect l="l" t="t" r="r" b="b"/>
            <a:pathLst>
              <a:path w="12311989" h="7559992">
                <a:moveTo>
                  <a:pt x="0" y="7559992"/>
                </a:moveTo>
                <a:lnTo>
                  <a:pt x="12311989" y="7559992"/>
                </a:lnTo>
                <a:lnTo>
                  <a:pt x="12311989" y="0"/>
                </a:lnTo>
                <a:lnTo>
                  <a:pt x="0" y="0"/>
                </a:lnTo>
                <a:lnTo>
                  <a:pt x="0" y="7559992"/>
                </a:lnTo>
                <a:close/>
              </a:path>
            </a:pathLst>
          </a:custGeom>
          <a:solidFill>
            <a:srgbClr val="414042"/>
          </a:solidFill>
        </p:spPr>
        <p:txBody>
          <a:bodyPr wrap="square" lIns="0" tIns="0" rIns="0" bIns="0" rtlCol="0">
            <a:noAutofit/>
          </a:bodyPr>
          <a:lstStyle/>
          <a:p>
            <a:endParaRPr sz="1631">
              <a:latin typeface="Arial" panose="020B0604020202020204" pitchFamily="34" charset="0"/>
              <a:ea typeface="宋体" panose="02010600030101010101" pitchFamily="2" charset="-122"/>
              <a:cs typeface="Arial" panose="020B0604020202020204" pitchFamily="34" charset="0"/>
            </a:endParaRPr>
          </a:p>
        </p:txBody>
      </p:sp>
      <p:sp>
        <p:nvSpPr>
          <p:cNvPr id="2" name="Title 1"/>
          <p:cNvSpPr>
            <a:spLocks noGrp="1"/>
          </p:cNvSpPr>
          <p:nvPr>
            <p:ph type="ctrTitle"/>
          </p:nvPr>
        </p:nvSpPr>
        <p:spPr>
          <a:xfrm>
            <a:off x="1524000" y="242276"/>
            <a:ext cx="9144000" cy="2547815"/>
          </a:xfrm>
        </p:spPr>
        <p:txBody>
          <a:bodyPr>
            <a:normAutofit fontScale="90000"/>
          </a:bodyPr>
          <a:lstStyle/>
          <a:p>
            <a:r>
              <a:rPr lang="en-US" dirty="0" smtClean="0">
                <a:solidFill>
                  <a:schemeClr val="bg1"/>
                </a:solidFill>
              </a:rPr>
              <a:t>Optimizing Multimodal Interfaces for Speech Systems in the Automobile</a:t>
            </a:r>
            <a:endParaRPr lang="en-US" dirty="0">
              <a:solidFill>
                <a:schemeClr val="bg1"/>
              </a:solidFill>
            </a:endParaRPr>
          </a:p>
        </p:txBody>
      </p:sp>
      <p:sp>
        <p:nvSpPr>
          <p:cNvPr id="3" name="Subtitle 2"/>
          <p:cNvSpPr>
            <a:spLocks noGrp="1"/>
          </p:cNvSpPr>
          <p:nvPr>
            <p:ph type="subTitle" idx="1"/>
          </p:nvPr>
        </p:nvSpPr>
        <p:spPr/>
        <p:txBody>
          <a:bodyPr/>
          <a:lstStyle/>
          <a:p>
            <a:r>
              <a:rPr lang="en-US" dirty="0" smtClean="0">
                <a:solidFill>
                  <a:schemeClr val="bg1"/>
                </a:solidFill>
              </a:rPr>
              <a:t>Lisa </a:t>
            </a:r>
            <a:r>
              <a:rPr lang="en-US" dirty="0" err="1" smtClean="0">
                <a:solidFill>
                  <a:schemeClr val="bg1"/>
                </a:solidFill>
              </a:rPr>
              <a:t>Falkson</a:t>
            </a:r>
            <a:endParaRPr lang="en-US" dirty="0" smtClean="0">
              <a:solidFill>
                <a:schemeClr val="bg1"/>
              </a:solidFill>
            </a:endParaRPr>
          </a:p>
          <a:p>
            <a:r>
              <a:rPr lang="en-US" dirty="0" smtClean="0">
                <a:solidFill>
                  <a:schemeClr val="bg1"/>
                </a:solidFill>
              </a:rPr>
              <a:t>Lead Voice </a:t>
            </a:r>
            <a:r>
              <a:rPr lang="en-US" dirty="0" smtClean="0">
                <a:solidFill>
                  <a:schemeClr val="bg1"/>
                </a:solidFill>
              </a:rPr>
              <a:t>UX Designer</a:t>
            </a:r>
          </a:p>
          <a:p>
            <a:r>
              <a:rPr lang="en-US" dirty="0" err="1">
                <a:solidFill>
                  <a:schemeClr val="bg1"/>
                </a:solidFill>
              </a:rPr>
              <a:t>l</a:t>
            </a:r>
            <a:r>
              <a:rPr lang="en-US" dirty="0" err="1" smtClean="0">
                <a:solidFill>
                  <a:schemeClr val="bg1"/>
                </a:solidFill>
              </a:rPr>
              <a:t>isa.falkson@nextev.com</a:t>
            </a:r>
            <a:endParaRPr lang="en-US" dirty="0">
              <a:solidFill>
                <a:schemeClr val="bg1"/>
              </a:solidFill>
            </a:endParaRPr>
          </a:p>
        </p:txBody>
      </p:sp>
      <p:sp>
        <p:nvSpPr>
          <p:cNvPr id="8" name="object 3"/>
          <p:cNvSpPr/>
          <p:nvPr/>
        </p:nvSpPr>
        <p:spPr>
          <a:xfrm>
            <a:off x="3525741" y="2910700"/>
            <a:ext cx="5140517" cy="111188"/>
          </a:xfrm>
          <a:custGeom>
            <a:avLst/>
            <a:gdLst/>
            <a:ahLst/>
            <a:cxnLst/>
            <a:rect l="l" t="t" r="r" b="b"/>
            <a:pathLst>
              <a:path w="3430016" h="127000">
                <a:moveTo>
                  <a:pt x="0" y="127000"/>
                </a:moveTo>
                <a:lnTo>
                  <a:pt x="3430016" y="127000"/>
                </a:lnTo>
                <a:lnTo>
                  <a:pt x="3430016" y="0"/>
                </a:lnTo>
                <a:lnTo>
                  <a:pt x="0" y="0"/>
                </a:lnTo>
                <a:lnTo>
                  <a:pt x="0" y="127000"/>
                </a:lnTo>
                <a:close/>
              </a:path>
            </a:pathLst>
          </a:custGeom>
          <a:solidFill>
            <a:srgbClr val="00DAD2"/>
          </a:solidFill>
        </p:spPr>
        <p:txBody>
          <a:bodyPr wrap="square" lIns="0" tIns="0" rIns="0" bIns="0" rtlCol="0">
            <a:noAutofit/>
          </a:bodyPr>
          <a:lstStyle/>
          <a:p>
            <a:endParaRPr sz="1631">
              <a:latin typeface="Arial" panose="020B060402020202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878337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Content Placeholder 2"/>
          <p:cNvSpPr>
            <a:spLocks noGrp="1"/>
          </p:cNvSpPr>
          <p:nvPr>
            <p:ph idx="1"/>
          </p:nvPr>
        </p:nvSpPr>
        <p:spPr/>
        <p:txBody>
          <a:bodyPr/>
          <a:lstStyle/>
          <a:p>
            <a:r>
              <a:rPr lang="en-US" dirty="0" smtClean="0"/>
              <a:t>In 2013, 3,154 people were killed in vehicle crashes involving distracted drivers</a:t>
            </a:r>
            <a:r>
              <a:rPr lang="en-US" baseline="30000" dirty="0" smtClean="0"/>
              <a:t>1</a:t>
            </a:r>
          </a:p>
          <a:p>
            <a:r>
              <a:rPr lang="en-US" dirty="0" smtClean="0"/>
              <a:t>10% of drivers under 20 were reported as distracted at time of crash</a:t>
            </a:r>
          </a:p>
          <a:p>
            <a:r>
              <a:rPr lang="en-US" dirty="0" smtClean="0"/>
              <a:t>At any given daylight moment, approximately 660K drivers are using cell phones or electronic devices while driving (since 2010)</a:t>
            </a:r>
          </a:p>
          <a:p>
            <a:r>
              <a:rPr lang="en-US" dirty="0" smtClean="0"/>
              <a:t>Engaging in visual-manual subtasks increases risk of crash by 3X</a:t>
            </a:r>
          </a:p>
          <a:p>
            <a:endParaRPr lang="en-US" dirty="0"/>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pic>
        <p:nvPicPr>
          <p:cNvPr id="7" name="Picture 6" descr="iphone-imag3e.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0858" y="4633240"/>
            <a:ext cx="2540896" cy="1905672"/>
          </a:xfrm>
          <a:prstGeom prst="rect">
            <a:avLst/>
          </a:prstGeom>
        </p:spPr>
      </p:pic>
      <p:sp>
        <p:nvSpPr>
          <p:cNvPr id="11" name="TextBox 10"/>
          <p:cNvSpPr txBox="1"/>
          <p:nvPr/>
        </p:nvSpPr>
        <p:spPr>
          <a:xfrm>
            <a:off x="943708" y="5779476"/>
            <a:ext cx="10158046" cy="369332"/>
          </a:xfrm>
          <a:prstGeom prst="rect">
            <a:avLst/>
          </a:prstGeom>
          <a:noFill/>
        </p:spPr>
        <p:txBody>
          <a:bodyPr wrap="square" rtlCol="0">
            <a:spAutoFit/>
          </a:bodyPr>
          <a:lstStyle/>
          <a:p>
            <a:r>
              <a:rPr lang="en-US" baseline="30000" dirty="0" smtClean="0"/>
              <a:t>1</a:t>
            </a:r>
            <a:r>
              <a:rPr lang="en-US" dirty="0" smtClean="0"/>
              <a:t> </a:t>
            </a:r>
            <a:r>
              <a:rPr lang="en-US" dirty="0" err="1" smtClean="0"/>
              <a:t>Distraction.gov</a:t>
            </a:r>
            <a:r>
              <a:rPr lang="en-US" dirty="0" smtClean="0"/>
              <a:t>, US Government Website for Distracted Driving</a:t>
            </a:r>
            <a:endParaRPr lang="en-US" dirty="0"/>
          </a:p>
        </p:txBody>
      </p:sp>
      <p:sp>
        <p:nvSpPr>
          <p:cNvPr id="4" name="Date Placeholder 3"/>
          <p:cNvSpPr>
            <a:spLocks noGrp="1"/>
          </p:cNvSpPr>
          <p:nvPr>
            <p:ph type="dt" sz="half" idx="10"/>
          </p:nvPr>
        </p:nvSpPr>
        <p:spPr/>
        <p:txBody>
          <a:bodyPr/>
          <a:lstStyle/>
          <a:p>
            <a:fld id="{5A7D68AA-809C-BE44-BCE4-814FCF52C6C9}" type="datetime1">
              <a:rPr lang="en-US" smtClean="0"/>
              <a:t>5/27/16</a:t>
            </a:fld>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2</a:t>
            </a:fld>
            <a:endParaRPr lang="en-US"/>
          </a:p>
        </p:txBody>
      </p:sp>
    </p:spTree>
    <p:extLst>
      <p:ext uri="{BB962C8B-B14F-4D97-AF65-F5344CB8AC3E}">
        <p14:creationId xmlns:p14="http://schemas.microsoft.com/office/powerpoint/2010/main" val="8807222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Speech systems in the automobile</a:t>
            </a:r>
            <a:endParaRPr lang="en-US" dirty="0"/>
          </a:p>
        </p:txBody>
      </p:sp>
      <p:sp>
        <p:nvSpPr>
          <p:cNvPr id="3" name="Content Placeholder 2"/>
          <p:cNvSpPr>
            <a:spLocks noGrp="1"/>
          </p:cNvSpPr>
          <p:nvPr>
            <p:ph idx="1"/>
          </p:nvPr>
        </p:nvSpPr>
        <p:spPr/>
        <p:txBody>
          <a:bodyPr/>
          <a:lstStyle/>
          <a:p>
            <a:r>
              <a:rPr lang="en-US" dirty="0" smtClean="0"/>
              <a:t>Becoming prolific</a:t>
            </a:r>
          </a:p>
          <a:p>
            <a:r>
              <a:rPr lang="en-US" dirty="0" smtClean="0"/>
              <a:t>Motivated by safety (</a:t>
            </a:r>
            <a:r>
              <a:rPr lang="en-US" dirty="0" err="1" smtClean="0"/>
              <a:t>handsfree</a:t>
            </a:r>
            <a:r>
              <a:rPr lang="en-US" dirty="0" smtClean="0"/>
              <a:t>), to avoid mobile phone use</a:t>
            </a:r>
          </a:p>
          <a:p>
            <a:r>
              <a:rPr lang="en-US" dirty="0" smtClean="0"/>
              <a:t>Generally designed by automotive companies, not speech experts</a:t>
            </a:r>
          </a:p>
          <a:p>
            <a:pPr lvl="1"/>
            <a:r>
              <a:rPr lang="en-US" dirty="0" smtClean="0"/>
              <a:t>Notoriously difficult to use</a:t>
            </a:r>
          </a:p>
          <a:p>
            <a:pPr lvl="1"/>
            <a:r>
              <a:rPr lang="en-US" dirty="0" smtClean="0"/>
              <a:t>User interface mimics mobile phone</a:t>
            </a:r>
          </a:p>
          <a:p>
            <a:pPr lvl="1"/>
            <a:r>
              <a:rPr lang="en-US" dirty="0" smtClean="0"/>
              <a:t>Often out-of-date by launch</a:t>
            </a:r>
          </a:p>
          <a:p>
            <a:pPr lvl="1"/>
            <a:endParaRPr lang="en-US" dirty="0" smtClean="0"/>
          </a:p>
          <a:p>
            <a:endParaRPr lang="en-US" dirty="0" smtClean="0"/>
          </a:p>
          <a:p>
            <a:endParaRPr lang="en-US" dirty="0"/>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7093" y="3704491"/>
            <a:ext cx="3449992" cy="2373923"/>
          </a:xfrm>
          <a:prstGeom prst="rect">
            <a:avLst/>
          </a:prstGeom>
        </p:spPr>
      </p:pic>
      <p:sp>
        <p:nvSpPr>
          <p:cNvPr id="4" name="Date Placeholder 3"/>
          <p:cNvSpPr>
            <a:spLocks noGrp="1"/>
          </p:cNvSpPr>
          <p:nvPr>
            <p:ph type="dt" sz="half" idx="10"/>
          </p:nvPr>
        </p:nvSpPr>
        <p:spPr/>
        <p:txBody>
          <a:bodyPr/>
          <a:lstStyle/>
          <a:p>
            <a:fld id="{9BBFE1E2-277E-744C-8A03-D93EA7A6E5B8}" type="datetime1">
              <a:rPr lang="en-US" smtClean="0"/>
              <a:t>5/27/16</a:t>
            </a:fld>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3</a:t>
            </a:fld>
            <a:endParaRPr lang="en-US"/>
          </a:p>
        </p:txBody>
      </p:sp>
    </p:spTree>
    <p:extLst>
      <p:ext uri="{BB962C8B-B14F-4D97-AF65-F5344CB8AC3E}">
        <p14:creationId xmlns:p14="http://schemas.microsoft.com/office/powerpoint/2010/main" val="9291022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Price of Popularity</a:t>
            </a:r>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40751" y="1462331"/>
            <a:ext cx="7270757" cy="4714632"/>
          </a:xfrm>
        </p:spPr>
      </p:pic>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3" name="Date Placeholder 2"/>
          <p:cNvSpPr>
            <a:spLocks noGrp="1"/>
          </p:cNvSpPr>
          <p:nvPr>
            <p:ph type="dt" sz="half" idx="10"/>
          </p:nvPr>
        </p:nvSpPr>
        <p:spPr/>
        <p:txBody>
          <a:bodyPr/>
          <a:lstStyle/>
          <a:p>
            <a:fld id="{E1F984EA-3807-6A4B-A8CB-E6B186A9C34B}" type="datetime1">
              <a:rPr lang="en-US" smtClean="0"/>
              <a:t>5/27/16</a:t>
            </a:fld>
            <a:endParaRPr lang="en-US"/>
          </a:p>
        </p:txBody>
      </p:sp>
      <p:sp>
        <p:nvSpPr>
          <p:cNvPr id="4" name="Slide Number Placeholder 3"/>
          <p:cNvSpPr>
            <a:spLocks noGrp="1"/>
          </p:cNvSpPr>
          <p:nvPr>
            <p:ph type="sldNum" sz="quarter" idx="12"/>
          </p:nvPr>
        </p:nvSpPr>
        <p:spPr/>
        <p:txBody>
          <a:bodyPr/>
          <a:lstStyle/>
          <a:p>
            <a:fld id="{F627037C-2468-3C49-89E1-BEF3B96F4C47}" type="slidenum">
              <a:rPr lang="en-US" smtClean="0"/>
              <a:t>4</a:t>
            </a:fld>
            <a:endParaRPr lang="en-US"/>
          </a:p>
        </p:txBody>
      </p:sp>
    </p:spTree>
    <p:extLst>
      <p:ext uri="{BB962C8B-B14F-4D97-AF65-F5344CB8AC3E}">
        <p14:creationId xmlns:p14="http://schemas.microsoft.com/office/powerpoint/2010/main" val="6657508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Current Systems</a:t>
            </a:r>
            <a:r>
              <a:rPr lang="en-US" baseline="30000" dirty="0" smtClean="0"/>
              <a:t>1</a:t>
            </a:r>
            <a:endParaRPr lang="en-US" baseline="300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58991357"/>
              </p:ext>
            </p:extLst>
          </p:nvPr>
        </p:nvGraphicFramePr>
        <p:xfrm>
          <a:off x="838200" y="1608627"/>
          <a:ext cx="5257800" cy="1854200"/>
        </p:xfrm>
        <a:graphic>
          <a:graphicData uri="http://schemas.openxmlformats.org/drawingml/2006/table">
            <a:tbl>
              <a:tblPr firstRow="1" bandRow="1">
                <a:tableStyleId>{5C22544A-7EE6-4342-B048-85BDC9FD1C3A}</a:tableStyleId>
              </a:tblPr>
              <a:tblGrid>
                <a:gridCol w="5257800"/>
              </a:tblGrid>
              <a:tr h="370840">
                <a:tc>
                  <a:txBody>
                    <a:bodyPr/>
                    <a:lstStyle/>
                    <a:p>
                      <a:r>
                        <a:rPr lang="en-US" dirty="0" smtClean="0"/>
                        <a:t>The good…</a:t>
                      </a:r>
                      <a:endParaRPr lang="en-US" dirty="0"/>
                    </a:p>
                  </a:txBody>
                  <a:tcPr/>
                </a:tc>
              </a:tr>
              <a:tr h="370840">
                <a:tc>
                  <a:txBody>
                    <a:bodyPr/>
                    <a:lstStyle/>
                    <a:p>
                      <a:r>
                        <a:rPr lang="en-US" dirty="0" smtClean="0"/>
                        <a:t>Large,</a:t>
                      </a:r>
                      <a:r>
                        <a:rPr lang="en-US" baseline="0" dirty="0" smtClean="0"/>
                        <a:t> easy-to-read fonts</a:t>
                      </a:r>
                      <a:endParaRPr lang="en-US" dirty="0"/>
                    </a:p>
                  </a:txBody>
                  <a:tcPr/>
                </a:tc>
              </a:tr>
              <a:tr h="370840">
                <a:tc>
                  <a:txBody>
                    <a:bodyPr/>
                    <a:lstStyle/>
                    <a:p>
                      <a:r>
                        <a:rPr lang="en-US" dirty="0" smtClean="0"/>
                        <a:t>Easy</a:t>
                      </a:r>
                      <a:r>
                        <a:rPr lang="en-US" baseline="0" dirty="0" smtClean="0"/>
                        <a:t> pairing with smartphone</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Big images/buttons,</a:t>
                      </a:r>
                      <a:r>
                        <a:rPr lang="en-US" baseline="0" dirty="0" smtClean="0"/>
                        <a:t> large screen</a:t>
                      </a:r>
                      <a:endParaRPr lang="en-US" dirty="0" smtClean="0"/>
                    </a:p>
                  </a:txBody>
                  <a:tcPr/>
                </a:tc>
              </a:tr>
              <a:tr h="370840">
                <a:tc>
                  <a:txBody>
                    <a:bodyPr/>
                    <a:lstStyle/>
                    <a:p>
                      <a:r>
                        <a:rPr lang="en-US" dirty="0" smtClean="0"/>
                        <a:t>Intuitive</a:t>
                      </a:r>
                      <a:r>
                        <a:rPr lang="en-US" baseline="0" dirty="0" smtClean="0"/>
                        <a:t> voice prompts</a:t>
                      </a:r>
                      <a:endParaRPr lang="en-US" dirty="0"/>
                    </a:p>
                  </a:txBody>
                  <a:tcPr/>
                </a:tc>
              </a:tr>
            </a:tbl>
          </a:graphicData>
        </a:graphic>
      </p:graphicFrame>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graphicFrame>
        <p:nvGraphicFramePr>
          <p:cNvPr id="8" name="Content Placeholder 6"/>
          <p:cNvGraphicFramePr>
            <a:graphicFrameLocks/>
          </p:cNvGraphicFramePr>
          <p:nvPr>
            <p:extLst>
              <p:ext uri="{D42A27DB-BD31-4B8C-83A1-F6EECF244321}">
                <p14:modId xmlns:p14="http://schemas.microsoft.com/office/powerpoint/2010/main" val="1060175211"/>
              </p:ext>
            </p:extLst>
          </p:nvPr>
        </p:nvGraphicFramePr>
        <p:xfrm>
          <a:off x="5128850" y="3739297"/>
          <a:ext cx="5257800" cy="1854200"/>
        </p:xfrm>
        <a:graphic>
          <a:graphicData uri="http://schemas.openxmlformats.org/drawingml/2006/table">
            <a:tbl>
              <a:tblPr firstRow="1" bandRow="1">
                <a:tableStyleId>{5C22544A-7EE6-4342-B048-85BDC9FD1C3A}</a:tableStyleId>
              </a:tblPr>
              <a:tblGrid>
                <a:gridCol w="5257800"/>
              </a:tblGrid>
              <a:tr h="370840">
                <a:tc>
                  <a:txBody>
                    <a:bodyPr/>
                    <a:lstStyle/>
                    <a:p>
                      <a:r>
                        <a:rPr lang="en-US" dirty="0" smtClean="0"/>
                        <a:t>And</a:t>
                      </a:r>
                      <a:r>
                        <a:rPr lang="en-US" baseline="0" dirty="0" smtClean="0"/>
                        <a:t> t</a:t>
                      </a:r>
                      <a:r>
                        <a:rPr lang="en-US" dirty="0" smtClean="0"/>
                        <a:t>he bad</a:t>
                      </a:r>
                      <a:endParaRPr lang="en-US" dirty="0"/>
                    </a:p>
                  </a:txBody>
                  <a:tcPr/>
                </a:tc>
              </a:tr>
              <a:tr h="370840">
                <a:tc>
                  <a:txBody>
                    <a:bodyPr/>
                    <a:lstStyle/>
                    <a:p>
                      <a:r>
                        <a:rPr lang="en-US" dirty="0" smtClean="0"/>
                        <a:t>Cryptic</a:t>
                      </a:r>
                      <a:r>
                        <a:rPr lang="en-US" baseline="0" dirty="0" smtClean="0"/>
                        <a:t> images/hieroglyphics</a:t>
                      </a:r>
                      <a:endParaRPr lang="en-US" dirty="0"/>
                    </a:p>
                  </a:txBody>
                  <a:tcPr/>
                </a:tc>
              </a:tr>
              <a:tr h="370840">
                <a:tc>
                  <a:txBody>
                    <a:bodyPr/>
                    <a:lstStyle/>
                    <a:p>
                      <a:r>
                        <a:rPr lang="en-US" dirty="0" smtClean="0"/>
                        <a:t>Small font</a:t>
                      </a:r>
                      <a:r>
                        <a:rPr lang="en-US" baseline="0" dirty="0" smtClean="0"/>
                        <a:t> text</a:t>
                      </a:r>
                      <a:endParaRPr lang="en-US" dirty="0"/>
                    </a:p>
                  </a:txBody>
                  <a:tcPr/>
                </a:tc>
              </a:tr>
              <a:tr h="370840">
                <a:tc>
                  <a:txBody>
                    <a:bodyPr/>
                    <a:lstStyle/>
                    <a:p>
                      <a:r>
                        <a:rPr lang="en-US" dirty="0" smtClean="0"/>
                        <a:t>Tightly packed buttons</a:t>
                      </a:r>
                      <a:endParaRPr lang="en-US" dirty="0"/>
                    </a:p>
                  </a:txBody>
                  <a:tcPr/>
                </a:tc>
              </a:tr>
              <a:tr h="370840">
                <a:tc>
                  <a:txBody>
                    <a:bodyPr/>
                    <a:lstStyle/>
                    <a:p>
                      <a:r>
                        <a:rPr lang="en-US" dirty="0" smtClean="0"/>
                        <a:t>“Demanding” voice command procedures</a:t>
                      </a:r>
                      <a:endParaRPr lang="en-US" dirty="0"/>
                    </a:p>
                  </a:txBody>
                  <a:tcPr/>
                </a:tc>
              </a:tr>
            </a:tbl>
          </a:graphicData>
        </a:graphic>
      </p:graphicFrame>
      <p:sp>
        <p:nvSpPr>
          <p:cNvPr id="9" name="TextBox 8"/>
          <p:cNvSpPr txBox="1"/>
          <p:nvPr/>
        </p:nvSpPr>
        <p:spPr>
          <a:xfrm>
            <a:off x="1043354" y="5896706"/>
            <a:ext cx="10058400" cy="369332"/>
          </a:xfrm>
          <a:prstGeom prst="rect">
            <a:avLst/>
          </a:prstGeom>
          <a:noFill/>
        </p:spPr>
        <p:txBody>
          <a:bodyPr wrap="square" rtlCol="0">
            <a:spAutoFit/>
          </a:bodyPr>
          <a:lstStyle/>
          <a:p>
            <a:r>
              <a:rPr lang="en-US" baseline="30000" dirty="0" smtClean="0"/>
              <a:t>1</a:t>
            </a:r>
            <a:r>
              <a:rPr lang="en-US" dirty="0" smtClean="0"/>
              <a:t> Consumer Reports, “Brand-by-brand guide to car infotainment”</a:t>
            </a:r>
            <a:endParaRPr lang="en-US" dirty="0"/>
          </a:p>
        </p:txBody>
      </p:sp>
      <p:sp>
        <p:nvSpPr>
          <p:cNvPr id="3" name="Date Placeholder 2"/>
          <p:cNvSpPr>
            <a:spLocks noGrp="1"/>
          </p:cNvSpPr>
          <p:nvPr>
            <p:ph type="dt" sz="half" idx="10"/>
          </p:nvPr>
        </p:nvSpPr>
        <p:spPr/>
        <p:txBody>
          <a:bodyPr/>
          <a:lstStyle/>
          <a:p>
            <a:fld id="{C7CB52D4-E8C6-9E45-9032-98C802623502}" type="datetime1">
              <a:rPr lang="en-US" smtClean="0"/>
              <a:t>5/27/16</a:t>
            </a:fld>
            <a:endParaRPr lang="en-US"/>
          </a:p>
        </p:txBody>
      </p:sp>
      <p:sp>
        <p:nvSpPr>
          <p:cNvPr id="4" name="Slide Number Placeholder 3"/>
          <p:cNvSpPr>
            <a:spLocks noGrp="1"/>
          </p:cNvSpPr>
          <p:nvPr>
            <p:ph type="sldNum" sz="quarter" idx="12"/>
          </p:nvPr>
        </p:nvSpPr>
        <p:spPr/>
        <p:txBody>
          <a:bodyPr/>
          <a:lstStyle/>
          <a:p>
            <a:fld id="{F627037C-2468-3C49-89E1-BEF3B96F4C47}" type="slidenum">
              <a:rPr lang="en-US" smtClean="0"/>
              <a:t>5</a:t>
            </a:fld>
            <a:endParaRPr lang="en-US"/>
          </a:p>
        </p:txBody>
      </p:sp>
    </p:spTree>
    <p:extLst>
      <p:ext uri="{BB962C8B-B14F-4D97-AF65-F5344CB8AC3E}">
        <p14:creationId xmlns:p14="http://schemas.microsoft.com/office/powerpoint/2010/main" val="34103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Design Challenge</a:t>
            </a:r>
            <a:endParaRPr lang="en-US" dirty="0"/>
          </a:p>
        </p:txBody>
      </p:sp>
      <p:sp>
        <p:nvSpPr>
          <p:cNvPr id="3" name="Content Placeholder 2"/>
          <p:cNvSpPr>
            <a:spLocks noGrp="1"/>
          </p:cNvSpPr>
          <p:nvPr>
            <p:ph idx="1"/>
          </p:nvPr>
        </p:nvSpPr>
        <p:spPr/>
        <p:txBody>
          <a:bodyPr/>
          <a:lstStyle/>
          <a:p>
            <a:r>
              <a:rPr lang="en-US" dirty="0" smtClean="0"/>
              <a:t>NHTSA (National Highway Traffic Safety Administration) guidelines:</a:t>
            </a:r>
          </a:p>
          <a:p>
            <a:pPr lvl="1"/>
            <a:r>
              <a:rPr lang="en-US" dirty="0" smtClean="0"/>
              <a:t>Glance time of 2s or less (per glance)</a:t>
            </a:r>
          </a:p>
          <a:p>
            <a:pPr lvl="1"/>
            <a:r>
              <a:rPr lang="en-US" dirty="0" smtClean="0"/>
              <a:t>Cumulative time spent glancing away for a single task: 12s</a:t>
            </a:r>
          </a:p>
          <a:p>
            <a:pPr lvl="1"/>
            <a:r>
              <a:rPr lang="en-US" dirty="0" smtClean="0"/>
              <a:t>All device functions can be performed with one hand</a:t>
            </a:r>
          </a:p>
          <a:p>
            <a:r>
              <a:rPr lang="en-US" dirty="0" smtClean="0"/>
              <a:t>Drivers need to be focused on main task of driving, not manipulating their infotainment system</a:t>
            </a:r>
            <a:endParaRPr lang="en-US" dirty="0"/>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4" name="Date Placeholder 3"/>
          <p:cNvSpPr>
            <a:spLocks noGrp="1"/>
          </p:cNvSpPr>
          <p:nvPr>
            <p:ph type="dt" sz="half" idx="10"/>
          </p:nvPr>
        </p:nvSpPr>
        <p:spPr/>
        <p:txBody>
          <a:bodyPr/>
          <a:lstStyle/>
          <a:p>
            <a:fld id="{56B1549E-408B-2043-9785-F09E59029403}" type="datetime1">
              <a:rPr lang="en-US" smtClean="0"/>
              <a:t>5/27/16</a:t>
            </a:fld>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6</a:t>
            </a:fld>
            <a:endParaRPr lang="en-US"/>
          </a:p>
        </p:txBody>
      </p:sp>
    </p:spTree>
    <p:extLst>
      <p:ext uri="{BB962C8B-B14F-4D97-AF65-F5344CB8AC3E}">
        <p14:creationId xmlns:p14="http://schemas.microsoft.com/office/powerpoint/2010/main" val="15221030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good multimodal design?</a:t>
            </a:r>
            <a:endParaRPr lang="en-US" dirty="0"/>
          </a:p>
        </p:txBody>
      </p:sp>
      <p:sp>
        <p:nvSpPr>
          <p:cNvPr id="3" name="Content Placeholder 2"/>
          <p:cNvSpPr>
            <a:spLocks noGrp="1"/>
          </p:cNvSpPr>
          <p:nvPr>
            <p:ph idx="1"/>
          </p:nvPr>
        </p:nvSpPr>
        <p:spPr>
          <a:xfrm>
            <a:off x="824753" y="2675965"/>
            <a:ext cx="10515600" cy="3366528"/>
          </a:xfrm>
        </p:spPr>
        <p:txBody>
          <a:bodyPr>
            <a:normAutofit/>
          </a:bodyPr>
          <a:lstStyle/>
          <a:p>
            <a:pPr marL="0" indent="0">
              <a:buNone/>
            </a:pPr>
            <a:r>
              <a:rPr lang="en-US" sz="3000" i="1" dirty="0" smtClean="0"/>
              <a:t>“</a:t>
            </a:r>
            <a:r>
              <a:rPr lang="en-US" sz="3000" i="1" dirty="0"/>
              <a:t>The advantage of multiple input modalities is increased usability: the weaknesses of one </a:t>
            </a:r>
            <a:r>
              <a:rPr lang="en-US" sz="3000" i="1" dirty="0" smtClean="0"/>
              <a:t>modality </a:t>
            </a:r>
            <a:r>
              <a:rPr lang="en-US" sz="3000" i="1" dirty="0"/>
              <a:t>are offset by the strengths of another</a:t>
            </a:r>
            <a:r>
              <a:rPr lang="en-US" sz="3000" i="1" dirty="0" smtClean="0"/>
              <a:t>.”</a:t>
            </a:r>
            <a:r>
              <a:rPr lang="en-US" sz="3000" i="1" baseline="30000" dirty="0" smtClean="0"/>
              <a:t>1</a:t>
            </a:r>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7" name="TextBox 6"/>
          <p:cNvSpPr txBox="1"/>
          <p:nvPr/>
        </p:nvSpPr>
        <p:spPr>
          <a:xfrm>
            <a:off x="1043354" y="5896706"/>
            <a:ext cx="10058400" cy="369332"/>
          </a:xfrm>
          <a:prstGeom prst="rect">
            <a:avLst/>
          </a:prstGeom>
          <a:noFill/>
        </p:spPr>
        <p:txBody>
          <a:bodyPr wrap="square" rtlCol="0">
            <a:spAutoFit/>
          </a:bodyPr>
          <a:lstStyle/>
          <a:p>
            <a:r>
              <a:rPr lang="en-US" baseline="30000" dirty="0" smtClean="0"/>
              <a:t>1</a:t>
            </a:r>
            <a:r>
              <a:rPr lang="en-US" dirty="0" smtClean="0"/>
              <a:t> Source: </a:t>
            </a:r>
            <a:r>
              <a:rPr lang="en-US" dirty="0" err="1" smtClean="0"/>
              <a:t>wikipedia</a:t>
            </a:r>
            <a:endParaRPr lang="en-US" dirty="0"/>
          </a:p>
        </p:txBody>
      </p:sp>
      <p:sp>
        <p:nvSpPr>
          <p:cNvPr id="4" name="Date Placeholder 3"/>
          <p:cNvSpPr>
            <a:spLocks noGrp="1"/>
          </p:cNvSpPr>
          <p:nvPr>
            <p:ph type="dt" sz="half" idx="10"/>
          </p:nvPr>
        </p:nvSpPr>
        <p:spPr/>
        <p:txBody>
          <a:bodyPr/>
          <a:lstStyle/>
          <a:p>
            <a:fld id="{E49C16C6-FB64-EF42-BB60-FA7BB2947474}" type="datetime1">
              <a:rPr lang="en-US" smtClean="0"/>
              <a:t>5/27/16</a:t>
            </a:fld>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7</a:t>
            </a:fld>
            <a:endParaRPr lang="en-US"/>
          </a:p>
        </p:txBody>
      </p:sp>
    </p:spTree>
    <p:extLst>
      <p:ext uri="{BB962C8B-B14F-4D97-AF65-F5344CB8AC3E}">
        <p14:creationId xmlns:p14="http://schemas.microsoft.com/office/powerpoint/2010/main" val="11640835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each modality for its best purpose</a:t>
            </a:r>
            <a:endParaRPr lang="en-US" dirty="0"/>
          </a:p>
        </p:txBody>
      </p:sp>
      <p:sp>
        <p:nvSpPr>
          <p:cNvPr id="3" name="Content Placeholder 2"/>
          <p:cNvSpPr>
            <a:spLocks noGrp="1"/>
          </p:cNvSpPr>
          <p:nvPr>
            <p:ph idx="1"/>
          </p:nvPr>
        </p:nvSpPr>
        <p:spPr/>
        <p:txBody>
          <a:bodyPr/>
          <a:lstStyle/>
          <a:p>
            <a:r>
              <a:rPr lang="en-US" dirty="0" smtClean="0"/>
              <a:t>Voice input for address or POI is faster and easier than typing</a:t>
            </a:r>
          </a:p>
          <a:p>
            <a:r>
              <a:rPr lang="en-US" dirty="0" smtClean="0"/>
              <a:t>Speech input can understand a variety of requests at top level (no nested menus required)</a:t>
            </a:r>
          </a:p>
          <a:p>
            <a:r>
              <a:rPr lang="en-US" dirty="0" smtClean="0"/>
              <a:t>Speech output via TTS provides eyes-free delivery of information</a:t>
            </a:r>
          </a:p>
          <a:p>
            <a:r>
              <a:rPr lang="en-US" dirty="0" smtClean="0"/>
              <a:t>Maps cannot be conveyed via speech; however turn-by-turn directions can be spoken</a:t>
            </a:r>
          </a:p>
          <a:p>
            <a:endParaRPr lang="en-US" dirty="0"/>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4" name="Date Placeholder 3"/>
          <p:cNvSpPr>
            <a:spLocks noGrp="1"/>
          </p:cNvSpPr>
          <p:nvPr>
            <p:ph type="dt" sz="half" idx="10"/>
          </p:nvPr>
        </p:nvSpPr>
        <p:spPr/>
        <p:txBody>
          <a:bodyPr/>
          <a:lstStyle/>
          <a:p>
            <a:fld id="{26FB9B20-B2AC-9A44-B517-922449F48636}" type="datetime1">
              <a:rPr lang="en-US" smtClean="0"/>
              <a:t>5/27/16</a:t>
            </a:fld>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8</a:t>
            </a:fld>
            <a:endParaRPr lang="en-US"/>
          </a:p>
        </p:txBody>
      </p:sp>
    </p:spTree>
    <p:extLst>
      <p:ext uri="{BB962C8B-B14F-4D97-AF65-F5344CB8AC3E}">
        <p14:creationId xmlns:p14="http://schemas.microsoft.com/office/powerpoint/2010/main" val="15736554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should it look like?</a:t>
            </a:r>
            <a:endParaRPr lang="en-US" dirty="0"/>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8" name="Content Placeholder 7"/>
          <p:cNvSpPr>
            <a:spLocks noGrp="1"/>
          </p:cNvSpPr>
          <p:nvPr>
            <p:ph idx="1"/>
          </p:nvPr>
        </p:nvSpPr>
        <p:spPr/>
        <p:txBody>
          <a:bodyPr/>
          <a:lstStyle/>
          <a:p>
            <a:r>
              <a:rPr lang="en-US" dirty="0" smtClean="0"/>
              <a:t>Large, readable fonts</a:t>
            </a:r>
          </a:p>
          <a:p>
            <a:r>
              <a:rPr lang="en-US" dirty="0" smtClean="0"/>
              <a:t>Easy tap targets</a:t>
            </a:r>
          </a:p>
          <a:p>
            <a:r>
              <a:rPr lang="en-US" dirty="0" smtClean="0"/>
              <a:t>No cryptic graphics/icons</a:t>
            </a:r>
          </a:p>
          <a:p>
            <a:r>
              <a:rPr lang="en-US" dirty="0" smtClean="0"/>
              <a:t>Simple, clean graphics and layout</a:t>
            </a:r>
          </a:p>
          <a:p>
            <a:r>
              <a:rPr lang="en-US" dirty="0" smtClean="0"/>
              <a:t>No deep nested menus</a:t>
            </a:r>
          </a:p>
          <a:p>
            <a:r>
              <a:rPr lang="en-US" dirty="0" smtClean="0"/>
              <a:t>Large, easy-to-read (and expandable) maps</a:t>
            </a:r>
            <a:endParaRPr lang="en-US" dirty="0"/>
          </a:p>
        </p:txBody>
      </p:sp>
      <p:sp>
        <p:nvSpPr>
          <p:cNvPr id="3" name="Date Placeholder 2"/>
          <p:cNvSpPr>
            <a:spLocks noGrp="1"/>
          </p:cNvSpPr>
          <p:nvPr>
            <p:ph type="dt" sz="half" idx="10"/>
          </p:nvPr>
        </p:nvSpPr>
        <p:spPr/>
        <p:txBody>
          <a:bodyPr/>
          <a:lstStyle/>
          <a:p>
            <a:fld id="{DEC3F63D-ACCE-B143-86E2-D4F99C5A93DE}" type="datetime1">
              <a:rPr lang="en-US" smtClean="0"/>
              <a:t>5/27/16</a:t>
            </a:fld>
            <a:endParaRPr lang="en-US"/>
          </a:p>
        </p:txBody>
      </p:sp>
      <p:sp>
        <p:nvSpPr>
          <p:cNvPr id="4" name="Slide Number Placeholder 3"/>
          <p:cNvSpPr>
            <a:spLocks noGrp="1"/>
          </p:cNvSpPr>
          <p:nvPr>
            <p:ph type="sldNum" sz="quarter" idx="12"/>
          </p:nvPr>
        </p:nvSpPr>
        <p:spPr/>
        <p:txBody>
          <a:bodyPr/>
          <a:lstStyle/>
          <a:p>
            <a:fld id="{F627037C-2468-3C49-89E1-BEF3B96F4C47}" type="slidenum">
              <a:rPr lang="en-US" smtClean="0"/>
              <a:t>9</a:t>
            </a:fld>
            <a:endParaRPr lang="en-US"/>
          </a:p>
        </p:txBody>
      </p:sp>
    </p:spTree>
    <p:extLst>
      <p:ext uri="{BB962C8B-B14F-4D97-AF65-F5344CB8AC3E}">
        <p14:creationId xmlns:p14="http://schemas.microsoft.com/office/powerpoint/2010/main" val="15802569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What should it sound like?</a:t>
            </a:r>
            <a:endParaRPr lang="en-US" dirty="0"/>
          </a:p>
        </p:txBody>
      </p:sp>
      <p:sp>
        <p:nvSpPr>
          <p:cNvPr id="3" name="Content Placeholder 2"/>
          <p:cNvSpPr>
            <a:spLocks noGrp="1"/>
          </p:cNvSpPr>
          <p:nvPr>
            <p:ph idx="1"/>
          </p:nvPr>
        </p:nvSpPr>
        <p:spPr/>
        <p:txBody>
          <a:bodyPr/>
          <a:lstStyle/>
          <a:p>
            <a:r>
              <a:rPr lang="en-US" dirty="0" smtClean="0"/>
              <a:t>All functions available at top-level menu</a:t>
            </a:r>
          </a:p>
          <a:p>
            <a:r>
              <a:rPr lang="en-US" dirty="0" smtClean="0"/>
              <a:t>Non-verbal (</a:t>
            </a:r>
            <a:r>
              <a:rPr lang="en-US" dirty="0" err="1" smtClean="0"/>
              <a:t>earcon</a:t>
            </a:r>
            <a:r>
              <a:rPr lang="en-US" dirty="0" smtClean="0"/>
              <a:t>) audio to trigger input response</a:t>
            </a:r>
          </a:p>
          <a:p>
            <a:r>
              <a:rPr lang="en-US" dirty="0" smtClean="0"/>
              <a:t>Short, concise prompts</a:t>
            </a:r>
          </a:p>
          <a:p>
            <a:r>
              <a:rPr lang="en-US" dirty="0" smtClean="0"/>
              <a:t>Verbal output in TTS</a:t>
            </a:r>
          </a:p>
          <a:p>
            <a:pPr lvl="1"/>
            <a:r>
              <a:rPr lang="en-US" dirty="0" smtClean="0"/>
              <a:t>Pre-recorded speech not necessary</a:t>
            </a:r>
          </a:p>
          <a:p>
            <a:r>
              <a:rPr lang="en-US" dirty="0" smtClean="0"/>
              <a:t>Spoken and displayed text should match</a:t>
            </a:r>
          </a:p>
          <a:p>
            <a:r>
              <a:rPr lang="en-US" smtClean="0"/>
              <a:t>&gt;2 </a:t>
            </a:r>
            <a:r>
              <a:rPr lang="en-US" dirty="0" smtClean="0"/>
              <a:t>choices presented one-by-one so each one can be heard</a:t>
            </a:r>
          </a:p>
          <a:p>
            <a:r>
              <a:rPr lang="en-US" dirty="0" smtClean="0"/>
              <a:t>Naturally worded inputs should be understood by ASR and NLU</a:t>
            </a:r>
          </a:p>
          <a:p>
            <a:endParaRPr lang="en-US" dirty="0"/>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4" name="Date Placeholder 3"/>
          <p:cNvSpPr>
            <a:spLocks noGrp="1"/>
          </p:cNvSpPr>
          <p:nvPr>
            <p:ph type="dt" sz="half" idx="10"/>
          </p:nvPr>
        </p:nvSpPr>
        <p:spPr/>
        <p:txBody>
          <a:bodyPr/>
          <a:lstStyle/>
          <a:p>
            <a:fld id="{4A0AF503-6D84-2141-BEDF-EB5ECFB35498}" type="datetime1">
              <a:rPr lang="en-US" smtClean="0"/>
              <a:t>5/27/16</a:t>
            </a:fld>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10</a:t>
            </a:fld>
            <a:endParaRPr lang="en-US"/>
          </a:p>
        </p:txBody>
      </p:sp>
    </p:spTree>
    <p:extLst>
      <p:ext uri="{BB962C8B-B14F-4D97-AF65-F5344CB8AC3E}">
        <p14:creationId xmlns:p14="http://schemas.microsoft.com/office/powerpoint/2010/main" val="1004090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Takeaways</a:t>
            </a:r>
            <a:endParaRPr lang="en-US" dirty="0"/>
          </a:p>
        </p:txBody>
      </p:sp>
      <p:sp>
        <p:nvSpPr>
          <p:cNvPr id="3" name="Content Placeholder 2"/>
          <p:cNvSpPr>
            <a:spLocks noGrp="1"/>
          </p:cNvSpPr>
          <p:nvPr>
            <p:ph idx="1"/>
          </p:nvPr>
        </p:nvSpPr>
        <p:spPr/>
        <p:txBody>
          <a:bodyPr/>
          <a:lstStyle/>
          <a:p>
            <a:r>
              <a:rPr lang="en-US" dirty="0" smtClean="0"/>
              <a:t>Keep it simple</a:t>
            </a:r>
          </a:p>
          <a:p>
            <a:r>
              <a:rPr lang="en-US" dirty="0" smtClean="0"/>
              <a:t>Coordinate TTS and on-screen display</a:t>
            </a:r>
          </a:p>
          <a:p>
            <a:r>
              <a:rPr lang="en-US" dirty="0" smtClean="0"/>
              <a:t>Minimize glance time (per input, and overall per task)</a:t>
            </a:r>
          </a:p>
          <a:p>
            <a:r>
              <a:rPr lang="en-US" b="1" dirty="0" smtClean="0"/>
              <a:t>Use each modality to its best advantage</a:t>
            </a:r>
          </a:p>
          <a:p>
            <a:endParaRPr lang="en-US" dirty="0" smtClean="0"/>
          </a:p>
        </p:txBody>
      </p:sp>
      <p:sp>
        <p:nvSpPr>
          <p:cNvPr id="5" name="Footer Placeholder 4"/>
          <p:cNvSpPr>
            <a:spLocks noGrp="1"/>
          </p:cNvSpPr>
          <p:nvPr>
            <p:ph type="ftr" sz="quarter" idx="11"/>
          </p:nvPr>
        </p:nvSpPr>
        <p:spPr/>
        <p:txBody>
          <a:bodyPr/>
          <a:lstStyle/>
          <a:p>
            <a:r>
              <a:rPr lang="en-US" smtClean="0"/>
              <a:t>Lisa Falkson, Lead Voice UX Designer at NextEV</a:t>
            </a:r>
            <a:endParaRPr lang="en-US"/>
          </a:p>
        </p:txBody>
      </p:sp>
      <p:sp>
        <p:nvSpPr>
          <p:cNvPr id="4" name="Date Placeholder 3"/>
          <p:cNvSpPr>
            <a:spLocks noGrp="1"/>
          </p:cNvSpPr>
          <p:nvPr>
            <p:ph type="dt" sz="half" idx="10"/>
          </p:nvPr>
        </p:nvSpPr>
        <p:spPr/>
        <p:txBody>
          <a:bodyPr/>
          <a:lstStyle/>
          <a:p>
            <a:fld id="{10221AB0-8BFA-0A4B-9A40-DDFDE3088B69}" type="datetime1">
              <a:rPr lang="en-US" smtClean="0"/>
              <a:t>5/27/16</a:t>
            </a:fld>
            <a:endParaRPr lang="en-US"/>
          </a:p>
        </p:txBody>
      </p:sp>
      <p:sp>
        <p:nvSpPr>
          <p:cNvPr id="6" name="Slide Number Placeholder 5"/>
          <p:cNvSpPr>
            <a:spLocks noGrp="1"/>
          </p:cNvSpPr>
          <p:nvPr>
            <p:ph type="sldNum" sz="quarter" idx="12"/>
          </p:nvPr>
        </p:nvSpPr>
        <p:spPr/>
        <p:txBody>
          <a:bodyPr/>
          <a:lstStyle/>
          <a:p>
            <a:fld id="{F627037C-2468-3C49-89E1-BEF3B96F4C47}" type="slidenum">
              <a:rPr lang="en-US" smtClean="0"/>
              <a:t>11</a:t>
            </a:fld>
            <a:endParaRPr lang="en-US"/>
          </a:p>
        </p:txBody>
      </p:sp>
    </p:spTree>
    <p:extLst>
      <p:ext uri="{BB962C8B-B14F-4D97-AF65-F5344CB8AC3E}">
        <p14:creationId xmlns:p14="http://schemas.microsoft.com/office/powerpoint/2010/main" val="18057582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77108" y="1559170"/>
            <a:ext cx="9144000" cy="2039816"/>
          </a:xfrm>
        </p:spPr>
        <p:txBody>
          <a:bodyPr>
            <a:normAutofit/>
          </a:bodyPr>
          <a:lstStyle/>
          <a:p>
            <a:r>
              <a:rPr lang="en-US" b="1" dirty="0" smtClean="0"/>
              <a:t>Contact me!</a:t>
            </a:r>
          </a:p>
          <a:p>
            <a:r>
              <a:rPr lang="en-US" dirty="0" err="1" smtClean="0"/>
              <a:t>lisa.falkson@nextev.com</a:t>
            </a:r>
            <a:endParaRPr lang="en-US" dirty="0" smtClean="0"/>
          </a:p>
          <a:p>
            <a:r>
              <a:rPr lang="en-US" dirty="0" smtClean="0"/>
              <a:t>Twitter:@</a:t>
            </a:r>
            <a:r>
              <a:rPr lang="en-US" dirty="0" err="1" smtClean="0"/>
              <a:t>LisaFalkson</a:t>
            </a:r>
            <a:endParaRPr lang="en-US" dirty="0" smtClean="0"/>
          </a:p>
          <a:p>
            <a:r>
              <a:rPr lang="en-US" dirty="0"/>
              <a:t>https://</a:t>
            </a:r>
            <a:r>
              <a:rPr lang="en-US" dirty="0" err="1"/>
              <a:t>www.linkedin.com</a:t>
            </a:r>
            <a:r>
              <a:rPr lang="en-US" dirty="0"/>
              <a:t>/in/</a:t>
            </a:r>
            <a:r>
              <a:rPr lang="en-US" b="1" dirty="0" err="1"/>
              <a:t>lisafalkson</a:t>
            </a:r>
            <a:endParaRPr lang="en-US" dirty="0" smtClean="0"/>
          </a:p>
        </p:txBody>
      </p:sp>
      <p:sp>
        <p:nvSpPr>
          <p:cNvPr id="5" name="object 5"/>
          <p:cNvSpPr/>
          <p:nvPr/>
        </p:nvSpPr>
        <p:spPr>
          <a:xfrm>
            <a:off x="2803950" y="3718192"/>
            <a:ext cx="6810132" cy="1019033"/>
          </a:xfrm>
          <a:prstGeom prst="rect">
            <a:avLst/>
          </a:prstGeom>
          <a:blipFill>
            <a:blip r:embed="rId3" cstate="print"/>
            <a:stretch>
              <a:fillRect/>
            </a:stretch>
          </a:blipFill>
        </p:spPr>
        <p:txBody>
          <a:bodyPr wrap="square" lIns="0" tIns="0" rIns="0" bIns="0" rtlCol="0">
            <a:noAutofit/>
          </a:bodyPr>
          <a:lstStyle/>
          <a:p>
            <a:endParaRPr sz="1631">
              <a:latin typeface="Arial" panose="020B060402020202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1199099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23314</TotalTime>
  <Words>688</Words>
  <Application>Microsoft Macintosh PowerPoint</Application>
  <PresentationFormat>Widescreen</PresentationFormat>
  <Paragraphs>110</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宋体</vt:lpstr>
      <vt:lpstr>Office Theme</vt:lpstr>
      <vt:lpstr>Optimizing Multimodal Interfaces for Speech Systems in the Automobile</vt:lpstr>
      <vt:lpstr>The Problem</vt:lpstr>
      <vt:lpstr>Speech systems in the automobile</vt:lpstr>
      <vt:lpstr>The Price of Popularity</vt:lpstr>
      <vt:lpstr>Evaluation of Current Systems1</vt:lpstr>
      <vt:lpstr>The Design Challenge</vt:lpstr>
      <vt:lpstr>What is good multimodal design?</vt:lpstr>
      <vt:lpstr>Use each modality for its best purpose</vt:lpstr>
      <vt:lpstr>So… What should it look like?</vt:lpstr>
      <vt:lpstr>And…  What should it sound like?</vt:lpstr>
      <vt:lpstr>Takeaways</vt:lpstr>
      <vt:lpstr>PowerPoint Presentation</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Optimizing Multimodal Interfaces for Speech Systems in the Automobile</dc:title>
  <dc:creator>Microsoft Office User</dc:creator>
  <cp:lastModifiedBy>Lisa Falkson</cp:lastModifiedBy>
  <cp:revision>43</cp:revision>
  <dcterms:created xsi:type="dcterms:W3CDTF">2016-01-14T18:52:03Z</dcterms:created>
  <dcterms:modified xsi:type="dcterms:W3CDTF">2016-05-27T17:15:03Z</dcterms:modified>
</cp:coreProperties>
</file>