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63" r:id="rId2"/>
  </p:sldMasterIdLst>
  <p:notesMasterIdLst>
    <p:notesMasterId r:id="rId33"/>
  </p:notesMasterIdLst>
  <p:handoutMasterIdLst>
    <p:handoutMasterId r:id="rId34"/>
  </p:handoutMasterIdLst>
  <p:sldIdLst>
    <p:sldId id="672" r:id="rId3"/>
    <p:sldId id="741" r:id="rId4"/>
    <p:sldId id="742" r:id="rId5"/>
    <p:sldId id="684" r:id="rId6"/>
    <p:sldId id="743" r:id="rId7"/>
    <p:sldId id="744" r:id="rId8"/>
    <p:sldId id="727" r:id="rId9"/>
    <p:sldId id="749" r:id="rId10"/>
    <p:sldId id="746" r:id="rId11"/>
    <p:sldId id="747" r:id="rId12"/>
    <p:sldId id="748" r:id="rId13"/>
    <p:sldId id="754" r:id="rId14"/>
    <p:sldId id="711" r:id="rId15"/>
    <p:sldId id="710" r:id="rId16"/>
    <p:sldId id="712" r:id="rId17"/>
    <p:sldId id="678" r:id="rId18"/>
    <p:sldId id="755" r:id="rId19"/>
    <p:sldId id="715" r:id="rId20"/>
    <p:sldId id="716" r:id="rId21"/>
    <p:sldId id="717" r:id="rId22"/>
    <p:sldId id="718" r:id="rId23"/>
    <p:sldId id="733" r:id="rId24"/>
    <p:sldId id="719" r:id="rId25"/>
    <p:sldId id="720" r:id="rId26"/>
    <p:sldId id="721" r:id="rId27"/>
    <p:sldId id="750" r:id="rId28"/>
    <p:sldId id="723" r:id="rId29"/>
    <p:sldId id="724" r:id="rId30"/>
    <p:sldId id="751" r:id="rId31"/>
    <p:sldId id="732" r:id="rId3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right, Kim" initials="" lastIdx="44" clrIdx="0"/>
  <p:cmAuthor id="1" name="Padalecki, Susan S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  <a:srgbClr val="0000CC"/>
    <a:srgbClr val="3399FF"/>
    <a:srgbClr val="339966"/>
    <a:srgbClr val="FFFFFF"/>
    <a:srgbClr val="000000"/>
    <a:srgbClr val="FFFF99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823" autoAdjust="0"/>
    <p:restoredTop sz="98074" autoAdjust="0"/>
  </p:normalViewPr>
  <p:slideViewPr>
    <p:cSldViewPr>
      <p:cViewPr>
        <p:scale>
          <a:sx n="150" d="100"/>
          <a:sy n="150" d="100"/>
        </p:scale>
        <p:origin x="-2648" y="-1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582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6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0431" tIns="45215" rIns="90431" bIns="452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351AB0D-F897-479D-B063-F449A589B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426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0431" tIns="45215" rIns="90431" bIns="452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0431" tIns="45215" rIns="90431" bIns="452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B91558F-CEE5-42AE-9187-E3A8BCED5E3D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5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31" tIns="45215" rIns="90431" bIns="45215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0431" tIns="45215" rIns="90431" bIns="45215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0431" tIns="45215" rIns="90431" bIns="452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0431" tIns="45215" rIns="90431" bIns="452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E772C1-D0C7-4931-A637-E4232CF9D9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0388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Relationship Id="rId3" Type="http://schemas.openxmlformats.org/officeDocument/2006/relationships/hyperlink" Target="http://www.nature.com/nchembio/journal/v2/n12/full/nchembio839.html" TargetMode="Externa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solidFill>
            <a:srgbClr val="FFFFFF"/>
          </a:solidFill>
          <a:ln/>
        </p:spPr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2059"/>
            <a:r>
              <a:rPr lang="en-US" sz="1400">
                <a:solidFill>
                  <a:srgbClr val="000000"/>
                </a:solidFill>
                <a:latin typeface="Lucida Grande" charset="0"/>
                <a:ea typeface="ＭＳ Ｐゴシック" charset="0"/>
                <a:sym typeface="Lucida Grande" charset="0"/>
              </a:rPr>
              <a:t>Modification of images from David Bumcrot, Muthiah Manoharan, Victor Koteliansky &amp; Dinah W Y Sah  (2006) </a:t>
            </a:r>
            <a:r>
              <a:rPr lang="en-US" sz="1400" u="sng">
                <a:solidFill>
                  <a:srgbClr val="009999"/>
                </a:solidFill>
                <a:latin typeface="Lucida Grande" charset="0"/>
                <a:ea typeface="ＭＳ Ｐゴシック" charset="0"/>
                <a:sym typeface="Lucida Grande" charset="0"/>
                <a:hlinkClick r:id="rId3"/>
              </a:rPr>
              <a:t>RNAi therapeutics: a potential new class of pharmaceutical drugs</a:t>
            </a:r>
            <a:r>
              <a:rPr lang="en-US" sz="1400">
                <a:solidFill>
                  <a:srgbClr val="000000"/>
                </a:solidFill>
                <a:latin typeface="Lucida Grande" charset="0"/>
                <a:ea typeface="ＭＳ Ｐゴシック" charset="0"/>
                <a:sym typeface="Lucida Grande" charset="0"/>
              </a:rPr>
              <a:t>. Nature Chemical Biology 2:711 - 719.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6F62C-0C3F-4D24-8E23-C76B0958B17B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BB029-EF6D-4D5D-94D6-7583B3E491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9DCE0-DB73-45A7-A993-A126324F103C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6B822-39E2-4D1B-B801-7DF2BA72DC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5CE10-8933-493F-BC70-FDF637EB9597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F1388-69EA-4BBE-A457-0FFCA05EF5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1A34B-B1DF-4680-A461-ACF7C201C0BB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BB946-0E80-4F40-9A90-A15C24B6B5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1B09D-6008-4FF9-9630-7AB83515299A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AFE35-B3A3-4852-898C-4FED4D724D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D899D-4004-4CC8-AEA8-D6B4927059C1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1BE53-51B4-4286-9751-CB85E5AF61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AFD25-30DA-4A05-9FC4-591ECAF9E848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5A31B-704F-4B55-9AE1-DD5A9FE72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495F-884B-40E1-931D-C7A78E686214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74F02-1976-4D51-9833-DBFBAE02BB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FC5CD-C84D-4C00-9316-1FF63DE7D8A1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41B17-DD4C-49FF-BA2E-413DE130A8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4A212-591A-4991-91D8-2D271E653837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EC4D4-57BA-4D29-9597-4E8C9C412D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E62E3-4989-4989-83CD-0F4C2105EE3D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2834D-B2F5-49AE-A407-7BDE7FCD76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5" descr="Updated CTRC_UTMed_HSCSA_1 6271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5410200"/>
            <a:ext cx="27432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69686-FE85-44A6-BE76-0190FAA94011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5F6A2-70C3-4D62-AEE9-3D5D04AD09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FAF29E-BE6B-4705-BBE5-E43A96686E7A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87B77-8D82-4636-8E54-B0999CE470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E03D25-2196-4573-A9D7-9873298130E6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1E223-AE3A-4725-A459-1AEFE2EF8A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69686-FE85-44A6-BE76-0190FAA94011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5F6A2-70C3-4D62-AEE9-3D5D04AD09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69686-FE85-44A6-BE76-0190FAA94011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5F6A2-70C3-4D62-AEE9-3D5D04AD09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3259CC-A151-4080-9F3E-5DC7B757E69B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50E4BE-B5CF-4637-9A1A-1F6B431C331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69686-FE85-44A6-BE76-0190FAA94011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5F6A2-70C3-4D62-AEE9-3D5D04AD09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8F8629-C8B2-48E3-95D9-DF7F419F73AE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BFF41-0EDB-4155-A2DE-4C40FA8A8BA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31ACDB-09D3-45C8-81AB-E353C3FFBB3B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C910DC-C641-410B-BB1C-A0541BE94E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E0D76-DC5E-4378-9A86-1E163CDD82B6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52120-3748-46E7-92EB-3349E8600E3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2FEEFE-AF5E-4FA9-A070-F09A5BFD7D66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E2319C-FC42-4D50-B20E-48660673D60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/>
          <p:nvPr userDrawn="1"/>
        </p:nvSpPr>
        <p:spPr>
          <a:xfrm>
            <a:off x="-28575" y="0"/>
            <a:ext cx="9172575" cy="8382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1" descr="CTRC_UTMed_HSC_H_color&amp; whit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38100"/>
            <a:ext cx="16002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5"/>
          <p:cNvCxnSpPr/>
          <p:nvPr userDrawn="1"/>
        </p:nvCxnSpPr>
        <p:spPr>
          <a:xfrm>
            <a:off x="-76200" y="838200"/>
            <a:ext cx="9324975" cy="0"/>
          </a:xfrm>
          <a:prstGeom prst="line">
            <a:avLst/>
          </a:prstGeom>
          <a:ln w="635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248400" cy="639762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148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421341" y="6394450"/>
            <a:ext cx="5943600" cy="463550"/>
          </a:xfrm>
        </p:spPr>
        <p:txBody>
          <a:bodyPr>
            <a:noAutofit/>
          </a:bodyPr>
          <a:lstStyle>
            <a:lvl1pPr>
              <a:defRPr sz="1400" i="1"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Updated CTRC_UTMed_HSCSA_1 6271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6242050"/>
            <a:ext cx="129540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/>
          <p:nvPr userDrawn="1"/>
        </p:nvSpPr>
        <p:spPr>
          <a:xfrm>
            <a:off x="1790700" y="23813"/>
            <a:ext cx="55626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2E6CB8"/>
                </a:solidFill>
                <a:latin typeface="+mn-lt"/>
                <a:cs typeface="+mn-cs"/>
              </a:rPr>
              <a:t>Director’s Overview</a:t>
            </a:r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57200" y="990600"/>
            <a:ext cx="8229600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421341" y="6394450"/>
            <a:ext cx="5943600" cy="463550"/>
          </a:xfrm>
        </p:spPr>
        <p:txBody>
          <a:bodyPr>
            <a:noAutofit/>
          </a:bodyPr>
          <a:lstStyle>
            <a:lvl1pPr>
              <a:defRPr sz="1400" i="1"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57200" y="1676400"/>
            <a:ext cx="8229600" cy="38100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ECDCB-2429-4CBA-B4EB-991D3D85F6E4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AA86-C204-493A-98EC-A17842FB9D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able Placeholder 10"/>
          <p:cNvSpPr>
            <a:spLocks noGrp="1"/>
          </p:cNvSpPr>
          <p:nvPr>
            <p:ph type="tbl" sz="quarter" idx="13"/>
          </p:nvPr>
        </p:nvSpPr>
        <p:spPr>
          <a:xfrm>
            <a:off x="228600" y="1752600"/>
            <a:ext cx="7696200" cy="49530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CCB3B-C866-4387-A01F-35D8C34FC2B4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CEEBE-2787-443A-AE1B-740D83C00D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Updated CTRC_UTMed_HSCSA_1 6271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6242050"/>
            <a:ext cx="129540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/>
          <p:nvPr userDrawn="1"/>
        </p:nvSpPr>
        <p:spPr>
          <a:xfrm>
            <a:off x="1790700" y="23813"/>
            <a:ext cx="55626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2E6CB8"/>
                </a:solidFill>
                <a:latin typeface="+mn-lt"/>
                <a:cs typeface="+mn-cs"/>
              </a:rPr>
              <a:t>Director’s Overview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421341" y="6394450"/>
            <a:ext cx="5943600" cy="463550"/>
          </a:xfrm>
        </p:spPr>
        <p:txBody>
          <a:bodyPr>
            <a:noAutofit/>
          </a:bodyPr>
          <a:lstStyle>
            <a:lvl1pPr>
              <a:defRPr sz="1400" i="1"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28.xml"/><Relationship Id="rId18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3FAF29E-BE6B-4705-BBE5-E43A96686E7A}" type="datetimeFigureOut">
              <a:rPr lang="en-US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F87B77-8D82-4636-8E54-B0999CE470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3FAF29E-BE6B-4705-BBE5-E43A96686E7A}" type="datetimeFigureOut">
              <a:rPr lang="en-US" smtClean="0"/>
              <a:pPr>
                <a:defRPr/>
              </a:pPr>
              <a:t>8/8/16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8F87B77-8D82-4636-8E54-B0999CE470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690" r:id="rId14"/>
    <p:sldLayoutId id="2147483670" r:id="rId15"/>
    <p:sldLayoutId id="2147483671" r:id="rId16"/>
    <p:sldLayoutId id="2147483691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eg"/><Relationship Id="rId5" Type="http://schemas.openxmlformats.org/officeDocument/2006/relationships/image" Target="../media/image19.png"/><Relationship Id="rId6" Type="http://schemas.openxmlformats.org/officeDocument/2006/relationships/image" Target="../media/image20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png"/><Relationship Id="rId6" Type="http://schemas.openxmlformats.org/officeDocument/2006/relationships/image" Target="../media/image24.jpeg"/><Relationship Id="rId7" Type="http://schemas.openxmlformats.org/officeDocument/2006/relationships/image" Target="../media/image25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emf"/><Relationship Id="rId7" Type="http://schemas.openxmlformats.org/officeDocument/2006/relationships/image" Target="../media/image30.emf"/><Relationship Id="rId8" Type="http://schemas.openxmlformats.org/officeDocument/2006/relationships/image" Target="../media/image31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4" Type="http://schemas.openxmlformats.org/officeDocument/2006/relationships/image" Target="../media/image47.emf"/><Relationship Id="rId5" Type="http://schemas.openxmlformats.org/officeDocument/2006/relationships/image" Target="../media/image48.emf"/><Relationship Id="rId6" Type="http://schemas.openxmlformats.org/officeDocument/2006/relationships/image" Target="../media/image49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4" Type="http://schemas.openxmlformats.org/officeDocument/2006/relationships/image" Target="../media/image54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7.png"/><Relationship Id="rId5" Type="http://schemas.openxmlformats.org/officeDocument/2006/relationships/image" Target="../media/image58.emf"/><Relationship Id="rId6" Type="http://schemas.openxmlformats.org/officeDocument/2006/relationships/image" Target="../media/image59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Cell differentiation </a:t>
            </a:r>
            <a:r>
              <a:rPr lang="en-US" sz="3200" b="1" dirty="0" smtClean="0">
                <a:solidFill>
                  <a:schemeClr val="tx1"/>
                </a:solidFill>
              </a:rPr>
              <a:t>and differentiation therapy in </a:t>
            </a:r>
            <a:r>
              <a:rPr lang="en-US" sz="3200" b="1" dirty="0" err="1" smtClean="0">
                <a:solidFill>
                  <a:schemeClr val="tx1"/>
                </a:solidFill>
              </a:rPr>
              <a:t>neuroblastoma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8675" name="Subtitle 2"/>
          <p:cNvSpPr>
            <a:spLocks noGrp="1"/>
          </p:cNvSpPr>
          <p:nvPr>
            <p:ph type="subTitle" idx="1"/>
          </p:nvPr>
        </p:nvSpPr>
        <p:spPr>
          <a:xfrm>
            <a:off x="609600" y="3124200"/>
            <a:ext cx="7924800" cy="1905000"/>
          </a:xfrm>
        </p:spPr>
        <p:txBody>
          <a:bodyPr>
            <a:noAutofit/>
          </a:bodyPr>
          <a:lstStyle/>
          <a:p>
            <a:r>
              <a:rPr lang="en-US" sz="2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Liqin Du, MD, PhD</a:t>
            </a:r>
          </a:p>
          <a:p>
            <a:r>
              <a:rPr lang="en-US" sz="2600" dirty="0">
                <a:solidFill>
                  <a:srgbClr val="000000"/>
                </a:solidFill>
                <a:latin typeface="Arial" charset="0"/>
                <a:cs typeface="Arial" charset="0"/>
              </a:rPr>
              <a:t>Department of </a:t>
            </a:r>
            <a:r>
              <a:rPr lang="en-US" sz="2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Chemistry and Biochemistry</a:t>
            </a:r>
          </a:p>
          <a:p>
            <a:r>
              <a:rPr lang="en-US" sz="2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Texas State University</a:t>
            </a:r>
          </a:p>
          <a:p>
            <a:r>
              <a:rPr lang="en-US" sz="2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USA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6750" cy="868362"/>
          </a:xfrm>
        </p:spPr>
        <p:txBody>
          <a:bodyPr>
            <a:noAutofit/>
          </a:bodyPr>
          <a:lstStyle/>
          <a:p>
            <a:pPr>
              <a:lnSpc>
                <a:spcPts val="3280"/>
              </a:lnSpc>
            </a:pPr>
            <a:r>
              <a:rPr lang="en-US" sz="2800" dirty="0">
                <a:solidFill>
                  <a:srgbClr val="000000"/>
                </a:solidFill>
              </a:rPr>
              <a:t>Neuroblastoma is the 3</a:t>
            </a:r>
            <a:r>
              <a:rPr lang="en-US" sz="2800" baseline="30000" dirty="0">
                <a:solidFill>
                  <a:srgbClr val="000000"/>
                </a:solidFill>
              </a:rPr>
              <a:t>rd</a:t>
            </a:r>
            <a:r>
              <a:rPr lang="en-US" sz="2800" dirty="0">
                <a:solidFill>
                  <a:srgbClr val="000000"/>
                </a:solidFill>
              </a:rPr>
              <a:t> most lethal childhood cancer</a:t>
            </a:r>
            <a:endParaRPr lang="en-US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4" y="1397000"/>
            <a:ext cx="9051980" cy="54610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654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0"/>
            <a:ext cx="9144000" cy="5624086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495800" y="2971800"/>
            <a:ext cx="7016750" cy="8683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lnSpc>
                <a:spcPts val="2680"/>
              </a:lnSpc>
            </a:pPr>
            <a:endParaRPr lang="en-US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6750" cy="868362"/>
          </a:xfrm>
        </p:spPr>
        <p:txBody>
          <a:bodyPr>
            <a:noAutofit/>
          </a:bodyPr>
          <a:lstStyle/>
          <a:p>
            <a:pPr>
              <a:lnSpc>
                <a:spcPts val="3280"/>
              </a:lnSpc>
            </a:pPr>
            <a:r>
              <a:rPr lang="en-US" sz="2800" dirty="0" err="1">
                <a:solidFill>
                  <a:srgbClr val="000000"/>
                </a:solidFill>
              </a:rPr>
              <a:t>Neuroblastoma</a:t>
            </a:r>
            <a:r>
              <a:rPr lang="en-US" sz="2800" dirty="0">
                <a:solidFill>
                  <a:srgbClr val="000000"/>
                </a:solidFill>
              </a:rPr>
              <a:t> is originated from neural crest cells</a:t>
            </a:r>
            <a:endParaRPr lang="en-US" sz="28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40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6750" cy="639762"/>
          </a:xfrm>
        </p:spPr>
        <p:txBody>
          <a:bodyPr/>
          <a:lstStyle/>
          <a:p>
            <a:r>
              <a:rPr lang="en-US" sz="3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Cell differentiation in </a:t>
            </a:r>
            <a:r>
              <a:rPr lang="en-US" sz="30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neuroblastoma</a:t>
            </a:r>
            <a:endParaRPr lang="en-US" sz="30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227013" y="1219200"/>
            <a:ext cx="8718550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600"/>
              </a:spcAft>
              <a:buFontTx/>
              <a:buAutoNum type="arabicPeriod"/>
            </a:pPr>
            <a:r>
              <a:rPr lang="en-US" sz="2200" dirty="0" err="1">
                <a:solidFill>
                  <a:srgbClr val="000000"/>
                </a:solidFill>
              </a:rPr>
              <a:t>Neuroblastoma</a:t>
            </a:r>
            <a:r>
              <a:rPr lang="en-US" sz="2200" dirty="0">
                <a:solidFill>
                  <a:srgbClr val="000000"/>
                </a:solidFill>
              </a:rPr>
              <a:t> arises from neural crest precursor cells that fail to complete the process of differentiation. </a:t>
            </a:r>
          </a:p>
          <a:p>
            <a:pPr marL="457200" indent="-457200">
              <a:spcAft>
                <a:spcPts val="600"/>
              </a:spcAft>
              <a:buFontTx/>
              <a:buAutoNum type="arabicPeriod"/>
            </a:pPr>
            <a:r>
              <a:rPr lang="en-US" sz="2200" dirty="0">
                <a:solidFill>
                  <a:srgbClr val="000000"/>
                </a:solidFill>
              </a:rPr>
              <a:t>Terminal differentiation of </a:t>
            </a:r>
            <a:r>
              <a:rPr lang="en-US" sz="2200" dirty="0" err="1">
                <a:solidFill>
                  <a:srgbClr val="000000"/>
                </a:solidFill>
              </a:rPr>
              <a:t>neuroblastoma</a:t>
            </a:r>
            <a:r>
              <a:rPr lang="en-US" sz="2200" dirty="0">
                <a:solidFill>
                  <a:srgbClr val="000000"/>
                </a:solidFill>
              </a:rPr>
              <a:t> cells can be induced by differentiation agents.</a:t>
            </a:r>
          </a:p>
          <a:p>
            <a:pPr marL="457200" indent="-457200">
              <a:spcAft>
                <a:spcPts val="600"/>
              </a:spcAft>
              <a:buFontTx/>
              <a:buAutoNum type="arabicPeriod"/>
            </a:pPr>
            <a:r>
              <a:rPr lang="en-US" sz="2200" dirty="0">
                <a:solidFill>
                  <a:srgbClr val="000000"/>
                </a:solidFill>
              </a:rPr>
              <a:t>Differentiation agents have been applied in </a:t>
            </a:r>
            <a:r>
              <a:rPr lang="en-US" sz="2200" dirty="0" err="1">
                <a:solidFill>
                  <a:srgbClr val="000000"/>
                </a:solidFill>
              </a:rPr>
              <a:t>neuroblastoma</a:t>
            </a:r>
            <a:r>
              <a:rPr lang="en-US" sz="2200" dirty="0">
                <a:solidFill>
                  <a:srgbClr val="000000"/>
                </a:solidFill>
              </a:rPr>
              <a:t> therapy.</a:t>
            </a:r>
            <a:endParaRPr lang="en-US" sz="2200" b="1" dirty="0">
              <a:solidFill>
                <a:srgbClr val="000000"/>
              </a:solidFill>
            </a:endParaRPr>
          </a:p>
        </p:txBody>
      </p:sp>
      <p:grpSp>
        <p:nvGrpSpPr>
          <p:cNvPr id="32771" name="Group 50"/>
          <p:cNvGrpSpPr>
            <a:grpSpLocks/>
          </p:cNvGrpSpPr>
          <p:nvPr/>
        </p:nvGrpSpPr>
        <p:grpSpPr bwMode="auto">
          <a:xfrm>
            <a:off x="-76199" y="3505200"/>
            <a:ext cx="9220200" cy="3352800"/>
            <a:chOff x="30307" y="3429000"/>
            <a:chExt cx="9001441" cy="3172881"/>
          </a:xfrm>
        </p:grpSpPr>
        <p:grpSp>
          <p:nvGrpSpPr>
            <p:cNvPr id="32772" name="Group 5"/>
            <p:cNvGrpSpPr>
              <a:grpSpLocks/>
            </p:cNvGrpSpPr>
            <p:nvPr/>
          </p:nvGrpSpPr>
          <p:grpSpPr bwMode="auto">
            <a:xfrm>
              <a:off x="30307" y="3429000"/>
              <a:ext cx="9001441" cy="3172881"/>
              <a:chOff x="29097" y="3590334"/>
              <a:chExt cx="8642008" cy="3172881"/>
            </a:xfrm>
          </p:grpSpPr>
          <p:grpSp>
            <p:nvGrpSpPr>
              <p:cNvPr id="32775" name="Group 6"/>
              <p:cNvGrpSpPr>
                <a:grpSpLocks/>
              </p:cNvGrpSpPr>
              <p:nvPr/>
            </p:nvGrpSpPr>
            <p:grpSpPr bwMode="auto">
              <a:xfrm>
                <a:off x="29097" y="3590334"/>
                <a:ext cx="8642008" cy="3172881"/>
                <a:chOff x="-59663" y="3590330"/>
                <a:chExt cx="9001442" cy="3172881"/>
              </a:xfrm>
            </p:grpSpPr>
            <p:sp>
              <p:nvSpPr>
                <p:cNvPr id="10" name="Rectangle 9"/>
                <p:cNvSpPr/>
                <p:nvPr/>
              </p:nvSpPr>
              <p:spPr>
                <a:xfrm>
                  <a:off x="32483" y="3590330"/>
                  <a:ext cx="8909296" cy="317288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779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6281575" y="5663683"/>
                  <a:ext cx="1476056" cy="646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>
                      <a:solidFill>
                        <a:srgbClr val="000000"/>
                      </a:solidFill>
                    </a:rPr>
                    <a:t>Neurite</a:t>
                  </a:r>
                </a:p>
                <a:p>
                  <a:pPr algn="ctr"/>
                  <a:r>
                    <a:rPr lang="en-US">
                      <a:solidFill>
                        <a:srgbClr val="000000"/>
                      </a:solidFill>
                    </a:rPr>
                    <a:t>outgrowth</a:t>
                  </a:r>
                </a:p>
              </p:txBody>
            </p:sp>
            <p:sp>
              <p:nvSpPr>
                <p:cNvPr id="32780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6920431" y="4311134"/>
                  <a:ext cx="1837869" cy="11079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2200" b="1">
                      <a:solidFill>
                        <a:srgbClr val="000000"/>
                      </a:solidFill>
                    </a:rPr>
                    <a:t>Tumor growth arrest</a:t>
                  </a:r>
                </a:p>
              </p:txBody>
            </p:sp>
            <p:pic>
              <p:nvPicPr>
                <p:cNvPr id="32781" name="Picture 14"/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22259" y="4320235"/>
                  <a:ext cx="546082" cy="5119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782" name="Picture 15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1752171" y="5494090"/>
                  <a:ext cx="1174760" cy="11209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783" name="Picture 4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2635277" y="4734303"/>
                  <a:ext cx="815075" cy="6433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784" name="Picture 4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2443913" y="4170919"/>
                  <a:ext cx="815075" cy="6433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785" name="Picture 4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586443" y="4974296"/>
                  <a:ext cx="987078" cy="9399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0" name="Straight Arrow Connector 19"/>
                <p:cNvCxnSpPr/>
                <p:nvPr/>
              </p:nvCxnSpPr>
              <p:spPr>
                <a:xfrm flipH="1" flipV="1">
                  <a:off x="6214358" y="5718811"/>
                  <a:ext cx="401651" cy="295225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787" name="TextBox 20"/>
                <p:cNvSpPr txBox="1">
                  <a:spLocks noChangeArrowheads="1"/>
                </p:cNvSpPr>
                <p:nvPr/>
              </p:nvSpPr>
              <p:spPr bwMode="auto">
                <a:xfrm>
                  <a:off x="-59663" y="3737694"/>
                  <a:ext cx="1798493" cy="5701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US">
                      <a:solidFill>
                        <a:srgbClr val="000000"/>
                      </a:solidFill>
                    </a:rPr>
                    <a:t>Neural crest  precursor cells</a:t>
                  </a:r>
                </a:p>
              </p:txBody>
            </p:sp>
            <p:sp>
              <p:nvSpPr>
                <p:cNvPr id="32788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2569136" y="5871278"/>
                  <a:ext cx="1303482" cy="5447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en-US">
                      <a:solidFill>
                        <a:srgbClr val="000000"/>
                      </a:solidFill>
                    </a:rPr>
                    <a:t>Normal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en-US">
                      <a:solidFill>
                        <a:srgbClr val="000000"/>
                      </a:solidFill>
                    </a:rPr>
                    <a:t>neurons</a:t>
                  </a:r>
                </a:p>
              </p:txBody>
            </p:sp>
            <p:grpSp>
              <p:nvGrpSpPr>
                <p:cNvPr id="32789" name="Group 22"/>
                <p:cNvGrpSpPr>
                  <a:grpSpLocks/>
                </p:cNvGrpSpPr>
                <p:nvPr/>
              </p:nvGrpSpPr>
              <p:grpSpPr bwMode="auto">
                <a:xfrm>
                  <a:off x="857240" y="4588761"/>
                  <a:ext cx="1682496" cy="23675"/>
                  <a:chOff x="857241" y="4855461"/>
                  <a:chExt cx="1409679" cy="23675"/>
                </a:xfrm>
              </p:grpSpPr>
              <p:cxnSp>
                <p:nvCxnSpPr>
                  <p:cNvPr id="38" name="Straight Arrow Connector 37"/>
                  <p:cNvCxnSpPr/>
                  <p:nvPr/>
                </p:nvCxnSpPr>
                <p:spPr>
                  <a:xfrm flipV="1">
                    <a:off x="857831" y="4868099"/>
                    <a:ext cx="411011" cy="11110"/>
                  </a:xfrm>
                  <a:prstGeom prst="straightConnector1">
                    <a:avLst/>
                  </a:prstGeom>
                  <a:ln>
                    <a:solidFill>
                      <a:srgbClr val="873735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Arrow Connector 38"/>
                  <p:cNvCxnSpPr/>
                  <p:nvPr/>
                </p:nvCxnSpPr>
                <p:spPr>
                  <a:xfrm flipV="1">
                    <a:off x="1344660" y="4868099"/>
                    <a:ext cx="411011" cy="11110"/>
                  </a:xfrm>
                  <a:prstGeom prst="straightConnector1">
                    <a:avLst/>
                  </a:prstGeom>
                  <a:ln>
                    <a:solidFill>
                      <a:srgbClr val="873735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Arrow Connector 39"/>
                  <p:cNvCxnSpPr/>
                  <p:nvPr/>
                </p:nvCxnSpPr>
                <p:spPr>
                  <a:xfrm flipV="1">
                    <a:off x="1855431" y="4855401"/>
                    <a:ext cx="411011" cy="11110"/>
                  </a:xfrm>
                  <a:prstGeom prst="straightConnector1">
                    <a:avLst/>
                  </a:prstGeom>
                  <a:ln>
                    <a:solidFill>
                      <a:srgbClr val="873735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2790" name="Group 23"/>
                <p:cNvGrpSpPr>
                  <a:grpSpLocks/>
                </p:cNvGrpSpPr>
                <p:nvPr/>
              </p:nvGrpSpPr>
              <p:grpSpPr bwMode="auto">
                <a:xfrm rot="2737345">
                  <a:off x="359957" y="5498766"/>
                  <a:ext cx="1682496" cy="23675"/>
                  <a:chOff x="857241" y="4855461"/>
                  <a:chExt cx="1409679" cy="23675"/>
                </a:xfrm>
              </p:grpSpPr>
              <p:cxnSp>
                <p:nvCxnSpPr>
                  <p:cNvPr id="35" name="Straight Arrow Connector 34"/>
                  <p:cNvCxnSpPr/>
                  <p:nvPr/>
                </p:nvCxnSpPr>
                <p:spPr>
                  <a:xfrm flipV="1">
                    <a:off x="856330" y="4867552"/>
                    <a:ext cx="410927" cy="11113"/>
                  </a:xfrm>
                  <a:prstGeom prst="straightConnector1">
                    <a:avLst/>
                  </a:prstGeom>
                  <a:ln w="25400">
                    <a:solidFill>
                      <a:srgbClr val="000090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Arrow Connector 35"/>
                  <p:cNvCxnSpPr/>
                  <p:nvPr/>
                </p:nvCxnSpPr>
                <p:spPr>
                  <a:xfrm flipV="1">
                    <a:off x="1345347" y="4867947"/>
                    <a:ext cx="410928" cy="11112"/>
                  </a:xfrm>
                  <a:prstGeom prst="straightConnector1">
                    <a:avLst/>
                  </a:prstGeom>
                  <a:ln w="25400">
                    <a:solidFill>
                      <a:srgbClr val="000090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Arrow Connector 36"/>
                  <p:cNvCxnSpPr/>
                  <p:nvPr/>
                </p:nvCxnSpPr>
                <p:spPr>
                  <a:xfrm flipV="1">
                    <a:off x="1854928" y="4854602"/>
                    <a:ext cx="410928" cy="11112"/>
                  </a:xfrm>
                  <a:prstGeom prst="straightConnector1">
                    <a:avLst/>
                  </a:prstGeom>
                  <a:ln w="25400">
                    <a:solidFill>
                      <a:srgbClr val="000090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2791" name="Picture 4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584993" y="4073782"/>
                  <a:ext cx="987081" cy="9399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792" name="TextBox 25"/>
                <p:cNvSpPr txBox="1">
                  <a:spLocks noChangeArrowheads="1"/>
                </p:cNvSpPr>
                <p:nvPr/>
              </p:nvSpPr>
              <p:spPr bwMode="auto">
                <a:xfrm>
                  <a:off x="4980080" y="3676706"/>
                  <a:ext cx="2271517" cy="5993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ts val="1963"/>
                    </a:lnSpc>
                  </a:pPr>
                  <a:r>
                    <a:rPr lang="en-US">
                      <a:solidFill>
                        <a:srgbClr val="000000"/>
                      </a:solidFill>
                    </a:rPr>
                    <a:t>Differentiated </a:t>
                  </a:r>
                </a:p>
                <a:p>
                  <a:pPr algn="ctr">
                    <a:lnSpc>
                      <a:spcPts val="1963"/>
                    </a:lnSpc>
                  </a:pPr>
                  <a:r>
                    <a:rPr lang="en-US">
                      <a:solidFill>
                        <a:srgbClr val="000000"/>
                      </a:solidFill>
                    </a:rPr>
                    <a:t>cells</a:t>
                  </a:r>
                </a:p>
              </p:txBody>
            </p:sp>
            <p:sp>
              <p:nvSpPr>
                <p:cNvPr id="32793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3241772" y="4617465"/>
                  <a:ext cx="2422008" cy="5433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2000" b="1">
                      <a:solidFill>
                        <a:srgbClr val="000000"/>
                      </a:solidFill>
                    </a:rPr>
                    <a:t>Differentiation therapy</a:t>
                  </a:r>
                </a:p>
              </p:txBody>
            </p:sp>
            <p:cxnSp>
              <p:nvCxnSpPr>
                <p:cNvPr id="28" name="Straight Arrow Connector 27"/>
                <p:cNvCxnSpPr/>
                <p:nvPr/>
              </p:nvCxnSpPr>
              <p:spPr>
                <a:xfrm>
                  <a:off x="3536151" y="4588701"/>
                  <a:ext cx="1828864" cy="0"/>
                </a:xfrm>
                <a:prstGeom prst="straightConnector1">
                  <a:avLst/>
                </a:prstGeom>
                <a:ln>
                  <a:solidFill>
                    <a:srgbClr val="873735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795" name="TextBox 28"/>
                <p:cNvSpPr txBox="1">
                  <a:spLocks noChangeArrowheads="1"/>
                </p:cNvSpPr>
                <p:nvPr/>
              </p:nvSpPr>
              <p:spPr bwMode="auto">
                <a:xfrm>
                  <a:off x="3563237" y="4071494"/>
                  <a:ext cx="1849728" cy="5595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ts val="1775"/>
                    </a:lnSpc>
                  </a:pPr>
                  <a:r>
                    <a:rPr lang="en-US" sz="1900" b="1">
                      <a:solidFill>
                        <a:srgbClr val="000000"/>
                      </a:solidFill>
                    </a:rPr>
                    <a:t>Differentiation</a:t>
                  </a:r>
                </a:p>
                <a:p>
                  <a:pPr algn="ctr">
                    <a:lnSpc>
                      <a:spcPts val="1775"/>
                    </a:lnSpc>
                  </a:pPr>
                  <a:r>
                    <a:rPr lang="en-US" sz="1900" b="1">
                      <a:solidFill>
                        <a:srgbClr val="000000"/>
                      </a:solidFill>
                    </a:rPr>
                    <a:t>agents</a:t>
                  </a:r>
                </a:p>
              </p:txBody>
            </p:sp>
            <p:sp>
              <p:nvSpPr>
                <p:cNvPr id="32796" name="TextBox 29"/>
                <p:cNvSpPr txBox="1">
                  <a:spLocks noChangeArrowheads="1"/>
                </p:cNvSpPr>
                <p:nvPr/>
              </p:nvSpPr>
              <p:spPr bwMode="auto">
                <a:xfrm>
                  <a:off x="1891230" y="3693284"/>
                  <a:ext cx="1830624" cy="5701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US">
                      <a:solidFill>
                        <a:srgbClr val="000000"/>
                      </a:solidFill>
                    </a:rPr>
                    <a:t>Neuroblastoma cells</a:t>
                  </a:r>
                </a:p>
              </p:txBody>
            </p: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6373114" y="4771232"/>
                  <a:ext cx="819179" cy="0"/>
                </a:xfrm>
                <a:prstGeom prst="straightConnector1">
                  <a:avLst/>
                </a:prstGeom>
                <a:ln>
                  <a:solidFill>
                    <a:srgbClr val="873735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776" name="TextBox 7"/>
              <p:cNvSpPr txBox="1">
                <a:spLocks noChangeArrowheads="1"/>
              </p:cNvSpPr>
              <p:nvPr/>
            </p:nvSpPr>
            <p:spPr bwMode="auto">
              <a:xfrm rot="2611574">
                <a:off x="133499" y="5408578"/>
                <a:ext cx="1857875" cy="3847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900">
                    <a:solidFill>
                      <a:srgbClr val="000000"/>
                    </a:solidFill>
                  </a:rPr>
                  <a:t>Differentiation</a:t>
                </a:r>
              </a:p>
            </p:txBody>
          </p:sp>
          <p:sp>
            <p:nvSpPr>
              <p:cNvPr id="32777" name="TextBox 8"/>
              <p:cNvSpPr txBox="1">
                <a:spLocks noChangeArrowheads="1"/>
              </p:cNvSpPr>
              <p:nvPr/>
            </p:nvSpPr>
            <p:spPr bwMode="auto">
              <a:xfrm>
                <a:off x="721461" y="4621188"/>
                <a:ext cx="1950683" cy="5447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>
                    <a:solidFill>
                      <a:srgbClr val="000000"/>
                    </a:solidFill>
                  </a:rPr>
                  <a:t>Differentiation defects</a:t>
                </a:r>
              </a:p>
            </p:txBody>
          </p:sp>
        </p:grpSp>
        <p:sp>
          <p:nvSpPr>
            <p:cNvPr id="32773" name="TextBox 48"/>
            <p:cNvSpPr txBox="1">
              <a:spLocks noChangeArrowheads="1"/>
            </p:cNvSpPr>
            <p:nvPr/>
          </p:nvSpPr>
          <p:spPr bwMode="auto">
            <a:xfrm>
              <a:off x="5562600" y="4419600"/>
              <a:ext cx="533400" cy="2000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>
                  <a:solidFill>
                    <a:srgbClr val="000000"/>
                  </a:solidFill>
                </a:rPr>
                <a:t>Neuro</a:t>
              </a:r>
            </a:p>
          </p:txBody>
        </p:sp>
        <p:sp>
          <p:nvSpPr>
            <p:cNvPr id="32774" name="TextBox 49"/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533400" cy="2000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>
                  <a:solidFill>
                    <a:srgbClr val="000000"/>
                  </a:solidFill>
                </a:rPr>
                <a:t>Neuro</a:t>
              </a: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131028"/>
            <a:ext cx="8077200" cy="572697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1066800" y="152400"/>
            <a:ext cx="7016750" cy="8683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lnSpc>
                <a:spcPts val="3280"/>
              </a:lnSpc>
            </a:pPr>
            <a:r>
              <a:rPr lang="en-US" sz="2800" dirty="0">
                <a:solidFill>
                  <a:srgbClr val="000000"/>
                </a:solidFill>
              </a:rPr>
              <a:t>Cell differentiation in </a:t>
            </a:r>
            <a:r>
              <a:rPr lang="en-US" sz="2800" dirty="0" err="1">
                <a:solidFill>
                  <a:srgbClr val="000000"/>
                </a:solidFill>
              </a:rPr>
              <a:t>neuroblastoma</a:t>
            </a:r>
            <a:r>
              <a:rPr lang="en-US" sz="2800" dirty="0">
                <a:solidFill>
                  <a:srgbClr val="000000"/>
                </a:solidFill>
              </a:rPr>
              <a:t> is a complex, poorly understood process</a:t>
            </a:r>
            <a:endParaRPr lang="en-US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684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399" y="1219200"/>
            <a:ext cx="8709001" cy="56388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762000" y="152400"/>
            <a:ext cx="7620000" cy="8683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lnSpc>
                <a:spcPts val="3280"/>
              </a:lnSpc>
            </a:pPr>
            <a:r>
              <a:rPr lang="en-US" sz="2800" dirty="0">
                <a:solidFill>
                  <a:srgbClr val="000000"/>
                </a:solidFill>
              </a:rPr>
              <a:t>A limited number of  differentiation agents  are available for clinical application</a:t>
            </a:r>
            <a:endParaRPr lang="en-US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807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304800" y="812802"/>
            <a:ext cx="8610600" cy="1143000"/>
          </a:xfrm>
        </p:spPr>
        <p:txBody>
          <a:bodyPr/>
          <a:lstStyle/>
          <a:p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Differentiation agent</a:t>
            </a:r>
            <a:r>
              <a:rPr lang="en-US" sz="24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i="1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Cis</a:t>
            </a:r>
            <a:r>
              <a:rPr lang="en-US" sz="24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retinoic acid (RA) is the standard of care for high-risk </a:t>
            </a:r>
            <a:r>
              <a:rPr lang="en-US" sz="24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neuroblastoma</a:t>
            </a:r>
            <a:endParaRPr lang="en-US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819" name="Title 1"/>
          <p:cNvSpPr txBox="1">
            <a:spLocks/>
          </p:cNvSpPr>
          <p:nvPr/>
        </p:nvSpPr>
        <p:spPr bwMode="auto">
          <a:xfrm>
            <a:off x="762000" y="350838"/>
            <a:ext cx="7620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900" b="1" dirty="0">
                <a:solidFill>
                  <a:srgbClr val="000000"/>
                </a:solidFill>
              </a:rPr>
              <a:t>Differentiation therapy in </a:t>
            </a:r>
            <a:r>
              <a:rPr lang="en-US" sz="2900" b="1" dirty="0" err="1">
                <a:solidFill>
                  <a:srgbClr val="000000"/>
                </a:solidFill>
              </a:rPr>
              <a:t>neuroblastoma</a:t>
            </a:r>
            <a:endParaRPr lang="en-US" sz="2900" b="1" dirty="0">
              <a:solidFill>
                <a:srgbClr val="000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52400" y="5105400"/>
            <a:ext cx="8839200" cy="1752600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 fontAlgn="auto">
              <a:lnSpc>
                <a:spcPts val="24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Resistance to RA is common. More than 50% of the treated patients still develop recurrence. </a:t>
            </a:r>
          </a:p>
          <a:p>
            <a:pPr marL="457200" indent="-457200" algn="just" fontAlgn="auto">
              <a:lnSpc>
                <a:spcPts val="24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There is still lack of alternative differentiation agents to treat the resistant patients.</a:t>
            </a:r>
          </a:p>
          <a:p>
            <a:pPr marL="457200" indent="-457200" algn="just" fontAlgn="auto">
              <a:lnSpc>
                <a:spcPts val="24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Discovery of new differentiation agents has been very slow…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86000" y="2049463"/>
            <a:ext cx="4597400" cy="3055937"/>
            <a:chOff x="2286000" y="1828800"/>
            <a:chExt cx="4597400" cy="3055937"/>
          </a:xfrm>
        </p:grpSpPr>
        <p:grpSp>
          <p:nvGrpSpPr>
            <p:cNvPr id="34820" name="Group 1"/>
            <p:cNvGrpSpPr>
              <a:grpSpLocks/>
            </p:cNvGrpSpPr>
            <p:nvPr/>
          </p:nvGrpSpPr>
          <p:grpSpPr bwMode="auto">
            <a:xfrm>
              <a:off x="2286000" y="1828800"/>
              <a:ext cx="4572000" cy="3055937"/>
              <a:chOff x="2286000" y="1828800"/>
              <a:chExt cx="4572000" cy="3055898"/>
            </a:xfrm>
          </p:grpSpPr>
          <p:grpSp>
            <p:nvGrpSpPr>
              <p:cNvPr id="34822" name="Group 11"/>
              <p:cNvGrpSpPr>
                <a:grpSpLocks/>
              </p:cNvGrpSpPr>
              <p:nvPr/>
            </p:nvGrpSpPr>
            <p:grpSpPr bwMode="auto">
              <a:xfrm>
                <a:off x="2362200" y="1828800"/>
                <a:ext cx="4462254" cy="2895600"/>
                <a:chOff x="1308561" y="2997201"/>
                <a:chExt cx="5287267" cy="3611286"/>
              </a:xfrm>
            </p:grpSpPr>
            <p:grpSp>
              <p:nvGrpSpPr>
                <p:cNvPr id="34825" name="Group 14"/>
                <p:cNvGrpSpPr>
                  <a:grpSpLocks/>
                </p:cNvGrpSpPr>
                <p:nvPr/>
              </p:nvGrpSpPr>
              <p:grpSpPr bwMode="auto">
                <a:xfrm>
                  <a:off x="1308561" y="2997201"/>
                  <a:ext cx="5236727" cy="3611286"/>
                  <a:chOff x="1886527" y="1256156"/>
                  <a:chExt cx="6381355" cy="5030294"/>
                </a:xfrm>
              </p:grpSpPr>
              <p:grpSp>
                <p:nvGrpSpPr>
                  <p:cNvPr id="34827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1886527" y="1256156"/>
                    <a:ext cx="6381355" cy="5030294"/>
                    <a:chOff x="1523368" y="1261212"/>
                    <a:chExt cx="6381355" cy="5030294"/>
                  </a:xfrm>
                </p:grpSpPr>
                <p:pic>
                  <p:nvPicPr>
                    <p:cNvPr id="34830" name="Picture 19"/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rcRect/>
                    <a:stretch>
                      <a:fillRect/>
                    </a:stretch>
                  </p:blipFill>
                  <p:spPr bwMode="auto">
                    <a:xfrm>
                      <a:off x="1523368" y="1261212"/>
                      <a:ext cx="6316135" cy="503029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34831" name="TextBox 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54139" y="3732234"/>
                      <a:ext cx="2242818" cy="48120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tIns="0" bIns="0">
                      <a:spAutoFit/>
                    </a:bodyPr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No</a:t>
                      </a:r>
                      <a:r>
                        <a:rPr lang="en-US" i="1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>
                          <a:solidFill>
                            <a:srgbClr val="000000"/>
                          </a:solidFill>
                        </a:rPr>
                        <a:t>RA</a:t>
                      </a:r>
                    </a:p>
                  </p:txBody>
                </p:sp>
                <p:sp>
                  <p:nvSpPr>
                    <p:cNvPr id="34832" name="TextBox 2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56915" y="5151208"/>
                      <a:ext cx="5347808" cy="4812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tIns="0" bIns="0">
                      <a:spAutoFit/>
                    </a:bodyPr>
                    <a:lstStyle/>
                    <a:p>
                      <a:pPr algn="ctr"/>
                      <a:r>
                        <a:rPr lang="en-US" b="1">
                          <a:solidFill>
                            <a:srgbClr val="000000"/>
                          </a:solidFill>
                        </a:rPr>
                        <a:t>Years</a:t>
                      </a:r>
                    </a:p>
                  </p:txBody>
                </p:sp>
                <p:sp>
                  <p:nvSpPr>
                    <p:cNvPr id="34833" name="TextBox 22"/>
                    <p:cNvSpPr txBox="1">
                      <a:spLocks noChangeArrowheads="1"/>
                    </p:cNvSpPr>
                    <p:nvPr/>
                  </p:nvSpPr>
                  <p:spPr bwMode="auto">
                    <a:xfrm rot="-5400000">
                      <a:off x="86644" y="2757817"/>
                      <a:ext cx="3497927" cy="54011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Overall survival</a:t>
                      </a:r>
                    </a:p>
                  </p:txBody>
                </p:sp>
              </p:grpSp>
              <p:sp>
                <p:nvSpPr>
                  <p:cNvPr id="3482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6287461" y="1520908"/>
                    <a:ext cx="1980420" cy="6416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>
                        <a:solidFill>
                          <a:srgbClr val="000000"/>
                        </a:solidFill>
                      </a:rPr>
                      <a:t>P= 0.0006</a:t>
                    </a:r>
                  </a:p>
                </p:txBody>
              </p:sp>
              <p:sp>
                <p:nvSpPr>
                  <p:cNvPr id="34829" name="Text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23997" y="2836112"/>
                    <a:ext cx="1819537" cy="48120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>
                    <a:spAutoFit/>
                  </a:bodyPr>
                  <a:lstStyle/>
                  <a:p>
                    <a:pPr algn="ctr"/>
                    <a:r>
                      <a:rPr lang="en-US">
                        <a:solidFill>
                          <a:srgbClr val="000000"/>
                        </a:solidFill>
                      </a:rPr>
                      <a:t>RA</a:t>
                    </a:r>
                  </a:p>
                </p:txBody>
              </p:sp>
            </p:grpSp>
            <p:sp>
              <p:nvSpPr>
                <p:cNvPr id="14" name="Rectangle 13"/>
                <p:cNvSpPr/>
                <p:nvPr/>
              </p:nvSpPr>
              <p:spPr>
                <a:xfrm>
                  <a:off x="1308561" y="2997201"/>
                  <a:ext cx="5287267" cy="32004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4823" name="TextBox 25"/>
              <p:cNvSpPr txBox="1">
                <a:spLocks noChangeArrowheads="1"/>
              </p:cNvSpPr>
              <p:nvPr/>
            </p:nvSpPr>
            <p:spPr bwMode="auto">
              <a:xfrm>
                <a:off x="2286000" y="4330700"/>
                <a:ext cx="4572000" cy="55399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tIns="0" bIns="0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000000"/>
                    </a:solidFill>
                  </a:rPr>
                  <a:t>Years</a:t>
                </a:r>
              </a:p>
              <a:p>
                <a:pPr algn="ctr"/>
                <a:endParaRPr lang="en-US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362200" y="1828800"/>
                <a:ext cx="4462254" cy="256614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4818" name="TextBox 23"/>
            <p:cNvSpPr txBox="1">
              <a:spLocks noChangeArrowheads="1"/>
            </p:cNvSpPr>
            <p:nvPr/>
          </p:nvSpPr>
          <p:spPr bwMode="auto">
            <a:xfrm>
              <a:off x="2325687" y="4495800"/>
              <a:ext cx="4557713" cy="2143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en-US" sz="1400" dirty="0" err="1">
                  <a:solidFill>
                    <a:srgbClr val="000000"/>
                  </a:solidFill>
                </a:rPr>
                <a:t>Matthy</a:t>
              </a:r>
              <a:r>
                <a:rPr lang="en-US" sz="1400" dirty="0">
                  <a:solidFill>
                    <a:srgbClr val="000000"/>
                  </a:solidFill>
                </a:rPr>
                <a:t> KK, </a:t>
              </a:r>
              <a:r>
                <a:rPr lang="en-US" sz="1400" i="1" dirty="0">
                  <a:solidFill>
                    <a:srgbClr val="000000"/>
                  </a:solidFill>
                </a:rPr>
                <a:t>et al. J </a:t>
              </a:r>
              <a:r>
                <a:rPr lang="en-US" sz="1400" i="1" dirty="0" err="1">
                  <a:solidFill>
                    <a:srgbClr val="000000"/>
                  </a:solidFill>
                </a:rPr>
                <a:t>Clin</a:t>
              </a:r>
              <a:r>
                <a:rPr lang="en-US" sz="1400" i="1" dirty="0">
                  <a:solidFill>
                    <a:srgbClr val="000000"/>
                  </a:solidFill>
                </a:rPr>
                <a:t> </a:t>
              </a:r>
              <a:r>
                <a:rPr lang="en-US" sz="1400" i="1" dirty="0" err="1">
                  <a:solidFill>
                    <a:srgbClr val="000000"/>
                  </a:solidFill>
                </a:rPr>
                <a:t>Oncol</a:t>
              </a:r>
              <a:r>
                <a:rPr lang="en-US" sz="1400" dirty="0">
                  <a:solidFill>
                    <a:srgbClr val="000000"/>
                  </a:solidFill>
                </a:rPr>
                <a:t>. 2009; 27(7):1007-1013.</a:t>
              </a: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Research goal and approach</a:t>
            </a:r>
          </a:p>
        </p:txBody>
      </p:sp>
      <p:sp>
        <p:nvSpPr>
          <p:cNvPr id="38914" name="TextBox 4"/>
          <p:cNvSpPr txBox="1">
            <a:spLocks noChangeArrowheads="1"/>
          </p:cNvSpPr>
          <p:nvPr/>
        </p:nvSpPr>
        <p:spPr bwMode="auto">
          <a:xfrm>
            <a:off x="428625" y="3422650"/>
            <a:ext cx="848518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/>
            <a:r>
              <a:rPr lang="en-US" sz="2400">
                <a:solidFill>
                  <a:srgbClr val="000000"/>
                </a:solidFill>
              </a:rPr>
              <a:t>Develop a </a:t>
            </a:r>
            <a:r>
              <a:rPr lang="en-US" sz="2400" b="1">
                <a:solidFill>
                  <a:srgbClr val="000000"/>
                </a:solidFill>
              </a:rPr>
              <a:t>High-Content Screen </a:t>
            </a:r>
            <a:r>
              <a:rPr lang="en-US" sz="2400">
                <a:solidFill>
                  <a:srgbClr val="000000"/>
                </a:solidFill>
              </a:rPr>
              <a:t>to directly identify differentiation-inducing molecules (drugs or drug targets), based on quantification of </a:t>
            </a:r>
            <a:r>
              <a:rPr lang="en-US" sz="2400" b="1">
                <a:solidFill>
                  <a:srgbClr val="000000"/>
                </a:solidFill>
              </a:rPr>
              <a:t>neurite outgrowth </a:t>
            </a:r>
            <a:r>
              <a:rPr lang="en-US" sz="2400">
                <a:solidFill>
                  <a:srgbClr val="000000"/>
                </a:solidFill>
              </a:rPr>
              <a:t>− the morphological differentiation marker. </a:t>
            </a:r>
          </a:p>
        </p:txBody>
      </p:sp>
      <p:sp>
        <p:nvSpPr>
          <p:cNvPr id="38915" name="TextBox 5"/>
          <p:cNvSpPr txBox="1">
            <a:spLocks noChangeArrowheads="1"/>
          </p:cNvSpPr>
          <p:nvPr/>
        </p:nvSpPr>
        <p:spPr bwMode="auto">
          <a:xfrm>
            <a:off x="381000" y="1309687"/>
            <a:ext cx="1392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</a:rPr>
              <a:t>Goal:</a:t>
            </a:r>
          </a:p>
        </p:txBody>
      </p:sp>
      <p:sp>
        <p:nvSpPr>
          <p:cNvPr id="38916" name="TextBox 6"/>
          <p:cNvSpPr txBox="1">
            <a:spLocks noChangeArrowheads="1"/>
          </p:cNvSpPr>
          <p:nvPr/>
        </p:nvSpPr>
        <p:spPr bwMode="auto">
          <a:xfrm>
            <a:off x="381000" y="2971800"/>
            <a:ext cx="205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</a:rPr>
              <a:t>Approach: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1771650"/>
            <a:ext cx="8280400" cy="1276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60375" fontAlgn="auto">
              <a:spcBef>
                <a:spcPts val="0"/>
              </a:spcBef>
              <a:spcAft>
                <a:spcPts val="600"/>
              </a:spcAft>
              <a:tabLst>
                <a:tab pos="398463" algn="l"/>
                <a:tab pos="460375" algn="l"/>
              </a:tabLst>
              <a:defRPr/>
            </a:pPr>
            <a:r>
              <a:rPr lang="en-US" sz="2400" dirty="0">
                <a:solidFill>
                  <a:srgbClr val="000000"/>
                </a:solidFill>
                <a:latin typeface="+mn-lt"/>
                <a:cs typeface="+mn-cs"/>
              </a:rPr>
              <a:t>To identify more effective differentiation agents for treating </a:t>
            </a:r>
            <a:r>
              <a:rPr lang="en-US" sz="2400" dirty="0" err="1">
                <a:solidFill>
                  <a:srgbClr val="000000"/>
                </a:solidFill>
                <a:latin typeface="+mn-lt"/>
                <a:cs typeface="+mn-cs"/>
              </a:rPr>
              <a:t>neuroblastoma</a:t>
            </a:r>
            <a:r>
              <a:rPr lang="en-US" sz="2400" dirty="0">
                <a:solidFill>
                  <a:srgbClr val="000000"/>
                </a:solidFill>
                <a:latin typeface="+mn-lt"/>
                <a:cs typeface="+mn-cs"/>
              </a:rPr>
              <a:t>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40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089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6750" cy="639762"/>
          </a:xfrm>
        </p:spPr>
        <p:txBody>
          <a:bodyPr>
            <a:noAutofit/>
          </a:bodyPr>
          <a:lstStyle/>
          <a:p>
            <a:pPr>
              <a:lnSpc>
                <a:spcPts val="2880"/>
              </a:lnSpc>
            </a:pPr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dirty="0">
                <a:solidFill>
                  <a:srgbClr val="000000"/>
                </a:solidFill>
              </a:rPr>
              <a:t>igh-</a:t>
            </a: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>
                <a:solidFill>
                  <a:srgbClr val="000000"/>
                </a:solidFill>
              </a:rPr>
              <a:t>ontent </a:t>
            </a:r>
            <a:r>
              <a:rPr lang="en-US" sz="2800" dirty="0">
                <a:solidFill>
                  <a:srgbClr val="FF0000"/>
                </a:solidFill>
              </a:rPr>
              <a:t>S</a:t>
            </a:r>
            <a:r>
              <a:rPr lang="en-US" sz="2800" dirty="0">
                <a:solidFill>
                  <a:srgbClr val="000000"/>
                </a:solidFill>
              </a:rPr>
              <a:t>creening (</a:t>
            </a:r>
            <a:r>
              <a:rPr lang="en-US" sz="2800" dirty="0">
                <a:solidFill>
                  <a:srgbClr val="FF0000"/>
                </a:solidFill>
              </a:rPr>
              <a:t>HCS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381000" y="1524000"/>
            <a:ext cx="8403163" cy="52705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 smtClean="0">
                <a:solidFill>
                  <a:srgbClr val="000000"/>
                </a:solidFill>
              </a:rPr>
              <a:t>Definition: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is </a:t>
            </a:r>
            <a:r>
              <a:rPr lang="en-US" sz="2400" dirty="0">
                <a:solidFill>
                  <a:srgbClr val="000000"/>
                </a:solidFill>
              </a:rPr>
              <a:t>a method </a:t>
            </a:r>
            <a:r>
              <a:rPr lang="en-US" sz="2400" dirty="0" smtClean="0">
                <a:solidFill>
                  <a:srgbClr val="000000"/>
                </a:solidFill>
              </a:rPr>
              <a:t>to identify substances that alter the </a:t>
            </a:r>
            <a:r>
              <a:rPr lang="en-US" sz="2400" b="1" dirty="0" smtClean="0">
                <a:solidFill>
                  <a:srgbClr val="000000"/>
                </a:solidFill>
              </a:rPr>
              <a:t>visual</a:t>
            </a:r>
            <a:r>
              <a:rPr lang="en-US" sz="2400" dirty="0" smtClean="0">
                <a:solidFill>
                  <a:srgbClr val="000000"/>
                </a:solidFill>
              </a:rPr>
              <a:t> phenotype of a cell in a high-throughput manner.</a:t>
            </a:r>
          </a:p>
          <a:p>
            <a:pPr>
              <a:spcAft>
                <a:spcPts val="600"/>
              </a:spcAft>
            </a:pPr>
            <a:r>
              <a:rPr lang="en-US" sz="2400" b="1" u="sng" dirty="0" smtClean="0">
                <a:solidFill>
                  <a:srgbClr val="000000"/>
                </a:solidFill>
              </a:rPr>
              <a:t>General principle: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is </a:t>
            </a:r>
            <a:r>
              <a:rPr lang="en-US" sz="2400" dirty="0">
                <a:solidFill>
                  <a:srgbClr val="000000"/>
                </a:solidFill>
              </a:rPr>
              <a:t>a combination of </a:t>
            </a:r>
            <a:r>
              <a:rPr lang="en-US" sz="2400" dirty="0" smtClean="0">
                <a:solidFill>
                  <a:srgbClr val="000000"/>
                </a:solidFill>
              </a:rPr>
              <a:t>cell biology with automated microscopy and robotic handling.</a:t>
            </a:r>
          </a:p>
          <a:p>
            <a:r>
              <a:rPr lang="en-US" sz="2400" b="1" u="sng" dirty="0" smtClean="0">
                <a:solidFill>
                  <a:srgbClr val="000000"/>
                </a:solidFill>
              </a:rPr>
              <a:t>Readouts:</a:t>
            </a:r>
            <a:r>
              <a:rPr lang="en-US" sz="2400" dirty="0" smtClean="0">
                <a:solidFill>
                  <a:srgbClr val="000000"/>
                </a:solidFill>
              </a:rPr>
              <a:t> cell morphology, protein localization, cell cycle distribution, etc.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807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270337"/>
            <a:ext cx="861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Currently developed HCS approaches are mostly based on fluorescence signal associated with cells</a:t>
            </a:r>
            <a:br>
              <a:rPr lang="en-US" sz="2000" b="1" dirty="0"/>
            </a:br>
            <a:endParaRPr lang="en-US" sz="20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736602" y="2362200"/>
            <a:ext cx="2133600" cy="2133600"/>
            <a:chOff x="431800" y="2095500"/>
            <a:chExt cx="1790450" cy="1774182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287" y="2108200"/>
              <a:ext cx="1782963" cy="1761482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31800" y="2095500"/>
              <a:ext cx="1460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Localization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486400" y="2362200"/>
            <a:ext cx="2895600" cy="2133600"/>
            <a:chOff x="445076" y="3869682"/>
            <a:chExt cx="3554347" cy="255560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5076" y="3869682"/>
              <a:ext cx="3554347" cy="255560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457200" y="3940560"/>
              <a:ext cx="1297371" cy="44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bg1"/>
                  </a:solidFill>
                </a:rPr>
                <a:t>Neurite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098799" y="2362200"/>
            <a:ext cx="2209800" cy="2133600"/>
            <a:chOff x="2755352" y="2108202"/>
            <a:chExt cx="1717850" cy="176148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5352" y="2108202"/>
              <a:ext cx="1717850" cy="1761482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865088" y="2161018"/>
              <a:ext cx="995329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91440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Apoptosis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5590420" y="5159514"/>
            <a:ext cx="236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Signal sensitivity is an issue </a:t>
            </a:r>
            <a:endParaRPr lang="en-US" sz="2000" dirty="0"/>
          </a:p>
        </p:txBody>
      </p:sp>
      <p:sp>
        <p:nvSpPr>
          <p:cNvPr id="2" name="Right Arrow 1"/>
          <p:cNvSpPr/>
          <p:nvPr/>
        </p:nvSpPr>
        <p:spPr>
          <a:xfrm rot="16200000">
            <a:off x="6534150" y="4743450"/>
            <a:ext cx="647700" cy="304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6750" cy="639762"/>
          </a:xfrm>
        </p:spPr>
        <p:txBody>
          <a:bodyPr>
            <a:noAutofit/>
          </a:bodyPr>
          <a:lstStyle/>
          <a:p>
            <a:pPr>
              <a:lnSpc>
                <a:spcPts val="2880"/>
              </a:lnSpc>
            </a:pPr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dirty="0">
                <a:solidFill>
                  <a:srgbClr val="000000"/>
                </a:solidFill>
              </a:rPr>
              <a:t>igh-</a:t>
            </a: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>
                <a:solidFill>
                  <a:srgbClr val="000000"/>
                </a:solidFill>
              </a:rPr>
              <a:t>ontent </a:t>
            </a:r>
            <a:r>
              <a:rPr lang="en-US" sz="2800" dirty="0">
                <a:solidFill>
                  <a:srgbClr val="FF0000"/>
                </a:solidFill>
              </a:rPr>
              <a:t>S</a:t>
            </a:r>
            <a:r>
              <a:rPr lang="en-US" sz="2800" dirty="0">
                <a:solidFill>
                  <a:srgbClr val="000000"/>
                </a:solidFill>
              </a:rPr>
              <a:t>creening (</a:t>
            </a:r>
            <a:r>
              <a:rPr lang="en-US" sz="2800" dirty="0">
                <a:solidFill>
                  <a:srgbClr val="FF0000"/>
                </a:solidFill>
              </a:rPr>
              <a:t>HCS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083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 txBox="1">
            <a:spLocks/>
          </p:cNvSpPr>
          <p:nvPr/>
        </p:nvSpPr>
        <p:spPr bwMode="auto">
          <a:xfrm>
            <a:off x="600075" y="2720975"/>
            <a:ext cx="782796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Discovery of new differentiation agents has been very slow because of the lack of high-throughput screening approaches</a:t>
            </a:r>
          </a:p>
        </p:txBody>
      </p:sp>
      <p:sp>
        <p:nvSpPr>
          <p:cNvPr id="6" name="Bevel 5"/>
          <p:cNvSpPr/>
          <p:nvPr/>
        </p:nvSpPr>
        <p:spPr>
          <a:xfrm>
            <a:off x="431799" y="2667000"/>
            <a:ext cx="8303958" cy="1854022"/>
          </a:xfrm>
          <a:prstGeom prst="bevel">
            <a:avLst/>
          </a:prstGeom>
          <a:solidFill>
            <a:srgbClr val="FFFF00">
              <a:alpha val="0"/>
            </a:srgbClr>
          </a:solidFill>
          <a:ln>
            <a:solidFill>
              <a:schemeClr val="accent1">
                <a:shade val="95000"/>
                <a:satMod val="105000"/>
                <a:alpha val="5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867" name="Rectangle 6"/>
          <p:cNvSpPr>
            <a:spLocks noChangeArrowheads="1"/>
          </p:cNvSpPr>
          <p:nvPr/>
        </p:nvSpPr>
        <p:spPr bwMode="auto">
          <a:xfrm>
            <a:off x="609600" y="2889250"/>
            <a:ext cx="7848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/>
              <a:t>A more sensitive quantification approach is needed for high-throughput identification of new differentiation agents.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2744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009" y="1352490"/>
            <a:ext cx="2763709" cy="209767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3133" y="1407374"/>
            <a:ext cx="1749110" cy="148998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0120" y="3762915"/>
            <a:ext cx="1751306" cy="1490472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3935440" y="2324030"/>
            <a:ext cx="1975104" cy="0"/>
          </a:xfrm>
          <a:prstGeom prst="straightConnector1">
            <a:avLst/>
          </a:prstGeom>
          <a:ln w="50800">
            <a:solidFill>
              <a:schemeClr val="tx2">
                <a:lumMod val="60000"/>
                <a:lumOff val="40000"/>
              </a:schemeClr>
            </a:solidFill>
            <a:tailEnd type="arrow"/>
          </a:ln>
          <a:effectLst>
            <a:outerShdw blurRad="40000" dist="20000" dir="5400000" rotWithShape="0">
              <a:schemeClr val="tx2">
                <a:lumMod val="60000"/>
                <a:lumOff val="40000"/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858683" y="2975971"/>
            <a:ext cx="7406" cy="758952"/>
          </a:xfrm>
          <a:prstGeom prst="straightConnector1">
            <a:avLst/>
          </a:prstGeom>
          <a:ln w="50800">
            <a:solidFill>
              <a:schemeClr val="tx2">
                <a:lumMod val="60000"/>
                <a:lumOff val="40000"/>
              </a:schemeClr>
            </a:solidFill>
            <a:tailEnd type="arrow"/>
          </a:ln>
          <a:effectLst>
            <a:outerShdw blurRad="40000" dist="20000" dir="5400000" rotWithShape="0">
              <a:schemeClr val="tx2">
                <a:lumMod val="60000"/>
                <a:lumOff val="40000"/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59239" y="1552059"/>
            <a:ext cx="2046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Detect Phase-contrast images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10118" y="2952690"/>
            <a:ext cx="2005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Define </a:t>
            </a:r>
            <a:r>
              <a:rPr lang="en-US" sz="2000" dirty="0" err="1" smtClean="0">
                <a:solidFill>
                  <a:srgbClr val="000000"/>
                </a:solidFill>
              </a:rPr>
              <a:t>neurites</a:t>
            </a:r>
            <a:r>
              <a:rPr lang="en-US" sz="2000" dirty="0" smtClean="0">
                <a:solidFill>
                  <a:srgbClr val="000000"/>
                </a:solidFill>
              </a:rPr>
              <a:t> and cell bodies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054543" y="5221818"/>
            <a:ext cx="1814167" cy="369332"/>
            <a:chOff x="2364134" y="5238234"/>
            <a:chExt cx="1814166" cy="369332"/>
          </a:xfrm>
        </p:grpSpPr>
        <p:sp>
          <p:nvSpPr>
            <p:cNvPr id="30" name="Rectangle 29"/>
            <p:cNvSpPr/>
            <p:nvPr/>
          </p:nvSpPr>
          <p:spPr>
            <a:xfrm>
              <a:off x="2364134" y="5422900"/>
              <a:ext cx="403349" cy="63500"/>
            </a:xfrm>
            <a:prstGeom prst="rect">
              <a:avLst/>
            </a:prstGeom>
            <a:solidFill>
              <a:srgbClr val="D8D800">
                <a:alpha val="84000"/>
              </a:srgbClr>
            </a:solidFill>
            <a:ln>
              <a:solidFill>
                <a:srgbClr val="D8D8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55900" y="5238234"/>
              <a:ext cx="1422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Neurite</a:t>
              </a:r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054542" y="5521816"/>
            <a:ext cx="2459932" cy="369332"/>
            <a:chOff x="2364134" y="5594866"/>
            <a:chExt cx="2459932" cy="369332"/>
          </a:xfrm>
        </p:grpSpPr>
        <p:sp>
          <p:nvSpPr>
            <p:cNvPr id="33" name="Rectangle 32"/>
            <p:cNvSpPr/>
            <p:nvPr/>
          </p:nvSpPr>
          <p:spPr>
            <a:xfrm>
              <a:off x="2364134" y="5715000"/>
              <a:ext cx="403349" cy="165100"/>
            </a:xfrm>
            <a:prstGeom prst="rect">
              <a:avLst/>
            </a:prstGeom>
            <a:solidFill>
              <a:srgbClr val="B2188A">
                <a:alpha val="84000"/>
              </a:srgbClr>
            </a:solidFill>
            <a:ln>
              <a:solidFill>
                <a:srgbClr val="CF54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740149" y="5594866"/>
              <a:ext cx="20839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Cell body area</a:t>
              </a:r>
              <a:endParaRPr lang="en-US" dirty="0"/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H="1">
            <a:off x="3877067" y="4572843"/>
            <a:ext cx="1981057" cy="0"/>
          </a:xfrm>
          <a:prstGeom prst="straightConnector1">
            <a:avLst/>
          </a:prstGeom>
          <a:ln w="50800">
            <a:solidFill>
              <a:schemeClr val="tx2">
                <a:lumMod val="60000"/>
                <a:lumOff val="40000"/>
              </a:schemeClr>
            </a:solidFill>
            <a:tailEnd type="arrow"/>
          </a:ln>
          <a:effectLst>
            <a:outerShdw blurRad="40000" dist="20000" dir="5400000" rotWithShape="0">
              <a:schemeClr val="tx2">
                <a:lumMod val="60000"/>
                <a:lumOff val="40000"/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799926" y="3839557"/>
            <a:ext cx="2212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Calculate relative </a:t>
            </a:r>
            <a:r>
              <a:rPr lang="en-US" sz="2000" dirty="0" err="1" smtClean="0"/>
              <a:t>neurite</a:t>
            </a:r>
            <a:r>
              <a:rPr lang="en-US" sz="2000" dirty="0" smtClean="0"/>
              <a:t> length</a:t>
            </a:r>
            <a:endParaRPr lang="en-US" sz="20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222498" y="3463797"/>
            <a:ext cx="3747167" cy="2445923"/>
            <a:chOff x="320130" y="3868438"/>
            <a:chExt cx="3724252" cy="2722086"/>
          </a:xfrm>
        </p:grpSpPr>
        <p:grpSp>
          <p:nvGrpSpPr>
            <p:cNvPr id="38" name="Group 37"/>
            <p:cNvGrpSpPr/>
            <p:nvPr/>
          </p:nvGrpSpPr>
          <p:grpSpPr>
            <a:xfrm>
              <a:off x="375857" y="3868438"/>
              <a:ext cx="3668525" cy="2722086"/>
              <a:chOff x="354591" y="3868436"/>
              <a:chExt cx="3821104" cy="2722086"/>
            </a:xfrm>
          </p:grpSpPr>
          <p:pic>
            <p:nvPicPr>
              <p:cNvPr id="40" name="Picture 39" descr="1 - Expected results.pd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4591" y="3868436"/>
                <a:ext cx="3821104" cy="2370353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1955801" y="6179490"/>
                <a:ext cx="1498601" cy="411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Samples</a:t>
                </a:r>
                <a:endParaRPr lang="en-US" dirty="0"/>
              </a:p>
            </p:txBody>
          </p:sp>
          <p:sp>
            <p:nvSpPr>
              <p:cNvPr id="42" name="Line 23"/>
              <p:cNvSpPr>
                <a:spLocks noChangeShapeType="1"/>
              </p:cNvSpPr>
              <p:nvPr/>
            </p:nvSpPr>
            <p:spPr bwMode="auto">
              <a:xfrm>
                <a:off x="1552277" y="6257125"/>
                <a:ext cx="233172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 rot="16200000">
              <a:off x="-288963" y="4738989"/>
              <a:ext cx="1802959" cy="58477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900" dirty="0" smtClean="0"/>
                <a:t>Relative </a:t>
              </a:r>
              <a:r>
                <a:rPr lang="en-US" sz="1900" dirty="0" err="1" smtClean="0"/>
                <a:t>neurite</a:t>
              </a:r>
              <a:r>
                <a:rPr lang="en-US" sz="1900" dirty="0" smtClean="0"/>
                <a:t> length</a:t>
              </a:r>
              <a:endParaRPr lang="en-US" sz="1900" dirty="0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9313" y="6229290"/>
            <a:ext cx="6752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Relative </a:t>
            </a:r>
            <a:r>
              <a:rPr lang="en-US" sz="2000" b="1" dirty="0" err="1" smtClean="0"/>
              <a:t>neurite</a:t>
            </a:r>
            <a:r>
              <a:rPr lang="en-US" sz="2000" b="1" dirty="0" smtClean="0"/>
              <a:t> length</a:t>
            </a:r>
            <a:r>
              <a:rPr lang="en-US" sz="2000" dirty="0" smtClean="0"/>
              <a:t>=</a:t>
            </a:r>
            <a:r>
              <a:rPr lang="en-US" sz="2000" dirty="0" err="1" smtClean="0"/>
              <a:t>neurite</a:t>
            </a:r>
            <a:r>
              <a:rPr lang="en-US" sz="2000" dirty="0" smtClean="0"/>
              <a:t> length/cell body areas</a:t>
            </a:r>
            <a:endParaRPr lang="en-US" sz="2000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itle 1"/>
          <p:cNvSpPr txBox="1">
            <a:spLocks/>
          </p:cNvSpPr>
          <p:nvPr/>
        </p:nvSpPr>
        <p:spPr>
          <a:xfrm>
            <a:off x="457200" y="152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lnSpc>
                <a:spcPts val="3280"/>
              </a:lnSpc>
            </a:pPr>
            <a:r>
              <a:rPr lang="en-US" sz="2800" dirty="0">
                <a:solidFill>
                  <a:srgbClr val="000000"/>
                </a:solidFill>
                <a:ea typeface="ヒラギノ角ゴ ProN W3" charset="0"/>
                <a:cs typeface="ヒラギノ角ゴ ProN W3" charset="0"/>
              </a:rPr>
              <a:t>An approach of quantifying </a:t>
            </a:r>
            <a:r>
              <a:rPr lang="en-US" sz="2800" dirty="0" err="1">
                <a:solidFill>
                  <a:srgbClr val="000000"/>
                </a:solidFill>
                <a:ea typeface="ヒラギノ角ゴ ProN W3" charset="0"/>
                <a:cs typeface="ヒラギノ角ゴ ProN W3" charset="0"/>
              </a:rPr>
              <a:t>neurite</a:t>
            </a:r>
            <a:r>
              <a:rPr lang="en-US" sz="2800" dirty="0">
                <a:solidFill>
                  <a:srgbClr val="000000"/>
                </a:solidFill>
                <a:ea typeface="ヒラギノ角ゴ ProN W3" charset="0"/>
                <a:cs typeface="ヒラギノ角ゴ ProN W3" charset="0"/>
              </a:rPr>
              <a:t> outgrowth based on phase-contrast live cell images</a:t>
            </a:r>
            <a:endParaRPr lang="en-US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22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</a:p>
        </p:txBody>
      </p:sp>
      <p:sp>
        <p:nvSpPr>
          <p:cNvPr id="40962" name="Title 1"/>
          <p:cNvSpPr txBox="1">
            <a:spLocks/>
          </p:cNvSpPr>
          <p:nvPr/>
        </p:nvSpPr>
        <p:spPr bwMode="auto">
          <a:xfrm>
            <a:off x="381000" y="1060450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>
                <a:solidFill>
                  <a:srgbClr val="000000"/>
                </a:solidFill>
              </a:rPr>
              <a:t>Neurite outgrowth is quantifiable in neuroblastoma cell line BE(2)-C cells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600" y="2279650"/>
            <a:ext cx="3962400" cy="4121150"/>
            <a:chOff x="609600" y="1981200"/>
            <a:chExt cx="3962400" cy="4121150"/>
          </a:xfrm>
        </p:grpSpPr>
        <p:grpSp>
          <p:nvGrpSpPr>
            <p:cNvPr id="40963" name="Group 2"/>
            <p:cNvGrpSpPr>
              <a:grpSpLocks/>
            </p:cNvGrpSpPr>
            <p:nvPr/>
          </p:nvGrpSpPr>
          <p:grpSpPr bwMode="auto">
            <a:xfrm>
              <a:off x="609600" y="1981200"/>
              <a:ext cx="3962400" cy="3695700"/>
              <a:chOff x="762000" y="2094924"/>
              <a:chExt cx="3962400" cy="3696276"/>
            </a:xfrm>
          </p:grpSpPr>
          <p:pic>
            <p:nvPicPr>
              <p:cNvPr id="40973" name="Picture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1" y="2459736"/>
                <a:ext cx="1915883" cy="16550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74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9013" y="2452313"/>
                <a:ext cx="1916962" cy="16550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75" name="Picture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9013" y="4135908"/>
                <a:ext cx="1916962" cy="16550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76" name="Picture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0" y="4136136"/>
                <a:ext cx="1913914" cy="16550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0977" name="TextBox 9"/>
              <p:cNvSpPr txBox="1">
                <a:spLocks noChangeArrowheads="1"/>
              </p:cNvSpPr>
              <p:nvPr/>
            </p:nvSpPr>
            <p:spPr bwMode="auto">
              <a:xfrm>
                <a:off x="914400" y="2114490"/>
                <a:ext cx="170967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 b="1">
                    <a:solidFill>
                      <a:srgbClr val="000000"/>
                    </a:solidFill>
                  </a:rPr>
                  <a:t>Control</a:t>
                </a:r>
              </a:p>
            </p:txBody>
          </p:sp>
          <p:sp>
            <p:nvSpPr>
              <p:cNvPr id="40978" name="TextBox 10"/>
              <p:cNvSpPr txBox="1">
                <a:spLocks noChangeArrowheads="1"/>
              </p:cNvSpPr>
              <p:nvPr/>
            </p:nvSpPr>
            <p:spPr bwMode="auto">
              <a:xfrm>
                <a:off x="2879057" y="2094924"/>
                <a:ext cx="184534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000" b="1">
                    <a:solidFill>
                      <a:srgbClr val="000000"/>
                    </a:solidFill>
                  </a:rPr>
                  <a:t>ATRA (0.5μM)</a:t>
                </a:r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831850" y="5791200"/>
              <a:ext cx="475488" cy="210312"/>
            </a:xfrm>
            <a:prstGeom prst="rect">
              <a:avLst/>
            </a:prstGeom>
            <a:solidFill>
              <a:srgbClr val="E6C5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solidFill>
                  <a:srgbClr val="000000"/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603500" y="5918200"/>
              <a:ext cx="547688" cy="0"/>
            </a:xfrm>
            <a:prstGeom prst="line">
              <a:avLst/>
            </a:prstGeom>
            <a:ln w="50800">
              <a:solidFill>
                <a:srgbClr val="CF54E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966" name="TextBox 13"/>
            <p:cNvSpPr txBox="1">
              <a:spLocks noChangeArrowheads="1"/>
            </p:cNvSpPr>
            <p:nvPr/>
          </p:nvSpPr>
          <p:spPr bwMode="auto">
            <a:xfrm>
              <a:off x="1270000" y="5702300"/>
              <a:ext cx="151923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</a:rPr>
                <a:t>Cell body</a:t>
              </a:r>
            </a:p>
          </p:txBody>
        </p:sp>
        <p:sp>
          <p:nvSpPr>
            <p:cNvPr id="40967" name="TextBox 14"/>
            <p:cNvSpPr txBox="1">
              <a:spLocks noChangeArrowheads="1"/>
            </p:cNvSpPr>
            <p:nvPr/>
          </p:nvSpPr>
          <p:spPr bwMode="auto">
            <a:xfrm>
              <a:off x="3081338" y="5694363"/>
              <a:ext cx="11096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</a:rPr>
                <a:t>Neurite</a:t>
              </a:r>
            </a:p>
          </p:txBody>
        </p:sp>
      </p:grpSp>
      <p:sp>
        <p:nvSpPr>
          <p:cNvPr id="40968" name="TextBox 16"/>
          <p:cNvSpPr txBox="1">
            <a:spLocks noChangeArrowheads="1"/>
          </p:cNvSpPr>
          <p:nvPr/>
        </p:nvSpPr>
        <p:spPr bwMode="auto">
          <a:xfrm>
            <a:off x="4953000" y="5795963"/>
            <a:ext cx="3492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ATRA, </a:t>
            </a:r>
            <a:r>
              <a:rPr lang="en-US" b="1" i="1">
                <a:solidFill>
                  <a:srgbClr val="000000"/>
                </a:solidFill>
              </a:rPr>
              <a:t>All-Trans </a:t>
            </a:r>
            <a:r>
              <a:rPr lang="en-US" b="1">
                <a:solidFill>
                  <a:srgbClr val="000000"/>
                </a:solidFill>
              </a:rPr>
              <a:t>Retinoic Acid</a:t>
            </a:r>
          </a:p>
        </p:txBody>
      </p:sp>
      <p:grpSp>
        <p:nvGrpSpPr>
          <p:cNvPr id="40969" name="Group 3"/>
          <p:cNvGrpSpPr>
            <a:grpSpLocks/>
          </p:cNvGrpSpPr>
          <p:nvPr/>
        </p:nvGrpSpPr>
        <p:grpSpPr bwMode="auto">
          <a:xfrm>
            <a:off x="4876800" y="2344738"/>
            <a:ext cx="3776663" cy="3287712"/>
            <a:chOff x="4876800" y="2045819"/>
            <a:chExt cx="3776886" cy="3288181"/>
          </a:xfrm>
        </p:grpSpPr>
        <p:pic>
          <p:nvPicPr>
            <p:cNvPr id="40971" name="Picture 15" descr="1 - ATRA 108H (001010#2 p2 E01).pdf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249793" y="2045819"/>
              <a:ext cx="3403893" cy="3288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2" name="TextBox 17"/>
            <p:cNvSpPr txBox="1">
              <a:spLocks noChangeArrowheads="1"/>
            </p:cNvSpPr>
            <p:nvPr/>
          </p:nvSpPr>
          <p:spPr bwMode="auto">
            <a:xfrm rot="-5400000">
              <a:off x="3878193" y="3351838"/>
              <a:ext cx="2705100" cy="70788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>
                  <a:solidFill>
                    <a:srgbClr val="000000"/>
                  </a:solidFill>
                </a:rPr>
                <a:t>Neurite length </a:t>
              </a:r>
            </a:p>
            <a:p>
              <a:pPr algn="ctr"/>
              <a:r>
                <a:rPr lang="en-US" sz="2000" b="1">
                  <a:solidFill>
                    <a:srgbClr val="000000"/>
                  </a:solidFill>
                </a:rPr>
                <a:t>(per cell body area)</a:t>
              </a:r>
            </a:p>
          </p:txBody>
        </p:sp>
      </p:grpSp>
      <p:sp>
        <p:nvSpPr>
          <p:cNvPr id="40970" name="TextBox 18"/>
          <p:cNvSpPr txBox="1">
            <a:spLocks noChangeArrowheads="1"/>
          </p:cNvSpPr>
          <p:nvPr/>
        </p:nvSpPr>
        <p:spPr bwMode="auto">
          <a:xfrm>
            <a:off x="4264025" y="6400800"/>
            <a:ext cx="48037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Zhao, </a:t>
            </a:r>
            <a:r>
              <a:rPr lang="en-US" sz="1600" b="1" i="1" dirty="0">
                <a:solidFill>
                  <a:srgbClr val="000000"/>
                </a:solidFill>
              </a:rPr>
              <a:t>et al</a:t>
            </a:r>
            <a:r>
              <a:rPr lang="en-US" sz="1600" b="1" dirty="0">
                <a:solidFill>
                  <a:srgbClr val="000000"/>
                </a:solidFill>
              </a:rPr>
              <a:t>. </a:t>
            </a:r>
            <a:r>
              <a:rPr lang="en-US" sz="1600" b="1" i="1" dirty="0" err="1">
                <a:solidFill>
                  <a:srgbClr val="000000"/>
                </a:solidFill>
              </a:rPr>
              <a:t>Oncotarget</a:t>
            </a:r>
            <a:r>
              <a:rPr lang="en-US" sz="1600" b="1" i="1" dirty="0">
                <a:solidFill>
                  <a:srgbClr val="000000"/>
                </a:solidFill>
              </a:rPr>
              <a:t>.</a:t>
            </a:r>
            <a:r>
              <a:rPr lang="en-US" sz="1600" b="1" dirty="0">
                <a:solidFill>
                  <a:srgbClr val="000000"/>
                </a:solidFill>
              </a:rPr>
              <a:t> 2014; 5(9): 2499-2512. 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184646"/>
              </p:ext>
            </p:extLst>
          </p:nvPr>
        </p:nvGraphicFramePr>
        <p:xfrm>
          <a:off x="3886200" y="2182812"/>
          <a:ext cx="3321951" cy="256540"/>
        </p:xfrm>
        <a:graphic>
          <a:graphicData uri="http://schemas.openxmlformats.org/drawingml/2006/table">
            <a:tbl>
              <a:tblPr/>
              <a:tblGrid>
                <a:gridCol w="1111827"/>
                <a:gridCol w="374073"/>
                <a:gridCol w="529937"/>
                <a:gridCol w="398321"/>
                <a:gridCol w="405242"/>
                <a:gridCol w="502551"/>
              </a:tblGrid>
              <a:tr h="1270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ATRA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12699" marR="12699" marT="127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699" marR="12699" marT="127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699" marR="12699" marT="127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76200" y="1039812"/>
            <a:ext cx="88392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err="1" smtClean="0">
                <a:solidFill>
                  <a:srgbClr val="000000"/>
                </a:solidFill>
              </a:rPr>
              <a:t>Neurite</a:t>
            </a:r>
            <a:r>
              <a:rPr lang="en-US" sz="2400" dirty="0" smtClean="0">
                <a:solidFill>
                  <a:srgbClr val="000000"/>
                </a:solidFill>
              </a:rPr>
              <a:t> outgrowth reflects the efficacy of the differentiation-inducing agent in BE(2)-C cells</a:t>
            </a:r>
            <a:endParaRPr lang="en-US" sz="2400" dirty="0">
              <a:solidFill>
                <a:srgbClr val="000000"/>
              </a:solidFill>
            </a:endParaRPr>
          </a:p>
        </p:txBody>
      </p:sp>
      <p:grpSp>
        <p:nvGrpSpPr>
          <p:cNvPr id="43018" name="Group 2"/>
          <p:cNvGrpSpPr>
            <a:grpSpLocks/>
          </p:cNvGrpSpPr>
          <p:nvPr/>
        </p:nvGrpSpPr>
        <p:grpSpPr bwMode="auto">
          <a:xfrm>
            <a:off x="3886200" y="2425700"/>
            <a:ext cx="5092700" cy="1274762"/>
            <a:chOff x="4127501" y="1835762"/>
            <a:chExt cx="5092700" cy="1275585"/>
          </a:xfrm>
        </p:grpSpPr>
        <p:grpSp>
          <p:nvGrpSpPr>
            <p:cNvPr id="43028" name="Group 5"/>
            <p:cNvGrpSpPr>
              <a:grpSpLocks/>
            </p:cNvGrpSpPr>
            <p:nvPr/>
          </p:nvGrpSpPr>
          <p:grpSpPr bwMode="auto">
            <a:xfrm>
              <a:off x="4162216" y="2681579"/>
              <a:ext cx="3309034" cy="429768"/>
              <a:chOff x="4988770" y="5710844"/>
              <a:chExt cx="3309034" cy="429768"/>
            </a:xfrm>
          </p:grpSpPr>
          <p:sp>
            <p:nvSpPr>
              <p:cNvPr id="43036" name="TextBox 6"/>
              <p:cNvSpPr txBox="1">
                <a:spLocks noChangeArrowheads="1"/>
              </p:cNvSpPr>
              <p:nvPr/>
            </p:nvSpPr>
            <p:spPr bwMode="auto">
              <a:xfrm>
                <a:off x="4988770" y="5738163"/>
                <a:ext cx="110111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en-US" sz="1600">
                    <a:solidFill>
                      <a:srgbClr val="000000"/>
                    </a:solidFill>
                  </a:rPr>
                  <a:t>GADPH</a:t>
                </a:r>
              </a:p>
            </p:txBody>
          </p:sp>
          <p:pic>
            <p:nvPicPr>
              <p:cNvPr id="43037" name="Picture 7"/>
              <p:cNvPicPr preferRelativeResize="0">
                <a:picLocks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002145" y="5710844"/>
                <a:ext cx="2295659" cy="429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3029" name="Group 11"/>
            <p:cNvGrpSpPr>
              <a:grpSpLocks/>
            </p:cNvGrpSpPr>
            <p:nvPr/>
          </p:nvGrpSpPr>
          <p:grpSpPr bwMode="auto">
            <a:xfrm>
              <a:off x="4127501" y="1835762"/>
              <a:ext cx="5092700" cy="842943"/>
              <a:chOff x="4952998" y="1700677"/>
              <a:chExt cx="5092701" cy="842943"/>
            </a:xfrm>
          </p:grpSpPr>
          <p:pic>
            <p:nvPicPr>
              <p:cNvPr id="43030" name="Picture 12"/>
              <p:cNvPicPr preferRelativeResize="0">
                <a:picLocks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5981"/>
              <a:stretch>
                <a:fillRect/>
              </a:stretch>
            </p:blipFill>
            <p:spPr bwMode="auto">
              <a:xfrm>
                <a:off x="6002145" y="2132140"/>
                <a:ext cx="2297048" cy="411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031" name="TextBox 13"/>
              <p:cNvSpPr txBox="1">
                <a:spLocks noChangeArrowheads="1"/>
              </p:cNvSpPr>
              <p:nvPr/>
            </p:nvSpPr>
            <p:spPr bwMode="auto">
              <a:xfrm>
                <a:off x="4952998" y="1760659"/>
                <a:ext cx="11241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en-US" sz="1600">
                    <a:solidFill>
                      <a:srgbClr val="000000"/>
                    </a:solidFill>
                  </a:rPr>
                  <a:t>GAP43</a:t>
                </a:r>
              </a:p>
            </p:txBody>
          </p:sp>
          <p:sp>
            <p:nvSpPr>
              <p:cNvPr id="43032" name="TextBox 14"/>
              <p:cNvSpPr txBox="1">
                <a:spLocks noChangeArrowheads="1"/>
              </p:cNvSpPr>
              <p:nvPr/>
            </p:nvSpPr>
            <p:spPr bwMode="auto">
              <a:xfrm>
                <a:off x="5206652" y="2167072"/>
                <a:ext cx="87517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en-US" sz="1600">
                    <a:solidFill>
                      <a:srgbClr val="000000"/>
                    </a:solidFill>
                  </a:rPr>
                  <a:t>NSE</a:t>
                </a:r>
              </a:p>
            </p:txBody>
          </p:sp>
          <p:pic>
            <p:nvPicPr>
              <p:cNvPr id="43033" name="Picture 15"/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02141" y="1713040"/>
                <a:ext cx="2295663" cy="3840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034" name="TextBox 16"/>
              <p:cNvSpPr txBox="1">
                <a:spLocks noChangeArrowheads="1"/>
              </p:cNvSpPr>
              <p:nvPr/>
            </p:nvSpPr>
            <p:spPr bwMode="auto">
              <a:xfrm>
                <a:off x="8293014" y="1774576"/>
                <a:ext cx="1752685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000000"/>
                    </a:solidFill>
                  </a:rPr>
                  <a:t>Differentiation markers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8356599" y="1700677"/>
                <a:ext cx="0" cy="822856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019" name="TextBox 18"/>
          <p:cNvSpPr txBox="1">
            <a:spLocks noChangeArrowheads="1"/>
          </p:cNvSpPr>
          <p:nvPr/>
        </p:nvSpPr>
        <p:spPr bwMode="auto">
          <a:xfrm>
            <a:off x="266700" y="2178050"/>
            <a:ext cx="407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43020" name="TextBox 19"/>
          <p:cNvSpPr txBox="1">
            <a:spLocks noChangeArrowheads="1"/>
          </p:cNvSpPr>
          <p:nvPr/>
        </p:nvSpPr>
        <p:spPr bwMode="auto">
          <a:xfrm>
            <a:off x="3733800" y="4164012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43021" name="TextBox 20"/>
          <p:cNvSpPr txBox="1">
            <a:spLocks noChangeArrowheads="1"/>
          </p:cNvSpPr>
          <p:nvPr/>
        </p:nvSpPr>
        <p:spPr bwMode="auto">
          <a:xfrm>
            <a:off x="3657600" y="2182812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43022" name="TextBox 21"/>
          <p:cNvSpPr txBox="1">
            <a:spLocks noChangeArrowheads="1"/>
          </p:cNvSpPr>
          <p:nvPr/>
        </p:nvSpPr>
        <p:spPr bwMode="auto">
          <a:xfrm>
            <a:off x="304800" y="4164012"/>
            <a:ext cx="407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43023" name="Rectangle 22"/>
          <p:cNvSpPr>
            <a:spLocks noChangeArrowheads="1"/>
          </p:cNvSpPr>
          <p:nvPr/>
        </p:nvSpPr>
        <p:spPr bwMode="auto">
          <a:xfrm>
            <a:off x="4864100" y="3706814"/>
            <a:ext cx="40513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GAP43: Growth Associated Protein 43 </a:t>
            </a:r>
          </a:p>
          <a:p>
            <a:r>
              <a:rPr lang="en-US" sz="1400" dirty="0">
                <a:solidFill>
                  <a:srgbClr val="000000"/>
                </a:solidFill>
              </a:rPr>
              <a:t>NSE: Neuron Specific </a:t>
            </a:r>
            <a:r>
              <a:rPr lang="en-US" sz="1400" dirty="0" err="1">
                <a:solidFill>
                  <a:srgbClr val="000000"/>
                </a:solidFill>
              </a:rPr>
              <a:t>Enolase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43024" name="Picture 23" descr="1 - Baseline-corrected of  control and ATRA 001010#2 A12 and E1 plate 2.pd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2182812"/>
            <a:ext cx="2762250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5" name="Picture 24" descr="1 - Data 2.pd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138" y="4164012"/>
            <a:ext cx="2932112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6" name="Picture 25" descr="1 - Transform of Baseline-corrected of 070113 2268 ATRA.pd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19600" y="4240212"/>
            <a:ext cx="2795588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7" name="TextBox 26"/>
          <p:cNvSpPr txBox="1">
            <a:spLocks noChangeArrowheads="1"/>
          </p:cNvSpPr>
          <p:nvPr/>
        </p:nvSpPr>
        <p:spPr bwMode="auto">
          <a:xfrm>
            <a:off x="4192588" y="6443662"/>
            <a:ext cx="4573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Zhao, </a:t>
            </a:r>
            <a:r>
              <a:rPr lang="en-US" sz="1600" i="1" dirty="0">
                <a:solidFill>
                  <a:srgbClr val="000000"/>
                </a:solidFill>
              </a:rPr>
              <a:t>et al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i="1" dirty="0" err="1">
                <a:solidFill>
                  <a:srgbClr val="000000"/>
                </a:solidFill>
              </a:rPr>
              <a:t>Oncotarget</a:t>
            </a:r>
            <a:r>
              <a:rPr lang="en-US" sz="1600" i="1" dirty="0">
                <a:solidFill>
                  <a:srgbClr val="000000"/>
                </a:solidFill>
              </a:rPr>
              <a:t>.</a:t>
            </a:r>
            <a:r>
              <a:rPr lang="en-US" sz="1600" dirty="0">
                <a:solidFill>
                  <a:srgbClr val="000000"/>
                </a:solidFill>
              </a:rPr>
              <a:t> 2014; 5(9): 2499-2512. 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>
            <a:spLocks/>
          </p:cNvSpPr>
          <p:nvPr/>
        </p:nvSpPr>
        <p:spPr>
          <a:xfrm>
            <a:off x="990600" y="274638"/>
            <a:ext cx="7016750" cy="6397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25976" y="1295400"/>
            <a:ext cx="7143233" cy="5158215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45058" name="Group 1"/>
          <p:cNvGrpSpPr>
            <a:grpSpLocks/>
          </p:cNvGrpSpPr>
          <p:nvPr/>
        </p:nvGrpSpPr>
        <p:grpSpPr bwMode="auto">
          <a:xfrm>
            <a:off x="1084263" y="1457325"/>
            <a:ext cx="6786562" cy="4811713"/>
            <a:chOff x="914400" y="329974"/>
            <a:chExt cx="6758380" cy="5929993"/>
          </a:xfrm>
        </p:grpSpPr>
        <p:pic>
          <p:nvPicPr>
            <p:cNvPr id="45061" name="Picture 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73475" y="1494744"/>
              <a:ext cx="1476375" cy="77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38601" y="1488395"/>
              <a:ext cx="1476375" cy="77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3" name="Rectangle 3"/>
            <p:cNvSpPr>
              <a:spLocks/>
            </p:cNvSpPr>
            <p:nvPr/>
          </p:nvSpPr>
          <p:spPr bwMode="auto">
            <a:xfrm>
              <a:off x="1021576" y="3154589"/>
              <a:ext cx="2057400" cy="90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pPr marL="292100" indent="-292100"/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(3) Live cell</a:t>
              </a:r>
            </a:p>
            <a:p>
              <a:pPr marL="292100" indent="-292100"/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     imaging</a:t>
              </a:r>
            </a:p>
          </p:txBody>
        </p:sp>
        <p:sp>
          <p:nvSpPr>
            <p:cNvPr id="45064" name="Rectangle 4"/>
            <p:cNvSpPr>
              <a:spLocks/>
            </p:cNvSpPr>
            <p:nvPr/>
          </p:nvSpPr>
          <p:spPr bwMode="auto">
            <a:xfrm>
              <a:off x="4830591" y="4551087"/>
              <a:ext cx="2560808" cy="441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r>
                <a:rPr lang="en-US" sz="2000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 3-5 </a:t>
              </a:r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days</a:t>
              </a:r>
              <a:r>
                <a:rPr lang="en-US" sz="2000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 of culture</a:t>
              </a:r>
            </a:p>
          </p:txBody>
        </p:sp>
        <p:sp>
          <p:nvSpPr>
            <p:cNvPr id="45065" name="Rectangle 5"/>
            <p:cNvSpPr>
              <a:spLocks/>
            </p:cNvSpPr>
            <p:nvPr/>
          </p:nvSpPr>
          <p:spPr bwMode="auto">
            <a:xfrm>
              <a:off x="2679699" y="4959582"/>
              <a:ext cx="499308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pPr algn="ctr"/>
              <a:r>
                <a:rPr lang="en-US" b="1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Observe  and calculate neurite outgrowth</a:t>
              </a:r>
            </a:p>
          </p:txBody>
        </p:sp>
        <p:sp>
          <p:nvSpPr>
            <p:cNvPr id="45066" name="Line 6"/>
            <p:cNvSpPr>
              <a:spLocks noChangeShapeType="1"/>
            </p:cNvSpPr>
            <p:nvPr/>
          </p:nvSpPr>
          <p:spPr bwMode="auto">
            <a:xfrm>
              <a:off x="4830762" y="5392425"/>
              <a:ext cx="0" cy="32861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arrow" w="sm" len="sm"/>
            </a:ln>
          </p:spPr>
          <p:txBody>
            <a:bodyPr lIns="0" tIns="0" rIns="0" bIns="0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67" name="Rectangle 7"/>
            <p:cNvSpPr>
              <a:spLocks/>
            </p:cNvSpPr>
            <p:nvPr/>
          </p:nvSpPr>
          <p:spPr bwMode="auto">
            <a:xfrm>
              <a:off x="3170237" y="5586867"/>
              <a:ext cx="3505200" cy="67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pPr algn="ctr"/>
              <a:r>
                <a:rPr lang="en-US" b="1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Identify candidates that induce neurite outgrowth</a:t>
              </a:r>
            </a:p>
          </p:txBody>
        </p:sp>
        <p:sp>
          <p:nvSpPr>
            <p:cNvPr id="45068" name="Rectangle 8"/>
            <p:cNvSpPr>
              <a:spLocks/>
            </p:cNvSpPr>
            <p:nvPr/>
          </p:nvSpPr>
          <p:spPr bwMode="auto">
            <a:xfrm>
              <a:off x="977899" y="1680827"/>
              <a:ext cx="2373973" cy="685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pPr marL="246063" indent="-246063"/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(2) Cell treatment</a:t>
              </a:r>
            </a:p>
          </p:txBody>
        </p:sp>
        <p:grpSp>
          <p:nvGrpSpPr>
            <p:cNvPr id="45069" name="Group 12"/>
            <p:cNvGrpSpPr>
              <a:grpSpLocks/>
            </p:cNvGrpSpPr>
            <p:nvPr/>
          </p:nvGrpSpPr>
          <p:grpSpPr bwMode="auto">
            <a:xfrm>
              <a:off x="2670175" y="2397499"/>
              <a:ext cx="1677988" cy="2002587"/>
              <a:chOff x="-169" y="-186"/>
              <a:chExt cx="1057" cy="1260"/>
            </a:xfrm>
          </p:grpSpPr>
          <p:pic>
            <p:nvPicPr>
              <p:cNvPr id="45481" name="Picture 9"/>
              <p:cNvPicPr preferRelativeResize="0">
                <a:picLocks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-169" y="32"/>
                <a:ext cx="1039" cy="10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482" name="Rectangle 10"/>
              <p:cNvSpPr>
                <a:spLocks/>
              </p:cNvSpPr>
              <p:nvPr/>
            </p:nvSpPr>
            <p:spPr bwMode="auto">
              <a:xfrm>
                <a:off x="-68" y="-186"/>
                <a:ext cx="956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8100" tIns="38100" rIns="38100" bIns="38100"/>
              <a:lstStyle/>
              <a:p>
                <a:r>
                  <a:rPr lang="en-US" sz="1600">
                    <a:solidFill>
                      <a:srgbClr val="000000"/>
                    </a:solidFill>
                    <a:ea typeface="ＭＳ Ｐゴシック" pitchFamily="34" charset="-128"/>
                    <a:sym typeface="Times New Roman Bold" pitchFamily="18" charset="0"/>
                  </a:rPr>
                  <a:t>Negative</a:t>
                </a:r>
                <a:r>
                  <a:rPr lang="en-US" sz="1600">
                    <a:solidFill>
                      <a:srgbClr val="000000"/>
                    </a:solidFill>
                    <a:latin typeface="Times New Roman Bold" pitchFamily="18" charset="0"/>
                    <a:ea typeface="ＭＳ Ｐゴシック" pitchFamily="34" charset="-128"/>
                    <a:sym typeface="Times New Roman Bold" pitchFamily="18" charset="0"/>
                  </a:rPr>
                  <a:t> </a:t>
                </a:r>
                <a:r>
                  <a:rPr lang="en-US" sz="1600">
                    <a:solidFill>
                      <a:srgbClr val="000000"/>
                    </a:solidFill>
                    <a:ea typeface="ＭＳ Ｐゴシック" pitchFamily="34" charset="-128"/>
                    <a:sym typeface="Times New Roman Bold" pitchFamily="18" charset="0"/>
                  </a:rPr>
                  <a:t>Ctrl</a:t>
                </a:r>
              </a:p>
            </p:txBody>
          </p:sp>
          <p:sp>
            <p:nvSpPr>
              <p:cNvPr id="45483" name="Rectangle 11"/>
              <p:cNvSpPr>
                <a:spLocks/>
              </p:cNvSpPr>
              <p:nvPr/>
            </p:nvSpPr>
            <p:spPr bwMode="auto">
              <a:xfrm>
                <a:off x="-163" y="917"/>
                <a:ext cx="991" cy="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r>
                  <a:rPr lang="en-US" sz="1600">
                    <a:solidFill>
                      <a:srgbClr val="000000"/>
                    </a:solidFill>
                    <a:latin typeface="Times New Roman Bold" pitchFamily="18" charset="0"/>
                    <a:ea typeface="ＭＳ Ｐゴシック" pitchFamily="34" charset="-128"/>
                    <a:sym typeface="Times New Roman Bold" pitchFamily="18" charset="0"/>
                  </a:rPr>
                  <a:t>Undifferentiated</a:t>
                </a:r>
              </a:p>
            </p:txBody>
          </p:sp>
        </p:grpSp>
        <p:grpSp>
          <p:nvGrpSpPr>
            <p:cNvPr id="45070" name="Group 15"/>
            <p:cNvGrpSpPr>
              <a:grpSpLocks/>
            </p:cNvGrpSpPr>
            <p:nvPr/>
          </p:nvGrpSpPr>
          <p:grpSpPr bwMode="auto">
            <a:xfrm>
              <a:off x="4338252" y="2423241"/>
              <a:ext cx="1652589" cy="1987551"/>
              <a:chOff x="60" y="-173"/>
              <a:chExt cx="1041" cy="1252"/>
            </a:xfrm>
          </p:grpSpPr>
          <p:pic>
            <p:nvPicPr>
              <p:cNvPr id="45479" name="Picture 13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60" y="34"/>
                <a:ext cx="1040" cy="10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480" name="Rectangle 14"/>
              <p:cNvSpPr>
                <a:spLocks/>
              </p:cNvSpPr>
              <p:nvPr/>
            </p:nvSpPr>
            <p:spPr bwMode="auto">
              <a:xfrm>
                <a:off x="179" y="-173"/>
                <a:ext cx="922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8100" tIns="38100" rIns="38100" bIns="38100"/>
              <a:lstStyle/>
              <a:p>
                <a:r>
                  <a:rPr lang="en-US" sz="1600">
                    <a:solidFill>
                      <a:srgbClr val="000000"/>
                    </a:solidFill>
                    <a:ea typeface="ＭＳ Ｐゴシック" pitchFamily="34" charset="-128"/>
                    <a:sym typeface="Times New Roman Bold" pitchFamily="18" charset="0"/>
                  </a:rPr>
                  <a:t>Positive Ctrl</a:t>
                </a:r>
              </a:p>
            </p:txBody>
          </p:sp>
        </p:grpSp>
        <p:grpSp>
          <p:nvGrpSpPr>
            <p:cNvPr id="45071" name="Group 18"/>
            <p:cNvGrpSpPr>
              <a:grpSpLocks/>
            </p:cNvGrpSpPr>
            <p:nvPr/>
          </p:nvGrpSpPr>
          <p:grpSpPr bwMode="auto">
            <a:xfrm>
              <a:off x="6023366" y="2416892"/>
              <a:ext cx="1649414" cy="1993901"/>
              <a:chOff x="396" y="-178"/>
              <a:chExt cx="1039" cy="1256"/>
            </a:xfrm>
          </p:grpSpPr>
          <p:pic>
            <p:nvPicPr>
              <p:cNvPr id="45477" name="Picture 16"/>
              <p:cNvPicPr preferRelativeResize="0">
                <a:picLocks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6" y="32"/>
                <a:ext cx="1039" cy="10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478" name="Rectangle 17"/>
              <p:cNvSpPr>
                <a:spLocks/>
              </p:cNvSpPr>
              <p:nvPr/>
            </p:nvSpPr>
            <p:spPr bwMode="auto">
              <a:xfrm>
                <a:off x="502" y="-178"/>
                <a:ext cx="856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8100" tIns="38100" rIns="38100" bIns="38100"/>
              <a:lstStyle/>
              <a:p>
                <a:r>
                  <a:rPr lang="en-US" sz="1600">
                    <a:solidFill>
                      <a:srgbClr val="000000"/>
                    </a:solidFill>
                    <a:ea typeface="ＭＳ Ｐゴシック" pitchFamily="34" charset="-128"/>
                    <a:sym typeface="Times New Roman Bold" pitchFamily="18" charset="0"/>
                  </a:rPr>
                  <a:t>Positive Hit</a:t>
                </a:r>
              </a:p>
            </p:txBody>
          </p:sp>
        </p:grpSp>
        <p:grpSp>
          <p:nvGrpSpPr>
            <p:cNvPr id="45072" name="Group 118"/>
            <p:cNvGrpSpPr>
              <a:grpSpLocks/>
            </p:cNvGrpSpPr>
            <p:nvPr/>
          </p:nvGrpSpPr>
          <p:grpSpPr bwMode="auto">
            <a:xfrm>
              <a:off x="3821112" y="381000"/>
              <a:ext cx="1360488" cy="685800"/>
              <a:chOff x="0" y="0"/>
              <a:chExt cx="857" cy="432"/>
            </a:xfrm>
          </p:grpSpPr>
          <p:pic>
            <p:nvPicPr>
              <p:cNvPr id="45379" name="Picture 20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0"/>
                <a:ext cx="857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6" name="Oval 21"/>
              <p:cNvSpPr>
                <a:spLocks/>
              </p:cNvSpPr>
              <p:nvPr/>
            </p:nvSpPr>
            <p:spPr bwMode="auto">
              <a:xfrm>
                <a:off x="752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27" name="Oval 22"/>
              <p:cNvSpPr>
                <a:spLocks/>
              </p:cNvSpPr>
              <p:nvPr/>
            </p:nvSpPr>
            <p:spPr bwMode="auto">
              <a:xfrm>
                <a:off x="52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45382" name="Group 31"/>
              <p:cNvGrpSpPr>
                <a:grpSpLocks/>
              </p:cNvGrpSpPr>
              <p:nvPr/>
            </p:nvGrpSpPr>
            <p:grpSpPr bwMode="auto">
              <a:xfrm>
                <a:off x="99" y="28"/>
                <a:ext cx="66" cy="351"/>
                <a:chOff x="0" y="0"/>
                <a:chExt cx="65" cy="350"/>
              </a:xfrm>
            </p:grpSpPr>
            <p:sp>
              <p:nvSpPr>
                <p:cNvPr id="415" name="Oval 23"/>
                <p:cNvSpPr>
                  <a:spLocks/>
                </p:cNvSpPr>
                <p:nvPr/>
              </p:nvSpPr>
              <p:spPr bwMode="auto">
                <a:xfrm>
                  <a:off x="18" y="0"/>
                  <a:ext cx="48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16" name="Oval 24"/>
                <p:cNvSpPr>
                  <a:spLocks/>
                </p:cNvSpPr>
                <p:nvPr/>
              </p:nvSpPr>
              <p:spPr bwMode="auto">
                <a:xfrm>
                  <a:off x="15" y="40"/>
                  <a:ext cx="50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17" name="Oval 25"/>
                <p:cNvSpPr>
                  <a:spLocks/>
                </p:cNvSpPr>
                <p:nvPr/>
              </p:nvSpPr>
              <p:spPr bwMode="auto">
                <a:xfrm>
                  <a:off x="14" y="81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18" name="Oval 26"/>
                <p:cNvSpPr>
                  <a:spLocks/>
                </p:cNvSpPr>
                <p:nvPr/>
              </p:nvSpPr>
              <p:spPr bwMode="auto">
                <a:xfrm>
                  <a:off x="11" y="127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19" name="Oval 27"/>
                <p:cNvSpPr>
                  <a:spLocks/>
                </p:cNvSpPr>
                <p:nvPr/>
              </p:nvSpPr>
              <p:spPr bwMode="auto">
                <a:xfrm>
                  <a:off x="7" y="175"/>
                  <a:ext cx="50" cy="2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20" name="Oval 28"/>
                <p:cNvSpPr>
                  <a:spLocks/>
                </p:cNvSpPr>
                <p:nvPr/>
              </p:nvSpPr>
              <p:spPr bwMode="auto">
                <a:xfrm>
                  <a:off x="6" y="220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21" name="Oval 29"/>
                <p:cNvSpPr>
                  <a:spLocks/>
                </p:cNvSpPr>
                <p:nvPr/>
              </p:nvSpPr>
              <p:spPr bwMode="auto">
                <a:xfrm>
                  <a:off x="1" y="271"/>
                  <a:ext cx="49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22" name="Oval 30"/>
                <p:cNvSpPr>
                  <a:spLocks/>
                </p:cNvSpPr>
                <p:nvPr/>
              </p:nvSpPr>
              <p:spPr bwMode="auto">
                <a:xfrm>
                  <a:off x="0" y="323"/>
                  <a:ext cx="48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329" name="Oval 32"/>
              <p:cNvSpPr>
                <a:spLocks/>
              </p:cNvSpPr>
              <p:nvPr/>
            </p:nvSpPr>
            <p:spPr bwMode="auto">
              <a:xfrm>
                <a:off x="182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0" name="Oval 33"/>
              <p:cNvSpPr>
                <a:spLocks/>
              </p:cNvSpPr>
              <p:nvPr/>
            </p:nvSpPr>
            <p:spPr bwMode="auto">
              <a:xfrm>
                <a:off x="181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1" name="Oval 34"/>
              <p:cNvSpPr>
                <a:spLocks/>
              </p:cNvSpPr>
              <p:nvPr/>
            </p:nvSpPr>
            <p:spPr bwMode="auto">
              <a:xfrm>
                <a:off x="179" y="11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2" name="Oval 35"/>
              <p:cNvSpPr>
                <a:spLocks/>
              </p:cNvSpPr>
              <p:nvPr/>
            </p:nvSpPr>
            <p:spPr bwMode="auto">
              <a:xfrm>
                <a:off x="177" y="15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3" name="Oval 36"/>
              <p:cNvSpPr>
                <a:spLocks/>
              </p:cNvSpPr>
              <p:nvPr/>
            </p:nvSpPr>
            <p:spPr bwMode="auto">
              <a:xfrm>
                <a:off x="173" y="203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4" name="Oval 37"/>
              <p:cNvSpPr>
                <a:spLocks/>
              </p:cNvSpPr>
              <p:nvPr/>
            </p:nvSpPr>
            <p:spPr bwMode="auto">
              <a:xfrm>
                <a:off x="172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5" name="Oval 38"/>
              <p:cNvSpPr>
                <a:spLocks/>
              </p:cNvSpPr>
              <p:nvPr/>
            </p:nvSpPr>
            <p:spPr bwMode="auto">
              <a:xfrm>
                <a:off x="169" y="29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6" name="Oval 39"/>
              <p:cNvSpPr>
                <a:spLocks/>
              </p:cNvSpPr>
              <p:nvPr/>
            </p:nvSpPr>
            <p:spPr bwMode="auto">
              <a:xfrm>
                <a:off x="167" y="351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7" name="Oval 40"/>
              <p:cNvSpPr>
                <a:spLocks/>
              </p:cNvSpPr>
              <p:nvPr/>
            </p:nvSpPr>
            <p:spPr bwMode="auto">
              <a:xfrm>
                <a:off x="246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8" name="Oval 41"/>
              <p:cNvSpPr>
                <a:spLocks/>
              </p:cNvSpPr>
              <p:nvPr/>
            </p:nvSpPr>
            <p:spPr bwMode="auto">
              <a:xfrm>
                <a:off x="245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9" name="Oval 42"/>
              <p:cNvSpPr>
                <a:spLocks/>
              </p:cNvSpPr>
              <p:nvPr/>
            </p:nvSpPr>
            <p:spPr bwMode="auto">
              <a:xfrm>
                <a:off x="243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0" name="Oval 43"/>
              <p:cNvSpPr>
                <a:spLocks/>
              </p:cNvSpPr>
              <p:nvPr/>
            </p:nvSpPr>
            <p:spPr bwMode="auto">
              <a:xfrm>
                <a:off x="240" y="15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1" name="Oval 44"/>
              <p:cNvSpPr>
                <a:spLocks/>
              </p:cNvSpPr>
              <p:nvPr/>
            </p:nvSpPr>
            <p:spPr bwMode="auto">
              <a:xfrm>
                <a:off x="238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2" name="Oval 45"/>
              <p:cNvSpPr>
                <a:spLocks/>
              </p:cNvSpPr>
              <p:nvPr/>
            </p:nvSpPr>
            <p:spPr bwMode="auto">
              <a:xfrm>
                <a:off x="237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3" name="Oval 46"/>
              <p:cNvSpPr>
                <a:spLocks/>
              </p:cNvSpPr>
              <p:nvPr/>
            </p:nvSpPr>
            <p:spPr bwMode="auto">
              <a:xfrm>
                <a:off x="235" y="29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4" name="Oval 47"/>
              <p:cNvSpPr>
                <a:spLocks/>
              </p:cNvSpPr>
              <p:nvPr/>
            </p:nvSpPr>
            <p:spPr bwMode="auto">
              <a:xfrm>
                <a:off x="235" y="35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5" name="Oval 48"/>
              <p:cNvSpPr>
                <a:spLocks/>
              </p:cNvSpPr>
              <p:nvPr/>
            </p:nvSpPr>
            <p:spPr bwMode="auto">
              <a:xfrm>
                <a:off x="436" y="2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6" name="Oval 49"/>
              <p:cNvSpPr>
                <a:spLocks/>
              </p:cNvSpPr>
              <p:nvPr/>
            </p:nvSpPr>
            <p:spPr bwMode="auto">
              <a:xfrm>
                <a:off x="434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7" name="Oval 50"/>
              <p:cNvSpPr>
                <a:spLocks/>
              </p:cNvSpPr>
              <p:nvPr/>
            </p:nvSpPr>
            <p:spPr bwMode="auto">
              <a:xfrm>
                <a:off x="435" y="11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8" name="Oval 51"/>
              <p:cNvSpPr>
                <a:spLocks/>
              </p:cNvSpPr>
              <p:nvPr/>
            </p:nvSpPr>
            <p:spPr bwMode="auto">
              <a:xfrm>
                <a:off x="437" y="15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49" name="Oval 52"/>
              <p:cNvSpPr>
                <a:spLocks/>
              </p:cNvSpPr>
              <p:nvPr/>
            </p:nvSpPr>
            <p:spPr bwMode="auto">
              <a:xfrm>
                <a:off x="436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0" name="Oval 53"/>
              <p:cNvSpPr>
                <a:spLocks/>
              </p:cNvSpPr>
              <p:nvPr/>
            </p:nvSpPr>
            <p:spPr bwMode="auto">
              <a:xfrm>
                <a:off x="438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1" name="Oval 54"/>
              <p:cNvSpPr>
                <a:spLocks/>
              </p:cNvSpPr>
              <p:nvPr/>
            </p:nvSpPr>
            <p:spPr bwMode="auto">
              <a:xfrm>
                <a:off x="437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2" name="Oval 55"/>
              <p:cNvSpPr>
                <a:spLocks/>
              </p:cNvSpPr>
              <p:nvPr/>
            </p:nvSpPr>
            <p:spPr bwMode="auto">
              <a:xfrm>
                <a:off x="437" y="351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3" name="Oval 56"/>
              <p:cNvSpPr>
                <a:spLocks/>
              </p:cNvSpPr>
              <p:nvPr/>
            </p:nvSpPr>
            <p:spPr bwMode="auto">
              <a:xfrm>
                <a:off x="498" y="2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4" name="Oval 57"/>
              <p:cNvSpPr>
                <a:spLocks/>
              </p:cNvSpPr>
              <p:nvPr/>
            </p:nvSpPr>
            <p:spPr bwMode="auto">
              <a:xfrm>
                <a:off x="498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5" name="Oval 58"/>
              <p:cNvSpPr>
                <a:spLocks/>
              </p:cNvSpPr>
              <p:nvPr/>
            </p:nvSpPr>
            <p:spPr bwMode="auto">
              <a:xfrm>
                <a:off x="499" y="11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6" name="Oval 59"/>
              <p:cNvSpPr>
                <a:spLocks/>
              </p:cNvSpPr>
              <p:nvPr/>
            </p:nvSpPr>
            <p:spPr bwMode="auto">
              <a:xfrm>
                <a:off x="500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7" name="Oval 60"/>
              <p:cNvSpPr>
                <a:spLocks/>
              </p:cNvSpPr>
              <p:nvPr/>
            </p:nvSpPr>
            <p:spPr bwMode="auto">
              <a:xfrm>
                <a:off x="500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8" name="Oval 61"/>
              <p:cNvSpPr>
                <a:spLocks/>
              </p:cNvSpPr>
              <p:nvPr/>
            </p:nvSpPr>
            <p:spPr bwMode="auto">
              <a:xfrm>
                <a:off x="502" y="2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9" name="Oval 62"/>
              <p:cNvSpPr>
                <a:spLocks/>
              </p:cNvSpPr>
              <p:nvPr/>
            </p:nvSpPr>
            <p:spPr bwMode="auto">
              <a:xfrm>
                <a:off x="502" y="297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0" name="Oval 63"/>
              <p:cNvSpPr>
                <a:spLocks/>
              </p:cNvSpPr>
              <p:nvPr/>
            </p:nvSpPr>
            <p:spPr bwMode="auto">
              <a:xfrm>
                <a:off x="504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1" name="Oval 64"/>
              <p:cNvSpPr>
                <a:spLocks/>
              </p:cNvSpPr>
              <p:nvPr/>
            </p:nvSpPr>
            <p:spPr bwMode="auto">
              <a:xfrm>
                <a:off x="561" y="2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2" name="Oval 65"/>
              <p:cNvSpPr>
                <a:spLocks/>
              </p:cNvSpPr>
              <p:nvPr/>
            </p:nvSpPr>
            <p:spPr bwMode="auto">
              <a:xfrm>
                <a:off x="562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3" name="Oval 66"/>
              <p:cNvSpPr>
                <a:spLocks/>
              </p:cNvSpPr>
              <p:nvPr/>
            </p:nvSpPr>
            <p:spPr bwMode="auto">
              <a:xfrm>
                <a:off x="563" y="10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4" name="Oval 67"/>
              <p:cNvSpPr>
                <a:spLocks/>
              </p:cNvSpPr>
              <p:nvPr/>
            </p:nvSpPr>
            <p:spPr bwMode="auto">
              <a:xfrm>
                <a:off x="565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5" name="Oval 68"/>
              <p:cNvSpPr>
                <a:spLocks/>
              </p:cNvSpPr>
              <p:nvPr/>
            </p:nvSpPr>
            <p:spPr bwMode="auto">
              <a:xfrm>
                <a:off x="566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6" name="Oval 69"/>
              <p:cNvSpPr>
                <a:spLocks/>
              </p:cNvSpPr>
              <p:nvPr/>
            </p:nvSpPr>
            <p:spPr bwMode="auto">
              <a:xfrm>
                <a:off x="568" y="24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7" name="Oval 70"/>
              <p:cNvSpPr>
                <a:spLocks/>
              </p:cNvSpPr>
              <p:nvPr/>
            </p:nvSpPr>
            <p:spPr bwMode="auto">
              <a:xfrm>
                <a:off x="569" y="299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8" name="Oval 71"/>
              <p:cNvSpPr>
                <a:spLocks/>
              </p:cNvSpPr>
              <p:nvPr/>
            </p:nvSpPr>
            <p:spPr bwMode="auto">
              <a:xfrm>
                <a:off x="571" y="351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9" name="Oval 72"/>
              <p:cNvSpPr>
                <a:spLocks/>
              </p:cNvSpPr>
              <p:nvPr/>
            </p:nvSpPr>
            <p:spPr bwMode="auto">
              <a:xfrm>
                <a:off x="624" y="2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0" name="Oval 73"/>
              <p:cNvSpPr>
                <a:spLocks/>
              </p:cNvSpPr>
              <p:nvPr/>
            </p:nvSpPr>
            <p:spPr bwMode="auto">
              <a:xfrm>
                <a:off x="626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1" name="Oval 74"/>
              <p:cNvSpPr>
                <a:spLocks/>
              </p:cNvSpPr>
              <p:nvPr/>
            </p:nvSpPr>
            <p:spPr bwMode="auto">
              <a:xfrm>
                <a:off x="627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2" name="Oval 75"/>
              <p:cNvSpPr>
                <a:spLocks/>
              </p:cNvSpPr>
              <p:nvPr/>
            </p:nvSpPr>
            <p:spPr bwMode="auto">
              <a:xfrm>
                <a:off x="630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3" name="Oval 76"/>
              <p:cNvSpPr>
                <a:spLocks/>
              </p:cNvSpPr>
              <p:nvPr/>
            </p:nvSpPr>
            <p:spPr bwMode="auto">
              <a:xfrm>
                <a:off x="632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4" name="Oval 77"/>
              <p:cNvSpPr>
                <a:spLocks/>
              </p:cNvSpPr>
              <p:nvPr/>
            </p:nvSpPr>
            <p:spPr bwMode="auto">
              <a:xfrm>
                <a:off x="634" y="2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5" name="Oval 78"/>
              <p:cNvSpPr>
                <a:spLocks/>
              </p:cNvSpPr>
              <p:nvPr/>
            </p:nvSpPr>
            <p:spPr bwMode="auto">
              <a:xfrm>
                <a:off x="636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6" name="Oval 79"/>
              <p:cNvSpPr>
                <a:spLocks/>
              </p:cNvSpPr>
              <p:nvPr/>
            </p:nvSpPr>
            <p:spPr bwMode="auto">
              <a:xfrm>
                <a:off x="640" y="351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7" name="Oval 80"/>
              <p:cNvSpPr>
                <a:spLocks/>
              </p:cNvSpPr>
              <p:nvPr/>
            </p:nvSpPr>
            <p:spPr bwMode="auto">
              <a:xfrm>
                <a:off x="688" y="28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8" name="Oval 81"/>
              <p:cNvSpPr>
                <a:spLocks/>
              </p:cNvSpPr>
              <p:nvPr/>
            </p:nvSpPr>
            <p:spPr bwMode="auto">
              <a:xfrm>
                <a:off x="687" y="66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9" name="Oval 82"/>
              <p:cNvSpPr>
                <a:spLocks/>
              </p:cNvSpPr>
              <p:nvPr/>
            </p:nvSpPr>
            <p:spPr bwMode="auto">
              <a:xfrm>
                <a:off x="692" y="110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0" name="Oval 83"/>
              <p:cNvSpPr>
                <a:spLocks/>
              </p:cNvSpPr>
              <p:nvPr/>
            </p:nvSpPr>
            <p:spPr bwMode="auto">
              <a:xfrm>
                <a:off x="694" y="155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1" name="Oval 84"/>
              <p:cNvSpPr>
                <a:spLocks/>
              </p:cNvSpPr>
              <p:nvPr/>
            </p:nvSpPr>
            <p:spPr bwMode="auto">
              <a:xfrm>
                <a:off x="696" y="203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2" name="Oval 85"/>
              <p:cNvSpPr>
                <a:spLocks/>
              </p:cNvSpPr>
              <p:nvPr/>
            </p:nvSpPr>
            <p:spPr bwMode="auto">
              <a:xfrm>
                <a:off x="699" y="249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3" name="Oval 86"/>
              <p:cNvSpPr>
                <a:spLocks/>
              </p:cNvSpPr>
              <p:nvPr/>
            </p:nvSpPr>
            <p:spPr bwMode="auto">
              <a:xfrm>
                <a:off x="703" y="29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4" name="Oval 87"/>
              <p:cNvSpPr>
                <a:spLocks/>
              </p:cNvSpPr>
              <p:nvPr/>
            </p:nvSpPr>
            <p:spPr bwMode="auto">
              <a:xfrm>
                <a:off x="706" y="35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5" name="Oval 88"/>
              <p:cNvSpPr>
                <a:spLocks/>
              </p:cNvSpPr>
              <p:nvPr/>
            </p:nvSpPr>
            <p:spPr bwMode="auto">
              <a:xfrm>
                <a:off x="308" y="2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6" name="Oval 89"/>
              <p:cNvSpPr>
                <a:spLocks/>
              </p:cNvSpPr>
              <p:nvPr/>
            </p:nvSpPr>
            <p:spPr bwMode="auto">
              <a:xfrm>
                <a:off x="307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7" name="Oval 90"/>
              <p:cNvSpPr>
                <a:spLocks/>
              </p:cNvSpPr>
              <p:nvPr/>
            </p:nvSpPr>
            <p:spPr bwMode="auto">
              <a:xfrm>
                <a:off x="305" y="10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8" name="Oval 91"/>
              <p:cNvSpPr>
                <a:spLocks/>
              </p:cNvSpPr>
              <p:nvPr/>
            </p:nvSpPr>
            <p:spPr bwMode="auto">
              <a:xfrm>
                <a:off x="304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9" name="Oval 92"/>
              <p:cNvSpPr>
                <a:spLocks/>
              </p:cNvSpPr>
              <p:nvPr/>
            </p:nvSpPr>
            <p:spPr bwMode="auto">
              <a:xfrm>
                <a:off x="305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0" name="Oval 93"/>
              <p:cNvSpPr>
                <a:spLocks/>
              </p:cNvSpPr>
              <p:nvPr/>
            </p:nvSpPr>
            <p:spPr bwMode="auto">
              <a:xfrm>
                <a:off x="303" y="249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1" name="Oval 94"/>
              <p:cNvSpPr>
                <a:spLocks/>
              </p:cNvSpPr>
              <p:nvPr/>
            </p:nvSpPr>
            <p:spPr bwMode="auto">
              <a:xfrm>
                <a:off x="301" y="29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2" name="Oval 95"/>
              <p:cNvSpPr>
                <a:spLocks/>
              </p:cNvSpPr>
              <p:nvPr/>
            </p:nvSpPr>
            <p:spPr bwMode="auto">
              <a:xfrm>
                <a:off x="303" y="351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3" name="Oval 96"/>
              <p:cNvSpPr>
                <a:spLocks/>
              </p:cNvSpPr>
              <p:nvPr/>
            </p:nvSpPr>
            <p:spPr bwMode="auto">
              <a:xfrm>
                <a:off x="371" y="2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4" name="Oval 97"/>
              <p:cNvSpPr>
                <a:spLocks/>
              </p:cNvSpPr>
              <p:nvPr/>
            </p:nvSpPr>
            <p:spPr bwMode="auto">
              <a:xfrm>
                <a:off x="369" y="6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5" name="Oval 98"/>
              <p:cNvSpPr>
                <a:spLocks/>
              </p:cNvSpPr>
              <p:nvPr/>
            </p:nvSpPr>
            <p:spPr bwMode="auto">
              <a:xfrm>
                <a:off x="369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6" name="Oval 99"/>
              <p:cNvSpPr>
                <a:spLocks/>
              </p:cNvSpPr>
              <p:nvPr/>
            </p:nvSpPr>
            <p:spPr bwMode="auto">
              <a:xfrm>
                <a:off x="371" y="15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7" name="Oval 100"/>
              <p:cNvSpPr>
                <a:spLocks/>
              </p:cNvSpPr>
              <p:nvPr/>
            </p:nvSpPr>
            <p:spPr bwMode="auto">
              <a:xfrm>
                <a:off x="368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8" name="Oval 101"/>
              <p:cNvSpPr>
                <a:spLocks/>
              </p:cNvSpPr>
              <p:nvPr/>
            </p:nvSpPr>
            <p:spPr bwMode="auto">
              <a:xfrm>
                <a:off x="368" y="251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9" name="Oval 102"/>
              <p:cNvSpPr>
                <a:spLocks/>
              </p:cNvSpPr>
              <p:nvPr/>
            </p:nvSpPr>
            <p:spPr bwMode="auto">
              <a:xfrm>
                <a:off x="368" y="298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0" name="Oval 103"/>
              <p:cNvSpPr>
                <a:spLocks/>
              </p:cNvSpPr>
              <p:nvPr/>
            </p:nvSpPr>
            <p:spPr bwMode="auto">
              <a:xfrm>
                <a:off x="369" y="354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1" name="Oval 104"/>
              <p:cNvSpPr>
                <a:spLocks/>
              </p:cNvSpPr>
              <p:nvPr/>
            </p:nvSpPr>
            <p:spPr bwMode="auto">
              <a:xfrm>
                <a:off x="51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2" name="Oval 105"/>
              <p:cNvSpPr>
                <a:spLocks/>
              </p:cNvSpPr>
              <p:nvPr/>
            </p:nvSpPr>
            <p:spPr bwMode="auto">
              <a:xfrm>
                <a:off x="48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3" name="Oval 106"/>
              <p:cNvSpPr>
                <a:spLocks/>
              </p:cNvSpPr>
              <p:nvPr/>
            </p:nvSpPr>
            <p:spPr bwMode="auto">
              <a:xfrm>
                <a:off x="44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4" name="Oval 107"/>
              <p:cNvSpPr>
                <a:spLocks/>
              </p:cNvSpPr>
              <p:nvPr/>
            </p:nvSpPr>
            <p:spPr bwMode="auto">
              <a:xfrm>
                <a:off x="41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5" name="Oval 108"/>
              <p:cNvSpPr>
                <a:spLocks/>
              </p:cNvSpPr>
              <p:nvPr/>
            </p:nvSpPr>
            <p:spPr bwMode="auto">
              <a:xfrm>
                <a:off x="38" y="249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6" name="Oval 109"/>
              <p:cNvSpPr>
                <a:spLocks/>
              </p:cNvSpPr>
              <p:nvPr/>
            </p:nvSpPr>
            <p:spPr bwMode="auto">
              <a:xfrm>
                <a:off x="34" y="297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7" name="Oval 110"/>
              <p:cNvSpPr>
                <a:spLocks/>
              </p:cNvSpPr>
              <p:nvPr/>
            </p:nvSpPr>
            <p:spPr bwMode="auto">
              <a:xfrm>
                <a:off x="33" y="354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8" name="Oval 111"/>
              <p:cNvSpPr>
                <a:spLocks/>
              </p:cNvSpPr>
              <p:nvPr/>
            </p:nvSpPr>
            <p:spPr bwMode="auto">
              <a:xfrm>
                <a:off x="754" y="6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9" name="Oval 112"/>
              <p:cNvSpPr>
                <a:spLocks/>
              </p:cNvSpPr>
              <p:nvPr/>
            </p:nvSpPr>
            <p:spPr bwMode="auto">
              <a:xfrm>
                <a:off x="757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10" name="Oval 113"/>
              <p:cNvSpPr>
                <a:spLocks/>
              </p:cNvSpPr>
              <p:nvPr/>
            </p:nvSpPr>
            <p:spPr bwMode="auto">
              <a:xfrm>
                <a:off x="760" y="15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11" name="Oval 114"/>
              <p:cNvSpPr>
                <a:spLocks/>
              </p:cNvSpPr>
              <p:nvPr/>
            </p:nvSpPr>
            <p:spPr bwMode="auto">
              <a:xfrm>
                <a:off x="762" y="203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12" name="Oval 115"/>
              <p:cNvSpPr>
                <a:spLocks/>
              </p:cNvSpPr>
              <p:nvPr/>
            </p:nvSpPr>
            <p:spPr bwMode="auto">
              <a:xfrm>
                <a:off x="767" y="249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13" name="Oval 116"/>
              <p:cNvSpPr>
                <a:spLocks/>
              </p:cNvSpPr>
              <p:nvPr/>
            </p:nvSpPr>
            <p:spPr bwMode="auto">
              <a:xfrm>
                <a:off x="770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14" name="Oval 117"/>
              <p:cNvSpPr>
                <a:spLocks/>
              </p:cNvSpPr>
              <p:nvPr/>
            </p:nvSpPr>
            <p:spPr bwMode="auto">
              <a:xfrm>
                <a:off x="775" y="351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45073" name="Group 217"/>
            <p:cNvGrpSpPr>
              <a:grpSpLocks/>
            </p:cNvGrpSpPr>
            <p:nvPr/>
          </p:nvGrpSpPr>
          <p:grpSpPr bwMode="auto">
            <a:xfrm>
              <a:off x="4075113" y="401638"/>
              <a:ext cx="1360487" cy="685800"/>
              <a:chOff x="0" y="0"/>
              <a:chExt cx="857" cy="432"/>
            </a:xfrm>
          </p:grpSpPr>
          <p:pic>
            <p:nvPicPr>
              <p:cNvPr id="45281" name="Picture 119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0"/>
                <a:ext cx="857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8" name="Oval 120"/>
              <p:cNvSpPr>
                <a:spLocks/>
              </p:cNvSpPr>
              <p:nvPr/>
            </p:nvSpPr>
            <p:spPr bwMode="auto">
              <a:xfrm>
                <a:off x="753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29" name="Oval 121"/>
              <p:cNvSpPr>
                <a:spLocks/>
              </p:cNvSpPr>
              <p:nvPr/>
            </p:nvSpPr>
            <p:spPr bwMode="auto">
              <a:xfrm>
                <a:off x="51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45284" name="Group 130"/>
              <p:cNvGrpSpPr>
                <a:grpSpLocks/>
              </p:cNvGrpSpPr>
              <p:nvPr/>
            </p:nvGrpSpPr>
            <p:grpSpPr bwMode="auto">
              <a:xfrm>
                <a:off x="99" y="28"/>
                <a:ext cx="66" cy="351"/>
                <a:chOff x="0" y="0"/>
                <a:chExt cx="65" cy="350"/>
              </a:xfrm>
            </p:grpSpPr>
            <p:sp>
              <p:nvSpPr>
                <p:cNvPr id="317" name="Oval 122"/>
                <p:cNvSpPr>
                  <a:spLocks/>
                </p:cNvSpPr>
                <p:nvPr/>
              </p:nvSpPr>
              <p:spPr bwMode="auto">
                <a:xfrm>
                  <a:off x="17" y="1"/>
                  <a:ext cx="48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18" name="Oval 123"/>
                <p:cNvSpPr>
                  <a:spLocks/>
                </p:cNvSpPr>
                <p:nvPr/>
              </p:nvSpPr>
              <p:spPr bwMode="auto">
                <a:xfrm>
                  <a:off x="14" y="40"/>
                  <a:ext cx="50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19" name="Oval 124"/>
                <p:cNvSpPr>
                  <a:spLocks/>
                </p:cNvSpPr>
                <p:nvPr/>
              </p:nvSpPr>
              <p:spPr bwMode="auto">
                <a:xfrm>
                  <a:off x="13" y="82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20" name="Oval 125"/>
                <p:cNvSpPr>
                  <a:spLocks/>
                </p:cNvSpPr>
                <p:nvPr/>
              </p:nvSpPr>
              <p:spPr bwMode="auto">
                <a:xfrm>
                  <a:off x="10" y="126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21" name="Oval 126"/>
                <p:cNvSpPr>
                  <a:spLocks/>
                </p:cNvSpPr>
                <p:nvPr/>
              </p:nvSpPr>
              <p:spPr bwMode="auto">
                <a:xfrm>
                  <a:off x="6" y="174"/>
                  <a:ext cx="50" cy="2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22" name="Oval 127"/>
                <p:cNvSpPr>
                  <a:spLocks/>
                </p:cNvSpPr>
                <p:nvPr/>
              </p:nvSpPr>
              <p:spPr bwMode="auto">
                <a:xfrm>
                  <a:off x="5" y="221"/>
                  <a:ext cx="49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23" name="Oval 128"/>
                <p:cNvSpPr>
                  <a:spLocks/>
                </p:cNvSpPr>
                <p:nvPr/>
              </p:nvSpPr>
              <p:spPr bwMode="auto">
                <a:xfrm>
                  <a:off x="0" y="270"/>
                  <a:ext cx="49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24" name="Oval 129"/>
                <p:cNvSpPr>
                  <a:spLocks/>
                </p:cNvSpPr>
                <p:nvPr/>
              </p:nvSpPr>
              <p:spPr bwMode="auto">
                <a:xfrm>
                  <a:off x="-1" y="323"/>
                  <a:ext cx="48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231" name="Oval 131"/>
              <p:cNvSpPr>
                <a:spLocks/>
              </p:cNvSpPr>
              <p:nvPr/>
            </p:nvSpPr>
            <p:spPr bwMode="auto">
              <a:xfrm>
                <a:off x="181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2" name="Oval 132"/>
              <p:cNvSpPr>
                <a:spLocks/>
              </p:cNvSpPr>
              <p:nvPr/>
            </p:nvSpPr>
            <p:spPr bwMode="auto">
              <a:xfrm>
                <a:off x="180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3" name="Oval 133"/>
              <p:cNvSpPr>
                <a:spLocks/>
              </p:cNvSpPr>
              <p:nvPr/>
            </p:nvSpPr>
            <p:spPr bwMode="auto">
              <a:xfrm>
                <a:off x="178" y="11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4" name="Oval 134"/>
              <p:cNvSpPr>
                <a:spLocks/>
              </p:cNvSpPr>
              <p:nvPr/>
            </p:nvSpPr>
            <p:spPr bwMode="auto">
              <a:xfrm>
                <a:off x="176" y="156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5" name="Oval 135"/>
              <p:cNvSpPr>
                <a:spLocks/>
              </p:cNvSpPr>
              <p:nvPr/>
            </p:nvSpPr>
            <p:spPr bwMode="auto">
              <a:xfrm>
                <a:off x="172" y="203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6" name="Oval 136"/>
              <p:cNvSpPr>
                <a:spLocks/>
              </p:cNvSpPr>
              <p:nvPr/>
            </p:nvSpPr>
            <p:spPr bwMode="auto">
              <a:xfrm>
                <a:off x="171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7" name="Oval 137"/>
              <p:cNvSpPr>
                <a:spLocks/>
              </p:cNvSpPr>
              <p:nvPr/>
            </p:nvSpPr>
            <p:spPr bwMode="auto">
              <a:xfrm>
                <a:off x="168" y="29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8" name="Oval 138"/>
              <p:cNvSpPr>
                <a:spLocks/>
              </p:cNvSpPr>
              <p:nvPr/>
            </p:nvSpPr>
            <p:spPr bwMode="auto">
              <a:xfrm>
                <a:off x="16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39" name="Oval 139"/>
              <p:cNvSpPr>
                <a:spLocks/>
              </p:cNvSpPr>
              <p:nvPr/>
            </p:nvSpPr>
            <p:spPr bwMode="auto">
              <a:xfrm>
                <a:off x="246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0" name="Oval 140"/>
              <p:cNvSpPr>
                <a:spLocks/>
              </p:cNvSpPr>
              <p:nvPr/>
            </p:nvSpPr>
            <p:spPr bwMode="auto">
              <a:xfrm>
                <a:off x="245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1" name="Oval 141"/>
              <p:cNvSpPr>
                <a:spLocks/>
              </p:cNvSpPr>
              <p:nvPr/>
            </p:nvSpPr>
            <p:spPr bwMode="auto">
              <a:xfrm>
                <a:off x="243" y="110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2" name="Oval 142"/>
              <p:cNvSpPr>
                <a:spLocks/>
              </p:cNvSpPr>
              <p:nvPr/>
            </p:nvSpPr>
            <p:spPr bwMode="auto">
              <a:xfrm>
                <a:off x="240" y="156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3" name="Oval 143"/>
              <p:cNvSpPr>
                <a:spLocks/>
              </p:cNvSpPr>
              <p:nvPr/>
            </p:nvSpPr>
            <p:spPr bwMode="auto">
              <a:xfrm>
                <a:off x="238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4" name="Oval 144"/>
              <p:cNvSpPr>
                <a:spLocks/>
              </p:cNvSpPr>
              <p:nvPr/>
            </p:nvSpPr>
            <p:spPr bwMode="auto">
              <a:xfrm>
                <a:off x="237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5" name="Oval 145"/>
              <p:cNvSpPr>
                <a:spLocks/>
              </p:cNvSpPr>
              <p:nvPr/>
            </p:nvSpPr>
            <p:spPr bwMode="auto">
              <a:xfrm>
                <a:off x="235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6" name="Oval 146"/>
              <p:cNvSpPr>
                <a:spLocks/>
              </p:cNvSpPr>
              <p:nvPr/>
            </p:nvSpPr>
            <p:spPr bwMode="auto">
              <a:xfrm>
                <a:off x="235" y="35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7" name="Oval 147"/>
              <p:cNvSpPr>
                <a:spLocks/>
              </p:cNvSpPr>
              <p:nvPr/>
            </p:nvSpPr>
            <p:spPr bwMode="auto">
              <a:xfrm>
                <a:off x="435" y="2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8" name="Oval 148"/>
              <p:cNvSpPr>
                <a:spLocks/>
              </p:cNvSpPr>
              <p:nvPr/>
            </p:nvSpPr>
            <p:spPr bwMode="auto">
              <a:xfrm>
                <a:off x="433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49" name="Oval 149"/>
              <p:cNvSpPr>
                <a:spLocks/>
              </p:cNvSpPr>
              <p:nvPr/>
            </p:nvSpPr>
            <p:spPr bwMode="auto">
              <a:xfrm>
                <a:off x="434" y="11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0" name="Oval 150"/>
              <p:cNvSpPr>
                <a:spLocks/>
              </p:cNvSpPr>
              <p:nvPr/>
            </p:nvSpPr>
            <p:spPr bwMode="auto">
              <a:xfrm>
                <a:off x="436" y="156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1" name="Oval 151"/>
              <p:cNvSpPr>
                <a:spLocks/>
              </p:cNvSpPr>
              <p:nvPr/>
            </p:nvSpPr>
            <p:spPr bwMode="auto">
              <a:xfrm>
                <a:off x="435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2" name="Oval 152"/>
              <p:cNvSpPr>
                <a:spLocks/>
              </p:cNvSpPr>
              <p:nvPr/>
            </p:nvSpPr>
            <p:spPr bwMode="auto">
              <a:xfrm>
                <a:off x="437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3" name="Oval 153"/>
              <p:cNvSpPr>
                <a:spLocks/>
              </p:cNvSpPr>
              <p:nvPr/>
            </p:nvSpPr>
            <p:spPr bwMode="auto">
              <a:xfrm>
                <a:off x="436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4" name="Oval 154"/>
              <p:cNvSpPr>
                <a:spLocks/>
              </p:cNvSpPr>
              <p:nvPr/>
            </p:nvSpPr>
            <p:spPr bwMode="auto">
              <a:xfrm>
                <a:off x="43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5" name="Oval 155"/>
              <p:cNvSpPr>
                <a:spLocks/>
              </p:cNvSpPr>
              <p:nvPr/>
            </p:nvSpPr>
            <p:spPr bwMode="auto">
              <a:xfrm>
                <a:off x="498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6" name="Oval 156"/>
              <p:cNvSpPr>
                <a:spLocks/>
              </p:cNvSpPr>
              <p:nvPr/>
            </p:nvSpPr>
            <p:spPr bwMode="auto">
              <a:xfrm>
                <a:off x="498" y="6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7" name="Oval 157"/>
              <p:cNvSpPr>
                <a:spLocks/>
              </p:cNvSpPr>
              <p:nvPr/>
            </p:nvSpPr>
            <p:spPr bwMode="auto">
              <a:xfrm>
                <a:off x="499" y="109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8" name="Oval 158"/>
              <p:cNvSpPr>
                <a:spLocks/>
              </p:cNvSpPr>
              <p:nvPr/>
            </p:nvSpPr>
            <p:spPr bwMode="auto">
              <a:xfrm>
                <a:off x="500" y="15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9" name="Oval 159"/>
              <p:cNvSpPr>
                <a:spLocks/>
              </p:cNvSpPr>
              <p:nvPr/>
            </p:nvSpPr>
            <p:spPr bwMode="auto">
              <a:xfrm>
                <a:off x="500" y="203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0" name="Oval 160"/>
              <p:cNvSpPr>
                <a:spLocks/>
              </p:cNvSpPr>
              <p:nvPr/>
            </p:nvSpPr>
            <p:spPr bwMode="auto">
              <a:xfrm>
                <a:off x="502" y="251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1" name="Oval 161"/>
              <p:cNvSpPr>
                <a:spLocks/>
              </p:cNvSpPr>
              <p:nvPr/>
            </p:nvSpPr>
            <p:spPr bwMode="auto">
              <a:xfrm>
                <a:off x="502" y="297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2" name="Oval 162"/>
              <p:cNvSpPr>
                <a:spLocks/>
              </p:cNvSpPr>
              <p:nvPr/>
            </p:nvSpPr>
            <p:spPr bwMode="auto">
              <a:xfrm>
                <a:off x="504" y="35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3" name="Oval 163"/>
              <p:cNvSpPr>
                <a:spLocks/>
              </p:cNvSpPr>
              <p:nvPr/>
            </p:nvSpPr>
            <p:spPr bwMode="auto">
              <a:xfrm>
                <a:off x="561" y="2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4" name="Oval 164"/>
              <p:cNvSpPr>
                <a:spLocks/>
              </p:cNvSpPr>
              <p:nvPr/>
            </p:nvSpPr>
            <p:spPr bwMode="auto">
              <a:xfrm>
                <a:off x="562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5" name="Oval 165"/>
              <p:cNvSpPr>
                <a:spLocks/>
              </p:cNvSpPr>
              <p:nvPr/>
            </p:nvSpPr>
            <p:spPr bwMode="auto">
              <a:xfrm>
                <a:off x="563" y="109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6" name="Oval 166"/>
              <p:cNvSpPr>
                <a:spLocks/>
              </p:cNvSpPr>
              <p:nvPr/>
            </p:nvSpPr>
            <p:spPr bwMode="auto">
              <a:xfrm>
                <a:off x="565" y="15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7" name="Oval 167"/>
              <p:cNvSpPr>
                <a:spLocks/>
              </p:cNvSpPr>
              <p:nvPr/>
            </p:nvSpPr>
            <p:spPr bwMode="auto">
              <a:xfrm>
                <a:off x="566" y="203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8" name="Oval 168"/>
              <p:cNvSpPr>
                <a:spLocks/>
              </p:cNvSpPr>
              <p:nvPr/>
            </p:nvSpPr>
            <p:spPr bwMode="auto">
              <a:xfrm>
                <a:off x="568" y="24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69" name="Oval 169"/>
              <p:cNvSpPr>
                <a:spLocks/>
              </p:cNvSpPr>
              <p:nvPr/>
            </p:nvSpPr>
            <p:spPr bwMode="auto">
              <a:xfrm>
                <a:off x="569" y="299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0" name="Oval 170"/>
              <p:cNvSpPr>
                <a:spLocks/>
              </p:cNvSpPr>
              <p:nvPr/>
            </p:nvSpPr>
            <p:spPr bwMode="auto">
              <a:xfrm>
                <a:off x="571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1" name="Oval 171"/>
              <p:cNvSpPr>
                <a:spLocks/>
              </p:cNvSpPr>
              <p:nvPr/>
            </p:nvSpPr>
            <p:spPr bwMode="auto">
              <a:xfrm>
                <a:off x="624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2" name="Oval 172"/>
              <p:cNvSpPr>
                <a:spLocks/>
              </p:cNvSpPr>
              <p:nvPr/>
            </p:nvSpPr>
            <p:spPr bwMode="auto">
              <a:xfrm>
                <a:off x="626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3" name="Oval 173"/>
              <p:cNvSpPr>
                <a:spLocks/>
              </p:cNvSpPr>
              <p:nvPr/>
            </p:nvSpPr>
            <p:spPr bwMode="auto">
              <a:xfrm>
                <a:off x="627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4" name="Oval 174"/>
              <p:cNvSpPr>
                <a:spLocks/>
              </p:cNvSpPr>
              <p:nvPr/>
            </p:nvSpPr>
            <p:spPr bwMode="auto">
              <a:xfrm>
                <a:off x="630" y="15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5" name="Oval 175"/>
              <p:cNvSpPr>
                <a:spLocks/>
              </p:cNvSpPr>
              <p:nvPr/>
            </p:nvSpPr>
            <p:spPr bwMode="auto">
              <a:xfrm>
                <a:off x="632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6" name="Oval 176"/>
              <p:cNvSpPr>
                <a:spLocks/>
              </p:cNvSpPr>
              <p:nvPr/>
            </p:nvSpPr>
            <p:spPr bwMode="auto">
              <a:xfrm>
                <a:off x="634" y="251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7" name="Oval 177"/>
              <p:cNvSpPr>
                <a:spLocks/>
              </p:cNvSpPr>
              <p:nvPr/>
            </p:nvSpPr>
            <p:spPr bwMode="auto">
              <a:xfrm>
                <a:off x="636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8" name="Oval 178"/>
              <p:cNvSpPr>
                <a:spLocks/>
              </p:cNvSpPr>
              <p:nvPr/>
            </p:nvSpPr>
            <p:spPr bwMode="auto">
              <a:xfrm>
                <a:off x="640" y="3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9" name="Oval 179"/>
              <p:cNvSpPr>
                <a:spLocks/>
              </p:cNvSpPr>
              <p:nvPr/>
            </p:nvSpPr>
            <p:spPr bwMode="auto">
              <a:xfrm>
                <a:off x="689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0" name="Oval 180"/>
              <p:cNvSpPr>
                <a:spLocks/>
              </p:cNvSpPr>
              <p:nvPr/>
            </p:nvSpPr>
            <p:spPr bwMode="auto">
              <a:xfrm>
                <a:off x="688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1" name="Oval 181"/>
              <p:cNvSpPr>
                <a:spLocks/>
              </p:cNvSpPr>
              <p:nvPr/>
            </p:nvSpPr>
            <p:spPr bwMode="auto">
              <a:xfrm>
                <a:off x="693" y="10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2" name="Oval 182"/>
              <p:cNvSpPr>
                <a:spLocks/>
              </p:cNvSpPr>
              <p:nvPr/>
            </p:nvSpPr>
            <p:spPr bwMode="auto">
              <a:xfrm>
                <a:off x="695" y="156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3" name="Oval 183"/>
              <p:cNvSpPr>
                <a:spLocks/>
              </p:cNvSpPr>
              <p:nvPr/>
            </p:nvSpPr>
            <p:spPr bwMode="auto">
              <a:xfrm>
                <a:off x="697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4" name="Oval 184"/>
              <p:cNvSpPr>
                <a:spLocks/>
              </p:cNvSpPr>
              <p:nvPr/>
            </p:nvSpPr>
            <p:spPr bwMode="auto">
              <a:xfrm>
                <a:off x="700" y="24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5" name="Oval 185"/>
              <p:cNvSpPr>
                <a:spLocks/>
              </p:cNvSpPr>
              <p:nvPr/>
            </p:nvSpPr>
            <p:spPr bwMode="auto">
              <a:xfrm>
                <a:off x="704" y="29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6" name="Oval 186"/>
              <p:cNvSpPr>
                <a:spLocks/>
              </p:cNvSpPr>
              <p:nvPr/>
            </p:nvSpPr>
            <p:spPr bwMode="auto">
              <a:xfrm>
                <a:off x="707" y="35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7" name="Oval 187"/>
              <p:cNvSpPr>
                <a:spLocks/>
              </p:cNvSpPr>
              <p:nvPr/>
            </p:nvSpPr>
            <p:spPr bwMode="auto">
              <a:xfrm>
                <a:off x="307" y="28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8" name="Oval 188"/>
              <p:cNvSpPr>
                <a:spLocks/>
              </p:cNvSpPr>
              <p:nvPr/>
            </p:nvSpPr>
            <p:spPr bwMode="auto">
              <a:xfrm>
                <a:off x="306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9" name="Oval 189"/>
              <p:cNvSpPr>
                <a:spLocks/>
              </p:cNvSpPr>
              <p:nvPr/>
            </p:nvSpPr>
            <p:spPr bwMode="auto">
              <a:xfrm>
                <a:off x="304" y="109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0" name="Oval 190"/>
              <p:cNvSpPr>
                <a:spLocks/>
              </p:cNvSpPr>
              <p:nvPr/>
            </p:nvSpPr>
            <p:spPr bwMode="auto">
              <a:xfrm>
                <a:off x="303" y="15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1" name="Oval 191"/>
              <p:cNvSpPr>
                <a:spLocks/>
              </p:cNvSpPr>
              <p:nvPr/>
            </p:nvSpPr>
            <p:spPr bwMode="auto">
              <a:xfrm>
                <a:off x="304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2" name="Oval 192"/>
              <p:cNvSpPr>
                <a:spLocks/>
              </p:cNvSpPr>
              <p:nvPr/>
            </p:nvSpPr>
            <p:spPr bwMode="auto">
              <a:xfrm>
                <a:off x="302" y="248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3" name="Oval 193"/>
              <p:cNvSpPr>
                <a:spLocks/>
              </p:cNvSpPr>
              <p:nvPr/>
            </p:nvSpPr>
            <p:spPr bwMode="auto">
              <a:xfrm>
                <a:off x="300" y="29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4" name="Oval 194"/>
              <p:cNvSpPr>
                <a:spLocks/>
              </p:cNvSpPr>
              <p:nvPr/>
            </p:nvSpPr>
            <p:spPr bwMode="auto">
              <a:xfrm>
                <a:off x="302" y="3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5" name="Oval 195"/>
              <p:cNvSpPr>
                <a:spLocks/>
              </p:cNvSpPr>
              <p:nvPr/>
            </p:nvSpPr>
            <p:spPr bwMode="auto">
              <a:xfrm>
                <a:off x="371" y="2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6" name="Oval 196"/>
              <p:cNvSpPr>
                <a:spLocks/>
              </p:cNvSpPr>
              <p:nvPr/>
            </p:nvSpPr>
            <p:spPr bwMode="auto">
              <a:xfrm>
                <a:off x="369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7" name="Oval 197"/>
              <p:cNvSpPr>
                <a:spLocks/>
              </p:cNvSpPr>
              <p:nvPr/>
            </p:nvSpPr>
            <p:spPr bwMode="auto">
              <a:xfrm>
                <a:off x="369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8" name="Oval 198"/>
              <p:cNvSpPr>
                <a:spLocks/>
              </p:cNvSpPr>
              <p:nvPr/>
            </p:nvSpPr>
            <p:spPr bwMode="auto">
              <a:xfrm>
                <a:off x="371" y="156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9" name="Oval 199"/>
              <p:cNvSpPr>
                <a:spLocks/>
              </p:cNvSpPr>
              <p:nvPr/>
            </p:nvSpPr>
            <p:spPr bwMode="auto">
              <a:xfrm>
                <a:off x="368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0" name="Oval 200"/>
              <p:cNvSpPr>
                <a:spLocks/>
              </p:cNvSpPr>
              <p:nvPr/>
            </p:nvSpPr>
            <p:spPr bwMode="auto">
              <a:xfrm>
                <a:off x="368" y="251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1" name="Oval 201"/>
              <p:cNvSpPr>
                <a:spLocks/>
              </p:cNvSpPr>
              <p:nvPr/>
            </p:nvSpPr>
            <p:spPr bwMode="auto">
              <a:xfrm>
                <a:off x="368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2" name="Oval 202"/>
              <p:cNvSpPr>
                <a:spLocks/>
              </p:cNvSpPr>
              <p:nvPr/>
            </p:nvSpPr>
            <p:spPr bwMode="auto">
              <a:xfrm>
                <a:off x="369" y="353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3" name="Oval 203"/>
              <p:cNvSpPr>
                <a:spLocks/>
              </p:cNvSpPr>
              <p:nvPr/>
            </p:nvSpPr>
            <p:spPr bwMode="auto">
              <a:xfrm>
                <a:off x="50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4" name="Oval 204"/>
              <p:cNvSpPr>
                <a:spLocks/>
              </p:cNvSpPr>
              <p:nvPr/>
            </p:nvSpPr>
            <p:spPr bwMode="auto">
              <a:xfrm>
                <a:off x="47" y="10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5" name="Oval 205"/>
              <p:cNvSpPr>
                <a:spLocks/>
              </p:cNvSpPr>
              <p:nvPr/>
            </p:nvSpPr>
            <p:spPr bwMode="auto">
              <a:xfrm>
                <a:off x="44" y="15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6" name="Oval 206"/>
              <p:cNvSpPr>
                <a:spLocks/>
              </p:cNvSpPr>
              <p:nvPr/>
            </p:nvSpPr>
            <p:spPr bwMode="auto">
              <a:xfrm>
                <a:off x="41" y="203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7" name="Oval 207"/>
              <p:cNvSpPr>
                <a:spLocks/>
              </p:cNvSpPr>
              <p:nvPr/>
            </p:nvSpPr>
            <p:spPr bwMode="auto">
              <a:xfrm>
                <a:off x="38" y="24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8" name="Oval 208"/>
              <p:cNvSpPr>
                <a:spLocks/>
              </p:cNvSpPr>
              <p:nvPr/>
            </p:nvSpPr>
            <p:spPr bwMode="auto">
              <a:xfrm>
                <a:off x="34" y="297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9" name="Oval 209"/>
              <p:cNvSpPr>
                <a:spLocks/>
              </p:cNvSpPr>
              <p:nvPr/>
            </p:nvSpPr>
            <p:spPr bwMode="auto">
              <a:xfrm>
                <a:off x="33" y="353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0" name="Oval 210"/>
              <p:cNvSpPr>
                <a:spLocks/>
              </p:cNvSpPr>
              <p:nvPr/>
            </p:nvSpPr>
            <p:spPr bwMode="auto">
              <a:xfrm>
                <a:off x="755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1" name="Oval 211"/>
              <p:cNvSpPr>
                <a:spLocks/>
              </p:cNvSpPr>
              <p:nvPr/>
            </p:nvSpPr>
            <p:spPr bwMode="auto">
              <a:xfrm>
                <a:off x="758" y="10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2" name="Oval 212"/>
              <p:cNvSpPr>
                <a:spLocks/>
              </p:cNvSpPr>
              <p:nvPr/>
            </p:nvSpPr>
            <p:spPr bwMode="auto">
              <a:xfrm>
                <a:off x="761" y="156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3" name="Oval 213"/>
              <p:cNvSpPr>
                <a:spLocks/>
              </p:cNvSpPr>
              <p:nvPr/>
            </p:nvSpPr>
            <p:spPr bwMode="auto">
              <a:xfrm>
                <a:off x="763" y="203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4" name="Oval 214"/>
              <p:cNvSpPr>
                <a:spLocks/>
              </p:cNvSpPr>
              <p:nvPr/>
            </p:nvSpPr>
            <p:spPr bwMode="auto">
              <a:xfrm>
                <a:off x="767" y="24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5" name="Oval 215"/>
              <p:cNvSpPr>
                <a:spLocks/>
              </p:cNvSpPr>
              <p:nvPr/>
            </p:nvSpPr>
            <p:spPr bwMode="auto">
              <a:xfrm>
                <a:off x="770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6" name="Oval 216"/>
              <p:cNvSpPr>
                <a:spLocks/>
              </p:cNvSpPr>
              <p:nvPr/>
            </p:nvSpPr>
            <p:spPr bwMode="auto">
              <a:xfrm>
                <a:off x="775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45074" name="Group 316"/>
            <p:cNvGrpSpPr>
              <a:grpSpLocks/>
            </p:cNvGrpSpPr>
            <p:nvPr/>
          </p:nvGrpSpPr>
          <p:grpSpPr bwMode="auto">
            <a:xfrm>
              <a:off x="4433888" y="400050"/>
              <a:ext cx="1360487" cy="685800"/>
              <a:chOff x="0" y="0"/>
              <a:chExt cx="857" cy="432"/>
            </a:xfrm>
          </p:grpSpPr>
          <p:pic>
            <p:nvPicPr>
              <p:cNvPr id="45183" name="Picture 21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0"/>
                <a:ext cx="857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0" name="Oval 219"/>
              <p:cNvSpPr>
                <a:spLocks/>
              </p:cNvSpPr>
              <p:nvPr/>
            </p:nvSpPr>
            <p:spPr bwMode="auto">
              <a:xfrm>
                <a:off x="753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1" name="Oval 220"/>
              <p:cNvSpPr>
                <a:spLocks/>
              </p:cNvSpPr>
              <p:nvPr/>
            </p:nvSpPr>
            <p:spPr bwMode="auto">
              <a:xfrm>
                <a:off x="52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45186" name="Group 229"/>
              <p:cNvGrpSpPr>
                <a:grpSpLocks/>
              </p:cNvGrpSpPr>
              <p:nvPr/>
            </p:nvGrpSpPr>
            <p:grpSpPr bwMode="auto">
              <a:xfrm>
                <a:off x="99" y="28"/>
                <a:ext cx="66" cy="351"/>
                <a:chOff x="0" y="0"/>
                <a:chExt cx="65" cy="350"/>
              </a:xfrm>
            </p:grpSpPr>
            <p:sp>
              <p:nvSpPr>
                <p:cNvPr id="219" name="Oval 221"/>
                <p:cNvSpPr>
                  <a:spLocks/>
                </p:cNvSpPr>
                <p:nvPr/>
              </p:nvSpPr>
              <p:spPr bwMode="auto">
                <a:xfrm>
                  <a:off x="17" y="1"/>
                  <a:ext cx="48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0" name="Oval 222"/>
                <p:cNvSpPr>
                  <a:spLocks/>
                </p:cNvSpPr>
                <p:nvPr/>
              </p:nvSpPr>
              <p:spPr bwMode="auto">
                <a:xfrm>
                  <a:off x="14" y="40"/>
                  <a:ext cx="50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1" name="Oval 223"/>
                <p:cNvSpPr>
                  <a:spLocks/>
                </p:cNvSpPr>
                <p:nvPr/>
              </p:nvSpPr>
              <p:spPr bwMode="auto">
                <a:xfrm>
                  <a:off x="13" y="82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2" name="Oval 224"/>
                <p:cNvSpPr>
                  <a:spLocks/>
                </p:cNvSpPr>
                <p:nvPr/>
              </p:nvSpPr>
              <p:spPr bwMode="auto">
                <a:xfrm>
                  <a:off x="10" y="126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3" name="Oval 225"/>
                <p:cNvSpPr>
                  <a:spLocks/>
                </p:cNvSpPr>
                <p:nvPr/>
              </p:nvSpPr>
              <p:spPr bwMode="auto">
                <a:xfrm>
                  <a:off x="6" y="174"/>
                  <a:ext cx="50" cy="2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4" name="Oval 226"/>
                <p:cNvSpPr>
                  <a:spLocks/>
                </p:cNvSpPr>
                <p:nvPr/>
              </p:nvSpPr>
              <p:spPr bwMode="auto">
                <a:xfrm>
                  <a:off x="5" y="221"/>
                  <a:ext cx="49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5" name="Oval 227"/>
                <p:cNvSpPr>
                  <a:spLocks/>
                </p:cNvSpPr>
                <p:nvPr/>
              </p:nvSpPr>
              <p:spPr bwMode="auto">
                <a:xfrm>
                  <a:off x="0" y="270"/>
                  <a:ext cx="49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6" name="Oval 228"/>
                <p:cNvSpPr>
                  <a:spLocks/>
                </p:cNvSpPr>
                <p:nvPr/>
              </p:nvSpPr>
              <p:spPr bwMode="auto">
                <a:xfrm>
                  <a:off x="-1" y="323"/>
                  <a:ext cx="48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133" name="Oval 230"/>
              <p:cNvSpPr>
                <a:spLocks/>
              </p:cNvSpPr>
              <p:nvPr/>
            </p:nvSpPr>
            <p:spPr bwMode="auto">
              <a:xfrm>
                <a:off x="181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4" name="Oval 231"/>
              <p:cNvSpPr>
                <a:spLocks/>
              </p:cNvSpPr>
              <p:nvPr/>
            </p:nvSpPr>
            <p:spPr bwMode="auto">
              <a:xfrm>
                <a:off x="180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5" name="Oval 232"/>
              <p:cNvSpPr>
                <a:spLocks/>
              </p:cNvSpPr>
              <p:nvPr/>
            </p:nvSpPr>
            <p:spPr bwMode="auto">
              <a:xfrm>
                <a:off x="178" y="11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6" name="Oval 233"/>
              <p:cNvSpPr>
                <a:spLocks/>
              </p:cNvSpPr>
              <p:nvPr/>
            </p:nvSpPr>
            <p:spPr bwMode="auto">
              <a:xfrm>
                <a:off x="176" y="156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7" name="Oval 234"/>
              <p:cNvSpPr>
                <a:spLocks/>
              </p:cNvSpPr>
              <p:nvPr/>
            </p:nvSpPr>
            <p:spPr bwMode="auto">
              <a:xfrm>
                <a:off x="172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8" name="Oval 235"/>
              <p:cNvSpPr>
                <a:spLocks/>
              </p:cNvSpPr>
              <p:nvPr/>
            </p:nvSpPr>
            <p:spPr bwMode="auto">
              <a:xfrm>
                <a:off x="171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9" name="Oval 236"/>
              <p:cNvSpPr>
                <a:spLocks/>
              </p:cNvSpPr>
              <p:nvPr/>
            </p:nvSpPr>
            <p:spPr bwMode="auto">
              <a:xfrm>
                <a:off x="168" y="29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0" name="Oval 237"/>
              <p:cNvSpPr>
                <a:spLocks/>
              </p:cNvSpPr>
              <p:nvPr/>
            </p:nvSpPr>
            <p:spPr bwMode="auto">
              <a:xfrm>
                <a:off x="16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1" name="Oval 238"/>
              <p:cNvSpPr>
                <a:spLocks/>
              </p:cNvSpPr>
              <p:nvPr/>
            </p:nvSpPr>
            <p:spPr bwMode="auto">
              <a:xfrm>
                <a:off x="246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2" name="Oval 239"/>
              <p:cNvSpPr>
                <a:spLocks/>
              </p:cNvSpPr>
              <p:nvPr/>
            </p:nvSpPr>
            <p:spPr bwMode="auto">
              <a:xfrm>
                <a:off x="245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3" name="Oval 240"/>
              <p:cNvSpPr>
                <a:spLocks/>
              </p:cNvSpPr>
              <p:nvPr/>
            </p:nvSpPr>
            <p:spPr bwMode="auto">
              <a:xfrm>
                <a:off x="243" y="110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4" name="Oval 241"/>
              <p:cNvSpPr>
                <a:spLocks/>
              </p:cNvSpPr>
              <p:nvPr/>
            </p:nvSpPr>
            <p:spPr bwMode="auto">
              <a:xfrm>
                <a:off x="240" y="156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5" name="Oval 242"/>
              <p:cNvSpPr>
                <a:spLocks/>
              </p:cNvSpPr>
              <p:nvPr/>
            </p:nvSpPr>
            <p:spPr bwMode="auto">
              <a:xfrm>
                <a:off x="238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6" name="Oval 243"/>
              <p:cNvSpPr>
                <a:spLocks/>
              </p:cNvSpPr>
              <p:nvPr/>
            </p:nvSpPr>
            <p:spPr bwMode="auto">
              <a:xfrm>
                <a:off x="237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7" name="Oval 244"/>
              <p:cNvSpPr>
                <a:spLocks/>
              </p:cNvSpPr>
              <p:nvPr/>
            </p:nvSpPr>
            <p:spPr bwMode="auto">
              <a:xfrm>
                <a:off x="235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8" name="Oval 245"/>
              <p:cNvSpPr>
                <a:spLocks/>
              </p:cNvSpPr>
              <p:nvPr/>
            </p:nvSpPr>
            <p:spPr bwMode="auto">
              <a:xfrm>
                <a:off x="235" y="351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9" name="Oval 246"/>
              <p:cNvSpPr>
                <a:spLocks/>
              </p:cNvSpPr>
              <p:nvPr/>
            </p:nvSpPr>
            <p:spPr bwMode="auto">
              <a:xfrm>
                <a:off x="435" y="2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0" name="Oval 247"/>
              <p:cNvSpPr>
                <a:spLocks/>
              </p:cNvSpPr>
              <p:nvPr/>
            </p:nvSpPr>
            <p:spPr bwMode="auto">
              <a:xfrm>
                <a:off x="433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1" name="Oval 248"/>
              <p:cNvSpPr>
                <a:spLocks/>
              </p:cNvSpPr>
              <p:nvPr/>
            </p:nvSpPr>
            <p:spPr bwMode="auto">
              <a:xfrm>
                <a:off x="434" y="11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2" name="Oval 249"/>
              <p:cNvSpPr>
                <a:spLocks/>
              </p:cNvSpPr>
              <p:nvPr/>
            </p:nvSpPr>
            <p:spPr bwMode="auto">
              <a:xfrm>
                <a:off x="436" y="156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3" name="Oval 250"/>
              <p:cNvSpPr>
                <a:spLocks/>
              </p:cNvSpPr>
              <p:nvPr/>
            </p:nvSpPr>
            <p:spPr bwMode="auto">
              <a:xfrm>
                <a:off x="435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4" name="Oval 251"/>
              <p:cNvSpPr>
                <a:spLocks/>
              </p:cNvSpPr>
              <p:nvPr/>
            </p:nvSpPr>
            <p:spPr bwMode="auto">
              <a:xfrm>
                <a:off x="437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5" name="Oval 252"/>
              <p:cNvSpPr>
                <a:spLocks/>
              </p:cNvSpPr>
              <p:nvPr/>
            </p:nvSpPr>
            <p:spPr bwMode="auto">
              <a:xfrm>
                <a:off x="436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6" name="Oval 253"/>
              <p:cNvSpPr>
                <a:spLocks/>
              </p:cNvSpPr>
              <p:nvPr/>
            </p:nvSpPr>
            <p:spPr bwMode="auto">
              <a:xfrm>
                <a:off x="43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7" name="Oval 254"/>
              <p:cNvSpPr>
                <a:spLocks/>
              </p:cNvSpPr>
              <p:nvPr/>
            </p:nvSpPr>
            <p:spPr bwMode="auto">
              <a:xfrm>
                <a:off x="498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8" name="Oval 255"/>
              <p:cNvSpPr>
                <a:spLocks/>
              </p:cNvSpPr>
              <p:nvPr/>
            </p:nvSpPr>
            <p:spPr bwMode="auto">
              <a:xfrm>
                <a:off x="498" y="6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9" name="Oval 256"/>
              <p:cNvSpPr>
                <a:spLocks/>
              </p:cNvSpPr>
              <p:nvPr/>
            </p:nvSpPr>
            <p:spPr bwMode="auto">
              <a:xfrm>
                <a:off x="499" y="109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0" name="Oval 257"/>
              <p:cNvSpPr>
                <a:spLocks/>
              </p:cNvSpPr>
              <p:nvPr/>
            </p:nvSpPr>
            <p:spPr bwMode="auto">
              <a:xfrm>
                <a:off x="500" y="154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1" name="Oval 258"/>
              <p:cNvSpPr>
                <a:spLocks/>
              </p:cNvSpPr>
              <p:nvPr/>
            </p:nvSpPr>
            <p:spPr bwMode="auto">
              <a:xfrm>
                <a:off x="500" y="202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2" name="Oval 259"/>
              <p:cNvSpPr>
                <a:spLocks/>
              </p:cNvSpPr>
              <p:nvPr/>
            </p:nvSpPr>
            <p:spPr bwMode="auto">
              <a:xfrm>
                <a:off x="502" y="25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3" name="Oval 260"/>
              <p:cNvSpPr>
                <a:spLocks/>
              </p:cNvSpPr>
              <p:nvPr/>
            </p:nvSpPr>
            <p:spPr bwMode="auto">
              <a:xfrm>
                <a:off x="502" y="297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4" name="Oval 261"/>
              <p:cNvSpPr>
                <a:spLocks/>
              </p:cNvSpPr>
              <p:nvPr/>
            </p:nvSpPr>
            <p:spPr bwMode="auto">
              <a:xfrm>
                <a:off x="504" y="35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5" name="Oval 262"/>
              <p:cNvSpPr>
                <a:spLocks/>
              </p:cNvSpPr>
              <p:nvPr/>
            </p:nvSpPr>
            <p:spPr bwMode="auto">
              <a:xfrm>
                <a:off x="561" y="2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6" name="Oval 263"/>
              <p:cNvSpPr>
                <a:spLocks/>
              </p:cNvSpPr>
              <p:nvPr/>
            </p:nvSpPr>
            <p:spPr bwMode="auto">
              <a:xfrm>
                <a:off x="562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7" name="Oval 264"/>
              <p:cNvSpPr>
                <a:spLocks/>
              </p:cNvSpPr>
              <p:nvPr/>
            </p:nvSpPr>
            <p:spPr bwMode="auto">
              <a:xfrm>
                <a:off x="563" y="109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8" name="Oval 265"/>
              <p:cNvSpPr>
                <a:spLocks/>
              </p:cNvSpPr>
              <p:nvPr/>
            </p:nvSpPr>
            <p:spPr bwMode="auto">
              <a:xfrm>
                <a:off x="565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9" name="Oval 266"/>
              <p:cNvSpPr>
                <a:spLocks/>
              </p:cNvSpPr>
              <p:nvPr/>
            </p:nvSpPr>
            <p:spPr bwMode="auto">
              <a:xfrm>
                <a:off x="566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0" name="Oval 267"/>
              <p:cNvSpPr>
                <a:spLocks/>
              </p:cNvSpPr>
              <p:nvPr/>
            </p:nvSpPr>
            <p:spPr bwMode="auto">
              <a:xfrm>
                <a:off x="568" y="24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1" name="Oval 268"/>
              <p:cNvSpPr>
                <a:spLocks/>
              </p:cNvSpPr>
              <p:nvPr/>
            </p:nvSpPr>
            <p:spPr bwMode="auto">
              <a:xfrm>
                <a:off x="569" y="298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2" name="Oval 269"/>
              <p:cNvSpPr>
                <a:spLocks/>
              </p:cNvSpPr>
              <p:nvPr/>
            </p:nvSpPr>
            <p:spPr bwMode="auto">
              <a:xfrm>
                <a:off x="571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3" name="Oval 270"/>
              <p:cNvSpPr>
                <a:spLocks/>
              </p:cNvSpPr>
              <p:nvPr/>
            </p:nvSpPr>
            <p:spPr bwMode="auto">
              <a:xfrm>
                <a:off x="624" y="2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4" name="Oval 271"/>
              <p:cNvSpPr>
                <a:spLocks/>
              </p:cNvSpPr>
              <p:nvPr/>
            </p:nvSpPr>
            <p:spPr bwMode="auto">
              <a:xfrm>
                <a:off x="626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5" name="Oval 272"/>
              <p:cNvSpPr>
                <a:spLocks/>
              </p:cNvSpPr>
              <p:nvPr/>
            </p:nvSpPr>
            <p:spPr bwMode="auto">
              <a:xfrm>
                <a:off x="627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6" name="Oval 273"/>
              <p:cNvSpPr>
                <a:spLocks/>
              </p:cNvSpPr>
              <p:nvPr/>
            </p:nvSpPr>
            <p:spPr bwMode="auto">
              <a:xfrm>
                <a:off x="630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7" name="Oval 274"/>
              <p:cNvSpPr>
                <a:spLocks/>
              </p:cNvSpPr>
              <p:nvPr/>
            </p:nvSpPr>
            <p:spPr bwMode="auto">
              <a:xfrm>
                <a:off x="632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8" name="Oval 275"/>
              <p:cNvSpPr>
                <a:spLocks/>
              </p:cNvSpPr>
              <p:nvPr/>
            </p:nvSpPr>
            <p:spPr bwMode="auto">
              <a:xfrm>
                <a:off x="634" y="250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79" name="Oval 276"/>
              <p:cNvSpPr>
                <a:spLocks/>
              </p:cNvSpPr>
              <p:nvPr/>
            </p:nvSpPr>
            <p:spPr bwMode="auto">
              <a:xfrm>
                <a:off x="636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0" name="Oval 277"/>
              <p:cNvSpPr>
                <a:spLocks/>
              </p:cNvSpPr>
              <p:nvPr/>
            </p:nvSpPr>
            <p:spPr bwMode="auto">
              <a:xfrm>
                <a:off x="640" y="3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1" name="Oval 278"/>
              <p:cNvSpPr>
                <a:spLocks/>
              </p:cNvSpPr>
              <p:nvPr/>
            </p:nvSpPr>
            <p:spPr bwMode="auto">
              <a:xfrm>
                <a:off x="689" y="2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2" name="Oval 279"/>
              <p:cNvSpPr>
                <a:spLocks/>
              </p:cNvSpPr>
              <p:nvPr/>
            </p:nvSpPr>
            <p:spPr bwMode="auto">
              <a:xfrm>
                <a:off x="688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3" name="Oval 280"/>
              <p:cNvSpPr>
                <a:spLocks/>
              </p:cNvSpPr>
              <p:nvPr/>
            </p:nvSpPr>
            <p:spPr bwMode="auto">
              <a:xfrm>
                <a:off x="693" y="10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4" name="Oval 281"/>
              <p:cNvSpPr>
                <a:spLocks/>
              </p:cNvSpPr>
              <p:nvPr/>
            </p:nvSpPr>
            <p:spPr bwMode="auto">
              <a:xfrm>
                <a:off x="695" y="156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5" name="Oval 282"/>
              <p:cNvSpPr>
                <a:spLocks/>
              </p:cNvSpPr>
              <p:nvPr/>
            </p:nvSpPr>
            <p:spPr bwMode="auto">
              <a:xfrm>
                <a:off x="697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6" name="Oval 283"/>
              <p:cNvSpPr>
                <a:spLocks/>
              </p:cNvSpPr>
              <p:nvPr/>
            </p:nvSpPr>
            <p:spPr bwMode="auto">
              <a:xfrm>
                <a:off x="700" y="24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7" name="Oval 284"/>
              <p:cNvSpPr>
                <a:spLocks/>
              </p:cNvSpPr>
              <p:nvPr/>
            </p:nvSpPr>
            <p:spPr bwMode="auto">
              <a:xfrm>
                <a:off x="704" y="29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8" name="Oval 285"/>
              <p:cNvSpPr>
                <a:spLocks/>
              </p:cNvSpPr>
              <p:nvPr/>
            </p:nvSpPr>
            <p:spPr bwMode="auto">
              <a:xfrm>
                <a:off x="707" y="351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89" name="Oval 286"/>
              <p:cNvSpPr>
                <a:spLocks/>
              </p:cNvSpPr>
              <p:nvPr/>
            </p:nvSpPr>
            <p:spPr bwMode="auto">
              <a:xfrm>
                <a:off x="307" y="2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0" name="Oval 287"/>
              <p:cNvSpPr>
                <a:spLocks/>
              </p:cNvSpPr>
              <p:nvPr/>
            </p:nvSpPr>
            <p:spPr bwMode="auto">
              <a:xfrm>
                <a:off x="306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1" name="Oval 288"/>
              <p:cNvSpPr>
                <a:spLocks/>
              </p:cNvSpPr>
              <p:nvPr/>
            </p:nvSpPr>
            <p:spPr bwMode="auto">
              <a:xfrm>
                <a:off x="304" y="109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2" name="Oval 289"/>
              <p:cNvSpPr>
                <a:spLocks/>
              </p:cNvSpPr>
              <p:nvPr/>
            </p:nvSpPr>
            <p:spPr bwMode="auto">
              <a:xfrm>
                <a:off x="303" y="154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3" name="Oval 290"/>
              <p:cNvSpPr>
                <a:spLocks/>
              </p:cNvSpPr>
              <p:nvPr/>
            </p:nvSpPr>
            <p:spPr bwMode="auto">
              <a:xfrm>
                <a:off x="304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4" name="Oval 291"/>
              <p:cNvSpPr>
                <a:spLocks/>
              </p:cNvSpPr>
              <p:nvPr/>
            </p:nvSpPr>
            <p:spPr bwMode="auto">
              <a:xfrm>
                <a:off x="302" y="248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5" name="Oval 292"/>
              <p:cNvSpPr>
                <a:spLocks/>
              </p:cNvSpPr>
              <p:nvPr/>
            </p:nvSpPr>
            <p:spPr bwMode="auto">
              <a:xfrm>
                <a:off x="301" y="29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6" name="Oval 293"/>
              <p:cNvSpPr>
                <a:spLocks/>
              </p:cNvSpPr>
              <p:nvPr/>
            </p:nvSpPr>
            <p:spPr bwMode="auto">
              <a:xfrm>
                <a:off x="302" y="3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7" name="Oval 294"/>
              <p:cNvSpPr>
                <a:spLocks/>
              </p:cNvSpPr>
              <p:nvPr/>
            </p:nvSpPr>
            <p:spPr bwMode="auto">
              <a:xfrm>
                <a:off x="371" y="2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8" name="Oval 295"/>
              <p:cNvSpPr>
                <a:spLocks/>
              </p:cNvSpPr>
              <p:nvPr/>
            </p:nvSpPr>
            <p:spPr bwMode="auto">
              <a:xfrm>
                <a:off x="369" y="66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99" name="Oval 296"/>
              <p:cNvSpPr>
                <a:spLocks/>
              </p:cNvSpPr>
              <p:nvPr/>
            </p:nvSpPr>
            <p:spPr bwMode="auto">
              <a:xfrm>
                <a:off x="369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0" name="Oval 297"/>
              <p:cNvSpPr>
                <a:spLocks/>
              </p:cNvSpPr>
              <p:nvPr/>
            </p:nvSpPr>
            <p:spPr bwMode="auto">
              <a:xfrm>
                <a:off x="371" y="156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1" name="Oval 298"/>
              <p:cNvSpPr>
                <a:spLocks/>
              </p:cNvSpPr>
              <p:nvPr/>
            </p:nvSpPr>
            <p:spPr bwMode="auto">
              <a:xfrm>
                <a:off x="368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2" name="Oval 299"/>
              <p:cNvSpPr>
                <a:spLocks/>
              </p:cNvSpPr>
              <p:nvPr/>
            </p:nvSpPr>
            <p:spPr bwMode="auto">
              <a:xfrm>
                <a:off x="368" y="2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3" name="Oval 300"/>
              <p:cNvSpPr>
                <a:spLocks/>
              </p:cNvSpPr>
              <p:nvPr/>
            </p:nvSpPr>
            <p:spPr bwMode="auto">
              <a:xfrm>
                <a:off x="368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4" name="Oval 301"/>
              <p:cNvSpPr>
                <a:spLocks/>
              </p:cNvSpPr>
              <p:nvPr/>
            </p:nvSpPr>
            <p:spPr bwMode="auto">
              <a:xfrm>
                <a:off x="369" y="353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5" name="Oval 302"/>
              <p:cNvSpPr>
                <a:spLocks/>
              </p:cNvSpPr>
              <p:nvPr/>
            </p:nvSpPr>
            <p:spPr bwMode="auto">
              <a:xfrm>
                <a:off x="51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6" name="Oval 303"/>
              <p:cNvSpPr>
                <a:spLocks/>
              </p:cNvSpPr>
              <p:nvPr/>
            </p:nvSpPr>
            <p:spPr bwMode="auto">
              <a:xfrm>
                <a:off x="48" y="10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7" name="Oval 304"/>
              <p:cNvSpPr>
                <a:spLocks/>
              </p:cNvSpPr>
              <p:nvPr/>
            </p:nvSpPr>
            <p:spPr bwMode="auto">
              <a:xfrm>
                <a:off x="44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8" name="Oval 305"/>
              <p:cNvSpPr>
                <a:spLocks/>
              </p:cNvSpPr>
              <p:nvPr/>
            </p:nvSpPr>
            <p:spPr bwMode="auto">
              <a:xfrm>
                <a:off x="41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9" name="Oval 306"/>
              <p:cNvSpPr>
                <a:spLocks/>
              </p:cNvSpPr>
              <p:nvPr/>
            </p:nvSpPr>
            <p:spPr bwMode="auto">
              <a:xfrm>
                <a:off x="38" y="24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0" name="Oval 307"/>
              <p:cNvSpPr>
                <a:spLocks/>
              </p:cNvSpPr>
              <p:nvPr/>
            </p:nvSpPr>
            <p:spPr bwMode="auto">
              <a:xfrm>
                <a:off x="34" y="297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1" name="Oval 308"/>
              <p:cNvSpPr>
                <a:spLocks/>
              </p:cNvSpPr>
              <p:nvPr/>
            </p:nvSpPr>
            <p:spPr bwMode="auto">
              <a:xfrm>
                <a:off x="33" y="353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2" name="Oval 309"/>
              <p:cNvSpPr>
                <a:spLocks/>
              </p:cNvSpPr>
              <p:nvPr/>
            </p:nvSpPr>
            <p:spPr bwMode="auto">
              <a:xfrm>
                <a:off x="755" y="6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3" name="Oval 310"/>
              <p:cNvSpPr>
                <a:spLocks/>
              </p:cNvSpPr>
              <p:nvPr/>
            </p:nvSpPr>
            <p:spPr bwMode="auto">
              <a:xfrm>
                <a:off x="758" y="10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4" name="Oval 311"/>
              <p:cNvSpPr>
                <a:spLocks/>
              </p:cNvSpPr>
              <p:nvPr/>
            </p:nvSpPr>
            <p:spPr bwMode="auto">
              <a:xfrm>
                <a:off x="761" y="156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5" name="Oval 312"/>
              <p:cNvSpPr>
                <a:spLocks/>
              </p:cNvSpPr>
              <p:nvPr/>
            </p:nvSpPr>
            <p:spPr bwMode="auto">
              <a:xfrm>
                <a:off x="763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6" name="Oval 313"/>
              <p:cNvSpPr>
                <a:spLocks/>
              </p:cNvSpPr>
              <p:nvPr/>
            </p:nvSpPr>
            <p:spPr bwMode="auto">
              <a:xfrm>
                <a:off x="768" y="24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7" name="Oval 314"/>
              <p:cNvSpPr>
                <a:spLocks/>
              </p:cNvSpPr>
              <p:nvPr/>
            </p:nvSpPr>
            <p:spPr bwMode="auto">
              <a:xfrm>
                <a:off x="771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8" name="Oval 315"/>
              <p:cNvSpPr>
                <a:spLocks/>
              </p:cNvSpPr>
              <p:nvPr/>
            </p:nvSpPr>
            <p:spPr bwMode="auto">
              <a:xfrm>
                <a:off x="77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45075" name="Group 415"/>
            <p:cNvGrpSpPr>
              <a:grpSpLocks/>
            </p:cNvGrpSpPr>
            <p:nvPr/>
          </p:nvGrpSpPr>
          <p:grpSpPr bwMode="auto">
            <a:xfrm>
              <a:off x="4811713" y="390525"/>
              <a:ext cx="1360487" cy="685800"/>
              <a:chOff x="0" y="0"/>
              <a:chExt cx="857" cy="432"/>
            </a:xfrm>
          </p:grpSpPr>
          <p:pic>
            <p:nvPicPr>
              <p:cNvPr id="45085" name="Picture 317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0" y="0"/>
                <a:ext cx="857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" name="Oval 318"/>
              <p:cNvSpPr>
                <a:spLocks/>
              </p:cNvSpPr>
              <p:nvPr/>
            </p:nvSpPr>
            <p:spPr bwMode="auto">
              <a:xfrm>
                <a:off x="753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3" name="Oval 319"/>
              <p:cNvSpPr>
                <a:spLocks/>
              </p:cNvSpPr>
              <p:nvPr/>
            </p:nvSpPr>
            <p:spPr bwMode="auto">
              <a:xfrm>
                <a:off x="52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grpSp>
            <p:nvGrpSpPr>
              <p:cNvPr id="45088" name="Group 328"/>
              <p:cNvGrpSpPr>
                <a:grpSpLocks/>
              </p:cNvGrpSpPr>
              <p:nvPr/>
            </p:nvGrpSpPr>
            <p:grpSpPr bwMode="auto">
              <a:xfrm>
                <a:off x="99" y="28"/>
                <a:ext cx="66" cy="351"/>
                <a:chOff x="0" y="0"/>
                <a:chExt cx="65" cy="350"/>
              </a:xfrm>
            </p:grpSpPr>
            <p:sp>
              <p:nvSpPr>
                <p:cNvPr id="121" name="Oval 320"/>
                <p:cNvSpPr>
                  <a:spLocks/>
                </p:cNvSpPr>
                <p:nvPr/>
              </p:nvSpPr>
              <p:spPr bwMode="auto">
                <a:xfrm>
                  <a:off x="17" y="0"/>
                  <a:ext cx="48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2" name="Oval 321"/>
                <p:cNvSpPr>
                  <a:spLocks/>
                </p:cNvSpPr>
                <p:nvPr/>
              </p:nvSpPr>
              <p:spPr bwMode="auto">
                <a:xfrm>
                  <a:off x="14" y="40"/>
                  <a:ext cx="50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3" name="Oval 322"/>
                <p:cNvSpPr>
                  <a:spLocks/>
                </p:cNvSpPr>
                <p:nvPr/>
              </p:nvSpPr>
              <p:spPr bwMode="auto">
                <a:xfrm>
                  <a:off x="13" y="82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4" name="Oval 323"/>
                <p:cNvSpPr>
                  <a:spLocks/>
                </p:cNvSpPr>
                <p:nvPr/>
              </p:nvSpPr>
              <p:spPr bwMode="auto">
                <a:xfrm>
                  <a:off x="10" y="126"/>
                  <a:ext cx="49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5" name="Oval 324"/>
                <p:cNvSpPr>
                  <a:spLocks/>
                </p:cNvSpPr>
                <p:nvPr/>
              </p:nvSpPr>
              <p:spPr bwMode="auto">
                <a:xfrm>
                  <a:off x="6" y="174"/>
                  <a:ext cx="50" cy="2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6" name="Oval 325"/>
                <p:cNvSpPr>
                  <a:spLocks/>
                </p:cNvSpPr>
                <p:nvPr/>
              </p:nvSpPr>
              <p:spPr bwMode="auto">
                <a:xfrm>
                  <a:off x="5" y="220"/>
                  <a:ext cx="49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7" name="Oval 326"/>
                <p:cNvSpPr>
                  <a:spLocks/>
                </p:cNvSpPr>
                <p:nvPr/>
              </p:nvSpPr>
              <p:spPr bwMode="auto">
                <a:xfrm>
                  <a:off x="0" y="270"/>
                  <a:ext cx="49" cy="2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8" name="Oval 327"/>
                <p:cNvSpPr>
                  <a:spLocks/>
                </p:cNvSpPr>
                <p:nvPr/>
              </p:nvSpPr>
              <p:spPr bwMode="auto">
                <a:xfrm>
                  <a:off x="-1" y="322"/>
                  <a:ext cx="48" cy="2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E3B37"/>
                    </a:gs>
                    <a:gs pos="20001">
                      <a:srgbClr val="CA3D39"/>
                    </a:gs>
                    <a:gs pos="100000">
                      <a:srgbClr val="9A2E2B"/>
                    </a:gs>
                  </a:gsLst>
                  <a:lin ang="5400000" scaled="1"/>
                </a:gradFill>
                <a:ln w="9525" cap="flat">
                  <a:solidFill>
                    <a:srgbClr val="BE4B4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8100" dist="23000" dir="5400000" algn="ctr" rotWithShape="0">
                    <a:schemeClr val="bg2">
                      <a:alpha val="34999"/>
                    </a:schemeClr>
                  </a:outerShdw>
                </a:effec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35" name="Oval 329"/>
              <p:cNvSpPr>
                <a:spLocks/>
              </p:cNvSpPr>
              <p:nvPr/>
            </p:nvSpPr>
            <p:spPr bwMode="auto">
              <a:xfrm>
                <a:off x="181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" name="Oval 330"/>
              <p:cNvSpPr>
                <a:spLocks/>
              </p:cNvSpPr>
              <p:nvPr/>
            </p:nvSpPr>
            <p:spPr bwMode="auto">
              <a:xfrm>
                <a:off x="180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" name="Oval 331"/>
              <p:cNvSpPr>
                <a:spLocks/>
              </p:cNvSpPr>
              <p:nvPr/>
            </p:nvSpPr>
            <p:spPr bwMode="auto">
              <a:xfrm>
                <a:off x="178" y="11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8" name="Oval 332"/>
              <p:cNvSpPr>
                <a:spLocks/>
              </p:cNvSpPr>
              <p:nvPr/>
            </p:nvSpPr>
            <p:spPr bwMode="auto">
              <a:xfrm>
                <a:off x="176" y="155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9" name="Oval 333"/>
              <p:cNvSpPr>
                <a:spLocks/>
              </p:cNvSpPr>
              <p:nvPr/>
            </p:nvSpPr>
            <p:spPr bwMode="auto">
              <a:xfrm>
                <a:off x="172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0" name="Oval 334"/>
              <p:cNvSpPr>
                <a:spLocks/>
              </p:cNvSpPr>
              <p:nvPr/>
            </p:nvSpPr>
            <p:spPr bwMode="auto">
              <a:xfrm>
                <a:off x="171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1" name="Oval 335"/>
              <p:cNvSpPr>
                <a:spLocks/>
              </p:cNvSpPr>
              <p:nvPr/>
            </p:nvSpPr>
            <p:spPr bwMode="auto">
              <a:xfrm>
                <a:off x="168" y="29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2" name="Oval 336"/>
              <p:cNvSpPr>
                <a:spLocks/>
              </p:cNvSpPr>
              <p:nvPr/>
            </p:nvSpPr>
            <p:spPr bwMode="auto">
              <a:xfrm>
                <a:off x="16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3" name="Oval 337"/>
              <p:cNvSpPr>
                <a:spLocks/>
              </p:cNvSpPr>
              <p:nvPr/>
            </p:nvSpPr>
            <p:spPr bwMode="auto">
              <a:xfrm>
                <a:off x="246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4" name="Oval 338"/>
              <p:cNvSpPr>
                <a:spLocks/>
              </p:cNvSpPr>
              <p:nvPr/>
            </p:nvSpPr>
            <p:spPr bwMode="auto">
              <a:xfrm>
                <a:off x="245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5" name="Oval 339"/>
              <p:cNvSpPr>
                <a:spLocks/>
              </p:cNvSpPr>
              <p:nvPr/>
            </p:nvSpPr>
            <p:spPr bwMode="auto">
              <a:xfrm>
                <a:off x="243" y="110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6" name="Oval 340"/>
              <p:cNvSpPr>
                <a:spLocks/>
              </p:cNvSpPr>
              <p:nvPr/>
            </p:nvSpPr>
            <p:spPr bwMode="auto">
              <a:xfrm>
                <a:off x="240" y="155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7" name="Oval 341"/>
              <p:cNvSpPr>
                <a:spLocks/>
              </p:cNvSpPr>
              <p:nvPr/>
            </p:nvSpPr>
            <p:spPr bwMode="auto">
              <a:xfrm>
                <a:off x="238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8" name="Oval 342"/>
              <p:cNvSpPr>
                <a:spLocks/>
              </p:cNvSpPr>
              <p:nvPr/>
            </p:nvSpPr>
            <p:spPr bwMode="auto">
              <a:xfrm>
                <a:off x="237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9" name="Oval 343"/>
              <p:cNvSpPr>
                <a:spLocks/>
              </p:cNvSpPr>
              <p:nvPr/>
            </p:nvSpPr>
            <p:spPr bwMode="auto">
              <a:xfrm>
                <a:off x="235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0" name="Oval 344"/>
              <p:cNvSpPr>
                <a:spLocks/>
              </p:cNvSpPr>
              <p:nvPr/>
            </p:nvSpPr>
            <p:spPr bwMode="auto">
              <a:xfrm>
                <a:off x="235" y="351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1" name="Oval 345"/>
              <p:cNvSpPr>
                <a:spLocks/>
              </p:cNvSpPr>
              <p:nvPr/>
            </p:nvSpPr>
            <p:spPr bwMode="auto">
              <a:xfrm>
                <a:off x="435" y="2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2" name="Oval 346"/>
              <p:cNvSpPr>
                <a:spLocks/>
              </p:cNvSpPr>
              <p:nvPr/>
            </p:nvSpPr>
            <p:spPr bwMode="auto">
              <a:xfrm>
                <a:off x="433" y="6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3" name="Oval 347"/>
              <p:cNvSpPr>
                <a:spLocks/>
              </p:cNvSpPr>
              <p:nvPr/>
            </p:nvSpPr>
            <p:spPr bwMode="auto">
              <a:xfrm>
                <a:off x="434" y="11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4" name="Oval 348"/>
              <p:cNvSpPr>
                <a:spLocks/>
              </p:cNvSpPr>
              <p:nvPr/>
            </p:nvSpPr>
            <p:spPr bwMode="auto">
              <a:xfrm>
                <a:off x="436" y="155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5" name="Oval 349"/>
              <p:cNvSpPr>
                <a:spLocks/>
              </p:cNvSpPr>
              <p:nvPr/>
            </p:nvSpPr>
            <p:spPr bwMode="auto">
              <a:xfrm>
                <a:off x="435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6" name="Oval 350"/>
              <p:cNvSpPr>
                <a:spLocks/>
              </p:cNvSpPr>
              <p:nvPr/>
            </p:nvSpPr>
            <p:spPr bwMode="auto">
              <a:xfrm>
                <a:off x="437" y="24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7" name="Oval 351"/>
              <p:cNvSpPr>
                <a:spLocks/>
              </p:cNvSpPr>
              <p:nvPr/>
            </p:nvSpPr>
            <p:spPr bwMode="auto">
              <a:xfrm>
                <a:off x="436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8" name="Oval 352"/>
              <p:cNvSpPr>
                <a:spLocks/>
              </p:cNvSpPr>
              <p:nvPr/>
            </p:nvSpPr>
            <p:spPr bwMode="auto">
              <a:xfrm>
                <a:off x="43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9" name="Oval 353"/>
              <p:cNvSpPr>
                <a:spLocks/>
              </p:cNvSpPr>
              <p:nvPr/>
            </p:nvSpPr>
            <p:spPr bwMode="auto">
              <a:xfrm>
                <a:off x="498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0" name="Oval 354"/>
              <p:cNvSpPr>
                <a:spLocks/>
              </p:cNvSpPr>
              <p:nvPr/>
            </p:nvSpPr>
            <p:spPr bwMode="auto">
              <a:xfrm>
                <a:off x="498" y="6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1" name="Oval 355"/>
              <p:cNvSpPr>
                <a:spLocks/>
              </p:cNvSpPr>
              <p:nvPr/>
            </p:nvSpPr>
            <p:spPr bwMode="auto">
              <a:xfrm>
                <a:off x="499" y="109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2" name="Oval 356"/>
              <p:cNvSpPr>
                <a:spLocks/>
              </p:cNvSpPr>
              <p:nvPr/>
            </p:nvSpPr>
            <p:spPr bwMode="auto">
              <a:xfrm>
                <a:off x="500" y="154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3" name="Oval 357"/>
              <p:cNvSpPr>
                <a:spLocks/>
              </p:cNvSpPr>
              <p:nvPr/>
            </p:nvSpPr>
            <p:spPr bwMode="auto">
              <a:xfrm>
                <a:off x="500" y="202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4" name="Oval 358"/>
              <p:cNvSpPr>
                <a:spLocks/>
              </p:cNvSpPr>
              <p:nvPr/>
            </p:nvSpPr>
            <p:spPr bwMode="auto">
              <a:xfrm>
                <a:off x="502" y="25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5" name="Oval 359"/>
              <p:cNvSpPr>
                <a:spLocks/>
              </p:cNvSpPr>
              <p:nvPr/>
            </p:nvSpPr>
            <p:spPr bwMode="auto">
              <a:xfrm>
                <a:off x="502" y="297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6" name="Oval 360"/>
              <p:cNvSpPr>
                <a:spLocks/>
              </p:cNvSpPr>
              <p:nvPr/>
            </p:nvSpPr>
            <p:spPr bwMode="auto">
              <a:xfrm>
                <a:off x="504" y="350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7" name="Oval 361"/>
              <p:cNvSpPr>
                <a:spLocks/>
              </p:cNvSpPr>
              <p:nvPr/>
            </p:nvSpPr>
            <p:spPr bwMode="auto">
              <a:xfrm>
                <a:off x="561" y="2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8" name="Oval 362"/>
              <p:cNvSpPr>
                <a:spLocks/>
              </p:cNvSpPr>
              <p:nvPr/>
            </p:nvSpPr>
            <p:spPr bwMode="auto">
              <a:xfrm>
                <a:off x="562" y="6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9" name="Oval 363"/>
              <p:cNvSpPr>
                <a:spLocks/>
              </p:cNvSpPr>
              <p:nvPr/>
            </p:nvSpPr>
            <p:spPr bwMode="auto">
              <a:xfrm>
                <a:off x="563" y="109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0" name="Oval 364"/>
              <p:cNvSpPr>
                <a:spLocks/>
              </p:cNvSpPr>
              <p:nvPr/>
            </p:nvSpPr>
            <p:spPr bwMode="auto">
              <a:xfrm>
                <a:off x="565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1" name="Oval 365"/>
              <p:cNvSpPr>
                <a:spLocks/>
              </p:cNvSpPr>
              <p:nvPr/>
            </p:nvSpPr>
            <p:spPr bwMode="auto">
              <a:xfrm>
                <a:off x="566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2" name="Oval 366"/>
              <p:cNvSpPr>
                <a:spLocks/>
              </p:cNvSpPr>
              <p:nvPr/>
            </p:nvSpPr>
            <p:spPr bwMode="auto">
              <a:xfrm>
                <a:off x="568" y="24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3" name="Oval 367"/>
              <p:cNvSpPr>
                <a:spLocks/>
              </p:cNvSpPr>
              <p:nvPr/>
            </p:nvSpPr>
            <p:spPr bwMode="auto">
              <a:xfrm>
                <a:off x="569" y="298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4" name="Oval 368"/>
              <p:cNvSpPr>
                <a:spLocks/>
              </p:cNvSpPr>
              <p:nvPr/>
            </p:nvSpPr>
            <p:spPr bwMode="auto">
              <a:xfrm>
                <a:off x="571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5" name="Oval 369"/>
              <p:cNvSpPr>
                <a:spLocks/>
              </p:cNvSpPr>
              <p:nvPr/>
            </p:nvSpPr>
            <p:spPr bwMode="auto">
              <a:xfrm>
                <a:off x="624" y="2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6" name="Oval 370"/>
              <p:cNvSpPr>
                <a:spLocks/>
              </p:cNvSpPr>
              <p:nvPr/>
            </p:nvSpPr>
            <p:spPr bwMode="auto">
              <a:xfrm>
                <a:off x="626" y="6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7" name="Oval 371"/>
              <p:cNvSpPr>
                <a:spLocks/>
              </p:cNvSpPr>
              <p:nvPr/>
            </p:nvSpPr>
            <p:spPr bwMode="auto">
              <a:xfrm>
                <a:off x="627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8" name="Oval 372"/>
              <p:cNvSpPr>
                <a:spLocks/>
              </p:cNvSpPr>
              <p:nvPr/>
            </p:nvSpPr>
            <p:spPr bwMode="auto">
              <a:xfrm>
                <a:off x="630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9" name="Oval 373"/>
              <p:cNvSpPr>
                <a:spLocks/>
              </p:cNvSpPr>
              <p:nvPr/>
            </p:nvSpPr>
            <p:spPr bwMode="auto">
              <a:xfrm>
                <a:off x="632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0" name="Oval 374"/>
              <p:cNvSpPr>
                <a:spLocks/>
              </p:cNvSpPr>
              <p:nvPr/>
            </p:nvSpPr>
            <p:spPr bwMode="auto">
              <a:xfrm>
                <a:off x="634" y="250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1" name="Oval 375"/>
              <p:cNvSpPr>
                <a:spLocks/>
              </p:cNvSpPr>
              <p:nvPr/>
            </p:nvSpPr>
            <p:spPr bwMode="auto">
              <a:xfrm>
                <a:off x="636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2" name="Oval 376"/>
              <p:cNvSpPr>
                <a:spLocks/>
              </p:cNvSpPr>
              <p:nvPr/>
            </p:nvSpPr>
            <p:spPr bwMode="auto">
              <a:xfrm>
                <a:off x="640" y="3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3" name="Oval 377"/>
              <p:cNvSpPr>
                <a:spLocks/>
              </p:cNvSpPr>
              <p:nvPr/>
            </p:nvSpPr>
            <p:spPr bwMode="auto">
              <a:xfrm>
                <a:off x="689" y="28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4" name="Oval 378"/>
              <p:cNvSpPr>
                <a:spLocks/>
              </p:cNvSpPr>
              <p:nvPr/>
            </p:nvSpPr>
            <p:spPr bwMode="auto">
              <a:xfrm>
                <a:off x="688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5" name="Oval 379"/>
              <p:cNvSpPr>
                <a:spLocks/>
              </p:cNvSpPr>
              <p:nvPr/>
            </p:nvSpPr>
            <p:spPr bwMode="auto">
              <a:xfrm>
                <a:off x="693" y="10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6" name="Oval 380"/>
              <p:cNvSpPr>
                <a:spLocks/>
              </p:cNvSpPr>
              <p:nvPr/>
            </p:nvSpPr>
            <p:spPr bwMode="auto">
              <a:xfrm>
                <a:off x="695" y="155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7" name="Oval 381"/>
              <p:cNvSpPr>
                <a:spLocks/>
              </p:cNvSpPr>
              <p:nvPr/>
            </p:nvSpPr>
            <p:spPr bwMode="auto">
              <a:xfrm>
                <a:off x="697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8" name="Oval 382"/>
              <p:cNvSpPr>
                <a:spLocks/>
              </p:cNvSpPr>
              <p:nvPr/>
            </p:nvSpPr>
            <p:spPr bwMode="auto">
              <a:xfrm>
                <a:off x="700" y="249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9" name="Oval 383"/>
              <p:cNvSpPr>
                <a:spLocks/>
              </p:cNvSpPr>
              <p:nvPr/>
            </p:nvSpPr>
            <p:spPr bwMode="auto">
              <a:xfrm>
                <a:off x="704" y="297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0" name="Oval 384"/>
              <p:cNvSpPr>
                <a:spLocks/>
              </p:cNvSpPr>
              <p:nvPr/>
            </p:nvSpPr>
            <p:spPr bwMode="auto">
              <a:xfrm>
                <a:off x="707" y="351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1" name="Oval 385"/>
              <p:cNvSpPr>
                <a:spLocks/>
              </p:cNvSpPr>
              <p:nvPr/>
            </p:nvSpPr>
            <p:spPr bwMode="auto">
              <a:xfrm>
                <a:off x="307" y="2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2" name="Oval 386"/>
              <p:cNvSpPr>
                <a:spLocks/>
              </p:cNvSpPr>
              <p:nvPr/>
            </p:nvSpPr>
            <p:spPr bwMode="auto">
              <a:xfrm>
                <a:off x="306" y="6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3" name="Oval 387"/>
              <p:cNvSpPr>
                <a:spLocks/>
              </p:cNvSpPr>
              <p:nvPr/>
            </p:nvSpPr>
            <p:spPr bwMode="auto">
              <a:xfrm>
                <a:off x="304" y="109"/>
                <a:ext cx="50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4" name="Oval 388"/>
              <p:cNvSpPr>
                <a:spLocks/>
              </p:cNvSpPr>
              <p:nvPr/>
            </p:nvSpPr>
            <p:spPr bwMode="auto">
              <a:xfrm>
                <a:off x="303" y="154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5" name="Oval 389"/>
              <p:cNvSpPr>
                <a:spLocks/>
              </p:cNvSpPr>
              <p:nvPr/>
            </p:nvSpPr>
            <p:spPr bwMode="auto">
              <a:xfrm>
                <a:off x="304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6" name="Oval 390"/>
              <p:cNvSpPr>
                <a:spLocks/>
              </p:cNvSpPr>
              <p:nvPr/>
            </p:nvSpPr>
            <p:spPr bwMode="auto">
              <a:xfrm>
                <a:off x="303" y="248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7" name="Oval 391"/>
              <p:cNvSpPr>
                <a:spLocks/>
              </p:cNvSpPr>
              <p:nvPr/>
            </p:nvSpPr>
            <p:spPr bwMode="auto">
              <a:xfrm>
                <a:off x="301" y="297"/>
                <a:ext cx="50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8" name="Oval 392"/>
              <p:cNvSpPr>
                <a:spLocks/>
              </p:cNvSpPr>
              <p:nvPr/>
            </p:nvSpPr>
            <p:spPr bwMode="auto">
              <a:xfrm>
                <a:off x="303" y="3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9" name="Oval 393"/>
              <p:cNvSpPr>
                <a:spLocks/>
              </p:cNvSpPr>
              <p:nvPr/>
            </p:nvSpPr>
            <p:spPr bwMode="auto">
              <a:xfrm>
                <a:off x="371" y="26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0" name="Oval 394"/>
              <p:cNvSpPr>
                <a:spLocks/>
              </p:cNvSpPr>
              <p:nvPr/>
            </p:nvSpPr>
            <p:spPr bwMode="auto">
              <a:xfrm>
                <a:off x="369" y="65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1" name="Oval 395"/>
              <p:cNvSpPr>
                <a:spLocks/>
              </p:cNvSpPr>
              <p:nvPr/>
            </p:nvSpPr>
            <p:spPr bwMode="auto">
              <a:xfrm>
                <a:off x="369" y="11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2" name="Oval 396"/>
              <p:cNvSpPr>
                <a:spLocks/>
              </p:cNvSpPr>
              <p:nvPr/>
            </p:nvSpPr>
            <p:spPr bwMode="auto">
              <a:xfrm>
                <a:off x="371" y="155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3" name="Oval 397"/>
              <p:cNvSpPr>
                <a:spLocks/>
              </p:cNvSpPr>
              <p:nvPr/>
            </p:nvSpPr>
            <p:spPr bwMode="auto">
              <a:xfrm>
                <a:off x="368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4" name="Oval 398"/>
              <p:cNvSpPr>
                <a:spLocks/>
              </p:cNvSpPr>
              <p:nvPr/>
            </p:nvSpPr>
            <p:spPr bwMode="auto">
              <a:xfrm>
                <a:off x="368" y="250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5" name="Oval 399"/>
              <p:cNvSpPr>
                <a:spLocks/>
              </p:cNvSpPr>
              <p:nvPr/>
            </p:nvSpPr>
            <p:spPr bwMode="auto">
              <a:xfrm>
                <a:off x="368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6" name="Oval 400"/>
              <p:cNvSpPr>
                <a:spLocks/>
              </p:cNvSpPr>
              <p:nvPr/>
            </p:nvSpPr>
            <p:spPr bwMode="auto">
              <a:xfrm>
                <a:off x="369" y="353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CE3B37"/>
                  </a:gs>
                  <a:gs pos="20001">
                    <a:srgbClr val="CA3D39"/>
                  </a:gs>
                  <a:gs pos="100000">
                    <a:srgbClr val="9A2E2B"/>
                  </a:gs>
                </a:gsLst>
                <a:lin ang="5400000" scaled="1"/>
              </a:gradFill>
              <a:ln w="9525" cap="flat">
                <a:solidFill>
                  <a:srgbClr val="BE4B48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7" name="Oval 401"/>
              <p:cNvSpPr>
                <a:spLocks/>
              </p:cNvSpPr>
              <p:nvPr/>
            </p:nvSpPr>
            <p:spPr bwMode="auto">
              <a:xfrm>
                <a:off x="51" y="6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8" name="Oval 402"/>
              <p:cNvSpPr>
                <a:spLocks/>
              </p:cNvSpPr>
              <p:nvPr/>
            </p:nvSpPr>
            <p:spPr bwMode="auto">
              <a:xfrm>
                <a:off x="48" y="10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9" name="Oval 403"/>
              <p:cNvSpPr>
                <a:spLocks/>
              </p:cNvSpPr>
              <p:nvPr/>
            </p:nvSpPr>
            <p:spPr bwMode="auto">
              <a:xfrm>
                <a:off x="44" y="154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0" name="Oval 404"/>
              <p:cNvSpPr>
                <a:spLocks/>
              </p:cNvSpPr>
              <p:nvPr/>
            </p:nvSpPr>
            <p:spPr bwMode="auto">
              <a:xfrm>
                <a:off x="41" y="202"/>
                <a:ext cx="49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1" name="Oval 405"/>
              <p:cNvSpPr>
                <a:spLocks/>
              </p:cNvSpPr>
              <p:nvPr/>
            </p:nvSpPr>
            <p:spPr bwMode="auto">
              <a:xfrm>
                <a:off x="38" y="24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2" name="Oval 406"/>
              <p:cNvSpPr>
                <a:spLocks/>
              </p:cNvSpPr>
              <p:nvPr/>
            </p:nvSpPr>
            <p:spPr bwMode="auto">
              <a:xfrm>
                <a:off x="34" y="297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3" name="Oval 407"/>
              <p:cNvSpPr>
                <a:spLocks/>
              </p:cNvSpPr>
              <p:nvPr/>
            </p:nvSpPr>
            <p:spPr bwMode="auto">
              <a:xfrm>
                <a:off x="33" y="353"/>
                <a:ext cx="48" cy="26"/>
              </a:xfrm>
              <a:prstGeom prst="ellipse">
                <a:avLst/>
              </a:prstGeom>
              <a:gradFill rotWithShape="0">
                <a:gsLst>
                  <a:gs pos="0">
                    <a:srgbClr val="9CC645"/>
                  </a:gs>
                  <a:gs pos="20001">
                    <a:srgbClr val="9AC347"/>
                  </a:gs>
                  <a:gs pos="100000">
                    <a:srgbClr val="759436"/>
                  </a:gs>
                </a:gsLst>
                <a:lin ang="5400000" scaled="1"/>
              </a:gradFill>
              <a:ln w="9525" cap="flat">
                <a:solidFill>
                  <a:srgbClr val="98B954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4" name="Oval 408"/>
              <p:cNvSpPr>
                <a:spLocks/>
              </p:cNvSpPr>
              <p:nvPr/>
            </p:nvSpPr>
            <p:spPr bwMode="auto">
              <a:xfrm>
                <a:off x="755" y="65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5" name="Oval 409"/>
              <p:cNvSpPr>
                <a:spLocks/>
              </p:cNvSpPr>
              <p:nvPr/>
            </p:nvSpPr>
            <p:spPr bwMode="auto">
              <a:xfrm>
                <a:off x="758" y="109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6" name="Oval 410"/>
              <p:cNvSpPr>
                <a:spLocks/>
              </p:cNvSpPr>
              <p:nvPr/>
            </p:nvSpPr>
            <p:spPr bwMode="auto">
              <a:xfrm>
                <a:off x="761" y="155"/>
                <a:ext cx="49" cy="26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7" name="Oval 411"/>
              <p:cNvSpPr>
                <a:spLocks/>
              </p:cNvSpPr>
              <p:nvPr/>
            </p:nvSpPr>
            <p:spPr bwMode="auto">
              <a:xfrm>
                <a:off x="763" y="202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8" name="Oval 412"/>
              <p:cNvSpPr>
                <a:spLocks/>
              </p:cNvSpPr>
              <p:nvPr/>
            </p:nvSpPr>
            <p:spPr bwMode="auto">
              <a:xfrm>
                <a:off x="768" y="248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9" name="Oval 413"/>
              <p:cNvSpPr>
                <a:spLocks/>
              </p:cNvSpPr>
              <p:nvPr/>
            </p:nvSpPr>
            <p:spPr bwMode="auto">
              <a:xfrm>
                <a:off x="771" y="297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20" name="Oval 414"/>
              <p:cNvSpPr>
                <a:spLocks/>
              </p:cNvSpPr>
              <p:nvPr/>
            </p:nvSpPr>
            <p:spPr bwMode="auto">
              <a:xfrm>
                <a:off x="776" y="350"/>
                <a:ext cx="48" cy="27"/>
              </a:xfrm>
              <a:prstGeom prst="ellipse">
                <a:avLst/>
              </a:prstGeom>
              <a:gradFill rotWithShape="0">
                <a:gsLst>
                  <a:gs pos="0">
                    <a:srgbClr val="3A7BCA"/>
                  </a:gs>
                  <a:gs pos="20001">
                    <a:srgbClr val="3C7BC6"/>
                  </a:gs>
                  <a:gs pos="100000">
                    <a:srgbClr val="2E5D97"/>
                  </a:gs>
                </a:gsLst>
                <a:lin ang="5400000" scaled="1"/>
              </a:gradFill>
              <a:ln w="9525" cap="flat">
                <a:solidFill>
                  <a:srgbClr val="4A7DBB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23000" dir="5400000" algn="ctr" rotWithShape="0">
                  <a:schemeClr val="bg2">
                    <a:alpha val="34999"/>
                  </a:schemeClr>
                </a:outerShdw>
              </a:effec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45076" name="Line 416"/>
            <p:cNvSpPr>
              <a:spLocks noChangeShapeType="1"/>
            </p:cNvSpPr>
            <p:nvPr/>
          </p:nvSpPr>
          <p:spPr bwMode="auto">
            <a:xfrm flipH="1">
              <a:off x="5029200" y="1077913"/>
              <a:ext cx="0" cy="312737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arrow" w="sm" len="sm"/>
            </a:ln>
          </p:spPr>
          <p:txBody>
            <a:bodyPr lIns="0" tIns="0" rIns="0" bIns="0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77" name="Rectangle 417"/>
            <p:cNvSpPr>
              <a:spLocks/>
            </p:cNvSpPr>
            <p:nvPr/>
          </p:nvSpPr>
          <p:spPr bwMode="auto">
            <a:xfrm>
              <a:off x="914400" y="329974"/>
              <a:ext cx="3295650" cy="520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0" tIns="38100" rIns="38100" bIns="38100"/>
            <a:lstStyle/>
            <a:p>
              <a:pPr marL="246063" indent="-246063"/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 (1) Library arrayed</a:t>
              </a:r>
            </a:p>
            <a:p>
              <a:pPr marL="246063" indent="-246063"/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      in 96-well plates </a:t>
              </a:r>
            </a:p>
            <a:p>
              <a:pPr marL="246063" indent="-246063"/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(one-well one-molecule)</a:t>
              </a:r>
            </a:p>
          </p:txBody>
        </p:sp>
        <p:sp>
          <p:nvSpPr>
            <p:cNvPr id="45078" name="Line 420"/>
            <p:cNvSpPr>
              <a:spLocks noChangeShapeType="1"/>
            </p:cNvSpPr>
            <p:nvPr/>
          </p:nvSpPr>
          <p:spPr bwMode="auto">
            <a:xfrm flipH="1">
              <a:off x="5022850" y="2195060"/>
              <a:ext cx="6350" cy="28733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arrow" w="sm" len="sm"/>
            </a:ln>
          </p:spPr>
          <p:txBody>
            <a:bodyPr lIns="0" tIns="0" rIns="0" bIns="0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pic>
          <p:nvPicPr>
            <p:cNvPr id="45079" name="Picture 4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19600" y="1507445"/>
              <a:ext cx="1476375" cy="77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42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26000" y="1507445"/>
              <a:ext cx="1476375" cy="77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81" name="Line 423"/>
            <p:cNvSpPr>
              <a:spLocks noChangeShapeType="1"/>
            </p:cNvSpPr>
            <p:nvPr/>
          </p:nvSpPr>
          <p:spPr bwMode="auto">
            <a:xfrm flipH="1">
              <a:off x="4838700" y="4433052"/>
              <a:ext cx="0" cy="49377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arrow" w="sm" len="sm"/>
            </a:ln>
          </p:spPr>
          <p:txBody>
            <a:bodyPr lIns="0" tIns="0" rIns="0" bIns="0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82" name="Rectangle 424"/>
            <p:cNvSpPr>
              <a:spLocks/>
            </p:cNvSpPr>
            <p:nvPr/>
          </p:nvSpPr>
          <p:spPr bwMode="auto">
            <a:xfrm>
              <a:off x="1065560" y="4977492"/>
              <a:ext cx="1778000" cy="990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284163" indent="-284163"/>
              <a:r>
                <a:rPr lang="en-US">
                  <a:solidFill>
                    <a:srgbClr val="000000"/>
                  </a:solidFill>
                  <a:ea typeface="ＭＳ Ｐゴシック" pitchFamily="34" charset="-128"/>
                  <a:sym typeface="Times New Roman" pitchFamily="18" charset="0"/>
                </a:rPr>
                <a:t>(4) Analysis</a:t>
              </a:r>
            </a:p>
          </p:txBody>
        </p:sp>
        <p:sp>
          <p:nvSpPr>
            <p:cNvPr id="45083" name="Rectangle 11"/>
            <p:cNvSpPr>
              <a:spLocks/>
            </p:cNvSpPr>
            <p:nvPr/>
          </p:nvSpPr>
          <p:spPr bwMode="auto">
            <a:xfrm>
              <a:off x="4367802" y="4163786"/>
              <a:ext cx="1425575" cy="165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r>
                <a:rPr lang="en-US" sz="1600">
                  <a:solidFill>
                    <a:srgbClr val="000000"/>
                  </a:solidFill>
                  <a:latin typeface="Times New Roman Bold" pitchFamily="18" charset="0"/>
                  <a:ea typeface="ＭＳ Ｐゴシック" pitchFamily="34" charset="-128"/>
                  <a:sym typeface="Times New Roman Bold" pitchFamily="18" charset="0"/>
                </a:rPr>
                <a:t>Differentiated</a:t>
              </a:r>
            </a:p>
          </p:txBody>
        </p:sp>
        <p:sp>
          <p:nvSpPr>
            <p:cNvPr id="45084" name="Rectangle 11"/>
            <p:cNvSpPr>
              <a:spLocks/>
            </p:cNvSpPr>
            <p:nvPr/>
          </p:nvSpPr>
          <p:spPr bwMode="auto">
            <a:xfrm>
              <a:off x="6052274" y="4163786"/>
              <a:ext cx="1517651" cy="165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r>
                <a:rPr lang="en-US" sz="1600">
                  <a:solidFill>
                    <a:srgbClr val="000000"/>
                  </a:solidFill>
                  <a:latin typeface="Times New Roman Bold" pitchFamily="18" charset="0"/>
                  <a:ea typeface="ＭＳ Ｐゴシック" pitchFamily="34" charset="-128"/>
                  <a:sym typeface="Times New Roman Bold" pitchFamily="18" charset="0"/>
                </a:rPr>
                <a:t>Differentiated</a:t>
              </a:r>
            </a:p>
          </p:txBody>
        </p:sp>
      </p:grpSp>
      <p:sp>
        <p:nvSpPr>
          <p:cNvPr id="45059" name="TextBox 429"/>
          <p:cNvSpPr txBox="1">
            <a:spLocks noChangeArrowheads="1"/>
          </p:cNvSpPr>
          <p:nvPr/>
        </p:nvSpPr>
        <p:spPr bwMode="auto">
          <a:xfrm>
            <a:off x="6554788" y="2501900"/>
            <a:ext cx="825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X3</a:t>
            </a:r>
          </a:p>
        </p:txBody>
      </p:sp>
      <p:sp>
        <p:nvSpPr>
          <p:cNvPr id="431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The HCS protocol of </a:t>
            </a:r>
            <a:r>
              <a:rPr lang="en-US" dirty="0" err="1" smtClean="0">
                <a:solidFill>
                  <a:srgbClr val="000000"/>
                </a:solidFill>
              </a:rPr>
              <a:t>neurite</a:t>
            </a:r>
            <a:r>
              <a:rPr lang="en-US" dirty="0" smtClean="0">
                <a:solidFill>
                  <a:srgbClr val="000000"/>
                </a:solidFill>
              </a:rPr>
              <a:t> outgrowth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429" name="Straight Connector 428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0" name="Group 13"/>
          <p:cNvGrpSpPr>
            <a:grpSpLocks/>
          </p:cNvGrpSpPr>
          <p:nvPr/>
        </p:nvGrpSpPr>
        <p:grpSpPr bwMode="auto">
          <a:xfrm>
            <a:off x="6324600" y="2895600"/>
            <a:ext cx="2635250" cy="863600"/>
            <a:chOff x="5908343" y="1534580"/>
            <a:chExt cx="2529767" cy="862030"/>
          </a:xfrm>
        </p:grpSpPr>
        <p:sp>
          <p:nvSpPr>
            <p:cNvPr id="15" name="Rounded Rectangle 14"/>
            <p:cNvSpPr/>
            <p:nvPr/>
          </p:nvSpPr>
          <p:spPr>
            <a:xfrm>
              <a:off x="6016175" y="1632538"/>
              <a:ext cx="351155" cy="274320"/>
            </a:xfrm>
            <a:prstGeom prst="roundRect">
              <a:avLst/>
            </a:prstGeom>
            <a:solidFill>
              <a:srgbClr val="3366FF">
                <a:alpha val="32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016175" y="2028967"/>
              <a:ext cx="351155" cy="274320"/>
            </a:xfrm>
            <a:prstGeom prst="roundRect">
              <a:avLst/>
            </a:prstGeom>
            <a:solidFill>
              <a:srgbClr val="008000">
                <a:alpha val="24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733" name="TextBox 16"/>
            <p:cNvSpPr txBox="1">
              <a:spLocks noChangeArrowheads="1"/>
            </p:cNvSpPr>
            <p:nvPr/>
          </p:nvSpPr>
          <p:spPr bwMode="auto">
            <a:xfrm>
              <a:off x="6323023" y="1534580"/>
              <a:ext cx="2115087" cy="430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>
                  <a:solidFill>
                    <a:srgbClr val="000000"/>
                  </a:solidFill>
                </a:rPr>
                <a:t>Drugs &amp; targets</a:t>
              </a:r>
            </a:p>
          </p:txBody>
        </p:sp>
        <p:sp>
          <p:nvSpPr>
            <p:cNvPr id="30734" name="TextBox 17"/>
            <p:cNvSpPr txBox="1">
              <a:spLocks noChangeArrowheads="1"/>
            </p:cNvSpPr>
            <p:nvPr/>
          </p:nvSpPr>
          <p:spPr bwMode="auto">
            <a:xfrm>
              <a:off x="6316548" y="1940067"/>
              <a:ext cx="96895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>
                  <a:solidFill>
                    <a:srgbClr val="000000"/>
                  </a:solidFill>
                </a:rPr>
                <a:t>Drugs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908343" y="1547536"/>
              <a:ext cx="2456609" cy="8490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9102" y="1371600"/>
            <a:ext cx="5803098" cy="5168900"/>
            <a:chOff x="228600" y="850900"/>
            <a:chExt cx="5803098" cy="51689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3128160" y="2030413"/>
              <a:ext cx="1838325" cy="636587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 bwMode="auto">
            <a:xfrm flipH="1">
              <a:off x="1308885" y="2019300"/>
              <a:ext cx="1819276" cy="647700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44" name="TextBox 27"/>
            <p:cNvSpPr txBox="1">
              <a:spLocks noChangeArrowheads="1"/>
            </p:cNvSpPr>
            <p:nvPr/>
          </p:nvSpPr>
          <p:spPr bwMode="auto">
            <a:xfrm>
              <a:off x="2147085" y="2767824"/>
              <a:ext cx="1730209" cy="769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dirty="0">
                  <a:solidFill>
                    <a:srgbClr val="000000"/>
                  </a:solidFill>
                </a:rPr>
                <a:t>Natural products</a:t>
              </a:r>
            </a:p>
          </p:txBody>
        </p:sp>
        <p:sp>
          <p:nvSpPr>
            <p:cNvPr id="30745" name="TextBox 28"/>
            <p:cNvSpPr txBox="1">
              <a:spLocks noChangeArrowheads="1"/>
            </p:cNvSpPr>
            <p:nvPr/>
          </p:nvSpPr>
          <p:spPr bwMode="auto">
            <a:xfrm>
              <a:off x="416604" y="2951452"/>
              <a:ext cx="1730481" cy="430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dirty="0">
                  <a:solidFill>
                    <a:srgbClr val="000000"/>
                  </a:solidFill>
                </a:rPr>
                <a:t>microRNAs</a:t>
              </a:r>
            </a:p>
          </p:txBody>
        </p:sp>
        <p:sp>
          <p:nvSpPr>
            <p:cNvPr id="30723" name="Rectangle 6"/>
            <p:cNvSpPr>
              <a:spLocks noChangeArrowheads="1"/>
            </p:cNvSpPr>
            <p:nvPr/>
          </p:nvSpPr>
          <p:spPr bwMode="auto">
            <a:xfrm>
              <a:off x="394485" y="850900"/>
              <a:ext cx="5637213" cy="1108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High-Content Screening for differentiation-inducing agents</a:t>
              </a:r>
              <a:r>
                <a:rPr lang="en-US" dirty="0">
                  <a:solidFill>
                    <a:srgbClr val="000000"/>
                  </a:solidFill>
                </a:rPr>
                <a:t/>
              </a:r>
              <a:br>
                <a:rPr lang="en-US" dirty="0">
                  <a:solidFill>
                    <a:srgbClr val="000000"/>
                  </a:solidFill>
                </a:rPr>
              </a:br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30724" name="Group 20"/>
            <p:cNvGrpSpPr>
              <a:grpSpLocks/>
            </p:cNvGrpSpPr>
            <p:nvPr/>
          </p:nvGrpSpPr>
          <p:grpSpPr bwMode="auto">
            <a:xfrm>
              <a:off x="2781300" y="3773488"/>
              <a:ext cx="571500" cy="720725"/>
              <a:chOff x="0" y="0"/>
              <a:chExt cx="480" cy="956"/>
            </a:xfrm>
          </p:grpSpPr>
          <p:sp>
            <p:nvSpPr>
              <p:cNvPr id="30736" name="AutoShape 15"/>
              <p:cNvSpPr>
                <a:spLocks/>
              </p:cNvSpPr>
              <p:nvPr/>
            </p:nvSpPr>
            <p:spPr bwMode="auto">
              <a:xfrm>
                <a:off x="0" y="628"/>
                <a:ext cx="480" cy="328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>
                  <a:cxn ang="0">
                    <a:pos x="0" y="14394"/>
                  </a:cxn>
                  <a:cxn ang="0">
                    <a:pos x="5400" y="14394"/>
                  </a:cxn>
                  <a:cxn ang="0">
                    <a:pos x="5400" y="0"/>
                  </a:cxn>
                  <a:cxn ang="0">
                    <a:pos x="16200" y="0"/>
                  </a:cxn>
                  <a:cxn ang="0">
                    <a:pos x="16200" y="14394"/>
                  </a:cxn>
                  <a:cxn ang="0">
                    <a:pos x="21600" y="14394"/>
                  </a:cxn>
                  <a:cxn ang="0">
                    <a:pos x="10800" y="21600"/>
                  </a:cxn>
                  <a:cxn ang="0">
                    <a:pos x="0" y="14394"/>
                  </a:cxn>
                </a:cxnLst>
                <a:rect l="T0" t="T1" r="T2" b="T3"/>
                <a:pathLst>
                  <a:path w="21600" h="21600">
                    <a:moveTo>
                      <a:pt x="0" y="14394"/>
                    </a:moveTo>
                    <a:lnTo>
                      <a:pt x="5400" y="14394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394"/>
                    </a:lnTo>
                    <a:lnTo>
                      <a:pt x="21600" y="14394"/>
                    </a:lnTo>
                    <a:lnTo>
                      <a:pt x="10800" y="21600"/>
                    </a:lnTo>
                    <a:close/>
                    <a:moveTo>
                      <a:pt x="0" y="14394"/>
                    </a:moveTo>
                  </a:path>
                </a:pathLst>
              </a:custGeom>
              <a:gradFill rotWithShape="0">
                <a:gsLst>
                  <a:gs pos="0">
                    <a:srgbClr val="BDDBFE"/>
                  </a:gs>
                  <a:gs pos="9059">
                    <a:srgbClr val="7EADE6"/>
                  </a:gs>
                  <a:gs pos="98999">
                    <a:srgbClr val="3E7FCD"/>
                  </a:gs>
                  <a:gs pos="100000">
                    <a:srgbClr val="BDDBFE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37" name="Rectangle 16"/>
              <p:cNvSpPr>
                <a:spLocks/>
              </p:cNvSpPr>
              <p:nvPr/>
            </p:nvSpPr>
            <p:spPr bwMode="auto">
              <a:xfrm>
                <a:off x="120" y="80"/>
                <a:ext cx="240" cy="96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90851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38" name="Rectangle 17"/>
              <p:cNvSpPr>
                <a:spLocks/>
              </p:cNvSpPr>
              <p:nvPr/>
            </p:nvSpPr>
            <p:spPr bwMode="auto">
              <a:xfrm>
                <a:off x="124" y="209"/>
                <a:ext cx="240" cy="144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89542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39" name="Rectangle 18"/>
              <p:cNvSpPr>
                <a:spLocks/>
              </p:cNvSpPr>
              <p:nvPr/>
            </p:nvSpPr>
            <p:spPr bwMode="auto">
              <a:xfrm>
                <a:off x="122" y="0"/>
                <a:ext cx="240" cy="47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100000">
                    <a:srgbClr val="7EADE6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740" name="Rectangle 19"/>
              <p:cNvSpPr>
                <a:spLocks/>
              </p:cNvSpPr>
              <p:nvPr/>
            </p:nvSpPr>
            <p:spPr bwMode="auto">
              <a:xfrm>
                <a:off x="123" y="398"/>
                <a:ext cx="240" cy="192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25941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496918" y="2819023"/>
              <a:ext cx="1576357" cy="759352"/>
            </a:xfrm>
            <a:prstGeom prst="roundRect">
              <a:avLst/>
            </a:prstGeom>
            <a:solidFill>
              <a:srgbClr val="3366FF">
                <a:alpha val="32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299485" y="2825915"/>
              <a:ext cx="1498606" cy="755485"/>
            </a:xfrm>
            <a:prstGeom prst="roundRect">
              <a:avLst/>
            </a:prstGeom>
            <a:solidFill>
              <a:srgbClr val="008000">
                <a:alpha val="24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274980" y="4582646"/>
              <a:ext cx="3429000" cy="1437154"/>
              <a:chOff x="1524000" y="4582646"/>
              <a:chExt cx="3429000" cy="1437154"/>
            </a:xfrm>
          </p:grpSpPr>
          <p:sp>
            <p:nvSpPr>
              <p:cNvPr id="30741" name="TextBox 24"/>
              <p:cNvSpPr txBox="1">
                <a:spLocks noChangeArrowheads="1"/>
              </p:cNvSpPr>
              <p:nvPr/>
            </p:nvSpPr>
            <p:spPr bwMode="auto">
              <a:xfrm>
                <a:off x="1737594" y="4807020"/>
                <a:ext cx="3085353" cy="1200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rgbClr val="000000"/>
                    </a:solidFill>
                  </a:rPr>
                  <a:t>Drugs/Drug targets for differentiation therapy</a:t>
                </a:r>
                <a:endParaRPr 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524000" y="4582646"/>
                <a:ext cx="3429000" cy="143715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2" name="Rounded Rectangle 11"/>
            <p:cNvSpPr/>
            <p:nvPr/>
          </p:nvSpPr>
          <p:spPr>
            <a:xfrm>
              <a:off x="228600" y="1917700"/>
              <a:ext cx="5652285" cy="1804770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975885" y="2819400"/>
              <a:ext cx="1730209" cy="769441"/>
              <a:chOff x="6423191" y="3276600"/>
              <a:chExt cx="1730209" cy="769441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6553200" y="3276600"/>
                <a:ext cx="1498606" cy="755485"/>
              </a:xfrm>
              <a:prstGeom prst="roundRect">
                <a:avLst/>
              </a:prstGeom>
              <a:solidFill>
                <a:srgbClr val="008000">
                  <a:alpha val="24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TextBox 27"/>
              <p:cNvSpPr txBox="1">
                <a:spLocks noChangeArrowheads="1"/>
              </p:cNvSpPr>
              <p:nvPr/>
            </p:nvSpPr>
            <p:spPr bwMode="auto">
              <a:xfrm>
                <a:off x="6423191" y="3276600"/>
                <a:ext cx="1730209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200" dirty="0" smtClean="0">
                    <a:solidFill>
                      <a:srgbClr val="000000"/>
                    </a:solidFill>
                  </a:rPr>
                  <a:t>Synthetic compounds</a:t>
                </a:r>
                <a:endParaRPr lang="en-US" sz="2200" dirty="0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30" name="Straight Arrow Connector 29"/>
            <p:cNvCxnSpPr/>
            <p:nvPr/>
          </p:nvCxnSpPr>
          <p:spPr bwMode="auto">
            <a:xfrm>
              <a:off x="3125234" y="1608455"/>
              <a:ext cx="0" cy="1188720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itle 1"/>
          <p:cNvSpPr txBox="1">
            <a:spLocks/>
          </p:cNvSpPr>
          <p:nvPr/>
        </p:nvSpPr>
        <p:spPr>
          <a:xfrm>
            <a:off x="990600" y="274638"/>
            <a:ext cx="7016750" cy="6397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Outline</a:t>
            </a:r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/>
          <p:cNvSpPr/>
          <p:nvPr/>
        </p:nvSpPr>
        <p:spPr>
          <a:xfrm>
            <a:off x="2" y="1374648"/>
            <a:ext cx="9144000" cy="54960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0963" y="1434312"/>
            <a:ext cx="8808915" cy="3059113"/>
          </a:xfrm>
          <a:prstGeom prst="rect">
            <a:avLst/>
          </a:prstGeom>
          <a:solidFill>
            <a:srgbClr val="FCF5E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164124" y="4675188"/>
            <a:ext cx="8828981" cy="1752600"/>
          </a:xfrm>
          <a:prstGeom prst="rect">
            <a:avLst/>
          </a:prstGeom>
          <a:solidFill>
            <a:srgbClr val="FCF5E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3"/>
          <p:cNvSpPr>
            <a:spLocks/>
          </p:cNvSpPr>
          <p:nvPr/>
        </p:nvSpPr>
        <p:spPr bwMode="auto">
          <a:xfrm>
            <a:off x="2379785" y="3892555"/>
            <a:ext cx="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4828" name="Rectangle 41"/>
          <p:cNvSpPr>
            <a:spLocks/>
          </p:cNvSpPr>
          <p:nvPr/>
        </p:nvSpPr>
        <p:spPr bwMode="auto">
          <a:xfrm>
            <a:off x="7007472" y="3408369"/>
            <a:ext cx="212187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 sz="1600">
                <a:solidFill>
                  <a:schemeClr val="tx1"/>
                </a:solidFill>
              </a:rPr>
              <a:t>miRNA target gene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69632" y="4687888"/>
            <a:ext cx="8710246" cy="1765300"/>
            <a:chOff x="170962" y="4572001"/>
            <a:chExt cx="8710246" cy="1765300"/>
          </a:xfrm>
        </p:grpSpPr>
        <p:grpSp>
          <p:nvGrpSpPr>
            <p:cNvPr id="34820" name="Group 10"/>
            <p:cNvGrpSpPr>
              <a:grpSpLocks/>
            </p:cNvGrpSpPr>
            <p:nvPr/>
          </p:nvGrpSpPr>
          <p:grpSpPr bwMode="auto">
            <a:xfrm rot="10800000">
              <a:off x="905118" y="5449888"/>
              <a:ext cx="1015513" cy="233240"/>
              <a:chOff x="-17" y="12"/>
              <a:chExt cx="693" cy="146"/>
            </a:xfrm>
          </p:grpSpPr>
          <p:sp>
            <p:nvSpPr>
              <p:cNvPr id="34944" name="Line 11"/>
              <p:cNvSpPr>
                <a:spLocks noChangeShapeType="1"/>
              </p:cNvSpPr>
              <p:nvPr/>
            </p:nvSpPr>
            <p:spPr bwMode="auto">
              <a:xfrm flipH="1">
                <a:off x="-17" y="142"/>
                <a:ext cx="693" cy="2"/>
              </a:xfrm>
              <a:prstGeom prst="line">
                <a:avLst/>
              </a:prstGeom>
              <a:noFill/>
              <a:ln w="635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45" name="Line 12"/>
              <p:cNvSpPr>
                <a:spLocks noChangeShapeType="1"/>
              </p:cNvSpPr>
              <p:nvPr/>
            </p:nvSpPr>
            <p:spPr bwMode="auto">
              <a:xfrm>
                <a:off x="656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46" name="Line 13"/>
              <p:cNvSpPr>
                <a:spLocks noChangeShapeType="1"/>
              </p:cNvSpPr>
              <p:nvPr/>
            </p:nvSpPr>
            <p:spPr bwMode="auto">
              <a:xfrm>
                <a:off x="622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47" name="Line 14"/>
              <p:cNvSpPr>
                <a:spLocks noChangeShapeType="1"/>
              </p:cNvSpPr>
              <p:nvPr/>
            </p:nvSpPr>
            <p:spPr bwMode="auto">
              <a:xfrm>
                <a:off x="587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48" name="Line 15"/>
              <p:cNvSpPr>
                <a:spLocks noChangeShapeType="1"/>
              </p:cNvSpPr>
              <p:nvPr/>
            </p:nvSpPr>
            <p:spPr bwMode="auto">
              <a:xfrm>
                <a:off x="553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49" name="Line 16"/>
              <p:cNvSpPr>
                <a:spLocks noChangeShapeType="1"/>
              </p:cNvSpPr>
              <p:nvPr/>
            </p:nvSpPr>
            <p:spPr bwMode="auto">
              <a:xfrm>
                <a:off x="519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0" name="Line 17"/>
              <p:cNvSpPr>
                <a:spLocks noChangeShapeType="1"/>
              </p:cNvSpPr>
              <p:nvPr/>
            </p:nvSpPr>
            <p:spPr bwMode="auto">
              <a:xfrm>
                <a:off x="484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1" name="Line 18"/>
              <p:cNvSpPr>
                <a:spLocks noChangeShapeType="1"/>
              </p:cNvSpPr>
              <p:nvPr/>
            </p:nvSpPr>
            <p:spPr bwMode="auto">
              <a:xfrm flipH="1">
                <a:off x="450" y="12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2" name="Line 19"/>
              <p:cNvSpPr>
                <a:spLocks noChangeShapeType="1"/>
              </p:cNvSpPr>
              <p:nvPr/>
            </p:nvSpPr>
            <p:spPr bwMode="auto">
              <a:xfrm>
                <a:off x="416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3" name="Line 20"/>
              <p:cNvSpPr>
                <a:spLocks noChangeShapeType="1"/>
              </p:cNvSpPr>
              <p:nvPr/>
            </p:nvSpPr>
            <p:spPr bwMode="auto">
              <a:xfrm>
                <a:off x="381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4" name="Line 21"/>
              <p:cNvSpPr>
                <a:spLocks noChangeShapeType="1"/>
              </p:cNvSpPr>
              <p:nvPr/>
            </p:nvSpPr>
            <p:spPr bwMode="auto">
              <a:xfrm>
                <a:off x="347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5" name="Line 22"/>
              <p:cNvSpPr>
                <a:spLocks noChangeShapeType="1"/>
              </p:cNvSpPr>
              <p:nvPr/>
            </p:nvSpPr>
            <p:spPr bwMode="auto">
              <a:xfrm>
                <a:off x="312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6" name="Line 23"/>
              <p:cNvSpPr>
                <a:spLocks noChangeShapeType="1"/>
              </p:cNvSpPr>
              <p:nvPr/>
            </p:nvSpPr>
            <p:spPr bwMode="auto">
              <a:xfrm>
                <a:off x="278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7" name="Line 24"/>
              <p:cNvSpPr>
                <a:spLocks noChangeShapeType="1"/>
              </p:cNvSpPr>
              <p:nvPr/>
            </p:nvSpPr>
            <p:spPr bwMode="auto">
              <a:xfrm>
                <a:off x="244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8" name="Line 25"/>
              <p:cNvSpPr>
                <a:spLocks noChangeShapeType="1"/>
              </p:cNvSpPr>
              <p:nvPr/>
            </p:nvSpPr>
            <p:spPr bwMode="auto">
              <a:xfrm>
                <a:off x="210" y="12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59" name="Line 26"/>
              <p:cNvSpPr>
                <a:spLocks noChangeShapeType="1"/>
              </p:cNvSpPr>
              <p:nvPr/>
            </p:nvSpPr>
            <p:spPr bwMode="auto">
              <a:xfrm>
                <a:off x="172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60" name="Line 27"/>
              <p:cNvSpPr>
                <a:spLocks noChangeShapeType="1"/>
              </p:cNvSpPr>
              <p:nvPr/>
            </p:nvSpPr>
            <p:spPr bwMode="auto">
              <a:xfrm>
                <a:off x="137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61" name="Line 28"/>
              <p:cNvSpPr>
                <a:spLocks noChangeShapeType="1"/>
              </p:cNvSpPr>
              <p:nvPr/>
            </p:nvSpPr>
            <p:spPr bwMode="auto">
              <a:xfrm>
                <a:off x="103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62" name="Line 29"/>
              <p:cNvSpPr>
                <a:spLocks noChangeShapeType="1"/>
              </p:cNvSpPr>
              <p:nvPr/>
            </p:nvSpPr>
            <p:spPr bwMode="auto">
              <a:xfrm>
                <a:off x="68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63" name="Line 30"/>
              <p:cNvSpPr>
                <a:spLocks noChangeShapeType="1"/>
              </p:cNvSpPr>
              <p:nvPr/>
            </p:nvSpPr>
            <p:spPr bwMode="auto">
              <a:xfrm>
                <a:off x="34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4964" name="Line 31"/>
              <p:cNvSpPr>
                <a:spLocks noChangeShapeType="1"/>
              </p:cNvSpPr>
              <p:nvPr/>
            </p:nvSpPr>
            <p:spPr bwMode="auto">
              <a:xfrm>
                <a:off x="0" y="14"/>
                <a:ext cx="1" cy="144"/>
              </a:xfrm>
              <a:prstGeom prst="line">
                <a:avLst/>
              </a:prstGeom>
              <a:noFill/>
              <a:ln w="3810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34821" name="Rectangle 32"/>
            <p:cNvSpPr>
              <a:spLocks/>
            </p:cNvSpPr>
            <p:nvPr/>
          </p:nvSpPr>
          <p:spPr bwMode="auto">
            <a:xfrm>
              <a:off x="170962" y="4572001"/>
              <a:ext cx="2538046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5717" bIns="38100" anchor="ctr"/>
            <a:lstStyle/>
            <a:p>
              <a:r>
                <a:rPr lang="en-US" sz="2400" u="sng" dirty="0" err="1">
                  <a:solidFill>
                    <a:schemeClr val="tx1"/>
                  </a:solidFill>
                </a:rPr>
                <a:t>miRNA</a:t>
              </a:r>
              <a:r>
                <a:rPr lang="en-US" sz="2400" u="sng" dirty="0">
                  <a:solidFill>
                    <a:schemeClr val="tx1"/>
                  </a:solidFill>
                </a:rPr>
                <a:t> inhibitor</a:t>
              </a:r>
            </a:p>
          </p:txBody>
        </p:sp>
        <p:pic>
          <p:nvPicPr>
            <p:cNvPr id="34822" name="Picture 3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7620" y="5027613"/>
              <a:ext cx="3213588" cy="120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3" name="Line 34"/>
            <p:cNvSpPr>
              <a:spLocks noChangeShapeType="1"/>
            </p:cNvSpPr>
            <p:nvPr/>
          </p:nvSpPr>
          <p:spPr bwMode="auto">
            <a:xfrm>
              <a:off x="5222143" y="5634039"/>
              <a:ext cx="454269" cy="1587"/>
            </a:xfrm>
            <a:prstGeom prst="line">
              <a:avLst/>
            </a:prstGeom>
            <a:noFill/>
            <a:ln w="635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34824" name="Group 35"/>
            <p:cNvGrpSpPr>
              <a:grpSpLocks/>
            </p:cNvGrpSpPr>
            <p:nvPr/>
          </p:nvGrpSpPr>
          <p:grpSpPr bwMode="auto">
            <a:xfrm>
              <a:off x="2528766" y="5059364"/>
              <a:ext cx="2661138" cy="1176337"/>
              <a:chOff x="0" y="0"/>
              <a:chExt cx="1816" cy="741"/>
            </a:xfrm>
          </p:grpSpPr>
          <p:pic>
            <p:nvPicPr>
              <p:cNvPr id="34942" name="Picture 36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16" cy="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943" name="Rectangle 37"/>
              <p:cNvSpPr>
                <a:spLocks/>
              </p:cNvSpPr>
              <p:nvPr/>
            </p:nvSpPr>
            <p:spPr bwMode="auto">
              <a:xfrm>
                <a:off x="17" y="43"/>
                <a:ext cx="925" cy="224"/>
              </a:xfrm>
              <a:prstGeom prst="rect">
                <a:avLst/>
              </a:prstGeom>
              <a:solidFill>
                <a:srgbClr val="F9F1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>
                  <a:spcBef>
                    <a:spcPts val="1050"/>
                  </a:spcBef>
                </a:pPr>
                <a:r>
                  <a:rPr lang="en-US" sz="2400" b="1" dirty="0">
                    <a:solidFill>
                      <a:srgbClr val="000000"/>
                    </a:solidFill>
                  </a:rPr>
                  <a:t>inhibitor</a:t>
                </a:r>
              </a:p>
            </p:txBody>
          </p:sp>
        </p:grpSp>
        <p:sp>
          <p:nvSpPr>
            <p:cNvPr id="34830" name="Rectangle 43"/>
            <p:cNvSpPr>
              <a:spLocks/>
            </p:cNvSpPr>
            <p:nvPr/>
          </p:nvSpPr>
          <p:spPr bwMode="auto">
            <a:xfrm>
              <a:off x="4255477" y="5999164"/>
              <a:ext cx="162950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/>
            <a:lstStyle/>
            <a:p>
              <a:pPr marL="39688"/>
              <a:r>
                <a:rPr lang="en-US" sz="1600" dirty="0">
                  <a:solidFill>
                    <a:schemeClr val="tx1"/>
                  </a:solidFill>
                </a:rPr>
                <a:t>RISC</a:t>
              </a:r>
            </a:p>
          </p:txBody>
        </p:sp>
        <p:sp>
          <p:nvSpPr>
            <p:cNvPr id="153" name="Line 148"/>
            <p:cNvSpPr>
              <a:spLocks noChangeShapeType="1"/>
            </p:cNvSpPr>
            <p:nvPr/>
          </p:nvSpPr>
          <p:spPr bwMode="auto">
            <a:xfrm>
              <a:off x="2000626" y="5572126"/>
              <a:ext cx="454269" cy="1588"/>
            </a:xfrm>
            <a:prstGeom prst="line">
              <a:avLst/>
            </a:prstGeom>
            <a:noFill/>
            <a:ln w="635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4835" name="Rectangle 152"/>
          <p:cNvSpPr>
            <a:spLocks/>
          </p:cNvSpPr>
          <p:nvPr/>
        </p:nvSpPr>
        <p:spPr bwMode="auto">
          <a:xfrm>
            <a:off x="5669087" y="5114137"/>
            <a:ext cx="388112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 dirty="0">
                <a:solidFill>
                  <a:schemeClr val="tx1"/>
                </a:solidFill>
              </a:rPr>
              <a:t>Targeted </a:t>
            </a:r>
            <a:r>
              <a:rPr lang="en-US" dirty="0" smtClean="0">
                <a:solidFill>
                  <a:schemeClr val="tx1"/>
                </a:solidFill>
              </a:rPr>
              <a:t>tumor suppressor gene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5903" y="1468442"/>
            <a:ext cx="8763974" cy="3090863"/>
            <a:chOff x="175846" y="1431925"/>
            <a:chExt cx="8763975" cy="3090863"/>
          </a:xfrm>
        </p:grpSpPr>
        <p:sp>
          <p:nvSpPr>
            <p:cNvPr id="34827" name="Line 40"/>
            <p:cNvSpPr>
              <a:spLocks noChangeShapeType="1"/>
            </p:cNvSpPr>
            <p:nvPr/>
          </p:nvSpPr>
          <p:spPr bwMode="auto">
            <a:xfrm>
              <a:off x="3174023" y="2741614"/>
              <a:ext cx="1466" cy="458787"/>
            </a:xfrm>
            <a:prstGeom prst="line">
              <a:avLst/>
            </a:prstGeom>
            <a:noFill/>
            <a:ln w="63500">
              <a:solidFill>
                <a:srgbClr val="008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841" name="Rectangle 149"/>
            <p:cNvSpPr>
              <a:spLocks/>
            </p:cNvSpPr>
            <p:nvPr/>
          </p:nvSpPr>
          <p:spPr bwMode="auto">
            <a:xfrm>
              <a:off x="612531" y="2400300"/>
              <a:ext cx="1148861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/>
            <a:lstStyle/>
            <a:p>
              <a:pPr marL="39688"/>
              <a:r>
                <a:rPr lang="en-US" sz="2000" dirty="0">
                  <a:solidFill>
                    <a:schemeClr val="tx1"/>
                  </a:solidFill>
                </a:rPr>
                <a:t>precursor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75846" y="1431925"/>
              <a:ext cx="8763975" cy="3090863"/>
              <a:chOff x="175846" y="1241425"/>
              <a:chExt cx="8763975" cy="3090863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75846" y="1241425"/>
                <a:ext cx="8763975" cy="2949576"/>
                <a:chOff x="175846" y="1698625"/>
                <a:chExt cx="8763975" cy="2949576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2434004" y="3471864"/>
                  <a:ext cx="2659673" cy="1176337"/>
                  <a:chOff x="2319704" y="3205164"/>
                  <a:chExt cx="2659673" cy="1176337"/>
                </a:xfrm>
              </p:grpSpPr>
              <p:grpSp>
                <p:nvGrpSpPr>
                  <p:cNvPr id="34965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2319704" y="3205164"/>
                    <a:ext cx="2659673" cy="1176337"/>
                    <a:chOff x="0" y="0"/>
                    <a:chExt cx="1815" cy="741"/>
                  </a:xfrm>
                </p:grpSpPr>
                <p:pic>
                  <p:nvPicPr>
                    <p:cNvPr id="34967" name="Picture 6"/>
                    <p:cNvPicPr>
                      <a:picLocks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815" cy="74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4968" name="Picture 7"/>
                    <p:cNvPicPr>
                      <a:picLocks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77" y="0"/>
                      <a:ext cx="888" cy="7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34969" name="Rectangle 8"/>
                    <p:cNvSpPr>
                      <a:spLocks/>
                    </p:cNvSpPr>
                    <p:nvPr/>
                  </p:nvSpPr>
                  <p:spPr bwMode="auto">
                    <a:xfrm>
                      <a:off x="100" y="249"/>
                      <a:ext cx="772" cy="104"/>
                    </a:xfrm>
                    <a:prstGeom prst="rect">
                      <a:avLst/>
                    </a:prstGeom>
                    <a:solidFill>
                      <a:srgbClr val="F9F1DD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4966" name="Rectangle 9"/>
                  <p:cNvSpPr>
                    <a:spLocks/>
                  </p:cNvSpPr>
                  <p:nvPr/>
                </p:nvSpPr>
                <p:spPr bwMode="auto">
                  <a:xfrm>
                    <a:off x="2343150" y="3248027"/>
                    <a:ext cx="1477108" cy="355600"/>
                  </a:xfrm>
                  <a:prstGeom prst="rect">
                    <a:avLst/>
                  </a:prstGeom>
                  <a:solidFill>
                    <a:srgbClr val="F9F1DD"/>
                  </a:solidFill>
                  <a:ln>
                    <a:noFill/>
                  </a:ln>
                  <a:extLst/>
                </p:spPr>
                <p:txBody>
                  <a:bodyPr lIns="0" tIns="0" rIns="0" bIns="0" anchor="ctr"/>
                  <a:lstStyle/>
                  <a:p>
                    <a:pPr>
                      <a:spcBef>
                        <a:spcPts val="1050"/>
                      </a:spcBef>
                    </a:pPr>
                    <a:r>
                      <a:rPr lang="en-US" sz="2400" b="1" dirty="0">
                        <a:solidFill>
                          <a:srgbClr val="000000"/>
                        </a:solidFill>
                      </a:rPr>
                      <a:t>mimic</a:t>
                    </a:r>
                  </a:p>
                </p:txBody>
              </p:sp>
            </p:grpSp>
            <p:sp>
              <p:nvSpPr>
                <p:cNvPr id="34826" name="Line 39"/>
                <p:cNvSpPr>
                  <a:spLocks noChangeShapeType="1"/>
                </p:cNvSpPr>
                <p:nvPr/>
              </p:nvSpPr>
              <p:spPr bwMode="auto">
                <a:xfrm>
                  <a:off x="5146431" y="4025900"/>
                  <a:ext cx="454269" cy="1588"/>
                </a:xfrm>
                <a:prstGeom prst="line">
                  <a:avLst/>
                </a:prstGeom>
                <a:noFill/>
                <a:ln w="63500">
                  <a:solidFill>
                    <a:srgbClr val="008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grpSp>
              <p:nvGrpSpPr>
                <p:cNvPr id="34832" name="Group 45"/>
                <p:cNvGrpSpPr>
                  <a:grpSpLocks/>
                </p:cNvGrpSpPr>
                <p:nvPr/>
              </p:nvGrpSpPr>
              <p:grpSpPr bwMode="auto">
                <a:xfrm>
                  <a:off x="5599235" y="3403600"/>
                  <a:ext cx="3307373" cy="1206483"/>
                  <a:chOff x="0" y="0"/>
                  <a:chExt cx="2257" cy="759"/>
                </a:xfrm>
              </p:grpSpPr>
              <p:pic>
                <p:nvPicPr>
                  <p:cNvPr id="34940" name="Picture 46"/>
                  <p:cNvPicPr>
                    <a:picLocks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257" cy="7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4941" name="Rectangle 47"/>
                  <p:cNvSpPr>
                    <a:spLocks/>
                  </p:cNvSpPr>
                  <p:nvPr/>
                </p:nvSpPr>
                <p:spPr bwMode="auto">
                  <a:xfrm>
                    <a:off x="97" y="503"/>
                    <a:ext cx="624" cy="256"/>
                  </a:xfrm>
                  <a:prstGeom prst="rect">
                    <a:avLst/>
                  </a:prstGeom>
                  <a:solidFill>
                    <a:srgbClr val="FCF5E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" name="Group 2"/>
                <p:cNvGrpSpPr/>
                <p:nvPr/>
              </p:nvGrpSpPr>
              <p:grpSpPr>
                <a:xfrm>
                  <a:off x="536331" y="2311397"/>
                  <a:ext cx="1422401" cy="384177"/>
                  <a:chOff x="422031" y="1943097"/>
                  <a:chExt cx="1422401" cy="384177"/>
                </a:xfrm>
              </p:grpSpPr>
              <p:sp>
                <p:nvSpPr>
                  <p:cNvPr id="34887" name="Oval 50"/>
                  <p:cNvSpPr>
                    <a:spLocks/>
                  </p:cNvSpPr>
                  <p:nvPr/>
                </p:nvSpPr>
                <p:spPr bwMode="auto">
                  <a:xfrm>
                    <a:off x="1489808" y="1943097"/>
                    <a:ext cx="354624" cy="384177"/>
                  </a:xfrm>
                  <a:prstGeom prst="ellipse">
                    <a:avLst/>
                  </a:prstGeom>
                  <a:noFill/>
                  <a:ln w="76200">
                    <a:solidFill>
                      <a:srgbClr val="4C4C4C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/>
                  <a:lstStyle/>
                  <a:p>
                    <a:endParaRPr lang="en-US"/>
                  </a:p>
                </p:txBody>
              </p:sp>
              <p:grpSp>
                <p:nvGrpSpPr>
                  <p:cNvPr id="34889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562708" y="1981200"/>
                    <a:ext cx="984739" cy="152400"/>
                    <a:chOff x="0" y="0"/>
                    <a:chExt cx="672" cy="96"/>
                  </a:xfrm>
                </p:grpSpPr>
                <p:sp>
                  <p:nvSpPr>
                    <p:cNvPr id="34919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672" cy="1"/>
                    </a:xfrm>
                    <a:prstGeom prst="line">
                      <a:avLst/>
                    </a:prstGeom>
                    <a:noFill/>
                    <a:ln w="635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0" name="Line 5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1" name="Line 5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2" name="Line 5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3" name="Line 5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4" name="Line 5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5" name="Line 5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6" name="Line 6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20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7" name="Line 6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8" name="Line 6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29" name="Line 6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0" name="Line 6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1" name="Line 6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2" name="Line 6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3" name="Line 6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53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4" name="Line 6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8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5" name="Line 6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6" name="Line 7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7" name="Line 7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9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8" name="Line 7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39" name="Line 7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4890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562708" y="2133600"/>
                    <a:ext cx="984739" cy="153988"/>
                    <a:chOff x="0" y="0"/>
                    <a:chExt cx="672" cy="97"/>
                  </a:xfrm>
                </p:grpSpPr>
                <p:sp>
                  <p:nvSpPr>
                    <p:cNvPr id="34898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96"/>
                      <a:ext cx="672" cy="1"/>
                    </a:xfrm>
                    <a:prstGeom prst="line">
                      <a:avLst/>
                    </a:prstGeom>
                    <a:noFill/>
                    <a:ln w="635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99" name="Line 7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0" name="Line 7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1" name="Line 7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2" name="Line 7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3" name="Line 8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4" name="Line 8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5" name="Line 8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20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6" name="Line 8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7" name="Line 8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8" name="Line 8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09" name="Line 8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0" name="Line 8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1" name="Line 8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2" name="Line 8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53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3" name="Line 9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8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4" name="Line 9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5" name="Line 9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6" name="Line 9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9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7" name="Line 9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18" name="Line 9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4891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422031" y="1981200"/>
                    <a:ext cx="140677" cy="306388"/>
                    <a:chOff x="0" y="0"/>
                    <a:chExt cx="96" cy="193"/>
                  </a:xfrm>
                </p:grpSpPr>
                <p:sp>
                  <p:nvSpPr>
                    <p:cNvPr id="34892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192"/>
                      <a:ext cx="96" cy="1"/>
                    </a:xfrm>
                    <a:prstGeom prst="line">
                      <a:avLst/>
                    </a:prstGeom>
                    <a:noFill/>
                    <a:ln w="63500">
                      <a:solidFill>
                        <a:srgbClr val="4C4C4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93" name="Line 9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8" y="1"/>
                      <a:ext cx="1" cy="9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4C4C4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94" name="Line 9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76" y="1"/>
                      <a:ext cx="1" cy="9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4C4C4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95" name="Line 10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8" y="99"/>
                      <a:ext cx="1" cy="93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4C4C4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96" name="Line 10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76" y="99"/>
                      <a:ext cx="1" cy="93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4C4C4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97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6" cy="1"/>
                    </a:xfrm>
                    <a:prstGeom prst="line">
                      <a:avLst/>
                    </a:prstGeom>
                    <a:noFill/>
                    <a:ln w="63500">
                      <a:solidFill>
                        <a:srgbClr val="4C4C4C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34839" name="Group 103"/>
                <p:cNvGrpSpPr>
                  <a:grpSpLocks/>
                </p:cNvGrpSpPr>
                <p:nvPr/>
              </p:nvGrpSpPr>
              <p:grpSpPr bwMode="auto">
                <a:xfrm>
                  <a:off x="2646485" y="2374900"/>
                  <a:ext cx="984738" cy="306388"/>
                  <a:chOff x="0" y="0"/>
                  <a:chExt cx="672" cy="193"/>
                </a:xfrm>
              </p:grpSpPr>
              <p:grpSp>
                <p:nvGrpSpPr>
                  <p:cNvPr id="34843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672" cy="96"/>
                    <a:chOff x="0" y="0"/>
                    <a:chExt cx="672" cy="96"/>
                  </a:xfrm>
                </p:grpSpPr>
                <p:sp>
                  <p:nvSpPr>
                    <p:cNvPr id="34866" name="Line 1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672" cy="1"/>
                    </a:xfrm>
                    <a:prstGeom prst="line">
                      <a:avLst/>
                    </a:prstGeom>
                    <a:noFill/>
                    <a:ln w="635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7" name="Line 10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8" name="Line 10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9" name="Line 10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0" name="Line 10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1" name="Line 11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2" name="Line 11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3" name="Line 11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20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4" name="Line 11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5" name="Line 11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6" name="Line 11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7" name="Line 11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8" name="Line 11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79" name="Line 11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0" name="Line 11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53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1" name="Line 12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8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2" name="Line 12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3" name="Line 12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4" name="Line 12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9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5" name="Line 12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86" name="Line 12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9D9D9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4844" name="Group 126"/>
                  <p:cNvGrpSpPr>
                    <a:grpSpLocks/>
                  </p:cNvGrpSpPr>
                  <p:nvPr/>
                </p:nvGrpSpPr>
                <p:grpSpPr bwMode="auto">
                  <a:xfrm>
                    <a:off x="0" y="96"/>
                    <a:ext cx="672" cy="97"/>
                    <a:chOff x="0" y="0"/>
                    <a:chExt cx="672" cy="97"/>
                  </a:xfrm>
                </p:grpSpPr>
                <p:sp>
                  <p:nvSpPr>
                    <p:cNvPr id="34845" name="Line 1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96"/>
                      <a:ext cx="672" cy="1"/>
                    </a:xfrm>
                    <a:prstGeom prst="line">
                      <a:avLst/>
                    </a:prstGeom>
                    <a:noFill/>
                    <a:ln w="635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46" name="Line 12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47" name="Line 12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48" name="Line 13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49" name="Line 13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0" name="Line 13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1" name="Line 13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1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2" name="Line 13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20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3" name="Line 13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5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4" name="Line 13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28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5" name="Line 13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2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6" name="Line 138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52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7" name="Line 139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387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8" name="Line 140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1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59" name="Line 141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53" y="0"/>
                      <a:ext cx="1" cy="9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0" name="Line 142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489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1" name="Line 143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2" name="Line 144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3" name="Line 145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590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4" name="Line 146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23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65" name="Line 147"/>
                    <p:cNvSpPr>
                      <a:spLocks noChangeShapeType="1"/>
                    </p:cNvSpPr>
                    <p:nvPr/>
                  </p:nvSpPr>
                  <p:spPr bwMode="auto">
                    <a:xfrm rot="10800000" flipH="1">
                      <a:off x="655" y="1"/>
                      <a:ext cx="1" cy="95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7F7F7F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lIns="0" tIns="0" rIns="0" bIns="0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4840" name="Line 148"/>
                <p:cNvSpPr>
                  <a:spLocks noChangeShapeType="1"/>
                </p:cNvSpPr>
                <p:nvPr/>
              </p:nvSpPr>
              <p:spPr bwMode="auto">
                <a:xfrm>
                  <a:off x="2154116" y="2501900"/>
                  <a:ext cx="454269" cy="1588"/>
                </a:xfrm>
                <a:prstGeom prst="line">
                  <a:avLst/>
                </a:prstGeom>
                <a:noFill/>
                <a:ln w="63500">
                  <a:solidFill>
                    <a:srgbClr val="008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4842" name="Rectangle 150"/>
                <p:cNvSpPr>
                  <a:spLocks/>
                </p:cNvSpPr>
                <p:nvPr/>
              </p:nvSpPr>
              <p:spPr bwMode="auto">
                <a:xfrm>
                  <a:off x="2423145" y="2657475"/>
                  <a:ext cx="1828800" cy="339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/>
                  <a:r>
                    <a:rPr lang="en-US" sz="2000" dirty="0" err="1">
                      <a:solidFill>
                        <a:schemeClr val="tx1"/>
                      </a:solidFill>
                    </a:rPr>
                    <a:t>miRNA</a:t>
                  </a:r>
                  <a:r>
                    <a:rPr lang="en-US" sz="2000" dirty="0">
                      <a:solidFill>
                        <a:schemeClr val="tx1"/>
                      </a:solidFill>
                    </a:rPr>
                    <a:t> duplex</a:t>
                  </a:r>
                </a:p>
              </p:txBody>
            </p:sp>
            <p:sp>
              <p:nvSpPr>
                <p:cNvPr id="34834" name="Rectangle 151"/>
                <p:cNvSpPr>
                  <a:spLocks/>
                </p:cNvSpPr>
                <p:nvPr/>
              </p:nvSpPr>
              <p:spPr bwMode="auto">
                <a:xfrm>
                  <a:off x="6817944" y="3082402"/>
                  <a:ext cx="2121877" cy="338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39688"/>
                  <a:r>
                    <a:rPr lang="en-US" dirty="0"/>
                    <a:t>T</a:t>
                  </a:r>
                  <a:r>
                    <a:rPr lang="en-US" dirty="0" smtClean="0">
                      <a:solidFill>
                        <a:schemeClr val="tx1"/>
                      </a:solidFill>
                    </a:rPr>
                    <a:t>argeted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oncogene</a:t>
                  </a:r>
                </a:p>
              </p:txBody>
            </p:sp>
            <p:sp>
              <p:nvSpPr>
                <p:cNvPr id="34837" name="Rectangle 2"/>
                <p:cNvSpPr>
                  <a:spLocks/>
                </p:cNvSpPr>
                <p:nvPr/>
              </p:nvSpPr>
              <p:spPr bwMode="auto">
                <a:xfrm>
                  <a:off x="175846" y="1698625"/>
                  <a:ext cx="2461846" cy="431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38100" tIns="38100" rIns="35717" bIns="38100" anchor="ctr"/>
                <a:lstStyle/>
                <a:p>
                  <a:r>
                    <a:rPr lang="en-US" sz="2400" u="sng" dirty="0" err="1">
                      <a:solidFill>
                        <a:schemeClr val="tx1"/>
                      </a:solidFill>
                    </a:rPr>
                    <a:t>miRNA</a:t>
                  </a:r>
                  <a:r>
                    <a:rPr lang="en-US" sz="2400" u="sng" dirty="0">
                      <a:solidFill>
                        <a:schemeClr val="tx1"/>
                      </a:solidFill>
                    </a:rPr>
                    <a:t> mimic</a:t>
                  </a:r>
                </a:p>
              </p:txBody>
            </p:sp>
          </p:grpSp>
          <p:sp>
            <p:nvSpPr>
              <p:cNvPr id="34829" name="Rectangle 42"/>
              <p:cNvSpPr>
                <a:spLocks/>
              </p:cNvSpPr>
              <p:nvPr/>
            </p:nvSpPr>
            <p:spPr bwMode="auto">
              <a:xfrm>
                <a:off x="4111869" y="3994150"/>
                <a:ext cx="1629508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40639" bIns="0"/>
              <a:lstStyle/>
              <a:p>
                <a:pPr marL="39688"/>
                <a:r>
                  <a:rPr lang="en-US" sz="1600" dirty="0">
                    <a:solidFill>
                      <a:schemeClr val="tx1"/>
                    </a:solidFill>
                  </a:rPr>
                  <a:t>RISC</a:t>
                </a:r>
              </a:p>
            </p:txBody>
          </p:sp>
        </p:grpSp>
      </p:grpSp>
      <p:sp>
        <p:nvSpPr>
          <p:cNvPr id="159" name="Title 1"/>
          <p:cNvSpPr txBox="1">
            <a:spLocks/>
          </p:cNvSpPr>
          <p:nvPr/>
        </p:nvSpPr>
        <p:spPr>
          <a:xfrm>
            <a:off x="457202" y="76200"/>
            <a:ext cx="82295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ea typeface="ヒラギノ角ゴ ProN W3" charset="0"/>
                <a:cs typeface="ヒラギノ角ゴ ProN W3" charset="0"/>
              </a:rPr>
              <a:t>miRNAs</a:t>
            </a:r>
            <a:r>
              <a:rPr lang="en-US" sz="3200" b="1" dirty="0" smtClean="0">
                <a:ea typeface="ヒラギノ角ゴ ProN W3" charset="0"/>
                <a:cs typeface="ヒラギノ角ゴ ProN W3" charset="0"/>
              </a:rPr>
              <a:t> </a:t>
            </a:r>
            <a:r>
              <a:rPr lang="en-US" sz="3200" b="1" dirty="0">
                <a:ea typeface="ヒラギノ角ゴ ProN W3" charset="0"/>
                <a:cs typeface="ヒラギノ角ゴ ProN W3" charset="0"/>
              </a:rPr>
              <a:t>as therapeutic agents/</a:t>
            </a:r>
            <a:r>
              <a:rPr lang="en-US" sz="3200" b="1" dirty="0" smtClean="0">
                <a:ea typeface="ヒラギノ角ゴ ProN W3" charset="0"/>
                <a:cs typeface="ヒラギノ角ゴ ProN W3" charset="0"/>
              </a:rPr>
              <a:t>targets</a:t>
            </a:r>
            <a:endParaRPr lang="en-US" sz="3200" b="1" dirty="0">
              <a:latin typeface="+mn-lt"/>
            </a:endParaRPr>
          </a:p>
        </p:txBody>
      </p:sp>
      <p:cxnSp>
        <p:nvCxnSpPr>
          <p:cNvPr id="162" name="Straight Connector 161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83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 txBox="1">
            <a:spLocks/>
          </p:cNvSpPr>
          <p:nvPr/>
        </p:nvSpPr>
        <p:spPr bwMode="auto">
          <a:xfrm>
            <a:off x="457200" y="104827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HCS identifies differentiation-inducing </a:t>
            </a:r>
            <a:r>
              <a:rPr lang="en-US" sz="2400" b="1" dirty="0" err="1">
                <a:solidFill>
                  <a:srgbClr val="000000"/>
                </a:solidFill>
              </a:rPr>
              <a:t>miRNA</a:t>
            </a:r>
            <a:r>
              <a:rPr lang="en-US" sz="2400" b="1" dirty="0">
                <a:solidFill>
                  <a:srgbClr val="000000"/>
                </a:solidFill>
              </a:rPr>
              <a:t> mimics in BE(2)-C cells</a:t>
            </a:r>
          </a:p>
        </p:txBody>
      </p:sp>
      <p:sp>
        <p:nvSpPr>
          <p:cNvPr id="49155" name="TextBox 5"/>
          <p:cNvSpPr txBox="1">
            <a:spLocks noChangeArrowheads="1"/>
          </p:cNvSpPr>
          <p:nvPr/>
        </p:nvSpPr>
        <p:spPr bwMode="auto">
          <a:xfrm>
            <a:off x="4265613" y="6409794"/>
            <a:ext cx="4573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Zhao, </a:t>
            </a:r>
            <a:r>
              <a:rPr lang="en-US" sz="1600" i="1" dirty="0"/>
              <a:t>et al</a:t>
            </a:r>
            <a:r>
              <a:rPr lang="en-US" sz="1600" dirty="0"/>
              <a:t>. </a:t>
            </a:r>
            <a:r>
              <a:rPr lang="en-US" sz="1600" i="1" dirty="0" err="1"/>
              <a:t>Oncotarget</a:t>
            </a:r>
            <a:r>
              <a:rPr lang="en-US" sz="1600" i="1" dirty="0"/>
              <a:t>.</a:t>
            </a:r>
            <a:r>
              <a:rPr lang="en-US" sz="1600" dirty="0"/>
              <a:t> 2014; 5(9): 2499-2512. </a:t>
            </a:r>
          </a:p>
        </p:txBody>
      </p:sp>
      <p:grpSp>
        <p:nvGrpSpPr>
          <p:cNvPr id="49157" name="Group 6"/>
          <p:cNvGrpSpPr>
            <a:grpSpLocks/>
          </p:cNvGrpSpPr>
          <p:nvPr/>
        </p:nvGrpSpPr>
        <p:grpSpPr bwMode="auto">
          <a:xfrm>
            <a:off x="1731963" y="2057400"/>
            <a:ext cx="5556249" cy="4056062"/>
            <a:chOff x="1663084" y="1570378"/>
            <a:chExt cx="5334614" cy="4055500"/>
          </a:xfrm>
        </p:grpSpPr>
        <p:sp>
          <p:nvSpPr>
            <p:cNvPr id="49159" name="TextBox 7"/>
            <p:cNvSpPr txBox="1">
              <a:spLocks noChangeArrowheads="1"/>
            </p:cNvSpPr>
            <p:nvPr/>
          </p:nvSpPr>
          <p:spPr bwMode="auto">
            <a:xfrm>
              <a:off x="3236639" y="5318101"/>
              <a:ext cx="25239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Ctr="1">
              <a:spAutoFit/>
            </a:bodyPr>
            <a:lstStyle/>
            <a:p>
              <a:r>
                <a:rPr lang="en-US" sz="2000"/>
                <a:t>(25nM miRNA mimics)</a:t>
              </a:r>
            </a:p>
          </p:txBody>
        </p:sp>
        <p:sp>
          <p:nvSpPr>
            <p:cNvPr id="49160" name="TextBox 8"/>
            <p:cNvSpPr txBox="1">
              <a:spLocks noChangeArrowheads="1"/>
            </p:cNvSpPr>
            <p:nvPr/>
          </p:nvSpPr>
          <p:spPr bwMode="auto">
            <a:xfrm>
              <a:off x="2756416" y="2822035"/>
              <a:ext cx="2610452" cy="4001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i="1"/>
                <a:t>Retinoic acid (5μM)</a:t>
              </a:r>
            </a:p>
          </p:txBody>
        </p:sp>
        <p:pic>
          <p:nvPicPr>
            <p:cNvPr id="49161" name="Picture 9" descr="1 - Normalized 16 plates Ave length_body area 72 H numbered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98138" y="1570378"/>
              <a:ext cx="5099560" cy="3772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2" name="TextBox 10"/>
            <p:cNvSpPr txBox="1">
              <a:spLocks noChangeArrowheads="1"/>
            </p:cNvSpPr>
            <p:nvPr/>
          </p:nvSpPr>
          <p:spPr bwMode="auto">
            <a:xfrm rot="16200000">
              <a:off x="381835" y="2928199"/>
              <a:ext cx="3153471" cy="5909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2000"/>
                <a:t>Neurite length fold change </a:t>
              </a:r>
            </a:p>
            <a:p>
              <a:pPr algn="ctr"/>
              <a:r>
                <a:rPr lang="en-US" sz="2000"/>
                <a:t>(relative to library mean)</a:t>
              </a: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 txBox="1">
            <a:spLocks/>
          </p:cNvSpPr>
          <p:nvPr/>
        </p:nvSpPr>
        <p:spPr bwMode="auto">
          <a:xfrm>
            <a:off x="76200" y="123878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</a:rPr>
              <a:t>miRNA</a:t>
            </a:r>
            <a:r>
              <a:rPr lang="en-US" sz="2400" b="1" dirty="0">
                <a:solidFill>
                  <a:srgbClr val="000000"/>
                </a:solidFill>
              </a:rPr>
              <a:t>-induced </a:t>
            </a:r>
            <a:r>
              <a:rPr lang="en-US" sz="2400" b="1" dirty="0" err="1">
                <a:solidFill>
                  <a:srgbClr val="000000"/>
                </a:solidFill>
              </a:rPr>
              <a:t>neurite</a:t>
            </a:r>
            <a:r>
              <a:rPr lang="en-US" sz="2400" b="1" dirty="0">
                <a:solidFill>
                  <a:srgbClr val="000000"/>
                </a:solidFill>
              </a:rPr>
              <a:t> outgrowth is coupled with expression of differentiation markers and cell growth arrest</a:t>
            </a:r>
          </a:p>
        </p:txBody>
      </p:sp>
      <p:grpSp>
        <p:nvGrpSpPr>
          <p:cNvPr id="51203" name="Group 5"/>
          <p:cNvGrpSpPr>
            <a:grpSpLocks/>
          </p:cNvGrpSpPr>
          <p:nvPr/>
        </p:nvGrpSpPr>
        <p:grpSpPr bwMode="auto">
          <a:xfrm>
            <a:off x="-381000" y="2808287"/>
            <a:ext cx="4837113" cy="2895600"/>
            <a:chOff x="1634068" y="3149782"/>
            <a:chExt cx="4192131" cy="2352912"/>
          </a:xfrm>
        </p:grpSpPr>
        <p:pic>
          <p:nvPicPr>
            <p:cNvPr id="51206" name="Picture 6"/>
            <p:cNvPicPr preferRelativeResize="0">
              <a:picLocks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35395" y="4247806"/>
              <a:ext cx="2615184" cy="461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07" name="TextBox 7"/>
            <p:cNvSpPr txBox="1">
              <a:spLocks noChangeArrowheads="1"/>
            </p:cNvSpPr>
            <p:nvPr/>
          </p:nvSpPr>
          <p:spPr bwMode="auto">
            <a:xfrm rot="-2305264">
              <a:off x="2034060" y="5018226"/>
              <a:ext cx="1539677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Control</a:t>
              </a:r>
            </a:p>
          </p:txBody>
        </p:sp>
        <p:sp>
          <p:nvSpPr>
            <p:cNvPr id="51208" name="TextBox 8"/>
            <p:cNvSpPr txBox="1">
              <a:spLocks noChangeArrowheads="1"/>
            </p:cNvSpPr>
            <p:nvPr/>
          </p:nvSpPr>
          <p:spPr bwMode="auto">
            <a:xfrm rot="-2280000">
              <a:off x="3907723" y="5082877"/>
              <a:ext cx="1918476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miR-103a-3p</a:t>
              </a:r>
            </a:p>
          </p:txBody>
        </p:sp>
        <p:sp>
          <p:nvSpPr>
            <p:cNvPr id="51209" name="TextBox 9"/>
            <p:cNvSpPr txBox="1">
              <a:spLocks noChangeArrowheads="1"/>
            </p:cNvSpPr>
            <p:nvPr/>
          </p:nvSpPr>
          <p:spPr bwMode="auto">
            <a:xfrm rot="-2280000">
              <a:off x="2227474" y="5042133"/>
              <a:ext cx="1802773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miR-124-3p</a:t>
              </a:r>
            </a:p>
          </p:txBody>
        </p:sp>
        <p:sp>
          <p:nvSpPr>
            <p:cNvPr id="51210" name="TextBox 10"/>
            <p:cNvSpPr txBox="1">
              <a:spLocks noChangeArrowheads="1"/>
            </p:cNvSpPr>
            <p:nvPr/>
          </p:nvSpPr>
          <p:spPr bwMode="auto">
            <a:xfrm rot="-2280000">
              <a:off x="2497215" y="5125566"/>
              <a:ext cx="2042344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miR-135b-5p</a:t>
              </a:r>
            </a:p>
          </p:txBody>
        </p:sp>
        <p:sp>
          <p:nvSpPr>
            <p:cNvPr id="51211" name="TextBox 11"/>
            <p:cNvSpPr txBox="1">
              <a:spLocks noChangeArrowheads="1"/>
            </p:cNvSpPr>
            <p:nvPr/>
          </p:nvSpPr>
          <p:spPr bwMode="auto">
            <a:xfrm rot="-2280000">
              <a:off x="3534664" y="5068220"/>
              <a:ext cx="1863630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miR-34a-5p</a:t>
              </a:r>
            </a:p>
          </p:txBody>
        </p:sp>
        <p:sp>
          <p:nvSpPr>
            <p:cNvPr id="51212" name="TextBox 12"/>
            <p:cNvSpPr txBox="1">
              <a:spLocks noChangeArrowheads="1"/>
            </p:cNvSpPr>
            <p:nvPr/>
          </p:nvSpPr>
          <p:spPr bwMode="auto">
            <a:xfrm rot="-2280000">
              <a:off x="2742346" y="5177611"/>
              <a:ext cx="2228945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miR-506-3p</a:t>
              </a:r>
            </a:p>
          </p:txBody>
        </p:sp>
        <p:pic>
          <p:nvPicPr>
            <p:cNvPr id="51213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"/>
            <a:stretch>
              <a:fillRect/>
            </a:stretch>
          </p:blipFill>
          <p:spPr bwMode="auto">
            <a:xfrm>
              <a:off x="3124670" y="3731040"/>
              <a:ext cx="2617734" cy="467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14" name="TextBox 14"/>
            <p:cNvSpPr txBox="1">
              <a:spLocks noChangeArrowheads="1"/>
            </p:cNvSpPr>
            <p:nvPr/>
          </p:nvSpPr>
          <p:spPr bwMode="auto">
            <a:xfrm>
              <a:off x="1634068" y="3808837"/>
              <a:ext cx="1561384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NSE</a:t>
              </a:r>
            </a:p>
          </p:txBody>
        </p:sp>
        <p:sp>
          <p:nvSpPr>
            <p:cNvPr id="51215" name="TextBox 15"/>
            <p:cNvSpPr txBox="1">
              <a:spLocks noChangeArrowheads="1"/>
            </p:cNvSpPr>
            <p:nvPr/>
          </p:nvSpPr>
          <p:spPr bwMode="auto">
            <a:xfrm>
              <a:off x="1659081" y="4280098"/>
              <a:ext cx="1561384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Calnexin</a:t>
              </a:r>
            </a:p>
          </p:txBody>
        </p:sp>
        <p:sp>
          <p:nvSpPr>
            <p:cNvPr id="51216" name="TextBox 16"/>
            <p:cNvSpPr txBox="1">
              <a:spLocks noChangeArrowheads="1"/>
            </p:cNvSpPr>
            <p:nvPr/>
          </p:nvSpPr>
          <p:spPr bwMode="auto">
            <a:xfrm>
              <a:off x="1634466" y="3271636"/>
              <a:ext cx="1561384" cy="32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2000"/>
                <a:t>GAP43</a:t>
              </a:r>
            </a:p>
          </p:txBody>
        </p:sp>
        <p:pic>
          <p:nvPicPr>
            <p:cNvPr id="51217" name="Picture 1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19652" y="3149782"/>
              <a:ext cx="2618520" cy="532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204" name="Picture 18" descr="1 - combine five miRs.pd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32338" y="2640012"/>
            <a:ext cx="4033837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Box 19"/>
          <p:cNvSpPr txBox="1">
            <a:spLocks noChangeArrowheads="1"/>
          </p:cNvSpPr>
          <p:nvPr/>
        </p:nvSpPr>
        <p:spPr bwMode="auto">
          <a:xfrm>
            <a:off x="4192588" y="6443662"/>
            <a:ext cx="4573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Zhao, </a:t>
            </a:r>
            <a:r>
              <a:rPr lang="en-US" sz="1600" i="1"/>
              <a:t>et al</a:t>
            </a:r>
            <a:r>
              <a:rPr lang="en-US" sz="1600"/>
              <a:t>. </a:t>
            </a:r>
            <a:r>
              <a:rPr lang="en-US" sz="1600" i="1"/>
              <a:t>Oncotarget.</a:t>
            </a:r>
            <a:r>
              <a:rPr lang="en-US" sz="1600"/>
              <a:t> 2014; 5(9): 2499-2512. 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981200"/>
            <a:ext cx="8991600" cy="449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50" name="Title 1"/>
          <p:cNvSpPr txBox="1">
            <a:spLocks/>
          </p:cNvSpPr>
          <p:nvPr/>
        </p:nvSpPr>
        <p:spPr bwMode="auto">
          <a:xfrm>
            <a:off x="776288" y="997477"/>
            <a:ext cx="75819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miR-506-3p are functional in both RA-sensitive and -resistant cell lines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919425"/>
              </p:ext>
            </p:extLst>
          </p:nvPr>
        </p:nvGraphicFramePr>
        <p:xfrm>
          <a:off x="6400800" y="2640012"/>
          <a:ext cx="2362200" cy="2425700"/>
        </p:xfrm>
        <a:graphic>
          <a:graphicData uri="http://schemas.openxmlformats.org/drawingml/2006/table">
            <a:tbl>
              <a:tblPr/>
              <a:tblGrid>
                <a:gridCol w="1219200"/>
                <a:gridCol w="1143000"/>
              </a:tblGrid>
              <a:tr h="3810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Sensitivity to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Cell line </a:t>
                      </a:r>
                    </a:p>
                  </a:txBody>
                  <a:tcPr marL="12699" marR="12699" marT="1270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IC</a:t>
                      </a:r>
                      <a:r>
                        <a:rPr lang="en-US" sz="2000" b="1" i="0" u="none" strike="noStrike" baseline="-25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μM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NGP</a:t>
                      </a: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4.37 (</a:t>
                      </a:r>
                      <a:r>
                        <a:rPr lang="en-US" sz="20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72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KELLY</a:t>
                      </a: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45.60 (</a:t>
                      </a:r>
                      <a:r>
                        <a:rPr lang="en-US" sz="20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R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72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SKNBE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65.31 (</a:t>
                      </a:r>
                      <a:r>
                        <a:rPr lang="en-US" sz="20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R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37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LAN6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98.40 (</a:t>
                      </a:r>
                      <a:r>
                        <a:rPr lang="en-US" sz="20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R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699" marR="12699" marT="1270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267" name="TextBox 8"/>
          <p:cNvSpPr txBox="1">
            <a:spLocks noChangeArrowheads="1"/>
          </p:cNvSpPr>
          <p:nvPr/>
        </p:nvSpPr>
        <p:spPr bwMode="auto">
          <a:xfrm>
            <a:off x="4192588" y="6443662"/>
            <a:ext cx="4573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Zhao, </a:t>
            </a:r>
            <a:r>
              <a:rPr lang="en-US" sz="1600" i="1"/>
              <a:t>et al</a:t>
            </a:r>
            <a:r>
              <a:rPr lang="en-US" sz="1600"/>
              <a:t>. </a:t>
            </a:r>
            <a:r>
              <a:rPr lang="en-US" sz="1600" i="1"/>
              <a:t>Oncotarget.</a:t>
            </a:r>
            <a:r>
              <a:rPr lang="en-US" sz="1600"/>
              <a:t> 2014; 5(9): 2499-2512. </a:t>
            </a:r>
          </a:p>
        </p:txBody>
      </p:sp>
      <p:grpSp>
        <p:nvGrpSpPr>
          <p:cNvPr id="53268" name="Group 12"/>
          <p:cNvGrpSpPr>
            <a:grpSpLocks/>
          </p:cNvGrpSpPr>
          <p:nvPr/>
        </p:nvGrpSpPr>
        <p:grpSpPr bwMode="auto">
          <a:xfrm>
            <a:off x="3240088" y="1954212"/>
            <a:ext cx="3541712" cy="2270125"/>
            <a:chOff x="152400" y="1768446"/>
            <a:chExt cx="3541408" cy="2270154"/>
          </a:xfrm>
        </p:grpSpPr>
        <p:grpSp>
          <p:nvGrpSpPr>
            <p:cNvPr id="53296" name="Group 2"/>
            <p:cNvGrpSpPr>
              <a:grpSpLocks/>
            </p:cNvGrpSpPr>
            <p:nvPr/>
          </p:nvGrpSpPr>
          <p:grpSpPr bwMode="auto">
            <a:xfrm>
              <a:off x="152400" y="1768446"/>
              <a:ext cx="3541408" cy="2270154"/>
              <a:chOff x="268592" y="1692246"/>
              <a:chExt cx="3541408" cy="2270154"/>
            </a:xfrm>
          </p:grpSpPr>
          <p:sp>
            <p:nvSpPr>
              <p:cNvPr id="53298" name="TextBox 16"/>
              <p:cNvSpPr txBox="1">
                <a:spLocks noChangeArrowheads="1"/>
              </p:cNvSpPr>
              <p:nvPr/>
            </p:nvSpPr>
            <p:spPr bwMode="auto">
              <a:xfrm>
                <a:off x="2459257" y="1820429"/>
                <a:ext cx="1350743" cy="307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/>
                  <a:t>KELLY</a:t>
                </a:r>
              </a:p>
            </p:txBody>
          </p:sp>
          <p:pic>
            <p:nvPicPr>
              <p:cNvPr id="53299" name="Picture 17" descr="1 - Baseline-corrected of KELLY p3 081313 96H [Group A].pdf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68769" y="1693088"/>
                <a:ext cx="2931631" cy="2269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5" name="Straight Arrow Connector 14"/>
              <p:cNvCxnSpPr/>
              <p:nvPr/>
            </p:nvCxnSpPr>
            <p:spPr>
              <a:xfrm flipH="1">
                <a:off x="1427368" y="2114526"/>
                <a:ext cx="249216" cy="174627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flipH="1">
                <a:off x="2330577" y="2163740"/>
                <a:ext cx="249217" cy="174627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302" name="TextBox 11"/>
              <p:cNvSpPr txBox="1">
                <a:spLocks noChangeArrowheads="1"/>
              </p:cNvSpPr>
              <p:nvPr/>
            </p:nvSpPr>
            <p:spPr bwMode="auto">
              <a:xfrm rot="-5400000">
                <a:off x="-459710" y="2420548"/>
                <a:ext cx="1873812" cy="4172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sz="1600"/>
                  <a:t>Neurite length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sz="1600"/>
                  <a:t>(Normalized)</a:t>
                </a:r>
              </a:p>
            </p:txBody>
          </p:sp>
        </p:grpSp>
        <p:sp>
          <p:nvSpPr>
            <p:cNvPr id="6" name="Oval 5"/>
            <p:cNvSpPr/>
            <p:nvPr/>
          </p:nvSpPr>
          <p:spPr>
            <a:xfrm rot="19434794">
              <a:off x="1360383" y="3608383"/>
              <a:ext cx="863526" cy="26829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3269" name="Group 10"/>
          <p:cNvGrpSpPr>
            <a:grpSpLocks/>
          </p:cNvGrpSpPr>
          <p:nvPr/>
        </p:nvGrpSpPr>
        <p:grpSpPr bwMode="auto">
          <a:xfrm>
            <a:off x="87313" y="1954212"/>
            <a:ext cx="3417887" cy="2314575"/>
            <a:chOff x="87936" y="4031734"/>
            <a:chExt cx="3417265" cy="2445263"/>
          </a:xfrm>
        </p:grpSpPr>
        <p:grpSp>
          <p:nvGrpSpPr>
            <p:cNvPr id="53289" name="Group 4"/>
            <p:cNvGrpSpPr>
              <a:grpSpLocks/>
            </p:cNvGrpSpPr>
            <p:nvPr/>
          </p:nvGrpSpPr>
          <p:grpSpPr bwMode="auto">
            <a:xfrm>
              <a:off x="87936" y="4031734"/>
              <a:ext cx="3417265" cy="2445263"/>
              <a:chOff x="87936" y="4031734"/>
              <a:chExt cx="3417265" cy="2445263"/>
            </a:xfrm>
          </p:grpSpPr>
          <p:sp>
            <p:nvSpPr>
              <p:cNvPr id="53291" name="TextBox 34"/>
              <p:cNvSpPr txBox="1">
                <a:spLocks noChangeArrowheads="1"/>
              </p:cNvSpPr>
              <p:nvPr/>
            </p:nvSpPr>
            <p:spPr bwMode="auto">
              <a:xfrm>
                <a:off x="2433205" y="4162623"/>
                <a:ext cx="107199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/>
                  <a:t>NGP</a:t>
                </a:r>
              </a:p>
            </p:txBody>
          </p:sp>
          <p:pic>
            <p:nvPicPr>
              <p:cNvPr id="53292" name="Picture 35" descr="1 - Baseline-corrected of NGP 082613 96h normalized [Group A].pdf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87936" y="4031734"/>
                <a:ext cx="2941428" cy="2445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3" name="Straight Arrow Connector 32"/>
              <p:cNvCxnSpPr/>
              <p:nvPr/>
            </p:nvCxnSpPr>
            <p:spPr>
              <a:xfrm flipH="1">
                <a:off x="2165595" y="4761288"/>
                <a:ext cx="247605" cy="18951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 flipH="1">
                <a:off x="1341833" y="4591897"/>
                <a:ext cx="247605" cy="189517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295" name="TextBox 29"/>
              <p:cNvSpPr txBox="1">
                <a:spLocks noChangeArrowheads="1"/>
              </p:cNvSpPr>
              <p:nvPr/>
            </p:nvSpPr>
            <p:spPr bwMode="auto">
              <a:xfrm rot="-5400000">
                <a:off x="-620382" y="4760040"/>
                <a:ext cx="1873812" cy="4172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sz="1600"/>
                  <a:t>Neurite length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sz="1600"/>
                  <a:t>(Normalized)</a:t>
                </a:r>
              </a:p>
            </p:txBody>
          </p:sp>
        </p:grpSp>
        <p:sp>
          <p:nvSpPr>
            <p:cNvPr id="37" name="Oval 36"/>
            <p:cNvSpPr/>
            <p:nvPr/>
          </p:nvSpPr>
          <p:spPr>
            <a:xfrm rot="19434794">
              <a:off x="1289454" y="6034233"/>
              <a:ext cx="863443" cy="2683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3270" name="Group 9"/>
          <p:cNvGrpSpPr>
            <a:grpSpLocks/>
          </p:cNvGrpSpPr>
          <p:nvPr/>
        </p:nvGrpSpPr>
        <p:grpSpPr bwMode="auto">
          <a:xfrm>
            <a:off x="3200400" y="4151312"/>
            <a:ext cx="3429000" cy="2222500"/>
            <a:chOff x="6096001" y="1778734"/>
            <a:chExt cx="3157937" cy="2221771"/>
          </a:xfrm>
        </p:grpSpPr>
        <p:grpSp>
          <p:nvGrpSpPr>
            <p:cNvPr id="53281" name="Group 19"/>
            <p:cNvGrpSpPr>
              <a:grpSpLocks/>
            </p:cNvGrpSpPr>
            <p:nvPr/>
          </p:nvGrpSpPr>
          <p:grpSpPr bwMode="auto">
            <a:xfrm>
              <a:off x="6096001" y="1799288"/>
              <a:ext cx="3157937" cy="2201217"/>
              <a:chOff x="1532272" y="3263386"/>
              <a:chExt cx="2798428" cy="1800835"/>
            </a:xfrm>
          </p:grpSpPr>
          <p:grpSp>
            <p:nvGrpSpPr>
              <p:cNvPr id="53284" name="Group 22"/>
              <p:cNvGrpSpPr>
                <a:grpSpLocks/>
              </p:cNvGrpSpPr>
              <p:nvPr/>
            </p:nvGrpSpPr>
            <p:grpSpPr bwMode="auto">
              <a:xfrm>
                <a:off x="1532272" y="3263386"/>
                <a:ext cx="2798428" cy="1800835"/>
                <a:chOff x="34430" y="3614935"/>
                <a:chExt cx="2974476" cy="1971567"/>
              </a:xfrm>
            </p:grpSpPr>
            <p:sp>
              <p:nvSpPr>
                <p:cNvPr id="53287" name="TextBox 25"/>
                <p:cNvSpPr txBox="1">
                  <a:spLocks noChangeArrowheads="1"/>
                </p:cNvSpPr>
                <p:nvPr/>
              </p:nvSpPr>
              <p:spPr bwMode="auto">
                <a:xfrm>
                  <a:off x="1959098" y="3701598"/>
                  <a:ext cx="1049808" cy="2756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</a:rPr>
                    <a:t>LAN6</a:t>
                  </a:r>
                </a:p>
              </p:txBody>
            </p:sp>
            <p:pic>
              <p:nvPicPr>
                <p:cNvPr id="53288" name="Picture 26" descr="1 - Baseline-corrected of LAN6 082613 96h normalized [Group A].pdf"/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34430" y="3614935"/>
                  <a:ext cx="2524499" cy="19715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24" name="Straight Arrow Connector 23"/>
              <p:cNvCxnSpPr/>
              <p:nvPr/>
            </p:nvCxnSpPr>
            <p:spPr>
              <a:xfrm flipH="1">
                <a:off x="3110274" y="3486760"/>
                <a:ext cx="200814" cy="13762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2589456" y="3434827"/>
                <a:ext cx="202109" cy="13762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282" name="TextBox 20"/>
            <p:cNvSpPr txBox="1">
              <a:spLocks noChangeArrowheads="1"/>
            </p:cNvSpPr>
            <p:nvPr/>
          </p:nvSpPr>
          <p:spPr bwMode="auto">
            <a:xfrm rot="-5400000">
              <a:off x="5367699" y="2507036"/>
              <a:ext cx="1873812" cy="41720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/>
                <a:t>Neurite length</a:t>
              </a:r>
            </a:p>
            <a:p>
              <a:pPr algn="ctr">
                <a:lnSpc>
                  <a:spcPts val="1600"/>
                </a:lnSpc>
              </a:pPr>
              <a:r>
                <a:rPr lang="en-US" sz="1600"/>
                <a:t>(Normalized)</a:t>
              </a:r>
            </a:p>
          </p:txBody>
        </p:sp>
        <p:sp>
          <p:nvSpPr>
            <p:cNvPr id="38" name="Oval 37"/>
            <p:cNvSpPr/>
            <p:nvPr/>
          </p:nvSpPr>
          <p:spPr>
            <a:xfrm rot="19434794">
              <a:off x="7136951" y="3630739"/>
              <a:ext cx="864047" cy="2681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53271" name="Group 13"/>
          <p:cNvGrpSpPr>
            <a:grpSpLocks/>
          </p:cNvGrpSpPr>
          <p:nvPr/>
        </p:nvGrpSpPr>
        <p:grpSpPr bwMode="auto">
          <a:xfrm>
            <a:off x="87313" y="4129087"/>
            <a:ext cx="3162300" cy="2273300"/>
            <a:chOff x="3163641" y="1753333"/>
            <a:chExt cx="3160959" cy="2272566"/>
          </a:xfrm>
        </p:grpSpPr>
        <p:grpSp>
          <p:nvGrpSpPr>
            <p:cNvPr id="53274" name="Group 3"/>
            <p:cNvGrpSpPr>
              <a:grpSpLocks/>
            </p:cNvGrpSpPr>
            <p:nvPr/>
          </p:nvGrpSpPr>
          <p:grpSpPr bwMode="auto">
            <a:xfrm>
              <a:off x="3163641" y="1753333"/>
              <a:ext cx="3160959" cy="2272566"/>
              <a:chOff x="3163641" y="1677133"/>
              <a:chExt cx="3160959" cy="2272566"/>
            </a:xfrm>
          </p:grpSpPr>
          <p:sp>
            <p:nvSpPr>
              <p:cNvPr id="53276" name="TextBox 43"/>
              <p:cNvSpPr txBox="1">
                <a:spLocks noChangeArrowheads="1"/>
              </p:cNvSpPr>
              <p:nvPr/>
            </p:nvSpPr>
            <p:spPr bwMode="auto">
              <a:xfrm>
                <a:off x="5185271" y="1805037"/>
                <a:ext cx="1139329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>
                    <a:solidFill>
                      <a:srgbClr val="000000"/>
                    </a:solidFill>
                  </a:rPr>
                  <a:t>SKNBE</a:t>
                </a:r>
              </a:p>
            </p:txBody>
          </p:sp>
          <p:pic>
            <p:nvPicPr>
              <p:cNvPr id="53277" name="Picture 44" descr="1 - Baseline-corrected of SKNBE P6 081313 96H [Group A].pdf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163641" y="1715231"/>
                <a:ext cx="2810702" cy="22344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2" name="Straight Arrow Connector 41"/>
              <p:cNvCxnSpPr/>
              <p:nvPr/>
            </p:nvCxnSpPr>
            <p:spPr>
              <a:xfrm flipH="1">
                <a:off x="5163043" y="2167513"/>
                <a:ext cx="233263" cy="180917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 flipH="1">
                <a:off x="4402952" y="2250036"/>
                <a:ext cx="233264" cy="180917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280" name="TextBox 38"/>
              <p:cNvSpPr txBox="1">
                <a:spLocks noChangeArrowheads="1"/>
              </p:cNvSpPr>
              <p:nvPr/>
            </p:nvSpPr>
            <p:spPr bwMode="auto">
              <a:xfrm rot="-5400000">
                <a:off x="2449388" y="2405435"/>
                <a:ext cx="1873812" cy="4172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sz="1600"/>
                  <a:t>Neurite length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sz="1600"/>
                  <a:t>(Normalized)</a:t>
                </a:r>
              </a:p>
            </p:txBody>
          </p:sp>
        </p:grpSp>
        <p:sp>
          <p:nvSpPr>
            <p:cNvPr id="41" name="Oval 40"/>
            <p:cNvSpPr/>
            <p:nvPr/>
          </p:nvSpPr>
          <p:spPr>
            <a:xfrm rot="19434794">
              <a:off x="4298222" y="3605348"/>
              <a:ext cx="863234" cy="268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3272" name="TextBox 18"/>
          <p:cNvSpPr txBox="1">
            <a:spLocks noChangeArrowheads="1"/>
          </p:cNvSpPr>
          <p:nvPr/>
        </p:nvSpPr>
        <p:spPr bwMode="auto">
          <a:xfrm>
            <a:off x="6781800" y="4708525"/>
            <a:ext cx="1905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S</a:t>
            </a:r>
            <a:r>
              <a:rPr lang="en-US"/>
              <a:t>, Sensitive</a:t>
            </a:r>
          </a:p>
        </p:txBody>
      </p:sp>
      <p:sp>
        <p:nvSpPr>
          <p:cNvPr id="53273" name="TextBox 39"/>
          <p:cNvSpPr txBox="1">
            <a:spLocks noChangeArrowheads="1"/>
          </p:cNvSpPr>
          <p:nvPr/>
        </p:nvSpPr>
        <p:spPr bwMode="auto">
          <a:xfrm>
            <a:off x="6781800" y="4994275"/>
            <a:ext cx="230505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R</a:t>
            </a:r>
            <a:r>
              <a:rPr lang="en-US">
                <a:solidFill>
                  <a:srgbClr val="FF0000"/>
                </a:solidFill>
              </a:rPr>
              <a:t>, Resistant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304800" y="1143008"/>
            <a:ext cx="853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miR-506-3p is </a:t>
            </a:r>
            <a:r>
              <a:rPr lang="en-US" sz="2400" b="1" dirty="0" smtClean="0"/>
              <a:t>much more effective in </a:t>
            </a:r>
            <a:r>
              <a:rPr lang="en-US" sz="2400" b="1" dirty="0"/>
              <a:t>reducing cell survival </a:t>
            </a:r>
            <a:r>
              <a:rPr lang="en-US" sz="2400" b="1" dirty="0" smtClean="0"/>
              <a:t>than RA in BE(2)-C cells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752600" y="2060479"/>
            <a:ext cx="5181600" cy="4279468"/>
            <a:chOff x="1600200" y="1752600"/>
            <a:chExt cx="5334000" cy="4431868"/>
          </a:xfrm>
        </p:grpSpPr>
        <p:pic>
          <p:nvPicPr>
            <p:cNvPr id="5" name="Picture 4" descr="Slides 41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200" y="1752600"/>
              <a:ext cx="5334000" cy="4431868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3810000" y="1752600"/>
              <a:ext cx="1524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RA (</a:t>
              </a:r>
              <a:r>
                <a:rPr lang="en-US" dirty="0" err="1" smtClean="0"/>
                <a:t>μM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129824" y="2612288"/>
              <a:ext cx="106680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 smtClean="0"/>
                <a:t>RA</a:t>
              </a:r>
              <a:endParaRPr lang="en-US" sz="1400" dirty="0"/>
            </a:p>
          </p:txBody>
        </p:sp>
      </p:grp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4192588" y="6367462"/>
            <a:ext cx="4573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Zhao, </a:t>
            </a:r>
            <a:r>
              <a:rPr lang="en-US" sz="1600" i="1" dirty="0"/>
              <a:t>et al</a:t>
            </a:r>
            <a:r>
              <a:rPr lang="en-US" sz="1600" dirty="0"/>
              <a:t>. </a:t>
            </a:r>
            <a:r>
              <a:rPr lang="en-US" sz="1600" i="1" dirty="0" err="1"/>
              <a:t>Oncotarget</a:t>
            </a:r>
            <a:r>
              <a:rPr lang="en-US" sz="1600" i="1" dirty="0"/>
              <a:t>.</a:t>
            </a:r>
            <a:r>
              <a:rPr lang="en-US" sz="1600" dirty="0"/>
              <a:t> 2014; 5(9): 2499-2512.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 descr="1 - Baseline-corrected of 2268 multiple miRNAs [Group A]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387024"/>
            <a:ext cx="7073900" cy="359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304800" y="1216603"/>
            <a:ext cx="8534400" cy="1091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miR-506-3p is more potent in reducing cell survival than other tumor suppressive </a:t>
            </a:r>
            <a:r>
              <a:rPr lang="en-US" sz="2400" b="1" dirty="0" err="1"/>
              <a:t>miRNAs</a:t>
            </a:r>
            <a:r>
              <a:rPr lang="en-US" sz="2400" b="1" dirty="0"/>
              <a:t> identified in </a:t>
            </a:r>
            <a:r>
              <a:rPr lang="en-US" sz="2400" b="1" dirty="0" err="1"/>
              <a:t>neuroblastoma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6044624"/>
            <a:ext cx="830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171450"/>
            <a:r>
              <a:rPr lang="en-US" sz="1600" dirty="0" smtClean="0"/>
              <a:t>*, BE(2)-C cells were transfected with 25nM </a:t>
            </a:r>
            <a:r>
              <a:rPr lang="en-US" sz="1600" dirty="0" err="1" smtClean="0"/>
              <a:t>miRNA</a:t>
            </a:r>
            <a:r>
              <a:rPr lang="en-US" sz="1600" dirty="0" smtClean="0"/>
              <a:t> mimics or control </a:t>
            </a:r>
            <a:r>
              <a:rPr lang="en-US" sz="1600" dirty="0" err="1" smtClean="0"/>
              <a:t>oligo</a:t>
            </a:r>
            <a:r>
              <a:rPr lang="en-US" sz="1600" dirty="0" smtClean="0"/>
              <a:t> for 4 days.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842896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762000" y="316970"/>
            <a:ext cx="7543800" cy="639762"/>
          </a:xfrm>
        </p:spPr>
        <p:txBody>
          <a:bodyPr/>
          <a:lstStyle/>
          <a:p>
            <a:r>
              <a:rPr lang="en-US" sz="25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Q: miR-506-3p in </a:t>
            </a:r>
            <a:r>
              <a:rPr lang="en-US" sz="25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neuroblastoma</a:t>
            </a:r>
            <a:r>
              <a:rPr lang="en-US" sz="25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tumorigenesis</a:t>
            </a:r>
            <a:r>
              <a:rPr lang="en-US" sz="25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57346" name="Rectangle 5"/>
          <p:cNvSpPr>
            <a:spLocks noChangeArrowheads="1"/>
          </p:cNvSpPr>
          <p:nvPr/>
        </p:nvSpPr>
        <p:spPr bwMode="auto">
          <a:xfrm>
            <a:off x="206375" y="5286578"/>
            <a:ext cx="8937625" cy="515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 dirty="0"/>
              <a:t>It suggests that the expression of endogenous miR-506-3p in undifferentiated neuroblastoma cells is significantly suppressed. </a:t>
            </a:r>
          </a:p>
        </p:txBody>
      </p:sp>
      <p:pic>
        <p:nvPicPr>
          <p:cNvPr id="57348" name="Picture 7" descr="1 - Fig 2G 506 LD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2475" y="2286000"/>
            <a:ext cx="5064125" cy="27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Rectangle 8"/>
          <p:cNvSpPr>
            <a:spLocks noChangeArrowheads="1"/>
          </p:cNvSpPr>
          <p:nvPr/>
        </p:nvSpPr>
        <p:spPr bwMode="auto">
          <a:xfrm>
            <a:off x="355600" y="1279576"/>
            <a:ext cx="8458200" cy="62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Endogenous miR-506-3p levels are dramatically increased in differentiated BE(2)-C cells</a:t>
            </a:r>
          </a:p>
        </p:txBody>
      </p: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4192588" y="6367462"/>
            <a:ext cx="4573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Zhao, </a:t>
            </a:r>
            <a:r>
              <a:rPr lang="en-US" sz="1600" i="1" dirty="0"/>
              <a:t>et al</a:t>
            </a:r>
            <a:r>
              <a:rPr lang="en-US" sz="1600" dirty="0"/>
              <a:t>. </a:t>
            </a:r>
            <a:r>
              <a:rPr lang="en-US" sz="1600" i="1" dirty="0" err="1"/>
              <a:t>Oncotarget</a:t>
            </a:r>
            <a:r>
              <a:rPr lang="en-US" sz="1600" i="1" dirty="0"/>
              <a:t>.</a:t>
            </a:r>
            <a:r>
              <a:rPr lang="en-US" sz="1600" dirty="0"/>
              <a:t> 2014; 5(9): 2499-2512.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4"/>
          <p:cNvSpPr>
            <a:spLocks noChangeArrowheads="1"/>
          </p:cNvSpPr>
          <p:nvPr/>
        </p:nvSpPr>
        <p:spPr bwMode="auto">
          <a:xfrm>
            <a:off x="3962400" y="6335713"/>
            <a:ext cx="5140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Liang Y,  et al. </a:t>
            </a:r>
            <a:r>
              <a:rPr lang="hu-HU" dirty="0"/>
              <a:t>BMC Genomics 2007, 8:166.</a:t>
            </a:r>
            <a:endParaRPr lang="en-US" dirty="0"/>
          </a:p>
        </p:txBody>
      </p:sp>
      <p:pic>
        <p:nvPicPr>
          <p:cNvPr id="59394" name="Picture 5" descr="1 - 506 LD calculate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275" y="1905000"/>
            <a:ext cx="8234363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6" descr="1 - 124a LD calculate 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451" b="1604"/>
          <a:stretch>
            <a:fillRect/>
          </a:stretch>
        </p:blipFill>
        <p:spPr bwMode="auto">
          <a:xfrm>
            <a:off x="269875" y="3644900"/>
            <a:ext cx="8305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Rectangle 7"/>
          <p:cNvSpPr>
            <a:spLocks noChangeArrowheads="1"/>
          </p:cNvSpPr>
          <p:nvPr/>
        </p:nvSpPr>
        <p:spPr bwMode="auto">
          <a:xfrm>
            <a:off x="554038" y="1150938"/>
            <a:ext cx="81327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miR-506-3p is expressed in adrenal gland in a tissue-specific manner</a:t>
            </a:r>
          </a:p>
        </p:txBody>
      </p:sp>
      <p:sp>
        <p:nvSpPr>
          <p:cNvPr id="59397" name="Rectangle 8"/>
          <p:cNvSpPr>
            <a:spLocks noChangeArrowheads="1"/>
          </p:cNvSpPr>
          <p:nvPr/>
        </p:nvSpPr>
        <p:spPr bwMode="auto">
          <a:xfrm>
            <a:off x="346075" y="5292725"/>
            <a:ext cx="84169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i="1" dirty="0"/>
              <a:t>It suggests that the repression of miR-506-3p expression in neural crest cells may play an important role in </a:t>
            </a:r>
            <a:r>
              <a:rPr lang="en-US" sz="2200" i="1" dirty="0" err="1"/>
              <a:t>neuroblastoma</a:t>
            </a:r>
            <a:r>
              <a:rPr lang="en-US" sz="2200" i="1" dirty="0"/>
              <a:t> development. </a:t>
            </a:r>
          </a:p>
        </p:txBody>
      </p:sp>
      <p:sp>
        <p:nvSpPr>
          <p:cNvPr id="59398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543800" cy="639762"/>
          </a:xfrm>
        </p:spPr>
        <p:txBody>
          <a:bodyPr/>
          <a:lstStyle/>
          <a:p>
            <a:r>
              <a:rPr lang="en-US" sz="25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Q: miR-506-3p in </a:t>
            </a:r>
            <a:r>
              <a:rPr lang="en-US" sz="25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neuroblastoma</a:t>
            </a:r>
            <a:r>
              <a:rPr lang="en-US" sz="25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5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tumorigenesis</a:t>
            </a:r>
            <a:r>
              <a:rPr lang="en-US" sz="25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1600" y="1143000"/>
            <a:ext cx="8961438" cy="5257800"/>
          </a:xfrm>
        </p:spPr>
        <p:txBody>
          <a:bodyPr rtlCol="0">
            <a:normAutofit/>
          </a:bodyPr>
          <a:lstStyle/>
          <a:p>
            <a:pPr marL="800100" indent="-457200" fontAlgn="auto">
              <a:spcAft>
                <a:spcPts val="400"/>
              </a:spcAft>
              <a:buFont typeface="+mj-lt"/>
              <a:buAutoNum type="arabicPeriod"/>
              <a:defRPr/>
            </a:pPr>
            <a:endParaRPr lang="en-US" sz="2200" b="1" u="sng" dirty="0" smtClean="0"/>
          </a:p>
          <a:p>
            <a:pPr marL="800100" indent="-457200" fontAlgn="auto">
              <a:spcAft>
                <a:spcPts val="1200"/>
              </a:spcAft>
              <a:buFont typeface="Arial" pitchFamily="34" charset="0"/>
              <a:buAutoNum type="arabicPeriod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miR-506-3p mimic is a potent and highly effective inducer of neuroblastoma cell differentiation - the therapeutic potential.</a:t>
            </a:r>
          </a:p>
          <a:p>
            <a:pPr marL="800100" indent="-457200" fontAlgn="auto">
              <a:spcAft>
                <a:spcPts val="1200"/>
              </a:spcAft>
              <a:buFont typeface="Arial" pitchFamily="34" charset="0"/>
              <a:buAutoNum type="arabicPeriod"/>
              <a:defRPr/>
            </a:pPr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en-US" sz="2400" dirty="0" smtClean="0">
                <a:solidFill>
                  <a:schemeClr val="tx1"/>
                </a:solidFill>
              </a:rPr>
              <a:t>he </a:t>
            </a:r>
            <a:r>
              <a:rPr lang="en-US" sz="2400" dirty="0">
                <a:solidFill>
                  <a:schemeClr val="tx1"/>
                </a:solidFill>
              </a:rPr>
              <a:t>repression of endogenous miR-506 expression in undifferentiated </a:t>
            </a:r>
            <a:r>
              <a:rPr lang="en-US" sz="2400" dirty="0" smtClean="0">
                <a:solidFill>
                  <a:schemeClr val="tx1"/>
                </a:solidFill>
              </a:rPr>
              <a:t>neuroblastoma </a:t>
            </a:r>
            <a:r>
              <a:rPr lang="en-US" sz="2400" dirty="0">
                <a:solidFill>
                  <a:schemeClr val="tx1"/>
                </a:solidFill>
              </a:rPr>
              <a:t>cells further support the therapeutic potential of miR-506-3p </a:t>
            </a:r>
            <a:r>
              <a:rPr lang="en-US" sz="2400" dirty="0" smtClean="0">
                <a:solidFill>
                  <a:schemeClr val="tx1"/>
                </a:solidFill>
              </a:rPr>
              <a:t>mimic.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Summary</a:t>
            </a:r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0" name="Group 13"/>
          <p:cNvGrpSpPr>
            <a:grpSpLocks/>
          </p:cNvGrpSpPr>
          <p:nvPr/>
        </p:nvGrpSpPr>
        <p:grpSpPr bwMode="auto">
          <a:xfrm>
            <a:off x="6324600" y="2895600"/>
            <a:ext cx="2635250" cy="863600"/>
            <a:chOff x="5908343" y="1534580"/>
            <a:chExt cx="2529767" cy="862030"/>
          </a:xfrm>
        </p:grpSpPr>
        <p:sp>
          <p:nvSpPr>
            <p:cNvPr id="15" name="Rounded Rectangle 14"/>
            <p:cNvSpPr/>
            <p:nvPr/>
          </p:nvSpPr>
          <p:spPr>
            <a:xfrm>
              <a:off x="6016175" y="1632538"/>
              <a:ext cx="351155" cy="274320"/>
            </a:xfrm>
            <a:prstGeom prst="roundRect">
              <a:avLst/>
            </a:prstGeom>
            <a:solidFill>
              <a:srgbClr val="3366FF">
                <a:alpha val="32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016175" y="2028967"/>
              <a:ext cx="351155" cy="274320"/>
            </a:xfrm>
            <a:prstGeom prst="roundRect">
              <a:avLst/>
            </a:prstGeom>
            <a:solidFill>
              <a:srgbClr val="008000">
                <a:alpha val="24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733" name="TextBox 16"/>
            <p:cNvSpPr txBox="1">
              <a:spLocks noChangeArrowheads="1"/>
            </p:cNvSpPr>
            <p:nvPr/>
          </p:nvSpPr>
          <p:spPr bwMode="auto">
            <a:xfrm>
              <a:off x="6323023" y="1534580"/>
              <a:ext cx="211508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/>
                <a:t>Drugs &amp; targets</a:t>
              </a:r>
            </a:p>
          </p:txBody>
        </p:sp>
        <p:sp>
          <p:nvSpPr>
            <p:cNvPr id="30734" name="TextBox 17"/>
            <p:cNvSpPr txBox="1">
              <a:spLocks noChangeArrowheads="1"/>
            </p:cNvSpPr>
            <p:nvPr/>
          </p:nvSpPr>
          <p:spPr bwMode="auto">
            <a:xfrm>
              <a:off x="6316548" y="1940067"/>
              <a:ext cx="96895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/>
                <a:t>Drugs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908343" y="1547536"/>
              <a:ext cx="2456609" cy="8490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9102" y="1371600"/>
            <a:ext cx="5803098" cy="5168900"/>
            <a:chOff x="228600" y="850900"/>
            <a:chExt cx="5803098" cy="51689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3128160" y="2030413"/>
              <a:ext cx="1838325" cy="636587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 bwMode="auto">
            <a:xfrm flipH="1">
              <a:off x="1308885" y="2019300"/>
              <a:ext cx="1819276" cy="647700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44" name="TextBox 27"/>
            <p:cNvSpPr txBox="1">
              <a:spLocks noChangeArrowheads="1"/>
            </p:cNvSpPr>
            <p:nvPr/>
          </p:nvSpPr>
          <p:spPr bwMode="auto">
            <a:xfrm>
              <a:off x="2147085" y="2767824"/>
              <a:ext cx="1730209" cy="769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FF0000"/>
                  </a:solidFill>
                </a:rPr>
                <a:t>Natural products</a:t>
              </a:r>
            </a:p>
          </p:txBody>
        </p:sp>
        <p:sp>
          <p:nvSpPr>
            <p:cNvPr id="30745" name="TextBox 28"/>
            <p:cNvSpPr txBox="1">
              <a:spLocks noChangeArrowheads="1"/>
            </p:cNvSpPr>
            <p:nvPr/>
          </p:nvSpPr>
          <p:spPr bwMode="auto">
            <a:xfrm>
              <a:off x="416604" y="2951452"/>
              <a:ext cx="1730481" cy="430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dirty="0"/>
                <a:t>microRNAs</a:t>
              </a:r>
            </a:p>
          </p:txBody>
        </p:sp>
        <p:sp>
          <p:nvSpPr>
            <p:cNvPr id="30723" name="Rectangle 6"/>
            <p:cNvSpPr>
              <a:spLocks noChangeArrowheads="1"/>
            </p:cNvSpPr>
            <p:nvPr/>
          </p:nvSpPr>
          <p:spPr bwMode="auto">
            <a:xfrm>
              <a:off x="394485" y="850900"/>
              <a:ext cx="5637213" cy="1108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H</a:t>
              </a:r>
              <a:r>
                <a:rPr lang="en-US" sz="2400" b="1" dirty="0">
                  <a:solidFill>
                    <a:srgbClr val="000000"/>
                  </a:solidFill>
                </a:rPr>
                <a:t>igh-</a:t>
              </a:r>
              <a:r>
                <a:rPr lang="en-US" sz="2400" b="1" dirty="0">
                  <a:solidFill>
                    <a:srgbClr val="FF0000"/>
                  </a:solidFill>
                </a:rPr>
                <a:t>C</a:t>
              </a:r>
              <a:r>
                <a:rPr lang="en-US" sz="2400" b="1" dirty="0">
                  <a:solidFill>
                    <a:srgbClr val="000000"/>
                  </a:solidFill>
                </a:rPr>
                <a:t>ontent </a:t>
              </a:r>
              <a:r>
                <a:rPr lang="en-US" sz="2400" b="1" dirty="0">
                  <a:solidFill>
                    <a:srgbClr val="FF0000"/>
                  </a:solidFill>
                </a:rPr>
                <a:t>S</a:t>
              </a:r>
              <a:r>
                <a:rPr lang="en-US" sz="2400" b="1" dirty="0">
                  <a:solidFill>
                    <a:srgbClr val="000000"/>
                  </a:solidFill>
                </a:rPr>
                <a:t>creening for</a:t>
              </a:r>
              <a:r>
                <a:rPr lang="en-US" sz="2400" b="1" dirty="0"/>
                <a:t> differentiation-inducing agents</a:t>
              </a:r>
              <a:r>
                <a:rPr lang="en-US" b="1" dirty="0"/>
                <a:t/>
              </a:r>
              <a:br>
                <a:rPr lang="en-US" b="1" dirty="0"/>
              </a:br>
              <a:endParaRPr lang="en-US" b="1" dirty="0"/>
            </a:p>
          </p:txBody>
        </p:sp>
        <p:grpSp>
          <p:nvGrpSpPr>
            <p:cNvPr id="30724" name="Group 20"/>
            <p:cNvGrpSpPr>
              <a:grpSpLocks/>
            </p:cNvGrpSpPr>
            <p:nvPr/>
          </p:nvGrpSpPr>
          <p:grpSpPr bwMode="auto">
            <a:xfrm>
              <a:off x="2781300" y="3773488"/>
              <a:ext cx="571500" cy="720725"/>
              <a:chOff x="0" y="0"/>
              <a:chExt cx="480" cy="956"/>
            </a:xfrm>
          </p:grpSpPr>
          <p:sp>
            <p:nvSpPr>
              <p:cNvPr id="30736" name="AutoShape 15"/>
              <p:cNvSpPr>
                <a:spLocks/>
              </p:cNvSpPr>
              <p:nvPr/>
            </p:nvSpPr>
            <p:spPr bwMode="auto">
              <a:xfrm>
                <a:off x="0" y="628"/>
                <a:ext cx="480" cy="328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>
                  <a:cxn ang="0">
                    <a:pos x="0" y="14394"/>
                  </a:cxn>
                  <a:cxn ang="0">
                    <a:pos x="5400" y="14394"/>
                  </a:cxn>
                  <a:cxn ang="0">
                    <a:pos x="5400" y="0"/>
                  </a:cxn>
                  <a:cxn ang="0">
                    <a:pos x="16200" y="0"/>
                  </a:cxn>
                  <a:cxn ang="0">
                    <a:pos x="16200" y="14394"/>
                  </a:cxn>
                  <a:cxn ang="0">
                    <a:pos x="21600" y="14394"/>
                  </a:cxn>
                  <a:cxn ang="0">
                    <a:pos x="10800" y="21600"/>
                  </a:cxn>
                  <a:cxn ang="0">
                    <a:pos x="0" y="14394"/>
                  </a:cxn>
                </a:cxnLst>
                <a:rect l="T0" t="T1" r="T2" b="T3"/>
                <a:pathLst>
                  <a:path w="21600" h="21600">
                    <a:moveTo>
                      <a:pt x="0" y="14394"/>
                    </a:moveTo>
                    <a:lnTo>
                      <a:pt x="5400" y="14394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394"/>
                    </a:lnTo>
                    <a:lnTo>
                      <a:pt x="21600" y="14394"/>
                    </a:lnTo>
                    <a:lnTo>
                      <a:pt x="10800" y="21600"/>
                    </a:lnTo>
                    <a:close/>
                    <a:moveTo>
                      <a:pt x="0" y="14394"/>
                    </a:moveTo>
                  </a:path>
                </a:pathLst>
              </a:custGeom>
              <a:gradFill rotWithShape="0">
                <a:gsLst>
                  <a:gs pos="0">
                    <a:srgbClr val="BDDBFE"/>
                  </a:gs>
                  <a:gs pos="9059">
                    <a:srgbClr val="7EADE6"/>
                  </a:gs>
                  <a:gs pos="98999">
                    <a:srgbClr val="3E7FCD"/>
                  </a:gs>
                  <a:gs pos="100000">
                    <a:srgbClr val="BDDBFE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37" name="Rectangle 16"/>
              <p:cNvSpPr>
                <a:spLocks/>
              </p:cNvSpPr>
              <p:nvPr/>
            </p:nvSpPr>
            <p:spPr bwMode="auto">
              <a:xfrm>
                <a:off x="120" y="80"/>
                <a:ext cx="240" cy="96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90851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38" name="Rectangle 17"/>
              <p:cNvSpPr>
                <a:spLocks/>
              </p:cNvSpPr>
              <p:nvPr/>
            </p:nvSpPr>
            <p:spPr bwMode="auto">
              <a:xfrm>
                <a:off x="124" y="209"/>
                <a:ext cx="240" cy="144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89542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39" name="Rectangle 18"/>
              <p:cNvSpPr>
                <a:spLocks/>
              </p:cNvSpPr>
              <p:nvPr/>
            </p:nvSpPr>
            <p:spPr bwMode="auto">
              <a:xfrm>
                <a:off x="122" y="0"/>
                <a:ext cx="240" cy="47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100000">
                    <a:srgbClr val="7EADE6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40" name="Rectangle 19"/>
              <p:cNvSpPr>
                <a:spLocks/>
              </p:cNvSpPr>
              <p:nvPr/>
            </p:nvSpPr>
            <p:spPr bwMode="auto">
              <a:xfrm>
                <a:off x="123" y="398"/>
                <a:ext cx="240" cy="192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25941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494528" y="2796648"/>
              <a:ext cx="1576357" cy="759352"/>
            </a:xfrm>
            <a:prstGeom prst="roundRect">
              <a:avLst/>
            </a:prstGeom>
            <a:solidFill>
              <a:srgbClr val="3366FF">
                <a:alpha val="32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272996" y="2793256"/>
              <a:ext cx="1498606" cy="755485"/>
            </a:xfrm>
            <a:prstGeom prst="roundRect">
              <a:avLst/>
            </a:prstGeom>
            <a:solidFill>
              <a:srgbClr val="008000">
                <a:alpha val="24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0000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274980" y="4582646"/>
              <a:ext cx="3429000" cy="1437154"/>
              <a:chOff x="1524000" y="4582646"/>
              <a:chExt cx="3429000" cy="1437154"/>
            </a:xfrm>
          </p:grpSpPr>
          <p:sp>
            <p:nvSpPr>
              <p:cNvPr id="30741" name="TextBox 24"/>
              <p:cNvSpPr txBox="1">
                <a:spLocks noChangeArrowheads="1"/>
              </p:cNvSpPr>
              <p:nvPr/>
            </p:nvSpPr>
            <p:spPr bwMode="auto">
              <a:xfrm>
                <a:off x="1737594" y="4807020"/>
                <a:ext cx="3085353" cy="1200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 smtClean="0"/>
                  <a:t>Drugs/Drug targets for differentiation therapy</a:t>
                </a:r>
                <a:endParaRPr lang="en-US" sz="2400" b="1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524000" y="4582646"/>
                <a:ext cx="3429000" cy="143715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2" name="Rounded Rectangle 11"/>
            <p:cNvSpPr/>
            <p:nvPr/>
          </p:nvSpPr>
          <p:spPr>
            <a:xfrm>
              <a:off x="228600" y="1917700"/>
              <a:ext cx="5652285" cy="1804770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975885" y="2819400"/>
              <a:ext cx="1730209" cy="769441"/>
              <a:chOff x="6423191" y="3276600"/>
              <a:chExt cx="1730209" cy="769441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6553200" y="3276600"/>
                <a:ext cx="1498606" cy="755485"/>
              </a:xfrm>
              <a:prstGeom prst="roundRect">
                <a:avLst/>
              </a:prstGeom>
              <a:solidFill>
                <a:srgbClr val="008000">
                  <a:alpha val="24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" name="TextBox 27"/>
              <p:cNvSpPr txBox="1">
                <a:spLocks noChangeArrowheads="1"/>
              </p:cNvSpPr>
              <p:nvPr/>
            </p:nvSpPr>
            <p:spPr bwMode="auto">
              <a:xfrm>
                <a:off x="6423191" y="3276600"/>
                <a:ext cx="1730209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200" dirty="0" smtClean="0"/>
                  <a:t>Synthetic compounds</a:t>
                </a:r>
                <a:endParaRPr lang="en-US" sz="2200" dirty="0"/>
              </a:p>
            </p:txBody>
          </p:sp>
        </p:grpSp>
        <p:cxnSp>
          <p:nvCxnSpPr>
            <p:cNvPr id="30" name="Straight Arrow Connector 29"/>
            <p:cNvCxnSpPr/>
            <p:nvPr/>
          </p:nvCxnSpPr>
          <p:spPr bwMode="auto">
            <a:xfrm>
              <a:off x="3125234" y="1608455"/>
              <a:ext cx="0" cy="1188720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Outline</a:t>
            </a:r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611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550150" cy="639762"/>
          </a:xfrm>
        </p:spPr>
        <p:txBody>
          <a:bodyPr/>
          <a:lstStyle/>
          <a:p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Natural products as a source of anti-cancer drugs</a:t>
            </a:r>
          </a:p>
        </p:txBody>
      </p:sp>
      <p:sp>
        <p:nvSpPr>
          <p:cNvPr id="67586" name="Rectangle 4"/>
          <p:cNvSpPr>
            <a:spLocks noChangeArrowheads="1"/>
          </p:cNvSpPr>
          <p:nvPr/>
        </p:nvSpPr>
        <p:spPr bwMode="auto">
          <a:xfrm>
            <a:off x="238125" y="4995863"/>
            <a:ext cx="5143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Newman DJ, et al. J. Nat. Prod. 2007, 70, 461</a:t>
            </a:r>
            <a:r>
              <a:rPr lang="en-US" sz="1600" b="1"/>
              <a:t>-</a:t>
            </a:r>
            <a:r>
              <a:rPr lang="en-US" sz="1600"/>
              <a:t>477.</a:t>
            </a:r>
          </a:p>
        </p:txBody>
      </p:sp>
      <p:sp>
        <p:nvSpPr>
          <p:cNvPr id="6" name="Rectangle 5"/>
          <p:cNvSpPr/>
          <p:nvPr/>
        </p:nvSpPr>
        <p:spPr>
          <a:xfrm>
            <a:off x="5818188" y="1625600"/>
            <a:ext cx="2936875" cy="36004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b="1" dirty="0">
                <a:latin typeface="+mn-lt"/>
                <a:cs typeface="+mn-cs"/>
              </a:rPr>
              <a:t>B</a:t>
            </a:r>
            <a:r>
              <a:rPr lang="en-US" dirty="0">
                <a:latin typeface="+mn-lt"/>
                <a:cs typeface="+mn-cs"/>
              </a:rPr>
              <a:t>, Biological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b="1" dirty="0">
                <a:latin typeface="+mn-lt"/>
                <a:cs typeface="+mn-cs"/>
              </a:rPr>
              <a:t>N</a:t>
            </a:r>
            <a:r>
              <a:rPr lang="en-US" dirty="0">
                <a:latin typeface="+mn-lt"/>
                <a:cs typeface="+mn-cs"/>
              </a:rPr>
              <a:t>, Natural product.</a:t>
            </a:r>
          </a:p>
          <a:p>
            <a:pPr marL="406400" indent="-406400" fontAlgn="auto">
              <a:spcBef>
                <a:spcPts val="0"/>
              </a:spcBef>
              <a:spcAft>
                <a:spcPts val="600"/>
              </a:spcAft>
              <a:tabLst>
                <a:tab pos="406400" algn="l"/>
              </a:tabLst>
              <a:defRPr/>
            </a:pPr>
            <a:r>
              <a:rPr lang="en-US" b="1" dirty="0">
                <a:latin typeface="+mn-lt"/>
                <a:cs typeface="+mn-cs"/>
              </a:rPr>
              <a:t>ND</a:t>
            </a:r>
            <a:r>
              <a:rPr lang="en-US" dirty="0">
                <a:latin typeface="+mn-lt"/>
                <a:cs typeface="+mn-cs"/>
              </a:rPr>
              <a:t>, Derived/modified from a  natural product.</a:t>
            </a:r>
          </a:p>
          <a:p>
            <a:pPr marL="406400" indent="-406400" fontAlgn="auto">
              <a:spcBef>
                <a:spcPts val="0"/>
              </a:spcBef>
              <a:spcAft>
                <a:spcPts val="600"/>
              </a:spcAft>
              <a:tabLst>
                <a:tab pos="406400" algn="l"/>
              </a:tabLst>
              <a:defRPr/>
            </a:pPr>
            <a:r>
              <a:rPr lang="en-US" b="1" dirty="0">
                <a:latin typeface="+mn-lt"/>
                <a:cs typeface="+mn-cs"/>
              </a:rPr>
              <a:t>NM</a:t>
            </a:r>
            <a:r>
              <a:rPr lang="en-US" dirty="0">
                <a:latin typeface="+mn-lt"/>
                <a:cs typeface="+mn-cs"/>
              </a:rPr>
              <a:t>, Natural product mimic.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b="1" dirty="0">
                <a:latin typeface="+mn-lt"/>
                <a:cs typeface="+mn-cs"/>
              </a:rPr>
              <a:t>S</a:t>
            </a:r>
            <a:r>
              <a:rPr lang="en-US" dirty="0">
                <a:latin typeface="+mn-lt"/>
                <a:cs typeface="+mn-cs"/>
              </a:rPr>
              <a:t>, Totally synthetic drug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b="1" dirty="0">
                <a:latin typeface="+mn-lt"/>
                <a:cs typeface="+mn-cs"/>
              </a:rPr>
              <a:t>S*</a:t>
            </a:r>
            <a:r>
              <a:rPr lang="en-US" dirty="0">
                <a:latin typeface="+mn-lt"/>
                <a:cs typeface="+mn-cs"/>
              </a:rPr>
              <a:t>, Synthetic, but the </a:t>
            </a:r>
            <a:r>
              <a:rPr lang="en-US" dirty="0" err="1">
                <a:latin typeface="+mn-lt"/>
                <a:cs typeface="+mn-cs"/>
              </a:rPr>
              <a:t>pharmacophore</a:t>
            </a:r>
            <a:r>
              <a:rPr lang="en-US" dirty="0">
                <a:latin typeface="+mn-lt"/>
                <a:cs typeface="+mn-cs"/>
              </a:rPr>
              <a:t> was from a natural product.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b="1" dirty="0">
                <a:latin typeface="+mn-lt"/>
                <a:cs typeface="+mn-cs"/>
              </a:rPr>
              <a:t>V</a:t>
            </a:r>
            <a:r>
              <a:rPr lang="en-US" dirty="0">
                <a:latin typeface="+mn-lt"/>
                <a:cs typeface="+mn-cs"/>
              </a:rPr>
              <a:t>, Vaccine.</a:t>
            </a:r>
          </a:p>
        </p:txBody>
      </p:sp>
      <p:grpSp>
        <p:nvGrpSpPr>
          <p:cNvPr id="67588" name="Group 6"/>
          <p:cNvGrpSpPr>
            <a:grpSpLocks/>
          </p:cNvGrpSpPr>
          <p:nvPr/>
        </p:nvGrpSpPr>
        <p:grpSpPr bwMode="auto">
          <a:xfrm>
            <a:off x="76200" y="1622425"/>
            <a:ext cx="5648325" cy="3254375"/>
            <a:chOff x="266699" y="1851104"/>
            <a:chExt cx="5422901" cy="3254296"/>
          </a:xfrm>
        </p:grpSpPr>
        <p:pic>
          <p:nvPicPr>
            <p:cNvPr id="67590" name="Picture 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0699" y="1854200"/>
              <a:ext cx="5168901" cy="32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1" name="TextBox 8"/>
            <p:cNvSpPr txBox="1">
              <a:spLocks noChangeArrowheads="1"/>
            </p:cNvSpPr>
            <p:nvPr/>
          </p:nvSpPr>
          <p:spPr bwMode="auto">
            <a:xfrm>
              <a:off x="4813300" y="4394200"/>
              <a:ext cx="469900" cy="4599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763"/>
                </a:lnSpc>
              </a:pPr>
              <a:r>
                <a:rPr lang="en-US" b="1">
                  <a:solidFill>
                    <a:srgbClr val="FF0000"/>
                  </a:solidFill>
                </a:rPr>
                <a:t>ND</a:t>
              </a:r>
            </a:p>
            <a:p>
              <a:pPr algn="ctr">
                <a:lnSpc>
                  <a:spcPts val="1763"/>
                </a:lnSpc>
              </a:pPr>
              <a:r>
                <a:rPr lang="en-US"/>
                <a:t>28%</a:t>
              </a:r>
            </a:p>
          </p:txBody>
        </p:sp>
        <p:sp>
          <p:nvSpPr>
            <p:cNvPr id="67592" name="TextBox 9"/>
            <p:cNvSpPr txBox="1">
              <a:spLocks noChangeArrowheads="1"/>
            </p:cNvSpPr>
            <p:nvPr/>
          </p:nvSpPr>
          <p:spPr bwMode="auto">
            <a:xfrm>
              <a:off x="5257800" y="2349500"/>
              <a:ext cx="406400" cy="68565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763"/>
                </a:lnSpc>
              </a:pPr>
              <a:r>
                <a:rPr lang="en-US" b="1">
                  <a:solidFill>
                    <a:srgbClr val="FF0000"/>
                  </a:solidFill>
                </a:rPr>
                <a:t>N</a:t>
              </a:r>
            </a:p>
            <a:p>
              <a:pPr algn="ctr">
                <a:lnSpc>
                  <a:spcPts val="1763"/>
                </a:lnSpc>
              </a:pPr>
              <a:r>
                <a:rPr lang="en-US"/>
                <a:t>14%</a:t>
              </a:r>
            </a:p>
          </p:txBody>
        </p:sp>
        <p:sp>
          <p:nvSpPr>
            <p:cNvPr id="67593" name="TextBox 10"/>
            <p:cNvSpPr txBox="1">
              <a:spLocks noChangeArrowheads="1"/>
            </p:cNvSpPr>
            <p:nvPr/>
          </p:nvSpPr>
          <p:spPr bwMode="auto">
            <a:xfrm>
              <a:off x="927100" y="4318000"/>
              <a:ext cx="469900" cy="4599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763"/>
                </a:lnSpc>
              </a:pPr>
              <a:r>
                <a:rPr lang="en-US"/>
                <a:t>S</a:t>
              </a:r>
            </a:p>
            <a:p>
              <a:pPr algn="ctr">
                <a:lnSpc>
                  <a:spcPts val="1763"/>
                </a:lnSpc>
              </a:pPr>
              <a:r>
                <a:rPr lang="en-US"/>
                <a:t>24%</a:t>
              </a:r>
            </a:p>
          </p:txBody>
        </p:sp>
        <p:sp>
          <p:nvSpPr>
            <p:cNvPr id="67594" name="TextBox 11"/>
            <p:cNvSpPr txBox="1">
              <a:spLocks noChangeArrowheads="1"/>
            </p:cNvSpPr>
            <p:nvPr/>
          </p:nvSpPr>
          <p:spPr bwMode="auto">
            <a:xfrm>
              <a:off x="266699" y="2568139"/>
              <a:ext cx="635000" cy="4599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763"/>
                </a:lnSpc>
              </a:pPr>
              <a:r>
                <a:rPr lang="en-US" b="1">
                  <a:solidFill>
                    <a:srgbClr val="FF0000"/>
                  </a:solidFill>
                </a:rPr>
                <a:t>S/NM</a:t>
              </a:r>
            </a:p>
            <a:p>
              <a:pPr algn="ctr">
                <a:lnSpc>
                  <a:spcPts val="1763"/>
                </a:lnSpc>
              </a:pPr>
              <a:r>
                <a:rPr lang="en-US"/>
                <a:t>8%</a:t>
              </a:r>
            </a:p>
          </p:txBody>
        </p:sp>
        <p:sp>
          <p:nvSpPr>
            <p:cNvPr id="67595" name="TextBox 12"/>
            <p:cNvSpPr txBox="1">
              <a:spLocks noChangeArrowheads="1"/>
            </p:cNvSpPr>
            <p:nvPr/>
          </p:nvSpPr>
          <p:spPr bwMode="auto">
            <a:xfrm>
              <a:off x="1358898" y="2044700"/>
              <a:ext cx="469898" cy="4599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763"/>
                </a:lnSpc>
              </a:pPr>
              <a:r>
                <a:rPr lang="en-US" b="1">
                  <a:solidFill>
                    <a:srgbClr val="FF0000"/>
                  </a:solidFill>
                </a:rPr>
                <a:t>S*</a:t>
              </a:r>
            </a:p>
            <a:p>
              <a:pPr algn="ctr">
                <a:lnSpc>
                  <a:spcPts val="1763"/>
                </a:lnSpc>
              </a:pPr>
              <a:r>
                <a:rPr lang="en-US"/>
                <a:t>11%</a:t>
              </a:r>
            </a:p>
          </p:txBody>
        </p:sp>
        <p:sp>
          <p:nvSpPr>
            <p:cNvPr id="67596" name="TextBox 13"/>
            <p:cNvSpPr txBox="1">
              <a:spLocks noChangeArrowheads="1"/>
            </p:cNvSpPr>
            <p:nvPr/>
          </p:nvSpPr>
          <p:spPr bwMode="auto">
            <a:xfrm>
              <a:off x="3759198" y="1932801"/>
              <a:ext cx="469898" cy="4599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763"/>
                </a:lnSpc>
              </a:pPr>
              <a:r>
                <a:rPr lang="en-US"/>
                <a:t>B</a:t>
              </a:r>
            </a:p>
            <a:p>
              <a:pPr algn="ctr">
                <a:lnSpc>
                  <a:spcPts val="1763"/>
                </a:lnSpc>
              </a:pPr>
              <a:r>
                <a:rPr lang="en-US"/>
                <a:t>10%</a:t>
              </a:r>
            </a:p>
          </p:txBody>
        </p:sp>
        <p:sp>
          <p:nvSpPr>
            <p:cNvPr id="67597" name="TextBox 14"/>
            <p:cNvSpPr txBox="1">
              <a:spLocks noChangeArrowheads="1"/>
            </p:cNvSpPr>
            <p:nvPr/>
          </p:nvSpPr>
          <p:spPr bwMode="auto">
            <a:xfrm>
              <a:off x="2209798" y="1863804"/>
              <a:ext cx="762002" cy="4834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863"/>
                </a:lnSpc>
              </a:pPr>
              <a:r>
                <a:rPr lang="en-US" b="1">
                  <a:solidFill>
                    <a:srgbClr val="FF0000"/>
                  </a:solidFill>
                </a:rPr>
                <a:t>S*/NM</a:t>
              </a:r>
            </a:p>
            <a:p>
              <a:pPr algn="ctr">
                <a:lnSpc>
                  <a:spcPts val="1863"/>
                </a:lnSpc>
              </a:pPr>
              <a:r>
                <a:rPr lang="en-US"/>
                <a:t>10%</a:t>
              </a:r>
            </a:p>
          </p:txBody>
        </p:sp>
        <p:sp>
          <p:nvSpPr>
            <p:cNvPr id="67598" name="TextBox 15"/>
            <p:cNvSpPr txBox="1">
              <a:spLocks noChangeArrowheads="1"/>
            </p:cNvSpPr>
            <p:nvPr/>
          </p:nvSpPr>
          <p:spPr bwMode="auto">
            <a:xfrm>
              <a:off x="2971800" y="1851104"/>
              <a:ext cx="330204" cy="4834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ts val="1863"/>
                </a:lnSpc>
              </a:pPr>
              <a:r>
                <a:rPr lang="en-US"/>
                <a:t>V</a:t>
              </a:r>
            </a:p>
            <a:p>
              <a:pPr algn="ctr">
                <a:lnSpc>
                  <a:spcPts val="1863"/>
                </a:lnSpc>
              </a:pPr>
              <a:r>
                <a:rPr lang="en-US"/>
                <a:t>1%</a:t>
              </a:r>
            </a:p>
          </p:txBody>
        </p:sp>
      </p:grpSp>
      <p:sp>
        <p:nvSpPr>
          <p:cNvPr id="67589" name="Rectangle 16"/>
          <p:cNvSpPr>
            <a:spLocks noChangeArrowheads="1"/>
          </p:cNvSpPr>
          <p:nvPr/>
        </p:nvSpPr>
        <p:spPr bwMode="auto">
          <a:xfrm>
            <a:off x="341312" y="5935662"/>
            <a:ext cx="84216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b="1" dirty="0"/>
              <a:t>The discovery of </a:t>
            </a:r>
            <a:r>
              <a:rPr lang="en-US" sz="2200" b="1" u="sng" dirty="0"/>
              <a:t>new differentiation agents </a:t>
            </a:r>
            <a:r>
              <a:rPr lang="en-US" sz="2200" b="1" dirty="0"/>
              <a:t>from natural products  has been slow ...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52400" y="12954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4"/>
          <p:cNvGrpSpPr>
            <a:grpSpLocks/>
          </p:cNvGrpSpPr>
          <p:nvPr/>
        </p:nvGrpSpPr>
        <p:grpSpPr bwMode="auto">
          <a:xfrm>
            <a:off x="112713" y="2590800"/>
            <a:ext cx="9272587" cy="3230562"/>
            <a:chOff x="108798" y="2217485"/>
            <a:chExt cx="8901741" cy="3230299"/>
          </a:xfrm>
        </p:grpSpPr>
        <p:pic>
          <p:nvPicPr>
            <p:cNvPr id="69637" name="Picture 5" descr="1 - Normalized p5p6 length numbered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8798" y="2698234"/>
              <a:ext cx="2544417" cy="274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38" name="TextBox 6"/>
            <p:cNvSpPr txBox="1">
              <a:spLocks noChangeArrowheads="1"/>
            </p:cNvSpPr>
            <p:nvPr/>
          </p:nvSpPr>
          <p:spPr bwMode="auto">
            <a:xfrm>
              <a:off x="5852583" y="3231636"/>
              <a:ext cx="315795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b="1"/>
                <a:t>Compound X</a:t>
              </a:r>
              <a:endParaRPr lang="en-US"/>
            </a:p>
          </p:txBody>
        </p:sp>
        <p:pic>
          <p:nvPicPr>
            <p:cNvPr id="69639" name="Picture 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26144" y="3751544"/>
              <a:ext cx="1506508" cy="819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9640" name="Group 8"/>
            <p:cNvGrpSpPr>
              <a:grpSpLocks/>
            </p:cNvGrpSpPr>
            <p:nvPr/>
          </p:nvGrpSpPr>
          <p:grpSpPr bwMode="auto">
            <a:xfrm>
              <a:off x="365785" y="2217485"/>
              <a:ext cx="8063050" cy="488068"/>
              <a:chOff x="381000" y="1887285"/>
              <a:chExt cx="8398400" cy="488068"/>
            </a:xfrm>
          </p:grpSpPr>
          <p:sp>
            <p:nvSpPr>
              <p:cNvPr id="69646" name="TextBox 14"/>
              <p:cNvSpPr txBox="1">
                <a:spLocks noChangeArrowheads="1"/>
              </p:cNvSpPr>
              <p:nvPr/>
            </p:nvSpPr>
            <p:spPr bwMode="auto">
              <a:xfrm>
                <a:off x="381000" y="1913688"/>
                <a:ext cx="239076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 b="1"/>
                  <a:t>Crude extracts</a:t>
                </a:r>
              </a:p>
            </p:txBody>
          </p:sp>
          <p:sp>
            <p:nvSpPr>
              <p:cNvPr id="69647" name="TextBox 15"/>
              <p:cNvSpPr txBox="1">
                <a:spLocks noChangeArrowheads="1"/>
              </p:cNvSpPr>
              <p:nvPr/>
            </p:nvSpPr>
            <p:spPr bwMode="auto">
              <a:xfrm>
                <a:off x="3719237" y="1887285"/>
                <a:ext cx="212856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/>
                  <a:t>Fractionation</a:t>
                </a:r>
              </a:p>
            </p:txBody>
          </p:sp>
          <p:sp>
            <p:nvSpPr>
              <p:cNvPr id="69648" name="TextBox 16"/>
              <p:cNvSpPr txBox="1">
                <a:spLocks noChangeArrowheads="1"/>
              </p:cNvSpPr>
              <p:nvPr/>
            </p:nvSpPr>
            <p:spPr bwMode="auto">
              <a:xfrm>
                <a:off x="6650833" y="1889291"/>
                <a:ext cx="212856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/>
                  <a:t>Compounds</a:t>
                </a:r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>
                <a:off x="2751575" y="2169837"/>
                <a:ext cx="696866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5900967" y="2169837"/>
                <a:ext cx="696866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641" name="Group 9"/>
            <p:cNvGrpSpPr>
              <a:grpSpLocks/>
            </p:cNvGrpSpPr>
            <p:nvPr/>
          </p:nvGrpSpPr>
          <p:grpSpPr bwMode="auto">
            <a:xfrm>
              <a:off x="3150451" y="2708046"/>
              <a:ext cx="2582731" cy="2739738"/>
              <a:chOff x="3281482" y="2428646"/>
              <a:chExt cx="2690150" cy="2739738"/>
            </a:xfrm>
          </p:grpSpPr>
          <p:pic>
            <p:nvPicPr>
              <p:cNvPr id="69644" name="Picture 12" descr="1 - 080613 p2 G04 40ug_ml numbered.pdf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281482" y="2428646"/>
                <a:ext cx="2690150" cy="27397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645" name="TextBox 13"/>
              <p:cNvSpPr txBox="1">
                <a:spLocks noChangeArrowheads="1"/>
              </p:cNvSpPr>
              <p:nvPr/>
            </p:nvSpPr>
            <p:spPr bwMode="auto">
              <a:xfrm>
                <a:off x="3672932" y="2527300"/>
                <a:ext cx="166106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/>
                  <a:t>G04, G06, G09 </a:t>
                </a:r>
              </a:p>
            </p:txBody>
          </p:sp>
        </p:grpSp>
        <p:cxnSp>
          <p:nvCxnSpPr>
            <p:cNvPr id="11" name="Straight Arrow Connector 10"/>
            <p:cNvCxnSpPr/>
            <p:nvPr/>
          </p:nvCxnSpPr>
          <p:spPr>
            <a:xfrm>
              <a:off x="2675231" y="4050898"/>
              <a:ext cx="492255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5779638" y="4011214"/>
              <a:ext cx="490731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635" name="TextBox 19"/>
          <p:cNvSpPr txBox="1">
            <a:spLocks noChangeArrowheads="1"/>
          </p:cNvSpPr>
          <p:nvPr/>
        </p:nvSpPr>
        <p:spPr bwMode="auto">
          <a:xfrm>
            <a:off x="533400" y="1246435"/>
            <a:ext cx="7620000" cy="62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9300" indent="-749300" algn="ctr"/>
            <a:r>
              <a:rPr lang="en-US" sz="2400" b="1" dirty="0"/>
              <a:t>HCS screen of natural products derived from </a:t>
            </a:r>
            <a:r>
              <a:rPr lang="en-US" sz="2400" b="1" dirty="0" smtClean="0">
                <a:solidFill>
                  <a:srgbClr val="FF0000"/>
                </a:solidFill>
              </a:rPr>
              <a:t>the Great </a:t>
            </a:r>
            <a:r>
              <a:rPr lang="en-US" sz="2400" b="1" dirty="0">
                <a:solidFill>
                  <a:srgbClr val="FF0000"/>
                </a:solidFill>
              </a:rPr>
              <a:t>Lakes</a:t>
            </a:r>
            <a:r>
              <a:rPr lang="en-US" sz="2400" b="1" dirty="0"/>
              <a:t> fungi</a:t>
            </a:r>
            <a:endParaRPr lang="en-US" sz="2400" dirty="0"/>
          </a:p>
        </p:txBody>
      </p:sp>
      <p:pic>
        <p:nvPicPr>
          <p:cNvPr id="69636" name="Picture 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22738" y="2057400"/>
            <a:ext cx="55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04800" y="60198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C</a:t>
            </a:r>
            <a:r>
              <a:rPr lang="en-US" sz="2400" dirty="0" smtClean="0">
                <a:latin typeface="Calibri"/>
                <a:cs typeface="Calibri"/>
              </a:rPr>
              <a:t>ollaboration </a:t>
            </a:r>
            <a:r>
              <a:rPr lang="en-US" sz="2400" dirty="0">
                <a:latin typeface="Calibri"/>
                <a:cs typeface="Calibri"/>
              </a:rPr>
              <a:t>with Dr. </a:t>
            </a:r>
            <a:r>
              <a:rPr lang="en-US" sz="2400" dirty="0" smtClean="0">
                <a:latin typeface="Calibri"/>
                <a:cs typeface="Calibri"/>
              </a:rPr>
              <a:t>Susan </a:t>
            </a:r>
            <a:r>
              <a:rPr lang="en-US" sz="2400" dirty="0" err="1" smtClean="0">
                <a:latin typeface="Calibri"/>
                <a:cs typeface="Calibri"/>
              </a:rPr>
              <a:t>Mooberry</a:t>
            </a:r>
            <a:r>
              <a:rPr lang="en-US" sz="2400" dirty="0" smtClean="0">
                <a:latin typeface="Calibri"/>
                <a:cs typeface="Calibri"/>
              </a:rPr>
              <a:t> at UT Health Science Center and Dr</a:t>
            </a:r>
            <a:r>
              <a:rPr lang="en-US" sz="2400" dirty="0">
                <a:latin typeface="Calibri"/>
                <a:cs typeface="Calibri"/>
              </a:rPr>
              <a:t>. Robert </a:t>
            </a:r>
            <a:r>
              <a:rPr lang="en-US" sz="2400" dirty="0" err="1">
                <a:latin typeface="Calibri"/>
                <a:cs typeface="Calibri"/>
              </a:rPr>
              <a:t>Cichewicz</a:t>
            </a:r>
            <a:r>
              <a:rPr lang="en-US" sz="2400" dirty="0">
                <a:latin typeface="Calibri"/>
                <a:cs typeface="Calibri"/>
              </a:rPr>
              <a:t> at University of Oklahoma 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Results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0" name="Group 13"/>
          <p:cNvGrpSpPr>
            <a:grpSpLocks/>
          </p:cNvGrpSpPr>
          <p:nvPr/>
        </p:nvGrpSpPr>
        <p:grpSpPr bwMode="auto">
          <a:xfrm>
            <a:off x="6324600" y="2832100"/>
            <a:ext cx="2635250" cy="863600"/>
            <a:chOff x="5908343" y="1534580"/>
            <a:chExt cx="2529767" cy="862030"/>
          </a:xfrm>
        </p:grpSpPr>
        <p:sp>
          <p:nvSpPr>
            <p:cNvPr id="15" name="Rounded Rectangle 14"/>
            <p:cNvSpPr/>
            <p:nvPr/>
          </p:nvSpPr>
          <p:spPr>
            <a:xfrm>
              <a:off x="6016175" y="1632538"/>
              <a:ext cx="351155" cy="274320"/>
            </a:xfrm>
            <a:prstGeom prst="roundRect">
              <a:avLst/>
            </a:prstGeom>
            <a:solidFill>
              <a:srgbClr val="3366FF">
                <a:alpha val="32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016175" y="2028967"/>
              <a:ext cx="351155" cy="274320"/>
            </a:xfrm>
            <a:prstGeom prst="roundRect">
              <a:avLst/>
            </a:prstGeom>
            <a:solidFill>
              <a:srgbClr val="008000">
                <a:alpha val="24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733" name="TextBox 16"/>
            <p:cNvSpPr txBox="1">
              <a:spLocks noChangeArrowheads="1"/>
            </p:cNvSpPr>
            <p:nvPr/>
          </p:nvSpPr>
          <p:spPr bwMode="auto">
            <a:xfrm>
              <a:off x="6323023" y="1534580"/>
              <a:ext cx="211508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/>
                <a:t>Drugs &amp; targets</a:t>
              </a:r>
            </a:p>
          </p:txBody>
        </p:sp>
        <p:sp>
          <p:nvSpPr>
            <p:cNvPr id="30734" name="TextBox 17"/>
            <p:cNvSpPr txBox="1">
              <a:spLocks noChangeArrowheads="1"/>
            </p:cNvSpPr>
            <p:nvPr/>
          </p:nvSpPr>
          <p:spPr bwMode="auto">
            <a:xfrm>
              <a:off x="6316548" y="1940067"/>
              <a:ext cx="96895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/>
                <a:t>Drugs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908343" y="1547536"/>
              <a:ext cx="2456609" cy="8490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9102" y="1308100"/>
            <a:ext cx="5803098" cy="5168900"/>
            <a:chOff x="228600" y="850900"/>
            <a:chExt cx="5803098" cy="51689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3128160" y="2030413"/>
              <a:ext cx="1838325" cy="636587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 bwMode="auto">
            <a:xfrm flipH="1">
              <a:off x="1308885" y="2019300"/>
              <a:ext cx="1819276" cy="647700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44" name="TextBox 27"/>
            <p:cNvSpPr txBox="1">
              <a:spLocks noChangeArrowheads="1"/>
            </p:cNvSpPr>
            <p:nvPr/>
          </p:nvSpPr>
          <p:spPr bwMode="auto">
            <a:xfrm>
              <a:off x="2171987" y="2792728"/>
              <a:ext cx="1730209" cy="769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dirty="0"/>
                <a:t>Natural products</a:t>
              </a:r>
            </a:p>
          </p:txBody>
        </p:sp>
        <p:sp>
          <p:nvSpPr>
            <p:cNvPr id="30745" name="TextBox 28"/>
            <p:cNvSpPr txBox="1">
              <a:spLocks noChangeArrowheads="1"/>
            </p:cNvSpPr>
            <p:nvPr/>
          </p:nvSpPr>
          <p:spPr bwMode="auto">
            <a:xfrm>
              <a:off x="416604" y="2951452"/>
              <a:ext cx="1730481" cy="430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dirty="0"/>
                <a:t>microRNAs</a:t>
              </a:r>
            </a:p>
          </p:txBody>
        </p:sp>
        <p:sp>
          <p:nvSpPr>
            <p:cNvPr id="30723" name="Rectangle 6"/>
            <p:cNvSpPr>
              <a:spLocks noChangeArrowheads="1"/>
            </p:cNvSpPr>
            <p:nvPr/>
          </p:nvSpPr>
          <p:spPr bwMode="auto">
            <a:xfrm>
              <a:off x="394485" y="850900"/>
              <a:ext cx="5637213" cy="1108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H</a:t>
              </a:r>
              <a:r>
                <a:rPr lang="en-US" sz="2400" b="1" dirty="0">
                  <a:solidFill>
                    <a:srgbClr val="000000"/>
                  </a:solidFill>
                </a:rPr>
                <a:t>igh-</a:t>
              </a:r>
              <a:r>
                <a:rPr lang="en-US" sz="2400" b="1" dirty="0">
                  <a:solidFill>
                    <a:srgbClr val="FF0000"/>
                  </a:solidFill>
                </a:rPr>
                <a:t>C</a:t>
              </a:r>
              <a:r>
                <a:rPr lang="en-US" sz="2400" b="1" dirty="0">
                  <a:solidFill>
                    <a:srgbClr val="000000"/>
                  </a:solidFill>
                </a:rPr>
                <a:t>ontent </a:t>
              </a:r>
              <a:r>
                <a:rPr lang="en-US" sz="2400" b="1" dirty="0">
                  <a:solidFill>
                    <a:srgbClr val="FF0000"/>
                  </a:solidFill>
                </a:rPr>
                <a:t>S</a:t>
              </a:r>
              <a:r>
                <a:rPr lang="en-US" sz="2400" b="1" dirty="0">
                  <a:solidFill>
                    <a:srgbClr val="000000"/>
                  </a:solidFill>
                </a:rPr>
                <a:t>creening for</a:t>
              </a:r>
              <a:r>
                <a:rPr lang="en-US" sz="2400" b="1" dirty="0"/>
                <a:t> differentiation-inducing agents</a:t>
              </a:r>
              <a:r>
                <a:rPr lang="en-US" b="1" dirty="0"/>
                <a:t/>
              </a:r>
              <a:br>
                <a:rPr lang="en-US" b="1" dirty="0"/>
              </a:br>
              <a:endParaRPr lang="en-US" b="1" dirty="0"/>
            </a:p>
          </p:txBody>
        </p:sp>
        <p:grpSp>
          <p:nvGrpSpPr>
            <p:cNvPr id="30724" name="Group 20"/>
            <p:cNvGrpSpPr>
              <a:grpSpLocks/>
            </p:cNvGrpSpPr>
            <p:nvPr/>
          </p:nvGrpSpPr>
          <p:grpSpPr bwMode="auto">
            <a:xfrm>
              <a:off x="2781300" y="3773488"/>
              <a:ext cx="571500" cy="720725"/>
              <a:chOff x="0" y="0"/>
              <a:chExt cx="480" cy="956"/>
            </a:xfrm>
          </p:grpSpPr>
          <p:sp>
            <p:nvSpPr>
              <p:cNvPr id="30736" name="AutoShape 15"/>
              <p:cNvSpPr>
                <a:spLocks/>
              </p:cNvSpPr>
              <p:nvPr/>
            </p:nvSpPr>
            <p:spPr bwMode="auto">
              <a:xfrm>
                <a:off x="0" y="628"/>
                <a:ext cx="480" cy="328"/>
              </a:xfrm>
              <a:custGeom>
                <a:avLst/>
                <a:gdLst>
                  <a:gd name="T0" fmla="*/ 0 w 21600"/>
                  <a:gd name="T1" fmla="*/ 0 h 21600"/>
                  <a:gd name="T2" fmla="*/ 21600 w 21600"/>
                  <a:gd name="T3" fmla="*/ 21600 h 21600"/>
                </a:gdLst>
                <a:ahLst/>
                <a:cxnLst>
                  <a:cxn ang="0">
                    <a:pos x="0" y="14394"/>
                  </a:cxn>
                  <a:cxn ang="0">
                    <a:pos x="5400" y="14394"/>
                  </a:cxn>
                  <a:cxn ang="0">
                    <a:pos x="5400" y="0"/>
                  </a:cxn>
                  <a:cxn ang="0">
                    <a:pos x="16200" y="0"/>
                  </a:cxn>
                  <a:cxn ang="0">
                    <a:pos x="16200" y="14394"/>
                  </a:cxn>
                  <a:cxn ang="0">
                    <a:pos x="21600" y="14394"/>
                  </a:cxn>
                  <a:cxn ang="0">
                    <a:pos x="10800" y="21600"/>
                  </a:cxn>
                  <a:cxn ang="0">
                    <a:pos x="0" y="14394"/>
                  </a:cxn>
                </a:cxnLst>
                <a:rect l="T0" t="T1" r="T2" b="T3"/>
                <a:pathLst>
                  <a:path w="21600" h="21600">
                    <a:moveTo>
                      <a:pt x="0" y="14394"/>
                    </a:moveTo>
                    <a:lnTo>
                      <a:pt x="5400" y="14394"/>
                    </a:lnTo>
                    <a:lnTo>
                      <a:pt x="5400" y="0"/>
                    </a:lnTo>
                    <a:lnTo>
                      <a:pt x="16200" y="0"/>
                    </a:lnTo>
                    <a:lnTo>
                      <a:pt x="16200" y="14394"/>
                    </a:lnTo>
                    <a:lnTo>
                      <a:pt x="21600" y="14394"/>
                    </a:lnTo>
                    <a:lnTo>
                      <a:pt x="10800" y="21600"/>
                    </a:lnTo>
                    <a:close/>
                    <a:moveTo>
                      <a:pt x="0" y="14394"/>
                    </a:moveTo>
                  </a:path>
                </a:pathLst>
              </a:custGeom>
              <a:gradFill rotWithShape="0">
                <a:gsLst>
                  <a:gs pos="0">
                    <a:srgbClr val="BDDBFE"/>
                  </a:gs>
                  <a:gs pos="9059">
                    <a:srgbClr val="7EADE6"/>
                  </a:gs>
                  <a:gs pos="98999">
                    <a:srgbClr val="3E7FCD"/>
                  </a:gs>
                  <a:gs pos="100000">
                    <a:srgbClr val="BDDBFE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37" name="Rectangle 16"/>
              <p:cNvSpPr>
                <a:spLocks/>
              </p:cNvSpPr>
              <p:nvPr/>
            </p:nvSpPr>
            <p:spPr bwMode="auto">
              <a:xfrm>
                <a:off x="120" y="80"/>
                <a:ext cx="240" cy="96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90851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38" name="Rectangle 17"/>
              <p:cNvSpPr>
                <a:spLocks/>
              </p:cNvSpPr>
              <p:nvPr/>
            </p:nvSpPr>
            <p:spPr bwMode="auto">
              <a:xfrm>
                <a:off x="124" y="209"/>
                <a:ext cx="240" cy="144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89542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39" name="Rectangle 18"/>
              <p:cNvSpPr>
                <a:spLocks/>
              </p:cNvSpPr>
              <p:nvPr/>
            </p:nvSpPr>
            <p:spPr bwMode="auto">
              <a:xfrm>
                <a:off x="122" y="0"/>
                <a:ext cx="240" cy="47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100000">
                    <a:srgbClr val="7EADE6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0740" name="Rectangle 19"/>
              <p:cNvSpPr>
                <a:spLocks/>
              </p:cNvSpPr>
              <p:nvPr/>
            </p:nvSpPr>
            <p:spPr bwMode="auto">
              <a:xfrm>
                <a:off x="123" y="398"/>
                <a:ext cx="240" cy="192"/>
              </a:xfrm>
              <a:prstGeom prst="rect">
                <a:avLst/>
              </a:prstGeom>
              <a:gradFill rotWithShape="0">
                <a:gsLst>
                  <a:gs pos="0">
                    <a:srgbClr val="BDDBFE"/>
                  </a:gs>
                  <a:gs pos="25941">
                    <a:srgbClr val="7EADE6"/>
                  </a:gs>
                  <a:gs pos="100000">
                    <a:srgbClr val="3E7FC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494528" y="2796648"/>
              <a:ext cx="1576357" cy="759352"/>
            </a:xfrm>
            <a:prstGeom prst="roundRect">
              <a:avLst/>
            </a:prstGeom>
            <a:solidFill>
              <a:srgbClr val="3366FF">
                <a:alpha val="32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297898" y="2807196"/>
              <a:ext cx="1498606" cy="755485"/>
            </a:xfrm>
            <a:prstGeom prst="roundRect">
              <a:avLst/>
            </a:prstGeom>
            <a:solidFill>
              <a:srgbClr val="008000">
                <a:alpha val="24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274980" y="4582646"/>
              <a:ext cx="3429000" cy="1437154"/>
              <a:chOff x="1524000" y="4582646"/>
              <a:chExt cx="3429000" cy="1437154"/>
            </a:xfrm>
          </p:grpSpPr>
          <p:sp>
            <p:nvSpPr>
              <p:cNvPr id="30741" name="TextBox 24"/>
              <p:cNvSpPr txBox="1">
                <a:spLocks noChangeArrowheads="1"/>
              </p:cNvSpPr>
              <p:nvPr/>
            </p:nvSpPr>
            <p:spPr bwMode="auto">
              <a:xfrm>
                <a:off x="1737594" y="4807020"/>
                <a:ext cx="3085353" cy="1200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 smtClean="0"/>
                  <a:t>Drugs/Drug targets for differentiation therapy</a:t>
                </a:r>
                <a:endParaRPr lang="en-US" sz="2400" b="1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524000" y="4582646"/>
                <a:ext cx="3429000" cy="143715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2" name="Rounded Rectangle 11"/>
            <p:cNvSpPr/>
            <p:nvPr/>
          </p:nvSpPr>
          <p:spPr>
            <a:xfrm>
              <a:off x="228600" y="1917700"/>
              <a:ext cx="5652285" cy="1804770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873196" y="2793256"/>
              <a:ext cx="1828800" cy="781629"/>
              <a:chOff x="6320502" y="3250456"/>
              <a:chExt cx="1828800" cy="781629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6421604" y="3276600"/>
                <a:ext cx="1630202" cy="755485"/>
              </a:xfrm>
              <a:prstGeom prst="roundRect">
                <a:avLst/>
              </a:prstGeom>
              <a:solidFill>
                <a:srgbClr val="008000">
                  <a:alpha val="24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" name="TextBox 27"/>
              <p:cNvSpPr txBox="1">
                <a:spLocks noChangeArrowheads="1"/>
              </p:cNvSpPr>
              <p:nvPr/>
            </p:nvSpPr>
            <p:spPr bwMode="auto">
              <a:xfrm>
                <a:off x="6320502" y="3250456"/>
                <a:ext cx="1828800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200" b="1" dirty="0" smtClean="0">
                    <a:solidFill>
                      <a:srgbClr val="FF0000"/>
                    </a:solidFill>
                  </a:rPr>
                  <a:t>Synthetic compounds</a:t>
                </a:r>
                <a:endParaRPr lang="en-US" sz="22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30" name="Straight Arrow Connector 29"/>
            <p:cNvCxnSpPr/>
            <p:nvPr/>
          </p:nvCxnSpPr>
          <p:spPr bwMode="auto">
            <a:xfrm>
              <a:off x="3125234" y="1608455"/>
              <a:ext cx="0" cy="1188720"/>
            </a:xfrm>
            <a:prstGeom prst="straightConnector1">
              <a:avLst/>
            </a:prstGeom>
            <a:ln w="50800">
              <a:solidFill>
                <a:schemeClr val="tx1">
                  <a:alpha val="57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Outline</a:t>
            </a:r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790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4"/>
          <p:cNvSpPr>
            <a:spLocks/>
          </p:cNvSpPr>
          <p:nvPr/>
        </p:nvSpPr>
        <p:spPr bwMode="auto">
          <a:xfrm>
            <a:off x="4343400" y="2819400"/>
            <a:ext cx="39068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2480"/>
              </a:lnSpc>
              <a:tabLst>
                <a:tab pos="287338" algn="l"/>
              </a:tabLst>
            </a:pPr>
            <a:endParaRPr lang="en-US" sz="2000" dirty="0">
              <a:ea typeface="ＭＳ Ｐゴシック" pitchFamily="34" charset="-128"/>
              <a:cs typeface="Gill Sans"/>
            </a:endParaRPr>
          </a:p>
        </p:txBody>
      </p:sp>
      <p:grpSp>
        <p:nvGrpSpPr>
          <p:cNvPr id="81924" name="Group 5"/>
          <p:cNvGrpSpPr>
            <a:grpSpLocks/>
          </p:cNvGrpSpPr>
          <p:nvPr/>
        </p:nvGrpSpPr>
        <p:grpSpPr bwMode="auto">
          <a:xfrm>
            <a:off x="4114800" y="4343400"/>
            <a:ext cx="4953000" cy="3276600"/>
            <a:chOff x="3517897" y="3817476"/>
            <a:chExt cx="4339936" cy="2023987"/>
          </a:xfrm>
        </p:grpSpPr>
        <p:sp>
          <p:nvSpPr>
            <p:cNvPr id="7" name="Cloud 6"/>
            <p:cNvSpPr/>
            <p:nvPr/>
          </p:nvSpPr>
          <p:spPr>
            <a:xfrm>
              <a:off x="3517897" y="3817476"/>
              <a:ext cx="4339936" cy="2023987"/>
            </a:xfrm>
            <a:prstGeom prst="cloud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3"/>
            <p:cNvSpPr>
              <a:spLocks/>
            </p:cNvSpPr>
            <p:nvPr/>
          </p:nvSpPr>
          <p:spPr bwMode="auto">
            <a:xfrm>
              <a:off x="4007340" y="4096929"/>
              <a:ext cx="3806532" cy="174102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/>
            <a:lstStyle/>
            <a:p>
              <a:pPr marL="801688" indent="-461963">
                <a:spcAft>
                  <a:spcPts val="600"/>
                </a:spcAft>
              </a:pPr>
              <a:r>
                <a:rPr lang="en-US" dirty="0" err="1">
                  <a:ea typeface="Gill Sans"/>
                  <a:cs typeface="Gill Sans"/>
                </a:rPr>
                <a:t>DoD</a:t>
              </a:r>
              <a:r>
                <a:rPr lang="en-US" dirty="0">
                  <a:ea typeface="Gill Sans"/>
                  <a:cs typeface="Gill Sans"/>
                </a:rPr>
                <a:t> PRMRP Discovery Award (</a:t>
              </a:r>
              <a:r>
                <a:rPr lang="en-US" b="1" dirty="0">
                  <a:ea typeface="Gill Sans"/>
                  <a:cs typeface="Gill Sans"/>
                </a:rPr>
                <a:t>Du</a:t>
              </a:r>
              <a:r>
                <a:rPr lang="en-US" dirty="0">
                  <a:ea typeface="Gill Sans"/>
                  <a:cs typeface="Gill Sans"/>
                </a:rPr>
                <a:t>)</a:t>
              </a:r>
            </a:p>
            <a:p>
              <a:pPr marL="801688" indent="-461963">
                <a:spcAft>
                  <a:spcPts val="600"/>
                </a:spcAft>
              </a:pPr>
              <a:r>
                <a:rPr lang="en-US" dirty="0">
                  <a:ea typeface="Gill Sans"/>
                  <a:cs typeface="Gill Sans"/>
                </a:rPr>
                <a:t>IIMS/CTSA Pilot Award (</a:t>
              </a:r>
              <a:r>
                <a:rPr lang="en-US" b="1" dirty="0">
                  <a:ea typeface="Gill Sans"/>
                  <a:cs typeface="Gill Sans"/>
                </a:rPr>
                <a:t>Du</a:t>
              </a:r>
              <a:r>
                <a:rPr lang="en-US" dirty="0">
                  <a:ea typeface="Gill Sans"/>
                  <a:cs typeface="Gill Sans"/>
                </a:rPr>
                <a:t>)</a:t>
              </a:r>
            </a:p>
            <a:p>
              <a:pPr marL="801688" indent="-461963">
                <a:spcAft>
                  <a:spcPts val="600"/>
                </a:spcAft>
              </a:pPr>
              <a:r>
                <a:rPr lang="en-US" dirty="0">
                  <a:ea typeface="Gill Sans"/>
                  <a:cs typeface="Gill Sans"/>
                </a:rPr>
                <a:t>R01 </a:t>
              </a:r>
              <a:r>
                <a:rPr lang="en-US" dirty="0" smtClean="0">
                  <a:ea typeface="Gill Sans"/>
                  <a:cs typeface="Gill Sans"/>
                </a:rPr>
                <a:t>(</a:t>
              </a:r>
              <a:r>
                <a:rPr lang="en-US" b="1" dirty="0" err="1" smtClean="0"/>
                <a:t>Mooberry</a:t>
              </a:r>
              <a:r>
                <a:rPr lang="en-US" b="1" dirty="0" smtClean="0"/>
                <a:t>, </a:t>
              </a:r>
              <a:r>
                <a:rPr lang="en-US" b="1" dirty="0" err="1" smtClean="0"/>
                <a:t>Cichewicz</a:t>
              </a:r>
              <a:r>
                <a:rPr lang="en-US" b="1" dirty="0" smtClean="0"/>
                <a:t>)</a:t>
              </a:r>
              <a:endParaRPr lang="en-US" dirty="0">
                <a:ea typeface="Gill Sans"/>
                <a:cs typeface="Gill Sans"/>
              </a:endParaRPr>
            </a:p>
            <a:p>
              <a:pPr marL="801688" indent="-461963">
                <a:spcAft>
                  <a:spcPts val="600"/>
                </a:spcAft>
              </a:pPr>
              <a:r>
                <a:rPr lang="en-US" dirty="0">
                  <a:ea typeface="Gill Sans"/>
                  <a:cs typeface="Gill Sans"/>
                </a:rPr>
                <a:t>Bank of American </a:t>
              </a:r>
              <a:r>
                <a:rPr lang="en-US" dirty="0"/>
                <a:t>Shelby Rae </a:t>
              </a:r>
              <a:r>
                <a:rPr lang="en-US" dirty="0" err="1"/>
                <a:t>Tengg</a:t>
              </a:r>
              <a:r>
                <a:rPr lang="en-US" dirty="0"/>
                <a:t>  Foundation (</a:t>
              </a:r>
              <a:r>
                <a:rPr lang="en-US" dirty="0">
                  <a:ea typeface="Gill Sans"/>
                  <a:cs typeface="Gill Sans"/>
                </a:rPr>
                <a:t> </a:t>
              </a:r>
              <a:r>
                <a:rPr lang="en-US" b="1" dirty="0">
                  <a:ea typeface="Gill Sans"/>
                  <a:cs typeface="Gill Sans"/>
                </a:rPr>
                <a:t>Du</a:t>
              </a:r>
              <a:r>
                <a:rPr lang="en-US" dirty="0">
                  <a:ea typeface="Gill Sans"/>
                  <a:cs typeface="Gill Sans"/>
                </a:rPr>
                <a:t>)</a:t>
              </a:r>
            </a:p>
            <a:p>
              <a:pPr marL="801688" indent="-461963">
                <a:spcAft>
                  <a:spcPts val="600"/>
                </a:spcAft>
              </a:pPr>
              <a:r>
                <a:rPr lang="en-US" dirty="0" smtClean="0">
                  <a:solidFill>
                    <a:srgbClr val="000000"/>
                  </a:solidFill>
                  <a:ea typeface="Gill Sans"/>
                  <a:cs typeface="Gill Sans"/>
                </a:rPr>
                <a:t>Texas State University Startup</a:t>
              </a:r>
              <a:r>
                <a:rPr lang="en-US" dirty="0" smtClean="0">
                  <a:ea typeface="Gill Sans"/>
                  <a:cs typeface="Gill Sans"/>
                </a:rPr>
                <a:t>(</a:t>
              </a:r>
              <a:r>
                <a:rPr lang="en-US" b="1" dirty="0">
                  <a:ea typeface="Gill Sans"/>
                  <a:cs typeface="Gill Sans"/>
                </a:rPr>
                <a:t>Du</a:t>
              </a:r>
              <a:r>
                <a:rPr lang="en-US" dirty="0">
                  <a:ea typeface="Gill Sans"/>
                  <a:cs typeface="Gill Sans"/>
                </a:rPr>
                <a:t>)</a:t>
              </a:r>
            </a:p>
          </p:txBody>
        </p:sp>
      </p:grpSp>
      <p:sp>
        <p:nvSpPr>
          <p:cNvPr id="81927" name="Rectangle 4"/>
          <p:cNvSpPr>
            <a:spLocks/>
          </p:cNvSpPr>
          <p:nvPr/>
        </p:nvSpPr>
        <p:spPr bwMode="auto">
          <a:xfrm>
            <a:off x="4267200" y="12192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339725">
              <a:lnSpc>
                <a:spcPts val="2480"/>
              </a:lnSpc>
              <a:spcAft>
                <a:spcPts val="600"/>
              </a:spcAft>
            </a:pPr>
            <a:r>
              <a:rPr lang="en-US" sz="2000" b="1" dirty="0" smtClean="0">
                <a:ea typeface="Gill Sans"/>
                <a:cs typeface="Gill Sans"/>
              </a:rPr>
              <a:t>Univ. of Texas Health Science Center at San Antonio</a:t>
            </a:r>
          </a:p>
          <a:p>
            <a:pPr defTabSz="339725">
              <a:lnSpc>
                <a:spcPts val="2480"/>
              </a:lnSpc>
            </a:pPr>
            <a:r>
              <a:rPr lang="en-US" sz="2000" b="1" dirty="0" smtClean="0">
                <a:ea typeface="Gill Sans"/>
                <a:cs typeface="Gill Sans"/>
              </a:rPr>
              <a:t>Susan </a:t>
            </a:r>
            <a:r>
              <a:rPr lang="en-US" sz="2000" b="1" dirty="0" err="1" smtClean="0">
                <a:ea typeface="Gill Sans"/>
                <a:cs typeface="Gill Sans"/>
              </a:rPr>
              <a:t>Mooberry</a:t>
            </a:r>
            <a:r>
              <a:rPr lang="en-US" sz="2000" b="1" dirty="0" smtClean="0">
                <a:ea typeface="Gill Sans"/>
                <a:cs typeface="Gill Sans"/>
              </a:rPr>
              <a:t>, PhD</a:t>
            </a:r>
            <a:endParaRPr lang="en-US" sz="2000" dirty="0">
              <a:ea typeface="Gill Sans"/>
              <a:cs typeface="Gill Sans"/>
            </a:endParaRPr>
          </a:p>
          <a:p>
            <a:pPr defTabSz="339725">
              <a:lnSpc>
                <a:spcPts val="2480"/>
              </a:lnSpc>
              <a:spcAft>
                <a:spcPts val="1200"/>
              </a:spcAft>
            </a:pPr>
            <a:r>
              <a:rPr lang="en-US" sz="2000" dirty="0" smtClean="0"/>
              <a:t>	April </a:t>
            </a:r>
            <a:r>
              <a:rPr lang="en-US" sz="2000" dirty="0" err="1"/>
              <a:t>Risinger</a:t>
            </a:r>
            <a:r>
              <a:rPr lang="en-US" sz="2000" dirty="0"/>
              <a:t>, </a:t>
            </a:r>
            <a:r>
              <a:rPr lang="en-US" sz="2000" dirty="0" smtClean="0"/>
              <a:t>Andrew Robles</a:t>
            </a:r>
          </a:p>
          <a:p>
            <a:pPr>
              <a:lnSpc>
                <a:spcPts val="2480"/>
              </a:lnSpc>
              <a:tabLst>
                <a:tab pos="287338" algn="l"/>
              </a:tabLst>
            </a:pPr>
            <a:r>
              <a:rPr lang="en-US" sz="2000" b="1" dirty="0" smtClean="0">
                <a:ea typeface="Gill Sans"/>
                <a:cs typeface="Gill Sans"/>
              </a:rPr>
              <a:t>Alexander </a:t>
            </a:r>
            <a:r>
              <a:rPr lang="en-US" sz="2000" b="1" dirty="0" err="1" smtClean="0">
                <a:ea typeface="Gill Sans"/>
                <a:cs typeface="Gill Sans"/>
              </a:rPr>
              <a:t>Pertsemlidis</a:t>
            </a:r>
            <a:r>
              <a:rPr lang="en-US" sz="2000" b="1" dirty="0" smtClean="0">
                <a:ea typeface="Gill Sans"/>
                <a:cs typeface="Gill Sans"/>
              </a:rPr>
              <a:t>, PhD</a:t>
            </a:r>
            <a:r>
              <a:rPr lang="en-US" sz="2000" dirty="0">
                <a:ea typeface="Gill Sans"/>
                <a:cs typeface="Gill Sans"/>
              </a:rPr>
              <a:t>	</a:t>
            </a:r>
            <a:endParaRPr lang="en-US" sz="2000" dirty="0" smtClean="0">
              <a:ea typeface="Gill Sans"/>
              <a:cs typeface="Gill Sans"/>
            </a:endParaRPr>
          </a:p>
          <a:p>
            <a:pPr>
              <a:lnSpc>
                <a:spcPts val="2480"/>
              </a:lnSpc>
              <a:spcAft>
                <a:spcPts val="1200"/>
              </a:spcAft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</a:t>
            </a:r>
            <a:r>
              <a:rPr lang="en-US" sz="2000" dirty="0" err="1" smtClean="0">
                <a:ea typeface="Gill Sans"/>
                <a:cs typeface="Gill Sans"/>
              </a:rPr>
              <a:t>Xiuye</a:t>
            </a:r>
            <a:r>
              <a:rPr lang="en-US" sz="2000" dirty="0" smtClean="0">
                <a:ea typeface="Gill Sans"/>
                <a:cs typeface="Gill Sans"/>
              </a:rPr>
              <a:t> </a:t>
            </a:r>
            <a:r>
              <a:rPr lang="en-US" sz="2000" dirty="0">
                <a:ea typeface="Gill Sans"/>
                <a:cs typeface="Gill Sans"/>
              </a:rPr>
              <a:t>Ma, </a:t>
            </a:r>
            <a:r>
              <a:rPr lang="en-US" sz="2000" dirty="0" err="1">
                <a:ea typeface="Gill Sans"/>
                <a:cs typeface="Gill Sans"/>
              </a:rPr>
              <a:t>Xiaojie</a:t>
            </a:r>
            <a:r>
              <a:rPr lang="en-US" sz="2000" dirty="0">
                <a:ea typeface="Gill Sans"/>
                <a:cs typeface="Gill Sans"/>
              </a:rPr>
              <a:t> </a:t>
            </a:r>
            <a:r>
              <a:rPr lang="en-US" sz="2000" dirty="0" smtClean="0">
                <a:ea typeface="Gill Sans"/>
                <a:cs typeface="Gill Sans"/>
              </a:rPr>
              <a:t>Yu</a:t>
            </a:r>
          </a:p>
          <a:p>
            <a:pPr defTabSz="287338">
              <a:lnSpc>
                <a:spcPts val="2480"/>
              </a:lnSpc>
            </a:pPr>
            <a:r>
              <a:rPr lang="en-US" sz="2000" b="1" dirty="0" err="1" smtClean="0">
                <a:ea typeface="Gill Sans"/>
                <a:cs typeface="Gill Sans"/>
              </a:rPr>
              <a:t>Yindong</a:t>
            </a:r>
            <a:r>
              <a:rPr lang="en-US" sz="2000" b="1" dirty="0" smtClean="0">
                <a:ea typeface="Gill Sans"/>
                <a:cs typeface="Gill Sans"/>
              </a:rPr>
              <a:t> Chen, PhD </a:t>
            </a:r>
            <a:r>
              <a:rPr lang="en-US" sz="2000" dirty="0">
                <a:ea typeface="Gill Sans"/>
                <a:cs typeface="Gill Sans"/>
              </a:rPr>
              <a:t>	</a:t>
            </a:r>
            <a:endParaRPr lang="en-US" sz="2000" dirty="0" smtClean="0">
              <a:ea typeface="Gill Sans"/>
              <a:cs typeface="Gill Sans"/>
            </a:endParaRPr>
          </a:p>
          <a:p>
            <a:pPr defTabSz="287338">
              <a:lnSpc>
                <a:spcPts val="2480"/>
              </a:lnSpc>
            </a:pPr>
            <a:r>
              <a:rPr lang="en-US" sz="2000" dirty="0" smtClean="0">
                <a:ea typeface="Gill Sans"/>
                <a:cs typeface="Gill Sans"/>
              </a:rPr>
              <a:t>	Tzu-Hung Hsiao, </a:t>
            </a:r>
            <a:r>
              <a:rPr lang="en-US" sz="2000" dirty="0" err="1" smtClean="0">
                <a:ea typeface="Gill Sans"/>
                <a:cs typeface="Gill Sans"/>
              </a:rPr>
              <a:t>Yuanhang</a:t>
            </a:r>
            <a:r>
              <a:rPr lang="en-US" sz="2000" dirty="0" smtClean="0">
                <a:ea typeface="Gill Sans"/>
                <a:cs typeface="Gill Sans"/>
              </a:rPr>
              <a:t> Liu, </a:t>
            </a:r>
          </a:p>
          <a:p>
            <a:pPr defTabSz="287338">
              <a:lnSpc>
                <a:spcPts val="2480"/>
              </a:lnSpc>
            </a:pPr>
            <a:r>
              <a:rPr lang="en-US" sz="2000" dirty="0">
                <a:ea typeface="Gill Sans"/>
                <a:cs typeface="Gill Sans"/>
              </a:rPr>
              <a:t>	</a:t>
            </a:r>
            <a:r>
              <a:rPr lang="en-US" sz="2000" dirty="0" smtClean="0">
                <a:ea typeface="Gill Sans"/>
                <a:cs typeface="Gill Sans"/>
              </a:rPr>
              <a:t>Harry </a:t>
            </a:r>
            <a:r>
              <a:rPr lang="en-US" sz="2000" dirty="0">
                <a:ea typeface="Gill Sans"/>
                <a:cs typeface="Gill Sans"/>
              </a:rPr>
              <a:t>Chen</a:t>
            </a:r>
          </a:p>
          <a:p>
            <a:pPr defTabSz="287338">
              <a:lnSpc>
                <a:spcPts val="2480"/>
              </a:lnSpc>
            </a:pPr>
            <a:endParaRPr lang="en-US" sz="2000" dirty="0" smtClean="0">
              <a:ea typeface="Gill Sans"/>
              <a:cs typeface="Gill Sans"/>
            </a:endParaRPr>
          </a:p>
          <a:p>
            <a:pPr defTabSz="287338">
              <a:lnSpc>
                <a:spcPts val="2480"/>
              </a:lnSpc>
            </a:pPr>
            <a:r>
              <a:rPr lang="en-US" sz="2000" dirty="0">
                <a:ea typeface="Gill Sans"/>
                <a:cs typeface="Gill Sans"/>
              </a:rPr>
              <a:t>	</a:t>
            </a:r>
            <a:endParaRPr lang="en-US" sz="2000" dirty="0">
              <a:ea typeface="ＭＳ Ｐゴシック" pitchFamily="34" charset="-128"/>
              <a:cs typeface="Gill Sans"/>
            </a:endParaRPr>
          </a:p>
          <a:p>
            <a:pPr defTabSz="339725">
              <a:lnSpc>
                <a:spcPts val="2480"/>
              </a:lnSpc>
            </a:pPr>
            <a:endParaRPr lang="en-US" sz="2000" dirty="0" smtClean="0"/>
          </a:p>
          <a:p>
            <a:pPr defTabSz="339725">
              <a:lnSpc>
                <a:spcPts val="2480"/>
              </a:lnSpc>
            </a:pPr>
            <a:endParaRPr lang="en-US" sz="2000" dirty="0"/>
          </a:p>
          <a:p>
            <a:pPr defTabSz="339725">
              <a:lnSpc>
                <a:spcPts val="2480"/>
              </a:lnSpc>
            </a:pPr>
            <a:endParaRPr lang="en-US" dirty="0"/>
          </a:p>
          <a:p>
            <a:pPr defTabSz="339725">
              <a:lnSpc>
                <a:spcPts val="2480"/>
              </a:lnSpc>
            </a:pPr>
            <a:r>
              <a:rPr lang="en-US" dirty="0">
                <a:ea typeface="Gill Sans"/>
                <a:cs typeface="Gill Sans"/>
              </a:rPr>
              <a:t>	</a:t>
            </a:r>
          </a:p>
          <a:p>
            <a:pPr defTabSz="339725">
              <a:lnSpc>
                <a:spcPts val="2480"/>
              </a:lnSpc>
            </a:pPr>
            <a:r>
              <a:rPr lang="en-US" dirty="0">
                <a:ea typeface="Gill Sans"/>
                <a:cs typeface="Gill Sans"/>
              </a:rPr>
              <a:t>		</a:t>
            </a:r>
            <a:endParaRPr lang="en-US" sz="2000" dirty="0">
              <a:ea typeface="Gill Sans"/>
              <a:cs typeface="Gill Sans"/>
            </a:endParaRPr>
          </a:p>
          <a:p>
            <a:pPr defTabSz="339725">
              <a:lnSpc>
                <a:spcPts val="2480"/>
              </a:lnSpc>
              <a:spcAft>
                <a:spcPts val="300"/>
              </a:spcAft>
            </a:pPr>
            <a:r>
              <a:rPr lang="en-US" sz="2000" dirty="0">
                <a:ea typeface="ＭＳ Ｐゴシック" pitchFamily="34" charset="-128"/>
                <a:cs typeface="Gill Sans"/>
              </a:rPr>
              <a:t>	</a:t>
            </a:r>
          </a:p>
        </p:txBody>
      </p:sp>
      <p:sp>
        <p:nvSpPr>
          <p:cNvPr id="81928" name="Rectangle 4"/>
          <p:cNvSpPr>
            <a:spLocks/>
          </p:cNvSpPr>
          <p:nvPr/>
        </p:nvSpPr>
        <p:spPr bwMode="auto">
          <a:xfrm>
            <a:off x="0" y="4648200"/>
            <a:ext cx="3581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339725">
              <a:lnSpc>
                <a:spcPts val="2540"/>
              </a:lnSpc>
              <a:spcAft>
                <a:spcPts val="600"/>
              </a:spcAft>
            </a:pPr>
            <a:r>
              <a:rPr lang="en-US" sz="2000" b="1" dirty="0" smtClean="0"/>
              <a:t>Univ. </a:t>
            </a:r>
            <a:r>
              <a:rPr lang="en-US" sz="2000" b="1" dirty="0"/>
              <a:t>of Oklahoma</a:t>
            </a:r>
            <a:endParaRPr lang="en-US" sz="2000" b="1" dirty="0">
              <a:ea typeface="Gill Sans"/>
              <a:cs typeface="Gill Sans"/>
            </a:endParaRPr>
          </a:p>
          <a:p>
            <a:pPr defTabSz="339725">
              <a:lnSpc>
                <a:spcPts val="2540"/>
              </a:lnSpc>
            </a:pPr>
            <a:r>
              <a:rPr lang="en-US" sz="2000" b="1" dirty="0" smtClean="0"/>
              <a:t>	Robert </a:t>
            </a:r>
            <a:r>
              <a:rPr lang="en-US" sz="2000" b="1" dirty="0" err="1" smtClean="0"/>
              <a:t>Cichewicz</a:t>
            </a:r>
            <a:r>
              <a:rPr lang="en-US" sz="2000" b="1" dirty="0" smtClean="0">
                <a:ea typeface="Gill Sans"/>
                <a:cs typeface="Gill Sans"/>
              </a:rPr>
              <a:t>, PhD</a:t>
            </a:r>
            <a:r>
              <a:rPr lang="en-US" sz="2000" dirty="0">
                <a:ea typeface="Gill Sans"/>
                <a:cs typeface="Gill Sans"/>
              </a:rPr>
              <a:t>	</a:t>
            </a:r>
            <a:endParaRPr lang="en-US" sz="2000" dirty="0" smtClean="0">
              <a:ea typeface="Gill Sans"/>
              <a:cs typeface="Gill Sans"/>
            </a:endParaRPr>
          </a:p>
          <a:p>
            <a:pPr defTabSz="339725">
              <a:lnSpc>
                <a:spcPts val="2540"/>
              </a:lnSpc>
            </a:pPr>
            <a:r>
              <a:rPr lang="en-US" sz="2000" dirty="0">
                <a:ea typeface="Gill Sans"/>
                <a:cs typeface="Gill Sans"/>
              </a:rPr>
              <a:t>	</a:t>
            </a:r>
            <a:r>
              <a:rPr lang="en-US" sz="2000" dirty="0" smtClean="0">
                <a:ea typeface="Gill Sans"/>
                <a:cs typeface="Gill Sans"/>
              </a:rPr>
              <a:t>	</a:t>
            </a:r>
            <a:r>
              <a:rPr lang="en-US" sz="2000" dirty="0" smtClean="0">
                <a:ea typeface="Gill Sans"/>
                <a:cs typeface="Gill Sans"/>
              </a:rPr>
              <a:t>Lin </a:t>
            </a:r>
            <a:r>
              <a:rPr lang="en-US" sz="2000" dirty="0">
                <a:ea typeface="Gill Sans"/>
                <a:cs typeface="Gill Sans"/>
              </a:rPr>
              <a:t>Du, </a:t>
            </a:r>
            <a:r>
              <a:rPr lang="en-US" sz="2000" dirty="0" smtClean="0"/>
              <a:t>Jarrod </a:t>
            </a:r>
            <a:r>
              <a:rPr lang="en-US" sz="2000" dirty="0"/>
              <a:t>B.</a:t>
            </a:r>
            <a:r>
              <a:rPr lang="en-US" sz="2000" dirty="0">
                <a:ea typeface="Gill Sans"/>
                <a:cs typeface="Gill Sans"/>
              </a:rPr>
              <a:t> </a:t>
            </a:r>
            <a:r>
              <a:rPr lang="en-US" sz="2000" dirty="0" smtClean="0">
                <a:ea typeface="Gill Sans"/>
                <a:cs typeface="Gill Sans"/>
              </a:rPr>
              <a:t>King</a:t>
            </a:r>
            <a:endParaRPr lang="en-US" sz="2000" dirty="0">
              <a:ea typeface="Gill Sans"/>
              <a:cs typeface="Gill Sans"/>
            </a:endParaRPr>
          </a:p>
          <a:p>
            <a:pPr defTabSz="339725">
              <a:lnSpc>
                <a:spcPts val="2540"/>
              </a:lnSpc>
            </a:pPr>
            <a:r>
              <a:rPr lang="en-US" sz="2000" dirty="0">
                <a:ea typeface="Gill Sans"/>
                <a:cs typeface="Gill Sans"/>
              </a:rPr>
              <a:t>	</a:t>
            </a:r>
            <a:r>
              <a:rPr lang="en-US" sz="2000" dirty="0" smtClean="0">
                <a:ea typeface="Gill Sans"/>
                <a:cs typeface="Gill Sans"/>
              </a:rPr>
              <a:t>     </a:t>
            </a:r>
            <a:r>
              <a:rPr lang="en-US" sz="2000" dirty="0">
                <a:ea typeface="Gill Sans"/>
                <a:cs typeface="Gill Sans"/>
              </a:rPr>
              <a:t>	</a:t>
            </a:r>
          </a:p>
          <a:p>
            <a:pPr defTabSz="339725">
              <a:lnSpc>
                <a:spcPts val="2540"/>
              </a:lnSpc>
              <a:spcAft>
                <a:spcPts val="300"/>
              </a:spcAft>
            </a:pPr>
            <a:endParaRPr lang="en-US" sz="2000" dirty="0">
              <a:ea typeface="Gill Sans"/>
              <a:cs typeface="Gill Sans"/>
            </a:endParaRPr>
          </a:p>
          <a:p>
            <a:pPr defTabSz="339725">
              <a:lnSpc>
                <a:spcPts val="2540"/>
              </a:lnSpc>
              <a:spcAft>
                <a:spcPts val="300"/>
              </a:spcAft>
            </a:pPr>
            <a:r>
              <a:rPr lang="en-US" sz="2000" dirty="0">
                <a:ea typeface="ＭＳ Ｐゴシック" pitchFamily="34" charset="-128"/>
                <a:cs typeface="Gill Sans"/>
              </a:rPr>
              <a:t>	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295400"/>
            <a:ext cx="4572000" cy="34394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400"/>
              </a:lnSpc>
              <a:tabLst>
                <a:tab pos="287338" algn="l"/>
              </a:tabLst>
            </a:pPr>
            <a:r>
              <a:rPr lang="en-US" sz="2000" b="1" dirty="0" smtClean="0">
                <a:ea typeface="Gill Sans"/>
                <a:cs typeface="Gill Sans"/>
              </a:rPr>
              <a:t>Du Lab</a:t>
            </a:r>
            <a:r>
              <a:rPr lang="en-US" sz="2000" dirty="0" smtClean="0">
                <a:ea typeface="Gill Sans"/>
                <a:cs typeface="Gill Sans"/>
              </a:rPr>
              <a:t>	</a:t>
            </a:r>
            <a:endParaRPr lang="en-US" sz="2000" dirty="0" smtClean="0">
              <a:ea typeface="Gill Sans"/>
              <a:cs typeface="Gill Sans"/>
            </a:endParaRPr>
          </a:p>
          <a:p>
            <a:pPr>
              <a:lnSpc>
                <a:spcPts val="2400"/>
              </a:lnSpc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</a:t>
            </a:r>
            <a:r>
              <a:rPr lang="en-US" sz="2000" dirty="0" err="1" smtClean="0">
                <a:ea typeface="Gill Sans"/>
                <a:cs typeface="Gill Sans"/>
              </a:rPr>
              <a:t>Zhenze</a:t>
            </a:r>
            <a:r>
              <a:rPr lang="en-US" sz="2000" dirty="0" smtClean="0">
                <a:ea typeface="Gill Sans"/>
                <a:cs typeface="Gill Sans"/>
              </a:rPr>
              <a:t> Zhao, PhD</a:t>
            </a:r>
          </a:p>
          <a:p>
            <a:pPr>
              <a:lnSpc>
                <a:spcPts val="2400"/>
              </a:lnSpc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Daniel Hernandez</a:t>
            </a:r>
          </a:p>
          <a:p>
            <a:pPr>
              <a:lnSpc>
                <a:spcPts val="2400"/>
              </a:lnSpc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Michaela </a:t>
            </a:r>
            <a:r>
              <a:rPr lang="en-US" sz="2000" dirty="0" err="1" smtClean="0">
                <a:ea typeface="Gill Sans"/>
                <a:cs typeface="Gill Sans"/>
              </a:rPr>
              <a:t>Sousares</a:t>
            </a:r>
            <a:endParaRPr lang="en-US" sz="2000" dirty="0" smtClean="0">
              <a:ea typeface="Gill Sans"/>
              <a:cs typeface="Gill Sans"/>
            </a:endParaRPr>
          </a:p>
          <a:p>
            <a:pPr>
              <a:lnSpc>
                <a:spcPts val="2400"/>
              </a:lnSpc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Veronica Partridge </a:t>
            </a:r>
            <a:r>
              <a:rPr lang="en-US" sz="2000" dirty="0" smtClean="0">
                <a:ea typeface="Gill Sans"/>
                <a:cs typeface="Gill Sans"/>
              </a:rPr>
              <a:t>	</a:t>
            </a:r>
          </a:p>
          <a:p>
            <a:pPr>
              <a:lnSpc>
                <a:spcPts val="2400"/>
              </a:lnSpc>
              <a:spcAft>
                <a:spcPts val="1200"/>
              </a:spcAft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Spencer Shelton</a:t>
            </a:r>
          </a:p>
          <a:p>
            <a:pPr>
              <a:lnSpc>
                <a:spcPts val="2400"/>
              </a:lnSpc>
              <a:spcAft>
                <a:spcPts val="300"/>
              </a:spcAft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</a:t>
            </a:r>
            <a:r>
              <a:rPr lang="en-US" sz="2000" u="sng" dirty="0" smtClean="0">
                <a:ea typeface="Gill Sans"/>
                <a:cs typeface="Gill Sans"/>
              </a:rPr>
              <a:t>Former members:</a:t>
            </a:r>
            <a:r>
              <a:rPr lang="en-US" sz="2000" dirty="0">
                <a:ea typeface="Gill Sans"/>
                <a:cs typeface="Gill Sans"/>
              </a:rPr>
              <a:t>	</a:t>
            </a:r>
            <a:endParaRPr lang="en-US" sz="2000" dirty="0" smtClean="0">
              <a:ea typeface="Gill Sans"/>
              <a:cs typeface="Gill Sans"/>
            </a:endParaRPr>
          </a:p>
          <a:p>
            <a:pPr>
              <a:lnSpc>
                <a:spcPts val="2400"/>
              </a:lnSpc>
              <a:spcAft>
                <a:spcPts val="300"/>
              </a:spcAft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Adam </a:t>
            </a:r>
            <a:r>
              <a:rPr lang="en-US" sz="2000" dirty="0" err="1" smtClean="0">
                <a:ea typeface="Gill Sans"/>
                <a:cs typeface="Gill Sans"/>
              </a:rPr>
              <a:t>Kosti</a:t>
            </a:r>
            <a:r>
              <a:rPr lang="en-US" sz="2000" dirty="0" smtClean="0">
                <a:ea typeface="Gill Sans"/>
                <a:cs typeface="Gill Sans"/>
              </a:rPr>
              <a:t> </a:t>
            </a:r>
          </a:p>
          <a:p>
            <a:pPr>
              <a:lnSpc>
                <a:spcPts val="2400"/>
              </a:lnSpc>
              <a:spcAft>
                <a:spcPts val="300"/>
              </a:spcAft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Derek Sung</a:t>
            </a:r>
          </a:p>
          <a:p>
            <a:pPr>
              <a:lnSpc>
                <a:spcPts val="2400"/>
              </a:lnSpc>
              <a:spcAft>
                <a:spcPts val="300"/>
              </a:spcAft>
              <a:tabLst>
                <a:tab pos="287338" algn="l"/>
              </a:tabLst>
            </a:pPr>
            <a:r>
              <a:rPr lang="en-US" sz="2000" dirty="0" smtClean="0">
                <a:ea typeface="Gill Sans"/>
                <a:cs typeface="Gill Sans"/>
              </a:rPr>
              <a:t>	</a:t>
            </a:r>
            <a:endParaRPr lang="en-US" sz="2000" dirty="0">
              <a:ea typeface="Gill Sans"/>
              <a:cs typeface="Gill San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52400" y="1143000"/>
            <a:ext cx="8864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6750" cy="639762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Acknowledgements</a:t>
            </a:r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17992</TotalTime>
  <Words>1487</Words>
  <Application>Microsoft Macintosh PowerPoint</Application>
  <PresentationFormat>On-screen Show (4:3)</PresentationFormat>
  <Paragraphs>290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Custom Design</vt:lpstr>
      <vt:lpstr>Breeze</vt:lpstr>
      <vt:lpstr>Cell differentiation and differentiation therapy in neuroblastoma</vt:lpstr>
      <vt:lpstr>Neuroblastoma is the 3rd most lethal childhood cancer</vt:lpstr>
      <vt:lpstr>Neuroblastoma is originated from neural crest cells</vt:lpstr>
      <vt:lpstr>Cell differentiation in neuroblastoma</vt:lpstr>
      <vt:lpstr>PowerPoint Presentation</vt:lpstr>
      <vt:lpstr>PowerPoint Presentation</vt:lpstr>
      <vt:lpstr>Differentiation agent Cis-retinoic acid (RA) is the standard of care for high-risk neuroblastoma</vt:lpstr>
      <vt:lpstr>Research goal and approach</vt:lpstr>
      <vt:lpstr>High-Content Screening (HCS)</vt:lpstr>
      <vt:lpstr>High-Content Screening (HCS)</vt:lpstr>
      <vt:lpstr>PowerPoint Presentation</vt:lpstr>
      <vt:lpstr>PowerPoint Presentation</vt:lpstr>
      <vt:lpstr>Results</vt:lpstr>
      <vt:lpstr>PowerPoint Presentation</vt:lpstr>
      <vt:lpstr>The HCS protocol of neurite outgrowth</vt:lpstr>
      <vt:lpstr>PowerPoint Presentation</vt:lpstr>
      <vt:lpstr>PowerPoint Presentation</vt:lpstr>
      <vt:lpstr>Results</vt:lpstr>
      <vt:lpstr>Results</vt:lpstr>
      <vt:lpstr>Results</vt:lpstr>
      <vt:lpstr>Results</vt:lpstr>
      <vt:lpstr>Results</vt:lpstr>
      <vt:lpstr>Q: miR-506-3p in neuroblastoma tumorigenesis?</vt:lpstr>
      <vt:lpstr>Q: miR-506-3p in neuroblastoma tumorigenesis?</vt:lpstr>
      <vt:lpstr>Summary</vt:lpstr>
      <vt:lpstr>Outline</vt:lpstr>
      <vt:lpstr>Natural products as a source of anti-cancer drugs</vt:lpstr>
      <vt:lpstr>Results</vt:lpstr>
      <vt:lpstr>Outline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Wright, Kim</dc:creator>
  <cp:lastModifiedBy>Liqin Du</cp:lastModifiedBy>
  <cp:revision>1009</cp:revision>
  <cp:lastPrinted>2014-09-23T17:44:38Z</cp:lastPrinted>
  <dcterms:created xsi:type="dcterms:W3CDTF">2012-07-11T19:39:19Z</dcterms:created>
  <dcterms:modified xsi:type="dcterms:W3CDTF">2016-08-08T18:00:04Z</dcterms:modified>
</cp:coreProperties>
</file>