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65" r:id="rId2"/>
    <p:sldId id="267" r:id="rId3"/>
    <p:sldId id="266" r:id="rId4"/>
    <p:sldId id="258" r:id="rId5"/>
    <p:sldId id="259" r:id="rId6"/>
    <p:sldId id="260" r:id="rId7"/>
    <p:sldId id="261" r:id="rId8"/>
    <p:sldId id="262" r:id="rId9"/>
    <p:sldId id="263" r:id="rId10"/>
    <p:sldId id="264" r:id="rId11"/>
    <p:sldId id="268"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10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8EAB001-2DE3-4451-8658-3272FA5B93E4}" type="datetimeFigureOut">
              <a:rPr lang="en-US" smtClean="0"/>
              <a:pPr/>
              <a:t>10/13/2014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AE4A507-231E-4054-BA48-B5C01893A182}" type="slidenum">
              <a:rPr lang="en-US" smtClean="0"/>
              <a:pPr/>
              <a:t>‹#›</a:t>
            </a:fld>
            <a:endParaRPr lang="en-US"/>
          </a:p>
        </p:txBody>
      </p:sp>
    </p:spTree>
    <p:extLst>
      <p:ext uri="{BB962C8B-B14F-4D97-AF65-F5344CB8AC3E}">
        <p14:creationId xmlns:p14="http://schemas.microsoft.com/office/powerpoint/2010/main" xmlns="" val="1252348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Cost anywhere from one to eight billion dollars annually</a:t>
            </a:r>
            <a:endParaRPr lang="en-US" dirty="0"/>
          </a:p>
        </p:txBody>
      </p:sp>
      <p:sp>
        <p:nvSpPr>
          <p:cNvPr id="4" name="Slide Number Placeholder 3"/>
          <p:cNvSpPr>
            <a:spLocks noGrp="1"/>
          </p:cNvSpPr>
          <p:nvPr>
            <p:ph type="sldNum" sz="quarter" idx="10"/>
          </p:nvPr>
        </p:nvSpPr>
        <p:spPr/>
        <p:txBody>
          <a:bodyPr/>
          <a:lstStyle/>
          <a:p>
            <a:fld id="{6AE4A507-231E-4054-BA48-B5C01893A182}" type="slidenum">
              <a:rPr lang="en-US" smtClean="0"/>
              <a:pPr/>
              <a:t>5</a:t>
            </a:fld>
            <a:endParaRPr lang="en-US"/>
          </a:p>
        </p:txBody>
      </p:sp>
    </p:spTree>
    <p:extLst>
      <p:ext uri="{BB962C8B-B14F-4D97-AF65-F5344CB8AC3E}">
        <p14:creationId xmlns:p14="http://schemas.microsoft.com/office/powerpoint/2010/main" xmlns="" val="20016026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0F28582-2F23-4C5B-BF3A-A6BE19299C90}" type="datetimeFigureOut">
              <a:rPr lang="en-US" smtClean="0"/>
              <a:pPr/>
              <a:t>10/13/2014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B539FC-DCAD-4D16-8620-5BB15C5D4656}" type="slidenum">
              <a:rPr lang="en-US" smtClean="0"/>
              <a:pPr/>
              <a:t>‹#›</a:t>
            </a:fld>
            <a:endParaRPr lang="en-US"/>
          </a:p>
        </p:txBody>
      </p:sp>
    </p:spTree>
    <p:extLst>
      <p:ext uri="{BB962C8B-B14F-4D97-AF65-F5344CB8AC3E}">
        <p14:creationId xmlns:p14="http://schemas.microsoft.com/office/powerpoint/2010/main" xmlns="" val="29466078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F28582-2F23-4C5B-BF3A-A6BE19299C90}" type="datetimeFigureOut">
              <a:rPr lang="en-US" smtClean="0"/>
              <a:pPr/>
              <a:t>10/13/2014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B539FC-DCAD-4D16-8620-5BB15C5D4656}" type="slidenum">
              <a:rPr lang="en-US" smtClean="0"/>
              <a:pPr/>
              <a:t>‹#›</a:t>
            </a:fld>
            <a:endParaRPr lang="en-US"/>
          </a:p>
        </p:txBody>
      </p:sp>
    </p:spTree>
    <p:extLst>
      <p:ext uri="{BB962C8B-B14F-4D97-AF65-F5344CB8AC3E}">
        <p14:creationId xmlns:p14="http://schemas.microsoft.com/office/powerpoint/2010/main" xmlns="" val="15478427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0F28582-2F23-4C5B-BF3A-A6BE19299C90}" type="datetimeFigureOut">
              <a:rPr lang="en-US" smtClean="0"/>
              <a:pPr/>
              <a:t>10/13/2014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B539FC-DCAD-4D16-8620-5BB15C5D4656}" type="slidenum">
              <a:rPr lang="en-US" smtClean="0"/>
              <a:pPr/>
              <a:t>‹#›</a:t>
            </a:fld>
            <a:endParaRPr lang="en-US"/>
          </a:p>
        </p:txBody>
      </p:sp>
    </p:spTree>
    <p:extLst>
      <p:ext uri="{BB962C8B-B14F-4D97-AF65-F5344CB8AC3E}">
        <p14:creationId xmlns:p14="http://schemas.microsoft.com/office/powerpoint/2010/main" xmlns="" val="2620911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0F28582-2F23-4C5B-BF3A-A6BE19299C90}" type="datetimeFigureOut">
              <a:rPr lang="en-US" smtClean="0"/>
              <a:pPr/>
              <a:t>10/13/2014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B539FC-DCAD-4D16-8620-5BB15C5D4656}" type="slidenum">
              <a:rPr lang="en-US" smtClean="0"/>
              <a:pPr/>
              <a:t>‹#›</a:t>
            </a:fld>
            <a:endParaRPr lang="en-US"/>
          </a:p>
        </p:txBody>
      </p:sp>
    </p:spTree>
    <p:extLst>
      <p:ext uri="{BB962C8B-B14F-4D97-AF65-F5344CB8AC3E}">
        <p14:creationId xmlns:p14="http://schemas.microsoft.com/office/powerpoint/2010/main" xmlns="" val="14182145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0F28582-2F23-4C5B-BF3A-A6BE19299C90}" type="datetimeFigureOut">
              <a:rPr lang="en-US" smtClean="0"/>
              <a:pPr/>
              <a:t>10/13/2014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BB539FC-DCAD-4D16-8620-5BB15C5D4656}" type="slidenum">
              <a:rPr lang="en-US" smtClean="0"/>
              <a:pPr/>
              <a:t>‹#›</a:t>
            </a:fld>
            <a:endParaRPr lang="en-US"/>
          </a:p>
        </p:txBody>
      </p:sp>
    </p:spTree>
    <p:extLst>
      <p:ext uri="{BB962C8B-B14F-4D97-AF65-F5344CB8AC3E}">
        <p14:creationId xmlns:p14="http://schemas.microsoft.com/office/powerpoint/2010/main" xmlns="" val="17570496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0F28582-2F23-4C5B-BF3A-A6BE19299C90}" type="datetimeFigureOut">
              <a:rPr lang="en-US" smtClean="0"/>
              <a:pPr/>
              <a:t>10/13/2014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BB539FC-DCAD-4D16-8620-5BB15C5D4656}" type="slidenum">
              <a:rPr lang="en-US" smtClean="0"/>
              <a:pPr/>
              <a:t>‹#›</a:t>
            </a:fld>
            <a:endParaRPr lang="en-US"/>
          </a:p>
        </p:txBody>
      </p:sp>
    </p:spTree>
    <p:extLst>
      <p:ext uri="{BB962C8B-B14F-4D97-AF65-F5344CB8AC3E}">
        <p14:creationId xmlns:p14="http://schemas.microsoft.com/office/powerpoint/2010/main" xmlns="" val="22576666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F28582-2F23-4C5B-BF3A-A6BE19299C90}" type="datetimeFigureOut">
              <a:rPr lang="en-US" smtClean="0"/>
              <a:pPr/>
              <a:t>10/13/2014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BB539FC-DCAD-4D16-8620-5BB15C5D4656}" type="slidenum">
              <a:rPr lang="en-US" smtClean="0"/>
              <a:pPr/>
              <a:t>‹#›</a:t>
            </a:fld>
            <a:endParaRPr lang="en-US"/>
          </a:p>
        </p:txBody>
      </p:sp>
    </p:spTree>
    <p:extLst>
      <p:ext uri="{BB962C8B-B14F-4D97-AF65-F5344CB8AC3E}">
        <p14:creationId xmlns:p14="http://schemas.microsoft.com/office/powerpoint/2010/main" xmlns="" val="14153053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F28582-2F23-4C5B-BF3A-A6BE19299C90}" type="datetimeFigureOut">
              <a:rPr lang="en-US" smtClean="0"/>
              <a:pPr/>
              <a:t>10/13/2014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B539FC-DCAD-4D16-8620-5BB15C5D4656}" type="slidenum">
              <a:rPr lang="en-US" smtClean="0"/>
              <a:pPr/>
              <a:t>‹#›</a:t>
            </a:fld>
            <a:endParaRPr lang="en-US"/>
          </a:p>
        </p:txBody>
      </p:sp>
    </p:spTree>
    <p:extLst>
      <p:ext uri="{BB962C8B-B14F-4D97-AF65-F5344CB8AC3E}">
        <p14:creationId xmlns:p14="http://schemas.microsoft.com/office/powerpoint/2010/main" xmlns="" val="9103369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F28582-2F23-4C5B-BF3A-A6BE19299C90}" type="datetimeFigureOut">
              <a:rPr lang="en-US" smtClean="0"/>
              <a:pPr/>
              <a:t>10/13/2014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B539FC-DCAD-4D16-8620-5BB15C5D4656}" type="slidenum">
              <a:rPr lang="en-US" smtClean="0"/>
              <a:pPr/>
              <a:t>‹#›</a:t>
            </a:fld>
            <a:endParaRPr lang="en-US"/>
          </a:p>
        </p:txBody>
      </p:sp>
    </p:spTree>
    <p:extLst>
      <p:ext uri="{BB962C8B-B14F-4D97-AF65-F5344CB8AC3E}">
        <p14:creationId xmlns:p14="http://schemas.microsoft.com/office/powerpoint/2010/main" xmlns="" val="12789209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F28582-2F23-4C5B-BF3A-A6BE19299C90}" type="datetimeFigureOut">
              <a:rPr lang="en-US" smtClean="0"/>
              <a:pPr/>
              <a:t>10/13/2014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B539FC-DCAD-4D16-8620-5BB15C5D4656}" type="slidenum">
              <a:rPr lang="en-US" smtClean="0"/>
              <a:pPr/>
              <a:t>‹#›</a:t>
            </a:fld>
            <a:endParaRPr lang="en-US"/>
          </a:p>
        </p:txBody>
      </p:sp>
    </p:spTree>
    <p:extLst>
      <p:ext uri="{BB962C8B-B14F-4D97-AF65-F5344CB8AC3E}">
        <p14:creationId xmlns:p14="http://schemas.microsoft.com/office/powerpoint/2010/main" xmlns="" val="31291146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F28582-2F23-4C5B-BF3A-A6BE19299C90}" type="datetimeFigureOut">
              <a:rPr lang="en-US" smtClean="0"/>
              <a:pPr/>
              <a:t>10/13/2014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B539FC-DCAD-4D16-8620-5BB15C5D4656}" type="slidenum">
              <a:rPr lang="en-US" smtClean="0"/>
              <a:pPr/>
              <a:t>‹#›</a:t>
            </a:fld>
            <a:endParaRPr lang="en-US"/>
          </a:p>
        </p:txBody>
      </p:sp>
    </p:spTree>
    <p:extLst>
      <p:ext uri="{BB962C8B-B14F-4D97-AF65-F5344CB8AC3E}">
        <p14:creationId xmlns:p14="http://schemas.microsoft.com/office/powerpoint/2010/main" xmlns="" val="3273459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F28582-2F23-4C5B-BF3A-A6BE19299C90}" type="datetimeFigureOut">
              <a:rPr lang="en-US" smtClean="0"/>
              <a:pPr/>
              <a:t>10/13/2014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B539FC-DCAD-4D16-8620-5BB15C5D4656}" type="slidenum">
              <a:rPr lang="en-US" smtClean="0"/>
              <a:pPr/>
              <a:t>‹#›</a:t>
            </a:fld>
            <a:endParaRPr lang="en-US"/>
          </a:p>
        </p:txBody>
      </p:sp>
    </p:spTree>
    <p:extLst>
      <p:ext uri="{BB962C8B-B14F-4D97-AF65-F5344CB8AC3E}">
        <p14:creationId xmlns:p14="http://schemas.microsoft.com/office/powerpoint/2010/main" xmlns="" val="23494736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11.xml.rels><?xml version="1.0" encoding="UTF-8" standalone="yes"?>
<Relationships xmlns="http://schemas.openxmlformats.org/package/2006/relationships"><Relationship Id="rId3" Type="http://schemas.openxmlformats.org/officeDocument/2006/relationships/hyperlink" Target="http://www.conferenceseries.com/" TargetMode="External"/><Relationship Id="rId2" Type="http://schemas.openxmlformats.org/officeDocument/2006/relationships/hyperlink" Target="http://www.omicsgroup.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428625"/>
            <a:ext cx="8186737" cy="1143000"/>
          </a:xfrm>
          <a:ln w="3175"/>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b="1"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xfrm>
            <a:off x="457200" y="1600200"/>
            <a:ext cx="8218488" cy="4924425"/>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normAutofit/>
          </a:bodyPr>
          <a:lstStyle/>
          <a:p>
            <a:pPr algn="just">
              <a:buFont typeface="Arial" charset="0"/>
              <a:buNone/>
              <a:defRPr/>
            </a:pPr>
            <a:r>
              <a:rPr lang="en-US" sz="2000" dirty="0" smtClean="0">
                <a:latin typeface="+mj-lt"/>
              </a:rPr>
              <a:t>      OMICS Group International is an amalgamation of </a:t>
            </a:r>
            <a:r>
              <a:rPr lang="en-US" sz="2000" dirty="0" smtClean="0">
                <a:latin typeface="+mj-lt"/>
                <a:hlinkClick r:id="rId2" tooltip="Open Access publications"/>
              </a:rPr>
              <a:t>Open Access publications</a:t>
            </a:r>
            <a:r>
              <a:rPr lang="en-US" sz="2000" dirty="0" smtClean="0">
                <a:latin typeface="+mj-lt"/>
              </a:rPr>
              <a:t> and worldwide international science conferences and events. Established in the year 2007 with the sole aim of making the information on Sciences and technology ‘Open Access’, OMICS Group publishes 400 online open access </a:t>
            </a:r>
            <a:r>
              <a:rPr lang="en-US" sz="2000" dirty="0" smtClean="0">
                <a:latin typeface="+mj-lt"/>
                <a:hlinkClick r:id="rId3" tooltip="scholarly journals"/>
              </a:rPr>
              <a:t>scholarly journals</a:t>
            </a:r>
            <a:r>
              <a:rPr lang="en-US" sz="2000" dirty="0" smtClean="0">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dirty="0" smtClean="0">
                <a:latin typeface="+mj-lt"/>
                <a:hlinkClick r:id="rId4" tooltip="International conferences"/>
              </a:rPr>
              <a:t>International conferences</a:t>
            </a:r>
            <a:r>
              <a:rPr lang="en-US" sz="2000" dirty="0" smtClean="0">
                <a:latin typeface="+mj-lt"/>
              </a:rPr>
              <a:t> annually across the globe, where knowledge transfer takes place through debates, round table discussions, poster presentations, workshops, symposia and exhibitions</a:t>
            </a:r>
            <a:r>
              <a:rPr lang="en-US" sz="1800" dirty="0" smtClean="0">
                <a:latin typeface="+mj-lt"/>
              </a:rPr>
              <a:t>.</a:t>
            </a:r>
            <a:endParaRPr lang="en-US" sz="1800" dirty="0">
              <a:latin typeface="+mj-lt"/>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29600" cy="1143000"/>
          </a:xfrm>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571500" y="1571625"/>
            <a:ext cx="7972425" cy="44831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normAutofit/>
          </a:bodyPr>
          <a:lstStyle/>
          <a:p>
            <a:pPr algn="just">
              <a:buFont typeface="Arial" charset="0"/>
              <a:buNone/>
              <a:defRPr/>
            </a:pPr>
            <a:r>
              <a:rPr lang="en-US" sz="2000" dirty="0" smtClean="0">
                <a:latin typeface="+mj-lt"/>
              </a:rPr>
              <a:t>     OMICS Group International is a pioneer and leading science event organizer, which publishes around 400 open access journals and conducts over 300 Medical, Clinical, Engineering, Life Sciences, </a:t>
            </a:r>
            <a:r>
              <a:rPr lang="en-US" sz="2000" dirty="0" err="1" smtClean="0">
                <a:latin typeface="+mj-lt"/>
              </a:rPr>
              <a:t>Phrama</a:t>
            </a:r>
            <a:r>
              <a:rPr lang="en-US" sz="2000" dirty="0" smtClean="0">
                <a:latin typeface="+mj-lt"/>
              </a:rPr>
              <a:t> scientific conferences all over the globe annually with the support of more than 1000 scientific associations and 30,000 editorial board members and 3.5 million followers to its credit.</a:t>
            </a:r>
            <a:br>
              <a:rPr lang="en-US" sz="2000" dirty="0" smtClean="0">
                <a:latin typeface="+mj-lt"/>
              </a:rPr>
            </a:br>
            <a:endParaRPr lang="en-US" sz="2000" dirty="0" smtClean="0">
              <a:latin typeface="+mj-lt"/>
            </a:endParaRPr>
          </a:p>
          <a:p>
            <a:pPr algn="just">
              <a:buFont typeface="Arial" charset="0"/>
              <a:buNone/>
              <a:defRPr/>
            </a:pPr>
            <a:r>
              <a:rPr lang="en-US" sz="2000" dirty="0" smtClean="0">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sz="2000" dirty="0" err="1" smtClean="0">
                <a:latin typeface="+mj-lt"/>
              </a:rPr>
              <a:t>Bengaluru</a:t>
            </a:r>
            <a:r>
              <a:rPr lang="en-US" sz="2000" dirty="0" smtClean="0">
                <a:latin typeface="+mj-lt"/>
              </a:rPr>
              <a:t> and Mumbai.</a:t>
            </a:r>
          </a:p>
          <a:p>
            <a:pPr>
              <a:defRPr/>
            </a:pPr>
            <a:endParaRPr lang="en-US" dirty="0"/>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2000"/>
            <a:ext cx="7772400" cy="1470025"/>
          </a:xfrm>
        </p:spPr>
        <p:txBody>
          <a:bodyPr/>
          <a:lstStyle/>
          <a:p>
            <a:r>
              <a:rPr lang="en-US" dirty="0" smtClean="0"/>
              <a:t>Have We Done All We Can Do?</a:t>
            </a:r>
            <a:endParaRPr lang="en-US" dirty="0"/>
          </a:p>
        </p:txBody>
      </p:sp>
      <p:sp>
        <p:nvSpPr>
          <p:cNvPr id="3" name="Subtitle 2"/>
          <p:cNvSpPr>
            <a:spLocks noGrp="1"/>
          </p:cNvSpPr>
          <p:nvPr>
            <p:ph type="subTitle" idx="1"/>
          </p:nvPr>
        </p:nvSpPr>
        <p:spPr/>
        <p:txBody>
          <a:bodyPr/>
          <a:lstStyle/>
          <a:p>
            <a:endParaRPr lang="en-US" dirty="0"/>
          </a:p>
        </p:txBody>
      </p:sp>
      <p:pic>
        <p:nvPicPr>
          <p:cNvPr id="4" name="Content Placeholder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rot="16200000">
            <a:off x="2346556" y="1006244"/>
            <a:ext cx="4450888" cy="6553200"/>
          </a:xfrm>
          <a:prstGeom prst="rect">
            <a:avLst/>
          </a:prstGeom>
        </p:spPr>
      </p:pic>
    </p:spTree>
    <p:extLst>
      <p:ext uri="{BB962C8B-B14F-4D97-AF65-F5344CB8AC3E}">
        <p14:creationId xmlns:p14="http://schemas.microsoft.com/office/powerpoint/2010/main" xmlns="" val="41294953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Facts !</a:t>
            </a:r>
            <a:endParaRPr lang="en-US" dirty="0"/>
          </a:p>
        </p:txBody>
      </p:sp>
      <p:sp>
        <p:nvSpPr>
          <p:cNvPr id="3" name="Content Placeholder 2"/>
          <p:cNvSpPr>
            <a:spLocks noGrp="1"/>
          </p:cNvSpPr>
          <p:nvPr>
            <p:ph idx="1"/>
          </p:nvPr>
        </p:nvSpPr>
        <p:spPr/>
        <p:txBody>
          <a:bodyPr>
            <a:normAutofit fontScale="85000" lnSpcReduction="20000"/>
          </a:bodyPr>
          <a:lstStyle/>
          <a:p>
            <a:r>
              <a:rPr lang="en-US" b="1" dirty="0" smtClean="0"/>
              <a:t>2012</a:t>
            </a:r>
            <a:r>
              <a:rPr lang="en-US" dirty="0" smtClean="0"/>
              <a:t/>
            </a:r>
            <a:br>
              <a:rPr lang="en-US" dirty="0" smtClean="0"/>
            </a:br>
            <a:r>
              <a:rPr lang="en-US" dirty="0" smtClean="0"/>
              <a:t>• Women Killed: 114</a:t>
            </a:r>
            <a:br>
              <a:rPr lang="en-US" dirty="0" smtClean="0"/>
            </a:br>
            <a:r>
              <a:rPr lang="en-US" dirty="0" smtClean="0"/>
              <a:t>• Family violence incidents: 188,992</a:t>
            </a:r>
            <a:br>
              <a:rPr lang="en-US" dirty="0" smtClean="0"/>
            </a:br>
            <a:r>
              <a:rPr lang="en-US" dirty="0" smtClean="0"/>
              <a:t>• Adults sheltered: 11,994</a:t>
            </a:r>
            <a:br>
              <a:rPr lang="en-US" dirty="0" smtClean="0"/>
            </a:br>
            <a:r>
              <a:rPr lang="en-US" dirty="0" smtClean="0"/>
              <a:t>• Children sheltered: 14,534</a:t>
            </a:r>
            <a:br>
              <a:rPr lang="en-US" dirty="0" smtClean="0"/>
            </a:br>
            <a:r>
              <a:rPr lang="en-US" dirty="0" smtClean="0"/>
              <a:t>• Adults receiving nonresidential services (i.e., counseling, legal advocacy, etc.): 36,831</a:t>
            </a:r>
            <a:br>
              <a:rPr lang="en-US" dirty="0" smtClean="0"/>
            </a:br>
            <a:r>
              <a:rPr lang="en-US" dirty="0" smtClean="0"/>
              <a:t>• Children receiving nonresidential services: 15,694</a:t>
            </a:r>
            <a:br>
              <a:rPr lang="en-US" dirty="0" smtClean="0"/>
            </a:br>
            <a:r>
              <a:rPr lang="en-US" dirty="0" smtClean="0"/>
              <a:t>• Adults denied shelter (due to lack of space): 26.2%</a:t>
            </a:r>
            <a:br>
              <a:rPr lang="en-US" dirty="0" smtClean="0"/>
            </a:br>
            <a:r>
              <a:rPr lang="en-US" dirty="0" smtClean="0"/>
              <a:t>• Hotline calls answered: 191,301</a:t>
            </a:r>
          </a:p>
          <a:p>
            <a:pPr marL="0" indent="0">
              <a:buNone/>
            </a:pPr>
            <a:endParaRPr lang="en-US" dirty="0" smtClean="0"/>
          </a:p>
          <a:p>
            <a:r>
              <a:rPr lang="en-US" sz="2400" dirty="0" smtClean="0"/>
              <a:t>(Texas Council on Family Violence)</a:t>
            </a:r>
            <a:endParaRPr lang="en-US" sz="2400" dirty="0"/>
          </a:p>
        </p:txBody>
      </p:sp>
      <p:pic>
        <p:nvPicPr>
          <p:cNvPr id="4" name="Picture 7" descr="MPj01460330000[1]"/>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a:xfrm>
            <a:off x="5029200" y="5029200"/>
            <a:ext cx="3429000" cy="1371600"/>
          </a:xfrm>
          <a:prstGeom prst="rect">
            <a:avLst/>
          </a:prstGeom>
        </p:spPr>
      </p:pic>
    </p:spTree>
    <p:extLst>
      <p:ext uri="{BB962C8B-B14F-4D97-AF65-F5344CB8AC3E}">
        <p14:creationId xmlns:p14="http://schemas.microsoft.com/office/powerpoint/2010/main" xmlns="" val="3182755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Affects on Community</a:t>
            </a:r>
            <a:endParaRPr lang="en-US" dirty="0"/>
          </a:p>
        </p:txBody>
      </p:sp>
      <p:sp>
        <p:nvSpPr>
          <p:cNvPr id="3" name="Content Placeholder 2"/>
          <p:cNvSpPr>
            <a:spLocks noGrp="1"/>
          </p:cNvSpPr>
          <p:nvPr>
            <p:ph idx="1"/>
          </p:nvPr>
        </p:nvSpPr>
        <p:spPr/>
        <p:txBody>
          <a:bodyPr/>
          <a:lstStyle/>
          <a:p>
            <a:r>
              <a:rPr lang="en-US" dirty="0" smtClean="0"/>
              <a:t>Drains our resources:</a:t>
            </a:r>
          </a:p>
          <a:p>
            <a:pPr lvl="1"/>
            <a:r>
              <a:rPr lang="en-US" dirty="0" smtClean="0"/>
              <a:t>Private business</a:t>
            </a:r>
          </a:p>
          <a:p>
            <a:pPr lvl="1"/>
            <a:r>
              <a:rPr lang="en-US" dirty="0" smtClean="0"/>
              <a:t>Agencies</a:t>
            </a:r>
          </a:p>
          <a:p>
            <a:pPr lvl="1"/>
            <a:r>
              <a:rPr lang="en-US" dirty="0" smtClean="0"/>
              <a:t>Government</a:t>
            </a:r>
          </a:p>
          <a:p>
            <a:pPr lvl="1"/>
            <a:r>
              <a:rPr lang="en-US" dirty="0" smtClean="0"/>
              <a:t>Community Groups</a:t>
            </a:r>
          </a:p>
          <a:p>
            <a:pPr lvl="1"/>
            <a:r>
              <a:rPr lang="en-US" dirty="0" smtClean="0"/>
              <a:t>Individual Resources</a:t>
            </a:r>
          </a:p>
          <a:p>
            <a:pPr marL="457200" lvl="1" indent="0">
              <a:buNone/>
            </a:pPr>
            <a:endParaRPr lang="en-US" dirty="0"/>
          </a:p>
          <a:p>
            <a:pPr lvl="1"/>
            <a:endParaRPr lang="en-US" dirty="0" smtClean="0"/>
          </a:p>
        </p:txBody>
      </p:sp>
    </p:spTree>
    <p:extLst>
      <p:ext uri="{BB962C8B-B14F-4D97-AF65-F5344CB8AC3E}">
        <p14:creationId xmlns:p14="http://schemas.microsoft.com/office/powerpoint/2010/main" xmlns="" val="14924239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Affects Individuals</a:t>
            </a:r>
            <a:endParaRPr lang="en-US" dirty="0"/>
          </a:p>
        </p:txBody>
      </p:sp>
      <p:sp>
        <p:nvSpPr>
          <p:cNvPr id="3" name="Content Placeholder 2"/>
          <p:cNvSpPr>
            <a:spLocks noGrp="1"/>
          </p:cNvSpPr>
          <p:nvPr>
            <p:ph idx="1"/>
          </p:nvPr>
        </p:nvSpPr>
        <p:spPr/>
        <p:txBody>
          <a:bodyPr/>
          <a:lstStyle/>
          <a:p>
            <a:r>
              <a:rPr lang="en-US" dirty="0" smtClean="0"/>
              <a:t>Pain</a:t>
            </a:r>
          </a:p>
          <a:p>
            <a:r>
              <a:rPr lang="en-US" dirty="0" smtClean="0"/>
              <a:t>Hospitalization</a:t>
            </a:r>
          </a:p>
          <a:p>
            <a:r>
              <a:rPr lang="en-US" dirty="0" smtClean="0"/>
              <a:t>Family and children</a:t>
            </a:r>
          </a:p>
          <a:p>
            <a:r>
              <a:rPr lang="en-US" dirty="0" smtClean="0"/>
              <a:t>Job</a:t>
            </a:r>
          </a:p>
          <a:p>
            <a:r>
              <a:rPr lang="en-US" dirty="0" smtClean="0"/>
              <a:t>Pets</a:t>
            </a:r>
          </a:p>
          <a:p>
            <a:r>
              <a:rPr lang="en-US" dirty="0" smtClean="0"/>
              <a:t>Home</a:t>
            </a:r>
          </a:p>
          <a:p>
            <a:r>
              <a:rPr lang="en-US" dirty="0" smtClean="0"/>
              <a:t>Fear</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495800" y="3657600"/>
            <a:ext cx="3886200" cy="2590800"/>
          </a:xfrm>
          <a:prstGeom prst="rect">
            <a:avLst/>
          </a:prstGeom>
        </p:spPr>
      </p:pic>
      <p:pic>
        <p:nvPicPr>
          <p:cNvPr id="5" name="Picture 2" descr="C:\Documents and Settings\krh6879\My Documents\My Pictures\lulo0002[1].jpg"/>
          <p:cNvPicPr>
            <a:picLocks noChangeAspect="1" noChangeArrowheads="1"/>
          </p:cNvPicPr>
          <p:nvPr/>
        </p:nvPicPr>
        <p:blipFill>
          <a:blip r:embed="rId3" cstate="print"/>
          <a:srcRect/>
          <a:stretch>
            <a:fillRect/>
          </a:stretch>
        </p:blipFill>
        <p:spPr bwMode="auto">
          <a:xfrm>
            <a:off x="4724400" y="1600200"/>
            <a:ext cx="3124200" cy="1828800"/>
          </a:xfrm>
          <a:prstGeom prst="rect">
            <a:avLst/>
          </a:prstGeom>
          <a:noFill/>
        </p:spPr>
      </p:pic>
    </p:spTree>
    <p:extLst>
      <p:ext uri="{BB962C8B-B14F-4D97-AF65-F5344CB8AC3E}">
        <p14:creationId xmlns:p14="http://schemas.microsoft.com/office/powerpoint/2010/main" xmlns="" val="33827826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229600" cy="1143000"/>
          </a:xfrm>
        </p:spPr>
        <p:txBody>
          <a:bodyPr/>
          <a:lstStyle/>
          <a:p>
            <a:r>
              <a:rPr lang="en-US" dirty="0" smtClean="0"/>
              <a:t>Our Responsibility</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Recognition</a:t>
            </a:r>
          </a:p>
          <a:p>
            <a:r>
              <a:rPr lang="en-US" dirty="0" smtClean="0"/>
              <a:t>Communication</a:t>
            </a:r>
          </a:p>
          <a:p>
            <a:r>
              <a:rPr lang="en-US" dirty="0" smtClean="0"/>
              <a:t>Validation</a:t>
            </a:r>
          </a:p>
          <a:p>
            <a:r>
              <a:rPr lang="en-US" dirty="0" smtClean="0"/>
              <a:t>Education</a:t>
            </a:r>
          </a:p>
          <a:p>
            <a:r>
              <a:rPr lang="en-US" dirty="0" smtClean="0"/>
              <a:t>Documentation</a:t>
            </a:r>
          </a:p>
          <a:p>
            <a:r>
              <a:rPr lang="en-US" dirty="0" smtClean="0"/>
              <a:t>Evidence Collection</a:t>
            </a:r>
          </a:p>
          <a:p>
            <a:r>
              <a:rPr lang="en-US" dirty="0" smtClean="0"/>
              <a:t>Safety</a:t>
            </a:r>
          </a:p>
          <a:p>
            <a:r>
              <a:rPr lang="en-US" dirty="0" smtClean="0"/>
              <a:t>Collaboration and Referrals</a:t>
            </a:r>
          </a:p>
          <a:p>
            <a:r>
              <a:rPr lang="en-US" dirty="0" smtClean="0"/>
              <a:t>Be A Voice</a:t>
            </a:r>
          </a:p>
        </p:txBody>
      </p:sp>
      <p:pic>
        <p:nvPicPr>
          <p:cNvPr id="4" name="Picture 2" descr="C:\Documents and Settings\krh6879\My Documents\My Pictures\photocritique_8[1].JPG"/>
          <p:cNvPicPr>
            <a:picLocks noChangeAspect="1" noChangeArrowheads="1"/>
          </p:cNvPicPr>
          <p:nvPr/>
        </p:nvPicPr>
        <p:blipFill>
          <a:blip r:embed="rId2" cstate="print"/>
          <a:srcRect l="5556" r="5556"/>
          <a:stretch>
            <a:fillRect/>
          </a:stretch>
        </p:blipFill>
        <p:spPr bwMode="auto">
          <a:xfrm>
            <a:off x="5504656" y="1143000"/>
            <a:ext cx="2630488" cy="2667000"/>
          </a:xfrm>
          <a:prstGeom prst="rect">
            <a:avLst/>
          </a:prstGeom>
          <a:noFill/>
        </p:spPr>
      </p:pic>
      <p:pic>
        <p:nvPicPr>
          <p:cNvPr id="6" name="Picture 2" descr="C:\Documents and Settings\krh6879\My Documents\My Pictures\IMG_2251.JPG"/>
          <p:cNvPicPr>
            <a:picLocks noChangeAspect="1" noChangeArrowheads="1"/>
          </p:cNvPicPr>
          <p:nvPr/>
        </p:nvPicPr>
        <p:blipFill>
          <a:blip r:embed="rId3" cstate="print"/>
          <a:srcRect l="5556" r="5556"/>
          <a:stretch>
            <a:fillRect/>
          </a:stretch>
        </p:blipFill>
        <p:spPr bwMode="auto">
          <a:xfrm>
            <a:off x="5181600" y="3810000"/>
            <a:ext cx="3276600" cy="2740024"/>
          </a:xfrm>
          <a:prstGeom prst="rect">
            <a:avLst/>
          </a:prstGeom>
          <a:noFill/>
        </p:spPr>
      </p:pic>
    </p:spTree>
    <p:extLst>
      <p:ext uri="{BB962C8B-B14F-4D97-AF65-F5344CB8AC3E}">
        <p14:creationId xmlns:p14="http://schemas.microsoft.com/office/powerpoint/2010/main" xmlns="" val="35418161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More Can We Do?</a:t>
            </a:r>
            <a:br>
              <a:rPr lang="en-US" dirty="0" smtClean="0"/>
            </a:br>
            <a:endParaRPr lang="en-US" dirty="0"/>
          </a:p>
        </p:txBody>
      </p:sp>
      <p:sp>
        <p:nvSpPr>
          <p:cNvPr id="3" name="Content Placeholder 2"/>
          <p:cNvSpPr>
            <a:spLocks noGrp="1"/>
          </p:cNvSpPr>
          <p:nvPr>
            <p:ph idx="1"/>
          </p:nvPr>
        </p:nvSpPr>
        <p:spPr/>
        <p:txBody>
          <a:bodyPr/>
          <a:lstStyle/>
          <a:p>
            <a:r>
              <a:rPr lang="en-US" dirty="0" smtClean="0"/>
              <a:t>Financial Support</a:t>
            </a:r>
          </a:p>
          <a:p>
            <a:r>
              <a:rPr lang="en-US" dirty="0" smtClean="0"/>
              <a:t>Training Programs</a:t>
            </a:r>
          </a:p>
          <a:p>
            <a:r>
              <a:rPr lang="en-US" dirty="0" smtClean="0"/>
              <a:t>Enforcement of Existing Laws</a:t>
            </a:r>
          </a:p>
          <a:p>
            <a:r>
              <a:rPr lang="en-US" dirty="0" smtClean="0"/>
              <a:t>Private Business</a:t>
            </a:r>
          </a:p>
          <a:p>
            <a:r>
              <a:rPr lang="en-US" dirty="0" smtClean="0"/>
              <a:t>Government</a:t>
            </a:r>
          </a:p>
          <a:p>
            <a:r>
              <a:rPr lang="en-US" dirty="0" smtClean="0"/>
              <a:t>Community</a:t>
            </a:r>
            <a:endParaRPr lang="en-US" dirty="0"/>
          </a:p>
        </p:txBody>
      </p:sp>
      <p:pic>
        <p:nvPicPr>
          <p:cNvPr id="4" name="Picture 2" descr="C:\Documents and Settings\krh6879\My Documents\My Pictures\BrazilAssault_062.JPG"/>
          <p:cNvPicPr>
            <a:picLocks noChangeAspect="1" noChangeArrowheads="1"/>
          </p:cNvPicPr>
          <p:nvPr/>
        </p:nvPicPr>
        <p:blipFill>
          <a:blip r:embed="rId2" cstate="print"/>
          <a:srcRect l="5556" r="5556"/>
          <a:stretch>
            <a:fillRect/>
          </a:stretch>
        </p:blipFill>
        <p:spPr bwMode="auto">
          <a:xfrm>
            <a:off x="4800600" y="3352800"/>
            <a:ext cx="3581400" cy="3273425"/>
          </a:xfrm>
          <a:prstGeom prst="rect">
            <a:avLst/>
          </a:prstGeom>
          <a:noFill/>
        </p:spPr>
      </p:pic>
    </p:spTree>
    <p:extLst>
      <p:ext uri="{BB962C8B-B14F-4D97-AF65-F5344CB8AC3E}">
        <p14:creationId xmlns:p14="http://schemas.microsoft.com/office/powerpoint/2010/main" xmlns="" val="3247665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lstStyle/>
          <a:p>
            <a:r>
              <a:rPr lang="en-US" dirty="0" smtClean="0"/>
              <a:t>Impossible?</a:t>
            </a:r>
            <a:endParaRPr lang="en-US" dirty="0"/>
          </a:p>
        </p:txBody>
      </p:sp>
      <p:sp>
        <p:nvSpPr>
          <p:cNvPr id="3" name="Content Placeholder 2"/>
          <p:cNvSpPr>
            <a:spLocks noGrp="1"/>
          </p:cNvSpPr>
          <p:nvPr>
            <p:ph idx="4294967295"/>
          </p:nvPr>
        </p:nvSpPr>
        <p:spPr>
          <a:xfrm>
            <a:off x="0" y="1600200"/>
            <a:ext cx="8229600" cy="4525963"/>
          </a:xfrm>
        </p:spPr>
        <p:txBody>
          <a:bodyPr/>
          <a:lstStyle/>
          <a:p>
            <a:r>
              <a:rPr lang="en-US" dirty="0" smtClean="0"/>
              <a:t>Will it End?</a:t>
            </a:r>
          </a:p>
          <a:p>
            <a:r>
              <a:rPr lang="en-US" dirty="0" smtClean="0"/>
              <a:t>Diligence</a:t>
            </a:r>
          </a:p>
          <a:p>
            <a:endParaRPr lang="en-US" dirty="0"/>
          </a:p>
        </p:txBody>
      </p:sp>
      <p:pic>
        <p:nvPicPr>
          <p:cNvPr id="4" name="Picture 3" descr="F:\Michael Oliver\IMG_0073.JPG"/>
          <p:cNvPicPr>
            <a:picLocks noChangeAspect="1" noChangeArrowheads="1"/>
          </p:cNvPicPr>
          <p:nvPr/>
        </p:nvPicPr>
        <p:blipFill>
          <a:blip r:embed="rId2" cstate="print"/>
          <a:srcRect/>
          <a:stretch>
            <a:fillRect/>
          </a:stretch>
        </p:blipFill>
        <p:spPr bwMode="auto">
          <a:xfrm>
            <a:off x="5105400" y="1066800"/>
            <a:ext cx="3594562" cy="4934642"/>
          </a:xfrm>
          <a:prstGeom prst="rect">
            <a:avLst/>
          </a:prstGeom>
          <a:noFill/>
        </p:spPr>
      </p:pic>
      <p:pic>
        <p:nvPicPr>
          <p:cNvPr id="5" name="Content Placeholder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57200" y="3124200"/>
            <a:ext cx="4038600" cy="2692400"/>
          </a:xfrm>
          <a:prstGeom prst="rect">
            <a:avLst/>
          </a:prstGeom>
        </p:spPr>
      </p:pic>
    </p:spTree>
    <p:extLst>
      <p:ext uri="{BB962C8B-B14F-4D97-AF65-F5344CB8AC3E}">
        <p14:creationId xmlns:p14="http://schemas.microsoft.com/office/powerpoint/2010/main" xmlns="" val="3324796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nvGraphicFramePr>
        <p:xfrm>
          <a:off x="2286000" y="762000"/>
          <a:ext cx="4724400" cy="5334000"/>
        </p:xfrm>
        <a:graphic>
          <a:graphicData uri="http://schemas.openxmlformats.org/presentationml/2006/ole">
            <p:oleObj spid="_x0000_s1028" name="Acrobat Document" r:id="rId3" imgW="6120000" imgH="7920000" progId="AcroExch.Document.7">
              <p:embed/>
            </p:oleObj>
          </a:graphicData>
        </a:graphic>
      </p:graphicFrame>
    </p:spTree>
    <p:extLst>
      <p:ext uri="{BB962C8B-B14F-4D97-AF65-F5344CB8AC3E}">
        <p14:creationId xmlns:p14="http://schemas.microsoft.com/office/powerpoint/2010/main" xmlns="" val="2090181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500063" y="428625"/>
            <a:ext cx="8186737" cy="1143000"/>
          </a:xfrm>
        </p:spPr>
        <p:txBody>
          <a:bodyPr/>
          <a:lstStyle/>
          <a:p>
            <a:r>
              <a:rPr lang="en-US" sz="3600" b="1" smtClean="0">
                <a:solidFill>
                  <a:srgbClr val="FF6600"/>
                </a:solidFill>
                <a:latin typeface="Baskerville Old Face" pitchFamily="18" charset="0"/>
                <a:ea typeface="ＭＳ Ｐゴシック" pitchFamily="50" charset="-128"/>
              </a:rPr>
              <a:t>Let Us Meet Again</a:t>
            </a:r>
          </a:p>
        </p:txBody>
      </p:sp>
      <p:sp>
        <p:nvSpPr>
          <p:cNvPr id="3" name="Content Placeholder 2"/>
          <p:cNvSpPr>
            <a:spLocks noGrp="1"/>
          </p:cNvSpPr>
          <p:nvPr>
            <p:ph idx="1"/>
          </p:nvPr>
        </p:nvSpPr>
        <p:spPr>
          <a:xfrm>
            <a:off x="642938" y="1714500"/>
            <a:ext cx="8001000" cy="40005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welcome you all to our future conferences of OMICS Group International  </a:t>
            </a: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Please Visit:</a:t>
            </a:r>
            <a:r>
              <a:rPr lang="en-US" sz="2400" dirty="0" smtClean="0">
                <a:effectLst>
                  <a:outerShdw blurRad="38100" dist="38100" dir="2700000" algn="tl">
                    <a:srgbClr val="000000">
                      <a:alpha val="43137"/>
                    </a:srgbClr>
                  </a:outerShdw>
                </a:effectLst>
                <a:latin typeface="Georgia" pitchFamily="18" charset="0"/>
              </a:rPr>
              <a:t/>
            </a:r>
            <a:br>
              <a:rPr lang="en-US" sz="2400" dirty="0" smtClean="0">
                <a:effectLst>
                  <a:outerShdw blurRad="38100" dist="38100" dir="2700000" algn="tl">
                    <a:srgbClr val="000000">
                      <a:alpha val="43137"/>
                    </a:srgbClr>
                  </a:outerShdw>
                </a:effectLst>
                <a:latin typeface="Georgia" pitchFamily="18" charset="0"/>
              </a:rPr>
            </a:br>
            <a:r>
              <a:rPr lang="en-US" sz="2400" dirty="0" smtClean="0">
                <a:effectLst>
                  <a:outerShdw blurRad="38100" dist="38100" dir="2700000" algn="tl">
                    <a:srgbClr val="000000">
                      <a:alpha val="43137"/>
                    </a:srgbClr>
                  </a:outerShdw>
                </a:effectLst>
                <a:latin typeface="Georgia" pitchFamily="18" charset="0"/>
                <a:hlinkClick r:id="rId2"/>
              </a:rPr>
              <a:t>www.omicsgroup.com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400" dirty="0" smtClean="0">
                <a:effectLst>
                  <a:outerShdw blurRad="38100" dist="38100" dir="2700000" algn="tl">
                    <a:srgbClr val="000000">
                      <a:alpha val="43137"/>
                    </a:srgbClr>
                  </a:outerShdw>
                </a:effectLst>
                <a:latin typeface="Georgia" pitchFamily="18" charset="0"/>
                <a:hlinkClick r:id="rId3"/>
              </a:rPr>
              <a:t>www.conferenceseries.com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a:effectLst>
                <a:outerShdw blurRad="38100" dist="38100" dir="2700000" algn="tl">
                  <a:srgbClr val="000000">
                    <a:alpha val="43137"/>
                  </a:srgbClr>
                </a:outerShdw>
              </a:effectLst>
            </a:endParaRPr>
          </a:p>
        </p:txBody>
      </p:sp>
    </p:spTree>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TotalTime>
  <Words>139</Words>
  <Application>Microsoft Office PowerPoint</Application>
  <PresentationFormat>On-screen Show (4:3)</PresentationFormat>
  <Paragraphs>54</Paragraphs>
  <Slides>11</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11</vt:i4>
      </vt:variant>
    </vt:vector>
  </HeadingPairs>
  <TitlesOfParts>
    <vt:vector size="13" baseType="lpstr">
      <vt:lpstr>Office Theme</vt:lpstr>
      <vt:lpstr>Acrobat Document</vt:lpstr>
      <vt:lpstr>About OMICS Group</vt:lpstr>
      <vt:lpstr>About OMICS Group Conferences</vt:lpstr>
      <vt:lpstr>Have We Done All We Can Do?</vt:lpstr>
      <vt:lpstr>Facts !</vt:lpstr>
      <vt:lpstr>Affects on Community</vt:lpstr>
      <vt:lpstr>Affects Individuals</vt:lpstr>
      <vt:lpstr>Our Responsibility</vt:lpstr>
      <vt:lpstr>What More Can We Do? </vt:lpstr>
      <vt:lpstr>Impossible?</vt:lpstr>
      <vt:lpstr>Slide 10</vt:lpstr>
      <vt:lpstr>Let Us Meet Again</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Have We Done All We Can Do?</dc:title>
  <dc:creator>Linda Galvan</dc:creator>
  <cp:lastModifiedBy>Shivani dhyani</cp:lastModifiedBy>
  <cp:revision>7</cp:revision>
  <dcterms:created xsi:type="dcterms:W3CDTF">2014-10-04T23:57:48Z</dcterms:created>
  <dcterms:modified xsi:type="dcterms:W3CDTF">2014-10-13T17:13:45Z</dcterms:modified>
</cp:coreProperties>
</file>