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02" r:id="rId2"/>
    <p:sldId id="297" r:id="rId3"/>
    <p:sldId id="357" r:id="rId4"/>
    <p:sldId id="389" r:id="rId5"/>
    <p:sldId id="319" r:id="rId6"/>
    <p:sldId id="388" r:id="rId7"/>
    <p:sldId id="390" r:id="rId8"/>
    <p:sldId id="366" r:id="rId9"/>
    <p:sldId id="364" r:id="rId10"/>
    <p:sldId id="365" r:id="rId11"/>
    <p:sldId id="358" r:id="rId12"/>
    <p:sldId id="360" r:id="rId13"/>
    <p:sldId id="395" r:id="rId14"/>
    <p:sldId id="394" r:id="rId15"/>
    <p:sldId id="421" r:id="rId16"/>
    <p:sldId id="361" r:id="rId17"/>
    <p:sldId id="422" r:id="rId18"/>
    <p:sldId id="392" r:id="rId19"/>
    <p:sldId id="423" r:id="rId20"/>
    <p:sldId id="424" r:id="rId21"/>
    <p:sldId id="419" r:id="rId22"/>
    <p:sldId id="376" r:id="rId23"/>
    <p:sldId id="343" r:id="rId24"/>
    <p:sldId id="344" r:id="rId25"/>
    <p:sldId id="345" r:id="rId26"/>
    <p:sldId id="346" r:id="rId27"/>
    <p:sldId id="347" r:id="rId28"/>
    <p:sldId id="399" r:id="rId29"/>
    <p:sldId id="405" r:id="rId30"/>
    <p:sldId id="353" r:id="rId31"/>
  </p:sldIdLst>
  <p:sldSz cx="9144000" cy="5143500" type="screen16x9"/>
  <p:notesSz cx="6858000" cy="9144000"/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B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39" autoAdjust="0"/>
    <p:restoredTop sz="78922" autoAdjust="0"/>
  </p:normalViewPr>
  <p:slideViewPr>
    <p:cSldViewPr snapToGrid="0" snapToObjects="1">
      <p:cViewPr>
        <p:scale>
          <a:sx n="71" d="100"/>
          <a:sy n="71" d="100"/>
        </p:scale>
        <p:origin x="-96" y="-1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A78E9-DE82-F242-92EF-18936E94E79B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49F7C-0F2F-CA41-A83B-10031ECCB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7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28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28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EEBE-575F-5B42-9BCD-CDAA17EA4A1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62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EEBE-575F-5B42-9BCD-CDAA17EA4A1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0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8EEBE-575F-5B42-9BCD-CDAA17EA4A1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365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49F7C-0F2F-CA41-A83B-10031ECCB7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33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1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2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2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1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1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9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9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3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23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06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7B987-958E-2542-AEA9-E7C33FCBB54D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45C18-54D3-664C-8A1F-FE66E223F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0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5" Type="http://schemas.openxmlformats.org/officeDocument/2006/relationships/image" Target="../media/image27.png"/><Relationship Id="rId4" Type="http://schemas.openxmlformats.org/officeDocument/2006/relationships/image" Target="../media/image2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5" Type="http://schemas.openxmlformats.org/officeDocument/2006/relationships/image" Target="../media/image28.tiff"/><Relationship Id="rId4" Type="http://schemas.openxmlformats.org/officeDocument/2006/relationships/image" Target="../media/image29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3488"/>
            <a:ext cx="7772400" cy="1102519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Genetics in Oncology, 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623" y="1890025"/>
            <a:ext cx="6552781" cy="1758146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Lina Abi Mosleh, PhD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8501 Wade Blvd, Building 9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Frisco, TX 75034</a:t>
            </a:r>
          </a:p>
          <a:p>
            <a:r>
              <a:rPr lang="en-US" dirty="0" smtClean="0">
                <a:solidFill>
                  <a:srgbClr val="1F497D"/>
                </a:solidFill>
                <a:latin typeface="Calibri"/>
                <a:cs typeface="Calibri"/>
              </a:rPr>
              <a:t>Office: </a:t>
            </a:r>
            <a:r>
              <a:rPr lang="en-US" dirty="0" smtClean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mr-IN" dirty="0" smtClean="0">
                <a:solidFill>
                  <a:schemeClr val="tx2"/>
                </a:solidFill>
                <a:latin typeface="Calibri"/>
                <a:cs typeface="Calibri"/>
              </a:rPr>
              <a:t>800</a:t>
            </a:r>
            <a:r>
              <a:rPr lang="en-US" dirty="0" smtClean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mr-IN" dirty="0" smtClean="0">
                <a:solidFill>
                  <a:schemeClr val="tx2"/>
                </a:solidFill>
                <a:latin typeface="Calibri"/>
                <a:cs typeface="Calibri"/>
              </a:rPr>
              <a:t>-</a:t>
            </a:r>
            <a:r>
              <a:rPr lang="mr-IN" dirty="0">
                <a:solidFill>
                  <a:schemeClr val="tx2"/>
                </a:solidFill>
                <a:latin typeface="Calibri"/>
                <a:cs typeface="Calibri"/>
              </a:rPr>
              <a:t>778-</a:t>
            </a:r>
            <a:r>
              <a:rPr lang="mr-IN" dirty="0" smtClean="0">
                <a:solidFill>
                  <a:schemeClr val="tx2"/>
                </a:solidFill>
                <a:latin typeface="Calibri"/>
                <a:cs typeface="Calibri"/>
              </a:rPr>
              <a:t>9460</a:t>
            </a:r>
            <a:endParaRPr lang="en-US" dirty="0" smtClean="0">
              <a:solidFill>
                <a:schemeClr val="tx2"/>
              </a:solidFill>
              <a:latin typeface="Calibri"/>
              <a:cs typeface="Calibri"/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Cell: (325) 260- 1077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Fax: (972) 668- 6720</a:t>
            </a:r>
          </a:p>
          <a:p>
            <a:r>
              <a:rPr lang="en-US" dirty="0" err="1" smtClean="0">
                <a:solidFill>
                  <a:srgbClr val="1F497D"/>
                </a:solidFill>
              </a:rPr>
              <a:t>www.AyassBioScience.com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5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56440" y="1285088"/>
            <a:ext cx="8648095" cy="123072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chemeClr val="tx2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‘Bridging Science And Precision Patient Care’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571" y="2515809"/>
            <a:ext cx="8103810" cy="92333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b="1" dirty="0" err="1" smtClean="0">
                <a:solidFill>
                  <a:srgbClr val="1F497D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Ayass</a:t>
            </a:r>
            <a:r>
              <a:rPr lang="en-US" b="1" dirty="0" smtClean="0">
                <a:solidFill>
                  <a:srgbClr val="1F497D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 </a:t>
            </a:r>
            <a:r>
              <a:rPr lang="en-US" b="1" dirty="0">
                <a:solidFill>
                  <a:srgbClr val="1F497D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Bioscience, Inc. </a:t>
            </a:r>
            <a:r>
              <a:rPr lang="en-US" dirty="0">
                <a:solidFill>
                  <a:srgbClr val="1F497D"/>
                </a:solidFill>
                <a:latin typeface="12 pt Helvetica* 55 Roman   05472" charset="0"/>
                <a:ea typeface="12 pt Helvetica* 55 Roman   05472" charset="0"/>
                <a:cs typeface="12 pt Helvetica* 55 Roman   05472" charset="0"/>
              </a:rPr>
              <a:t>is an innovative clinical laboratory and healthcare center that offers leading-edge </a:t>
            </a:r>
            <a:r>
              <a:rPr lang="en-US" dirty="0" smtClean="0">
                <a:solidFill>
                  <a:srgbClr val="1F497D"/>
                </a:solidFill>
                <a:latin typeface="12 pt Helvetica* 55 Roman   05472" charset="0"/>
                <a:ea typeface="12 pt Helvetica* 55 Roman   05472" charset="0"/>
                <a:cs typeface="12 pt Helvetica* 55 Roman   05472" charset="0"/>
              </a:rPr>
              <a:t>testing.</a:t>
            </a:r>
            <a:endParaRPr lang="en-US" dirty="0">
              <a:solidFill>
                <a:srgbClr val="1F497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56440" y="635208"/>
            <a:ext cx="8648095" cy="123072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2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Goals</a:t>
            </a:r>
            <a:endParaRPr lang="en-US" sz="3000" b="1" dirty="0">
              <a:solidFill>
                <a:schemeClr val="tx2"/>
              </a:solidFill>
              <a:latin typeface="12 pt. Helvetica* 85 Heavy   08472" charset="0"/>
              <a:ea typeface="12 pt. Helvetica* 85 Heavy   08472" charset="0"/>
              <a:cs typeface="12 pt. Helvetica* 85 Heavy   0847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572" y="1880699"/>
            <a:ext cx="4454719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rgbClr val="000090"/>
                </a:solidFill>
              </a:rPr>
              <a:t>Provide </a:t>
            </a:r>
            <a:r>
              <a:rPr lang="en-US" b="1" dirty="0">
                <a:solidFill>
                  <a:srgbClr val="000090"/>
                </a:solidFill>
              </a:rPr>
              <a:t>Early Detection</a:t>
            </a:r>
            <a:r>
              <a:rPr lang="en-US" dirty="0">
                <a:solidFill>
                  <a:srgbClr val="000090"/>
                </a:solidFill>
              </a:rPr>
              <a:t> of disease.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0572" y="2290711"/>
            <a:ext cx="6479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2</a:t>
            </a:r>
            <a:r>
              <a:rPr lang="en-US" dirty="0" smtClean="0">
                <a:solidFill>
                  <a:srgbClr val="000090"/>
                </a:solidFill>
              </a:rPr>
              <a:t>.   Provide </a:t>
            </a:r>
            <a:r>
              <a:rPr lang="en-US" b="1" dirty="0">
                <a:solidFill>
                  <a:srgbClr val="000090"/>
                </a:solidFill>
              </a:rPr>
              <a:t>Monitoring Protocol</a:t>
            </a:r>
            <a:r>
              <a:rPr lang="en-US" dirty="0">
                <a:solidFill>
                  <a:srgbClr val="000090"/>
                </a:solidFill>
              </a:rPr>
              <a:t> of disease progression / remission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0274" y="2728562"/>
            <a:ext cx="7707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The above mentioned goals are </a:t>
            </a:r>
            <a:r>
              <a:rPr lang="en-US" dirty="0" smtClean="0">
                <a:solidFill>
                  <a:srgbClr val="000090"/>
                </a:solidFill>
              </a:rPr>
              <a:t>neither new</a:t>
            </a:r>
            <a:r>
              <a:rPr lang="en-US" dirty="0">
                <a:solidFill>
                  <a:srgbClr val="000090"/>
                </a:solidFill>
              </a:rPr>
              <a:t>, nor exclusive to </a:t>
            </a:r>
            <a:r>
              <a:rPr lang="en-US" dirty="0" smtClean="0">
                <a:solidFill>
                  <a:srgbClr val="000090"/>
                </a:solidFill>
              </a:rPr>
              <a:t>Ayass Bioscience. 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We transform assays intended for ‘research use’ into </a:t>
            </a:r>
            <a:r>
              <a:rPr lang="en-US" dirty="0" smtClean="0">
                <a:solidFill>
                  <a:srgbClr val="FF0000"/>
                </a:solidFill>
              </a:rPr>
              <a:t>CLIA compliant LDT assays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sz="2000" b="1" dirty="0">
              <a:solidFill>
                <a:srgbClr val="000090"/>
              </a:solidFill>
            </a:endParaRPr>
          </a:p>
          <a:p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8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2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0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3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4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2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0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323" y="16775"/>
            <a:ext cx="9283328" cy="51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7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4556"/>
            <a:ext cx="9236257" cy="508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787310" y="113556"/>
            <a:ext cx="5571499" cy="6632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Somatic Mutations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210187" y="748643"/>
            <a:ext cx="4600013" cy="2764267"/>
          </a:xfrm>
          <a:ln w="38100" cmpd="sng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Cell-free DNA (</a:t>
            </a:r>
            <a:r>
              <a:rPr lang="en-US" sz="1800" b="1" dirty="0" err="1">
                <a:solidFill>
                  <a:schemeClr val="tx2"/>
                </a:solidFill>
              </a:rPr>
              <a:t>cfDNA</a:t>
            </a:r>
            <a:r>
              <a:rPr lang="en-US" sz="1800" b="1" dirty="0" smtClean="0">
                <a:solidFill>
                  <a:schemeClr val="tx2"/>
                </a:solidFill>
              </a:rPr>
              <a:t>)</a:t>
            </a:r>
            <a:r>
              <a:rPr lang="en-US" sz="1800" dirty="0" smtClean="0">
                <a:solidFill>
                  <a:schemeClr val="tx2"/>
                </a:solidFill>
              </a:rPr>
              <a:t>: Fragmented </a:t>
            </a:r>
            <a:r>
              <a:rPr lang="en-US" sz="1800" dirty="0">
                <a:solidFill>
                  <a:schemeClr val="tx2"/>
                </a:solidFill>
              </a:rPr>
              <a:t>genomic DNA released by normal cellular </a:t>
            </a:r>
            <a:r>
              <a:rPr lang="en-US" sz="1800" dirty="0" smtClean="0">
                <a:solidFill>
                  <a:schemeClr val="tx2"/>
                </a:solidFill>
              </a:rPr>
              <a:t>processes </a:t>
            </a:r>
            <a:r>
              <a:rPr lang="en-US" sz="1800" dirty="0">
                <a:solidFill>
                  <a:schemeClr val="tx2"/>
                </a:solidFill>
              </a:rPr>
              <a:t>(</a:t>
            </a:r>
            <a:r>
              <a:rPr lang="en-US" sz="1800" dirty="0" err="1">
                <a:solidFill>
                  <a:schemeClr val="tx2"/>
                </a:solidFill>
              </a:rPr>
              <a:t>e,g</a:t>
            </a:r>
            <a:r>
              <a:rPr lang="en-US" sz="1800" dirty="0">
                <a:solidFill>
                  <a:schemeClr val="tx2"/>
                </a:solidFill>
              </a:rPr>
              <a:t>., apoptosis, necrosis, </a:t>
            </a:r>
            <a:r>
              <a:rPr lang="en-US" sz="1800" dirty="0" smtClean="0">
                <a:solidFill>
                  <a:schemeClr val="tx2"/>
                </a:solidFill>
              </a:rPr>
              <a:t>secretion).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 smtClean="0">
                <a:solidFill>
                  <a:schemeClr val="tx2"/>
                </a:solidFill>
              </a:rPr>
              <a:t>Circulating </a:t>
            </a:r>
            <a:r>
              <a:rPr lang="en-US" sz="1800" dirty="0">
                <a:solidFill>
                  <a:schemeClr val="tx2"/>
                </a:solidFill>
              </a:rPr>
              <a:t>tumor DNA (</a:t>
            </a:r>
            <a:r>
              <a:rPr lang="en-US" sz="1800" dirty="0" err="1">
                <a:solidFill>
                  <a:schemeClr val="tx2"/>
                </a:solidFill>
              </a:rPr>
              <a:t>ctDNA</a:t>
            </a:r>
            <a:r>
              <a:rPr lang="en-US" sz="1800" dirty="0" smtClean="0">
                <a:solidFill>
                  <a:schemeClr val="tx2"/>
                </a:solidFill>
              </a:rPr>
              <a:t>): </a:t>
            </a:r>
            <a:r>
              <a:rPr lang="en-US" sz="1800" i="1" dirty="0">
                <a:solidFill>
                  <a:schemeClr val="tx2"/>
                </a:solidFill>
              </a:rPr>
              <a:t>Highly </a:t>
            </a:r>
            <a:r>
              <a:rPr lang="en-US" sz="1800" dirty="0">
                <a:solidFill>
                  <a:schemeClr val="tx2"/>
                </a:solidFill>
              </a:rPr>
              <a:t>fragmented (~150bp) DNA that originates </a:t>
            </a:r>
            <a:r>
              <a:rPr lang="en-US" sz="1800" dirty="0" smtClean="0">
                <a:solidFill>
                  <a:schemeClr val="tx2"/>
                </a:solidFill>
              </a:rPr>
              <a:t>from tumor cells.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b="1" dirty="0">
                <a:solidFill>
                  <a:schemeClr val="tx2"/>
                </a:solidFill>
              </a:rPr>
              <a:t>Cell-free RNA (</a:t>
            </a:r>
            <a:r>
              <a:rPr lang="en-US" sz="1800" b="1" dirty="0" err="1">
                <a:solidFill>
                  <a:schemeClr val="tx2"/>
                </a:solidFill>
              </a:rPr>
              <a:t>cfRNA</a:t>
            </a:r>
            <a:r>
              <a:rPr lang="en-US" sz="1800" dirty="0" smtClean="0">
                <a:solidFill>
                  <a:schemeClr val="tx2"/>
                </a:solidFill>
              </a:rPr>
              <a:t>): Released </a:t>
            </a:r>
            <a:r>
              <a:rPr lang="en-US" sz="1800" dirty="0">
                <a:solidFill>
                  <a:schemeClr val="tx2"/>
                </a:solidFill>
              </a:rPr>
              <a:t>into </a:t>
            </a:r>
            <a:r>
              <a:rPr lang="en-US" sz="1800" dirty="0" smtClean="0">
                <a:solidFill>
                  <a:schemeClr val="tx2"/>
                </a:solidFill>
              </a:rPr>
              <a:t>circulation </a:t>
            </a:r>
            <a:r>
              <a:rPr lang="en-US" sz="1800" dirty="0">
                <a:solidFill>
                  <a:schemeClr val="tx2"/>
                </a:solidFill>
              </a:rPr>
              <a:t>via </a:t>
            </a:r>
            <a:r>
              <a:rPr lang="en-US" sz="1800" dirty="0" err="1" smtClean="0">
                <a:solidFill>
                  <a:schemeClr val="tx2"/>
                </a:solidFill>
              </a:rPr>
              <a:t>exosomes</a:t>
            </a:r>
            <a:r>
              <a:rPr lang="en-US" sz="1800" dirty="0" smtClean="0">
                <a:solidFill>
                  <a:schemeClr val="tx2"/>
                </a:solidFill>
              </a:rPr>
              <a:t>.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06" y="1407454"/>
            <a:ext cx="3718476" cy="315335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225298" y="3601164"/>
            <a:ext cx="4573461" cy="1456516"/>
          </a:xfrm>
          <a:prstGeom prst="rect">
            <a:avLst/>
          </a:prstGeom>
          <a:ln w="38100" cmpd="sng">
            <a:solidFill>
              <a:schemeClr val="tx2"/>
            </a:solidFill>
          </a:ln>
        </p:spPr>
        <p:txBody>
          <a:bodyPr vert="horz" lIns="91436" tIns="45718" rIns="91436" bIns="45718" rtlCol="0">
            <a:noAutofit/>
          </a:bodyPr>
          <a:lstStyle>
            <a:lvl1pPr marL="342884" indent="-342884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8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8" algn="l" defTabSz="457178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1F497D"/>
                </a:solidFill>
              </a:rPr>
              <a:t>Circulating </a:t>
            </a:r>
            <a:r>
              <a:rPr lang="en-US" sz="1800" b="1" dirty="0">
                <a:solidFill>
                  <a:srgbClr val="1F497D"/>
                </a:solidFill>
              </a:rPr>
              <a:t>tumor cells (CTCs</a:t>
            </a:r>
            <a:r>
              <a:rPr lang="en-US" sz="1800" b="1" dirty="0" smtClean="0">
                <a:solidFill>
                  <a:srgbClr val="1F497D"/>
                </a:solidFill>
              </a:rPr>
              <a:t>):</a:t>
            </a:r>
            <a:r>
              <a:rPr lang="en-US" sz="1800" dirty="0" smtClean="0">
                <a:solidFill>
                  <a:srgbClr val="1F497D"/>
                </a:solidFill>
              </a:rPr>
              <a:t> </a:t>
            </a:r>
            <a:r>
              <a:rPr lang="en-US" sz="1800" dirty="0">
                <a:solidFill>
                  <a:srgbClr val="1F497D"/>
                </a:solidFill>
              </a:rPr>
              <a:t>Late-stage </a:t>
            </a:r>
            <a:r>
              <a:rPr lang="en-US" sz="1800" dirty="0" smtClean="0">
                <a:solidFill>
                  <a:srgbClr val="1F497D"/>
                </a:solidFill>
              </a:rPr>
              <a:t>metastatic </a:t>
            </a:r>
            <a:r>
              <a:rPr lang="en-US" sz="1800" dirty="0">
                <a:solidFill>
                  <a:srgbClr val="1F497D"/>
                </a:solidFill>
              </a:rPr>
              <a:t>tumor cells that enter </a:t>
            </a:r>
            <a:r>
              <a:rPr lang="en-US" sz="1800" dirty="0" smtClean="0">
                <a:solidFill>
                  <a:srgbClr val="1F497D"/>
                </a:solidFill>
              </a:rPr>
              <a:t>circulation. CTC cells are rare and their density </a:t>
            </a:r>
            <a:r>
              <a:rPr lang="en-US" sz="1800" dirty="0">
                <a:solidFill>
                  <a:srgbClr val="1F497D"/>
                </a:solidFill>
              </a:rPr>
              <a:t>ranges from 5 to 50 cells per 7.5mL </a:t>
            </a:r>
            <a:r>
              <a:rPr lang="en-US" sz="1800" dirty="0" smtClean="0">
                <a:solidFill>
                  <a:srgbClr val="1F497D"/>
                </a:solidFill>
              </a:rPr>
              <a:t>of blood. </a:t>
            </a:r>
            <a:endParaRPr lang="en-US" sz="1800" dirty="0">
              <a:solidFill>
                <a:srgbClr val="1F497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707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787310" y="113556"/>
            <a:ext cx="5571499" cy="6632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Somatic Mutations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210187" y="748643"/>
            <a:ext cx="4600013" cy="2764267"/>
          </a:xfrm>
          <a:ln w="38100" cmpd="sng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>
                    <a:lumMod val="75000"/>
                  </a:schemeClr>
                </a:solidFill>
              </a:rPr>
              <a:t>Cell-free DNA (</a:t>
            </a:r>
            <a:r>
              <a:rPr lang="en-US" sz="1800" b="1" dirty="0" err="1">
                <a:solidFill>
                  <a:schemeClr val="bg1">
                    <a:lumMod val="75000"/>
                  </a:schemeClr>
                </a:solidFill>
              </a:rPr>
              <a:t>cfDNA</a:t>
            </a:r>
            <a:r>
              <a:rPr lang="en-US" sz="18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: Fragmented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genomic DNA released by normal cellular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processes 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sz="1800" dirty="0" err="1">
                <a:solidFill>
                  <a:schemeClr val="bg1">
                    <a:lumMod val="75000"/>
                  </a:schemeClr>
                </a:solidFill>
              </a:rPr>
              <a:t>e,g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., apoptosis, necrosis, </a:t>
            </a: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secretion).</a:t>
            </a: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2"/>
                </a:solidFill>
              </a:rPr>
              <a:t>Circulating </a:t>
            </a:r>
            <a:r>
              <a:rPr lang="en-US" sz="1800" dirty="0">
                <a:solidFill>
                  <a:schemeClr val="tx2"/>
                </a:solidFill>
              </a:rPr>
              <a:t>tumor DNA (</a:t>
            </a:r>
            <a:r>
              <a:rPr lang="en-US" sz="1800" dirty="0" err="1">
                <a:solidFill>
                  <a:schemeClr val="tx2"/>
                </a:solidFill>
              </a:rPr>
              <a:t>ctDNA</a:t>
            </a:r>
            <a:r>
              <a:rPr lang="en-US" sz="1800" dirty="0" smtClean="0">
                <a:solidFill>
                  <a:schemeClr val="tx2"/>
                </a:solidFill>
              </a:rPr>
              <a:t>): </a:t>
            </a:r>
            <a:r>
              <a:rPr lang="en-US" sz="1800" i="1" dirty="0">
                <a:solidFill>
                  <a:schemeClr val="tx2"/>
                </a:solidFill>
              </a:rPr>
              <a:t>Highly </a:t>
            </a:r>
            <a:r>
              <a:rPr lang="en-US" sz="1800" dirty="0">
                <a:solidFill>
                  <a:schemeClr val="tx2"/>
                </a:solidFill>
              </a:rPr>
              <a:t>fragmented (~150bp) DNA that originates </a:t>
            </a:r>
            <a:r>
              <a:rPr lang="en-US" sz="1800" dirty="0" smtClean="0">
                <a:solidFill>
                  <a:schemeClr val="tx2"/>
                </a:solidFill>
              </a:rPr>
              <a:t>from tumor cells.</a:t>
            </a:r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b="1" dirty="0">
                <a:solidFill>
                  <a:srgbClr val="BFBFBF"/>
                </a:solidFill>
              </a:rPr>
              <a:t>Cell-free RNA (</a:t>
            </a:r>
            <a:r>
              <a:rPr lang="en-US" sz="1800" b="1" dirty="0" err="1">
                <a:solidFill>
                  <a:srgbClr val="BFBFBF"/>
                </a:solidFill>
              </a:rPr>
              <a:t>cfRNA</a:t>
            </a:r>
            <a:r>
              <a:rPr lang="en-US" sz="1800" dirty="0" smtClean="0">
                <a:solidFill>
                  <a:srgbClr val="BFBFBF"/>
                </a:solidFill>
              </a:rPr>
              <a:t>): Released </a:t>
            </a:r>
            <a:r>
              <a:rPr lang="en-US" sz="1800" dirty="0">
                <a:solidFill>
                  <a:srgbClr val="BFBFBF"/>
                </a:solidFill>
              </a:rPr>
              <a:t>into </a:t>
            </a:r>
            <a:r>
              <a:rPr lang="en-US" sz="1800" dirty="0" smtClean="0">
                <a:solidFill>
                  <a:srgbClr val="BFBFBF"/>
                </a:solidFill>
              </a:rPr>
              <a:t>circulation </a:t>
            </a:r>
            <a:r>
              <a:rPr lang="en-US" sz="1800" dirty="0">
                <a:solidFill>
                  <a:srgbClr val="BFBFBF"/>
                </a:solidFill>
              </a:rPr>
              <a:t>via </a:t>
            </a:r>
            <a:r>
              <a:rPr lang="en-US" sz="1800" dirty="0" err="1" smtClean="0">
                <a:solidFill>
                  <a:srgbClr val="BFBFBF"/>
                </a:solidFill>
              </a:rPr>
              <a:t>exosomes</a:t>
            </a:r>
            <a:r>
              <a:rPr lang="en-US" sz="1800" dirty="0" smtClean="0">
                <a:solidFill>
                  <a:srgbClr val="BFBFBF"/>
                </a:solidFill>
              </a:rPr>
              <a:t>.</a:t>
            </a:r>
            <a:endParaRPr lang="en-US" sz="1800" dirty="0">
              <a:solidFill>
                <a:srgbClr val="BFBFB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06" y="1407454"/>
            <a:ext cx="3718476" cy="315335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225298" y="3601164"/>
            <a:ext cx="4573461" cy="1456516"/>
          </a:xfrm>
          <a:prstGeom prst="rect">
            <a:avLst/>
          </a:prstGeom>
          <a:ln w="38100" cmpd="sng">
            <a:solidFill>
              <a:schemeClr val="tx2"/>
            </a:solidFill>
          </a:ln>
        </p:spPr>
        <p:txBody>
          <a:bodyPr vert="horz" lIns="91436" tIns="45718" rIns="91436" bIns="45718" rtlCol="0">
            <a:noAutofit/>
          </a:bodyPr>
          <a:lstStyle>
            <a:lvl1pPr marL="342884" indent="-342884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13" indent="-285736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8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7" indent="-228588" algn="l" defTabSz="457178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BFBFBF"/>
                </a:solidFill>
              </a:rPr>
              <a:t>Circulating </a:t>
            </a:r>
            <a:r>
              <a:rPr lang="en-US" sz="1800" b="1" dirty="0">
                <a:solidFill>
                  <a:srgbClr val="BFBFBF"/>
                </a:solidFill>
              </a:rPr>
              <a:t>tumor cells (CTCs</a:t>
            </a:r>
            <a:r>
              <a:rPr lang="en-US" sz="1800" b="1" dirty="0" smtClean="0">
                <a:solidFill>
                  <a:srgbClr val="BFBFBF"/>
                </a:solidFill>
              </a:rPr>
              <a:t>):</a:t>
            </a:r>
            <a:r>
              <a:rPr lang="en-US" sz="1800" dirty="0" smtClean="0">
                <a:solidFill>
                  <a:srgbClr val="BFBFBF"/>
                </a:solidFill>
              </a:rPr>
              <a:t> </a:t>
            </a:r>
            <a:r>
              <a:rPr lang="en-US" sz="1800" dirty="0">
                <a:solidFill>
                  <a:srgbClr val="BFBFBF"/>
                </a:solidFill>
              </a:rPr>
              <a:t>Late-stage </a:t>
            </a:r>
            <a:r>
              <a:rPr lang="en-US" sz="1800" dirty="0" smtClean="0">
                <a:solidFill>
                  <a:srgbClr val="BFBFBF"/>
                </a:solidFill>
              </a:rPr>
              <a:t>metastatic </a:t>
            </a:r>
            <a:r>
              <a:rPr lang="en-US" sz="1800" dirty="0">
                <a:solidFill>
                  <a:srgbClr val="BFBFBF"/>
                </a:solidFill>
              </a:rPr>
              <a:t>tumor cells that enter </a:t>
            </a:r>
            <a:r>
              <a:rPr lang="en-US" sz="1800" dirty="0" smtClean="0">
                <a:solidFill>
                  <a:srgbClr val="BFBFBF"/>
                </a:solidFill>
              </a:rPr>
              <a:t>circulation. CTC cells are rare and their density </a:t>
            </a:r>
            <a:r>
              <a:rPr lang="en-US" sz="1800" dirty="0">
                <a:solidFill>
                  <a:srgbClr val="BFBFBF"/>
                </a:solidFill>
              </a:rPr>
              <a:t>ranges from 5 to 50 cells per 7.5mL </a:t>
            </a:r>
            <a:r>
              <a:rPr lang="en-US" sz="1800" dirty="0" smtClean="0">
                <a:solidFill>
                  <a:srgbClr val="BFBFBF"/>
                </a:solidFill>
              </a:rPr>
              <a:t>of blood. </a:t>
            </a:r>
            <a:endParaRPr lang="en-US" sz="1800" dirty="0">
              <a:solidFill>
                <a:srgbClr val="BFBFB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75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2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2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45174" y="445199"/>
            <a:ext cx="5571499" cy="6632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Sources of </a:t>
            </a:r>
            <a:r>
              <a:rPr lang="en-US" dirty="0" err="1" smtClean="0">
                <a:solidFill>
                  <a:srgbClr val="1F497D"/>
                </a:solidFill>
              </a:rPr>
              <a:t>cfDNA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37946"/>
          <a:stretch/>
        </p:blipFill>
        <p:spPr>
          <a:xfrm>
            <a:off x="128291" y="1241940"/>
            <a:ext cx="5516549" cy="36322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644840" y="1108486"/>
            <a:ext cx="3227461" cy="376565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4571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Large </a:t>
            </a:r>
            <a:r>
              <a:rPr lang="en-US" sz="2000" dirty="0">
                <a:solidFill>
                  <a:schemeClr val="tx2"/>
                </a:solidFill>
              </a:rPr>
              <a:t>or intact </a:t>
            </a:r>
            <a:r>
              <a:rPr lang="en-US" sz="2000" dirty="0" smtClean="0">
                <a:solidFill>
                  <a:schemeClr val="tx2"/>
                </a:solidFill>
              </a:rPr>
              <a:t>fragments: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Lysed </a:t>
            </a:r>
            <a:r>
              <a:rPr lang="en-US" sz="2000" dirty="0">
                <a:solidFill>
                  <a:schemeClr val="tx2"/>
                </a:solidFill>
              </a:rPr>
              <a:t>WBC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Secretions </a:t>
            </a:r>
            <a:r>
              <a:rPr lang="en-US" sz="2000" dirty="0">
                <a:solidFill>
                  <a:schemeClr val="tx2"/>
                </a:solidFill>
              </a:rPr>
              <a:t>from living </a:t>
            </a:r>
            <a:r>
              <a:rPr lang="en-US" sz="2000" dirty="0" smtClean="0">
                <a:solidFill>
                  <a:schemeClr val="tx2"/>
                </a:solidFill>
              </a:rPr>
              <a:t>cells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Necrotic </a:t>
            </a:r>
            <a:r>
              <a:rPr lang="en-US" sz="2000" dirty="0">
                <a:solidFill>
                  <a:schemeClr val="tx2"/>
                </a:solidFill>
              </a:rPr>
              <a:t>cells </a:t>
            </a:r>
            <a:endParaRPr lang="en-US" sz="2000" dirty="0" smtClean="0">
              <a:solidFill>
                <a:schemeClr val="tx2"/>
              </a:solidFill>
            </a:endParaRPr>
          </a:p>
          <a:p>
            <a:pPr algn="l"/>
            <a:endParaRPr lang="en-US" sz="2000" dirty="0">
              <a:solidFill>
                <a:schemeClr val="tx2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Low</a:t>
            </a:r>
            <a:r>
              <a:rPr lang="en-US" sz="2000" dirty="0">
                <a:solidFill>
                  <a:schemeClr val="tx2"/>
                </a:solidFill>
              </a:rPr>
              <a:t>-MW DNA </a:t>
            </a:r>
            <a:r>
              <a:rPr lang="en-US" sz="2000" dirty="0" smtClean="0">
                <a:solidFill>
                  <a:schemeClr val="tx2"/>
                </a:solidFill>
              </a:rPr>
              <a:t>fragments: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Apoptotic </a:t>
            </a:r>
            <a:r>
              <a:rPr lang="en-US" sz="2000" dirty="0">
                <a:solidFill>
                  <a:schemeClr val="tx2"/>
                </a:solidFill>
              </a:rPr>
              <a:t>cells 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Nucleosome</a:t>
            </a:r>
            <a:r>
              <a:rPr lang="en-US" sz="2000" dirty="0">
                <a:solidFill>
                  <a:schemeClr val="tx2"/>
                </a:solidFill>
              </a:rPr>
              <a:t>-sized fragments (147bp) </a:t>
            </a:r>
            <a:endParaRPr lang="en-US" sz="2000" dirty="0">
              <a:solidFill>
                <a:schemeClr val="tx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538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45174" y="445199"/>
            <a:ext cx="5571499" cy="6632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Sources of </a:t>
            </a:r>
            <a:r>
              <a:rPr lang="en-US" dirty="0" err="1" smtClean="0">
                <a:solidFill>
                  <a:srgbClr val="1F497D"/>
                </a:solidFill>
              </a:rPr>
              <a:t>cfDNA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1852" y="1108486"/>
            <a:ext cx="8410450" cy="1530169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4571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1F497D"/>
                </a:solidFill>
              </a:rPr>
              <a:t>Cells undergoing apoptosis or necrosis produce different size fragments </a:t>
            </a:r>
          </a:p>
          <a:p>
            <a:r>
              <a:rPr lang="en-US" sz="2000" dirty="0">
                <a:solidFill>
                  <a:srgbClr val="1F497D"/>
                </a:solidFill>
              </a:rPr>
              <a:t>•  Large fragments from necrotic/lysed cells </a:t>
            </a:r>
          </a:p>
          <a:p>
            <a:r>
              <a:rPr lang="en-US" sz="2000" dirty="0">
                <a:solidFill>
                  <a:srgbClr val="1F497D"/>
                </a:solidFill>
              </a:rPr>
              <a:t>•  Small fragments derived from apoptosis </a:t>
            </a:r>
          </a:p>
          <a:p>
            <a:pPr marL="342900" indent="-342900" algn="l">
              <a:buFont typeface="Arial"/>
              <a:buChar char="•"/>
            </a:pPr>
            <a:endParaRPr lang="en-US" sz="2000" dirty="0" smtClean="0">
              <a:solidFill>
                <a:srgbClr val="1F497D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210001" y="2358585"/>
            <a:ext cx="1814700" cy="202411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4571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We target these fragments (</a:t>
            </a:r>
            <a:r>
              <a:rPr lang="en-US" sz="2000" dirty="0" err="1">
                <a:solidFill>
                  <a:srgbClr val="FF0000"/>
                </a:solidFill>
              </a:rPr>
              <a:t>ctDNA</a:t>
            </a:r>
            <a:r>
              <a:rPr lang="en-US" sz="2000" dirty="0">
                <a:solidFill>
                  <a:srgbClr val="FF0000"/>
                </a:solidFill>
              </a:rPr>
              <a:t>) </a:t>
            </a:r>
            <a:endParaRPr lang="en-US" sz="2000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087" y="2358585"/>
            <a:ext cx="6464300" cy="22987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054021" y="4721419"/>
            <a:ext cx="5238543" cy="67573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 algn="ctr" defTabSz="45717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500" dirty="0" err="1" smtClean="0"/>
              <a:t>Kwee</a:t>
            </a:r>
            <a:r>
              <a:rPr lang="en-US" sz="1500" dirty="0" smtClean="0"/>
              <a:t> et. al., </a:t>
            </a:r>
            <a:r>
              <a:rPr lang="en-US" sz="1500" dirty="0"/>
              <a:t>Clinical and Translational Science · February 2012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n-US" sz="2000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4770" y="3758217"/>
            <a:ext cx="5567865" cy="3206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9" y="1296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1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3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6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00052" y="1251689"/>
            <a:ext cx="3957469" cy="3891813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rgbClr val="1F497D"/>
                </a:solidFill>
              </a:rPr>
              <a:t>Background: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Family history of papillary thyroid carcinoma</a:t>
            </a:r>
          </a:p>
          <a:p>
            <a:r>
              <a:rPr lang="en-US" b="1" dirty="0" smtClean="0">
                <a:solidFill>
                  <a:srgbClr val="1F497D"/>
                </a:solidFill>
              </a:rPr>
              <a:t>What We Know: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Symptoms are usually not detected in early stages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Higher incidence rates in females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Positive family history increases risk 3X-6X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Progression of cancer becomes more aggressive (Undifferentiated thyroid tumors are the most aggressive and lethal human cancer)</a:t>
            </a: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83374" y="195957"/>
            <a:ext cx="6628913" cy="115371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1F497D"/>
                </a:solidFill>
              </a:rPr>
              <a:t>Bridging Everything Together</a:t>
            </a:r>
            <a:endParaRPr lang="en-US" b="1" dirty="0">
              <a:solidFill>
                <a:srgbClr val="1F497D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17" y="1160306"/>
            <a:ext cx="2989726" cy="220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495" y="164653"/>
            <a:ext cx="7514035" cy="131444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1F497D"/>
                </a:solidFill>
              </a:rPr>
              <a:t>Synopsis of Patient Care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3" y="1251095"/>
            <a:ext cx="3762377" cy="237836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Hereditary cancer panel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Yearly screenings of circulating tumor DNA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Yearly screening of protein biomarkers in plasma</a:t>
            </a: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952" y="3615180"/>
            <a:ext cx="5645604" cy="438582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*Multiple Points of Measurement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254" y="1103390"/>
            <a:ext cx="4497128" cy="3665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3240" y="2035237"/>
            <a:ext cx="931333" cy="36933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dirty="0" err="1" smtClean="0">
                <a:solidFill>
                  <a:srgbClr val="1F497D"/>
                </a:solidFill>
              </a:rPr>
              <a:t>ctDNA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2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7" y="158014"/>
            <a:ext cx="7657712" cy="24229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76" y="1628775"/>
            <a:ext cx="4391025" cy="3295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9989" y="1279151"/>
            <a:ext cx="698011" cy="196206"/>
          </a:xfrm>
          <a:prstGeom prst="rect">
            <a:avLst/>
          </a:prstGeom>
          <a:solidFill>
            <a:srgbClr val="FBFBD5"/>
          </a:solidFill>
        </p:spPr>
        <p:txBody>
          <a:bodyPr wrap="square" lIns="68577" tIns="34289" rIns="68577" bIns="34289" rtlCol="0">
            <a:spAutoFit/>
          </a:bodyPr>
          <a:lstStyle/>
          <a:p>
            <a:r>
              <a:rPr lang="en-US" sz="800" dirty="0">
                <a:solidFill>
                  <a:srgbClr val="5C97BE"/>
                </a:solidFill>
              </a:rPr>
              <a:t>7:14720331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3227" y="1279150"/>
            <a:ext cx="643448" cy="196206"/>
          </a:xfrm>
          <a:prstGeom prst="rect">
            <a:avLst/>
          </a:prstGeom>
          <a:solidFill>
            <a:srgbClr val="FBFBD5"/>
          </a:solidFill>
        </p:spPr>
        <p:txBody>
          <a:bodyPr wrap="square" lIns="68577" tIns="34289" rIns="68577" bIns="34289" rtlCol="0">
            <a:spAutoFit/>
          </a:bodyPr>
          <a:lstStyle/>
          <a:p>
            <a:r>
              <a:rPr lang="en-US" sz="800">
                <a:solidFill>
                  <a:srgbClr val="5C97BE"/>
                </a:solidFill>
              </a:rPr>
              <a:t>Pathogenic</a:t>
            </a:r>
            <a:endParaRPr lang="en-US" sz="800" dirty="0">
              <a:solidFill>
                <a:srgbClr val="5C97B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09167" y="1279150"/>
            <a:ext cx="478315" cy="196206"/>
          </a:xfrm>
          <a:prstGeom prst="rect">
            <a:avLst/>
          </a:prstGeom>
          <a:solidFill>
            <a:srgbClr val="FBFBD5"/>
          </a:solidFill>
        </p:spPr>
        <p:txBody>
          <a:bodyPr wrap="square" lIns="68577" tIns="34289" rIns="68577" bIns="34289" rtlCol="0">
            <a:spAutoFit/>
          </a:bodyPr>
          <a:lstStyle/>
          <a:p>
            <a:r>
              <a:rPr lang="en-US" sz="800">
                <a:solidFill>
                  <a:srgbClr val="686860"/>
                </a:solidFill>
              </a:rPr>
              <a:t>V600E</a:t>
            </a:r>
            <a:endParaRPr lang="en-US" sz="800" dirty="0">
              <a:solidFill>
                <a:srgbClr val="68686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44217" y="1126673"/>
            <a:ext cx="2933818" cy="4100757"/>
            <a:chOff x="1619768" y="1502228"/>
            <a:chExt cx="4160546" cy="6014270"/>
          </a:xfrm>
        </p:grpSpPr>
        <p:grpSp>
          <p:nvGrpSpPr>
            <p:cNvPr id="16" name="Group 15"/>
            <p:cNvGrpSpPr/>
            <p:nvPr/>
          </p:nvGrpSpPr>
          <p:grpSpPr>
            <a:xfrm>
              <a:off x="1619768" y="1502228"/>
              <a:ext cx="4160546" cy="6014270"/>
              <a:chOff x="1619768" y="1502228"/>
              <a:chExt cx="4160546" cy="601427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699256" y="1502228"/>
                <a:ext cx="4081058" cy="5210439"/>
                <a:chOff x="1699256" y="1502228"/>
                <a:chExt cx="4081058" cy="5210439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2216344" y="1502228"/>
                  <a:ext cx="3563970" cy="669472"/>
                </a:xfrm>
                <a:prstGeom prst="ellipse">
                  <a:avLst/>
                </a:prstGeom>
                <a:no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99256" y="2752915"/>
                  <a:ext cx="4030268" cy="3959752"/>
                </a:xfrm>
                <a:prstGeom prst="rect">
                  <a:avLst/>
                </a:prstGeom>
              </p:spPr>
            </p:pic>
          </p:grpSp>
          <p:sp>
            <p:nvSpPr>
              <p:cNvPr id="14" name="TextBox 13"/>
              <p:cNvSpPr txBox="1"/>
              <p:nvPr/>
            </p:nvSpPr>
            <p:spPr>
              <a:xfrm>
                <a:off x="1619768" y="6839409"/>
                <a:ext cx="4109756" cy="677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/>
                  <a:t>Tanaka, et al. 2015. Thyroid Cancer: Molecular Pathogenesis, Tyrosine Kinase Inhibitors, and Other New Therapies. The American Journal of Hematology/Oncology. 11(4):5-9.</a:t>
                </a:r>
              </a:p>
            </p:txBody>
          </p:sp>
        </p:grpSp>
        <p:sp>
          <p:nvSpPr>
            <p:cNvPr id="4" name="Oval 3"/>
            <p:cNvSpPr/>
            <p:nvPr/>
          </p:nvSpPr>
          <p:spPr>
            <a:xfrm>
              <a:off x="4089864" y="4732791"/>
              <a:ext cx="824690" cy="33269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05599" y="3053429"/>
            <a:ext cx="5654507" cy="1152879"/>
            <a:chOff x="2274128" y="4071237"/>
            <a:chExt cx="7539343" cy="1537172"/>
          </a:xfrm>
        </p:grpSpPr>
        <p:grpSp>
          <p:nvGrpSpPr>
            <p:cNvPr id="3" name="Group 2"/>
            <p:cNvGrpSpPr/>
            <p:nvPr/>
          </p:nvGrpSpPr>
          <p:grpSpPr>
            <a:xfrm>
              <a:off x="6819215" y="4224758"/>
              <a:ext cx="2994256" cy="1383651"/>
              <a:chOff x="6819215" y="4224758"/>
              <a:chExt cx="2994256" cy="1383651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290957" y="5065484"/>
                <a:ext cx="522514" cy="542925"/>
              </a:xfrm>
              <a:prstGeom prst="ellipse">
                <a:avLst/>
              </a:prstGeom>
              <a:noFill/>
              <a:ln w="571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6819215" y="4224758"/>
                <a:ext cx="2726872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**Gained mutations in P13K and AKT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2285730" y="4071237"/>
              <a:ext cx="589869" cy="267394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274128" y="4840313"/>
              <a:ext cx="589869" cy="267394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42604" y="1279151"/>
            <a:ext cx="402601" cy="196206"/>
          </a:xfrm>
          <a:prstGeom prst="rect">
            <a:avLst/>
          </a:prstGeom>
          <a:solidFill>
            <a:srgbClr val="FBFBD5"/>
          </a:solidFill>
        </p:spPr>
        <p:txBody>
          <a:bodyPr wrap="square" lIns="68577" tIns="34289" rIns="68577" bIns="34289" rtlCol="0">
            <a:spAutoFit/>
          </a:bodyPr>
          <a:lstStyle/>
          <a:p>
            <a:r>
              <a:rPr lang="en-US" sz="800" dirty="0">
                <a:solidFill>
                  <a:srgbClr val="5C97BE"/>
                </a:solidFill>
              </a:rPr>
              <a:t>BRAF</a:t>
            </a:r>
          </a:p>
        </p:txBody>
      </p:sp>
    </p:spTree>
    <p:extLst>
      <p:ext uri="{BB962C8B-B14F-4D97-AF65-F5344CB8AC3E}">
        <p14:creationId xmlns:p14="http://schemas.microsoft.com/office/powerpoint/2010/main" val="400002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3" y="102811"/>
            <a:ext cx="7543800" cy="471971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19532" y="132006"/>
            <a:ext cx="2722551" cy="3011118"/>
            <a:chOff x="987344" y="2364925"/>
            <a:chExt cx="4030268" cy="3959752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7344" y="2364925"/>
              <a:ext cx="4030268" cy="3959752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2540074" y="4313966"/>
              <a:ext cx="1693718" cy="45753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639005" y="344815"/>
            <a:ext cx="5278211" cy="4477704"/>
            <a:chOff x="3657049" y="453303"/>
            <a:chExt cx="7037614" cy="59702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278" y="453303"/>
              <a:ext cx="6552307" cy="5970272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3657049" y="3147518"/>
              <a:ext cx="7037614" cy="207372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016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150" y="-12421"/>
            <a:ext cx="7848599" cy="1314449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>
                <a:solidFill>
                  <a:srgbClr val="1F497D"/>
                </a:solidFill>
              </a:rPr>
              <a:t>Benefits of Early Diagnosis and Continued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13" y="1302029"/>
            <a:ext cx="3657550" cy="234315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Early treatment has a high cure rate</a:t>
            </a:r>
          </a:p>
          <a:p>
            <a:endParaRPr lang="en-US" dirty="0" smtClean="0">
              <a:solidFill>
                <a:srgbClr val="1F497D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Recurrent thyroid cancer is very aggressive, early detection is vital to outcome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244147" y="1425851"/>
            <a:ext cx="4391025" cy="3295650"/>
            <a:chOff x="6183796" y="2205935"/>
            <a:chExt cx="5854700" cy="4394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3796" y="2205935"/>
              <a:ext cx="5854700" cy="439420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8189844" y="4611757"/>
              <a:ext cx="337930" cy="53671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8527775" y="3677478"/>
              <a:ext cx="437321" cy="75537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965096" y="2614774"/>
              <a:ext cx="2206487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rgbClr val="FF0000"/>
                  </a:solidFill>
                </a:rPr>
                <a:t>Begin another round of treatment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26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9141714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55061" y="47635"/>
            <a:ext cx="3004315" cy="323161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Genetic Testing </a:t>
            </a:r>
            <a:r>
              <a:rPr lang="en-US" sz="1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Scientific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07" y="2605085"/>
            <a:ext cx="2185036" cy="46166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200" dirty="0"/>
              <a:t>Lina Abi Mosleh, Ph.D.</a:t>
            </a:r>
          </a:p>
          <a:p>
            <a:r>
              <a:rPr lang="en-US" sz="1200" dirty="0"/>
              <a:t>Principal Scientist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96167" y="2563108"/>
            <a:ext cx="2185036" cy="46166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200" dirty="0" err="1"/>
              <a:t>Ashlyn</a:t>
            </a:r>
            <a:r>
              <a:rPr lang="en-US" sz="1200" dirty="0"/>
              <a:t> Campbell, M.S.</a:t>
            </a:r>
          </a:p>
          <a:p>
            <a:r>
              <a:rPr lang="en-US" sz="1200" dirty="0" err="1"/>
              <a:t>Bioinformatician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815807" y="2577257"/>
            <a:ext cx="2185036" cy="46166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200" dirty="0"/>
              <a:t>Natalya </a:t>
            </a:r>
            <a:r>
              <a:rPr lang="en-US" sz="1200" dirty="0" err="1"/>
              <a:t>Griko</a:t>
            </a:r>
            <a:r>
              <a:rPr lang="en-US" sz="1200" dirty="0"/>
              <a:t>, Ph.D.</a:t>
            </a:r>
          </a:p>
          <a:p>
            <a:r>
              <a:rPr lang="en-US" sz="1200" dirty="0"/>
              <a:t>Molecular Biology Scientist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5190" y="2572558"/>
            <a:ext cx="2185036" cy="46166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200" dirty="0" err="1"/>
              <a:t>Milica</a:t>
            </a:r>
            <a:r>
              <a:rPr lang="en-US" sz="1200" dirty="0"/>
              <a:t> </a:t>
            </a:r>
            <a:r>
              <a:rPr lang="en-US" sz="1200" dirty="0" err="1"/>
              <a:t>Milivojevic</a:t>
            </a:r>
            <a:r>
              <a:rPr lang="en-US" sz="1200" dirty="0"/>
              <a:t>, M.S.</a:t>
            </a:r>
          </a:p>
          <a:p>
            <a:r>
              <a:rPr lang="en-US" sz="1200" dirty="0"/>
              <a:t>Molecular Biologist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45167" y="1242730"/>
            <a:ext cx="1516453" cy="461661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1200" dirty="0" err="1"/>
              <a:t>Mohamad</a:t>
            </a:r>
            <a:r>
              <a:rPr lang="en-US" sz="1200" dirty="0"/>
              <a:t> Ayass, </a:t>
            </a:r>
            <a:r>
              <a:rPr lang="en-US" sz="1200" dirty="0" smtClean="0"/>
              <a:t>MD</a:t>
            </a:r>
          </a:p>
          <a:p>
            <a:pPr algn="ctr"/>
            <a:r>
              <a:rPr lang="en-US" sz="1200" dirty="0" smtClean="0"/>
              <a:t>President</a:t>
            </a:r>
            <a:endParaRPr lang="en-US" sz="1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498" y="370798"/>
            <a:ext cx="1368037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497" y="1706536"/>
            <a:ext cx="1368037" cy="914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192" y="1706536"/>
            <a:ext cx="1368037" cy="914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61" y="1715594"/>
            <a:ext cx="1368037" cy="914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5078" y="1715594"/>
            <a:ext cx="1368037" cy="914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9127" y="1708545"/>
            <a:ext cx="1354617" cy="90507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49102" y="2533520"/>
            <a:ext cx="2094898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200" dirty="0"/>
              <a:t>Angelo </a:t>
            </a:r>
            <a:r>
              <a:rPr lang="en-US" sz="1200" dirty="0" err="1"/>
              <a:t>Josue</a:t>
            </a:r>
            <a:r>
              <a:rPr lang="en-US" sz="1200" dirty="0"/>
              <a:t> M. </a:t>
            </a:r>
            <a:r>
              <a:rPr lang="en-US" sz="1200" dirty="0" err="1"/>
              <a:t>Lubag</a:t>
            </a:r>
            <a:r>
              <a:rPr lang="en-US" sz="1200" dirty="0"/>
              <a:t> Jr., Ph.D</a:t>
            </a:r>
            <a:r>
              <a:rPr lang="en-US" sz="1200" dirty="0" smtClean="0"/>
              <a:t>.</a:t>
            </a:r>
          </a:p>
          <a:p>
            <a:r>
              <a:rPr lang="en-US" sz="1200" dirty="0"/>
              <a:t>Molecular Biology </a:t>
            </a:r>
            <a:r>
              <a:rPr lang="en-US" sz="1200" dirty="0" smtClean="0"/>
              <a:t>Scientist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024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7285184" y="3969761"/>
            <a:ext cx="2574435" cy="279878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smtClean="0">
                <a:solidFill>
                  <a:schemeClr val="bg1"/>
                </a:solidFill>
                <a:latin typeface="12 pt. Helvetica* 85 Heavy   08472" charset="0"/>
                <a:ea typeface="12 pt. Helvetica* 85 Heavy   08472" charset="0"/>
                <a:cs typeface="12 pt. Helvetica* 85 Heavy   08472" charset="0"/>
              </a:rPr>
              <a:t>Clinical Testing</a:t>
            </a:r>
            <a:endParaRPr lang="en-US" b="1" dirty="0" smtClean="0">
              <a:solidFill>
                <a:schemeClr val="bg1"/>
              </a:solidFill>
              <a:latin typeface="12 pt. Helvetica* 85 Heavy   08472" charset="0"/>
              <a:ea typeface="12 pt. Helvetica* 85 Heavy   08472" charset="0"/>
              <a:cs typeface="12 pt. Helvetica* 85 Heavy   0847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0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7934</TotalTime>
  <Words>575</Words>
  <Application>Microsoft Office PowerPoint</Application>
  <PresentationFormat>On-screen Show (16:9)</PresentationFormat>
  <Paragraphs>106</Paragraphs>
  <Slides>30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Genetics in Oncology,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Somatic Mutations</vt:lpstr>
      <vt:lpstr>Somatic Mutations</vt:lpstr>
      <vt:lpstr>PowerPoint Presentation</vt:lpstr>
      <vt:lpstr>PowerPoint Presentation</vt:lpstr>
      <vt:lpstr>PowerPoint Presentation</vt:lpstr>
      <vt:lpstr>Sources of cfDNA</vt:lpstr>
      <vt:lpstr>Sources of cfDNA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Bridging Everything Together</vt:lpstr>
      <vt:lpstr>Synopsis of Patient Care Plan</vt:lpstr>
      <vt:lpstr>PowerPoint Presentation</vt:lpstr>
      <vt:lpstr>PowerPoint Presentation</vt:lpstr>
      <vt:lpstr>Benefits of Early Diagnosis and Continued Monitoring</vt:lpstr>
      <vt:lpstr>PowerPoint Presentation</vt:lpstr>
      <vt:lpstr>PowerPoint Presentation</vt:lpstr>
      <vt:lpstr>PowerPoint Presentation</vt:lpstr>
    </vt:vector>
  </TitlesOfParts>
  <Company>Ayass Lung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Lina Abi Mosleh</dc:creator>
  <cp:lastModifiedBy>Oncologists 2016</cp:lastModifiedBy>
  <cp:revision>210</cp:revision>
  <dcterms:created xsi:type="dcterms:W3CDTF">2016-10-07T20:11:42Z</dcterms:created>
  <dcterms:modified xsi:type="dcterms:W3CDTF">2017-04-19T04:03:10Z</dcterms:modified>
</cp:coreProperties>
</file>