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79" r:id="rId2"/>
    <p:sldId id="280" r:id="rId3"/>
    <p:sldId id="256" r:id="rId4"/>
    <p:sldId id="264" r:id="rId5"/>
    <p:sldId id="265" r:id="rId6"/>
    <p:sldId id="269" r:id="rId7"/>
    <p:sldId id="270" r:id="rId8"/>
    <p:sldId id="271" r:id="rId9"/>
    <p:sldId id="276" r:id="rId10"/>
    <p:sldId id="272" r:id="rId11"/>
    <p:sldId id="274" r:id="rId12"/>
    <p:sldId id="277" r:id="rId13"/>
    <p:sldId id="273" r:id="rId14"/>
    <p:sldId id="266" r:id="rId15"/>
    <p:sldId id="267" r:id="rId16"/>
    <p:sldId id="278" r:id="rId17"/>
    <p:sldId id="275" r:id="rId18"/>
    <p:sldId id="262" r:id="rId19"/>
    <p:sldId id="259" r:id="rId20"/>
    <p:sldId id="260" r:id="rId21"/>
    <p:sldId id="257" r:id="rId22"/>
    <p:sldId id="25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816" y="3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6DE096-A71C-4B6B-967A-E296529869D6}" type="datetimeFigureOut">
              <a:rPr lang="en-US" smtClean="0"/>
              <a:t>10/30/2014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B532F9-AA1B-46A2-8EA4-0163513A9D7C}" type="slidenum">
              <a:rPr lang="en-US" smtClean="0"/>
              <a:t>‹#›</a:t>
            </a:fld>
            <a:endParaRPr lang="en-US"/>
          </a:p>
        </p:txBody>
      </p:sp>
    </p:spTree>
    <p:extLst>
      <p:ext uri="{BB962C8B-B14F-4D97-AF65-F5344CB8AC3E}">
        <p14:creationId xmlns:p14="http://schemas.microsoft.com/office/powerpoint/2010/main" val="2041716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D6DD02-5D1B-4A5F-B639-F5560E046787}" type="slidenum">
              <a:rPr lang="en-US" smtClean="0"/>
              <a:t>5</a:t>
            </a:fld>
            <a:endParaRPr lang="en-US"/>
          </a:p>
        </p:txBody>
      </p:sp>
    </p:spTree>
    <p:extLst>
      <p:ext uri="{BB962C8B-B14F-4D97-AF65-F5344CB8AC3E}">
        <p14:creationId xmlns:p14="http://schemas.microsoft.com/office/powerpoint/2010/main" val="3829830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95C97F-42BE-41EC-AA40-A50CF5C9FF01}" type="slidenum">
              <a:rPr lang="en-US" smtClean="0"/>
              <a:t>19</a:t>
            </a:fld>
            <a:endParaRPr lang="en-US"/>
          </a:p>
        </p:txBody>
      </p:sp>
    </p:spTree>
    <p:extLst>
      <p:ext uri="{BB962C8B-B14F-4D97-AF65-F5344CB8AC3E}">
        <p14:creationId xmlns:p14="http://schemas.microsoft.com/office/powerpoint/2010/main" val="3278928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shown in the dispersion plots as well for</a:t>
            </a:r>
            <a:r>
              <a:rPr lang="en-US" baseline="0" dirty="0" smtClean="0"/>
              <a:t> Q</a:t>
            </a:r>
            <a:endParaRPr lang="en-US" dirty="0"/>
          </a:p>
        </p:txBody>
      </p:sp>
      <p:sp>
        <p:nvSpPr>
          <p:cNvPr id="4" name="Slide Number Placeholder 3"/>
          <p:cNvSpPr>
            <a:spLocks noGrp="1"/>
          </p:cNvSpPr>
          <p:nvPr>
            <p:ph type="sldNum" sz="quarter" idx="10"/>
          </p:nvPr>
        </p:nvSpPr>
        <p:spPr/>
        <p:txBody>
          <a:bodyPr/>
          <a:lstStyle/>
          <a:p>
            <a:fld id="{3995C97F-42BE-41EC-AA40-A50CF5C9FF01}" type="slidenum">
              <a:rPr lang="en-US" smtClean="0"/>
              <a:t>20</a:t>
            </a:fld>
            <a:endParaRPr lang="en-US"/>
          </a:p>
        </p:txBody>
      </p:sp>
    </p:spTree>
    <p:extLst>
      <p:ext uri="{BB962C8B-B14F-4D97-AF65-F5344CB8AC3E}">
        <p14:creationId xmlns:p14="http://schemas.microsoft.com/office/powerpoint/2010/main" val="2814294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2A5235-31E6-4767-8BE2-E5AB087D609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8C88-7E98-4E81-8420-1F216090DA26}" type="slidenum">
              <a:rPr lang="en-US" smtClean="0"/>
              <a:t>‹#›</a:t>
            </a:fld>
            <a:endParaRPr lang="en-US"/>
          </a:p>
        </p:txBody>
      </p:sp>
    </p:spTree>
    <p:extLst>
      <p:ext uri="{BB962C8B-B14F-4D97-AF65-F5344CB8AC3E}">
        <p14:creationId xmlns:p14="http://schemas.microsoft.com/office/powerpoint/2010/main" val="741394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2A5235-31E6-4767-8BE2-E5AB087D609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8C88-7E98-4E81-8420-1F216090DA26}" type="slidenum">
              <a:rPr lang="en-US" smtClean="0"/>
              <a:t>‹#›</a:t>
            </a:fld>
            <a:endParaRPr lang="en-US"/>
          </a:p>
        </p:txBody>
      </p:sp>
    </p:spTree>
    <p:extLst>
      <p:ext uri="{BB962C8B-B14F-4D97-AF65-F5344CB8AC3E}">
        <p14:creationId xmlns:p14="http://schemas.microsoft.com/office/powerpoint/2010/main" val="450267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2A5235-31E6-4767-8BE2-E5AB087D609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8C88-7E98-4E81-8420-1F216090DA26}" type="slidenum">
              <a:rPr lang="en-US" smtClean="0"/>
              <a:t>‹#›</a:t>
            </a:fld>
            <a:endParaRPr lang="en-US"/>
          </a:p>
        </p:txBody>
      </p:sp>
    </p:spTree>
    <p:extLst>
      <p:ext uri="{BB962C8B-B14F-4D97-AF65-F5344CB8AC3E}">
        <p14:creationId xmlns:p14="http://schemas.microsoft.com/office/powerpoint/2010/main" val="97528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2A5235-31E6-4767-8BE2-E5AB087D609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8C88-7E98-4E81-8420-1F216090DA26}" type="slidenum">
              <a:rPr lang="en-US" smtClean="0"/>
              <a:t>‹#›</a:t>
            </a:fld>
            <a:endParaRPr lang="en-US"/>
          </a:p>
        </p:txBody>
      </p:sp>
    </p:spTree>
    <p:extLst>
      <p:ext uri="{BB962C8B-B14F-4D97-AF65-F5344CB8AC3E}">
        <p14:creationId xmlns:p14="http://schemas.microsoft.com/office/powerpoint/2010/main" val="1636007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2A5235-31E6-4767-8BE2-E5AB087D6093}" type="datetimeFigureOut">
              <a:rPr lang="en-US" smtClean="0"/>
              <a:t>10/30/2014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A78C88-7E98-4E81-8420-1F216090DA26}" type="slidenum">
              <a:rPr lang="en-US" smtClean="0"/>
              <a:t>‹#›</a:t>
            </a:fld>
            <a:endParaRPr lang="en-US"/>
          </a:p>
        </p:txBody>
      </p:sp>
    </p:spTree>
    <p:extLst>
      <p:ext uri="{BB962C8B-B14F-4D97-AF65-F5344CB8AC3E}">
        <p14:creationId xmlns:p14="http://schemas.microsoft.com/office/powerpoint/2010/main" val="4244509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2A5235-31E6-4767-8BE2-E5AB087D6093}" type="datetimeFigureOut">
              <a:rPr lang="en-US" smtClean="0"/>
              <a:t>10/30/2014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A78C88-7E98-4E81-8420-1F216090DA26}" type="slidenum">
              <a:rPr lang="en-US" smtClean="0"/>
              <a:t>‹#›</a:t>
            </a:fld>
            <a:endParaRPr lang="en-US"/>
          </a:p>
        </p:txBody>
      </p:sp>
    </p:spTree>
    <p:extLst>
      <p:ext uri="{BB962C8B-B14F-4D97-AF65-F5344CB8AC3E}">
        <p14:creationId xmlns:p14="http://schemas.microsoft.com/office/powerpoint/2010/main" val="1729141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2A5235-31E6-4767-8BE2-E5AB087D6093}" type="datetimeFigureOut">
              <a:rPr lang="en-US" smtClean="0"/>
              <a:t>10/30/2014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A78C88-7E98-4E81-8420-1F216090DA26}" type="slidenum">
              <a:rPr lang="en-US" smtClean="0"/>
              <a:t>‹#›</a:t>
            </a:fld>
            <a:endParaRPr lang="en-US"/>
          </a:p>
        </p:txBody>
      </p:sp>
    </p:spTree>
    <p:extLst>
      <p:ext uri="{BB962C8B-B14F-4D97-AF65-F5344CB8AC3E}">
        <p14:creationId xmlns:p14="http://schemas.microsoft.com/office/powerpoint/2010/main" val="3297154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2A5235-31E6-4767-8BE2-E5AB087D609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8C88-7E98-4E81-8420-1F216090DA26}" type="slidenum">
              <a:rPr lang="en-US" smtClean="0"/>
              <a:t>‹#›</a:t>
            </a:fld>
            <a:endParaRPr lang="en-US"/>
          </a:p>
        </p:txBody>
      </p:sp>
    </p:spTree>
    <p:extLst>
      <p:ext uri="{BB962C8B-B14F-4D97-AF65-F5344CB8AC3E}">
        <p14:creationId xmlns:p14="http://schemas.microsoft.com/office/powerpoint/2010/main" val="4129085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2A5235-31E6-4767-8BE2-E5AB087D6093}" type="datetimeFigureOut">
              <a:rPr lang="en-US" smtClean="0"/>
              <a:t>10/30/2014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8C88-7E98-4E81-8420-1F216090DA26}" type="slidenum">
              <a:rPr lang="en-US" smtClean="0"/>
              <a:t>‹#›</a:t>
            </a:fld>
            <a:endParaRPr lang="en-US"/>
          </a:p>
        </p:txBody>
      </p:sp>
    </p:spTree>
    <p:extLst>
      <p:ext uri="{BB962C8B-B14F-4D97-AF65-F5344CB8AC3E}">
        <p14:creationId xmlns:p14="http://schemas.microsoft.com/office/powerpoint/2010/main" val="171727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2A5235-31E6-4767-8BE2-E5AB087D609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8C88-7E98-4E81-8420-1F216090DA26}" type="slidenum">
              <a:rPr lang="en-US" smtClean="0"/>
              <a:t>‹#›</a:t>
            </a:fld>
            <a:endParaRPr lang="en-US"/>
          </a:p>
        </p:txBody>
      </p:sp>
    </p:spTree>
    <p:extLst>
      <p:ext uri="{BB962C8B-B14F-4D97-AF65-F5344CB8AC3E}">
        <p14:creationId xmlns:p14="http://schemas.microsoft.com/office/powerpoint/2010/main" val="2305794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2A5235-31E6-4767-8BE2-E5AB087D6093}" type="datetimeFigureOut">
              <a:rPr lang="en-US" smtClean="0"/>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8C88-7E98-4E81-8420-1F216090DA26}" type="slidenum">
              <a:rPr lang="en-US" smtClean="0"/>
              <a:t>‹#›</a:t>
            </a:fld>
            <a:endParaRPr lang="en-US"/>
          </a:p>
        </p:txBody>
      </p:sp>
    </p:spTree>
    <p:extLst>
      <p:ext uri="{BB962C8B-B14F-4D97-AF65-F5344CB8AC3E}">
        <p14:creationId xmlns:p14="http://schemas.microsoft.com/office/powerpoint/2010/main" val="211731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2A5235-31E6-4767-8BE2-E5AB087D6093}" type="datetimeFigureOut">
              <a:rPr lang="en-US" smtClean="0"/>
              <a:t>10/30/2014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A78C88-7E98-4E81-8420-1F216090DA26}" type="slidenum">
              <a:rPr lang="en-US" smtClean="0"/>
              <a:t>‹#›</a:t>
            </a:fld>
            <a:endParaRPr lang="en-US"/>
          </a:p>
        </p:txBody>
      </p:sp>
    </p:spTree>
    <p:extLst>
      <p:ext uri="{BB962C8B-B14F-4D97-AF65-F5344CB8AC3E}">
        <p14:creationId xmlns:p14="http://schemas.microsoft.com/office/powerpoint/2010/main" val="3679148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image" Target="../media/image12.emf"/><Relationship Id="rId3" Type="http://schemas.openxmlformats.org/officeDocument/2006/relationships/image" Target="../media/image2.emf"/><Relationship Id="rId7" Type="http://schemas.openxmlformats.org/officeDocument/2006/relationships/image" Target="../media/image6.emf"/><Relationship Id="rId12" Type="http://schemas.openxmlformats.org/officeDocument/2006/relationships/image" Target="../media/image11.emf"/><Relationship Id="rId17" Type="http://schemas.openxmlformats.org/officeDocument/2006/relationships/image" Target="../media/image16.emf"/><Relationship Id="rId2" Type="http://schemas.openxmlformats.org/officeDocument/2006/relationships/image" Target="../media/image1.emf"/><Relationship Id="rId16" Type="http://schemas.openxmlformats.org/officeDocument/2006/relationships/image" Target="../media/image15.emf"/><Relationship Id="rId1" Type="http://schemas.openxmlformats.org/officeDocument/2006/relationships/slideLayout" Target="../slideLayouts/slideLayout7.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emf"/><Relationship Id="rId15" Type="http://schemas.openxmlformats.org/officeDocument/2006/relationships/image" Target="../media/image14.emf"/><Relationship Id="rId10" Type="http://schemas.openxmlformats.org/officeDocument/2006/relationships/image" Target="../media/image9.emf"/><Relationship Id="rId4" Type="http://schemas.openxmlformats.org/officeDocument/2006/relationships/image" Target="../media/image3.emf"/><Relationship Id="rId9" Type="http://schemas.openxmlformats.org/officeDocument/2006/relationships/image" Target="../media/image8.emf"/><Relationship Id="rId14" Type="http://schemas.openxmlformats.org/officeDocument/2006/relationships/image" Target="../media/image13.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s/_rels/slide2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0.emf"/><Relationship Id="rId5" Type="http://schemas.openxmlformats.org/officeDocument/2006/relationships/image" Target="../media/image27.emf"/><Relationship Id="rId4" Type="http://schemas.openxmlformats.org/officeDocument/2006/relationships/image" Target="../media/image29.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eaLnBrk="1" hangingPunct="1">
              <a:defRPr/>
            </a:pPr>
            <a:r>
              <a:rPr lang="en-US" sz="3600" dirty="0" smtClean="0">
                <a:effectLst>
                  <a:outerShdw blurRad="38100" dist="38100" dir="2700000" algn="tl">
                    <a:srgbClr val="000000">
                      <a:alpha val="43137"/>
                    </a:srgbClr>
                  </a:outerShdw>
                </a:effectLst>
                <a:latin typeface="Baskerville Old Face" pitchFamily="18" charset="0"/>
              </a:rPr>
              <a:t>About OMICS Group</a:t>
            </a:r>
            <a:endParaRPr lang="en-US" sz="3600" dirty="0">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a:bodyPr>
          <a:lstStyle/>
          <a:p>
            <a:pPr algn="just" eaLnBrk="1" hangingPunct="1">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extLst>
      <p:ext uri="{BB962C8B-B14F-4D97-AF65-F5344CB8AC3E}">
        <p14:creationId xmlns:p14="http://schemas.microsoft.com/office/powerpoint/2010/main" val="160722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eaLnBrk="1" hangingPunct="1">
              <a:defRPr/>
            </a:pPr>
            <a:r>
              <a:rPr lang="en-US" sz="3600" dirty="0" smtClean="0">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eaLnBrk="1" hangingPunct="1">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eaLnBrk="1" hangingPunct="1">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dirty="0"/>
          </a:p>
        </p:txBody>
      </p:sp>
    </p:spTree>
    <p:extLst>
      <p:ext uri="{BB962C8B-B14F-4D97-AF65-F5344CB8AC3E}">
        <p14:creationId xmlns:p14="http://schemas.microsoft.com/office/powerpoint/2010/main" val="2547768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Statistical Analysis Using RNA-</a:t>
            </a:r>
            <a:r>
              <a:rPr lang="en-US" dirty="0" err="1" smtClean="0"/>
              <a:t>Seq</a:t>
            </a:r>
            <a:r>
              <a:rPr lang="en-US" dirty="0" smtClean="0"/>
              <a:t> Data from 726 Individual Drosophila</a:t>
            </a:r>
            <a:endParaRPr lang="en-US" dirty="0"/>
          </a:p>
        </p:txBody>
      </p:sp>
      <p:sp>
        <p:nvSpPr>
          <p:cNvPr id="3" name="Subtitle 2"/>
          <p:cNvSpPr>
            <a:spLocks noGrp="1"/>
          </p:cNvSpPr>
          <p:nvPr>
            <p:ph type="subTitle" idx="1"/>
          </p:nvPr>
        </p:nvSpPr>
        <p:spPr/>
        <p:txBody>
          <a:bodyPr>
            <a:normAutofit fontScale="85000" lnSpcReduction="20000"/>
          </a:bodyPr>
          <a:lstStyle/>
          <a:p>
            <a:pPr algn="r"/>
            <a:r>
              <a:rPr lang="en-US" dirty="0" err="1" smtClean="0"/>
              <a:t>Yanzhu</a:t>
            </a:r>
            <a:r>
              <a:rPr lang="en-US" dirty="0" smtClean="0"/>
              <a:t> Lin</a:t>
            </a:r>
          </a:p>
          <a:p>
            <a:pPr algn="r"/>
            <a:r>
              <a:rPr lang="en-US" dirty="0" smtClean="0"/>
              <a:t>Lab of Systems Genetics</a:t>
            </a:r>
          </a:p>
          <a:p>
            <a:pPr algn="r"/>
            <a:r>
              <a:rPr lang="en-US" dirty="0" smtClean="0"/>
              <a:t>NHLBI, NIH </a:t>
            </a:r>
          </a:p>
          <a:p>
            <a:pPr algn="r"/>
            <a:r>
              <a:rPr lang="en-US" dirty="0" smtClean="0"/>
              <a:t>10/21/2014</a:t>
            </a:r>
          </a:p>
          <a:p>
            <a:endParaRPr lang="en-US" dirty="0"/>
          </a:p>
        </p:txBody>
      </p:sp>
    </p:spTree>
    <p:extLst>
      <p:ext uri="{BB962C8B-B14F-4D97-AF65-F5344CB8AC3E}">
        <p14:creationId xmlns:p14="http://schemas.microsoft.com/office/powerpoint/2010/main" val="41606755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76200" y="274638"/>
            <a:ext cx="8991600" cy="1143000"/>
          </a:xfrm>
          <a:prstGeom prst="rect">
            <a:avLst/>
          </a:prstGeom>
        </p:spPr>
        <p:txBody>
          <a:bodyPr/>
          <a:lstStyle/>
          <a:p>
            <a:pPr algn="ctr" fontAlgn="auto">
              <a:spcAft>
                <a:spcPts val="0"/>
              </a:spcAft>
              <a:defRPr/>
            </a:pPr>
            <a:r>
              <a:rPr lang="en-US" sz="3600" i="1" dirty="0" smtClean="0">
                <a:latin typeface="+mj-lt"/>
                <a:ea typeface="+mj-ea"/>
                <a:cs typeface="+mj-cs"/>
              </a:rPr>
              <a:t>Drosophila</a:t>
            </a:r>
            <a:r>
              <a:rPr lang="en-US" sz="3600" dirty="0" smtClean="0">
                <a:latin typeface="+mj-lt"/>
                <a:ea typeface="+mj-ea"/>
                <a:cs typeface="+mj-cs"/>
              </a:rPr>
              <a:t> Genetic Reference Panel (DGRP)</a:t>
            </a:r>
            <a:endParaRPr lang="en-US" sz="3600" dirty="0">
              <a:latin typeface="+mj-lt"/>
              <a:ea typeface="+mj-ea"/>
              <a:cs typeface="+mj-cs"/>
            </a:endParaRPr>
          </a:p>
        </p:txBody>
      </p:sp>
      <p:grpSp>
        <p:nvGrpSpPr>
          <p:cNvPr id="3" name="Group 181"/>
          <p:cNvGrpSpPr/>
          <p:nvPr/>
        </p:nvGrpSpPr>
        <p:grpSpPr>
          <a:xfrm>
            <a:off x="381000" y="5120640"/>
            <a:ext cx="8412480" cy="771786"/>
            <a:chOff x="381000" y="4464902"/>
            <a:chExt cx="8412480" cy="771786"/>
          </a:xfrm>
        </p:grpSpPr>
        <p:pic>
          <p:nvPicPr>
            <p:cNvPr id="4" name="Picture 3" descr="40G Fly Brown.emf"/>
            <p:cNvPicPr>
              <a:picLocks noChangeAspect="1"/>
            </p:cNvPicPr>
            <p:nvPr/>
          </p:nvPicPr>
          <p:blipFill>
            <a:blip r:embed="rId2" cstate="print"/>
            <a:stretch>
              <a:fillRect/>
            </a:stretch>
          </p:blipFill>
          <p:spPr>
            <a:xfrm>
              <a:off x="4563057" y="4464902"/>
              <a:ext cx="571122" cy="771786"/>
            </a:xfrm>
            <a:prstGeom prst="rect">
              <a:avLst/>
            </a:prstGeom>
          </p:spPr>
        </p:pic>
        <p:pic>
          <p:nvPicPr>
            <p:cNvPr id="5" name="Picture 4" descr="40G Fly Blue.emf"/>
            <p:cNvPicPr>
              <a:picLocks noChangeAspect="1"/>
            </p:cNvPicPr>
            <p:nvPr/>
          </p:nvPicPr>
          <p:blipFill>
            <a:blip r:embed="rId3" cstate="print"/>
            <a:stretch>
              <a:fillRect/>
            </a:stretch>
          </p:blipFill>
          <p:spPr>
            <a:xfrm>
              <a:off x="2994786" y="4464902"/>
              <a:ext cx="571122" cy="771786"/>
            </a:xfrm>
            <a:prstGeom prst="rect">
              <a:avLst/>
            </a:prstGeom>
          </p:spPr>
        </p:pic>
        <p:pic>
          <p:nvPicPr>
            <p:cNvPr id="6" name="Picture 5" descr="40 G Fly Orange.emf"/>
            <p:cNvPicPr>
              <a:picLocks noChangeAspect="1"/>
            </p:cNvPicPr>
            <p:nvPr/>
          </p:nvPicPr>
          <p:blipFill>
            <a:blip r:embed="rId4" cstate="print"/>
            <a:stretch>
              <a:fillRect/>
            </a:stretch>
          </p:blipFill>
          <p:spPr>
            <a:xfrm>
              <a:off x="2472029" y="4464902"/>
              <a:ext cx="571122" cy="771786"/>
            </a:xfrm>
            <a:prstGeom prst="rect">
              <a:avLst/>
            </a:prstGeom>
          </p:spPr>
        </p:pic>
        <p:pic>
          <p:nvPicPr>
            <p:cNvPr id="7" name="Picture 6" descr="40 G Fly Green.emf"/>
            <p:cNvPicPr>
              <a:picLocks noChangeAspect="1"/>
            </p:cNvPicPr>
            <p:nvPr/>
          </p:nvPicPr>
          <p:blipFill>
            <a:blip r:embed="rId5" cstate="print"/>
            <a:stretch>
              <a:fillRect/>
            </a:stretch>
          </p:blipFill>
          <p:spPr>
            <a:xfrm>
              <a:off x="3517543" y="4464902"/>
              <a:ext cx="571122" cy="771786"/>
            </a:xfrm>
            <a:prstGeom prst="rect">
              <a:avLst/>
            </a:prstGeom>
          </p:spPr>
        </p:pic>
        <p:pic>
          <p:nvPicPr>
            <p:cNvPr id="8" name="Picture 7" descr="40 G Fly Purple.emf"/>
            <p:cNvPicPr>
              <a:picLocks noChangeAspect="1"/>
            </p:cNvPicPr>
            <p:nvPr/>
          </p:nvPicPr>
          <p:blipFill>
            <a:blip r:embed="rId6" cstate="print"/>
            <a:stretch>
              <a:fillRect/>
            </a:stretch>
          </p:blipFill>
          <p:spPr>
            <a:xfrm>
              <a:off x="5608572" y="4464902"/>
              <a:ext cx="571122" cy="771786"/>
            </a:xfrm>
            <a:prstGeom prst="rect">
              <a:avLst/>
            </a:prstGeom>
          </p:spPr>
        </p:pic>
        <p:pic>
          <p:nvPicPr>
            <p:cNvPr id="9" name="Picture 8" descr="40 G Fly Red.emf"/>
            <p:cNvPicPr>
              <a:picLocks noChangeAspect="1"/>
            </p:cNvPicPr>
            <p:nvPr/>
          </p:nvPicPr>
          <p:blipFill>
            <a:blip r:embed="rId7" cstate="print"/>
            <a:stretch>
              <a:fillRect/>
            </a:stretch>
          </p:blipFill>
          <p:spPr>
            <a:xfrm>
              <a:off x="1426514" y="4464902"/>
              <a:ext cx="571122" cy="771786"/>
            </a:xfrm>
            <a:prstGeom prst="rect">
              <a:avLst/>
            </a:prstGeom>
          </p:spPr>
        </p:pic>
        <p:pic>
          <p:nvPicPr>
            <p:cNvPr id="10" name="Picture 9" descr="40 G Fly Aqua.emf"/>
            <p:cNvPicPr>
              <a:picLocks noChangeAspect="1"/>
            </p:cNvPicPr>
            <p:nvPr/>
          </p:nvPicPr>
          <p:blipFill>
            <a:blip r:embed="rId8" cstate="print"/>
            <a:stretch>
              <a:fillRect/>
            </a:stretch>
          </p:blipFill>
          <p:spPr>
            <a:xfrm>
              <a:off x="4040300" y="4464902"/>
              <a:ext cx="571122" cy="771786"/>
            </a:xfrm>
            <a:prstGeom prst="rect">
              <a:avLst/>
            </a:prstGeom>
          </p:spPr>
        </p:pic>
        <p:pic>
          <p:nvPicPr>
            <p:cNvPr id="11" name="Picture 10" descr="40 G Fly Pink.emf"/>
            <p:cNvPicPr>
              <a:picLocks noChangeAspect="1"/>
            </p:cNvPicPr>
            <p:nvPr/>
          </p:nvPicPr>
          <p:blipFill>
            <a:blip r:embed="rId9" cstate="print"/>
            <a:stretch>
              <a:fillRect/>
            </a:stretch>
          </p:blipFill>
          <p:spPr>
            <a:xfrm>
              <a:off x="6131329" y="4464902"/>
              <a:ext cx="571122" cy="771786"/>
            </a:xfrm>
            <a:prstGeom prst="rect">
              <a:avLst/>
            </a:prstGeom>
          </p:spPr>
        </p:pic>
        <p:pic>
          <p:nvPicPr>
            <p:cNvPr id="12" name="Picture 11" descr="40 G Fly Black.emf"/>
            <p:cNvPicPr>
              <a:picLocks noChangeAspect="1"/>
            </p:cNvPicPr>
            <p:nvPr/>
          </p:nvPicPr>
          <p:blipFill>
            <a:blip r:embed="rId10" cstate="print"/>
            <a:stretch>
              <a:fillRect/>
            </a:stretch>
          </p:blipFill>
          <p:spPr>
            <a:xfrm>
              <a:off x="5085815" y="4464902"/>
              <a:ext cx="571122" cy="771786"/>
            </a:xfrm>
            <a:prstGeom prst="rect">
              <a:avLst/>
            </a:prstGeom>
          </p:spPr>
        </p:pic>
        <p:pic>
          <p:nvPicPr>
            <p:cNvPr id="13" name="Picture 12" descr="40 G Fly Fushia.emf"/>
            <p:cNvPicPr>
              <a:picLocks noChangeAspect="1"/>
            </p:cNvPicPr>
            <p:nvPr/>
          </p:nvPicPr>
          <p:blipFill>
            <a:blip r:embed="rId11" cstate="print"/>
            <a:stretch>
              <a:fillRect/>
            </a:stretch>
          </p:blipFill>
          <p:spPr>
            <a:xfrm>
              <a:off x="1949272" y="4464902"/>
              <a:ext cx="571122" cy="771786"/>
            </a:xfrm>
            <a:prstGeom prst="rect">
              <a:avLst/>
            </a:prstGeom>
          </p:spPr>
        </p:pic>
        <p:pic>
          <p:nvPicPr>
            <p:cNvPr id="14" name="Picture 13" descr="40 G Fly Lime.emf"/>
            <p:cNvPicPr>
              <a:picLocks noChangeAspect="1"/>
            </p:cNvPicPr>
            <p:nvPr/>
          </p:nvPicPr>
          <p:blipFill>
            <a:blip r:embed="rId12" cstate="print"/>
            <a:stretch>
              <a:fillRect/>
            </a:stretch>
          </p:blipFill>
          <p:spPr>
            <a:xfrm>
              <a:off x="6654086" y="4464902"/>
              <a:ext cx="571122" cy="771786"/>
            </a:xfrm>
            <a:prstGeom prst="rect">
              <a:avLst/>
            </a:prstGeom>
          </p:spPr>
        </p:pic>
        <p:pic>
          <p:nvPicPr>
            <p:cNvPr id="15" name="Picture 14" descr="40 G Fly Dk Orange.emf"/>
            <p:cNvPicPr>
              <a:picLocks noChangeAspect="1"/>
            </p:cNvPicPr>
            <p:nvPr/>
          </p:nvPicPr>
          <p:blipFill>
            <a:blip r:embed="rId13" cstate="print"/>
            <a:stretch>
              <a:fillRect/>
            </a:stretch>
          </p:blipFill>
          <p:spPr>
            <a:xfrm>
              <a:off x="7176843" y="4464902"/>
              <a:ext cx="571122" cy="771786"/>
            </a:xfrm>
            <a:prstGeom prst="rect">
              <a:avLst/>
            </a:prstGeom>
          </p:spPr>
        </p:pic>
        <p:pic>
          <p:nvPicPr>
            <p:cNvPr id="16" name="Picture 15" descr="40 G Fly Ocean.emf"/>
            <p:cNvPicPr>
              <a:picLocks noChangeAspect="1"/>
            </p:cNvPicPr>
            <p:nvPr/>
          </p:nvPicPr>
          <p:blipFill>
            <a:blip r:embed="rId14" cstate="print"/>
            <a:stretch>
              <a:fillRect/>
            </a:stretch>
          </p:blipFill>
          <p:spPr>
            <a:xfrm>
              <a:off x="381000" y="4464902"/>
              <a:ext cx="571122" cy="771786"/>
            </a:xfrm>
            <a:prstGeom prst="rect">
              <a:avLst/>
            </a:prstGeom>
          </p:spPr>
        </p:pic>
        <p:pic>
          <p:nvPicPr>
            <p:cNvPr id="17" name="Picture 16" descr="40 G Fly Dk Blue.emf"/>
            <p:cNvPicPr>
              <a:picLocks noChangeAspect="1"/>
            </p:cNvPicPr>
            <p:nvPr/>
          </p:nvPicPr>
          <p:blipFill>
            <a:blip r:embed="rId15" cstate="print"/>
            <a:stretch>
              <a:fillRect/>
            </a:stretch>
          </p:blipFill>
          <p:spPr>
            <a:xfrm>
              <a:off x="7699600" y="4464902"/>
              <a:ext cx="571122" cy="771786"/>
            </a:xfrm>
            <a:prstGeom prst="rect">
              <a:avLst/>
            </a:prstGeom>
          </p:spPr>
        </p:pic>
        <p:pic>
          <p:nvPicPr>
            <p:cNvPr id="18" name="Picture 17" descr="40 G Sepia.emf"/>
            <p:cNvPicPr>
              <a:picLocks noChangeAspect="1"/>
            </p:cNvPicPr>
            <p:nvPr/>
          </p:nvPicPr>
          <p:blipFill>
            <a:blip r:embed="rId16" cstate="print"/>
            <a:stretch>
              <a:fillRect/>
            </a:stretch>
          </p:blipFill>
          <p:spPr>
            <a:xfrm>
              <a:off x="8222358" y="4464902"/>
              <a:ext cx="571122" cy="771786"/>
            </a:xfrm>
            <a:prstGeom prst="rect">
              <a:avLst/>
            </a:prstGeom>
          </p:spPr>
        </p:pic>
        <p:pic>
          <p:nvPicPr>
            <p:cNvPr id="19" name="Picture 18" descr="40 G Fly Dk Yellow.emf"/>
            <p:cNvPicPr>
              <a:picLocks noChangeAspect="1"/>
            </p:cNvPicPr>
            <p:nvPr/>
          </p:nvPicPr>
          <p:blipFill>
            <a:blip r:embed="rId17" cstate="print"/>
            <a:stretch>
              <a:fillRect/>
            </a:stretch>
          </p:blipFill>
          <p:spPr>
            <a:xfrm>
              <a:off x="903757" y="4464902"/>
              <a:ext cx="571122" cy="771786"/>
            </a:xfrm>
            <a:prstGeom prst="rect">
              <a:avLst/>
            </a:prstGeom>
          </p:spPr>
        </p:pic>
      </p:grpSp>
      <p:grpSp>
        <p:nvGrpSpPr>
          <p:cNvPr id="20" name="Group 180"/>
          <p:cNvGrpSpPr/>
          <p:nvPr/>
        </p:nvGrpSpPr>
        <p:grpSpPr>
          <a:xfrm>
            <a:off x="647562" y="3200400"/>
            <a:ext cx="7833169" cy="1883013"/>
            <a:chOff x="647562" y="2478426"/>
            <a:chExt cx="7833169" cy="1883013"/>
          </a:xfrm>
        </p:grpSpPr>
        <p:grpSp>
          <p:nvGrpSpPr>
            <p:cNvPr id="21" name="Group 92"/>
            <p:cNvGrpSpPr/>
            <p:nvPr/>
          </p:nvGrpSpPr>
          <p:grpSpPr>
            <a:xfrm>
              <a:off x="647562" y="2478426"/>
              <a:ext cx="5750504" cy="1883013"/>
              <a:chOff x="1946878" y="2286000"/>
              <a:chExt cx="4191128" cy="1372394"/>
            </a:xfrm>
          </p:grpSpPr>
          <p:grpSp>
            <p:nvGrpSpPr>
              <p:cNvPr id="28" name="Group 82"/>
              <p:cNvGrpSpPr/>
              <p:nvPr/>
            </p:nvGrpSpPr>
            <p:grpSpPr>
              <a:xfrm>
                <a:off x="1946878" y="2286000"/>
                <a:ext cx="1913478" cy="1372394"/>
                <a:chOff x="1946878" y="2286000"/>
                <a:chExt cx="1913478" cy="1372394"/>
              </a:xfrm>
            </p:grpSpPr>
            <p:grpSp>
              <p:nvGrpSpPr>
                <p:cNvPr id="38" name="Group 77"/>
                <p:cNvGrpSpPr/>
                <p:nvPr/>
              </p:nvGrpSpPr>
              <p:grpSpPr>
                <a:xfrm>
                  <a:off x="1946878" y="2286000"/>
                  <a:ext cx="769684" cy="1372394"/>
                  <a:chOff x="1946878" y="2286000"/>
                  <a:chExt cx="769684" cy="1372394"/>
                </a:xfrm>
              </p:grpSpPr>
              <p:cxnSp>
                <p:nvCxnSpPr>
                  <p:cNvPr id="43" name="Straight Arrow Connector 42"/>
                  <p:cNvCxnSpPr/>
                  <p:nvPr/>
                </p:nvCxnSpPr>
                <p:spPr>
                  <a:xfrm rot="5400000">
                    <a:off x="1261872" y="2971006"/>
                    <a:ext cx="1371600" cy="1588"/>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5400000">
                    <a:off x="1645920" y="2971006"/>
                    <a:ext cx="1371600" cy="1588"/>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a:off x="2029968" y="2971800"/>
                    <a:ext cx="1371600" cy="1588"/>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grpSp>
              <p:nvGrpSpPr>
                <p:cNvPr id="39" name="Group 78"/>
                <p:cNvGrpSpPr/>
                <p:nvPr/>
              </p:nvGrpSpPr>
              <p:grpSpPr>
                <a:xfrm>
                  <a:off x="3090672" y="2286000"/>
                  <a:ext cx="769684" cy="1372394"/>
                  <a:chOff x="1946878" y="2286000"/>
                  <a:chExt cx="769684" cy="1372394"/>
                </a:xfrm>
              </p:grpSpPr>
              <p:cxnSp>
                <p:nvCxnSpPr>
                  <p:cNvPr id="40" name="Straight Arrow Connector 39"/>
                  <p:cNvCxnSpPr/>
                  <p:nvPr/>
                </p:nvCxnSpPr>
                <p:spPr>
                  <a:xfrm rot="5400000">
                    <a:off x="1261872" y="2971006"/>
                    <a:ext cx="1371600" cy="1588"/>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5400000">
                    <a:off x="1645920" y="2971006"/>
                    <a:ext cx="1371600" cy="1588"/>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5400000">
                    <a:off x="2029968" y="2971800"/>
                    <a:ext cx="1371600" cy="1588"/>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grpSp>
          <p:grpSp>
            <p:nvGrpSpPr>
              <p:cNvPr id="29" name="Group 83"/>
              <p:cNvGrpSpPr/>
              <p:nvPr/>
            </p:nvGrpSpPr>
            <p:grpSpPr>
              <a:xfrm>
                <a:off x="4224528" y="2286000"/>
                <a:ext cx="1913478" cy="1372394"/>
                <a:chOff x="1946878" y="2286000"/>
                <a:chExt cx="1913478" cy="1372394"/>
              </a:xfrm>
            </p:grpSpPr>
            <p:grpSp>
              <p:nvGrpSpPr>
                <p:cNvPr id="30" name="Group 77"/>
                <p:cNvGrpSpPr/>
                <p:nvPr/>
              </p:nvGrpSpPr>
              <p:grpSpPr>
                <a:xfrm>
                  <a:off x="1946878" y="2286000"/>
                  <a:ext cx="769684" cy="1372394"/>
                  <a:chOff x="1946878" y="2286000"/>
                  <a:chExt cx="769684" cy="1372394"/>
                </a:xfrm>
              </p:grpSpPr>
              <p:cxnSp>
                <p:nvCxnSpPr>
                  <p:cNvPr id="35" name="Straight Arrow Connector 34"/>
                  <p:cNvCxnSpPr/>
                  <p:nvPr/>
                </p:nvCxnSpPr>
                <p:spPr>
                  <a:xfrm rot="5400000">
                    <a:off x="1261872" y="2971006"/>
                    <a:ext cx="1371600" cy="1588"/>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5400000">
                    <a:off x="1645920" y="2971006"/>
                    <a:ext cx="1371600" cy="1588"/>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a:off x="2029968" y="2971800"/>
                    <a:ext cx="1371600" cy="1588"/>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grpSp>
              <p:nvGrpSpPr>
                <p:cNvPr id="31" name="Group 78"/>
                <p:cNvGrpSpPr/>
                <p:nvPr/>
              </p:nvGrpSpPr>
              <p:grpSpPr>
                <a:xfrm>
                  <a:off x="3090672" y="2286000"/>
                  <a:ext cx="769684" cy="1372394"/>
                  <a:chOff x="1946878" y="2286000"/>
                  <a:chExt cx="769684" cy="1372394"/>
                </a:xfrm>
              </p:grpSpPr>
              <p:cxnSp>
                <p:nvCxnSpPr>
                  <p:cNvPr id="32" name="Straight Arrow Connector 31"/>
                  <p:cNvCxnSpPr/>
                  <p:nvPr/>
                </p:nvCxnSpPr>
                <p:spPr>
                  <a:xfrm rot="5400000">
                    <a:off x="1261872" y="2971006"/>
                    <a:ext cx="1371600" cy="1588"/>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1645920" y="2971006"/>
                    <a:ext cx="1371600" cy="1588"/>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2029968" y="2971800"/>
                    <a:ext cx="1371600" cy="1588"/>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grpSp>
        </p:grpSp>
        <p:grpSp>
          <p:nvGrpSpPr>
            <p:cNvPr id="22" name="Group 77"/>
            <p:cNvGrpSpPr/>
            <p:nvPr/>
          </p:nvGrpSpPr>
          <p:grpSpPr>
            <a:xfrm>
              <a:off x="6909192" y="2478426"/>
              <a:ext cx="1056057" cy="1883013"/>
              <a:chOff x="1946878" y="2286000"/>
              <a:chExt cx="769684" cy="1372394"/>
            </a:xfrm>
          </p:grpSpPr>
          <p:cxnSp>
            <p:nvCxnSpPr>
              <p:cNvPr id="25" name="Straight Arrow Connector 24"/>
              <p:cNvCxnSpPr/>
              <p:nvPr/>
            </p:nvCxnSpPr>
            <p:spPr>
              <a:xfrm rot="5400000">
                <a:off x="1261872" y="2971006"/>
                <a:ext cx="1371600" cy="1588"/>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a:off x="1645920" y="2971006"/>
                <a:ext cx="1371600" cy="1588"/>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a:off x="2029968" y="2971800"/>
                <a:ext cx="1371600" cy="1588"/>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cxnSp>
          <p:nvCxnSpPr>
            <p:cNvPr id="23" name="Straight Arrow Connector 22"/>
            <p:cNvCxnSpPr/>
            <p:nvPr/>
          </p:nvCxnSpPr>
          <p:spPr>
            <a:xfrm rot="5400000">
              <a:off x="7538680" y="3418299"/>
              <a:ext cx="1881924" cy="2179"/>
            </a:xfrm>
            <a:prstGeom prst="straightConnector1">
              <a:avLst/>
            </a:prstGeom>
            <a:ln w="285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438400" y="2895600"/>
              <a:ext cx="4375750" cy="523220"/>
            </a:xfrm>
            <a:prstGeom prst="rect">
              <a:avLst/>
            </a:prstGeom>
            <a:solidFill>
              <a:schemeClr val="bg1"/>
            </a:solidFill>
          </p:spPr>
          <p:txBody>
            <a:bodyPr wrap="none" rtlCol="0">
              <a:spAutoFit/>
            </a:bodyPr>
            <a:lstStyle/>
            <a:p>
              <a:r>
                <a:rPr lang="en-US" sz="2800" dirty="0" smtClean="0"/>
                <a:t>20 generations of inbreeding</a:t>
              </a:r>
              <a:endParaRPr lang="en-US" sz="2800" dirty="0"/>
            </a:p>
          </p:txBody>
        </p:sp>
      </p:grpSp>
      <p:sp>
        <p:nvSpPr>
          <p:cNvPr id="46" name="Oval 45"/>
          <p:cNvSpPr/>
          <p:nvPr/>
        </p:nvSpPr>
        <p:spPr>
          <a:xfrm>
            <a:off x="2438400" y="914400"/>
            <a:ext cx="4419600" cy="838200"/>
          </a:xfrm>
          <a:prstGeom prst="ellipse">
            <a:avLst/>
          </a:prstGeom>
          <a:solidFill>
            <a:schemeClr val="accent3">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fontAlgn="auto">
              <a:spcBef>
                <a:spcPts val="0"/>
              </a:spcBef>
              <a:spcAft>
                <a:spcPts val="0"/>
              </a:spcAft>
            </a:pPr>
            <a:r>
              <a:rPr lang="en-US" sz="2400" b="1" dirty="0" smtClean="0">
                <a:solidFill>
                  <a:schemeClr val="tx1"/>
                </a:solidFill>
              </a:rPr>
              <a:t>Natural Raleigh Population</a:t>
            </a:r>
            <a:endParaRPr lang="en-US" sz="2400" b="1" dirty="0">
              <a:solidFill>
                <a:schemeClr val="tx1"/>
              </a:solidFill>
            </a:endParaRPr>
          </a:p>
        </p:txBody>
      </p:sp>
      <p:grpSp>
        <p:nvGrpSpPr>
          <p:cNvPr id="48" name="Group 178"/>
          <p:cNvGrpSpPr/>
          <p:nvPr/>
        </p:nvGrpSpPr>
        <p:grpSpPr>
          <a:xfrm>
            <a:off x="381000" y="1828800"/>
            <a:ext cx="8412480" cy="1299418"/>
            <a:chOff x="381000" y="1966754"/>
            <a:chExt cx="8412480" cy="1299418"/>
          </a:xfrm>
        </p:grpSpPr>
        <p:grpSp>
          <p:nvGrpSpPr>
            <p:cNvPr id="49" name="Group 72"/>
            <p:cNvGrpSpPr/>
            <p:nvPr/>
          </p:nvGrpSpPr>
          <p:grpSpPr>
            <a:xfrm>
              <a:off x="381000" y="2469293"/>
              <a:ext cx="8412480" cy="796879"/>
              <a:chOff x="1752600" y="3090672"/>
              <a:chExt cx="6131250" cy="580788"/>
            </a:xfrm>
          </p:grpSpPr>
          <p:pic>
            <p:nvPicPr>
              <p:cNvPr id="51" name="Picture 50" descr="40G Fly Brown.emf"/>
              <p:cNvPicPr>
                <a:picLocks noChangeAspect="1"/>
              </p:cNvPicPr>
              <p:nvPr/>
            </p:nvPicPr>
            <p:blipFill>
              <a:blip r:embed="rId2" cstate="print"/>
              <a:srcRect b="65024"/>
              <a:stretch>
                <a:fillRect/>
              </a:stretch>
            </p:blipFill>
            <p:spPr>
              <a:xfrm>
                <a:off x="4800600" y="3090672"/>
                <a:ext cx="416250" cy="196737"/>
              </a:xfrm>
              <a:prstGeom prst="rect">
                <a:avLst/>
              </a:prstGeom>
            </p:spPr>
          </p:pic>
          <p:pic>
            <p:nvPicPr>
              <p:cNvPr id="52" name="Picture 51" descr="40G Fly Blue.emf"/>
              <p:cNvPicPr>
                <a:picLocks noChangeAspect="1"/>
              </p:cNvPicPr>
              <p:nvPr/>
            </p:nvPicPr>
            <p:blipFill>
              <a:blip r:embed="rId3" cstate="print"/>
              <a:srcRect b="65024"/>
              <a:stretch>
                <a:fillRect/>
              </a:stretch>
            </p:blipFill>
            <p:spPr>
              <a:xfrm>
                <a:off x="3657600" y="3090672"/>
                <a:ext cx="416250" cy="196737"/>
              </a:xfrm>
              <a:prstGeom prst="rect">
                <a:avLst/>
              </a:prstGeom>
            </p:spPr>
          </p:pic>
          <p:pic>
            <p:nvPicPr>
              <p:cNvPr id="53" name="Picture 52" descr="40 G Fly Orange.emf"/>
              <p:cNvPicPr>
                <a:picLocks noChangeAspect="1"/>
              </p:cNvPicPr>
              <p:nvPr/>
            </p:nvPicPr>
            <p:blipFill>
              <a:blip r:embed="rId4" cstate="print"/>
              <a:srcRect b="65024"/>
              <a:stretch>
                <a:fillRect/>
              </a:stretch>
            </p:blipFill>
            <p:spPr>
              <a:xfrm>
                <a:off x="3276600" y="3090672"/>
                <a:ext cx="416250" cy="196737"/>
              </a:xfrm>
              <a:prstGeom prst="rect">
                <a:avLst/>
              </a:prstGeom>
            </p:spPr>
          </p:pic>
          <p:pic>
            <p:nvPicPr>
              <p:cNvPr id="54" name="Picture 53" descr="40 G Fly Green.emf"/>
              <p:cNvPicPr>
                <a:picLocks noChangeAspect="1"/>
              </p:cNvPicPr>
              <p:nvPr/>
            </p:nvPicPr>
            <p:blipFill>
              <a:blip r:embed="rId5" cstate="print"/>
              <a:srcRect b="65024"/>
              <a:stretch>
                <a:fillRect/>
              </a:stretch>
            </p:blipFill>
            <p:spPr>
              <a:xfrm>
                <a:off x="4038600" y="3090672"/>
                <a:ext cx="416250" cy="196737"/>
              </a:xfrm>
              <a:prstGeom prst="rect">
                <a:avLst/>
              </a:prstGeom>
            </p:spPr>
          </p:pic>
          <p:pic>
            <p:nvPicPr>
              <p:cNvPr id="55" name="Picture 54" descr="40 G Fly Purple.emf"/>
              <p:cNvPicPr>
                <a:picLocks noChangeAspect="1"/>
              </p:cNvPicPr>
              <p:nvPr/>
            </p:nvPicPr>
            <p:blipFill>
              <a:blip r:embed="rId6" cstate="print"/>
              <a:srcRect b="65024"/>
              <a:stretch>
                <a:fillRect/>
              </a:stretch>
            </p:blipFill>
            <p:spPr>
              <a:xfrm>
                <a:off x="5562600" y="3090672"/>
                <a:ext cx="416250" cy="196737"/>
              </a:xfrm>
              <a:prstGeom prst="rect">
                <a:avLst/>
              </a:prstGeom>
            </p:spPr>
          </p:pic>
          <p:pic>
            <p:nvPicPr>
              <p:cNvPr id="56" name="Picture 55" descr="40 G Fly Red.emf"/>
              <p:cNvPicPr>
                <a:picLocks noChangeAspect="1"/>
              </p:cNvPicPr>
              <p:nvPr/>
            </p:nvPicPr>
            <p:blipFill>
              <a:blip r:embed="rId7" cstate="print"/>
              <a:srcRect b="65024"/>
              <a:stretch>
                <a:fillRect/>
              </a:stretch>
            </p:blipFill>
            <p:spPr>
              <a:xfrm>
                <a:off x="2514600" y="3090672"/>
                <a:ext cx="416250" cy="196737"/>
              </a:xfrm>
              <a:prstGeom prst="rect">
                <a:avLst/>
              </a:prstGeom>
            </p:spPr>
          </p:pic>
          <p:pic>
            <p:nvPicPr>
              <p:cNvPr id="57" name="Picture 56" descr="40 G Fly Aqua.emf"/>
              <p:cNvPicPr>
                <a:picLocks noChangeAspect="1"/>
              </p:cNvPicPr>
              <p:nvPr/>
            </p:nvPicPr>
            <p:blipFill>
              <a:blip r:embed="rId8" cstate="print"/>
              <a:srcRect b="65024"/>
              <a:stretch>
                <a:fillRect/>
              </a:stretch>
            </p:blipFill>
            <p:spPr>
              <a:xfrm>
                <a:off x="4419600" y="3090672"/>
                <a:ext cx="416250" cy="196737"/>
              </a:xfrm>
              <a:prstGeom prst="rect">
                <a:avLst/>
              </a:prstGeom>
            </p:spPr>
          </p:pic>
          <p:pic>
            <p:nvPicPr>
              <p:cNvPr id="58" name="Picture 57" descr="40 G Fly Pink.emf"/>
              <p:cNvPicPr>
                <a:picLocks noChangeAspect="1"/>
              </p:cNvPicPr>
              <p:nvPr/>
            </p:nvPicPr>
            <p:blipFill>
              <a:blip r:embed="rId9" cstate="print"/>
              <a:srcRect b="65024"/>
              <a:stretch>
                <a:fillRect/>
              </a:stretch>
            </p:blipFill>
            <p:spPr>
              <a:xfrm>
                <a:off x="5943600" y="3090672"/>
                <a:ext cx="416250" cy="196737"/>
              </a:xfrm>
              <a:prstGeom prst="rect">
                <a:avLst/>
              </a:prstGeom>
            </p:spPr>
          </p:pic>
          <p:pic>
            <p:nvPicPr>
              <p:cNvPr id="59" name="Picture 58" descr="40 G Fly Black.emf"/>
              <p:cNvPicPr>
                <a:picLocks noChangeAspect="1"/>
              </p:cNvPicPr>
              <p:nvPr/>
            </p:nvPicPr>
            <p:blipFill>
              <a:blip r:embed="rId10" cstate="print"/>
              <a:srcRect b="65024"/>
              <a:stretch>
                <a:fillRect/>
              </a:stretch>
            </p:blipFill>
            <p:spPr>
              <a:xfrm>
                <a:off x="5181600" y="3090672"/>
                <a:ext cx="416250" cy="196737"/>
              </a:xfrm>
              <a:prstGeom prst="rect">
                <a:avLst/>
              </a:prstGeom>
            </p:spPr>
          </p:pic>
          <p:pic>
            <p:nvPicPr>
              <p:cNvPr id="60" name="Picture 59" descr="40 G Fly Fushia.emf"/>
              <p:cNvPicPr>
                <a:picLocks noChangeAspect="1"/>
              </p:cNvPicPr>
              <p:nvPr/>
            </p:nvPicPr>
            <p:blipFill>
              <a:blip r:embed="rId11" cstate="print"/>
              <a:srcRect b="65024"/>
              <a:stretch>
                <a:fillRect/>
              </a:stretch>
            </p:blipFill>
            <p:spPr>
              <a:xfrm>
                <a:off x="2895600" y="3090672"/>
                <a:ext cx="416250" cy="196737"/>
              </a:xfrm>
              <a:prstGeom prst="rect">
                <a:avLst/>
              </a:prstGeom>
            </p:spPr>
          </p:pic>
          <p:pic>
            <p:nvPicPr>
              <p:cNvPr id="61" name="Picture 60" descr="40 G Fly Lime.emf"/>
              <p:cNvPicPr>
                <a:picLocks noChangeAspect="1"/>
              </p:cNvPicPr>
              <p:nvPr/>
            </p:nvPicPr>
            <p:blipFill>
              <a:blip r:embed="rId12" cstate="print"/>
              <a:srcRect b="65024"/>
              <a:stretch>
                <a:fillRect/>
              </a:stretch>
            </p:blipFill>
            <p:spPr>
              <a:xfrm>
                <a:off x="6324600" y="3090672"/>
                <a:ext cx="416250" cy="196737"/>
              </a:xfrm>
              <a:prstGeom prst="rect">
                <a:avLst/>
              </a:prstGeom>
            </p:spPr>
          </p:pic>
          <p:pic>
            <p:nvPicPr>
              <p:cNvPr id="62" name="Picture 61" descr="40 G Fly Dk Orange.emf"/>
              <p:cNvPicPr>
                <a:picLocks noChangeAspect="1"/>
              </p:cNvPicPr>
              <p:nvPr/>
            </p:nvPicPr>
            <p:blipFill>
              <a:blip r:embed="rId13" cstate="print"/>
              <a:srcRect b="65024"/>
              <a:stretch>
                <a:fillRect/>
              </a:stretch>
            </p:blipFill>
            <p:spPr>
              <a:xfrm>
                <a:off x="6705600" y="3090672"/>
                <a:ext cx="416250" cy="196737"/>
              </a:xfrm>
              <a:prstGeom prst="rect">
                <a:avLst/>
              </a:prstGeom>
            </p:spPr>
          </p:pic>
          <p:pic>
            <p:nvPicPr>
              <p:cNvPr id="63" name="Picture 62" descr="40 G Fly Ocean.emf"/>
              <p:cNvPicPr>
                <a:picLocks noChangeAspect="1"/>
              </p:cNvPicPr>
              <p:nvPr/>
            </p:nvPicPr>
            <p:blipFill>
              <a:blip r:embed="rId14" cstate="print"/>
              <a:srcRect b="65024"/>
              <a:stretch>
                <a:fillRect/>
              </a:stretch>
            </p:blipFill>
            <p:spPr>
              <a:xfrm>
                <a:off x="1752600" y="3090672"/>
                <a:ext cx="416250" cy="196737"/>
              </a:xfrm>
              <a:prstGeom prst="rect">
                <a:avLst/>
              </a:prstGeom>
            </p:spPr>
          </p:pic>
          <p:pic>
            <p:nvPicPr>
              <p:cNvPr id="64" name="Picture 63" descr="40 G Fly Dk Blue.emf"/>
              <p:cNvPicPr>
                <a:picLocks noChangeAspect="1"/>
              </p:cNvPicPr>
              <p:nvPr/>
            </p:nvPicPr>
            <p:blipFill>
              <a:blip r:embed="rId15" cstate="print"/>
              <a:srcRect b="65024"/>
              <a:stretch>
                <a:fillRect/>
              </a:stretch>
            </p:blipFill>
            <p:spPr>
              <a:xfrm>
                <a:off x="7086600" y="3090672"/>
                <a:ext cx="416250" cy="196737"/>
              </a:xfrm>
              <a:prstGeom prst="rect">
                <a:avLst/>
              </a:prstGeom>
            </p:spPr>
          </p:pic>
          <p:pic>
            <p:nvPicPr>
              <p:cNvPr id="65" name="Picture 64" descr="40 G Sepia.emf"/>
              <p:cNvPicPr>
                <a:picLocks noChangeAspect="1"/>
              </p:cNvPicPr>
              <p:nvPr/>
            </p:nvPicPr>
            <p:blipFill>
              <a:blip r:embed="rId16" cstate="print"/>
              <a:srcRect b="65024"/>
              <a:stretch>
                <a:fillRect/>
              </a:stretch>
            </p:blipFill>
            <p:spPr>
              <a:xfrm>
                <a:off x="7467600" y="3090672"/>
                <a:ext cx="416250" cy="196737"/>
              </a:xfrm>
              <a:prstGeom prst="rect">
                <a:avLst/>
              </a:prstGeom>
            </p:spPr>
          </p:pic>
          <p:pic>
            <p:nvPicPr>
              <p:cNvPr id="66" name="Picture 65" descr="40 G Fly Dk Yellow.emf"/>
              <p:cNvPicPr>
                <a:picLocks noChangeAspect="1"/>
              </p:cNvPicPr>
              <p:nvPr/>
            </p:nvPicPr>
            <p:blipFill>
              <a:blip r:embed="rId17" cstate="print"/>
              <a:srcRect b="65024"/>
              <a:stretch>
                <a:fillRect/>
              </a:stretch>
            </p:blipFill>
            <p:spPr>
              <a:xfrm>
                <a:off x="2133600" y="3090672"/>
                <a:ext cx="416250" cy="196737"/>
              </a:xfrm>
              <a:prstGeom prst="rect">
                <a:avLst/>
              </a:prstGeom>
            </p:spPr>
          </p:pic>
          <p:grpSp>
            <p:nvGrpSpPr>
              <p:cNvPr id="67" name="Group 71"/>
              <p:cNvGrpSpPr/>
              <p:nvPr/>
            </p:nvGrpSpPr>
            <p:grpSpPr>
              <a:xfrm>
                <a:off x="1752600" y="3276600"/>
                <a:ext cx="6131250" cy="394860"/>
                <a:chOff x="1752600" y="3276600"/>
                <a:chExt cx="6131250" cy="394860"/>
              </a:xfrm>
            </p:grpSpPr>
            <p:pic>
              <p:nvPicPr>
                <p:cNvPr id="68" name="Picture 20" descr="40G Fly Brown.emf"/>
                <p:cNvPicPr>
                  <a:picLocks noChangeAspect="1"/>
                </p:cNvPicPr>
                <p:nvPr/>
              </p:nvPicPr>
              <p:blipFill>
                <a:blip r:embed="rId2" cstate="print"/>
                <a:srcRect t="32512" b="32512"/>
                <a:stretch>
                  <a:fillRect/>
                </a:stretch>
              </p:blipFill>
              <p:spPr>
                <a:xfrm>
                  <a:off x="5562600" y="3276600"/>
                  <a:ext cx="416250" cy="196740"/>
                </a:xfrm>
                <a:prstGeom prst="rect">
                  <a:avLst/>
                </a:prstGeom>
              </p:spPr>
            </p:pic>
            <p:pic>
              <p:nvPicPr>
                <p:cNvPr id="69" name="Picture 21" descr="40G Fly Blue.emf"/>
                <p:cNvPicPr>
                  <a:picLocks noChangeAspect="1"/>
                </p:cNvPicPr>
                <p:nvPr/>
              </p:nvPicPr>
              <p:blipFill>
                <a:blip r:embed="rId3" cstate="print"/>
                <a:srcRect t="32512" b="32512"/>
                <a:stretch>
                  <a:fillRect/>
                </a:stretch>
              </p:blipFill>
              <p:spPr>
                <a:xfrm>
                  <a:off x="4419600" y="3276600"/>
                  <a:ext cx="416250" cy="196740"/>
                </a:xfrm>
                <a:prstGeom prst="rect">
                  <a:avLst/>
                </a:prstGeom>
              </p:spPr>
            </p:pic>
            <p:pic>
              <p:nvPicPr>
                <p:cNvPr id="70" name="Picture 22" descr="40 G Fly Orange.emf"/>
                <p:cNvPicPr>
                  <a:picLocks noChangeAspect="1"/>
                </p:cNvPicPr>
                <p:nvPr/>
              </p:nvPicPr>
              <p:blipFill>
                <a:blip r:embed="rId4" cstate="print"/>
                <a:srcRect t="32512" b="32512"/>
                <a:stretch>
                  <a:fillRect/>
                </a:stretch>
              </p:blipFill>
              <p:spPr>
                <a:xfrm>
                  <a:off x="4038600" y="3276600"/>
                  <a:ext cx="416250" cy="196740"/>
                </a:xfrm>
                <a:prstGeom prst="rect">
                  <a:avLst/>
                </a:prstGeom>
              </p:spPr>
            </p:pic>
            <p:pic>
              <p:nvPicPr>
                <p:cNvPr id="71" name="Picture 70" descr="40 G Fly Green.emf"/>
                <p:cNvPicPr>
                  <a:picLocks noChangeAspect="1"/>
                </p:cNvPicPr>
                <p:nvPr/>
              </p:nvPicPr>
              <p:blipFill>
                <a:blip r:embed="rId5" cstate="print"/>
                <a:srcRect t="32512" b="32512"/>
                <a:stretch>
                  <a:fillRect/>
                </a:stretch>
              </p:blipFill>
              <p:spPr>
                <a:xfrm>
                  <a:off x="4800600" y="3276600"/>
                  <a:ext cx="416250" cy="196740"/>
                </a:xfrm>
                <a:prstGeom prst="rect">
                  <a:avLst/>
                </a:prstGeom>
              </p:spPr>
            </p:pic>
            <p:pic>
              <p:nvPicPr>
                <p:cNvPr id="72" name="Picture 71" descr="40 G Fly Purple.emf"/>
                <p:cNvPicPr>
                  <a:picLocks noChangeAspect="1"/>
                </p:cNvPicPr>
                <p:nvPr/>
              </p:nvPicPr>
              <p:blipFill>
                <a:blip r:embed="rId6" cstate="print"/>
                <a:srcRect t="32512" b="32512"/>
                <a:stretch>
                  <a:fillRect/>
                </a:stretch>
              </p:blipFill>
              <p:spPr>
                <a:xfrm>
                  <a:off x="6324600" y="3276600"/>
                  <a:ext cx="416250" cy="196740"/>
                </a:xfrm>
                <a:prstGeom prst="rect">
                  <a:avLst/>
                </a:prstGeom>
              </p:spPr>
            </p:pic>
            <p:pic>
              <p:nvPicPr>
                <p:cNvPr id="73" name="Picture 25" descr="40 G Fly Red.emf"/>
                <p:cNvPicPr>
                  <a:picLocks noChangeAspect="1"/>
                </p:cNvPicPr>
                <p:nvPr/>
              </p:nvPicPr>
              <p:blipFill>
                <a:blip r:embed="rId7" cstate="print"/>
                <a:srcRect t="32512" b="32512"/>
                <a:stretch>
                  <a:fillRect/>
                </a:stretch>
              </p:blipFill>
              <p:spPr>
                <a:xfrm>
                  <a:off x="3276600" y="3276600"/>
                  <a:ext cx="416250" cy="196740"/>
                </a:xfrm>
                <a:prstGeom prst="rect">
                  <a:avLst/>
                </a:prstGeom>
              </p:spPr>
            </p:pic>
            <p:pic>
              <p:nvPicPr>
                <p:cNvPr id="74" name="Picture 26" descr="40 G Fly Aqua.emf"/>
                <p:cNvPicPr>
                  <a:picLocks noChangeAspect="1"/>
                </p:cNvPicPr>
                <p:nvPr/>
              </p:nvPicPr>
              <p:blipFill>
                <a:blip r:embed="rId8" cstate="print"/>
                <a:srcRect t="32512" b="32512"/>
                <a:stretch>
                  <a:fillRect/>
                </a:stretch>
              </p:blipFill>
              <p:spPr>
                <a:xfrm>
                  <a:off x="5181600" y="3276600"/>
                  <a:ext cx="416250" cy="196740"/>
                </a:xfrm>
                <a:prstGeom prst="rect">
                  <a:avLst/>
                </a:prstGeom>
              </p:spPr>
            </p:pic>
            <p:pic>
              <p:nvPicPr>
                <p:cNvPr id="75" name="Picture 27" descr="40 G Fly Pink.emf"/>
                <p:cNvPicPr>
                  <a:picLocks noChangeAspect="1"/>
                </p:cNvPicPr>
                <p:nvPr/>
              </p:nvPicPr>
              <p:blipFill>
                <a:blip r:embed="rId9" cstate="print"/>
                <a:srcRect t="32512" b="32512"/>
                <a:stretch>
                  <a:fillRect/>
                </a:stretch>
              </p:blipFill>
              <p:spPr>
                <a:xfrm>
                  <a:off x="6705600" y="3276600"/>
                  <a:ext cx="416250" cy="196740"/>
                </a:xfrm>
                <a:prstGeom prst="rect">
                  <a:avLst/>
                </a:prstGeom>
              </p:spPr>
            </p:pic>
            <p:pic>
              <p:nvPicPr>
                <p:cNvPr id="76" name="Picture 28" descr="40 G Fly Black.emf"/>
                <p:cNvPicPr>
                  <a:picLocks noChangeAspect="1"/>
                </p:cNvPicPr>
                <p:nvPr/>
              </p:nvPicPr>
              <p:blipFill>
                <a:blip r:embed="rId10" cstate="print"/>
                <a:srcRect t="32512" b="32512"/>
                <a:stretch>
                  <a:fillRect/>
                </a:stretch>
              </p:blipFill>
              <p:spPr>
                <a:xfrm>
                  <a:off x="5943600" y="3276600"/>
                  <a:ext cx="416250" cy="196740"/>
                </a:xfrm>
                <a:prstGeom prst="rect">
                  <a:avLst/>
                </a:prstGeom>
              </p:spPr>
            </p:pic>
            <p:pic>
              <p:nvPicPr>
                <p:cNvPr id="77" name="Picture 29" descr="40 G Fly Fushia.emf"/>
                <p:cNvPicPr>
                  <a:picLocks noChangeAspect="1"/>
                </p:cNvPicPr>
                <p:nvPr/>
              </p:nvPicPr>
              <p:blipFill>
                <a:blip r:embed="rId11" cstate="print"/>
                <a:srcRect t="32512" b="32512"/>
                <a:stretch>
                  <a:fillRect/>
                </a:stretch>
              </p:blipFill>
              <p:spPr>
                <a:xfrm>
                  <a:off x="3657600" y="3276600"/>
                  <a:ext cx="416250" cy="196740"/>
                </a:xfrm>
                <a:prstGeom prst="rect">
                  <a:avLst/>
                </a:prstGeom>
              </p:spPr>
            </p:pic>
            <p:pic>
              <p:nvPicPr>
                <p:cNvPr id="78" name="Picture 30" descr="40 G Fly Lime.emf"/>
                <p:cNvPicPr>
                  <a:picLocks noChangeAspect="1"/>
                </p:cNvPicPr>
                <p:nvPr/>
              </p:nvPicPr>
              <p:blipFill>
                <a:blip r:embed="rId12" cstate="print"/>
                <a:srcRect t="32512" b="32512"/>
                <a:stretch>
                  <a:fillRect/>
                </a:stretch>
              </p:blipFill>
              <p:spPr>
                <a:xfrm>
                  <a:off x="7086600" y="3276600"/>
                  <a:ext cx="416250" cy="196740"/>
                </a:xfrm>
                <a:prstGeom prst="rect">
                  <a:avLst/>
                </a:prstGeom>
              </p:spPr>
            </p:pic>
            <p:pic>
              <p:nvPicPr>
                <p:cNvPr id="79" name="Picture 31" descr="40 G Fly Dk Orange.emf"/>
                <p:cNvPicPr>
                  <a:picLocks noChangeAspect="1"/>
                </p:cNvPicPr>
                <p:nvPr/>
              </p:nvPicPr>
              <p:blipFill>
                <a:blip r:embed="rId13" cstate="print"/>
                <a:srcRect t="32512" b="32512"/>
                <a:stretch>
                  <a:fillRect/>
                </a:stretch>
              </p:blipFill>
              <p:spPr>
                <a:xfrm>
                  <a:off x="7467600" y="3276600"/>
                  <a:ext cx="416250" cy="196740"/>
                </a:xfrm>
                <a:prstGeom prst="rect">
                  <a:avLst/>
                </a:prstGeom>
              </p:spPr>
            </p:pic>
            <p:pic>
              <p:nvPicPr>
                <p:cNvPr id="80" name="Picture 32" descr="40 G Fly Ocean.emf"/>
                <p:cNvPicPr>
                  <a:picLocks noChangeAspect="1"/>
                </p:cNvPicPr>
                <p:nvPr/>
              </p:nvPicPr>
              <p:blipFill>
                <a:blip r:embed="rId14" cstate="print"/>
                <a:srcRect t="32512" b="32512"/>
                <a:stretch>
                  <a:fillRect/>
                </a:stretch>
              </p:blipFill>
              <p:spPr>
                <a:xfrm>
                  <a:off x="2514600" y="3276600"/>
                  <a:ext cx="416250" cy="196740"/>
                </a:xfrm>
                <a:prstGeom prst="rect">
                  <a:avLst/>
                </a:prstGeom>
              </p:spPr>
            </p:pic>
            <p:pic>
              <p:nvPicPr>
                <p:cNvPr id="81" name="Picture 33" descr="40 G Fly Dk Blue.emf"/>
                <p:cNvPicPr>
                  <a:picLocks noChangeAspect="1"/>
                </p:cNvPicPr>
                <p:nvPr/>
              </p:nvPicPr>
              <p:blipFill>
                <a:blip r:embed="rId15" cstate="print"/>
                <a:srcRect t="32512" b="32512"/>
                <a:stretch>
                  <a:fillRect/>
                </a:stretch>
              </p:blipFill>
              <p:spPr>
                <a:xfrm>
                  <a:off x="1752600" y="3276600"/>
                  <a:ext cx="416250" cy="196740"/>
                </a:xfrm>
                <a:prstGeom prst="rect">
                  <a:avLst/>
                </a:prstGeom>
              </p:spPr>
            </p:pic>
            <p:pic>
              <p:nvPicPr>
                <p:cNvPr id="82" name="Picture 34" descr="40 G Sepia.emf"/>
                <p:cNvPicPr>
                  <a:picLocks noChangeAspect="1"/>
                </p:cNvPicPr>
                <p:nvPr/>
              </p:nvPicPr>
              <p:blipFill>
                <a:blip r:embed="rId16" cstate="print"/>
                <a:srcRect t="32512" b="32512"/>
                <a:stretch>
                  <a:fillRect/>
                </a:stretch>
              </p:blipFill>
              <p:spPr>
                <a:xfrm>
                  <a:off x="2133600" y="3276600"/>
                  <a:ext cx="416250" cy="196740"/>
                </a:xfrm>
                <a:prstGeom prst="rect">
                  <a:avLst/>
                </a:prstGeom>
              </p:spPr>
            </p:pic>
            <p:pic>
              <p:nvPicPr>
                <p:cNvPr id="83" name="Picture 35" descr="40 G Fly Dk Yellow.emf"/>
                <p:cNvPicPr>
                  <a:picLocks noChangeAspect="1"/>
                </p:cNvPicPr>
                <p:nvPr/>
              </p:nvPicPr>
              <p:blipFill>
                <a:blip r:embed="rId17" cstate="print"/>
                <a:srcRect t="32512" b="32512"/>
                <a:stretch>
                  <a:fillRect/>
                </a:stretch>
              </p:blipFill>
              <p:spPr>
                <a:xfrm>
                  <a:off x="2895600" y="3276600"/>
                  <a:ext cx="416250" cy="196740"/>
                </a:xfrm>
                <a:prstGeom prst="rect">
                  <a:avLst/>
                </a:prstGeom>
              </p:spPr>
            </p:pic>
            <p:pic>
              <p:nvPicPr>
                <p:cNvPr id="84" name="Picture 55" descr="40G Fly Brown.emf"/>
                <p:cNvPicPr>
                  <a:picLocks noChangeAspect="1"/>
                </p:cNvPicPr>
                <p:nvPr/>
              </p:nvPicPr>
              <p:blipFill>
                <a:blip r:embed="rId2" cstate="print"/>
                <a:srcRect t="65024"/>
                <a:stretch>
                  <a:fillRect/>
                </a:stretch>
              </p:blipFill>
              <p:spPr>
                <a:xfrm>
                  <a:off x="6324600" y="3474720"/>
                  <a:ext cx="416250" cy="196740"/>
                </a:xfrm>
                <a:prstGeom prst="rect">
                  <a:avLst/>
                </a:prstGeom>
              </p:spPr>
            </p:pic>
            <p:pic>
              <p:nvPicPr>
                <p:cNvPr id="85" name="Picture 56" descr="40G Fly Blue.emf"/>
                <p:cNvPicPr>
                  <a:picLocks noChangeAspect="1"/>
                </p:cNvPicPr>
                <p:nvPr/>
              </p:nvPicPr>
              <p:blipFill>
                <a:blip r:embed="rId3" cstate="print"/>
                <a:srcRect t="65024"/>
                <a:stretch>
                  <a:fillRect/>
                </a:stretch>
              </p:blipFill>
              <p:spPr>
                <a:xfrm>
                  <a:off x="5181600" y="3474720"/>
                  <a:ext cx="416250" cy="196740"/>
                </a:xfrm>
                <a:prstGeom prst="rect">
                  <a:avLst/>
                </a:prstGeom>
              </p:spPr>
            </p:pic>
            <p:pic>
              <p:nvPicPr>
                <p:cNvPr id="86" name="Picture 57" descr="40 G Fly Orange.emf"/>
                <p:cNvPicPr>
                  <a:picLocks noChangeAspect="1"/>
                </p:cNvPicPr>
                <p:nvPr/>
              </p:nvPicPr>
              <p:blipFill>
                <a:blip r:embed="rId4" cstate="print"/>
                <a:srcRect t="65024"/>
                <a:stretch>
                  <a:fillRect/>
                </a:stretch>
              </p:blipFill>
              <p:spPr>
                <a:xfrm>
                  <a:off x="4800600" y="3474720"/>
                  <a:ext cx="416250" cy="196740"/>
                </a:xfrm>
                <a:prstGeom prst="rect">
                  <a:avLst/>
                </a:prstGeom>
              </p:spPr>
            </p:pic>
            <p:pic>
              <p:nvPicPr>
                <p:cNvPr id="87" name="Picture 58" descr="40 G Fly Green.emf"/>
                <p:cNvPicPr>
                  <a:picLocks noChangeAspect="1"/>
                </p:cNvPicPr>
                <p:nvPr/>
              </p:nvPicPr>
              <p:blipFill>
                <a:blip r:embed="rId5" cstate="print"/>
                <a:srcRect t="65024"/>
                <a:stretch>
                  <a:fillRect/>
                </a:stretch>
              </p:blipFill>
              <p:spPr>
                <a:xfrm>
                  <a:off x="5562600" y="3474720"/>
                  <a:ext cx="416250" cy="196740"/>
                </a:xfrm>
                <a:prstGeom prst="rect">
                  <a:avLst/>
                </a:prstGeom>
              </p:spPr>
            </p:pic>
            <p:pic>
              <p:nvPicPr>
                <p:cNvPr id="88" name="Picture 59" descr="40 G Fly Purple.emf"/>
                <p:cNvPicPr>
                  <a:picLocks noChangeAspect="1"/>
                </p:cNvPicPr>
                <p:nvPr/>
              </p:nvPicPr>
              <p:blipFill>
                <a:blip r:embed="rId6" cstate="print"/>
                <a:srcRect t="65024"/>
                <a:stretch>
                  <a:fillRect/>
                </a:stretch>
              </p:blipFill>
              <p:spPr>
                <a:xfrm>
                  <a:off x="7086600" y="3474720"/>
                  <a:ext cx="416250" cy="196740"/>
                </a:xfrm>
                <a:prstGeom prst="rect">
                  <a:avLst/>
                </a:prstGeom>
              </p:spPr>
            </p:pic>
            <p:pic>
              <p:nvPicPr>
                <p:cNvPr id="89" name="Picture 60" descr="40 G Fly Red.emf"/>
                <p:cNvPicPr>
                  <a:picLocks noChangeAspect="1"/>
                </p:cNvPicPr>
                <p:nvPr/>
              </p:nvPicPr>
              <p:blipFill>
                <a:blip r:embed="rId7" cstate="print"/>
                <a:srcRect t="65024"/>
                <a:stretch>
                  <a:fillRect/>
                </a:stretch>
              </p:blipFill>
              <p:spPr>
                <a:xfrm>
                  <a:off x="4038600" y="3474720"/>
                  <a:ext cx="416250" cy="196740"/>
                </a:xfrm>
                <a:prstGeom prst="rect">
                  <a:avLst/>
                </a:prstGeom>
              </p:spPr>
            </p:pic>
            <p:pic>
              <p:nvPicPr>
                <p:cNvPr id="90" name="Picture 61" descr="40 G Fly Aqua.emf"/>
                <p:cNvPicPr>
                  <a:picLocks noChangeAspect="1"/>
                </p:cNvPicPr>
                <p:nvPr/>
              </p:nvPicPr>
              <p:blipFill>
                <a:blip r:embed="rId8" cstate="print"/>
                <a:srcRect t="65024"/>
                <a:stretch>
                  <a:fillRect/>
                </a:stretch>
              </p:blipFill>
              <p:spPr>
                <a:xfrm>
                  <a:off x="5943600" y="3474720"/>
                  <a:ext cx="416250" cy="196740"/>
                </a:xfrm>
                <a:prstGeom prst="rect">
                  <a:avLst/>
                </a:prstGeom>
              </p:spPr>
            </p:pic>
            <p:pic>
              <p:nvPicPr>
                <p:cNvPr id="91" name="Picture 62" descr="40 G Fly Pink.emf"/>
                <p:cNvPicPr>
                  <a:picLocks noChangeAspect="1"/>
                </p:cNvPicPr>
                <p:nvPr/>
              </p:nvPicPr>
              <p:blipFill>
                <a:blip r:embed="rId9" cstate="print"/>
                <a:srcRect t="65024"/>
                <a:stretch>
                  <a:fillRect/>
                </a:stretch>
              </p:blipFill>
              <p:spPr>
                <a:xfrm>
                  <a:off x="7467600" y="3474720"/>
                  <a:ext cx="416250" cy="196740"/>
                </a:xfrm>
                <a:prstGeom prst="rect">
                  <a:avLst/>
                </a:prstGeom>
              </p:spPr>
            </p:pic>
            <p:pic>
              <p:nvPicPr>
                <p:cNvPr id="92" name="Picture 63" descr="40 G Fly Black.emf"/>
                <p:cNvPicPr>
                  <a:picLocks noChangeAspect="1"/>
                </p:cNvPicPr>
                <p:nvPr/>
              </p:nvPicPr>
              <p:blipFill>
                <a:blip r:embed="rId10" cstate="print"/>
                <a:srcRect t="65024"/>
                <a:stretch>
                  <a:fillRect/>
                </a:stretch>
              </p:blipFill>
              <p:spPr>
                <a:xfrm>
                  <a:off x="6705600" y="3474720"/>
                  <a:ext cx="416250" cy="196740"/>
                </a:xfrm>
                <a:prstGeom prst="rect">
                  <a:avLst/>
                </a:prstGeom>
              </p:spPr>
            </p:pic>
            <p:pic>
              <p:nvPicPr>
                <p:cNvPr id="93" name="Picture 64" descr="40 G Fly Fushia.emf"/>
                <p:cNvPicPr>
                  <a:picLocks noChangeAspect="1"/>
                </p:cNvPicPr>
                <p:nvPr/>
              </p:nvPicPr>
              <p:blipFill>
                <a:blip r:embed="rId11" cstate="print"/>
                <a:srcRect t="65024"/>
                <a:stretch>
                  <a:fillRect/>
                </a:stretch>
              </p:blipFill>
              <p:spPr>
                <a:xfrm>
                  <a:off x="4419600" y="3474720"/>
                  <a:ext cx="416250" cy="196740"/>
                </a:xfrm>
                <a:prstGeom prst="rect">
                  <a:avLst/>
                </a:prstGeom>
              </p:spPr>
            </p:pic>
            <p:pic>
              <p:nvPicPr>
                <p:cNvPr id="94" name="Picture 65" descr="40 G Fly Lime.emf"/>
                <p:cNvPicPr>
                  <a:picLocks noChangeAspect="1"/>
                </p:cNvPicPr>
                <p:nvPr/>
              </p:nvPicPr>
              <p:blipFill>
                <a:blip r:embed="rId12" cstate="print"/>
                <a:srcRect t="65024"/>
                <a:stretch>
                  <a:fillRect/>
                </a:stretch>
              </p:blipFill>
              <p:spPr>
                <a:xfrm>
                  <a:off x="1752600" y="3474720"/>
                  <a:ext cx="416250" cy="196740"/>
                </a:xfrm>
                <a:prstGeom prst="rect">
                  <a:avLst/>
                </a:prstGeom>
              </p:spPr>
            </p:pic>
            <p:pic>
              <p:nvPicPr>
                <p:cNvPr id="95" name="Picture 66" descr="40 G Fly Dk Orange.emf"/>
                <p:cNvPicPr>
                  <a:picLocks noChangeAspect="1"/>
                </p:cNvPicPr>
                <p:nvPr/>
              </p:nvPicPr>
              <p:blipFill>
                <a:blip r:embed="rId13" cstate="print"/>
                <a:srcRect t="65024"/>
                <a:stretch>
                  <a:fillRect/>
                </a:stretch>
              </p:blipFill>
              <p:spPr>
                <a:xfrm>
                  <a:off x="2133600" y="3474720"/>
                  <a:ext cx="416250" cy="196740"/>
                </a:xfrm>
                <a:prstGeom prst="rect">
                  <a:avLst/>
                </a:prstGeom>
              </p:spPr>
            </p:pic>
            <p:pic>
              <p:nvPicPr>
                <p:cNvPr id="96" name="Picture 67" descr="40 G Fly Ocean.emf"/>
                <p:cNvPicPr>
                  <a:picLocks noChangeAspect="1"/>
                </p:cNvPicPr>
                <p:nvPr/>
              </p:nvPicPr>
              <p:blipFill>
                <a:blip r:embed="rId14" cstate="print"/>
                <a:srcRect t="65024"/>
                <a:stretch>
                  <a:fillRect/>
                </a:stretch>
              </p:blipFill>
              <p:spPr>
                <a:xfrm>
                  <a:off x="3276600" y="3474720"/>
                  <a:ext cx="416250" cy="196740"/>
                </a:xfrm>
                <a:prstGeom prst="rect">
                  <a:avLst/>
                </a:prstGeom>
              </p:spPr>
            </p:pic>
            <p:pic>
              <p:nvPicPr>
                <p:cNvPr id="97" name="Picture 68" descr="40 G Fly Dk Blue.emf"/>
                <p:cNvPicPr>
                  <a:picLocks noChangeAspect="1"/>
                </p:cNvPicPr>
                <p:nvPr/>
              </p:nvPicPr>
              <p:blipFill>
                <a:blip r:embed="rId15" cstate="print"/>
                <a:srcRect t="65024"/>
                <a:stretch>
                  <a:fillRect/>
                </a:stretch>
              </p:blipFill>
              <p:spPr>
                <a:xfrm>
                  <a:off x="2514600" y="3474720"/>
                  <a:ext cx="416250" cy="196740"/>
                </a:xfrm>
                <a:prstGeom prst="rect">
                  <a:avLst/>
                </a:prstGeom>
              </p:spPr>
            </p:pic>
            <p:pic>
              <p:nvPicPr>
                <p:cNvPr id="98" name="Picture 69" descr="40 G Sepia.emf"/>
                <p:cNvPicPr>
                  <a:picLocks noChangeAspect="1"/>
                </p:cNvPicPr>
                <p:nvPr/>
              </p:nvPicPr>
              <p:blipFill>
                <a:blip r:embed="rId16" cstate="print"/>
                <a:srcRect t="65024"/>
                <a:stretch>
                  <a:fillRect/>
                </a:stretch>
              </p:blipFill>
              <p:spPr>
                <a:xfrm>
                  <a:off x="2895600" y="3474720"/>
                  <a:ext cx="416250" cy="196740"/>
                </a:xfrm>
                <a:prstGeom prst="rect">
                  <a:avLst/>
                </a:prstGeom>
              </p:spPr>
            </p:pic>
            <p:pic>
              <p:nvPicPr>
                <p:cNvPr id="99" name="Picture 70" descr="40 G Fly Dk Yellow.emf"/>
                <p:cNvPicPr>
                  <a:picLocks noChangeAspect="1"/>
                </p:cNvPicPr>
                <p:nvPr/>
              </p:nvPicPr>
              <p:blipFill>
                <a:blip r:embed="rId17" cstate="print"/>
                <a:srcRect t="65024"/>
                <a:stretch>
                  <a:fillRect/>
                </a:stretch>
              </p:blipFill>
              <p:spPr>
                <a:xfrm>
                  <a:off x="3657600" y="3474720"/>
                  <a:ext cx="416250" cy="196740"/>
                </a:xfrm>
                <a:prstGeom prst="rect">
                  <a:avLst/>
                </a:prstGeom>
              </p:spPr>
            </p:pic>
          </p:grpSp>
        </p:grpSp>
        <p:cxnSp>
          <p:nvCxnSpPr>
            <p:cNvPr id="50" name="Straight Arrow Connector 49"/>
            <p:cNvCxnSpPr/>
            <p:nvPr/>
          </p:nvCxnSpPr>
          <p:spPr>
            <a:xfrm rot="5400000">
              <a:off x="4420394" y="2194560"/>
              <a:ext cx="456406" cy="794"/>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sp>
        <p:nvSpPr>
          <p:cNvPr id="100" name="TextBox 99"/>
          <p:cNvSpPr txBox="1"/>
          <p:nvPr/>
        </p:nvSpPr>
        <p:spPr>
          <a:xfrm>
            <a:off x="2757590" y="6488668"/>
            <a:ext cx="6400598" cy="369332"/>
          </a:xfrm>
          <a:prstGeom prst="rect">
            <a:avLst/>
          </a:prstGeom>
          <a:noFill/>
        </p:spPr>
        <p:txBody>
          <a:bodyPr wrap="none" rtlCol="0">
            <a:spAutoFit/>
          </a:bodyPr>
          <a:lstStyle/>
          <a:p>
            <a:r>
              <a:rPr lang="en-US" dirty="0" smtClean="0"/>
              <a:t>Mackay </a:t>
            </a:r>
            <a:r>
              <a:rPr lang="en-US" i="1" dirty="0" smtClean="0"/>
              <a:t>et al</a:t>
            </a:r>
            <a:r>
              <a:rPr lang="en-US" dirty="0" smtClean="0"/>
              <a:t>., </a:t>
            </a:r>
            <a:r>
              <a:rPr lang="en-US" i="1" dirty="0" smtClean="0"/>
              <a:t>Nature</a:t>
            </a:r>
            <a:r>
              <a:rPr lang="en-US" dirty="0" smtClean="0"/>
              <a:t>, 2012; Huang </a:t>
            </a:r>
            <a:r>
              <a:rPr lang="en-US" i="1" dirty="0" smtClean="0"/>
              <a:t>et al</a:t>
            </a:r>
            <a:r>
              <a:rPr lang="en-US" dirty="0" smtClean="0"/>
              <a:t>., </a:t>
            </a:r>
            <a:r>
              <a:rPr lang="en-US" i="1" dirty="0" smtClean="0"/>
              <a:t>Genome Research</a:t>
            </a:r>
            <a:r>
              <a:rPr lang="en-US" dirty="0" smtClean="0"/>
              <a:t>, 2014</a:t>
            </a:r>
          </a:p>
        </p:txBody>
      </p:sp>
    </p:spTree>
    <p:extLst>
      <p:ext uri="{BB962C8B-B14F-4D97-AF65-F5344CB8AC3E}">
        <p14:creationId xmlns:p14="http://schemas.microsoft.com/office/powerpoint/2010/main" val="24919342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9" name="Straight Arrow Connector 48"/>
          <p:cNvCxnSpPr/>
          <p:nvPr/>
        </p:nvCxnSpPr>
        <p:spPr>
          <a:xfrm>
            <a:off x="5595270" y="2649235"/>
            <a:ext cx="0" cy="533400"/>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992092" y="3361299"/>
            <a:ext cx="7218120" cy="1098075"/>
            <a:chOff x="992092" y="3361299"/>
            <a:chExt cx="7218120" cy="1098075"/>
          </a:xfrm>
        </p:grpSpPr>
        <p:sp>
          <p:nvSpPr>
            <p:cNvPr id="5" name="Rounded Rectangle 4"/>
            <p:cNvSpPr/>
            <p:nvPr/>
          </p:nvSpPr>
          <p:spPr>
            <a:xfrm>
              <a:off x="5025763" y="3361299"/>
              <a:ext cx="457200" cy="457200"/>
            </a:xfrm>
            <a:prstGeom prst="roundRect">
              <a:avLst/>
            </a:prstGeom>
            <a:solidFill>
              <a:srgbClr val="CCFF99"/>
            </a:solidFill>
            <a:ln>
              <a:solidFill>
                <a:srgbClr val="99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370</a:t>
              </a:r>
              <a:endParaRPr lang="en-US" sz="1100" b="1" dirty="0">
                <a:solidFill>
                  <a:schemeClr val="tx1"/>
                </a:solidFill>
              </a:endParaRPr>
            </a:p>
          </p:txBody>
        </p:sp>
        <p:sp>
          <p:nvSpPr>
            <p:cNvPr id="6" name="Rounded Rectangle 5"/>
            <p:cNvSpPr/>
            <p:nvPr/>
          </p:nvSpPr>
          <p:spPr>
            <a:xfrm>
              <a:off x="4343951" y="3361299"/>
              <a:ext cx="457200" cy="457200"/>
            </a:xfrm>
            <a:prstGeom prst="roundRect">
              <a:avLst/>
            </a:prstGeom>
            <a:solidFill>
              <a:srgbClr val="CCFF99"/>
            </a:solidFill>
            <a:ln>
              <a:solidFill>
                <a:srgbClr val="99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352</a:t>
              </a:r>
              <a:endParaRPr lang="en-US" sz="1100" b="1" dirty="0">
                <a:solidFill>
                  <a:schemeClr val="tx1"/>
                </a:solidFill>
              </a:endParaRPr>
            </a:p>
          </p:txBody>
        </p:sp>
        <p:sp>
          <p:nvSpPr>
            <p:cNvPr id="7" name="Rounded Rectangle 6"/>
            <p:cNvSpPr/>
            <p:nvPr/>
          </p:nvSpPr>
          <p:spPr>
            <a:xfrm>
              <a:off x="3662139" y="3361299"/>
              <a:ext cx="457200" cy="457200"/>
            </a:xfrm>
            <a:prstGeom prst="roundRect">
              <a:avLst/>
            </a:prstGeom>
            <a:solidFill>
              <a:srgbClr val="CCFF99"/>
            </a:solidFill>
            <a:ln>
              <a:solidFill>
                <a:srgbClr val="99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320</a:t>
              </a:r>
              <a:endParaRPr lang="en-US" sz="1100" b="1" dirty="0">
                <a:solidFill>
                  <a:schemeClr val="tx1"/>
                </a:solidFill>
              </a:endParaRPr>
            </a:p>
          </p:txBody>
        </p:sp>
        <p:sp>
          <p:nvSpPr>
            <p:cNvPr id="8" name="Rounded Rectangle 7"/>
            <p:cNvSpPr/>
            <p:nvPr/>
          </p:nvSpPr>
          <p:spPr>
            <a:xfrm>
              <a:off x="5707575" y="3361299"/>
              <a:ext cx="457200" cy="457200"/>
            </a:xfrm>
            <a:prstGeom prst="roundRect">
              <a:avLst/>
            </a:prstGeom>
            <a:solidFill>
              <a:srgbClr val="CCFF99"/>
            </a:solidFill>
            <a:ln>
              <a:solidFill>
                <a:srgbClr val="99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563</a:t>
              </a:r>
              <a:endParaRPr lang="en-US" sz="1100" b="1" dirty="0">
                <a:solidFill>
                  <a:schemeClr val="tx1"/>
                </a:solidFill>
              </a:endParaRPr>
            </a:p>
          </p:txBody>
        </p:sp>
        <p:sp>
          <p:nvSpPr>
            <p:cNvPr id="9" name="Rounded Rectangle 8"/>
            <p:cNvSpPr/>
            <p:nvPr/>
          </p:nvSpPr>
          <p:spPr>
            <a:xfrm>
              <a:off x="5707575" y="4002174"/>
              <a:ext cx="457200" cy="457200"/>
            </a:xfrm>
            <a:prstGeom prst="roundRect">
              <a:avLst/>
            </a:prstGeom>
            <a:solidFill>
              <a:srgbClr val="CCFF99"/>
            </a:solidFill>
            <a:ln>
              <a:solidFill>
                <a:srgbClr val="99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822</a:t>
              </a:r>
              <a:endParaRPr lang="en-US" sz="1100" b="1" dirty="0">
                <a:solidFill>
                  <a:schemeClr val="tx1"/>
                </a:solidFill>
              </a:endParaRPr>
            </a:p>
          </p:txBody>
        </p:sp>
        <p:sp>
          <p:nvSpPr>
            <p:cNvPr id="10" name="Rounded Rectangle 9"/>
            <p:cNvSpPr/>
            <p:nvPr/>
          </p:nvSpPr>
          <p:spPr>
            <a:xfrm>
              <a:off x="6389387" y="3361299"/>
              <a:ext cx="457200" cy="457200"/>
            </a:xfrm>
            <a:prstGeom prst="roundRect">
              <a:avLst/>
            </a:prstGeom>
            <a:solidFill>
              <a:srgbClr val="CCFF99"/>
            </a:solidFill>
            <a:ln>
              <a:solidFill>
                <a:srgbClr val="99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630</a:t>
              </a:r>
              <a:endParaRPr lang="en-US" sz="1100" b="1" dirty="0">
                <a:solidFill>
                  <a:schemeClr val="tx1"/>
                </a:solidFill>
              </a:endParaRPr>
            </a:p>
          </p:txBody>
        </p:sp>
        <p:sp>
          <p:nvSpPr>
            <p:cNvPr id="11" name="Rounded Rectangle 10"/>
            <p:cNvSpPr/>
            <p:nvPr/>
          </p:nvSpPr>
          <p:spPr>
            <a:xfrm>
              <a:off x="7071199" y="3361299"/>
              <a:ext cx="457200" cy="457200"/>
            </a:xfrm>
            <a:prstGeom prst="roundRect">
              <a:avLst/>
            </a:prstGeom>
            <a:solidFill>
              <a:srgbClr val="CCFF99"/>
            </a:solidFill>
            <a:ln>
              <a:solidFill>
                <a:srgbClr val="99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703</a:t>
              </a:r>
              <a:endParaRPr lang="en-US" sz="1100" b="1" dirty="0">
                <a:solidFill>
                  <a:schemeClr val="tx1"/>
                </a:solidFill>
              </a:endParaRPr>
            </a:p>
          </p:txBody>
        </p:sp>
        <p:sp>
          <p:nvSpPr>
            <p:cNvPr id="12" name="Rounded Rectangle 11"/>
            <p:cNvSpPr/>
            <p:nvPr/>
          </p:nvSpPr>
          <p:spPr>
            <a:xfrm>
              <a:off x="7753012" y="3361299"/>
              <a:ext cx="457200" cy="457200"/>
            </a:xfrm>
            <a:prstGeom prst="roundRect">
              <a:avLst/>
            </a:prstGeom>
            <a:solidFill>
              <a:srgbClr val="CCFF99"/>
            </a:solidFill>
            <a:ln>
              <a:solidFill>
                <a:srgbClr val="99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761</a:t>
              </a:r>
              <a:endParaRPr lang="en-US" sz="1100" b="1" dirty="0">
                <a:solidFill>
                  <a:schemeClr val="tx1"/>
                </a:solidFill>
              </a:endParaRPr>
            </a:p>
          </p:txBody>
        </p:sp>
        <p:sp>
          <p:nvSpPr>
            <p:cNvPr id="13" name="Rounded Rectangle 12"/>
            <p:cNvSpPr/>
            <p:nvPr/>
          </p:nvSpPr>
          <p:spPr>
            <a:xfrm>
              <a:off x="2980327" y="4002174"/>
              <a:ext cx="457200" cy="457200"/>
            </a:xfrm>
            <a:prstGeom prst="roundRect">
              <a:avLst/>
            </a:prstGeom>
            <a:solidFill>
              <a:srgbClr val="CCFF99"/>
            </a:solidFill>
            <a:ln>
              <a:solidFill>
                <a:srgbClr val="99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smtClean="0">
                  <a:solidFill>
                    <a:schemeClr val="tx1"/>
                  </a:solidFill>
                </a:rPr>
                <a:t>787</a:t>
              </a:r>
              <a:endParaRPr lang="en-US" sz="1000" b="1" dirty="0">
                <a:solidFill>
                  <a:schemeClr val="tx1"/>
                </a:solidFill>
              </a:endParaRPr>
            </a:p>
          </p:txBody>
        </p:sp>
        <p:sp>
          <p:nvSpPr>
            <p:cNvPr id="14" name="Rounded Rectangle 13"/>
            <p:cNvSpPr/>
            <p:nvPr/>
          </p:nvSpPr>
          <p:spPr>
            <a:xfrm>
              <a:off x="3662139" y="4002174"/>
              <a:ext cx="457200" cy="457200"/>
            </a:xfrm>
            <a:prstGeom prst="roundRect">
              <a:avLst/>
            </a:prstGeom>
            <a:solidFill>
              <a:srgbClr val="CCFF99"/>
            </a:solidFill>
            <a:ln>
              <a:solidFill>
                <a:srgbClr val="99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790</a:t>
              </a:r>
              <a:endParaRPr lang="en-US" sz="1100" b="1" dirty="0">
                <a:solidFill>
                  <a:schemeClr val="tx1"/>
                </a:solidFill>
              </a:endParaRPr>
            </a:p>
          </p:txBody>
        </p:sp>
        <p:sp>
          <p:nvSpPr>
            <p:cNvPr id="15" name="Rounded Rectangle 14"/>
            <p:cNvSpPr/>
            <p:nvPr/>
          </p:nvSpPr>
          <p:spPr>
            <a:xfrm>
              <a:off x="4343951" y="4002174"/>
              <a:ext cx="457200" cy="457200"/>
            </a:xfrm>
            <a:prstGeom prst="roundRect">
              <a:avLst/>
            </a:prstGeom>
            <a:solidFill>
              <a:srgbClr val="CCFF99"/>
            </a:solidFill>
            <a:ln>
              <a:solidFill>
                <a:srgbClr val="99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804</a:t>
              </a:r>
              <a:endParaRPr lang="en-US" sz="1100" b="1" dirty="0">
                <a:solidFill>
                  <a:schemeClr val="tx1"/>
                </a:solidFill>
              </a:endParaRPr>
            </a:p>
          </p:txBody>
        </p:sp>
        <p:sp>
          <p:nvSpPr>
            <p:cNvPr id="16" name="Rounded Rectangle 15"/>
            <p:cNvSpPr/>
            <p:nvPr/>
          </p:nvSpPr>
          <p:spPr>
            <a:xfrm>
              <a:off x="5025763" y="4002174"/>
              <a:ext cx="457200" cy="457200"/>
            </a:xfrm>
            <a:prstGeom prst="roundRect">
              <a:avLst/>
            </a:prstGeom>
            <a:solidFill>
              <a:srgbClr val="CCFF99"/>
            </a:solidFill>
            <a:ln>
              <a:solidFill>
                <a:srgbClr val="99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812</a:t>
              </a:r>
              <a:endParaRPr lang="en-US" sz="1100" b="1" dirty="0">
                <a:solidFill>
                  <a:schemeClr val="tx1"/>
                </a:solidFill>
              </a:endParaRPr>
            </a:p>
          </p:txBody>
        </p:sp>
        <p:sp>
          <p:nvSpPr>
            <p:cNvPr id="17" name="Rounded Rectangle 16"/>
            <p:cNvSpPr/>
            <p:nvPr/>
          </p:nvSpPr>
          <p:spPr>
            <a:xfrm>
              <a:off x="6389387" y="4002174"/>
              <a:ext cx="457200" cy="457200"/>
            </a:xfrm>
            <a:prstGeom prst="roundRect">
              <a:avLst/>
            </a:prstGeom>
            <a:solidFill>
              <a:srgbClr val="CCFF99"/>
            </a:solidFill>
            <a:ln>
              <a:solidFill>
                <a:srgbClr val="99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850</a:t>
              </a:r>
              <a:endParaRPr lang="en-US" sz="1100" b="1" dirty="0">
                <a:solidFill>
                  <a:schemeClr val="tx1"/>
                </a:solidFill>
              </a:endParaRPr>
            </a:p>
          </p:txBody>
        </p:sp>
        <p:sp>
          <p:nvSpPr>
            <p:cNvPr id="18" name="Rounded Rectangle 17"/>
            <p:cNvSpPr/>
            <p:nvPr/>
          </p:nvSpPr>
          <p:spPr>
            <a:xfrm>
              <a:off x="7071199" y="4002174"/>
              <a:ext cx="457200" cy="457200"/>
            </a:xfrm>
            <a:prstGeom prst="roundRect">
              <a:avLst/>
            </a:prstGeom>
            <a:solidFill>
              <a:srgbClr val="CCFF99"/>
            </a:solidFill>
            <a:ln>
              <a:solidFill>
                <a:srgbClr val="99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900</a:t>
              </a:r>
              <a:endParaRPr lang="en-US" sz="1100" b="1" dirty="0">
                <a:solidFill>
                  <a:schemeClr val="tx1"/>
                </a:solidFill>
              </a:endParaRPr>
            </a:p>
          </p:txBody>
        </p:sp>
        <p:sp>
          <p:nvSpPr>
            <p:cNvPr id="19" name="Rounded Rectangle 18"/>
            <p:cNvSpPr/>
            <p:nvPr/>
          </p:nvSpPr>
          <p:spPr>
            <a:xfrm>
              <a:off x="2980327" y="3361299"/>
              <a:ext cx="457200" cy="457200"/>
            </a:xfrm>
            <a:prstGeom prst="roundRect">
              <a:avLst/>
            </a:prstGeom>
            <a:solidFill>
              <a:srgbClr val="CCFF99"/>
            </a:solidFill>
            <a:ln>
              <a:solidFill>
                <a:srgbClr val="99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229</a:t>
              </a:r>
              <a:endParaRPr lang="en-US" sz="1100" b="1" dirty="0">
                <a:solidFill>
                  <a:schemeClr val="tx1"/>
                </a:solidFill>
              </a:endParaRPr>
            </a:p>
          </p:txBody>
        </p:sp>
        <p:sp>
          <p:nvSpPr>
            <p:cNvPr id="20" name="Rounded Rectangle 19"/>
            <p:cNvSpPr/>
            <p:nvPr/>
          </p:nvSpPr>
          <p:spPr>
            <a:xfrm>
              <a:off x="7753012" y="4002174"/>
              <a:ext cx="457200" cy="457200"/>
            </a:xfrm>
            <a:prstGeom prst="roundRect">
              <a:avLst/>
            </a:prstGeom>
            <a:solidFill>
              <a:srgbClr val="CCFF99"/>
            </a:solidFill>
            <a:ln>
              <a:solidFill>
                <a:srgbClr val="99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93</a:t>
              </a:r>
              <a:endParaRPr lang="en-US" sz="1100" b="1" dirty="0">
                <a:solidFill>
                  <a:schemeClr val="tx1"/>
                </a:solidFill>
              </a:endParaRPr>
            </a:p>
          </p:txBody>
        </p:sp>
        <p:sp>
          <p:nvSpPr>
            <p:cNvPr id="52" name="TextBox 51"/>
            <p:cNvSpPr txBox="1"/>
            <p:nvPr/>
          </p:nvSpPr>
          <p:spPr>
            <a:xfrm>
              <a:off x="992092" y="3505200"/>
              <a:ext cx="1643399" cy="830997"/>
            </a:xfrm>
            <a:prstGeom prst="rect">
              <a:avLst/>
            </a:prstGeom>
            <a:noFill/>
            <a:scene3d>
              <a:camera prst="orthographicFront"/>
              <a:lightRig rig="threePt" dir="t"/>
            </a:scene3d>
            <a:sp3d>
              <a:bevelT/>
            </a:sp3d>
          </p:spPr>
          <p:txBody>
            <a:bodyPr wrap="none" rtlCol="0">
              <a:spAutoFit/>
            </a:bodyPr>
            <a:lstStyle/>
            <a:p>
              <a:pPr algn="ctr"/>
              <a:r>
                <a:rPr lang="en-US" sz="2400" dirty="0" smtClean="0"/>
                <a:t>in 16 DGRP </a:t>
              </a:r>
            </a:p>
            <a:p>
              <a:pPr algn="ctr"/>
              <a:r>
                <a:rPr lang="en-US" sz="2400" dirty="0" smtClean="0"/>
                <a:t>genotypes</a:t>
              </a:r>
              <a:endParaRPr lang="en-US" sz="2400" dirty="0"/>
            </a:p>
          </p:txBody>
        </p:sp>
      </p:grpSp>
      <p:grpSp>
        <p:nvGrpSpPr>
          <p:cNvPr id="24" name="Group 23"/>
          <p:cNvGrpSpPr/>
          <p:nvPr/>
        </p:nvGrpSpPr>
        <p:grpSpPr>
          <a:xfrm>
            <a:off x="1027312" y="5227201"/>
            <a:ext cx="7053139" cy="983602"/>
            <a:chOff x="1000997" y="5217095"/>
            <a:chExt cx="7053139" cy="983602"/>
          </a:xfrm>
        </p:grpSpPr>
        <p:grpSp>
          <p:nvGrpSpPr>
            <p:cNvPr id="36" name="Group 35"/>
            <p:cNvGrpSpPr/>
            <p:nvPr/>
          </p:nvGrpSpPr>
          <p:grpSpPr>
            <a:xfrm>
              <a:off x="5762115" y="5217095"/>
              <a:ext cx="2292021" cy="983602"/>
              <a:chOff x="5050632" y="4426598"/>
              <a:chExt cx="2292021" cy="983602"/>
            </a:xfrm>
          </p:grpSpPr>
          <p:grpSp>
            <p:nvGrpSpPr>
              <p:cNvPr id="35" name="Group 34"/>
              <p:cNvGrpSpPr/>
              <p:nvPr/>
            </p:nvGrpSpPr>
            <p:grpSpPr>
              <a:xfrm>
                <a:off x="5050632" y="4426598"/>
                <a:ext cx="2292021" cy="457200"/>
                <a:chOff x="5039984" y="4426598"/>
                <a:chExt cx="2292021" cy="457200"/>
              </a:xfrm>
            </p:grpSpPr>
            <p:sp>
              <p:nvSpPr>
                <p:cNvPr id="26" name="Rounded Rectangle 25"/>
                <p:cNvSpPr/>
                <p:nvPr/>
              </p:nvSpPr>
              <p:spPr>
                <a:xfrm>
                  <a:off x="6874805" y="4426598"/>
                  <a:ext cx="457200" cy="457200"/>
                </a:xfrm>
                <a:prstGeom prst="roundRect">
                  <a:avLst/>
                </a:prstGeom>
                <a:solidFill>
                  <a:srgbClr val="FF00FF"/>
                </a:solidFill>
                <a:ln>
                  <a:solidFill>
                    <a:srgbClr val="99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a:t>
                  </a:r>
                  <a:endParaRPr lang="en-US" dirty="0">
                    <a:solidFill>
                      <a:schemeClr val="tx1"/>
                    </a:solidFill>
                  </a:endParaRPr>
                </a:p>
              </p:txBody>
            </p:sp>
            <p:sp>
              <p:nvSpPr>
                <p:cNvPr id="27" name="Rounded Rectangle 26"/>
                <p:cNvSpPr/>
                <p:nvPr/>
              </p:nvSpPr>
              <p:spPr>
                <a:xfrm>
                  <a:off x="6263198" y="4426598"/>
                  <a:ext cx="457200" cy="457200"/>
                </a:xfrm>
                <a:prstGeom prst="roundRect">
                  <a:avLst/>
                </a:prstGeom>
                <a:solidFill>
                  <a:srgbClr val="FF00FF"/>
                </a:solidFill>
                <a:ln>
                  <a:solidFill>
                    <a:srgbClr val="99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a:t>
                  </a:r>
                  <a:endParaRPr lang="en-US" dirty="0">
                    <a:solidFill>
                      <a:schemeClr val="tx1"/>
                    </a:solidFill>
                  </a:endParaRPr>
                </a:p>
              </p:txBody>
            </p:sp>
            <p:sp>
              <p:nvSpPr>
                <p:cNvPr id="28" name="Rounded Rectangle 27"/>
                <p:cNvSpPr/>
                <p:nvPr/>
              </p:nvSpPr>
              <p:spPr>
                <a:xfrm>
                  <a:off x="5651591" y="4426598"/>
                  <a:ext cx="457200" cy="457200"/>
                </a:xfrm>
                <a:prstGeom prst="roundRect">
                  <a:avLst/>
                </a:prstGeom>
                <a:solidFill>
                  <a:srgbClr val="FF00FF"/>
                </a:solidFill>
                <a:ln>
                  <a:solidFill>
                    <a:srgbClr val="99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a:t>
                  </a:r>
                  <a:endParaRPr lang="en-US" dirty="0">
                    <a:solidFill>
                      <a:schemeClr val="tx1"/>
                    </a:solidFill>
                  </a:endParaRPr>
                </a:p>
              </p:txBody>
            </p:sp>
            <p:sp>
              <p:nvSpPr>
                <p:cNvPr id="29" name="Rounded Rectangle 28"/>
                <p:cNvSpPr/>
                <p:nvPr/>
              </p:nvSpPr>
              <p:spPr>
                <a:xfrm>
                  <a:off x="5039984" y="4426598"/>
                  <a:ext cx="457200" cy="457200"/>
                </a:xfrm>
                <a:prstGeom prst="roundRect">
                  <a:avLst/>
                </a:prstGeom>
                <a:solidFill>
                  <a:srgbClr val="FF00FF"/>
                </a:solidFill>
                <a:ln>
                  <a:solidFill>
                    <a:srgbClr val="99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a:t>
                  </a:r>
                  <a:endParaRPr lang="en-US" dirty="0">
                    <a:solidFill>
                      <a:schemeClr val="tx1"/>
                    </a:solidFill>
                  </a:endParaRPr>
                </a:p>
              </p:txBody>
            </p:sp>
          </p:grpSp>
          <p:grpSp>
            <p:nvGrpSpPr>
              <p:cNvPr id="34" name="Group 33"/>
              <p:cNvGrpSpPr/>
              <p:nvPr/>
            </p:nvGrpSpPr>
            <p:grpSpPr>
              <a:xfrm>
                <a:off x="5050632" y="4953000"/>
                <a:ext cx="2292021" cy="457200"/>
                <a:chOff x="5061279" y="4953000"/>
                <a:chExt cx="2292021" cy="457200"/>
              </a:xfrm>
            </p:grpSpPr>
            <p:sp>
              <p:nvSpPr>
                <p:cNvPr id="30" name="Rounded Rectangle 29"/>
                <p:cNvSpPr/>
                <p:nvPr/>
              </p:nvSpPr>
              <p:spPr>
                <a:xfrm>
                  <a:off x="6896100" y="4953000"/>
                  <a:ext cx="457200" cy="457200"/>
                </a:xfrm>
                <a:prstGeom prst="roundRect">
                  <a:avLst/>
                </a:prstGeom>
                <a:solidFill>
                  <a:srgbClr val="FF00FF"/>
                </a:solidFill>
                <a:ln>
                  <a:solidFill>
                    <a:srgbClr val="99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a:t>
                  </a:r>
                  <a:endParaRPr lang="en-US" dirty="0">
                    <a:solidFill>
                      <a:schemeClr val="tx1"/>
                    </a:solidFill>
                  </a:endParaRPr>
                </a:p>
              </p:txBody>
            </p:sp>
            <p:sp>
              <p:nvSpPr>
                <p:cNvPr id="31" name="Rounded Rectangle 30"/>
                <p:cNvSpPr/>
                <p:nvPr/>
              </p:nvSpPr>
              <p:spPr>
                <a:xfrm>
                  <a:off x="6284493" y="4953000"/>
                  <a:ext cx="457200" cy="457200"/>
                </a:xfrm>
                <a:prstGeom prst="roundRect">
                  <a:avLst/>
                </a:prstGeom>
                <a:solidFill>
                  <a:srgbClr val="FF00FF"/>
                </a:solidFill>
                <a:ln>
                  <a:solidFill>
                    <a:srgbClr val="99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a:t>
                  </a:r>
                  <a:endParaRPr lang="en-US" dirty="0">
                    <a:solidFill>
                      <a:schemeClr val="tx1"/>
                    </a:solidFill>
                  </a:endParaRPr>
                </a:p>
              </p:txBody>
            </p:sp>
            <p:sp>
              <p:nvSpPr>
                <p:cNvPr id="32" name="Rounded Rectangle 31"/>
                <p:cNvSpPr/>
                <p:nvPr/>
              </p:nvSpPr>
              <p:spPr>
                <a:xfrm>
                  <a:off x="5672886" y="4953000"/>
                  <a:ext cx="457200" cy="457200"/>
                </a:xfrm>
                <a:prstGeom prst="roundRect">
                  <a:avLst/>
                </a:prstGeom>
                <a:solidFill>
                  <a:srgbClr val="FF00FF"/>
                </a:solidFill>
                <a:ln>
                  <a:solidFill>
                    <a:srgbClr val="99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a:t>
                  </a:r>
                  <a:endParaRPr lang="en-US" dirty="0">
                    <a:solidFill>
                      <a:schemeClr val="tx1"/>
                    </a:solidFill>
                  </a:endParaRPr>
                </a:p>
              </p:txBody>
            </p:sp>
            <p:sp>
              <p:nvSpPr>
                <p:cNvPr id="33" name="Rounded Rectangle 32"/>
                <p:cNvSpPr/>
                <p:nvPr/>
              </p:nvSpPr>
              <p:spPr>
                <a:xfrm>
                  <a:off x="5061279" y="4953000"/>
                  <a:ext cx="457200" cy="457200"/>
                </a:xfrm>
                <a:prstGeom prst="roundRect">
                  <a:avLst/>
                </a:prstGeom>
                <a:solidFill>
                  <a:srgbClr val="FF00FF"/>
                </a:solidFill>
                <a:ln>
                  <a:solidFill>
                    <a:srgbClr val="99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a:t>
                  </a:r>
                  <a:endParaRPr lang="en-US" dirty="0">
                    <a:solidFill>
                      <a:schemeClr val="tx1"/>
                    </a:solidFill>
                  </a:endParaRPr>
                </a:p>
              </p:txBody>
            </p:sp>
          </p:grpSp>
        </p:grpSp>
        <p:grpSp>
          <p:nvGrpSpPr>
            <p:cNvPr id="37" name="Group 36"/>
            <p:cNvGrpSpPr/>
            <p:nvPr/>
          </p:nvGrpSpPr>
          <p:grpSpPr>
            <a:xfrm>
              <a:off x="3119281" y="5217095"/>
              <a:ext cx="2292021" cy="983602"/>
              <a:chOff x="5050632" y="4426598"/>
              <a:chExt cx="2292021" cy="983602"/>
            </a:xfrm>
            <a:solidFill>
              <a:srgbClr val="66FFFF"/>
            </a:solidFill>
          </p:grpSpPr>
          <p:grpSp>
            <p:nvGrpSpPr>
              <p:cNvPr id="38" name="Group 37"/>
              <p:cNvGrpSpPr/>
              <p:nvPr/>
            </p:nvGrpSpPr>
            <p:grpSpPr>
              <a:xfrm>
                <a:off x="5050632" y="4426598"/>
                <a:ext cx="2292021" cy="457200"/>
                <a:chOff x="5039984" y="4426598"/>
                <a:chExt cx="2292021" cy="457200"/>
              </a:xfrm>
              <a:grpFill/>
            </p:grpSpPr>
            <p:sp>
              <p:nvSpPr>
                <p:cNvPr id="44" name="Rounded Rectangle 43"/>
                <p:cNvSpPr/>
                <p:nvPr/>
              </p:nvSpPr>
              <p:spPr>
                <a:xfrm>
                  <a:off x="6874805" y="4426598"/>
                  <a:ext cx="457200" cy="457200"/>
                </a:xfrm>
                <a:prstGeom prst="roundRect">
                  <a:avLst/>
                </a:prstGeom>
                <a:grpFill/>
                <a:ln>
                  <a:solidFill>
                    <a:srgbClr val="00669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t>
                  </a:r>
                </a:p>
              </p:txBody>
            </p:sp>
            <p:sp>
              <p:nvSpPr>
                <p:cNvPr id="45" name="Rounded Rectangle 44"/>
                <p:cNvSpPr/>
                <p:nvPr/>
              </p:nvSpPr>
              <p:spPr>
                <a:xfrm>
                  <a:off x="6263198" y="4426598"/>
                  <a:ext cx="457200" cy="457200"/>
                </a:xfrm>
                <a:prstGeom prst="roundRect">
                  <a:avLst/>
                </a:prstGeom>
                <a:grpFill/>
                <a:ln>
                  <a:solidFill>
                    <a:srgbClr val="00669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t>
                  </a:r>
                  <a:endParaRPr lang="en-US" dirty="0">
                    <a:solidFill>
                      <a:schemeClr val="tx1"/>
                    </a:solidFill>
                  </a:endParaRPr>
                </a:p>
              </p:txBody>
            </p:sp>
            <p:sp>
              <p:nvSpPr>
                <p:cNvPr id="46" name="Rounded Rectangle 45"/>
                <p:cNvSpPr/>
                <p:nvPr/>
              </p:nvSpPr>
              <p:spPr>
                <a:xfrm>
                  <a:off x="5651591" y="4426598"/>
                  <a:ext cx="457200" cy="457200"/>
                </a:xfrm>
                <a:prstGeom prst="roundRect">
                  <a:avLst/>
                </a:prstGeom>
                <a:grpFill/>
                <a:ln>
                  <a:solidFill>
                    <a:srgbClr val="00669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t>
                  </a:r>
                  <a:endParaRPr lang="en-US" dirty="0">
                    <a:solidFill>
                      <a:schemeClr val="tx1"/>
                    </a:solidFill>
                  </a:endParaRPr>
                </a:p>
              </p:txBody>
            </p:sp>
            <p:sp>
              <p:nvSpPr>
                <p:cNvPr id="47" name="Rounded Rectangle 46"/>
                <p:cNvSpPr/>
                <p:nvPr/>
              </p:nvSpPr>
              <p:spPr>
                <a:xfrm>
                  <a:off x="5039984" y="4426598"/>
                  <a:ext cx="457200" cy="457200"/>
                </a:xfrm>
                <a:prstGeom prst="roundRect">
                  <a:avLst/>
                </a:prstGeom>
                <a:grpFill/>
                <a:ln>
                  <a:solidFill>
                    <a:srgbClr val="00669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t>
                  </a:r>
                  <a:endParaRPr lang="en-US" dirty="0">
                    <a:solidFill>
                      <a:schemeClr val="tx1"/>
                    </a:solidFill>
                  </a:endParaRPr>
                </a:p>
              </p:txBody>
            </p:sp>
          </p:grpSp>
          <p:grpSp>
            <p:nvGrpSpPr>
              <p:cNvPr id="39" name="Group 38"/>
              <p:cNvGrpSpPr/>
              <p:nvPr/>
            </p:nvGrpSpPr>
            <p:grpSpPr>
              <a:xfrm>
                <a:off x="5050632" y="4953000"/>
                <a:ext cx="2292021" cy="457200"/>
                <a:chOff x="5061279" y="4953000"/>
                <a:chExt cx="2292021" cy="457200"/>
              </a:xfrm>
              <a:grpFill/>
            </p:grpSpPr>
            <p:sp>
              <p:nvSpPr>
                <p:cNvPr id="40" name="Rounded Rectangle 39"/>
                <p:cNvSpPr/>
                <p:nvPr/>
              </p:nvSpPr>
              <p:spPr>
                <a:xfrm>
                  <a:off x="6896100" y="4953000"/>
                  <a:ext cx="457200" cy="457200"/>
                </a:xfrm>
                <a:prstGeom prst="roundRect">
                  <a:avLst/>
                </a:prstGeom>
                <a:grpFill/>
                <a:ln>
                  <a:solidFill>
                    <a:srgbClr val="00669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t>
                  </a:r>
                  <a:endParaRPr lang="en-US" dirty="0">
                    <a:solidFill>
                      <a:schemeClr val="tx1"/>
                    </a:solidFill>
                  </a:endParaRPr>
                </a:p>
              </p:txBody>
            </p:sp>
            <p:sp>
              <p:nvSpPr>
                <p:cNvPr id="41" name="Rounded Rectangle 40"/>
                <p:cNvSpPr/>
                <p:nvPr/>
              </p:nvSpPr>
              <p:spPr>
                <a:xfrm>
                  <a:off x="6284493" y="4953000"/>
                  <a:ext cx="457200" cy="457200"/>
                </a:xfrm>
                <a:prstGeom prst="roundRect">
                  <a:avLst/>
                </a:prstGeom>
                <a:grpFill/>
                <a:ln>
                  <a:solidFill>
                    <a:srgbClr val="00669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t>
                  </a:r>
                  <a:endParaRPr lang="en-US" dirty="0">
                    <a:solidFill>
                      <a:schemeClr val="tx1"/>
                    </a:solidFill>
                  </a:endParaRPr>
                </a:p>
              </p:txBody>
            </p:sp>
            <p:sp>
              <p:nvSpPr>
                <p:cNvPr id="42" name="Rounded Rectangle 41"/>
                <p:cNvSpPr/>
                <p:nvPr/>
              </p:nvSpPr>
              <p:spPr>
                <a:xfrm>
                  <a:off x="5672886" y="4953000"/>
                  <a:ext cx="457200" cy="457200"/>
                </a:xfrm>
                <a:prstGeom prst="roundRect">
                  <a:avLst/>
                </a:prstGeom>
                <a:grpFill/>
                <a:ln>
                  <a:solidFill>
                    <a:srgbClr val="00669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t>
                  </a:r>
                  <a:endParaRPr lang="en-US" dirty="0">
                    <a:solidFill>
                      <a:schemeClr val="tx1"/>
                    </a:solidFill>
                  </a:endParaRPr>
                </a:p>
              </p:txBody>
            </p:sp>
            <p:sp>
              <p:nvSpPr>
                <p:cNvPr id="43" name="Rounded Rectangle 42"/>
                <p:cNvSpPr/>
                <p:nvPr/>
              </p:nvSpPr>
              <p:spPr>
                <a:xfrm>
                  <a:off x="5061279" y="4953000"/>
                  <a:ext cx="457200" cy="457200"/>
                </a:xfrm>
                <a:prstGeom prst="roundRect">
                  <a:avLst/>
                </a:prstGeom>
                <a:grpFill/>
                <a:ln>
                  <a:solidFill>
                    <a:srgbClr val="00669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t>
                  </a:r>
                  <a:endParaRPr lang="en-US" dirty="0">
                    <a:solidFill>
                      <a:schemeClr val="tx1"/>
                    </a:solidFill>
                  </a:endParaRPr>
                </a:p>
              </p:txBody>
            </p:sp>
          </p:grpSp>
        </p:grpSp>
        <p:sp>
          <p:nvSpPr>
            <p:cNvPr id="53" name="TextBox 52"/>
            <p:cNvSpPr txBox="1"/>
            <p:nvPr/>
          </p:nvSpPr>
          <p:spPr>
            <a:xfrm>
              <a:off x="1000997" y="5258796"/>
              <a:ext cx="2047355" cy="830997"/>
            </a:xfrm>
            <a:prstGeom prst="rect">
              <a:avLst/>
            </a:prstGeom>
            <a:noFill/>
            <a:scene3d>
              <a:camera prst="orthographicFront"/>
              <a:lightRig rig="threePt" dir="t"/>
            </a:scene3d>
            <a:sp3d>
              <a:bevelT/>
            </a:sp3d>
          </p:spPr>
          <p:txBody>
            <a:bodyPr wrap="none" rtlCol="0">
              <a:spAutoFit/>
            </a:bodyPr>
            <a:lstStyle/>
            <a:p>
              <a:pPr algn="ctr"/>
              <a:r>
                <a:rPr lang="en-US" sz="2400" dirty="0" smtClean="0"/>
                <a:t>in 8 individuals</a:t>
              </a:r>
            </a:p>
            <a:p>
              <a:pPr algn="ctr"/>
              <a:r>
                <a:rPr lang="en-US" sz="2400" dirty="0" smtClean="0"/>
                <a:t>of both sexes</a:t>
              </a:r>
              <a:endParaRPr lang="en-US" sz="2400" dirty="0"/>
            </a:p>
          </p:txBody>
        </p:sp>
      </p:grpSp>
      <p:cxnSp>
        <p:nvCxnSpPr>
          <p:cNvPr id="54" name="Straight Arrow Connector 53"/>
          <p:cNvCxnSpPr/>
          <p:nvPr/>
        </p:nvCxnSpPr>
        <p:spPr>
          <a:xfrm>
            <a:off x="5595270" y="4552270"/>
            <a:ext cx="0" cy="533400"/>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275357" y="292729"/>
            <a:ext cx="6557051" cy="1077218"/>
          </a:xfrm>
          <a:prstGeom prst="rect">
            <a:avLst/>
          </a:prstGeom>
          <a:noFill/>
        </p:spPr>
        <p:txBody>
          <a:bodyPr wrap="none" rtlCol="0">
            <a:spAutoFit/>
          </a:bodyPr>
          <a:lstStyle/>
          <a:p>
            <a:pPr algn="ctr"/>
            <a:r>
              <a:rPr lang="en-US" sz="3200" dirty="0" smtClean="0"/>
              <a:t>Measure gene expression via RNA-</a:t>
            </a:r>
            <a:r>
              <a:rPr lang="en-US" sz="3200" dirty="0" err="1" smtClean="0"/>
              <a:t>Seq</a:t>
            </a:r>
            <a:endParaRPr lang="en-US" sz="3200" dirty="0" smtClean="0"/>
          </a:p>
          <a:p>
            <a:pPr algn="ctr"/>
            <a:r>
              <a:rPr lang="en-US" sz="3200" dirty="0" smtClean="0"/>
              <a:t>in individual flies</a:t>
            </a:r>
            <a:endParaRPr lang="en-US" sz="3200" dirty="0"/>
          </a:p>
        </p:txBody>
      </p:sp>
      <p:grpSp>
        <p:nvGrpSpPr>
          <p:cNvPr id="25" name="Group 24"/>
          <p:cNvGrpSpPr/>
          <p:nvPr/>
        </p:nvGrpSpPr>
        <p:grpSpPr>
          <a:xfrm>
            <a:off x="205343" y="1580880"/>
            <a:ext cx="8692424" cy="950167"/>
            <a:chOff x="205343" y="1580880"/>
            <a:chExt cx="8692424" cy="950167"/>
          </a:xfrm>
        </p:grpSpPr>
        <p:sp>
          <p:nvSpPr>
            <p:cNvPr id="2" name="Rounded Rectangle 1"/>
            <p:cNvSpPr/>
            <p:nvPr/>
          </p:nvSpPr>
          <p:spPr>
            <a:xfrm>
              <a:off x="2177994" y="1616647"/>
              <a:ext cx="1752600" cy="914400"/>
            </a:xfrm>
            <a:prstGeom prst="roundRect">
              <a:avLst/>
            </a:prstGeom>
            <a:solidFill>
              <a:srgbClr val="FFFFCC"/>
            </a:solidFill>
            <a:ln>
              <a:solidFill>
                <a:srgbClr val="CC99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Environment 1</a:t>
              </a:r>
              <a:endParaRPr lang="en-US" dirty="0">
                <a:solidFill>
                  <a:schemeClr val="tx1"/>
                </a:solidFill>
              </a:endParaRPr>
            </a:p>
          </p:txBody>
        </p:sp>
        <p:sp>
          <p:nvSpPr>
            <p:cNvPr id="3" name="Rounded Rectangle 2"/>
            <p:cNvSpPr/>
            <p:nvPr/>
          </p:nvSpPr>
          <p:spPr>
            <a:xfrm>
              <a:off x="4661581" y="1580880"/>
              <a:ext cx="1752600" cy="914400"/>
            </a:xfrm>
            <a:prstGeom prst="roundRect">
              <a:avLst/>
            </a:prstGeom>
            <a:solidFill>
              <a:srgbClr val="FFCC99"/>
            </a:solidFill>
            <a:ln>
              <a:solidFill>
                <a:srgbClr val="CC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Environment 2</a:t>
              </a:r>
              <a:endParaRPr lang="en-US" dirty="0">
                <a:solidFill>
                  <a:schemeClr val="tx1"/>
                </a:solidFill>
              </a:endParaRPr>
            </a:p>
          </p:txBody>
        </p:sp>
        <p:sp>
          <p:nvSpPr>
            <p:cNvPr id="4" name="Rounded Rectangle 3"/>
            <p:cNvSpPr/>
            <p:nvPr/>
          </p:nvSpPr>
          <p:spPr>
            <a:xfrm>
              <a:off x="7145167" y="1580880"/>
              <a:ext cx="1752600" cy="914400"/>
            </a:xfrm>
            <a:prstGeom prst="roundRect">
              <a:avLst/>
            </a:prstGeom>
            <a:solidFill>
              <a:srgbClr val="FF9900"/>
            </a:solidFill>
            <a:ln>
              <a:solidFill>
                <a:srgbClr val="9933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Environment 3</a:t>
              </a:r>
              <a:endParaRPr lang="en-US" dirty="0">
                <a:solidFill>
                  <a:schemeClr val="tx1"/>
                </a:solidFill>
              </a:endParaRPr>
            </a:p>
          </p:txBody>
        </p:sp>
        <p:sp>
          <p:nvSpPr>
            <p:cNvPr id="51" name="TextBox 50"/>
            <p:cNvSpPr txBox="1"/>
            <p:nvPr/>
          </p:nvSpPr>
          <p:spPr>
            <a:xfrm>
              <a:off x="205343" y="1658348"/>
              <a:ext cx="1912576" cy="830997"/>
            </a:xfrm>
            <a:prstGeom prst="rect">
              <a:avLst/>
            </a:prstGeom>
            <a:noFill/>
            <a:scene3d>
              <a:camera prst="orthographicFront"/>
              <a:lightRig rig="threePt" dir="t"/>
            </a:scene3d>
            <a:sp3d>
              <a:bevelT/>
            </a:sp3d>
          </p:spPr>
          <p:txBody>
            <a:bodyPr wrap="none" rtlCol="0">
              <a:spAutoFit/>
            </a:bodyPr>
            <a:lstStyle/>
            <a:p>
              <a:pPr algn="ctr"/>
              <a:r>
                <a:rPr lang="en-US" sz="2400" dirty="0" smtClean="0"/>
                <a:t>in 3 identical</a:t>
              </a:r>
            </a:p>
            <a:p>
              <a:pPr algn="ctr"/>
              <a:r>
                <a:rPr lang="en-US" sz="2400" dirty="0" smtClean="0"/>
                <a:t>environments</a:t>
              </a:r>
              <a:endParaRPr lang="en-US" sz="2400" dirty="0"/>
            </a:p>
          </p:txBody>
        </p:sp>
        <p:sp>
          <p:nvSpPr>
            <p:cNvPr id="22" name="TextBox 21"/>
            <p:cNvSpPr txBox="1"/>
            <p:nvPr/>
          </p:nvSpPr>
          <p:spPr>
            <a:xfrm>
              <a:off x="4129901" y="1889181"/>
              <a:ext cx="300082" cy="369332"/>
            </a:xfrm>
            <a:prstGeom prst="rect">
              <a:avLst/>
            </a:prstGeom>
            <a:noFill/>
            <a:scene3d>
              <a:camera prst="orthographicFront"/>
              <a:lightRig rig="threePt" dir="t"/>
            </a:scene3d>
            <a:sp3d>
              <a:bevelT/>
            </a:sp3d>
          </p:spPr>
          <p:txBody>
            <a:bodyPr wrap="none" rtlCol="0">
              <a:spAutoFit/>
            </a:bodyPr>
            <a:lstStyle/>
            <a:p>
              <a:r>
                <a:rPr lang="en-US" b="1" dirty="0" smtClean="0"/>
                <a:t>=</a:t>
              </a:r>
              <a:endParaRPr lang="en-US" b="1" dirty="0"/>
            </a:p>
          </p:txBody>
        </p:sp>
        <p:sp>
          <p:nvSpPr>
            <p:cNvPr id="50" name="TextBox 49"/>
            <p:cNvSpPr txBox="1"/>
            <p:nvPr/>
          </p:nvSpPr>
          <p:spPr>
            <a:xfrm>
              <a:off x="6633003" y="1853414"/>
              <a:ext cx="300082" cy="369332"/>
            </a:xfrm>
            <a:prstGeom prst="rect">
              <a:avLst/>
            </a:prstGeom>
            <a:noFill/>
            <a:scene3d>
              <a:camera prst="orthographicFront"/>
              <a:lightRig rig="threePt" dir="t"/>
            </a:scene3d>
            <a:sp3d>
              <a:bevelT/>
            </a:sp3d>
          </p:spPr>
          <p:txBody>
            <a:bodyPr wrap="none" rtlCol="0">
              <a:spAutoFit/>
            </a:bodyPr>
            <a:lstStyle/>
            <a:p>
              <a:r>
                <a:rPr lang="en-US" b="1" dirty="0" smtClean="0"/>
                <a:t>=</a:t>
              </a:r>
              <a:endParaRPr lang="en-US" b="1" dirty="0"/>
            </a:p>
          </p:txBody>
        </p:sp>
      </p:grpSp>
      <p:sp>
        <p:nvSpPr>
          <p:cNvPr id="48" name="TextBox 47"/>
          <p:cNvSpPr txBox="1"/>
          <p:nvPr/>
        </p:nvSpPr>
        <p:spPr>
          <a:xfrm>
            <a:off x="4724400" y="6400800"/>
            <a:ext cx="4389728" cy="461665"/>
          </a:xfrm>
          <a:prstGeom prst="rect">
            <a:avLst/>
          </a:prstGeom>
          <a:noFill/>
        </p:spPr>
        <p:txBody>
          <a:bodyPr wrap="none" rtlCol="0">
            <a:spAutoFit/>
          </a:bodyPr>
          <a:lstStyle/>
          <a:p>
            <a:r>
              <a:rPr lang="en-US" sz="2400" b="1" dirty="0" smtClean="0"/>
              <a:t>3 X 16 X 2 X 8 = 768 flies in total !</a:t>
            </a:r>
            <a:endParaRPr lang="en-US" sz="2400" b="1" dirty="0"/>
          </a:p>
        </p:txBody>
      </p:sp>
    </p:spTree>
    <p:extLst>
      <p:ext uri="{BB962C8B-B14F-4D97-AF65-F5344CB8AC3E}">
        <p14:creationId xmlns:p14="http://schemas.microsoft.com/office/powerpoint/2010/main" val="932923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up)">
                                      <p:cBhvr>
                                        <p:cTn id="11" dur="500"/>
                                        <p:tgtEl>
                                          <p:spTgt spid="49"/>
                                        </p:tgtEl>
                                      </p:cBhvr>
                                    </p:animEffect>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up)">
                                      <p:cBhvr>
                                        <p:cTn id="19" dur="500"/>
                                        <p:tgtEl>
                                          <p:spTgt spid="54"/>
                                        </p:tgtEl>
                                      </p:cBhvr>
                                    </p:animEffect>
                                  </p:childTnLst>
                                </p:cTn>
                              </p:par>
                            </p:childTnLst>
                          </p:cTn>
                        </p:par>
                        <p:par>
                          <p:cTn id="20" fill="hold">
                            <p:stCondLst>
                              <p:cond delay="500"/>
                            </p:stCondLst>
                            <p:childTnLst>
                              <p:par>
                                <p:cTn id="21" presetID="1"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82137" y="1286215"/>
            <a:ext cx="2358274" cy="400110"/>
          </a:xfrm>
          <a:prstGeom prst="rect">
            <a:avLst/>
          </a:prstGeom>
          <a:noFill/>
          <a:ln w="25400">
            <a:noFill/>
          </a:ln>
        </p:spPr>
        <p:txBody>
          <a:bodyPr wrap="none" rtlCol="0">
            <a:spAutoFit/>
          </a:bodyPr>
          <a:lstStyle/>
          <a:p>
            <a:pPr algn="ctr"/>
            <a:r>
              <a:rPr lang="en-US" sz="2000" b="1" dirty="0" smtClean="0"/>
              <a:t>Raw sequence reads</a:t>
            </a:r>
            <a:endParaRPr lang="en-US" sz="2000" b="1" dirty="0"/>
          </a:p>
        </p:txBody>
      </p:sp>
      <p:sp>
        <p:nvSpPr>
          <p:cNvPr id="3" name="TextBox 2"/>
          <p:cNvSpPr txBox="1"/>
          <p:nvPr/>
        </p:nvSpPr>
        <p:spPr>
          <a:xfrm>
            <a:off x="2868521" y="2031985"/>
            <a:ext cx="2785507" cy="400110"/>
          </a:xfrm>
          <a:prstGeom prst="rect">
            <a:avLst/>
          </a:prstGeom>
          <a:noFill/>
          <a:ln w="25400">
            <a:noFill/>
          </a:ln>
        </p:spPr>
        <p:txBody>
          <a:bodyPr wrap="none" rtlCol="0">
            <a:spAutoFit/>
          </a:bodyPr>
          <a:lstStyle/>
          <a:p>
            <a:pPr algn="ctr"/>
            <a:r>
              <a:rPr lang="en-US" sz="2000" b="1" dirty="0" smtClean="0"/>
              <a:t>Raw data quality control</a:t>
            </a:r>
          </a:p>
        </p:txBody>
      </p:sp>
      <p:sp>
        <p:nvSpPr>
          <p:cNvPr id="4" name="TextBox 3"/>
          <p:cNvSpPr txBox="1"/>
          <p:nvPr/>
        </p:nvSpPr>
        <p:spPr>
          <a:xfrm>
            <a:off x="2711523" y="6172200"/>
            <a:ext cx="3099503" cy="400110"/>
          </a:xfrm>
          <a:prstGeom prst="rect">
            <a:avLst/>
          </a:prstGeom>
          <a:noFill/>
          <a:ln w="25400">
            <a:noFill/>
          </a:ln>
        </p:spPr>
        <p:txBody>
          <a:bodyPr wrap="none" rtlCol="0">
            <a:spAutoFit/>
          </a:bodyPr>
          <a:lstStyle/>
          <a:p>
            <a:pPr algn="ctr"/>
            <a:r>
              <a:rPr lang="en-US" sz="2000" b="1" dirty="0" smtClean="0"/>
              <a:t>Fit models; test hypotheses</a:t>
            </a:r>
          </a:p>
        </p:txBody>
      </p:sp>
      <p:sp>
        <p:nvSpPr>
          <p:cNvPr id="5" name="TextBox 4"/>
          <p:cNvSpPr txBox="1"/>
          <p:nvPr/>
        </p:nvSpPr>
        <p:spPr>
          <a:xfrm>
            <a:off x="685800" y="80993"/>
            <a:ext cx="7696594" cy="1077218"/>
          </a:xfrm>
          <a:prstGeom prst="rect">
            <a:avLst/>
          </a:prstGeom>
          <a:noFill/>
        </p:spPr>
        <p:txBody>
          <a:bodyPr wrap="none" rtlCol="0">
            <a:spAutoFit/>
          </a:bodyPr>
          <a:lstStyle/>
          <a:p>
            <a:pPr algn="ctr"/>
            <a:r>
              <a:rPr lang="en-US" sz="3200" dirty="0" smtClean="0"/>
              <a:t>Comprehensive analysis strategy examines </a:t>
            </a:r>
          </a:p>
          <a:p>
            <a:pPr algn="ctr"/>
            <a:r>
              <a:rPr lang="en-US" sz="3200" dirty="0" smtClean="0"/>
              <a:t>normalization methods, filtering, and models</a:t>
            </a:r>
            <a:endParaRPr lang="en-US" sz="3200" dirty="0"/>
          </a:p>
        </p:txBody>
      </p:sp>
      <p:grpSp>
        <p:nvGrpSpPr>
          <p:cNvPr id="6" name="Group 5"/>
          <p:cNvGrpSpPr/>
          <p:nvPr/>
        </p:nvGrpSpPr>
        <p:grpSpPr>
          <a:xfrm>
            <a:off x="4488553" y="2994443"/>
            <a:ext cx="2373933" cy="2591260"/>
            <a:chOff x="4488553" y="2994443"/>
            <a:chExt cx="2373933" cy="2591260"/>
          </a:xfrm>
        </p:grpSpPr>
        <p:sp>
          <p:nvSpPr>
            <p:cNvPr id="7" name="Rounded Rectangle 6"/>
            <p:cNvSpPr/>
            <p:nvPr/>
          </p:nvSpPr>
          <p:spPr>
            <a:xfrm>
              <a:off x="4488553" y="2994443"/>
              <a:ext cx="2373933" cy="2591260"/>
            </a:xfrm>
            <a:prstGeom prst="roundRect">
              <a:avLst/>
            </a:prstGeom>
            <a:gradFill>
              <a:gsLst>
                <a:gs pos="0">
                  <a:srgbClr val="CCCCFF"/>
                </a:gs>
                <a:gs pos="50000">
                  <a:srgbClr val="99CCFF"/>
                </a:gs>
                <a:gs pos="100000">
                  <a:srgbClr val="3399FF"/>
                </a:gs>
              </a:gsLst>
              <a:lin ang="5400000" scaled="0"/>
            </a:gradFill>
            <a:ln>
              <a:solidFill>
                <a:srgbClr val="3399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027681" y="3098430"/>
              <a:ext cx="1419684" cy="400110"/>
            </a:xfrm>
            <a:prstGeom prst="rect">
              <a:avLst/>
            </a:prstGeom>
            <a:noFill/>
            <a:ln>
              <a:noFill/>
            </a:ln>
          </p:spPr>
          <p:txBody>
            <a:bodyPr wrap="none" rtlCol="0">
              <a:spAutoFit/>
            </a:bodyPr>
            <a:lstStyle/>
            <a:p>
              <a:pPr algn="ctr"/>
              <a:r>
                <a:rPr lang="en-US" sz="2000" b="1" dirty="0" smtClean="0"/>
                <a:t>Workflow 2</a:t>
              </a:r>
              <a:endParaRPr lang="en-US" sz="2000" b="1" dirty="0"/>
            </a:p>
          </p:txBody>
        </p:sp>
        <p:sp>
          <p:nvSpPr>
            <p:cNvPr id="9" name="TextBox 8"/>
            <p:cNvSpPr txBox="1"/>
            <p:nvPr/>
          </p:nvSpPr>
          <p:spPr>
            <a:xfrm>
              <a:off x="4494587" y="4624396"/>
              <a:ext cx="2361865" cy="707886"/>
            </a:xfrm>
            <a:prstGeom prst="rect">
              <a:avLst/>
            </a:prstGeom>
            <a:noFill/>
            <a:ln>
              <a:noFill/>
            </a:ln>
          </p:spPr>
          <p:txBody>
            <a:bodyPr wrap="none" rtlCol="0">
              <a:spAutoFit/>
            </a:bodyPr>
            <a:lstStyle/>
            <a:p>
              <a:pPr algn="ctr"/>
              <a:r>
                <a:rPr lang="en-US" sz="2000" dirty="0" smtClean="0"/>
                <a:t>Normalize data</a:t>
              </a:r>
            </a:p>
            <a:p>
              <a:pPr algn="ctr"/>
              <a:r>
                <a:rPr lang="en-US" sz="2000" dirty="0" smtClean="0"/>
                <a:t>Estimate distribution</a:t>
              </a:r>
              <a:endParaRPr lang="en-US" sz="2000" dirty="0"/>
            </a:p>
          </p:txBody>
        </p:sp>
        <p:sp>
          <p:nvSpPr>
            <p:cNvPr id="10" name="TextBox 9"/>
            <p:cNvSpPr txBox="1"/>
            <p:nvPr/>
          </p:nvSpPr>
          <p:spPr>
            <a:xfrm>
              <a:off x="5089359" y="3936129"/>
              <a:ext cx="1243995" cy="400110"/>
            </a:xfrm>
            <a:prstGeom prst="rect">
              <a:avLst/>
            </a:prstGeom>
            <a:noFill/>
            <a:ln>
              <a:noFill/>
            </a:ln>
          </p:spPr>
          <p:txBody>
            <a:bodyPr wrap="none" rtlCol="0">
              <a:spAutoFit/>
            </a:bodyPr>
            <a:lstStyle/>
            <a:p>
              <a:pPr algn="ctr"/>
              <a:r>
                <a:rPr lang="en-US" sz="2000" dirty="0" smtClean="0"/>
                <a:t>Filter data</a:t>
              </a:r>
              <a:endParaRPr lang="en-US" sz="2000" dirty="0"/>
            </a:p>
          </p:txBody>
        </p:sp>
      </p:grpSp>
      <p:grpSp>
        <p:nvGrpSpPr>
          <p:cNvPr id="11" name="Group 10"/>
          <p:cNvGrpSpPr/>
          <p:nvPr/>
        </p:nvGrpSpPr>
        <p:grpSpPr>
          <a:xfrm>
            <a:off x="1732414" y="2994443"/>
            <a:ext cx="2373933" cy="2591260"/>
            <a:chOff x="1732414" y="2994443"/>
            <a:chExt cx="2373933" cy="2591260"/>
          </a:xfrm>
        </p:grpSpPr>
        <p:sp>
          <p:nvSpPr>
            <p:cNvPr id="12" name="Rounded Rectangle 11"/>
            <p:cNvSpPr/>
            <p:nvPr/>
          </p:nvSpPr>
          <p:spPr>
            <a:xfrm>
              <a:off x="1732414" y="2994443"/>
              <a:ext cx="2373933" cy="2591260"/>
            </a:xfrm>
            <a:prstGeom prst="roundRect">
              <a:avLst/>
            </a:prstGeom>
            <a:gradFill>
              <a:gsLst>
                <a:gs pos="0">
                  <a:srgbClr val="FFCC99"/>
                </a:gs>
                <a:gs pos="50000">
                  <a:srgbClr val="FF6600"/>
                </a:gs>
                <a:gs pos="100000">
                  <a:srgbClr val="FF0000"/>
                </a:gs>
              </a:gsLst>
              <a:lin ang="5400000" scaled="0"/>
            </a:gradFill>
            <a:ln>
              <a:solidFill>
                <a:srgbClr val="FFCC9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2271542" y="3079645"/>
              <a:ext cx="1419684" cy="400110"/>
            </a:xfrm>
            <a:prstGeom prst="rect">
              <a:avLst/>
            </a:prstGeom>
            <a:noFill/>
          </p:spPr>
          <p:txBody>
            <a:bodyPr wrap="none" rtlCol="0">
              <a:spAutoFit/>
            </a:bodyPr>
            <a:lstStyle/>
            <a:p>
              <a:pPr algn="ctr"/>
              <a:r>
                <a:rPr lang="en-US" sz="2000" b="1" dirty="0" smtClean="0"/>
                <a:t>Workflow 1</a:t>
              </a:r>
              <a:endParaRPr lang="en-US" sz="2000" b="1" dirty="0"/>
            </a:p>
          </p:txBody>
        </p:sp>
        <p:sp>
          <p:nvSpPr>
            <p:cNvPr id="14" name="TextBox 13"/>
            <p:cNvSpPr txBox="1"/>
            <p:nvPr/>
          </p:nvSpPr>
          <p:spPr>
            <a:xfrm>
              <a:off x="1738448" y="3782241"/>
              <a:ext cx="2361865" cy="707886"/>
            </a:xfrm>
            <a:prstGeom prst="rect">
              <a:avLst/>
            </a:prstGeom>
            <a:noFill/>
          </p:spPr>
          <p:txBody>
            <a:bodyPr wrap="none" rtlCol="0">
              <a:spAutoFit/>
            </a:bodyPr>
            <a:lstStyle/>
            <a:p>
              <a:pPr algn="ctr"/>
              <a:r>
                <a:rPr lang="en-US" sz="2000" dirty="0" smtClean="0"/>
                <a:t>Normalize data</a:t>
              </a:r>
            </a:p>
            <a:p>
              <a:pPr algn="ctr"/>
              <a:r>
                <a:rPr lang="en-US" sz="2000" dirty="0" smtClean="0"/>
                <a:t>Estimate distribution</a:t>
              </a:r>
              <a:endParaRPr lang="en-US" sz="2000" dirty="0"/>
            </a:p>
          </p:txBody>
        </p:sp>
        <p:sp>
          <p:nvSpPr>
            <p:cNvPr id="15" name="TextBox 14"/>
            <p:cNvSpPr txBox="1"/>
            <p:nvPr/>
          </p:nvSpPr>
          <p:spPr>
            <a:xfrm>
              <a:off x="2352269" y="4744110"/>
              <a:ext cx="1243995" cy="400110"/>
            </a:xfrm>
            <a:prstGeom prst="rect">
              <a:avLst/>
            </a:prstGeom>
            <a:noFill/>
          </p:spPr>
          <p:txBody>
            <a:bodyPr wrap="none" rtlCol="0">
              <a:spAutoFit/>
            </a:bodyPr>
            <a:lstStyle/>
            <a:p>
              <a:pPr algn="ctr"/>
              <a:r>
                <a:rPr lang="en-US" sz="2000" dirty="0" smtClean="0"/>
                <a:t>Filter data</a:t>
              </a:r>
              <a:endParaRPr lang="en-US" sz="2000" dirty="0"/>
            </a:p>
          </p:txBody>
        </p:sp>
      </p:grpSp>
      <p:sp>
        <p:nvSpPr>
          <p:cNvPr id="16" name="Down Arrow 15"/>
          <p:cNvSpPr/>
          <p:nvPr/>
        </p:nvSpPr>
        <p:spPr>
          <a:xfrm>
            <a:off x="4108874" y="1674895"/>
            <a:ext cx="304800" cy="447275"/>
          </a:xfrm>
          <a:prstGeom prst="downArrow">
            <a:avLst/>
          </a:prstGeom>
          <a:solidFill>
            <a:srgbClr val="CCFF33"/>
          </a:solidFill>
          <a:ln>
            <a:solidFill>
              <a:srgbClr val="99CC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p:cNvSpPr/>
          <p:nvPr/>
        </p:nvSpPr>
        <p:spPr>
          <a:xfrm>
            <a:off x="2766980" y="2475619"/>
            <a:ext cx="304800" cy="447275"/>
          </a:xfrm>
          <a:prstGeom prst="downArrow">
            <a:avLst/>
          </a:prstGeom>
          <a:solidFill>
            <a:srgbClr val="00FF99"/>
          </a:solidFill>
          <a:ln>
            <a:solidFill>
              <a:srgbClr val="00CC66"/>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a:off x="5523119" y="2475620"/>
            <a:ext cx="304800" cy="447275"/>
          </a:xfrm>
          <a:prstGeom prst="downArrow">
            <a:avLst/>
          </a:prstGeom>
          <a:solidFill>
            <a:srgbClr val="00FF99"/>
          </a:solidFill>
          <a:ln>
            <a:solidFill>
              <a:srgbClr val="00CC66"/>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p:cNvSpPr/>
          <p:nvPr/>
        </p:nvSpPr>
        <p:spPr>
          <a:xfrm>
            <a:off x="4108874" y="5623832"/>
            <a:ext cx="304800" cy="447275"/>
          </a:xfrm>
          <a:prstGeom prst="downArrow">
            <a:avLst/>
          </a:prstGeom>
          <a:solidFill>
            <a:schemeClr val="accent2">
              <a:lumMod val="75000"/>
            </a:schemeClr>
          </a:solidFill>
          <a:ln>
            <a:solidFill>
              <a:schemeClr val="accent2">
                <a:lumMod val="5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04338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13840" y="329625"/>
            <a:ext cx="4240521" cy="584775"/>
          </a:xfrm>
          <a:prstGeom prst="rect">
            <a:avLst/>
          </a:prstGeom>
          <a:noFill/>
        </p:spPr>
        <p:txBody>
          <a:bodyPr wrap="none" rtlCol="0">
            <a:spAutoFit/>
          </a:bodyPr>
          <a:lstStyle/>
          <a:p>
            <a:pPr algn="ctr"/>
            <a:r>
              <a:rPr lang="en-US" sz="3200" dirty="0" smtClean="0"/>
              <a:t>Raw data quality control</a:t>
            </a:r>
            <a:endParaRPr lang="en-US" sz="3200" dirty="0"/>
          </a:p>
        </p:txBody>
      </p:sp>
      <p:grpSp>
        <p:nvGrpSpPr>
          <p:cNvPr id="33" name="Group 32"/>
          <p:cNvGrpSpPr/>
          <p:nvPr/>
        </p:nvGrpSpPr>
        <p:grpSpPr>
          <a:xfrm>
            <a:off x="127728" y="1495705"/>
            <a:ext cx="5130072" cy="5286095"/>
            <a:chOff x="0" y="1495705"/>
            <a:chExt cx="5130072" cy="5286095"/>
          </a:xfrm>
        </p:grpSpPr>
        <p:sp>
          <p:nvSpPr>
            <p:cNvPr id="2" name="TextBox 1"/>
            <p:cNvSpPr txBox="1"/>
            <p:nvPr/>
          </p:nvSpPr>
          <p:spPr>
            <a:xfrm>
              <a:off x="1349723" y="1495705"/>
              <a:ext cx="2358274" cy="400110"/>
            </a:xfrm>
            <a:prstGeom prst="rect">
              <a:avLst/>
            </a:prstGeom>
            <a:noFill/>
            <a:ln w="25400">
              <a:noFill/>
            </a:ln>
          </p:spPr>
          <p:txBody>
            <a:bodyPr wrap="none" rtlCol="0">
              <a:spAutoFit/>
            </a:bodyPr>
            <a:lstStyle/>
            <a:p>
              <a:pPr algn="ctr"/>
              <a:r>
                <a:rPr lang="en-US" sz="2000" b="1" dirty="0" smtClean="0"/>
                <a:t>Raw sequence reads</a:t>
              </a:r>
              <a:endParaRPr lang="en-US" sz="2000" b="1" dirty="0"/>
            </a:p>
          </p:txBody>
        </p:sp>
        <p:sp>
          <p:nvSpPr>
            <p:cNvPr id="3" name="TextBox 2"/>
            <p:cNvSpPr txBox="1"/>
            <p:nvPr/>
          </p:nvSpPr>
          <p:spPr>
            <a:xfrm>
              <a:off x="1136107" y="2241475"/>
              <a:ext cx="2785507" cy="400110"/>
            </a:xfrm>
            <a:prstGeom prst="rect">
              <a:avLst/>
            </a:prstGeom>
            <a:noFill/>
            <a:ln w="25400">
              <a:noFill/>
            </a:ln>
          </p:spPr>
          <p:txBody>
            <a:bodyPr wrap="none" rtlCol="0">
              <a:spAutoFit/>
            </a:bodyPr>
            <a:lstStyle/>
            <a:p>
              <a:pPr algn="ctr"/>
              <a:r>
                <a:rPr lang="en-US" sz="2000" b="1" dirty="0" smtClean="0"/>
                <a:t>Raw data quality control</a:t>
              </a:r>
            </a:p>
          </p:txBody>
        </p:sp>
        <p:sp>
          <p:nvSpPr>
            <p:cNvPr id="4" name="TextBox 3"/>
            <p:cNvSpPr txBox="1"/>
            <p:nvPr/>
          </p:nvSpPr>
          <p:spPr>
            <a:xfrm>
              <a:off x="979109" y="6381690"/>
              <a:ext cx="3099503" cy="400110"/>
            </a:xfrm>
            <a:prstGeom prst="rect">
              <a:avLst/>
            </a:prstGeom>
            <a:noFill/>
            <a:ln w="25400">
              <a:noFill/>
            </a:ln>
          </p:spPr>
          <p:txBody>
            <a:bodyPr wrap="none" rtlCol="0">
              <a:spAutoFit/>
            </a:bodyPr>
            <a:lstStyle/>
            <a:p>
              <a:pPr algn="ctr"/>
              <a:r>
                <a:rPr lang="en-US" sz="2000" b="1" dirty="0" smtClean="0"/>
                <a:t>Fit models; test hypotheses</a:t>
              </a:r>
            </a:p>
          </p:txBody>
        </p:sp>
        <p:grpSp>
          <p:nvGrpSpPr>
            <p:cNvPr id="6" name="Group 5"/>
            <p:cNvGrpSpPr/>
            <p:nvPr/>
          </p:nvGrpSpPr>
          <p:grpSpPr>
            <a:xfrm>
              <a:off x="2756139" y="3203933"/>
              <a:ext cx="2373933" cy="2591260"/>
              <a:chOff x="4488553" y="2994443"/>
              <a:chExt cx="2373933" cy="2591260"/>
            </a:xfrm>
          </p:grpSpPr>
          <p:sp>
            <p:nvSpPr>
              <p:cNvPr id="7" name="Rounded Rectangle 6"/>
              <p:cNvSpPr/>
              <p:nvPr/>
            </p:nvSpPr>
            <p:spPr>
              <a:xfrm>
                <a:off x="4488553" y="2994443"/>
                <a:ext cx="2373933" cy="2591260"/>
              </a:xfrm>
              <a:prstGeom prst="roundRect">
                <a:avLst/>
              </a:prstGeom>
              <a:gradFill>
                <a:gsLst>
                  <a:gs pos="0">
                    <a:srgbClr val="CCCCFF"/>
                  </a:gs>
                  <a:gs pos="50000">
                    <a:srgbClr val="99CCFF"/>
                  </a:gs>
                  <a:gs pos="100000">
                    <a:srgbClr val="3399FF"/>
                  </a:gs>
                </a:gsLst>
                <a:lin ang="5400000" scaled="0"/>
              </a:gradFill>
              <a:ln>
                <a:solidFill>
                  <a:srgbClr val="3399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027681" y="3098430"/>
                <a:ext cx="1419684" cy="400110"/>
              </a:xfrm>
              <a:prstGeom prst="rect">
                <a:avLst/>
              </a:prstGeom>
              <a:noFill/>
              <a:ln>
                <a:noFill/>
              </a:ln>
            </p:spPr>
            <p:txBody>
              <a:bodyPr wrap="none" rtlCol="0">
                <a:spAutoFit/>
              </a:bodyPr>
              <a:lstStyle/>
              <a:p>
                <a:pPr algn="ctr"/>
                <a:r>
                  <a:rPr lang="en-US" sz="2000" b="1" dirty="0" smtClean="0"/>
                  <a:t>Workflow 2</a:t>
                </a:r>
                <a:endParaRPr lang="en-US" sz="2000" b="1" dirty="0"/>
              </a:p>
            </p:txBody>
          </p:sp>
          <p:sp>
            <p:nvSpPr>
              <p:cNvPr id="9" name="TextBox 8"/>
              <p:cNvSpPr txBox="1"/>
              <p:nvPr/>
            </p:nvSpPr>
            <p:spPr>
              <a:xfrm>
                <a:off x="4494587" y="4624396"/>
                <a:ext cx="2361865" cy="707886"/>
              </a:xfrm>
              <a:prstGeom prst="rect">
                <a:avLst/>
              </a:prstGeom>
              <a:noFill/>
              <a:ln>
                <a:noFill/>
              </a:ln>
            </p:spPr>
            <p:txBody>
              <a:bodyPr wrap="none" rtlCol="0">
                <a:spAutoFit/>
              </a:bodyPr>
              <a:lstStyle/>
              <a:p>
                <a:pPr algn="ctr"/>
                <a:r>
                  <a:rPr lang="en-US" sz="2000" dirty="0" smtClean="0"/>
                  <a:t>Normalize data</a:t>
                </a:r>
              </a:p>
              <a:p>
                <a:pPr algn="ctr"/>
                <a:r>
                  <a:rPr lang="en-US" sz="2000" dirty="0" smtClean="0"/>
                  <a:t>Estimate distribution</a:t>
                </a:r>
                <a:endParaRPr lang="en-US" sz="2000" dirty="0"/>
              </a:p>
            </p:txBody>
          </p:sp>
          <p:sp>
            <p:nvSpPr>
              <p:cNvPr id="10" name="TextBox 9"/>
              <p:cNvSpPr txBox="1"/>
              <p:nvPr/>
            </p:nvSpPr>
            <p:spPr>
              <a:xfrm>
                <a:off x="5089359" y="3936129"/>
                <a:ext cx="1243995" cy="400110"/>
              </a:xfrm>
              <a:prstGeom prst="rect">
                <a:avLst/>
              </a:prstGeom>
              <a:noFill/>
              <a:ln>
                <a:noFill/>
              </a:ln>
            </p:spPr>
            <p:txBody>
              <a:bodyPr wrap="none" rtlCol="0">
                <a:spAutoFit/>
              </a:bodyPr>
              <a:lstStyle/>
              <a:p>
                <a:pPr algn="ctr"/>
                <a:r>
                  <a:rPr lang="en-US" sz="2000" dirty="0" smtClean="0"/>
                  <a:t>Filter data</a:t>
                </a:r>
                <a:endParaRPr lang="en-US" sz="2000" dirty="0"/>
              </a:p>
            </p:txBody>
          </p:sp>
        </p:grpSp>
        <p:grpSp>
          <p:nvGrpSpPr>
            <p:cNvPr id="11" name="Group 10"/>
            <p:cNvGrpSpPr/>
            <p:nvPr/>
          </p:nvGrpSpPr>
          <p:grpSpPr>
            <a:xfrm>
              <a:off x="0" y="3203933"/>
              <a:ext cx="2373933" cy="2591260"/>
              <a:chOff x="1732414" y="2994443"/>
              <a:chExt cx="2373933" cy="2591260"/>
            </a:xfrm>
          </p:grpSpPr>
          <p:sp>
            <p:nvSpPr>
              <p:cNvPr id="12" name="Rounded Rectangle 11"/>
              <p:cNvSpPr/>
              <p:nvPr/>
            </p:nvSpPr>
            <p:spPr>
              <a:xfrm>
                <a:off x="1732414" y="2994443"/>
                <a:ext cx="2373933" cy="2591260"/>
              </a:xfrm>
              <a:prstGeom prst="roundRect">
                <a:avLst/>
              </a:prstGeom>
              <a:gradFill>
                <a:gsLst>
                  <a:gs pos="0">
                    <a:srgbClr val="FFCC99"/>
                  </a:gs>
                  <a:gs pos="50000">
                    <a:srgbClr val="FF6600"/>
                  </a:gs>
                  <a:gs pos="100000">
                    <a:srgbClr val="FF0000"/>
                  </a:gs>
                </a:gsLst>
                <a:lin ang="5400000" scaled="0"/>
              </a:gradFill>
              <a:ln>
                <a:solidFill>
                  <a:srgbClr val="FFCC9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2271542" y="3079645"/>
                <a:ext cx="1419684" cy="400110"/>
              </a:xfrm>
              <a:prstGeom prst="rect">
                <a:avLst/>
              </a:prstGeom>
              <a:noFill/>
            </p:spPr>
            <p:txBody>
              <a:bodyPr wrap="none" rtlCol="0">
                <a:spAutoFit/>
              </a:bodyPr>
              <a:lstStyle/>
              <a:p>
                <a:pPr algn="ctr"/>
                <a:r>
                  <a:rPr lang="en-US" sz="2000" b="1" dirty="0" smtClean="0"/>
                  <a:t>Workflow 1</a:t>
                </a:r>
                <a:endParaRPr lang="en-US" sz="2000" b="1" dirty="0"/>
              </a:p>
            </p:txBody>
          </p:sp>
          <p:sp>
            <p:nvSpPr>
              <p:cNvPr id="14" name="TextBox 13"/>
              <p:cNvSpPr txBox="1"/>
              <p:nvPr/>
            </p:nvSpPr>
            <p:spPr>
              <a:xfrm>
                <a:off x="1738448" y="3782241"/>
                <a:ext cx="2361865" cy="707886"/>
              </a:xfrm>
              <a:prstGeom prst="rect">
                <a:avLst/>
              </a:prstGeom>
              <a:noFill/>
            </p:spPr>
            <p:txBody>
              <a:bodyPr wrap="none" rtlCol="0">
                <a:spAutoFit/>
              </a:bodyPr>
              <a:lstStyle/>
              <a:p>
                <a:pPr algn="ctr"/>
                <a:r>
                  <a:rPr lang="en-US" sz="2000" dirty="0" smtClean="0"/>
                  <a:t>Normalize data</a:t>
                </a:r>
              </a:p>
              <a:p>
                <a:pPr algn="ctr"/>
                <a:r>
                  <a:rPr lang="en-US" sz="2000" dirty="0" smtClean="0"/>
                  <a:t>Estimate distribution</a:t>
                </a:r>
                <a:endParaRPr lang="en-US" sz="2000" dirty="0"/>
              </a:p>
            </p:txBody>
          </p:sp>
          <p:sp>
            <p:nvSpPr>
              <p:cNvPr id="15" name="TextBox 14"/>
              <p:cNvSpPr txBox="1"/>
              <p:nvPr/>
            </p:nvSpPr>
            <p:spPr>
              <a:xfrm>
                <a:off x="2352269" y="4744110"/>
                <a:ext cx="1243995" cy="400110"/>
              </a:xfrm>
              <a:prstGeom prst="rect">
                <a:avLst/>
              </a:prstGeom>
              <a:noFill/>
            </p:spPr>
            <p:txBody>
              <a:bodyPr wrap="none" rtlCol="0">
                <a:spAutoFit/>
              </a:bodyPr>
              <a:lstStyle/>
              <a:p>
                <a:pPr algn="ctr"/>
                <a:r>
                  <a:rPr lang="en-US" sz="2000" dirty="0" smtClean="0"/>
                  <a:t>Filter data</a:t>
                </a:r>
                <a:endParaRPr lang="en-US" sz="2000" dirty="0"/>
              </a:p>
            </p:txBody>
          </p:sp>
        </p:grpSp>
        <p:sp>
          <p:nvSpPr>
            <p:cNvPr id="16" name="Down Arrow 15"/>
            <p:cNvSpPr/>
            <p:nvPr/>
          </p:nvSpPr>
          <p:spPr>
            <a:xfrm>
              <a:off x="2376460" y="1884385"/>
              <a:ext cx="304800" cy="447275"/>
            </a:xfrm>
            <a:prstGeom prst="downArrow">
              <a:avLst/>
            </a:prstGeom>
            <a:solidFill>
              <a:srgbClr val="CCFF33"/>
            </a:solidFill>
            <a:ln>
              <a:solidFill>
                <a:srgbClr val="99CC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p:cNvSpPr/>
            <p:nvPr/>
          </p:nvSpPr>
          <p:spPr>
            <a:xfrm>
              <a:off x="1034566" y="2685109"/>
              <a:ext cx="304800" cy="447275"/>
            </a:xfrm>
            <a:prstGeom prst="downArrow">
              <a:avLst/>
            </a:prstGeom>
            <a:solidFill>
              <a:srgbClr val="00FF99"/>
            </a:solidFill>
            <a:ln>
              <a:solidFill>
                <a:srgbClr val="00CC66"/>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a:off x="3790705" y="2685110"/>
              <a:ext cx="304800" cy="447275"/>
            </a:xfrm>
            <a:prstGeom prst="downArrow">
              <a:avLst/>
            </a:prstGeom>
            <a:solidFill>
              <a:srgbClr val="00FF99"/>
            </a:solidFill>
            <a:ln>
              <a:solidFill>
                <a:srgbClr val="00CC66"/>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p:cNvSpPr/>
            <p:nvPr/>
          </p:nvSpPr>
          <p:spPr>
            <a:xfrm>
              <a:off x="2376460" y="5833322"/>
              <a:ext cx="304800" cy="447275"/>
            </a:xfrm>
            <a:prstGeom prst="downArrow">
              <a:avLst/>
            </a:prstGeom>
            <a:solidFill>
              <a:schemeClr val="accent2">
                <a:lumMod val="75000"/>
              </a:schemeClr>
            </a:solidFill>
            <a:ln>
              <a:solidFill>
                <a:schemeClr val="accent2">
                  <a:lumMod val="5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p:cNvSpPr/>
          <p:nvPr/>
        </p:nvSpPr>
        <p:spPr>
          <a:xfrm>
            <a:off x="828269" y="1428690"/>
            <a:ext cx="3743731" cy="1145880"/>
          </a:xfrm>
          <a:prstGeom prst="rect">
            <a:avLst/>
          </a:prstGeom>
          <a:noFill/>
          <a:ln>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nvGrpSpPr>
          <p:cNvPr id="35" name="Group 34"/>
          <p:cNvGrpSpPr/>
          <p:nvPr/>
        </p:nvGrpSpPr>
        <p:grpSpPr>
          <a:xfrm>
            <a:off x="4600940" y="1447799"/>
            <a:ext cx="4453436" cy="2060175"/>
            <a:chOff x="4600940" y="1447799"/>
            <a:chExt cx="4453436" cy="2060175"/>
          </a:xfrm>
        </p:grpSpPr>
        <p:sp>
          <p:nvSpPr>
            <p:cNvPr id="30" name="Down Arrow 29"/>
            <p:cNvSpPr/>
            <p:nvPr/>
          </p:nvSpPr>
          <p:spPr>
            <a:xfrm>
              <a:off x="6629400" y="1991125"/>
              <a:ext cx="304800" cy="447275"/>
            </a:xfrm>
            <a:prstGeom prst="downArrow">
              <a:avLst/>
            </a:prstGeom>
            <a:solidFill>
              <a:srgbClr val="CCFF33"/>
            </a:solidFill>
            <a:ln>
              <a:solidFill>
                <a:srgbClr val="99CC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p:cNvGrpSpPr/>
            <p:nvPr/>
          </p:nvGrpSpPr>
          <p:grpSpPr>
            <a:xfrm>
              <a:off x="4600940" y="1447799"/>
              <a:ext cx="4453436" cy="2060175"/>
              <a:chOff x="4600940" y="1447799"/>
              <a:chExt cx="4453436" cy="2060175"/>
            </a:xfrm>
          </p:grpSpPr>
          <p:grpSp>
            <p:nvGrpSpPr>
              <p:cNvPr id="26" name="Group 25"/>
              <p:cNvGrpSpPr/>
              <p:nvPr/>
            </p:nvGrpSpPr>
            <p:grpSpPr>
              <a:xfrm>
                <a:off x="5715000" y="1524000"/>
                <a:ext cx="3339376" cy="1905000"/>
                <a:chOff x="2588763" y="-2826930"/>
                <a:chExt cx="3339376" cy="1905000"/>
              </a:xfrm>
            </p:grpSpPr>
            <p:sp>
              <p:nvSpPr>
                <p:cNvPr id="27" name="TextBox 26"/>
                <p:cNvSpPr txBox="1"/>
                <p:nvPr/>
              </p:nvSpPr>
              <p:spPr>
                <a:xfrm>
                  <a:off x="2588763" y="-2826930"/>
                  <a:ext cx="2667000" cy="400110"/>
                </a:xfrm>
                <a:prstGeom prst="rect">
                  <a:avLst/>
                </a:prstGeom>
                <a:noFill/>
                <a:ln w="25400">
                  <a:noFill/>
                </a:ln>
              </p:spPr>
              <p:txBody>
                <a:bodyPr wrap="square" rtlCol="0">
                  <a:spAutoFit/>
                </a:bodyPr>
                <a:lstStyle/>
                <a:p>
                  <a:r>
                    <a:rPr lang="en-US" sz="2000" b="1" dirty="0"/>
                    <a:t>Raw sequence reads</a:t>
                  </a:r>
                </a:p>
              </p:txBody>
            </p:sp>
            <p:sp>
              <p:nvSpPr>
                <p:cNvPr id="29" name="TextBox 28"/>
                <p:cNvSpPr txBox="1"/>
                <p:nvPr/>
              </p:nvSpPr>
              <p:spPr>
                <a:xfrm>
                  <a:off x="2588763" y="-1937593"/>
                  <a:ext cx="3339376" cy="1015663"/>
                </a:xfrm>
                <a:prstGeom prst="rect">
                  <a:avLst/>
                </a:prstGeom>
                <a:noFill/>
                <a:ln w="25400">
                  <a:noFill/>
                </a:ln>
              </p:spPr>
              <p:txBody>
                <a:bodyPr wrap="none" rtlCol="0">
                  <a:spAutoFit/>
                </a:bodyPr>
                <a:lstStyle/>
                <a:p>
                  <a:r>
                    <a:rPr lang="en-US" sz="1600" b="1" dirty="0" smtClean="0"/>
                    <a:t>Raw </a:t>
                  </a:r>
                  <a:r>
                    <a:rPr lang="en-US" sz="1600" b="1" dirty="0"/>
                    <a:t>data quality control</a:t>
                  </a:r>
                </a:p>
                <a:p>
                  <a:pPr marL="285750" indent="-285750">
                    <a:buFontTx/>
                    <a:buChar char="-"/>
                  </a:pPr>
                  <a:r>
                    <a:rPr lang="en-US" sz="1100" dirty="0" smtClean="0"/>
                    <a:t>Verify at least 2.5 M unique mapped reads per fly</a:t>
                  </a:r>
                </a:p>
                <a:p>
                  <a:pPr marL="285750" indent="-285750">
                    <a:buFontTx/>
                    <a:buChar char="-"/>
                  </a:pPr>
                  <a:r>
                    <a:rPr lang="en-US" sz="1100" dirty="0"/>
                    <a:t>Verify sex of each </a:t>
                  </a:r>
                  <a:r>
                    <a:rPr lang="en-US" sz="1100" dirty="0" smtClean="0"/>
                    <a:t>fly</a:t>
                  </a:r>
                </a:p>
                <a:p>
                  <a:pPr marL="285750" indent="-285750">
                    <a:buFontTx/>
                    <a:buChar char="-"/>
                  </a:pPr>
                  <a:r>
                    <a:rPr lang="en-US" sz="1100" dirty="0" smtClean="0"/>
                    <a:t>Verify genotype of each fly</a:t>
                  </a:r>
                </a:p>
                <a:p>
                  <a:pPr marL="285750" indent="-285750">
                    <a:buFontTx/>
                    <a:buChar char="-"/>
                  </a:pPr>
                  <a:r>
                    <a:rPr lang="en-US" sz="1100" dirty="0" smtClean="0"/>
                    <a:t>Eliminate genes having zero read counts in all flies</a:t>
                  </a:r>
                </a:p>
              </p:txBody>
            </p:sp>
          </p:grpSp>
          <p:sp>
            <p:nvSpPr>
              <p:cNvPr id="31" name="Rectangle 30"/>
              <p:cNvSpPr/>
              <p:nvPr/>
            </p:nvSpPr>
            <p:spPr>
              <a:xfrm>
                <a:off x="5400269" y="1447799"/>
                <a:ext cx="3654107" cy="2060175"/>
              </a:xfrm>
              <a:prstGeom prst="rect">
                <a:avLst/>
              </a:prstGeom>
              <a:noFill/>
              <a:ln>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2" name="Right Arrow 31"/>
              <p:cNvSpPr/>
              <p:nvPr/>
            </p:nvSpPr>
            <p:spPr>
              <a:xfrm>
                <a:off x="4600940" y="2108022"/>
                <a:ext cx="656860" cy="223638"/>
              </a:xfrm>
              <a:prstGeom prst="rightArrow">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prstDash val="dash"/>
                  </a:ln>
                </a:endParaRPr>
              </a:p>
            </p:txBody>
          </p:sp>
        </p:grpSp>
      </p:grpSp>
    </p:spTree>
    <p:extLst>
      <p:ext uri="{BB962C8B-B14F-4D97-AF65-F5344CB8AC3E}">
        <p14:creationId xmlns:p14="http://schemas.microsoft.com/office/powerpoint/2010/main" val="1311731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p>
            <a:r>
              <a:rPr lang="en-US" sz="3200" dirty="0" smtClean="0"/>
              <a:t>Verify sex and genotype of each fly </a:t>
            </a:r>
            <a:endParaRPr lang="en-US" sz="3200" dirty="0"/>
          </a:p>
        </p:txBody>
      </p:sp>
      <p:grpSp>
        <p:nvGrpSpPr>
          <p:cNvPr id="15" name="Group 14"/>
          <p:cNvGrpSpPr/>
          <p:nvPr/>
        </p:nvGrpSpPr>
        <p:grpSpPr>
          <a:xfrm>
            <a:off x="5715000" y="762000"/>
            <a:ext cx="3352799" cy="2209800"/>
            <a:chOff x="547527" y="883054"/>
            <a:chExt cx="6943886" cy="6122097"/>
          </a:xfrm>
        </p:grpSpPr>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1023013"/>
              <a:ext cx="6500813" cy="540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2696827" y="6324601"/>
              <a:ext cx="2793551" cy="680550"/>
            </a:xfrm>
            <a:prstGeom prst="rect">
              <a:avLst/>
            </a:prstGeom>
            <a:noFill/>
          </p:spPr>
          <p:txBody>
            <a:bodyPr wrap="none" rtlCol="0">
              <a:spAutoFit/>
            </a:bodyPr>
            <a:lstStyle/>
            <a:p>
              <a:r>
                <a:rPr lang="en-US" sz="900" dirty="0" smtClean="0"/>
                <a:t>Spearman’s Correlation</a:t>
              </a:r>
              <a:endParaRPr lang="en-US" sz="900" dirty="0"/>
            </a:p>
          </p:txBody>
        </p:sp>
        <p:sp>
          <p:nvSpPr>
            <p:cNvPr id="11" name="TextBox 10"/>
            <p:cNvSpPr txBox="1"/>
            <p:nvPr/>
          </p:nvSpPr>
          <p:spPr>
            <a:xfrm rot="16200000">
              <a:off x="-267716" y="3270896"/>
              <a:ext cx="2131322" cy="500835"/>
            </a:xfrm>
            <a:prstGeom prst="rect">
              <a:avLst/>
            </a:prstGeom>
            <a:noFill/>
          </p:spPr>
          <p:txBody>
            <a:bodyPr wrap="square" rtlCol="0">
              <a:spAutoFit/>
            </a:bodyPr>
            <a:lstStyle/>
            <a:p>
              <a:r>
                <a:rPr lang="en-US" sz="900" dirty="0" smtClean="0"/>
                <a:t>Density</a:t>
              </a:r>
              <a:endParaRPr lang="en-US" sz="900" dirty="0"/>
            </a:p>
          </p:txBody>
        </p:sp>
        <p:sp>
          <p:nvSpPr>
            <p:cNvPr id="12" name="TextBox 11"/>
            <p:cNvSpPr txBox="1"/>
            <p:nvPr/>
          </p:nvSpPr>
          <p:spPr>
            <a:xfrm>
              <a:off x="5342114" y="883054"/>
              <a:ext cx="838899" cy="680550"/>
            </a:xfrm>
            <a:prstGeom prst="rect">
              <a:avLst/>
            </a:prstGeom>
            <a:noFill/>
          </p:spPr>
          <p:txBody>
            <a:bodyPr wrap="none" rtlCol="0">
              <a:spAutoFit/>
            </a:bodyPr>
            <a:lstStyle/>
            <a:p>
              <a:r>
                <a:rPr lang="en-US" sz="900" dirty="0" smtClean="0"/>
                <a:t>0.79</a:t>
              </a:r>
              <a:endParaRPr lang="en-US" sz="900" dirty="0"/>
            </a:p>
          </p:txBody>
        </p:sp>
        <p:sp>
          <p:nvSpPr>
            <p:cNvPr id="13" name="TextBox 12"/>
            <p:cNvSpPr txBox="1"/>
            <p:nvPr/>
          </p:nvSpPr>
          <p:spPr>
            <a:xfrm>
              <a:off x="1870172" y="1557024"/>
              <a:ext cx="1141489" cy="589812"/>
            </a:xfrm>
            <a:prstGeom prst="rect">
              <a:avLst/>
            </a:prstGeom>
            <a:noFill/>
          </p:spPr>
          <p:txBody>
            <a:bodyPr wrap="none" rtlCol="0">
              <a:spAutoFit/>
            </a:bodyPr>
            <a:lstStyle/>
            <a:p>
              <a:r>
                <a:rPr lang="en-US" sz="700" dirty="0" smtClean="0"/>
                <a:t>Same sex</a:t>
              </a:r>
              <a:endParaRPr lang="en-US" sz="700" dirty="0"/>
            </a:p>
          </p:txBody>
        </p:sp>
        <p:sp>
          <p:nvSpPr>
            <p:cNvPr id="14" name="TextBox 13"/>
            <p:cNvSpPr txBox="1"/>
            <p:nvPr/>
          </p:nvSpPr>
          <p:spPr>
            <a:xfrm>
              <a:off x="1870172" y="1781681"/>
              <a:ext cx="1033668" cy="589812"/>
            </a:xfrm>
            <a:prstGeom prst="rect">
              <a:avLst/>
            </a:prstGeom>
            <a:noFill/>
          </p:spPr>
          <p:txBody>
            <a:bodyPr wrap="none" rtlCol="0">
              <a:spAutoFit/>
            </a:bodyPr>
            <a:lstStyle/>
            <a:p>
              <a:r>
                <a:rPr lang="en-US" sz="700" dirty="0" smtClean="0"/>
                <a:t>Diff. sex</a:t>
              </a:r>
              <a:endParaRPr lang="en-US" sz="700" dirty="0"/>
            </a:p>
          </p:txBody>
        </p:sp>
      </p:grpSp>
      <p:sp>
        <p:nvSpPr>
          <p:cNvPr id="20" name="TextBox 19"/>
          <p:cNvSpPr txBox="1"/>
          <p:nvPr/>
        </p:nvSpPr>
        <p:spPr>
          <a:xfrm>
            <a:off x="0" y="844922"/>
            <a:ext cx="3476465" cy="1754326"/>
          </a:xfrm>
          <a:prstGeom prst="rect">
            <a:avLst/>
          </a:prstGeom>
          <a:noFill/>
        </p:spPr>
        <p:txBody>
          <a:bodyPr wrap="none" rtlCol="0">
            <a:spAutoFit/>
          </a:bodyPr>
          <a:lstStyle/>
          <a:p>
            <a:pPr marL="285750" indent="-285750">
              <a:buFont typeface="Arial" panose="020B0604020202020204" pitchFamily="34" charset="0"/>
              <a:buChar char="•"/>
            </a:pPr>
            <a:r>
              <a:rPr lang="en-US" dirty="0" smtClean="0"/>
              <a:t>Sex checking procedure:</a:t>
            </a:r>
          </a:p>
          <a:p>
            <a:pPr marL="285750" indent="-285750">
              <a:buFontTx/>
              <a:buChar char="-"/>
            </a:pPr>
            <a:r>
              <a:rPr lang="en-US" dirty="0" smtClean="0"/>
              <a:t>Female/male standard;</a:t>
            </a:r>
          </a:p>
          <a:p>
            <a:pPr marL="285750" indent="-285750">
              <a:buFontTx/>
              <a:buChar char="-"/>
            </a:pPr>
            <a:r>
              <a:rPr lang="en-US" dirty="0" smtClean="0"/>
              <a:t>Calculate Spearman </a:t>
            </a:r>
          </a:p>
          <a:p>
            <a:r>
              <a:rPr lang="en-US" dirty="0"/>
              <a:t>c</a:t>
            </a:r>
            <a:r>
              <a:rPr lang="en-US" dirty="0" smtClean="0"/>
              <a:t>orrelation of gene expression</a:t>
            </a:r>
          </a:p>
          <a:p>
            <a:r>
              <a:rPr lang="en-US" dirty="0"/>
              <a:t>o</a:t>
            </a:r>
            <a:r>
              <a:rPr lang="en-US" dirty="0" smtClean="0"/>
              <a:t>f each run and both sex standards</a:t>
            </a:r>
          </a:p>
          <a:p>
            <a:pPr marL="285750" indent="-285750">
              <a:buFontTx/>
              <a:buChar char="-"/>
            </a:pPr>
            <a:r>
              <a:rPr lang="en-US" dirty="0" smtClean="0"/>
              <a:t>Cutoff: 0.79</a:t>
            </a:r>
            <a:endParaRPr lang="en-US" dirty="0"/>
          </a:p>
        </p:txBody>
      </p:sp>
      <mc:AlternateContent xmlns:mc="http://schemas.openxmlformats.org/markup-compatibility/2006" xmlns:a14="http://schemas.microsoft.com/office/drawing/2010/main">
        <mc:Choice Requires="a14">
          <p:sp>
            <p:nvSpPr>
              <p:cNvPr id="17" name="TextBox 16"/>
              <p:cNvSpPr txBox="1"/>
              <p:nvPr/>
            </p:nvSpPr>
            <p:spPr>
              <a:xfrm>
                <a:off x="0" y="2783306"/>
                <a:ext cx="8813759" cy="4026295"/>
              </a:xfrm>
              <a:prstGeom prst="rect">
                <a:avLst/>
              </a:prstGeom>
              <a:noFill/>
            </p:spPr>
            <p:txBody>
              <a:bodyPr wrap="square" rtlCol="0">
                <a:spAutoFit/>
              </a:bodyPr>
              <a:lstStyle/>
              <a:p>
                <a:pPr marL="285750" indent="-285750">
                  <a:buFont typeface="Arial" panose="020B0604020202020204" pitchFamily="34" charset="0"/>
                  <a:buChar char="•"/>
                </a:pPr>
                <a:r>
                  <a:rPr lang="en-US" dirty="0" smtClean="0"/>
                  <a:t>Genotype checking procedure:</a:t>
                </a:r>
              </a:p>
              <a:p>
                <a:pPr marL="285750" indent="-285750">
                  <a:buFontTx/>
                  <a:buChar char="-"/>
                </a:pPr>
                <a:r>
                  <a:rPr lang="en-US" dirty="0" smtClean="0"/>
                  <a:t>Use 1,000 SNP sites across whole genome with base calls in most samples to make</a:t>
                </a:r>
              </a:p>
              <a:p>
                <a:r>
                  <a:rPr lang="en-US" dirty="0" smtClean="0"/>
                  <a:t>barcode for each sample and 16 DGRP line references</a:t>
                </a:r>
              </a:p>
              <a:p>
                <a:pPr marL="285750" indent="-285750">
                  <a:buFontTx/>
                  <a:buChar char="-"/>
                </a:pPr>
                <a:r>
                  <a:rPr lang="en-US" dirty="0" smtClean="0"/>
                  <a:t>Calculate barcode difference between samples and line reference:</a:t>
                </a:r>
              </a:p>
              <a:p>
                <a:r>
                  <a:rPr lang="en-US" dirty="0" smtClean="0"/>
                  <a:t>                                        </a:t>
                </a:r>
                <a14:m>
                  <m:oMath xmlns:m="http://schemas.openxmlformats.org/officeDocument/2006/math">
                    <m:sSub>
                      <m:sSubPr>
                        <m:ctrlPr>
                          <a:rPr lang="en-US" i="1">
                            <a:latin typeface="Cambria Math"/>
                          </a:rPr>
                        </m:ctrlPr>
                      </m:sSubPr>
                      <m:e>
                        <m:r>
                          <a:rPr lang="en-US" i="1">
                            <a:latin typeface="Cambria Math"/>
                          </a:rPr>
                          <m:t>𝑟</m:t>
                        </m:r>
                      </m:e>
                      <m:sub>
                        <m:r>
                          <a:rPr lang="en-US" i="1">
                            <a:latin typeface="Cambria Math"/>
                          </a:rPr>
                          <m:t>𝑖𝑗</m:t>
                        </m:r>
                      </m:sub>
                    </m:sSub>
                    <m:r>
                      <a:rPr lang="en-US">
                        <a:latin typeface="Cambria Math"/>
                      </a:rPr>
                      <m:t>=</m:t>
                    </m:r>
                    <m:f>
                      <m:fPr>
                        <m:ctrlPr>
                          <a:rPr lang="en-US" i="1">
                            <a:latin typeface="Cambria Math"/>
                          </a:rPr>
                        </m:ctrlPr>
                      </m:fPr>
                      <m:num>
                        <m:sSub>
                          <m:sSubPr>
                            <m:ctrlPr>
                              <a:rPr lang="en-US" i="1">
                                <a:latin typeface="Cambria Math"/>
                              </a:rPr>
                            </m:ctrlPr>
                          </m:sSubPr>
                          <m:e>
                            <m:r>
                              <a:rPr lang="en-US" i="1">
                                <a:latin typeface="Cambria Math"/>
                              </a:rPr>
                              <m:t>𝐷</m:t>
                            </m:r>
                          </m:e>
                          <m:sub>
                            <m:r>
                              <a:rPr lang="en-US" i="1">
                                <a:latin typeface="Cambria Math"/>
                              </a:rPr>
                              <m:t>𝑖𝑗</m:t>
                            </m:r>
                          </m:sub>
                        </m:sSub>
                      </m:num>
                      <m:den>
                        <m:sSub>
                          <m:sSubPr>
                            <m:ctrlPr>
                              <a:rPr lang="en-US" i="1">
                                <a:latin typeface="Cambria Math"/>
                              </a:rPr>
                            </m:ctrlPr>
                          </m:sSubPr>
                          <m:e>
                            <m:r>
                              <a:rPr lang="en-US" i="1">
                                <a:latin typeface="Cambria Math"/>
                              </a:rPr>
                              <m:t>𝑀</m:t>
                            </m:r>
                          </m:e>
                          <m:sub>
                            <m:r>
                              <a:rPr lang="en-US" i="1">
                                <a:latin typeface="Cambria Math"/>
                              </a:rPr>
                              <m:t>𝑖𝑗</m:t>
                            </m:r>
                          </m:sub>
                        </m:sSub>
                      </m:den>
                    </m:f>
                  </m:oMath>
                </a14:m>
                <a:r>
                  <a:rPr lang="en-US" dirty="0" smtClean="0"/>
                  <a:t> and </a:t>
                </a:r>
                <a14:m>
                  <m:oMath xmlns:m="http://schemas.openxmlformats.org/officeDocument/2006/math">
                    <m:sSub>
                      <m:sSubPr>
                        <m:ctrlPr>
                          <a:rPr lang="en-US" b="0" i="1" smtClean="0">
                            <a:latin typeface="Cambria Math"/>
                          </a:rPr>
                        </m:ctrlPr>
                      </m:sSubPr>
                      <m:e>
                        <m:r>
                          <a:rPr lang="en-US" b="0" i="1" smtClean="0">
                            <a:latin typeface="Cambria Math"/>
                          </a:rPr>
                          <m:t>𝑅</m:t>
                        </m:r>
                      </m:e>
                      <m:sub>
                        <m:r>
                          <a:rPr lang="en-US" b="0" i="1" smtClean="0">
                            <a:latin typeface="Cambria Math"/>
                          </a:rPr>
                          <m:t>𝑖𝑗</m:t>
                        </m:r>
                      </m:sub>
                    </m:sSub>
                    <m:r>
                      <a:rPr lang="en-US" b="0" i="0" smtClean="0">
                        <a:latin typeface="Cambria Math"/>
                      </a:rPr>
                      <m:t>=</m:t>
                    </m:r>
                    <m:r>
                      <a:rPr lang="en-US" b="0" i="1" smtClean="0">
                        <a:latin typeface="Cambria Math"/>
                      </a:rPr>
                      <m:t>1−</m:t>
                    </m:r>
                    <m:f>
                      <m:fPr>
                        <m:ctrlPr>
                          <a:rPr lang="en-US" i="1" smtClean="0">
                            <a:latin typeface="Cambria Math"/>
                          </a:rPr>
                        </m:ctrlPr>
                      </m:fPr>
                      <m:num>
                        <m:sSub>
                          <m:sSubPr>
                            <m:ctrlPr>
                              <a:rPr lang="en-US" i="1">
                                <a:latin typeface="Cambria Math"/>
                              </a:rPr>
                            </m:ctrlPr>
                          </m:sSubPr>
                          <m:e>
                            <m:r>
                              <a:rPr lang="en-US" b="0" i="1" smtClean="0">
                                <a:latin typeface="Cambria Math"/>
                              </a:rPr>
                              <m:t>𝑟</m:t>
                            </m:r>
                          </m:e>
                          <m:sub>
                            <m:r>
                              <a:rPr lang="en-US" i="1">
                                <a:latin typeface="Cambria Math"/>
                              </a:rPr>
                              <m:t>𝑖𝑗</m:t>
                            </m:r>
                          </m:sub>
                        </m:sSub>
                        <m:r>
                          <a:rPr lang="en-US" b="0" i="1" smtClean="0">
                            <a:latin typeface="Cambria Math"/>
                          </a:rPr>
                          <m:t>−</m:t>
                        </m:r>
                        <m:r>
                          <m:rPr>
                            <m:sty m:val="p"/>
                          </m:rPr>
                          <a:rPr lang="en-US" b="0" i="0" smtClean="0">
                            <a:latin typeface="Cambria Math"/>
                          </a:rPr>
                          <m:t>min</m:t>
                        </m:r>
                        <m:r>
                          <a:rPr lang="en-US" b="0" i="1" smtClean="0">
                            <a:latin typeface="Cambria Math"/>
                          </a:rPr>
                          <m:t>⁡(</m:t>
                        </m:r>
                        <m:sSub>
                          <m:sSubPr>
                            <m:ctrlPr>
                              <a:rPr lang="en-US" i="1">
                                <a:latin typeface="Cambria Math"/>
                              </a:rPr>
                            </m:ctrlPr>
                          </m:sSubPr>
                          <m:e>
                            <m:r>
                              <a:rPr lang="en-US" b="0" i="1" smtClean="0">
                                <a:latin typeface="Cambria Math"/>
                              </a:rPr>
                              <m:t>𝑟</m:t>
                            </m:r>
                          </m:e>
                          <m:sub>
                            <m:r>
                              <a:rPr lang="en-US" i="1">
                                <a:latin typeface="Cambria Math"/>
                              </a:rPr>
                              <m:t>𝑖</m:t>
                            </m:r>
                            <m:r>
                              <a:rPr lang="en-US" b="0" i="1" smtClean="0">
                                <a:latin typeface="Cambria Math"/>
                              </a:rPr>
                              <m:t>.</m:t>
                            </m:r>
                          </m:sub>
                        </m:sSub>
                        <m:r>
                          <a:rPr lang="en-US" b="0" i="1" smtClean="0">
                            <a:latin typeface="Cambria Math"/>
                          </a:rPr>
                          <m:t>)</m:t>
                        </m:r>
                      </m:num>
                      <m:den>
                        <m:sSub>
                          <m:sSubPr>
                            <m:ctrlPr>
                              <a:rPr lang="en-US" i="1">
                                <a:latin typeface="Cambria Math"/>
                              </a:rPr>
                            </m:ctrlPr>
                          </m:sSubPr>
                          <m:e>
                            <m:r>
                              <a:rPr lang="en-US" b="0" i="1" smtClean="0">
                                <a:latin typeface="Cambria Math"/>
                              </a:rPr>
                              <m:t>𝑚𝑎𝑥</m:t>
                            </m:r>
                            <m:r>
                              <a:rPr lang="en-US" b="0" i="1" smtClean="0">
                                <a:latin typeface="Cambria Math"/>
                              </a:rPr>
                              <m:t>(</m:t>
                            </m:r>
                            <m:r>
                              <a:rPr lang="en-US" i="1">
                                <a:latin typeface="Cambria Math"/>
                              </a:rPr>
                              <m:t>𝑟</m:t>
                            </m:r>
                          </m:e>
                          <m:sub>
                            <m:r>
                              <a:rPr lang="en-US" i="1">
                                <a:latin typeface="Cambria Math"/>
                              </a:rPr>
                              <m:t>𝑖</m:t>
                            </m:r>
                            <m:r>
                              <a:rPr lang="en-US" b="0" i="1" smtClean="0">
                                <a:latin typeface="Cambria Math"/>
                              </a:rPr>
                              <m:t>.</m:t>
                            </m:r>
                          </m:sub>
                        </m:sSub>
                        <m:r>
                          <a:rPr lang="en-US" b="0" i="1" smtClean="0">
                            <a:latin typeface="Cambria Math"/>
                          </a:rPr>
                          <m:t>)</m:t>
                        </m:r>
                        <m:r>
                          <a:rPr lang="en-US" i="1">
                            <a:latin typeface="Cambria Math"/>
                          </a:rPr>
                          <m:t>−</m:t>
                        </m:r>
                        <m:r>
                          <m:rPr>
                            <m:sty m:val="p"/>
                          </m:rPr>
                          <a:rPr lang="en-US">
                            <a:latin typeface="Cambria Math"/>
                          </a:rPr>
                          <m:t>min</m:t>
                        </m:r>
                        <m:r>
                          <a:rPr lang="en-US" i="1">
                            <a:latin typeface="Cambria Math"/>
                          </a:rPr>
                          <m:t>⁡(</m:t>
                        </m:r>
                        <m:sSub>
                          <m:sSubPr>
                            <m:ctrlPr>
                              <a:rPr lang="en-US" i="1">
                                <a:latin typeface="Cambria Math"/>
                              </a:rPr>
                            </m:ctrlPr>
                          </m:sSubPr>
                          <m:e>
                            <m:r>
                              <a:rPr lang="en-US" i="1">
                                <a:latin typeface="Cambria Math"/>
                              </a:rPr>
                              <m:t>𝑟</m:t>
                            </m:r>
                          </m:e>
                          <m:sub>
                            <m:r>
                              <a:rPr lang="en-US" i="1">
                                <a:latin typeface="Cambria Math"/>
                              </a:rPr>
                              <m:t>𝑖</m:t>
                            </m:r>
                            <m:r>
                              <a:rPr lang="en-US" i="1">
                                <a:latin typeface="Cambria Math"/>
                              </a:rPr>
                              <m:t>.</m:t>
                            </m:r>
                          </m:sub>
                        </m:sSub>
                        <m:r>
                          <a:rPr lang="en-US" i="1">
                            <a:latin typeface="Cambria Math"/>
                          </a:rPr>
                          <m:t>)</m:t>
                        </m:r>
                      </m:den>
                    </m:f>
                  </m:oMath>
                </a14:m>
                <a:r>
                  <a:rPr lang="en-US" dirty="0" smtClean="0"/>
                  <a:t> </a:t>
                </a:r>
              </a:p>
              <a:p>
                <a:r>
                  <a:rPr lang="en-US" dirty="0" smtClean="0"/>
                  <a:t>where </a:t>
                </a:r>
              </a:p>
              <a:p>
                <a14:m>
                  <m:oMath xmlns:m="http://schemas.openxmlformats.org/officeDocument/2006/math">
                    <m:sSub>
                      <m:sSubPr>
                        <m:ctrlPr>
                          <a:rPr lang="en-US" i="1">
                            <a:latin typeface="Cambria Math"/>
                          </a:rPr>
                        </m:ctrlPr>
                      </m:sSubPr>
                      <m:e>
                        <m:r>
                          <a:rPr lang="en-US" i="1">
                            <a:latin typeface="Cambria Math"/>
                          </a:rPr>
                          <m:t>𝐷</m:t>
                        </m:r>
                      </m:e>
                      <m:sub>
                        <m:r>
                          <a:rPr lang="en-US" i="1">
                            <a:latin typeface="Cambria Math"/>
                          </a:rPr>
                          <m:t>𝑖𝑗</m:t>
                        </m:r>
                      </m:sub>
                    </m:sSub>
                  </m:oMath>
                </a14:m>
                <a:r>
                  <a:rPr lang="en-US" dirty="0" smtClean="0"/>
                  <a:t>: number of mismatches between sample </a:t>
                </a:r>
                <a:r>
                  <a:rPr lang="en-US" dirty="0" err="1" smtClean="0"/>
                  <a:t>i</a:t>
                </a:r>
                <a:r>
                  <a:rPr lang="en-US" dirty="0" smtClean="0"/>
                  <a:t> and reference line j,</a:t>
                </a:r>
              </a:p>
              <a:p>
                <a14:m>
                  <m:oMath xmlns:m="http://schemas.openxmlformats.org/officeDocument/2006/math">
                    <m:sSub>
                      <m:sSubPr>
                        <m:ctrlPr>
                          <a:rPr lang="en-US" i="1">
                            <a:latin typeface="Cambria Math"/>
                          </a:rPr>
                        </m:ctrlPr>
                      </m:sSubPr>
                      <m:e>
                        <m:r>
                          <a:rPr lang="en-US" b="0" i="1" smtClean="0">
                            <a:latin typeface="Cambria Math"/>
                          </a:rPr>
                          <m:t>𝑀</m:t>
                        </m:r>
                      </m:e>
                      <m:sub>
                        <m:r>
                          <a:rPr lang="en-US" i="1">
                            <a:latin typeface="Cambria Math"/>
                          </a:rPr>
                          <m:t>𝑖𝑗</m:t>
                        </m:r>
                      </m:sub>
                    </m:sSub>
                  </m:oMath>
                </a14:m>
                <a:r>
                  <a:rPr lang="en-US" dirty="0" smtClean="0"/>
                  <a:t>: </a:t>
                </a:r>
                <a:r>
                  <a:rPr lang="en-US" dirty="0"/>
                  <a:t>number </a:t>
                </a:r>
                <a:r>
                  <a:rPr lang="en-US" dirty="0" smtClean="0"/>
                  <a:t>of matches </a:t>
                </a:r>
                <a:r>
                  <a:rPr lang="en-US" dirty="0"/>
                  <a:t>between sample </a:t>
                </a:r>
                <a:r>
                  <a:rPr lang="en-US" dirty="0" err="1"/>
                  <a:t>i</a:t>
                </a:r>
                <a:r>
                  <a:rPr lang="en-US" dirty="0"/>
                  <a:t> and reference line </a:t>
                </a:r>
                <a:r>
                  <a:rPr lang="en-US" dirty="0" smtClean="0"/>
                  <a:t>j,</a:t>
                </a:r>
                <a:endParaRPr lang="en-US" dirty="0"/>
              </a:p>
              <a:p>
                <a:r>
                  <a:rPr lang="en-US" dirty="0" smtClean="0"/>
                  <a:t>max(</a:t>
                </a:r>
                <a14:m>
                  <m:oMath xmlns:m="http://schemas.openxmlformats.org/officeDocument/2006/math">
                    <m:sSub>
                      <m:sSubPr>
                        <m:ctrlPr>
                          <a:rPr lang="en-US" i="1">
                            <a:latin typeface="Cambria Math"/>
                          </a:rPr>
                        </m:ctrlPr>
                      </m:sSubPr>
                      <m:e>
                        <m:r>
                          <a:rPr lang="en-US" i="1">
                            <a:latin typeface="Cambria Math"/>
                          </a:rPr>
                          <m:t>𝑟</m:t>
                        </m:r>
                      </m:e>
                      <m:sub>
                        <m:r>
                          <a:rPr lang="en-US" i="1">
                            <a:latin typeface="Cambria Math"/>
                          </a:rPr>
                          <m:t>𝑖</m:t>
                        </m:r>
                        <m:r>
                          <a:rPr lang="en-US" b="0" i="1" smtClean="0">
                            <a:latin typeface="Cambria Math"/>
                          </a:rPr>
                          <m:t>.</m:t>
                        </m:r>
                      </m:sub>
                    </m:sSub>
                  </m:oMath>
                </a14:m>
                <a:r>
                  <a:rPr lang="en-US" dirty="0" smtClean="0"/>
                  <a:t>): maximum </a:t>
                </a:r>
                <a14:m>
                  <m:oMath xmlns:m="http://schemas.openxmlformats.org/officeDocument/2006/math">
                    <m:sSub>
                      <m:sSubPr>
                        <m:ctrlPr>
                          <a:rPr lang="en-US" i="1">
                            <a:latin typeface="Cambria Math"/>
                          </a:rPr>
                        </m:ctrlPr>
                      </m:sSubPr>
                      <m:e>
                        <m:r>
                          <a:rPr lang="en-US" i="1">
                            <a:latin typeface="Cambria Math"/>
                          </a:rPr>
                          <m:t>𝑟</m:t>
                        </m:r>
                      </m:e>
                      <m:sub>
                        <m:r>
                          <a:rPr lang="en-US" i="1">
                            <a:latin typeface="Cambria Math"/>
                          </a:rPr>
                          <m:t>𝑖𝑗</m:t>
                        </m:r>
                      </m:sub>
                    </m:sSub>
                  </m:oMath>
                </a14:m>
                <a:r>
                  <a:rPr lang="en-US" dirty="0" smtClean="0"/>
                  <a:t> over sample </a:t>
                </a:r>
                <a:r>
                  <a:rPr lang="en-US" dirty="0" err="1" smtClean="0"/>
                  <a:t>i</a:t>
                </a:r>
                <a:r>
                  <a:rPr lang="en-US" dirty="0" smtClean="0"/>
                  <a:t> and all reference lines,</a:t>
                </a:r>
              </a:p>
              <a:p>
                <a:r>
                  <a:rPr lang="en-US" dirty="0" smtClean="0"/>
                  <a:t>min</a:t>
                </a:r>
                <a:r>
                  <a:rPr lang="en-US" dirty="0"/>
                  <a:t>(</a:t>
                </a:r>
                <a14:m>
                  <m:oMath xmlns:m="http://schemas.openxmlformats.org/officeDocument/2006/math">
                    <m:sSub>
                      <m:sSubPr>
                        <m:ctrlPr>
                          <a:rPr lang="en-US" i="1">
                            <a:latin typeface="Cambria Math"/>
                          </a:rPr>
                        </m:ctrlPr>
                      </m:sSubPr>
                      <m:e>
                        <m:r>
                          <a:rPr lang="en-US" i="1">
                            <a:latin typeface="Cambria Math"/>
                          </a:rPr>
                          <m:t>𝑟</m:t>
                        </m:r>
                      </m:e>
                      <m:sub>
                        <m:r>
                          <a:rPr lang="en-US" i="1">
                            <a:latin typeface="Cambria Math"/>
                          </a:rPr>
                          <m:t>𝑖</m:t>
                        </m:r>
                        <m:r>
                          <a:rPr lang="en-US" i="1">
                            <a:latin typeface="Cambria Math"/>
                          </a:rPr>
                          <m:t>.</m:t>
                        </m:r>
                      </m:sub>
                    </m:sSub>
                  </m:oMath>
                </a14:m>
                <a:r>
                  <a:rPr lang="en-US" dirty="0"/>
                  <a:t>): </a:t>
                </a:r>
                <a:r>
                  <a:rPr lang="en-US" dirty="0" smtClean="0"/>
                  <a:t>minimum </a:t>
                </a:r>
                <a14:m>
                  <m:oMath xmlns:m="http://schemas.openxmlformats.org/officeDocument/2006/math">
                    <m:sSub>
                      <m:sSubPr>
                        <m:ctrlPr>
                          <a:rPr lang="en-US" i="1">
                            <a:latin typeface="Cambria Math"/>
                          </a:rPr>
                        </m:ctrlPr>
                      </m:sSubPr>
                      <m:e>
                        <m:r>
                          <a:rPr lang="en-US" i="1">
                            <a:latin typeface="Cambria Math"/>
                          </a:rPr>
                          <m:t>𝑟</m:t>
                        </m:r>
                      </m:e>
                      <m:sub>
                        <m:r>
                          <a:rPr lang="en-US" i="1">
                            <a:latin typeface="Cambria Math"/>
                          </a:rPr>
                          <m:t>𝑖𝑗</m:t>
                        </m:r>
                      </m:sub>
                    </m:sSub>
                  </m:oMath>
                </a14:m>
                <a:r>
                  <a:rPr lang="en-US" dirty="0"/>
                  <a:t> over sample </a:t>
                </a:r>
                <a:r>
                  <a:rPr lang="en-US" dirty="0" err="1"/>
                  <a:t>i</a:t>
                </a:r>
                <a:r>
                  <a:rPr lang="en-US" dirty="0"/>
                  <a:t> and all reference </a:t>
                </a:r>
                <a:r>
                  <a:rPr lang="en-US" dirty="0" smtClean="0"/>
                  <a:t>lines. </a:t>
                </a:r>
                <a:endParaRPr lang="en-US" dirty="0"/>
              </a:p>
              <a:p>
                <a:pPr marL="285750" indent="-285750">
                  <a:buFontTx/>
                  <a:buChar char="-"/>
                </a:pPr>
                <a:r>
                  <a:rPr lang="en-US" dirty="0" smtClean="0"/>
                  <a:t>Decision:   </a:t>
                </a:r>
              </a:p>
              <a:p>
                <a:r>
                  <a:rPr lang="en-US" dirty="0" smtClean="0"/>
                  <a:t>      (</a:t>
                </a:r>
                <a:r>
                  <a:rPr lang="en-US" dirty="0" err="1" smtClean="0"/>
                  <a:t>i</a:t>
                </a:r>
                <a:r>
                  <a:rPr lang="en-US" dirty="0" smtClean="0"/>
                  <a:t>) Assign sample to the line with </a:t>
                </a:r>
                <a14:m>
                  <m:oMath xmlns:m="http://schemas.openxmlformats.org/officeDocument/2006/math">
                    <m:sSub>
                      <m:sSubPr>
                        <m:ctrlPr>
                          <a:rPr lang="en-US" i="1">
                            <a:latin typeface="Cambria Math"/>
                          </a:rPr>
                        </m:ctrlPr>
                      </m:sSubPr>
                      <m:e>
                        <m:r>
                          <a:rPr lang="en-US" i="1">
                            <a:latin typeface="Cambria Math"/>
                          </a:rPr>
                          <m:t>𝑅</m:t>
                        </m:r>
                      </m:e>
                      <m:sub>
                        <m:r>
                          <a:rPr lang="en-US" i="1">
                            <a:latin typeface="Cambria Math"/>
                          </a:rPr>
                          <m:t>𝑖𝑗</m:t>
                        </m:r>
                      </m:sub>
                    </m:sSub>
                    <m:r>
                      <a:rPr lang="en-US" b="0" i="1" smtClean="0">
                        <a:latin typeface="Cambria Math"/>
                      </a:rPr>
                      <m:t>=1</m:t>
                    </m:r>
                  </m:oMath>
                </a14:m>
                <a:r>
                  <a:rPr lang="en-US" dirty="0" smtClean="0"/>
                  <a:t>;</a:t>
                </a:r>
              </a:p>
              <a:p>
                <a:r>
                  <a:rPr lang="en-US" dirty="0"/>
                  <a:t> </a:t>
                </a:r>
                <a:r>
                  <a:rPr lang="en-US" dirty="0" smtClean="0"/>
                  <a:t>     (ii) Require samples to have </a:t>
                </a:r>
                <a14:m>
                  <m:oMath xmlns:m="http://schemas.openxmlformats.org/officeDocument/2006/math">
                    <m:sSub>
                      <m:sSubPr>
                        <m:ctrlPr>
                          <a:rPr lang="en-US" i="1">
                            <a:latin typeface="Cambria Math"/>
                          </a:rPr>
                        </m:ctrlPr>
                      </m:sSubPr>
                      <m:e>
                        <m:r>
                          <a:rPr lang="en-US" i="1">
                            <a:latin typeface="Cambria Math"/>
                          </a:rPr>
                          <m:t>𝑟</m:t>
                        </m:r>
                      </m:e>
                      <m:sub>
                        <m:r>
                          <a:rPr lang="en-US" i="1">
                            <a:latin typeface="Cambria Math"/>
                          </a:rPr>
                          <m:t>𝑖𝑗</m:t>
                        </m:r>
                      </m:sub>
                    </m:sSub>
                  </m:oMath>
                </a14:m>
                <a:r>
                  <a:rPr lang="en-US" dirty="0" smtClean="0"/>
                  <a:t>≤0.10 with the expected line.</a:t>
                </a:r>
                <a:endParaRPr lang="en-US" dirty="0"/>
              </a:p>
            </p:txBody>
          </p:sp>
        </mc:Choice>
        <mc:Fallback xmlns="">
          <p:sp>
            <p:nvSpPr>
              <p:cNvPr id="17" name="TextBox 16"/>
              <p:cNvSpPr txBox="1">
                <a:spLocks noRot="1" noChangeAspect="1" noMove="1" noResize="1" noEditPoints="1" noAdjustHandles="1" noChangeArrowheads="1" noChangeShapeType="1" noTextEdit="1"/>
              </p:cNvSpPr>
              <p:nvPr/>
            </p:nvSpPr>
            <p:spPr>
              <a:xfrm>
                <a:off x="0" y="2783306"/>
                <a:ext cx="8813759" cy="4026295"/>
              </a:xfrm>
              <a:prstGeom prst="rect">
                <a:avLst/>
              </a:prstGeom>
              <a:blipFill rotWithShape="1">
                <a:blip r:embed="rId3"/>
                <a:stretch>
                  <a:fillRect l="-553" t="-758" b="-1061"/>
                </a:stretch>
              </a:blipFill>
            </p:spPr>
            <p:txBody>
              <a:bodyPr/>
              <a:lstStyle/>
              <a:p>
                <a:r>
                  <a:rPr lang="en-US">
                    <a:noFill/>
                  </a:rPr>
                  <a:t> </a:t>
                </a:r>
              </a:p>
            </p:txBody>
          </p:sp>
        </mc:Fallback>
      </mc:AlternateContent>
      <p:grpSp>
        <p:nvGrpSpPr>
          <p:cNvPr id="18" name="Group 17"/>
          <p:cNvGrpSpPr/>
          <p:nvPr/>
        </p:nvGrpSpPr>
        <p:grpSpPr>
          <a:xfrm>
            <a:off x="6224608" y="4038600"/>
            <a:ext cx="2919392" cy="2802687"/>
            <a:chOff x="6172200" y="4055313"/>
            <a:chExt cx="2919392" cy="2802687"/>
          </a:xfrm>
        </p:grpSpPr>
        <p:grpSp>
          <p:nvGrpSpPr>
            <p:cNvPr id="19" name="Group 18"/>
            <p:cNvGrpSpPr/>
            <p:nvPr/>
          </p:nvGrpSpPr>
          <p:grpSpPr>
            <a:xfrm>
              <a:off x="6172200" y="4151115"/>
              <a:ext cx="2919392" cy="2706885"/>
              <a:chOff x="6248400" y="4151115"/>
              <a:chExt cx="2919392" cy="2706885"/>
            </a:xfrm>
          </p:grpSpPr>
          <p:pic>
            <p:nvPicPr>
              <p:cNvPr id="2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4151115"/>
                <a:ext cx="2895600" cy="2706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200" y="4267200"/>
                <a:ext cx="1452073" cy="5578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Box 23"/>
              <p:cNvSpPr txBox="1"/>
              <p:nvPr/>
            </p:nvSpPr>
            <p:spPr>
              <a:xfrm>
                <a:off x="7905908" y="4385846"/>
                <a:ext cx="1261884" cy="338554"/>
              </a:xfrm>
              <a:prstGeom prst="rect">
                <a:avLst/>
              </a:prstGeom>
              <a:noFill/>
            </p:spPr>
            <p:txBody>
              <a:bodyPr wrap="none" rtlCol="0">
                <a:spAutoFit/>
              </a:bodyPr>
              <a:lstStyle/>
              <a:p>
                <a:r>
                  <a:rPr lang="en-US" sz="800" b="1" dirty="0" smtClean="0"/>
                  <a:t>With expected line ref.</a:t>
                </a:r>
              </a:p>
              <a:p>
                <a:r>
                  <a:rPr lang="en-US" sz="800" b="1" dirty="0" smtClean="0"/>
                  <a:t>With unexpected line ref.</a:t>
                </a:r>
                <a:endParaRPr lang="en-US" sz="800" b="1" dirty="0"/>
              </a:p>
            </p:txBody>
          </p:sp>
        </p:grpSp>
        <p:sp>
          <p:nvSpPr>
            <p:cNvPr id="21" name="TextBox 20"/>
            <p:cNvSpPr txBox="1"/>
            <p:nvPr/>
          </p:nvSpPr>
          <p:spPr>
            <a:xfrm>
              <a:off x="6629400" y="4055313"/>
              <a:ext cx="386644" cy="230832"/>
            </a:xfrm>
            <a:prstGeom prst="rect">
              <a:avLst/>
            </a:prstGeom>
            <a:noFill/>
          </p:spPr>
          <p:txBody>
            <a:bodyPr wrap="none" rtlCol="0">
              <a:spAutoFit/>
            </a:bodyPr>
            <a:lstStyle/>
            <a:p>
              <a:r>
                <a:rPr lang="en-US" sz="900" b="1" dirty="0" smtClean="0"/>
                <a:t>0.10</a:t>
              </a:r>
              <a:endParaRPr lang="en-US" sz="900" b="1" dirty="0"/>
            </a:p>
          </p:txBody>
        </p:sp>
      </p:grpSp>
    </p:spTree>
    <p:extLst>
      <p:ext uri="{BB962C8B-B14F-4D97-AF65-F5344CB8AC3E}">
        <p14:creationId xmlns:p14="http://schemas.microsoft.com/office/powerpoint/2010/main" val="2506953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96196" y="228600"/>
            <a:ext cx="5895204" cy="584775"/>
          </a:xfrm>
          <a:prstGeom prst="rect">
            <a:avLst/>
          </a:prstGeom>
          <a:noFill/>
        </p:spPr>
        <p:txBody>
          <a:bodyPr wrap="none" rtlCol="0">
            <a:spAutoFit/>
          </a:bodyPr>
          <a:lstStyle/>
          <a:p>
            <a:pPr algn="ctr"/>
            <a:r>
              <a:rPr lang="en-US" sz="3200" dirty="0" smtClean="0"/>
              <a:t>Raw data quality control summary</a:t>
            </a:r>
            <a:endParaRPr lang="en-US" sz="3200" dirty="0"/>
          </a:p>
        </p:txBody>
      </p:sp>
      <p:sp>
        <p:nvSpPr>
          <p:cNvPr id="6" name="TextBox 5"/>
          <p:cNvSpPr txBox="1"/>
          <p:nvPr/>
        </p:nvSpPr>
        <p:spPr>
          <a:xfrm>
            <a:off x="1337046" y="1381780"/>
            <a:ext cx="1406154" cy="523220"/>
          </a:xfrm>
          <a:prstGeom prst="rect">
            <a:avLst/>
          </a:prstGeom>
          <a:solidFill>
            <a:schemeClr val="bg1"/>
          </a:solidFill>
          <a:ln w="12700">
            <a:solidFill>
              <a:schemeClr val="bg1"/>
            </a:solidFill>
          </a:ln>
        </p:spPr>
        <p:txBody>
          <a:bodyPr wrap="none" rtlCol="0">
            <a:spAutoFit/>
          </a:bodyPr>
          <a:lstStyle/>
          <a:p>
            <a:r>
              <a:rPr lang="en-US" sz="2800" dirty="0" smtClean="0"/>
              <a:t>768 flies</a:t>
            </a:r>
            <a:endParaRPr lang="en-US" sz="2800" dirty="0"/>
          </a:p>
        </p:txBody>
      </p:sp>
      <p:grpSp>
        <p:nvGrpSpPr>
          <p:cNvPr id="3095" name="Group 3094"/>
          <p:cNvGrpSpPr/>
          <p:nvPr/>
        </p:nvGrpSpPr>
        <p:grpSpPr>
          <a:xfrm>
            <a:off x="3837876" y="1688068"/>
            <a:ext cx="5345340" cy="2579132"/>
            <a:chOff x="3429000" y="1688068"/>
            <a:chExt cx="5345340" cy="2579132"/>
          </a:xfrm>
        </p:grpSpPr>
        <p:grpSp>
          <p:nvGrpSpPr>
            <p:cNvPr id="3083" name="Group 3082"/>
            <p:cNvGrpSpPr/>
            <p:nvPr/>
          </p:nvGrpSpPr>
          <p:grpSpPr>
            <a:xfrm>
              <a:off x="3429000" y="1905000"/>
              <a:ext cx="1752600" cy="2133600"/>
              <a:chOff x="3429000" y="1937266"/>
              <a:chExt cx="1752600" cy="2133600"/>
            </a:xfrm>
          </p:grpSpPr>
          <p:cxnSp>
            <p:nvCxnSpPr>
              <p:cNvPr id="30" name="Straight Arrow Connector 29"/>
              <p:cNvCxnSpPr/>
              <p:nvPr/>
            </p:nvCxnSpPr>
            <p:spPr>
              <a:xfrm flipV="1">
                <a:off x="3429000" y="1937266"/>
                <a:ext cx="1752600" cy="111073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72" name="Straight Arrow Connector 3071"/>
              <p:cNvCxnSpPr/>
              <p:nvPr/>
            </p:nvCxnSpPr>
            <p:spPr>
              <a:xfrm>
                <a:off x="3429000" y="3048000"/>
                <a:ext cx="17526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429000" y="3048000"/>
                <a:ext cx="1752600" cy="10228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79" name="Straight Arrow Connector 3078"/>
              <p:cNvCxnSpPr/>
              <p:nvPr/>
            </p:nvCxnSpPr>
            <p:spPr>
              <a:xfrm flipV="1">
                <a:off x="3429000" y="2502932"/>
                <a:ext cx="1752600" cy="5450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81" name="Straight Arrow Connector 3080"/>
              <p:cNvCxnSpPr/>
              <p:nvPr/>
            </p:nvCxnSpPr>
            <p:spPr>
              <a:xfrm>
                <a:off x="3429000" y="3048000"/>
                <a:ext cx="1752600" cy="4894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085" name="TextBox 3084"/>
            <p:cNvSpPr txBox="1"/>
            <p:nvPr/>
          </p:nvSpPr>
          <p:spPr>
            <a:xfrm>
              <a:off x="5257800" y="1688068"/>
              <a:ext cx="3357907" cy="369332"/>
            </a:xfrm>
            <a:prstGeom prst="rect">
              <a:avLst/>
            </a:prstGeom>
            <a:noFill/>
          </p:spPr>
          <p:txBody>
            <a:bodyPr wrap="none" rtlCol="0">
              <a:spAutoFit/>
            </a:bodyPr>
            <a:lstStyle/>
            <a:p>
              <a:r>
                <a:rPr lang="en-US" dirty="0" smtClean="0"/>
                <a:t>Fail due to sample preparation (3)</a:t>
              </a:r>
              <a:endParaRPr lang="en-US" dirty="0"/>
            </a:p>
          </p:txBody>
        </p:sp>
        <p:sp>
          <p:nvSpPr>
            <p:cNvPr id="47" name="TextBox 46"/>
            <p:cNvSpPr txBox="1"/>
            <p:nvPr/>
          </p:nvSpPr>
          <p:spPr>
            <a:xfrm>
              <a:off x="5257800" y="2286000"/>
              <a:ext cx="3282181" cy="369332"/>
            </a:xfrm>
            <a:prstGeom prst="rect">
              <a:avLst/>
            </a:prstGeom>
            <a:noFill/>
          </p:spPr>
          <p:txBody>
            <a:bodyPr wrap="none" rtlCol="0">
              <a:spAutoFit/>
            </a:bodyPr>
            <a:lstStyle/>
            <a:p>
              <a:r>
                <a:rPr lang="en-US" dirty="0" smtClean="0"/>
                <a:t>Fail due to library preparation (5)</a:t>
              </a:r>
              <a:endParaRPr lang="en-US" dirty="0"/>
            </a:p>
          </p:txBody>
        </p:sp>
        <p:sp>
          <p:nvSpPr>
            <p:cNvPr id="3086" name="TextBox 3085"/>
            <p:cNvSpPr txBox="1"/>
            <p:nvPr/>
          </p:nvSpPr>
          <p:spPr>
            <a:xfrm>
              <a:off x="5257800" y="2706469"/>
              <a:ext cx="2742739" cy="646331"/>
            </a:xfrm>
            <a:prstGeom prst="rect">
              <a:avLst/>
            </a:prstGeom>
            <a:noFill/>
          </p:spPr>
          <p:txBody>
            <a:bodyPr wrap="none" rtlCol="0">
              <a:spAutoFit/>
            </a:bodyPr>
            <a:lstStyle/>
            <a:p>
              <a:r>
                <a:rPr lang="en-US" dirty="0" smtClean="0"/>
                <a:t>Fail to meet the 2.5M total </a:t>
              </a:r>
            </a:p>
            <a:p>
              <a:r>
                <a:rPr lang="en-US" dirty="0"/>
                <a:t>u</a:t>
              </a:r>
              <a:r>
                <a:rPr lang="en-US" dirty="0" smtClean="0"/>
                <a:t>nique mapped reads (6)</a:t>
              </a:r>
              <a:endParaRPr lang="en-US" dirty="0"/>
            </a:p>
          </p:txBody>
        </p:sp>
        <p:sp>
          <p:nvSpPr>
            <p:cNvPr id="49" name="TextBox 48"/>
            <p:cNvSpPr txBox="1"/>
            <p:nvPr/>
          </p:nvSpPr>
          <p:spPr>
            <a:xfrm>
              <a:off x="5257800" y="3364468"/>
              <a:ext cx="2933111" cy="369332"/>
            </a:xfrm>
            <a:prstGeom prst="rect">
              <a:avLst/>
            </a:prstGeom>
            <a:noFill/>
          </p:spPr>
          <p:txBody>
            <a:bodyPr wrap="none" rtlCol="0">
              <a:spAutoFit/>
            </a:bodyPr>
            <a:lstStyle/>
            <a:p>
              <a:r>
                <a:rPr lang="en-US" dirty="0" smtClean="0"/>
                <a:t>Fail due to sex checking (11*)</a:t>
              </a:r>
              <a:endParaRPr lang="en-US" dirty="0"/>
            </a:p>
          </p:txBody>
        </p:sp>
        <p:sp>
          <p:nvSpPr>
            <p:cNvPr id="50" name="TextBox 49"/>
            <p:cNvSpPr txBox="1"/>
            <p:nvPr/>
          </p:nvSpPr>
          <p:spPr>
            <a:xfrm>
              <a:off x="5257800" y="3897868"/>
              <a:ext cx="3516540" cy="369332"/>
            </a:xfrm>
            <a:prstGeom prst="rect">
              <a:avLst/>
            </a:prstGeom>
            <a:noFill/>
          </p:spPr>
          <p:txBody>
            <a:bodyPr wrap="none" rtlCol="0">
              <a:spAutoFit/>
            </a:bodyPr>
            <a:lstStyle/>
            <a:p>
              <a:r>
                <a:rPr lang="en-US" dirty="0" smtClean="0"/>
                <a:t>Fail due to genotype checking (18*)</a:t>
              </a:r>
              <a:endParaRPr lang="en-US" dirty="0"/>
            </a:p>
          </p:txBody>
        </p:sp>
      </p:grpSp>
      <p:grpSp>
        <p:nvGrpSpPr>
          <p:cNvPr id="3102" name="Group 3101"/>
          <p:cNvGrpSpPr/>
          <p:nvPr/>
        </p:nvGrpSpPr>
        <p:grpSpPr>
          <a:xfrm>
            <a:off x="264927" y="2179232"/>
            <a:ext cx="3450753" cy="1087188"/>
            <a:chOff x="264927" y="2179232"/>
            <a:chExt cx="3450753" cy="1087188"/>
          </a:xfrm>
        </p:grpSpPr>
        <p:sp>
          <p:nvSpPr>
            <p:cNvPr id="26" name="TextBox 25"/>
            <p:cNvSpPr txBox="1"/>
            <p:nvPr/>
          </p:nvSpPr>
          <p:spPr>
            <a:xfrm>
              <a:off x="264927" y="2743200"/>
              <a:ext cx="3450753" cy="523220"/>
            </a:xfrm>
            <a:prstGeom prst="rect">
              <a:avLst/>
            </a:prstGeom>
            <a:noFill/>
          </p:spPr>
          <p:txBody>
            <a:bodyPr wrap="none" rtlCol="0">
              <a:spAutoFit/>
            </a:bodyPr>
            <a:lstStyle/>
            <a:p>
              <a:r>
                <a:rPr lang="en-US" sz="2800" dirty="0" smtClean="0"/>
                <a:t>Sample quality control</a:t>
              </a:r>
              <a:endParaRPr lang="en-US" sz="2800" dirty="0"/>
            </a:p>
          </p:txBody>
        </p:sp>
        <p:sp>
          <p:nvSpPr>
            <p:cNvPr id="67" name="Down Arrow 66"/>
            <p:cNvSpPr/>
            <p:nvPr/>
          </p:nvSpPr>
          <p:spPr>
            <a:xfrm>
              <a:off x="1857243" y="2179232"/>
              <a:ext cx="352557" cy="487768"/>
            </a:xfrm>
            <a:prstGeom prst="downArrow">
              <a:avLst/>
            </a:prstGeom>
            <a:solidFill>
              <a:srgbClr val="CCFF33"/>
            </a:solidFill>
            <a:ln>
              <a:solidFill>
                <a:srgbClr val="99CC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03" name="Group 3102"/>
          <p:cNvGrpSpPr/>
          <p:nvPr/>
        </p:nvGrpSpPr>
        <p:grpSpPr>
          <a:xfrm>
            <a:off x="224620" y="3505200"/>
            <a:ext cx="3661580" cy="1209020"/>
            <a:chOff x="224620" y="3505200"/>
            <a:chExt cx="3661580" cy="1209020"/>
          </a:xfrm>
        </p:grpSpPr>
        <p:sp>
          <p:nvSpPr>
            <p:cNvPr id="27" name="TextBox 26"/>
            <p:cNvSpPr txBox="1"/>
            <p:nvPr/>
          </p:nvSpPr>
          <p:spPr>
            <a:xfrm>
              <a:off x="224620" y="4191000"/>
              <a:ext cx="3661580" cy="523220"/>
            </a:xfrm>
            <a:prstGeom prst="rect">
              <a:avLst/>
            </a:prstGeom>
            <a:noFill/>
          </p:spPr>
          <p:txBody>
            <a:bodyPr wrap="none" rtlCol="0">
              <a:spAutoFit/>
            </a:bodyPr>
            <a:lstStyle/>
            <a:p>
              <a:r>
                <a:rPr lang="en-US" sz="2800" dirty="0" smtClean="0"/>
                <a:t>726 flies (17142 FBGNs)</a:t>
              </a:r>
              <a:endParaRPr lang="en-US" sz="2800" dirty="0"/>
            </a:p>
          </p:txBody>
        </p:sp>
        <p:sp>
          <p:nvSpPr>
            <p:cNvPr id="68" name="Down Arrow 67"/>
            <p:cNvSpPr/>
            <p:nvPr/>
          </p:nvSpPr>
          <p:spPr>
            <a:xfrm>
              <a:off x="1857243" y="3505200"/>
              <a:ext cx="352557" cy="533400"/>
            </a:xfrm>
            <a:prstGeom prst="downArrow">
              <a:avLst/>
            </a:prstGeom>
            <a:solidFill>
              <a:srgbClr val="CCFF33"/>
            </a:solidFill>
            <a:ln>
              <a:solidFill>
                <a:srgbClr val="99CC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p:cNvGrpSpPr/>
          <p:nvPr/>
        </p:nvGrpSpPr>
        <p:grpSpPr>
          <a:xfrm>
            <a:off x="228600" y="4800600"/>
            <a:ext cx="7798160" cy="1143000"/>
            <a:chOff x="228600" y="4800600"/>
            <a:chExt cx="7798160" cy="1143000"/>
          </a:xfrm>
        </p:grpSpPr>
        <p:sp>
          <p:nvSpPr>
            <p:cNvPr id="3098" name="TextBox 3097"/>
            <p:cNvSpPr txBox="1"/>
            <p:nvPr/>
          </p:nvSpPr>
          <p:spPr>
            <a:xfrm>
              <a:off x="2514600" y="4953000"/>
              <a:ext cx="5009256" cy="369332"/>
            </a:xfrm>
            <a:prstGeom prst="rect">
              <a:avLst/>
            </a:prstGeom>
            <a:noFill/>
          </p:spPr>
          <p:txBody>
            <a:bodyPr wrap="none" rtlCol="0">
              <a:spAutoFit/>
            </a:bodyPr>
            <a:lstStyle/>
            <a:p>
              <a:r>
                <a:rPr lang="en-US" dirty="0" smtClean="0"/>
                <a:t>493 FBGNs with zero read count across all samples</a:t>
              </a:r>
              <a:endParaRPr lang="en-US" dirty="0"/>
            </a:p>
          </p:txBody>
        </p:sp>
        <p:sp>
          <p:nvSpPr>
            <p:cNvPr id="66" name="TextBox 65"/>
            <p:cNvSpPr txBox="1"/>
            <p:nvPr/>
          </p:nvSpPr>
          <p:spPr>
            <a:xfrm>
              <a:off x="228600" y="5420380"/>
              <a:ext cx="7798160" cy="523220"/>
            </a:xfrm>
            <a:prstGeom prst="rect">
              <a:avLst/>
            </a:prstGeom>
            <a:noFill/>
          </p:spPr>
          <p:txBody>
            <a:bodyPr wrap="none" rtlCol="0">
              <a:spAutoFit/>
            </a:bodyPr>
            <a:lstStyle/>
            <a:p>
              <a:r>
                <a:rPr lang="en-US" sz="2800" dirty="0" smtClean="0"/>
                <a:t>726 flies (16649 FBGNs) remaining in further studies</a:t>
              </a:r>
              <a:endParaRPr lang="en-US" sz="2800" dirty="0"/>
            </a:p>
          </p:txBody>
        </p:sp>
        <p:sp>
          <p:nvSpPr>
            <p:cNvPr id="70" name="Down Arrow 69"/>
            <p:cNvSpPr/>
            <p:nvPr/>
          </p:nvSpPr>
          <p:spPr>
            <a:xfrm>
              <a:off x="1857243" y="4800600"/>
              <a:ext cx="352557" cy="533400"/>
            </a:xfrm>
            <a:prstGeom prst="downArrow">
              <a:avLst/>
            </a:prstGeom>
            <a:solidFill>
              <a:srgbClr val="CCFF33"/>
            </a:solidFill>
            <a:ln>
              <a:solidFill>
                <a:srgbClr val="99CC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01" name="TextBox 3100"/>
          <p:cNvSpPr txBox="1"/>
          <p:nvPr/>
        </p:nvSpPr>
        <p:spPr>
          <a:xfrm>
            <a:off x="228600" y="6368534"/>
            <a:ext cx="5722849" cy="369332"/>
          </a:xfrm>
          <a:prstGeom prst="rect">
            <a:avLst/>
          </a:prstGeom>
          <a:noFill/>
        </p:spPr>
        <p:txBody>
          <a:bodyPr wrap="none" rtlCol="0">
            <a:spAutoFit/>
          </a:bodyPr>
          <a:lstStyle/>
          <a:p>
            <a:r>
              <a:rPr lang="en-US" dirty="0" smtClean="0"/>
              <a:t>Note*: one fly fails due to both sex and genotype checking </a:t>
            </a:r>
            <a:endParaRPr lang="en-US" dirty="0"/>
          </a:p>
        </p:txBody>
      </p:sp>
    </p:spTree>
    <p:extLst>
      <p:ext uri="{BB962C8B-B14F-4D97-AF65-F5344CB8AC3E}">
        <p14:creationId xmlns:p14="http://schemas.microsoft.com/office/powerpoint/2010/main" val="3327225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9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0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0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10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5800" y="80993"/>
            <a:ext cx="7696594" cy="1077218"/>
          </a:xfrm>
          <a:prstGeom prst="rect">
            <a:avLst/>
          </a:prstGeom>
          <a:noFill/>
        </p:spPr>
        <p:txBody>
          <a:bodyPr wrap="none" rtlCol="0">
            <a:spAutoFit/>
          </a:bodyPr>
          <a:lstStyle/>
          <a:p>
            <a:pPr algn="ctr"/>
            <a:r>
              <a:rPr lang="en-US" sz="3200" dirty="0" smtClean="0"/>
              <a:t>Comprehensive analysis strategy examines </a:t>
            </a:r>
          </a:p>
          <a:p>
            <a:pPr algn="ctr"/>
            <a:r>
              <a:rPr lang="en-US" sz="3200" dirty="0" smtClean="0"/>
              <a:t>normalization methods, filtering, and models</a:t>
            </a:r>
            <a:endParaRPr lang="en-US" sz="3200" dirty="0"/>
          </a:p>
        </p:txBody>
      </p:sp>
      <p:grpSp>
        <p:nvGrpSpPr>
          <p:cNvPr id="21" name="Group 20"/>
          <p:cNvGrpSpPr/>
          <p:nvPr/>
        </p:nvGrpSpPr>
        <p:grpSpPr>
          <a:xfrm>
            <a:off x="1371600" y="1286215"/>
            <a:ext cx="5130072" cy="5286095"/>
            <a:chOff x="1732414" y="1286215"/>
            <a:chExt cx="5130072" cy="5286095"/>
          </a:xfrm>
        </p:grpSpPr>
        <p:sp>
          <p:nvSpPr>
            <p:cNvPr id="2" name="TextBox 1"/>
            <p:cNvSpPr txBox="1"/>
            <p:nvPr/>
          </p:nvSpPr>
          <p:spPr>
            <a:xfrm>
              <a:off x="3082137" y="1286215"/>
              <a:ext cx="2358274" cy="400110"/>
            </a:xfrm>
            <a:prstGeom prst="rect">
              <a:avLst/>
            </a:prstGeom>
            <a:noFill/>
            <a:ln w="25400">
              <a:noFill/>
            </a:ln>
          </p:spPr>
          <p:txBody>
            <a:bodyPr wrap="none" rtlCol="0">
              <a:spAutoFit/>
            </a:bodyPr>
            <a:lstStyle/>
            <a:p>
              <a:pPr algn="ctr"/>
              <a:r>
                <a:rPr lang="en-US" sz="2000" b="1" dirty="0" smtClean="0"/>
                <a:t>Raw sequence reads</a:t>
              </a:r>
              <a:endParaRPr lang="en-US" sz="2000" b="1" dirty="0"/>
            </a:p>
          </p:txBody>
        </p:sp>
        <p:sp>
          <p:nvSpPr>
            <p:cNvPr id="3" name="TextBox 2"/>
            <p:cNvSpPr txBox="1"/>
            <p:nvPr/>
          </p:nvSpPr>
          <p:spPr>
            <a:xfrm>
              <a:off x="2868521" y="2031985"/>
              <a:ext cx="2785507" cy="400110"/>
            </a:xfrm>
            <a:prstGeom prst="rect">
              <a:avLst/>
            </a:prstGeom>
            <a:noFill/>
            <a:ln w="25400">
              <a:noFill/>
            </a:ln>
          </p:spPr>
          <p:txBody>
            <a:bodyPr wrap="none" rtlCol="0">
              <a:spAutoFit/>
            </a:bodyPr>
            <a:lstStyle/>
            <a:p>
              <a:pPr algn="ctr"/>
              <a:r>
                <a:rPr lang="en-US" sz="2000" b="1" dirty="0" smtClean="0"/>
                <a:t>Raw data quality control</a:t>
              </a:r>
            </a:p>
          </p:txBody>
        </p:sp>
        <p:sp>
          <p:nvSpPr>
            <p:cNvPr id="4" name="TextBox 3"/>
            <p:cNvSpPr txBox="1"/>
            <p:nvPr/>
          </p:nvSpPr>
          <p:spPr>
            <a:xfrm>
              <a:off x="2711523" y="6172200"/>
              <a:ext cx="3099503" cy="400110"/>
            </a:xfrm>
            <a:prstGeom prst="rect">
              <a:avLst/>
            </a:prstGeom>
            <a:noFill/>
            <a:ln w="25400">
              <a:noFill/>
            </a:ln>
          </p:spPr>
          <p:txBody>
            <a:bodyPr wrap="none" rtlCol="0">
              <a:spAutoFit/>
            </a:bodyPr>
            <a:lstStyle/>
            <a:p>
              <a:pPr algn="ctr"/>
              <a:r>
                <a:rPr lang="en-US" sz="2000" b="1" dirty="0" smtClean="0"/>
                <a:t>Fit models; test hypotheses</a:t>
              </a:r>
            </a:p>
          </p:txBody>
        </p:sp>
        <p:grpSp>
          <p:nvGrpSpPr>
            <p:cNvPr id="6" name="Group 5"/>
            <p:cNvGrpSpPr/>
            <p:nvPr/>
          </p:nvGrpSpPr>
          <p:grpSpPr>
            <a:xfrm>
              <a:off x="4488553" y="2994443"/>
              <a:ext cx="2373933" cy="2591260"/>
              <a:chOff x="4488553" y="2994443"/>
              <a:chExt cx="2373933" cy="2591260"/>
            </a:xfrm>
          </p:grpSpPr>
          <p:sp>
            <p:nvSpPr>
              <p:cNvPr id="7" name="Rounded Rectangle 6"/>
              <p:cNvSpPr/>
              <p:nvPr/>
            </p:nvSpPr>
            <p:spPr>
              <a:xfrm>
                <a:off x="4488553" y="2994443"/>
                <a:ext cx="2373933" cy="2591260"/>
              </a:xfrm>
              <a:prstGeom prst="roundRect">
                <a:avLst/>
              </a:prstGeom>
              <a:gradFill>
                <a:gsLst>
                  <a:gs pos="0">
                    <a:srgbClr val="CCCCFF"/>
                  </a:gs>
                  <a:gs pos="50000">
                    <a:srgbClr val="99CCFF"/>
                  </a:gs>
                  <a:gs pos="100000">
                    <a:srgbClr val="3399FF"/>
                  </a:gs>
                </a:gsLst>
                <a:lin ang="5400000" scaled="0"/>
              </a:gradFill>
              <a:ln>
                <a:solidFill>
                  <a:srgbClr val="3399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027681" y="3098430"/>
                <a:ext cx="1419684" cy="400110"/>
              </a:xfrm>
              <a:prstGeom prst="rect">
                <a:avLst/>
              </a:prstGeom>
              <a:noFill/>
              <a:ln>
                <a:noFill/>
              </a:ln>
            </p:spPr>
            <p:txBody>
              <a:bodyPr wrap="none" rtlCol="0">
                <a:spAutoFit/>
              </a:bodyPr>
              <a:lstStyle/>
              <a:p>
                <a:pPr algn="ctr"/>
                <a:r>
                  <a:rPr lang="en-US" sz="2000" b="1" dirty="0" smtClean="0"/>
                  <a:t>Workflow 2</a:t>
                </a:r>
                <a:endParaRPr lang="en-US" sz="2000" b="1" dirty="0"/>
              </a:p>
            </p:txBody>
          </p:sp>
          <p:sp>
            <p:nvSpPr>
              <p:cNvPr id="9" name="TextBox 8"/>
              <p:cNvSpPr txBox="1"/>
              <p:nvPr/>
            </p:nvSpPr>
            <p:spPr>
              <a:xfrm>
                <a:off x="4494587" y="4624396"/>
                <a:ext cx="2361865" cy="707886"/>
              </a:xfrm>
              <a:prstGeom prst="rect">
                <a:avLst/>
              </a:prstGeom>
              <a:noFill/>
              <a:ln>
                <a:noFill/>
              </a:ln>
            </p:spPr>
            <p:txBody>
              <a:bodyPr wrap="none" rtlCol="0">
                <a:spAutoFit/>
              </a:bodyPr>
              <a:lstStyle/>
              <a:p>
                <a:pPr algn="ctr"/>
                <a:r>
                  <a:rPr lang="en-US" sz="2000" dirty="0" smtClean="0"/>
                  <a:t>Normalize data</a:t>
                </a:r>
              </a:p>
              <a:p>
                <a:pPr algn="ctr"/>
                <a:r>
                  <a:rPr lang="en-US" sz="2000" dirty="0" smtClean="0"/>
                  <a:t>Estimate distribution</a:t>
                </a:r>
                <a:endParaRPr lang="en-US" sz="2000" dirty="0"/>
              </a:p>
            </p:txBody>
          </p:sp>
          <p:sp>
            <p:nvSpPr>
              <p:cNvPr id="10" name="TextBox 9"/>
              <p:cNvSpPr txBox="1"/>
              <p:nvPr/>
            </p:nvSpPr>
            <p:spPr>
              <a:xfrm>
                <a:off x="5089359" y="3936129"/>
                <a:ext cx="1243995" cy="400110"/>
              </a:xfrm>
              <a:prstGeom prst="rect">
                <a:avLst/>
              </a:prstGeom>
              <a:noFill/>
              <a:ln>
                <a:noFill/>
              </a:ln>
            </p:spPr>
            <p:txBody>
              <a:bodyPr wrap="none" rtlCol="0">
                <a:spAutoFit/>
              </a:bodyPr>
              <a:lstStyle/>
              <a:p>
                <a:pPr algn="ctr"/>
                <a:r>
                  <a:rPr lang="en-US" sz="2000" dirty="0" smtClean="0"/>
                  <a:t>Filter data</a:t>
                </a:r>
                <a:endParaRPr lang="en-US" sz="2000" dirty="0"/>
              </a:p>
            </p:txBody>
          </p:sp>
        </p:grpSp>
        <p:grpSp>
          <p:nvGrpSpPr>
            <p:cNvPr id="11" name="Group 10"/>
            <p:cNvGrpSpPr/>
            <p:nvPr/>
          </p:nvGrpSpPr>
          <p:grpSpPr>
            <a:xfrm>
              <a:off x="1732414" y="2994443"/>
              <a:ext cx="2373933" cy="2591260"/>
              <a:chOff x="1732414" y="2994443"/>
              <a:chExt cx="2373933" cy="2591260"/>
            </a:xfrm>
          </p:grpSpPr>
          <p:sp>
            <p:nvSpPr>
              <p:cNvPr id="12" name="Rounded Rectangle 11"/>
              <p:cNvSpPr/>
              <p:nvPr/>
            </p:nvSpPr>
            <p:spPr>
              <a:xfrm>
                <a:off x="1732414" y="2994443"/>
                <a:ext cx="2373933" cy="2591260"/>
              </a:xfrm>
              <a:prstGeom prst="roundRect">
                <a:avLst/>
              </a:prstGeom>
              <a:gradFill>
                <a:gsLst>
                  <a:gs pos="0">
                    <a:srgbClr val="FFCC99"/>
                  </a:gs>
                  <a:gs pos="50000">
                    <a:srgbClr val="FF6600"/>
                  </a:gs>
                  <a:gs pos="100000">
                    <a:srgbClr val="FF0000"/>
                  </a:gs>
                </a:gsLst>
                <a:lin ang="5400000" scaled="0"/>
              </a:gradFill>
              <a:ln>
                <a:solidFill>
                  <a:srgbClr val="FFCC9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2271542" y="3079645"/>
                <a:ext cx="1419684" cy="400110"/>
              </a:xfrm>
              <a:prstGeom prst="rect">
                <a:avLst/>
              </a:prstGeom>
              <a:noFill/>
            </p:spPr>
            <p:txBody>
              <a:bodyPr wrap="none" rtlCol="0">
                <a:spAutoFit/>
              </a:bodyPr>
              <a:lstStyle/>
              <a:p>
                <a:pPr algn="ctr"/>
                <a:r>
                  <a:rPr lang="en-US" sz="2000" b="1" dirty="0" smtClean="0"/>
                  <a:t>Workflow 1</a:t>
                </a:r>
                <a:endParaRPr lang="en-US" sz="2000" b="1" dirty="0"/>
              </a:p>
            </p:txBody>
          </p:sp>
          <p:sp>
            <p:nvSpPr>
              <p:cNvPr id="14" name="TextBox 13"/>
              <p:cNvSpPr txBox="1"/>
              <p:nvPr/>
            </p:nvSpPr>
            <p:spPr>
              <a:xfrm>
                <a:off x="1738448" y="3782241"/>
                <a:ext cx="2361865" cy="707886"/>
              </a:xfrm>
              <a:prstGeom prst="rect">
                <a:avLst/>
              </a:prstGeom>
              <a:noFill/>
            </p:spPr>
            <p:txBody>
              <a:bodyPr wrap="none" rtlCol="0">
                <a:spAutoFit/>
              </a:bodyPr>
              <a:lstStyle/>
              <a:p>
                <a:pPr algn="ctr"/>
                <a:r>
                  <a:rPr lang="en-US" sz="2000" dirty="0" smtClean="0"/>
                  <a:t>Normalize data</a:t>
                </a:r>
              </a:p>
              <a:p>
                <a:pPr algn="ctr"/>
                <a:r>
                  <a:rPr lang="en-US" sz="2000" dirty="0" smtClean="0"/>
                  <a:t>Estimate distribution</a:t>
                </a:r>
                <a:endParaRPr lang="en-US" sz="2000" dirty="0"/>
              </a:p>
            </p:txBody>
          </p:sp>
          <p:sp>
            <p:nvSpPr>
              <p:cNvPr id="15" name="TextBox 14"/>
              <p:cNvSpPr txBox="1"/>
              <p:nvPr/>
            </p:nvSpPr>
            <p:spPr>
              <a:xfrm>
                <a:off x="2352269" y="4744110"/>
                <a:ext cx="1243995" cy="400110"/>
              </a:xfrm>
              <a:prstGeom prst="rect">
                <a:avLst/>
              </a:prstGeom>
              <a:noFill/>
            </p:spPr>
            <p:txBody>
              <a:bodyPr wrap="none" rtlCol="0">
                <a:spAutoFit/>
              </a:bodyPr>
              <a:lstStyle/>
              <a:p>
                <a:pPr algn="ctr"/>
                <a:r>
                  <a:rPr lang="en-US" sz="2000" dirty="0" smtClean="0"/>
                  <a:t>Filter data</a:t>
                </a:r>
                <a:endParaRPr lang="en-US" sz="2000" dirty="0"/>
              </a:p>
            </p:txBody>
          </p:sp>
        </p:grpSp>
        <p:sp>
          <p:nvSpPr>
            <p:cNvPr id="16" name="Down Arrow 15"/>
            <p:cNvSpPr/>
            <p:nvPr/>
          </p:nvSpPr>
          <p:spPr>
            <a:xfrm>
              <a:off x="4108874" y="1674895"/>
              <a:ext cx="304800" cy="447275"/>
            </a:xfrm>
            <a:prstGeom prst="downArrow">
              <a:avLst/>
            </a:prstGeom>
            <a:solidFill>
              <a:srgbClr val="CCFF33"/>
            </a:solidFill>
            <a:ln>
              <a:solidFill>
                <a:srgbClr val="99CC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p:cNvSpPr/>
            <p:nvPr/>
          </p:nvSpPr>
          <p:spPr>
            <a:xfrm>
              <a:off x="2766980" y="2438400"/>
              <a:ext cx="304800" cy="447275"/>
            </a:xfrm>
            <a:prstGeom prst="downArrow">
              <a:avLst/>
            </a:prstGeom>
            <a:solidFill>
              <a:srgbClr val="00FF99"/>
            </a:solidFill>
            <a:ln>
              <a:solidFill>
                <a:srgbClr val="00CC66"/>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a:off x="5523119" y="2438400"/>
              <a:ext cx="304800" cy="447275"/>
            </a:xfrm>
            <a:prstGeom prst="downArrow">
              <a:avLst/>
            </a:prstGeom>
            <a:solidFill>
              <a:srgbClr val="00FF99"/>
            </a:solidFill>
            <a:ln>
              <a:solidFill>
                <a:srgbClr val="00CC66"/>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p:cNvSpPr/>
            <p:nvPr/>
          </p:nvSpPr>
          <p:spPr>
            <a:xfrm>
              <a:off x="4108874" y="5724925"/>
              <a:ext cx="304800" cy="447275"/>
            </a:xfrm>
            <a:prstGeom prst="downArrow">
              <a:avLst/>
            </a:prstGeom>
            <a:solidFill>
              <a:schemeClr val="accent2">
                <a:lumMod val="75000"/>
              </a:schemeClr>
            </a:solidFill>
            <a:ln>
              <a:solidFill>
                <a:schemeClr val="accent2">
                  <a:lumMod val="5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1066800" y="2929247"/>
            <a:ext cx="7588396" cy="2709553"/>
            <a:chOff x="1066800" y="2929247"/>
            <a:chExt cx="7588396" cy="2709553"/>
          </a:xfrm>
        </p:grpSpPr>
        <p:sp>
          <p:nvSpPr>
            <p:cNvPr id="20" name="Rectangle 19"/>
            <p:cNvSpPr/>
            <p:nvPr/>
          </p:nvSpPr>
          <p:spPr>
            <a:xfrm>
              <a:off x="1066800" y="2929247"/>
              <a:ext cx="5757891" cy="2709553"/>
            </a:xfrm>
            <a:prstGeom prst="rect">
              <a:avLst/>
            </a:prstGeom>
            <a:noFill/>
            <a:ln>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3" name="TextBox 22"/>
            <p:cNvSpPr txBox="1"/>
            <p:nvPr/>
          </p:nvSpPr>
          <p:spPr>
            <a:xfrm>
              <a:off x="7162800" y="3957491"/>
              <a:ext cx="1492396" cy="646331"/>
            </a:xfrm>
            <a:prstGeom prst="rect">
              <a:avLst/>
            </a:prstGeom>
            <a:noFill/>
          </p:spPr>
          <p:txBody>
            <a:bodyPr wrap="none" rtlCol="0">
              <a:spAutoFit/>
            </a:bodyPr>
            <a:lstStyle/>
            <a:p>
              <a:r>
                <a:rPr lang="en-US" dirty="0" smtClean="0"/>
                <a:t>Data</a:t>
              </a:r>
            </a:p>
            <a:p>
              <a:r>
                <a:rPr lang="en-US" dirty="0" smtClean="0"/>
                <a:t>Preprocessing</a:t>
              </a:r>
              <a:endParaRPr lang="en-US" dirty="0"/>
            </a:p>
          </p:txBody>
        </p:sp>
      </p:grpSp>
    </p:spTree>
    <p:extLst>
      <p:ext uri="{BB962C8B-B14F-4D97-AF65-F5344CB8AC3E}">
        <p14:creationId xmlns:p14="http://schemas.microsoft.com/office/powerpoint/2010/main" val="166047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ontent Placeholder 2"/>
          <p:cNvSpPr>
            <a:spLocks noGrp="1"/>
          </p:cNvSpPr>
          <p:nvPr>
            <p:ph idx="1"/>
          </p:nvPr>
        </p:nvSpPr>
        <p:spPr>
          <a:xfrm>
            <a:off x="152400" y="3429000"/>
            <a:ext cx="5638800" cy="1600200"/>
          </a:xfrm>
        </p:spPr>
        <p:txBody>
          <a:bodyPr/>
          <a:lstStyle/>
          <a:p>
            <a:r>
              <a:rPr lang="en-US" sz="2800" dirty="0" smtClean="0"/>
              <a:t>RNA-Seq data has biases</a:t>
            </a:r>
          </a:p>
          <a:p>
            <a:pPr>
              <a:buFont typeface="Wingdings" panose="05000000000000000000" pitchFamily="2" charset="2"/>
              <a:buChar char="v"/>
            </a:pPr>
            <a:r>
              <a:rPr lang="en-US" sz="1800" dirty="0" smtClean="0"/>
              <a:t>Influence of sequencing depth</a:t>
            </a:r>
          </a:p>
          <a:p>
            <a:pPr>
              <a:buFont typeface="Wingdings" panose="05000000000000000000" pitchFamily="2" charset="2"/>
              <a:buChar char="v"/>
            </a:pPr>
            <a:r>
              <a:rPr lang="en-US" sz="1800" dirty="0" smtClean="0"/>
              <a:t>Dependence on gene length</a:t>
            </a:r>
          </a:p>
          <a:p>
            <a:pPr>
              <a:buFont typeface="Wingdings" panose="05000000000000000000" pitchFamily="2" charset="2"/>
              <a:buChar char="v"/>
            </a:pPr>
            <a:r>
              <a:rPr lang="en-US" sz="1800" dirty="0" smtClean="0"/>
              <a:t>Differences on the counts distribution among samples</a:t>
            </a:r>
          </a:p>
          <a:p>
            <a:pPr>
              <a:buFont typeface="Wingdings" panose="05000000000000000000" pitchFamily="2" charset="2"/>
              <a:buChar char="v"/>
            </a:pPr>
            <a:endParaRPr lang="en-US" sz="1800" dirty="0"/>
          </a:p>
        </p:txBody>
      </p:sp>
      <p:sp>
        <p:nvSpPr>
          <p:cNvPr id="36" name="Content Placeholder 2"/>
          <p:cNvSpPr txBox="1">
            <a:spLocks/>
          </p:cNvSpPr>
          <p:nvPr/>
        </p:nvSpPr>
        <p:spPr>
          <a:xfrm>
            <a:off x="152400" y="6096000"/>
            <a:ext cx="8229600" cy="76200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smtClean="0"/>
              <a:t>Between-sample normalization</a:t>
            </a:r>
          </a:p>
          <a:p>
            <a:pPr marL="0" indent="0">
              <a:buFont typeface="Arial" panose="020B0604020202020204" pitchFamily="34" charset="0"/>
              <a:buNone/>
            </a:pPr>
            <a:r>
              <a:rPr lang="en-US" sz="1800" dirty="0" smtClean="0"/>
              <a:t>       </a:t>
            </a:r>
            <a:r>
              <a:rPr lang="en-US" sz="1900" dirty="0" smtClean="0"/>
              <a:t>Normalization enables comparisons of fragments (genes) from different samples.</a:t>
            </a:r>
          </a:p>
          <a:p>
            <a:endParaRPr lang="en-US" dirty="0"/>
          </a:p>
        </p:txBody>
      </p:sp>
      <p:sp>
        <p:nvSpPr>
          <p:cNvPr id="37" name="Title 1"/>
          <p:cNvSpPr>
            <a:spLocks noGrp="1"/>
          </p:cNvSpPr>
          <p:nvPr>
            <p:ph type="title"/>
          </p:nvPr>
        </p:nvSpPr>
        <p:spPr>
          <a:xfrm>
            <a:off x="381000" y="2895600"/>
            <a:ext cx="8229600" cy="533400"/>
          </a:xfrm>
        </p:spPr>
        <p:txBody>
          <a:bodyPr>
            <a:normAutofit fontScale="90000"/>
          </a:bodyPr>
          <a:lstStyle/>
          <a:p>
            <a:r>
              <a:rPr lang="en-US" sz="3200" dirty="0"/>
              <a:t>Why normalize the data?</a:t>
            </a:r>
          </a:p>
        </p:txBody>
      </p:sp>
      <p:sp>
        <p:nvSpPr>
          <p:cNvPr id="38" name="Title 1"/>
          <p:cNvSpPr txBox="1">
            <a:spLocks/>
          </p:cNvSpPr>
          <p:nvPr/>
        </p:nvSpPr>
        <p:spPr>
          <a:xfrm>
            <a:off x="381000" y="152400"/>
            <a:ext cx="8229600" cy="762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900" dirty="0" smtClean="0"/>
              <a:t>Why Filtering?</a:t>
            </a:r>
            <a:endParaRPr lang="en-US" sz="2900" dirty="0"/>
          </a:p>
        </p:txBody>
      </p:sp>
      <p:grpSp>
        <p:nvGrpSpPr>
          <p:cNvPr id="23" name="Group 22"/>
          <p:cNvGrpSpPr/>
          <p:nvPr/>
        </p:nvGrpSpPr>
        <p:grpSpPr>
          <a:xfrm>
            <a:off x="408772" y="838200"/>
            <a:ext cx="8582828" cy="1905000"/>
            <a:chOff x="408772" y="1143000"/>
            <a:chExt cx="8582828" cy="1905000"/>
          </a:xfrm>
        </p:grpSpPr>
        <p:grpSp>
          <p:nvGrpSpPr>
            <p:cNvPr id="2049" name="Group 2048"/>
            <p:cNvGrpSpPr/>
            <p:nvPr/>
          </p:nvGrpSpPr>
          <p:grpSpPr>
            <a:xfrm>
              <a:off x="408772" y="1143000"/>
              <a:ext cx="8582828" cy="1905000"/>
              <a:chOff x="54605" y="596905"/>
              <a:chExt cx="9069051" cy="2832095"/>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05" y="596905"/>
                <a:ext cx="9069051" cy="2555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 name="TextBox 2047"/>
              <p:cNvSpPr txBox="1"/>
              <p:nvPr/>
            </p:nvSpPr>
            <p:spPr>
              <a:xfrm>
                <a:off x="4279336" y="3152001"/>
                <a:ext cx="965714" cy="276999"/>
              </a:xfrm>
              <a:prstGeom prst="rect">
                <a:avLst/>
              </a:prstGeom>
              <a:noFill/>
            </p:spPr>
            <p:txBody>
              <a:bodyPr wrap="none" rtlCol="0">
                <a:spAutoFit/>
              </a:bodyPr>
              <a:lstStyle/>
              <a:p>
                <a:r>
                  <a:rPr lang="en-US" sz="1200" b="1" dirty="0" smtClean="0"/>
                  <a:t>Read counts</a:t>
                </a:r>
                <a:endParaRPr lang="en-US" sz="1200" b="1" dirty="0"/>
              </a:p>
            </p:txBody>
          </p:sp>
        </p:grpSp>
        <p:sp>
          <p:nvSpPr>
            <p:cNvPr id="3" name="TextBox 2"/>
            <p:cNvSpPr txBox="1"/>
            <p:nvPr/>
          </p:nvSpPr>
          <p:spPr>
            <a:xfrm>
              <a:off x="8153400" y="2133600"/>
              <a:ext cx="256802" cy="261610"/>
            </a:xfrm>
            <a:prstGeom prst="rect">
              <a:avLst/>
            </a:prstGeom>
            <a:noFill/>
          </p:spPr>
          <p:txBody>
            <a:bodyPr wrap="none" rtlCol="0">
              <a:spAutoFit/>
            </a:bodyPr>
            <a:lstStyle/>
            <a:p>
              <a:r>
                <a:rPr lang="en-US" sz="1100" dirty="0" smtClean="0"/>
                <a:t>4</a:t>
              </a:r>
              <a:endParaRPr lang="en-US" sz="1100" dirty="0"/>
            </a:p>
          </p:txBody>
        </p:sp>
      </p:grpSp>
      <p:sp>
        <p:nvSpPr>
          <p:cNvPr id="41" name="Content Placeholder 2"/>
          <p:cNvSpPr txBox="1">
            <a:spLocks/>
          </p:cNvSpPr>
          <p:nvPr/>
        </p:nvSpPr>
        <p:spPr>
          <a:xfrm>
            <a:off x="228600" y="4876800"/>
            <a:ext cx="8229600" cy="144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smtClean="0"/>
              <a:t>Normalization is a process designed to identify and correct technical biases removing the least possible biological signal. This step is technology and platform-dependent.</a:t>
            </a:r>
            <a:endParaRPr lang="en-US" sz="2400" dirty="0"/>
          </a:p>
        </p:txBody>
      </p:sp>
    </p:spTree>
    <p:extLst>
      <p:ext uri="{BB962C8B-B14F-4D97-AF65-F5344CB8AC3E}">
        <p14:creationId xmlns:p14="http://schemas.microsoft.com/office/powerpoint/2010/main" val="168961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uild="p"/>
      <p:bldP spid="36" grpId="0"/>
      <p:bldP spid="37"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304800"/>
            <a:ext cx="4114800" cy="1143000"/>
          </a:xfrm>
        </p:spPr>
        <p:txBody>
          <a:bodyPr>
            <a:normAutofit/>
          </a:bodyPr>
          <a:lstStyle/>
          <a:p>
            <a:pPr algn="l"/>
            <a:r>
              <a:rPr lang="en-US" sz="3200" dirty="0" smtClean="0"/>
              <a:t>Normalization methods</a:t>
            </a:r>
            <a:endParaRPr lang="en-US" sz="3200" dirty="0"/>
          </a:p>
        </p:txBody>
      </p:sp>
      <p:sp>
        <p:nvSpPr>
          <p:cNvPr id="3" name="Content Placeholder 2"/>
          <p:cNvSpPr>
            <a:spLocks noGrp="1"/>
          </p:cNvSpPr>
          <p:nvPr>
            <p:ph idx="1"/>
          </p:nvPr>
        </p:nvSpPr>
        <p:spPr>
          <a:xfrm>
            <a:off x="457200" y="1524000"/>
            <a:ext cx="8229600" cy="2362200"/>
          </a:xfrm>
        </p:spPr>
        <p:txBody>
          <a:bodyPr>
            <a:normAutofit/>
          </a:bodyPr>
          <a:lstStyle/>
          <a:p>
            <a:r>
              <a:rPr lang="en-US" sz="2400" dirty="0" smtClean="0"/>
              <a:t>Methods based on distribution adjustment</a:t>
            </a:r>
          </a:p>
          <a:p>
            <a:pPr marL="0" indent="0">
              <a:buNone/>
            </a:pPr>
            <a:r>
              <a:rPr lang="en-US" sz="1800" dirty="0" smtClean="0"/>
              <a:t>Assumption : read counts are proportional to expression level and sequencing depth</a:t>
            </a:r>
          </a:p>
          <a:p>
            <a:pPr>
              <a:buFontTx/>
              <a:buChar char="-"/>
            </a:pPr>
            <a:r>
              <a:rPr lang="en-US" sz="1800" dirty="0" smtClean="0"/>
              <a:t>Total number of reads: TC (Marioni </a:t>
            </a:r>
            <a:r>
              <a:rPr lang="en-US" sz="1800" i="1" dirty="0" smtClean="0"/>
              <a:t>et al</a:t>
            </a:r>
            <a:r>
              <a:rPr lang="en-US" sz="1800" dirty="0" smtClean="0"/>
              <a:t>. 2008)</a:t>
            </a:r>
          </a:p>
          <a:p>
            <a:pPr>
              <a:buFontTx/>
              <a:buChar char="-"/>
            </a:pPr>
            <a:r>
              <a:rPr lang="en-US" sz="1800" dirty="0" smtClean="0"/>
              <a:t>Quantile: Q (Robinson and Smyth 2008)</a:t>
            </a:r>
          </a:p>
          <a:p>
            <a:pPr>
              <a:buFontTx/>
              <a:buChar char="-"/>
            </a:pPr>
            <a:r>
              <a:rPr lang="en-US" sz="1800" dirty="0" smtClean="0"/>
              <a:t>Upper Quartile: UQ (Bullard </a:t>
            </a:r>
            <a:r>
              <a:rPr lang="en-US" sz="1800" i="1" dirty="0" smtClean="0"/>
              <a:t>et al</a:t>
            </a:r>
            <a:r>
              <a:rPr lang="en-US" sz="1800" dirty="0" smtClean="0"/>
              <a:t>. 2010)</a:t>
            </a:r>
          </a:p>
          <a:p>
            <a:pPr>
              <a:buFontTx/>
              <a:buChar char="-"/>
            </a:pPr>
            <a:r>
              <a:rPr lang="en-US" sz="1800" dirty="0" smtClean="0"/>
              <a:t>Median          </a:t>
            </a:r>
          </a:p>
        </p:txBody>
      </p:sp>
      <p:sp>
        <p:nvSpPr>
          <p:cNvPr id="4" name="Content Placeholder 2"/>
          <p:cNvSpPr txBox="1">
            <a:spLocks/>
          </p:cNvSpPr>
          <p:nvPr/>
        </p:nvSpPr>
        <p:spPr>
          <a:xfrm>
            <a:off x="457200" y="3810000"/>
            <a:ext cx="8229600" cy="914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smtClean="0"/>
              <a:t>Method taking gene length into account</a:t>
            </a:r>
          </a:p>
          <a:p>
            <a:pPr>
              <a:buFontTx/>
              <a:buChar char="-"/>
            </a:pPr>
            <a:r>
              <a:rPr lang="en-US" sz="1800" dirty="0" smtClean="0"/>
              <a:t>Reads Per </a:t>
            </a:r>
            <a:r>
              <a:rPr lang="en-US" sz="1800" dirty="0" err="1" smtClean="0"/>
              <a:t>KiloBase</a:t>
            </a:r>
            <a:r>
              <a:rPr lang="en-US" sz="1800" dirty="0" smtClean="0"/>
              <a:t> Per Million Mapped: RPKM (</a:t>
            </a:r>
            <a:r>
              <a:rPr lang="en-US" sz="1800" dirty="0" err="1" smtClean="0"/>
              <a:t>Mortazavi</a:t>
            </a:r>
            <a:r>
              <a:rPr lang="en-US" sz="1800" dirty="0" smtClean="0"/>
              <a:t> et al. 2008)</a:t>
            </a:r>
            <a:endParaRPr lang="en-US" sz="1800" dirty="0"/>
          </a:p>
        </p:txBody>
      </p:sp>
      <p:sp>
        <p:nvSpPr>
          <p:cNvPr id="5" name="Content Placeholder 2"/>
          <p:cNvSpPr txBox="1">
            <a:spLocks/>
          </p:cNvSpPr>
          <p:nvPr/>
        </p:nvSpPr>
        <p:spPr>
          <a:xfrm>
            <a:off x="466458" y="4800600"/>
            <a:ext cx="8229600" cy="1371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smtClean="0"/>
              <a:t>Methods based on the effective library size concept</a:t>
            </a:r>
          </a:p>
          <a:p>
            <a:pPr marL="0" indent="0">
              <a:buFont typeface="Arial" panose="020B0604020202020204" pitchFamily="34" charset="0"/>
              <a:buNone/>
            </a:pPr>
            <a:r>
              <a:rPr lang="en-US" sz="1800" dirty="0" smtClean="0"/>
              <a:t>-     Trimmed Mean of M-values: TMM (Robinson et al. 2010)</a:t>
            </a:r>
          </a:p>
          <a:p>
            <a:pPr marL="0" indent="0">
              <a:buFont typeface="Arial" panose="020B0604020202020204" pitchFamily="34" charset="0"/>
              <a:buNone/>
            </a:pPr>
            <a:r>
              <a:rPr lang="en-US" sz="1800" dirty="0" smtClean="0"/>
              <a:t>-     </a:t>
            </a:r>
            <a:r>
              <a:rPr lang="en-US" sz="1800" dirty="0" err="1" smtClean="0"/>
              <a:t>DESeq</a:t>
            </a:r>
            <a:r>
              <a:rPr lang="en-US" sz="1800" dirty="0" smtClean="0"/>
              <a:t>: (Anders and Huber 2010) </a:t>
            </a:r>
            <a:endParaRPr lang="en-US" sz="1800" dirty="0"/>
          </a:p>
        </p:txBody>
      </p:sp>
    </p:spTree>
    <p:extLst>
      <p:ext uri="{BB962C8B-B14F-4D97-AF65-F5344CB8AC3E}">
        <p14:creationId xmlns:p14="http://schemas.microsoft.com/office/powerpoint/2010/main" val="820964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81000" y="864182"/>
            <a:ext cx="8153402" cy="5689018"/>
            <a:chOff x="378716" y="591276"/>
            <a:chExt cx="6115050" cy="7223996"/>
          </a:xfrm>
        </p:grpSpPr>
        <p:sp>
          <p:nvSpPr>
            <p:cNvPr id="53" name="Rectangle 52"/>
            <p:cNvSpPr/>
            <p:nvPr/>
          </p:nvSpPr>
          <p:spPr>
            <a:xfrm>
              <a:off x="3400493" y="3300553"/>
              <a:ext cx="3093273" cy="4514719"/>
            </a:xfrm>
            <a:prstGeom prst="rect">
              <a:avLst/>
            </a:prstGeom>
            <a:noFill/>
            <a:ln w="44450">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3571942" y="4448139"/>
              <a:ext cx="2686049" cy="3243798"/>
            </a:xfrm>
            <a:prstGeom prst="rect">
              <a:avLst/>
            </a:prstGeom>
            <a:noFill/>
            <a:ln w="25400">
              <a:solidFill>
                <a:schemeClr val="tx1"/>
              </a:solidFill>
            </a:ln>
          </p:spPr>
          <p:txBody>
            <a:bodyPr wrap="square" rtlCol="0">
              <a:spAutoFit/>
            </a:bodyPr>
            <a:lstStyle/>
            <a:p>
              <a:r>
                <a:rPr lang="en-US" sz="1400" dirty="0" smtClean="0"/>
                <a:t>Normalize data</a:t>
              </a:r>
            </a:p>
            <a:p>
              <a:pPr marL="285750" indent="-285750">
                <a:buFontTx/>
                <a:buChar char="-"/>
              </a:pPr>
              <a:r>
                <a:rPr lang="en-US" sz="1200" dirty="0" smtClean="0"/>
                <a:t>Total counts (TC)</a:t>
              </a:r>
            </a:p>
            <a:p>
              <a:pPr marL="285750" indent="-285750">
                <a:buFontTx/>
                <a:buChar char="-"/>
              </a:pPr>
              <a:r>
                <a:rPr lang="en-US" sz="1200" dirty="0" smtClean="0"/>
                <a:t>Upper quartile (UQ)</a:t>
              </a:r>
            </a:p>
            <a:p>
              <a:pPr marL="285750" indent="-285750">
                <a:buFontTx/>
                <a:buChar char="-"/>
              </a:pPr>
              <a:r>
                <a:rPr lang="en-US" sz="1200" dirty="0" smtClean="0"/>
                <a:t>Median (Med)</a:t>
              </a:r>
            </a:p>
            <a:p>
              <a:pPr marL="285750" indent="-285750">
                <a:buFontTx/>
                <a:buChar char="-"/>
              </a:pPr>
              <a:r>
                <a:rPr lang="en-US" sz="1200" dirty="0" err="1" smtClean="0"/>
                <a:t>Quantile</a:t>
              </a:r>
              <a:r>
                <a:rPr lang="en-US" sz="1200" dirty="0" smtClean="0"/>
                <a:t> (Q)</a:t>
              </a:r>
            </a:p>
            <a:p>
              <a:pPr marL="285750" indent="-285750">
                <a:buFontTx/>
                <a:buChar char="-"/>
              </a:pPr>
              <a:r>
                <a:rPr lang="en-US" sz="1200" dirty="0" smtClean="0"/>
                <a:t>Reads /</a:t>
              </a:r>
              <a:r>
                <a:rPr lang="en-US" sz="1200" dirty="0" err="1" smtClean="0"/>
                <a:t>kilobase</a:t>
              </a:r>
              <a:r>
                <a:rPr lang="en-US" sz="1200" dirty="0" smtClean="0"/>
                <a:t> of million mapped (RPKM)</a:t>
              </a:r>
            </a:p>
            <a:p>
              <a:pPr marL="285750" indent="-285750">
                <a:buFontTx/>
                <a:buChar char="-"/>
              </a:pPr>
              <a:r>
                <a:rPr lang="en-US" sz="1200" dirty="0" smtClean="0"/>
                <a:t>Trimmed Mean of M-values (TMM)</a:t>
              </a:r>
            </a:p>
            <a:p>
              <a:pPr marL="285750" indent="-285750">
                <a:buFontTx/>
                <a:buChar char="-"/>
              </a:pPr>
              <a:r>
                <a:rPr lang="en-US" sz="1200" dirty="0" err="1" smtClean="0"/>
                <a:t>DESeq</a:t>
              </a:r>
              <a:r>
                <a:rPr lang="en-US" sz="1200" dirty="0" smtClean="0"/>
                <a:t> normalization</a:t>
              </a:r>
            </a:p>
            <a:p>
              <a:pPr marL="285750" indent="-285750">
                <a:buFontTx/>
                <a:buChar char="-"/>
              </a:pPr>
              <a:r>
                <a:rPr lang="en-US" sz="1200" dirty="0" smtClean="0"/>
                <a:t>Raw counts (RC)</a:t>
              </a:r>
            </a:p>
            <a:p>
              <a:r>
                <a:rPr lang="en-US" sz="1400" dirty="0"/>
                <a:t>Estimate </a:t>
              </a:r>
              <a:r>
                <a:rPr lang="en-US" sz="1400" dirty="0" smtClean="0"/>
                <a:t>distribution parameter</a:t>
              </a:r>
              <a:endParaRPr lang="en-US" sz="1400" baseline="-25000" dirty="0"/>
            </a:p>
            <a:p>
              <a:pPr marL="171450" indent="-171450">
                <a:buFontTx/>
                <a:buChar char="-"/>
              </a:pPr>
              <a:r>
                <a:rPr lang="en-US" sz="1200" dirty="0"/>
                <a:t>Estimate dispersion for negative binomial</a:t>
              </a:r>
            </a:p>
            <a:p>
              <a:r>
                <a:rPr lang="en-US" sz="1200" dirty="0"/>
                <a:t>     distribution (</a:t>
              </a:r>
              <a:r>
                <a:rPr lang="en-US" sz="1200" dirty="0" err="1"/>
                <a:t>DESeq</a:t>
              </a:r>
              <a:r>
                <a:rPr lang="en-US" sz="1200" dirty="0"/>
                <a:t>/</a:t>
              </a:r>
              <a:r>
                <a:rPr lang="en-US" sz="1200" dirty="0" err="1"/>
                <a:t>edgeR</a:t>
              </a:r>
              <a:r>
                <a:rPr lang="en-US" sz="1200" dirty="0"/>
                <a:t> packages)</a:t>
              </a:r>
            </a:p>
            <a:p>
              <a:r>
                <a:rPr lang="en-US" sz="1200" dirty="0"/>
                <a:t>-    Calculate log</a:t>
              </a:r>
              <a:r>
                <a:rPr lang="en-US" sz="1200" baseline="-25000" dirty="0"/>
                <a:t>2</a:t>
              </a:r>
              <a:r>
                <a:rPr lang="en-US" sz="1200" dirty="0"/>
                <a:t> for normal distribution</a:t>
              </a:r>
            </a:p>
          </p:txBody>
        </p:sp>
        <p:grpSp>
          <p:nvGrpSpPr>
            <p:cNvPr id="2" name="Group 1"/>
            <p:cNvGrpSpPr/>
            <p:nvPr/>
          </p:nvGrpSpPr>
          <p:grpSpPr>
            <a:xfrm>
              <a:off x="378716" y="591276"/>
              <a:ext cx="5879276" cy="7223996"/>
              <a:chOff x="378716" y="591276"/>
              <a:chExt cx="5879276" cy="7223996"/>
            </a:xfrm>
          </p:grpSpPr>
          <p:sp>
            <p:nvSpPr>
              <p:cNvPr id="7" name="TextBox 6"/>
              <p:cNvSpPr txBox="1"/>
              <p:nvPr/>
            </p:nvSpPr>
            <p:spPr>
              <a:xfrm>
                <a:off x="435867" y="3640948"/>
                <a:ext cx="2686048" cy="3087471"/>
              </a:xfrm>
              <a:prstGeom prst="rect">
                <a:avLst/>
              </a:prstGeom>
              <a:noFill/>
              <a:ln w="25400">
                <a:solidFill>
                  <a:schemeClr val="tx1"/>
                </a:solidFill>
              </a:ln>
            </p:spPr>
            <p:txBody>
              <a:bodyPr wrap="square" rtlCol="0">
                <a:spAutoFit/>
              </a:bodyPr>
              <a:lstStyle/>
              <a:p>
                <a:r>
                  <a:rPr lang="en-US" sz="1400" dirty="0" smtClean="0"/>
                  <a:t>Normalize data</a:t>
                </a:r>
              </a:p>
              <a:p>
                <a:pPr marL="285750" indent="-285750">
                  <a:buFontTx/>
                  <a:buChar char="-"/>
                </a:pPr>
                <a:r>
                  <a:rPr lang="en-US" sz="1100" dirty="0" smtClean="0"/>
                  <a:t>Total counts (TC)</a:t>
                </a:r>
              </a:p>
              <a:p>
                <a:pPr marL="285750" indent="-285750">
                  <a:buFontTx/>
                  <a:buChar char="-"/>
                </a:pPr>
                <a:r>
                  <a:rPr lang="en-US" sz="1100" dirty="0" smtClean="0"/>
                  <a:t>Upper quartile (UQ)</a:t>
                </a:r>
              </a:p>
              <a:p>
                <a:pPr marL="285750" indent="-285750">
                  <a:buFontTx/>
                  <a:buChar char="-"/>
                </a:pPr>
                <a:r>
                  <a:rPr lang="en-US" sz="1100" dirty="0" smtClean="0"/>
                  <a:t>Median (Med)</a:t>
                </a:r>
              </a:p>
              <a:p>
                <a:pPr marL="285750" indent="-285750">
                  <a:buFontTx/>
                  <a:buChar char="-"/>
                </a:pPr>
                <a:r>
                  <a:rPr lang="en-US" sz="1100" dirty="0" err="1" smtClean="0"/>
                  <a:t>Quantile</a:t>
                </a:r>
                <a:r>
                  <a:rPr lang="en-US" sz="1100" dirty="0" smtClean="0"/>
                  <a:t> (Q)</a:t>
                </a:r>
              </a:p>
              <a:p>
                <a:pPr marL="285750" indent="-285750">
                  <a:buFontTx/>
                  <a:buChar char="-"/>
                </a:pPr>
                <a:r>
                  <a:rPr lang="en-US" sz="1100" dirty="0" smtClean="0"/>
                  <a:t>Reads /</a:t>
                </a:r>
                <a:r>
                  <a:rPr lang="en-US" sz="1100" dirty="0" err="1" smtClean="0"/>
                  <a:t>kilobase</a:t>
                </a:r>
                <a:r>
                  <a:rPr lang="en-US" sz="1100" dirty="0" smtClean="0"/>
                  <a:t> of million mapped (RPKM)</a:t>
                </a:r>
              </a:p>
              <a:p>
                <a:pPr marL="285750" indent="-285750">
                  <a:buFontTx/>
                  <a:buChar char="-"/>
                </a:pPr>
                <a:r>
                  <a:rPr lang="en-US" sz="1100" dirty="0" smtClean="0"/>
                  <a:t>Trimmed Mean of M-values (TMM)</a:t>
                </a:r>
              </a:p>
              <a:p>
                <a:pPr marL="285750" indent="-285750">
                  <a:buFontTx/>
                  <a:buChar char="-"/>
                </a:pPr>
                <a:r>
                  <a:rPr lang="en-US" sz="1100" dirty="0" err="1" smtClean="0"/>
                  <a:t>DESeq</a:t>
                </a:r>
                <a:r>
                  <a:rPr lang="en-US" sz="1100" dirty="0" smtClean="0"/>
                  <a:t> normalization</a:t>
                </a:r>
              </a:p>
              <a:p>
                <a:pPr marL="285750" indent="-285750">
                  <a:buFontTx/>
                  <a:buChar char="-"/>
                </a:pPr>
                <a:r>
                  <a:rPr lang="en-US" sz="1100" dirty="0" smtClean="0"/>
                  <a:t>Raw counts (RC)</a:t>
                </a:r>
              </a:p>
              <a:p>
                <a:r>
                  <a:rPr lang="en-US" sz="1400" dirty="0" smtClean="0"/>
                  <a:t>Estimate distribution parameter</a:t>
                </a:r>
                <a:endParaRPr lang="en-US" sz="1400" baseline="-25000" dirty="0" smtClean="0"/>
              </a:p>
              <a:p>
                <a:pPr marL="171450" indent="-171450">
                  <a:buFontTx/>
                  <a:buChar char="-"/>
                </a:pPr>
                <a:r>
                  <a:rPr lang="en-US" sz="1200" dirty="0" smtClean="0"/>
                  <a:t>Estimate dispersion for negative binomial</a:t>
                </a:r>
              </a:p>
              <a:p>
                <a:r>
                  <a:rPr lang="en-US" sz="1200" dirty="0"/>
                  <a:t> </a:t>
                </a:r>
                <a:r>
                  <a:rPr lang="en-US" sz="1200" dirty="0" smtClean="0"/>
                  <a:t>    distribution (</a:t>
                </a:r>
                <a:r>
                  <a:rPr lang="en-US" sz="1200" dirty="0" err="1" smtClean="0"/>
                  <a:t>DESeq</a:t>
                </a:r>
                <a:r>
                  <a:rPr lang="en-US" sz="1200" dirty="0" smtClean="0"/>
                  <a:t>/</a:t>
                </a:r>
                <a:r>
                  <a:rPr lang="en-US" sz="1200" dirty="0" err="1" smtClean="0"/>
                  <a:t>edgeR</a:t>
                </a:r>
                <a:r>
                  <a:rPr lang="en-US" sz="1200" dirty="0" smtClean="0"/>
                  <a:t> packages)</a:t>
                </a:r>
              </a:p>
              <a:p>
                <a:r>
                  <a:rPr lang="en-US" sz="1200" dirty="0" smtClean="0"/>
                  <a:t>-    Calculate log</a:t>
                </a:r>
                <a:r>
                  <a:rPr lang="en-US" sz="1200" baseline="-25000" dirty="0" smtClean="0"/>
                  <a:t>2</a:t>
                </a:r>
                <a:r>
                  <a:rPr lang="en-US" sz="1200" dirty="0" smtClean="0"/>
                  <a:t> for normal distribution</a:t>
                </a:r>
              </a:p>
            </p:txBody>
          </p:sp>
          <p:sp>
            <p:nvSpPr>
              <p:cNvPr id="9" name="TextBox 8"/>
              <p:cNvSpPr txBox="1"/>
              <p:nvPr/>
            </p:nvSpPr>
            <p:spPr>
              <a:xfrm>
                <a:off x="435867" y="6783906"/>
                <a:ext cx="2686045" cy="859801"/>
              </a:xfrm>
              <a:prstGeom prst="rect">
                <a:avLst/>
              </a:prstGeom>
              <a:noFill/>
              <a:ln w="25400">
                <a:solidFill>
                  <a:schemeClr val="tx1"/>
                </a:solidFill>
              </a:ln>
            </p:spPr>
            <p:txBody>
              <a:bodyPr wrap="square" rtlCol="0">
                <a:spAutoFit/>
              </a:bodyPr>
              <a:lstStyle/>
              <a:p>
                <a:r>
                  <a:rPr lang="en-US" sz="1400" dirty="0" smtClean="0"/>
                  <a:t>Filter data</a:t>
                </a:r>
              </a:p>
              <a:p>
                <a:pPr marL="171450" indent="-171450">
                  <a:buFontTx/>
                  <a:buChar char="-"/>
                </a:pPr>
                <a:r>
                  <a:rPr lang="en-US" sz="1200" dirty="0" smtClean="0"/>
                  <a:t>Eliminate genes with reads from all flies</a:t>
                </a:r>
                <a:endParaRPr lang="en-US" sz="1200" dirty="0"/>
              </a:p>
              <a:p>
                <a:r>
                  <a:rPr lang="en-US" sz="1200" dirty="0"/>
                  <a:t> </a:t>
                </a:r>
                <a:r>
                  <a:rPr lang="en-US" sz="1200" dirty="0" smtClean="0"/>
                  <a:t>    below low expression threshold</a:t>
                </a:r>
              </a:p>
            </p:txBody>
          </p:sp>
          <p:sp>
            <p:nvSpPr>
              <p:cNvPr id="32" name="TextBox 31"/>
              <p:cNvSpPr txBox="1"/>
              <p:nvPr/>
            </p:nvSpPr>
            <p:spPr>
              <a:xfrm>
                <a:off x="2594209" y="591276"/>
                <a:ext cx="1415821" cy="429901"/>
              </a:xfrm>
              <a:prstGeom prst="rect">
                <a:avLst/>
              </a:prstGeom>
              <a:noFill/>
              <a:ln w="25400">
                <a:solidFill>
                  <a:schemeClr val="tx1"/>
                </a:solidFill>
              </a:ln>
            </p:spPr>
            <p:txBody>
              <a:bodyPr wrap="none" rtlCol="0">
                <a:spAutoFit/>
              </a:bodyPr>
              <a:lstStyle/>
              <a:p>
                <a:r>
                  <a:rPr lang="en-US" sz="1600" dirty="0" smtClean="0"/>
                  <a:t>Raw sequence reads</a:t>
                </a:r>
                <a:endParaRPr lang="en-US" sz="1600" dirty="0"/>
              </a:p>
            </p:txBody>
          </p:sp>
          <p:cxnSp>
            <p:nvCxnSpPr>
              <p:cNvPr id="34" name="Straight Arrow Connector 33"/>
              <p:cNvCxnSpPr/>
              <p:nvPr/>
            </p:nvCxnSpPr>
            <p:spPr>
              <a:xfrm flipH="1">
                <a:off x="3350515" y="1021177"/>
                <a:ext cx="6562" cy="247418"/>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2048961" y="1277239"/>
                <a:ext cx="2504531" cy="1289703"/>
              </a:xfrm>
              <a:prstGeom prst="rect">
                <a:avLst/>
              </a:prstGeom>
              <a:noFill/>
              <a:ln w="25400">
                <a:solidFill>
                  <a:schemeClr val="tx1"/>
                </a:solidFill>
              </a:ln>
            </p:spPr>
            <p:txBody>
              <a:bodyPr wrap="none" rtlCol="0">
                <a:spAutoFit/>
              </a:bodyPr>
              <a:lstStyle/>
              <a:p>
                <a:r>
                  <a:rPr lang="en-US" sz="1600" dirty="0" smtClean="0"/>
                  <a:t>Refine raw data</a:t>
                </a:r>
              </a:p>
              <a:p>
                <a:pPr marL="285750" indent="-285750">
                  <a:buFontTx/>
                  <a:buChar char="-"/>
                </a:pPr>
                <a:r>
                  <a:rPr lang="en-US" sz="1100" dirty="0" smtClean="0"/>
                  <a:t>Verify at least 2.5 M unique mapped reads per fly</a:t>
                </a:r>
              </a:p>
              <a:p>
                <a:pPr marL="285750" indent="-285750">
                  <a:buFontTx/>
                  <a:buChar char="-"/>
                </a:pPr>
                <a:r>
                  <a:rPr lang="en-US" sz="1100" dirty="0" smtClean="0"/>
                  <a:t>Verify genotype of each fly</a:t>
                </a:r>
              </a:p>
              <a:p>
                <a:pPr marL="285750" indent="-285750">
                  <a:buFontTx/>
                  <a:buChar char="-"/>
                </a:pPr>
                <a:r>
                  <a:rPr lang="en-US" sz="1100" dirty="0" smtClean="0"/>
                  <a:t>Verify sex of each fly</a:t>
                </a:r>
              </a:p>
              <a:p>
                <a:pPr marL="285750" indent="-285750">
                  <a:buFontTx/>
                  <a:buChar char="-"/>
                </a:pPr>
                <a:r>
                  <a:rPr lang="en-US" sz="1100" dirty="0" smtClean="0"/>
                  <a:t>Eliminate genes having zero read counts in all flies</a:t>
                </a:r>
              </a:p>
            </p:txBody>
          </p:sp>
          <p:sp>
            <p:nvSpPr>
              <p:cNvPr id="46" name="Rectangle 45"/>
              <p:cNvSpPr/>
              <p:nvPr/>
            </p:nvSpPr>
            <p:spPr>
              <a:xfrm>
                <a:off x="378716" y="3300553"/>
                <a:ext cx="3017489" cy="4514719"/>
              </a:xfrm>
              <a:prstGeom prst="rect">
                <a:avLst/>
              </a:prstGeom>
              <a:noFill/>
              <a:ln w="444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47" name="TextBox 46"/>
              <p:cNvSpPr txBox="1"/>
              <p:nvPr/>
            </p:nvSpPr>
            <p:spPr>
              <a:xfrm>
                <a:off x="1192918" y="3257690"/>
                <a:ext cx="880001" cy="429901"/>
              </a:xfrm>
              <a:prstGeom prst="rect">
                <a:avLst/>
              </a:prstGeom>
              <a:noFill/>
            </p:spPr>
            <p:txBody>
              <a:bodyPr wrap="none" rtlCol="0">
                <a:spAutoFit/>
              </a:bodyPr>
              <a:lstStyle/>
              <a:p>
                <a:r>
                  <a:rPr lang="en-US" sz="1600" b="1" dirty="0" smtClean="0"/>
                  <a:t>Workflow 1</a:t>
                </a:r>
                <a:endParaRPr lang="en-US" sz="1600" b="1" dirty="0"/>
              </a:p>
            </p:txBody>
          </p:sp>
          <p:cxnSp>
            <p:nvCxnSpPr>
              <p:cNvPr id="55" name="Straight Arrow Connector 54"/>
              <p:cNvCxnSpPr>
                <a:stCxn id="45" idx="2"/>
              </p:cNvCxnSpPr>
              <p:nvPr/>
            </p:nvCxnSpPr>
            <p:spPr>
              <a:xfrm flipH="1">
                <a:off x="2447340" y="2566942"/>
                <a:ext cx="853887" cy="733610"/>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45" idx="2"/>
              </p:cNvCxnSpPr>
              <p:nvPr/>
            </p:nvCxnSpPr>
            <p:spPr>
              <a:xfrm>
                <a:off x="3301227" y="2566942"/>
                <a:ext cx="934317" cy="733610"/>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4523484" y="3257690"/>
                <a:ext cx="880001" cy="429901"/>
              </a:xfrm>
              <a:prstGeom prst="rect">
                <a:avLst/>
              </a:prstGeom>
              <a:noFill/>
            </p:spPr>
            <p:txBody>
              <a:bodyPr wrap="none" rtlCol="0">
                <a:spAutoFit/>
              </a:bodyPr>
              <a:lstStyle/>
              <a:p>
                <a:r>
                  <a:rPr lang="en-US" sz="1600" b="1" dirty="0" smtClean="0"/>
                  <a:t>Workflow 2</a:t>
                </a:r>
                <a:endParaRPr lang="en-US" sz="1600" b="1" dirty="0"/>
              </a:p>
            </p:txBody>
          </p:sp>
          <p:sp>
            <p:nvSpPr>
              <p:cNvPr id="59" name="TextBox 58"/>
              <p:cNvSpPr txBox="1"/>
              <p:nvPr/>
            </p:nvSpPr>
            <p:spPr>
              <a:xfrm>
                <a:off x="3571942" y="3640950"/>
                <a:ext cx="2686050" cy="820720"/>
              </a:xfrm>
              <a:prstGeom prst="rect">
                <a:avLst/>
              </a:prstGeom>
              <a:noFill/>
              <a:ln w="25400">
                <a:solidFill>
                  <a:schemeClr val="tx1"/>
                </a:solidFill>
              </a:ln>
            </p:spPr>
            <p:txBody>
              <a:bodyPr wrap="square" rtlCol="0">
                <a:spAutoFit/>
              </a:bodyPr>
              <a:lstStyle/>
              <a:p>
                <a:r>
                  <a:rPr lang="en-US" sz="1400" dirty="0" smtClean="0"/>
                  <a:t>Filter data</a:t>
                </a:r>
              </a:p>
              <a:p>
                <a:r>
                  <a:rPr lang="en-US" sz="1100" dirty="0" smtClean="0"/>
                  <a:t>-Eliminate genes with reads from all flies</a:t>
                </a:r>
              </a:p>
              <a:p>
                <a:r>
                  <a:rPr lang="en-US" sz="1100" dirty="0"/>
                  <a:t> </a:t>
                </a:r>
                <a:r>
                  <a:rPr lang="en-US" sz="1100" dirty="0" smtClean="0"/>
                  <a:t>  below low expression threshold</a:t>
                </a:r>
                <a:endParaRPr lang="en-US" sz="1100" dirty="0"/>
              </a:p>
            </p:txBody>
          </p:sp>
        </p:grpSp>
      </p:grpSp>
      <p:sp>
        <p:nvSpPr>
          <p:cNvPr id="17" name="TextBox 16"/>
          <p:cNvSpPr txBox="1"/>
          <p:nvPr/>
        </p:nvSpPr>
        <p:spPr>
          <a:xfrm>
            <a:off x="2752440" y="76200"/>
            <a:ext cx="3382722" cy="584775"/>
          </a:xfrm>
          <a:prstGeom prst="rect">
            <a:avLst/>
          </a:prstGeom>
          <a:noFill/>
        </p:spPr>
        <p:txBody>
          <a:bodyPr wrap="none" rtlCol="0">
            <a:spAutoFit/>
          </a:bodyPr>
          <a:lstStyle/>
          <a:p>
            <a:pPr algn="ctr"/>
            <a:r>
              <a:rPr lang="en-US" sz="3200" dirty="0" smtClean="0"/>
              <a:t>Data preprocessing</a:t>
            </a:r>
            <a:endParaRPr lang="en-US" sz="3200" dirty="0"/>
          </a:p>
        </p:txBody>
      </p:sp>
      <p:sp>
        <p:nvSpPr>
          <p:cNvPr id="18" name="Rectangle 17"/>
          <p:cNvSpPr/>
          <p:nvPr/>
        </p:nvSpPr>
        <p:spPr>
          <a:xfrm>
            <a:off x="189479" y="2743200"/>
            <a:ext cx="8573521" cy="3962400"/>
          </a:xfrm>
          <a:prstGeom prst="rect">
            <a:avLst/>
          </a:prstGeom>
          <a:noFill/>
          <a:ln>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27902953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p:cNvGrpSpPr/>
          <p:nvPr/>
        </p:nvGrpSpPr>
        <p:grpSpPr>
          <a:xfrm>
            <a:off x="152399" y="0"/>
            <a:ext cx="8915401" cy="6633864"/>
            <a:chOff x="152399" y="0"/>
            <a:chExt cx="8915401" cy="6633864"/>
          </a:xfrm>
        </p:grpSpPr>
        <p:sp>
          <p:nvSpPr>
            <p:cNvPr id="4" name="TextBox 3"/>
            <p:cNvSpPr txBox="1"/>
            <p:nvPr/>
          </p:nvSpPr>
          <p:spPr>
            <a:xfrm>
              <a:off x="4038600" y="0"/>
              <a:ext cx="1095172" cy="369332"/>
            </a:xfrm>
            <a:prstGeom prst="rect">
              <a:avLst/>
            </a:prstGeom>
            <a:noFill/>
          </p:spPr>
          <p:txBody>
            <a:bodyPr wrap="none" rtlCol="0">
              <a:spAutoFit/>
            </a:bodyPr>
            <a:lstStyle/>
            <a:p>
              <a:r>
                <a:rPr lang="en-US" sz="1200" b="1" dirty="0" smtClean="0"/>
                <a:t>Line: RAL 630</a:t>
              </a:r>
              <a:r>
                <a:rPr lang="en-US" dirty="0" smtClean="0"/>
                <a:t> </a:t>
              </a:r>
              <a:endParaRPr lang="en-US" dirty="0"/>
            </a:p>
          </p:txBody>
        </p:sp>
        <p:grpSp>
          <p:nvGrpSpPr>
            <p:cNvPr id="5" name="Group 4"/>
            <p:cNvGrpSpPr/>
            <p:nvPr/>
          </p:nvGrpSpPr>
          <p:grpSpPr>
            <a:xfrm>
              <a:off x="152399" y="552450"/>
              <a:ext cx="8915401" cy="6081414"/>
              <a:chOff x="76199" y="552450"/>
              <a:chExt cx="9034739" cy="6081414"/>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 y="552450"/>
                <a:ext cx="9034739" cy="5924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p:cNvGrpSpPr/>
              <p:nvPr/>
            </p:nvGrpSpPr>
            <p:grpSpPr>
              <a:xfrm>
                <a:off x="838200" y="1905000"/>
                <a:ext cx="3448328" cy="233064"/>
                <a:chOff x="1065106" y="2131368"/>
                <a:chExt cx="3448328" cy="233064"/>
              </a:xfrm>
            </p:grpSpPr>
            <p:sp>
              <p:nvSpPr>
                <p:cNvPr id="7" name="TextBox 6"/>
                <p:cNvSpPr txBox="1"/>
                <p:nvPr/>
              </p:nvSpPr>
              <p:spPr>
                <a:xfrm>
                  <a:off x="1065106" y="2133600"/>
                  <a:ext cx="306494"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TC</a:t>
                  </a:r>
                  <a:endParaRPr lang="en-US" sz="900" b="1" dirty="0">
                    <a:latin typeface="Aharoni" panose="02010803020104030203" pitchFamily="2" charset="-79"/>
                    <a:cs typeface="Aharoni" panose="02010803020104030203" pitchFamily="2" charset="-79"/>
                  </a:endParaRPr>
                </a:p>
              </p:txBody>
            </p:sp>
            <p:sp>
              <p:nvSpPr>
                <p:cNvPr id="8" name="TextBox 7"/>
                <p:cNvSpPr txBox="1"/>
                <p:nvPr/>
              </p:nvSpPr>
              <p:spPr>
                <a:xfrm>
                  <a:off x="3677627" y="2133600"/>
                  <a:ext cx="511679"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RPKM</a:t>
                  </a:r>
                  <a:endParaRPr lang="en-US" sz="900" b="1" dirty="0">
                    <a:latin typeface="Aharoni" panose="02010803020104030203" pitchFamily="2" charset="-79"/>
                    <a:cs typeface="Aharoni" panose="02010803020104030203" pitchFamily="2" charset="-79"/>
                  </a:endParaRPr>
                </a:p>
              </p:txBody>
            </p:sp>
            <p:sp>
              <p:nvSpPr>
                <p:cNvPr id="9" name="TextBox 8"/>
                <p:cNvSpPr txBox="1"/>
                <p:nvPr/>
              </p:nvSpPr>
              <p:spPr>
                <a:xfrm>
                  <a:off x="3300462" y="2133600"/>
                  <a:ext cx="279244" cy="230832"/>
                </a:xfrm>
                <a:prstGeom prst="rect">
                  <a:avLst/>
                </a:prstGeom>
                <a:noFill/>
              </p:spPr>
              <p:txBody>
                <a:bodyPr wrap="none" rtlCol="0">
                  <a:spAutoFit/>
                </a:bodyPr>
                <a:lstStyle/>
                <a:p>
                  <a:r>
                    <a:rPr lang="en-US" sz="900" b="1" dirty="0">
                      <a:latin typeface="Aharoni" panose="02010803020104030203" pitchFamily="2" charset="-79"/>
                      <a:cs typeface="Aharoni" panose="02010803020104030203" pitchFamily="2" charset="-79"/>
                    </a:rPr>
                    <a:t>Q</a:t>
                  </a:r>
                </a:p>
              </p:txBody>
            </p:sp>
            <p:sp>
              <p:nvSpPr>
                <p:cNvPr id="10" name="TextBox 9"/>
                <p:cNvSpPr txBox="1"/>
                <p:nvPr/>
              </p:nvSpPr>
              <p:spPr>
                <a:xfrm>
                  <a:off x="2750403" y="2133600"/>
                  <a:ext cx="524503"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DESeq</a:t>
                  </a:r>
                  <a:endParaRPr lang="en-US" sz="900" b="1" dirty="0">
                    <a:latin typeface="Aharoni" panose="02010803020104030203" pitchFamily="2" charset="-79"/>
                    <a:cs typeface="Aharoni" panose="02010803020104030203" pitchFamily="2" charset="-79"/>
                  </a:endParaRPr>
                </a:p>
              </p:txBody>
            </p:sp>
            <p:sp>
              <p:nvSpPr>
                <p:cNvPr id="11" name="TextBox 10"/>
                <p:cNvSpPr txBox="1"/>
                <p:nvPr/>
              </p:nvSpPr>
              <p:spPr>
                <a:xfrm>
                  <a:off x="2286000" y="2133600"/>
                  <a:ext cx="450764"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TMM</a:t>
                  </a:r>
                  <a:endParaRPr lang="en-US" sz="900" b="1" dirty="0">
                    <a:latin typeface="Aharoni" panose="02010803020104030203" pitchFamily="2" charset="-79"/>
                    <a:cs typeface="Aharoni" panose="02010803020104030203" pitchFamily="2" charset="-79"/>
                  </a:endParaRPr>
                </a:p>
              </p:txBody>
            </p:sp>
            <p:sp>
              <p:nvSpPr>
                <p:cNvPr id="12" name="TextBox 11"/>
                <p:cNvSpPr txBox="1"/>
                <p:nvPr/>
              </p:nvSpPr>
              <p:spPr>
                <a:xfrm>
                  <a:off x="1446106" y="2133600"/>
                  <a:ext cx="362600"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UQ</a:t>
                  </a:r>
                  <a:endParaRPr lang="en-US" sz="900" b="1" dirty="0">
                    <a:latin typeface="Aharoni" panose="02010803020104030203" pitchFamily="2" charset="-79"/>
                    <a:cs typeface="Aharoni" panose="02010803020104030203" pitchFamily="2" charset="-79"/>
                  </a:endParaRPr>
                </a:p>
              </p:txBody>
            </p:sp>
            <p:sp>
              <p:nvSpPr>
                <p:cNvPr id="13" name="TextBox 12"/>
                <p:cNvSpPr txBox="1"/>
                <p:nvPr/>
              </p:nvSpPr>
              <p:spPr>
                <a:xfrm>
                  <a:off x="1857678" y="2131368"/>
                  <a:ext cx="428322"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Med</a:t>
                  </a:r>
                  <a:endParaRPr lang="en-US" sz="900" b="1" dirty="0">
                    <a:latin typeface="Aharoni" panose="02010803020104030203" pitchFamily="2" charset="-79"/>
                    <a:cs typeface="Aharoni" panose="02010803020104030203" pitchFamily="2" charset="-79"/>
                  </a:endParaRPr>
                </a:p>
              </p:txBody>
            </p:sp>
            <p:sp>
              <p:nvSpPr>
                <p:cNvPr id="14" name="TextBox 13"/>
                <p:cNvSpPr txBox="1"/>
                <p:nvPr/>
              </p:nvSpPr>
              <p:spPr>
                <a:xfrm>
                  <a:off x="4189306" y="2133600"/>
                  <a:ext cx="324128" cy="230832"/>
                </a:xfrm>
                <a:prstGeom prst="rect">
                  <a:avLst/>
                </a:prstGeom>
                <a:noFill/>
              </p:spPr>
              <p:txBody>
                <a:bodyPr wrap="none" rtlCol="0">
                  <a:spAutoFit/>
                </a:bodyPr>
                <a:lstStyle/>
                <a:p>
                  <a:r>
                    <a:rPr lang="en-US" sz="900" b="1" dirty="0">
                      <a:latin typeface="Aharoni" panose="02010803020104030203" pitchFamily="2" charset="-79"/>
                      <a:cs typeface="Aharoni" panose="02010803020104030203" pitchFamily="2" charset="-79"/>
                    </a:rPr>
                    <a:t>R</a:t>
                  </a:r>
                  <a:r>
                    <a:rPr lang="en-US" sz="900" b="1" dirty="0" smtClean="0">
                      <a:latin typeface="Aharoni" panose="02010803020104030203" pitchFamily="2" charset="-79"/>
                      <a:cs typeface="Aharoni" panose="02010803020104030203" pitchFamily="2" charset="-79"/>
                    </a:rPr>
                    <a:t>C</a:t>
                  </a:r>
                  <a:endParaRPr lang="en-US" sz="900" b="1" dirty="0">
                    <a:latin typeface="Aharoni" panose="02010803020104030203" pitchFamily="2" charset="-79"/>
                    <a:cs typeface="Aharoni" panose="02010803020104030203" pitchFamily="2" charset="-79"/>
                  </a:endParaRPr>
                </a:p>
              </p:txBody>
            </p:sp>
          </p:grpSp>
          <p:grpSp>
            <p:nvGrpSpPr>
              <p:cNvPr id="15" name="Group 14"/>
              <p:cNvGrpSpPr/>
              <p:nvPr/>
            </p:nvGrpSpPr>
            <p:grpSpPr>
              <a:xfrm>
                <a:off x="5390872" y="4191000"/>
                <a:ext cx="3448328" cy="233064"/>
                <a:chOff x="1065106" y="2131368"/>
                <a:chExt cx="3448328" cy="233064"/>
              </a:xfrm>
            </p:grpSpPr>
            <p:sp>
              <p:nvSpPr>
                <p:cNvPr id="16" name="TextBox 15"/>
                <p:cNvSpPr txBox="1"/>
                <p:nvPr/>
              </p:nvSpPr>
              <p:spPr>
                <a:xfrm>
                  <a:off x="1065106" y="2133600"/>
                  <a:ext cx="306494"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TC</a:t>
                  </a:r>
                  <a:endParaRPr lang="en-US" sz="900" b="1" dirty="0">
                    <a:latin typeface="Aharoni" panose="02010803020104030203" pitchFamily="2" charset="-79"/>
                    <a:cs typeface="Aharoni" panose="02010803020104030203" pitchFamily="2" charset="-79"/>
                  </a:endParaRPr>
                </a:p>
              </p:txBody>
            </p:sp>
            <p:sp>
              <p:nvSpPr>
                <p:cNvPr id="17" name="TextBox 16"/>
                <p:cNvSpPr txBox="1"/>
                <p:nvPr/>
              </p:nvSpPr>
              <p:spPr>
                <a:xfrm>
                  <a:off x="3677627" y="2133600"/>
                  <a:ext cx="511679"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RPKM</a:t>
                  </a:r>
                  <a:endParaRPr lang="en-US" sz="900" b="1" dirty="0">
                    <a:latin typeface="Aharoni" panose="02010803020104030203" pitchFamily="2" charset="-79"/>
                    <a:cs typeface="Aharoni" panose="02010803020104030203" pitchFamily="2" charset="-79"/>
                  </a:endParaRPr>
                </a:p>
              </p:txBody>
            </p:sp>
            <p:sp>
              <p:nvSpPr>
                <p:cNvPr id="18" name="TextBox 17"/>
                <p:cNvSpPr txBox="1"/>
                <p:nvPr/>
              </p:nvSpPr>
              <p:spPr>
                <a:xfrm>
                  <a:off x="3300462" y="2133600"/>
                  <a:ext cx="279244" cy="230832"/>
                </a:xfrm>
                <a:prstGeom prst="rect">
                  <a:avLst/>
                </a:prstGeom>
                <a:noFill/>
              </p:spPr>
              <p:txBody>
                <a:bodyPr wrap="none" rtlCol="0">
                  <a:spAutoFit/>
                </a:bodyPr>
                <a:lstStyle/>
                <a:p>
                  <a:r>
                    <a:rPr lang="en-US" sz="900" b="1" dirty="0">
                      <a:latin typeface="Aharoni" panose="02010803020104030203" pitchFamily="2" charset="-79"/>
                      <a:cs typeface="Aharoni" panose="02010803020104030203" pitchFamily="2" charset="-79"/>
                    </a:rPr>
                    <a:t>Q</a:t>
                  </a:r>
                </a:p>
              </p:txBody>
            </p:sp>
            <p:sp>
              <p:nvSpPr>
                <p:cNvPr id="19" name="TextBox 18"/>
                <p:cNvSpPr txBox="1"/>
                <p:nvPr/>
              </p:nvSpPr>
              <p:spPr>
                <a:xfrm>
                  <a:off x="2750403" y="2133600"/>
                  <a:ext cx="524503"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DESeq</a:t>
                  </a:r>
                  <a:endParaRPr lang="en-US" sz="900" b="1" dirty="0">
                    <a:latin typeface="Aharoni" panose="02010803020104030203" pitchFamily="2" charset="-79"/>
                    <a:cs typeface="Aharoni" panose="02010803020104030203" pitchFamily="2" charset="-79"/>
                  </a:endParaRPr>
                </a:p>
              </p:txBody>
            </p:sp>
            <p:sp>
              <p:nvSpPr>
                <p:cNvPr id="20" name="TextBox 19"/>
                <p:cNvSpPr txBox="1"/>
                <p:nvPr/>
              </p:nvSpPr>
              <p:spPr>
                <a:xfrm>
                  <a:off x="2286000" y="2133600"/>
                  <a:ext cx="450764"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TMM</a:t>
                  </a:r>
                  <a:endParaRPr lang="en-US" sz="900" b="1" dirty="0">
                    <a:latin typeface="Aharoni" panose="02010803020104030203" pitchFamily="2" charset="-79"/>
                    <a:cs typeface="Aharoni" panose="02010803020104030203" pitchFamily="2" charset="-79"/>
                  </a:endParaRPr>
                </a:p>
              </p:txBody>
            </p:sp>
            <p:sp>
              <p:nvSpPr>
                <p:cNvPr id="21" name="TextBox 20"/>
                <p:cNvSpPr txBox="1"/>
                <p:nvPr/>
              </p:nvSpPr>
              <p:spPr>
                <a:xfrm>
                  <a:off x="1446106" y="2133600"/>
                  <a:ext cx="362600"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UQ</a:t>
                  </a:r>
                  <a:endParaRPr lang="en-US" sz="900" b="1" dirty="0">
                    <a:latin typeface="Aharoni" panose="02010803020104030203" pitchFamily="2" charset="-79"/>
                    <a:cs typeface="Aharoni" panose="02010803020104030203" pitchFamily="2" charset="-79"/>
                  </a:endParaRPr>
                </a:p>
              </p:txBody>
            </p:sp>
            <p:sp>
              <p:nvSpPr>
                <p:cNvPr id="22" name="TextBox 21"/>
                <p:cNvSpPr txBox="1"/>
                <p:nvPr/>
              </p:nvSpPr>
              <p:spPr>
                <a:xfrm>
                  <a:off x="1857678" y="2131368"/>
                  <a:ext cx="428322"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Med</a:t>
                  </a:r>
                  <a:endParaRPr lang="en-US" sz="900" b="1" dirty="0">
                    <a:latin typeface="Aharoni" panose="02010803020104030203" pitchFamily="2" charset="-79"/>
                    <a:cs typeface="Aharoni" panose="02010803020104030203" pitchFamily="2" charset="-79"/>
                  </a:endParaRPr>
                </a:p>
              </p:txBody>
            </p:sp>
            <p:sp>
              <p:nvSpPr>
                <p:cNvPr id="23" name="TextBox 22"/>
                <p:cNvSpPr txBox="1"/>
                <p:nvPr/>
              </p:nvSpPr>
              <p:spPr>
                <a:xfrm>
                  <a:off x="4189306" y="2133600"/>
                  <a:ext cx="324128" cy="230832"/>
                </a:xfrm>
                <a:prstGeom prst="rect">
                  <a:avLst/>
                </a:prstGeom>
                <a:noFill/>
              </p:spPr>
              <p:txBody>
                <a:bodyPr wrap="none" rtlCol="0">
                  <a:spAutoFit/>
                </a:bodyPr>
                <a:lstStyle/>
                <a:p>
                  <a:r>
                    <a:rPr lang="en-US" sz="900" b="1" dirty="0">
                      <a:latin typeface="Aharoni" panose="02010803020104030203" pitchFamily="2" charset="-79"/>
                      <a:cs typeface="Aharoni" panose="02010803020104030203" pitchFamily="2" charset="-79"/>
                    </a:rPr>
                    <a:t>R</a:t>
                  </a:r>
                  <a:r>
                    <a:rPr lang="en-US" sz="900" b="1" dirty="0" smtClean="0">
                      <a:latin typeface="Aharoni" panose="02010803020104030203" pitchFamily="2" charset="-79"/>
                      <a:cs typeface="Aharoni" panose="02010803020104030203" pitchFamily="2" charset="-79"/>
                    </a:rPr>
                    <a:t>C</a:t>
                  </a:r>
                  <a:endParaRPr lang="en-US" sz="900" b="1" dirty="0">
                    <a:latin typeface="Aharoni" panose="02010803020104030203" pitchFamily="2" charset="-79"/>
                    <a:cs typeface="Aharoni" panose="02010803020104030203" pitchFamily="2" charset="-79"/>
                  </a:endParaRPr>
                </a:p>
              </p:txBody>
            </p:sp>
          </p:grpSp>
          <p:grpSp>
            <p:nvGrpSpPr>
              <p:cNvPr id="24" name="Group 23"/>
              <p:cNvGrpSpPr/>
              <p:nvPr/>
            </p:nvGrpSpPr>
            <p:grpSpPr>
              <a:xfrm>
                <a:off x="5410200" y="1900536"/>
                <a:ext cx="3448328" cy="233064"/>
                <a:chOff x="1065106" y="2131368"/>
                <a:chExt cx="3448328" cy="233064"/>
              </a:xfrm>
            </p:grpSpPr>
            <p:sp>
              <p:nvSpPr>
                <p:cNvPr id="25" name="TextBox 24"/>
                <p:cNvSpPr txBox="1"/>
                <p:nvPr/>
              </p:nvSpPr>
              <p:spPr>
                <a:xfrm>
                  <a:off x="1065106" y="2133600"/>
                  <a:ext cx="306494"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TC</a:t>
                  </a:r>
                  <a:endParaRPr lang="en-US" sz="900" b="1" dirty="0">
                    <a:latin typeface="Aharoni" panose="02010803020104030203" pitchFamily="2" charset="-79"/>
                    <a:cs typeface="Aharoni" panose="02010803020104030203" pitchFamily="2" charset="-79"/>
                  </a:endParaRPr>
                </a:p>
              </p:txBody>
            </p:sp>
            <p:sp>
              <p:nvSpPr>
                <p:cNvPr id="26" name="TextBox 25"/>
                <p:cNvSpPr txBox="1"/>
                <p:nvPr/>
              </p:nvSpPr>
              <p:spPr>
                <a:xfrm>
                  <a:off x="3677627" y="2133600"/>
                  <a:ext cx="511679"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RPKM</a:t>
                  </a:r>
                  <a:endParaRPr lang="en-US" sz="900" b="1" dirty="0">
                    <a:latin typeface="Aharoni" panose="02010803020104030203" pitchFamily="2" charset="-79"/>
                    <a:cs typeface="Aharoni" panose="02010803020104030203" pitchFamily="2" charset="-79"/>
                  </a:endParaRPr>
                </a:p>
              </p:txBody>
            </p:sp>
            <p:sp>
              <p:nvSpPr>
                <p:cNvPr id="27" name="TextBox 26"/>
                <p:cNvSpPr txBox="1"/>
                <p:nvPr/>
              </p:nvSpPr>
              <p:spPr>
                <a:xfrm>
                  <a:off x="3300462" y="2133600"/>
                  <a:ext cx="279244" cy="230832"/>
                </a:xfrm>
                <a:prstGeom prst="rect">
                  <a:avLst/>
                </a:prstGeom>
                <a:noFill/>
              </p:spPr>
              <p:txBody>
                <a:bodyPr wrap="none" rtlCol="0">
                  <a:spAutoFit/>
                </a:bodyPr>
                <a:lstStyle/>
                <a:p>
                  <a:r>
                    <a:rPr lang="en-US" sz="900" b="1" dirty="0">
                      <a:latin typeface="Aharoni" panose="02010803020104030203" pitchFamily="2" charset="-79"/>
                      <a:cs typeface="Aharoni" panose="02010803020104030203" pitchFamily="2" charset="-79"/>
                    </a:rPr>
                    <a:t>Q</a:t>
                  </a:r>
                </a:p>
              </p:txBody>
            </p:sp>
            <p:sp>
              <p:nvSpPr>
                <p:cNvPr id="28" name="TextBox 27"/>
                <p:cNvSpPr txBox="1"/>
                <p:nvPr/>
              </p:nvSpPr>
              <p:spPr>
                <a:xfrm>
                  <a:off x="2750403" y="2133600"/>
                  <a:ext cx="524503"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DESeq</a:t>
                  </a:r>
                  <a:endParaRPr lang="en-US" sz="900" b="1" dirty="0">
                    <a:latin typeface="Aharoni" panose="02010803020104030203" pitchFamily="2" charset="-79"/>
                    <a:cs typeface="Aharoni" panose="02010803020104030203" pitchFamily="2" charset="-79"/>
                  </a:endParaRPr>
                </a:p>
              </p:txBody>
            </p:sp>
            <p:sp>
              <p:nvSpPr>
                <p:cNvPr id="29" name="TextBox 28"/>
                <p:cNvSpPr txBox="1"/>
                <p:nvPr/>
              </p:nvSpPr>
              <p:spPr>
                <a:xfrm>
                  <a:off x="2286000" y="2133600"/>
                  <a:ext cx="450764"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TMM</a:t>
                  </a:r>
                  <a:endParaRPr lang="en-US" sz="900" b="1" dirty="0">
                    <a:latin typeface="Aharoni" panose="02010803020104030203" pitchFamily="2" charset="-79"/>
                    <a:cs typeface="Aharoni" panose="02010803020104030203" pitchFamily="2" charset="-79"/>
                  </a:endParaRPr>
                </a:p>
              </p:txBody>
            </p:sp>
            <p:sp>
              <p:nvSpPr>
                <p:cNvPr id="30" name="TextBox 29"/>
                <p:cNvSpPr txBox="1"/>
                <p:nvPr/>
              </p:nvSpPr>
              <p:spPr>
                <a:xfrm>
                  <a:off x="1446106" y="2133600"/>
                  <a:ext cx="362600"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UQ</a:t>
                  </a:r>
                  <a:endParaRPr lang="en-US" sz="900" b="1" dirty="0">
                    <a:latin typeface="Aharoni" panose="02010803020104030203" pitchFamily="2" charset="-79"/>
                    <a:cs typeface="Aharoni" panose="02010803020104030203" pitchFamily="2" charset="-79"/>
                  </a:endParaRPr>
                </a:p>
              </p:txBody>
            </p:sp>
            <p:sp>
              <p:nvSpPr>
                <p:cNvPr id="31" name="TextBox 30"/>
                <p:cNvSpPr txBox="1"/>
                <p:nvPr/>
              </p:nvSpPr>
              <p:spPr>
                <a:xfrm>
                  <a:off x="1857678" y="2131368"/>
                  <a:ext cx="428322"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Med</a:t>
                  </a:r>
                  <a:endParaRPr lang="en-US" sz="900" b="1" dirty="0">
                    <a:latin typeface="Aharoni" panose="02010803020104030203" pitchFamily="2" charset="-79"/>
                    <a:cs typeface="Aharoni" panose="02010803020104030203" pitchFamily="2" charset="-79"/>
                  </a:endParaRPr>
                </a:p>
              </p:txBody>
            </p:sp>
            <p:sp>
              <p:nvSpPr>
                <p:cNvPr id="32" name="TextBox 31"/>
                <p:cNvSpPr txBox="1"/>
                <p:nvPr/>
              </p:nvSpPr>
              <p:spPr>
                <a:xfrm>
                  <a:off x="4189306" y="2133600"/>
                  <a:ext cx="324128" cy="230832"/>
                </a:xfrm>
                <a:prstGeom prst="rect">
                  <a:avLst/>
                </a:prstGeom>
                <a:noFill/>
              </p:spPr>
              <p:txBody>
                <a:bodyPr wrap="none" rtlCol="0">
                  <a:spAutoFit/>
                </a:bodyPr>
                <a:lstStyle/>
                <a:p>
                  <a:r>
                    <a:rPr lang="en-US" sz="900" b="1" dirty="0">
                      <a:latin typeface="Aharoni" panose="02010803020104030203" pitchFamily="2" charset="-79"/>
                      <a:cs typeface="Aharoni" panose="02010803020104030203" pitchFamily="2" charset="-79"/>
                    </a:rPr>
                    <a:t>R</a:t>
                  </a:r>
                  <a:r>
                    <a:rPr lang="en-US" sz="900" b="1" dirty="0" smtClean="0">
                      <a:latin typeface="Aharoni" panose="02010803020104030203" pitchFamily="2" charset="-79"/>
                      <a:cs typeface="Aharoni" panose="02010803020104030203" pitchFamily="2" charset="-79"/>
                    </a:rPr>
                    <a:t>C</a:t>
                  </a:r>
                  <a:endParaRPr lang="en-US" sz="900" b="1" dirty="0">
                    <a:latin typeface="Aharoni" panose="02010803020104030203" pitchFamily="2" charset="-79"/>
                    <a:cs typeface="Aharoni" panose="02010803020104030203" pitchFamily="2" charset="-79"/>
                  </a:endParaRPr>
                </a:p>
              </p:txBody>
            </p:sp>
          </p:grpSp>
          <p:grpSp>
            <p:nvGrpSpPr>
              <p:cNvPr id="33" name="Group 32"/>
              <p:cNvGrpSpPr/>
              <p:nvPr/>
            </p:nvGrpSpPr>
            <p:grpSpPr>
              <a:xfrm>
                <a:off x="895072" y="4191000"/>
                <a:ext cx="3448328" cy="233064"/>
                <a:chOff x="1065106" y="2131368"/>
                <a:chExt cx="3448328" cy="233064"/>
              </a:xfrm>
            </p:grpSpPr>
            <p:sp>
              <p:nvSpPr>
                <p:cNvPr id="34" name="TextBox 33"/>
                <p:cNvSpPr txBox="1"/>
                <p:nvPr/>
              </p:nvSpPr>
              <p:spPr>
                <a:xfrm>
                  <a:off x="1065106" y="2133600"/>
                  <a:ext cx="306494"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TC</a:t>
                  </a:r>
                  <a:endParaRPr lang="en-US" sz="900" b="1" dirty="0">
                    <a:latin typeface="Aharoni" panose="02010803020104030203" pitchFamily="2" charset="-79"/>
                    <a:cs typeface="Aharoni" panose="02010803020104030203" pitchFamily="2" charset="-79"/>
                  </a:endParaRPr>
                </a:p>
              </p:txBody>
            </p:sp>
            <p:sp>
              <p:nvSpPr>
                <p:cNvPr id="35" name="TextBox 34"/>
                <p:cNvSpPr txBox="1"/>
                <p:nvPr/>
              </p:nvSpPr>
              <p:spPr>
                <a:xfrm>
                  <a:off x="3677627" y="2133600"/>
                  <a:ext cx="511679"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RPKM</a:t>
                  </a:r>
                  <a:endParaRPr lang="en-US" sz="900" b="1" dirty="0">
                    <a:latin typeface="Aharoni" panose="02010803020104030203" pitchFamily="2" charset="-79"/>
                    <a:cs typeface="Aharoni" panose="02010803020104030203" pitchFamily="2" charset="-79"/>
                  </a:endParaRPr>
                </a:p>
              </p:txBody>
            </p:sp>
            <p:sp>
              <p:nvSpPr>
                <p:cNvPr id="36" name="TextBox 35"/>
                <p:cNvSpPr txBox="1"/>
                <p:nvPr/>
              </p:nvSpPr>
              <p:spPr>
                <a:xfrm>
                  <a:off x="3300462" y="2133600"/>
                  <a:ext cx="279244" cy="230832"/>
                </a:xfrm>
                <a:prstGeom prst="rect">
                  <a:avLst/>
                </a:prstGeom>
                <a:noFill/>
              </p:spPr>
              <p:txBody>
                <a:bodyPr wrap="none" rtlCol="0">
                  <a:spAutoFit/>
                </a:bodyPr>
                <a:lstStyle/>
                <a:p>
                  <a:r>
                    <a:rPr lang="en-US" sz="900" b="1" dirty="0">
                      <a:latin typeface="Aharoni" panose="02010803020104030203" pitchFamily="2" charset="-79"/>
                      <a:cs typeface="Aharoni" panose="02010803020104030203" pitchFamily="2" charset="-79"/>
                    </a:rPr>
                    <a:t>Q</a:t>
                  </a:r>
                </a:p>
              </p:txBody>
            </p:sp>
            <p:sp>
              <p:nvSpPr>
                <p:cNvPr id="37" name="TextBox 36"/>
                <p:cNvSpPr txBox="1"/>
                <p:nvPr/>
              </p:nvSpPr>
              <p:spPr>
                <a:xfrm>
                  <a:off x="2750403" y="2133600"/>
                  <a:ext cx="524503"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DESeq</a:t>
                  </a:r>
                  <a:endParaRPr lang="en-US" sz="900" b="1" dirty="0">
                    <a:latin typeface="Aharoni" panose="02010803020104030203" pitchFamily="2" charset="-79"/>
                    <a:cs typeface="Aharoni" panose="02010803020104030203" pitchFamily="2" charset="-79"/>
                  </a:endParaRPr>
                </a:p>
              </p:txBody>
            </p:sp>
            <p:sp>
              <p:nvSpPr>
                <p:cNvPr id="38" name="TextBox 37"/>
                <p:cNvSpPr txBox="1"/>
                <p:nvPr/>
              </p:nvSpPr>
              <p:spPr>
                <a:xfrm>
                  <a:off x="2286000" y="2133600"/>
                  <a:ext cx="450764"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TMM</a:t>
                  </a:r>
                  <a:endParaRPr lang="en-US" sz="900" b="1" dirty="0">
                    <a:latin typeface="Aharoni" panose="02010803020104030203" pitchFamily="2" charset="-79"/>
                    <a:cs typeface="Aharoni" panose="02010803020104030203" pitchFamily="2" charset="-79"/>
                  </a:endParaRPr>
                </a:p>
              </p:txBody>
            </p:sp>
            <p:sp>
              <p:nvSpPr>
                <p:cNvPr id="39" name="TextBox 38"/>
                <p:cNvSpPr txBox="1"/>
                <p:nvPr/>
              </p:nvSpPr>
              <p:spPr>
                <a:xfrm>
                  <a:off x="1446106" y="2133600"/>
                  <a:ext cx="362600"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UQ</a:t>
                  </a:r>
                  <a:endParaRPr lang="en-US" sz="900" b="1" dirty="0">
                    <a:latin typeface="Aharoni" panose="02010803020104030203" pitchFamily="2" charset="-79"/>
                    <a:cs typeface="Aharoni" panose="02010803020104030203" pitchFamily="2" charset="-79"/>
                  </a:endParaRPr>
                </a:p>
              </p:txBody>
            </p:sp>
            <p:sp>
              <p:nvSpPr>
                <p:cNvPr id="40" name="TextBox 39"/>
                <p:cNvSpPr txBox="1"/>
                <p:nvPr/>
              </p:nvSpPr>
              <p:spPr>
                <a:xfrm>
                  <a:off x="1857678" y="2131368"/>
                  <a:ext cx="428322"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Med</a:t>
                  </a:r>
                  <a:endParaRPr lang="en-US" sz="900" b="1" dirty="0">
                    <a:latin typeface="Aharoni" panose="02010803020104030203" pitchFamily="2" charset="-79"/>
                    <a:cs typeface="Aharoni" panose="02010803020104030203" pitchFamily="2" charset="-79"/>
                  </a:endParaRPr>
                </a:p>
              </p:txBody>
            </p:sp>
            <p:sp>
              <p:nvSpPr>
                <p:cNvPr id="41" name="TextBox 40"/>
                <p:cNvSpPr txBox="1"/>
                <p:nvPr/>
              </p:nvSpPr>
              <p:spPr>
                <a:xfrm>
                  <a:off x="4189306" y="2133600"/>
                  <a:ext cx="324128" cy="230832"/>
                </a:xfrm>
                <a:prstGeom prst="rect">
                  <a:avLst/>
                </a:prstGeom>
                <a:noFill/>
              </p:spPr>
              <p:txBody>
                <a:bodyPr wrap="none" rtlCol="0">
                  <a:spAutoFit/>
                </a:bodyPr>
                <a:lstStyle/>
                <a:p>
                  <a:r>
                    <a:rPr lang="en-US" sz="900" b="1" dirty="0">
                      <a:latin typeface="Aharoni" panose="02010803020104030203" pitchFamily="2" charset="-79"/>
                      <a:cs typeface="Aharoni" panose="02010803020104030203" pitchFamily="2" charset="-79"/>
                    </a:rPr>
                    <a:t>R</a:t>
                  </a:r>
                  <a:r>
                    <a:rPr lang="en-US" sz="900" b="1" dirty="0" smtClean="0">
                      <a:latin typeface="Aharoni" panose="02010803020104030203" pitchFamily="2" charset="-79"/>
                      <a:cs typeface="Aharoni" panose="02010803020104030203" pitchFamily="2" charset="-79"/>
                    </a:rPr>
                    <a:t>C</a:t>
                  </a:r>
                  <a:endParaRPr lang="en-US" sz="900" b="1" dirty="0">
                    <a:latin typeface="Aharoni" panose="02010803020104030203" pitchFamily="2" charset="-79"/>
                    <a:cs typeface="Aharoni" panose="02010803020104030203" pitchFamily="2" charset="-79"/>
                  </a:endParaRPr>
                </a:p>
              </p:txBody>
            </p:sp>
          </p:grpSp>
          <p:grpSp>
            <p:nvGrpSpPr>
              <p:cNvPr id="42" name="Group 41"/>
              <p:cNvGrpSpPr/>
              <p:nvPr/>
            </p:nvGrpSpPr>
            <p:grpSpPr>
              <a:xfrm>
                <a:off x="5410200" y="6400800"/>
                <a:ext cx="3448328" cy="233064"/>
                <a:chOff x="1065106" y="2131368"/>
                <a:chExt cx="3448328" cy="233064"/>
              </a:xfrm>
            </p:grpSpPr>
            <p:sp>
              <p:nvSpPr>
                <p:cNvPr id="43" name="TextBox 42"/>
                <p:cNvSpPr txBox="1"/>
                <p:nvPr/>
              </p:nvSpPr>
              <p:spPr>
                <a:xfrm>
                  <a:off x="1065106" y="2133600"/>
                  <a:ext cx="306494"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TC</a:t>
                  </a:r>
                  <a:endParaRPr lang="en-US" sz="900" b="1" dirty="0">
                    <a:latin typeface="Aharoni" panose="02010803020104030203" pitchFamily="2" charset="-79"/>
                    <a:cs typeface="Aharoni" panose="02010803020104030203" pitchFamily="2" charset="-79"/>
                  </a:endParaRPr>
                </a:p>
              </p:txBody>
            </p:sp>
            <p:sp>
              <p:nvSpPr>
                <p:cNvPr id="44" name="TextBox 43"/>
                <p:cNvSpPr txBox="1"/>
                <p:nvPr/>
              </p:nvSpPr>
              <p:spPr>
                <a:xfrm>
                  <a:off x="3677627" y="2133600"/>
                  <a:ext cx="511679"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RPKM</a:t>
                  </a:r>
                  <a:endParaRPr lang="en-US" sz="900" b="1" dirty="0">
                    <a:latin typeface="Aharoni" panose="02010803020104030203" pitchFamily="2" charset="-79"/>
                    <a:cs typeface="Aharoni" panose="02010803020104030203" pitchFamily="2" charset="-79"/>
                  </a:endParaRPr>
                </a:p>
              </p:txBody>
            </p:sp>
            <p:sp>
              <p:nvSpPr>
                <p:cNvPr id="45" name="TextBox 44"/>
                <p:cNvSpPr txBox="1"/>
                <p:nvPr/>
              </p:nvSpPr>
              <p:spPr>
                <a:xfrm>
                  <a:off x="3300462" y="2133600"/>
                  <a:ext cx="279244" cy="230832"/>
                </a:xfrm>
                <a:prstGeom prst="rect">
                  <a:avLst/>
                </a:prstGeom>
                <a:noFill/>
              </p:spPr>
              <p:txBody>
                <a:bodyPr wrap="none" rtlCol="0">
                  <a:spAutoFit/>
                </a:bodyPr>
                <a:lstStyle/>
                <a:p>
                  <a:r>
                    <a:rPr lang="en-US" sz="900" b="1" dirty="0">
                      <a:latin typeface="Aharoni" panose="02010803020104030203" pitchFamily="2" charset="-79"/>
                      <a:cs typeface="Aharoni" panose="02010803020104030203" pitchFamily="2" charset="-79"/>
                    </a:rPr>
                    <a:t>Q</a:t>
                  </a:r>
                </a:p>
              </p:txBody>
            </p:sp>
            <p:sp>
              <p:nvSpPr>
                <p:cNvPr id="46" name="TextBox 45"/>
                <p:cNvSpPr txBox="1"/>
                <p:nvPr/>
              </p:nvSpPr>
              <p:spPr>
                <a:xfrm>
                  <a:off x="2750403" y="2133600"/>
                  <a:ext cx="524503"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DESeq</a:t>
                  </a:r>
                  <a:endParaRPr lang="en-US" sz="900" b="1" dirty="0">
                    <a:latin typeface="Aharoni" panose="02010803020104030203" pitchFamily="2" charset="-79"/>
                    <a:cs typeface="Aharoni" panose="02010803020104030203" pitchFamily="2" charset="-79"/>
                  </a:endParaRPr>
                </a:p>
              </p:txBody>
            </p:sp>
            <p:sp>
              <p:nvSpPr>
                <p:cNvPr id="47" name="TextBox 46"/>
                <p:cNvSpPr txBox="1"/>
                <p:nvPr/>
              </p:nvSpPr>
              <p:spPr>
                <a:xfrm>
                  <a:off x="2286000" y="2133600"/>
                  <a:ext cx="450764"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TMM</a:t>
                  </a:r>
                  <a:endParaRPr lang="en-US" sz="900" b="1" dirty="0">
                    <a:latin typeface="Aharoni" panose="02010803020104030203" pitchFamily="2" charset="-79"/>
                    <a:cs typeface="Aharoni" panose="02010803020104030203" pitchFamily="2" charset="-79"/>
                  </a:endParaRPr>
                </a:p>
              </p:txBody>
            </p:sp>
            <p:sp>
              <p:nvSpPr>
                <p:cNvPr id="48" name="TextBox 47"/>
                <p:cNvSpPr txBox="1"/>
                <p:nvPr/>
              </p:nvSpPr>
              <p:spPr>
                <a:xfrm>
                  <a:off x="1446106" y="2133600"/>
                  <a:ext cx="362600"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UQ</a:t>
                  </a:r>
                  <a:endParaRPr lang="en-US" sz="900" b="1" dirty="0">
                    <a:latin typeface="Aharoni" panose="02010803020104030203" pitchFamily="2" charset="-79"/>
                    <a:cs typeface="Aharoni" panose="02010803020104030203" pitchFamily="2" charset="-79"/>
                  </a:endParaRPr>
                </a:p>
              </p:txBody>
            </p:sp>
            <p:sp>
              <p:nvSpPr>
                <p:cNvPr id="49" name="TextBox 48"/>
                <p:cNvSpPr txBox="1"/>
                <p:nvPr/>
              </p:nvSpPr>
              <p:spPr>
                <a:xfrm>
                  <a:off x="1857678" y="2131368"/>
                  <a:ext cx="428322"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Med</a:t>
                  </a:r>
                  <a:endParaRPr lang="en-US" sz="900" b="1" dirty="0">
                    <a:latin typeface="Aharoni" panose="02010803020104030203" pitchFamily="2" charset="-79"/>
                    <a:cs typeface="Aharoni" panose="02010803020104030203" pitchFamily="2" charset="-79"/>
                  </a:endParaRPr>
                </a:p>
              </p:txBody>
            </p:sp>
            <p:sp>
              <p:nvSpPr>
                <p:cNvPr id="50" name="TextBox 49"/>
                <p:cNvSpPr txBox="1"/>
                <p:nvPr/>
              </p:nvSpPr>
              <p:spPr>
                <a:xfrm>
                  <a:off x="4189306" y="2133600"/>
                  <a:ext cx="324128" cy="230832"/>
                </a:xfrm>
                <a:prstGeom prst="rect">
                  <a:avLst/>
                </a:prstGeom>
                <a:noFill/>
              </p:spPr>
              <p:txBody>
                <a:bodyPr wrap="none" rtlCol="0">
                  <a:spAutoFit/>
                </a:bodyPr>
                <a:lstStyle/>
                <a:p>
                  <a:r>
                    <a:rPr lang="en-US" sz="900" b="1" dirty="0">
                      <a:latin typeface="Aharoni" panose="02010803020104030203" pitchFamily="2" charset="-79"/>
                      <a:cs typeface="Aharoni" panose="02010803020104030203" pitchFamily="2" charset="-79"/>
                    </a:rPr>
                    <a:t>R</a:t>
                  </a:r>
                  <a:r>
                    <a:rPr lang="en-US" sz="900" b="1" dirty="0" smtClean="0">
                      <a:latin typeface="Aharoni" panose="02010803020104030203" pitchFamily="2" charset="-79"/>
                      <a:cs typeface="Aharoni" panose="02010803020104030203" pitchFamily="2" charset="-79"/>
                    </a:rPr>
                    <a:t>C</a:t>
                  </a:r>
                  <a:endParaRPr lang="en-US" sz="900" b="1" dirty="0">
                    <a:latin typeface="Aharoni" panose="02010803020104030203" pitchFamily="2" charset="-79"/>
                    <a:cs typeface="Aharoni" panose="02010803020104030203" pitchFamily="2" charset="-79"/>
                  </a:endParaRPr>
                </a:p>
              </p:txBody>
            </p:sp>
          </p:grpSp>
          <p:grpSp>
            <p:nvGrpSpPr>
              <p:cNvPr id="51" name="Group 50"/>
              <p:cNvGrpSpPr/>
              <p:nvPr/>
            </p:nvGrpSpPr>
            <p:grpSpPr>
              <a:xfrm>
                <a:off x="895072" y="6396336"/>
                <a:ext cx="3448328" cy="233064"/>
                <a:chOff x="1065106" y="2131368"/>
                <a:chExt cx="3448328" cy="233064"/>
              </a:xfrm>
            </p:grpSpPr>
            <p:sp>
              <p:nvSpPr>
                <p:cNvPr id="52" name="TextBox 51"/>
                <p:cNvSpPr txBox="1"/>
                <p:nvPr/>
              </p:nvSpPr>
              <p:spPr>
                <a:xfrm>
                  <a:off x="1065106" y="2133600"/>
                  <a:ext cx="306494"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TC</a:t>
                  </a:r>
                  <a:endParaRPr lang="en-US" sz="900" b="1" dirty="0">
                    <a:latin typeface="Aharoni" panose="02010803020104030203" pitchFamily="2" charset="-79"/>
                    <a:cs typeface="Aharoni" panose="02010803020104030203" pitchFamily="2" charset="-79"/>
                  </a:endParaRPr>
                </a:p>
              </p:txBody>
            </p:sp>
            <p:sp>
              <p:nvSpPr>
                <p:cNvPr id="53" name="TextBox 52"/>
                <p:cNvSpPr txBox="1"/>
                <p:nvPr/>
              </p:nvSpPr>
              <p:spPr>
                <a:xfrm>
                  <a:off x="3677627" y="2133600"/>
                  <a:ext cx="511679"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RPKM</a:t>
                  </a:r>
                  <a:endParaRPr lang="en-US" sz="900" b="1" dirty="0">
                    <a:latin typeface="Aharoni" panose="02010803020104030203" pitchFamily="2" charset="-79"/>
                    <a:cs typeface="Aharoni" panose="02010803020104030203" pitchFamily="2" charset="-79"/>
                  </a:endParaRPr>
                </a:p>
              </p:txBody>
            </p:sp>
            <p:sp>
              <p:nvSpPr>
                <p:cNvPr id="54" name="TextBox 53"/>
                <p:cNvSpPr txBox="1"/>
                <p:nvPr/>
              </p:nvSpPr>
              <p:spPr>
                <a:xfrm>
                  <a:off x="3300462" y="2133600"/>
                  <a:ext cx="279244" cy="230832"/>
                </a:xfrm>
                <a:prstGeom prst="rect">
                  <a:avLst/>
                </a:prstGeom>
                <a:noFill/>
              </p:spPr>
              <p:txBody>
                <a:bodyPr wrap="none" rtlCol="0">
                  <a:spAutoFit/>
                </a:bodyPr>
                <a:lstStyle/>
                <a:p>
                  <a:r>
                    <a:rPr lang="en-US" sz="900" b="1" dirty="0">
                      <a:latin typeface="Aharoni" panose="02010803020104030203" pitchFamily="2" charset="-79"/>
                      <a:cs typeface="Aharoni" panose="02010803020104030203" pitchFamily="2" charset="-79"/>
                    </a:rPr>
                    <a:t>Q</a:t>
                  </a:r>
                </a:p>
              </p:txBody>
            </p:sp>
            <p:sp>
              <p:nvSpPr>
                <p:cNvPr id="55" name="TextBox 54"/>
                <p:cNvSpPr txBox="1"/>
                <p:nvPr/>
              </p:nvSpPr>
              <p:spPr>
                <a:xfrm>
                  <a:off x="2750403" y="2133600"/>
                  <a:ext cx="524503"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DESeq</a:t>
                  </a:r>
                  <a:endParaRPr lang="en-US" sz="900" b="1" dirty="0">
                    <a:latin typeface="Aharoni" panose="02010803020104030203" pitchFamily="2" charset="-79"/>
                    <a:cs typeface="Aharoni" panose="02010803020104030203" pitchFamily="2" charset="-79"/>
                  </a:endParaRPr>
                </a:p>
              </p:txBody>
            </p:sp>
            <p:sp>
              <p:nvSpPr>
                <p:cNvPr id="56" name="TextBox 55"/>
                <p:cNvSpPr txBox="1"/>
                <p:nvPr/>
              </p:nvSpPr>
              <p:spPr>
                <a:xfrm>
                  <a:off x="2286000" y="2133600"/>
                  <a:ext cx="450764"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TMM</a:t>
                  </a:r>
                  <a:endParaRPr lang="en-US" sz="900" b="1" dirty="0">
                    <a:latin typeface="Aharoni" panose="02010803020104030203" pitchFamily="2" charset="-79"/>
                    <a:cs typeface="Aharoni" panose="02010803020104030203" pitchFamily="2" charset="-79"/>
                  </a:endParaRPr>
                </a:p>
              </p:txBody>
            </p:sp>
            <p:sp>
              <p:nvSpPr>
                <p:cNvPr id="57" name="TextBox 56"/>
                <p:cNvSpPr txBox="1"/>
                <p:nvPr/>
              </p:nvSpPr>
              <p:spPr>
                <a:xfrm>
                  <a:off x="1446106" y="2133600"/>
                  <a:ext cx="362600"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UQ</a:t>
                  </a:r>
                  <a:endParaRPr lang="en-US" sz="900" b="1" dirty="0">
                    <a:latin typeface="Aharoni" panose="02010803020104030203" pitchFamily="2" charset="-79"/>
                    <a:cs typeface="Aharoni" panose="02010803020104030203" pitchFamily="2" charset="-79"/>
                  </a:endParaRPr>
                </a:p>
              </p:txBody>
            </p:sp>
            <p:sp>
              <p:nvSpPr>
                <p:cNvPr id="58" name="TextBox 57"/>
                <p:cNvSpPr txBox="1"/>
                <p:nvPr/>
              </p:nvSpPr>
              <p:spPr>
                <a:xfrm>
                  <a:off x="1857678" y="2131368"/>
                  <a:ext cx="428322"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Med</a:t>
                  </a:r>
                  <a:endParaRPr lang="en-US" sz="900" b="1" dirty="0">
                    <a:latin typeface="Aharoni" panose="02010803020104030203" pitchFamily="2" charset="-79"/>
                    <a:cs typeface="Aharoni" panose="02010803020104030203" pitchFamily="2" charset="-79"/>
                  </a:endParaRPr>
                </a:p>
              </p:txBody>
            </p:sp>
            <p:sp>
              <p:nvSpPr>
                <p:cNvPr id="59" name="TextBox 58"/>
                <p:cNvSpPr txBox="1"/>
                <p:nvPr/>
              </p:nvSpPr>
              <p:spPr>
                <a:xfrm>
                  <a:off x="4189306" y="2133600"/>
                  <a:ext cx="324128" cy="230832"/>
                </a:xfrm>
                <a:prstGeom prst="rect">
                  <a:avLst/>
                </a:prstGeom>
                <a:noFill/>
              </p:spPr>
              <p:txBody>
                <a:bodyPr wrap="none" rtlCol="0">
                  <a:spAutoFit/>
                </a:bodyPr>
                <a:lstStyle/>
                <a:p>
                  <a:r>
                    <a:rPr lang="en-US" sz="900" b="1" dirty="0">
                      <a:latin typeface="Aharoni" panose="02010803020104030203" pitchFamily="2" charset="-79"/>
                      <a:cs typeface="Aharoni" panose="02010803020104030203" pitchFamily="2" charset="-79"/>
                    </a:rPr>
                    <a:t>R</a:t>
                  </a:r>
                  <a:r>
                    <a:rPr lang="en-US" sz="900" b="1" dirty="0" smtClean="0">
                      <a:latin typeface="Aharoni" panose="02010803020104030203" pitchFamily="2" charset="-79"/>
                      <a:cs typeface="Aharoni" panose="02010803020104030203" pitchFamily="2" charset="-79"/>
                    </a:rPr>
                    <a:t>C</a:t>
                  </a:r>
                  <a:endParaRPr lang="en-US" sz="900" b="1" dirty="0">
                    <a:latin typeface="Aharoni" panose="02010803020104030203" pitchFamily="2" charset="-79"/>
                    <a:cs typeface="Aharoni" panose="02010803020104030203" pitchFamily="2" charset="-79"/>
                  </a:endParaRPr>
                </a:p>
              </p:txBody>
            </p:sp>
          </p:grpSp>
        </p:grpSp>
        <p:grpSp>
          <p:nvGrpSpPr>
            <p:cNvPr id="61" name="Group 60"/>
            <p:cNvGrpSpPr/>
            <p:nvPr/>
          </p:nvGrpSpPr>
          <p:grpSpPr>
            <a:xfrm>
              <a:off x="1752600" y="431800"/>
              <a:ext cx="6096000" cy="4752032"/>
              <a:chOff x="1752600" y="431800"/>
              <a:chExt cx="6096000" cy="4752032"/>
            </a:xfrm>
          </p:grpSpPr>
          <p:sp>
            <p:nvSpPr>
              <p:cNvPr id="62" name="TextBox 61"/>
              <p:cNvSpPr txBox="1"/>
              <p:nvPr/>
            </p:nvSpPr>
            <p:spPr>
              <a:xfrm>
                <a:off x="1752600" y="431800"/>
                <a:ext cx="1503938"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Female &amp; Environment </a:t>
                </a:r>
                <a:r>
                  <a:rPr lang="en-US" sz="800" b="1" dirty="0" smtClean="0">
                    <a:latin typeface="Arial Black" panose="020B0A04020102020204" pitchFamily="34" charset="0"/>
                  </a:rPr>
                  <a:t>1</a:t>
                </a:r>
                <a:endParaRPr lang="en-US" sz="800" b="1" dirty="0">
                  <a:latin typeface="Arial Black" panose="020B0A04020102020204" pitchFamily="34" charset="0"/>
                </a:endParaRPr>
              </a:p>
            </p:txBody>
          </p:sp>
          <p:sp>
            <p:nvSpPr>
              <p:cNvPr id="63" name="TextBox 62"/>
              <p:cNvSpPr txBox="1"/>
              <p:nvPr/>
            </p:nvSpPr>
            <p:spPr>
              <a:xfrm>
                <a:off x="1752600" y="4950768"/>
                <a:ext cx="1495922"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Female &amp; Environment </a:t>
                </a:r>
                <a:r>
                  <a:rPr lang="en-US" sz="800" b="1" dirty="0">
                    <a:latin typeface="Arial Black" panose="020B0A04020102020204" pitchFamily="34" charset="0"/>
                  </a:rPr>
                  <a:t>3</a:t>
                </a:r>
              </a:p>
            </p:txBody>
          </p:sp>
          <p:sp>
            <p:nvSpPr>
              <p:cNvPr id="64" name="TextBox 63"/>
              <p:cNvSpPr txBox="1"/>
              <p:nvPr/>
            </p:nvSpPr>
            <p:spPr>
              <a:xfrm>
                <a:off x="1752600" y="2664768"/>
                <a:ext cx="1495922" cy="230832"/>
              </a:xfrm>
              <a:prstGeom prst="rect">
                <a:avLst/>
              </a:prstGeom>
              <a:noFill/>
            </p:spPr>
            <p:txBody>
              <a:bodyPr wrap="none" rtlCol="0">
                <a:spAutoFit/>
              </a:bodyPr>
              <a:lstStyle/>
              <a:p>
                <a:r>
                  <a:rPr lang="en-US" sz="900" b="1" dirty="0" smtClean="0">
                    <a:latin typeface="Aharoni" panose="02010803020104030203" pitchFamily="2" charset="-79"/>
                    <a:cs typeface="Aharoni" panose="02010803020104030203" pitchFamily="2" charset="-79"/>
                  </a:rPr>
                  <a:t>Female &amp; Environment </a:t>
                </a:r>
                <a:r>
                  <a:rPr lang="en-US" sz="800" b="1" dirty="0">
                    <a:latin typeface="Arial Black" panose="020B0A04020102020204" pitchFamily="34" charset="0"/>
                  </a:rPr>
                  <a:t>2</a:t>
                </a:r>
              </a:p>
            </p:txBody>
          </p:sp>
          <p:sp>
            <p:nvSpPr>
              <p:cNvPr id="65" name="TextBox 64"/>
              <p:cNvSpPr txBox="1"/>
              <p:nvPr/>
            </p:nvSpPr>
            <p:spPr>
              <a:xfrm>
                <a:off x="6268462" y="431800"/>
                <a:ext cx="1378904" cy="230832"/>
              </a:xfrm>
              <a:prstGeom prst="rect">
                <a:avLst/>
              </a:prstGeom>
              <a:noFill/>
            </p:spPr>
            <p:txBody>
              <a:bodyPr wrap="none" rtlCol="0">
                <a:spAutoFit/>
              </a:bodyPr>
              <a:lstStyle/>
              <a:p>
                <a:r>
                  <a:rPr lang="en-US" sz="900" b="1" dirty="0">
                    <a:latin typeface="Aharoni" panose="02010803020104030203" pitchFamily="2" charset="-79"/>
                    <a:cs typeface="Aharoni" panose="02010803020104030203" pitchFamily="2" charset="-79"/>
                  </a:rPr>
                  <a:t>M</a:t>
                </a:r>
                <a:r>
                  <a:rPr lang="en-US" sz="900" b="1" dirty="0" smtClean="0">
                    <a:latin typeface="Aharoni" panose="02010803020104030203" pitchFamily="2" charset="-79"/>
                    <a:cs typeface="Aharoni" panose="02010803020104030203" pitchFamily="2" charset="-79"/>
                  </a:rPr>
                  <a:t>ale &amp; Environment </a:t>
                </a:r>
                <a:r>
                  <a:rPr lang="en-US" sz="800" b="1" dirty="0" smtClean="0">
                    <a:latin typeface="Arial Black" panose="020B0A04020102020204" pitchFamily="34" charset="0"/>
                  </a:rPr>
                  <a:t>1</a:t>
                </a:r>
                <a:endParaRPr lang="en-US" sz="800" b="1" dirty="0">
                  <a:latin typeface="Arial Black" panose="020B0A04020102020204" pitchFamily="34" charset="0"/>
                </a:endParaRPr>
              </a:p>
            </p:txBody>
          </p:sp>
          <p:sp>
            <p:nvSpPr>
              <p:cNvPr id="66" name="TextBox 65"/>
              <p:cNvSpPr txBox="1"/>
              <p:nvPr/>
            </p:nvSpPr>
            <p:spPr>
              <a:xfrm>
                <a:off x="6469696" y="4953000"/>
                <a:ext cx="1378904" cy="230832"/>
              </a:xfrm>
              <a:prstGeom prst="rect">
                <a:avLst/>
              </a:prstGeom>
              <a:noFill/>
            </p:spPr>
            <p:txBody>
              <a:bodyPr wrap="none" rtlCol="0">
                <a:spAutoFit/>
              </a:bodyPr>
              <a:lstStyle/>
              <a:p>
                <a:r>
                  <a:rPr lang="en-US" sz="900" b="1" dirty="0">
                    <a:latin typeface="Aharoni" panose="02010803020104030203" pitchFamily="2" charset="-79"/>
                    <a:cs typeface="Aharoni" panose="02010803020104030203" pitchFamily="2" charset="-79"/>
                  </a:rPr>
                  <a:t>M</a:t>
                </a:r>
                <a:r>
                  <a:rPr lang="en-US" sz="900" b="1" dirty="0" smtClean="0">
                    <a:latin typeface="Aharoni" panose="02010803020104030203" pitchFamily="2" charset="-79"/>
                    <a:cs typeface="Aharoni" panose="02010803020104030203" pitchFamily="2" charset="-79"/>
                  </a:rPr>
                  <a:t>ale &amp; Environment </a:t>
                </a:r>
                <a:r>
                  <a:rPr lang="en-US" sz="800" b="1" dirty="0">
                    <a:latin typeface="Arial Black" panose="020B0A04020102020204" pitchFamily="34" charset="0"/>
                  </a:rPr>
                  <a:t>3</a:t>
                </a:r>
              </a:p>
            </p:txBody>
          </p:sp>
          <p:sp>
            <p:nvSpPr>
              <p:cNvPr id="67" name="TextBox 66"/>
              <p:cNvSpPr txBox="1"/>
              <p:nvPr/>
            </p:nvSpPr>
            <p:spPr>
              <a:xfrm>
                <a:off x="6317296" y="2667000"/>
                <a:ext cx="1378904" cy="230832"/>
              </a:xfrm>
              <a:prstGeom prst="rect">
                <a:avLst/>
              </a:prstGeom>
              <a:noFill/>
            </p:spPr>
            <p:txBody>
              <a:bodyPr wrap="none" rtlCol="0">
                <a:spAutoFit/>
              </a:bodyPr>
              <a:lstStyle/>
              <a:p>
                <a:r>
                  <a:rPr lang="en-US" sz="900" b="1" dirty="0">
                    <a:latin typeface="Aharoni" panose="02010803020104030203" pitchFamily="2" charset="-79"/>
                    <a:cs typeface="Aharoni" panose="02010803020104030203" pitchFamily="2" charset="-79"/>
                  </a:rPr>
                  <a:t>M</a:t>
                </a:r>
                <a:r>
                  <a:rPr lang="en-US" sz="900" b="1" dirty="0" smtClean="0">
                    <a:latin typeface="Aharoni" panose="02010803020104030203" pitchFamily="2" charset="-79"/>
                    <a:cs typeface="Aharoni" panose="02010803020104030203" pitchFamily="2" charset="-79"/>
                  </a:rPr>
                  <a:t>ale &amp; Environment </a:t>
                </a:r>
                <a:r>
                  <a:rPr lang="en-US" sz="800" b="1" dirty="0">
                    <a:latin typeface="Arial Black" panose="020B0A04020102020204" pitchFamily="34" charset="0"/>
                  </a:rPr>
                  <a:t>2</a:t>
                </a:r>
              </a:p>
            </p:txBody>
          </p:sp>
        </p:grpSp>
      </p:grpSp>
      <p:grpSp>
        <p:nvGrpSpPr>
          <p:cNvPr id="3" name="Group 2"/>
          <p:cNvGrpSpPr/>
          <p:nvPr/>
        </p:nvGrpSpPr>
        <p:grpSpPr>
          <a:xfrm>
            <a:off x="5133772" y="2971800"/>
            <a:ext cx="771859" cy="3683346"/>
            <a:chOff x="5133772" y="2971800"/>
            <a:chExt cx="771859" cy="3683346"/>
          </a:xfrm>
        </p:grpSpPr>
        <p:sp>
          <p:nvSpPr>
            <p:cNvPr id="2" name="Oval 1"/>
            <p:cNvSpPr/>
            <p:nvPr/>
          </p:nvSpPr>
          <p:spPr>
            <a:xfrm>
              <a:off x="5133772" y="2971800"/>
              <a:ext cx="771859" cy="1524000"/>
            </a:xfrm>
            <a:prstGeom prst="ellipse">
              <a:avLst/>
            </a:prstGeom>
            <a:noFill/>
            <a:ln w="38100">
              <a:solidFill>
                <a:srgbClr val="00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5133772" y="5131146"/>
              <a:ext cx="771859" cy="1524000"/>
            </a:xfrm>
            <a:prstGeom prst="ellipse">
              <a:avLst/>
            </a:prstGeom>
            <a:noFill/>
            <a:ln w="38100">
              <a:solidFill>
                <a:srgbClr val="00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 name="Group 69"/>
          <p:cNvGrpSpPr/>
          <p:nvPr/>
        </p:nvGrpSpPr>
        <p:grpSpPr>
          <a:xfrm>
            <a:off x="7848600" y="2971800"/>
            <a:ext cx="771859" cy="3683346"/>
            <a:chOff x="5133772" y="2971800"/>
            <a:chExt cx="771859" cy="3683346"/>
          </a:xfrm>
        </p:grpSpPr>
        <p:sp>
          <p:nvSpPr>
            <p:cNvPr id="71" name="Oval 70"/>
            <p:cNvSpPr/>
            <p:nvPr/>
          </p:nvSpPr>
          <p:spPr>
            <a:xfrm>
              <a:off x="5133772" y="2971800"/>
              <a:ext cx="771859" cy="1524000"/>
            </a:xfrm>
            <a:prstGeom prst="ellipse">
              <a:avLst/>
            </a:prstGeom>
            <a:noFill/>
            <a:ln w="38100">
              <a:solidFill>
                <a:srgbClr val="00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5133772" y="5131146"/>
              <a:ext cx="771859" cy="1524000"/>
            </a:xfrm>
            <a:prstGeom prst="ellipse">
              <a:avLst/>
            </a:prstGeom>
            <a:noFill/>
            <a:ln w="38100">
              <a:solidFill>
                <a:srgbClr val="00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62185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199" y="652046"/>
            <a:ext cx="8997729" cy="6129754"/>
            <a:chOff x="76199" y="652046"/>
            <a:chExt cx="8997729" cy="6129754"/>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 y="914400"/>
              <a:ext cx="8997729" cy="586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p:cNvSpPr txBox="1"/>
            <p:nvPr/>
          </p:nvSpPr>
          <p:spPr>
            <a:xfrm>
              <a:off x="5943600" y="2861846"/>
              <a:ext cx="2059538" cy="338554"/>
            </a:xfrm>
            <a:prstGeom prst="rect">
              <a:avLst/>
            </a:prstGeom>
            <a:noFill/>
          </p:spPr>
          <p:txBody>
            <a:bodyPr wrap="none" rtlCol="0">
              <a:spAutoFit/>
            </a:bodyPr>
            <a:lstStyle/>
            <a:p>
              <a:r>
                <a:rPr lang="en-US" sz="1600" dirty="0"/>
                <a:t>M</a:t>
              </a:r>
              <a:r>
                <a:rPr lang="en-US" sz="1600" dirty="0" smtClean="0"/>
                <a:t>ale &amp; Environment 2</a:t>
              </a:r>
              <a:endParaRPr lang="en-US" sz="1600" dirty="0"/>
            </a:p>
          </p:txBody>
        </p:sp>
        <p:sp>
          <p:nvSpPr>
            <p:cNvPr id="18" name="TextBox 17"/>
            <p:cNvSpPr txBox="1"/>
            <p:nvPr/>
          </p:nvSpPr>
          <p:spPr>
            <a:xfrm>
              <a:off x="5943600" y="5071646"/>
              <a:ext cx="2059538" cy="338554"/>
            </a:xfrm>
            <a:prstGeom prst="rect">
              <a:avLst/>
            </a:prstGeom>
            <a:noFill/>
          </p:spPr>
          <p:txBody>
            <a:bodyPr wrap="none" rtlCol="0">
              <a:spAutoFit/>
            </a:bodyPr>
            <a:lstStyle/>
            <a:p>
              <a:r>
                <a:rPr lang="en-US" sz="1600" dirty="0"/>
                <a:t>M</a:t>
              </a:r>
              <a:r>
                <a:rPr lang="en-US" sz="1600" dirty="0" smtClean="0"/>
                <a:t>ale &amp; Environment 3</a:t>
              </a:r>
              <a:endParaRPr lang="en-US" sz="1600" dirty="0"/>
            </a:p>
          </p:txBody>
        </p:sp>
        <p:sp>
          <p:nvSpPr>
            <p:cNvPr id="19" name="TextBox 18"/>
            <p:cNvSpPr txBox="1"/>
            <p:nvPr/>
          </p:nvSpPr>
          <p:spPr>
            <a:xfrm>
              <a:off x="5943600" y="652046"/>
              <a:ext cx="2059538" cy="338554"/>
            </a:xfrm>
            <a:prstGeom prst="rect">
              <a:avLst/>
            </a:prstGeom>
            <a:noFill/>
          </p:spPr>
          <p:txBody>
            <a:bodyPr wrap="none" rtlCol="0">
              <a:spAutoFit/>
            </a:bodyPr>
            <a:lstStyle/>
            <a:p>
              <a:r>
                <a:rPr lang="en-US" sz="1600" dirty="0"/>
                <a:t>M</a:t>
              </a:r>
              <a:r>
                <a:rPr lang="en-US" sz="1600" dirty="0" smtClean="0"/>
                <a:t>ale &amp; Environment 1</a:t>
              </a:r>
              <a:endParaRPr lang="en-US" sz="1600" dirty="0"/>
            </a:p>
          </p:txBody>
        </p:sp>
      </p:grpSp>
      <p:pic>
        <p:nvPicPr>
          <p:cNvPr id="2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 r="50204"/>
          <a:stretch/>
        </p:blipFill>
        <p:spPr bwMode="auto">
          <a:xfrm>
            <a:off x="73152" y="914400"/>
            <a:ext cx="4480560" cy="586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3908866" y="228600"/>
            <a:ext cx="1542153" cy="369332"/>
          </a:xfrm>
          <a:prstGeom prst="rect">
            <a:avLst/>
          </a:prstGeom>
          <a:noFill/>
        </p:spPr>
        <p:txBody>
          <a:bodyPr wrap="none" rtlCol="0">
            <a:spAutoFit/>
          </a:bodyPr>
          <a:lstStyle/>
          <a:p>
            <a:r>
              <a:rPr lang="en-US" b="1" dirty="0" smtClean="0"/>
              <a:t>CV for RAL630</a:t>
            </a:r>
            <a:endParaRPr lang="en-US" b="1" dirty="0"/>
          </a:p>
        </p:txBody>
      </p:sp>
      <p:sp>
        <p:nvSpPr>
          <p:cNvPr id="14" name="TextBox 13"/>
          <p:cNvSpPr txBox="1"/>
          <p:nvPr/>
        </p:nvSpPr>
        <p:spPr>
          <a:xfrm>
            <a:off x="1295400" y="652046"/>
            <a:ext cx="2242473" cy="338554"/>
          </a:xfrm>
          <a:prstGeom prst="rect">
            <a:avLst/>
          </a:prstGeom>
          <a:noFill/>
        </p:spPr>
        <p:txBody>
          <a:bodyPr wrap="none" rtlCol="0">
            <a:spAutoFit/>
          </a:bodyPr>
          <a:lstStyle/>
          <a:p>
            <a:r>
              <a:rPr lang="en-US" sz="1600" dirty="0" smtClean="0"/>
              <a:t>Female &amp; Environment 1</a:t>
            </a:r>
            <a:endParaRPr lang="en-US" sz="1600" dirty="0"/>
          </a:p>
        </p:txBody>
      </p:sp>
      <p:sp>
        <p:nvSpPr>
          <p:cNvPr id="15" name="TextBox 14"/>
          <p:cNvSpPr txBox="1"/>
          <p:nvPr/>
        </p:nvSpPr>
        <p:spPr>
          <a:xfrm>
            <a:off x="1295400" y="2861846"/>
            <a:ext cx="2242473" cy="338554"/>
          </a:xfrm>
          <a:prstGeom prst="rect">
            <a:avLst/>
          </a:prstGeom>
          <a:noFill/>
        </p:spPr>
        <p:txBody>
          <a:bodyPr wrap="none" rtlCol="0">
            <a:spAutoFit/>
          </a:bodyPr>
          <a:lstStyle/>
          <a:p>
            <a:r>
              <a:rPr lang="en-US" sz="1600" dirty="0" smtClean="0"/>
              <a:t>Female &amp; Environment 2</a:t>
            </a:r>
            <a:endParaRPr lang="en-US" sz="1600" dirty="0"/>
          </a:p>
        </p:txBody>
      </p:sp>
      <p:sp>
        <p:nvSpPr>
          <p:cNvPr id="16" name="TextBox 15"/>
          <p:cNvSpPr txBox="1"/>
          <p:nvPr/>
        </p:nvSpPr>
        <p:spPr>
          <a:xfrm>
            <a:off x="1295400" y="5029200"/>
            <a:ext cx="2242473" cy="338554"/>
          </a:xfrm>
          <a:prstGeom prst="rect">
            <a:avLst/>
          </a:prstGeom>
          <a:noFill/>
        </p:spPr>
        <p:txBody>
          <a:bodyPr wrap="none" rtlCol="0">
            <a:spAutoFit/>
          </a:bodyPr>
          <a:lstStyle/>
          <a:p>
            <a:r>
              <a:rPr lang="en-US" sz="1600" dirty="0" smtClean="0"/>
              <a:t>Female &amp; Environment 3</a:t>
            </a:r>
            <a:endParaRPr lang="en-US" sz="1600" dirty="0"/>
          </a:p>
        </p:txBody>
      </p:sp>
      <p:grpSp>
        <p:nvGrpSpPr>
          <p:cNvPr id="2" name="Group 1"/>
          <p:cNvGrpSpPr/>
          <p:nvPr/>
        </p:nvGrpSpPr>
        <p:grpSpPr>
          <a:xfrm>
            <a:off x="2716091" y="1020173"/>
            <a:ext cx="771859" cy="5837827"/>
            <a:chOff x="2716091" y="1020173"/>
            <a:chExt cx="771859" cy="5837827"/>
          </a:xfrm>
        </p:grpSpPr>
        <p:sp>
          <p:nvSpPr>
            <p:cNvPr id="20" name="Oval 19"/>
            <p:cNvSpPr/>
            <p:nvPr/>
          </p:nvSpPr>
          <p:spPr>
            <a:xfrm>
              <a:off x="2716091" y="1020173"/>
              <a:ext cx="771859" cy="1524000"/>
            </a:xfrm>
            <a:prstGeom prst="ellipse">
              <a:avLst/>
            </a:prstGeom>
            <a:noFill/>
            <a:ln w="38100">
              <a:solidFill>
                <a:srgbClr val="00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2716091" y="3179519"/>
              <a:ext cx="771859" cy="1524000"/>
            </a:xfrm>
            <a:prstGeom prst="ellipse">
              <a:avLst/>
            </a:prstGeom>
            <a:noFill/>
            <a:ln w="38100">
              <a:solidFill>
                <a:srgbClr val="00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2716091" y="5334000"/>
              <a:ext cx="771859" cy="1524000"/>
            </a:xfrm>
            <a:prstGeom prst="ellipse">
              <a:avLst/>
            </a:prstGeom>
            <a:noFill/>
            <a:ln w="38100">
              <a:solidFill>
                <a:srgbClr val="00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7315200" y="1020173"/>
            <a:ext cx="771859" cy="5837827"/>
            <a:chOff x="2716091" y="1020173"/>
            <a:chExt cx="771859" cy="5837827"/>
          </a:xfrm>
        </p:grpSpPr>
        <p:sp>
          <p:nvSpPr>
            <p:cNvPr id="27" name="Oval 26"/>
            <p:cNvSpPr/>
            <p:nvPr/>
          </p:nvSpPr>
          <p:spPr>
            <a:xfrm>
              <a:off x="2716091" y="1020173"/>
              <a:ext cx="771859" cy="1524000"/>
            </a:xfrm>
            <a:prstGeom prst="ellipse">
              <a:avLst/>
            </a:prstGeom>
            <a:noFill/>
            <a:ln w="38100">
              <a:solidFill>
                <a:srgbClr val="00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2716091" y="3179519"/>
              <a:ext cx="771859" cy="1524000"/>
            </a:xfrm>
            <a:prstGeom prst="ellipse">
              <a:avLst/>
            </a:prstGeom>
            <a:noFill/>
            <a:ln w="38100">
              <a:solidFill>
                <a:srgbClr val="00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2716091" y="5334000"/>
              <a:ext cx="771859" cy="1524000"/>
            </a:xfrm>
            <a:prstGeom prst="ellipse">
              <a:avLst/>
            </a:prstGeom>
            <a:noFill/>
            <a:ln w="38100">
              <a:solidFill>
                <a:srgbClr val="00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99601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Estimate data distribution</a:t>
            </a:r>
            <a:endParaRPr lang="en-US" dirty="0"/>
          </a:p>
        </p:txBody>
      </p:sp>
      <p:sp>
        <p:nvSpPr>
          <p:cNvPr id="3" name="Content Placeholder 2"/>
          <p:cNvSpPr>
            <a:spLocks noGrp="1"/>
          </p:cNvSpPr>
          <p:nvPr>
            <p:ph sz="half" idx="1"/>
          </p:nvPr>
        </p:nvSpPr>
        <p:spPr>
          <a:xfrm>
            <a:off x="152400" y="1600200"/>
            <a:ext cx="4038600" cy="4525963"/>
          </a:xfrm>
        </p:spPr>
        <p:txBody>
          <a:bodyPr>
            <a:normAutofit/>
          </a:bodyPr>
          <a:lstStyle/>
          <a:p>
            <a:r>
              <a:rPr lang="en-US" b="1" dirty="0" smtClean="0"/>
              <a:t>ANOVA model</a:t>
            </a:r>
          </a:p>
          <a:p>
            <a:pPr lvl="1"/>
            <a:r>
              <a:rPr lang="en-US" dirty="0" smtClean="0"/>
              <a:t>Requires data to be normally distributed</a:t>
            </a:r>
          </a:p>
          <a:p>
            <a:pPr lvl="1"/>
            <a:r>
              <a:rPr lang="en-US" dirty="0" smtClean="0"/>
              <a:t>Take the </a:t>
            </a:r>
            <a:r>
              <a:rPr lang="en-US" dirty="0" err="1" smtClean="0"/>
              <a:t>ln</a:t>
            </a:r>
            <a:r>
              <a:rPr lang="en-US" dirty="0" smtClean="0"/>
              <a:t> of normalized counts to get normal distribution</a:t>
            </a:r>
            <a:endParaRPr lang="en-US" dirty="0"/>
          </a:p>
        </p:txBody>
      </p:sp>
      <p:sp>
        <p:nvSpPr>
          <p:cNvPr id="4" name="Content Placeholder 3"/>
          <p:cNvSpPr>
            <a:spLocks noGrp="1"/>
          </p:cNvSpPr>
          <p:nvPr>
            <p:ph sz="half" idx="2"/>
          </p:nvPr>
        </p:nvSpPr>
        <p:spPr>
          <a:xfrm>
            <a:off x="4495800" y="1524000"/>
            <a:ext cx="4572000" cy="4525963"/>
          </a:xfrm>
        </p:spPr>
        <p:txBody>
          <a:bodyPr>
            <a:normAutofit/>
          </a:bodyPr>
          <a:lstStyle/>
          <a:p>
            <a:r>
              <a:rPr lang="en-US" b="1" dirty="0" smtClean="0"/>
              <a:t>Generalized linear models</a:t>
            </a:r>
          </a:p>
          <a:p>
            <a:pPr lvl="1"/>
            <a:r>
              <a:rPr lang="en-US" dirty="0" smtClean="0"/>
              <a:t>Requires data to have a negative binomial distribution</a:t>
            </a:r>
          </a:p>
          <a:p>
            <a:pPr lvl="1"/>
            <a:r>
              <a:rPr lang="en-US" i="1" dirty="0" err="1" smtClean="0"/>
              <a:t>y</a:t>
            </a:r>
            <a:r>
              <a:rPr lang="en-US" i="1" baseline="-25000" dirty="0" err="1" smtClean="0"/>
              <a:t>ij</a:t>
            </a:r>
            <a:r>
              <a:rPr lang="en-US" i="1" dirty="0" smtClean="0"/>
              <a:t> ~ NB</a:t>
            </a:r>
            <a:r>
              <a:rPr lang="en-US" dirty="0" smtClean="0"/>
              <a:t>(</a:t>
            </a:r>
            <a:r>
              <a:rPr lang="en-US" i="1" dirty="0" smtClean="0"/>
              <a:t>µ</a:t>
            </a:r>
            <a:r>
              <a:rPr lang="en-US" i="1" baseline="-25000" dirty="0" err="1" smtClean="0"/>
              <a:t>ij</a:t>
            </a:r>
            <a:r>
              <a:rPr lang="en-US" dirty="0" smtClean="0"/>
              <a:t>, </a:t>
            </a:r>
            <a:r>
              <a:rPr lang="el-GR" i="1" dirty="0" smtClean="0"/>
              <a:t>σ</a:t>
            </a:r>
            <a:r>
              <a:rPr lang="en-US" i="1" baseline="-25000" dirty="0" smtClean="0"/>
              <a:t>ij</a:t>
            </a:r>
            <a:r>
              <a:rPr lang="en-US" baseline="30000" dirty="0" smtClean="0"/>
              <a:t>2</a:t>
            </a:r>
            <a:r>
              <a:rPr lang="en-US" dirty="0" smtClean="0"/>
              <a:t>) </a:t>
            </a:r>
          </a:p>
          <a:p>
            <a:pPr lvl="1"/>
            <a:r>
              <a:rPr lang="en-US" dirty="0" smtClean="0"/>
              <a:t>Need to estimate </a:t>
            </a:r>
            <a:r>
              <a:rPr lang="el-GR" i="1" dirty="0" smtClean="0"/>
              <a:t>φ</a:t>
            </a:r>
            <a:r>
              <a:rPr lang="en-US" i="1" baseline="-25000" dirty="0" err="1" smtClean="0"/>
              <a:t>ij</a:t>
            </a:r>
            <a:r>
              <a:rPr lang="en-US" dirty="0" smtClean="0"/>
              <a:t>, the dispersion parameter, for each gene, where </a:t>
            </a:r>
          </a:p>
          <a:p>
            <a:pPr marL="457200" lvl="1" indent="0">
              <a:buNone/>
            </a:pPr>
            <a:r>
              <a:rPr lang="en-US" i="1" dirty="0"/>
              <a:t> </a:t>
            </a:r>
            <a:r>
              <a:rPr lang="en-US" i="1" dirty="0" smtClean="0"/>
              <a:t>   </a:t>
            </a:r>
            <a:r>
              <a:rPr lang="el-GR" i="1" dirty="0" smtClean="0"/>
              <a:t>σ</a:t>
            </a:r>
            <a:r>
              <a:rPr lang="en-US" i="1" baseline="-25000" dirty="0"/>
              <a:t>ij</a:t>
            </a:r>
            <a:r>
              <a:rPr lang="en-US" baseline="30000" dirty="0"/>
              <a:t>2</a:t>
            </a:r>
            <a:r>
              <a:rPr lang="en-US" dirty="0" smtClean="0"/>
              <a:t> = </a:t>
            </a:r>
            <a:r>
              <a:rPr lang="en-US" i="1" dirty="0"/>
              <a:t>µ</a:t>
            </a:r>
            <a:r>
              <a:rPr lang="en-US" i="1" baseline="-25000" dirty="0" err="1"/>
              <a:t>ij</a:t>
            </a:r>
            <a:r>
              <a:rPr lang="en-US" i="1" baseline="-25000" dirty="0"/>
              <a:t> </a:t>
            </a:r>
            <a:r>
              <a:rPr lang="en-US" dirty="0" smtClean="0"/>
              <a:t>(1 + </a:t>
            </a:r>
            <a:r>
              <a:rPr lang="el-GR" i="1" dirty="0" smtClean="0"/>
              <a:t>φ</a:t>
            </a:r>
            <a:r>
              <a:rPr lang="en-US" baseline="-25000" dirty="0" err="1" smtClean="0"/>
              <a:t>ij</a:t>
            </a:r>
            <a:r>
              <a:rPr lang="en-US" i="1" dirty="0" err="1"/>
              <a:t>µ</a:t>
            </a:r>
            <a:r>
              <a:rPr lang="en-US" i="1" baseline="-25000" dirty="0" err="1"/>
              <a:t>ij</a:t>
            </a:r>
            <a:r>
              <a:rPr lang="en-US" dirty="0" smtClean="0"/>
              <a:t>)</a:t>
            </a:r>
            <a:endParaRPr lang="en-US" dirty="0"/>
          </a:p>
        </p:txBody>
      </p:sp>
    </p:spTree>
    <p:extLst>
      <p:ext uri="{BB962C8B-B14F-4D97-AF65-F5344CB8AC3E}">
        <p14:creationId xmlns:p14="http://schemas.microsoft.com/office/powerpoint/2010/main" val="32072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81000" y="68669"/>
            <a:ext cx="8153402" cy="6772453"/>
            <a:chOff x="378716" y="591276"/>
            <a:chExt cx="6115050" cy="8599757"/>
          </a:xfrm>
        </p:grpSpPr>
        <p:sp>
          <p:nvSpPr>
            <p:cNvPr id="53" name="Rectangle 52"/>
            <p:cNvSpPr/>
            <p:nvPr/>
          </p:nvSpPr>
          <p:spPr>
            <a:xfrm>
              <a:off x="3400493" y="3300553"/>
              <a:ext cx="3093273" cy="4514719"/>
            </a:xfrm>
            <a:prstGeom prst="rect">
              <a:avLst/>
            </a:prstGeom>
            <a:noFill/>
            <a:ln w="44450">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3571942" y="4448139"/>
              <a:ext cx="2686049" cy="3243798"/>
            </a:xfrm>
            <a:prstGeom prst="rect">
              <a:avLst/>
            </a:prstGeom>
            <a:noFill/>
            <a:ln w="25400">
              <a:solidFill>
                <a:schemeClr val="tx1"/>
              </a:solidFill>
            </a:ln>
          </p:spPr>
          <p:txBody>
            <a:bodyPr wrap="square" rtlCol="0">
              <a:spAutoFit/>
            </a:bodyPr>
            <a:lstStyle/>
            <a:p>
              <a:r>
                <a:rPr lang="en-US" sz="1400" dirty="0" smtClean="0"/>
                <a:t>Normalize data</a:t>
              </a:r>
            </a:p>
            <a:p>
              <a:pPr marL="285750" indent="-285750">
                <a:buFontTx/>
                <a:buChar char="-"/>
              </a:pPr>
              <a:r>
                <a:rPr lang="en-US" sz="1200" dirty="0" smtClean="0"/>
                <a:t>Total counts (TC)</a:t>
              </a:r>
            </a:p>
            <a:p>
              <a:pPr marL="285750" indent="-285750">
                <a:buFontTx/>
                <a:buChar char="-"/>
              </a:pPr>
              <a:r>
                <a:rPr lang="en-US" sz="1200" dirty="0" smtClean="0"/>
                <a:t>Upper quartile (UQ)</a:t>
              </a:r>
            </a:p>
            <a:p>
              <a:pPr marL="285750" indent="-285750">
                <a:buFontTx/>
                <a:buChar char="-"/>
              </a:pPr>
              <a:r>
                <a:rPr lang="en-US" sz="1200" dirty="0" smtClean="0"/>
                <a:t>Median (Med)</a:t>
              </a:r>
            </a:p>
            <a:p>
              <a:pPr marL="285750" indent="-285750">
                <a:buFontTx/>
                <a:buChar char="-"/>
              </a:pPr>
              <a:r>
                <a:rPr lang="en-US" sz="1200" dirty="0" smtClean="0"/>
                <a:t>Trimmed Mean of M-values (TMM)</a:t>
              </a:r>
            </a:p>
            <a:p>
              <a:pPr marL="285750" indent="-285750">
                <a:buFontTx/>
                <a:buChar char="-"/>
              </a:pPr>
              <a:r>
                <a:rPr lang="en-US" sz="1200" dirty="0" err="1" smtClean="0"/>
                <a:t>DESeq</a:t>
              </a:r>
              <a:r>
                <a:rPr lang="en-US" sz="1200" dirty="0" smtClean="0"/>
                <a:t> normalization</a:t>
              </a:r>
            </a:p>
            <a:p>
              <a:pPr marL="285750" indent="-285750">
                <a:buFontTx/>
                <a:buChar char="-"/>
              </a:pPr>
              <a:r>
                <a:rPr lang="en-US" sz="1200" dirty="0" err="1" smtClean="0"/>
                <a:t>Quantile</a:t>
              </a:r>
              <a:r>
                <a:rPr lang="en-US" sz="1200" dirty="0" smtClean="0"/>
                <a:t> (Q)</a:t>
              </a:r>
            </a:p>
            <a:p>
              <a:pPr marL="285750" indent="-285750">
                <a:buFontTx/>
                <a:buChar char="-"/>
              </a:pPr>
              <a:r>
                <a:rPr lang="en-US" sz="1200" dirty="0" smtClean="0"/>
                <a:t>Reads /</a:t>
              </a:r>
              <a:r>
                <a:rPr lang="en-US" sz="1200" dirty="0" err="1" smtClean="0"/>
                <a:t>kilobase</a:t>
              </a:r>
              <a:r>
                <a:rPr lang="en-US" sz="1200" dirty="0" smtClean="0"/>
                <a:t> of million mapped (RPKM)</a:t>
              </a:r>
            </a:p>
            <a:p>
              <a:pPr marL="285750" indent="-285750">
                <a:buFontTx/>
                <a:buChar char="-"/>
              </a:pPr>
              <a:r>
                <a:rPr lang="en-US" sz="1200" dirty="0" smtClean="0"/>
                <a:t>Raw counts (RC)</a:t>
              </a:r>
            </a:p>
            <a:p>
              <a:r>
                <a:rPr lang="en-US" sz="1400" dirty="0"/>
                <a:t>Estimate distribution</a:t>
              </a:r>
              <a:endParaRPr lang="en-US" sz="1400" baseline="-25000" dirty="0"/>
            </a:p>
            <a:p>
              <a:pPr marL="171450" indent="-171450">
                <a:buFontTx/>
                <a:buChar char="-"/>
              </a:pPr>
              <a:r>
                <a:rPr lang="en-US" sz="1200" dirty="0"/>
                <a:t>Estimate dispersion for negative binomial</a:t>
              </a:r>
            </a:p>
            <a:p>
              <a:r>
                <a:rPr lang="en-US" sz="1200" dirty="0"/>
                <a:t>     distribution (</a:t>
              </a:r>
              <a:r>
                <a:rPr lang="en-US" sz="1200" dirty="0" err="1"/>
                <a:t>DESeq</a:t>
              </a:r>
              <a:r>
                <a:rPr lang="en-US" sz="1200" dirty="0"/>
                <a:t>/</a:t>
              </a:r>
              <a:r>
                <a:rPr lang="en-US" sz="1200" dirty="0" err="1"/>
                <a:t>edgeR</a:t>
              </a:r>
              <a:r>
                <a:rPr lang="en-US" sz="1200" dirty="0"/>
                <a:t> packages)</a:t>
              </a:r>
            </a:p>
            <a:p>
              <a:r>
                <a:rPr lang="en-US" sz="1200" dirty="0"/>
                <a:t>-    Calculate log</a:t>
              </a:r>
              <a:r>
                <a:rPr lang="en-US" sz="1200" baseline="-25000" dirty="0"/>
                <a:t>2</a:t>
              </a:r>
              <a:r>
                <a:rPr lang="en-US" sz="1200" dirty="0"/>
                <a:t> for normal distribution</a:t>
              </a:r>
            </a:p>
          </p:txBody>
        </p:sp>
        <p:grpSp>
          <p:nvGrpSpPr>
            <p:cNvPr id="2" name="Group 1"/>
            <p:cNvGrpSpPr/>
            <p:nvPr/>
          </p:nvGrpSpPr>
          <p:grpSpPr>
            <a:xfrm>
              <a:off x="378716" y="591276"/>
              <a:ext cx="5879276" cy="8599757"/>
              <a:chOff x="378716" y="591276"/>
              <a:chExt cx="5879276" cy="8599757"/>
            </a:xfrm>
          </p:grpSpPr>
          <p:sp>
            <p:nvSpPr>
              <p:cNvPr id="7" name="TextBox 6"/>
              <p:cNvSpPr txBox="1"/>
              <p:nvPr/>
            </p:nvSpPr>
            <p:spPr>
              <a:xfrm>
                <a:off x="435867" y="3640948"/>
                <a:ext cx="2686048" cy="3142956"/>
              </a:xfrm>
              <a:prstGeom prst="rect">
                <a:avLst/>
              </a:prstGeom>
              <a:noFill/>
              <a:ln w="25400">
                <a:solidFill>
                  <a:schemeClr val="tx1"/>
                </a:solidFill>
              </a:ln>
            </p:spPr>
            <p:txBody>
              <a:bodyPr wrap="square" rtlCol="0">
                <a:spAutoFit/>
              </a:bodyPr>
              <a:lstStyle/>
              <a:p>
                <a:r>
                  <a:rPr lang="en-US" sz="1400" dirty="0" smtClean="0"/>
                  <a:t>Normalize data</a:t>
                </a:r>
              </a:p>
              <a:p>
                <a:pPr marL="285750" indent="-285750">
                  <a:buFontTx/>
                  <a:buChar char="-"/>
                </a:pPr>
                <a:r>
                  <a:rPr lang="en-US" sz="1100" dirty="0" smtClean="0"/>
                  <a:t>Total counts (TC)</a:t>
                </a:r>
              </a:p>
              <a:p>
                <a:pPr marL="285750" indent="-285750">
                  <a:buFontTx/>
                  <a:buChar char="-"/>
                </a:pPr>
                <a:r>
                  <a:rPr lang="en-US" sz="1100" dirty="0" smtClean="0"/>
                  <a:t>Upper quartile (UQ)</a:t>
                </a:r>
              </a:p>
              <a:p>
                <a:pPr marL="285750" indent="-285750">
                  <a:buFontTx/>
                  <a:buChar char="-"/>
                </a:pPr>
                <a:r>
                  <a:rPr lang="en-US" sz="1100" dirty="0" smtClean="0"/>
                  <a:t>Median (Med)</a:t>
                </a:r>
              </a:p>
              <a:p>
                <a:pPr marL="285750" indent="-285750">
                  <a:buFontTx/>
                  <a:buChar char="-"/>
                </a:pPr>
                <a:r>
                  <a:rPr lang="en-US" sz="1100" dirty="0" smtClean="0"/>
                  <a:t>Trimmed Mean of M-values (TMM)</a:t>
                </a:r>
              </a:p>
              <a:p>
                <a:pPr marL="285750" indent="-285750">
                  <a:buFontTx/>
                  <a:buChar char="-"/>
                </a:pPr>
                <a:r>
                  <a:rPr lang="en-US" sz="1100" dirty="0" err="1" smtClean="0"/>
                  <a:t>DESeq</a:t>
                </a:r>
                <a:r>
                  <a:rPr lang="en-US" sz="1100" dirty="0" smtClean="0"/>
                  <a:t> normalization</a:t>
                </a:r>
              </a:p>
              <a:p>
                <a:pPr marL="285750" indent="-285750">
                  <a:buFontTx/>
                  <a:buChar char="-"/>
                </a:pPr>
                <a:r>
                  <a:rPr lang="en-US" sz="1100" dirty="0" err="1" smtClean="0"/>
                  <a:t>Quantile</a:t>
                </a:r>
                <a:r>
                  <a:rPr lang="en-US" sz="1100" dirty="0" smtClean="0"/>
                  <a:t> (Q)</a:t>
                </a:r>
              </a:p>
              <a:p>
                <a:pPr marL="285750" indent="-285750">
                  <a:buFontTx/>
                  <a:buChar char="-"/>
                </a:pPr>
                <a:r>
                  <a:rPr lang="en-US" sz="1100" dirty="0" smtClean="0"/>
                  <a:t>Reads /</a:t>
                </a:r>
                <a:r>
                  <a:rPr lang="en-US" sz="1100" dirty="0" err="1" smtClean="0"/>
                  <a:t>kilobase</a:t>
                </a:r>
                <a:r>
                  <a:rPr lang="en-US" sz="1100" dirty="0" smtClean="0"/>
                  <a:t> of million mapped (RPKM)</a:t>
                </a:r>
              </a:p>
              <a:p>
                <a:pPr marL="285750" indent="-285750">
                  <a:buFontTx/>
                  <a:buChar char="-"/>
                </a:pPr>
                <a:r>
                  <a:rPr lang="en-US" sz="1100" dirty="0" smtClean="0"/>
                  <a:t>Raw counts (RC)</a:t>
                </a:r>
              </a:p>
              <a:p>
                <a:r>
                  <a:rPr lang="en-US" sz="1400" dirty="0" smtClean="0"/>
                  <a:t>Estimate distribution</a:t>
                </a:r>
                <a:endParaRPr lang="en-US" sz="1400" baseline="-25000" dirty="0" smtClean="0"/>
              </a:p>
              <a:p>
                <a:pPr marL="171450" indent="-171450">
                  <a:buFontTx/>
                  <a:buChar char="-"/>
                </a:pPr>
                <a:r>
                  <a:rPr lang="en-US" sz="1200" dirty="0" smtClean="0"/>
                  <a:t>Estimate dispersion for negative binomial</a:t>
                </a:r>
              </a:p>
              <a:p>
                <a:r>
                  <a:rPr lang="en-US" sz="1200" dirty="0"/>
                  <a:t> </a:t>
                </a:r>
                <a:r>
                  <a:rPr lang="en-US" sz="1200" dirty="0" smtClean="0"/>
                  <a:t>    distribution (</a:t>
                </a:r>
                <a:r>
                  <a:rPr lang="en-US" sz="1200" dirty="0" err="1" smtClean="0"/>
                  <a:t>DESeq</a:t>
                </a:r>
                <a:r>
                  <a:rPr lang="en-US" sz="1200" dirty="0" smtClean="0"/>
                  <a:t>/</a:t>
                </a:r>
                <a:r>
                  <a:rPr lang="en-US" sz="1200" dirty="0" err="1" smtClean="0"/>
                  <a:t>edgeR</a:t>
                </a:r>
                <a:r>
                  <a:rPr lang="en-US" sz="1200" dirty="0" smtClean="0"/>
                  <a:t> packages)</a:t>
                </a:r>
              </a:p>
              <a:p>
                <a:r>
                  <a:rPr lang="en-US" sz="1200" dirty="0" smtClean="0"/>
                  <a:t>-    Calculate log</a:t>
                </a:r>
                <a:r>
                  <a:rPr lang="en-US" sz="1200" baseline="-25000" dirty="0" smtClean="0"/>
                  <a:t>2</a:t>
                </a:r>
                <a:r>
                  <a:rPr lang="en-US" sz="1200" dirty="0" smtClean="0"/>
                  <a:t> for normal distribution</a:t>
                </a:r>
              </a:p>
            </p:txBody>
          </p:sp>
          <p:sp>
            <p:nvSpPr>
              <p:cNvPr id="9" name="TextBox 8"/>
              <p:cNvSpPr txBox="1"/>
              <p:nvPr/>
            </p:nvSpPr>
            <p:spPr>
              <a:xfrm>
                <a:off x="435867" y="6783906"/>
                <a:ext cx="2686045" cy="859801"/>
              </a:xfrm>
              <a:prstGeom prst="rect">
                <a:avLst/>
              </a:prstGeom>
              <a:noFill/>
              <a:ln w="25400">
                <a:solidFill>
                  <a:schemeClr val="tx1"/>
                </a:solidFill>
              </a:ln>
            </p:spPr>
            <p:txBody>
              <a:bodyPr wrap="square" rtlCol="0">
                <a:spAutoFit/>
              </a:bodyPr>
              <a:lstStyle/>
              <a:p>
                <a:r>
                  <a:rPr lang="en-US" sz="1400" dirty="0" smtClean="0"/>
                  <a:t>Filter data</a:t>
                </a:r>
              </a:p>
              <a:p>
                <a:pPr marL="171450" indent="-171450">
                  <a:buFontTx/>
                  <a:buChar char="-"/>
                </a:pPr>
                <a:r>
                  <a:rPr lang="en-US" sz="1200" dirty="0" smtClean="0"/>
                  <a:t>Eliminate genes with reads from all flies</a:t>
                </a:r>
                <a:endParaRPr lang="en-US" sz="1200" dirty="0"/>
              </a:p>
              <a:p>
                <a:r>
                  <a:rPr lang="en-US" sz="1200" dirty="0"/>
                  <a:t> </a:t>
                </a:r>
                <a:r>
                  <a:rPr lang="en-US" sz="1200" dirty="0" smtClean="0"/>
                  <a:t>    below low expression threshold</a:t>
                </a:r>
              </a:p>
            </p:txBody>
          </p:sp>
          <p:sp>
            <p:nvSpPr>
              <p:cNvPr id="32" name="TextBox 31"/>
              <p:cNvSpPr txBox="1"/>
              <p:nvPr/>
            </p:nvSpPr>
            <p:spPr>
              <a:xfrm>
                <a:off x="2594209" y="591276"/>
                <a:ext cx="1415821" cy="429901"/>
              </a:xfrm>
              <a:prstGeom prst="rect">
                <a:avLst/>
              </a:prstGeom>
              <a:noFill/>
              <a:ln w="25400">
                <a:solidFill>
                  <a:schemeClr val="tx1"/>
                </a:solidFill>
              </a:ln>
            </p:spPr>
            <p:txBody>
              <a:bodyPr wrap="none" rtlCol="0">
                <a:spAutoFit/>
              </a:bodyPr>
              <a:lstStyle/>
              <a:p>
                <a:r>
                  <a:rPr lang="en-US" sz="1600" dirty="0" smtClean="0"/>
                  <a:t>Raw sequence reads</a:t>
                </a:r>
                <a:endParaRPr lang="en-US" sz="1600" dirty="0"/>
              </a:p>
            </p:txBody>
          </p:sp>
          <p:cxnSp>
            <p:nvCxnSpPr>
              <p:cNvPr id="34" name="Straight Arrow Connector 33"/>
              <p:cNvCxnSpPr/>
              <p:nvPr/>
            </p:nvCxnSpPr>
            <p:spPr>
              <a:xfrm flipH="1">
                <a:off x="3350515" y="1021177"/>
                <a:ext cx="6562" cy="247418"/>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2048961" y="1277239"/>
                <a:ext cx="2504531" cy="1289703"/>
              </a:xfrm>
              <a:prstGeom prst="rect">
                <a:avLst/>
              </a:prstGeom>
              <a:noFill/>
              <a:ln w="25400">
                <a:solidFill>
                  <a:schemeClr val="tx1"/>
                </a:solidFill>
              </a:ln>
            </p:spPr>
            <p:txBody>
              <a:bodyPr wrap="none" rtlCol="0">
                <a:spAutoFit/>
              </a:bodyPr>
              <a:lstStyle/>
              <a:p>
                <a:r>
                  <a:rPr lang="en-US" sz="1600" dirty="0" smtClean="0"/>
                  <a:t>Refine raw data</a:t>
                </a:r>
              </a:p>
              <a:p>
                <a:pPr marL="285750" indent="-285750">
                  <a:buFontTx/>
                  <a:buChar char="-"/>
                </a:pPr>
                <a:r>
                  <a:rPr lang="en-US" sz="1100" dirty="0" smtClean="0"/>
                  <a:t>Verify at least 2.5 M unique mapped reads per fly</a:t>
                </a:r>
              </a:p>
              <a:p>
                <a:pPr marL="285750" indent="-285750">
                  <a:buFontTx/>
                  <a:buChar char="-"/>
                </a:pPr>
                <a:r>
                  <a:rPr lang="en-US" sz="1100" dirty="0" smtClean="0"/>
                  <a:t>Verify genotype of each fly</a:t>
                </a:r>
              </a:p>
              <a:p>
                <a:pPr marL="285750" indent="-285750">
                  <a:buFontTx/>
                  <a:buChar char="-"/>
                </a:pPr>
                <a:r>
                  <a:rPr lang="en-US" sz="1100" dirty="0" smtClean="0"/>
                  <a:t>Verify sex of each fly</a:t>
                </a:r>
              </a:p>
              <a:p>
                <a:pPr marL="285750" indent="-285750">
                  <a:buFontTx/>
                  <a:buChar char="-"/>
                </a:pPr>
                <a:r>
                  <a:rPr lang="en-US" sz="1100" dirty="0" smtClean="0"/>
                  <a:t>Eliminate genes having zero read counts in all flies</a:t>
                </a:r>
              </a:p>
            </p:txBody>
          </p:sp>
          <p:sp>
            <p:nvSpPr>
              <p:cNvPr id="46" name="Rectangle 45"/>
              <p:cNvSpPr/>
              <p:nvPr/>
            </p:nvSpPr>
            <p:spPr>
              <a:xfrm>
                <a:off x="378716" y="3300553"/>
                <a:ext cx="3017489" cy="4514719"/>
              </a:xfrm>
              <a:prstGeom prst="rect">
                <a:avLst/>
              </a:prstGeom>
              <a:noFill/>
              <a:ln w="444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47" name="TextBox 46"/>
              <p:cNvSpPr txBox="1"/>
              <p:nvPr/>
            </p:nvSpPr>
            <p:spPr>
              <a:xfrm>
                <a:off x="1192918" y="3257690"/>
                <a:ext cx="880001" cy="429901"/>
              </a:xfrm>
              <a:prstGeom prst="rect">
                <a:avLst/>
              </a:prstGeom>
              <a:noFill/>
            </p:spPr>
            <p:txBody>
              <a:bodyPr wrap="none" rtlCol="0">
                <a:spAutoFit/>
              </a:bodyPr>
              <a:lstStyle/>
              <a:p>
                <a:r>
                  <a:rPr lang="en-US" sz="1600" b="1" dirty="0" smtClean="0"/>
                  <a:t>Workflow 1</a:t>
                </a:r>
                <a:endParaRPr lang="en-US" sz="1600" b="1" dirty="0"/>
              </a:p>
            </p:txBody>
          </p:sp>
          <p:cxnSp>
            <p:nvCxnSpPr>
              <p:cNvPr id="55" name="Straight Arrow Connector 54"/>
              <p:cNvCxnSpPr>
                <a:stCxn id="45" idx="2"/>
              </p:cNvCxnSpPr>
              <p:nvPr/>
            </p:nvCxnSpPr>
            <p:spPr>
              <a:xfrm flipH="1">
                <a:off x="2447340" y="2566942"/>
                <a:ext cx="853887" cy="733610"/>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45" idx="2"/>
              </p:cNvCxnSpPr>
              <p:nvPr/>
            </p:nvCxnSpPr>
            <p:spPr>
              <a:xfrm>
                <a:off x="3301227" y="2566942"/>
                <a:ext cx="934317" cy="733610"/>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4523484" y="3257690"/>
                <a:ext cx="880001" cy="429901"/>
              </a:xfrm>
              <a:prstGeom prst="rect">
                <a:avLst/>
              </a:prstGeom>
              <a:noFill/>
            </p:spPr>
            <p:txBody>
              <a:bodyPr wrap="none" rtlCol="0">
                <a:spAutoFit/>
              </a:bodyPr>
              <a:lstStyle/>
              <a:p>
                <a:r>
                  <a:rPr lang="en-US" sz="1600" b="1" dirty="0" smtClean="0"/>
                  <a:t>Workflow 2</a:t>
                </a:r>
                <a:endParaRPr lang="en-US" sz="1600" b="1" dirty="0"/>
              </a:p>
            </p:txBody>
          </p:sp>
          <p:sp>
            <p:nvSpPr>
              <p:cNvPr id="59" name="TextBox 58"/>
              <p:cNvSpPr txBox="1"/>
              <p:nvPr/>
            </p:nvSpPr>
            <p:spPr>
              <a:xfrm>
                <a:off x="3571942" y="3640950"/>
                <a:ext cx="2686050" cy="820720"/>
              </a:xfrm>
              <a:prstGeom prst="rect">
                <a:avLst/>
              </a:prstGeom>
              <a:noFill/>
              <a:ln w="25400">
                <a:solidFill>
                  <a:schemeClr val="tx1"/>
                </a:solidFill>
              </a:ln>
            </p:spPr>
            <p:txBody>
              <a:bodyPr wrap="square" rtlCol="0">
                <a:spAutoFit/>
              </a:bodyPr>
              <a:lstStyle/>
              <a:p>
                <a:r>
                  <a:rPr lang="en-US" sz="1400" dirty="0" smtClean="0"/>
                  <a:t>Filter data</a:t>
                </a:r>
              </a:p>
              <a:p>
                <a:r>
                  <a:rPr lang="en-US" sz="1100" dirty="0" smtClean="0"/>
                  <a:t>-Eliminate genes with reads from all flies</a:t>
                </a:r>
              </a:p>
              <a:p>
                <a:r>
                  <a:rPr lang="en-US" sz="1100" dirty="0"/>
                  <a:t> </a:t>
                </a:r>
                <a:r>
                  <a:rPr lang="en-US" sz="1100" dirty="0" smtClean="0"/>
                  <a:t>  below low expression threshold</a:t>
                </a:r>
                <a:endParaRPr lang="en-US" sz="1100" dirty="0"/>
              </a:p>
            </p:txBody>
          </p:sp>
          <p:sp>
            <p:nvSpPr>
              <p:cNvPr id="61" name="TextBox 60"/>
              <p:cNvSpPr txBox="1"/>
              <p:nvPr/>
            </p:nvSpPr>
            <p:spPr>
              <a:xfrm>
                <a:off x="2378965" y="8077199"/>
                <a:ext cx="2067104" cy="1113834"/>
              </a:xfrm>
              <a:prstGeom prst="rect">
                <a:avLst/>
              </a:prstGeom>
              <a:noFill/>
              <a:ln w="25400">
                <a:solidFill>
                  <a:schemeClr val="tx1"/>
                </a:solidFill>
              </a:ln>
            </p:spPr>
            <p:txBody>
              <a:bodyPr wrap="none" rtlCol="0">
                <a:spAutoFit/>
              </a:bodyPr>
              <a:lstStyle/>
              <a:p>
                <a:r>
                  <a:rPr lang="en-US" dirty="0" smtClean="0"/>
                  <a:t>Fit models; test hypotheses</a:t>
                </a:r>
              </a:p>
              <a:p>
                <a:pPr marL="285750" indent="-285750">
                  <a:buFontTx/>
                  <a:buChar char="-"/>
                </a:pPr>
                <a:r>
                  <a:rPr lang="en-US" sz="1100" dirty="0" err="1" smtClean="0"/>
                  <a:t>DESeq</a:t>
                </a:r>
                <a:r>
                  <a:rPr lang="en-US" sz="1100" dirty="0" smtClean="0"/>
                  <a:t> R package</a:t>
                </a:r>
              </a:p>
              <a:p>
                <a:pPr marL="285750" indent="-285750">
                  <a:buFontTx/>
                  <a:buChar char="-"/>
                </a:pPr>
                <a:r>
                  <a:rPr lang="en-US" sz="1100" dirty="0" err="1" smtClean="0"/>
                  <a:t>edgeR</a:t>
                </a:r>
                <a:r>
                  <a:rPr lang="en-US" sz="1100" dirty="0" smtClean="0"/>
                  <a:t> package</a:t>
                </a:r>
              </a:p>
              <a:p>
                <a:pPr marL="285750" indent="-285750">
                  <a:buFontTx/>
                  <a:buChar char="-"/>
                </a:pPr>
                <a:r>
                  <a:rPr lang="en-US" sz="1100" dirty="0" smtClean="0"/>
                  <a:t>ANOVA (SAS) </a:t>
                </a:r>
                <a:endParaRPr lang="en-US" sz="1100" dirty="0"/>
              </a:p>
            </p:txBody>
          </p:sp>
          <p:cxnSp>
            <p:nvCxnSpPr>
              <p:cNvPr id="20" name="Straight Arrow Connector 19"/>
              <p:cNvCxnSpPr/>
              <p:nvPr/>
            </p:nvCxnSpPr>
            <p:spPr>
              <a:xfrm>
                <a:off x="1750316" y="7851761"/>
                <a:ext cx="637453" cy="450874"/>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4436365" y="7815272"/>
                <a:ext cx="637453" cy="450874"/>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5314881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33400"/>
            <a:ext cx="8193525" cy="584775"/>
          </a:xfrm>
          <a:prstGeom prst="rect">
            <a:avLst/>
          </a:prstGeom>
          <a:noFill/>
        </p:spPr>
        <p:txBody>
          <a:bodyPr wrap="none" rtlCol="0">
            <a:spAutoFit/>
          </a:bodyPr>
          <a:lstStyle/>
          <a:p>
            <a:r>
              <a:rPr lang="en-US" sz="3200" dirty="0" smtClean="0"/>
              <a:t>Gene expression statistical models and software</a:t>
            </a:r>
            <a:endParaRPr lang="en-US" sz="3200" dirty="0"/>
          </a:p>
        </p:txBody>
      </p:sp>
      <p:sp>
        <p:nvSpPr>
          <p:cNvPr id="3" name="TextBox 2"/>
          <p:cNvSpPr txBox="1"/>
          <p:nvPr/>
        </p:nvSpPr>
        <p:spPr>
          <a:xfrm>
            <a:off x="448491" y="1273294"/>
            <a:ext cx="6815712" cy="461665"/>
          </a:xfrm>
          <a:prstGeom prst="rect">
            <a:avLst/>
          </a:prstGeom>
          <a:noFill/>
        </p:spPr>
        <p:txBody>
          <a:bodyPr wrap="none" rtlCol="0">
            <a:spAutoFit/>
          </a:bodyPr>
          <a:lstStyle/>
          <a:p>
            <a:r>
              <a:rPr lang="en-US" sz="2400" b="1" u="sng" dirty="0" smtClean="0"/>
              <a:t>3-way analysis model includes the following factors:</a:t>
            </a:r>
            <a:endParaRPr lang="en-US" sz="2400" b="1" u="sng" dirty="0"/>
          </a:p>
        </p:txBody>
      </p:sp>
      <p:sp>
        <p:nvSpPr>
          <p:cNvPr id="4" name="TextBox 3"/>
          <p:cNvSpPr txBox="1"/>
          <p:nvPr/>
        </p:nvSpPr>
        <p:spPr>
          <a:xfrm>
            <a:off x="390329" y="1904999"/>
            <a:ext cx="7280519" cy="646331"/>
          </a:xfrm>
          <a:prstGeom prst="rect">
            <a:avLst/>
          </a:prstGeom>
          <a:noFill/>
        </p:spPr>
        <p:txBody>
          <a:bodyPr wrap="none" rtlCol="0">
            <a:spAutoFit/>
          </a:bodyPr>
          <a:lstStyle/>
          <a:p>
            <a:r>
              <a:rPr lang="en-US" b="1" i="1" dirty="0" smtClean="0"/>
              <a:t>Genotype</a:t>
            </a:r>
            <a:r>
              <a:rPr lang="en-US" b="1" dirty="0" smtClean="0"/>
              <a:t> + </a:t>
            </a:r>
            <a:r>
              <a:rPr lang="en-US" b="1" i="1" dirty="0" smtClean="0"/>
              <a:t>Sex</a:t>
            </a:r>
            <a:r>
              <a:rPr lang="en-US" b="1" dirty="0" smtClean="0"/>
              <a:t> + </a:t>
            </a:r>
            <a:r>
              <a:rPr lang="en-US" b="1" i="1" dirty="0" smtClean="0"/>
              <a:t>Environment</a:t>
            </a:r>
            <a:r>
              <a:rPr lang="en-US" b="1" dirty="0" smtClean="0"/>
              <a:t> + </a:t>
            </a:r>
            <a:r>
              <a:rPr lang="en-US" b="1" i="1" dirty="0" err="1" smtClean="0"/>
              <a:t>Genotype</a:t>
            </a:r>
            <a:r>
              <a:rPr lang="en-US" b="1" dirty="0" err="1" smtClean="0"/>
              <a:t>×</a:t>
            </a:r>
            <a:r>
              <a:rPr lang="en-US" b="1" i="1" dirty="0" err="1" smtClean="0"/>
              <a:t>Environment</a:t>
            </a:r>
            <a:r>
              <a:rPr lang="en-US" b="1" dirty="0" smtClean="0"/>
              <a:t> + </a:t>
            </a:r>
            <a:r>
              <a:rPr lang="en-US" b="1" i="1" dirty="0" err="1" smtClean="0"/>
              <a:t>Genotype</a:t>
            </a:r>
            <a:r>
              <a:rPr lang="en-US" b="1" dirty="0" err="1" smtClean="0"/>
              <a:t>×</a:t>
            </a:r>
            <a:r>
              <a:rPr lang="en-US" b="1" i="1" dirty="0" err="1" smtClean="0"/>
              <a:t>Sex</a:t>
            </a:r>
            <a:r>
              <a:rPr lang="en-US" b="1" dirty="0" smtClean="0"/>
              <a:t> +</a:t>
            </a:r>
          </a:p>
          <a:p>
            <a:r>
              <a:rPr lang="en-US" b="1" dirty="0"/>
              <a:t>	 </a:t>
            </a:r>
            <a:r>
              <a:rPr lang="en-US" b="1" dirty="0" smtClean="0"/>
              <a:t>              </a:t>
            </a:r>
            <a:r>
              <a:rPr lang="en-US" b="1" i="1" dirty="0" err="1" smtClean="0"/>
              <a:t>Sex</a:t>
            </a:r>
            <a:r>
              <a:rPr lang="en-US" b="1" dirty="0" err="1" smtClean="0"/>
              <a:t>×</a:t>
            </a:r>
            <a:r>
              <a:rPr lang="en-US" b="1" i="1" dirty="0" err="1" smtClean="0"/>
              <a:t>Environment</a:t>
            </a:r>
            <a:r>
              <a:rPr lang="en-US" b="1" dirty="0" smtClean="0"/>
              <a:t> + </a:t>
            </a:r>
            <a:r>
              <a:rPr lang="en-US" b="1" i="1" dirty="0" err="1" smtClean="0"/>
              <a:t>Genotype</a:t>
            </a:r>
            <a:r>
              <a:rPr lang="en-US" b="1" dirty="0" err="1" smtClean="0"/>
              <a:t>×</a:t>
            </a:r>
            <a:r>
              <a:rPr lang="en-US" b="1" i="1" dirty="0" err="1" smtClean="0"/>
              <a:t>Environment</a:t>
            </a:r>
            <a:r>
              <a:rPr lang="en-US" b="1" dirty="0" err="1" smtClean="0"/>
              <a:t>×</a:t>
            </a:r>
            <a:r>
              <a:rPr lang="en-US" b="1" i="1" dirty="0" err="1" smtClean="0"/>
              <a:t>Sex</a:t>
            </a:r>
            <a:r>
              <a:rPr lang="en-US" b="1" dirty="0" smtClean="0"/>
              <a:t> </a:t>
            </a:r>
            <a:endParaRPr lang="en-US" b="1" dirty="0"/>
          </a:p>
        </p:txBody>
      </p:sp>
      <p:graphicFrame>
        <p:nvGraphicFramePr>
          <p:cNvPr id="6" name="Table 5"/>
          <p:cNvGraphicFramePr>
            <a:graphicFrameLocks noGrp="1"/>
          </p:cNvGraphicFramePr>
          <p:nvPr>
            <p:extLst>
              <p:ext uri="{D42A27DB-BD31-4B8C-83A1-F6EECF244321}">
                <p14:modId xmlns:p14="http://schemas.microsoft.com/office/powerpoint/2010/main" val="221767484"/>
              </p:ext>
            </p:extLst>
          </p:nvPr>
        </p:nvGraphicFramePr>
        <p:xfrm>
          <a:off x="566854" y="3962400"/>
          <a:ext cx="7696202" cy="2291080"/>
        </p:xfrm>
        <a:graphic>
          <a:graphicData uri="http://schemas.openxmlformats.org/drawingml/2006/table">
            <a:tbl>
              <a:tblPr firstRow="1" bandRow="1">
                <a:tableStyleId>{F5AB1C69-6EDB-4FF4-983F-18BD219EF322}</a:tableStyleId>
              </a:tblPr>
              <a:tblGrid>
                <a:gridCol w="1185746"/>
                <a:gridCol w="3048000"/>
                <a:gridCol w="1981200"/>
                <a:gridCol w="1481256"/>
              </a:tblGrid>
              <a:tr h="370840">
                <a:tc>
                  <a:txBody>
                    <a:bodyPr/>
                    <a:lstStyle/>
                    <a:p>
                      <a:r>
                        <a:rPr lang="en-US" dirty="0" smtClean="0"/>
                        <a:t>Software</a:t>
                      </a:r>
                      <a:endParaRPr lang="en-US" dirty="0"/>
                    </a:p>
                  </a:txBody>
                  <a:tcPr/>
                </a:tc>
                <a:tc>
                  <a:txBody>
                    <a:bodyPr/>
                    <a:lstStyle/>
                    <a:p>
                      <a:r>
                        <a:rPr lang="en-US" dirty="0" smtClean="0"/>
                        <a:t>Data</a:t>
                      </a:r>
                      <a:r>
                        <a:rPr lang="en-US" baseline="0" dirty="0" smtClean="0"/>
                        <a:t> distribution</a:t>
                      </a:r>
                      <a:endParaRPr lang="en-US" dirty="0"/>
                    </a:p>
                  </a:txBody>
                  <a:tcPr/>
                </a:tc>
                <a:tc>
                  <a:txBody>
                    <a:bodyPr/>
                    <a:lstStyle/>
                    <a:p>
                      <a:r>
                        <a:rPr lang="en-US" dirty="0" smtClean="0"/>
                        <a:t>Model Type</a:t>
                      </a:r>
                      <a:endParaRPr lang="en-US" dirty="0"/>
                    </a:p>
                  </a:txBody>
                  <a:tcPr/>
                </a:tc>
                <a:tc>
                  <a:txBody>
                    <a:bodyPr/>
                    <a:lstStyle/>
                    <a:p>
                      <a:r>
                        <a:rPr lang="en-US" dirty="0" smtClean="0"/>
                        <a:t>Test type</a:t>
                      </a:r>
                      <a:endParaRPr lang="en-US" dirty="0"/>
                    </a:p>
                  </a:txBody>
                  <a:tcPr/>
                </a:tc>
              </a:tr>
              <a:tr h="370840">
                <a:tc>
                  <a:txBody>
                    <a:bodyPr/>
                    <a:lstStyle/>
                    <a:p>
                      <a:r>
                        <a:rPr lang="en-US" dirty="0" err="1" smtClean="0"/>
                        <a:t>DESeq</a:t>
                      </a:r>
                      <a:endParaRPr lang="en-US" dirty="0"/>
                    </a:p>
                  </a:txBody>
                  <a:tcPr/>
                </a:tc>
                <a:tc>
                  <a:txBody>
                    <a:bodyPr/>
                    <a:lstStyle/>
                    <a:p>
                      <a:r>
                        <a:rPr lang="en-US" dirty="0" smtClean="0"/>
                        <a:t>Negative binomial</a:t>
                      </a:r>
                      <a:endParaRPr lang="en-US" dirty="0"/>
                    </a:p>
                  </a:txBody>
                  <a:tcPr/>
                </a:tc>
                <a:tc>
                  <a:txBody>
                    <a:bodyPr/>
                    <a:lstStyle/>
                    <a:p>
                      <a:r>
                        <a:rPr lang="en-US" dirty="0" smtClean="0"/>
                        <a:t>Generalized</a:t>
                      </a:r>
                      <a:r>
                        <a:rPr lang="en-US" baseline="0" dirty="0" smtClean="0"/>
                        <a:t> linear model</a:t>
                      </a:r>
                      <a:endParaRPr lang="en-US" dirty="0"/>
                    </a:p>
                  </a:txBody>
                  <a:tcPr/>
                </a:tc>
                <a:tc>
                  <a:txBody>
                    <a:bodyPr/>
                    <a:lstStyle/>
                    <a:p>
                      <a:r>
                        <a:rPr lang="en-US" dirty="0" smtClean="0"/>
                        <a:t>Log likelihood</a:t>
                      </a:r>
                      <a:endParaRPr lang="en-US" dirty="0"/>
                    </a:p>
                  </a:txBody>
                  <a:tcPr/>
                </a:tc>
              </a:tr>
              <a:tr h="370840">
                <a:tc>
                  <a:txBody>
                    <a:bodyPr/>
                    <a:lstStyle/>
                    <a:p>
                      <a:r>
                        <a:rPr lang="en-US" dirty="0" err="1" smtClean="0"/>
                        <a:t>edgeR</a:t>
                      </a:r>
                      <a:endParaRPr lang="en-US" dirty="0"/>
                    </a:p>
                  </a:txBody>
                  <a:tcPr/>
                </a:tc>
                <a:tc>
                  <a:txBody>
                    <a:bodyPr/>
                    <a:lstStyle/>
                    <a:p>
                      <a:r>
                        <a:rPr lang="en-US" dirty="0" smtClean="0"/>
                        <a:t>Negative binomial</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Generalized</a:t>
                      </a:r>
                      <a:r>
                        <a:rPr lang="en-US" baseline="0" dirty="0" smtClean="0"/>
                        <a:t> linear model</a:t>
                      </a:r>
                      <a:endParaRPr lang="en-US" dirty="0" smtClean="0"/>
                    </a:p>
                  </a:txBody>
                  <a:tcPr/>
                </a:tc>
                <a:tc>
                  <a:txBody>
                    <a:bodyPr/>
                    <a:lstStyle/>
                    <a:p>
                      <a:r>
                        <a:rPr lang="en-US" dirty="0" smtClean="0"/>
                        <a:t>Log likelihood</a:t>
                      </a:r>
                      <a:endParaRPr lang="en-US" dirty="0"/>
                    </a:p>
                  </a:txBody>
                  <a:tcPr/>
                </a:tc>
              </a:tr>
              <a:tr h="370840">
                <a:tc>
                  <a:txBody>
                    <a:bodyPr/>
                    <a:lstStyle/>
                    <a:p>
                      <a:r>
                        <a:rPr lang="en-US" dirty="0" smtClean="0"/>
                        <a:t>SAS</a:t>
                      </a:r>
                      <a:endParaRPr lang="en-US" dirty="0"/>
                    </a:p>
                  </a:txBody>
                  <a:tcPr/>
                </a:tc>
                <a:tc>
                  <a:txBody>
                    <a:bodyPr/>
                    <a:lstStyle/>
                    <a:p>
                      <a:r>
                        <a:rPr lang="en-US" dirty="0" smtClean="0"/>
                        <a:t>Normal</a:t>
                      </a:r>
                      <a:r>
                        <a:rPr lang="en-US" baseline="0" dirty="0" smtClean="0"/>
                        <a:t> (</a:t>
                      </a:r>
                      <a:r>
                        <a:rPr lang="en-US" baseline="0" dirty="0" err="1" smtClean="0"/>
                        <a:t>ln</a:t>
                      </a:r>
                      <a:r>
                        <a:rPr lang="en-US" baseline="0" dirty="0" smtClean="0"/>
                        <a:t> transformed of normalized read counts data)</a:t>
                      </a:r>
                      <a:endParaRPr lang="en-US" dirty="0"/>
                    </a:p>
                  </a:txBody>
                  <a:tcPr/>
                </a:tc>
                <a:tc>
                  <a:txBody>
                    <a:bodyPr/>
                    <a:lstStyle/>
                    <a:p>
                      <a:r>
                        <a:rPr lang="en-US" dirty="0" smtClean="0"/>
                        <a:t>ANOVA</a:t>
                      </a:r>
                      <a:endParaRPr lang="en-US" dirty="0"/>
                    </a:p>
                  </a:txBody>
                  <a:tcPr/>
                </a:tc>
                <a:tc>
                  <a:txBody>
                    <a:bodyPr/>
                    <a:lstStyle/>
                    <a:p>
                      <a:r>
                        <a:rPr lang="en-US" dirty="0" smtClean="0"/>
                        <a:t>F test</a:t>
                      </a:r>
                      <a:endParaRPr lang="en-US" dirty="0"/>
                    </a:p>
                  </a:txBody>
                  <a:tcPr/>
                </a:tc>
              </a:tr>
            </a:tbl>
          </a:graphicData>
        </a:graphic>
      </p:graphicFrame>
      <p:sp>
        <p:nvSpPr>
          <p:cNvPr id="7" name="TextBox 6"/>
          <p:cNvSpPr txBox="1"/>
          <p:nvPr/>
        </p:nvSpPr>
        <p:spPr>
          <a:xfrm>
            <a:off x="390329" y="2913965"/>
            <a:ext cx="5410200" cy="923330"/>
          </a:xfrm>
          <a:prstGeom prst="rect">
            <a:avLst/>
          </a:prstGeom>
          <a:noFill/>
        </p:spPr>
        <p:txBody>
          <a:bodyPr wrap="square" rtlCol="0">
            <a:spAutoFit/>
          </a:bodyPr>
          <a:lstStyle/>
          <a:p>
            <a:r>
              <a:rPr lang="en-US" dirty="0" smtClean="0"/>
              <a:t>Where</a:t>
            </a:r>
            <a:r>
              <a:rPr lang="en-US" i="1" dirty="0" smtClean="0"/>
              <a:t> 	Genotype</a:t>
            </a:r>
            <a:r>
              <a:rPr lang="en-US" dirty="0" smtClean="0"/>
              <a:t> = DGRP line (16)</a:t>
            </a:r>
          </a:p>
          <a:p>
            <a:r>
              <a:rPr lang="en-US" i="1" dirty="0" smtClean="0"/>
              <a:t>	Environment</a:t>
            </a:r>
            <a:r>
              <a:rPr lang="en-US" dirty="0" smtClean="0"/>
              <a:t> = Environment 1, 2, or 3</a:t>
            </a:r>
          </a:p>
          <a:p>
            <a:r>
              <a:rPr lang="en-US" i="1" dirty="0" smtClean="0"/>
              <a:t>	Sex</a:t>
            </a:r>
            <a:r>
              <a:rPr lang="en-US" dirty="0" smtClean="0"/>
              <a:t> = Male or Female</a:t>
            </a:r>
            <a:endParaRPr lang="en-US" dirty="0"/>
          </a:p>
        </p:txBody>
      </p:sp>
    </p:spTree>
    <p:extLst>
      <p:ext uri="{BB962C8B-B14F-4D97-AF65-F5344CB8AC3E}">
        <p14:creationId xmlns:p14="http://schemas.microsoft.com/office/powerpoint/2010/main" val="841089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9345" y="2060940"/>
            <a:ext cx="714876" cy="338554"/>
          </a:xfrm>
          <a:prstGeom prst="rect">
            <a:avLst/>
          </a:prstGeom>
          <a:noFill/>
        </p:spPr>
        <p:txBody>
          <a:bodyPr wrap="none" rtlCol="0">
            <a:spAutoFit/>
          </a:bodyPr>
          <a:lstStyle/>
          <a:p>
            <a:r>
              <a:rPr lang="en-US" sz="1600" dirty="0" err="1" smtClean="0"/>
              <a:t>DESeq</a:t>
            </a:r>
            <a:endParaRPr lang="en-US" sz="1600" dirty="0"/>
          </a:p>
        </p:txBody>
      </p:sp>
      <p:sp>
        <p:nvSpPr>
          <p:cNvPr id="3" name="TextBox 2"/>
          <p:cNvSpPr txBox="1"/>
          <p:nvPr/>
        </p:nvSpPr>
        <p:spPr>
          <a:xfrm>
            <a:off x="381000" y="76200"/>
            <a:ext cx="8409482" cy="1077218"/>
          </a:xfrm>
          <a:prstGeom prst="rect">
            <a:avLst/>
          </a:prstGeom>
          <a:noFill/>
        </p:spPr>
        <p:txBody>
          <a:bodyPr wrap="none" rtlCol="0">
            <a:spAutoFit/>
          </a:bodyPr>
          <a:lstStyle/>
          <a:p>
            <a:pPr algn="ctr"/>
            <a:r>
              <a:rPr lang="en-US" sz="3200" dirty="0" smtClean="0"/>
              <a:t>Results using Median, TMM, and Q normalization</a:t>
            </a:r>
          </a:p>
          <a:p>
            <a:pPr algn="ctr"/>
            <a:r>
              <a:rPr lang="en-US" sz="3200" dirty="0" smtClean="0"/>
              <a:t>are sensitive to filtering strategy</a:t>
            </a:r>
            <a:endParaRPr lang="en-US" sz="3200" dirty="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498697"/>
            <a:ext cx="5934353" cy="1463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54828" y="3712644"/>
            <a:ext cx="703911" cy="338554"/>
          </a:xfrm>
          <a:prstGeom prst="rect">
            <a:avLst/>
          </a:prstGeom>
          <a:noFill/>
        </p:spPr>
        <p:txBody>
          <a:bodyPr wrap="none" rtlCol="0">
            <a:spAutoFit/>
          </a:bodyPr>
          <a:lstStyle/>
          <a:p>
            <a:r>
              <a:rPr lang="en-US" sz="1600" dirty="0" err="1" smtClean="0"/>
              <a:t>edgeR</a:t>
            </a:r>
            <a:endParaRPr lang="en-US" sz="1600" dirty="0"/>
          </a:p>
        </p:txBody>
      </p:sp>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3150401"/>
            <a:ext cx="5934353" cy="1463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4802104"/>
            <a:ext cx="5934353" cy="1463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81683" y="5364347"/>
            <a:ext cx="1089465" cy="338554"/>
          </a:xfrm>
          <a:prstGeom prst="rect">
            <a:avLst/>
          </a:prstGeom>
          <a:noFill/>
        </p:spPr>
        <p:txBody>
          <a:bodyPr wrap="none" rtlCol="0">
            <a:spAutoFit/>
          </a:bodyPr>
          <a:lstStyle/>
          <a:p>
            <a:r>
              <a:rPr lang="en-US" sz="1600" dirty="0" err="1" smtClean="0"/>
              <a:t>ln&amp;ANOVA</a:t>
            </a:r>
            <a:endParaRPr lang="en-US" sz="1600" dirty="0"/>
          </a:p>
        </p:txBody>
      </p:sp>
      <p:pic>
        <p:nvPicPr>
          <p:cNvPr id="103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33683" y="3291371"/>
            <a:ext cx="1228725" cy="118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066800" y="6324600"/>
            <a:ext cx="6676828" cy="369332"/>
          </a:xfrm>
          <a:prstGeom prst="rect">
            <a:avLst/>
          </a:prstGeom>
          <a:noFill/>
        </p:spPr>
        <p:txBody>
          <a:bodyPr wrap="none" rtlCol="0">
            <a:spAutoFit/>
          </a:bodyPr>
          <a:lstStyle/>
          <a:p>
            <a:r>
              <a:rPr lang="en-US" dirty="0" smtClean="0"/>
              <a:t>% significant genes overlapping  between Workflow 1 and Workflow 2</a:t>
            </a:r>
            <a:endParaRPr lang="en-US" dirty="0"/>
          </a:p>
        </p:txBody>
      </p:sp>
    </p:spTree>
    <p:extLst>
      <p:ext uri="{BB962C8B-B14F-4D97-AF65-F5344CB8AC3E}">
        <p14:creationId xmlns:p14="http://schemas.microsoft.com/office/powerpoint/2010/main" val="31792869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6998" y="1066800"/>
            <a:ext cx="6057900"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2399" y="1745248"/>
            <a:ext cx="1148263" cy="338554"/>
          </a:xfrm>
          <a:prstGeom prst="rect">
            <a:avLst/>
          </a:prstGeom>
          <a:noFill/>
        </p:spPr>
        <p:txBody>
          <a:bodyPr wrap="none" rtlCol="0">
            <a:spAutoFit/>
          </a:bodyPr>
          <a:lstStyle/>
          <a:p>
            <a:r>
              <a:rPr lang="en-US" sz="1600" dirty="0" smtClean="0"/>
              <a:t>Workflow 1</a:t>
            </a:r>
            <a:endParaRPr lang="en-US" sz="1600" dirty="0"/>
          </a:p>
        </p:txBody>
      </p:sp>
      <p:sp>
        <p:nvSpPr>
          <p:cNvPr id="4" name="TextBox 3"/>
          <p:cNvSpPr txBox="1"/>
          <p:nvPr/>
        </p:nvSpPr>
        <p:spPr>
          <a:xfrm>
            <a:off x="512580" y="76200"/>
            <a:ext cx="8146333" cy="1077218"/>
          </a:xfrm>
          <a:prstGeom prst="rect">
            <a:avLst/>
          </a:prstGeom>
          <a:noFill/>
        </p:spPr>
        <p:txBody>
          <a:bodyPr wrap="none" rtlCol="0">
            <a:spAutoFit/>
          </a:bodyPr>
          <a:lstStyle/>
          <a:p>
            <a:pPr algn="ctr"/>
            <a:r>
              <a:rPr lang="en-US" sz="3200" dirty="0" smtClean="0"/>
              <a:t>Results using </a:t>
            </a:r>
            <a:r>
              <a:rPr lang="en-US" sz="3200" dirty="0" err="1" smtClean="0"/>
              <a:t>DESeq</a:t>
            </a:r>
            <a:r>
              <a:rPr lang="en-US" sz="3200" dirty="0" smtClean="0"/>
              <a:t> and </a:t>
            </a:r>
            <a:r>
              <a:rPr lang="en-US" sz="3200" dirty="0" err="1" smtClean="0"/>
              <a:t>edgeR</a:t>
            </a:r>
            <a:r>
              <a:rPr lang="en-US" sz="3200" dirty="0" smtClean="0"/>
              <a:t> are quite similar</a:t>
            </a:r>
          </a:p>
          <a:p>
            <a:pPr algn="ctr"/>
            <a:r>
              <a:rPr lang="en-US" sz="3200" dirty="0" smtClean="0"/>
              <a:t>except for Q normalization</a:t>
            </a:r>
            <a:endParaRPr lang="en-US" sz="3200" dirty="0"/>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6998" y="2857500"/>
            <a:ext cx="6057900"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52399" y="3535948"/>
            <a:ext cx="1148263" cy="338554"/>
          </a:xfrm>
          <a:prstGeom prst="rect">
            <a:avLst/>
          </a:prstGeom>
          <a:noFill/>
        </p:spPr>
        <p:txBody>
          <a:bodyPr wrap="none" rtlCol="0">
            <a:spAutoFit/>
          </a:bodyPr>
          <a:lstStyle/>
          <a:p>
            <a:r>
              <a:rPr lang="en-US" sz="1600" dirty="0" smtClean="0"/>
              <a:t>Workflow 2</a:t>
            </a:r>
            <a:endParaRPr lang="en-US" sz="1600" dirty="0"/>
          </a:p>
        </p:txBody>
      </p:sp>
      <p:pic>
        <p:nvPicPr>
          <p:cNvPr id="7"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2400" y="3114675"/>
            <a:ext cx="1228725" cy="118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6998" y="4648200"/>
            <a:ext cx="6057900"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66409" y="5326648"/>
            <a:ext cx="1120243" cy="338554"/>
          </a:xfrm>
          <a:prstGeom prst="rect">
            <a:avLst/>
          </a:prstGeom>
          <a:noFill/>
        </p:spPr>
        <p:txBody>
          <a:bodyPr wrap="none" rtlCol="0">
            <a:spAutoFit/>
          </a:bodyPr>
          <a:lstStyle/>
          <a:p>
            <a:r>
              <a:rPr lang="en-US" sz="1600" dirty="0" smtClean="0"/>
              <a:t>No filtering</a:t>
            </a:r>
            <a:endParaRPr lang="en-US" sz="1600" dirty="0"/>
          </a:p>
        </p:txBody>
      </p:sp>
      <p:sp>
        <p:nvSpPr>
          <p:cNvPr id="10" name="TextBox 9"/>
          <p:cNvSpPr txBox="1"/>
          <p:nvPr/>
        </p:nvSpPr>
        <p:spPr>
          <a:xfrm>
            <a:off x="1601924" y="6324600"/>
            <a:ext cx="5748048" cy="369332"/>
          </a:xfrm>
          <a:prstGeom prst="rect">
            <a:avLst/>
          </a:prstGeom>
          <a:noFill/>
        </p:spPr>
        <p:txBody>
          <a:bodyPr wrap="none" rtlCol="0">
            <a:spAutoFit/>
          </a:bodyPr>
          <a:lstStyle/>
          <a:p>
            <a:r>
              <a:rPr lang="en-US" dirty="0" smtClean="0"/>
              <a:t>% significant genes overlapping  between </a:t>
            </a:r>
            <a:r>
              <a:rPr lang="en-US" dirty="0" err="1" smtClean="0"/>
              <a:t>DESeq</a:t>
            </a:r>
            <a:r>
              <a:rPr lang="en-US" dirty="0" smtClean="0"/>
              <a:t> and </a:t>
            </a:r>
            <a:r>
              <a:rPr lang="en-US" dirty="0" err="1" smtClean="0"/>
              <a:t>edgeR</a:t>
            </a:r>
            <a:endParaRPr lang="en-US" dirty="0"/>
          </a:p>
        </p:txBody>
      </p:sp>
    </p:spTree>
    <p:extLst>
      <p:ext uri="{BB962C8B-B14F-4D97-AF65-F5344CB8AC3E}">
        <p14:creationId xmlns:p14="http://schemas.microsoft.com/office/powerpoint/2010/main" val="24872354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123603"/>
            <a:ext cx="4011676" cy="584775"/>
          </a:xfrm>
          <a:prstGeom prst="rect">
            <a:avLst/>
          </a:prstGeom>
          <a:noFill/>
        </p:spPr>
        <p:txBody>
          <a:bodyPr wrap="none" rtlCol="0">
            <a:spAutoFit/>
          </a:bodyPr>
          <a:lstStyle/>
          <a:p>
            <a:r>
              <a:rPr lang="en-US" sz="3200" dirty="0" smtClean="0"/>
              <a:t>Data analysis summary</a:t>
            </a:r>
            <a:endParaRPr lang="en-US" sz="3200" dirty="0"/>
          </a:p>
        </p:txBody>
      </p:sp>
      <p:sp>
        <p:nvSpPr>
          <p:cNvPr id="3" name="TextBox 2"/>
          <p:cNvSpPr txBox="1"/>
          <p:nvPr/>
        </p:nvSpPr>
        <p:spPr>
          <a:xfrm>
            <a:off x="1066800" y="908231"/>
            <a:ext cx="7281545" cy="523220"/>
          </a:xfrm>
          <a:prstGeom prst="rect">
            <a:avLst/>
          </a:prstGeom>
          <a:noFill/>
        </p:spPr>
        <p:txBody>
          <a:bodyPr wrap="none" rtlCol="0">
            <a:spAutoFit/>
          </a:bodyPr>
          <a:lstStyle/>
          <a:p>
            <a:r>
              <a:rPr lang="en-US" sz="2800" b="1" dirty="0" err="1" smtClean="0">
                <a:solidFill>
                  <a:srgbClr val="0000FF"/>
                </a:solidFill>
              </a:rPr>
              <a:t>DESeq</a:t>
            </a:r>
            <a:r>
              <a:rPr lang="en-US" sz="2800" b="1" dirty="0" smtClean="0">
                <a:solidFill>
                  <a:srgbClr val="0000FF"/>
                </a:solidFill>
              </a:rPr>
              <a:t>-normalized, </a:t>
            </a:r>
            <a:r>
              <a:rPr lang="en-US" sz="2800" b="1" dirty="0" err="1" smtClean="0">
                <a:solidFill>
                  <a:srgbClr val="0000FF"/>
                </a:solidFill>
              </a:rPr>
              <a:t>DESeq</a:t>
            </a:r>
            <a:r>
              <a:rPr lang="en-US" sz="2800" b="1" dirty="0" smtClean="0">
                <a:solidFill>
                  <a:srgbClr val="0000FF"/>
                </a:solidFill>
              </a:rPr>
              <a:t> software, Workflow 1</a:t>
            </a:r>
            <a:endParaRPr lang="en-US" sz="2800" b="1" dirty="0">
              <a:solidFill>
                <a:srgbClr val="0000FF"/>
              </a:solidFill>
            </a:endParaRPr>
          </a:p>
        </p:txBody>
      </p:sp>
      <p:sp>
        <p:nvSpPr>
          <p:cNvPr id="6" name="Content Placeholder 5"/>
          <p:cNvSpPr>
            <a:spLocks noGrp="1"/>
          </p:cNvSpPr>
          <p:nvPr>
            <p:ph idx="1"/>
          </p:nvPr>
        </p:nvSpPr>
        <p:spPr>
          <a:xfrm>
            <a:off x="457200" y="1600200"/>
            <a:ext cx="8458200" cy="4525963"/>
          </a:xfrm>
        </p:spPr>
        <p:txBody>
          <a:bodyPr>
            <a:normAutofit fontScale="85000" lnSpcReduction="10000"/>
          </a:bodyPr>
          <a:lstStyle/>
          <a:p>
            <a:r>
              <a:rPr lang="en-US" dirty="0" err="1" smtClean="0"/>
              <a:t>DESeq</a:t>
            </a:r>
            <a:r>
              <a:rPr lang="en-US" dirty="0" smtClean="0"/>
              <a:t> normalization is the best fit to our data</a:t>
            </a:r>
          </a:p>
          <a:p>
            <a:pPr lvl="1"/>
            <a:r>
              <a:rPr lang="en-US" dirty="0" smtClean="0"/>
              <a:t>TC and RPKM do not improve data distribution</a:t>
            </a:r>
          </a:p>
          <a:p>
            <a:pPr lvl="1"/>
            <a:r>
              <a:rPr lang="en-US" dirty="0" smtClean="0"/>
              <a:t>Q normalization can increase variance</a:t>
            </a:r>
          </a:p>
          <a:p>
            <a:pPr lvl="1"/>
            <a:r>
              <a:rPr lang="en-US" dirty="0" smtClean="0"/>
              <a:t>Med, TMM, and Q are sensitive to filtering strategy</a:t>
            </a:r>
          </a:p>
          <a:p>
            <a:pPr lvl="1"/>
            <a:r>
              <a:rPr lang="en-US" dirty="0" smtClean="0"/>
              <a:t>UQ may result in increased false positives (Dillies </a:t>
            </a:r>
            <a:r>
              <a:rPr lang="en-US" i="1" dirty="0" smtClean="0"/>
              <a:t>et al</a:t>
            </a:r>
            <a:r>
              <a:rPr lang="en-US" dirty="0" smtClean="0"/>
              <a:t>., </a:t>
            </a:r>
            <a:r>
              <a:rPr lang="en-US" i="1" dirty="0" smtClean="0"/>
              <a:t>Briefings in Bioinformatics</a:t>
            </a:r>
            <a:r>
              <a:rPr lang="en-US" dirty="0" smtClean="0"/>
              <a:t>, 2012)</a:t>
            </a:r>
          </a:p>
          <a:p>
            <a:r>
              <a:rPr lang="en-US" dirty="0" err="1" smtClean="0"/>
              <a:t>DESeq</a:t>
            </a:r>
            <a:r>
              <a:rPr lang="en-US" dirty="0" smtClean="0"/>
              <a:t> and </a:t>
            </a:r>
            <a:r>
              <a:rPr lang="en-US" dirty="0" err="1" smtClean="0"/>
              <a:t>edgeR</a:t>
            </a:r>
            <a:r>
              <a:rPr lang="en-US" dirty="0" smtClean="0"/>
              <a:t> software perform similarly; </a:t>
            </a:r>
            <a:r>
              <a:rPr lang="en-US" dirty="0" err="1" smtClean="0"/>
              <a:t>DESeq</a:t>
            </a:r>
            <a:r>
              <a:rPr lang="en-US" dirty="0" smtClean="0"/>
              <a:t> runs faster when fitting multiple models</a:t>
            </a:r>
          </a:p>
          <a:p>
            <a:r>
              <a:rPr lang="en-US" i="1" dirty="0" smtClean="0"/>
              <a:t>P</a:t>
            </a:r>
            <a:r>
              <a:rPr lang="en-US" dirty="0" smtClean="0"/>
              <a:t>-values from the analysis are not impacted by the filtering strategy when Workflow 1 is used</a:t>
            </a:r>
          </a:p>
          <a:p>
            <a:pPr lvl="1"/>
            <a:r>
              <a:rPr lang="en-US" dirty="0" smtClean="0"/>
              <a:t>FDRs need to be re-estimated if filtering strategy changes</a:t>
            </a:r>
            <a:endParaRPr lang="en-US" dirty="0"/>
          </a:p>
        </p:txBody>
      </p:sp>
    </p:spTree>
    <p:extLst>
      <p:ext uri="{BB962C8B-B14F-4D97-AF65-F5344CB8AC3E}">
        <p14:creationId xmlns:p14="http://schemas.microsoft.com/office/powerpoint/2010/main" val="85534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4" name="Text Placeholder 3"/>
          <p:cNvSpPr>
            <a:spLocks noGrp="1"/>
          </p:cNvSpPr>
          <p:nvPr>
            <p:ph type="body" idx="1"/>
          </p:nvPr>
        </p:nvSpPr>
        <p:spPr/>
        <p:txBody>
          <a:bodyPr/>
          <a:lstStyle/>
          <a:p>
            <a:r>
              <a:rPr lang="en-US" dirty="0" smtClean="0"/>
              <a:t>NHLBI</a:t>
            </a:r>
            <a:endParaRPr lang="en-US" dirty="0"/>
          </a:p>
        </p:txBody>
      </p:sp>
      <p:sp>
        <p:nvSpPr>
          <p:cNvPr id="5" name="Content Placeholder 4"/>
          <p:cNvSpPr>
            <a:spLocks noGrp="1"/>
          </p:cNvSpPr>
          <p:nvPr>
            <p:ph sz="half" idx="2"/>
          </p:nvPr>
        </p:nvSpPr>
        <p:spPr/>
        <p:txBody>
          <a:bodyPr/>
          <a:lstStyle/>
          <a:p>
            <a:r>
              <a:rPr lang="en-US" dirty="0" smtClean="0"/>
              <a:t>SBC Lab of Systems Genetics</a:t>
            </a:r>
          </a:p>
          <a:p>
            <a:pPr lvl="1"/>
            <a:r>
              <a:rPr lang="en-US" dirty="0" smtClean="0"/>
              <a:t>Susan </a:t>
            </a:r>
            <a:r>
              <a:rPr lang="en-US" dirty="0" err="1" smtClean="0"/>
              <a:t>Harbison</a:t>
            </a:r>
            <a:endParaRPr lang="en-US" dirty="0" smtClean="0"/>
          </a:p>
          <a:p>
            <a:pPr lvl="1"/>
            <a:r>
              <a:rPr lang="en-US" dirty="0" smtClean="0"/>
              <a:t>Yazmin Serrano Negron</a:t>
            </a:r>
          </a:p>
          <a:p>
            <a:pPr lvl="1"/>
            <a:r>
              <a:rPr lang="en-US" dirty="0" smtClean="0"/>
              <a:t>Amanda </a:t>
            </a:r>
            <a:r>
              <a:rPr lang="en-US" dirty="0" err="1" smtClean="0"/>
              <a:t>Lobell</a:t>
            </a:r>
            <a:endParaRPr lang="en-US" dirty="0" smtClean="0"/>
          </a:p>
          <a:p>
            <a:pPr lvl="1"/>
            <a:r>
              <a:rPr lang="en-US" dirty="0" smtClean="0"/>
              <a:t>Rachel </a:t>
            </a:r>
            <a:r>
              <a:rPr lang="en-US" dirty="0" err="1" smtClean="0"/>
              <a:t>Kaspari</a:t>
            </a:r>
            <a:endParaRPr lang="en-US" dirty="0" smtClean="0"/>
          </a:p>
          <a:p>
            <a:pPr lvl="1"/>
            <a:r>
              <a:rPr lang="en-US" dirty="0" err="1" smtClean="0"/>
              <a:t>Shailesh</a:t>
            </a:r>
            <a:r>
              <a:rPr lang="en-US" dirty="0" smtClean="0"/>
              <a:t> Kumar</a:t>
            </a:r>
          </a:p>
          <a:p>
            <a:r>
              <a:rPr lang="en-US" dirty="0" smtClean="0"/>
              <a:t>DNA Sequencing and Genomics Core</a:t>
            </a:r>
          </a:p>
          <a:p>
            <a:pPr lvl="1"/>
            <a:r>
              <a:rPr lang="en-US" dirty="0" smtClean="0"/>
              <a:t>Jun Zhu</a:t>
            </a:r>
            <a:endParaRPr lang="en-US" dirty="0"/>
          </a:p>
        </p:txBody>
      </p:sp>
      <p:sp>
        <p:nvSpPr>
          <p:cNvPr id="6" name="Text Placeholder 5"/>
          <p:cNvSpPr>
            <a:spLocks noGrp="1"/>
          </p:cNvSpPr>
          <p:nvPr>
            <p:ph type="body" sz="quarter" idx="3"/>
          </p:nvPr>
        </p:nvSpPr>
        <p:spPr/>
        <p:txBody>
          <a:bodyPr/>
          <a:lstStyle/>
          <a:p>
            <a:r>
              <a:rPr lang="en-US" dirty="0" smtClean="0"/>
              <a:t>NIDDK</a:t>
            </a:r>
            <a:endParaRPr lang="en-US" dirty="0"/>
          </a:p>
        </p:txBody>
      </p:sp>
      <p:sp>
        <p:nvSpPr>
          <p:cNvPr id="7" name="Content Placeholder 6"/>
          <p:cNvSpPr>
            <a:spLocks noGrp="1"/>
          </p:cNvSpPr>
          <p:nvPr>
            <p:ph sz="quarter" idx="4"/>
          </p:nvPr>
        </p:nvSpPr>
        <p:spPr/>
        <p:txBody>
          <a:bodyPr/>
          <a:lstStyle/>
          <a:p>
            <a:r>
              <a:rPr lang="en-US" dirty="0" smtClean="0"/>
              <a:t>LCBD Developmental Genomics Section</a:t>
            </a:r>
          </a:p>
          <a:p>
            <a:pPr lvl="1"/>
            <a:r>
              <a:rPr lang="en-US" dirty="0" smtClean="0"/>
              <a:t>Brian Oliver</a:t>
            </a:r>
          </a:p>
          <a:p>
            <a:pPr lvl="1"/>
            <a:r>
              <a:rPr lang="en-US" dirty="0" err="1" smtClean="0"/>
              <a:t>ZhenXia</a:t>
            </a:r>
            <a:r>
              <a:rPr lang="en-US" dirty="0" smtClean="0"/>
              <a:t> Chen</a:t>
            </a:r>
          </a:p>
          <a:p>
            <a:pPr lvl="1"/>
            <a:r>
              <a:rPr lang="en-US" dirty="0" smtClean="0"/>
              <a:t>Kseniya Golovnina</a:t>
            </a:r>
          </a:p>
          <a:p>
            <a:pPr lvl="1"/>
            <a:r>
              <a:rPr lang="en-US" dirty="0" smtClean="0"/>
              <a:t>Hina Sultana</a:t>
            </a:r>
          </a:p>
          <a:p>
            <a:pPr lvl="1"/>
            <a:r>
              <a:rPr lang="en-US" dirty="0" err="1" smtClean="0"/>
              <a:t>Haiwang</a:t>
            </a:r>
            <a:r>
              <a:rPr lang="en-US" dirty="0" smtClean="0"/>
              <a:t> Yang</a:t>
            </a:r>
          </a:p>
          <a:p>
            <a:r>
              <a:rPr lang="en-US" dirty="0" smtClean="0"/>
              <a:t>Sequencing Core</a:t>
            </a:r>
          </a:p>
          <a:p>
            <a:pPr lvl="1"/>
            <a:r>
              <a:rPr lang="en-US" dirty="0" smtClean="0"/>
              <a:t>Harold Smith</a:t>
            </a:r>
            <a:endParaRPr lang="en-US" dirty="0"/>
          </a:p>
        </p:txBody>
      </p:sp>
    </p:spTree>
    <p:extLst>
      <p:ext uri="{BB962C8B-B14F-4D97-AF65-F5344CB8AC3E}">
        <p14:creationId xmlns:p14="http://schemas.microsoft.com/office/powerpoint/2010/main" val="8701095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TotalTime>
  <Words>1659</Words>
  <Application>Microsoft Office PowerPoint</Application>
  <PresentationFormat>On-screen Show (4:3)</PresentationFormat>
  <Paragraphs>394</Paragraphs>
  <Slides>22</Slides>
  <Notes>3</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About OMICS Group</vt:lpstr>
      <vt:lpstr>About OMICS Group Conferences</vt:lpstr>
      <vt:lpstr>Statistical Analysis Using RNA-Seq Data from 726 Individual Drosophila</vt:lpstr>
      <vt:lpstr>PowerPoint Presentation</vt:lpstr>
      <vt:lpstr>PowerPoint Presentation</vt:lpstr>
      <vt:lpstr>PowerPoint Presentation</vt:lpstr>
      <vt:lpstr>PowerPoint Presentation</vt:lpstr>
      <vt:lpstr>Verify sex and genotype of each fly </vt:lpstr>
      <vt:lpstr>PowerPoint Presentation</vt:lpstr>
      <vt:lpstr>PowerPoint Presentation</vt:lpstr>
      <vt:lpstr>Why normalize the data?</vt:lpstr>
      <vt:lpstr>Normalization methods</vt:lpstr>
      <vt:lpstr>PowerPoint Presentation</vt:lpstr>
      <vt:lpstr>PowerPoint Presentation</vt:lpstr>
      <vt:lpstr>PowerPoint Presentation</vt:lpstr>
      <vt:lpstr>Estimate data distribution</vt:lpstr>
      <vt:lpstr>PowerPoint Presentation</vt:lpstr>
      <vt:lpstr>PowerPoint Presentation</vt:lpstr>
      <vt:lpstr>PowerPoint Presentation</vt:lpstr>
      <vt:lpstr>PowerPoint Presentation</vt:lpstr>
      <vt:lpstr>PowerPoint Presentation</vt:lpstr>
      <vt:lpstr>Acknowledgements</vt:lpstr>
    </vt:vector>
  </TitlesOfParts>
  <Company>NHLBI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 Yanzhu (NIH/NHLBI) [E]</dc:creator>
  <cp:lastModifiedBy>PREMLATA SHARMA</cp:lastModifiedBy>
  <cp:revision>13</cp:revision>
  <dcterms:created xsi:type="dcterms:W3CDTF">2014-10-15T14:45:11Z</dcterms:created>
  <dcterms:modified xsi:type="dcterms:W3CDTF">2014-10-30T09:53:18Z</dcterms:modified>
</cp:coreProperties>
</file>