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73" r:id="rId6"/>
    <p:sldId id="260" r:id="rId7"/>
    <p:sldId id="261" r:id="rId8"/>
    <p:sldId id="262" r:id="rId9"/>
    <p:sldId id="263" r:id="rId10"/>
    <p:sldId id="274" r:id="rId11"/>
    <p:sldId id="275" r:id="rId12"/>
    <p:sldId id="264" r:id="rId13"/>
    <p:sldId id="265" r:id="rId14"/>
    <p:sldId id="266" r:id="rId15"/>
    <p:sldId id="277" r:id="rId16"/>
    <p:sldId id="269" r:id="rId17"/>
    <p:sldId id="276" r:id="rId18"/>
    <p:sldId id="267" r:id="rId19"/>
    <p:sldId id="268" r:id="rId20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3883" autoAdjust="0"/>
  </p:normalViewPr>
  <p:slideViewPr>
    <p:cSldViewPr>
      <p:cViewPr varScale="1">
        <p:scale>
          <a:sx n="63" d="100"/>
          <a:sy n="63" d="100"/>
        </p:scale>
        <p:origin x="1384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4" Type="http://schemas.openxmlformats.org/officeDocument/2006/relationships/image" Target="../media/image4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2016/9/10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1.jpeg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0.wmf"/><Relationship Id="rId11" Type="http://schemas.openxmlformats.org/officeDocument/2006/relationships/image" Target="../media/image1.jpe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2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4.wmf"/><Relationship Id="rId11" Type="http://schemas.openxmlformats.org/officeDocument/2006/relationships/image" Target="../media/image1.jpeg"/><Relationship Id="rId5" Type="http://schemas.openxmlformats.org/officeDocument/2006/relationships/oleObject" Target="../embeddings/oleObject6.bin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8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1.jpe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1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8.w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214282" y="1484784"/>
            <a:ext cx="8763000" cy="1639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1" lang="it-IT" sz="3200" b="1" dirty="0">
                <a:solidFill>
                  <a:schemeClr val="hlink"/>
                </a:solidFill>
                <a:latin typeface="Arial Unicode MS" pitchFamily="34" charset="-122"/>
                <a:ea typeface="Arial Unicode MS" pitchFamily="34" charset="-122"/>
              </a:rPr>
              <a:t>Microstructures and Mechanical Properties </a:t>
            </a:r>
          </a:p>
          <a:p>
            <a:pPr lvl="0" algn="ctr">
              <a:spcBef>
                <a:spcPct val="0"/>
              </a:spcBef>
              <a:defRPr/>
            </a:pPr>
            <a:r>
              <a:rPr kumimoji="1" lang="it-IT" sz="3200" b="1" dirty="0">
                <a:solidFill>
                  <a:schemeClr val="hlink"/>
                </a:solidFill>
                <a:latin typeface="Arial Unicode MS" pitchFamily="34" charset="-122"/>
                <a:ea typeface="Arial Unicode MS" pitchFamily="34" charset="-122"/>
              </a:rPr>
              <a:t>of Low C Medium Mn S</a:t>
            </a:r>
            <a:r>
              <a:rPr kumimoji="1" lang="en-US" sz="3200" b="1" dirty="0" err="1">
                <a:solidFill>
                  <a:schemeClr val="hlink"/>
                </a:solidFill>
                <a:latin typeface="Arial Unicode MS" pitchFamily="34" charset="-122"/>
                <a:ea typeface="Arial Unicode MS" pitchFamily="34" charset="-122"/>
              </a:rPr>
              <a:t>teel</a:t>
            </a:r>
            <a:r>
              <a:rPr kumimoji="1" lang="en-US" sz="3200" b="1" dirty="0">
                <a:solidFill>
                  <a:schemeClr val="hlink"/>
                </a:solidFill>
                <a:latin typeface="Arial Unicode MS" pitchFamily="34" charset="-122"/>
                <a:ea typeface="Arial Unicode MS" pitchFamily="34" charset="-122"/>
              </a:rPr>
              <a:t> Plates</a:t>
            </a:r>
            <a:endParaRPr kumimoji="1" lang="zh-CN" altLang="en-US" sz="3200" b="1" dirty="0">
              <a:solidFill>
                <a:schemeClr val="hlink"/>
              </a:solidFill>
              <a:latin typeface="Arial Unicode MS" pitchFamily="34" charset="-122"/>
              <a:ea typeface="Arial Unicode MS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72356" y="138118"/>
            <a:ext cx="2248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Materials Science 2016</a:t>
            </a:r>
            <a:endParaRPr lang="zh-CN" altLang="en-US" sz="1600" i="1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700"/>
            <a:ext cx="2016224" cy="7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611560" y="3140968"/>
            <a:ext cx="76805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kumimoji="1" lang="en-US" altLang="zh-CN" sz="2400" dirty="0" err="1"/>
              <a:t>Linxiu</a:t>
            </a:r>
            <a:r>
              <a:rPr kumimoji="1" lang="en-US" altLang="zh-CN" sz="2400" dirty="0"/>
              <a:t> DU, Jun HU, </a:t>
            </a:r>
            <a:r>
              <a:rPr kumimoji="1" lang="en-US" altLang="zh-CN" sz="2400" dirty="0" err="1"/>
              <a:t>Hongyan</a:t>
            </a:r>
            <a:r>
              <a:rPr kumimoji="1" lang="en-US" altLang="zh-CN" sz="2400" dirty="0"/>
              <a:t> WU, </a:t>
            </a:r>
            <a:r>
              <a:rPr kumimoji="1" lang="en-US" altLang="zh-CN" sz="2400" dirty="0" err="1"/>
              <a:t>Guodong</a:t>
            </a:r>
            <a:r>
              <a:rPr kumimoji="1" lang="en-US" altLang="zh-CN" sz="2400" dirty="0"/>
              <a:t> WANG</a:t>
            </a:r>
          </a:p>
          <a:p>
            <a:pPr algn="ctr">
              <a:buFontTx/>
              <a:buNone/>
            </a:pPr>
            <a:r>
              <a:rPr kumimoji="1" lang="en-US" altLang="zh-CN" sz="2000" dirty="0"/>
              <a:t>    (The State Key Lab. of Rolling Technology and Automation, </a:t>
            </a:r>
          </a:p>
          <a:p>
            <a:pPr algn="ctr">
              <a:buFontTx/>
              <a:buNone/>
            </a:pPr>
            <a:r>
              <a:rPr kumimoji="1" lang="en-US" altLang="zh-CN" sz="2000" dirty="0"/>
              <a:t>Northeastern University, Shenyang 110004, P. R. China)</a:t>
            </a:r>
          </a:p>
          <a:p>
            <a:pPr algn="ctr">
              <a:buFontTx/>
              <a:buNone/>
            </a:pPr>
            <a:r>
              <a:rPr kumimoji="1" lang="en-US" altLang="zh-CN" sz="2000" dirty="0"/>
              <a:t>Email: dulx@ral.neu.edu.cn</a:t>
            </a:r>
          </a:p>
        </p:txBody>
      </p:sp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2263502" y="908720"/>
            <a:ext cx="6772994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Footer Placeholder 4"/>
          <p:cNvSpPr txBox="1">
            <a:spLocks noGrp="1" noChangeArrowheads="1"/>
          </p:cNvSpPr>
          <p:nvPr/>
        </p:nvSpPr>
        <p:spPr bwMode="auto">
          <a:xfrm>
            <a:off x="4355976" y="476672"/>
            <a:ext cx="446449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None/>
            </a:pPr>
            <a:r>
              <a:rPr lang="en-US" i="1" baseline="0" dirty="0">
                <a:ea typeface="宋体" pitchFamily="2" charset="-122"/>
              </a:rPr>
              <a:t>September 12-14, 2016 Atlanta, Georgia</a:t>
            </a:r>
          </a:p>
          <a:p>
            <a:pPr algn="r">
              <a:spcBef>
                <a:spcPct val="0"/>
              </a:spcBef>
              <a:buFontTx/>
              <a:buNone/>
            </a:pPr>
            <a:endParaRPr lang="en-US" i="1" baseline="0" dirty="0">
              <a:ea typeface="宋体" pitchFamily="2" charset="-122"/>
            </a:endParaRPr>
          </a:p>
        </p:txBody>
      </p:sp>
      <p:grpSp>
        <p:nvGrpSpPr>
          <p:cNvPr id="15" name="组合 1"/>
          <p:cNvGrpSpPr>
            <a:grpSpLocks/>
          </p:cNvGrpSpPr>
          <p:nvPr/>
        </p:nvGrpSpPr>
        <p:grpSpPr bwMode="auto">
          <a:xfrm>
            <a:off x="-6350" y="5684520"/>
            <a:ext cx="9150350" cy="1178768"/>
            <a:chOff x="-76200" y="5562600"/>
            <a:chExt cx="9163627" cy="1295400"/>
          </a:xfrm>
        </p:grpSpPr>
        <p:pic>
          <p:nvPicPr>
            <p:cNvPr id="16" name="Picture 2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082"/>
            <a:stretch>
              <a:fillRect/>
            </a:stretch>
          </p:blipFill>
          <p:spPr bwMode="auto">
            <a:xfrm>
              <a:off x="5063113" y="5562600"/>
              <a:ext cx="4024314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24" descr="东北大学－0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02" t="26904" b="16138"/>
            <a:stretch>
              <a:fillRect/>
            </a:stretch>
          </p:blipFill>
          <p:spPr bwMode="auto">
            <a:xfrm>
              <a:off x="-76200" y="5562600"/>
              <a:ext cx="5132386" cy="1295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" name="文本框 10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1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1116334" y="1988840"/>
            <a:ext cx="7704138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800" b="1" dirty="0">
                <a:latin typeface="Arial Unicode MS" pitchFamily="34" charset="-122"/>
                <a:ea typeface="Arial Unicode MS" pitchFamily="34" charset="-122"/>
              </a:rPr>
              <a:t>   Introduction  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800" b="1" dirty="0">
                <a:latin typeface="Arial Unicode MS" pitchFamily="34" charset="-122"/>
                <a:ea typeface="Arial Unicode MS" pitchFamily="34" charset="-122"/>
              </a:rPr>
              <a:t>   Composition and Process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800" b="1" dirty="0">
                <a:latin typeface="Arial Unicode MS" pitchFamily="34" charset="-122"/>
                <a:ea typeface="Arial Unicode MS" pitchFamily="34" charset="-122"/>
              </a:rPr>
              <a:t>   Microstructure and Mechanical Properties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800" b="1" dirty="0">
                <a:latin typeface="Arial Unicode MS" pitchFamily="34" charset="-122"/>
                <a:ea typeface="Arial Unicode MS" pitchFamily="34" charset="-122"/>
              </a:rPr>
              <a:t>   Industrial Test</a:t>
            </a:r>
          </a:p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sz="2800" b="1" dirty="0">
                <a:latin typeface="Arial Unicode MS" pitchFamily="34" charset="-122"/>
                <a:ea typeface="Arial Unicode MS" pitchFamily="34" charset="-122"/>
              </a:rPr>
              <a:t>   Summary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71735" y="190977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rgbClr val="002060"/>
                </a:solidFill>
              </a:rPr>
              <a:t>Contents</a:t>
            </a:r>
            <a:endParaRPr lang="zh-CN" altLang="en-US" sz="3600" dirty="0">
              <a:solidFill>
                <a:srgbClr val="002060"/>
              </a:solidFill>
            </a:endParaRPr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2263502" y="837600"/>
            <a:ext cx="6772994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2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71472" y="1537335"/>
            <a:ext cx="79296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ts val="2000"/>
              </a:lnSpc>
              <a:spcBef>
                <a:spcPts val="400"/>
              </a:spcBef>
              <a:buFont typeface="Times New Roman" panose="02020603050405020304" pitchFamily="18" charset="0"/>
              <a:buChar char="─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Low carbon(0.2%C) Medium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(5-8%Mn) are being developed as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third generation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advanced high strength steel (AHSS).</a:t>
            </a:r>
          </a:p>
          <a:p>
            <a:pPr marL="285750" indent="-285750" algn="just">
              <a:lnSpc>
                <a:spcPts val="2000"/>
              </a:lnSpc>
              <a:spcBef>
                <a:spcPts val="400"/>
              </a:spcBef>
              <a:buFont typeface="Times New Roman" panose="02020603050405020304" pitchFamily="18" charset="0"/>
              <a:buChar char="─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hot-rolled strip steel with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microstructure was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intercritical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annealed in the ferrite-austenite region.</a:t>
            </a:r>
          </a:p>
          <a:p>
            <a:pPr marL="285750" indent="-285750" algn="just">
              <a:lnSpc>
                <a:spcPts val="2000"/>
              </a:lnSpc>
              <a:spcBef>
                <a:spcPts val="400"/>
              </a:spcBef>
              <a:buFont typeface="Times New Roman" panose="02020603050405020304" pitchFamily="18" charset="0"/>
              <a:buChar char="─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Metastable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austenite was stabilized at room temperature because the austenite become highly enriched 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during the annealing process.</a:t>
            </a:r>
          </a:p>
          <a:p>
            <a:pPr marL="285750" indent="-285750" algn="just">
              <a:lnSpc>
                <a:spcPts val="2000"/>
              </a:lnSpc>
              <a:spcBef>
                <a:spcPts val="400"/>
              </a:spcBef>
              <a:buFont typeface="Times New Roman" panose="02020603050405020304" pitchFamily="18" charset="0"/>
              <a:buChar char="─"/>
            </a:pP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The high strength of 700~1600MPa was attributed to fine 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microstructured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strengthening, and the good elongation of 20~60% was due to the TRIP effect of austenite.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5720" y="1002799"/>
            <a:ext cx="7500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2400" i="1" dirty="0">
                <a:solidFill>
                  <a:srgbClr val="660033"/>
                </a:solidFill>
                <a:cs typeface="Times New Roman" pitchFamily="18" charset="0"/>
              </a:rPr>
              <a:t>Low C - Medium </a:t>
            </a:r>
            <a:r>
              <a:rPr lang="en-US" altLang="zh-CN" sz="2400" i="1" dirty="0" err="1">
                <a:solidFill>
                  <a:srgbClr val="660033"/>
                </a:solidFill>
                <a:cs typeface="Times New Roman" pitchFamily="18" charset="0"/>
              </a:rPr>
              <a:t>Mn</a:t>
            </a:r>
            <a:r>
              <a:rPr lang="en-US" altLang="zh-CN" sz="2400" i="1" dirty="0">
                <a:solidFill>
                  <a:srgbClr val="660033"/>
                </a:solidFill>
                <a:cs typeface="Times New Roman" pitchFamily="18" charset="0"/>
              </a:rPr>
              <a:t> steel is one of the research highlights</a:t>
            </a:r>
            <a:endParaRPr lang="zh-CN" altLang="en-US" sz="2400" i="1" dirty="0">
              <a:solidFill>
                <a:srgbClr val="660033"/>
              </a:solidFill>
              <a:cs typeface="Times New Roman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4" y="4143380"/>
            <a:ext cx="3860865" cy="2160000"/>
          </a:xfrm>
          <a:prstGeom prst="rect">
            <a:avLst/>
          </a:prstGeom>
          <a:noFill/>
        </p:spPr>
      </p:pic>
      <p:sp>
        <p:nvSpPr>
          <p:cNvPr id="12" name="矩形 11"/>
          <p:cNvSpPr/>
          <p:nvPr/>
        </p:nvSpPr>
        <p:spPr>
          <a:xfrm>
            <a:off x="714348" y="6215082"/>
            <a:ext cx="117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Martensite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500694" y="6357958"/>
            <a:ext cx="3275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Strength and elongation of AHSS</a:t>
            </a:r>
            <a:endParaRPr lang="zh-CN" altLang="en-US" dirty="0"/>
          </a:p>
        </p:txBody>
      </p:sp>
      <p:pic>
        <p:nvPicPr>
          <p:cNvPr id="2050" name="Picture 2" descr="http://ars.els-cdn.com/content/image/1-s2.0-S1359645411001728-g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143380"/>
            <a:ext cx="2357454" cy="1895942"/>
          </a:xfrm>
          <a:prstGeom prst="rect">
            <a:avLst/>
          </a:prstGeom>
          <a:noFill/>
        </p:spPr>
      </p:pic>
      <p:pic>
        <p:nvPicPr>
          <p:cNvPr id="2054" name="Picture 6" descr="http://ars.els-cdn.com/content/image/1-s2.0-S1359645411001728-gr4.jpg"/>
          <p:cNvPicPr>
            <a:picLocks noChangeAspect="1" noChangeArrowheads="1"/>
          </p:cNvPicPr>
          <p:nvPr/>
        </p:nvPicPr>
        <p:blipFill>
          <a:blip r:embed="rId4"/>
          <a:srcRect l="50000" t="33696" b="31521"/>
          <a:stretch>
            <a:fillRect/>
          </a:stretch>
        </p:blipFill>
        <p:spPr bwMode="auto">
          <a:xfrm>
            <a:off x="2714612" y="4143380"/>
            <a:ext cx="2286016" cy="1875732"/>
          </a:xfrm>
          <a:prstGeom prst="rect">
            <a:avLst/>
          </a:prstGeom>
          <a:noFill/>
        </p:spPr>
      </p:pic>
      <p:sp>
        <p:nvSpPr>
          <p:cNvPr id="15" name="矩形 14"/>
          <p:cNvSpPr/>
          <p:nvPr/>
        </p:nvSpPr>
        <p:spPr>
          <a:xfrm>
            <a:off x="2786050" y="6072206"/>
            <a:ext cx="214347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Tempered-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martensite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Reverse austenite</a:t>
            </a:r>
            <a:endParaRPr lang="zh-CN" altLang="en-US" dirty="0"/>
          </a:p>
        </p:txBody>
      </p:sp>
      <p:pic>
        <p:nvPicPr>
          <p:cNvPr id="1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3057314" y="97971"/>
            <a:ext cx="5115086" cy="666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Introduction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623880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3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571472" y="1428736"/>
            <a:ext cx="79296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sz="2000" i="1" dirty="0" err="1">
                <a:latin typeface="Times New Roman" pitchFamily="18" charset="0"/>
                <a:cs typeface="Times New Roman" pitchFamily="18" charset="0"/>
              </a:rPr>
              <a:t>Niikura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and Morris conducted multi-stage quenching and inter-critical temper heat treatment on 0.04C-5Mn-0.2Mo steel.</a:t>
            </a:r>
            <a:endParaRPr lang="zh-CN" altLang="en-US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85720" y="1012071"/>
            <a:ext cx="79296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2400" i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Medium </a:t>
            </a:r>
            <a:r>
              <a:rPr lang="en-US" altLang="zh-CN" sz="2400" i="1" dirty="0" err="1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Mn</a:t>
            </a:r>
            <a:r>
              <a:rPr lang="en-US" altLang="zh-CN" sz="2400" i="1" dirty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 steel can also obtain excellent toughness </a:t>
            </a:r>
            <a:endParaRPr lang="zh-CN" altLang="en-US" sz="2400" i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5813" r="3051"/>
          <a:stretch>
            <a:fillRect/>
          </a:stretch>
        </p:blipFill>
        <p:spPr bwMode="auto">
          <a:xfrm>
            <a:off x="428596" y="2143116"/>
            <a:ext cx="4143404" cy="214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286256"/>
            <a:ext cx="4005147" cy="1623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4214818"/>
            <a:ext cx="4707287" cy="1987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矩形 11"/>
          <p:cNvSpPr/>
          <p:nvPr/>
        </p:nvSpPr>
        <p:spPr>
          <a:xfrm>
            <a:off x="214282" y="6140255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good properties are attributed to a symbiotic influence between the grain refinement treatment and the introduction of thermally stable retained austenite during tempering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887962" y="2492896"/>
            <a:ext cx="3500462" cy="14311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Yield strength 497MPa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Tensile strength 669MPa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Elongation 41.3%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Impact energy at -196</a:t>
            </a:r>
            <a:r>
              <a:rPr lang="zh-CN" altLang="en-US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℃ </a:t>
            </a:r>
            <a:r>
              <a:rPr lang="en-US" altLang="zh-CN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190J</a:t>
            </a:r>
            <a:endParaRPr lang="en-US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057314" y="139700"/>
            <a:ext cx="4611030" cy="625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Introduction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4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img1.cache.netease.com/catchpic/4/48/4814D55EB8F84320C9C717EACEE7C410.jpg"/>
          <p:cNvPicPr>
            <a:picLocks noChangeAspect="1" noChangeArrowheads="1"/>
          </p:cNvPicPr>
          <p:nvPr/>
        </p:nvPicPr>
        <p:blipFill>
          <a:blip r:embed="rId2"/>
          <a:srcRect l="10000" t="3696" r="9374" b="8754"/>
          <a:stretch>
            <a:fillRect/>
          </a:stretch>
        </p:blipFill>
        <p:spPr bwMode="auto">
          <a:xfrm>
            <a:off x="6132358" y="4786346"/>
            <a:ext cx="2838000" cy="1980000"/>
          </a:xfrm>
          <a:prstGeom prst="rect">
            <a:avLst/>
          </a:prstGeom>
          <a:noFill/>
        </p:spPr>
      </p:pic>
      <p:pic>
        <p:nvPicPr>
          <p:cNvPr id="9" name="Picture 6" descr="http://pic.baike.soso.com/p/20130828/20130828142226-11043918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524" y="4786322"/>
            <a:ext cx="2639999" cy="1980000"/>
          </a:xfrm>
          <a:prstGeom prst="rect">
            <a:avLst/>
          </a:prstGeom>
          <a:noFill/>
        </p:spPr>
      </p:pic>
      <p:sp>
        <p:nvSpPr>
          <p:cNvPr id="13" name="矩形 12"/>
          <p:cNvSpPr/>
          <p:nvPr/>
        </p:nvSpPr>
        <p:spPr>
          <a:xfrm>
            <a:off x="315482" y="2153414"/>
            <a:ext cx="87210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altLang="zh-CN" sz="2000" i="1" dirty="0">
                <a:ea typeface="Arial Unicode MS"/>
                <a:cs typeface="Times New Roman" pitchFamily="18" charset="0"/>
              </a:rPr>
              <a:t>Microstructural inhomogeneity along the thickness direction</a:t>
            </a:r>
          </a:p>
          <a:p>
            <a:pPr marL="342900" indent="-342900" algn="just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sz="2000" i="1" dirty="0">
                <a:ea typeface="Arial Unicode MS"/>
                <a:cs typeface="Times New Roman" pitchFamily="18" charset="0"/>
              </a:rPr>
              <a:t>High cost due to addition of expensive alloying elements, such as Ni, Mo and </a:t>
            </a:r>
            <a:r>
              <a:rPr lang="en-US" altLang="zh-CN" sz="2000" i="1" dirty="0">
                <a:ea typeface="Arial Unicode MS"/>
                <a:cs typeface="Times New Roman" pitchFamily="18" charset="0"/>
              </a:rPr>
              <a:t>Cr</a:t>
            </a:r>
            <a:endParaRPr lang="en-US" sz="2000" i="1" dirty="0">
              <a:ea typeface="Arial Unicode MS"/>
              <a:cs typeface="Times New Roman" pitchFamily="18" charset="0"/>
            </a:endParaRPr>
          </a:p>
          <a:p>
            <a:pPr marL="342900" indent="-342900" algn="just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altLang="zh-CN" sz="2000" i="1" dirty="0">
                <a:ea typeface="Arial Unicode MS"/>
                <a:cs typeface="Times New Roman" pitchFamily="18" charset="0"/>
              </a:rPr>
              <a:t>Poor weldability  due to high carbon equivalent</a:t>
            </a:r>
          </a:p>
          <a:p>
            <a:pPr marL="342900" indent="-342900" algn="just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altLang="zh-CN" sz="2000" i="1" dirty="0">
                <a:ea typeface="Arial Unicode MS"/>
                <a:cs typeface="Times New Roman" pitchFamily="18" charset="0"/>
              </a:rPr>
              <a:t>High yield ratio</a:t>
            </a:r>
          </a:p>
          <a:p>
            <a:pPr marL="342900" indent="-342900" algn="just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altLang="zh-CN" sz="2000" i="1" dirty="0">
                <a:ea typeface="Arial Unicode MS"/>
                <a:cs typeface="Times New Roman" pitchFamily="18" charset="0"/>
              </a:rPr>
              <a:t>Complicated production procedure of multi-stage quenching and tempering</a:t>
            </a:r>
            <a:endParaRPr lang="zh-CN" altLang="en-US" sz="2000" i="1" dirty="0">
              <a:ea typeface="Arial Unicode MS"/>
              <a:cs typeface="Times New Roman" pitchFamily="18" charset="0"/>
            </a:endParaRPr>
          </a:p>
        </p:txBody>
      </p:sp>
      <p:pic>
        <p:nvPicPr>
          <p:cNvPr id="10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Rectangle 13"/>
          <p:cNvSpPr>
            <a:spLocks noChangeArrowheads="1"/>
          </p:cNvSpPr>
          <p:nvPr/>
        </p:nvSpPr>
        <p:spPr bwMode="auto">
          <a:xfrm>
            <a:off x="3203848" y="71284"/>
            <a:ext cx="4824536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Introduction </a:t>
            </a:r>
          </a:p>
        </p:txBody>
      </p:sp>
      <p:sp>
        <p:nvSpPr>
          <p:cNvPr id="17" name="矩形 16"/>
          <p:cNvSpPr/>
          <p:nvPr/>
        </p:nvSpPr>
        <p:spPr>
          <a:xfrm>
            <a:off x="385426" y="4101096"/>
            <a:ext cx="79296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Is it possible to produce Medium </a:t>
            </a:r>
            <a:r>
              <a:rPr lang="en-US" altLang="zh-CN" sz="2800" dirty="0" err="1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Mn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cs typeface="Times New Roman" pitchFamily="18" charset="0"/>
              </a:rPr>
              <a:t> steel plates? </a:t>
            </a:r>
            <a:endParaRPr lang="zh-CN" altLang="en-US" sz="28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2338" y="1052736"/>
            <a:ext cx="81060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  <a:spcBef>
                <a:spcPts val="600"/>
              </a:spcBef>
            </a:pPr>
            <a:r>
              <a:rPr lang="en-US" altLang="zh-CN" sz="2400" dirty="0">
                <a:solidFill>
                  <a:schemeClr val="tx2"/>
                </a:solidFill>
                <a:cs typeface="Times New Roman" pitchFamily="18" charset="0"/>
              </a:rPr>
              <a:t>Above works inspire us to have an idea to produce medium </a:t>
            </a:r>
            <a:r>
              <a:rPr lang="en-US" altLang="zh-CN" sz="2400" dirty="0" err="1">
                <a:solidFill>
                  <a:schemeClr val="tx2"/>
                </a:solidFill>
                <a:cs typeface="Times New Roman" pitchFamily="18" charset="0"/>
              </a:rPr>
              <a:t>Mn</a:t>
            </a:r>
            <a:r>
              <a:rPr lang="en-US" altLang="zh-CN" sz="2400" dirty="0">
                <a:solidFill>
                  <a:schemeClr val="tx2"/>
                </a:solidFill>
                <a:cs typeface="Times New Roman" pitchFamily="18" charset="0"/>
              </a:rPr>
              <a:t> plates with large thickness, for solving the problems in the production of high toughness heavy plates at present: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0725" y="4786299"/>
            <a:ext cx="3346518" cy="198002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</a:rPr>
              <a:t>5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43838" y="1052736"/>
            <a:ext cx="5500726" cy="498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>
                <a:latin typeface="Times New Roman" pitchFamily="18" charset="0"/>
                <a:cs typeface="Times New Roman" pitchFamily="18" charset="0"/>
              </a:rPr>
              <a:t>Composition: 0.04-0.1C and 4-6 wt.% Mn</a:t>
            </a: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544" y="2852366"/>
            <a:ext cx="2397459" cy="1873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矩形 12"/>
          <p:cNvSpPr/>
          <p:nvPr/>
        </p:nvSpPr>
        <p:spPr>
          <a:xfrm>
            <a:off x="395536" y="5517232"/>
            <a:ext cx="8072494" cy="974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400"/>
              </a:spcAft>
              <a:buFont typeface="Times New Roman" panose="02020603050405020304" pitchFamily="18" charset="0"/>
              <a:buChar char="─"/>
            </a:pPr>
            <a:r>
              <a:rPr lang="it-IT" altLang="zh-CN" dirty="0">
                <a:latin typeface="Times New Roman" pitchFamily="18" charset="0"/>
                <a:cs typeface="Times New Roman" pitchFamily="18" charset="0"/>
              </a:rPr>
              <a:t>Low carbon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design was preferred from the view point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weldability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reduced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cementite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content.</a:t>
            </a:r>
          </a:p>
          <a:p>
            <a:pPr marL="285750" indent="-285750">
              <a:spcAft>
                <a:spcPts val="400"/>
              </a:spcAft>
              <a:buFont typeface="Times New Roman" panose="02020603050405020304" pitchFamily="18" charset="0"/>
              <a:buChar char="─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Cu, Ni, and Cr were added to enhance corrosion resistance</a:t>
            </a:r>
          </a:p>
        </p:txBody>
      </p:sp>
      <p:pic>
        <p:nvPicPr>
          <p:cNvPr id="14" name="图片 7"/>
          <p:cNvPicPr>
            <a:picLocks noChangeAspect="1" noChangeArrowheads="1"/>
          </p:cNvPicPr>
          <p:nvPr/>
        </p:nvPicPr>
        <p:blipFill>
          <a:blip r:embed="rId3"/>
          <a:srcRect l="42038" t="11636" r="34883" b="40797"/>
          <a:stretch>
            <a:fillRect/>
          </a:stretch>
        </p:blipFill>
        <p:spPr bwMode="auto">
          <a:xfrm>
            <a:off x="3482028" y="3138688"/>
            <a:ext cx="1305996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矩形 14"/>
          <p:cNvSpPr/>
          <p:nvPr/>
        </p:nvSpPr>
        <p:spPr>
          <a:xfrm>
            <a:off x="285720" y="1641574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Times New Roman" panose="02020603050405020304" pitchFamily="18" charset="0"/>
              <a:buChar char="─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Alloying with medium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was to enhance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hardenability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improve the homogeneity of microstructure and mechanical properties throughout the thickness of the heavy steel plate.</a:t>
            </a:r>
            <a:r>
              <a:rPr lang="it-IT" altLang="zh-CN" dirty="0">
                <a:latin typeface="Times New Roman" pitchFamily="18" charset="0"/>
                <a:cs typeface="Times New Roman" pitchFamily="18" charset="0"/>
              </a:rPr>
              <a:t> Austenite was stabilized by Mn enrichment.</a:t>
            </a:r>
          </a:p>
        </p:txBody>
      </p:sp>
      <p:sp>
        <p:nvSpPr>
          <p:cNvPr id="16" name="矩形 15"/>
          <p:cNvSpPr/>
          <p:nvPr/>
        </p:nvSpPr>
        <p:spPr>
          <a:xfrm>
            <a:off x="3482028" y="2852936"/>
            <a:ext cx="1285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Austenite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36521" y="2802439"/>
            <a:ext cx="2500330" cy="188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矩形 17"/>
          <p:cNvSpPr/>
          <p:nvPr/>
        </p:nvSpPr>
        <p:spPr>
          <a:xfrm>
            <a:off x="4895956" y="4730368"/>
            <a:ext cx="34924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could be formed at cooling rate from 0.5-30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 ℃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/s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012160" y="2564904"/>
            <a:ext cx="12858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CCT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22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3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2339753" y="71284"/>
            <a:ext cx="6408712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Composition and Process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7728" y="4776181"/>
            <a:ext cx="2918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/>
              <a:t>Fe-C phase diagram of 4.5%Mn. (From M.J. </a:t>
            </a:r>
            <a:r>
              <a:rPr lang="en-US" altLang="zh-CN" sz="1200" dirty="0" err="1"/>
              <a:t>Merwin</a:t>
            </a:r>
            <a:r>
              <a:rPr lang="en-US" altLang="zh-CN" sz="1200" dirty="0"/>
              <a:t>. Iron &amp; steel Technology, Oct. 2008)</a:t>
            </a:r>
            <a:endParaRPr lang="zh-CN" altLang="en-US" sz="1200" dirty="0"/>
          </a:p>
        </p:txBody>
      </p:sp>
      <p:sp>
        <p:nvSpPr>
          <p:cNvPr id="21" name="文本框 20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6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504" y="4437112"/>
            <a:ext cx="2616083" cy="1945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51725" y="4497035"/>
            <a:ext cx="2500330" cy="1831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矩形 7"/>
          <p:cNvSpPr/>
          <p:nvPr/>
        </p:nvSpPr>
        <p:spPr>
          <a:xfrm>
            <a:off x="194215" y="6390808"/>
            <a:ext cx="29889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Austenite was formed during inter-critical tempering</a:t>
            </a:r>
            <a:endParaRPr lang="zh-CN" altLang="en-US" sz="1400" dirty="0"/>
          </a:p>
        </p:txBody>
      </p:sp>
      <p:sp>
        <p:nvSpPr>
          <p:cNvPr id="10" name="矩形 9"/>
          <p:cNvSpPr/>
          <p:nvPr/>
        </p:nvSpPr>
        <p:spPr>
          <a:xfrm>
            <a:off x="3501261" y="6444361"/>
            <a:ext cx="206771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Amount of element in </a:t>
            </a:r>
            <a:r>
              <a:rPr lang="en-US" sz="1400" dirty="0" err="1">
                <a:latin typeface="Times New Roman" pitchFamily="18" charset="0"/>
                <a:cs typeface="Times New Roman" pitchFamily="18" charset="0"/>
              </a:rPr>
              <a:t>fcc</a:t>
            </a:r>
            <a:endParaRPr lang="zh-CN" altLang="en-US" sz="1400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575" y="4350291"/>
            <a:ext cx="2808881" cy="203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536" y="1597679"/>
            <a:ext cx="3616134" cy="2589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椭圆 13"/>
          <p:cNvSpPr/>
          <p:nvPr/>
        </p:nvSpPr>
        <p:spPr>
          <a:xfrm>
            <a:off x="7724963" y="4850357"/>
            <a:ext cx="214314" cy="2857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584429" y="4550162"/>
            <a:ext cx="1951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Tempering in this region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4036616" y="2132856"/>
            <a:ext cx="463984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steel slab was heated to 1200ºC for 3h, and then hot-rolled to a plate of ~120 mm thickness.</a:t>
            </a:r>
          </a:p>
          <a:p>
            <a:pPr marL="285750" indent="-285750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plate was directly water-quenched to room temperature using accelerated cooling system. </a:t>
            </a:r>
          </a:p>
          <a:p>
            <a:pPr marL="285750" indent="-285750">
              <a:spcBef>
                <a:spcPts val="600"/>
              </a:spcBef>
              <a:buFont typeface="Times New Roman" panose="02020603050405020304" pitchFamily="18" charset="0"/>
              <a:buChar char="─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The water-quenched plates were tempered at temperature of 620~680ºC for 10~30min.</a:t>
            </a:r>
          </a:p>
        </p:txBody>
      </p:sp>
      <p:cxnSp>
        <p:nvCxnSpPr>
          <p:cNvPr id="18" name="直接连接符 17"/>
          <p:cNvCxnSpPr/>
          <p:nvPr/>
        </p:nvCxnSpPr>
        <p:spPr>
          <a:xfrm rot="5400000" flipH="1" flipV="1">
            <a:off x="1143355" y="5881469"/>
            <a:ext cx="50006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rot="5400000" flipH="1" flipV="1">
            <a:off x="1107636" y="5774312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 flipH="1" flipV="1">
            <a:off x="3761608" y="5671705"/>
            <a:ext cx="90000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rot="5400000" flipH="1" flipV="1">
            <a:off x="4808261" y="5817564"/>
            <a:ext cx="52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4283443" y="4936350"/>
            <a:ext cx="4924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 err="1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endParaRPr lang="zh-CN" altLang="en-US" sz="16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57320" y="4923389"/>
            <a:ext cx="9124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Austenite</a:t>
            </a:r>
            <a:endParaRPr lang="zh-CN" altLang="en-US" sz="1600" b="1" dirty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7</a:t>
            </a:r>
            <a:endParaRPr lang="zh-CN" altLang="en-US" sz="1600" b="1" dirty="0"/>
          </a:p>
        </p:txBody>
      </p:sp>
      <p:sp>
        <p:nvSpPr>
          <p:cNvPr id="26" name="Rectangle 13"/>
          <p:cNvSpPr>
            <a:spLocks noChangeArrowheads="1"/>
          </p:cNvSpPr>
          <p:nvPr/>
        </p:nvSpPr>
        <p:spPr bwMode="auto">
          <a:xfrm>
            <a:off x="2339753" y="71284"/>
            <a:ext cx="6408712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Composition and Processes </a:t>
            </a:r>
          </a:p>
        </p:txBody>
      </p:sp>
      <p:sp>
        <p:nvSpPr>
          <p:cNvPr id="23" name="矩形 22"/>
          <p:cNvSpPr/>
          <p:nvPr/>
        </p:nvSpPr>
        <p:spPr>
          <a:xfrm>
            <a:off x="2119284" y="1083906"/>
            <a:ext cx="53132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TMCP Process: </a:t>
            </a:r>
            <a:r>
              <a:rPr lang="en-US" sz="2400" b="1" dirty="0" err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DQ+Tempering</a:t>
            </a:r>
            <a:endParaRPr lang="en-US" altLang="zh-CN" sz="2400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1357707" y="1023119"/>
            <a:ext cx="63826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Water-quenched microstructure after  hot-rolled</a:t>
            </a:r>
            <a:endParaRPr lang="zh-CN" altLang="en-US" sz="24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2"/>
          <a:srcRect t="8427"/>
          <a:stretch>
            <a:fillRect/>
          </a:stretch>
        </p:blipFill>
        <p:spPr bwMode="auto">
          <a:xfrm>
            <a:off x="3059832" y="1533985"/>
            <a:ext cx="2864498" cy="24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3"/>
          <a:srcRect t="8427"/>
          <a:stretch>
            <a:fillRect/>
          </a:stretch>
        </p:blipFill>
        <p:spPr bwMode="auto">
          <a:xfrm>
            <a:off x="323528" y="4202676"/>
            <a:ext cx="2799339" cy="2328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96456" y="2337018"/>
            <a:ext cx="2880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latin typeface="Times New Roman" pitchFamily="18" charset="0"/>
                <a:cs typeface="Times New Roman" pitchFamily="18" charset="0"/>
              </a:rPr>
              <a:t>Fine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laths with high fraction of dislocations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1" name="Picture 1" descr="265-DQ-500-2"/>
          <p:cNvPicPr>
            <a:picLocks noChangeAspect="1" noChangeArrowheads="1"/>
          </p:cNvPicPr>
          <p:nvPr/>
        </p:nvPicPr>
        <p:blipFill>
          <a:blip r:embed="rId4" cstate="print"/>
          <a:srcRect l="13740"/>
          <a:stretch>
            <a:fillRect/>
          </a:stretch>
        </p:blipFill>
        <p:spPr bwMode="auto">
          <a:xfrm>
            <a:off x="5919783" y="1531700"/>
            <a:ext cx="2784204" cy="2426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5"/>
          <a:srcRect l="20912"/>
          <a:stretch>
            <a:fillRect/>
          </a:stretch>
        </p:blipFill>
        <p:spPr bwMode="auto">
          <a:xfrm>
            <a:off x="3122867" y="4202676"/>
            <a:ext cx="2854207" cy="23184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矩形 21"/>
          <p:cNvSpPr/>
          <p:nvPr/>
        </p:nvSpPr>
        <p:spPr>
          <a:xfrm>
            <a:off x="6012160" y="5662989"/>
            <a:ext cx="2854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Fine needle-shaped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cementite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laths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325846" y="1673654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TEM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33861" y="1673654"/>
            <a:ext cx="5822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OM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6374" y="4296547"/>
            <a:ext cx="710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TEM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54981" y="4296547"/>
            <a:ext cx="6848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SEM</a:t>
            </a:r>
            <a:endParaRPr lang="zh-CN" alt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8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14282" y="895633"/>
            <a:ext cx="75724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Tempered microstructure: effect of tempering time</a:t>
            </a:r>
            <a:endParaRPr lang="zh-CN" altLang="en-US" sz="24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8"/>
            <a:ext cx="2143140" cy="2127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357832"/>
            <a:ext cx="2143140" cy="213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358898"/>
            <a:ext cx="2143140" cy="21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858016" y="1356764"/>
            <a:ext cx="2143139" cy="215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矩形 20"/>
          <p:cNvSpPr/>
          <p:nvPr/>
        </p:nvSpPr>
        <p:spPr>
          <a:xfrm>
            <a:off x="928662" y="3429000"/>
            <a:ext cx="30155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at 650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 10min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429256" y="3429000"/>
            <a:ext cx="301550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at 650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 30min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57190" y="3714752"/>
            <a:ext cx="89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Volume fraction of austenite increased with time,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cementite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was gradually dissolved.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22521" y="4131238"/>
            <a:ext cx="50363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b="1" dirty="0">
                <a:solidFill>
                  <a:srgbClr val="660033"/>
                </a:solidFill>
                <a:latin typeface="Times New Roman" pitchFamily="18" charset="0"/>
                <a:cs typeface="Times New Roman" pitchFamily="18" charset="0"/>
              </a:rPr>
              <a:t> partitioning during inter-critically tempering</a:t>
            </a:r>
            <a:endParaRPr lang="zh-CN" altLang="en-US" b="1" dirty="0">
              <a:solidFill>
                <a:srgbClr val="66003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99592" y="6457978"/>
            <a:ext cx="73043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Reversed austenite was stabilized by highly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enrichment.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1504" y="4572008"/>
            <a:ext cx="2500298" cy="1834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16" y="4538670"/>
            <a:ext cx="2571768" cy="188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6" descr="7d"/>
          <p:cNvPicPr>
            <a:picLocks noChangeAspect="1" noChangeArrowheads="1"/>
          </p:cNvPicPr>
          <p:nvPr/>
        </p:nvPicPr>
        <p:blipFill>
          <a:blip r:embed="rId8" cstate="print"/>
          <a:srcRect l="8710" t="9917" r="12195" b="7437"/>
          <a:stretch>
            <a:fillRect/>
          </a:stretch>
        </p:blipFill>
        <p:spPr bwMode="auto">
          <a:xfrm>
            <a:off x="5857884" y="4545130"/>
            <a:ext cx="2571768" cy="1884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矩形 28"/>
          <p:cNvSpPr/>
          <p:nvPr/>
        </p:nvSpPr>
        <p:spPr>
          <a:xfrm>
            <a:off x="3929058" y="4774156"/>
            <a:ext cx="11430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1.94%Mn</a:t>
            </a:r>
          </a:p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Ferrite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572296" y="4714884"/>
            <a:ext cx="12144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9.75%Mn</a:t>
            </a:r>
          </a:p>
          <a:p>
            <a:pPr algn="ctr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Austenite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2339752" y="1220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9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857224" y="3655456"/>
            <a:ext cx="20408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at 620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</a:p>
        </p:txBody>
      </p:sp>
      <p:sp>
        <p:nvSpPr>
          <p:cNvPr id="26" name="矩形 25"/>
          <p:cNvSpPr/>
          <p:nvPr/>
        </p:nvSpPr>
        <p:spPr>
          <a:xfrm>
            <a:off x="642910" y="3929066"/>
            <a:ext cx="81035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As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increase 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t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emperature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the volume fraction of austenite was increased.</a:t>
            </a:r>
          </a:p>
        </p:txBody>
      </p:sp>
      <p:sp>
        <p:nvSpPr>
          <p:cNvPr id="11" name="矩形 10"/>
          <p:cNvSpPr/>
          <p:nvPr/>
        </p:nvSpPr>
        <p:spPr>
          <a:xfrm>
            <a:off x="214282" y="895633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Tempered microstructure: effect of tempering temperature</a:t>
            </a:r>
            <a:endParaRPr lang="zh-CN" altLang="en-US" sz="24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0721" name="Group 1"/>
          <p:cNvGrpSpPr>
            <a:grpSpLocks/>
          </p:cNvGrpSpPr>
          <p:nvPr/>
        </p:nvGrpSpPr>
        <p:grpSpPr bwMode="auto">
          <a:xfrm>
            <a:off x="714348" y="1357298"/>
            <a:ext cx="2357454" cy="2274882"/>
            <a:chOff x="6011" y="7737"/>
            <a:chExt cx="4826" cy="4826"/>
          </a:xfrm>
        </p:grpSpPr>
        <p:pic>
          <p:nvPicPr>
            <p:cNvPr id="30723" name="Picture 3" descr="265-620-60-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11" y="7737"/>
              <a:ext cx="4826" cy="4826"/>
            </a:xfrm>
            <a:prstGeom prst="rect">
              <a:avLst/>
            </a:prstGeom>
            <a:noFill/>
          </p:spPr>
        </p:pic>
        <p:pic>
          <p:nvPicPr>
            <p:cNvPr id="30722" name="Picture 2" descr="620"/>
            <p:cNvPicPr>
              <a:picLocks noChangeAspect="1" noChangeArrowheads="1"/>
            </p:cNvPicPr>
            <p:nvPr/>
          </p:nvPicPr>
          <p:blipFill>
            <a:blip r:embed="rId3" cstate="print"/>
            <a:srcRect l="323" t="4044" r="323" b="467"/>
            <a:stretch>
              <a:fillRect/>
            </a:stretch>
          </p:blipFill>
          <p:spPr bwMode="auto">
            <a:xfrm>
              <a:off x="8812" y="7764"/>
              <a:ext cx="1996" cy="1986"/>
            </a:xfrm>
            <a:prstGeom prst="rect">
              <a:avLst/>
            </a:prstGeom>
            <a:noFill/>
          </p:spPr>
        </p:pic>
      </p:grp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3286116" y="1357298"/>
            <a:ext cx="2357454" cy="2274882"/>
            <a:chOff x="6011" y="1503"/>
            <a:chExt cx="4826" cy="4826"/>
          </a:xfrm>
        </p:grpSpPr>
        <p:pic>
          <p:nvPicPr>
            <p:cNvPr id="30727" name="Picture 7" descr="265-650-60-2"/>
            <p:cNvPicPr>
              <a:picLocks noChangeAspect="1" noChangeArrowheads="1"/>
            </p:cNvPicPr>
            <p:nvPr/>
          </p:nvPicPr>
          <p:blipFill>
            <a:blip r:embed="rId4"/>
            <a:srcRect l="20300" t="19655" r="17532" b="17200"/>
            <a:stretch>
              <a:fillRect/>
            </a:stretch>
          </p:blipFill>
          <p:spPr bwMode="auto">
            <a:xfrm>
              <a:off x="6011" y="1503"/>
              <a:ext cx="4826" cy="4826"/>
            </a:xfrm>
            <a:prstGeom prst="rect">
              <a:avLst/>
            </a:prstGeom>
            <a:noFill/>
          </p:spPr>
        </p:pic>
        <p:pic>
          <p:nvPicPr>
            <p:cNvPr id="30726" name="Picture 6" descr="650"/>
            <p:cNvPicPr>
              <a:picLocks noChangeAspect="1" noChangeArrowheads="1"/>
            </p:cNvPicPr>
            <p:nvPr/>
          </p:nvPicPr>
          <p:blipFill>
            <a:blip r:embed="rId5" cstate="print"/>
            <a:srcRect r="323" b="485"/>
            <a:stretch>
              <a:fillRect/>
            </a:stretch>
          </p:blipFill>
          <p:spPr bwMode="auto">
            <a:xfrm>
              <a:off x="8853" y="1519"/>
              <a:ext cx="1972" cy="1969"/>
            </a:xfrm>
            <a:prstGeom prst="rect">
              <a:avLst/>
            </a:prstGeom>
            <a:noFill/>
          </p:spPr>
        </p:pic>
      </p:grpSp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pSp>
        <p:nvGrpSpPr>
          <p:cNvPr id="30729" name="Group 9"/>
          <p:cNvGrpSpPr>
            <a:grpSpLocks/>
          </p:cNvGrpSpPr>
          <p:nvPr/>
        </p:nvGrpSpPr>
        <p:grpSpPr bwMode="auto">
          <a:xfrm>
            <a:off x="5929322" y="1357298"/>
            <a:ext cx="2571768" cy="2286016"/>
            <a:chOff x="6011" y="6501"/>
            <a:chExt cx="4819" cy="4819"/>
          </a:xfrm>
        </p:grpSpPr>
        <p:pic>
          <p:nvPicPr>
            <p:cNvPr id="30731" name="Picture 11" descr="265-680-60-34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011" y="6501"/>
              <a:ext cx="4819" cy="4819"/>
            </a:xfrm>
            <a:prstGeom prst="rect">
              <a:avLst/>
            </a:prstGeom>
            <a:noFill/>
          </p:spPr>
        </p:pic>
        <p:pic>
          <p:nvPicPr>
            <p:cNvPr id="30730" name="Picture 10" descr="680"/>
            <p:cNvPicPr>
              <a:picLocks noChangeAspect="1" noChangeArrowheads="1"/>
            </p:cNvPicPr>
            <p:nvPr/>
          </p:nvPicPr>
          <p:blipFill>
            <a:blip r:embed="rId7" cstate="print"/>
            <a:srcRect r="323" b="323"/>
            <a:stretch>
              <a:fillRect/>
            </a:stretch>
          </p:blipFill>
          <p:spPr bwMode="auto">
            <a:xfrm>
              <a:off x="8824" y="6530"/>
              <a:ext cx="1972" cy="1972"/>
            </a:xfrm>
            <a:prstGeom prst="rect">
              <a:avLst/>
            </a:prstGeom>
            <a:noFill/>
          </p:spPr>
        </p:pic>
      </p:grpSp>
      <p:sp>
        <p:nvSpPr>
          <p:cNvPr id="24" name="矩形 23"/>
          <p:cNvSpPr/>
          <p:nvPr/>
        </p:nvSpPr>
        <p:spPr>
          <a:xfrm>
            <a:off x="3459814" y="3655456"/>
            <a:ext cx="20408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at 650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</a:p>
        </p:txBody>
      </p:sp>
      <p:sp>
        <p:nvSpPr>
          <p:cNvPr id="25" name="矩形 24"/>
          <p:cNvSpPr/>
          <p:nvPr/>
        </p:nvSpPr>
        <p:spPr>
          <a:xfrm>
            <a:off x="6286512" y="3643314"/>
            <a:ext cx="20408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at 680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</a:p>
        </p:txBody>
      </p:sp>
      <p:pic>
        <p:nvPicPr>
          <p:cNvPr id="30733" name="Picture 1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14282" y="4357694"/>
            <a:ext cx="207170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矩形 26"/>
          <p:cNvSpPr/>
          <p:nvPr/>
        </p:nvSpPr>
        <p:spPr>
          <a:xfrm>
            <a:off x="1290687" y="1428736"/>
            <a:ext cx="7809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10.4%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33893" y="1428736"/>
            <a:ext cx="7809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22.2%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77099" y="1428736"/>
            <a:ext cx="78098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28.7%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34" name="Picture 14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428860" y="4357694"/>
            <a:ext cx="2071702" cy="207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" name="矩形 30"/>
          <p:cNvSpPr/>
          <p:nvPr/>
        </p:nvSpPr>
        <p:spPr>
          <a:xfrm>
            <a:off x="1285852" y="6429396"/>
            <a:ext cx="204088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Tempering at 680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</a:p>
        </p:txBody>
      </p:sp>
      <p:sp>
        <p:nvSpPr>
          <p:cNvPr id="32" name="矩形 31"/>
          <p:cNvSpPr/>
          <p:nvPr/>
        </p:nvSpPr>
        <p:spPr>
          <a:xfrm>
            <a:off x="4500562" y="4714884"/>
            <a:ext cx="4572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As tempering at 680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  <a:endParaRPr lang="en-US" altLang="zh-C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At room temperature, 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some austenite grains were less stable due to weak 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enrichment, resulted in the formation of twin 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30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10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214282" y="3711363"/>
            <a:ext cx="4357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Yield strength decreased with temperature</a:t>
            </a:r>
          </a:p>
          <a:p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Tensile strength increased due to TRIP effect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282" y="895633"/>
            <a:ext cx="82868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Mechanical properties: effect of tempering temperature</a:t>
            </a:r>
            <a:endParaRPr lang="zh-CN" altLang="en-US" sz="24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193" name="Object 1"/>
          <p:cNvGraphicFramePr>
            <a:graphicFrameLocks noChangeAspect="1"/>
          </p:cNvGraphicFramePr>
          <p:nvPr/>
        </p:nvGraphicFramePr>
        <p:xfrm>
          <a:off x="928662" y="1344166"/>
          <a:ext cx="2928958" cy="23905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2" name="Graph" r:id="rId3" imgW="4023360" imgH="3108960" progId="Origin50.Graph">
                  <p:embed/>
                </p:oleObj>
              </mc:Choice>
              <mc:Fallback>
                <p:oleObj name="Graph" r:id="rId3" imgW="4023360" imgH="3108960" progId="Origin50.Grap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923" t="8589" r="11374" b="4907"/>
                      <a:stretch>
                        <a:fillRect/>
                      </a:stretch>
                    </p:blipFill>
                    <p:spPr bwMode="auto">
                      <a:xfrm>
                        <a:off x="928662" y="1344166"/>
                        <a:ext cx="2928958" cy="23905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/>
          <p:nvPr/>
        </p:nvSpPr>
        <p:spPr>
          <a:xfrm>
            <a:off x="1579168" y="1681063"/>
            <a:ext cx="13366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cs typeface="Times New Roman" pitchFamily="18" charset="0"/>
              </a:rPr>
              <a:t>Tensile strength</a:t>
            </a:r>
            <a:endParaRPr lang="zh-CN" altLang="en-US" sz="14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654315" y="3000372"/>
            <a:ext cx="1189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2060"/>
                </a:solidFill>
                <a:cs typeface="Times New Roman" pitchFamily="18" charset="0"/>
              </a:rPr>
              <a:t>Yield strength</a:t>
            </a:r>
            <a:endParaRPr lang="zh-CN" altLang="en-US" sz="1400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195" name="Object 3"/>
          <p:cNvGraphicFramePr>
            <a:graphicFrameLocks/>
          </p:cNvGraphicFramePr>
          <p:nvPr/>
        </p:nvGraphicFramePr>
        <p:xfrm>
          <a:off x="4572000" y="1357298"/>
          <a:ext cx="2857520" cy="235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3" name="Graph" r:id="rId5" imgW="4023360" imgH="3108960" progId="Origin50.Graph">
                  <p:embed/>
                </p:oleObj>
              </mc:Choice>
              <mc:Fallback>
                <p:oleObj name="Graph" r:id="rId5" imgW="4023360" imgH="3108960" progId="Origin50.Graph">
                  <p:embed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4295" t="8337" r="12796" b="5789"/>
                      <a:stretch>
                        <a:fillRect/>
                      </a:stretch>
                    </p:blipFill>
                    <p:spPr bwMode="auto">
                      <a:xfrm>
                        <a:off x="4572000" y="1357298"/>
                        <a:ext cx="2857520" cy="23574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197" name="Object 5"/>
          <p:cNvGraphicFramePr>
            <a:graphicFrameLocks noChangeAspect="1"/>
          </p:cNvGraphicFramePr>
          <p:nvPr/>
        </p:nvGraphicFramePr>
        <p:xfrm>
          <a:off x="1071538" y="4289529"/>
          <a:ext cx="2705101" cy="2282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4" name="Graph" r:id="rId7" imgW="4023360" imgH="3108960" progId="Origin50.Graph">
                  <p:embed/>
                </p:oleObj>
              </mc:Choice>
              <mc:Fallback>
                <p:oleObj name="Graph" r:id="rId7" imgW="4023360" imgH="3108960" progId="Origin50.Grap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293" t="9509" r="12085" b="3987"/>
                      <a:stretch>
                        <a:fillRect/>
                      </a:stretch>
                    </p:blipFill>
                    <p:spPr bwMode="auto">
                      <a:xfrm>
                        <a:off x="1071538" y="4289529"/>
                        <a:ext cx="2705101" cy="228274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8199" name="Object 7"/>
          <p:cNvGraphicFramePr>
            <a:graphicFrameLocks noChangeAspect="1"/>
          </p:cNvGraphicFramePr>
          <p:nvPr/>
        </p:nvGraphicFramePr>
        <p:xfrm>
          <a:off x="4786314" y="4231565"/>
          <a:ext cx="2729120" cy="2269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85" name="Graph" r:id="rId9" imgW="4023360" imgH="3108960" progId="Origin50.Graph">
                  <p:embed/>
                </p:oleObj>
              </mc:Choice>
              <mc:Fallback>
                <p:oleObj name="Graph" r:id="rId9" imgW="4023360" imgH="3108960" progId="Origin50.Grap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7109" t="8282" r="10663" b="3374"/>
                      <a:stretch>
                        <a:fillRect/>
                      </a:stretch>
                    </p:blipFill>
                    <p:spPr bwMode="auto">
                      <a:xfrm>
                        <a:off x="4786314" y="4231565"/>
                        <a:ext cx="2729120" cy="22692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4643406" y="3714752"/>
            <a:ext cx="43577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Yield ratio decreased with temperature</a:t>
            </a:r>
          </a:p>
          <a:p>
            <a:r>
              <a:rPr lang="en-US" altLang="zh-CN" sz="1600" dirty="0">
                <a:latin typeface="Times New Roman" pitchFamily="18" charset="0"/>
                <a:cs typeface="Times New Roman" pitchFamily="18" charset="0"/>
              </a:rPr>
              <a:t>Because of decreased stability of austenite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85720" y="6459876"/>
            <a:ext cx="43577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Elongation first increased an then decreased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72000" y="6429396"/>
            <a:ext cx="43577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Impact energy decreased with temperature</a:t>
            </a:r>
            <a:endParaRPr lang="zh-CN" alt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286380" y="4357694"/>
            <a:ext cx="72327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-60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</a:t>
            </a:r>
          </a:p>
        </p:txBody>
      </p:sp>
      <p:pic>
        <p:nvPicPr>
          <p:cNvPr id="19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11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201" name="Object 9"/>
          <p:cNvGraphicFramePr>
            <a:graphicFrameLocks noChangeAspect="1"/>
          </p:cNvGraphicFramePr>
          <p:nvPr/>
        </p:nvGraphicFramePr>
        <p:xfrm>
          <a:off x="571472" y="1214422"/>
          <a:ext cx="3670571" cy="2595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1" name="Graph" r:id="rId3" imgW="4276800" imgH="3024000" progId="Origin50.Graph">
                  <p:embed/>
                </p:oleObj>
              </mc:Choice>
              <mc:Fallback>
                <p:oleObj name="Graph" r:id="rId3" imgW="4276800" imgH="3024000" progId="Origin50.Graph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472" y="1214422"/>
                        <a:ext cx="3670571" cy="25955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矩形 27"/>
          <p:cNvSpPr/>
          <p:nvPr/>
        </p:nvSpPr>
        <p:spPr>
          <a:xfrm>
            <a:off x="642910" y="3714752"/>
            <a:ext cx="35004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Yield strength decreased with t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ime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282" y="928670"/>
            <a:ext cx="86439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Mechanical properties: effect of tempering time at 650</a:t>
            </a:r>
            <a:r>
              <a:rPr lang="zh-CN" altLang="en-US" sz="2400" dirty="0">
                <a:solidFill>
                  <a:srgbClr val="660033"/>
                </a:solidFill>
                <a:cs typeface="Times New Roman" pitchFamily="18" charset="0"/>
              </a:rPr>
              <a:t>℃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4714876" y="3714752"/>
            <a:ext cx="3143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Yield ratio decreased with time</a:t>
            </a:r>
          </a:p>
        </p:txBody>
      </p:sp>
      <p:sp>
        <p:nvSpPr>
          <p:cNvPr id="21" name="矩形 20"/>
          <p:cNvSpPr/>
          <p:nvPr/>
        </p:nvSpPr>
        <p:spPr>
          <a:xfrm>
            <a:off x="1000100" y="6345792"/>
            <a:ext cx="3143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Elongation increased with time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72000" y="6286520"/>
            <a:ext cx="43577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Impact energy increased with time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202" name="Object 10"/>
          <p:cNvGraphicFramePr>
            <a:graphicFrameLocks noChangeAspect="1"/>
          </p:cNvGraphicFramePr>
          <p:nvPr/>
        </p:nvGraphicFramePr>
        <p:xfrm>
          <a:off x="4429124" y="1214423"/>
          <a:ext cx="3643338" cy="2576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2" name="Graph" r:id="rId5" imgW="4276800" imgH="3024000" progId="Origin50.Graph">
                  <p:embed/>
                </p:oleObj>
              </mc:Choice>
              <mc:Fallback>
                <p:oleObj name="Graph" r:id="rId5" imgW="4276800" imgH="3024000" progId="Origin50.Graph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4" y="1214423"/>
                        <a:ext cx="3643338" cy="25763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4" name="Object 12"/>
          <p:cNvGraphicFramePr>
            <a:graphicFrameLocks noChangeAspect="1"/>
          </p:cNvGraphicFramePr>
          <p:nvPr/>
        </p:nvGraphicFramePr>
        <p:xfrm>
          <a:off x="649356" y="3857628"/>
          <a:ext cx="3636892" cy="25717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3" name="Graph" r:id="rId7" imgW="4276800" imgH="3024000" progId="Origin50.Graph">
                  <p:embed/>
                </p:oleObj>
              </mc:Choice>
              <mc:Fallback>
                <p:oleObj name="Graph" r:id="rId7" imgW="4276800" imgH="3024000" progId="Origin50.Graph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356" y="3857628"/>
                        <a:ext cx="3636892" cy="257174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06" name="Object 14"/>
          <p:cNvGraphicFramePr>
            <a:graphicFrameLocks noChangeAspect="1"/>
          </p:cNvGraphicFramePr>
          <p:nvPr/>
        </p:nvGraphicFramePr>
        <p:xfrm>
          <a:off x="4429125" y="3857628"/>
          <a:ext cx="3571900" cy="252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14" name="Graph" r:id="rId9" imgW="4276800" imgH="3024000" progId="Origin50.Graph">
                  <p:embed/>
                </p:oleObj>
              </mc:Choice>
              <mc:Fallback>
                <p:oleObj name="Graph" r:id="rId9" imgW="4276800" imgH="3024000" progId="Origin50.Graph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25" y="3857628"/>
                        <a:ext cx="3571900" cy="252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矩形 29"/>
          <p:cNvSpPr/>
          <p:nvPr/>
        </p:nvSpPr>
        <p:spPr>
          <a:xfrm>
            <a:off x="6786578" y="5429264"/>
            <a:ext cx="595035" cy="338554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zh-CN" altLang="en-US" sz="1600" dirty="0">
                <a:latin typeface="Times New Roman" pitchFamily="18" charset="0"/>
                <a:cs typeface="Times New Roman" pitchFamily="18" charset="0"/>
              </a:rPr>
              <a:t>℃</a:t>
            </a:r>
          </a:p>
        </p:txBody>
      </p:sp>
      <p:pic>
        <p:nvPicPr>
          <p:cNvPr id="17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12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85720" y="1285860"/>
            <a:ext cx="38395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Chemical composition: 0.1C-5Mn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Steel plate thickness: 80 mm</a:t>
            </a: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Tempering procedure: 650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for 30min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117058"/>
            <a:ext cx="3929090" cy="1669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矩形 10"/>
          <p:cNvSpPr/>
          <p:nvPr/>
        </p:nvSpPr>
        <p:spPr>
          <a:xfrm>
            <a:off x="1785918" y="5143512"/>
            <a:ext cx="185738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Dimple fractures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4282" y="897872"/>
            <a:ext cx="628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Typical heavy steel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42976" y="5143512"/>
            <a:ext cx="571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1/2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714744" y="5143512"/>
            <a:ext cx="571504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1/4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" name="表格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099258"/>
              </p:ext>
            </p:extLst>
          </p:nvPr>
        </p:nvGraphicFramePr>
        <p:xfrm>
          <a:off x="357158" y="4214818"/>
          <a:ext cx="8429682" cy="822960"/>
        </p:xfrm>
        <a:graphic>
          <a:graphicData uri="http://schemas.openxmlformats.org/drawingml/2006/table">
            <a:tbl>
              <a:tblPr/>
              <a:tblGrid>
                <a:gridCol w="14049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9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49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4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49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49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Steel number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20ºC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0ºC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-20ºC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-40ºC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-60ºC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1/2 thickness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209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189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184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179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206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165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1/4 thickness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213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190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180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185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206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168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" name="矩形 20"/>
          <p:cNvSpPr/>
          <p:nvPr/>
        </p:nvSpPr>
        <p:spPr>
          <a:xfrm>
            <a:off x="3218054" y="3845486"/>
            <a:ext cx="2290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Charpy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impact energy 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3697178" y="2202412"/>
            <a:ext cx="18869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宋体" pitchFamily="2" charset="-122"/>
                <a:cs typeface="Times New Roman" pitchFamily="18" charset="0"/>
              </a:rPr>
              <a:t>Tensile properties 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26349"/>
              </p:ext>
            </p:extLst>
          </p:nvPr>
        </p:nvGraphicFramePr>
        <p:xfrm>
          <a:off x="71406" y="2617472"/>
          <a:ext cx="8929752" cy="1097280"/>
        </p:xfrm>
        <a:graphic>
          <a:graphicData uri="http://schemas.openxmlformats.org/drawingml/2006/table">
            <a:tbl>
              <a:tblPr/>
              <a:tblGrid>
                <a:gridCol w="14882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8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81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Steel Number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Yield strength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/MPa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Tensile strength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/MPa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Elongation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/%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Reduction in area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/%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Yield ratio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1/2 thickness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206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770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875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25.0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65.4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0.88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Times New Roman"/>
                          <a:ea typeface="宋体"/>
                          <a:cs typeface="Times New Roman"/>
                        </a:rPr>
                        <a:t>1/4 thickness</a:t>
                      </a:r>
                      <a:endParaRPr lang="zh-CN" sz="1800" kern="10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206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772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880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27.5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133350"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63.6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Times New Roman"/>
                          <a:ea typeface="宋体"/>
                          <a:cs typeface="Times New Roman"/>
                        </a:rPr>
                        <a:t>0.88</a:t>
                      </a:r>
                      <a:endParaRPr lang="zh-CN" sz="1800" kern="100" dirty="0"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72000" y="5506066"/>
            <a:ext cx="43576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Excellent microstructure and properties homogeneity along thickness was obtained. Impact fractures consisted of dimples.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13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1438" y="3926616"/>
            <a:ext cx="8929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Austenite transformed to 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as straining, and toughness and ductility were improved.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4282" y="1052736"/>
            <a:ext cx="5898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TRIP effects improved ductility and toughness</a:t>
            </a:r>
            <a:endParaRPr lang="zh-CN" altLang="en-US" sz="24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pic>
        <p:nvPicPr>
          <p:cNvPr id="2355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1571612"/>
            <a:ext cx="2786082" cy="2036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矩形 19"/>
          <p:cNvSpPr/>
          <p:nvPr/>
        </p:nvSpPr>
        <p:spPr>
          <a:xfrm>
            <a:off x="500066" y="3569426"/>
            <a:ext cx="19782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Stress-strain curves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60" name="图片 25" descr="说明: C:\Users\LH\Desktop\8.jpg"/>
          <p:cNvPicPr>
            <a:picLocks noChangeAspect="1" noChangeArrowheads="1"/>
          </p:cNvPicPr>
          <p:nvPr/>
        </p:nvPicPr>
        <p:blipFill>
          <a:blip r:embed="rId3" cstate="print"/>
          <a:srcRect l="7207" t="9206" r="11324" b="5022"/>
          <a:stretch>
            <a:fillRect/>
          </a:stretch>
        </p:blipFill>
        <p:spPr bwMode="auto">
          <a:xfrm>
            <a:off x="3071834" y="1524182"/>
            <a:ext cx="2857520" cy="2116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矩形 21"/>
          <p:cNvSpPr/>
          <p:nvPr/>
        </p:nvSpPr>
        <p:spPr>
          <a:xfrm>
            <a:off x="3214710" y="3569426"/>
            <a:ext cx="27800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Work hardening rate curves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61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72231" y="1536810"/>
            <a:ext cx="2714643" cy="2104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矩形 23"/>
          <p:cNvSpPr/>
          <p:nvPr/>
        </p:nvSpPr>
        <p:spPr>
          <a:xfrm>
            <a:off x="6055237" y="3569426"/>
            <a:ext cx="2803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Volume fraction of austenite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4286256"/>
            <a:ext cx="3857652" cy="1922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643438" y="4286256"/>
            <a:ext cx="3857652" cy="1922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" name="矩形 28"/>
          <p:cNvSpPr/>
          <p:nvPr/>
        </p:nvSpPr>
        <p:spPr>
          <a:xfrm>
            <a:off x="1785918" y="6274378"/>
            <a:ext cx="57864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Twin-type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martensite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formed under 0.05 tensile strain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14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1520" y="1371225"/>
            <a:ext cx="6495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660033"/>
                </a:solidFill>
                <a:cs typeface="Times New Roman" pitchFamily="18" charset="0"/>
              </a:rPr>
              <a:t>Some of above works have been published:</a:t>
            </a:r>
            <a:endParaRPr lang="zh-CN" altLang="en-US" sz="28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pic>
        <p:nvPicPr>
          <p:cNvPr id="19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2339752" y="71284"/>
            <a:ext cx="6696744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Microstructures and properties 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15</a:t>
            </a:r>
            <a:endParaRPr lang="zh-CN" altLang="en-US" sz="1600" b="1" dirty="0"/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441297" y="2587988"/>
            <a:ext cx="8194675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342900" indent="-342900" algn="just">
              <a:lnSpc>
                <a:spcPts val="2200"/>
              </a:lnSpc>
              <a:buAutoNum type="arabicPeriod"/>
              <a:defRPr/>
            </a:pPr>
            <a:r>
              <a:rPr lang="en-US" altLang="zh-CN" dirty="0">
                <a:ea typeface="Arial Unicode MS"/>
                <a:cs typeface="Times New Roman" pitchFamily="18" charset="0"/>
              </a:rPr>
              <a:t>Jun Hu</a:t>
            </a:r>
            <a:r>
              <a:rPr lang="en-US" altLang="zh-CN" b="0" dirty="0">
                <a:ea typeface="Arial Unicode MS"/>
                <a:cs typeface="Times New Roman" pitchFamily="18" charset="0"/>
              </a:rPr>
              <a:t>, </a:t>
            </a:r>
            <a:r>
              <a:rPr lang="en-US" altLang="zh-CN" b="0" dirty="0" err="1">
                <a:ea typeface="Arial Unicode MS"/>
                <a:cs typeface="Times New Roman" pitchFamily="18" charset="0"/>
              </a:rPr>
              <a:t>LinXiu</a:t>
            </a:r>
            <a:r>
              <a:rPr lang="en-US" altLang="zh-CN" b="0" dirty="0">
                <a:ea typeface="Arial Unicode MS"/>
                <a:cs typeface="Times New Roman" pitchFamily="18" charset="0"/>
              </a:rPr>
              <a:t> Du, </a:t>
            </a:r>
            <a:r>
              <a:rPr lang="en-US" altLang="zh-CN" b="0" dirty="0" err="1">
                <a:ea typeface="Arial Unicode MS"/>
                <a:cs typeface="Times New Roman" pitchFamily="18" charset="0"/>
              </a:rPr>
              <a:t>GuoSheng</a:t>
            </a:r>
            <a:r>
              <a:rPr lang="en-US" altLang="zh-CN" b="0" dirty="0">
                <a:ea typeface="Arial Unicode MS"/>
                <a:cs typeface="Times New Roman" pitchFamily="18" charset="0"/>
              </a:rPr>
              <a:t> Sun, Hui </a:t>
            </a:r>
            <a:r>
              <a:rPr lang="en-US" altLang="zh-CN" b="0" dirty="0" err="1">
                <a:ea typeface="Arial Unicode MS"/>
                <a:cs typeface="Times New Roman" pitchFamily="18" charset="0"/>
              </a:rPr>
              <a:t>Xie</a:t>
            </a:r>
            <a:r>
              <a:rPr lang="en-US" altLang="zh-CN" b="0" dirty="0">
                <a:ea typeface="Arial Unicode MS"/>
                <a:cs typeface="Times New Roman" pitchFamily="18" charset="0"/>
              </a:rPr>
              <a:t>, R.D.K. </a:t>
            </a:r>
            <a:r>
              <a:rPr lang="en-US" altLang="zh-CN" b="0" dirty="0" err="1">
                <a:ea typeface="Arial Unicode MS"/>
                <a:cs typeface="Times New Roman" pitchFamily="18" charset="0"/>
              </a:rPr>
              <a:t>Misra</a:t>
            </a:r>
            <a:r>
              <a:rPr lang="en-US" altLang="zh-CN" b="0" dirty="0">
                <a:ea typeface="Arial Unicode MS"/>
                <a:cs typeface="Times New Roman" pitchFamily="18" charset="0"/>
              </a:rPr>
              <a:t>. The determining role of reversed austenite in enhancing toughness of a novel ultra-low carbon medium manganese high strength steel. 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Scripta</a:t>
            </a:r>
            <a:r>
              <a:rPr lang="en-US" altLang="zh-CN" dirty="0">
                <a:ea typeface="Arial Unicode MS"/>
                <a:cs typeface="Times New Roman" pitchFamily="18" charset="0"/>
              </a:rPr>
              <a:t> 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Materialia</a:t>
            </a:r>
            <a:r>
              <a:rPr lang="en-US" altLang="zh-CN" b="0" dirty="0">
                <a:ea typeface="Arial Unicode MS"/>
                <a:cs typeface="Times New Roman" pitchFamily="18" charset="0"/>
              </a:rPr>
              <a:t>, 2015, 104: 87-90.</a:t>
            </a:r>
          </a:p>
          <a:p>
            <a:pPr marL="342900" indent="-342900" algn="just">
              <a:lnSpc>
                <a:spcPts val="2200"/>
              </a:lnSpc>
              <a:buAutoNum type="arabicPeriod"/>
              <a:defRPr/>
            </a:pPr>
            <a:endParaRPr lang="en-US" altLang="zh-CN" dirty="0">
              <a:ea typeface="Arial Unicode MS"/>
              <a:cs typeface="Times New Roman" pitchFamily="18" charset="0"/>
            </a:endParaRPr>
          </a:p>
          <a:p>
            <a:pPr marL="342900" indent="-342900" algn="just">
              <a:lnSpc>
                <a:spcPts val="2200"/>
              </a:lnSpc>
              <a:buAutoNum type="arabicPeriod"/>
              <a:defRPr/>
            </a:pPr>
            <a:endParaRPr lang="en-US" altLang="zh-CN" b="0" dirty="0">
              <a:ea typeface="Arial Unicode MS"/>
              <a:cs typeface="Times New Roman" pitchFamily="18" charset="0"/>
            </a:endParaRPr>
          </a:p>
          <a:p>
            <a:pPr marL="342900" indent="-342900" algn="just">
              <a:lnSpc>
                <a:spcPts val="2200"/>
              </a:lnSpc>
              <a:buFontTx/>
              <a:buAutoNum type="arabicPeriod"/>
              <a:defRPr/>
            </a:pPr>
            <a:r>
              <a:rPr lang="en-US" altLang="zh-CN" dirty="0">
                <a:ea typeface="Arial Unicode MS"/>
                <a:cs typeface="Times New Roman" pitchFamily="18" charset="0"/>
              </a:rPr>
              <a:t>Jun Hu, 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LinXiu</a:t>
            </a:r>
            <a:r>
              <a:rPr lang="en-US" altLang="zh-CN" dirty="0">
                <a:ea typeface="Arial Unicode MS"/>
                <a:cs typeface="Times New Roman" pitchFamily="18" charset="0"/>
              </a:rPr>
              <a:t> Du, H. Liu, G.S. Sun, H. 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Xie</a:t>
            </a:r>
            <a:r>
              <a:rPr lang="en-US" altLang="zh-CN" dirty="0">
                <a:ea typeface="Arial Unicode MS"/>
                <a:cs typeface="Times New Roman" pitchFamily="18" charset="0"/>
              </a:rPr>
              <a:t>, H.L. Yi, R.D.K. 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Misra</a:t>
            </a:r>
            <a:r>
              <a:rPr lang="en-US" altLang="zh-CN" dirty="0">
                <a:ea typeface="Arial Unicode MS"/>
                <a:cs typeface="Times New Roman" pitchFamily="18" charset="0"/>
              </a:rPr>
              <a:t>. Structure-mechanical property relationship in a low-C medium-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Mn</a:t>
            </a:r>
            <a:r>
              <a:rPr lang="en-US" altLang="zh-CN" dirty="0">
                <a:ea typeface="Arial Unicode MS"/>
                <a:cs typeface="Times New Roman" pitchFamily="18" charset="0"/>
              </a:rPr>
              <a:t> ultrahigh strength heavy plate steel with austenite-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martensite</a:t>
            </a:r>
            <a:r>
              <a:rPr lang="en-US" altLang="zh-CN" dirty="0">
                <a:ea typeface="Arial Unicode MS"/>
                <a:cs typeface="Times New Roman" pitchFamily="18" charset="0"/>
              </a:rPr>
              <a:t> </a:t>
            </a:r>
            <a:r>
              <a:rPr lang="en-US" altLang="zh-CN" dirty="0" err="1">
                <a:ea typeface="Arial Unicode MS"/>
                <a:cs typeface="Times New Roman" pitchFamily="18" charset="0"/>
              </a:rPr>
              <a:t>submicro</a:t>
            </a:r>
            <a:r>
              <a:rPr lang="en-US" altLang="zh-CN" dirty="0">
                <a:ea typeface="Arial Unicode MS"/>
                <a:cs typeface="Times New Roman" pitchFamily="18" charset="0"/>
              </a:rPr>
              <a:t>-laminate structure. Materials Science and Engineering A, 2015,647: 144-151.</a:t>
            </a:r>
          </a:p>
        </p:txBody>
      </p:sp>
    </p:spTree>
    <p:extLst>
      <p:ext uri="{BB962C8B-B14F-4D97-AF65-F5344CB8AC3E}">
        <p14:creationId xmlns:p14="http://schemas.microsoft.com/office/powerpoint/2010/main" val="8329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28596" y="931352"/>
            <a:ext cx="69678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660033"/>
                </a:solidFill>
                <a:cs typeface="Times New Roman" pitchFamily="18" charset="0"/>
              </a:rPr>
              <a:t> Continuous casting slab and macroscopic examination</a:t>
            </a:r>
            <a:endParaRPr lang="zh-CN" altLang="en-US" sz="2400" dirty="0">
              <a:solidFill>
                <a:srgbClr val="660033"/>
              </a:solidFill>
              <a:cs typeface="Times New Roman" pitchFamily="18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-32" y="5572140"/>
            <a:ext cx="90725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Low carbon medium </a:t>
            </a:r>
            <a:r>
              <a:rPr lang="en-US" altLang="zh-CN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 heavy plate steel has been successfully fabricated in two steel factories, and the high yield strength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690MPa, excellent impact toughness at -60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 ≥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120J,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and low yield ratio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≤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0.88 were obtained. Moreover, the impact energy at -60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℃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zh-CN" altLang="en-US" dirty="0">
                <a:latin typeface="Times New Roman" pitchFamily="18" charset="0"/>
                <a:cs typeface="Times New Roman" pitchFamily="18" charset="0"/>
              </a:rPr>
              <a:t>≥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100J after 5% straining ageing.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D:\软件安装\530882347\Image\C2C\260FF2D20853A4EF56E33372932F5B6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2428892" cy="1821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" descr="D:\软件安装\530882347\Image\C2C\9762F7E5E602E61689B7CCD6B09C033C.jpg"/>
          <p:cNvPicPr>
            <a:picLocks noChangeAspect="1" noChangeArrowheads="1"/>
          </p:cNvPicPr>
          <p:nvPr/>
        </p:nvPicPr>
        <p:blipFill>
          <a:blip r:embed="rId3"/>
          <a:srcRect l="17455" r="143" b="-1442"/>
          <a:stretch>
            <a:fillRect/>
          </a:stretch>
        </p:blipFill>
        <p:spPr bwMode="auto">
          <a:xfrm>
            <a:off x="2987058" y="3696928"/>
            <a:ext cx="2431443" cy="184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图片 19" descr="C:\Users\Qixiangyu\AppData\Roaming\Tencent\Users\674693302\QQ\WinTemp\RichOle\~N(N5`J%QGY[_2}JX(YZN]4.png"/>
          <p:cNvPicPr>
            <a:picLocks noChangeAspect="1" noChangeArrowheads="1"/>
          </p:cNvPicPr>
          <p:nvPr/>
        </p:nvPicPr>
        <p:blipFill>
          <a:blip r:embed="rId4"/>
          <a:srcRect l="6731" t="7182" r="17497"/>
          <a:stretch>
            <a:fillRect/>
          </a:stretch>
        </p:blipFill>
        <p:spPr bwMode="auto">
          <a:xfrm>
            <a:off x="2928926" y="1500174"/>
            <a:ext cx="2500330" cy="1827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6" name="图片 11" descr="E:\博士工作\博二\高Mn钢\轧钢进展\鞍钢\20160201第一次热轧\WP_20160201_16_55_01_Pro__highres.jpg"/>
          <p:cNvPicPr>
            <a:picLocks noChangeAspect="1" noChangeArrowheads="1"/>
          </p:cNvPicPr>
          <p:nvPr/>
        </p:nvPicPr>
        <p:blipFill>
          <a:blip r:embed="rId6"/>
          <a:srcRect r="21365"/>
          <a:stretch>
            <a:fillRect/>
          </a:stretch>
        </p:blipFill>
        <p:spPr bwMode="auto">
          <a:xfrm>
            <a:off x="395536" y="3696928"/>
            <a:ext cx="2500330" cy="1803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矩形 17"/>
          <p:cNvSpPr/>
          <p:nvPr/>
        </p:nvSpPr>
        <p:spPr>
          <a:xfrm>
            <a:off x="5500694" y="4550178"/>
            <a:ext cx="3315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plate subjected to controlled rolling and controlled cooling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500694" y="1396592"/>
            <a:ext cx="3429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content along thickness</a:t>
            </a:r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6527629"/>
              </p:ext>
            </p:extLst>
          </p:nvPr>
        </p:nvGraphicFramePr>
        <p:xfrm>
          <a:off x="5500694" y="1770256"/>
          <a:ext cx="3214708" cy="1371600"/>
        </p:xfrm>
        <a:graphic>
          <a:graphicData uri="http://schemas.openxmlformats.org/drawingml/2006/table">
            <a:tbl>
              <a:tblPr/>
              <a:tblGrid>
                <a:gridCol w="1071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6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716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Thickness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C/%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 err="1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Mn</a:t>
                      </a:r>
                      <a:r>
                        <a:rPr lang="en-US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/%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1/2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0.08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5.63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1/4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0.07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5.43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2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1/8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0.07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5.57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3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1/16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0.07</a:t>
                      </a:r>
                      <a:endParaRPr lang="zh-CN" sz="1800" kern="10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solidFill>
                            <a:srgbClr val="0070C0"/>
                          </a:solidFill>
                          <a:latin typeface="Times New Roman"/>
                          <a:ea typeface="宋体"/>
                          <a:cs typeface="Times New Roman"/>
                        </a:rPr>
                        <a:t>5.49</a:t>
                      </a:r>
                      <a:endParaRPr lang="zh-CN" sz="1800" kern="100" dirty="0"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3059832" y="143292"/>
            <a:ext cx="5904656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Industrial tests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16</a:t>
            </a:r>
            <a:endParaRPr lang="zh-CN" altLang="en-US" sz="16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5811904" y="3222955"/>
            <a:ext cx="25922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US" altLang="zh-CN" sz="1600" i="1" dirty="0">
                <a:solidFill>
                  <a:srgbClr val="660033"/>
                </a:solidFill>
              </a:rPr>
              <a:t>The quality of slab is very good. No serious segregation was found. </a:t>
            </a:r>
            <a:endParaRPr lang="zh-CN" altLang="en-US" sz="1600" i="1" dirty="0">
              <a:solidFill>
                <a:srgbClr val="660033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14282" y="1000108"/>
            <a:ext cx="2509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660033"/>
                </a:solidFill>
                <a:cs typeface="Times New Roman" pitchFamily="18" charset="0"/>
              </a:rPr>
              <a:t> Good </a:t>
            </a:r>
            <a:r>
              <a:rPr lang="en-US" sz="2400" b="1" dirty="0" err="1">
                <a:solidFill>
                  <a:srgbClr val="660033"/>
                </a:solidFill>
                <a:cs typeface="Times New Roman" pitchFamily="18" charset="0"/>
              </a:rPr>
              <a:t>weldability</a:t>
            </a:r>
            <a:endParaRPr lang="zh-CN" altLang="en-US" sz="2400" b="1" dirty="0">
              <a:solidFill>
                <a:srgbClr val="660033"/>
              </a:solidFill>
              <a:cs typeface="Times New Roman" pitchFamily="18" charset="0"/>
            </a:endParaRPr>
          </a:p>
        </p:txBody>
      </p:sp>
      <p:sp>
        <p:nvSpPr>
          <p:cNvPr id="25" name="矩形 16"/>
          <p:cNvSpPr>
            <a:spLocks noChangeArrowheads="1"/>
          </p:cNvSpPr>
          <p:nvPr/>
        </p:nvSpPr>
        <p:spPr bwMode="auto">
          <a:xfrm>
            <a:off x="1785918" y="3753153"/>
            <a:ext cx="511651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647700" algn="ctr">
              <a:lnSpc>
                <a:spcPct val="150000"/>
              </a:lnSpc>
            </a:pPr>
            <a:r>
              <a:rPr lang="en-US" altLang="zh-CN" sz="16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Impact energy at welding joints</a:t>
            </a:r>
            <a:endParaRPr lang="zh-CN" altLang="en-US" sz="16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graphicFrame>
        <p:nvGraphicFramePr>
          <p:cNvPr id="26" name="表格 25"/>
          <p:cNvGraphicFramePr>
            <a:graphicFrameLocks noGrp="1"/>
          </p:cNvGraphicFramePr>
          <p:nvPr/>
        </p:nvGraphicFramePr>
        <p:xfrm>
          <a:off x="428596" y="4214818"/>
          <a:ext cx="8316910" cy="12720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9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49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59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9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759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749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7593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0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Notch location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Welding seam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Fusion line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Fusion line</a:t>
                      </a:r>
                      <a:endParaRPr lang="zh-CN" altLang="en-US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+1mm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Fusion line</a:t>
                      </a:r>
                      <a:endParaRPr lang="zh-CN" altLang="en-US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+2mm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Fusion line</a:t>
                      </a:r>
                      <a:endParaRPr lang="zh-CN" altLang="en-US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+3mm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Fusion line</a:t>
                      </a:r>
                      <a:endParaRPr lang="zh-CN" altLang="en-US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+5mm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Fusion line</a:t>
                      </a:r>
                      <a:endParaRPr lang="zh-CN" altLang="en-US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+7mm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Impact energy at -40</a:t>
                      </a:r>
                      <a:r>
                        <a:rPr lang="zh-CN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℃</a:t>
                      </a: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/J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103</a:t>
                      </a:r>
                      <a:endParaRPr lang="zh-CN" sz="1600" b="1" kern="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86</a:t>
                      </a:r>
                      <a:endParaRPr lang="zh-CN" sz="1600" b="1" kern="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61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103</a:t>
                      </a:r>
                      <a:endParaRPr lang="zh-CN" sz="1600" b="1" kern="1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148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120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kern="1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楷体" pitchFamily="49" charset="-122"/>
                          <a:cs typeface="Times New Roman" pitchFamily="18" charset="0"/>
                        </a:rPr>
                        <a:t>140</a:t>
                      </a:r>
                      <a:endParaRPr lang="zh-CN" sz="1600" b="1" kern="1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楷体" pitchFamily="49" charset="-122"/>
                        <a:cs typeface="Times New Roman" pitchFamily="18" charset="0"/>
                      </a:endParaRPr>
                    </a:p>
                  </a:txBody>
                  <a:tcPr marL="68586" marR="68586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9" name="矩形 28"/>
          <p:cNvSpPr/>
          <p:nvPr/>
        </p:nvSpPr>
        <p:spPr>
          <a:xfrm>
            <a:off x="321439" y="5719696"/>
            <a:ext cx="85312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Without using the pre-heating and the heat treatment after welding, the welding joints has good impact toughness and high strength.</a:t>
            </a:r>
          </a:p>
        </p:txBody>
      </p:sp>
      <p:pic>
        <p:nvPicPr>
          <p:cNvPr id="12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57346" name="图片 11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500174"/>
            <a:ext cx="7572428" cy="2241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矩形 15"/>
          <p:cNvSpPr/>
          <p:nvPr/>
        </p:nvSpPr>
        <p:spPr>
          <a:xfrm>
            <a:off x="714348" y="2780100"/>
            <a:ext cx="857256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Welding seam</a:t>
            </a:r>
            <a:endParaRPr lang="zh-CN" altLang="en-US" sz="1200" b="1" kern="1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571604" y="2813137"/>
            <a:ext cx="78581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Fusion line</a:t>
            </a:r>
            <a:endParaRPr lang="zh-CN" altLang="en-US" sz="1200" b="1" kern="1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86116" y="2813137"/>
            <a:ext cx="78581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Coarse</a:t>
            </a:r>
          </a:p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grain</a:t>
            </a:r>
            <a:endParaRPr lang="zh-CN" altLang="en-US" sz="1200" b="1" kern="1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715008" y="2813137"/>
            <a:ext cx="78581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Fine</a:t>
            </a:r>
          </a:p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grain</a:t>
            </a:r>
            <a:endParaRPr lang="zh-CN" altLang="en-US" sz="1200" b="1" kern="1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572264" y="2741699"/>
            <a:ext cx="78581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Mixed</a:t>
            </a:r>
          </a:p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grain</a:t>
            </a:r>
            <a:endParaRPr lang="zh-CN" altLang="en-US" sz="1200" b="1" kern="1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572396" y="2741699"/>
            <a:ext cx="785818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Base </a:t>
            </a:r>
          </a:p>
          <a:p>
            <a:pPr algn="ctr">
              <a:spcAft>
                <a:spcPts val="0"/>
              </a:spcAft>
            </a:pPr>
            <a:r>
              <a:rPr lang="en-US" altLang="zh-CN" sz="1200" b="1" kern="100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metal</a:t>
            </a:r>
            <a:endParaRPr lang="zh-CN" altLang="en-US" sz="1200" b="1" kern="100" dirty="0">
              <a:latin typeface="Times New Roman" pitchFamily="18" charset="0"/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3059832" y="143292"/>
            <a:ext cx="5904656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Industrial tests 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17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98792" y="1268760"/>
            <a:ext cx="7929618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1200"/>
              </a:spcBef>
              <a:buFont typeface="Calibri" panose="020F0502020204030204" pitchFamily="34" charset="0"/>
              <a:buChar char="─"/>
            </a:pPr>
            <a:r>
              <a:rPr lang="en-US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Medium </a:t>
            </a:r>
            <a:r>
              <a:rPr lang="en-US" sz="2400" dirty="0" err="1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Mn</a:t>
            </a:r>
            <a:r>
              <a:rPr lang="en-US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 can </a:t>
            </a: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significantly</a:t>
            </a:r>
            <a:r>
              <a:rPr lang="en-US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 increase the hardenability, and the fine </a:t>
            </a:r>
            <a:r>
              <a:rPr lang="en-US" sz="2400" dirty="0" err="1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martensite</a:t>
            </a:r>
            <a:r>
              <a:rPr lang="en-US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 can be formed throughout the thickness of heavy steel plate during water quenching.</a:t>
            </a:r>
          </a:p>
          <a:p>
            <a:pPr marL="342900" indent="-342900" algn="just">
              <a:spcBef>
                <a:spcPts val="1200"/>
              </a:spcBef>
              <a:buFont typeface="Calibri" panose="020F0502020204030204" pitchFamily="34" charset="0"/>
              <a:buChar char="─"/>
            </a:pP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Some austenite can be formed during inter-critically tempering,  so the sub-micron laminated </a:t>
            </a:r>
            <a:r>
              <a:rPr lang="en-US" altLang="zh-CN" sz="2400" dirty="0" err="1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martensite</a:t>
            </a: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-austenite structure was obtained.</a:t>
            </a:r>
          </a:p>
          <a:p>
            <a:pPr marL="342900" indent="-342900" algn="just">
              <a:spcBef>
                <a:spcPts val="1200"/>
              </a:spcBef>
              <a:buFont typeface="Calibri" panose="020F0502020204030204" pitchFamily="34" charset="0"/>
              <a:buChar char="─"/>
            </a:pP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Fine tempered </a:t>
            </a:r>
            <a:r>
              <a:rPr lang="en-US" altLang="zh-CN" sz="2400" dirty="0" err="1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martenite</a:t>
            </a: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 laths greatly increased the yield strength, and the improvement in ductility and low temperature toughness is attributed to the TRIP effect of high fraction of reversed austenite.</a:t>
            </a:r>
          </a:p>
          <a:p>
            <a:pPr marL="342900" indent="-342900" algn="just">
              <a:spcBef>
                <a:spcPts val="1200"/>
              </a:spcBef>
              <a:buFont typeface="Calibri" panose="020F0502020204030204" pitchFamily="34" charset="0"/>
              <a:buChar char="─"/>
            </a:pP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Low carbon medium </a:t>
            </a:r>
            <a:r>
              <a:rPr lang="en-US" altLang="zh-CN" sz="2400" dirty="0" err="1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Mn</a:t>
            </a:r>
            <a:r>
              <a:rPr lang="en-US" altLang="zh-CN" sz="2400" dirty="0">
                <a:latin typeface="Arial Narrow" panose="020B0606020202030204" pitchFamily="34" charset="0"/>
                <a:ea typeface="Arial Unicode MS"/>
                <a:cs typeface="Times New Roman" pitchFamily="18" charset="0"/>
              </a:rPr>
              <a:t> steel plates has been successfully fabricated in steel factories, and good combination of high strength, good toughness, and excellent weldability were obtained.</a:t>
            </a:r>
            <a:endParaRPr lang="zh-CN" altLang="en-US" sz="2400" dirty="0">
              <a:latin typeface="Arial Narrow" panose="020B0606020202030204" pitchFamily="34" charset="0"/>
              <a:ea typeface="Arial Unicode MS"/>
              <a:cs typeface="Times New Roman" pitchFamily="18" charset="0"/>
            </a:endParaRPr>
          </a:p>
        </p:txBody>
      </p:sp>
      <p:pic>
        <p:nvPicPr>
          <p:cNvPr id="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633" y="139700"/>
            <a:ext cx="2144713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571472" y="928670"/>
            <a:ext cx="8064500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411760" y="143292"/>
            <a:ext cx="5040560" cy="69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q"/>
            </a:pPr>
            <a:r>
              <a:rPr lang="en-US" altLang="zh-CN" b="1" dirty="0">
                <a:solidFill>
                  <a:srgbClr val="002060"/>
                </a:solidFill>
                <a:latin typeface="Arial Unicode MS" pitchFamily="34" charset="-122"/>
                <a:ea typeface="Arial Unicode MS" pitchFamily="34" charset="-122"/>
              </a:rPr>
              <a:t>   Summary 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18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72356" y="138118"/>
            <a:ext cx="2248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Materials Science 2016</a:t>
            </a:r>
            <a:endParaRPr lang="zh-CN" altLang="en-US" sz="1600" i="1" dirty="0">
              <a:solidFill>
                <a:schemeClr val="accent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" name="Picture 8" descr="C:\Users\Lxj\Documents\Tencent Files\76527864\FileRecv\9641094_160447686117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39700"/>
            <a:ext cx="2016224" cy="788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4"/>
          <p:cNvSpPr>
            <a:spLocks noChangeShapeType="1"/>
          </p:cNvSpPr>
          <p:nvPr/>
        </p:nvSpPr>
        <p:spPr bwMode="auto">
          <a:xfrm>
            <a:off x="2263502" y="908720"/>
            <a:ext cx="6772994" cy="0"/>
          </a:xfrm>
          <a:prstGeom prst="line">
            <a:avLst/>
          </a:prstGeom>
          <a:noFill/>
          <a:ln w="22225">
            <a:solidFill>
              <a:srgbClr val="CC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/>
          </a:p>
        </p:txBody>
      </p:sp>
      <p:sp>
        <p:nvSpPr>
          <p:cNvPr id="6" name="Footer Placeholder 4"/>
          <p:cNvSpPr txBox="1">
            <a:spLocks noGrp="1" noChangeArrowheads="1"/>
          </p:cNvSpPr>
          <p:nvPr/>
        </p:nvSpPr>
        <p:spPr bwMode="auto">
          <a:xfrm>
            <a:off x="4355976" y="476672"/>
            <a:ext cx="4464496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>
              <a:spcBef>
                <a:spcPct val="0"/>
              </a:spcBef>
              <a:buNone/>
            </a:pPr>
            <a:r>
              <a:rPr lang="en-US" i="1" baseline="0" dirty="0">
                <a:ea typeface="宋体" pitchFamily="2" charset="-122"/>
              </a:rPr>
              <a:t>September 12-14, 2016 Atlanta, Georgia</a:t>
            </a:r>
          </a:p>
          <a:p>
            <a:pPr algn="r">
              <a:spcBef>
                <a:spcPct val="0"/>
              </a:spcBef>
              <a:buFontTx/>
              <a:buNone/>
            </a:pPr>
            <a:endParaRPr lang="en-US" i="1" baseline="0" dirty="0">
              <a:ea typeface="宋体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55576" y="2636912"/>
            <a:ext cx="76496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Thanks for your attention!</a:t>
            </a:r>
            <a:endParaRPr lang="zh-CN" alt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graphicFrame>
        <p:nvGraphicFramePr>
          <p:cNvPr id="8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4264830"/>
              </p:ext>
            </p:extLst>
          </p:nvPr>
        </p:nvGraphicFramePr>
        <p:xfrm>
          <a:off x="1161645" y="5231377"/>
          <a:ext cx="1000931" cy="962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2" name="剪辑" r:id="rId4" imgW="9626400" imgH="8242200" progId="MS_ClipArt_Gallery.2">
                  <p:embed/>
                </p:oleObj>
              </mc:Choice>
              <mc:Fallback>
                <p:oleObj name="剪辑" r:id="rId4" imgW="9626400" imgH="8242200" progId="MS_ClipArt_Gallery.2">
                  <p:embed/>
                  <p:pic>
                    <p:nvPicPr>
                      <p:cNvPr id="40449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1645" y="5231377"/>
                        <a:ext cx="1000931" cy="962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525980"/>
              </p:ext>
            </p:extLst>
          </p:nvPr>
        </p:nvGraphicFramePr>
        <p:xfrm>
          <a:off x="2370232" y="5261563"/>
          <a:ext cx="1000931" cy="962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3" name="剪辑" r:id="rId4" imgW="9626400" imgH="8242200" progId="MS_ClipArt_Gallery.2">
                  <p:embed/>
                </p:oleObj>
              </mc:Choice>
              <mc:Fallback>
                <p:oleObj name="剪辑" r:id="rId4" imgW="9626400" imgH="8242200" progId="MS_ClipArt_Gallery.2">
                  <p:embed/>
                  <p:pic>
                    <p:nvPicPr>
                      <p:cNvPr id="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0232" y="5261563"/>
                        <a:ext cx="1000931" cy="962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3867611"/>
              </p:ext>
            </p:extLst>
          </p:nvPr>
        </p:nvGraphicFramePr>
        <p:xfrm>
          <a:off x="3501152" y="5255301"/>
          <a:ext cx="1000931" cy="962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4" name="剪辑" r:id="rId4" imgW="9626400" imgH="8242200" progId="MS_ClipArt_Gallery.2">
                  <p:embed/>
                </p:oleObj>
              </mc:Choice>
              <mc:Fallback>
                <p:oleObj name="剪辑" r:id="rId4" imgW="9626400" imgH="8242200" progId="MS_ClipArt_Gallery.2">
                  <p:embed/>
                  <p:pic>
                    <p:nvPicPr>
                      <p:cNvPr id="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1152" y="5255301"/>
                        <a:ext cx="1000931" cy="962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7564538"/>
              </p:ext>
            </p:extLst>
          </p:nvPr>
        </p:nvGraphicFramePr>
        <p:xfrm>
          <a:off x="4658939" y="5255007"/>
          <a:ext cx="1000931" cy="962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5" name="剪辑" r:id="rId4" imgW="9626400" imgH="8242200" progId="MS_ClipArt_Gallery.2">
                  <p:embed/>
                </p:oleObj>
              </mc:Choice>
              <mc:Fallback>
                <p:oleObj name="剪辑" r:id="rId4" imgW="9626400" imgH="8242200" progId="MS_ClipArt_Gallery.2">
                  <p:embed/>
                  <p:pic>
                    <p:nvPicPr>
                      <p:cNvPr id="1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8939" y="5255007"/>
                        <a:ext cx="1000931" cy="962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6534699"/>
              </p:ext>
            </p:extLst>
          </p:nvPr>
        </p:nvGraphicFramePr>
        <p:xfrm>
          <a:off x="5807818" y="5276509"/>
          <a:ext cx="1000931" cy="962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6" name="剪辑" r:id="rId4" imgW="9626400" imgH="8242200" progId="MS_ClipArt_Gallery.2">
                  <p:embed/>
                </p:oleObj>
              </mc:Choice>
              <mc:Fallback>
                <p:oleObj name="剪辑" r:id="rId4" imgW="9626400" imgH="8242200" progId="MS_ClipArt_Gallery.2">
                  <p:embed/>
                  <p:pic>
                    <p:nvPicPr>
                      <p:cNvPr id="8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7818" y="5276509"/>
                        <a:ext cx="1000931" cy="962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570643"/>
              </p:ext>
            </p:extLst>
          </p:nvPr>
        </p:nvGraphicFramePr>
        <p:xfrm>
          <a:off x="6955445" y="5286375"/>
          <a:ext cx="1000931" cy="962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267" name="剪辑" r:id="rId4" imgW="9626400" imgH="8242200" progId="MS_ClipArt_Gallery.2">
                  <p:embed/>
                </p:oleObj>
              </mc:Choice>
              <mc:Fallback>
                <p:oleObj name="剪辑" r:id="rId4" imgW="9626400" imgH="8242200" progId="MS_ClipArt_Gallery.2">
                  <p:embed/>
                  <p:pic>
                    <p:nvPicPr>
                      <p:cNvPr id="13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5445" y="5286375"/>
                        <a:ext cx="1000931" cy="962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8460432" y="6413584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/>
              <a:t>19</a:t>
            </a:r>
            <a:endParaRPr lang="zh-CN" altLang="en-US" sz="16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1986</TotalTime>
  <Words>1329</Words>
  <Application>Microsoft Office PowerPoint</Application>
  <PresentationFormat>全屏显示(4:3)</PresentationFormat>
  <Paragraphs>257</Paragraphs>
  <Slides>19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1" baseType="lpstr">
      <vt:lpstr>Arial Unicode MS</vt:lpstr>
      <vt:lpstr>楷体</vt:lpstr>
      <vt:lpstr>宋体</vt:lpstr>
      <vt:lpstr>Arial</vt:lpstr>
      <vt:lpstr>Arial Narrow</vt:lpstr>
      <vt:lpstr>Calibri</vt:lpstr>
      <vt:lpstr>Tahoma</vt:lpstr>
      <vt:lpstr>Times New Roman</vt:lpstr>
      <vt:lpstr>Wingdings</vt:lpstr>
      <vt:lpstr>Office 主题</vt:lpstr>
      <vt:lpstr>剪辑</vt:lpstr>
      <vt:lpstr>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lenovo</dc:creator>
  <cp:lastModifiedBy>dulinxiu512</cp:lastModifiedBy>
  <cp:revision>219</cp:revision>
  <dcterms:created xsi:type="dcterms:W3CDTF">2016-09-04T06:31:04Z</dcterms:created>
  <dcterms:modified xsi:type="dcterms:W3CDTF">2016-09-10T01:45:59Z</dcterms:modified>
</cp:coreProperties>
</file>