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  <p:sldId id="265" r:id="rId6"/>
    <p:sldId id="292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93" r:id="rId20"/>
    <p:sldId id="281" r:id="rId21"/>
    <p:sldId id="298" r:id="rId22"/>
    <p:sldId id="282" r:id="rId23"/>
    <p:sldId id="283" r:id="rId24"/>
    <p:sldId id="284" r:id="rId25"/>
    <p:sldId id="294" r:id="rId26"/>
    <p:sldId id="295" r:id="rId27"/>
    <p:sldId id="287" r:id="rId28"/>
    <p:sldId id="296" r:id="rId29"/>
    <p:sldId id="297" r:id="rId30"/>
    <p:sldId id="288" r:id="rId31"/>
    <p:sldId id="289" r:id="rId32"/>
    <p:sldId id="30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E_graphs!$F$74:$K$74</c:f>
                <c:numCache>
                  <c:formatCode>General</c:formatCode>
                  <c:ptCount val="6"/>
                  <c:pt idx="0">
                    <c:v>8.5259268622010609E-2</c:v>
                  </c:pt>
                  <c:pt idx="1">
                    <c:v>0.43515598076671497</c:v>
                  </c:pt>
                  <c:pt idx="2">
                    <c:v>0.12953181775652134</c:v>
                  </c:pt>
                  <c:pt idx="3">
                    <c:v>0.20304445804774057</c:v>
                  </c:pt>
                  <c:pt idx="4">
                    <c:v>0.1632530572607564</c:v>
                  </c:pt>
                  <c:pt idx="5">
                    <c:v>0.14292076951342039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Lit>
              <c:ptCount val="6"/>
              <c:pt idx="0">
                <c:v>Ctrl</c:v>
              </c:pt>
              <c:pt idx="1">
                <c:v> DES</c:v>
              </c:pt>
              <c:pt idx="2">
                <c:v> DES+DHT</c:v>
              </c:pt>
              <c:pt idx="3">
                <c:v> DES+ICI</c:v>
              </c:pt>
              <c:pt idx="4">
                <c:v> DHT</c:v>
              </c:pt>
              <c:pt idx="5">
                <c:v> ICI</c:v>
              </c:pt>
            </c:strLit>
          </c:cat>
          <c:val>
            <c:numRef>
              <c:f>E_graphs!$F$73:$K$73</c:f>
              <c:numCache>
                <c:formatCode>General</c:formatCode>
                <c:ptCount val="6"/>
                <c:pt idx="0">
                  <c:v>0.96847565290275661</c:v>
                </c:pt>
                <c:pt idx="1">
                  <c:v>4.2092444724131104</c:v>
                </c:pt>
                <c:pt idx="2">
                  <c:v>1.1562815154391561</c:v>
                </c:pt>
                <c:pt idx="3">
                  <c:v>1.1309712469635209</c:v>
                </c:pt>
                <c:pt idx="4">
                  <c:v>1.3350754158623317</c:v>
                </c:pt>
                <c:pt idx="5">
                  <c:v>1.0053200088461285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13568"/>
        <c:axId val="147615104"/>
      </c:barChart>
      <c:catAx>
        <c:axId val="1476135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147615104"/>
        <c:crosses val="autoZero"/>
        <c:auto val="1"/>
        <c:lblAlgn val="ctr"/>
        <c:lblOffset val="100"/>
        <c:noMultiLvlLbl val="0"/>
      </c:catAx>
      <c:valAx>
        <c:axId val="1476151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+mn-lt"/>
                  </a:defRPr>
                </a:pPr>
                <a:r>
                  <a:rPr lang="en-US" sz="1600">
                    <a:latin typeface="+mn-lt"/>
                  </a:rPr>
                  <a:t>Relative fold</a:t>
                </a:r>
                <a:r>
                  <a:rPr lang="en-US" sz="1600" baseline="0">
                    <a:latin typeface="+mn-lt"/>
                  </a:rPr>
                  <a:t> change</a:t>
                </a:r>
                <a:endParaRPr lang="en-US" sz="1600">
                  <a:latin typeface="+mn-lt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147613568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shingle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'Esr1'!$G$59:$M$59</c:f>
                <c:numCache>
                  <c:formatCode>General</c:formatCode>
                  <c:ptCount val="7"/>
                  <c:pt idx="0">
                    <c:v>6.9568609878409321E-2</c:v>
                  </c:pt>
                  <c:pt idx="2">
                    <c:v>0.7096956243050806</c:v>
                  </c:pt>
                  <c:pt idx="4">
                    <c:v>0.10874955160126465</c:v>
                  </c:pt>
                  <c:pt idx="6">
                    <c:v>0.94458333832857488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Lit>
              <c:ptCount val="7"/>
              <c:pt idx="0">
                <c:v>Control</c:v>
              </c:pt>
              <c:pt idx="1">
                <c:v> </c:v>
              </c:pt>
              <c:pt idx="2">
                <c:v> Antide</c:v>
              </c:pt>
              <c:pt idx="3">
                <c:v> </c:v>
              </c:pt>
              <c:pt idx="4">
                <c:v> Ant + DHT</c:v>
              </c:pt>
              <c:pt idx="5">
                <c:v> </c:v>
              </c:pt>
              <c:pt idx="6">
                <c:v> Ant + ICI</c:v>
              </c:pt>
            </c:strLit>
          </c:cat>
          <c:val>
            <c:numRef>
              <c:f>'Esr1'!$G$57:$M$57</c:f>
              <c:numCache>
                <c:formatCode>General</c:formatCode>
                <c:ptCount val="7"/>
                <c:pt idx="0">
                  <c:v>1.2645660424177192</c:v>
                </c:pt>
                <c:pt idx="2">
                  <c:v>7.048373096015502</c:v>
                </c:pt>
                <c:pt idx="4">
                  <c:v>0.65178580756674731</c:v>
                </c:pt>
                <c:pt idx="6">
                  <c:v>7.5716038257576015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647872"/>
        <c:axId val="126636800"/>
      </c:barChart>
      <c:catAx>
        <c:axId val="1256478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126636800"/>
        <c:crosses val="autoZero"/>
        <c:auto val="1"/>
        <c:lblAlgn val="ctr"/>
        <c:lblOffset val="100"/>
        <c:noMultiLvlLbl val="0"/>
      </c:catAx>
      <c:valAx>
        <c:axId val="1266368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+mn-lt"/>
                  </a:defRPr>
                </a:pPr>
                <a:r>
                  <a:rPr lang="en-US" sz="1600">
                    <a:latin typeface="+mn-lt"/>
                  </a:rPr>
                  <a:t>Relative fold change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125647872"/>
        <c:crosses val="autoZero"/>
        <c:crossBetween val="between"/>
        <c:majorUnit val="2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pct5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dPt>
            <c:idx val="2"/>
            <c:invertIfNegative val="0"/>
            <c:bubble3D val="0"/>
            <c:spPr>
              <a:pattFill prst="pct60">
                <a:fgClr>
                  <a:srgbClr val="000000"/>
                </a:fgClr>
                <a:bgClr>
                  <a:srgbClr val="FFFFFF"/>
                </a:bgClr>
              </a:patt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MYH11_WB_band_intensities!$B$10:$D$10</c:f>
                <c:numCache>
                  <c:formatCode>General</c:formatCode>
                  <c:ptCount val="3"/>
                  <c:pt idx="0">
                    <c:v>0.13299478510277754</c:v>
                  </c:pt>
                  <c:pt idx="2">
                    <c:v>2.7528301961737708E-2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Lit>
              <c:ptCount val="3"/>
              <c:pt idx="0">
                <c:v>Control</c:v>
              </c:pt>
              <c:pt idx="1">
                <c:v> </c:v>
              </c:pt>
              <c:pt idx="2">
                <c:v> DES</c:v>
              </c:pt>
            </c:strLit>
          </c:cat>
          <c:val>
            <c:numRef>
              <c:f>MYH11_WB_band_intensities!$B$8:$D$8</c:f>
              <c:numCache>
                <c:formatCode>General</c:formatCode>
                <c:ptCount val="3"/>
                <c:pt idx="0">
                  <c:v>0.90908574007390297</c:v>
                </c:pt>
                <c:pt idx="2">
                  <c:v>0.14777633627726053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273728"/>
        <c:axId val="57275520"/>
      </c:barChart>
      <c:catAx>
        <c:axId val="5727372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 b="1">
                <a:latin typeface="Comic Sans MS" pitchFamily="66" charset="0"/>
              </a:defRPr>
            </a:pPr>
            <a:endParaRPr lang="en-US"/>
          </a:p>
        </c:txPr>
        <c:crossAx val="57275520"/>
        <c:crosses val="autoZero"/>
        <c:auto val="1"/>
        <c:lblAlgn val="ctr"/>
        <c:lblOffset val="100"/>
        <c:noMultiLvlLbl val="0"/>
      </c:catAx>
      <c:valAx>
        <c:axId val="572755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Comic Sans MS" pitchFamily="66" charset="0"/>
                  </a:defRPr>
                </a:pPr>
                <a:r>
                  <a:rPr lang="en-US" sz="1600">
                    <a:latin typeface="Comic Sans MS" pitchFamily="66" charset="0"/>
                  </a:rPr>
                  <a:t>Band</a:t>
                </a:r>
                <a:r>
                  <a:rPr lang="en-US" sz="1600" baseline="0">
                    <a:latin typeface="Comic Sans MS" pitchFamily="66" charset="0"/>
                  </a:rPr>
                  <a:t> density</a:t>
                </a:r>
                <a:endParaRPr lang="en-US" sz="1600">
                  <a:latin typeface="Comic Sans MS" pitchFamily="66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Comic Sans MS" pitchFamily="66" charset="0"/>
              </a:defRPr>
            </a:pPr>
            <a:endParaRPr lang="en-US"/>
          </a:p>
        </c:txPr>
        <c:crossAx val="57273728"/>
        <c:crosses val="autoZero"/>
        <c:crossBetween val="between"/>
        <c:majorUnit val="0.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Q-RT-PCR: </a:t>
            </a:r>
            <a:r>
              <a:rPr lang="en-US" i="1"/>
              <a:t>Myh11 expression</a:t>
            </a:r>
          </a:p>
        </c:rich>
      </c:tx>
      <c:layout>
        <c:manualLayout>
          <c:xMode val="edge"/>
          <c:yMode val="edge"/>
          <c:x val="0.18270822397200348"/>
          <c:y val="3.240740740740740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089129483814524"/>
          <c:y val="0.12535906969962088"/>
          <c:w val="0.82729046369203862"/>
          <c:h val="0.78180920093321671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COMPARATIVE_COMPILED!$D$139</c:f>
                <c:numCache>
                  <c:formatCode>General</c:formatCode>
                  <c:ptCount val="1"/>
                  <c:pt idx="0">
                    <c:v>1.1378874518804756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COMPARATIVE_COMPILED!$D$137</c:f>
              <c:numCache>
                <c:formatCode>General</c:formatCode>
                <c:ptCount val="1"/>
                <c:pt idx="0">
                  <c:v>10.742540180377745</c:v>
                </c:pt>
              </c:numCache>
            </c:numRef>
          </c:val>
        </c:ser>
        <c:ser>
          <c:idx val="1"/>
          <c:order val="1"/>
          <c:tx>
            <c:v>GnRH-A</c:v>
          </c:tx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COMPARATIVE_COMPILED!$E$139</c:f>
                <c:numCache>
                  <c:formatCode>General</c:formatCode>
                  <c:ptCount val="1"/>
                  <c:pt idx="0">
                    <c:v>1.4348129822322711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COMPARATIVE_COMPILED!$E$137</c:f>
              <c:numCache>
                <c:formatCode>General</c:formatCode>
                <c:ptCount val="1"/>
                <c:pt idx="0">
                  <c:v>5.3528377733035812</c:v>
                </c:pt>
              </c:numCache>
            </c:numRef>
          </c:val>
        </c:ser>
        <c:ser>
          <c:idx val="2"/>
          <c:order val="2"/>
          <c:tx>
            <c:v>EE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COMPARATIVE_COMPILED!$F$139</c:f>
                <c:numCache>
                  <c:formatCode>General</c:formatCode>
                  <c:ptCount val="1"/>
                  <c:pt idx="0">
                    <c:v>0.191188466464768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COMPARATIVE_COMPILED!$F$137</c:f>
              <c:numCache>
                <c:formatCode>General</c:formatCode>
                <c:ptCount val="1"/>
                <c:pt idx="0">
                  <c:v>2.2525135254315907</c:v>
                </c:pt>
              </c:numCache>
            </c:numRef>
          </c:val>
        </c:ser>
        <c:ser>
          <c:idx val="3"/>
          <c:order val="3"/>
          <c:invertIfNegative val="0"/>
          <c:val>
            <c:numRef>
              <c:f>COMPARATIVE_COMPILED!$G$137</c:f>
              <c:numCache>
                <c:formatCode>General</c:formatCode>
                <c:ptCount val="1"/>
              </c:numCache>
            </c:numRef>
          </c:val>
        </c:ser>
        <c:ser>
          <c:idx val="4"/>
          <c:order val="4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COMPARATIVE_COMPILED!$H$139</c:f>
                <c:numCache>
                  <c:formatCode>General</c:formatCode>
                  <c:ptCount val="1"/>
                  <c:pt idx="0">
                    <c:v>0.11457686294955276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COMPARATIVE_COMPILED!$H$137</c:f>
              <c:numCache>
                <c:formatCode>General</c:formatCode>
                <c:ptCount val="1"/>
                <c:pt idx="0">
                  <c:v>1.0660742495165387</c:v>
                </c:pt>
              </c:numCache>
            </c:numRef>
          </c:val>
        </c:ser>
        <c:ser>
          <c:idx val="5"/>
          <c:order val="5"/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COMPARATIVE_COMPILED!$I$139</c:f>
                <c:numCache>
                  <c:formatCode>General</c:formatCode>
                  <c:ptCount val="1"/>
                  <c:pt idx="0">
                    <c:v>7.3260963348850211E-2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COMPARATIVE_COMPILED!$I$137</c:f>
              <c:numCache>
                <c:formatCode>General</c:formatCode>
                <c:ptCount val="1"/>
                <c:pt idx="0">
                  <c:v>1.1097884498497785</c:v>
                </c:pt>
              </c:numCache>
            </c:numRef>
          </c:val>
        </c:ser>
        <c:ser>
          <c:idx val="6"/>
          <c:order val="6"/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COMPARATIVE_COMPILED!$J$139</c:f>
                <c:numCache>
                  <c:formatCode>General</c:formatCode>
                  <c:ptCount val="1"/>
                  <c:pt idx="0">
                    <c:v>3.5418229212491013E-2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COMPARATIVE_COMPILED!$J$137</c:f>
              <c:numCache>
                <c:formatCode>General</c:formatCode>
                <c:ptCount val="1"/>
                <c:pt idx="0">
                  <c:v>0.96458177078750895</c:v>
                </c:pt>
              </c:numCache>
            </c:numRef>
          </c:val>
        </c:ser>
        <c:ser>
          <c:idx val="7"/>
          <c:order val="7"/>
          <c:invertIfNegative val="0"/>
          <c:val>
            <c:numRef>
              <c:f>COMPARATIVE_COMPILED!$K$137</c:f>
              <c:numCache>
                <c:formatCode>General</c:formatCode>
                <c:ptCount val="1"/>
              </c:numCache>
            </c:numRef>
          </c:val>
        </c:ser>
        <c:ser>
          <c:idx val="8"/>
          <c:order val="8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COMPARATIVE_COMPILED!$L$139</c:f>
                <c:numCache>
                  <c:formatCode>General</c:formatCode>
                  <c:ptCount val="1"/>
                  <c:pt idx="0">
                    <c:v>2.0408574791227641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COMPARATIVE_COMPILED!$L$137</c:f>
              <c:numCache>
                <c:formatCode>General</c:formatCode>
                <c:ptCount val="1"/>
                <c:pt idx="0">
                  <c:v>14.329583041951453</c:v>
                </c:pt>
              </c:numCache>
            </c:numRef>
          </c:val>
        </c:ser>
        <c:ser>
          <c:idx val="9"/>
          <c:order val="9"/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COMPARATIVE_COMPILED!$M$137</c:f>
              <c:numCache>
                <c:formatCode>General</c:formatCode>
                <c:ptCount val="1"/>
                <c:pt idx="0">
                  <c:v>15.612176855153519</c:v>
                </c:pt>
              </c:numCache>
            </c:numRef>
          </c:val>
        </c:ser>
        <c:ser>
          <c:idx val="10"/>
          <c:order val="10"/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COMPARATIVE_COMPILED!$N$139</c:f>
                <c:numCache>
                  <c:formatCode>General</c:formatCode>
                  <c:ptCount val="1"/>
                  <c:pt idx="0">
                    <c:v>1.6401149003876447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COMPARATIVE_COMPILED!$N$137</c:f>
              <c:numCache>
                <c:formatCode>General</c:formatCode>
                <c:ptCount val="1"/>
                <c:pt idx="0">
                  <c:v>14.083212215222197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204352"/>
        <c:axId val="229205888"/>
      </c:barChart>
      <c:catAx>
        <c:axId val="22920435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29205888"/>
        <c:crosses val="autoZero"/>
        <c:auto val="1"/>
        <c:lblAlgn val="ctr"/>
        <c:lblOffset val="100"/>
        <c:noMultiLvlLbl val="0"/>
      </c:catAx>
      <c:valAx>
        <c:axId val="2292058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RFC in </a:t>
                </a:r>
                <a:r>
                  <a:rPr lang="en-US" i="1"/>
                  <a:t>Myh11</a:t>
                </a:r>
                <a:r>
                  <a:rPr lang="en-US"/>
                  <a:t> expression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9204352"/>
        <c:crosses val="autoZero"/>
        <c:crossBetween val="between"/>
      </c:valAx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13873731408573928"/>
          <c:y val="0.23316272965879264"/>
          <c:w val="0.58626268591426067"/>
          <c:h val="0.1122626859142607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Q-RT-PCR: </a:t>
            </a:r>
            <a:r>
              <a:rPr lang="en-US" i="1"/>
              <a:t>Pde5a</a:t>
            </a:r>
            <a:r>
              <a:rPr lang="en-US"/>
              <a:t> expression </a:t>
            </a:r>
          </a:p>
        </c:rich>
      </c:tx>
      <c:layout>
        <c:manualLayout>
          <c:xMode val="edge"/>
          <c:yMode val="edge"/>
          <c:x val="0.27363888888888888"/>
          <c:y val="2.777777777777777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8079615048119"/>
          <c:y val="7.4433143773694962E-2"/>
          <c:w val="0.85526268591426069"/>
          <c:h val="0.83273512685914264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Compiled_comparative!$B$125</c:f>
                <c:numCache>
                  <c:formatCode>General</c:formatCode>
                  <c:ptCount val="1"/>
                  <c:pt idx="0">
                    <c:v>0.18114411507964745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Compiled_comparative!$B$123</c:f>
              <c:numCache>
                <c:formatCode>General</c:formatCode>
                <c:ptCount val="1"/>
                <c:pt idx="0">
                  <c:v>5.2876509858296146</c:v>
                </c:pt>
              </c:numCache>
            </c:numRef>
          </c:val>
        </c:ser>
        <c:ser>
          <c:idx val="1"/>
          <c:order val="1"/>
          <c:tx>
            <c:v>GnRH-A</c:v>
          </c:tx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Compiled_comparative!$C$125</c:f>
                <c:numCache>
                  <c:formatCode>General</c:formatCode>
                  <c:ptCount val="1"/>
                  <c:pt idx="0">
                    <c:v>5.0794301454399365E-2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Compiled_comparative!$C$123</c:f>
              <c:numCache>
                <c:formatCode>General</c:formatCode>
                <c:ptCount val="1"/>
                <c:pt idx="0">
                  <c:v>1.2918260588922954</c:v>
                </c:pt>
              </c:numCache>
            </c:numRef>
          </c:val>
        </c:ser>
        <c:ser>
          <c:idx val="2"/>
          <c:order val="2"/>
          <c:tx>
            <c:v>EE</c:v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Compiled_comparative!$D$125</c:f>
                <c:numCache>
                  <c:formatCode>General</c:formatCode>
                  <c:ptCount val="1"/>
                  <c:pt idx="0">
                    <c:v>0.2166724235374099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Compiled_comparative!$D$123</c:f>
              <c:numCache>
                <c:formatCode>General</c:formatCode>
                <c:ptCount val="1"/>
                <c:pt idx="0">
                  <c:v>1.0783027887188155</c:v>
                </c:pt>
              </c:numCache>
            </c:numRef>
          </c:val>
        </c:ser>
        <c:ser>
          <c:idx val="3"/>
          <c:order val="3"/>
          <c:invertIfNegative val="0"/>
          <c:val>
            <c:numRef>
              <c:f>Compiled_comparative!$E$123</c:f>
              <c:numCache>
                <c:formatCode>General</c:formatCode>
                <c:ptCount val="1"/>
              </c:numCache>
            </c:numRef>
          </c:val>
        </c:ser>
        <c:ser>
          <c:idx val="4"/>
          <c:order val="4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Compiled_comparative!$F$125</c:f>
                <c:numCache>
                  <c:formatCode>General</c:formatCode>
                  <c:ptCount val="1"/>
                  <c:pt idx="0">
                    <c:v>9.0583982855955383E-2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Compiled_comparative!$F$123</c:f>
              <c:numCache>
                <c:formatCode>General</c:formatCode>
                <c:ptCount val="1"/>
                <c:pt idx="0">
                  <c:v>1.0446489103768639</c:v>
                </c:pt>
              </c:numCache>
            </c:numRef>
          </c:val>
        </c:ser>
        <c:ser>
          <c:idx val="5"/>
          <c:order val="5"/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Compiled_comparative!$G$125</c:f>
                <c:numCache>
                  <c:formatCode>General</c:formatCode>
                  <c:ptCount val="1"/>
                  <c:pt idx="0">
                    <c:v>4.1645628040169663E-2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Compiled_comparative!$G$123</c:f>
              <c:numCache>
                <c:formatCode>General</c:formatCode>
                <c:ptCount val="1"/>
                <c:pt idx="0">
                  <c:v>0.94702980071293441</c:v>
                </c:pt>
              </c:numCache>
            </c:numRef>
          </c:val>
        </c:ser>
        <c:ser>
          <c:idx val="6"/>
          <c:order val="6"/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Compiled_comparative!$H$125</c:f>
                <c:numCache>
                  <c:formatCode>General</c:formatCode>
                  <c:ptCount val="1"/>
                  <c:pt idx="0">
                    <c:v>1.1477421670737366E-2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Compiled_comparative!$H$123</c:f>
              <c:numCache>
                <c:formatCode>General</c:formatCode>
                <c:ptCount val="1"/>
                <c:pt idx="0">
                  <c:v>1.0140569133280342</c:v>
                </c:pt>
              </c:numCache>
            </c:numRef>
          </c:val>
        </c:ser>
        <c:ser>
          <c:idx val="7"/>
          <c:order val="7"/>
          <c:invertIfNegative val="0"/>
          <c:val>
            <c:numRef>
              <c:f>Compiled_comparative!$I$123</c:f>
              <c:numCache>
                <c:formatCode>General</c:formatCode>
                <c:ptCount val="1"/>
              </c:numCache>
            </c:numRef>
          </c:val>
        </c:ser>
        <c:ser>
          <c:idx val="8"/>
          <c:order val="8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Compiled_comparative!$J$125</c:f>
                <c:numCache>
                  <c:formatCode>General</c:formatCode>
                  <c:ptCount val="1"/>
                  <c:pt idx="0">
                    <c:v>0.17292821086001156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Compiled_comparative!$J$123</c:f>
              <c:numCache>
                <c:formatCode>General</c:formatCode>
                <c:ptCount val="1"/>
                <c:pt idx="0">
                  <c:v>1.3321652227333902</c:v>
                </c:pt>
              </c:numCache>
            </c:numRef>
          </c:val>
        </c:ser>
        <c:ser>
          <c:idx val="9"/>
          <c:order val="9"/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Compiled_comparative!$K$125</c:f>
                <c:numCache>
                  <c:formatCode>General</c:formatCode>
                  <c:ptCount val="1"/>
                  <c:pt idx="0">
                    <c:v>0.11807725299669181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Compiled_comparative!$K$123</c:f>
              <c:numCache>
                <c:formatCode>General</c:formatCode>
                <c:ptCount val="1"/>
                <c:pt idx="0">
                  <c:v>1.4193638726750215</c:v>
                </c:pt>
              </c:numCache>
            </c:numRef>
          </c:val>
        </c:ser>
        <c:ser>
          <c:idx val="10"/>
          <c:order val="10"/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Compiled_comparative!$L$125</c:f>
                <c:numCache>
                  <c:formatCode>General</c:formatCode>
                  <c:ptCount val="1"/>
                  <c:pt idx="0">
                    <c:v>0.11505082053431508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Compiled_comparative!$L$123</c:f>
              <c:numCache>
                <c:formatCode>General</c:formatCode>
                <c:ptCount val="1"/>
                <c:pt idx="0">
                  <c:v>1.3392127451852749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950400"/>
        <c:axId val="228951936"/>
      </c:barChart>
      <c:catAx>
        <c:axId val="22895040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28951936"/>
        <c:crosses val="autoZero"/>
        <c:auto val="1"/>
        <c:lblAlgn val="ctr"/>
        <c:lblOffset val="100"/>
        <c:noMultiLvlLbl val="0"/>
      </c:catAx>
      <c:valAx>
        <c:axId val="2289519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RFC in </a:t>
                </a:r>
                <a:r>
                  <a:rPr lang="en-US" i="1"/>
                  <a:t>Pde5a</a:t>
                </a:r>
                <a:r>
                  <a:rPr lang="en-US"/>
                  <a:t> expression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228950400"/>
        <c:crosses val="autoZero"/>
        <c:crossBetween val="between"/>
      </c:valAx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21373731408573929"/>
          <c:y val="0.24705161854768154"/>
          <c:w val="0.66681824146981628"/>
          <c:h val="0.1122626859142607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BA7193C-9D3C-443C-B972-3161C242949B}" type="datetime1">
              <a:rPr lang="en-US"/>
              <a:pPr>
                <a:defRPr/>
              </a:pPr>
              <a:t>10/17/2014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BDDC3"/>
              </a:solidFill>
            </a:endParaRPr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774B5EA-0FCB-4B21-9180-335B455317F2}" type="slidenum">
              <a:rPr lang="en-US">
                <a:solidFill>
                  <a:srgbClr val="EBDDC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79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ECE79-2C6B-422F-AFDB-B53952DCDF52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1C15C-BB19-4537-94EB-31CAE5944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7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C7AE6-7A53-48BF-BBA1-B39BD28FE95C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06AD94AB-B511-4D6A-8872-C37B50A74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911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9B9E3-96E9-4347-9DAC-55D38ED71FE3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A49E5-7795-4338-A83E-9C0C405F4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1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6906B-D65D-40D7-A5FA-4D6E5BB436F0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92CEB-1E08-42AD-886C-01DDCD643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1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7D35A-AD3A-4052-A249-FD2E88D63639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D1BD7-8DF0-4C5A-8837-F7DBD61C3C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9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95B42-3DEC-40B3-B246-6D7C087C7048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F261CD2-AB77-449D-BFC5-84ABFE84B57A}" type="slidenum">
              <a:rPr lang="en-US">
                <a:solidFill>
                  <a:srgbClr val="775F5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65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41CE2-8608-49EA-81DF-A1F2AA8B38C7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0A9B2-D5FC-4415-8BF4-CD462A1B7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9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3E5E6-87A8-4582-8FA0-9C746ECBD3EB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E9B60C7E-8FA1-421A-BDA6-056A05F7D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854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0972C-8CB3-4C91-90BE-D445D48AC968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3C4D0-9933-4892-BE13-54D5B7E95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2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8754C-AC2F-4F76-B5C8-05F3C892A270}" type="datetime1">
              <a:rPr lang="en-US">
                <a:solidFill>
                  <a:srgbClr val="775F55"/>
                </a:solidFill>
              </a:rPr>
              <a:pPr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1700B-97C9-45A1-B232-3E60A57D6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13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8EA46-51E1-4F1A-BB73-04CA685A02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Tw Cen MT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C70D58-04DA-4DAD-BB78-520E49C9BFBA}" type="datetime1">
              <a:rPr lang="en-US">
                <a:solidFill>
                  <a:srgbClr val="775F55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10/17/2014</a:t>
            </a:fld>
            <a:endParaRPr lang="en-US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  <a:latin typeface="Tw Cen MT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A77AD4-E869-4E1D-9A86-1EA700DD3C6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  <a:ea typeface="ＭＳ Ｐゴシック" pitchFamily="34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41350" y="0"/>
            <a:ext cx="8051800" cy="4772025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Estrogen </a:t>
            </a:r>
            <a:r>
              <a:rPr lang="en-US" sz="3600" b="1" dirty="0" smtClean="0"/>
              <a:t>and anti-androgen Induced Penile Mal-development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2800" b="1" dirty="0" smtClean="0"/>
              <a:t>Lilian </a:t>
            </a:r>
            <a:r>
              <a:rPr lang="en-US" sz="2800" b="1" dirty="0" err="1" smtClean="0"/>
              <a:t>Okumu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2000" b="1" dirty="0" smtClean="0"/>
              <a:t>Tuskegee </a:t>
            </a:r>
            <a:r>
              <a:rPr lang="en-US" sz="2000" b="1" dirty="0" smtClean="0"/>
              <a:t>University, Tuskegee, AL, </a:t>
            </a:r>
            <a:r>
              <a:rPr lang="en-US" sz="2000" b="1" dirty="0" smtClean="0"/>
              <a:t>USA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8429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cs typeface="Calibri" pitchFamily="34" charset="0"/>
              </a:rPr>
              <a:t>Background </a:t>
            </a:r>
            <a:endParaRPr lang="en-US" sz="2400" dirty="0"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362200"/>
            <a:ext cx="75438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latin typeface="Constantia" pitchFamily="18" charset="0"/>
              </a:rPr>
              <a:t>Endocrine disrupting chemicals </a:t>
            </a:r>
            <a:r>
              <a:rPr lang="en-US" sz="2600" dirty="0" smtClean="0">
                <a:latin typeface="Constantia" pitchFamily="18" charset="0"/>
              </a:rPr>
              <a:t>interfere </a:t>
            </a:r>
            <a:r>
              <a:rPr lang="en-US" sz="2600" dirty="0" smtClean="0">
                <a:latin typeface="Constantia" pitchFamily="18" charset="0"/>
              </a:rPr>
              <a:t>hormonal balance; present in the environment e.g. in cosmetics, medical instruments and agriculture</a:t>
            </a:r>
          </a:p>
          <a:p>
            <a:pPr>
              <a:lnSpc>
                <a:spcPct val="150000"/>
              </a:lnSpc>
            </a:pPr>
            <a:endParaRPr lang="en-US" sz="26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92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Text Box 2"/>
          <p:cNvSpPr txBox="1">
            <a:spLocks noChangeArrowheads="1"/>
          </p:cNvSpPr>
          <p:nvPr/>
        </p:nvSpPr>
        <p:spPr bwMode="auto">
          <a:xfrm>
            <a:off x="1279525" y="838200"/>
            <a:ext cx="672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tabLst>
                <a:tab pos="914400" algn="l"/>
                <a:tab pos="1258888" algn="l"/>
              </a:tabLst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7027" name="Rectangle 3"/>
          <p:cNvSpPr>
            <a:spLocks noChangeArrowheads="1"/>
          </p:cNvSpPr>
          <p:nvPr/>
        </p:nvSpPr>
        <p:spPr bwMode="auto">
          <a:xfrm>
            <a:off x="4470400" y="42148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7028" name="Rectangle 4"/>
          <p:cNvSpPr>
            <a:spLocks noChangeArrowheads="1"/>
          </p:cNvSpPr>
          <p:nvPr/>
        </p:nvSpPr>
        <p:spPr bwMode="auto">
          <a:xfrm>
            <a:off x="1922463" y="24399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750888" y="1828800"/>
            <a:ext cx="80010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 sz="2600" dirty="0" smtClean="0"/>
              <a:t>Synthetic</a:t>
            </a:r>
            <a:r>
              <a:rPr lang="en-US" sz="2600" dirty="0"/>
              <a:t>: </a:t>
            </a:r>
            <a:r>
              <a:rPr lang="en-US" sz="2600" dirty="0" smtClean="0"/>
              <a:t>diethylstilbestrol (DES), </a:t>
            </a:r>
            <a:r>
              <a:rPr lang="en-US" sz="2600" dirty="0" err="1"/>
              <a:t>Ethinyl</a:t>
            </a:r>
            <a:r>
              <a:rPr lang="en-US" sz="2600" dirty="0"/>
              <a:t> estradiol </a:t>
            </a:r>
            <a:r>
              <a:rPr lang="en-US" sz="2600" dirty="0" smtClean="0"/>
              <a:t>(EE)</a:t>
            </a:r>
            <a:endParaRPr lang="en-US" sz="2600" dirty="0"/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/>
              <a:t>Phytoestrogens: Plant origin </a:t>
            </a:r>
            <a:r>
              <a:rPr lang="en-US" sz="2600" dirty="0" err="1"/>
              <a:t>isoflavones</a:t>
            </a:r>
            <a:r>
              <a:rPr lang="en-US" sz="2600" dirty="0"/>
              <a:t> (</a:t>
            </a:r>
            <a:r>
              <a:rPr lang="en-US" sz="2600" dirty="0" err="1"/>
              <a:t>genistein</a:t>
            </a:r>
            <a:r>
              <a:rPr lang="en-US" sz="2600" dirty="0"/>
              <a:t>, </a:t>
            </a:r>
            <a:r>
              <a:rPr lang="en-US" sz="2600" dirty="0" err="1"/>
              <a:t>daidzen</a:t>
            </a:r>
            <a:r>
              <a:rPr lang="en-US" sz="2600" dirty="0" smtClean="0"/>
              <a:t>)</a:t>
            </a:r>
            <a:endParaRPr lang="en-US" sz="2600" dirty="0"/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/>
              <a:t>Environmental: </a:t>
            </a:r>
            <a:r>
              <a:rPr lang="en-US" sz="2600" dirty="0" err="1"/>
              <a:t>Bisphenol</a:t>
            </a:r>
            <a:r>
              <a:rPr lang="en-US" sz="2600" dirty="0"/>
              <a:t> A (BPA), </a:t>
            </a:r>
            <a:r>
              <a:rPr lang="en-US" sz="2600" dirty="0" err="1"/>
              <a:t>Methoxychlor</a:t>
            </a:r>
            <a:r>
              <a:rPr lang="en-US" sz="2600" dirty="0"/>
              <a:t> (MXC</a:t>
            </a:r>
            <a:r>
              <a:rPr lang="en-US" sz="2600" dirty="0" smtClean="0"/>
              <a:t>), </a:t>
            </a:r>
            <a:r>
              <a:rPr lang="en-US" sz="2600" dirty="0" err="1" smtClean="0"/>
              <a:t>Pthalates</a:t>
            </a:r>
            <a:endParaRPr lang="en-US" sz="2600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Background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960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Background</a:t>
            </a:r>
            <a:endParaRPr lang="en-US" sz="2400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750888" y="1583353"/>
            <a:ext cx="8001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/>
              <a:t>DES daughters have higher incidence of vaginal </a:t>
            </a:r>
            <a:r>
              <a:rPr lang="en-US" sz="2600" dirty="0" smtClean="0"/>
              <a:t>cancer; sons: testicular cancer and hypospadias</a:t>
            </a:r>
            <a:endParaRPr lang="en-US" sz="2600" dirty="0"/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 smtClean="0"/>
              <a:t>BPA </a:t>
            </a:r>
            <a:r>
              <a:rPr lang="en-US" sz="2600" dirty="0"/>
              <a:t>causes prostate hypertrophy and precancerous </a:t>
            </a:r>
            <a:r>
              <a:rPr lang="en-US" sz="2600" dirty="0" smtClean="0"/>
              <a:t>growth</a:t>
            </a:r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 smtClean="0"/>
              <a:t>MXC </a:t>
            </a:r>
            <a:r>
              <a:rPr lang="en-US" sz="2600" dirty="0"/>
              <a:t>causes lower fertility in </a:t>
            </a:r>
            <a:r>
              <a:rPr lang="en-US" sz="2600" dirty="0" smtClean="0"/>
              <a:t>females</a:t>
            </a:r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/>
              <a:t>EE:  More than two million women continue to take contraceptive pills during the first trimester of </a:t>
            </a:r>
            <a:r>
              <a:rPr lang="en-US" sz="2600" dirty="0" smtClean="0"/>
              <a:t>pregnancy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2504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Background: effects on wildlife</a:t>
            </a:r>
            <a:endParaRPr lang="en-US" sz="2400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750888" y="1600200"/>
            <a:ext cx="8001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/>
              <a:t>Alligators from Lake Apopka (FL) contaminated with industrial estrogenic contaminants have smaller phallus and reduced fertility.</a:t>
            </a:r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 smtClean="0"/>
              <a:t>Turtles </a:t>
            </a:r>
            <a:r>
              <a:rPr lang="en-US" sz="2600" dirty="0"/>
              <a:t>from </a:t>
            </a:r>
            <a:r>
              <a:rPr lang="en-US" sz="2600" dirty="0" err="1"/>
              <a:t>Mody</a:t>
            </a:r>
            <a:r>
              <a:rPr lang="en-US" sz="2600" dirty="0"/>
              <a:t> Pond (MA) contaminated with </a:t>
            </a:r>
            <a:r>
              <a:rPr lang="en-US" sz="2600" dirty="0" err="1"/>
              <a:t>xenobiotics</a:t>
            </a:r>
            <a:r>
              <a:rPr lang="en-US" sz="2600" dirty="0"/>
              <a:t> have impaired reproductive functions.</a:t>
            </a:r>
          </a:p>
          <a:p>
            <a:pPr>
              <a:buFontTx/>
              <a:buChar char="•"/>
            </a:pPr>
            <a:endParaRPr lang="en-US" sz="2600" dirty="0"/>
          </a:p>
          <a:p>
            <a:pPr>
              <a:buFontTx/>
              <a:buChar char="•"/>
            </a:pPr>
            <a:r>
              <a:rPr lang="en-US" sz="2600" dirty="0" smtClean="0"/>
              <a:t>Fish </a:t>
            </a:r>
            <a:r>
              <a:rPr lang="en-US" sz="2600" dirty="0"/>
              <a:t>from some rivers in the USA and Europe contaminated with oral contraceptives are feminized.</a:t>
            </a:r>
          </a:p>
        </p:txBody>
      </p:sp>
    </p:spTree>
    <p:extLst>
      <p:ext uri="{BB962C8B-B14F-4D97-AF65-F5344CB8AC3E}">
        <p14:creationId xmlns:p14="http://schemas.microsoft.com/office/powerpoint/2010/main" val="203704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/>
              <a:t>Summary of </a:t>
            </a:r>
            <a:r>
              <a:rPr lang="en-US" sz="2400" dirty="0" smtClean="0"/>
              <a:t>background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750888" y="1752600"/>
            <a:ext cx="8001000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It is well-established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that perinatal exposure to estrogenic compounds (endocrine disruptors) has permanent deleterious effect on the development of reproductive organs in both humans and wildlife.</a:t>
            </a:r>
          </a:p>
          <a:p>
            <a:pPr>
              <a:defRPr/>
            </a:pP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Char char="•"/>
              <a:defRPr/>
            </a:pP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However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 mechanisms underlying these reproductive disorders are not well-understood.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52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3" name="Rectangle 3"/>
          <p:cNvSpPr>
            <a:spLocks noChangeArrowheads="1"/>
          </p:cNvSpPr>
          <p:nvPr/>
        </p:nvSpPr>
        <p:spPr bwMode="auto">
          <a:xfrm>
            <a:off x="4470400" y="42148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2400" b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1124" name="Rectangle 4"/>
          <p:cNvSpPr>
            <a:spLocks noChangeArrowheads="1"/>
          </p:cNvSpPr>
          <p:nvPr/>
        </p:nvSpPr>
        <p:spPr bwMode="auto">
          <a:xfrm>
            <a:off x="1922463" y="24399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2000" b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407988" y="947738"/>
            <a:ext cx="8274050" cy="638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800" dirty="0">
              <a:solidFill>
                <a:schemeClr val="accent2"/>
              </a:solidFill>
            </a:endParaRPr>
          </a:p>
          <a:p>
            <a:pPr algn="ctr"/>
            <a:endParaRPr lang="en-US" dirty="0">
              <a:solidFill>
                <a:srgbClr val="830505"/>
              </a:solidFill>
            </a:endParaRPr>
          </a:p>
          <a:p>
            <a:endParaRPr lang="en-US" sz="1600" dirty="0"/>
          </a:p>
          <a:p>
            <a:pPr>
              <a:buFontTx/>
              <a:buChar char="•"/>
            </a:pPr>
            <a:endParaRPr lang="en-US" sz="2400" dirty="0">
              <a:solidFill>
                <a:schemeClr val="accent2"/>
              </a:solidFill>
            </a:endParaRP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Chemicals:</a:t>
            </a:r>
            <a:r>
              <a:rPr lang="en-US" sz="2000" dirty="0"/>
              <a:t>  DES (diethylstilbestrol), estradiol </a:t>
            </a:r>
            <a:r>
              <a:rPr lang="en-US" sz="2000" dirty="0" err="1"/>
              <a:t>valerate</a:t>
            </a:r>
            <a:r>
              <a:rPr lang="en-US" sz="2000" dirty="0"/>
              <a:t> (EV), or </a:t>
            </a:r>
            <a:r>
              <a:rPr lang="en-US" sz="2000" dirty="0" err="1"/>
              <a:t>ethinyl</a:t>
            </a:r>
            <a:r>
              <a:rPr lang="en-US" sz="2000" dirty="0"/>
              <a:t> estradiol (EE).  All three compounds caused similar mal-developments</a:t>
            </a:r>
          </a:p>
          <a:p>
            <a:endParaRPr lang="en-US" sz="2000" dirty="0"/>
          </a:p>
          <a:p>
            <a:pPr>
              <a:buFontTx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Animals:</a:t>
            </a:r>
            <a:r>
              <a:rPr lang="en-US" sz="2000" dirty="0"/>
              <a:t> Neonatal rats and mice</a:t>
            </a:r>
            <a:endParaRPr lang="el-GR" sz="2000" dirty="0">
              <a:cs typeface="Times New Roman" pitchFamily="18" charset="0"/>
            </a:endParaRPr>
          </a:p>
          <a:p>
            <a:endParaRPr lang="en-US" sz="2000" dirty="0"/>
          </a:p>
          <a:p>
            <a:pPr>
              <a:buFontTx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Treatment:</a:t>
            </a:r>
            <a:r>
              <a:rPr lang="en-US" sz="2000" dirty="0"/>
              <a:t> </a:t>
            </a:r>
            <a:r>
              <a:rPr lang="en-US" sz="2000" dirty="0" smtClean="0"/>
              <a:t>10ng-10µg/day/pup</a:t>
            </a:r>
            <a:r>
              <a:rPr lang="en-US" sz="2000" dirty="0"/>
              <a:t>, 1-6 postnatal days, </a:t>
            </a:r>
            <a:r>
              <a:rPr lang="en-US" sz="2000" dirty="0" err="1"/>
              <a:t>sc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pPr>
              <a:buFontTx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Tissue collection:</a:t>
            </a:r>
            <a:r>
              <a:rPr lang="en-US" sz="2000" dirty="0"/>
              <a:t>  Ages at day 7, 12, 18, 28, 41, or adulthood. </a:t>
            </a:r>
            <a:endParaRPr lang="en-US" sz="2000" dirty="0" smtClean="0"/>
          </a:p>
          <a:p>
            <a:pPr>
              <a:buFontTx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Analyses:</a:t>
            </a:r>
            <a:r>
              <a:rPr lang="en-US" sz="2000" dirty="0" smtClean="0"/>
              <a:t>  hormone assays, gene expression (micro array and Q-RT-PCR), WB</a:t>
            </a:r>
            <a:endParaRPr lang="en-US" sz="2000" dirty="0"/>
          </a:p>
          <a:p>
            <a:pPr>
              <a:buFontTx/>
              <a:buChar char="•"/>
            </a:pPr>
            <a:endParaRPr lang="en-US" sz="2000" dirty="0" smtClean="0"/>
          </a:p>
          <a:p>
            <a:pPr>
              <a:buFontTx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b="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/>
              <a:t>Experimental </a:t>
            </a:r>
            <a:r>
              <a:rPr lang="en-US" sz="2400" dirty="0" smtClean="0"/>
              <a:t>design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566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3" y="1463675"/>
            <a:ext cx="7437437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268288" y="585788"/>
            <a:ext cx="84597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chemeClr val="accent2"/>
                </a:solidFill>
              </a:rPr>
              <a:t>Study-1: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830505"/>
                </a:solidFill>
              </a:rPr>
              <a:t>Estrogen-induced </a:t>
            </a:r>
            <a:r>
              <a:rPr lang="en-US" sz="2400" dirty="0" smtClean="0">
                <a:solidFill>
                  <a:srgbClr val="830505"/>
                </a:solidFill>
              </a:rPr>
              <a:t>mal-development </a:t>
            </a:r>
            <a:r>
              <a:rPr lang="en-US" sz="2400" dirty="0">
                <a:solidFill>
                  <a:srgbClr val="830505"/>
                </a:solidFill>
              </a:rPr>
              <a:t>of the </a:t>
            </a:r>
            <a:r>
              <a:rPr lang="en-US" sz="2400" dirty="0" smtClean="0">
                <a:solidFill>
                  <a:srgbClr val="830505"/>
                </a:solidFill>
              </a:rPr>
              <a:t>penis</a:t>
            </a:r>
            <a:endParaRPr lang="en-US" sz="2400" dirty="0">
              <a:solidFill>
                <a:srgbClr val="830505"/>
              </a:solidFill>
            </a:endParaRPr>
          </a:p>
        </p:txBody>
      </p: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4895850" y="6057900"/>
            <a:ext cx="41338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Goyal</a:t>
            </a:r>
            <a:r>
              <a:rPr lang="en-US" sz="1200" dirty="0">
                <a:solidFill>
                  <a:schemeClr val="bg1"/>
                </a:solidFill>
              </a:rPr>
              <a:t> et al. (2004) Reproductive Toxicology 18:265-274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3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87625"/>
            <a:ext cx="44958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0113" y="2600325"/>
            <a:ext cx="41910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333375" y="1058863"/>
            <a:ext cx="84756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830505"/>
                </a:solidFill>
              </a:rPr>
              <a:t>Study-1: Estrogen-induced </a:t>
            </a:r>
            <a:r>
              <a:rPr lang="en-US" sz="2400" dirty="0" smtClean="0">
                <a:solidFill>
                  <a:srgbClr val="830505"/>
                </a:solidFill>
              </a:rPr>
              <a:t>accumulation </a:t>
            </a:r>
            <a:r>
              <a:rPr lang="en-US" sz="2400" dirty="0">
                <a:solidFill>
                  <a:srgbClr val="830505"/>
                </a:solidFill>
              </a:rPr>
              <a:t>of </a:t>
            </a:r>
            <a:r>
              <a:rPr lang="en-US" sz="2400" dirty="0" smtClean="0">
                <a:solidFill>
                  <a:srgbClr val="830505"/>
                </a:solidFill>
              </a:rPr>
              <a:t>fat cells </a:t>
            </a:r>
            <a:r>
              <a:rPr lang="en-US" sz="2400" dirty="0">
                <a:solidFill>
                  <a:srgbClr val="830505"/>
                </a:solidFill>
              </a:rPr>
              <a:t>and </a:t>
            </a:r>
            <a:r>
              <a:rPr lang="en-US" sz="2400" dirty="0" smtClean="0">
                <a:solidFill>
                  <a:srgbClr val="830505"/>
                </a:solidFill>
              </a:rPr>
              <a:t>loss </a:t>
            </a:r>
            <a:r>
              <a:rPr lang="en-US" sz="2400" dirty="0">
                <a:solidFill>
                  <a:srgbClr val="830505"/>
                </a:solidFill>
              </a:rPr>
              <a:t>of  </a:t>
            </a:r>
            <a:r>
              <a:rPr lang="en-US" sz="2400" dirty="0" smtClean="0">
                <a:solidFill>
                  <a:srgbClr val="830505"/>
                </a:solidFill>
              </a:rPr>
              <a:t>smooth muscle cells</a:t>
            </a:r>
            <a:endParaRPr lang="en-US" sz="2400" dirty="0">
              <a:solidFill>
                <a:srgbClr val="830505"/>
              </a:solidFill>
            </a:endParaRPr>
          </a:p>
        </p:txBody>
      </p:sp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1720850" y="5322888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Control</a:t>
            </a:r>
          </a:p>
        </p:txBody>
      </p:sp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6397625" y="5324475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DES</a:t>
            </a:r>
          </a:p>
        </p:txBody>
      </p:sp>
      <p:sp>
        <p:nvSpPr>
          <p:cNvPr id="11271" name="TextBox 1"/>
          <p:cNvSpPr txBox="1">
            <a:spLocks noChangeArrowheads="1"/>
          </p:cNvSpPr>
          <p:nvPr/>
        </p:nvSpPr>
        <p:spPr bwMode="auto">
          <a:xfrm>
            <a:off x="5160963" y="5970588"/>
            <a:ext cx="3843337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Goyal et al. (2004) Reproductive Toxicology 18:265-274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5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1650" y="2290763"/>
            <a:ext cx="5103813" cy="346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304800" y="503238"/>
            <a:ext cx="84296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 </a:t>
            </a:r>
            <a:r>
              <a:rPr lang="en-US" sz="2400" dirty="0">
                <a:solidFill>
                  <a:srgbClr val="830505"/>
                </a:solidFill>
              </a:rPr>
              <a:t>Study-1: Estrogen-induced </a:t>
            </a:r>
            <a:r>
              <a:rPr lang="en-US" sz="2400" dirty="0" smtClean="0">
                <a:solidFill>
                  <a:srgbClr val="830505"/>
                </a:solidFill>
              </a:rPr>
              <a:t>accumulation </a:t>
            </a:r>
            <a:r>
              <a:rPr lang="en-US" sz="2400" dirty="0">
                <a:solidFill>
                  <a:srgbClr val="830505"/>
                </a:solidFill>
              </a:rPr>
              <a:t>of </a:t>
            </a:r>
            <a:r>
              <a:rPr lang="en-US" sz="2400" dirty="0" smtClean="0">
                <a:solidFill>
                  <a:srgbClr val="830505"/>
                </a:solidFill>
              </a:rPr>
              <a:t>fat cells occurs </a:t>
            </a:r>
            <a:r>
              <a:rPr lang="en-US" sz="2400" dirty="0">
                <a:solidFill>
                  <a:srgbClr val="830505"/>
                </a:solidFill>
              </a:rPr>
              <a:t>in the </a:t>
            </a:r>
            <a:r>
              <a:rPr lang="en-US" sz="2400" dirty="0" smtClean="0">
                <a:solidFill>
                  <a:srgbClr val="830505"/>
                </a:solidFill>
              </a:rPr>
              <a:t>corpora </a:t>
            </a:r>
            <a:r>
              <a:rPr lang="en-US" sz="2400" dirty="0" err="1" smtClean="0">
                <a:solidFill>
                  <a:srgbClr val="830505"/>
                </a:solidFill>
              </a:rPr>
              <a:t>cavernosa</a:t>
            </a:r>
            <a:r>
              <a:rPr lang="en-US" sz="2400" dirty="0">
                <a:solidFill>
                  <a:srgbClr val="830505"/>
                </a:solidFill>
              </a:rPr>
              <a:t>, </a:t>
            </a:r>
            <a:r>
              <a:rPr lang="en-US" sz="2400" dirty="0" smtClean="0">
                <a:solidFill>
                  <a:srgbClr val="830505"/>
                </a:solidFill>
              </a:rPr>
              <a:t>but not in </a:t>
            </a:r>
            <a:r>
              <a:rPr lang="en-US" sz="2400" dirty="0">
                <a:solidFill>
                  <a:srgbClr val="830505"/>
                </a:solidFill>
              </a:rPr>
              <a:t>the </a:t>
            </a:r>
            <a:r>
              <a:rPr lang="en-US" sz="2400" dirty="0" smtClean="0">
                <a:solidFill>
                  <a:srgbClr val="830505"/>
                </a:solidFill>
              </a:rPr>
              <a:t>corpus </a:t>
            </a:r>
            <a:r>
              <a:rPr lang="en-US" sz="2400" dirty="0" err="1">
                <a:solidFill>
                  <a:srgbClr val="830505"/>
                </a:solidFill>
              </a:rPr>
              <a:t>s</a:t>
            </a:r>
            <a:r>
              <a:rPr lang="en-US" sz="2400" dirty="0" err="1" smtClean="0">
                <a:solidFill>
                  <a:srgbClr val="830505"/>
                </a:solidFill>
              </a:rPr>
              <a:t>pongiosus</a:t>
            </a:r>
            <a:endParaRPr lang="en-US" sz="2400" dirty="0">
              <a:solidFill>
                <a:srgbClr val="830505"/>
              </a:solidFill>
            </a:endParaRP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1905000" y="4953000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4400"/>
          </a:p>
        </p:txBody>
      </p:sp>
      <p:sp>
        <p:nvSpPr>
          <p:cNvPr id="12293" name="Text Box 10"/>
          <p:cNvSpPr txBox="1">
            <a:spLocks noChangeArrowheads="1"/>
          </p:cNvSpPr>
          <p:nvPr/>
        </p:nvSpPr>
        <p:spPr bwMode="auto">
          <a:xfrm>
            <a:off x="3221038" y="5208588"/>
            <a:ext cx="2511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</a:rPr>
              <a:t>Corpus </a:t>
            </a:r>
            <a:r>
              <a:rPr lang="en-US" sz="1800" dirty="0" err="1">
                <a:solidFill>
                  <a:schemeClr val="bg1"/>
                </a:solidFill>
              </a:rPr>
              <a:t>Spongiosus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294" name="Text Box 12"/>
          <p:cNvSpPr txBox="1">
            <a:spLocks noChangeArrowheads="1"/>
          </p:cNvSpPr>
          <p:nvPr/>
        </p:nvSpPr>
        <p:spPr bwMode="auto">
          <a:xfrm>
            <a:off x="3600450" y="3322638"/>
            <a:ext cx="2452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</a:rPr>
              <a:t>Corpora </a:t>
            </a:r>
            <a:r>
              <a:rPr lang="en-US" sz="1800" dirty="0" err="1">
                <a:solidFill>
                  <a:schemeClr val="bg1"/>
                </a:solidFill>
              </a:rPr>
              <a:t>Cavernosa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5160963" y="6019800"/>
            <a:ext cx="3905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Goyal</a:t>
            </a:r>
            <a:r>
              <a:rPr lang="en-US" sz="1200" dirty="0">
                <a:solidFill>
                  <a:schemeClr val="bg1"/>
                </a:solidFill>
              </a:rPr>
              <a:t> et al. (2004) Biology of Reproduction 18:265-274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84188" y="-152400"/>
            <a:ext cx="8150225" cy="1465262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400" dirty="0" smtClean="0"/>
              <a:t>Study-2: </a:t>
            </a:r>
            <a:r>
              <a:rPr lang="en-US" sz="2400" dirty="0" smtClean="0"/>
              <a:t>Estrogen-induced penile mal-development </a:t>
            </a:r>
            <a:r>
              <a:rPr lang="en-US" sz="2400" dirty="0" smtClean="0"/>
              <a:t>is </a:t>
            </a:r>
            <a:r>
              <a:rPr lang="en-US" sz="2400" dirty="0" smtClean="0"/>
              <a:t>dose-dependent</a:t>
            </a:r>
            <a:r>
              <a:rPr lang="en-US" sz="2400" dirty="0" smtClean="0"/>
              <a:t>:</a:t>
            </a: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484188" y="2497138"/>
            <a:ext cx="8450262" cy="149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dirty="0"/>
              <a:t>Neonatal Exposure to </a:t>
            </a:r>
            <a:r>
              <a:rPr lang="en-US" sz="2400" dirty="0" err="1"/>
              <a:t>ethinyl</a:t>
            </a:r>
            <a:r>
              <a:rPr lang="en-US" sz="2400" dirty="0"/>
              <a:t> estradiol (EE), female contraceptive, at a dose of </a:t>
            </a:r>
            <a:r>
              <a:rPr lang="en-US" sz="2400" dirty="0" smtClean="0"/>
              <a:t>100 ng </a:t>
            </a:r>
            <a:r>
              <a:rPr lang="en-US" sz="2400" dirty="0"/>
              <a:t>(</a:t>
            </a:r>
            <a:r>
              <a:rPr lang="en-US" sz="2400" dirty="0" smtClean="0"/>
              <a:t>0.01 </a:t>
            </a:r>
            <a:r>
              <a:rPr lang="en-US" sz="2400" dirty="0"/>
              <a:t>mg/kg) or higher results in infertility and malformation of penis in 100% of the treated </a:t>
            </a:r>
            <a:r>
              <a:rPr lang="en-US" sz="2400" dirty="0" smtClean="0"/>
              <a:t>rats</a:t>
            </a:r>
            <a:endParaRPr lang="en-US" sz="2400" dirty="0"/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4448175" y="5954713"/>
            <a:ext cx="4486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latin typeface="Arial" charset="0"/>
                <a:cs typeface="Arial" charset="0"/>
              </a:rPr>
              <a:t>Mathews et al. (2009) Toxicological Sciences </a:t>
            </a:r>
            <a:r>
              <a:rPr lang="en-US" sz="1200" dirty="0" smtClean="0">
                <a:latin typeface="Arial" charset="0"/>
                <a:cs typeface="Arial" charset="0"/>
              </a:rPr>
              <a:t>112:331-343, </a:t>
            </a:r>
            <a:r>
              <a:rPr lang="en-US" sz="1200" dirty="0" err="1" smtClean="0">
                <a:latin typeface="Arial" charset="0"/>
                <a:cs typeface="Arial" charset="0"/>
              </a:rPr>
              <a:t>Okumu</a:t>
            </a:r>
            <a:r>
              <a:rPr lang="en-US" sz="1200" dirty="0" smtClean="0">
                <a:latin typeface="Arial" charset="0"/>
                <a:cs typeface="Arial" charset="0"/>
              </a:rPr>
              <a:t> et al, in preparation</a:t>
            </a:r>
            <a:endParaRPr lang="en-US" sz="12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5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346075" y="236538"/>
            <a:ext cx="831691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bg2"/>
                </a:solidFill>
              </a:rPr>
              <a:t>Study-2: Radiographs of the </a:t>
            </a:r>
            <a:r>
              <a:rPr lang="en-US" sz="2400" dirty="0" smtClean="0">
                <a:solidFill>
                  <a:schemeClr val="bg2"/>
                </a:solidFill>
              </a:rPr>
              <a:t>penis treated </a:t>
            </a:r>
            <a:r>
              <a:rPr lang="en-US" sz="2400" dirty="0">
                <a:solidFill>
                  <a:schemeClr val="bg2"/>
                </a:solidFill>
              </a:rPr>
              <a:t>with </a:t>
            </a:r>
            <a:r>
              <a:rPr lang="en-US" sz="2400" dirty="0" smtClean="0">
                <a:solidFill>
                  <a:schemeClr val="bg2"/>
                </a:solidFill>
              </a:rPr>
              <a:t>different doses </a:t>
            </a:r>
            <a:r>
              <a:rPr lang="en-US" sz="2400" dirty="0">
                <a:solidFill>
                  <a:schemeClr val="bg2"/>
                </a:solidFill>
              </a:rPr>
              <a:t>of  EE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505325" y="6383338"/>
            <a:ext cx="4464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Mathews et al. (2009) Toxicological Sciences 112:331-343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 cstate="print"/>
          <a:srcRect r="50000" b="67186"/>
          <a:stretch>
            <a:fillRect/>
          </a:stretch>
        </p:blipFill>
        <p:spPr bwMode="auto">
          <a:xfrm>
            <a:off x="1379538" y="1439863"/>
            <a:ext cx="6642100" cy="4943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3108325" y="5038725"/>
            <a:ext cx="2965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Ethinyl Estradiol</a:t>
            </a:r>
          </a:p>
        </p:txBody>
      </p:sp>
    </p:spTree>
    <p:extLst>
      <p:ext uri="{BB962C8B-B14F-4D97-AF65-F5344CB8AC3E}">
        <p14:creationId xmlns:p14="http://schemas.microsoft.com/office/powerpoint/2010/main" val="356159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Penis Rad D1-D30 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7325" y="2341563"/>
            <a:ext cx="8686800" cy="2481262"/>
          </a:xfrm>
          <a:noFill/>
        </p:spPr>
      </p:pic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339725" y="457200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Study-3: Estrogen-induced </a:t>
            </a:r>
            <a:r>
              <a:rPr lang="en-US" sz="2400" dirty="0" smtClean="0">
                <a:solidFill>
                  <a:schemeClr val="tx2"/>
                </a:solidFill>
              </a:rPr>
              <a:t>penile mal-development </a:t>
            </a:r>
            <a:r>
              <a:rPr lang="en-US" sz="2400" dirty="0">
                <a:solidFill>
                  <a:schemeClr val="tx2"/>
                </a:solidFill>
              </a:rPr>
              <a:t>is </a:t>
            </a:r>
            <a:r>
              <a:rPr lang="en-US" sz="2400" dirty="0" smtClean="0">
                <a:solidFill>
                  <a:schemeClr val="tx2"/>
                </a:solidFill>
              </a:rPr>
              <a:t>dependent upon estrogen exposure during critical period </a:t>
            </a:r>
            <a:r>
              <a:rPr lang="en-US" sz="2400" dirty="0">
                <a:solidFill>
                  <a:schemeClr val="tx2"/>
                </a:solidFill>
              </a:rPr>
              <a:t>of </a:t>
            </a:r>
            <a:r>
              <a:rPr lang="en-US" sz="2400" dirty="0" smtClean="0">
                <a:solidFill>
                  <a:schemeClr val="tx2"/>
                </a:solidFill>
              </a:rPr>
              <a:t>development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4862513" y="5762625"/>
            <a:ext cx="42814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Goyal et al. (2005) Toxicological Sciences 87:242-254</a:t>
            </a:r>
          </a:p>
        </p:txBody>
      </p:sp>
    </p:spTree>
    <p:extLst>
      <p:ext uri="{BB962C8B-B14F-4D97-AF65-F5344CB8AC3E}">
        <p14:creationId xmlns:p14="http://schemas.microsoft.com/office/powerpoint/2010/main" val="80925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307975" y="76200"/>
            <a:ext cx="84502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Study-4: Estrogen-induced </a:t>
            </a:r>
            <a:r>
              <a:rPr lang="en-US" sz="2400" dirty="0" smtClean="0">
                <a:solidFill>
                  <a:schemeClr val="tx2"/>
                </a:solidFill>
              </a:rPr>
              <a:t>penile mal-development </a:t>
            </a:r>
            <a:r>
              <a:rPr lang="en-US" sz="2400" dirty="0">
                <a:solidFill>
                  <a:schemeClr val="tx2"/>
                </a:solidFill>
              </a:rPr>
              <a:t>is </a:t>
            </a:r>
            <a:r>
              <a:rPr lang="en-US" sz="2400" dirty="0" smtClean="0">
                <a:solidFill>
                  <a:schemeClr val="tx2"/>
                </a:solidFill>
              </a:rPr>
              <a:t>associated </a:t>
            </a:r>
            <a:r>
              <a:rPr lang="en-US" sz="2400" dirty="0">
                <a:solidFill>
                  <a:schemeClr val="tx2"/>
                </a:solidFill>
              </a:rPr>
              <a:t>with </a:t>
            </a:r>
            <a:r>
              <a:rPr lang="en-US" sz="2400" dirty="0" smtClean="0">
                <a:solidFill>
                  <a:schemeClr val="tx2"/>
                </a:solidFill>
              </a:rPr>
              <a:t>lower intra-testicular </a:t>
            </a:r>
            <a:r>
              <a:rPr lang="en-US" sz="2400" dirty="0">
                <a:solidFill>
                  <a:schemeClr val="tx2"/>
                </a:solidFill>
              </a:rPr>
              <a:t>T Surge (typical for rodents from gestation day 17 to postnatal days 7-10)</a:t>
            </a: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5038725" y="6248400"/>
            <a:ext cx="456247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 err="1"/>
              <a:t>Goyal</a:t>
            </a:r>
            <a:r>
              <a:rPr lang="en-US" sz="1200" dirty="0"/>
              <a:t> et al. (2009) Biology of Reproduction 81:242-254</a:t>
            </a:r>
          </a:p>
          <a:p>
            <a:endParaRPr lang="en-US" b="0" dirty="0"/>
          </a:p>
          <a:p>
            <a:endParaRPr lang="en-US" dirty="0"/>
          </a:p>
          <a:p>
            <a:endParaRPr lang="en-US" b="0" dirty="0"/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 cstate="print"/>
          <a:srcRect l="6444" t="6171" r="28111" b="67734"/>
          <a:stretch>
            <a:fillRect/>
          </a:stretch>
        </p:blipFill>
        <p:spPr bwMode="auto">
          <a:xfrm>
            <a:off x="1397000" y="1989138"/>
            <a:ext cx="5462588" cy="400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711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6138" y="2157412"/>
            <a:ext cx="39528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8" y="2170112"/>
            <a:ext cx="3903662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23863" y="4378325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</a:rPr>
              <a:t>Control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4662488" y="4398962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</a:rPr>
              <a:t>DES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60400" y="185738"/>
            <a:ext cx="7834313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830505"/>
                </a:solidFill>
              </a:rPr>
              <a:t>Study-5: Estrogen-induced </a:t>
            </a:r>
            <a:r>
              <a:rPr lang="en-US" sz="2400" dirty="0" smtClean="0">
                <a:solidFill>
                  <a:srgbClr val="830505"/>
                </a:solidFill>
              </a:rPr>
              <a:t>penile mal-development </a:t>
            </a:r>
            <a:r>
              <a:rPr lang="en-US" sz="2400" dirty="0">
                <a:solidFill>
                  <a:srgbClr val="830505"/>
                </a:solidFill>
              </a:rPr>
              <a:t>is </a:t>
            </a:r>
            <a:r>
              <a:rPr lang="en-US" sz="2400" dirty="0" smtClean="0">
                <a:solidFill>
                  <a:srgbClr val="830505"/>
                </a:solidFill>
              </a:rPr>
              <a:t>associated </a:t>
            </a:r>
            <a:r>
              <a:rPr lang="en-US" sz="2400" dirty="0">
                <a:solidFill>
                  <a:srgbClr val="830505"/>
                </a:solidFill>
              </a:rPr>
              <a:t>with ER</a:t>
            </a:r>
            <a:r>
              <a:rPr lang="el-GR" sz="2400" dirty="0">
                <a:solidFill>
                  <a:srgbClr val="830505"/>
                </a:solidFill>
              </a:rPr>
              <a:t>α</a:t>
            </a:r>
            <a:r>
              <a:rPr lang="en-US" sz="2400" dirty="0">
                <a:solidFill>
                  <a:srgbClr val="830505"/>
                </a:solidFill>
              </a:rPr>
              <a:t> </a:t>
            </a:r>
            <a:r>
              <a:rPr lang="en-US" sz="2400" dirty="0" smtClean="0">
                <a:solidFill>
                  <a:srgbClr val="830505"/>
                </a:solidFill>
              </a:rPr>
              <a:t>up-regulation</a:t>
            </a:r>
            <a:endParaRPr lang="en-US" sz="2400" b="0" dirty="0">
              <a:solidFill>
                <a:srgbClr val="830505"/>
              </a:solidFill>
            </a:endParaRPr>
          </a:p>
          <a:p>
            <a:pPr algn="ctr"/>
            <a:endParaRPr lang="en-US" sz="2000" dirty="0"/>
          </a:p>
        </p:txBody>
      </p:sp>
      <p:sp>
        <p:nvSpPr>
          <p:cNvPr id="17416" name="TextBox 10"/>
          <p:cNvSpPr txBox="1">
            <a:spLocks noChangeArrowheads="1"/>
          </p:cNvSpPr>
          <p:nvPr/>
        </p:nvSpPr>
        <p:spPr bwMode="auto">
          <a:xfrm>
            <a:off x="4649788" y="6115050"/>
            <a:ext cx="42513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Goyal</a:t>
            </a:r>
            <a:r>
              <a:rPr lang="en-US" sz="1200" dirty="0">
                <a:solidFill>
                  <a:schemeClr val="bg1"/>
                </a:solidFill>
              </a:rPr>
              <a:t> et al (2004) Biology of Reproduction 70:284-297</a:t>
            </a:r>
          </a:p>
          <a:p>
            <a:r>
              <a:rPr lang="en-US" sz="1200" dirty="0" err="1">
                <a:solidFill>
                  <a:schemeClr val="bg1"/>
                </a:solidFill>
              </a:rPr>
              <a:t>Goyal</a:t>
            </a:r>
            <a:r>
              <a:rPr lang="en-US" sz="1200" dirty="0">
                <a:solidFill>
                  <a:schemeClr val="bg1"/>
                </a:solidFill>
              </a:rPr>
              <a:t> et al (2007) Reproduction 134:199-208</a:t>
            </a:r>
          </a:p>
          <a:p>
            <a:endParaRPr lang="en-US" sz="1400" b="0" dirty="0">
              <a:solidFill>
                <a:schemeClr val="bg1"/>
              </a:solidFill>
            </a:endParaRPr>
          </a:p>
          <a:p>
            <a:endParaRPr lang="en-US" sz="1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5" descr="Knockout Mice Penis B 7-11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075" y="2455863"/>
            <a:ext cx="41163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487363" y="0"/>
            <a:ext cx="81184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400" dirty="0">
              <a:solidFill>
                <a:schemeClr val="tx2"/>
              </a:solidFill>
            </a:endParaRP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Study-6: ER</a:t>
            </a:r>
            <a:r>
              <a:rPr lang="el-GR" sz="2400" dirty="0">
                <a:solidFill>
                  <a:schemeClr val="tx2"/>
                </a:solidFill>
              </a:rPr>
              <a:t>α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presence </a:t>
            </a:r>
            <a:r>
              <a:rPr lang="en-US" sz="2400" dirty="0">
                <a:solidFill>
                  <a:schemeClr val="tx2"/>
                </a:solidFill>
              </a:rPr>
              <a:t>is </a:t>
            </a:r>
            <a:r>
              <a:rPr lang="en-US" sz="2400" dirty="0" smtClean="0">
                <a:solidFill>
                  <a:schemeClr val="tx2"/>
                </a:solidFill>
              </a:rPr>
              <a:t>essential </a:t>
            </a:r>
            <a:r>
              <a:rPr lang="en-US" sz="2400" dirty="0">
                <a:solidFill>
                  <a:schemeClr val="tx2"/>
                </a:solidFill>
              </a:rPr>
              <a:t>for </a:t>
            </a:r>
            <a:r>
              <a:rPr lang="en-US" sz="2400" dirty="0" smtClean="0">
                <a:solidFill>
                  <a:schemeClr val="tx2"/>
                </a:solidFill>
              </a:rPr>
              <a:t>estrogen-induced penile mal-development</a:t>
            </a:r>
            <a:endParaRPr lang="en-US" sz="2400" dirty="0">
              <a:solidFill>
                <a:schemeClr val="tx2"/>
              </a:solidFill>
            </a:endParaRPr>
          </a:p>
          <a:p>
            <a:pPr algn="ctr"/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5178425" y="5927725"/>
            <a:ext cx="3822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Goyal et al (2007) Reproduction 133:1057-1067</a:t>
            </a:r>
          </a:p>
          <a:p>
            <a:endParaRPr lang="en-US" sz="1200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4584700" y="2370138"/>
          <a:ext cx="4110038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4" imgW="7487107" imgH="6644030" progId="JSSPWGraphic">
                  <p:embed/>
                </p:oleObj>
              </mc:Choice>
              <mc:Fallback>
                <p:oleObj r:id="rId4" imgW="7487107" imgH="6644030" progId="JSSPWGraphi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623" t="15884" r="5853" b="8739"/>
                      <a:stretch>
                        <a:fillRect/>
                      </a:stretch>
                    </p:blipFill>
                    <p:spPr bwMode="auto">
                      <a:xfrm>
                        <a:off x="4584700" y="2370138"/>
                        <a:ext cx="4110038" cy="310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735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274638" y="152400"/>
            <a:ext cx="86518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dirty="0">
              <a:solidFill>
                <a:schemeClr val="tx2"/>
              </a:solidFill>
            </a:endParaRPr>
          </a:p>
          <a:p>
            <a:pPr algn="ctr"/>
            <a:r>
              <a:rPr lang="en-US" sz="2000" dirty="0">
                <a:solidFill>
                  <a:schemeClr val="tx2"/>
                </a:solidFill>
              </a:rPr>
              <a:t>Study-7: Estrogen-induced </a:t>
            </a:r>
            <a:r>
              <a:rPr lang="en-US" sz="2000" dirty="0" smtClean="0">
                <a:solidFill>
                  <a:schemeClr val="tx2"/>
                </a:solidFill>
              </a:rPr>
              <a:t>penile mal-development </a:t>
            </a:r>
            <a:r>
              <a:rPr lang="en-US" sz="2000" dirty="0">
                <a:solidFill>
                  <a:schemeClr val="tx2"/>
                </a:solidFill>
              </a:rPr>
              <a:t>is </a:t>
            </a:r>
            <a:r>
              <a:rPr lang="en-US" sz="2000" dirty="0" smtClean="0">
                <a:solidFill>
                  <a:schemeClr val="tx2"/>
                </a:solidFill>
              </a:rPr>
              <a:t>mitigated </a:t>
            </a:r>
            <a:r>
              <a:rPr lang="en-US" sz="2000" dirty="0">
                <a:solidFill>
                  <a:schemeClr val="tx2"/>
                </a:solidFill>
              </a:rPr>
              <a:t>by ER </a:t>
            </a:r>
            <a:r>
              <a:rPr lang="en-US" sz="2000" dirty="0" smtClean="0">
                <a:solidFill>
                  <a:schemeClr val="tx2"/>
                </a:solidFill>
              </a:rPr>
              <a:t>antagonist </a:t>
            </a:r>
            <a:r>
              <a:rPr lang="en-US" sz="2000" dirty="0">
                <a:solidFill>
                  <a:schemeClr val="tx2"/>
                </a:solidFill>
              </a:rPr>
              <a:t>ICI </a:t>
            </a:r>
            <a:r>
              <a:rPr lang="en-US" sz="2000" dirty="0" smtClean="0">
                <a:solidFill>
                  <a:schemeClr val="tx2"/>
                </a:solidFill>
              </a:rPr>
              <a:t>182780 </a:t>
            </a:r>
            <a:r>
              <a:rPr lang="en-US" sz="2000" dirty="0">
                <a:solidFill>
                  <a:schemeClr val="tx2"/>
                </a:solidFill>
              </a:rPr>
              <a:t>and AR </a:t>
            </a:r>
            <a:r>
              <a:rPr lang="en-US" sz="2000" dirty="0" smtClean="0">
                <a:solidFill>
                  <a:schemeClr val="tx2"/>
                </a:solidFill>
              </a:rPr>
              <a:t>agonist </a:t>
            </a:r>
            <a:r>
              <a:rPr lang="en-US" sz="2000" dirty="0">
                <a:solidFill>
                  <a:schemeClr val="tx2"/>
                </a:solidFill>
              </a:rPr>
              <a:t>DHT or </a:t>
            </a:r>
            <a:r>
              <a:rPr lang="en-US" sz="2000" dirty="0" smtClean="0">
                <a:solidFill>
                  <a:schemeClr val="tx2"/>
                </a:solidFill>
              </a:rPr>
              <a:t>testosterone</a:t>
            </a:r>
            <a:r>
              <a:rPr lang="en-US" sz="2400" dirty="0" smtClean="0">
                <a:solidFill>
                  <a:schemeClr val="tx2"/>
                </a:solidFill>
              </a:rPr>
              <a:t> (T)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18435" name="Picture 7" descr="Fig 5 "/>
          <p:cNvPicPr>
            <a:picLocks noChangeAspect="1" noChangeArrowheads="1"/>
          </p:cNvPicPr>
          <p:nvPr/>
        </p:nvPicPr>
        <p:blipFill>
          <a:blip r:embed="rId2" cstate="print"/>
          <a:srcRect l="13348" t="9361" r="12051" b="68977"/>
          <a:stretch>
            <a:fillRect/>
          </a:stretch>
        </p:blipFill>
        <p:spPr bwMode="auto">
          <a:xfrm>
            <a:off x="534988" y="2133600"/>
            <a:ext cx="8216900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4657725" y="5807075"/>
            <a:ext cx="428307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Goyal et al. (2009) Biology Reproduction 81:242-254</a:t>
            </a:r>
          </a:p>
          <a:p>
            <a:endParaRPr lang="en-US" sz="1200" b="0"/>
          </a:p>
          <a:p>
            <a:pPr>
              <a:spcBef>
                <a:spcPct val="50000"/>
              </a:spcBef>
            </a:pPr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val="130194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400" dirty="0" smtClean="0"/>
              <a:t>Studies-9&amp;10: Estrogen induced penile mal-development is characterized by down-regulation of smooth muscle cell markers in th</a:t>
            </a:r>
            <a:r>
              <a:rPr lang="en-US" sz="2400" dirty="0" smtClean="0"/>
              <a:t>e penis and </a:t>
            </a:r>
            <a:r>
              <a:rPr lang="en-US" sz="2400" dirty="0" err="1" smtClean="0"/>
              <a:t>steroidogenic</a:t>
            </a:r>
            <a:r>
              <a:rPr lang="en-US" sz="2400" dirty="0" smtClean="0"/>
              <a:t> enzymes in the testis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2209800"/>
            <a:ext cx="581977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7086600" y="6157913"/>
            <a:ext cx="20574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 smtClean="0"/>
              <a:t>Okumu</a:t>
            </a:r>
            <a:r>
              <a:rPr lang="en-US" sz="1200" dirty="0" smtClean="0"/>
              <a:t> et al., 2012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7151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274638" y="152400"/>
            <a:ext cx="86518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dirty="0">
              <a:solidFill>
                <a:schemeClr val="tx2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2"/>
                </a:solidFill>
              </a:rPr>
              <a:t>Study-9: similar to estrogen, </a:t>
            </a:r>
            <a:r>
              <a:rPr lang="en-US" sz="2000" dirty="0" err="1" smtClean="0">
                <a:solidFill>
                  <a:schemeClr val="tx2"/>
                </a:solidFill>
              </a:rPr>
              <a:t>GnRH</a:t>
            </a:r>
            <a:r>
              <a:rPr lang="en-US" sz="2000" dirty="0" smtClean="0">
                <a:solidFill>
                  <a:schemeClr val="tx2"/>
                </a:solidFill>
              </a:rPr>
              <a:t> antagonist </a:t>
            </a:r>
            <a:r>
              <a:rPr lang="en-US" sz="2000" dirty="0" err="1" smtClean="0">
                <a:solidFill>
                  <a:schemeClr val="tx2"/>
                </a:solidFill>
              </a:rPr>
              <a:t>antide</a:t>
            </a:r>
            <a:r>
              <a:rPr lang="en-US" sz="2000" dirty="0" smtClean="0">
                <a:solidFill>
                  <a:schemeClr val="tx2"/>
                </a:solidFill>
              </a:rPr>
              <a:t> (</a:t>
            </a:r>
            <a:r>
              <a:rPr lang="en-US" sz="2000" dirty="0" err="1" smtClean="0">
                <a:solidFill>
                  <a:schemeClr val="tx2"/>
                </a:solidFill>
              </a:rPr>
              <a:t>GnRH</a:t>
            </a:r>
            <a:r>
              <a:rPr lang="en-US" sz="2000" dirty="0" smtClean="0">
                <a:solidFill>
                  <a:schemeClr val="tx2"/>
                </a:solidFill>
              </a:rPr>
              <a:t>-A) </a:t>
            </a:r>
            <a:r>
              <a:rPr lang="en-US" sz="2000" dirty="0" err="1" smtClean="0">
                <a:solidFill>
                  <a:schemeClr val="tx2"/>
                </a:solidFill>
              </a:rPr>
              <a:t>supressed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</a:rPr>
              <a:t>intratesticular</a:t>
            </a:r>
            <a:r>
              <a:rPr lang="en-US" sz="2000" dirty="0" smtClean="0">
                <a:solidFill>
                  <a:schemeClr val="tx2"/>
                </a:solidFill>
              </a:rPr>
              <a:t> testosterone surge and mRNA for </a:t>
            </a:r>
            <a:r>
              <a:rPr lang="en-US" sz="2000" dirty="0" err="1" smtClean="0">
                <a:solidFill>
                  <a:schemeClr val="tx2"/>
                </a:solidFill>
              </a:rPr>
              <a:t>steroidogenic</a:t>
            </a:r>
            <a:r>
              <a:rPr lang="en-US" sz="2000" dirty="0" smtClean="0">
                <a:solidFill>
                  <a:schemeClr val="tx2"/>
                </a:solidFill>
              </a:rPr>
              <a:t> enzymes   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5" y="2584583"/>
            <a:ext cx="8729932" cy="222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7086600" y="6157913"/>
            <a:ext cx="20574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 smtClean="0"/>
              <a:t>Okumu</a:t>
            </a:r>
            <a:r>
              <a:rPr lang="en-US" sz="1200" dirty="0" smtClean="0"/>
              <a:t> et al., 2014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22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52400" y="2209800"/>
          <a:ext cx="8712200" cy="376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3" imgW="5358600" imgH="2313000" progId="">
                  <p:embed/>
                </p:oleObj>
              </mc:Choice>
              <mc:Fallback>
                <p:oleObj r:id="rId3" imgW="5358600" imgH="2313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09800"/>
                        <a:ext cx="8712200" cy="3760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76200" y="141238"/>
            <a:ext cx="90678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300" dirty="0" smtClean="0">
                <a:solidFill>
                  <a:schemeClr val="tx2"/>
                </a:solidFill>
                <a:cs typeface="Times New Roman" pitchFamily="18" charset="0"/>
              </a:rPr>
              <a:t>Estrogen </a:t>
            </a:r>
            <a:r>
              <a:rPr lang="en-US" sz="2300" dirty="0">
                <a:solidFill>
                  <a:schemeClr val="tx2"/>
                </a:solidFill>
                <a:cs typeface="Times New Roman" pitchFamily="18" charset="0"/>
              </a:rPr>
              <a:t>up-regulates </a:t>
            </a:r>
            <a:r>
              <a:rPr lang="en-US" sz="2300" i="1" dirty="0">
                <a:solidFill>
                  <a:schemeClr val="tx2"/>
                </a:solidFill>
                <a:cs typeface="Times New Roman" pitchFamily="18" charset="0"/>
              </a:rPr>
              <a:t>Esr1</a:t>
            </a:r>
            <a:r>
              <a:rPr lang="en-US" sz="2300" dirty="0">
                <a:solidFill>
                  <a:schemeClr val="tx2"/>
                </a:solidFill>
                <a:cs typeface="Times New Roman" pitchFamily="18" charset="0"/>
              </a:rPr>
              <a:t> and </a:t>
            </a:r>
            <a:r>
              <a:rPr lang="en-US" sz="2300" i="1" dirty="0" err="1" smtClean="0">
                <a:solidFill>
                  <a:schemeClr val="tx2"/>
                </a:solidFill>
                <a:cs typeface="Times New Roman" pitchFamily="18" charset="0"/>
              </a:rPr>
              <a:t>Ppar</a:t>
            </a:r>
            <a:r>
              <a:rPr lang="el-GR" sz="2300" i="1" dirty="0" smtClean="0">
                <a:solidFill>
                  <a:schemeClr val="tx2"/>
                </a:solidFill>
                <a:cs typeface="Times New Roman" pitchFamily="18" charset="0"/>
              </a:rPr>
              <a:t>γ</a:t>
            </a:r>
            <a:r>
              <a:rPr lang="en-US" sz="2300" dirty="0" smtClean="0">
                <a:solidFill>
                  <a:schemeClr val="tx2"/>
                </a:solidFill>
                <a:cs typeface="Times New Roman" pitchFamily="18" charset="0"/>
              </a:rPr>
              <a:t> mRNA </a:t>
            </a:r>
            <a:r>
              <a:rPr lang="en-US" sz="2300" dirty="0">
                <a:solidFill>
                  <a:schemeClr val="tx2"/>
                </a:solidFill>
                <a:cs typeface="Times New Roman" pitchFamily="18" charset="0"/>
              </a:rPr>
              <a:t>and down-regulates </a:t>
            </a:r>
            <a:r>
              <a:rPr lang="en-US" sz="2300" i="1" dirty="0">
                <a:solidFill>
                  <a:schemeClr val="tx2"/>
                </a:solidFill>
                <a:cs typeface="Times New Roman" pitchFamily="18" charset="0"/>
              </a:rPr>
              <a:t>Myh11 </a:t>
            </a:r>
            <a:r>
              <a:rPr lang="en-US" sz="2300" dirty="0">
                <a:solidFill>
                  <a:schemeClr val="tx2"/>
                </a:solidFill>
                <a:cs typeface="Times New Roman" pitchFamily="18" charset="0"/>
              </a:rPr>
              <a:t>mRNA and these alterations</a:t>
            </a:r>
            <a:r>
              <a:rPr lang="en-US" sz="2300" i="1" dirty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en-US" sz="2300" dirty="0">
                <a:solidFill>
                  <a:schemeClr val="tx2"/>
                </a:solidFill>
                <a:cs typeface="Times New Roman" pitchFamily="18" charset="0"/>
              </a:rPr>
              <a:t>are Mitigated by Estrogen Receptor Antagonist ICI </a:t>
            </a:r>
            <a:r>
              <a:rPr lang="en-US" sz="2300" dirty="0" smtClean="0">
                <a:solidFill>
                  <a:schemeClr val="tx2"/>
                </a:solidFill>
                <a:cs typeface="Times New Roman" pitchFamily="18" charset="0"/>
              </a:rPr>
              <a:t>and DHT</a:t>
            </a:r>
            <a:endParaRPr lang="en-US" sz="2300" i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7086600" y="6157913"/>
            <a:ext cx="205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err="1" smtClean="0"/>
              <a:t>Okumu</a:t>
            </a:r>
            <a:r>
              <a:rPr lang="en-US" sz="1200" dirty="0" smtClean="0"/>
              <a:t> et al., 2012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737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Both estrogen and </a:t>
            </a:r>
            <a:r>
              <a:rPr lang="en-US" sz="2400" dirty="0" err="1" smtClean="0"/>
              <a:t>GnRH</a:t>
            </a:r>
            <a:r>
              <a:rPr lang="en-US" sz="2400" dirty="0" smtClean="0"/>
              <a:t>-A treatment induced similar effects in the penis 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228600" y="1981200"/>
            <a:ext cx="4572000" cy="2743200"/>
            <a:chOff x="609600" y="2057400"/>
            <a:chExt cx="4572000" cy="2743200"/>
          </a:xfrm>
        </p:grpSpPr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88507825"/>
                </p:ext>
              </p:extLst>
            </p:nvPr>
          </p:nvGraphicFramePr>
          <p:xfrm>
            <a:off x="609600" y="20574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2133600" y="2115979"/>
              <a:ext cx="228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b</a:t>
              </a:r>
              <a:endParaRPr lang="en-US" sz="10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3200" y="3135868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 smtClean="0"/>
                <a:t>a,c</a:t>
              </a:r>
              <a:endParaRPr lang="en-US" sz="10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24000" y="3182779"/>
              <a:ext cx="228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a</a:t>
              </a:r>
              <a:endParaRPr lang="en-US" sz="10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52800" y="3106579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 smtClean="0"/>
                <a:t>a,c</a:t>
              </a:r>
              <a:endParaRPr lang="en-US" sz="10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62400" y="3124200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 smtClean="0"/>
                <a:t>a,c</a:t>
              </a:r>
              <a:endParaRPr lang="en-US" sz="1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000" y="3124200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 smtClean="0"/>
                <a:t>a,c</a:t>
              </a:r>
              <a:endParaRPr lang="en-US" sz="10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0" y="4114800"/>
            <a:ext cx="4572000" cy="2743200"/>
            <a:chOff x="4572000" y="4114800"/>
            <a:chExt cx="4572000" cy="2743200"/>
          </a:xfrm>
        </p:grpSpPr>
        <p:graphicFrame>
          <p:nvGraphicFramePr>
            <p:cNvPr id="18" name="Chart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24268141"/>
                </p:ext>
              </p:extLst>
            </p:nvPr>
          </p:nvGraphicFramePr>
          <p:xfrm>
            <a:off x="4572000" y="41148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5562600" y="533400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a</a:t>
              </a:r>
              <a:endParaRPr lang="en-US" sz="1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553200" y="4249579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b</a:t>
              </a:r>
              <a:endParaRPr lang="en-US" sz="1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0000" y="5334000"/>
              <a:ext cx="304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c</a:t>
              </a:r>
              <a:endParaRPr lang="en-US" sz="1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534400" y="4249579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b,d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140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MYH11 protein </a:t>
            </a:r>
            <a:r>
              <a:rPr lang="en-US" sz="2400" dirty="0" smtClean="0"/>
              <a:t>expression in the penis</a:t>
            </a:r>
            <a:endParaRPr lang="en-US" sz="2400" dirty="0"/>
          </a:p>
        </p:txBody>
      </p:sp>
      <p:pic>
        <p:nvPicPr>
          <p:cNvPr id="8" name="Picture 7" descr="EXPERIMENT_H_ACTB_MYH11_50MG_040412.jpg"/>
          <p:cNvPicPr>
            <a:picLocks noChangeAspect="1"/>
          </p:cNvPicPr>
          <p:nvPr/>
        </p:nvPicPr>
        <p:blipFill>
          <a:blip r:embed="rId2" cstate="print"/>
          <a:srcRect l="8333" t="34259" r="7408" b="50926"/>
          <a:stretch>
            <a:fillRect/>
          </a:stretch>
        </p:blipFill>
        <p:spPr>
          <a:xfrm>
            <a:off x="1295400" y="2209800"/>
            <a:ext cx="6934200" cy="1219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286000" y="3581400"/>
            <a:ext cx="5105400" cy="3048000"/>
            <a:chOff x="2286000" y="3581400"/>
            <a:chExt cx="5105400" cy="3048000"/>
          </a:xfrm>
        </p:grpSpPr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85214692"/>
                </p:ext>
              </p:extLst>
            </p:nvPr>
          </p:nvGraphicFramePr>
          <p:xfrm>
            <a:off x="2286000" y="3581400"/>
            <a:ext cx="5105400" cy="3048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6212461" y="5443269"/>
              <a:ext cx="8525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***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3730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ACTA </a:t>
            </a:r>
            <a:r>
              <a:rPr lang="en-US" sz="2400" dirty="0" err="1" smtClean="0"/>
              <a:t>immunolocalization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1981791"/>
            <a:ext cx="6624637" cy="4611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12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Results: ACTA IHC 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62013" y="1905000"/>
            <a:ext cx="6834187" cy="4416624"/>
            <a:chOff x="862013" y="1828800"/>
            <a:chExt cx="7086600" cy="495300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013" y="2078626"/>
              <a:ext cx="7086600" cy="4703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438400" y="1828800"/>
              <a:ext cx="1600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Control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38800" y="1840468"/>
              <a:ext cx="1600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DES-treated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72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8600"/>
            <a:ext cx="8763000" cy="8382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Down-regulation of the smooth muscle cell marker </a:t>
            </a:r>
            <a:r>
              <a:rPr lang="en-US" sz="2400" i="1" dirty="0" smtClean="0"/>
              <a:t>Myh11</a:t>
            </a:r>
            <a:r>
              <a:rPr lang="en-US" sz="2400" dirty="0" smtClean="0"/>
              <a:t> was specific to the corpus </a:t>
            </a:r>
            <a:r>
              <a:rPr lang="en-US" sz="2400" dirty="0" err="1" smtClean="0"/>
              <a:t>cavernosum</a:t>
            </a:r>
            <a:r>
              <a:rPr lang="en-US" sz="2400" dirty="0" smtClean="0"/>
              <a:t> penis</a:t>
            </a: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1905000" y="2057400"/>
            <a:ext cx="5638800" cy="3505200"/>
            <a:chOff x="2286000" y="2057400"/>
            <a:chExt cx="4572000" cy="2743200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9620844"/>
                </p:ext>
              </p:extLst>
            </p:nvPr>
          </p:nvGraphicFramePr>
          <p:xfrm>
            <a:off x="2286000" y="20574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895600" y="4495800"/>
              <a:ext cx="381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Corpus </a:t>
              </a:r>
              <a:r>
                <a:rPr lang="en-US" sz="1000" b="1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cavernosum</a:t>
              </a:r>
              <a:r>
                <a:rPr lang="en-US" sz="1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Corpus </a:t>
              </a:r>
              <a:r>
                <a:rPr lang="en-US" sz="1000" b="1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spongiosum</a:t>
              </a:r>
              <a:r>
                <a:rPr lang="en-US" sz="1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Prostate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29000" y="3505200"/>
              <a:ext cx="228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</a:rPr>
                <a:t>*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57600" y="4038600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</a:rPr>
                <a:t>***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17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9144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Similarly, estrogen and anti-androgen induced effects on Pde5a were limited to the corpus </a:t>
            </a:r>
            <a:r>
              <a:rPr lang="en-US" sz="2400" dirty="0" err="1" smtClean="0"/>
              <a:t>cavernosum</a:t>
            </a:r>
            <a:r>
              <a:rPr lang="en-US" sz="2400" dirty="0" smtClean="0"/>
              <a:t> penis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981200" y="2057400"/>
            <a:ext cx="5715000" cy="3429000"/>
            <a:chOff x="2286000" y="2057400"/>
            <a:chExt cx="4572000" cy="2743200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76049711"/>
                </p:ext>
              </p:extLst>
            </p:nvPr>
          </p:nvGraphicFramePr>
          <p:xfrm>
            <a:off x="2286000" y="20574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2895600" y="4495800"/>
              <a:ext cx="381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Corpus </a:t>
              </a:r>
              <a:r>
                <a:rPr lang="en-US" sz="1000" b="1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cavernosum</a:t>
              </a:r>
              <a:r>
                <a:rPr lang="en-US" sz="1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Corpus </a:t>
              </a:r>
              <a:r>
                <a:rPr lang="en-US" sz="1000" b="1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spongiosum</a:t>
              </a:r>
              <a:r>
                <a:rPr lang="en-US" sz="1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Prostate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2800" y="3810000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</a:rPr>
                <a:t>**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7600" y="3810000"/>
              <a:ext cx="381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prstClr val="black"/>
                  </a:solidFill>
                </a:rPr>
                <a:t>**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77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PDE5A protein is </a:t>
            </a:r>
            <a:r>
              <a:rPr lang="en-US" sz="2400" dirty="0" err="1" smtClean="0"/>
              <a:t>downregulated</a:t>
            </a:r>
            <a:r>
              <a:rPr lang="en-US" sz="2400" dirty="0" smtClean="0"/>
              <a:t> in </a:t>
            </a:r>
            <a:r>
              <a:rPr lang="en-US" sz="2400" dirty="0" err="1" smtClean="0"/>
              <a:t>GnRH</a:t>
            </a:r>
            <a:r>
              <a:rPr lang="en-US" sz="2400" dirty="0" smtClean="0"/>
              <a:t>-A treated penile tissues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" y="2286000"/>
            <a:ext cx="8915399" cy="3352800"/>
            <a:chOff x="225987" y="2414588"/>
            <a:chExt cx="8646629" cy="313219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987" y="2414588"/>
              <a:ext cx="8646629" cy="3132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55608" y="2458528"/>
              <a:ext cx="862641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310165" y="2464286"/>
              <a:ext cx="796674" cy="39968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5689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3622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Neonatal treatment with DES and </a:t>
            </a:r>
            <a:r>
              <a:rPr lang="en-US" sz="2400" b="1" dirty="0" err="1" smtClean="0"/>
              <a:t>antide</a:t>
            </a:r>
            <a:r>
              <a:rPr lang="en-US" sz="2400" b="1" dirty="0" smtClean="0"/>
              <a:t>…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Suppressed testicular testosterone surge at day 7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Decreased </a:t>
            </a:r>
            <a:r>
              <a:rPr lang="en-US" sz="2400" dirty="0" smtClean="0"/>
              <a:t>MYH11, ACTA2 </a:t>
            </a:r>
            <a:r>
              <a:rPr lang="en-US" sz="2400" dirty="0" smtClean="0"/>
              <a:t>and </a:t>
            </a:r>
            <a:r>
              <a:rPr lang="en-US" sz="2400" dirty="0" smtClean="0"/>
              <a:t>PDE5A </a:t>
            </a:r>
            <a:r>
              <a:rPr lang="en-US" sz="2400" dirty="0" smtClean="0"/>
              <a:t>expression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Increased PPARG &amp; ESR1 expression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Both DHT and ICI mitigated DES-induced effects in the penis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However, ICI unable to mitigate </a:t>
            </a:r>
            <a:r>
              <a:rPr lang="en-US" sz="2400" dirty="0" err="1" smtClean="0"/>
              <a:t>antide</a:t>
            </a:r>
            <a:r>
              <a:rPr lang="en-US" sz="2400" dirty="0" smtClean="0"/>
              <a:t> effects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000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Conclusions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973282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/>
              <a:t>A</a:t>
            </a:r>
            <a:r>
              <a:rPr lang="en-US" sz="2400" dirty="0" smtClean="0"/>
              <a:t>nti-androgens cause </a:t>
            </a:r>
            <a:r>
              <a:rPr lang="en-US" sz="2400" dirty="0"/>
              <a:t>permanent mal-development of the penis, </a:t>
            </a:r>
            <a:r>
              <a:rPr lang="en-US" sz="2400" dirty="0" smtClean="0"/>
              <a:t>similar </a:t>
            </a:r>
            <a:r>
              <a:rPr lang="en-US" sz="2400" dirty="0"/>
              <a:t>to estrogenic </a:t>
            </a:r>
            <a:r>
              <a:rPr lang="en-US" sz="2400" dirty="0" smtClean="0"/>
              <a:t>exposure 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Low androgen levels/action  due to DES impedes differentiation of stromal cells into smooth muscle cells in the corpus </a:t>
            </a:r>
            <a:r>
              <a:rPr lang="en-US" sz="2400" dirty="0" err="1" smtClean="0"/>
              <a:t>cavernosum</a:t>
            </a:r>
            <a:r>
              <a:rPr lang="en-US" sz="2400" dirty="0" smtClean="0"/>
              <a:t> while enhancing </a:t>
            </a:r>
            <a:r>
              <a:rPr lang="en-US" sz="2400" dirty="0" err="1" smtClean="0"/>
              <a:t>adipogenesis</a:t>
            </a:r>
            <a:r>
              <a:rPr lang="en-US" sz="2400" dirty="0" smtClean="0"/>
              <a:t>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ESR1 mediated pathway and low T involved in DES; low T in </a:t>
            </a:r>
            <a:r>
              <a:rPr lang="en-US" sz="2400" dirty="0" err="1" smtClean="0"/>
              <a:t>GnRH</a:t>
            </a:r>
            <a:r>
              <a:rPr lang="en-US" sz="2400" dirty="0" smtClean="0"/>
              <a:t>-A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098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4"/>
          <p:cNvGrpSpPr>
            <a:grpSpLocks/>
          </p:cNvGrpSpPr>
          <p:nvPr/>
        </p:nvGrpSpPr>
        <p:grpSpPr bwMode="auto">
          <a:xfrm>
            <a:off x="1679575" y="3132138"/>
            <a:ext cx="2127250" cy="904875"/>
            <a:chOff x="1905801" y="2974207"/>
            <a:chExt cx="2127184" cy="904763"/>
          </a:xfrm>
        </p:grpSpPr>
        <p:sp>
          <p:nvSpPr>
            <p:cNvPr id="20501" name="Text Box 8"/>
            <p:cNvSpPr txBox="1">
              <a:spLocks noChangeArrowheads="1"/>
            </p:cNvSpPr>
            <p:nvPr/>
          </p:nvSpPr>
          <p:spPr bwMode="auto">
            <a:xfrm>
              <a:off x="2021303" y="3128213"/>
              <a:ext cx="2011682" cy="5101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0"/>
                <a:t>  </a:t>
              </a:r>
              <a:endParaRPr lang="en-US" b="0"/>
            </a:p>
          </p:txBody>
        </p:sp>
        <p:sp>
          <p:nvSpPr>
            <p:cNvPr id="20502" name="Line 9"/>
            <p:cNvSpPr>
              <a:spLocks noChangeShapeType="1"/>
            </p:cNvSpPr>
            <p:nvPr/>
          </p:nvSpPr>
          <p:spPr bwMode="auto">
            <a:xfrm>
              <a:off x="1905801" y="2974207"/>
              <a:ext cx="155" cy="904763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483" name="Line 5"/>
          <p:cNvSpPr>
            <a:spLocks noChangeShapeType="1"/>
          </p:cNvSpPr>
          <p:nvPr/>
        </p:nvSpPr>
        <p:spPr bwMode="auto">
          <a:xfrm>
            <a:off x="5729288" y="3508375"/>
            <a:ext cx="3429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IE"/>
          </a:p>
        </p:txBody>
      </p:sp>
      <p:sp>
        <p:nvSpPr>
          <p:cNvPr id="20484" name="Line 6"/>
          <p:cNvSpPr>
            <a:spLocks noChangeShapeType="1"/>
          </p:cNvSpPr>
          <p:nvPr/>
        </p:nvSpPr>
        <p:spPr bwMode="auto">
          <a:xfrm>
            <a:off x="974725" y="3532188"/>
            <a:ext cx="493713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IE"/>
          </a:p>
        </p:txBody>
      </p:sp>
      <p:sp>
        <p:nvSpPr>
          <p:cNvPr id="20485" name="Line 13"/>
          <p:cNvSpPr>
            <a:spLocks noChangeShapeType="1"/>
          </p:cNvSpPr>
          <p:nvPr/>
        </p:nvSpPr>
        <p:spPr bwMode="auto">
          <a:xfrm>
            <a:off x="3951288" y="3546475"/>
            <a:ext cx="3429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IE"/>
          </a:p>
        </p:txBody>
      </p:sp>
      <p:sp>
        <p:nvSpPr>
          <p:cNvPr id="20486" name="Text Box 14"/>
          <p:cNvSpPr txBox="1">
            <a:spLocks noChangeArrowheads="1"/>
          </p:cNvSpPr>
          <p:nvPr/>
        </p:nvSpPr>
        <p:spPr bwMode="auto">
          <a:xfrm>
            <a:off x="458788" y="3092450"/>
            <a:ext cx="4572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5400">
                <a:latin typeface="Arial" charset="0"/>
              </a:rPr>
              <a:t>E</a:t>
            </a:r>
            <a:endParaRPr lang="en-US" sz="5400" b="0"/>
          </a:p>
        </p:txBody>
      </p:sp>
      <p:sp>
        <p:nvSpPr>
          <p:cNvPr id="20487" name="Text Box 15"/>
          <p:cNvSpPr txBox="1">
            <a:spLocks noChangeArrowheads="1"/>
          </p:cNvSpPr>
          <p:nvPr/>
        </p:nvSpPr>
        <p:spPr bwMode="auto">
          <a:xfrm>
            <a:off x="6357938" y="3038475"/>
            <a:ext cx="2376487" cy="933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b="0"/>
              <a:t>  </a:t>
            </a:r>
          </a:p>
        </p:txBody>
      </p:sp>
      <p:sp>
        <p:nvSpPr>
          <p:cNvPr id="20488" name="Line 16"/>
          <p:cNvSpPr>
            <a:spLocks noChangeShapeType="1"/>
          </p:cNvSpPr>
          <p:nvPr/>
        </p:nvSpPr>
        <p:spPr bwMode="auto">
          <a:xfrm flipH="1" flipV="1">
            <a:off x="6176963" y="2901950"/>
            <a:ext cx="7937" cy="496888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IE"/>
          </a:p>
        </p:txBody>
      </p:sp>
      <p:sp>
        <p:nvSpPr>
          <p:cNvPr id="20489" name="Line 17"/>
          <p:cNvSpPr>
            <a:spLocks noChangeShapeType="1"/>
          </p:cNvSpPr>
          <p:nvPr/>
        </p:nvSpPr>
        <p:spPr bwMode="auto">
          <a:xfrm>
            <a:off x="6184900" y="3552825"/>
            <a:ext cx="11113" cy="458788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IE"/>
          </a:p>
        </p:txBody>
      </p:sp>
      <p:sp>
        <p:nvSpPr>
          <p:cNvPr id="20490" name="Text Box 18"/>
          <p:cNvSpPr txBox="1">
            <a:spLocks noChangeArrowheads="1"/>
          </p:cNvSpPr>
          <p:nvPr/>
        </p:nvSpPr>
        <p:spPr bwMode="auto">
          <a:xfrm>
            <a:off x="1773238" y="4124325"/>
            <a:ext cx="2009775" cy="3937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Leydig Cell</a:t>
            </a:r>
          </a:p>
        </p:txBody>
      </p: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4133850" y="4106863"/>
            <a:ext cx="211137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Stromal Cell</a:t>
            </a:r>
          </a:p>
        </p:txBody>
      </p:sp>
      <p:sp>
        <p:nvSpPr>
          <p:cNvPr id="20492" name="Text Box 20"/>
          <p:cNvSpPr txBox="1">
            <a:spLocks noChangeArrowheads="1"/>
          </p:cNvSpPr>
          <p:nvPr/>
        </p:nvSpPr>
        <p:spPr bwMode="auto">
          <a:xfrm>
            <a:off x="6478588" y="4089400"/>
            <a:ext cx="22034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Stromal Cell</a:t>
            </a:r>
          </a:p>
        </p:txBody>
      </p:sp>
      <p:sp>
        <p:nvSpPr>
          <p:cNvPr id="20493" name="Rectangle 21"/>
          <p:cNvSpPr>
            <a:spLocks noChangeArrowheads="1"/>
          </p:cNvSpPr>
          <p:nvPr/>
        </p:nvSpPr>
        <p:spPr bwMode="auto">
          <a:xfrm>
            <a:off x="393700" y="2328863"/>
            <a:ext cx="8396288" cy="2857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b="0"/>
          </a:p>
        </p:txBody>
      </p:sp>
      <p:sp>
        <p:nvSpPr>
          <p:cNvPr id="20494" name="Text Box 22"/>
          <p:cNvSpPr txBox="1">
            <a:spLocks noChangeArrowheads="1"/>
          </p:cNvSpPr>
          <p:nvPr/>
        </p:nvSpPr>
        <p:spPr bwMode="auto">
          <a:xfrm>
            <a:off x="701675" y="1033463"/>
            <a:ext cx="7469188" cy="400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en-US" dirty="0"/>
              <a:t>Hypothesis for </a:t>
            </a:r>
            <a:r>
              <a:rPr lang="en-US" dirty="0" smtClean="0"/>
              <a:t>mechanism </a:t>
            </a:r>
            <a:r>
              <a:rPr lang="en-US" dirty="0"/>
              <a:t>of </a:t>
            </a:r>
            <a:r>
              <a:rPr lang="en-US" dirty="0" smtClean="0"/>
              <a:t>estrogen-induced mal-development </a:t>
            </a:r>
            <a:r>
              <a:rPr lang="en-US" dirty="0"/>
              <a:t>of the </a:t>
            </a:r>
            <a:r>
              <a:rPr lang="en-US" dirty="0" smtClean="0"/>
              <a:t>penis</a:t>
            </a:r>
            <a:endParaRPr lang="en-US" dirty="0"/>
          </a:p>
        </p:txBody>
      </p:sp>
      <p:sp>
        <p:nvSpPr>
          <p:cNvPr id="20495" name="Rectangle 20"/>
          <p:cNvSpPr>
            <a:spLocks noChangeArrowheads="1"/>
          </p:cNvSpPr>
          <p:nvPr/>
        </p:nvSpPr>
        <p:spPr bwMode="auto">
          <a:xfrm>
            <a:off x="1763713" y="3267075"/>
            <a:ext cx="2097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Testosterone</a:t>
            </a:r>
          </a:p>
        </p:txBody>
      </p:sp>
      <p:grpSp>
        <p:nvGrpSpPr>
          <p:cNvPr id="20496" name="Group 23"/>
          <p:cNvGrpSpPr>
            <a:grpSpLocks/>
          </p:cNvGrpSpPr>
          <p:nvPr/>
        </p:nvGrpSpPr>
        <p:grpSpPr bwMode="auto">
          <a:xfrm>
            <a:off x="4416425" y="3081338"/>
            <a:ext cx="1198563" cy="808037"/>
            <a:chOff x="4662440" y="3032629"/>
            <a:chExt cx="1198310" cy="807850"/>
          </a:xfrm>
        </p:grpSpPr>
        <p:sp>
          <p:nvSpPr>
            <p:cNvPr id="20498" name="Text Box 11"/>
            <p:cNvSpPr txBox="1">
              <a:spLocks noChangeArrowheads="1"/>
            </p:cNvSpPr>
            <p:nvPr/>
          </p:nvSpPr>
          <p:spPr bwMode="auto">
            <a:xfrm>
              <a:off x="4806502" y="3185963"/>
              <a:ext cx="1054248" cy="5197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b="0"/>
            </a:p>
          </p:txBody>
        </p:sp>
        <p:sp>
          <p:nvSpPr>
            <p:cNvPr id="20499" name="Line 12"/>
            <p:cNvSpPr>
              <a:spLocks noChangeShapeType="1"/>
            </p:cNvSpPr>
            <p:nvPr/>
          </p:nvSpPr>
          <p:spPr bwMode="auto">
            <a:xfrm flipH="1" flipV="1">
              <a:off x="4662440" y="3032629"/>
              <a:ext cx="5812" cy="80785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20500" name="Rectangle 21"/>
            <p:cNvSpPr>
              <a:spLocks noChangeArrowheads="1"/>
            </p:cNvSpPr>
            <p:nvPr/>
          </p:nvSpPr>
          <p:spPr bwMode="auto">
            <a:xfrm>
              <a:off x="4864929" y="3166830"/>
              <a:ext cx="909031" cy="523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000000"/>
                  </a:solidFill>
                </a:rPr>
                <a:t>ER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1521" name="Rectangle 22"/>
          <p:cNvSpPr>
            <a:spLocks noChangeArrowheads="1"/>
          </p:cNvSpPr>
          <p:nvPr/>
        </p:nvSpPr>
        <p:spPr bwMode="auto">
          <a:xfrm>
            <a:off x="6357938" y="3000375"/>
            <a:ext cx="25003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PPAR</a:t>
            </a:r>
            <a:r>
              <a:rPr lang="en-US" dirty="0" err="1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MYH11, ACTA2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7566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Acknowledgements 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2234148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Dr.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Goyal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Dr. Liz Simon</a:t>
            </a:r>
          </a:p>
          <a:p>
            <a:r>
              <a:rPr lang="en-US" sz="2400" dirty="0" smtClean="0"/>
              <a:t>Dr. Tim Braden</a:t>
            </a:r>
          </a:p>
          <a:p>
            <a:r>
              <a:rPr lang="en-US" sz="2400" dirty="0" smtClean="0"/>
              <a:t>Ms. Carol S. Williams</a:t>
            </a:r>
          </a:p>
          <a:p>
            <a:r>
              <a:rPr lang="en-US" sz="2400" dirty="0" smtClean="0"/>
              <a:t>Mr. John W. Williams</a:t>
            </a:r>
          </a:p>
          <a:p>
            <a:r>
              <a:rPr lang="en-US" sz="2400" dirty="0" smtClean="0"/>
              <a:t>Dr</a:t>
            </a:r>
            <a:r>
              <a:rPr lang="en-US" sz="2400" dirty="0" smtClean="0"/>
              <a:t>. </a:t>
            </a:r>
            <a:r>
              <a:rPr lang="en-US" sz="2400" dirty="0" err="1" smtClean="0"/>
              <a:t>Datiri</a:t>
            </a:r>
            <a:r>
              <a:rPr lang="en-US" sz="2400" dirty="0" smtClean="0"/>
              <a:t> &amp; CMRC staff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460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>
            <a:spLocks/>
          </p:cNvSpPr>
          <p:nvPr/>
        </p:nvSpPr>
        <p:spPr>
          <a:xfrm>
            <a:off x="381000" y="2971800"/>
            <a:ext cx="8153400" cy="9906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ＭＳ Ｐゴシック" pitchFamily="34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  <a:ea typeface="ＭＳ Ｐゴシック" pitchFamily="34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  <a:ea typeface="ＭＳ Ｐゴシック" pitchFamily="34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  <a:ea typeface="ＭＳ Ｐゴシック" pitchFamily="34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  <a:ea typeface="ＭＳ Ｐゴシック" pitchFamily="34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9pPr>
          </a:lstStyle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2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928</Words>
  <Application>Microsoft Office PowerPoint</Application>
  <PresentationFormat>On-screen Show (4:3)</PresentationFormat>
  <Paragraphs>148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Median</vt:lpstr>
      <vt:lpstr>JSSPWGraphic</vt:lpstr>
      <vt:lpstr>Estrogen and anti-androgen Induced Penile Mal-development  Lilian Okumu  Tuskegee University, Tuskegee, AL, USA</vt:lpstr>
      <vt:lpstr>Background </vt:lpstr>
      <vt:lpstr>Background</vt:lpstr>
      <vt:lpstr>Background</vt:lpstr>
      <vt:lpstr>Background: effects on wildlife</vt:lpstr>
      <vt:lpstr>Summary of background </vt:lpstr>
      <vt:lpstr>Experimental design  </vt:lpstr>
      <vt:lpstr>PowerPoint Presentation</vt:lpstr>
      <vt:lpstr>PowerPoint Presentation</vt:lpstr>
      <vt:lpstr>PowerPoint Presentation</vt:lpstr>
      <vt:lpstr> Study-2: Estrogen-induced penile mal-development is dose-dependent: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Studies-9&amp;10: Estrogen induced penile mal-development is characterized by down-regulation of smooth muscle cell markers in the penis and steroidogenic enzymes in the testis </vt:lpstr>
      <vt:lpstr>PowerPoint Presentation</vt:lpstr>
      <vt:lpstr>PowerPoint Presentation</vt:lpstr>
      <vt:lpstr>Both estrogen and GnRH-A treatment induced similar effects in the penis </vt:lpstr>
      <vt:lpstr>MYH11 protein expression in the penis</vt:lpstr>
      <vt:lpstr>ACTA immunolocalization </vt:lpstr>
      <vt:lpstr>Results: ACTA IHC </vt:lpstr>
      <vt:lpstr>Down-regulation of the smooth muscle cell marker Myh11 was specific to the corpus cavernosum penis</vt:lpstr>
      <vt:lpstr>Similarly, estrogen and anti-androgen induced effects on Pde5a were limited to the corpus cavernosum penis</vt:lpstr>
      <vt:lpstr>PDE5A protein is downregulated in GnRH-A treated penile tissues</vt:lpstr>
      <vt:lpstr>Summary of results</vt:lpstr>
      <vt:lpstr>Conclusions </vt:lpstr>
      <vt:lpstr>PowerPoint Presentation</vt:lpstr>
      <vt:lpstr>Acknowledgements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Mechanism of Estrogen and anti-androgen Induced Penile Mal-development  Lilian Okumu (Tuskegee University, Tuskegee, AL, USA)</dc:title>
  <dc:creator>offem</dc:creator>
  <cp:lastModifiedBy>offem</cp:lastModifiedBy>
  <cp:revision>13</cp:revision>
  <dcterms:created xsi:type="dcterms:W3CDTF">2014-10-16T20:11:15Z</dcterms:created>
  <dcterms:modified xsi:type="dcterms:W3CDTF">2014-10-17T15:14:51Z</dcterms:modified>
</cp:coreProperties>
</file>