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427" r:id="rId3"/>
    <p:sldId id="418" r:id="rId4"/>
    <p:sldId id="271" r:id="rId5"/>
    <p:sldId id="417" r:id="rId6"/>
    <p:sldId id="375" r:id="rId7"/>
    <p:sldId id="303" r:id="rId8"/>
    <p:sldId id="378" r:id="rId9"/>
    <p:sldId id="387" r:id="rId10"/>
    <p:sldId id="302" r:id="rId11"/>
    <p:sldId id="403" r:id="rId12"/>
    <p:sldId id="310" r:id="rId13"/>
    <p:sldId id="325" r:id="rId14"/>
    <p:sldId id="391" r:id="rId15"/>
    <p:sldId id="423" r:id="rId16"/>
    <p:sldId id="424" r:id="rId17"/>
    <p:sldId id="425" r:id="rId18"/>
    <p:sldId id="422" r:id="rId19"/>
    <p:sldId id="421" r:id="rId20"/>
    <p:sldId id="426" r:id="rId21"/>
    <p:sldId id="419" r:id="rId22"/>
    <p:sldId id="416" r:id="rId2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37"/>
    <a:srgbClr val="006600"/>
    <a:srgbClr val="33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4620" autoAdjust="0"/>
  </p:normalViewPr>
  <p:slideViewPr>
    <p:cSldViewPr>
      <p:cViewPr varScale="1">
        <p:scale>
          <a:sx n="66" d="100"/>
          <a:sy n="66" d="100"/>
        </p:scale>
        <p:origin x="-127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08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3D2A56-1758-46B9-8ED8-72C3B2CEFF87}" type="doc">
      <dgm:prSet loTypeId="urn:microsoft.com/office/officeart/2005/8/layout/arrow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65EC25A-AC56-4E44-98D3-F1CF8E52A75E}">
      <dgm:prSet phldrT="[文本]" custT="1"/>
      <dgm:spPr/>
      <dgm:t>
        <a:bodyPr/>
        <a:lstStyle/>
        <a:p>
          <a:pPr algn="l"/>
          <a:r>
            <a:rPr lang="en-US" altLang="zh-CN" sz="2400" b="0" dirty="0" smtClean="0"/>
            <a:t>Acceleration of SOM decomposition</a:t>
          </a:r>
        </a:p>
      </dgm:t>
    </dgm:pt>
    <dgm:pt modelId="{2D66F8C4-0DB8-4338-B89B-A2F4218A5DE1}" type="parTrans" cxnId="{8FEA8BBC-36D4-4454-8967-AAC85D9565F8}">
      <dgm:prSet/>
      <dgm:spPr/>
      <dgm:t>
        <a:bodyPr/>
        <a:lstStyle/>
        <a:p>
          <a:endParaRPr lang="zh-CN" altLang="en-US"/>
        </a:p>
      </dgm:t>
    </dgm:pt>
    <dgm:pt modelId="{A0052F14-8BBC-4C77-A1AA-D9FFE6B396A8}" type="sibTrans" cxnId="{8FEA8BBC-36D4-4454-8967-AAC85D9565F8}">
      <dgm:prSet/>
      <dgm:spPr/>
      <dgm:t>
        <a:bodyPr/>
        <a:lstStyle/>
        <a:p>
          <a:endParaRPr lang="zh-CN" altLang="en-US"/>
        </a:p>
      </dgm:t>
    </dgm:pt>
    <dgm:pt modelId="{E8C4101C-6AEB-4E5F-B9D5-46CF0E4EC459}">
      <dgm:prSet phldrT="[文本]" custT="1"/>
      <dgm:spPr/>
      <dgm:t>
        <a:bodyPr/>
        <a:lstStyle/>
        <a:p>
          <a:pPr algn="l"/>
          <a:r>
            <a:rPr lang="en-US" altLang="zh-CN" sz="2400" dirty="0" smtClean="0"/>
            <a:t>Protection of SOM by forming aggregates</a:t>
          </a:r>
          <a:endParaRPr lang="zh-CN" altLang="en-US" sz="2400" b="0" dirty="0"/>
        </a:p>
      </dgm:t>
    </dgm:pt>
    <dgm:pt modelId="{8ADEAB87-5AF3-4F97-9D09-30A671F219B7}" type="parTrans" cxnId="{A9470685-EDB5-4CD1-9189-A20C99ECDDD9}">
      <dgm:prSet/>
      <dgm:spPr/>
      <dgm:t>
        <a:bodyPr/>
        <a:lstStyle/>
        <a:p>
          <a:endParaRPr lang="zh-CN" altLang="en-US"/>
        </a:p>
      </dgm:t>
    </dgm:pt>
    <dgm:pt modelId="{1AFAE0D0-DA4A-43A3-9EA2-B6AAA68429B4}" type="sibTrans" cxnId="{A9470685-EDB5-4CD1-9189-A20C99ECDDD9}">
      <dgm:prSet/>
      <dgm:spPr/>
      <dgm:t>
        <a:bodyPr/>
        <a:lstStyle/>
        <a:p>
          <a:endParaRPr lang="zh-CN" altLang="en-US"/>
        </a:p>
      </dgm:t>
    </dgm:pt>
    <dgm:pt modelId="{C35F3925-4F60-46BD-98CF-2DC0B7D348EB}">
      <dgm:prSet/>
      <dgm:spPr/>
      <dgm:t>
        <a:bodyPr/>
        <a:lstStyle/>
        <a:p>
          <a:endParaRPr lang="zh-CN" altLang="en-US"/>
        </a:p>
      </dgm:t>
    </dgm:pt>
    <dgm:pt modelId="{8102BD94-46DB-43A2-B8A9-CA27D640082F}" type="parTrans" cxnId="{6FBD7BFB-2841-43C9-9AEC-58FB19C69181}">
      <dgm:prSet/>
      <dgm:spPr/>
      <dgm:t>
        <a:bodyPr/>
        <a:lstStyle/>
        <a:p>
          <a:endParaRPr lang="zh-CN" altLang="en-US"/>
        </a:p>
      </dgm:t>
    </dgm:pt>
    <dgm:pt modelId="{9E3B88D5-D6CF-41EA-A15F-06CB7F0F9423}" type="sibTrans" cxnId="{6FBD7BFB-2841-43C9-9AEC-58FB19C69181}">
      <dgm:prSet/>
      <dgm:spPr/>
      <dgm:t>
        <a:bodyPr/>
        <a:lstStyle/>
        <a:p>
          <a:endParaRPr lang="zh-CN" altLang="en-US"/>
        </a:p>
      </dgm:t>
    </dgm:pt>
    <dgm:pt modelId="{890D9BC7-57F0-486E-881F-1DAC32BBF58C}" type="pres">
      <dgm:prSet presAssocID="{9E3D2A56-1758-46B9-8ED8-72C3B2CEFF87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CDA0860-4328-4B47-89A6-4ED73AC0F512}" type="pres">
      <dgm:prSet presAssocID="{9E3D2A56-1758-46B9-8ED8-72C3B2CEFF87}" presName="divider" presStyleLbl="fgShp" presStyleIdx="0" presStyleCnt="1"/>
      <dgm:spPr/>
      <dgm:t>
        <a:bodyPr/>
        <a:lstStyle/>
        <a:p>
          <a:endParaRPr lang="zh-CN" altLang="en-US"/>
        </a:p>
      </dgm:t>
    </dgm:pt>
    <dgm:pt modelId="{89E34AD0-1713-49D1-B4D7-228C5D7B9A17}" type="pres">
      <dgm:prSet presAssocID="{465EC25A-AC56-4E44-98D3-F1CF8E52A75E}" presName="downArrow" presStyleLbl="node1" presStyleIdx="0" presStyleCnt="2"/>
      <dgm:spPr/>
      <dgm:t>
        <a:bodyPr/>
        <a:lstStyle/>
        <a:p>
          <a:endParaRPr lang="zh-CN" altLang="en-US"/>
        </a:p>
      </dgm:t>
    </dgm:pt>
    <dgm:pt modelId="{E4A0BFF8-C9EB-4D47-BA56-0229065C1092}" type="pres">
      <dgm:prSet presAssocID="{465EC25A-AC56-4E44-98D3-F1CF8E52A75E}" presName="downArrowText" presStyleLbl="revTx" presStyleIdx="0" presStyleCnt="2" custScaleX="163363" custScaleY="74915" custLinFactX="-17626" custLinFactY="36903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6B79B04-0CFF-4EA1-813C-764BF90F66AD}" type="pres">
      <dgm:prSet presAssocID="{E8C4101C-6AEB-4E5F-B9D5-46CF0E4EC459}" presName="upArrow" presStyleLbl="node1" presStyleIdx="1" presStyleCnt="2"/>
      <dgm:spPr/>
    </dgm:pt>
    <dgm:pt modelId="{EC4F1FB7-E8FF-42E0-BA1D-47D117D213F3}" type="pres">
      <dgm:prSet presAssocID="{E8C4101C-6AEB-4E5F-B9D5-46CF0E4EC459}" presName="upArrowText" presStyleLbl="revTx" presStyleIdx="1" presStyleCnt="2" custScaleX="167434" custScaleY="72445" custLinFactX="30433" custLinFactY="-44209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FBD7BFB-2841-43C9-9AEC-58FB19C69181}" srcId="{9E3D2A56-1758-46B9-8ED8-72C3B2CEFF87}" destId="{C35F3925-4F60-46BD-98CF-2DC0B7D348EB}" srcOrd="2" destOrd="0" parTransId="{8102BD94-46DB-43A2-B8A9-CA27D640082F}" sibTransId="{9E3B88D5-D6CF-41EA-A15F-06CB7F0F9423}"/>
    <dgm:cxn modelId="{ED5F205A-8F6B-4F16-9D19-C0A3250F54E6}" type="presOf" srcId="{9E3D2A56-1758-46B9-8ED8-72C3B2CEFF87}" destId="{890D9BC7-57F0-486E-881F-1DAC32BBF58C}" srcOrd="0" destOrd="0" presId="urn:microsoft.com/office/officeart/2005/8/layout/arrow3"/>
    <dgm:cxn modelId="{1A9F4265-9660-47FB-A54C-18B500CD6014}" type="presOf" srcId="{465EC25A-AC56-4E44-98D3-F1CF8E52A75E}" destId="{E4A0BFF8-C9EB-4D47-BA56-0229065C1092}" srcOrd="0" destOrd="0" presId="urn:microsoft.com/office/officeart/2005/8/layout/arrow3"/>
    <dgm:cxn modelId="{A9470685-EDB5-4CD1-9189-A20C99ECDDD9}" srcId="{9E3D2A56-1758-46B9-8ED8-72C3B2CEFF87}" destId="{E8C4101C-6AEB-4E5F-B9D5-46CF0E4EC459}" srcOrd="1" destOrd="0" parTransId="{8ADEAB87-5AF3-4F97-9D09-30A671F219B7}" sibTransId="{1AFAE0D0-DA4A-43A3-9EA2-B6AAA68429B4}"/>
    <dgm:cxn modelId="{8FEA8BBC-36D4-4454-8967-AAC85D9565F8}" srcId="{9E3D2A56-1758-46B9-8ED8-72C3B2CEFF87}" destId="{465EC25A-AC56-4E44-98D3-F1CF8E52A75E}" srcOrd="0" destOrd="0" parTransId="{2D66F8C4-0DB8-4338-B89B-A2F4218A5DE1}" sibTransId="{A0052F14-8BBC-4C77-A1AA-D9FFE6B396A8}"/>
    <dgm:cxn modelId="{D6AA3985-3C57-477C-944C-3BC3178D9ECF}" type="presOf" srcId="{E8C4101C-6AEB-4E5F-B9D5-46CF0E4EC459}" destId="{EC4F1FB7-E8FF-42E0-BA1D-47D117D213F3}" srcOrd="0" destOrd="0" presId="urn:microsoft.com/office/officeart/2005/8/layout/arrow3"/>
    <dgm:cxn modelId="{2ADAF02C-B70E-43C4-AB8B-0C8749A92054}" type="presParOf" srcId="{890D9BC7-57F0-486E-881F-1DAC32BBF58C}" destId="{6CDA0860-4328-4B47-89A6-4ED73AC0F512}" srcOrd="0" destOrd="0" presId="urn:microsoft.com/office/officeart/2005/8/layout/arrow3"/>
    <dgm:cxn modelId="{72571572-35B3-40B7-B502-20F449EA1807}" type="presParOf" srcId="{890D9BC7-57F0-486E-881F-1DAC32BBF58C}" destId="{89E34AD0-1713-49D1-B4D7-228C5D7B9A17}" srcOrd="1" destOrd="0" presId="urn:microsoft.com/office/officeart/2005/8/layout/arrow3"/>
    <dgm:cxn modelId="{7AD31101-9F0E-498A-8BBA-58A2D0920034}" type="presParOf" srcId="{890D9BC7-57F0-486E-881F-1DAC32BBF58C}" destId="{E4A0BFF8-C9EB-4D47-BA56-0229065C1092}" srcOrd="2" destOrd="0" presId="urn:microsoft.com/office/officeart/2005/8/layout/arrow3"/>
    <dgm:cxn modelId="{12B9190C-3A94-45E4-A5FB-9AF86912EA77}" type="presParOf" srcId="{890D9BC7-57F0-486E-881F-1DAC32BBF58C}" destId="{F6B79B04-0CFF-4EA1-813C-764BF90F66AD}" srcOrd="3" destOrd="0" presId="urn:microsoft.com/office/officeart/2005/8/layout/arrow3"/>
    <dgm:cxn modelId="{0270F713-2E24-4F38-9D74-A030BFC977CA}" type="presParOf" srcId="{890D9BC7-57F0-486E-881F-1DAC32BBF58C}" destId="{EC4F1FB7-E8FF-42E0-BA1D-47D117D213F3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DA0860-4328-4B47-89A6-4ED73AC0F512}">
      <dsp:nvSpPr>
        <dsp:cNvPr id="0" name=""/>
        <dsp:cNvSpPr/>
      </dsp:nvSpPr>
      <dsp:spPr>
        <a:xfrm rot="21300000">
          <a:off x="20992" y="1830098"/>
          <a:ext cx="6798775" cy="778562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9E34AD0-1713-49D1-B4D7-228C5D7B9A17}">
      <dsp:nvSpPr>
        <dsp:cNvPr id="0" name=""/>
        <dsp:cNvSpPr/>
      </dsp:nvSpPr>
      <dsp:spPr>
        <a:xfrm>
          <a:off x="820891" y="221938"/>
          <a:ext cx="2052228" cy="1775503"/>
        </a:xfrm>
        <a:prstGeom prst="down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A0BFF8-C9EB-4D47-BA56-0229065C1092}">
      <dsp:nvSpPr>
        <dsp:cNvPr id="0" name=""/>
        <dsp:cNvSpPr/>
      </dsp:nvSpPr>
      <dsp:spPr>
        <a:xfrm>
          <a:off x="3048647" y="233827"/>
          <a:ext cx="3576086" cy="1396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b="0" kern="1200" dirty="0" smtClean="0"/>
            <a:t>Acceleration of SOM decomposition in the presence of fresh OM input</a:t>
          </a:r>
        </a:p>
      </dsp:txBody>
      <dsp:txXfrm>
        <a:off x="3048647" y="233827"/>
        <a:ext cx="3576086" cy="1396624"/>
      </dsp:txXfrm>
    </dsp:sp>
    <dsp:sp modelId="{F6B79B04-0CFF-4EA1-813C-764BF90F66AD}">
      <dsp:nvSpPr>
        <dsp:cNvPr id="0" name=""/>
        <dsp:cNvSpPr/>
      </dsp:nvSpPr>
      <dsp:spPr>
        <a:xfrm>
          <a:off x="3967640" y="2441318"/>
          <a:ext cx="2052228" cy="1775503"/>
        </a:xfrm>
        <a:prstGeom prst="up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C4F1FB7-E8FF-42E0-BA1D-47D117D213F3}">
      <dsp:nvSpPr>
        <dsp:cNvPr id="0" name=""/>
        <dsp:cNvSpPr/>
      </dsp:nvSpPr>
      <dsp:spPr>
        <a:xfrm>
          <a:off x="160040" y="2854579"/>
          <a:ext cx="3665202" cy="1350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/>
            <a:t>Protection of SOM against microbial decomposition by forming aggregates</a:t>
          </a:r>
          <a:endParaRPr lang="zh-CN" altLang="en-US" sz="2400" b="0" kern="1200" dirty="0"/>
        </a:p>
      </dsp:txBody>
      <dsp:txXfrm>
        <a:off x="160040" y="2854579"/>
        <a:ext cx="3665202" cy="13505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399FF-3C13-481F-B0DA-518BC122A883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3B805-6515-415A-A507-7B1A8B68F6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99908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3B805-6515-415A-A507-7B1A8B68F60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3B805-6515-415A-A507-7B1A8B68F608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AF01-3765-47A2-B92F-8FBD71C98DC9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E48B-5495-455F-ACB0-C88A6B2B86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3708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AF01-3765-47A2-B92F-8FBD71C98DC9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E48B-5495-455F-ACB0-C88A6B2B86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42674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AF01-3765-47A2-B92F-8FBD71C98DC9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E48B-5495-455F-ACB0-C88A6B2B86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23469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AF01-3765-47A2-B92F-8FBD71C98DC9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E48B-5495-455F-ACB0-C88A6B2B86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8093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AF01-3765-47A2-B92F-8FBD71C98DC9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E48B-5495-455F-ACB0-C88A6B2B86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7289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AF01-3765-47A2-B92F-8FBD71C98DC9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E48B-5495-455F-ACB0-C88A6B2B86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36948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AF01-3765-47A2-B92F-8FBD71C98DC9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E48B-5495-455F-ACB0-C88A6B2B86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3637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AF01-3765-47A2-B92F-8FBD71C98DC9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E48B-5495-455F-ACB0-C88A6B2B86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2848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AF01-3765-47A2-B92F-8FBD71C98DC9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E48B-5495-455F-ACB0-C88A6B2B86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56768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AF01-3765-47A2-B92F-8FBD71C98DC9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E48B-5495-455F-ACB0-C88A6B2B86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5640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AF01-3765-47A2-B92F-8FBD71C98DC9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EE48B-5495-455F-ACB0-C88A6B2B86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1977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9AF01-3765-47A2-B92F-8FBD71C98DC9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EE48B-5495-455F-ACB0-C88A6B2B86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7354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mailto:l.l.wei@hot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1000108"/>
            <a:ext cx="9144000" cy="48577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3528" y="1700808"/>
            <a:ext cx="8640960" cy="1470025"/>
          </a:xfrm>
        </p:spPr>
        <p:txBody>
          <a:bodyPr>
            <a:normAutofit fontScale="90000"/>
          </a:bodyPr>
          <a:lstStyle/>
          <a:p>
            <a:r>
              <a:rPr lang="en-US" altLang="zh-CN" b="1" dirty="0">
                <a:solidFill>
                  <a:schemeClr val="accent6"/>
                </a:solidFill>
              </a:rPr>
              <a:t>Do </a:t>
            </a:r>
            <a:r>
              <a:rPr lang="en-US" altLang="zh-CN" b="1" dirty="0" err="1">
                <a:solidFill>
                  <a:schemeClr val="accent6"/>
                </a:solidFill>
              </a:rPr>
              <a:t>Arbuscular</a:t>
            </a:r>
            <a:r>
              <a:rPr lang="en-US" altLang="zh-CN" b="1" dirty="0">
                <a:solidFill>
                  <a:schemeClr val="accent6"/>
                </a:solidFill>
              </a:rPr>
              <a:t> </a:t>
            </a:r>
            <a:r>
              <a:rPr lang="en-US" altLang="zh-CN" b="1" dirty="0" err="1">
                <a:solidFill>
                  <a:schemeClr val="accent6"/>
                </a:solidFill>
              </a:rPr>
              <a:t>mycrorhizal</a:t>
            </a:r>
            <a:r>
              <a:rPr lang="en-US" altLang="zh-CN" b="1" dirty="0">
                <a:solidFill>
                  <a:schemeClr val="accent6"/>
                </a:solidFill>
              </a:rPr>
              <a:t> fungi stimulate or retard the decomposition of organic residue in soils?</a:t>
            </a:r>
            <a:endParaRPr lang="zh-CN" altLang="en-US" b="1" dirty="0">
              <a:solidFill>
                <a:schemeClr val="accent6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2976" y="3857628"/>
            <a:ext cx="6829428" cy="1345704"/>
          </a:xfrm>
        </p:spPr>
        <p:txBody>
          <a:bodyPr>
            <a:noAutofit/>
          </a:bodyPr>
          <a:lstStyle/>
          <a:p>
            <a:r>
              <a:rPr lang="en-US" altLang="zh-CN" sz="2800" b="1" dirty="0" err="1" smtClean="0">
                <a:solidFill>
                  <a:schemeClr val="bg1"/>
                </a:solidFill>
                <a:ea typeface="华文隶书" pitchFamily="2" charset="-122"/>
              </a:rPr>
              <a:t>Lili</a:t>
            </a:r>
            <a:r>
              <a:rPr lang="en-US" altLang="zh-CN" sz="2800" b="1" dirty="0" smtClean="0">
                <a:solidFill>
                  <a:schemeClr val="bg1"/>
                </a:solidFill>
                <a:ea typeface="华文隶书" pitchFamily="2" charset="-122"/>
              </a:rPr>
              <a:t> Wei</a:t>
            </a:r>
          </a:p>
          <a:p>
            <a:r>
              <a:rPr lang="en-US" altLang="zh-CN" sz="2800" dirty="0" smtClean="0">
                <a:solidFill>
                  <a:schemeClr val="bg1"/>
                </a:solidFill>
                <a:ea typeface="华文隶书" pitchFamily="2" charset="-122"/>
              </a:rPr>
              <a:t>Institute of Urban Environment,</a:t>
            </a:r>
          </a:p>
          <a:p>
            <a:r>
              <a:rPr lang="en-US" altLang="zh-CN" sz="2800" dirty="0" smtClean="0">
                <a:solidFill>
                  <a:schemeClr val="bg1"/>
                </a:solidFill>
                <a:ea typeface="华文隶书" pitchFamily="2" charset="-122"/>
              </a:rPr>
              <a:t>Chinese Academy of Science, Xiamen, China</a:t>
            </a:r>
          </a:p>
          <a:p>
            <a:endParaRPr lang="en-US" altLang="zh-CN" sz="2800" dirty="0" smtClean="0">
              <a:solidFill>
                <a:schemeClr val="bg1"/>
              </a:solidFill>
              <a:ea typeface="华文隶书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1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b="1" dirty="0" smtClean="0">
                <a:solidFill>
                  <a:schemeClr val="tx2"/>
                </a:solidFill>
              </a:rPr>
              <a:t>Outline</a:t>
            </a:r>
            <a:endParaRPr lang="zh-CN" altLang="en-US" b="1" dirty="0">
              <a:solidFill>
                <a:schemeClr val="tx2"/>
              </a:solidFill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28367" y="1500174"/>
            <a:ext cx="4215633" cy="3160001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 w="38100" cmpd="sng"/>
          <a:effectLst>
            <a:outerShdw blurRad="50800" dist="38100" dir="5400000" algn="t" rotWithShape="0">
              <a:schemeClr val="tx2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357158" y="2000240"/>
            <a:ext cx="457203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Bef>
                <a:spcPts val="1200"/>
              </a:spcBef>
              <a:spcAft>
                <a:spcPts val="1200"/>
              </a:spcAft>
              <a:buSzPct val="100000"/>
              <a:buFont typeface="+mj-lt"/>
              <a:buAutoNum type="romanUcPeriod"/>
            </a:pPr>
            <a:r>
              <a:rPr lang="en-US" altLang="zh-CN" sz="28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Why AMF important in carbon cycling</a:t>
            </a:r>
          </a:p>
          <a:p>
            <a:pPr marL="571500" indent="-571500">
              <a:spcBef>
                <a:spcPts val="1200"/>
              </a:spcBef>
              <a:spcAft>
                <a:spcPts val="1200"/>
              </a:spcAft>
              <a:buSzPct val="100000"/>
              <a:buFont typeface="+mj-lt"/>
              <a:buAutoNum type="romanUcPeriod"/>
            </a:pPr>
            <a:r>
              <a:rPr lang="en-US" altLang="zh-CN" sz="28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The role of AMF in SOM decomposition</a:t>
            </a:r>
          </a:p>
          <a:p>
            <a:pPr marL="571500" indent="-571500">
              <a:spcBef>
                <a:spcPts val="1200"/>
              </a:spcBef>
              <a:spcAft>
                <a:spcPts val="1200"/>
              </a:spcAft>
              <a:buSzPct val="100000"/>
              <a:buFont typeface="+mj-lt"/>
              <a:buAutoNum type="romanUcPeriod"/>
            </a:pPr>
            <a:r>
              <a:rPr lang="en-US" altLang="zh-CN" sz="28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Open questions</a:t>
            </a:r>
          </a:p>
          <a:p>
            <a:pPr marL="571500" indent="-571500">
              <a:spcBef>
                <a:spcPts val="1200"/>
              </a:spcBef>
              <a:spcAft>
                <a:spcPts val="1200"/>
              </a:spcAft>
              <a:buSzPct val="100000"/>
              <a:buFont typeface="+mj-lt"/>
              <a:buAutoNum type="romanUcPeriod"/>
            </a:pPr>
            <a:r>
              <a:rPr lang="en-US" altLang="zh-CN" sz="28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Conceptual hypothesis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 smtClean="0">
                <a:solidFill>
                  <a:srgbClr val="0070C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I. Why AMF important in carbon cycling</a:t>
            </a:r>
            <a:endParaRPr lang="zh-CN" altLang="en-US" b="1" dirty="0">
              <a:solidFill>
                <a:srgbClr val="0070C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429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9535" y="3570263"/>
            <a:ext cx="6554115" cy="3029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68951" cy="706090"/>
          </a:xfrm>
        </p:spPr>
        <p:txBody>
          <a:bodyPr>
            <a:normAutofit/>
          </a:bodyPr>
          <a:lstStyle/>
          <a:p>
            <a:pPr algn="l"/>
            <a:r>
              <a:rPr lang="en-US" altLang="zh-CN" sz="3200" b="1" dirty="0" smtClean="0">
                <a:solidFill>
                  <a:srgbClr val="0070C0"/>
                </a:solidFill>
              </a:rPr>
              <a:t>1. The </a:t>
            </a:r>
            <a:r>
              <a:rPr lang="en-US" altLang="zh-CN" sz="3200" b="1" dirty="0">
                <a:solidFill>
                  <a:srgbClr val="0070C0"/>
                </a:solidFill>
              </a:rPr>
              <a:t>most widespread plant </a:t>
            </a:r>
            <a:r>
              <a:rPr lang="en-US" altLang="zh-CN" sz="3200" b="1" dirty="0" err="1" smtClean="0">
                <a:solidFill>
                  <a:srgbClr val="0070C0"/>
                </a:solidFill>
              </a:rPr>
              <a:t>symbionts</a:t>
            </a:r>
            <a:endParaRPr lang="zh-CN" altLang="en-US" sz="3200" b="1" dirty="0">
              <a:solidFill>
                <a:srgbClr val="0070C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37618" y="6488668"/>
            <a:ext cx="2706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altLang="zh-CN" dirty="0" smtClean="0"/>
              <a:t>van </a:t>
            </a:r>
            <a:r>
              <a:rPr lang="nl-NL" altLang="zh-CN" dirty="0"/>
              <a:t>der Heijden et al. </a:t>
            </a:r>
            <a:r>
              <a:rPr lang="nl-NL" altLang="zh-CN" dirty="0" smtClean="0"/>
              <a:t>2015</a:t>
            </a:r>
            <a:endParaRPr lang="zh-CN" alt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412776"/>
            <a:ext cx="3194258" cy="1970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54088" y="1197750"/>
            <a:ext cx="2449103" cy="23083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dirty="0" err="1"/>
              <a:t>Arbuscular</a:t>
            </a:r>
            <a:r>
              <a:rPr lang="en-US" altLang="zh-CN" sz="2400" b="1" dirty="0"/>
              <a:t> </a:t>
            </a:r>
            <a:r>
              <a:rPr lang="en-US" altLang="zh-CN" sz="2400" b="1" dirty="0" err="1"/>
              <a:t>mycorrhizal</a:t>
            </a:r>
            <a:r>
              <a:rPr lang="en-US" altLang="zh-CN" sz="2400" b="1" dirty="0"/>
              <a:t> fungi (AMF) </a:t>
            </a:r>
            <a:r>
              <a:rPr lang="en-US" altLang="zh-CN" sz="2400" dirty="0"/>
              <a:t>are a group of obligate </a:t>
            </a:r>
            <a:r>
              <a:rPr lang="en-US" altLang="zh-CN" sz="2400" dirty="0" err="1"/>
              <a:t>biotrophic</a:t>
            </a:r>
            <a:r>
              <a:rPr lang="en-US" altLang="zh-CN" sz="2400" dirty="0"/>
              <a:t> plant </a:t>
            </a:r>
            <a:r>
              <a:rPr lang="en-US" altLang="zh-CN" sz="2400" dirty="0" err="1"/>
              <a:t>symbionts</a:t>
            </a:r>
            <a:r>
              <a:rPr lang="en-US" altLang="zh-CN" sz="2400" dirty="0"/>
              <a:t> </a:t>
            </a:r>
            <a:r>
              <a:rPr lang="en-US" altLang="zh-CN" sz="2400" dirty="0" smtClean="0"/>
              <a:t>.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93241" y="4266366"/>
            <a:ext cx="1772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&gt; 80% land plant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3174" y="1071546"/>
            <a:ext cx="28575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直接连接符 10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  <a:ln w="38100" cmpd="sng"/>
          <a:effectLst>
            <a:outerShdw blurRad="50800" dist="38100" dir="5400000" algn="t" rotWithShape="0">
              <a:schemeClr val="tx2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1469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072198" y="6357958"/>
            <a:ext cx="2875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Based on Liu  et al. 2015 </a:t>
            </a:r>
            <a:endParaRPr lang="zh-CN" altLang="en-US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179512" y="188640"/>
            <a:ext cx="3581252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200" b="1" dirty="0" smtClean="0">
                <a:solidFill>
                  <a:srgbClr val="0070C0"/>
                </a:solidFill>
              </a:rPr>
              <a:t>2. Many functions</a:t>
            </a:r>
            <a:endParaRPr lang="zh-CN" altLang="en-US" sz="3200" b="1" dirty="0">
              <a:solidFill>
                <a:srgbClr val="0070C0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14282" y="1214422"/>
            <a:ext cx="8325024" cy="5461575"/>
            <a:chOff x="214282" y="1214422"/>
            <a:chExt cx="8325024" cy="5461575"/>
          </a:xfrm>
        </p:grpSpPr>
        <p:sp>
          <p:nvSpPr>
            <p:cNvPr id="11" name="椭圆 10"/>
            <p:cNvSpPr/>
            <p:nvPr/>
          </p:nvSpPr>
          <p:spPr>
            <a:xfrm>
              <a:off x="214282" y="3429000"/>
              <a:ext cx="2639813" cy="12572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2000" b="1" dirty="0"/>
                <a:t>Protection against root pathogens </a:t>
              </a:r>
              <a:endParaRPr lang="zh-CN" altLang="en-US" sz="2000" b="1" dirty="0"/>
            </a:p>
          </p:txBody>
        </p:sp>
        <p:sp>
          <p:nvSpPr>
            <p:cNvPr id="19" name="椭圆 18"/>
            <p:cNvSpPr>
              <a:spLocks noChangeAspect="1"/>
            </p:cNvSpPr>
            <p:nvPr/>
          </p:nvSpPr>
          <p:spPr>
            <a:xfrm>
              <a:off x="5214942" y="5214950"/>
              <a:ext cx="2280798" cy="108627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2000" b="1" dirty="0" smtClean="0"/>
                <a:t>Carbon cycling</a:t>
              </a:r>
              <a:endParaRPr lang="zh-CN" altLang="en-US" sz="2000" b="1" dirty="0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928662" y="1214422"/>
              <a:ext cx="7610644" cy="5461575"/>
              <a:chOff x="941313" y="976717"/>
              <a:chExt cx="7610644" cy="5461575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4427984" y="976717"/>
                <a:ext cx="0" cy="5461575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" name="组合 26"/>
              <p:cNvGrpSpPr/>
              <p:nvPr/>
            </p:nvGrpSpPr>
            <p:grpSpPr>
              <a:xfrm>
                <a:off x="941313" y="1052736"/>
                <a:ext cx="7610644" cy="4982329"/>
                <a:chOff x="941313" y="1052736"/>
                <a:chExt cx="7610644" cy="4982329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>
                  <a:off x="5148064" y="1052736"/>
                  <a:ext cx="295003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000" b="1" dirty="0" smtClean="0"/>
                    <a:t>Ecosystem-scale functions</a:t>
                  </a:r>
                  <a:endParaRPr lang="zh-CN" altLang="en-US" sz="2000" b="1" dirty="0"/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1187624" y="1052736"/>
                  <a:ext cx="257314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000" b="1" dirty="0" smtClean="0"/>
                    <a:t>Benefits to plant hosts</a:t>
                  </a:r>
                  <a:endParaRPr lang="zh-CN" altLang="en-US" sz="2400" b="1" dirty="0"/>
                </a:p>
              </p:txBody>
            </p:sp>
            <p:sp>
              <p:nvSpPr>
                <p:cNvPr id="2" name="右箭头 1"/>
                <p:cNvSpPr/>
                <p:nvPr/>
              </p:nvSpPr>
              <p:spPr>
                <a:xfrm>
                  <a:off x="4031940" y="1252791"/>
                  <a:ext cx="792088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" name="椭圆 2"/>
                <p:cNvSpPr/>
                <p:nvPr/>
              </p:nvSpPr>
              <p:spPr>
                <a:xfrm>
                  <a:off x="941313" y="1756255"/>
                  <a:ext cx="2639813" cy="125726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r>
                    <a:rPr lang="en-US" altLang="en-US" sz="2000" b="1" dirty="0"/>
                    <a:t>Enhancing plant nutrient uptake </a:t>
                  </a:r>
                  <a:endParaRPr lang="zh-CN" altLang="en-US" sz="2000" b="1" dirty="0"/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949315" y="4777805"/>
                  <a:ext cx="2639813" cy="125726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r>
                    <a:rPr lang="en-US" altLang="zh-CN" sz="2000" b="1" dirty="0"/>
                    <a:t>Improving plant abiotic stress resistance</a:t>
                  </a:r>
                  <a:endParaRPr lang="zh-CN" altLang="en-US" sz="2000" b="1" dirty="0"/>
                </a:p>
              </p:txBody>
            </p:sp>
            <p:sp>
              <p:nvSpPr>
                <p:cNvPr id="13" name="椭圆 12"/>
                <p:cNvSpPr>
                  <a:spLocks noChangeAspect="1"/>
                </p:cNvSpPr>
                <p:nvPr/>
              </p:nvSpPr>
              <p:spPr>
                <a:xfrm>
                  <a:off x="5004049" y="1475995"/>
                  <a:ext cx="2280798" cy="1086272"/>
                </a:xfrm>
                <a:prstGeom prst="ellipse">
                  <a:avLst/>
                </a:prstGeom>
                <a:solidFill>
                  <a:srgbClr val="007A37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r>
                    <a:rPr lang="en-US" altLang="zh-CN" sz="2000" b="1" dirty="0"/>
                    <a:t>Plant community structure</a:t>
                  </a:r>
                  <a:endParaRPr lang="zh-CN" altLang="en-US" sz="2000" b="1" dirty="0"/>
                </a:p>
              </p:txBody>
            </p:sp>
            <p:sp>
              <p:nvSpPr>
                <p:cNvPr id="14" name="椭圆 13"/>
                <p:cNvSpPr>
                  <a:spLocks noChangeAspect="1"/>
                </p:cNvSpPr>
                <p:nvPr/>
              </p:nvSpPr>
              <p:spPr>
                <a:xfrm>
                  <a:off x="6181528" y="2620998"/>
                  <a:ext cx="2280798" cy="1086272"/>
                </a:xfrm>
                <a:prstGeom prst="ellipse">
                  <a:avLst/>
                </a:prstGeom>
                <a:solidFill>
                  <a:srgbClr val="007A37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r>
                    <a:rPr lang="en-US" altLang="zh-CN" sz="2000" b="1" dirty="0" smtClean="0"/>
                    <a:t>Soil microbial structure</a:t>
                  </a:r>
                  <a:endParaRPr lang="zh-CN" altLang="en-US" sz="2000" b="1" dirty="0"/>
                </a:p>
              </p:txBody>
            </p:sp>
            <p:sp>
              <p:nvSpPr>
                <p:cNvPr id="15" name="椭圆 14"/>
                <p:cNvSpPr>
                  <a:spLocks noChangeAspect="1"/>
                </p:cNvSpPr>
                <p:nvPr/>
              </p:nvSpPr>
              <p:spPr>
                <a:xfrm>
                  <a:off x="6271159" y="3888605"/>
                  <a:ext cx="2280798" cy="1086272"/>
                </a:xfrm>
                <a:prstGeom prst="ellipse">
                  <a:avLst/>
                </a:prstGeom>
                <a:solidFill>
                  <a:srgbClr val="007A37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r>
                    <a:rPr lang="en-US" altLang="zh-CN" sz="2000" b="1" dirty="0" smtClean="0"/>
                    <a:t>Soil stability</a:t>
                  </a:r>
                  <a:endParaRPr lang="zh-CN" altLang="en-US" sz="2000" b="1" dirty="0"/>
                </a:p>
              </p:txBody>
            </p:sp>
            <p:sp>
              <p:nvSpPr>
                <p:cNvPr id="5" name="椭圆 4"/>
                <p:cNvSpPr/>
                <p:nvPr/>
              </p:nvSpPr>
              <p:spPr>
                <a:xfrm>
                  <a:off x="3527884" y="3013515"/>
                  <a:ext cx="1800200" cy="18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3200" b="1" dirty="0" smtClean="0"/>
                    <a:t>AMF</a:t>
                  </a:r>
                  <a:endParaRPr lang="zh-CN" altLang="en-US" sz="3200" b="1" dirty="0"/>
                </a:p>
              </p:txBody>
            </p:sp>
            <p:sp>
              <p:nvSpPr>
                <p:cNvPr id="8" name="右箭头 7"/>
                <p:cNvSpPr/>
                <p:nvPr/>
              </p:nvSpPr>
              <p:spPr>
                <a:xfrm rot="19019977">
                  <a:off x="4913974" y="2653525"/>
                  <a:ext cx="576064" cy="432048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右箭头 19"/>
                <p:cNvSpPr/>
                <p:nvPr/>
              </p:nvSpPr>
              <p:spPr>
                <a:xfrm rot="19832574">
                  <a:off x="5422167" y="3254687"/>
                  <a:ext cx="576064" cy="432048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右箭头 20"/>
                <p:cNvSpPr/>
                <p:nvPr/>
              </p:nvSpPr>
              <p:spPr>
                <a:xfrm rot="1745044">
                  <a:off x="5455688" y="4026385"/>
                  <a:ext cx="576064" cy="432048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右箭头 21"/>
                <p:cNvSpPr/>
                <p:nvPr/>
              </p:nvSpPr>
              <p:spPr>
                <a:xfrm rot="2700028">
                  <a:off x="4880419" y="4772428"/>
                  <a:ext cx="576064" cy="432048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右箭头 22"/>
                <p:cNvSpPr/>
                <p:nvPr/>
              </p:nvSpPr>
              <p:spPr>
                <a:xfrm rot="13511683">
                  <a:off x="3272062" y="2745211"/>
                  <a:ext cx="576064" cy="432048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右箭头 23"/>
                <p:cNvSpPr/>
                <p:nvPr/>
              </p:nvSpPr>
              <p:spPr>
                <a:xfrm rot="10800000">
                  <a:off x="2835794" y="3611943"/>
                  <a:ext cx="576064" cy="432048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25" name="右箭头 24"/>
                <p:cNvSpPr/>
                <p:nvPr/>
              </p:nvSpPr>
              <p:spPr>
                <a:xfrm rot="7996245">
                  <a:off x="3174602" y="4530546"/>
                  <a:ext cx="576064" cy="432048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</p:grpSp>
      </p:grpSp>
      <p:cxnSp>
        <p:nvCxnSpPr>
          <p:cNvPr id="26" name="直接连接符 25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38100" cmpd="sng"/>
          <a:effectLst>
            <a:outerShdw blurRad="50800" dist="38100" dir="5400000" algn="t" rotWithShape="0">
              <a:schemeClr val="tx2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7764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14"/>
          <p:cNvSpPr>
            <a:spLocks noGrp="1"/>
          </p:cNvSpPr>
          <p:nvPr>
            <p:ph type="title"/>
          </p:nvPr>
        </p:nvSpPr>
        <p:spPr>
          <a:xfrm>
            <a:off x="142844" y="188640"/>
            <a:ext cx="9001156" cy="778098"/>
          </a:xfrm>
        </p:spPr>
        <p:txBody>
          <a:bodyPr>
            <a:noAutofit/>
          </a:bodyPr>
          <a:lstStyle/>
          <a:p>
            <a:pPr algn="l"/>
            <a:r>
              <a:rPr lang="en-US" altLang="zh-CN" sz="3200" b="1" dirty="0" smtClean="0">
                <a:solidFill>
                  <a:srgbClr val="0070C0"/>
                </a:solidFill>
              </a:rPr>
              <a:t>3. Growth and activities stimulated by elevated CO</a:t>
            </a:r>
            <a:r>
              <a:rPr lang="en-US" altLang="zh-CN" sz="3200" b="1" baseline="-25000" dirty="0" smtClean="0">
                <a:solidFill>
                  <a:srgbClr val="0070C0"/>
                </a:solidFill>
              </a:rPr>
              <a:t>2</a:t>
            </a:r>
            <a:endParaRPr lang="zh-CN" alt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5929322" y="6215082"/>
            <a:ext cx="2428892" cy="398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r>
              <a:rPr lang="en-GB" sz="1800" dirty="0" smtClean="0">
                <a:latin typeface="Arial" charset="0"/>
              </a:rPr>
              <a:t>Cheng et </a:t>
            </a:r>
            <a:r>
              <a:rPr lang="en-GB" sz="1800" dirty="0">
                <a:latin typeface="Arial" charset="0"/>
              </a:rPr>
              <a:t>al. </a:t>
            </a:r>
            <a:r>
              <a:rPr lang="en-GB" sz="1800" dirty="0" smtClean="0">
                <a:latin typeface="Arial" charset="0"/>
              </a:rPr>
              <a:t>2012</a:t>
            </a:r>
            <a:endParaRPr lang="en-GB" sz="1800" dirty="0">
              <a:latin typeface="Arial" charset="0"/>
            </a:endParaRPr>
          </a:p>
        </p:txBody>
      </p:sp>
      <p:grpSp>
        <p:nvGrpSpPr>
          <p:cNvPr id="4" name="组合 3"/>
          <p:cNvGrpSpPr>
            <a:grpSpLocks noChangeAspect="1"/>
          </p:cNvGrpSpPr>
          <p:nvPr/>
        </p:nvGrpSpPr>
        <p:grpSpPr>
          <a:xfrm>
            <a:off x="4929190" y="1071546"/>
            <a:ext cx="3811153" cy="4935971"/>
            <a:chOff x="6570029" y="1799707"/>
            <a:chExt cx="2119944" cy="2745623"/>
          </a:xfrm>
        </p:grpSpPr>
        <p:grpSp>
          <p:nvGrpSpPr>
            <p:cNvPr id="16" name="组合 15"/>
            <p:cNvGrpSpPr/>
            <p:nvPr/>
          </p:nvGrpSpPr>
          <p:grpSpPr>
            <a:xfrm>
              <a:off x="6570029" y="1799707"/>
              <a:ext cx="2119944" cy="2745623"/>
              <a:chOff x="6637369" y="2268890"/>
              <a:chExt cx="2119944" cy="2745623"/>
            </a:xfrm>
          </p:grpSpPr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>
              <a:xfrm>
                <a:off x="6637369" y="2268890"/>
                <a:ext cx="2119944" cy="2745623"/>
                <a:chOff x="6275241" y="1568931"/>
                <a:chExt cx="2304288" cy="2984373"/>
              </a:xfrm>
            </p:grpSpPr>
            <p:pic>
              <p:nvPicPr>
                <p:cNvPr id="3077" name="Picture 5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75241" y="1568931"/>
                  <a:ext cx="2204276" cy="1536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078" name="Picture 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75241" y="3105123"/>
                  <a:ext cx="2304288" cy="14481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13" name="矩形 12"/>
              <p:cNvSpPr/>
              <p:nvPr/>
            </p:nvSpPr>
            <p:spPr>
              <a:xfrm rot="692779">
                <a:off x="7669724" y="2944793"/>
                <a:ext cx="647132" cy="1712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/>
                  <a:t>ambient CO</a:t>
                </a:r>
                <a:r>
                  <a:rPr lang="en-US" altLang="zh-CN" sz="1400" baseline="-25000" dirty="0"/>
                  <a:t>2</a:t>
                </a:r>
                <a:endParaRPr lang="zh-CN" altLang="en-US" sz="1400" baseline="-25000" dirty="0"/>
              </a:p>
            </p:txBody>
          </p:sp>
          <p:sp>
            <p:nvSpPr>
              <p:cNvPr id="14" name="矩形 13"/>
              <p:cNvSpPr/>
              <p:nvPr/>
            </p:nvSpPr>
            <p:spPr>
              <a:xfrm rot="611541">
                <a:off x="7875975" y="2494385"/>
                <a:ext cx="626628" cy="1712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dirty="0"/>
                  <a:t>elevated CO</a:t>
                </a:r>
                <a:r>
                  <a:rPr lang="en-US" altLang="zh-CN" sz="1400" baseline="-25000" dirty="0"/>
                  <a:t>2</a:t>
                </a:r>
                <a:endParaRPr lang="zh-CN" altLang="en-US" sz="1400" baseline="-25000" dirty="0"/>
              </a:p>
            </p:txBody>
          </p:sp>
        </p:grpSp>
        <p:sp>
          <p:nvSpPr>
            <p:cNvPr id="2" name="矩形 1"/>
            <p:cNvSpPr/>
            <p:nvPr/>
          </p:nvSpPr>
          <p:spPr>
            <a:xfrm>
              <a:off x="6948264" y="1799707"/>
              <a:ext cx="144016" cy="1137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38100" cmpd="sng"/>
          <a:effectLst>
            <a:outerShdw blurRad="50800" dist="38100" dir="5400000" algn="t" rotWithShape="0">
              <a:schemeClr val="tx2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428596" y="5715016"/>
            <a:ext cx="42862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aseline="30000" dirty="0" smtClean="0"/>
              <a:t>13</a:t>
            </a:r>
            <a:r>
              <a:rPr lang="en-GB" sz="2000" dirty="0" smtClean="0"/>
              <a:t>C enrichment in the AMF signatures 16:1</a:t>
            </a:r>
            <a:r>
              <a:rPr lang="el-GR" sz="2000" dirty="0" smtClean="0"/>
              <a:t>ω5 </a:t>
            </a:r>
            <a:r>
              <a:rPr lang="en-GB" sz="2000" dirty="0" smtClean="0"/>
              <a:t>determined in rhizosphere soil</a:t>
            </a:r>
          </a:p>
          <a:p>
            <a:r>
              <a:rPr lang="en-GB" sz="2000" dirty="0" smtClean="0"/>
              <a:t>(</a:t>
            </a:r>
            <a:r>
              <a:rPr lang="en-GB" altLang="zh-CN" sz="2000" dirty="0" err="1" smtClean="0"/>
              <a:t>Drigo</a:t>
            </a:r>
            <a:r>
              <a:rPr lang="en-GB" altLang="zh-CN" sz="2000" dirty="0" smtClean="0"/>
              <a:t> et al. 2010</a:t>
            </a:r>
            <a:r>
              <a:rPr lang="en-GB" sz="2000" dirty="0" smtClean="0"/>
              <a:t>)</a:t>
            </a:r>
          </a:p>
          <a:p>
            <a:endParaRPr lang="zh-CN" alt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071546"/>
            <a:ext cx="4434078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68552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224136"/>
          </a:xfrm>
        </p:spPr>
        <p:txBody>
          <a:bodyPr>
            <a:noAutofit/>
          </a:bodyPr>
          <a:lstStyle/>
          <a:p>
            <a:pPr algn="l"/>
            <a:r>
              <a:rPr lang="en-US" altLang="zh-CN" sz="3600" b="1" dirty="0" smtClean="0">
                <a:solidFill>
                  <a:srgbClr val="0070C0"/>
                </a:solidFill>
              </a:rPr>
              <a:t>II. The role of AMF in SOM decomposition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42976" y="1785926"/>
            <a:ext cx="6840760" cy="4438760"/>
            <a:chOff x="1115616" y="1052736"/>
            <a:chExt cx="6840760" cy="4064000"/>
          </a:xfrm>
        </p:grpSpPr>
        <p:graphicFrame>
          <p:nvGraphicFramePr>
            <p:cNvPr id="5" name="图示 4"/>
            <p:cNvGraphicFramePr/>
            <p:nvPr>
              <p:extLst>
                <p:ext uri="{D42A27DB-BD31-4B8C-83A1-F6EECF244321}">
                  <p14:modId xmlns:p14="http://schemas.microsoft.com/office/powerpoint/2010/main" xmlns="" val="196873225"/>
                </p:ext>
              </p:extLst>
            </p:nvPr>
          </p:nvGraphicFramePr>
          <p:xfrm>
            <a:off x="1115616" y="1052736"/>
            <a:ext cx="6840760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" name="矩形 5"/>
            <p:cNvSpPr/>
            <p:nvPr/>
          </p:nvSpPr>
          <p:spPr>
            <a:xfrm rot="21296387">
              <a:off x="2274769" y="2818085"/>
              <a:ext cx="443308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3200" b="1" dirty="0" smtClean="0">
                  <a:solidFill>
                    <a:schemeClr val="accent6">
                      <a:lumMod val="75000"/>
                    </a:schemeClr>
                  </a:solidFill>
                </a:rPr>
                <a:t>Soil </a:t>
              </a:r>
              <a:r>
                <a:rPr lang="en-US" altLang="zh-CN" sz="3200" b="1" dirty="0">
                  <a:solidFill>
                    <a:schemeClr val="accent6">
                      <a:lumMod val="75000"/>
                    </a:schemeClr>
                  </a:solidFill>
                </a:rPr>
                <a:t>organic matter (SOM) </a:t>
              </a:r>
              <a:endParaRPr lang="zh-CN" altLang="en-US" sz="32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7236296" y="2996952"/>
            <a:ext cx="132440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？</a:t>
            </a:r>
            <a:endParaRPr lang="zh-CN" altLang="en-US" sz="8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 w="38100" cmpd="sng"/>
          <a:effectLst>
            <a:outerShdw blurRad="50800" dist="38100" dir="5400000" algn="t" rotWithShape="0">
              <a:schemeClr val="tx2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9164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  <a:ln w="38100" cmpd="sng"/>
          <a:effectLst>
            <a:outerShdw blurRad="50800" dist="38100" dir="5400000" algn="t" rotWithShape="0">
              <a:schemeClr val="tx2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>
            <a:grpSpLocks noChangeAspect="1"/>
          </p:cNvGrpSpPr>
          <p:nvPr/>
        </p:nvGrpSpPr>
        <p:grpSpPr>
          <a:xfrm>
            <a:off x="5621961" y="25209"/>
            <a:ext cx="3522040" cy="6832791"/>
            <a:chOff x="2351103" y="1052736"/>
            <a:chExt cx="2800350" cy="5797832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rightnessContrast bright="-12000" contrast="-1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351103" y="1052736"/>
              <a:ext cx="2800350" cy="57978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</p:pic>
        <p:sp>
          <p:nvSpPr>
            <p:cNvPr id="5" name="矩形 4"/>
            <p:cNvSpPr/>
            <p:nvPr/>
          </p:nvSpPr>
          <p:spPr>
            <a:xfrm>
              <a:off x="3163482" y="1334412"/>
              <a:ext cx="550733" cy="3133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 smtClean="0">
                  <a:solidFill>
                    <a:srgbClr val="FF0000"/>
                  </a:solidFill>
                </a:rPr>
                <a:t>AMF</a:t>
              </a:r>
              <a:endParaRPr lang="en-US" altLang="zh-CN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14290"/>
            <a:ext cx="5662818" cy="706090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CN" sz="3200" b="1" dirty="0" smtClean="0">
                <a:solidFill>
                  <a:srgbClr val="0070C0"/>
                </a:solidFill>
              </a:rPr>
              <a:t>1. Contribution to soil aggregation</a:t>
            </a:r>
            <a:endParaRPr lang="zh-CN" altLang="en-US" sz="3200" b="1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0034" y="4786322"/>
            <a:ext cx="4392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err="1"/>
              <a:t>Microaggregate</a:t>
            </a:r>
            <a:r>
              <a:rPr lang="en-US" altLang="zh-CN" sz="2400" b="1" dirty="0"/>
              <a:t> forming (20–250 µm in diameter</a:t>
            </a:r>
            <a:r>
              <a:rPr lang="en-US" altLang="zh-CN" sz="2400" b="1" dirty="0" smtClean="0"/>
              <a:t>)</a:t>
            </a:r>
            <a:endParaRPr lang="en-US" altLang="zh-CN" sz="2400" b="1" dirty="0"/>
          </a:p>
          <a:p>
            <a:r>
              <a:rPr lang="en-US" altLang="zh-CN" sz="2400" dirty="0" smtClean="0"/>
              <a:t>(</a:t>
            </a:r>
            <a:r>
              <a:rPr lang="en-US" altLang="zh-CN" sz="2400" dirty="0"/>
              <a:t>Miller &amp; </a:t>
            </a:r>
            <a:r>
              <a:rPr lang="en-US" altLang="zh-CN" sz="2400" dirty="0" err="1"/>
              <a:t>Jastrow</a:t>
            </a:r>
            <a:r>
              <a:rPr lang="en-US" altLang="zh-CN" sz="2400" dirty="0"/>
              <a:t> 2000).</a:t>
            </a:r>
          </a:p>
          <a:p>
            <a:endParaRPr lang="en-US" altLang="zh-CN" sz="2400" dirty="0" smtClean="0"/>
          </a:p>
        </p:txBody>
      </p:sp>
      <p:sp>
        <p:nvSpPr>
          <p:cNvPr id="10" name="矩形 9"/>
          <p:cNvSpPr/>
          <p:nvPr/>
        </p:nvSpPr>
        <p:spPr>
          <a:xfrm>
            <a:off x="500034" y="1928802"/>
            <a:ext cx="44644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err="1" smtClean="0"/>
              <a:t>Macroaggregate</a:t>
            </a:r>
            <a:r>
              <a:rPr lang="en-US" altLang="zh-CN" sz="2400" b="1" dirty="0" smtClean="0"/>
              <a:t> forming </a:t>
            </a:r>
            <a:r>
              <a:rPr lang="en-US" altLang="zh-CN" sz="2400" b="1" dirty="0"/>
              <a:t>(250-2500 µm in diameter): </a:t>
            </a:r>
            <a:endParaRPr lang="en-US" altLang="zh-CN" sz="2400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altLang="zh-CN" sz="2400" dirty="0" smtClean="0"/>
              <a:t>decomposable OM, </a:t>
            </a:r>
            <a:endParaRPr lang="en-US" altLang="zh-CN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altLang="zh-CN" sz="2400" dirty="0" smtClean="0"/>
              <a:t>small </a:t>
            </a:r>
            <a:r>
              <a:rPr lang="en-US" altLang="zh-CN" sz="2400" dirty="0"/>
              <a:t>diameter </a:t>
            </a:r>
            <a:r>
              <a:rPr lang="en-US" altLang="zh-CN" sz="2400" dirty="0" smtClean="0"/>
              <a:t>roots,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altLang="zh-CN" sz="2400" dirty="0" smtClean="0"/>
              <a:t>AM hyphae detritus,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altLang="zh-CN" sz="2400" dirty="0" err="1" smtClean="0"/>
              <a:t>glomalin</a:t>
            </a:r>
            <a:r>
              <a:rPr lang="en-US" altLang="zh-CN" sz="2400" dirty="0" smtClean="0"/>
              <a:t>-related soil protein (GRSP).</a:t>
            </a:r>
            <a:endParaRPr lang="en-US" altLang="zh-CN" sz="2400" dirty="0"/>
          </a:p>
        </p:txBody>
      </p:sp>
      <p:sp>
        <p:nvSpPr>
          <p:cNvPr id="20" name="矩形 19"/>
          <p:cNvSpPr/>
          <p:nvPr/>
        </p:nvSpPr>
        <p:spPr>
          <a:xfrm>
            <a:off x="6458649" y="0"/>
            <a:ext cx="2685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Based on Six </a:t>
            </a:r>
            <a:r>
              <a:rPr lang="fr-FR" altLang="zh-CN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et al. </a:t>
            </a:r>
            <a:r>
              <a:rPr lang="fr-FR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2000</a:t>
            </a:r>
            <a:endParaRPr lang="fr-FR" altLang="zh-CN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7158" y="1214422"/>
            <a:ext cx="43180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</a:rPr>
              <a:t> </a:t>
            </a:r>
            <a:r>
              <a:rPr lang="en-US" altLang="zh-CN" sz="2800" b="1" dirty="0" smtClean="0"/>
              <a:t>1.1 ‘Life </a:t>
            </a:r>
            <a:r>
              <a:rPr lang="en-US" altLang="zh-CN" sz="2800" b="1" dirty="0"/>
              <a:t>cycle</a:t>
            </a:r>
            <a:r>
              <a:rPr lang="en-US" altLang="zh-CN" sz="2800" b="1" dirty="0" smtClean="0"/>
              <a:t>’</a:t>
            </a:r>
            <a:endParaRPr lang="zh-CN" altLang="en-US" sz="2800" b="1" dirty="0"/>
          </a:p>
        </p:txBody>
      </p:sp>
      <p:cxnSp>
        <p:nvCxnSpPr>
          <p:cNvPr id="15" name="直接箭头连接符 14"/>
          <p:cNvCxnSpPr/>
          <p:nvPr/>
        </p:nvCxnSpPr>
        <p:spPr>
          <a:xfrm rot="10800000" flipV="1">
            <a:off x="6215074" y="714356"/>
            <a:ext cx="500066" cy="428628"/>
          </a:xfrm>
          <a:prstGeom prst="straightConnector1">
            <a:avLst/>
          </a:prstGeom>
          <a:ln w="34925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4651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00034" y="928670"/>
            <a:ext cx="3643338" cy="4572032"/>
            <a:chOff x="500034" y="928670"/>
            <a:chExt cx="3643338" cy="4572032"/>
          </a:xfrm>
        </p:grpSpPr>
        <p:sp>
          <p:nvSpPr>
            <p:cNvPr id="9" name="矩形 8"/>
            <p:cNvSpPr/>
            <p:nvPr/>
          </p:nvSpPr>
          <p:spPr>
            <a:xfrm>
              <a:off x="500034" y="928670"/>
              <a:ext cx="3500462" cy="45720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571472" y="1500174"/>
              <a:ext cx="3571900" cy="35394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Font typeface="Wingdings" pitchFamily="2" charset="2"/>
                <a:buChar char="Ø"/>
              </a:pPr>
              <a:r>
                <a:rPr lang="en-US" altLang="zh-CN" sz="2800" dirty="0" smtClean="0"/>
                <a:t> Production of </a:t>
              </a:r>
              <a:r>
                <a:rPr lang="en-US" altLang="zh-CN" sz="2800" dirty="0" err="1" smtClean="0"/>
                <a:t>glomalin</a:t>
              </a:r>
              <a:r>
                <a:rPr lang="en-US" altLang="zh-CN" sz="2800" dirty="0" smtClean="0"/>
                <a:t>-related </a:t>
              </a:r>
              <a:r>
                <a:rPr lang="en-US" altLang="zh-CN" sz="2800" dirty="0"/>
                <a:t>soil protein </a:t>
              </a:r>
              <a:r>
                <a:rPr lang="en-US" altLang="zh-CN" sz="2800" dirty="0" smtClean="0"/>
                <a:t>(GRSP)</a:t>
              </a:r>
            </a:p>
            <a:p>
              <a:endParaRPr lang="en-US" altLang="zh-CN" sz="2800" dirty="0" smtClean="0"/>
            </a:p>
            <a:p>
              <a:pPr>
                <a:buFont typeface="Wingdings" pitchFamily="2" charset="2"/>
                <a:buChar char="Ø"/>
              </a:pPr>
              <a:r>
                <a:rPr lang="en-US" altLang="zh-CN" sz="2800" dirty="0" smtClean="0"/>
                <a:t> Physical enmeshment of soil particles by extensive networks</a:t>
              </a:r>
            </a:p>
          </p:txBody>
        </p:sp>
      </p:grpSp>
      <p:sp>
        <p:nvSpPr>
          <p:cNvPr id="6" name="矩形 5"/>
          <p:cNvSpPr/>
          <p:nvPr/>
        </p:nvSpPr>
        <p:spPr>
          <a:xfrm>
            <a:off x="4857752" y="6215082"/>
            <a:ext cx="3857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Rillig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2004;  Lehmann &amp; </a:t>
            </a:r>
            <a:r>
              <a:rPr lang="en-US" altLang="zh-CN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Rillig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2015 </a:t>
            </a:r>
            <a:endParaRPr lang="en-US" altLang="zh-CN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6248" y="1857364"/>
            <a:ext cx="4496943" cy="2795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1807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8566" y="3358355"/>
            <a:ext cx="9110836" cy="2950841"/>
            <a:chOff x="8566" y="3140968"/>
            <a:chExt cx="9110836" cy="2950841"/>
          </a:xfrm>
        </p:grpSpPr>
        <p:grpSp>
          <p:nvGrpSpPr>
            <p:cNvPr id="15" name="组合 14"/>
            <p:cNvGrpSpPr/>
            <p:nvPr/>
          </p:nvGrpSpPr>
          <p:grpSpPr>
            <a:xfrm>
              <a:off x="6161889" y="3140968"/>
              <a:ext cx="2957513" cy="2917536"/>
              <a:chOff x="6161889" y="3140968"/>
              <a:chExt cx="2957513" cy="2917536"/>
            </a:xfrm>
          </p:grpSpPr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2">
                <a:lum bright="-22000" contrast="20000"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1889" y="3214910"/>
                <a:ext cx="2957513" cy="28435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4" name="矩形 13"/>
              <p:cNvSpPr/>
              <p:nvPr/>
            </p:nvSpPr>
            <p:spPr>
              <a:xfrm>
                <a:off x="6161889" y="3140968"/>
                <a:ext cx="210311" cy="1610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566" y="3221926"/>
              <a:ext cx="3286125" cy="2869883"/>
              <a:chOff x="-17811" y="3189760"/>
              <a:chExt cx="3286125" cy="2869883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lum bright="-22000" contrast="20000"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7811" y="3189760"/>
                <a:ext cx="3286125" cy="28698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" name="矩形 9"/>
              <p:cNvSpPr/>
              <p:nvPr/>
            </p:nvSpPr>
            <p:spPr>
              <a:xfrm>
                <a:off x="107504" y="3214910"/>
                <a:ext cx="144016" cy="1420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3232878" y="3182493"/>
              <a:ext cx="2988183" cy="2909316"/>
              <a:chOff x="3238598" y="3189758"/>
              <a:chExt cx="2988183" cy="2909316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lum bright="-22000" contrast="20000"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38598" y="3189758"/>
                <a:ext cx="2988183" cy="29093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2" name="矩形 11"/>
              <p:cNvSpPr/>
              <p:nvPr/>
            </p:nvSpPr>
            <p:spPr>
              <a:xfrm>
                <a:off x="3238598" y="3214910"/>
                <a:ext cx="181274" cy="1742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03757" y="1340768"/>
            <a:ext cx="6048672" cy="1445290"/>
          </a:xfrm>
          <a:noFill/>
          <a:ln w="2222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altLang="zh-CN" sz="2400" dirty="0" smtClean="0"/>
              <a:t>Diverse </a:t>
            </a:r>
            <a:r>
              <a:rPr lang="en-US" altLang="zh-CN" sz="2400" dirty="0"/>
              <a:t>management practices </a:t>
            </a:r>
            <a:r>
              <a:rPr lang="en-US" altLang="zh-CN" sz="2400" dirty="0" smtClean="0"/>
              <a:t>(burning</a:t>
            </a:r>
            <a:r>
              <a:rPr lang="en-US" altLang="zh-CN" sz="2400" dirty="0"/>
              <a:t>, N-fertilization and </a:t>
            </a:r>
            <a:r>
              <a:rPr lang="en-US" altLang="zh-CN" sz="2400" dirty="0" smtClean="0"/>
              <a:t>fungicide application)</a:t>
            </a:r>
          </a:p>
          <a:p>
            <a:r>
              <a:rPr lang="en-US" altLang="zh-CN" sz="2400" dirty="0" smtClean="0"/>
              <a:t>Multispecies </a:t>
            </a:r>
            <a:r>
              <a:rPr lang="en-US" altLang="zh-CN" sz="2400" dirty="0"/>
              <a:t>prairie </a:t>
            </a:r>
            <a:r>
              <a:rPr lang="en-US" altLang="zh-CN" sz="2400" dirty="0" smtClean="0"/>
              <a:t>communities</a:t>
            </a:r>
          </a:p>
        </p:txBody>
      </p:sp>
      <p:sp>
        <p:nvSpPr>
          <p:cNvPr id="4" name="矩形 3"/>
          <p:cNvSpPr/>
          <p:nvPr/>
        </p:nvSpPr>
        <p:spPr>
          <a:xfrm>
            <a:off x="6786578" y="6410604"/>
            <a:ext cx="22493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Wilson et al. 2009 </a:t>
            </a:r>
            <a:endParaRPr lang="zh-CN" altLang="en-US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323527" y="274638"/>
            <a:ext cx="8795875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800" b="1" dirty="0" smtClean="0">
                <a:latin typeface="+mn-lt"/>
              </a:rPr>
              <a:t>1.2 Ecosystem-scale observation</a:t>
            </a:r>
          </a:p>
        </p:txBody>
      </p:sp>
      <p:sp>
        <p:nvSpPr>
          <p:cNvPr id="8" name="下箭头 7"/>
          <p:cNvSpPr/>
          <p:nvPr/>
        </p:nvSpPr>
        <p:spPr>
          <a:xfrm>
            <a:off x="4429124" y="2786058"/>
            <a:ext cx="432048" cy="571504"/>
          </a:xfrm>
          <a:prstGeom prst="downArrow">
            <a:avLst/>
          </a:prstGeom>
          <a:solidFill>
            <a:schemeClr val="bg1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0030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24936" cy="850106"/>
          </a:xfrm>
        </p:spPr>
        <p:txBody>
          <a:bodyPr>
            <a:normAutofit/>
          </a:bodyPr>
          <a:lstStyle/>
          <a:p>
            <a:pPr algn="l"/>
            <a:r>
              <a:rPr lang="en-US" altLang="zh-CN" sz="2800" b="1" dirty="0" smtClean="0">
                <a:latin typeface="+mn-lt"/>
              </a:rPr>
              <a:t>1.3 Microcosm observation 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04248" y="6169625"/>
            <a:ext cx="1927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/>
              <a:t>Leifheit</a:t>
            </a:r>
            <a:r>
              <a:rPr lang="en-US" altLang="zh-CN" dirty="0" smtClean="0"/>
              <a:t> et al. 2015</a:t>
            </a:r>
            <a:endParaRPr lang="zh-CN" altLang="en-US" dirty="0"/>
          </a:p>
        </p:txBody>
      </p:sp>
      <p:grpSp>
        <p:nvGrpSpPr>
          <p:cNvPr id="14" name="组合 13"/>
          <p:cNvGrpSpPr/>
          <p:nvPr/>
        </p:nvGrpSpPr>
        <p:grpSpPr>
          <a:xfrm>
            <a:off x="642910" y="1071546"/>
            <a:ext cx="7603996" cy="5383894"/>
            <a:chOff x="642910" y="1071546"/>
            <a:chExt cx="7603996" cy="5383894"/>
          </a:xfrm>
        </p:grpSpPr>
        <p:grpSp>
          <p:nvGrpSpPr>
            <p:cNvPr id="8" name="组合 7"/>
            <p:cNvGrpSpPr>
              <a:grpSpLocks noChangeAspect="1"/>
            </p:cNvGrpSpPr>
            <p:nvPr/>
          </p:nvGrpSpPr>
          <p:grpSpPr>
            <a:xfrm>
              <a:off x="642910" y="1071546"/>
              <a:ext cx="2668876" cy="5383894"/>
              <a:chOff x="395535" y="1844823"/>
              <a:chExt cx="2080832" cy="4197641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408108" y="3861048"/>
                <a:ext cx="2055686" cy="2181416"/>
                <a:chOff x="408108" y="3861048"/>
                <a:chExt cx="2055686" cy="2181416"/>
              </a:xfrm>
            </p:grpSpPr>
            <p:pic>
              <p:nvPicPr>
                <p:cNvPr id="3076" name="Picture 4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108" y="3861048"/>
                  <a:ext cx="2055686" cy="21814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6" name="矩形 5"/>
                <p:cNvSpPr/>
                <p:nvPr/>
              </p:nvSpPr>
              <p:spPr>
                <a:xfrm>
                  <a:off x="971600" y="4026239"/>
                  <a:ext cx="144016" cy="19484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" name="组合 4"/>
              <p:cNvGrpSpPr/>
              <p:nvPr/>
            </p:nvGrpSpPr>
            <p:grpSpPr>
              <a:xfrm>
                <a:off x="395535" y="1844823"/>
                <a:ext cx="2080832" cy="2181416"/>
                <a:chOff x="395535" y="1844823"/>
                <a:chExt cx="2080832" cy="2181416"/>
              </a:xfrm>
            </p:grpSpPr>
            <p:pic>
              <p:nvPicPr>
                <p:cNvPr id="3075" name="Picture 3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535" y="1844823"/>
                  <a:ext cx="2080832" cy="21814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4" name="圆角矩形 3"/>
                <p:cNvSpPr/>
                <p:nvPr/>
              </p:nvSpPr>
              <p:spPr>
                <a:xfrm>
                  <a:off x="971600" y="1844823"/>
                  <a:ext cx="144016" cy="28803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9" name="矩形 8"/>
            <p:cNvSpPr/>
            <p:nvPr/>
          </p:nvSpPr>
          <p:spPr>
            <a:xfrm>
              <a:off x="3491880" y="4437112"/>
              <a:ext cx="4755026" cy="120032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en-US" altLang="zh-CN" sz="2400" b="1" dirty="0" smtClean="0"/>
                <a:t>Slowed </a:t>
              </a:r>
              <a:r>
                <a:rPr lang="en-US" altLang="zh-CN" sz="2400" b="1" dirty="0"/>
                <a:t>the decomposition of woody plant litter </a:t>
              </a:r>
              <a:endParaRPr lang="en-US" altLang="zh-CN" sz="2400" b="1" dirty="0" smtClean="0"/>
            </a:p>
            <a:p>
              <a:pPr marL="342900" indent="-342900">
                <a:buFont typeface="Arial" pitchFamily="34" charset="0"/>
                <a:buChar char="•"/>
              </a:pPr>
              <a:r>
                <a:rPr lang="en-US" altLang="zh-CN" sz="2400" b="1" dirty="0" smtClean="0"/>
                <a:t>Increased </a:t>
              </a:r>
              <a:r>
                <a:rPr lang="en-US" altLang="zh-CN" sz="2400" b="1" dirty="0"/>
                <a:t>soil aggregation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3929058" y="1928802"/>
              <a:ext cx="257176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/>
                <a:t>The wooden sticks </a:t>
              </a:r>
              <a:r>
                <a:rPr lang="en-US" altLang="zh-CN" sz="2400" dirty="0" smtClean="0"/>
                <a:t>(</a:t>
              </a:r>
              <a:r>
                <a:rPr lang="en-US" altLang="zh-CN" sz="2400" dirty="0" err="1" smtClean="0"/>
                <a:t>Tilia</a:t>
              </a:r>
              <a:r>
                <a:rPr lang="en-US" altLang="zh-CN" sz="2400" dirty="0" smtClean="0"/>
                <a:t> species)</a:t>
              </a:r>
              <a:endParaRPr lang="zh-CN" altLang="en-US" sz="2400" dirty="0"/>
            </a:p>
          </p:txBody>
        </p:sp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224" y="1628789"/>
              <a:ext cx="1586682" cy="23887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4508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4422"/>
            <a:ext cx="4383405" cy="4566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3200" b="1" dirty="0" smtClean="0">
                <a:solidFill>
                  <a:srgbClr val="0070C0"/>
                </a:solidFill>
              </a:rPr>
              <a:t>2. Acceleration of residue decomposition</a:t>
            </a:r>
            <a:endParaRPr lang="zh-CN" alt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86182" y="4929198"/>
            <a:ext cx="5357818" cy="5715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400" b="1" dirty="0" smtClean="0"/>
              <a:t>A lower retention of </a:t>
            </a:r>
            <a:r>
              <a:rPr lang="en-US" altLang="zh-CN" sz="2400" b="1" baseline="30000" dirty="0" smtClean="0"/>
              <a:t>13</a:t>
            </a:r>
            <a:r>
              <a:rPr lang="en-US" altLang="zh-CN" sz="2400" b="1" dirty="0" smtClean="0"/>
              <a:t>C in the OM patch</a:t>
            </a:r>
          </a:p>
        </p:txBody>
      </p:sp>
      <p:sp>
        <p:nvSpPr>
          <p:cNvPr id="5" name="矩形 4"/>
          <p:cNvSpPr/>
          <p:nvPr/>
        </p:nvSpPr>
        <p:spPr>
          <a:xfrm>
            <a:off x="6715140" y="5929330"/>
            <a:ext cx="2069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Hodge </a:t>
            </a:r>
            <a:r>
              <a:rPr lang="en-US" altLang="zh-CN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et al. 2001 </a:t>
            </a:r>
          </a:p>
        </p:txBody>
      </p:sp>
      <p:sp>
        <p:nvSpPr>
          <p:cNvPr id="4" name="矩形 3"/>
          <p:cNvSpPr/>
          <p:nvPr/>
        </p:nvSpPr>
        <p:spPr>
          <a:xfrm>
            <a:off x="5214942" y="1142984"/>
            <a:ext cx="23383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A </a:t>
            </a:r>
            <a:r>
              <a:rPr lang="en-US" altLang="zh-CN" sz="2400" dirty="0"/>
              <a:t>patch of </a:t>
            </a:r>
            <a:r>
              <a:rPr lang="en-US" altLang="zh-CN" sz="2400" dirty="0" smtClean="0"/>
              <a:t>dual-</a:t>
            </a:r>
            <a:r>
              <a:rPr lang="en-US" altLang="zh-CN" sz="2400" dirty="0" err="1" smtClean="0"/>
              <a:t>labelled</a:t>
            </a:r>
            <a:r>
              <a:rPr lang="en-US" altLang="zh-CN" sz="2400" dirty="0" smtClean="0"/>
              <a:t> (</a:t>
            </a:r>
            <a:r>
              <a:rPr lang="en-US" altLang="zh-CN" sz="2400" baseline="30000" dirty="0" smtClean="0"/>
              <a:t>15</a:t>
            </a:r>
            <a:r>
              <a:rPr lang="en-US" altLang="zh-CN" sz="2400" dirty="0" smtClean="0"/>
              <a:t>N/</a:t>
            </a:r>
            <a:r>
              <a:rPr lang="en-US" altLang="zh-CN" sz="2400" baseline="30000" dirty="0" smtClean="0"/>
              <a:t>13</a:t>
            </a:r>
            <a:r>
              <a:rPr lang="en-US" altLang="zh-CN" sz="2400" dirty="0" smtClean="0"/>
              <a:t>C</a:t>
            </a:r>
            <a:r>
              <a:rPr lang="en-US" altLang="zh-CN" sz="2400" dirty="0"/>
              <a:t>) </a:t>
            </a:r>
            <a:r>
              <a:rPr lang="en-US" altLang="zh-CN" sz="2400" i="1" dirty="0" err="1"/>
              <a:t>Lolium</a:t>
            </a:r>
            <a:r>
              <a:rPr lang="en-US" altLang="zh-CN" sz="2400" i="1" dirty="0"/>
              <a:t> </a:t>
            </a:r>
            <a:r>
              <a:rPr lang="en-US" altLang="zh-CN" sz="2400" i="1" dirty="0" err="1"/>
              <a:t>perenne</a:t>
            </a:r>
            <a:r>
              <a:rPr lang="en-US" altLang="zh-CN" sz="2400" dirty="0"/>
              <a:t> </a:t>
            </a:r>
            <a:r>
              <a:rPr lang="en-US" altLang="zh-CN" sz="2400" dirty="0" smtClean="0"/>
              <a:t>leaves.</a:t>
            </a:r>
            <a:endParaRPr lang="zh-CN" altLang="en-US" sz="2400" dirty="0"/>
          </a:p>
        </p:txBody>
      </p:sp>
      <p:cxnSp>
        <p:nvCxnSpPr>
          <p:cNvPr id="10" name="曲线连接符 9"/>
          <p:cNvCxnSpPr/>
          <p:nvPr/>
        </p:nvCxnSpPr>
        <p:spPr>
          <a:xfrm rot="10800000">
            <a:off x="2143108" y="4572008"/>
            <a:ext cx="1500197" cy="571503"/>
          </a:xfrm>
          <a:prstGeom prst="curvedConnector3">
            <a:avLst>
              <a:gd name="adj1" fmla="val 46130"/>
            </a:avLst>
          </a:prstGeom>
          <a:ln w="79375" cmpd="dbl">
            <a:solidFill>
              <a:schemeClr val="accent1">
                <a:shade val="95000"/>
                <a:satMod val="105000"/>
              </a:schemeClr>
            </a:solidFill>
            <a:headEnd type="none"/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0958" y="1214422"/>
            <a:ext cx="1398056" cy="2097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直接连接符 17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38100" cmpd="sng"/>
          <a:effectLst>
            <a:outerShdw blurRad="50800" dist="38100" dir="5400000" algn="t" rotWithShape="0">
              <a:schemeClr val="tx2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3590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285720" y="785794"/>
            <a:ext cx="8858280" cy="5533763"/>
            <a:chOff x="285720" y="785794"/>
            <a:chExt cx="8858280" cy="5533763"/>
          </a:xfrm>
        </p:grpSpPr>
        <p:sp>
          <p:nvSpPr>
            <p:cNvPr id="6" name="矩形 5"/>
            <p:cNvSpPr/>
            <p:nvPr/>
          </p:nvSpPr>
          <p:spPr>
            <a:xfrm>
              <a:off x="285720" y="5857892"/>
              <a:ext cx="85011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 smtClean="0"/>
                <a:t>Increased the losses of </a:t>
              </a:r>
              <a:r>
                <a:rPr lang="en-US" altLang="zh-CN" sz="2400" baseline="30000" dirty="0" smtClean="0"/>
                <a:t>13</a:t>
              </a:r>
              <a:r>
                <a:rPr lang="en-US" altLang="zh-CN" sz="2400" dirty="0" smtClean="0"/>
                <a:t>C and </a:t>
              </a:r>
              <a:r>
                <a:rPr lang="en-US" altLang="zh-CN" sz="2400" baseline="30000" dirty="0" smtClean="0"/>
                <a:t>15</a:t>
              </a:r>
              <a:r>
                <a:rPr lang="en-US" altLang="zh-CN" sz="2400" dirty="0" smtClean="0"/>
                <a:t>N in OM patch (Cheng et al. 2012)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428596" y="3429000"/>
              <a:ext cx="235745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 smtClean="0"/>
                <a:t>Dual </a:t>
              </a:r>
              <a:r>
                <a:rPr lang="en-US" altLang="zh-CN" sz="2400" baseline="30000" dirty="0" smtClean="0"/>
                <a:t>13</a:t>
              </a:r>
              <a:r>
                <a:rPr lang="en-US" altLang="zh-CN" sz="2400" dirty="0" smtClean="0"/>
                <a:t>C/</a:t>
              </a:r>
              <a:r>
                <a:rPr lang="en-US" altLang="zh-CN" sz="2400" baseline="30000" dirty="0" smtClean="0"/>
                <a:t>15</a:t>
              </a:r>
              <a:r>
                <a:rPr lang="en-US" altLang="zh-CN" sz="2400" dirty="0" smtClean="0"/>
                <a:t>N </a:t>
              </a:r>
              <a:r>
                <a:rPr lang="en-US" altLang="zh-CN" sz="2400" dirty="0"/>
                <a:t>labeled residues of </a:t>
              </a:r>
              <a:r>
                <a:rPr lang="en-US" altLang="zh-CN" sz="2400" i="1" dirty="0" err="1"/>
                <a:t>Panicum</a:t>
              </a:r>
              <a:r>
                <a:rPr lang="en-US" altLang="zh-CN" sz="2400" i="1" dirty="0"/>
                <a:t> </a:t>
              </a:r>
              <a:r>
                <a:rPr lang="en-US" altLang="zh-CN" sz="2400" i="1" dirty="0" err="1" smtClean="0"/>
                <a:t>virgatum</a:t>
              </a:r>
              <a:endParaRPr lang="zh-CN" altLang="en-US" sz="2400" dirty="0"/>
            </a:p>
          </p:txBody>
        </p:sp>
        <p:grpSp>
          <p:nvGrpSpPr>
            <p:cNvPr id="10" name="组合 9"/>
            <p:cNvGrpSpPr>
              <a:grpSpLocks noChangeAspect="1"/>
            </p:cNvGrpSpPr>
            <p:nvPr/>
          </p:nvGrpSpPr>
          <p:grpSpPr>
            <a:xfrm>
              <a:off x="3052574" y="785794"/>
              <a:ext cx="6091426" cy="4967179"/>
              <a:chOff x="3007746" y="1670666"/>
              <a:chExt cx="5746628" cy="4686018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3007746" y="1682782"/>
                <a:ext cx="5104265" cy="4673902"/>
                <a:chOff x="3007746" y="1682782"/>
                <a:chExt cx="5104265" cy="4673902"/>
              </a:xfrm>
            </p:grpSpPr>
            <p:grpSp>
              <p:nvGrpSpPr>
                <p:cNvPr id="23" name="组合 22"/>
                <p:cNvGrpSpPr>
                  <a:grpSpLocks noChangeAspect="1"/>
                </p:cNvGrpSpPr>
                <p:nvPr/>
              </p:nvGrpSpPr>
              <p:grpSpPr>
                <a:xfrm>
                  <a:off x="3007746" y="1682782"/>
                  <a:ext cx="5104265" cy="4673902"/>
                  <a:chOff x="2173080" y="2064542"/>
                  <a:chExt cx="4557380" cy="4173127"/>
                </a:xfrm>
              </p:grpSpPr>
              <p:grpSp>
                <p:nvGrpSpPr>
                  <p:cNvPr id="5" name="组合 4"/>
                  <p:cNvGrpSpPr/>
                  <p:nvPr/>
                </p:nvGrpSpPr>
                <p:grpSpPr>
                  <a:xfrm>
                    <a:off x="2173080" y="2064542"/>
                    <a:ext cx="4557380" cy="4173127"/>
                    <a:chOff x="2173080" y="2064542"/>
                    <a:chExt cx="4557380" cy="4173127"/>
                  </a:xfrm>
                </p:grpSpPr>
                <p:pic>
                  <p:nvPicPr>
                    <p:cNvPr id="2053" name="Picture 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173080" y="2064542"/>
                      <a:ext cx="2823021" cy="22705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pic>
                <p:pic>
                  <p:nvPicPr>
                    <p:cNvPr id="2054" name="Picture 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006816" y="2259635"/>
                      <a:ext cx="1723644" cy="21158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pic>
                <p:pic>
                  <p:nvPicPr>
                    <p:cNvPr id="2055" name="Picture 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195736" y="3985078"/>
                      <a:ext cx="2809540" cy="225222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pic>
                <p:pic>
                  <p:nvPicPr>
                    <p:cNvPr id="2056" name="Picture 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xmlns="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961579" y="4163993"/>
                      <a:ext cx="1741213" cy="207367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pic>
              </p:grpSp>
              <p:sp>
                <p:nvSpPr>
                  <p:cNvPr id="8" name="矩形 7"/>
                  <p:cNvSpPr/>
                  <p:nvPr/>
                </p:nvSpPr>
                <p:spPr>
                  <a:xfrm>
                    <a:off x="2699792" y="2064542"/>
                    <a:ext cx="216024" cy="14032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4" name="矩形 13"/>
                  <p:cNvSpPr/>
                  <p:nvPr/>
                </p:nvSpPr>
                <p:spPr>
                  <a:xfrm>
                    <a:off x="2699792" y="3789040"/>
                    <a:ext cx="3888432" cy="3749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4" name="矩形 23"/>
                <p:cNvSpPr/>
                <p:nvPr/>
              </p:nvSpPr>
              <p:spPr>
                <a:xfrm>
                  <a:off x="4074065" y="2159398"/>
                  <a:ext cx="288032" cy="1454822"/>
                </a:xfrm>
                <a:prstGeom prst="rect">
                  <a:avLst/>
                </a:prstGeom>
                <a:noFill/>
                <a:ln w="158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4842371" y="2159398"/>
                  <a:ext cx="288032" cy="1454822"/>
                </a:xfrm>
                <a:prstGeom prst="rect">
                  <a:avLst/>
                </a:prstGeom>
                <a:noFill/>
                <a:ln w="158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5677495" y="2170304"/>
                  <a:ext cx="288032" cy="1454822"/>
                </a:xfrm>
                <a:prstGeom prst="rect">
                  <a:avLst/>
                </a:prstGeom>
                <a:noFill/>
                <a:ln w="158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8" name="矩形 37"/>
                <p:cNvSpPr/>
                <p:nvPr/>
              </p:nvSpPr>
              <p:spPr>
                <a:xfrm>
                  <a:off x="4032218" y="4122906"/>
                  <a:ext cx="288032" cy="1622284"/>
                </a:xfrm>
                <a:prstGeom prst="rect">
                  <a:avLst/>
                </a:prstGeom>
                <a:noFill/>
                <a:ln w="158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4842371" y="4114520"/>
                  <a:ext cx="288032" cy="1622284"/>
                </a:xfrm>
                <a:prstGeom prst="rect">
                  <a:avLst/>
                </a:prstGeom>
                <a:noFill/>
                <a:ln w="158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5676326" y="4118975"/>
                  <a:ext cx="288032" cy="1622284"/>
                </a:xfrm>
                <a:prstGeom prst="rect">
                  <a:avLst/>
                </a:prstGeom>
                <a:noFill/>
                <a:ln w="158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 rot="19812689">
                <a:off x="7629442" y="1670666"/>
                <a:ext cx="9651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 smtClean="0"/>
                  <a:t>380ppmv</a:t>
                </a:r>
                <a:endParaRPr lang="zh-CN" altLang="en-US" sz="16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19812689">
                <a:off x="7789238" y="2125877"/>
                <a:ext cx="9651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 smtClean="0"/>
                  <a:t>580ppmv</a:t>
                </a:r>
                <a:endParaRPr lang="zh-CN" altLang="en-US" sz="1600" dirty="0"/>
              </a:p>
            </p:txBody>
          </p:sp>
        </p:grpSp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910" y="1000108"/>
              <a:ext cx="1398056" cy="20970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53967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4429156" cy="778098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n-US" altLang="zh-CN" sz="3600" b="1" dirty="0" smtClean="0">
                <a:solidFill>
                  <a:srgbClr val="0070C0"/>
                </a:solidFill>
              </a:rPr>
              <a:t>III. Open Questions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71538" y="2357430"/>
            <a:ext cx="664373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altLang="zh-CN" sz="2800" dirty="0" smtClean="0"/>
              <a:t>What if there is no fresh residues input?</a:t>
            </a:r>
          </a:p>
          <a:p>
            <a:pPr marL="514350" indent="-514350">
              <a:spcBef>
                <a:spcPts val="1200"/>
              </a:spcBef>
              <a:spcAft>
                <a:spcPts val="1200"/>
              </a:spcAft>
              <a:buFontTx/>
              <a:buAutoNum type="arabicPeriod"/>
            </a:pPr>
            <a:r>
              <a:rPr lang="en-US" altLang="zh-CN" sz="2800" dirty="0" smtClean="0"/>
              <a:t>What if the fresh residues apply in the </a:t>
            </a:r>
            <a:r>
              <a:rPr lang="en-US" altLang="zh-CN" sz="2800" dirty="0" err="1" smtClean="0"/>
              <a:t>rhizosphere</a:t>
            </a:r>
            <a:r>
              <a:rPr lang="en-US" altLang="zh-CN" sz="2800" dirty="0" smtClean="0"/>
              <a:t>?</a:t>
            </a:r>
            <a:endParaRPr lang="zh-CN" altLang="en-US" sz="2800" dirty="0" smtClean="0"/>
          </a:p>
        </p:txBody>
      </p:sp>
      <p:cxnSp>
        <p:nvCxnSpPr>
          <p:cNvPr id="7" name="直接连接符 6"/>
          <p:cNvCxnSpPr/>
          <p:nvPr/>
        </p:nvCxnSpPr>
        <p:spPr>
          <a:xfrm>
            <a:off x="0" y="1500174"/>
            <a:ext cx="9144000" cy="1588"/>
          </a:xfrm>
          <a:prstGeom prst="line">
            <a:avLst/>
          </a:prstGeom>
          <a:ln w="38100" cmpd="sng"/>
          <a:effectLst>
            <a:outerShdw blurRad="50800" dist="38100" dir="5400000" algn="t" rotWithShape="0">
              <a:schemeClr val="tx2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6666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674640" cy="706090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CN" sz="3200" u="sng" dirty="0" smtClean="0">
                <a:solidFill>
                  <a:srgbClr val="0070C0"/>
                </a:solidFill>
              </a:rPr>
              <a:t>Our Experiment</a:t>
            </a:r>
            <a:endParaRPr lang="zh-CN" altLang="en-US" sz="3200" u="sng" dirty="0">
              <a:solidFill>
                <a:srgbClr val="0070C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3717032"/>
            <a:ext cx="3198945" cy="17994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92080" y="3059668"/>
            <a:ext cx="1019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/>
              <a:t>Tillering</a:t>
            </a:r>
            <a:endParaRPr lang="zh-CN" alt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292080" y="5619896"/>
            <a:ext cx="10454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/>
              <a:t>Heading</a:t>
            </a:r>
            <a:endParaRPr lang="zh-CN" altLang="en-US" sz="2000" dirty="0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6592" y="1196752"/>
            <a:ext cx="3169920" cy="1783080"/>
          </a:xfrm>
        </p:spPr>
      </p:pic>
      <p:sp>
        <p:nvSpPr>
          <p:cNvPr id="18" name="TextBox 17"/>
          <p:cNvSpPr txBox="1"/>
          <p:nvPr/>
        </p:nvSpPr>
        <p:spPr>
          <a:xfrm>
            <a:off x="1285852" y="4714884"/>
            <a:ext cx="1333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Rhizosphere</a:t>
            </a:r>
            <a:endParaRPr lang="zh-CN" altLang="en-US" dirty="0"/>
          </a:p>
        </p:txBody>
      </p:sp>
      <p:grpSp>
        <p:nvGrpSpPr>
          <p:cNvPr id="24" name="组合 23"/>
          <p:cNvGrpSpPr/>
          <p:nvPr/>
        </p:nvGrpSpPr>
        <p:grpSpPr>
          <a:xfrm>
            <a:off x="500034" y="4180569"/>
            <a:ext cx="4572032" cy="2156001"/>
            <a:chOff x="1154690" y="4180569"/>
            <a:chExt cx="3518442" cy="2156001"/>
          </a:xfrm>
        </p:grpSpPr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1735699" y="4616781"/>
              <a:ext cx="1078185" cy="593002"/>
            </a:xfrm>
            <a:prstGeom prst="ellipse">
              <a:avLst/>
            </a:prstGeom>
            <a:noFill/>
            <a:ln>
              <a:solidFill>
                <a:srgbClr val="007A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>
              <a:spLocks noChangeAspect="1"/>
            </p:cNvSpPr>
            <p:nvPr/>
          </p:nvSpPr>
          <p:spPr>
            <a:xfrm>
              <a:off x="1154690" y="4180569"/>
              <a:ext cx="2295488" cy="137076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2" idx="2"/>
            </p:cNvCxnSpPr>
            <p:nvPr/>
          </p:nvCxnSpPr>
          <p:spPr>
            <a:xfrm>
              <a:off x="1154690" y="4865950"/>
              <a:ext cx="0" cy="147062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>
              <a:stCxn id="12" idx="6"/>
            </p:cNvCxnSpPr>
            <p:nvPr/>
          </p:nvCxnSpPr>
          <p:spPr>
            <a:xfrm>
              <a:off x="3450178" y="4865950"/>
              <a:ext cx="0" cy="147062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3571868" y="4357694"/>
              <a:ext cx="11012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070C0"/>
                  </a:solidFill>
                </a:rPr>
                <a:t>Leaf litter</a:t>
              </a:r>
              <a:endParaRPr lang="zh-CN" altLang="en-US" b="1" dirty="0">
                <a:solidFill>
                  <a:srgbClr val="0070C0"/>
                </a:solidFill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1735699" y="4981188"/>
              <a:ext cx="0" cy="1355382"/>
            </a:xfrm>
            <a:prstGeom prst="line">
              <a:avLst/>
            </a:prstGeom>
            <a:ln w="25400">
              <a:solidFill>
                <a:srgbClr val="007A3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2813884" y="4913282"/>
              <a:ext cx="0" cy="1423288"/>
            </a:xfrm>
            <a:prstGeom prst="line">
              <a:avLst/>
            </a:prstGeom>
            <a:ln w="25400">
              <a:solidFill>
                <a:srgbClr val="007A3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下弧形箭头 2"/>
          <p:cNvSpPr/>
          <p:nvPr/>
        </p:nvSpPr>
        <p:spPr>
          <a:xfrm rot="9721773">
            <a:off x="2165319" y="4131908"/>
            <a:ext cx="1846952" cy="436027"/>
          </a:xfrm>
          <a:prstGeom prst="curved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2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1214422"/>
            <a:ext cx="4278056" cy="2649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矩形 24"/>
          <p:cNvSpPr/>
          <p:nvPr/>
        </p:nvSpPr>
        <p:spPr>
          <a:xfrm>
            <a:off x="1000100" y="4214818"/>
            <a:ext cx="1440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zh-CN" dirty="0" smtClean="0"/>
              <a:t>Hyphosphere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38419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43042" y="571480"/>
            <a:ext cx="6215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Inoculation with AMF increased CO</a:t>
            </a:r>
            <a:r>
              <a:rPr lang="en-US" altLang="zh-CN" sz="2400" baseline="-25000" dirty="0" smtClean="0"/>
              <a:t>2</a:t>
            </a:r>
            <a:r>
              <a:rPr lang="en-US" altLang="zh-CN" sz="2400" dirty="0" smtClean="0"/>
              <a:t> efflux in the rhizoshpere in the absence of fresh litter input.</a:t>
            </a:r>
            <a:endParaRPr lang="zh-CN" altLang="en-US" sz="2400" dirty="0"/>
          </a:p>
        </p:txBody>
      </p:sp>
      <p:sp>
        <p:nvSpPr>
          <p:cNvPr id="12" name="矩形 11"/>
          <p:cNvSpPr/>
          <p:nvPr/>
        </p:nvSpPr>
        <p:spPr>
          <a:xfrm>
            <a:off x="1785918" y="5643578"/>
            <a:ext cx="63579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The hyphae did not accelerate CO</a:t>
            </a:r>
            <a:r>
              <a:rPr lang="en-US" altLang="zh-CN" sz="2400" baseline="-25000" dirty="0" smtClean="0"/>
              <a:t>2</a:t>
            </a:r>
            <a:r>
              <a:rPr lang="en-US" altLang="zh-CN" sz="2400" dirty="0" smtClean="0"/>
              <a:t> emission in the absence of fresh litter input. 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0" y="1643050"/>
            <a:ext cx="9144000" cy="3857652"/>
            <a:chOff x="0" y="1357298"/>
            <a:chExt cx="9144000" cy="3857652"/>
          </a:xfrm>
        </p:grpSpPr>
        <p:grpSp>
          <p:nvGrpSpPr>
            <p:cNvPr id="17" name="组合 16"/>
            <p:cNvGrpSpPr/>
            <p:nvPr/>
          </p:nvGrpSpPr>
          <p:grpSpPr>
            <a:xfrm>
              <a:off x="0" y="1357298"/>
              <a:ext cx="9144000" cy="3857652"/>
              <a:chOff x="0" y="1357298"/>
              <a:chExt cx="9144000" cy="3857652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0" y="1357298"/>
                <a:ext cx="9144000" cy="385765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>
                <a:off x="0" y="1857364"/>
                <a:ext cx="9144000" cy="3319581"/>
                <a:chOff x="0" y="1928802"/>
                <a:chExt cx="9144000" cy="3319581"/>
              </a:xfrm>
            </p:grpSpPr>
            <p:pic>
              <p:nvPicPr>
                <p:cNvPr id="1030" name="Picture 6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4511041" y="1928802"/>
                  <a:ext cx="4632959" cy="33195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029" name="Picture 5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0" y="1928802"/>
                  <a:ext cx="4859831" cy="33195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sp>
          <p:nvSpPr>
            <p:cNvPr id="18" name="TextBox 17"/>
            <p:cNvSpPr txBox="1"/>
            <p:nvPr/>
          </p:nvSpPr>
          <p:spPr>
            <a:xfrm>
              <a:off x="6286512" y="1428736"/>
              <a:ext cx="15774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/>
                <a:t>Hyphosphere</a:t>
              </a:r>
              <a:endParaRPr lang="zh-CN" altLang="en-US" sz="2000" dirty="0"/>
            </a:p>
          </p:txBody>
        </p:sp>
        <p:sp>
          <p:nvSpPr>
            <p:cNvPr id="19" name="矩形 18"/>
            <p:cNvSpPr/>
            <p:nvPr/>
          </p:nvSpPr>
          <p:spPr>
            <a:xfrm>
              <a:off x="1643042" y="1428736"/>
              <a:ext cx="14612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/>
                <a:t>Rhizoshpere</a:t>
              </a:r>
              <a:endParaRPr lang="zh-CN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32456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071802" y="5000636"/>
            <a:ext cx="371477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altLang="zh-CN" sz="2400" dirty="0" smtClean="0"/>
              <a:t>Root respiration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AMF respiration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Decomposition of labile C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71670" y="857232"/>
            <a:ext cx="5460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Where is the increased CO</a:t>
            </a:r>
            <a:r>
              <a:rPr lang="en-US" altLang="zh-CN" sz="2400" baseline="-25000" dirty="0" smtClean="0"/>
              <a:t>2</a:t>
            </a:r>
            <a:r>
              <a:rPr lang="en-US" altLang="zh-CN" sz="2400" dirty="0" smtClean="0"/>
              <a:t> derived from?</a:t>
            </a:r>
            <a:endParaRPr lang="zh-CN" alt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7341" y="1571612"/>
            <a:ext cx="4496659" cy="3028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868" y="1571612"/>
            <a:ext cx="4241460" cy="316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81051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pPr algn="l"/>
            <a:r>
              <a:rPr lang="en-US" altLang="zh-CN" sz="3600" dirty="0" smtClean="0"/>
              <a:t>3. Residue’s quality </a:t>
            </a:r>
            <a:endParaRPr lang="zh-CN" altLang="en-US" sz="3600" dirty="0"/>
          </a:p>
        </p:txBody>
      </p:sp>
      <p:grpSp>
        <p:nvGrpSpPr>
          <p:cNvPr id="10" name="组合 9"/>
          <p:cNvGrpSpPr/>
          <p:nvPr/>
        </p:nvGrpSpPr>
        <p:grpSpPr>
          <a:xfrm>
            <a:off x="928662" y="1142984"/>
            <a:ext cx="7358114" cy="2786082"/>
            <a:chOff x="928662" y="1142984"/>
            <a:chExt cx="7358114" cy="3143272"/>
          </a:xfrm>
        </p:grpSpPr>
        <p:sp>
          <p:nvSpPr>
            <p:cNvPr id="8" name="矩形 7"/>
            <p:cNvSpPr/>
            <p:nvPr/>
          </p:nvSpPr>
          <p:spPr>
            <a:xfrm>
              <a:off x="5715008" y="1142984"/>
              <a:ext cx="2571768" cy="31432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928662" y="1142984"/>
              <a:ext cx="4429156" cy="31432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166" y="1500174"/>
              <a:ext cx="1300078" cy="1949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0430" y="1500174"/>
              <a:ext cx="1331474" cy="1997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 xmlns:lc="http://schemas.openxmlformats.org/drawingml/2006/lockedCanvas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950" y="1500174"/>
              <a:ext cx="1300930" cy="19585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 xmlns:lc="http://schemas.openxmlformats.org/drawingml/2006/lockedCanvas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2357422" y="3429000"/>
            <a:ext cx="1600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Stimulating</a:t>
            </a:r>
            <a:endParaRPr lang="zh-CN" alt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357950" y="3429000"/>
            <a:ext cx="1386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Retarding</a:t>
            </a:r>
            <a:endParaRPr lang="zh-CN" altLang="en-US" sz="2400" dirty="0"/>
          </a:p>
        </p:txBody>
      </p:sp>
      <p:sp>
        <p:nvSpPr>
          <p:cNvPr id="13" name="下箭头 12"/>
          <p:cNvSpPr/>
          <p:nvPr/>
        </p:nvSpPr>
        <p:spPr>
          <a:xfrm>
            <a:off x="4429124" y="4000504"/>
            <a:ext cx="785818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500430" y="4643446"/>
            <a:ext cx="2584490" cy="46166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Labile/Recalcitrant</a:t>
            </a:r>
            <a:endParaRPr lang="zh-CN" altLang="en-US" sz="2400" b="1" dirty="0"/>
          </a:p>
        </p:txBody>
      </p:sp>
      <p:sp>
        <p:nvSpPr>
          <p:cNvPr id="15" name="矩形 14"/>
          <p:cNvSpPr/>
          <p:nvPr/>
        </p:nvSpPr>
        <p:spPr>
          <a:xfrm>
            <a:off x="642910" y="5786454"/>
            <a:ext cx="8001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CN" sz="2400" dirty="0" smtClean="0"/>
              <a:t>Recalcitrance is not necessary for soil organic matter formation (</a:t>
            </a:r>
            <a:r>
              <a:rPr lang="en-GB" altLang="zh-CN" sz="2400" dirty="0" err="1" smtClean="0"/>
              <a:t>Derrien</a:t>
            </a:r>
            <a:r>
              <a:rPr lang="en-GB" altLang="zh-CN" sz="2400" dirty="0" smtClean="0"/>
              <a:t> &amp; </a:t>
            </a:r>
            <a:r>
              <a:rPr lang="en-GB" altLang="zh-CN" sz="2400" dirty="0" err="1" smtClean="0"/>
              <a:t>Amelung</a:t>
            </a:r>
            <a:r>
              <a:rPr lang="en-GB" altLang="zh-CN" sz="2400" dirty="0" smtClean="0"/>
              <a:t> 2011; </a:t>
            </a:r>
            <a:r>
              <a:rPr lang="en-GB" altLang="zh-CN" sz="2400" dirty="0" err="1" smtClean="0"/>
              <a:t>Dungait</a:t>
            </a:r>
            <a:r>
              <a:rPr lang="en-GB" altLang="zh-CN" sz="2400" dirty="0" smtClean="0"/>
              <a:t> et al., 2012)</a:t>
            </a:r>
            <a:endParaRPr lang="zh-CN" altLang="en-US" sz="2400" dirty="0"/>
          </a:p>
        </p:txBody>
      </p:sp>
      <p:sp>
        <p:nvSpPr>
          <p:cNvPr id="16" name="下箭头 15"/>
          <p:cNvSpPr/>
          <p:nvPr/>
        </p:nvSpPr>
        <p:spPr>
          <a:xfrm rot="10800000">
            <a:off x="4429124" y="5214950"/>
            <a:ext cx="785818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流程图: 汇总连接 16"/>
          <p:cNvSpPr/>
          <p:nvPr/>
        </p:nvSpPr>
        <p:spPr>
          <a:xfrm>
            <a:off x="4643438" y="5357826"/>
            <a:ext cx="357190" cy="357190"/>
          </a:xfrm>
          <a:prstGeom prst="flowChartSummingJuncti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642918"/>
            <a:ext cx="9144000" cy="41434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72066" y="857232"/>
            <a:ext cx="4071934" cy="3429024"/>
          </a:xfrm>
          <a:noFill/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zh-CN" sz="2400" b="1" u="sng" dirty="0" smtClean="0"/>
              <a:t> N capture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altLang="zh-CN" sz="2400" u="sng" dirty="0" smtClean="0"/>
              <a:t>(Hodge et al. 2001; Leigh et al. 2009)</a:t>
            </a:r>
          </a:p>
          <a:p>
            <a:pPr marL="0" indent="0"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zh-CN" sz="2400" b="1" u="sng" dirty="0" smtClean="0"/>
              <a:t> Independent from the amount of C source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altLang="zh-CN" sz="2400" u="sng" dirty="0" smtClean="0"/>
              <a:t>(Hodge &amp; Fitter 2010)</a:t>
            </a:r>
          </a:p>
          <a:p>
            <a:pPr marL="0" indent="0"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zh-CN" sz="2400" b="1" u="sng" dirty="0" smtClean="0"/>
              <a:t> Ammonium transporter </a:t>
            </a:r>
            <a:r>
              <a:rPr lang="en-US" altLang="zh-CN" sz="2400" u="sng" dirty="0" smtClean="0"/>
              <a:t>(</a:t>
            </a:r>
            <a:r>
              <a:rPr lang="en-US" altLang="zh-CN" sz="2400" u="sng" dirty="0" err="1" smtClean="0"/>
              <a:t>Guether</a:t>
            </a:r>
            <a:r>
              <a:rPr lang="en-US" altLang="zh-CN" sz="2400" u="sng" dirty="0" smtClean="0"/>
              <a:t> et al. 2009)</a:t>
            </a:r>
            <a:endParaRPr lang="zh-CN" altLang="en-US" sz="2400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857232"/>
            <a:ext cx="4687919" cy="3664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下箭头 14"/>
          <p:cNvSpPr/>
          <p:nvPr/>
        </p:nvSpPr>
        <p:spPr>
          <a:xfrm>
            <a:off x="4214810" y="4857760"/>
            <a:ext cx="714380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571868" y="5643578"/>
            <a:ext cx="2071144" cy="46166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N rich residues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49486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en-US" altLang="zh-CN" sz="3600" dirty="0" smtClean="0">
                <a:latin typeface="+mn-lt"/>
              </a:rPr>
              <a:t>4. Time?</a:t>
            </a:r>
            <a:endParaRPr lang="zh-CN" altLang="en-US" sz="3600" dirty="0">
              <a:latin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86314" y="1142984"/>
            <a:ext cx="4043362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CN" sz="2800" dirty="0" smtClean="0"/>
              <a:t>    The application with such old residue led to more soil retention of litter-derived C and N compared with the addition with fresh residue </a:t>
            </a:r>
          </a:p>
          <a:p>
            <a:pPr>
              <a:buNone/>
            </a:pPr>
            <a:r>
              <a:rPr lang="en-US" altLang="zh-CN" sz="2400" dirty="0" smtClean="0"/>
              <a:t>    (The ‘old residue’ means that the residue has passed through an initial stage of decomposition after 3-month incubation).</a:t>
            </a:r>
            <a:endParaRPr lang="zh-CN" alt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lum bright="-14000" contrast="18000"/>
          </a:blip>
          <a:srcRect/>
          <a:stretch>
            <a:fillRect/>
          </a:stretch>
        </p:blipFill>
        <p:spPr bwMode="auto">
          <a:xfrm>
            <a:off x="357158" y="1000108"/>
            <a:ext cx="4552188" cy="5336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1428728" y="6286520"/>
            <a:ext cx="2376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/>
              <a:t>Verbruggen</a:t>
            </a:r>
            <a:r>
              <a:rPr lang="en-US" altLang="zh-CN" dirty="0" smtClean="0"/>
              <a:t> et al., 2016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4414" y="805306"/>
            <a:ext cx="7101236" cy="6052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285720" y="0"/>
            <a:ext cx="4429156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IV. Hypothesis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0" y="785794"/>
            <a:ext cx="9144000" cy="1588"/>
          </a:xfrm>
          <a:prstGeom prst="line">
            <a:avLst/>
          </a:prstGeom>
          <a:ln w="38100" cmpd="sng"/>
          <a:effectLst>
            <a:outerShdw blurRad="50800" dist="38100" dir="5400000" algn="t" rotWithShape="0">
              <a:schemeClr val="tx2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069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071802" y="785794"/>
            <a:ext cx="25424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Thanks</a:t>
            </a:r>
            <a:endParaRPr lang="zh-CN" alt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00298" y="5357826"/>
            <a:ext cx="4173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hlinkClick r:id="rId2"/>
              </a:rPr>
              <a:t>l.l.wei@hotmail.com</a:t>
            </a:r>
            <a:endParaRPr lang="en-US" altLang="zh-CN" sz="3600" b="1" dirty="0" smtClean="0"/>
          </a:p>
        </p:txBody>
      </p:sp>
      <p:sp>
        <p:nvSpPr>
          <p:cNvPr id="3074" name="AutoShape 2" descr="C:\Users\welliy\Pictures\xclimatechange2016-77670.jpg.pagespeed.ic.CGclZBgPhr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2095500"/>
            <a:ext cx="8142287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1848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14754</TotalTime>
  <Words>592</Words>
  <Application>Microsoft Office PowerPoint</Application>
  <PresentationFormat>全屏显示(4:3)</PresentationFormat>
  <Paragraphs>106</Paragraphs>
  <Slides>22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Office 主题​​</vt:lpstr>
      <vt:lpstr>Do Arbuscular mycrorhizal fungi stimulate or retard the decomposition of organic residue in soils?</vt:lpstr>
      <vt:lpstr>Outline</vt:lpstr>
      <vt:lpstr>I. Why AMF important in carbon cycling</vt:lpstr>
      <vt:lpstr>1. The most widespread plant symbionts</vt:lpstr>
      <vt:lpstr>幻灯片 5</vt:lpstr>
      <vt:lpstr>3. Growth and activities stimulated by elevated CO2</vt:lpstr>
      <vt:lpstr>II. The role of AMF in SOM decomposition</vt:lpstr>
      <vt:lpstr>1. Contribution to soil aggregation</vt:lpstr>
      <vt:lpstr>幻灯片 9</vt:lpstr>
      <vt:lpstr>幻灯片 10</vt:lpstr>
      <vt:lpstr>1.3 Microcosm observation </vt:lpstr>
      <vt:lpstr>2. Acceleration of residue decomposition</vt:lpstr>
      <vt:lpstr>幻灯片 13</vt:lpstr>
      <vt:lpstr>III. Open Questions</vt:lpstr>
      <vt:lpstr>Our Experiment</vt:lpstr>
      <vt:lpstr>幻灯片 16</vt:lpstr>
      <vt:lpstr>幻灯片 17</vt:lpstr>
      <vt:lpstr>3. Residue’s quality </vt:lpstr>
      <vt:lpstr>幻灯片 19</vt:lpstr>
      <vt:lpstr>4. Time?</vt:lpstr>
      <vt:lpstr>幻灯片 21</vt:lpstr>
      <vt:lpstr>幻灯片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Lili</dc:creator>
  <cp:lastModifiedBy>welliy</cp:lastModifiedBy>
  <cp:revision>566</cp:revision>
  <dcterms:created xsi:type="dcterms:W3CDTF">2015-11-09T05:26:46Z</dcterms:created>
  <dcterms:modified xsi:type="dcterms:W3CDTF">2016-10-25T22:08:13Z</dcterms:modified>
</cp:coreProperties>
</file>