
<file path=[Content_Types].xml><?xml version="1.0" encoding="utf-8"?>
<Types xmlns="http://schemas.openxmlformats.org/package/2006/content-types">
  <Default Extension="jpeg" ContentType="image/jpeg"/>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349" r:id="rId3"/>
    <p:sldId id="1266" r:id="rId5"/>
    <p:sldId id="1267" r:id="rId6"/>
    <p:sldId id="1268" r:id="rId7"/>
    <p:sldId id="1269" r:id="rId8"/>
    <p:sldId id="1270" r:id="rId9"/>
    <p:sldId id="1272" r:id="rId10"/>
    <p:sldId id="1350" r:id="rId11"/>
    <p:sldId id="1273" r:id="rId12"/>
    <p:sldId id="1351" r:id="rId13"/>
    <p:sldId id="1356" r:id="rId14"/>
    <p:sldId id="1357" r:id="rId15"/>
    <p:sldId id="1358" r:id="rId16"/>
    <p:sldId id="1359" r:id="rId17"/>
    <p:sldId id="1274" r:id="rId18"/>
    <p:sldId id="1275" r:id="rId19"/>
    <p:sldId id="1235" r:id="rId20"/>
    <p:sldId id="1277" r:id="rId21"/>
    <p:sldId id="1279" r:id="rId22"/>
    <p:sldId id="1240" r:id="rId23"/>
    <p:sldId id="1282" r:id="rId24"/>
    <p:sldId id="1404" r:id="rId25"/>
    <p:sldId id="1406" r:id="rId26"/>
    <p:sldId id="1407" r:id="rId27"/>
    <p:sldId id="1410" r:id="rId28"/>
    <p:sldId id="1412" r:id="rId29"/>
    <p:sldId id="1413" r:id="rId30"/>
    <p:sldId id="1291" r:id="rId31"/>
    <p:sldId id="1289" r:id="rId32"/>
    <p:sldId id="1288" r:id="rId33"/>
    <p:sldId id="1287" r:id="rId34"/>
    <p:sldId id="1286" r:id="rId35"/>
    <p:sldId id="1285" r:id="rId36"/>
    <p:sldId id="1284" r:id="rId37"/>
    <p:sldId id="1299" r:id="rId38"/>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1"/>
        </a:solidFill>
        <a:latin typeface="News Gothic MT"/>
        <a:ea typeface="黑体" panose="02010609060101010101" pitchFamily="2" charset="-122"/>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CC"/>
    <a:srgbClr val="B346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000"/>
  </p:normalViewPr>
  <p:slideViewPr>
    <p:cSldViewPr snapToGrid="0" snapToObjects="1" showGuides="1">
      <p:cViewPr varScale="1">
        <p:scale>
          <a:sx n="52" d="100"/>
          <a:sy n="52" d="100"/>
        </p:scale>
        <p:origin x="-1674" y="-90"/>
      </p:cViewPr>
      <p:guideLst>
        <p:guide orient="horz" pos="2160"/>
        <p:guide pos="310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commentAuthors" Target="commentAuthors.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Rectangle 2"/>
          <p:cNvSpPr>
            <a:spLocks noGrp="1" noChangeArrowheads="1"/>
          </p:cNvSpPr>
          <p:nvPr>
            <p:ph type="hdr" sz="quarter" idx="4294967295"/>
          </p:nvPr>
        </p:nvSpPr>
        <p:spPr bwMode="auto">
          <a:xfrm>
            <a:off x="0" y="0"/>
            <a:ext cx="2970213" cy="457200"/>
          </a:xfrm>
          <a:prstGeom prst="rect">
            <a:avLst/>
          </a:prstGeom>
          <a:noFill/>
          <a:ln w="9525">
            <a:noFill/>
            <a:miter lim="800000"/>
          </a:ln>
        </p:spPr>
        <p:txBody>
          <a:bodyPr vert="horz" wrap="square" lIns="91440" tIns="45720" rIns="91440" bIns="45720" numCol="1" anchor="t" anchorCtr="0" compatLnSpc="1"/>
          <a:lstStyle>
            <a:lvl1pPr>
              <a:defRPr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tx1"/>
              </a:solidFill>
              <a:effectLst/>
              <a:uLnTx/>
              <a:uFillTx/>
              <a:latin typeface="News Gothic MT"/>
              <a:ea typeface="宋体" panose="02010600030101010101" pitchFamily="2" charset="-122"/>
              <a:cs typeface="+mn-cs"/>
            </a:endParaRPr>
          </a:p>
        </p:txBody>
      </p:sp>
      <p:sp>
        <p:nvSpPr>
          <p:cNvPr id="2051" name="Rectangle 3"/>
          <p:cNvSpPr>
            <a:spLocks noGrp="1" noChangeArrowheads="1"/>
          </p:cNvSpPr>
          <p:nvPr>
            <p:ph type="dt" idx="9"/>
          </p:nvPr>
        </p:nvSpPr>
        <p:spPr bwMode="auto">
          <a:xfrm>
            <a:off x="3883025" y="0"/>
            <a:ext cx="2973388" cy="457200"/>
          </a:xfrm>
          <a:prstGeom prst="rect">
            <a:avLst/>
          </a:prstGeom>
          <a:noFill/>
          <a:ln w="9525">
            <a:noFill/>
            <a:miter lim="800000"/>
          </a:ln>
        </p:spPr>
        <p:txBody>
          <a:bodyPr vert="horz" wrap="square" lIns="91440" tIns="45720" rIns="91440" bIns="45720" numCol="1" anchor="t" anchorCtr="0" compatLnSpc="1"/>
          <a:lstStyle>
            <a:lvl1pPr algn="r">
              <a:defRPr sz="120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tx1"/>
              </a:solidFill>
              <a:effectLst/>
              <a:uLnTx/>
              <a:uFillTx/>
              <a:latin typeface="News Gothic MT"/>
              <a:ea typeface="宋体" panose="02010600030101010101" pitchFamily="2" charset="-122"/>
              <a:cs typeface="+mn-cs"/>
            </a:endParaRPr>
          </a:p>
        </p:txBody>
      </p:sp>
      <p:sp>
        <p:nvSpPr>
          <p:cNvPr id="2052" name="Rectangle 4"/>
          <p:cNvSpPr>
            <a:spLocks noGrp="1"/>
          </p:cNvSpPr>
          <p:nvPr>
            <p:ph type="sldImg"/>
          </p:nvPr>
        </p:nvSpPr>
        <p:spPr>
          <a:xfrm>
            <a:off x="1143000" y="685800"/>
            <a:ext cx="4572000" cy="3429000"/>
          </a:xfrm>
          <a:prstGeom prst="rect">
            <a:avLst/>
          </a:prstGeom>
          <a:noFill/>
          <a:ln w="9525">
            <a:noFill/>
          </a:ln>
        </p:spPr>
      </p:sp>
      <p:sp>
        <p:nvSpPr>
          <p:cNvPr id="2053" name="Rectangle 5"/>
          <p:cNvSpPr>
            <a:spLocks noGrp="1" noChangeArrowheads="1"/>
          </p:cNvSpPr>
          <p:nvPr>
            <p:ph type="body" sz="quarter" idx="19"/>
          </p:nvPr>
        </p:nvSpPr>
        <p:spPr bwMode="auto">
          <a:xfrm>
            <a:off x="685800" y="4343400"/>
            <a:ext cx="5486400" cy="4114800"/>
          </a:xfrm>
          <a:prstGeom prst="rect">
            <a:avLst/>
          </a:prstGeom>
          <a:noFill/>
          <a:ln w="9525">
            <a:noFill/>
            <a:miter lim="800000"/>
          </a:ln>
        </p:spPr>
        <p:txBody>
          <a:bodyPr vert="horz" wrap="square" lIns="91440" tIns="45720" rIns="91440" bIns="45720" numCol="1" anchor="ctr" anchorCtr="0" compatLnSpc="1"/>
          <a:lstStyle/>
          <a:p>
            <a:pPr marL="0" marR="0" lvl="0" indent="0" algn="l" defTabSz="4572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4572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4572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4572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4572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054" name="Rectangle 6"/>
          <p:cNvSpPr>
            <a:spLocks noGrp="1" noChangeArrowheads="1"/>
          </p:cNvSpPr>
          <p:nvPr>
            <p:ph type="ftr" sz="quarter" idx="29"/>
          </p:nvPr>
        </p:nvSpPr>
        <p:spPr bwMode="auto">
          <a:xfrm>
            <a:off x="0" y="8685213"/>
            <a:ext cx="2970213" cy="457200"/>
          </a:xfrm>
          <a:prstGeom prst="rect">
            <a:avLst/>
          </a:prstGeom>
          <a:noFill/>
          <a:ln w="9525">
            <a:noFill/>
            <a:miter lim="800000"/>
          </a:ln>
        </p:spPr>
        <p:txBody>
          <a:bodyPr vert="horz" wrap="square" lIns="91440" tIns="45720" rIns="91440" bIns="45720" numCol="1" anchor="b" anchorCtr="0" compatLnSpc="1"/>
          <a:lstStyle>
            <a:lvl1pPr>
              <a:defRPr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tx1"/>
              </a:solidFill>
              <a:effectLst/>
              <a:uLnTx/>
              <a:uFillTx/>
              <a:latin typeface="News Gothic MT"/>
              <a:ea typeface="宋体" panose="02010600030101010101" pitchFamily="2" charset="-122"/>
              <a:cs typeface="+mn-cs"/>
            </a:endParaRPr>
          </a:p>
        </p:txBody>
      </p:sp>
      <p:sp>
        <p:nvSpPr>
          <p:cNvPr id="2055" name="Rectangle 7"/>
          <p:cNvSpPr>
            <a:spLocks noGrp="1" noChangeArrowheads="1"/>
          </p:cNvSpPr>
          <p:nvPr>
            <p:ph type="sldNum" sz="quarter" idx="39"/>
          </p:nvPr>
        </p:nvSpPr>
        <p:spPr bwMode="auto">
          <a:xfrm>
            <a:off x="3883025" y="8685213"/>
            <a:ext cx="2973388" cy="457200"/>
          </a:xfrm>
          <a:prstGeom prst="rect">
            <a:avLst/>
          </a:prstGeom>
          <a:noFill/>
          <a:ln w="9525">
            <a:noFill/>
            <a:miter lim="800000"/>
          </a:ln>
        </p:spPr>
        <p:txBody>
          <a:bodyPr vert="horz" wrap="square" lIns="91440" tIns="45720" rIns="91440" bIns="45720" numCol="1" anchor="b" anchorCtr="0" compatLnSpc="1"/>
          <a:p>
            <a:pPr lvl="0" algn="r" eaLnBrk="1" fontAlgn="base" hangingPunct="1"/>
            <a:fld id="{9A0DB2DC-4C9A-4742-B13C-FB6460FD3503}" type="slidenum">
              <a:rPr lang="zh-CN" altLang="en-US" sz="1200" strike="noStrike" noProof="1" dirty="0">
                <a:latin typeface="News Gothic MT"/>
                <a:ea typeface="宋体" panose="02010600030101010101" pitchFamily="2" charset="-122"/>
                <a:cs typeface="+mn-ea"/>
              </a:rPr>
            </a:fld>
            <a:endParaRPr lang="zh-CN" altLang="en-US" sz="1200" strike="noStrike" noProof="1"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defTabSz="457200"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defTabSz="457200"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defTabSz="457200"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defTabSz="457200"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p:nvPr>
        </p:nvSpPr>
        <p:spPr/>
        <p:txBody>
          <a:bodyPr wrap="square" lIns="91440" tIns="45720" rIns="91440" bIns="45720" anchor="ctr"/>
          <a:p>
            <a:pPr lvl="0"/>
            <a:endParaRPr lang="zh-CN" altLang="en-US" dirty="0">
              <a:latin typeface="Arial" panose="020B0604020202020204" pitchFamily="34" charset="0"/>
            </a:endParaRPr>
          </a:p>
        </p:txBody>
      </p:sp>
      <p:sp>
        <p:nvSpPr>
          <p:cNvPr id="4100" name="灯片编号占位符 3"/>
          <p:cNvSpPr txBox="1">
            <a:spLocks noGrp="1"/>
          </p:cNvSpPr>
          <p:nvPr/>
        </p:nvSpPr>
        <p:spPr>
          <a:xfrm>
            <a:off x="3883025" y="8685213"/>
            <a:ext cx="2973388" cy="457200"/>
          </a:xfrm>
          <a:prstGeom prst="rect">
            <a:avLst/>
          </a:prstGeom>
          <a:noFill/>
          <a:ln w="9525">
            <a:noFill/>
          </a:ln>
        </p:spPr>
        <p:txBody>
          <a:bodyPr anchor="b"/>
          <a:p>
            <a:pPr lvl="0" indent="0" algn="r"/>
            <a:fld id="{9A0DB2DC-4C9A-4742-B13C-FB6460FD3503}" type="slidenum">
              <a:rPr lang="pt-PT" altLang="en-US" sz="1200" dirty="0">
                <a:latin typeface="Arial" panose="020B0604020202020204" pitchFamily="34" charset="0"/>
                <a:ea typeface="宋体" panose="02010600030101010101" pitchFamily="2" charset="-122"/>
              </a:rPr>
            </a:fld>
            <a:endParaRPr lang="pt-PT" altLang="en-US" sz="1200" dirty="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幻灯片图像占位符 1"/>
          <p:cNvSpPr>
            <a:spLocks noGrp="1"/>
          </p:cNvSpPr>
          <p:nvPr>
            <p:ph type="sldImg"/>
          </p:nvPr>
        </p:nvSpPr>
        <p:spPr/>
      </p:sp>
      <p:sp>
        <p:nvSpPr>
          <p:cNvPr id="6146" name="文本占位符 2"/>
          <p:cNvSpPr/>
          <p:nvPr>
            <p:ph type="body"/>
          </p:nvPr>
        </p:nvSpPr>
        <p:spPr/>
        <p:txBody>
          <a:bodyPr wrap="square" lIns="91440" tIns="45720" rIns="91440" bIns="45720" anchor="ctr"/>
          <a:p>
            <a:pPr lvl="0"/>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p:cNvSpPr>
          <p:nvPr>
            <p:ph type="sldImg"/>
          </p:nvPr>
        </p:nvSpPr>
        <p:spPr/>
      </p:sp>
      <p:sp>
        <p:nvSpPr>
          <p:cNvPr id="8194" name="文本占位符 2"/>
          <p:cNvSpPr/>
          <p:nvPr>
            <p:ph type="body"/>
          </p:nvPr>
        </p:nvSpPr>
        <p:spPr/>
        <p:txBody>
          <a:bodyPr wrap="square" lIns="91440" tIns="45720" rIns="91440" bIns="45720" anchor="ctr"/>
          <a:p>
            <a:pPr lvl="0"/>
            <a:endParaRPr lang="en-US" altLang="zh-CN"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幻灯片图像占位符 1"/>
          <p:cNvSpPr>
            <a:spLocks noGrp="1"/>
          </p:cNvSpPr>
          <p:nvPr>
            <p:ph type="sldImg"/>
          </p:nvPr>
        </p:nvSpPr>
        <p:spPr/>
      </p:sp>
      <p:sp>
        <p:nvSpPr>
          <p:cNvPr id="10242" name="文本占位符 2"/>
          <p:cNvSpPr/>
          <p:nvPr>
            <p:ph type="body"/>
          </p:nvPr>
        </p:nvSpPr>
        <p:spPr/>
        <p:txBody>
          <a:bodyPr wrap="square" lIns="91440" tIns="45720" rIns="91440" bIns="45720" anchor="ctr"/>
          <a:p>
            <a:pPr lvl="0"/>
            <a:r>
              <a:rPr lang="zh-CN" altLang="en-US"/>
              <a:t> </a:t>
            </a:r>
            <a:endParaRPr lang="zh-CN" altLang="en-US"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幻灯片图像占位符 1"/>
          <p:cNvSpPr>
            <a:spLocks noGrp="1"/>
          </p:cNvSpPr>
          <p:nvPr>
            <p:ph type="sldImg"/>
          </p:nvPr>
        </p:nvSpPr>
        <p:spPr/>
      </p:sp>
      <p:sp>
        <p:nvSpPr>
          <p:cNvPr id="13314" name="文本占位符 2"/>
          <p:cNvSpPr/>
          <p:nvPr>
            <p:ph type="body"/>
          </p:nvPr>
        </p:nvSpPr>
        <p:spPr/>
        <p:txBody>
          <a:bodyPr wrap="square" lIns="91440" tIns="45720" rIns="91440" bIns="45720" anchor="ctr"/>
          <a:p>
            <a:pPr lvl="0"/>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幻灯片图像占位符 1"/>
          <p:cNvSpPr>
            <a:spLocks noGrp="1"/>
          </p:cNvSpPr>
          <p:nvPr>
            <p:ph type="sldImg"/>
          </p:nvPr>
        </p:nvSpPr>
        <p:spPr/>
      </p:sp>
      <p:sp>
        <p:nvSpPr>
          <p:cNvPr id="15362"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幻灯片图像占位符 1"/>
          <p:cNvSpPr>
            <a:spLocks noGrp="1"/>
          </p:cNvSpPr>
          <p:nvPr>
            <p:ph type="sldImg"/>
          </p:nvPr>
        </p:nvSpPr>
        <p:spPr/>
      </p:sp>
      <p:sp>
        <p:nvSpPr>
          <p:cNvPr id="18434"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幻灯片图像占位符 1"/>
          <p:cNvSpPr>
            <a:spLocks noGrp="1"/>
          </p:cNvSpPr>
          <p:nvPr>
            <p:ph type="sldImg"/>
          </p:nvPr>
        </p:nvSpPr>
        <p:spPr/>
      </p:sp>
      <p:sp>
        <p:nvSpPr>
          <p:cNvPr id="20482"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幻灯片图像占位符 1"/>
          <p:cNvSpPr>
            <a:spLocks noGrp="1"/>
          </p:cNvSpPr>
          <p:nvPr>
            <p:ph type="sldImg"/>
          </p:nvPr>
        </p:nvSpPr>
        <p:spPr/>
      </p:sp>
      <p:sp>
        <p:nvSpPr>
          <p:cNvPr id="23554"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幻灯片图像占位符 1"/>
          <p:cNvSpPr>
            <a:spLocks noGrp="1"/>
          </p:cNvSpPr>
          <p:nvPr>
            <p:ph type="sldImg"/>
          </p:nvPr>
        </p:nvSpPr>
        <p:spPr/>
      </p:sp>
      <p:sp>
        <p:nvSpPr>
          <p:cNvPr id="25602"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幻灯片图像占位符 1"/>
          <p:cNvSpPr>
            <a:spLocks noGrp="1"/>
          </p:cNvSpPr>
          <p:nvPr>
            <p:ph type="sldImg"/>
          </p:nvPr>
        </p:nvSpPr>
        <p:spPr/>
      </p:sp>
      <p:sp>
        <p:nvSpPr>
          <p:cNvPr id="28674"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幻灯片图像占位符 1"/>
          <p:cNvSpPr>
            <a:spLocks noGrp="1"/>
          </p:cNvSpPr>
          <p:nvPr>
            <p:ph type="sldImg"/>
          </p:nvPr>
        </p:nvSpPr>
        <p:spPr/>
      </p:sp>
      <p:sp>
        <p:nvSpPr>
          <p:cNvPr id="30722"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幻灯片图像占位符 1"/>
          <p:cNvSpPr>
            <a:spLocks noGrp="1"/>
          </p:cNvSpPr>
          <p:nvPr>
            <p:ph type="sldImg"/>
          </p:nvPr>
        </p:nvSpPr>
        <p:spPr/>
      </p:sp>
      <p:sp>
        <p:nvSpPr>
          <p:cNvPr id="33794"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idx="19"/>
          </p:nvPr>
        </p:nvSpPr>
        <p:spPr/>
        <p:txBody>
          <a:bodyPr/>
          <a:p>
            <a:r>
              <a:rPr lang="zh-CN" altLang="en-US"/>
              <a:t>An intention-to-treat (ITT) analysis of the results of an experiment is based on the initial treatment assignment and not on the treatment eventually received. ITT analysis is intended to avoid various misleading artifacts that can arise in intervention research such as non-random attrition of participants from the study or crossover. ITT is also simpler than other forms of study design and analysis because it does not require observation of compliance status for units assigned to different treatments or incorporation of compliance into the analysis.</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5" name="页脚占位符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5" name="页脚占位符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5" name="页脚占位符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549275" y="1600200"/>
            <a:ext cx="3944938"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6613" y="1600200"/>
            <a:ext cx="3944937"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6" name="页脚占位符 5"/>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8" name="页脚占位符 7"/>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9" name="灯片编号占位符 8"/>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4" name="页脚占位符 3"/>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5" name="灯片编号占位符 4"/>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3" name="页脚占位符 2"/>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4" name="灯片编号占位符 3"/>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6" name="页脚占位符 5"/>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ts val="2000"/>
              </a:spcBef>
              <a:spcAft>
                <a:spcPct val="0"/>
              </a:spcAft>
              <a:buClr>
                <a:srgbClr val="97CADA"/>
              </a:buClr>
              <a:buSzPct val="110000"/>
              <a:buFont typeface="Wingdings 2" pitchFamily="18" charset="2"/>
              <a:buNone/>
              <a:defRPr/>
            </a:pPr>
            <a:endParaRPr kumimoji="0" lang="zh-CN" altLang="en-US" sz="3200" b="0" i="0" u="none" strike="noStrike" kern="0" cap="none" spc="0" normalizeH="0" baseline="0" noProof="0" smtClean="0">
              <a:ln>
                <a:noFill/>
              </a:ln>
              <a:solidFill>
                <a:srgbClr val="595959"/>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6" name="页脚占位符 5"/>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5" name="页脚占位符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81775" y="107950"/>
            <a:ext cx="2009775" cy="583565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549275" y="107950"/>
            <a:ext cx="5880100" cy="583565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5" name="页脚占位符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Title Placeholder 1"/>
          <p:cNvSpPr>
            <a:spLocks noGrp="1"/>
          </p:cNvSpPr>
          <p:nvPr>
            <p:ph type="title"/>
          </p:nvPr>
        </p:nvSpPr>
        <p:spPr>
          <a:xfrm>
            <a:off x="549275" y="107950"/>
            <a:ext cx="8042275" cy="1336675"/>
          </a:xfrm>
          <a:prstGeom prst="rect">
            <a:avLst/>
          </a:prstGeom>
          <a:noFill/>
          <a:ln w="9525">
            <a:noFill/>
          </a:ln>
        </p:spPr>
        <p:txBody>
          <a:bodyPr anchor="b"/>
          <a:p>
            <a:pPr lvl="0"/>
            <a:r>
              <a:rPr lang="en-US" altLang="zh-CN" dirty="0"/>
              <a:t>Click to edit Master title style</a:t>
            </a:r>
            <a:endParaRPr lang="en-US" altLang="zh-CN" dirty="0"/>
          </a:p>
        </p:txBody>
      </p:sp>
      <p:sp>
        <p:nvSpPr>
          <p:cNvPr id="1027" name="Text Placeholder 2"/>
          <p:cNvSpPr>
            <a:spLocks noGrp="1"/>
          </p:cNvSpPr>
          <p:nvPr>
            <p:ph type="body"/>
          </p:nvPr>
        </p:nvSpPr>
        <p:spPr>
          <a:xfrm>
            <a:off x="549275" y="1600200"/>
            <a:ext cx="8042275" cy="4343400"/>
          </a:xfrm>
          <a:prstGeom prst="rect">
            <a:avLst/>
          </a:prstGeom>
          <a:noFill/>
          <a:ln w="9525">
            <a:noFill/>
          </a:ln>
        </p:spPr>
        <p:txBody>
          <a:bodyPr anchor="t"/>
          <a:p>
            <a:pPr lvl="0" indent="-349250"/>
            <a:r>
              <a:rPr lang="en-US" altLang="zh-CN" dirty="0"/>
              <a:t>Click to edit Master text styles</a:t>
            </a:r>
            <a:endParaRPr lang="en-US" altLang="zh-CN" dirty="0"/>
          </a:p>
          <a:p>
            <a:pPr lvl="1" indent="-336550"/>
            <a:r>
              <a:rPr lang="en-US" altLang="zh-CN" dirty="0"/>
              <a:t>Second level</a:t>
            </a:r>
            <a:endParaRPr lang="en-US" altLang="zh-CN" dirty="0"/>
          </a:p>
          <a:p>
            <a:pPr lvl="2" indent="-282575"/>
            <a:r>
              <a:rPr lang="en-US" altLang="zh-CN" dirty="0"/>
              <a:t>Third level</a:t>
            </a:r>
            <a:endParaRPr lang="en-US" altLang="zh-CN" dirty="0"/>
          </a:p>
          <a:p>
            <a:pPr lvl="3" indent="-295275"/>
            <a:r>
              <a:rPr lang="en-US" altLang="zh-CN" dirty="0"/>
              <a:t>Fourth level</a:t>
            </a:r>
            <a:endParaRPr lang="en-US" altLang="zh-CN" dirty="0"/>
          </a:p>
          <a:p>
            <a:pPr lvl="4" indent="-282575"/>
            <a:r>
              <a:rPr lang="en-US" altLang="zh-CN" dirty="0"/>
              <a:t>Fifth level</a:t>
            </a:r>
            <a:endParaRPr lang="en-US" altLang="zh-CN" dirty="0"/>
          </a:p>
          <a:p>
            <a:pPr lvl="4" indent="-282575"/>
            <a:r>
              <a:rPr lang="en-US" altLang="zh-CN" dirty="0"/>
              <a:t>Sixth level</a:t>
            </a:r>
            <a:endParaRPr lang="en-US" altLang="zh-CN" dirty="0"/>
          </a:p>
          <a:p>
            <a:pPr lvl="4" indent="-282575"/>
            <a:r>
              <a:rPr lang="en-US" altLang="zh-CN" dirty="0"/>
              <a:t>Seventh level</a:t>
            </a:r>
            <a:endParaRPr lang="en-US" altLang="zh-CN" dirty="0"/>
          </a:p>
          <a:p>
            <a:pPr lvl="4" indent="-282575"/>
            <a:r>
              <a:rPr lang="en-US" altLang="zh-CN" dirty="0"/>
              <a:t>Eighth level</a:t>
            </a:r>
            <a:endParaRPr lang="en-US" altLang="zh-CN" dirty="0"/>
          </a:p>
          <a:p>
            <a:pPr lvl="4" indent="-282575"/>
            <a:r>
              <a:rPr lang="en-US" altLang="zh-CN" dirty="0"/>
              <a:t>Ninth level</a:t>
            </a:r>
            <a:endParaRPr lang="en-US" altLang="zh-CN" dirty="0"/>
          </a:p>
        </p:txBody>
      </p:sp>
      <p:sp>
        <p:nvSpPr>
          <p:cNvPr id="1028" name="Date Placeholder 3"/>
          <p:cNvSpPr>
            <a:spLocks noGrp="1" noChangeArrowheads="1"/>
          </p:cNvSpPr>
          <p:nvPr>
            <p:ph type="dt" sz="half" idx="4294967295"/>
          </p:nvPr>
        </p:nvSpPr>
        <p:spPr bwMode="auto">
          <a:xfrm>
            <a:off x="5629275" y="6275388"/>
            <a:ext cx="2133600" cy="365125"/>
          </a:xfrm>
          <a:prstGeom prst="rect">
            <a:avLst/>
          </a:prstGeom>
          <a:noFill/>
          <a:ln w="9525">
            <a:noFill/>
            <a:miter lim="800000"/>
          </a:ln>
        </p:spPr>
        <p:txBody>
          <a:bodyPr vert="horz" wrap="square" lIns="91440" tIns="45720" rIns="91440" bIns="45720" numCol="1" anchor="ctr" anchorCtr="0" compatLnSpc="1"/>
          <a:lstStyle>
            <a:lvl1pPr algn="r">
              <a:defRPr sz="1200">
                <a:solidFill>
                  <a:schemeClr val="bg1"/>
                </a:solidFill>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000A112-9976-4091-8E04-84326C4EFE34}" type="datetime1">
              <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rPr>
            </a:fld>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1029" name="Footer Placeholder 4"/>
          <p:cNvSpPr>
            <a:spLocks noGrp="1" noChangeArrowheads="1"/>
          </p:cNvSpPr>
          <p:nvPr>
            <p:ph type="ftr" sz="quarter" idx="9"/>
          </p:nvPr>
        </p:nvSpPr>
        <p:spPr bwMode="auto">
          <a:xfrm>
            <a:off x="265113" y="6275388"/>
            <a:ext cx="4840288" cy="365125"/>
          </a:xfrm>
          <a:prstGeom prst="rect">
            <a:avLst/>
          </a:prstGeom>
          <a:noFill/>
          <a:ln w="9525">
            <a:noFill/>
            <a:miter lim="800000"/>
          </a:ln>
        </p:spPr>
        <p:txBody>
          <a:bodyPr vert="horz" wrap="square" lIns="91440" tIns="45720" rIns="91440" bIns="45720" numCol="1" anchor="ctr" anchorCtr="0" compatLnSpc="1"/>
          <a:lstStyle>
            <a:lvl1pPr>
              <a:defRPr sz="1200">
                <a:solidFill>
                  <a:schemeClr val="bg1"/>
                </a:solidFill>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smtClean="0">
              <a:ln>
                <a:noFill/>
              </a:ln>
              <a:solidFill>
                <a:schemeClr val="bg1"/>
              </a:solidFill>
              <a:effectLst/>
              <a:uLnTx/>
              <a:uFillTx/>
              <a:latin typeface="News Gothic MT"/>
              <a:ea typeface="+mn-ea"/>
              <a:cs typeface="+mn-cs"/>
            </a:endParaRPr>
          </a:p>
        </p:txBody>
      </p:sp>
      <p:sp>
        <p:nvSpPr>
          <p:cNvPr id="1030" name="Slide Number Placeholder 5"/>
          <p:cNvSpPr>
            <a:spLocks noGrp="1" noChangeArrowheads="1"/>
          </p:cNvSpPr>
          <p:nvPr>
            <p:ph type="sldNum" sz="quarter" idx="19"/>
          </p:nvPr>
        </p:nvSpPr>
        <p:spPr bwMode="auto">
          <a:xfrm>
            <a:off x="7897813" y="6275388"/>
            <a:ext cx="990600" cy="365125"/>
          </a:xfrm>
          <a:prstGeom prst="rect">
            <a:avLst/>
          </a:prstGeom>
          <a:noFill/>
          <a:ln w="9525">
            <a:noFill/>
            <a:miter lim="800000"/>
          </a:ln>
        </p:spPr>
        <p:txBody>
          <a:bodyPr vert="horz" wrap="square" lIns="91440" tIns="45720" rIns="91440" bIns="45720" numCol="1" anchor="ctr" anchorCtr="0" compatLnSpc="1"/>
          <a:p>
            <a:pPr lvl="0" algn="r" eaLnBrk="1" fontAlgn="base" hangingPunct="1"/>
            <a:fld id="{9A0DB2DC-4C9A-4742-B13C-FB6460FD3503}" type="slidenum">
              <a:rPr lang="zh-CN" altLang="en-US" sz="3600" strike="noStrike" noProof="1" dirty="0">
                <a:solidFill>
                  <a:schemeClr val="bg1"/>
                </a:solidFill>
                <a:latin typeface="News Gothic MT"/>
                <a:ea typeface="宋体" panose="02010600030101010101" pitchFamily="2" charset="-122"/>
                <a:cs typeface="+mn-ea"/>
              </a:rPr>
            </a:fld>
            <a:endParaRPr lang="zh-CN" altLang="en-US" sz="3600" strike="noStrike" noProof="1" dirty="0">
              <a:solidFill>
                <a:schemeClr val="bg1"/>
              </a:solidFill>
              <a:ea typeface="宋体" panose="02010600030101010101" pitchFamily="2" charset="-122"/>
            </a:endParaRPr>
          </a:p>
        </p:txBody>
      </p:sp>
      <p:pic>
        <p:nvPicPr>
          <p:cNvPr id="1031" name="Picture 2"/>
          <p:cNvPicPr>
            <a:picLocks noChangeAspect="1"/>
          </p:cNvPicPr>
          <p:nvPr/>
        </p:nvPicPr>
        <p:blipFill>
          <a:blip r:embed="rId13"/>
          <a:stretch>
            <a:fillRect/>
          </a:stretch>
        </p:blipFill>
        <p:spPr>
          <a:xfrm>
            <a:off x="0" y="0"/>
            <a:ext cx="2106613" cy="957263"/>
          </a:xfrm>
          <a:prstGeom prst="rect">
            <a:avLst/>
          </a:prstGeom>
          <a:noFill/>
          <a:ln w="9525">
            <a:noFill/>
          </a:ln>
        </p:spPr>
      </p:pic>
      <p:pic>
        <p:nvPicPr>
          <p:cNvPr id="1032" name="Picture 3"/>
          <p:cNvPicPr>
            <a:picLocks noChangeAspect="1"/>
          </p:cNvPicPr>
          <p:nvPr/>
        </p:nvPicPr>
        <p:blipFill>
          <a:blip r:embed="rId14"/>
          <a:stretch>
            <a:fillRect/>
          </a:stretch>
        </p:blipFill>
        <p:spPr>
          <a:xfrm>
            <a:off x="2057400" y="0"/>
            <a:ext cx="379413" cy="955675"/>
          </a:xfrm>
          <a:prstGeom prst="rect">
            <a:avLst/>
          </a:prstGeom>
          <a:noFill/>
          <a:ln w="9525">
            <a:noFill/>
          </a:ln>
        </p:spPr>
      </p:pic>
      <p:pic>
        <p:nvPicPr>
          <p:cNvPr id="1033" name="Picture 4"/>
          <p:cNvPicPr>
            <a:picLocks noChangeAspect="1"/>
          </p:cNvPicPr>
          <p:nvPr/>
        </p:nvPicPr>
        <p:blipFill>
          <a:blip r:embed="rId15"/>
          <a:stretch>
            <a:fillRect/>
          </a:stretch>
        </p:blipFill>
        <p:spPr>
          <a:xfrm>
            <a:off x="2427288" y="0"/>
            <a:ext cx="377825" cy="955675"/>
          </a:xfrm>
          <a:prstGeom prst="rect">
            <a:avLst/>
          </a:prstGeom>
          <a:noFill/>
          <a:ln w="9525">
            <a:noFill/>
          </a:ln>
        </p:spPr>
      </p:pic>
      <p:pic>
        <p:nvPicPr>
          <p:cNvPr id="1034" name="Picture 5"/>
          <p:cNvPicPr>
            <a:picLocks noChangeAspect="1"/>
          </p:cNvPicPr>
          <p:nvPr/>
        </p:nvPicPr>
        <p:blipFill>
          <a:blip r:embed="rId15"/>
          <a:stretch>
            <a:fillRect/>
          </a:stretch>
        </p:blipFill>
        <p:spPr>
          <a:xfrm>
            <a:off x="2790825" y="0"/>
            <a:ext cx="377825" cy="955675"/>
          </a:xfrm>
          <a:prstGeom prst="rect">
            <a:avLst/>
          </a:prstGeom>
          <a:noFill/>
          <a:ln w="9525">
            <a:noFill/>
          </a:ln>
        </p:spPr>
      </p:pic>
      <p:pic>
        <p:nvPicPr>
          <p:cNvPr id="1035" name="Picture 6"/>
          <p:cNvPicPr>
            <a:picLocks noChangeAspect="1"/>
          </p:cNvPicPr>
          <p:nvPr/>
        </p:nvPicPr>
        <p:blipFill>
          <a:blip r:embed="rId15"/>
          <a:stretch>
            <a:fillRect/>
          </a:stretch>
        </p:blipFill>
        <p:spPr>
          <a:xfrm>
            <a:off x="3157538" y="0"/>
            <a:ext cx="377825" cy="955675"/>
          </a:xfrm>
          <a:prstGeom prst="rect">
            <a:avLst/>
          </a:prstGeom>
          <a:noFill/>
          <a:ln w="9525">
            <a:noFill/>
          </a:ln>
        </p:spPr>
      </p:pic>
      <p:pic>
        <p:nvPicPr>
          <p:cNvPr id="1036" name="Picture 7"/>
          <p:cNvPicPr>
            <a:picLocks noChangeAspect="1"/>
          </p:cNvPicPr>
          <p:nvPr/>
        </p:nvPicPr>
        <p:blipFill>
          <a:blip r:embed="rId14"/>
          <a:stretch>
            <a:fillRect/>
          </a:stretch>
        </p:blipFill>
        <p:spPr>
          <a:xfrm>
            <a:off x="3527425" y="0"/>
            <a:ext cx="379413" cy="955675"/>
          </a:xfrm>
          <a:prstGeom prst="rect">
            <a:avLst/>
          </a:prstGeom>
          <a:noFill/>
          <a:ln w="9525">
            <a:noFill/>
          </a:ln>
        </p:spPr>
      </p:pic>
      <p:pic>
        <p:nvPicPr>
          <p:cNvPr id="1037" name="Picture 8"/>
          <p:cNvPicPr>
            <a:picLocks noChangeAspect="1"/>
          </p:cNvPicPr>
          <p:nvPr/>
        </p:nvPicPr>
        <p:blipFill>
          <a:blip r:embed="rId15"/>
          <a:stretch>
            <a:fillRect/>
          </a:stretch>
        </p:blipFill>
        <p:spPr>
          <a:xfrm>
            <a:off x="3892550" y="0"/>
            <a:ext cx="377825" cy="955675"/>
          </a:xfrm>
          <a:prstGeom prst="rect">
            <a:avLst/>
          </a:prstGeom>
          <a:noFill/>
          <a:ln w="9525">
            <a:noFill/>
          </a:ln>
        </p:spPr>
      </p:pic>
      <p:pic>
        <p:nvPicPr>
          <p:cNvPr id="1038" name="Picture 9"/>
          <p:cNvPicPr>
            <a:picLocks noChangeAspect="1"/>
          </p:cNvPicPr>
          <p:nvPr/>
        </p:nvPicPr>
        <p:blipFill>
          <a:blip r:embed="rId15"/>
          <a:stretch>
            <a:fillRect/>
          </a:stretch>
        </p:blipFill>
        <p:spPr>
          <a:xfrm>
            <a:off x="4259263" y="0"/>
            <a:ext cx="377825" cy="955675"/>
          </a:xfrm>
          <a:prstGeom prst="rect">
            <a:avLst/>
          </a:prstGeom>
          <a:noFill/>
          <a:ln w="9525">
            <a:noFill/>
          </a:ln>
        </p:spPr>
      </p:pic>
      <p:pic>
        <p:nvPicPr>
          <p:cNvPr id="1039" name="Picture 10"/>
          <p:cNvPicPr>
            <a:picLocks noChangeAspect="1"/>
          </p:cNvPicPr>
          <p:nvPr/>
        </p:nvPicPr>
        <p:blipFill>
          <a:blip r:embed="rId15"/>
          <a:stretch>
            <a:fillRect/>
          </a:stretch>
        </p:blipFill>
        <p:spPr>
          <a:xfrm>
            <a:off x="4630738" y="0"/>
            <a:ext cx="377825" cy="955675"/>
          </a:xfrm>
          <a:prstGeom prst="rect">
            <a:avLst/>
          </a:prstGeom>
          <a:noFill/>
          <a:ln w="9525">
            <a:noFill/>
          </a:ln>
        </p:spPr>
      </p:pic>
      <p:pic>
        <p:nvPicPr>
          <p:cNvPr id="1040" name="Picture 11"/>
          <p:cNvPicPr>
            <a:picLocks noChangeAspect="1"/>
          </p:cNvPicPr>
          <p:nvPr/>
        </p:nvPicPr>
        <p:blipFill>
          <a:blip r:embed="rId15"/>
          <a:stretch>
            <a:fillRect/>
          </a:stretch>
        </p:blipFill>
        <p:spPr>
          <a:xfrm>
            <a:off x="4997450" y="0"/>
            <a:ext cx="377825" cy="955675"/>
          </a:xfrm>
          <a:prstGeom prst="rect">
            <a:avLst/>
          </a:prstGeom>
          <a:noFill/>
          <a:ln w="9525">
            <a:noFill/>
          </a:ln>
        </p:spPr>
      </p:pic>
      <p:pic>
        <p:nvPicPr>
          <p:cNvPr id="1041" name="Picture 12"/>
          <p:cNvPicPr>
            <a:picLocks noChangeAspect="1"/>
          </p:cNvPicPr>
          <p:nvPr/>
        </p:nvPicPr>
        <p:blipFill>
          <a:blip r:embed="rId14"/>
          <a:stretch>
            <a:fillRect/>
          </a:stretch>
        </p:blipFill>
        <p:spPr>
          <a:xfrm>
            <a:off x="5367338" y="0"/>
            <a:ext cx="379412" cy="955675"/>
          </a:xfrm>
          <a:prstGeom prst="rect">
            <a:avLst/>
          </a:prstGeom>
          <a:noFill/>
          <a:ln w="9525">
            <a:noFill/>
          </a:ln>
        </p:spPr>
      </p:pic>
      <p:pic>
        <p:nvPicPr>
          <p:cNvPr id="1042" name="Picture 13"/>
          <p:cNvPicPr>
            <a:picLocks noChangeAspect="1"/>
          </p:cNvPicPr>
          <p:nvPr/>
        </p:nvPicPr>
        <p:blipFill>
          <a:blip r:embed="rId15"/>
          <a:stretch>
            <a:fillRect/>
          </a:stretch>
        </p:blipFill>
        <p:spPr>
          <a:xfrm>
            <a:off x="5732463" y="0"/>
            <a:ext cx="377825" cy="955675"/>
          </a:xfrm>
          <a:prstGeom prst="rect">
            <a:avLst/>
          </a:prstGeom>
          <a:noFill/>
          <a:ln w="9525">
            <a:noFill/>
          </a:ln>
        </p:spPr>
      </p:pic>
      <p:pic>
        <p:nvPicPr>
          <p:cNvPr id="1043" name="Picture 14"/>
          <p:cNvPicPr>
            <a:picLocks noChangeAspect="1"/>
          </p:cNvPicPr>
          <p:nvPr/>
        </p:nvPicPr>
        <p:blipFill>
          <a:blip r:embed="rId15"/>
          <a:stretch>
            <a:fillRect/>
          </a:stretch>
        </p:blipFill>
        <p:spPr>
          <a:xfrm>
            <a:off x="6099175" y="0"/>
            <a:ext cx="377825" cy="955675"/>
          </a:xfrm>
          <a:prstGeom prst="rect">
            <a:avLst/>
          </a:prstGeom>
          <a:noFill/>
          <a:ln w="9525">
            <a:noFill/>
          </a:ln>
        </p:spPr>
      </p:pic>
      <p:pic>
        <p:nvPicPr>
          <p:cNvPr id="1044" name="Picture 15"/>
          <p:cNvPicPr>
            <a:picLocks noChangeAspect="1"/>
          </p:cNvPicPr>
          <p:nvPr/>
        </p:nvPicPr>
        <p:blipFill>
          <a:blip r:embed="rId14"/>
          <a:stretch>
            <a:fillRect/>
          </a:stretch>
        </p:blipFill>
        <p:spPr>
          <a:xfrm>
            <a:off x="6465888" y="0"/>
            <a:ext cx="379412" cy="957263"/>
          </a:xfrm>
          <a:prstGeom prst="rect">
            <a:avLst/>
          </a:prstGeom>
          <a:noFill/>
          <a:ln w="9525">
            <a:noFill/>
          </a:ln>
        </p:spPr>
      </p:pic>
      <p:pic>
        <p:nvPicPr>
          <p:cNvPr id="1045" name="Picture 16"/>
          <p:cNvPicPr>
            <a:picLocks noChangeAspect="1"/>
          </p:cNvPicPr>
          <p:nvPr/>
        </p:nvPicPr>
        <p:blipFill>
          <a:blip r:embed="rId16"/>
          <a:stretch>
            <a:fillRect/>
          </a:stretch>
        </p:blipFill>
        <p:spPr>
          <a:xfrm>
            <a:off x="6835775" y="0"/>
            <a:ext cx="377825" cy="957263"/>
          </a:xfrm>
          <a:prstGeom prst="rect">
            <a:avLst/>
          </a:prstGeom>
          <a:noFill/>
          <a:ln w="9525">
            <a:noFill/>
          </a:ln>
        </p:spPr>
      </p:pic>
      <p:pic>
        <p:nvPicPr>
          <p:cNvPr id="1046" name="Picture 17"/>
          <p:cNvPicPr>
            <a:picLocks noChangeAspect="1"/>
          </p:cNvPicPr>
          <p:nvPr/>
        </p:nvPicPr>
        <p:blipFill>
          <a:blip r:embed="rId16"/>
          <a:stretch>
            <a:fillRect/>
          </a:stretch>
        </p:blipFill>
        <p:spPr>
          <a:xfrm>
            <a:off x="7199313" y="0"/>
            <a:ext cx="377825" cy="957263"/>
          </a:xfrm>
          <a:prstGeom prst="rect">
            <a:avLst/>
          </a:prstGeom>
          <a:noFill/>
          <a:ln w="9525">
            <a:noFill/>
          </a:ln>
        </p:spPr>
      </p:pic>
      <p:pic>
        <p:nvPicPr>
          <p:cNvPr id="1047" name="Picture 18"/>
          <p:cNvPicPr>
            <a:picLocks noChangeAspect="1"/>
          </p:cNvPicPr>
          <p:nvPr/>
        </p:nvPicPr>
        <p:blipFill>
          <a:blip r:embed="rId16"/>
          <a:stretch>
            <a:fillRect/>
          </a:stretch>
        </p:blipFill>
        <p:spPr>
          <a:xfrm>
            <a:off x="7566025" y="0"/>
            <a:ext cx="377825" cy="957263"/>
          </a:xfrm>
          <a:prstGeom prst="rect">
            <a:avLst/>
          </a:prstGeom>
          <a:noFill/>
          <a:ln w="9525">
            <a:noFill/>
          </a:ln>
        </p:spPr>
      </p:pic>
      <p:pic>
        <p:nvPicPr>
          <p:cNvPr id="1048" name="Picture 19"/>
          <p:cNvPicPr>
            <a:picLocks noChangeAspect="1"/>
          </p:cNvPicPr>
          <p:nvPr/>
        </p:nvPicPr>
        <p:blipFill>
          <a:blip r:embed="rId14"/>
          <a:stretch>
            <a:fillRect/>
          </a:stretch>
        </p:blipFill>
        <p:spPr>
          <a:xfrm>
            <a:off x="7935913" y="0"/>
            <a:ext cx="379412" cy="957263"/>
          </a:xfrm>
          <a:prstGeom prst="rect">
            <a:avLst/>
          </a:prstGeom>
          <a:noFill/>
          <a:ln w="9525">
            <a:noFill/>
          </a:ln>
        </p:spPr>
      </p:pic>
      <p:pic>
        <p:nvPicPr>
          <p:cNvPr id="1049" name="Picture 20"/>
          <p:cNvPicPr>
            <a:picLocks noChangeAspect="1"/>
          </p:cNvPicPr>
          <p:nvPr/>
        </p:nvPicPr>
        <p:blipFill>
          <a:blip r:embed="rId16"/>
          <a:stretch>
            <a:fillRect/>
          </a:stretch>
        </p:blipFill>
        <p:spPr>
          <a:xfrm>
            <a:off x="8301038" y="0"/>
            <a:ext cx="377825" cy="957263"/>
          </a:xfrm>
          <a:prstGeom prst="rect">
            <a:avLst/>
          </a:prstGeom>
          <a:noFill/>
          <a:ln w="9525">
            <a:noFill/>
          </a:ln>
        </p:spPr>
      </p:pic>
      <p:pic>
        <p:nvPicPr>
          <p:cNvPr id="1050" name="Picture 21"/>
          <p:cNvPicPr>
            <a:picLocks noChangeAspect="1"/>
          </p:cNvPicPr>
          <p:nvPr/>
        </p:nvPicPr>
        <p:blipFill>
          <a:blip r:embed="rId16"/>
          <a:stretch>
            <a:fillRect/>
          </a:stretch>
        </p:blipFill>
        <p:spPr>
          <a:xfrm>
            <a:off x="8667750" y="0"/>
            <a:ext cx="377825" cy="957263"/>
          </a:xfrm>
          <a:prstGeom prst="rect">
            <a:avLst/>
          </a:prstGeom>
          <a:noFill/>
          <a:ln w="9525">
            <a:noFill/>
          </a:ln>
        </p:spPr>
      </p:pic>
      <p:pic>
        <p:nvPicPr>
          <p:cNvPr id="1051" name="Picture 22"/>
          <p:cNvPicPr>
            <a:picLocks noChangeAspect="1"/>
          </p:cNvPicPr>
          <p:nvPr/>
        </p:nvPicPr>
        <p:blipFill>
          <a:blip r:embed="rId15"/>
          <a:stretch>
            <a:fillRect/>
          </a:stretch>
        </p:blipFill>
        <p:spPr>
          <a:xfrm>
            <a:off x="8766175" y="0"/>
            <a:ext cx="377825" cy="955675"/>
          </a:xfrm>
          <a:prstGeom prst="rect">
            <a:avLst/>
          </a:prstGeom>
          <a:noFill/>
          <a:ln w="9525">
            <a:noFill/>
          </a:ln>
        </p:spPr>
      </p:pic>
      <p:sp>
        <p:nvSpPr>
          <p:cNvPr id="1052" name="Rectangle 29"/>
          <p:cNvSpPr>
            <a:spLocks noChangeArrowheads="1"/>
          </p:cNvSpPr>
          <p:nvPr/>
        </p:nvSpPr>
        <p:spPr bwMode="auto">
          <a:xfrm>
            <a:off x="0" y="954088"/>
            <a:ext cx="9144000" cy="171450"/>
          </a:xfrm>
          <a:prstGeom prst="rect">
            <a:avLst/>
          </a:prstGeom>
          <a:gradFill rotWithShape="1">
            <a:gsLst>
              <a:gs pos="0">
                <a:srgbClr val="DFFAC6"/>
              </a:gs>
              <a:gs pos="50000">
                <a:srgbClr val="FFFFFF"/>
              </a:gs>
              <a:gs pos="100000">
                <a:srgbClr val="DFFAC6"/>
              </a:gs>
            </a:gsLst>
            <a:lin ang="5400000" scaled="1"/>
          </a:gradFill>
          <a:ln w="9525">
            <a:noFill/>
            <a:miter lim="800000"/>
          </a:ln>
        </p:spPr>
        <p:txBody>
          <a:bodyPr wrap="none" anchor="ctr"/>
          <a:lstStyle/>
          <a:p>
            <a:pPr marL="0" marR="0" lvl="0" indent="0" algn="l" defTabSz="914400" rtl="0" eaLnBrk="1" fontAlgn="base" latinLnBrk="0" hangingPunct="1">
              <a:lnSpc>
                <a:spcPct val="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smtClean="0">
                <a:ln>
                  <a:noFill/>
                </a:ln>
                <a:solidFill>
                  <a:schemeClr val="accent1"/>
                </a:solidFill>
                <a:effectLst/>
                <a:uLnTx/>
                <a:uFillTx/>
                <a:latin typeface="Verdana" panose="020B0604030504040204" pitchFamily="34" charset="0"/>
                <a:ea typeface="宋体" panose="02010600030101010101" pitchFamily="2" charset="-122"/>
                <a:cs typeface="+mn-cs"/>
                <a:sym typeface="Webdings" panose="05030102010509060703" pitchFamily="18" charset="2"/>
              </a:rPr>
              <a:t>     </a:t>
            </a:r>
            <a:endParaRPr kumimoji="0" lang="zh-CN" altLang="en-US" sz="800" b="0" i="0" u="none" strike="noStrike" kern="1200" cap="none" spc="0" normalizeH="0" baseline="0" noProof="0" smtClean="0">
              <a:ln>
                <a:noFill/>
              </a:ln>
              <a:solidFill>
                <a:schemeClr val="accent1"/>
              </a:solidFill>
              <a:effectLst/>
              <a:uLnTx/>
              <a:uFillTx/>
              <a:latin typeface="Arial" panose="020B0604020202020204" pitchFamily="34" charset="0"/>
              <a:ea typeface="宋体" panose="02010600030101010101" pitchFamily="2" charset="-122"/>
              <a:cs typeface="+mn-cs"/>
              <a:sym typeface="Webdings" panose="05030102010509060703" pitchFamily="18" charset="2"/>
            </a:endParaRPr>
          </a:p>
        </p:txBody>
      </p:sp>
      <p:pic>
        <p:nvPicPr>
          <p:cNvPr id="1053" name="Picture 31"/>
          <p:cNvPicPr>
            <a:picLocks noChangeAspect="1"/>
          </p:cNvPicPr>
          <p:nvPr/>
        </p:nvPicPr>
        <p:blipFill>
          <a:blip r:embed="rId14"/>
          <a:stretch>
            <a:fillRect/>
          </a:stretch>
        </p:blipFill>
        <p:spPr>
          <a:xfrm>
            <a:off x="1296988" y="0"/>
            <a:ext cx="379412" cy="958850"/>
          </a:xfrm>
          <a:prstGeom prst="rect">
            <a:avLst/>
          </a:prstGeom>
          <a:noFill/>
          <a:ln w="9525">
            <a:noFill/>
          </a:ln>
        </p:spPr>
      </p:pic>
      <p:pic>
        <p:nvPicPr>
          <p:cNvPr id="1054" name="Picture 32"/>
          <p:cNvPicPr>
            <a:picLocks noChangeAspect="1"/>
          </p:cNvPicPr>
          <p:nvPr/>
        </p:nvPicPr>
        <p:blipFill>
          <a:blip r:embed="rId14"/>
          <a:stretch>
            <a:fillRect/>
          </a:stretch>
        </p:blipFill>
        <p:spPr>
          <a:xfrm>
            <a:off x="1044575" y="0"/>
            <a:ext cx="379413" cy="955675"/>
          </a:xfrm>
          <a:prstGeom prst="rect">
            <a:avLst/>
          </a:prstGeom>
          <a:noFill/>
          <a:ln w="9525">
            <a:noFill/>
          </a:ln>
        </p:spPr>
      </p:pic>
      <p:pic>
        <p:nvPicPr>
          <p:cNvPr id="1055" name="内容占位符 5" descr="xh.jpg"/>
          <p:cNvPicPr>
            <a:picLocks noChangeAspect="1"/>
          </p:cNvPicPr>
          <p:nvPr/>
        </p:nvPicPr>
        <p:blipFill>
          <a:blip r:embed="rId17"/>
          <a:stretch>
            <a:fillRect/>
          </a:stretch>
        </p:blipFill>
        <p:spPr>
          <a:xfrm>
            <a:off x="609600" y="0"/>
            <a:ext cx="530225" cy="53022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600">
          <a:solidFill>
            <a:schemeClr val="accent1"/>
          </a:solidFill>
          <a:latin typeface="+mj-lt"/>
          <a:ea typeface="+mj-ea"/>
          <a:cs typeface="+mj-cs"/>
        </a:defRPr>
      </a:lvl1pPr>
      <a:lvl2pPr algn="ctr" rtl="0" eaLnBrk="0" fontAlgn="base" hangingPunct="0">
        <a:spcBef>
          <a:spcPct val="0"/>
        </a:spcBef>
        <a:spcAft>
          <a:spcPct val="0"/>
        </a:spcAft>
        <a:defRPr sz="4600">
          <a:solidFill>
            <a:schemeClr val="accent1"/>
          </a:solidFill>
          <a:latin typeface="News Gothic MT"/>
          <a:ea typeface="宋体" panose="02010600030101010101" pitchFamily="2" charset="-122"/>
        </a:defRPr>
      </a:lvl2pPr>
      <a:lvl3pPr algn="ctr" rtl="0" eaLnBrk="0" fontAlgn="base" hangingPunct="0">
        <a:spcBef>
          <a:spcPct val="0"/>
        </a:spcBef>
        <a:spcAft>
          <a:spcPct val="0"/>
        </a:spcAft>
        <a:defRPr sz="4600">
          <a:solidFill>
            <a:schemeClr val="accent1"/>
          </a:solidFill>
          <a:latin typeface="News Gothic MT"/>
          <a:ea typeface="宋体" panose="02010600030101010101" pitchFamily="2" charset="-122"/>
        </a:defRPr>
      </a:lvl3pPr>
      <a:lvl4pPr algn="ctr" rtl="0" eaLnBrk="0" fontAlgn="base" hangingPunct="0">
        <a:spcBef>
          <a:spcPct val="0"/>
        </a:spcBef>
        <a:spcAft>
          <a:spcPct val="0"/>
        </a:spcAft>
        <a:defRPr sz="4600">
          <a:solidFill>
            <a:schemeClr val="accent1"/>
          </a:solidFill>
          <a:latin typeface="News Gothic MT"/>
          <a:ea typeface="宋体" panose="02010600030101010101" pitchFamily="2" charset="-122"/>
        </a:defRPr>
      </a:lvl4pPr>
      <a:lvl5pPr algn="ctr" rtl="0" eaLnBrk="0" fontAlgn="base" hangingPunct="0">
        <a:spcBef>
          <a:spcPct val="0"/>
        </a:spcBef>
        <a:spcAft>
          <a:spcPct val="0"/>
        </a:spcAft>
        <a:defRPr sz="4600">
          <a:solidFill>
            <a:schemeClr val="accent1"/>
          </a:solidFill>
          <a:latin typeface="News Gothic MT"/>
          <a:ea typeface="宋体" panose="02010600030101010101" pitchFamily="2" charset="-122"/>
        </a:defRPr>
      </a:lvl5pPr>
      <a:lvl6pPr marL="457200" algn="ctr" rtl="0" eaLnBrk="0" fontAlgn="base" hangingPunct="0">
        <a:spcBef>
          <a:spcPct val="0"/>
        </a:spcBef>
        <a:spcAft>
          <a:spcPct val="0"/>
        </a:spcAft>
        <a:defRPr sz="4600">
          <a:solidFill>
            <a:schemeClr val="accent1"/>
          </a:solidFill>
          <a:latin typeface="News Gothic MT"/>
          <a:ea typeface="宋体" panose="02010600030101010101" pitchFamily="2" charset="-122"/>
        </a:defRPr>
      </a:lvl6pPr>
      <a:lvl7pPr marL="914400" algn="ctr" rtl="0" eaLnBrk="0" fontAlgn="base" hangingPunct="0">
        <a:spcBef>
          <a:spcPct val="0"/>
        </a:spcBef>
        <a:spcAft>
          <a:spcPct val="0"/>
        </a:spcAft>
        <a:defRPr sz="4600">
          <a:solidFill>
            <a:schemeClr val="accent1"/>
          </a:solidFill>
          <a:latin typeface="News Gothic MT"/>
          <a:ea typeface="宋体" panose="02010600030101010101" pitchFamily="2" charset="-122"/>
        </a:defRPr>
      </a:lvl7pPr>
      <a:lvl8pPr marL="1371600" algn="ctr" rtl="0" eaLnBrk="0" fontAlgn="base" hangingPunct="0">
        <a:spcBef>
          <a:spcPct val="0"/>
        </a:spcBef>
        <a:spcAft>
          <a:spcPct val="0"/>
        </a:spcAft>
        <a:defRPr sz="4600">
          <a:solidFill>
            <a:schemeClr val="accent1"/>
          </a:solidFill>
          <a:latin typeface="News Gothic MT"/>
          <a:ea typeface="宋体" panose="02010600030101010101" pitchFamily="2" charset="-122"/>
        </a:defRPr>
      </a:lvl8pPr>
      <a:lvl9pPr marL="1828800" algn="ctr" rtl="0" eaLnBrk="0" fontAlgn="base" hangingPunct="0">
        <a:spcBef>
          <a:spcPct val="0"/>
        </a:spcBef>
        <a:spcAft>
          <a:spcPct val="0"/>
        </a:spcAft>
        <a:defRPr sz="4600">
          <a:solidFill>
            <a:schemeClr val="accent1"/>
          </a:solidFill>
          <a:latin typeface="News Gothic MT"/>
          <a:ea typeface="宋体" panose="02010600030101010101" pitchFamily="2" charset="-122"/>
        </a:defRPr>
      </a:lvl9pPr>
    </p:titleStyle>
    <p:bodyStyle>
      <a:lvl1pPr marL="349250" indent="-349250" algn="l" rtl="0" eaLnBrk="0" fontAlgn="base" hangingPunct="0">
        <a:spcBef>
          <a:spcPts val="2000"/>
        </a:spcBef>
        <a:spcAft>
          <a:spcPct val="0"/>
        </a:spcAft>
        <a:buClr>
          <a:srgbClr val="97CADA"/>
        </a:buClr>
        <a:buSzPct val="110000"/>
        <a:buFont typeface="Wingdings 2" pitchFamily="18" charset="2"/>
        <a:buChar char=""/>
        <a:defRPr sz="2400">
          <a:solidFill>
            <a:srgbClr val="595959"/>
          </a:solidFill>
          <a:latin typeface="+mn-lt"/>
          <a:ea typeface="+mn-ea"/>
          <a:cs typeface="+mn-cs"/>
        </a:defRPr>
      </a:lvl1pPr>
      <a:lvl2pPr marL="685800" indent="-336550" algn="l" rtl="0" eaLnBrk="0" fontAlgn="base" hangingPunct="0">
        <a:spcBef>
          <a:spcPts val="600"/>
        </a:spcBef>
        <a:spcAft>
          <a:spcPct val="0"/>
        </a:spcAft>
        <a:buClr>
          <a:srgbClr val="368099"/>
        </a:buClr>
        <a:buSzPct val="110000"/>
        <a:buFont typeface="Wingdings 2" pitchFamily="18" charset="2"/>
        <a:buChar char=""/>
        <a:defRPr sz="2200">
          <a:solidFill>
            <a:srgbClr val="595959"/>
          </a:solidFill>
          <a:latin typeface="+mn-lt"/>
          <a:ea typeface="+mn-ea"/>
        </a:defRPr>
      </a:lvl2pPr>
      <a:lvl3pPr marL="968375" indent="-282575" algn="l" rtl="0" eaLnBrk="0" fontAlgn="base" hangingPunct="0">
        <a:spcBef>
          <a:spcPts val="600"/>
        </a:spcBef>
        <a:spcAft>
          <a:spcPct val="0"/>
        </a:spcAft>
        <a:buClr>
          <a:srgbClr val="97CADA"/>
        </a:buClr>
        <a:buSzPct val="110000"/>
        <a:buFont typeface="Wingdings 2" pitchFamily="18" charset="2"/>
        <a:buChar char=""/>
        <a:defRPr sz="2000">
          <a:solidFill>
            <a:srgbClr val="595959"/>
          </a:solidFill>
          <a:latin typeface="+mn-lt"/>
          <a:ea typeface="+mn-ea"/>
        </a:defRPr>
      </a:lvl3pPr>
      <a:lvl4pPr marL="1263650" indent="-295275" algn="l" rtl="0" eaLnBrk="0" fontAlgn="base" hangingPunct="0">
        <a:spcBef>
          <a:spcPts val="600"/>
        </a:spcBef>
        <a:spcAft>
          <a:spcPct val="0"/>
        </a:spcAft>
        <a:buClr>
          <a:srgbClr val="368099"/>
        </a:buClr>
        <a:buSzPct val="110000"/>
        <a:buFont typeface="Wingdings 2" pitchFamily="18" charset="2"/>
        <a:buChar char=""/>
        <a:defRPr sz="2000">
          <a:solidFill>
            <a:srgbClr val="595959"/>
          </a:solidFill>
          <a:latin typeface="+mn-lt"/>
          <a:ea typeface="+mn-ea"/>
        </a:defRPr>
      </a:lvl4pPr>
      <a:lvl5pPr marL="1546225" indent="-282575" algn="l" rtl="0" eaLnBrk="0" fontAlgn="base" hangingPunct="0">
        <a:spcBef>
          <a:spcPts val="600"/>
        </a:spcBef>
        <a:spcAft>
          <a:spcPct val="0"/>
        </a:spcAft>
        <a:buClr>
          <a:srgbClr val="97CADA"/>
        </a:buClr>
        <a:buSzPct val="110000"/>
        <a:buFont typeface="Wingdings 2" pitchFamily="18" charset="2"/>
        <a:buChar char=""/>
        <a:defRPr sz="2000">
          <a:solidFill>
            <a:srgbClr val="595959"/>
          </a:solidFill>
          <a:latin typeface="+mn-lt"/>
          <a:ea typeface="+mn-ea"/>
        </a:defRPr>
      </a:lvl5pPr>
      <a:lvl6pPr marL="2003425" indent="-282575" algn="l" rtl="0" eaLnBrk="0" fontAlgn="base" hangingPunct="0">
        <a:spcBef>
          <a:spcPts val="600"/>
        </a:spcBef>
        <a:spcAft>
          <a:spcPct val="0"/>
        </a:spcAft>
        <a:buClr>
          <a:srgbClr val="97CADA"/>
        </a:buClr>
        <a:buSzPct val="110000"/>
        <a:buFont typeface="Wingdings 2" pitchFamily="18" charset="2"/>
        <a:buChar char=""/>
        <a:defRPr sz="2000">
          <a:solidFill>
            <a:srgbClr val="595959"/>
          </a:solidFill>
          <a:latin typeface="+mn-lt"/>
          <a:ea typeface="+mn-ea"/>
        </a:defRPr>
      </a:lvl6pPr>
      <a:lvl7pPr marL="2460625" indent="-282575" algn="l" rtl="0" eaLnBrk="0" fontAlgn="base" hangingPunct="0">
        <a:spcBef>
          <a:spcPts val="600"/>
        </a:spcBef>
        <a:spcAft>
          <a:spcPct val="0"/>
        </a:spcAft>
        <a:buClr>
          <a:srgbClr val="97CADA"/>
        </a:buClr>
        <a:buSzPct val="110000"/>
        <a:buFont typeface="Wingdings 2" pitchFamily="18" charset="2"/>
        <a:buChar char=""/>
        <a:defRPr sz="2000">
          <a:solidFill>
            <a:srgbClr val="595959"/>
          </a:solidFill>
          <a:latin typeface="+mn-lt"/>
          <a:ea typeface="+mn-ea"/>
        </a:defRPr>
      </a:lvl7pPr>
      <a:lvl8pPr marL="2917825" indent="-282575" algn="l" rtl="0" eaLnBrk="0" fontAlgn="base" hangingPunct="0">
        <a:spcBef>
          <a:spcPts val="600"/>
        </a:spcBef>
        <a:spcAft>
          <a:spcPct val="0"/>
        </a:spcAft>
        <a:buClr>
          <a:srgbClr val="97CADA"/>
        </a:buClr>
        <a:buSzPct val="110000"/>
        <a:buFont typeface="Wingdings 2" pitchFamily="18" charset="2"/>
        <a:buChar char=""/>
        <a:defRPr sz="2000">
          <a:solidFill>
            <a:srgbClr val="595959"/>
          </a:solidFill>
          <a:latin typeface="+mn-lt"/>
          <a:ea typeface="+mn-ea"/>
        </a:defRPr>
      </a:lvl8pPr>
      <a:lvl9pPr marL="3375025" indent="-282575" algn="l" rtl="0" eaLnBrk="0" fontAlgn="base" hangingPunct="0">
        <a:spcBef>
          <a:spcPts val="600"/>
        </a:spcBef>
        <a:spcAft>
          <a:spcPct val="0"/>
        </a:spcAft>
        <a:buClr>
          <a:srgbClr val="97CADA"/>
        </a:buClr>
        <a:buSzPct val="110000"/>
        <a:buFont typeface="Wingdings 2" pitchFamily="18" charset="2"/>
        <a:buChar char=""/>
        <a:defRPr sz="2000">
          <a:solidFill>
            <a:srgbClr val="595959"/>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3" name="Picture 2" descr="C:\Users\张天赐\Desktop\图片1副本.bmp"/>
          <p:cNvPicPr>
            <a:picLocks noChangeAspect="1"/>
          </p:cNvPicPr>
          <p:nvPr/>
        </p:nvPicPr>
        <p:blipFill>
          <a:blip r:embed="rId1"/>
          <a:stretch>
            <a:fillRect/>
          </a:stretch>
        </p:blipFill>
        <p:spPr>
          <a:xfrm>
            <a:off x="-90487" y="-79375"/>
            <a:ext cx="9344025" cy="1135063"/>
          </a:xfrm>
          <a:prstGeom prst="rect">
            <a:avLst/>
          </a:prstGeom>
          <a:noFill/>
          <a:ln w="9525">
            <a:noFill/>
          </a:ln>
        </p:spPr>
      </p:pic>
      <p:sp>
        <p:nvSpPr>
          <p:cNvPr id="3074" name="TextBox 3"/>
          <p:cNvSpPr txBox="1"/>
          <p:nvPr/>
        </p:nvSpPr>
        <p:spPr>
          <a:xfrm>
            <a:off x="1001713" y="1055688"/>
            <a:ext cx="7500937" cy="4358640"/>
          </a:xfrm>
          <a:prstGeom prst="rect">
            <a:avLst/>
          </a:prstGeom>
          <a:noFill/>
          <a:ln w="9525">
            <a:noFill/>
          </a:ln>
        </p:spPr>
        <p:txBody>
          <a:bodyPr wrap="square" anchor="t">
            <a:spAutoFit/>
          </a:bodyPr>
          <a:p>
            <a:pPr lvl="0" indent="0">
              <a:lnSpc>
                <a:spcPct val="150000"/>
              </a:lnSpc>
            </a:pPr>
            <a:r>
              <a:rPr lang="zh-CN" altLang="en-US" b="1">
                <a:solidFill>
                  <a:srgbClr val="0000FF"/>
                </a:solidFill>
                <a:latin typeface="Times New Roman" panose="02020603050405020304" pitchFamily="18" charset="0"/>
                <a:ea typeface="楷体_GB2312" pitchFamily="49" charset="-122"/>
              </a:rPr>
              <a:t>Effect of a Comprehensive Health Education Program on Pre-hospital Delay in High-risk Stroke Population and Caregivers</a:t>
            </a:r>
            <a:endParaRPr lang="zh-CN" altLang="en-US" b="1">
              <a:solidFill>
                <a:srgbClr val="0000FF"/>
              </a:solidFill>
              <a:latin typeface="Times New Roman" panose="02020603050405020304" pitchFamily="18" charset="0"/>
              <a:ea typeface="楷体_GB2312" pitchFamily="49" charset="-122"/>
            </a:endParaRPr>
          </a:p>
          <a:p>
            <a:pPr lvl="0" indent="0">
              <a:lnSpc>
                <a:spcPct val="150000"/>
              </a:lnSpc>
            </a:pPr>
            <a:endParaRPr lang="zh-CN" altLang="en-US" b="1" dirty="0">
              <a:solidFill>
                <a:srgbClr val="0000FF"/>
              </a:solidFill>
              <a:latin typeface="Times New Roman" panose="02020603050405020304" pitchFamily="18" charset="0"/>
              <a:ea typeface="黑体" panose="02010609060101010101" pitchFamily="2" charset="-122"/>
            </a:endParaRPr>
          </a:p>
          <a:p>
            <a:pPr lvl="0" indent="0" algn="ctr"/>
            <a:r>
              <a:rPr lang="en-US" altLang="zh-CN" b="1" dirty="0">
                <a:solidFill>
                  <a:srgbClr val="0000DC"/>
                </a:solidFill>
                <a:latin typeface="Times New Roman" panose="02020603050405020304" pitchFamily="18" charset="0"/>
                <a:ea typeface="黑体" panose="02010609060101010101" pitchFamily="2" charset="-122"/>
              </a:rPr>
              <a:t>Harbin Medical University,China</a:t>
            </a:r>
            <a:endParaRPr lang="en-US" altLang="zh-CN" b="1" dirty="0">
              <a:solidFill>
                <a:srgbClr val="0000DC"/>
              </a:solidFill>
              <a:latin typeface="Times New Roman" panose="02020603050405020304" pitchFamily="18" charset="0"/>
              <a:ea typeface="黑体" panose="02010609060101010101" pitchFamily="2" charset="-122"/>
            </a:endParaRPr>
          </a:p>
          <a:p>
            <a:pPr lvl="0" indent="0" algn="ctr">
              <a:lnSpc>
                <a:spcPct val="150000"/>
              </a:lnSpc>
            </a:pPr>
            <a:r>
              <a:rPr lang="en-US" altLang="zh-CN" b="1" dirty="0">
                <a:solidFill>
                  <a:srgbClr val="0000DC"/>
                </a:solidFill>
                <a:latin typeface="Times New Roman" panose="02020603050405020304" pitchFamily="18" charset="0"/>
                <a:ea typeface="黑体" panose="02010609060101010101" pitchFamily="2" charset="-122"/>
              </a:rPr>
              <a:t> Li </a:t>
            </a:r>
            <a:r>
              <a:rPr lang="en-US" altLang="zh-CN" b="1" dirty="0">
                <a:solidFill>
                  <a:srgbClr val="0000DC"/>
                </a:solidFill>
                <a:latin typeface="Times New Roman" panose="02020603050405020304" pitchFamily="18" charset="0"/>
                <a:sym typeface="+mn-ea"/>
              </a:rPr>
              <a:t>Yang</a:t>
            </a:r>
            <a:endParaRPr lang="en-US" altLang="zh-CN" b="1" dirty="0">
              <a:solidFill>
                <a:srgbClr val="0000DC"/>
              </a:solidFill>
              <a:latin typeface="Times New Roman" panose="02020603050405020304" pitchFamily="18" charset="0"/>
              <a:ea typeface="黑体" panose="02010609060101010101" pitchFamily="2" charset="-122"/>
            </a:endParaRPr>
          </a:p>
          <a:p>
            <a:pPr lvl="0" indent="0" algn="ctr">
              <a:lnSpc>
                <a:spcPct val="150000"/>
              </a:lnSpc>
            </a:pPr>
            <a:r>
              <a:rPr lang="en-US" altLang="zh-CN" b="1" dirty="0">
                <a:solidFill>
                  <a:srgbClr val="0000DC"/>
                </a:solidFill>
                <a:latin typeface="Times New Roman" panose="02020603050405020304" pitchFamily="18" charset="0"/>
                <a:ea typeface="黑体" panose="02010609060101010101" pitchFamily="2" charset="-122"/>
              </a:rPr>
              <a:t>yang-li81@163.com</a:t>
            </a:r>
            <a:endParaRPr lang="en-US" altLang="zh-CN" b="1" dirty="0">
              <a:solidFill>
                <a:srgbClr val="0000DC"/>
              </a:solidFill>
              <a:latin typeface="Times New Roman" panose="02020603050405020304" pitchFamily="18" charset="0"/>
              <a:ea typeface="黑体" panose="0201060906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Text Box 5"/>
          <p:cNvSpPr txBox="1"/>
          <p:nvPr/>
        </p:nvSpPr>
        <p:spPr>
          <a:xfrm>
            <a:off x="1522413" y="257175"/>
            <a:ext cx="2768600" cy="584200"/>
          </a:xfrm>
          <a:prstGeom prst="rect">
            <a:avLst/>
          </a:prstGeom>
          <a:noFill/>
          <a:ln w="9525">
            <a:noFill/>
          </a:ln>
        </p:spPr>
        <p:txBody>
          <a:bodyPr wrap="none" anchor="t">
            <a:spAutoFit/>
          </a:bodyPr>
          <a:p>
            <a:pPr lvl="0" indent="0"/>
            <a:r>
              <a:rPr lang="zh-CN" altLang="en-US" sz="3200" b="1" dirty="0">
                <a:latin typeface="Times New Roman" panose="02020603050405020304" pitchFamily="18" charset="0"/>
                <a:ea typeface="汉仪综艺体简" pitchFamily="1" charset="-122"/>
              </a:rPr>
              <a:t>Introduction</a:t>
            </a:r>
            <a:r>
              <a:rPr lang="zh-CN" altLang="en-US" dirty="0">
                <a:latin typeface="汉仪综艺体简" pitchFamily="1" charset="-122"/>
                <a:ea typeface="汉仪综艺体简" pitchFamily="1" charset="-122"/>
              </a:rPr>
              <a:t>  </a:t>
            </a:r>
            <a:endParaRPr lang="zh-CN" altLang="en-US" dirty="0">
              <a:latin typeface="News Gothic MT"/>
              <a:ea typeface="黑体" panose="02010609060101010101" pitchFamily="2" charset="-122"/>
            </a:endParaRPr>
          </a:p>
        </p:txBody>
      </p:sp>
      <p:grpSp>
        <p:nvGrpSpPr>
          <p:cNvPr id="5122" name="组合 14"/>
          <p:cNvGrpSpPr/>
          <p:nvPr/>
        </p:nvGrpSpPr>
        <p:grpSpPr>
          <a:xfrm>
            <a:off x="574675" y="1176338"/>
            <a:ext cx="8343900" cy="5273675"/>
            <a:chOff x="2016" y="2390"/>
            <a:chExt cx="5248" cy="5677"/>
          </a:xfrm>
        </p:grpSpPr>
        <p:sp>
          <p:nvSpPr>
            <p:cNvPr id="20" name="圆角矩形 19"/>
            <p:cNvSpPr/>
            <p:nvPr/>
          </p:nvSpPr>
          <p:spPr>
            <a:xfrm>
              <a:off x="2016" y="2390"/>
              <a:ext cx="5248" cy="56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2100" strike="noStrike" noProof="1"/>
            </a:p>
          </p:txBody>
        </p:sp>
        <p:sp>
          <p:nvSpPr>
            <p:cNvPr id="34" name="文本框 33"/>
            <p:cNvSpPr txBox="1"/>
            <p:nvPr/>
          </p:nvSpPr>
          <p:spPr>
            <a:xfrm flipH="1">
              <a:off x="2206" y="2390"/>
              <a:ext cx="5058" cy="5217"/>
            </a:xfrm>
            <a:prstGeom prst="rect">
              <a:avLst/>
            </a:prstGeom>
            <a:noFill/>
          </p:spPr>
          <p:txBody>
            <a:bodyPr wrap="square" rtlCol="0">
              <a:spAutoFit/>
            </a:bodyPr>
            <a:p>
              <a:pPr fontAlgn="base">
                <a:lnSpc>
                  <a:spcPct val="100000"/>
                </a:lnSpc>
                <a:buClrTx/>
                <a:buFont typeface="Wingdings" panose="05000000000000000000" charset="0"/>
              </a:pPr>
              <a:r>
                <a:rPr lang="zh-CN" altLang="en-US" sz="2400" b="1" strike="noStrike" noProof="1" dirty="0">
                  <a:latin typeface="Times New Roman" panose="02020603050405020304" pitchFamily="18" charset="0"/>
                  <a:ea typeface="黑体" panose="02010609060101010101" pitchFamily="2" charset="-122"/>
                  <a:cs typeface="+mn-ea"/>
                </a:rPr>
                <a:t>Globally in 2013</a:t>
              </a:r>
              <a:endParaRPr lang="zh-CN" altLang="en-US" sz="2400" b="1" strike="noStrike" noProof="1" dirty="0">
                <a:latin typeface="Times New Roman" panose="02020603050405020304" pitchFamily="18" charset="0"/>
                <a:ea typeface="黑体" panose="02010609060101010101" pitchFamily="2" charset="-122"/>
                <a:cs typeface="+mn-ea"/>
              </a:endParaRPr>
            </a:p>
            <a:p>
              <a:pPr marL="342900" indent="-342900" fontAlgn="base">
                <a:lnSpc>
                  <a:spcPct val="100000"/>
                </a:lnSpc>
                <a:buClrTx/>
                <a:buFont typeface="Wingdings" panose="05000000000000000000" charset="0"/>
                <a:buChar char="Ø"/>
              </a:pPr>
              <a:r>
                <a:rPr lang="zh-CN" altLang="en-US" sz="2400" b="1" strike="noStrike" noProof="1" dirty="0">
                  <a:latin typeface="Times New Roman" panose="02020603050405020304" pitchFamily="18" charset="0"/>
                  <a:ea typeface="黑体" panose="02010609060101010101" pitchFamily="2" charset="-122"/>
                  <a:cs typeface="+mn-ea"/>
                </a:rPr>
                <a:t>       25.7 million stroke survivors </a:t>
              </a:r>
              <a:endParaRPr lang="zh-CN" altLang="en-US" sz="2400" b="1" strike="noStrike" noProof="1" dirty="0">
                <a:latin typeface="Times New Roman" panose="02020603050405020304" pitchFamily="18" charset="0"/>
                <a:ea typeface="黑体" panose="02010609060101010101" pitchFamily="2" charset="-122"/>
                <a:cs typeface="+mn-ea"/>
              </a:endParaRPr>
            </a:p>
            <a:p>
              <a:pPr marL="342900" indent="-342900" fontAlgn="base">
                <a:lnSpc>
                  <a:spcPct val="100000"/>
                </a:lnSpc>
                <a:buClrTx/>
                <a:buFont typeface="Wingdings" panose="05000000000000000000" charset="0"/>
                <a:buChar char="Ø"/>
              </a:pPr>
              <a:r>
                <a:rPr lang="zh-CN" altLang="en-US" sz="2400" b="1" strike="noStrike" noProof="1" dirty="0">
                  <a:latin typeface="Times New Roman" panose="02020603050405020304" pitchFamily="18" charset="0"/>
                  <a:ea typeface="黑体" panose="02010609060101010101" pitchFamily="2" charset="-122"/>
                  <a:cs typeface="+mn-ea"/>
                </a:rPr>
                <a:t>       6.5 million deaths from stroke </a:t>
              </a:r>
              <a:endParaRPr lang="zh-CN" altLang="en-US" sz="2400" b="1" strike="noStrike" noProof="1" dirty="0">
                <a:latin typeface="Times New Roman" panose="02020603050405020304" pitchFamily="18" charset="0"/>
                <a:ea typeface="黑体" panose="02010609060101010101" pitchFamily="2" charset="-122"/>
                <a:cs typeface="+mn-ea"/>
              </a:endParaRPr>
            </a:p>
            <a:p>
              <a:pPr marL="342900" indent="-342900" fontAlgn="base">
                <a:lnSpc>
                  <a:spcPct val="100000"/>
                </a:lnSpc>
                <a:buClrTx/>
                <a:buFont typeface="Wingdings" panose="05000000000000000000" charset="0"/>
                <a:buChar char="Ø"/>
              </a:pPr>
              <a:r>
                <a:rPr lang="zh-CN" altLang="en-US" sz="2400" b="1" strike="noStrike" noProof="1" dirty="0">
                  <a:latin typeface="Times New Roman" panose="02020603050405020304" pitchFamily="18" charset="0"/>
                  <a:ea typeface="黑体" panose="02010609060101010101" pitchFamily="2" charset="-122"/>
                  <a:cs typeface="+mn-ea"/>
                </a:rPr>
                <a:t>      10.3 million new strokes (67% ischemic）</a:t>
              </a:r>
              <a:endParaRPr lang="zh-CN" altLang="en-US" sz="2400" b="1" strike="noStrike" noProof="1" dirty="0">
                <a:latin typeface="Times New Roman" panose="02020603050405020304" pitchFamily="18" charset="0"/>
                <a:ea typeface="黑体" panose="02010609060101010101" pitchFamily="2" charset="-122"/>
                <a:cs typeface="+mn-ea"/>
              </a:endParaRPr>
            </a:p>
            <a:p>
              <a:pPr fontAlgn="base">
                <a:lnSpc>
                  <a:spcPct val="100000"/>
                </a:lnSpc>
                <a:buClrTx/>
                <a:buFont typeface="Wingdings" panose="05000000000000000000" charset="0"/>
              </a:pPr>
              <a:r>
                <a:rPr lang="en-US" altLang="zh-CN" sz="2400" b="1" strike="noStrike" noProof="1" dirty="0">
                  <a:latin typeface="Times New Roman" panose="02020603050405020304" pitchFamily="18" charset="0"/>
                  <a:ea typeface="黑体" panose="02010609060101010101" pitchFamily="2" charset="-122"/>
                  <a:cs typeface="+mn-ea"/>
                </a:rPr>
                <a:t> In China</a:t>
              </a:r>
              <a:endParaRPr lang="en-US" altLang="zh-CN" sz="2400" b="1" strike="noStrike" noProof="1" dirty="0">
                <a:latin typeface="Times New Roman" panose="02020603050405020304" pitchFamily="18" charset="0"/>
                <a:ea typeface="黑体" panose="02010609060101010101" pitchFamily="2" charset="-122"/>
                <a:cs typeface="+mn-ea"/>
              </a:endParaRPr>
            </a:p>
            <a:p>
              <a:pPr marL="342900" indent="-342900" fontAlgn="base">
                <a:lnSpc>
                  <a:spcPct val="100000"/>
                </a:lnSpc>
                <a:buClrTx/>
                <a:buFont typeface="Wingdings" panose="05000000000000000000" charset="0"/>
                <a:buChar char="Ø"/>
              </a:pPr>
              <a:r>
                <a:rPr lang="en-US" altLang="zh-CN" sz="2400" b="1" strike="noStrike" noProof="1" dirty="0">
                  <a:latin typeface="Times New Roman" panose="02020603050405020304" pitchFamily="18" charset="0"/>
                  <a:ea typeface="黑体" panose="02010609060101010101" pitchFamily="2" charset="-122"/>
                  <a:cs typeface="+mn-ea"/>
                </a:rPr>
                <a:t>     2 </a:t>
              </a:r>
              <a:r>
                <a:rPr lang="zh-CN" altLang="en-US" sz="2400" b="1" strike="noStrike" noProof="1" dirty="0">
                  <a:latin typeface="Times New Roman" panose="02020603050405020304" pitchFamily="18" charset="0"/>
                  <a:ea typeface="黑体" panose="02010609060101010101" pitchFamily="2" charset="-122"/>
                  <a:cs typeface="+mn-ea"/>
                  <a:sym typeface="+mn-ea"/>
                </a:rPr>
                <a:t>million new strokes</a:t>
              </a:r>
              <a:endParaRPr lang="zh-CN" altLang="en-US" sz="2400" b="1" strike="noStrike" noProof="1" dirty="0">
                <a:latin typeface="Times New Roman" panose="02020603050405020304" pitchFamily="18" charset="0"/>
                <a:cs typeface="+mn-ea"/>
                <a:sym typeface="+mn-ea"/>
              </a:endParaRPr>
            </a:p>
            <a:p>
              <a:pPr marL="342900" indent="-342900" fontAlgn="base">
                <a:lnSpc>
                  <a:spcPct val="100000"/>
                </a:lnSpc>
                <a:buClrTx/>
                <a:buFont typeface="Wingdings" panose="05000000000000000000" charset="0"/>
                <a:buChar char="Ø"/>
              </a:pPr>
              <a:r>
                <a:rPr lang="zh-CN" altLang="en-US" sz="2400" b="1" strike="noStrike" noProof="1" dirty="0">
                  <a:latin typeface="Times New Roman" panose="02020603050405020304" pitchFamily="18" charset="0"/>
                  <a:ea typeface="黑体" panose="02010609060101010101" pitchFamily="2" charset="-122"/>
                  <a:cs typeface="+mn-ea"/>
                  <a:sym typeface="+mn-ea"/>
                </a:rPr>
                <a:t>     </a:t>
              </a:r>
              <a:r>
                <a:rPr lang="en-US" altLang="zh-CN" sz="2400" b="1" strike="noStrike" noProof="1" dirty="0">
                  <a:latin typeface="Times New Roman" panose="02020603050405020304" pitchFamily="18" charset="0"/>
                  <a:ea typeface="黑体" panose="02010609060101010101" pitchFamily="2" charset="-122"/>
                  <a:cs typeface="+mn-ea"/>
                  <a:sym typeface="+mn-ea"/>
                </a:rPr>
                <a:t>70 million morbidity </a:t>
              </a:r>
              <a:endParaRPr lang="en-US" altLang="zh-CN" sz="2400" b="1" strike="noStrike" noProof="1" dirty="0">
                <a:latin typeface="Times New Roman" panose="02020603050405020304" pitchFamily="18" charset="0"/>
                <a:cs typeface="+mn-ea"/>
                <a:sym typeface="+mn-ea"/>
              </a:endParaRPr>
            </a:p>
            <a:p>
              <a:pPr marL="342900" indent="-342900" fontAlgn="base">
                <a:lnSpc>
                  <a:spcPct val="100000"/>
                </a:lnSpc>
                <a:buClrTx/>
                <a:buFont typeface="Wingdings" panose="05000000000000000000" charset="0"/>
                <a:buChar char="Ø"/>
              </a:pPr>
              <a:r>
                <a:rPr lang="en-US" altLang="zh-CN" sz="2400" b="1" strike="noStrike" noProof="1" dirty="0">
                  <a:latin typeface="Times New Roman" panose="02020603050405020304" pitchFamily="18" charset="0"/>
                  <a:ea typeface="黑体" panose="02010609060101010101" pitchFamily="2" charset="-122"/>
                  <a:cs typeface="+mn-ea"/>
                  <a:sym typeface="+mn-ea"/>
                </a:rPr>
                <a:t>     1.6</a:t>
              </a:r>
              <a:r>
                <a:rPr lang="zh-CN" altLang="en-US" sz="2400" b="1" strike="noStrike" noProof="1" dirty="0">
                  <a:latin typeface="Times New Roman" panose="02020603050405020304" pitchFamily="18" charset="0"/>
                  <a:ea typeface="黑体" panose="02010609060101010101" pitchFamily="2" charset="-122"/>
                  <a:cs typeface="+mn-ea"/>
                  <a:sym typeface="+mn-ea"/>
                </a:rPr>
                <a:t>5 million deaths from stroke </a:t>
              </a:r>
              <a:endParaRPr lang="zh-CN" altLang="en-US" sz="2400" b="1" strike="noStrike" noProof="1" dirty="0">
                <a:latin typeface="Times New Roman" panose="02020603050405020304" pitchFamily="18" charset="0"/>
                <a:cs typeface="+mn-ea"/>
                <a:sym typeface="+mn-ea"/>
              </a:endParaRPr>
            </a:p>
            <a:p>
              <a:pPr fontAlgn="base">
                <a:lnSpc>
                  <a:spcPct val="100000"/>
                </a:lnSpc>
                <a:buClrTx/>
                <a:buFont typeface="Wingdings" panose="05000000000000000000" charset="0"/>
              </a:pPr>
              <a:r>
                <a:rPr lang="zh-CN" altLang="en-US" sz="2400" b="1" strike="noStrike" noProof="1">
                  <a:latin typeface="News Gothic MT"/>
                  <a:ea typeface="黑体" panose="02010609060101010101" pitchFamily="2" charset="-122"/>
                  <a:cs typeface="+mn-ea"/>
                  <a:sym typeface="+mn-ea"/>
                </a:rPr>
                <a:t> </a:t>
              </a:r>
              <a:r>
                <a:rPr lang="en-US" altLang="zh-CN" sz="2400" b="1" strike="noStrike" noProof="1">
                  <a:latin typeface="Times New Roman" panose="02020603050405020304" pitchFamily="18" charset="0"/>
                  <a:ea typeface="黑体" panose="02010609060101010101" pitchFamily="2" charset="-122"/>
                  <a:cs typeface="+mn-ea"/>
                  <a:sym typeface="+mn-ea"/>
                </a:rPr>
                <a:t>T</a:t>
              </a:r>
              <a:r>
                <a:rPr lang="zh-CN" altLang="en-US" sz="2400" b="1" strike="noStrike" noProof="1">
                  <a:latin typeface="Times New Roman" panose="02020603050405020304" pitchFamily="18" charset="0"/>
                  <a:ea typeface="黑体" panose="02010609060101010101" pitchFamily="2" charset="-122"/>
                  <a:cs typeface="+mn-ea"/>
                  <a:sym typeface="+mn-ea"/>
                </a:rPr>
                <a:t>hrombolysis </a:t>
              </a:r>
              <a:r>
                <a:rPr lang="en-US" altLang="zh-CN" sz="2400" b="1" strike="noStrike" noProof="1">
                  <a:latin typeface="Times New Roman" panose="02020603050405020304" pitchFamily="18" charset="0"/>
                  <a:ea typeface="黑体" panose="02010609060101010101" pitchFamily="2" charset="-122"/>
                  <a:cs typeface="+mn-ea"/>
                  <a:sym typeface="+mn-ea"/>
                </a:rPr>
                <a:t>therapy</a:t>
              </a:r>
              <a:r>
                <a:rPr lang="en-US" altLang="zh-CN" sz="2400" b="1" strike="noStrike" noProof="1" dirty="0">
                  <a:latin typeface="Times New Roman" panose="02020603050405020304" pitchFamily="18" charset="0"/>
                  <a:ea typeface="黑体" panose="02010609060101010101" pitchFamily="2" charset="-122"/>
                  <a:cs typeface="+mn-ea"/>
                </a:rPr>
                <a:t> within the first 3h </a:t>
              </a:r>
              <a:r>
                <a:rPr lang="zh-CN" altLang="en-US" sz="2400" b="1" strike="noStrike" noProof="1" dirty="0">
                  <a:latin typeface="Times New Roman" panose="02020603050405020304" pitchFamily="18" charset="0"/>
                  <a:ea typeface="黑体" panose="02010609060101010101" pitchFamily="2" charset="-122"/>
                  <a:cs typeface="+mn-ea"/>
                </a:rPr>
                <a:t>（</a:t>
              </a:r>
              <a:r>
                <a:rPr lang="en-US" altLang="zh-CN" sz="2400" b="1" strike="noStrike" noProof="1" dirty="0">
                  <a:latin typeface="Times New Roman" panose="02020603050405020304" pitchFamily="18" charset="0"/>
                  <a:ea typeface="黑体" panose="02010609060101010101" pitchFamily="2" charset="-122"/>
                  <a:cs typeface="+mn-ea"/>
                  <a:sym typeface="+mn-ea"/>
                </a:rPr>
                <a:t>Wordwide:5%,</a:t>
              </a:r>
              <a:r>
                <a:rPr lang="en-US" altLang="zh-CN" sz="2400" b="1" strike="noStrike" noProof="1" dirty="0">
                  <a:latin typeface="Times New Roman" panose="02020603050405020304" pitchFamily="18" charset="0"/>
                  <a:ea typeface="黑体" panose="02010609060101010101" pitchFamily="2" charset="-122"/>
                  <a:cs typeface="+mn-ea"/>
                </a:rPr>
                <a:t>China:1</a:t>
              </a:r>
              <a:r>
                <a:rPr lang="en-US" altLang="zh-CN" sz="2400" b="1" strike="noStrike" noProof="1" dirty="0">
                  <a:latin typeface="Times New Roman" panose="02020603050405020304" pitchFamily="18" charset="0"/>
                  <a:ea typeface="黑体" panose="02010609060101010101" pitchFamily="2" charset="-122"/>
                  <a:cs typeface="+mn-ea"/>
                  <a:sym typeface="+mn-ea"/>
                </a:rPr>
                <a:t>%～3%</a:t>
              </a:r>
              <a:r>
                <a:rPr lang="zh-CN" altLang="en-US" sz="2400" b="1" strike="noStrike" noProof="1" dirty="0">
                  <a:latin typeface="Times New Roman" panose="02020603050405020304" pitchFamily="18" charset="0"/>
                  <a:ea typeface="黑体" panose="02010609060101010101" pitchFamily="2" charset="-122"/>
                  <a:cs typeface="+mn-ea"/>
                </a:rPr>
                <a:t>）</a:t>
              </a:r>
              <a:endParaRPr lang="zh-CN" altLang="en-US" sz="2400" b="1" strike="noStrike" noProof="1" dirty="0">
                <a:latin typeface="Times New Roman" panose="02020603050405020304" pitchFamily="18" charset="0"/>
                <a:ea typeface="黑体" panose="02010609060101010101" pitchFamily="2" charset="-122"/>
              </a:endParaRPr>
            </a:p>
            <a:p>
              <a:pPr marL="342900" indent="-342900" fontAlgn="base">
                <a:lnSpc>
                  <a:spcPct val="100000"/>
                </a:lnSpc>
                <a:buClrTx/>
                <a:buFont typeface="Wingdings" panose="05000000000000000000" charset="0"/>
                <a:buChar char="Ø"/>
              </a:pPr>
              <a:r>
                <a:rPr lang="zh-CN" altLang="en-US" sz="2400" b="1" strike="noStrike" noProof="1" dirty="0">
                  <a:latin typeface="Times New Roman" panose="02020603050405020304" pitchFamily="18" charset="0"/>
                  <a:ea typeface="黑体" panose="02010609060101010101" pitchFamily="2" charset="-122"/>
                  <a:cs typeface="+mn-ea"/>
                </a:rPr>
                <a:t> </a:t>
              </a:r>
              <a:r>
                <a:rPr lang="en-US" altLang="zh-CN" sz="2400" b="1" strike="noStrike" noProof="1" dirty="0">
                  <a:latin typeface="Times New Roman" panose="02020603050405020304" pitchFamily="18" charset="0"/>
                  <a:ea typeface="黑体" panose="02010609060101010101" pitchFamily="2" charset="-122"/>
                  <a:cs typeface="+mn-ea"/>
                </a:rPr>
                <a:t>P</a:t>
              </a:r>
              <a:r>
                <a:rPr lang="zh-CN" altLang="en-US" sz="2400" b="1" strike="noStrike" noProof="1" dirty="0">
                  <a:latin typeface="Times New Roman" panose="02020603050405020304" pitchFamily="18" charset="0"/>
                  <a:ea typeface="黑体" panose="02010609060101010101" pitchFamily="2" charset="-122"/>
                  <a:cs typeface="+mn-ea"/>
                </a:rPr>
                <a:t>re-hospital delay </a:t>
              </a:r>
              <a:r>
                <a:rPr lang="zh-CN" altLang="en-US" sz="2400" b="1" strike="noStrike" noProof="1">
                  <a:latin typeface="Times New Roman" panose="02020603050405020304" pitchFamily="18" charset="0"/>
                  <a:ea typeface="黑体" panose="02010609060101010101" pitchFamily="2" charset="-122"/>
                  <a:cs typeface="+mn-ea"/>
                  <a:sym typeface="+mn-ea"/>
                </a:rPr>
                <a:t> is the interval from the recognition of symptoms to hospital arrival</a:t>
              </a:r>
              <a:r>
                <a:rPr lang="en-US" altLang="zh-CN" sz="2400" b="1" strike="noStrike" noProof="1">
                  <a:latin typeface="Times New Roman" panose="02020603050405020304" pitchFamily="18" charset="0"/>
                  <a:ea typeface="黑体" panose="02010609060101010101" pitchFamily="2" charset="-122"/>
                  <a:cs typeface="+mn-ea"/>
                  <a:sym typeface="+mn-ea"/>
                </a:rPr>
                <a:t>,and </a:t>
              </a:r>
              <a:r>
                <a:rPr lang="en-US" altLang="zh-CN" sz="2400" b="1" strike="noStrike" noProof="1" dirty="0">
                  <a:latin typeface="Times New Roman" panose="02020603050405020304" pitchFamily="18" charset="0"/>
                  <a:ea typeface="黑体" panose="02010609060101010101" pitchFamily="2" charset="-122"/>
                  <a:cs typeface="+mn-ea"/>
                </a:rPr>
                <a:t>is main reason for lower rate of stroke thrombolysis therapy.</a:t>
              </a:r>
              <a:endParaRPr lang="en-US" altLang="zh-CN" sz="2400" b="1" strike="noStrike" noProof="1" dirty="0">
                <a:latin typeface="Times New Roman" panose="02020603050405020304" pitchFamily="18" charset="0"/>
                <a:ea typeface="黑体" panose="02010609060101010101" pitchFamily="2" charset="-122"/>
                <a:cs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69" name="圆角矩形 19"/>
          <p:cNvPicPr>
            <a:picLocks noGrp="1" noChangeAspect="1"/>
          </p:cNvPicPr>
          <p:nvPr/>
        </p:nvPicPr>
        <p:blipFill>
          <a:blip r:embed="rId1"/>
          <a:stretch>
            <a:fillRect/>
          </a:stretch>
        </p:blipFill>
        <p:spPr>
          <a:xfrm>
            <a:off x="137478" y="1199833"/>
            <a:ext cx="9264650" cy="5170487"/>
          </a:xfrm>
          <a:prstGeom prst="rect">
            <a:avLst/>
          </a:prstGeom>
          <a:noFill/>
          <a:ln w="9525">
            <a:noFill/>
          </a:ln>
        </p:spPr>
      </p:pic>
      <p:sp>
        <p:nvSpPr>
          <p:cNvPr id="7170" name="文本框 33"/>
          <p:cNvSpPr txBox="1"/>
          <p:nvPr/>
        </p:nvSpPr>
        <p:spPr>
          <a:xfrm flipH="1">
            <a:off x="649288" y="1544638"/>
            <a:ext cx="8240712" cy="4480560"/>
          </a:xfrm>
          <a:prstGeom prst="rect">
            <a:avLst/>
          </a:prstGeom>
          <a:noFill/>
          <a:ln w="9525">
            <a:noFill/>
          </a:ln>
        </p:spPr>
        <p:txBody>
          <a:bodyPr anchor="t">
            <a:spAutoFit/>
          </a:bodyPr>
          <a:p>
            <a:pPr marL="342900" lvl="0" indent="-342900">
              <a:lnSpc>
                <a:spcPct val="150000"/>
              </a:lnSpc>
              <a:buFont typeface="Wingdings" panose="05000000000000000000" pitchFamily="2" charset="2"/>
              <a:buChar char="Ø"/>
            </a:pPr>
            <a:r>
              <a:rPr lang="en-US" altLang="zh-CN" sz="2400" b="1" dirty="0">
                <a:latin typeface="Times New Roman" panose="02020603050405020304" pitchFamily="18" charset="0"/>
                <a:ea typeface="黑体" panose="02010609060101010101" pitchFamily="2" charset="-122"/>
              </a:rPr>
              <a:t>Pre-</a:t>
            </a:r>
            <a:r>
              <a:rPr lang="zh-CN" altLang="en-US" sz="2400" b="1" dirty="0">
                <a:latin typeface="Times New Roman" panose="02020603050405020304" pitchFamily="18" charset="0"/>
                <a:ea typeface="黑体" panose="02010609060101010101" pitchFamily="2" charset="-122"/>
              </a:rPr>
              <a:t>hospital delays education programs </a:t>
            </a:r>
            <a:r>
              <a:rPr lang="en-US" altLang="zh-CN" sz="2400" b="1" dirty="0">
                <a:latin typeface="Times New Roman" panose="02020603050405020304" pitchFamily="18" charset="0"/>
                <a:ea typeface="黑体" panose="02010609060101010101" pitchFamily="2" charset="-122"/>
              </a:rPr>
              <a:t>status:</a:t>
            </a:r>
            <a:endParaRPr lang="en-US" altLang="zh-CN" sz="2400" b="1" dirty="0">
              <a:latin typeface="Times New Roman" panose="02020603050405020304" pitchFamily="18" charset="0"/>
              <a:ea typeface="黑体" panose="02010609060101010101" pitchFamily="2" charset="-122"/>
            </a:endParaRPr>
          </a:p>
          <a:p>
            <a:pPr marL="342900" lvl="0" indent="-342900">
              <a:lnSpc>
                <a:spcPct val="150000"/>
              </a:lnSpc>
            </a:pPr>
            <a:r>
              <a:rPr lang="en-US" altLang="zh-CN" sz="2400" b="1" dirty="0">
                <a:latin typeface="Times New Roman" panose="02020603050405020304" pitchFamily="18" charset="0"/>
                <a:ea typeface="黑体" panose="02010609060101010101" pitchFamily="2" charset="-122"/>
                <a:sym typeface="宋体" panose="02010600030101010101" pitchFamily="2" charset="-122"/>
              </a:rPr>
              <a:t>    ①Education population more concentrated in the community population</a:t>
            </a:r>
            <a:endParaRPr lang="en-US" altLang="zh-CN" sz="2400" b="1" dirty="0">
              <a:latin typeface="Times New Roman" panose="02020603050405020304" pitchFamily="18" charset="0"/>
              <a:ea typeface="黑体" panose="02010609060101010101" pitchFamily="2" charset="-122"/>
              <a:sym typeface="宋体" panose="02010600030101010101" pitchFamily="2" charset="-122"/>
            </a:endParaRPr>
          </a:p>
          <a:p>
            <a:pPr marL="342900" lvl="0" indent="-342900">
              <a:lnSpc>
                <a:spcPct val="150000"/>
              </a:lnSpc>
            </a:pPr>
            <a:r>
              <a:rPr lang="en-US" altLang="zh-CN" sz="2400" b="1" dirty="0">
                <a:latin typeface="Times New Roman" panose="02020603050405020304" pitchFamily="18" charset="0"/>
                <a:ea typeface="黑体" panose="02010609060101010101" pitchFamily="2" charset="-122"/>
                <a:sym typeface="宋体" panose="02010600030101010101" pitchFamily="2" charset="-122"/>
              </a:rPr>
              <a:t>    ②Education content for stroke more common symptom  identification of knowledge</a:t>
            </a:r>
            <a:endParaRPr lang="en-US" altLang="zh-CN" sz="2400" b="1" dirty="0">
              <a:latin typeface="Times New Roman" panose="02020603050405020304" pitchFamily="18" charset="0"/>
              <a:ea typeface="黑体" panose="02010609060101010101" pitchFamily="2" charset="-122"/>
              <a:sym typeface="宋体" panose="02010600030101010101" pitchFamily="2" charset="-122"/>
            </a:endParaRPr>
          </a:p>
          <a:p>
            <a:pPr marL="342900" lvl="0" indent="-342900">
              <a:lnSpc>
                <a:spcPct val="150000"/>
              </a:lnSpc>
              <a:buFont typeface="Wingdings" panose="05000000000000000000" pitchFamily="2" charset="2"/>
              <a:buChar char="Ø"/>
            </a:pPr>
            <a:r>
              <a:rPr lang="zh-CN" altLang="en-US" sz="2400" b="1" dirty="0">
                <a:latin typeface="Times New Roman" panose="02020603050405020304" pitchFamily="18" charset="0"/>
                <a:ea typeface="黑体" panose="02010609060101010101" pitchFamily="2" charset="-122"/>
              </a:rPr>
              <a:t> </a:t>
            </a:r>
            <a:r>
              <a:rPr lang="en-US" altLang="zh-CN" sz="2400" b="1" dirty="0">
                <a:latin typeface="Times New Roman" panose="02020603050405020304" pitchFamily="18" charset="0"/>
                <a:ea typeface="黑体" panose="02010609060101010101" pitchFamily="2" charset="-122"/>
              </a:rPr>
              <a:t>Pay attention to </a:t>
            </a:r>
            <a:r>
              <a:rPr lang="zh-CN" altLang="en-US" sz="2400" b="1" dirty="0">
                <a:latin typeface="Times New Roman" panose="02020603050405020304" pitchFamily="18" charset="0"/>
                <a:ea typeface="黑体" panose="02010609060101010101" pitchFamily="2" charset="-122"/>
              </a:rPr>
              <a:t>enhance the ability to react  quickly</a:t>
            </a:r>
            <a:r>
              <a:rPr lang="en-US" altLang="zh-CN" sz="2400" b="1" dirty="0">
                <a:latin typeface="Times New Roman" panose="02020603050405020304" pitchFamily="18" charset="0"/>
                <a:ea typeface="黑体" panose="02010609060101010101" pitchFamily="2" charset="-122"/>
              </a:rPr>
              <a:t>.</a:t>
            </a:r>
            <a:r>
              <a:rPr lang="zh-CN" altLang="en-US" sz="2400" b="1" dirty="0">
                <a:latin typeface="Times New Roman" panose="02020603050405020304" pitchFamily="18" charset="0"/>
                <a:ea typeface="黑体" panose="02010609060101010101" pitchFamily="2" charset="-122"/>
              </a:rPr>
              <a:t>Awareness of stroke symptoms in  not only patients but also </a:t>
            </a:r>
            <a:r>
              <a:rPr lang="zh-CN" altLang="en-US" sz="2400" b="1">
                <a:latin typeface="Times New Roman" panose="02020603050405020304" pitchFamily="18" charset="0"/>
                <a:ea typeface="黑体" panose="02010609060101010101" pitchFamily="2" charset="-122"/>
              </a:rPr>
              <a:t>Caregivers</a:t>
            </a:r>
            <a:r>
              <a:rPr lang="zh-CN" altLang="en-US" sz="2400" b="1" dirty="0">
                <a:latin typeface="Times New Roman" panose="02020603050405020304" pitchFamily="18" charset="0"/>
                <a:ea typeface="黑体" panose="02010609060101010101" pitchFamily="2" charset="-122"/>
              </a:rPr>
              <a:t> affects  immediate responses</a:t>
            </a:r>
            <a:r>
              <a:rPr lang="en-US" altLang="zh-CN" sz="2400" b="1" dirty="0">
                <a:latin typeface="Times New Roman" panose="02020603050405020304" pitchFamily="18" charset="0"/>
                <a:ea typeface="黑体" panose="02010609060101010101" pitchFamily="2" charset="-122"/>
              </a:rPr>
              <a:t>.</a:t>
            </a:r>
            <a:endParaRPr lang="zh-CN" altLang="en-US" sz="2400" b="1" dirty="0">
              <a:latin typeface="Times New Roman" panose="02020603050405020304" pitchFamily="18" charset="0"/>
              <a:ea typeface="黑体" panose="02010609060101010101" pitchFamily="2" charset="-122"/>
            </a:endParaRPr>
          </a:p>
        </p:txBody>
      </p:sp>
      <p:sp>
        <p:nvSpPr>
          <p:cNvPr id="7171" name="Text Box 5"/>
          <p:cNvSpPr txBox="1"/>
          <p:nvPr/>
        </p:nvSpPr>
        <p:spPr>
          <a:xfrm>
            <a:off x="1473200" y="358775"/>
            <a:ext cx="3025775" cy="584200"/>
          </a:xfrm>
          <a:prstGeom prst="rect">
            <a:avLst/>
          </a:prstGeom>
          <a:noFill/>
          <a:ln w="9525">
            <a:noFill/>
          </a:ln>
        </p:spPr>
        <p:txBody>
          <a:bodyPr wrap="none" anchor="t">
            <a:spAutoFit/>
          </a:bodyPr>
          <a:p>
            <a:pPr lvl="0" indent="0"/>
            <a:r>
              <a:rPr lang="zh-CN" altLang="en-US" sz="3200" b="1" dirty="0">
                <a:latin typeface="Times New Roman" panose="02020603050405020304" pitchFamily="18" charset="0"/>
                <a:ea typeface="汉仪综艺体简" pitchFamily="1" charset="-122"/>
              </a:rPr>
              <a:t>Introduction</a:t>
            </a:r>
            <a:r>
              <a:rPr lang="zh-CN" altLang="en-US" sz="3200" dirty="0">
                <a:latin typeface="汉仪综艺体简" pitchFamily="1" charset="-122"/>
                <a:ea typeface="汉仪综艺体简" pitchFamily="1" charset="-122"/>
              </a:rPr>
              <a:t>   </a:t>
            </a:r>
            <a:endParaRPr lang="zh-CN" altLang="en-US" sz="3200" dirty="0">
              <a:latin typeface="News Gothic MT"/>
              <a:ea typeface="黑体" panose="0201060906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7" name="圆角矩形 19"/>
          <p:cNvPicPr>
            <a:picLocks noGrp="1" noChangeAspect="1"/>
          </p:cNvPicPr>
          <p:nvPr/>
        </p:nvPicPr>
        <p:blipFill>
          <a:blip r:embed="rId1"/>
          <a:stretch>
            <a:fillRect/>
          </a:stretch>
        </p:blipFill>
        <p:spPr>
          <a:xfrm>
            <a:off x="128588" y="1308100"/>
            <a:ext cx="9104312" cy="4437063"/>
          </a:xfrm>
          <a:prstGeom prst="rect">
            <a:avLst/>
          </a:prstGeom>
          <a:noFill/>
          <a:ln w="9525">
            <a:noFill/>
          </a:ln>
        </p:spPr>
      </p:pic>
      <p:sp>
        <p:nvSpPr>
          <p:cNvPr id="9218" name="圆角矩形 20"/>
          <p:cNvSpPr/>
          <p:nvPr/>
        </p:nvSpPr>
        <p:spPr>
          <a:xfrm>
            <a:off x="520700" y="1597025"/>
            <a:ext cx="7866063" cy="3681413"/>
          </a:xfrm>
          <a:prstGeom prst="roundRect">
            <a:avLst>
              <a:gd name="adj" fmla="val 16667"/>
            </a:avLst>
          </a:prstGeom>
          <a:noFill/>
          <a:ln w="12700" cap="flat" cmpd="sng">
            <a:solidFill>
              <a:srgbClr val="FC1515"/>
            </a:solidFill>
            <a:prstDash val="dash"/>
            <a:bevel/>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pic>
        <p:nvPicPr>
          <p:cNvPr id="9219" name="椭圆 26"/>
          <p:cNvPicPr>
            <a:picLocks noGrp="1" noChangeAspect="1"/>
          </p:cNvPicPr>
          <p:nvPr/>
        </p:nvPicPr>
        <p:blipFill>
          <a:blip r:embed="rId2"/>
          <a:stretch>
            <a:fillRect/>
          </a:stretch>
        </p:blipFill>
        <p:spPr>
          <a:xfrm>
            <a:off x="6637338" y="4881563"/>
            <a:ext cx="2854325" cy="2030412"/>
          </a:xfrm>
          <a:prstGeom prst="rect">
            <a:avLst/>
          </a:prstGeom>
          <a:noFill/>
          <a:ln w="9525">
            <a:noFill/>
          </a:ln>
        </p:spPr>
      </p:pic>
      <p:sp>
        <p:nvSpPr>
          <p:cNvPr id="9220" name="文本框 33"/>
          <p:cNvSpPr txBox="1"/>
          <p:nvPr/>
        </p:nvSpPr>
        <p:spPr>
          <a:xfrm flipH="1">
            <a:off x="290513" y="1308100"/>
            <a:ext cx="8291512" cy="4123055"/>
          </a:xfrm>
          <a:prstGeom prst="rect">
            <a:avLst/>
          </a:prstGeom>
          <a:noFill/>
          <a:ln w="9525">
            <a:noFill/>
          </a:ln>
        </p:spPr>
        <p:txBody>
          <a:bodyPr wrap="square" anchor="t">
            <a:spAutoFit/>
          </a:bodyPr>
          <a:p>
            <a:pPr marL="342900" lvl="0" indent="-342900">
              <a:lnSpc>
                <a:spcPct val="135000"/>
              </a:lnSpc>
              <a:spcBef>
                <a:spcPct val="0"/>
              </a:spcBef>
              <a:spcAft>
                <a:spcPct val="0"/>
              </a:spcAft>
              <a:buFont typeface="Wingdings" panose="05000000000000000000" pitchFamily="2" charset="2"/>
              <a:buChar char="Ø"/>
            </a:pPr>
            <a:r>
              <a:rPr lang="en-US" altLang="zh-CN" b="1" dirty="0">
                <a:latin typeface="Times New Roman" panose="02020603050405020304" pitchFamily="18" charset="0"/>
                <a:ea typeface="黑体" panose="02010609060101010101" pitchFamily="2" charset="-122"/>
              </a:rPr>
              <a:t>D</a:t>
            </a:r>
            <a:r>
              <a:rPr lang="zh-CN" altLang="en-US" b="1" dirty="0">
                <a:latin typeface="Times New Roman" panose="02020603050405020304" pitchFamily="18" charset="0"/>
                <a:ea typeface="黑体" panose="02010609060101010101" pitchFamily="2" charset="-122"/>
              </a:rPr>
              <a:t>evelop and evaluate a comprehensive health education program to reduce stroke pre-hospital delay in high-risk stroke population </a:t>
            </a:r>
            <a:r>
              <a:rPr lang="en-US" altLang="zh-CN" b="1" dirty="0">
                <a:latin typeface="Times New Roman" panose="02020603050405020304" pitchFamily="18" charset="0"/>
                <a:ea typeface="黑体" panose="02010609060101010101" pitchFamily="2" charset="-122"/>
              </a:rPr>
              <a:t>and</a:t>
            </a:r>
            <a:r>
              <a:rPr lang="zh-CN" altLang="en-US" b="1" dirty="0">
                <a:latin typeface="Times New Roman" panose="02020603050405020304" pitchFamily="18" charset="0"/>
                <a:ea typeface="黑体" panose="02010609060101010101" pitchFamily="2" charset="-122"/>
              </a:rPr>
              <a:t> evaluate </a:t>
            </a:r>
            <a:r>
              <a:rPr lang="en-US" altLang="zh-CN" b="1" dirty="0">
                <a:latin typeface="Times New Roman" panose="02020603050405020304" pitchFamily="18" charset="0"/>
                <a:ea typeface="黑体" panose="02010609060101010101" pitchFamily="2" charset="-122"/>
              </a:rPr>
              <a:t>its</a:t>
            </a:r>
            <a:r>
              <a:rPr lang="zh-CN" altLang="en-US" b="1" dirty="0">
                <a:latin typeface="Times New Roman" panose="02020603050405020304" pitchFamily="18" charset="0"/>
                <a:ea typeface="黑体" panose="02010609060101010101" pitchFamily="2" charset="-122"/>
              </a:rPr>
              <a:t> feasibility and utility. </a:t>
            </a:r>
            <a:endParaRPr lang="zh-CN" altLang="en-US" b="1" dirty="0">
              <a:latin typeface="Times New Roman" panose="02020603050405020304" pitchFamily="18" charset="0"/>
              <a:ea typeface="黑体" panose="02010609060101010101" pitchFamily="2" charset="-122"/>
            </a:endParaRPr>
          </a:p>
          <a:p>
            <a:pPr marL="342900" lvl="0" indent="-342900">
              <a:lnSpc>
                <a:spcPct val="135000"/>
              </a:lnSpc>
              <a:spcBef>
                <a:spcPct val="0"/>
              </a:spcBef>
              <a:spcAft>
                <a:spcPct val="0"/>
              </a:spcAft>
              <a:buFont typeface="Wingdings" panose="05000000000000000000" pitchFamily="2" charset="2"/>
              <a:buChar char="Ø"/>
            </a:pPr>
            <a:r>
              <a:rPr lang="en-US" altLang="zh-CN" b="1" dirty="0">
                <a:latin typeface="Times New Roman" panose="02020603050405020304" pitchFamily="18" charset="0"/>
                <a:ea typeface="黑体" panose="02010609060101010101" pitchFamily="2" charset="-122"/>
              </a:rPr>
              <a:t>I</a:t>
            </a:r>
            <a:r>
              <a:rPr lang="zh-CN" altLang="en-US" b="1" dirty="0">
                <a:latin typeface="Times New Roman" panose="02020603050405020304" pitchFamily="18" charset="0"/>
                <a:ea typeface="黑体" panose="02010609060101010101" pitchFamily="2" charset="-122"/>
              </a:rPr>
              <a:t>mprove knowledge of stroke symptoms</a:t>
            </a:r>
            <a:r>
              <a:rPr lang="en-US" altLang="zh-CN" b="1" dirty="0">
                <a:latin typeface="Times New Roman" panose="02020603050405020304" pitchFamily="18" charset="0"/>
                <a:ea typeface="黑体" panose="02010609060101010101" pitchFamily="2" charset="-122"/>
              </a:rPr>
              <a:t>,</a:t>
            </a:r>
            <a:r>
              <a:rPr lang="zh-CN" altLang="en-US" b="1" dirty="0">
                <a:latin typeface="Times New Roman" panose="02020603050405020304" pitchFamily="18" charset="0"/>
                <a:ea typeface="黑体" panose="02010609060101010101" pitchFamily="2" charset="-122"/>
              </a:rPr>
              <a:t>decreasing pre-hospital delay </a:t>
            </a:r>
            <a:r>
              <a:rPr lang="en-US" altLang="zh-CN" b="1" dirty="0">
                <a:latin typeface="Times New Roman" panose="02020603050405020304" pitchFamily="18" charset="0"/>
                <a:ea typeface="黑体" panose="02010609060101010101" pitchFamily="2" charset="-122"/>
              </a:rPr>
              <a:t>and </a:t>
            </a:r>
            <a:r>
              <a:rPr lang="zh-CN" altLang="en-US" b="1">
                <a:latin typeface="Times New Roman" panose="02020603050405020304" pitchFamily="18" charset="0"/>
                <a:ea typeface="黑体" panose="02010609060101010101" pitchFamily="2" charset="-122"/>
              </a:rPr>
              <a:t>changing the behavior of high-risk stroke population and their caregivers</a:t>
            </a:r>
            <a:r>
              <a:rPr lang="en-US" altLang="zh-CN" b="1" dirty="0">
                <a:latin typeface="Times New Roman" panose="02020603050405020304" pitchFamily="18" charset="0"/>
                <a:ea typeface="黑体" panose="02010609060101010101" pitchFamily="2" charset="-122"/>
              </a:rPr>
              <a:t>.</a:t>
            </a:r>
            <a:endParaRPr lang="en-US" altLang="zh-CN" b="1" dirty="0">
              <a:latin typeface="Times New Roman" panose="02020603050405020304" pitchFamily="18" charset="0"/>
              <a:ea typeface="黑体" panose="02010609060101010101" pitchFamily="2" charset="-122"/>
            </a:endParaRPr>
          </a:p>
        </p:txBody>
      </p:sp>
      <p:sp>
        <p:nvSpPr>
          <p:cNvPr id="9221" name="文本框 34"/>
          <p:cNvSpPr txBox="1"/>
          <p:nvPr/>
        </p:nvSpPr>
        <p:spPr>
          <a:xfrm flipH="1">
            <a:off x="7392988" y="5605463"/>
            <a:ext cx="1343025" cy="584200"/>
          </a:xfrm>
          <a:prstGeom prst="rect">
            <a:avLst/>
          </a:prstGeom>
          <a:noFill/>
          <a:ln w="9525">
            <a:noFill/>
          </a:ln>
        </p:spPr>
        <p:txBody>
          <a:bodyPr anchor="t">
            <a:spAutoFit/>
          </a:bodyPr>
          <a:p>
            <a:pPr lvl="0" indent="0"/>
            <a:r>
              <a:rPr lang="en-US" altLang="zh-CN" sz="3200" b="1" dirty="0">
                <a:latin typeface="黑体" panose="02010609060101010101" pitchFamily="2" charset="-122"/>
                <a:ea typeface="黑体" panose="02010609060101010101" pitchFamily="2" charset="-122"/>
              </a:rPr>
              <a:t>Aims</a:t>
            </a:r>
            <a:endParaRPr lang="en-US" altLang="zh-CN" sz="3200" b="1" dirty="0">
              <a:latin typeface="黑体" panose="02010609060101010101" pitchFamily="2" charset="-122"/>
              <a:ea typeface="黑体" panose="02010609060101010101" pitchFamily="2" charset="-122"/>
            </a:endParaRPr>
          </a:p>
        </p:txBody>
      </p:sp>
      <p:sp>
        <p:nvSpPr>
          <p:cNvPr id="9222" name="Text Box 7"/>
          <p:cNvSpPr txBox="1"/>
          <p:nvPr/>
        </p:nvSpPr>
        <p:spPr>
          <a:xfrm>
            <a:off x="1539875" y="257175"/>
            <a:ext cx="2401888" cy="503238"/>
          </a:xfrm>
          <a:prstGeom prst="rect">
            <a:avLst/>
          </a:prstGeom>
          <a:noFill/>
          <a:ln w="9525">
            <a:noFill/>
          </a:ln>
        </p:spPr>
        <p:txBody>
          <a:bodyPr wrap="none" anchor="t">
            <a:spAutoFit/>
          </a:bodyPr>
          <a:p>
            <a:pPr lvl="0" indent="0"/>
            <a:r>
              <a:rPr lang="zh-CN" altLang="en-US" sz="2700" b="1" dirty="0">
                <a:latin typeface="Times New Roman" panose="02020603050405020304" pitchFamily="18" charset="0"/>
                <a:ea typeface="汉仪综艺体简" pitchFamily="1" charset="-122"/>
              </a:rPr>
              <a:t>Introduction </a:t>
            </a:r>
            <a:r>
              <a:rPr lang="zh-CN" altLang="en-US" sz="2100" dirty="0">
                <a:latin typeface="汉仪综艺体简" pitchFamily="1" charset="-122"/>
                <a:ea typeface="汉仪综艺体简" pitchFamily="1" charset="-122"/>
              </a:rPr>
              <a:t>  </a:t>
            </a:r>
            <a:endParaRPr lang="zh-CN" altLang="en-US" dirty="0">
              <a:latin typeface="News Gothic MT"/>
              <a:ea typeface="黑体" panose="0201060906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MH_SubTitle_2"/>
          <p:cNvSpPr txBox="1"/>
          <p:nvPr/>
        </p:nvSpPr>
        <p:spPr>
          <a:xfrm>
            <a:off x="2644775" y="923925"/>
            <a:ext cx="3709988" cy="823913"/>
          </a:xfrm>
          <a:prstGeom prst="rect">
            <a:avLst/>
          </a:prstGeom>
          <a:noFill/>
          <a:ln w="9525">
            <a:noFill/>
          </a:ln>
        </p:spPr>
        <p:txBody>
          <a:bodyPr lIns="108000" tIns="0" rIns="108000" bIns="0" anchor="ctr"/>
          <a:p>
            <a:pPr lvl="0" indent="0" algn="ctr"/>
            <a:r>
              <a:rPr lang="en-US" altLang="zh-CN" sz="3200" b="1" dirty="0">
                <a:latin typeface="Times New Roman" panose="02020603050405020304" pitchFamily="18" charset="0"/>
                <a:ea typeface="微软雅黑" panose="020B0503020204020204" pitchFamily="34" charset="-122"/>
              </a:rPr>
              <a:t>      </a:t>
            </a:r>
            <a:r>
              <a:rPr lang="zh-CN" altLang="en-US" b="1" dirty="0">
                <a:latin typeface="Times New Roman" panose="02020603050405020304" pitchFamily="18" charset="0"/>
                <a:ea typeface="微软雅黑" panose="020B0503020204020204" pitchFamily="34" charset="-122"/>
              </a:rPr>
              <a:t>Study design</a:t>
            </a:r>
            <a:endParaRPr lang="zh-CN" altLang="en-US" b="1" dirty="0">
              <a:latin typeface="Times New Roman" panose="02020603050405020304" pitchFamily="18" charset="0"/>
              <a:ea typeface="微软雅黑" panose="020B0503020204020204" pitchFamily="34" charset="-122"/>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grpSp>
        <p:nvGrpSpPr>
          <p:cNvPr id="11267" name="组合 7"/>
          <p:cNvGrpSpPr/>
          <p:nvPr/>
        </p:nvGrpSpPr>
        <p:grpSpPr>
          <a:xfrm>
            <a:off x="165100" y="1576388"/>
            <a:ext cx="9226550" cy="5143500"/>
            <a:chOff x="-91" y="-75"/>
            <a:chExt cx="5525" cy="4745"/>
          </a:xfrm>
        </p:grpSpPr>
        <p:sp>
          <p:nvSpPr>
            <p:cNvPr id="11268" name="圆角矩形 10"/>
            <p:cNvSpPr/>
            <p:nvPr/>
          </p:nvSpPr>
          <p:spPr>
            <a:xfrm>
              <a:off x="201" y="421"/>
              <a:ext cx="4686" cy="3449"/>
            </a:xfrm>
            <a:prstGeom prst="roundRect">
              <a:avLst>
                <a:gd name="adj" fmla="val 16667"/>
              </a:avLst>
            </a:prstGeom>
            <a:noFill/>
            <a:ln w="12700" cap="flat" cmpd="sng">
              <a:solidFill>
                <a:srgbClr val="FC1515"/>
              </a:solidFill>
              <a:prstDash val="dash"/>
              <a:bevel/>
              <a:headEnd type="none" w="med" len="med"/>
              <a:tailEnd type="none" w="med" len="med"/>
            </a:ln>
          </p:spPr>
          <p:txBody>
            <a:bodyPr anchor="ctr"/>
            <a:p>
              <a:pPr lvl="0" indent="0"/>
              <a:r>
                <a:rPr lang="en-US" altLang="zh-CN" b="1" dirty="0">
                  <a:latin typeface="Times New Roman" panose="02020603050405020304" pitchFamily="18" charset="0"/>
                  <a:ea typeface="宋体" panose="02010600030101010101" pitchFamily="2" charset="-122"/>
                </a:rPr>
                <a:t>This was a longitudinal,  randomized controlled trial conducted in six communities in Harbin between May 2013 and May 2015. We used a repeated-measures design, with data collected before health education and 6, 12, and 18 months after health education.</a:t>
              </a:r>
              <a:endParaRPr lang="en-US" altLang="zh-CN" b="1" dirty="0">
                <a:latin typeface="Times New Roman" panose="02020603050405020304" pitchFamily="18" charset="0"/>
                <a:ea typeface="宋体" panose="02010600030101010101" pitchFamily="2" charset="-122"/>
              </a:endParaRPr>
            </a:p>
            <a:p>
              <a:pPr lvl="0" indent="0" algn="ctr"/>
              <a:endParaRPr lang="zh-CN" altLang="en-US" sz="2100" dirty="0">
                <a:latin typeface="News Gothic MT"/>
                <a:ea typeface="黑体" panose="02010609060101010101" pitchFamily="2" charset="-122"/>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289" name="组合 10"/>
          <p:cNvGrpSpPr/>
          <p:nvPr/>
        </p:nvGrpSpPr>
        <p:grpSpPr>
          <a:xfrm>
            <a:off x="566738" y="1971675"/>
            <a:ext cx="8081962" cy="3741738"/>
            <a:chOff x="0" y="0"/>
            <a:chExt cx="5895" cy="4771"/>
          </a:xfrm>
        </p:grpSpPr>
        <p:grpSp>
          <p:nvGrpSpPr>
            <p:cNvPr id="12290" name="组合 9"/>
            <p:cNvGrpSpPr/>
            <p:nvPr/>
          </p:nvGrpSpPr>
          <p:grpSpPr>
            <a:xfrm>
              <a:off x="0" y="0"/>
              <a:ext cx="5895" cy="4771"/>
              <a:chOff x="0" y="0"/>
              <a:chExt cx="5895" cy="4771"/>
            </a:xfrm>
          </p:grpSpPr>
          <p:sp>
            <p:nvSpPr>
              <p:cNvPr id="12291" name="圆角矩形标注 53"/>
              <p:cNvSpPr/>
              <p:nvPr/>
            </p:nvSpPr>
            <p:spPr>
              <a:xfrm flipH="1">
                <a:off x="0" y="0"/>
                <a:ext cx="5616" cy="4771"/>
              </a:xfrm>
              <a:prstGeom prst="wedgeRoundRectCallout">
                <a:avLst>
                  <a:gd name="adj1" fmla="val -7759"/>
                  <a:gd name="adj2" fmla="val 65435"/>
                  <a:gd name="adj3" fmla="val 16667"/>
                </a:avLst>
              </a:prstGeom>
              <a:noFill/>
              <a:ln w="12700" cap="flat" cmpd="sng">
                <a:solidFill>
                  <a:srgbClr val="FA1515"/>
                </a:solidFill>
                <a:prstDash val="dash"/>
                <a:bevel/>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sp>
            <p:nvSpPr>
              <p:cNvPr id="12292" name="文本框 57"/>
              <p:cNvSpPr txBox="1"/>
              <p:nvPr/>
            </p:nvSpPr>
            <p:spPr>
              <a:xfrm flipH="1">
                <a:off x="51" y="56"/>
                <a:ext cx="5844" cy="4197"/>
              </a:xfrm>
              <a:prstGeom prst="rect">
                <a:avLst/>
              </a:prstGeom>
              <a:noFill/>
              <a:ln w="9525">
                <a:noFill/>
              </a:ln>
            </p:spPr>
            <p:txBody>
              <a:bodyPr anchor="t">
                <a:spAutoFit/>
              </a:bodyPr>
              <a:p>
                <a:pPr marL="342900" lvl="0" indent="-34290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 </a:t>
                </a:r>
                <a:r>
                  <a:rPr lang="zh-CN" altLang="en-US" b="1" dirty="0">
                    <a:latin typeface="Times New Roman" panose="02020603050405020304" pitchFamily="18" charset="0"/>
                    <a:ea typeface="微软雅黑" panose="020B0503020204020204" pitchFamily="34" charset="-122"/>
                  </a:rPr>
                  <a:t>α=0.05</a:t>
                </a:r>
                <a:r>
                  <a:rPr lang="en-US" altLang="zh-CN" b="1" dirty="0">
                    <a:latin typeface="Times New Roman" panose="02020603050405020304" pitchFamily="18" charset="0"/>
                    <a:ea typeface="微软雅黑" panose="020B0503020204020204" pitchFamily="34" charset="-122"/>
                  </a:rPr>
                  <a:t>,</a:t>
                </a:r>
                <a:r>
                  <a:rPr lang="zh-CN" altLang="en-US" b="1" dirty="0">
                    <a:latin typeface="Times New Roman" panose="02020603050405020304" pitchFamily="18" charset="0"/>
                    <a:ea typeface="微软雅黑" panose="020B0503020204020204" pitchFamily="34" charset="-122"/>
                  </a:rPr>
                  <a:t> </a:t>
                </a:r>
                <a:r>
                  <a:rPr lang="en-US" altLang="zh-CN" b="1">
                    <a:latin typeface="Times New Roman" panose="02020603050405020304" pitchFamily="18" charset="0"/>
                    <a:ea typeface="黑体" panose="02010609060101010101" pitchFamily="2" charset="-122"/>
                  </a:rPr>
                  <a:t>two-tailed,</a:t>
                </a:r>
                <a:r>
                  <a:rPr lang="zh-CN" altLang="en-US" b="1" dirty="0">
                    <a:latin typeface="Times New Roman" panose="02020603050405020304" pitchFamily="18" charset="0"/>
                    <a:ea typeface="微软雅黑" panose="020B0503020204020204" pitchFamily="34" charset="-122"/>
                  </a:rPr>
                  <a:t>a power of 90 %</a:t>
                </a:r>
                <a:endParaRPr lang="zh-CN" altLang="en-US" b="1" dirty="0">
                  <a:latin typeface="Times New Roman" panose="02020603050405020304" pitchFamily="18" charset="0"/>
                  <a:ea typeface="微软雅黑" panose="020B0503020204020204" pitchFamily="34" charset="-122"/>
                </a:endParaRPr>
              </a:p>
              <a:p>
                <a:pPr marL="342900" lvl="0" indent="-342900">
                  <a:lnSpc>
                    <a:spcPct val="150000"/>
                  </a:lnSpc>
                  <a:buFont typeface="Wingdings" panose="05000000000000000000" pitchFamily="2" charset="2"/>
                  <a:buChar char="Ø"/>
                </a:pPr>
                <a:r>
                  <a:rPr lang="zh-CN" altLang="en-US" b="1" dirty="0">
                    <a:latin typeface="Times New Roman" panose="02020603050405020304" pitchFamily="18" charset="0"/>
                    <a:ea typeface="微软雅黑" panose="020B0503020204020204" pitchFamily="34" charset="-122"/>
                  </a:rPr>
                  <a:t>we needed 82 patients per group.</a:t>
                </a:r>
                <a:endParaRPr lang="zh-CN" altLang="en-US" b="1" dirty="0">
                  <a:latin typeface="Times New Roman" panose="02020603050405020304" pitchFamily="18" charset="0"/>
                  <a:ea typeface="微软雅黑" panose="020B0503020204020204" pitchFamily="34" charset="-122"/>
                </a:endParaRPr>
              </a:p>
              <a:p>
                <a:pPr marL="342900" lvl="0" indent="-342900">
                  <a:lnSpc>
                    <a:spcPct val="150000"/>
                  </a:lnSpc>
                  <a:buFont typeface="Wingdings" panose="05000000000000000000" pitchFamily="2" charset="2"/>
                  <a:buChar char="Ø"/>
                </a:pPr>
                <a:r>
                  <a:rPr lang="zh-CN" altLang="en-US" b="1" dirty="0">
                    <a:latin typeface="Times New Roman" panose="02020603050405020304" pitchFamily="18" charset="0"/>
                    <a:ea typeface="微软雅黑" panose="020B0503020204020204" pitchFamily="34" charset="-122"/>
                  </a:rPr>
                  <a:t> Considering a lost of follow up rate    </a:t>
                </a:r>
                <a:endParaRPr lang="zh-CN" altLang="en-US" b="1" dirty="0">
                  <a:latin typeface="Times New Roman" panose="02020603050405020304" pitchFamily="18" charset="0"/>
                  <a:ea typeface="微软雅黑" panose="020B0503020204020204" pitchFamily="34" charset="-122"/>
                </a:endParaRPr>
              </a:p>
              <a:p>
                <a:pPr marL="342900" lvl="0" indent="-342900">
                  <a:lnSpc>
                    <a:spcPct val="150000"/>
                  </a:lnSpc>
                </a:pPr>
                <a:r>
                  <a:rPr lang="zh-CN" altLang="en-US" b="1" dirty="0">
                    <a:latin typeface="Times New Roman" panose="02020603050405020304" pitchFamily="18" charset="0"/>
                    <a:ea typeface="微软雅黑" panose="020B0503020204020204" pitchFamily="34" charset="-122"/>
                  </a:rPr>
                  <a:t>     of 30~35 %, we asked 220 patients  </a:t>
                </a:r>
                <a:endParaRPr lang="zh-CN" altLang="en-US" b="1" dirty="0">
                  <a:latin typeface="Times New Roman" panose="02020603050405020304" pitchFamily="18" charset="0"/>
                  <a:ea typeface="微软雅黑" panose="020B0503020204020204" pitchFamily="34" charset="-122"/>
                </a:endParaRPr>
              </a:p>
              <a:p>
                <a:pPr marL="342900" lvl="0" indent="-342900">
                  <a:lnSpc>
                    <a:spcPct val="150000"/>
                  </a:lnSpc>
                </a:pPr>
                <a:r>
                  <a:rPr lang="zh-CN" altLang="en-US" b="1" dirty="0">
                    <a:latin typeface="Times New Roman" panose="02020603050405020304" pitchFamily="18" charset="0"/>
                    <a:ea typeface="微软雅黑" panose="020B0503020204020204" pitchFamily="34" charset="-122"/>
                  </a:rPr>
                  <a:t>     and their family caregivers .</a:t>
                </a:r>
                <a:endParaRPr lang="zh-CN" altLang="en-US" b="1" dirty="0">
                  <a:latin typeface="Times New Roman" panose="02020603050405020304" pitchFamily="18" charset="0"/>
                  <a:ea typeface="微软雅黑" panose="020B0503020204020204" pitchFamily="34" charset="-122"/>
                </a:endParaRPr>
              </a:p>
            </p:txBody>
          </p:sp>
        </p:grpSp>
      </p:grpSp>
      <p:grpSp>
        <p:nvGrpSpPr>
          <p:cNvPr id="12293" name="组合 19"/>
          <p:cNvGrpSpPr/>
          <p:nvPr/>
        </p:nvGrpSpPr>
        <p:grpSpPr>
          <a:xfrm>
            <a:off x="4705350" y="4776788"/>
            <a:ext cx="4741863" cy="1804987"/>
            <a:chOff x="0" y="0"/>
            <a:chExt cx="9323" cy="3564"/>
          </a:xfrm>
        </p:grpSpPr>
        <p:grpSp>
          <p:nvGrpSpPr>
            <p:cNvPr id="12294" name="组合 11"/>
            <p:cNvGrpSpPr/>
            <p:nvPr/>
          </p:nvGrpSpPr>
          <p:grpSpPr>
            <a:xfrm>
              <a:off x="0" y="0"/>
              <a:ext cx="9322" cy="3563"/>
              <a:chOff x="0" y="0"/>
              <a:chExt cx="5151" cy="5151"/>
            </a:xfrm>
          </p:grpSpPr>
          <p:sp>
            <p:nvSpPr>
              <p:cNvPr id="12295" name="文本框 17"/>
              <p:cNvSpPr txBox="1"/>
              <p:nvPr/>
            </p:nvSpPr>
            <p:spPr>
              <a:xfrm flipH="1">
                <a:off x="833" y="2095"/>
                <a:ext cx="3263" cy="976"/>
              </a:xfrm>
              <a:prstGeom prst="rect">
                <a:avLst/>
              </a:prstGeom>
              <a:noFill/>
              <a:ln w="9525">
                <a:noFill/>
              </a:ln>
            </p:spPr>
            <p:txBody>
              <a:bodyPr anchor="t">
                <a:spAutoFit/>
              </a:bodyPr>
              <a:p>
                <a:pPr lvl="0" indent="0" algn="ctr"/>
                <a:r>
                  <a:rPr lang="en-US" altLang="zh-CN" sz="1000" dirty="0">
                    <a:solidFill>
                      <a:srgbClr val="F22424"/>
                    </a:solidFill>
                    <a:latin typeface="微软雅黑" panose="020B0503020204020204" pitchFamily="34" charset="-122"/>
                    <a:ea typeface="微软雅黑" panose="020B0503020204020204" pitchFamily="34" charset="-122"/>
                  </a:rPr>
                  <a:t>There is the subhead</a:t>
                </a:r>
                <a:endParaRPr lang="zh-CN" altLang="en-US" sz="1000" dirty="0">
                  <a:solidFill>
                    <a:srgbClr val="F22424"/>
                  </a:solidFill>
                  <a:latin typeface="微软雅黑" panose="020B0503020204020204" pitchFamily="34" charset="-122"/>
                  <a:ea typeface="微软雅黑" panose="020B0503020204020204" pitchFamily="34" charset="-122"/>
                </a:endParaRPr>
              </a:p>
            </p:txBody>
          </p:sp>
        </p:grpSp>
        <p:pic>
          <p:nvPicPr>
            <p:cNvPr id="12296" name="图片 18" descr="RIT0IXH2YYI@[%9RS~G)RR5"/>
            <p:cNvPicPr>
              <a:picLocks noChangeAspect="1"/>
            </p:cNvPicPr>
            <p:nvPr/>
          </p:nvPicPr>
          <p:blipFill>
            <a:blip r:embed="rId1"/>
            <a:stretch>
              <a:fillRect/>
            </a:stretch>
          </p:blipFill>
          <p:spPr>
            <a:xfrm>
              <a:off x="1538" y="636"/>
              <a:ext cx="6119" cy="1946"/>
            </a:xfrm>
            <a:prstGeom prst="rect">
              <a:avLst/>
            </a:prstGeom>
            <a:gradFill rotWithShape="1">
              <a:gsLst>
                <a:gs pos="0">
                  <a:srgbClr val="F9FDF5">
                    <a:alpha val="100000"/>
                  </a:srgbClr>
                </a:gs>
                <a:gs pos="74001">
                  <a:srgbClr val="C5EAA7">
                    <a:alpha val="100000"/>
                  </a:srgbClr>
                </a:gs>
                <a:gs pos="83000">
                  <a:srgbClr val="C5EAA7">
                    <a:alpha val="100000"/>
                  </a:srgbClr>
                </a:gs>
                <a:gs pos="100000">
                  <a:srgbClr val="D9F1C4">
                    <a:alpha val="100000"/>
                  </a:srgbClr>
                </a:gs>
              </a:gsLst>
              <a:lin ang="5400000"/>
              <a:tileRect/>
            </a:gradFill>
            <a:ln w="9525">
              <a:noFill/>
            </a:ln>
          </p:spPr>
        </p:pic>
      </p:grpSp>
      <p:grpSp>
        <p:nvGrpSpPr>
          <p:cNvPr id="12297" name="组合 66"/>
          <p:cNvGrpSpPr/>
          <p:nvPr/>
        </p:nvGrpSpPr>
        <p:grpSpPr>
          <a:xfrm>
            <a:off x="2284413" y="976313"/>
            <a:ext cx="5297487" cy="1308100"/>
            <a:chOff x="-186276" y="-1"/>
            <a:chExt cx="2692104" cy="1254886"/>
          </a:xfrm>
        </p:grpSpPr>
        <p:pic>
          <p:nvPicPr>
            <p:cNvPr id="12298" name="图片 61"/>
            <p:cNvPicPr>
              <a:picLocks noChangeAspect="1"/>
            </p:cNvPicPr>
            <p:nvPr/>
          </p:nvPicPr>
          <p:blipFill>
            <a:blip r:embed="rId2"/>
            <a:srcRect l="85925" t="20226" r="2428" b="21797"/>
            <a:stretch>
              <a:fillRect/>
            </a:stretch>
          </p:blipFill>
          <p:spPr>
            <a:xfrm rot="5400000" flipV="1">
              <a:off x="1148226" y="-387376"/>
              <a:ext cx="209371" cy="2505832"/>
            </a:xfrm>
            <a:prstGeom prst="rect">
              <a:avLst/>
            </a:prstGeom>
            <a:noFill/>
            <a:ln w="9525">
              <a:noFill/>
            </a:ln>
          </p:spPr>
        </p:pic>
        <p:sp>
          <p:nvSpPr>
            <p:cNvPr id="12299" name="文本框 62"/>
            <p:cNvSpPr txBox="1"/>
            <p:nvPr/>
          </p:nvSpPr>
          <p:spPr>
            <a:xfrm flipH="1">
              <a:off x="-186276" y="156733"/>
              <a:ext cx="2354351" cy="1098152"/>
            </a:xfrm>
            <a:prstGeom prst="rect">
              <a:avLst/>
            </a:prstGeom>
            <a:noFill/>
            <a:ln w="9525">
              <a:noFill/>
            </a:ln>
          </p:spPr>
          <p:txBody>
            <a:bodyPr anchor="t">
              <a:spAutoFit/>
            </a:bodyPr>
            <a:p>
              <a:pPr lvl="0" indent="0" algn="ctr"/>
              <a:r>
                <a:rPr lang="zh-CN" altLang="en-US" b="1" dirty="0">
                  <a:latin typeface="Times New Roman" panose="02020603050405020304" pitchFamily="18" charset="0"/>
                  <a:ea typeface="黑体" panose="02010609060101010101" pitchFamily="2" charset="-122"/>
                </a:rPr>
                <a:t>Sample size determination</a:t>
              </a:r>
              <a:endParaRPr lang="zh-CN" altLang="en-US" b="1" dirty="0">
                <a:latin typeface="Times New Roman" panose="02020603050405020304" pitchFamily="18" charset="0"/>
                <a:ea typeface="黑体" panose="02010609060101010101" pitchFamily="2" charset="-122"/>
              </a:endParaRPr>
            </a:p>
          </p:txBody>
        </p:sp>
        <p:pic>
          <p:nvPicPr>
            <p:cNvPr id="12300" name="图片 63"/>
            <p:cNvPicPr>
              <a:picLocks noChangeAspect="1"/>
            </p:cNvPicPr>
            <p:nvPr/>
          </p:nvPicPr>
          <p:blipFill>
            <a:blip r:embed="rId2"/>
            <a:srcRect l="85925" t="20226" r="2428" b="21797"/>
            <a:stretch>
              <a:fillRect/>
            </a:stretch>
          </p:blipFill>
          <p:spPr>
            <a:xfrm rot="-5400000">
              <a:off x="1148226" y="-1148230"/>
              <a:ext cx="209371" cy="2505832"/>
            </a:xfrm>
            <a:prstGeom prst="rect">
              <a:avLst/>
            </a:prstGeom>
            <a:noFill/>
            <a:ln w="9525">
              <a:noFill/>
            </a:ln>
          </p:spPr>
        </p:pic>
      </p:gr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组合 21"/>
          <p:cNvSpPr>
            <a:spLocks noGrp="1" noChangeAspect="1"/>
          </p:cNvSpPr>
          <p:nvPr/>
        </p:nvSpPr>
        <p:spPr>
          <a:xfrm>
            <a:off x="539750" y="2024063"/>
            <a:ext cx="8488363" cy="4937125"/>
          </a:xfrm>
          <a:prstGeom prst="rect">
            <a:avLst/>
          </a:prstGeom>
          <a:noFill/>
          <a:ln w="9525">
            <a:noFill/>
          </a:ln>
        </p:spPr>
        <p:txBody>
          <a:bodyPr anchor="t"/>
          <a:p>
            <a:pPr lvl="0" indent="0"/>
            <a:endParaRPr lang="zh-CN" altLang="en-US" dirty="0">
              <a:latin typeface="News Gothic MT"/>
              <a:ea typeface="黑体" panose="02010609060101010101" pitchFamily="2" charset="-122"/>
            </a:endParaRPr>
          </a:p>
        </p:txBody>
      </p:sp>
      <p:grpSp>
        <p:nvGrpSpPr>
          <p:cNvPr id="14338" name="组合 37"/>
          <p:cNvGrpSpPr/>
          <p:nvPr/>
        </p:nvGrpSpPr>
        <p:grpSpPr>
          <a:xfrm>
            <a:off x="2457450" y="963613"/>
            <a:ext cx="4841875" cy="876300"/>
            <a:chOff x="-4" y="0"/>
            <a:chExt cx="2505832" cy="970224"/>
          </a:xfrm>
        </p:grpSpPr>
        <p:pic>
          <p:nvPicPr>
            <p:cNvPr id="14339" name="图片 38"/>
            <p:cNvPicPr>
              <a:picLocks noChangeAspect="1"/>
            </p:cNvPicPr>
            <p:nvPr/>
          </p:nvPicPr>
          <p:blipFill>
            <a:blip r:embed="rId1"/>
            <a:srcRect l="85925" t="20226" r="2428" b="21797"/>
            <a:stretch>
              <a:fillRect/>
            </a:stretch>
          </p:blipFill>
          <p:spPr>
            <a:xfrm rot="5400000" flipV="1">
              <a:off x="1148226" y="-387377"/>
              <a:ext cx="209371" cy="2505832"/>
            </a:xfrm>
            <a:prstGeom prst="rect">
              <a:avLst/>
            </a:prstGeom>
            <a:noFill/>
            <a:ln w="9525">
              <a:noFill/>
            </a:ln>
          </p:spPr>
        </p:pic>
        <p:sp>
          <p:nvSpPr>
            <p:cNvPr id="14340" name="文本框 39"/>
            <p:cNvSpPr txBox="1"/>
            <p:nvPr/>
          </p:nvSpPr>
          <p:spPr>
            <a:xfrm flipH="1">
              <a:off x="151248" y="119231"/>
              <a:ext cx="2354351" cy="647492"/>
            </a:xfrm>
            <a:prstGeom prst="rect">
              <a:avLst/>
            </a:prstGeom>
            <a:noFill/>
            <a:ln w="9525">
              <a:noFill/>
            </a:ln>
          </p:spPr>
          <p:txBody>
            <a:bodyPr anchor="t">
              <a:spAutoFit/>
            </a:bodyPr>
            <a:p>
              <a:pPr marL="457200" lvl="0" indent="-457200" algn="ctr"/>
              <a:r>
                <a:rPr lang="zh-CN" altLang="en-US" sz="3200" b="1" dirty="0">
                  <a:latin typeface="Times New Roman" panose="02020603050405020304" pitchFamily="18" charset="0"/>
                  <a:ea typeface="黑体" panose="02010609060101010101" pitchFamily="2" charset="-122"/>
                </a:rPr>
                <a:t>  inclusion criteria</a:t>
              </a:r>
              <a:endParaRPr lang="zh-CN" altLang="en-US" sz="3200" dirty="0">
                <a:latin typeface="Times New Roman" panose="02020603050405020304" pitchFamily="18" charset="0"/>
                <a:ea typeface="黑体" panose="02010609060101010101" pitchFamily="2" charset="-122"/>
              </a:endParaRPr>
            </a:p>
          </p:txBody>
        </p:sp>
        <p:pic>
          <p:nvPicPr>
            <p:cNvPr id="14341" name="图片 40"/>
            <p:cNvPicPr>
              <a:picLocks noChangeAspect="1"/>
            </p:cNvPicPr>
            <p:nvPr/>
          </p:nvPicPr>
          <p:blipFill>
            <a:blip r:embed="rId1"/>
            <a:srcRect l="85925" t="20226" r="2428" b="21797"/>
            <a:stretch>
              <a:fillRect/>
            </a:stretch>
          </p:blipFill>
          <p:spPr>
            <a:xfrm rot="-5400000">
              <a:off x="1148226" y="-1148230"/>
              <a:ext cx="209371" cy="2505832"/>
            </a:xfrm>
            <a:prstGeom prst="rect">
              <a:avLst/>
            </a:prstGeom>
            <a:noFill/>
            <a:ln w="9525">
              <a:noFill/>
            </a:ln>
          </p:spPr>
        </p:pic>
      </p:grpSp>
      <p:sp>
        <p:nvSpPr>
          <p:cNvPr id="14342" name="Text Box 9"/>
          <p:cNvSpPr txBox="1"/>
          <p:nvPr/>
        </p:nvSpPr>
        <p:spPr>
          <a:xfrm>
            <a:off x="1544638" y="271463"/>
            <a:ext cx="2763837" cy="503237"/>
          </a:xfrm>
          <a:prstGeom prst="rect">
            <a:avLst/>
          </a:prstGeom>
          <a:noFill/>
          <a:ln w="9525">
            <a:noFill/>
          </a:ln>
        </p:spPr>
        <p:txBody>
          <a:bodyPr wrap="none" anchor="t">
            <a:spAutoFit/>
          </a:bodyPr>
          <a:p>
            <a:pPr lvl="0" indent="0"/>
            <a:r>
              <a:rPr lang="zh-CN" altLang="en-US" sz="2700" b="1" dirty="0">
                <a:latin typeface="黑体" panose="02010609060101010101" pitchFamily="2" charset="-122"/>
                <a:ea typeface="黑体" panose="02010609060101010101" pitchFamily="2" charset="-122"/>
              </a:rPr>
              <a:t> </a:t>
            </a:r>
            <a:r>
              <a:rPr lang="zh-CN" altLang="en-US" sz="2700" b="1" dirty="0">
                <a:latin typeface="Times New Roman" panose="02020603050405020304" pitchFamily="18" charset="0"/>
                <a:ea typeface="汉仪综艺体简" pitchFamily="1" charset="-122"/>
              </a:rPr>
              <a:t>Participants </a:t>
            </a:r>
            <a:r>
              <a:rPr lang="zh-CN" altLang="en-US" sz="2100" dirty="0">
                <a:latin typeface="汉仪综艺体简" pitchFamily="1" charset="-122"/>
                <a:ea typeface="汉仪综艺体简" pitchFamily="1" charset="-122"/>
              </a:rPr>
              <a:t>    </a:t>
            </a:r>
            <a:endParaRPr lang="zh-CN" altLang="en-US" dirty="0">
              <a:latin typeface="News Gothic MT"/>
              <a:ea typeface="黑体" panose="02010609060101010101" pitchFamily="2" charset="-122"/>
            </a:endParaRPr>
          </a:p>
        </p:txBody>
      </p:sp>
      <p:sp>
        <p:nvSpPr>
          <p:cNvPr id="14343" name="组合 11"/>
          <p:cNvSpPr>
            <a:spLocks noGrp="1" noChangeAspect="1"/>
          </p:cNvSpPr>
          <p:nvPr/>
        </p:nvSpPr>
        <p:spPr>
          <a:xfrm>
            <a:off x="5132388" y="1651000"/>
            <a:ext cx="2092325" cy="1389063"/>
          </a:xfrm>
          <a:prstGeom prst="rect">
            <a:avLst/>
          </a:prstGeom>
          <a:noFill/>
          <a:ln w="9525">
            <a:noFill/>
          </a:ln>
        </p:spPr>
        <p:txBody>
          <a:bodyPr anchor="t"/>
          <a:p>
            <a:pPr lvl="0" indent="0"/>
            <a:endParaRPr lang="zh-CN" altLang="en-US" dirty="0">
              <a:latin typeface="News Gothic MT"/>
              <a:ea typeface="黑体" panose="02010609060101010101" pitchFamily="2" charset="-122"/>
            </a:endParaRPr>
          </a:p>
        </p:txBody>
      </p:sp>
      <p:pic>
        <p:nvPicPr>
          <p:cNvPr id="14344" name="圆角矩形 8"/>
          <p:cNvPicPr>
            <a:picLocks noGrp="1" noChangeAspect="1"/>
          </p:cNvPicPr>
          <p:nvPr/>
        </p:nvPicPr>
        <p:blipFill>
          <a:blip r:embed="rId2"/>
          <a:stretch>
            <a:fillRect/>
          </a:stretch>
        </p:blipFill>
        <p:spPr>
          <a:xfrm>
            <a:off x="0" y="1651000"/>
            <a:ext cx="9601200" cy="5207000"/>
          </a:xfrm>
          <a:prstGeom prst="rect">
            <a:avLst/>
          </a:prstGeom>
          <a:noFill/>
          <a:ln w="9525">
            <a:noFill/>
          </a:ln>
        </p:spPr>
      </p:pic>
      <p:sp>
        <p:nvSpPr>
          <p:cNvPr id="15" name="文本框 27"/>
          <p:cNvSpPr txBox="1">
            <a:spLocks noChangeArrowheads="1"/>
          </p:cNvSpPr>
          <p:nvPr/>
        </p:nvSpPr>
        <p:spPr bwMode="auto">
          <a:xfrm flipH="1">
            <a:off x="539750" y="1839913"/>
            <a:ext cx="8477250" cy="4480560"/>
          </a:xfrm>
          <a:prstGeom prst="rect">
            <a:avLst/>
          </a:prstGeom>
          <a:noFill/>
          <a:ln w="9525" cap="flat" cmpd="sng">
            <a:noFill/>
            <a:bevel/>
          </a:ln>
          <a:effectLst/>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1.</a:t>
            </a:r>
            <a:r>
              <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high risk of stroke with a confirmed diagnosis of diabetes,</a:t>
            </a:r>
            <a:endPar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coronary artery disease, hypertension, or hyperlipidemia; </a:t>
            </a:r>
            <a:endPar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2.</a:t>
            </a:r>
            <a:r>
              <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 risk factors of stroke such as smoking, obesity, or   </a:t>
            </a:r>
            <a:endPar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dyslipidemia;</a:t>
            </a:r>
            <a:endPar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endParaRPr>
          </a:p>
          <a:p>
            <a:pPr marR="0" lvl="0" algn="l" defTabSz="914400" rtl="0" eaLnBrk="1" fontAlgn="base" latinLnBrk="0" hangingPunct="1">
              <a:lnSpc>
                <a:spcPct val="150000"/>
              </a:lnSpc>
              <a:spcBef>
                <a:spcPct val="0"/>
              </a:spcBef>
              <a:spcAft>
                <a:spcPct val="0"/>
              </a:spcAft>
              <a:buClrTx/>
              <a:buSzTx/>
              <a:buFont typeface="Arial" panose="020B0604020202020204" pitchFamily="34" charset="0"/>
              <a:defRPr/>
            </a:pPr>
            <a:r>
              <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3.</a:t>
            </a:r>
            <a:r>
              <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caregivers who might respond to the stroke symptoms and</a:t>
            </a:r>
            <a:endPar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endParaRPr>
          </a:p>
          <a:p>
            <a:pPr marL="457200" marR="0" lvl="0" indent="-45720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 take action </a:t>
            </a:r>
            <a:r>
              <a:rPr kumimoji="0" 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a:t>
            </a:r>
            <a:endParaRPr kumimoji="0" 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endParaRPr>
          </a:p>
          <a:p>
            <a:pPr marR="0" lvl="0" algn="l" defTabSz="914400" rtl="0" eaLnBrk="1" fontAlgn="base" latinLnBrk="0" hangingPunct="1">
              <a:lnSpc>
                <a:spcPct val="150000"/>
              </a:lnSpc>
              <a:spcBef>
                <a:spcPct val="0"/>
              </a:spcBef>
              <a:spcAft>
                <a:spcPct val="0"/>
              </a:spcAft>
              <a:buClrTx/>
              <a:buSzTx/>
              <a:buFont typeface="Arial" panose="020B0604020202020204" pitchFamily="34" charset="0"/>
              <a:defRPr/>
            </a:pPr>
            <a:r>
              <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4.eighteen</a:t>
            </a:r>
            <a:r>
              <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 years of age or older, volunteers, and had a lack of </a:t>
            </a:r>
            <a:endPar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endParaRPr>
          </a:p>
          <a:p>
            <a:pPr marL="457200" marR="0" lvl="0" indent="-45720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rPr>
              <a:t>professional medical training. </a:t>
            </a:r>
            <a:endParaRPr kumimoji="0" lang="zh-CN" altLang="en-US"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文本框 5"/>
          <p:cNvSpPr txBox="1"/>
          <p:nvPr/>
        </p:nvSpPr>
        <p:spPr>
          <a:xfrm flipH="1">
            <a:off x="365125" y="1008063"/>
            <a:ext cx="446088" cy="384175"/>
          </a:xfrm>
          <a:prstGeom prst="rect">
            <a:avLst/>
          </a:prstGeom>
          <a:noFill/>
          <a:ln w="9525">
            <a:noFill/>
          </a:ln>
        </p:spPr>
        <p:txBody>
          <a:bodyPr wrap="square"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2</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nvGrpSpPr>
          <p:cNvPr id="16386" name="组合 24"/>
          <p:cNvGrpSpPr/>
          <p:nvPr/>
        </p:nvGrpSpPr>
        <p:grpSpPr>
          <a:xfrm>
            <a:off x="812345" y="2174875"/>
            <a:ext cx="7896680" cy="4164013"/>
            <a:chOff x="10242" y="5768"/>
            <a:chExt cx="6975" cy="5648"/>
          </a:xfrm>
        </p:grpSpPr>
        <p:grpSp>
          <p:nvGrpSpPr>
            <p:cNvPr id="22" name="组合 21"/>
            <p:cNvGrpSpPr/>
            <p:nvPr/>
          </p:nvGrpSpPr>
          <p:grpSpPr>
            <a:xfrm>
              <a:off x="10242" y="5768"/>
              <a:ext cx="6975" cy="5648"/>
              <a:chOff x="2178" y="5768"/>
              <a:chExt cx="15039" cy="5648"/>
            </a:xfrm>
          </p:grpSpPr>
          <p:grpSp>
            <p:nvGrpSpPr>
              <p:cNvPr id="23" name="组合 22"/>
              <p:cNvGrpSpPr/>
              <p:nvPr/>
            </p:nvGrpSpPr>
            <p:grpSpPr>
              <a:xfrm rot="19957823">
                <a:off x="15727" y="5811"/>
                <a:ext cx="1490" cy="1264"/>
                <a:chOff x="5968977" y="738349"/>
                <a:chExt cx="1762125" cy="1235075"/>
              </a:xfrm>
              <a:effectLst>
                <a:outerShdw blurRad="127000" dist="101600" dir="2700000" algn="tl" rotWithShape="0">
                  <a:prstClr val="black">
                    <a:alpha val="40000"/>
                  </a:prstClr>
                </a:outerShdw>
              </a:effectLst>
            </p:grpSpPr>
            <p:sp>
              <p:nvSpPr>
                <p:cNvPr id="29" name="Freeform 69"/>
                <p:cNvSpPr/>
                <p:nvPr/>
              </p:nvSpPr>
              <p:spPr bwMode="auto">
                <a:xfrm>
                  <a:off x="5968977" y="738349"/>
                  <a:ext cx="1585912" cy="1235075"/>
                </a:xfrm>
                <a:custGeom>
                  <a:avLst/>
                  <a:gdLst>
                    <a:gd name="T0" fmla="*/ 999 w 999"/>
                    <a:gd name="T1" fmla="*/ 301 h 778"/>
                    <a:gd name="T2" fmla="*/ 502 w 999"/>
                    <a:gd name="T3" fmla="*/ 554 h 778"/>
                    <a:gd name="T4" fmla="*/ 0 w 999"/>
                    <a:gd name="T5" fmla="*/ 778 h 778"/>
                    <a:gd name="T6" fmla="*/ 0 w 999"/>
                    <a:gd name="T7" fmla="*/ 435 h 778"/>
                    <a:gd name="T8" fmla="*/ 355 w 999"/>
                    <a:gd name="T9" fmla="*/ 253 h 778"/>
                    <a:gd name="T10" fmla="*/ 852 w 999"/>
                    <a:gd name="T11" fmla="*/ 0 h 778"/>
                    <a:gd name="T12" fmla="*/ 814 w 999"/>
                    <a:gd name="T13" fmla="*/ 206 h 778"/>
                    <a:gd name="T14" fmla="*/ 999 w 999"/>
                    <a:gd name="T15" fmla="*/ 301 h 7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9" h="778">
                      <a:moveTo>
                        <a:pt x="999" y="301"/>
                      </a:moveTo>
                      <a:lnTo>
                        <a:pt x="502" y="554"/>
                      </a:lnTo>
                      <a:lnTo>
                        <a:pt x="0" y="778"/>
                      </a:lnTo>
                      <a:lnTo>
                        <a:pt x="0" y="435"/>
                      </a:lnTo>
                      <a:lnTo>
                        <a:pt x="355" y="253"/>
                      </a:lnTo>
                      <a:lnTo>
                        <a:pt x="852" y="0"/>
                      </a:lnTo>
                      <a:lnTo>
                        <a:pt x="814" y="206"/>
                      </a:lnTo>
                      <a:lnTo>
                        <a:pt x="999" y="301"/>
                      </a:lnTo>
                      <a:close/>
                    </a:path>
                  </a:pathLst>
                </a:custGeom>
                <a:solidFill>
                  <a:srgbClr val="FFE6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base"/>
                  <a:endParaRPr lang="zh-CN" altLang="en-US" sz="2100" strike="noStrike" noProof="1"/>
                </a:p>
              </p:txBody>
            </p:sp>
            <p:sp>
              <p:nvSpPr>
                <p:cNvPr id="30" name="Freeform 70"/>
                <p:cNvSpPr/>
                <p:nvPr/>
              </p:nvSpPr>
              <p:spPr bwMode="auto">
                <a:xfrm>
                  <a:off x="5968977" y="738349"/>
                  <a:ext cx="1585912" cy="1235075"/>
                </a:xfrm>
                <a:custGeom>
                  <a:avLst/>
                  <a:gdLst>
                    <a:gd name="T0" fmla="*/ 999 w 999"/>
                    <a:gd name="T1" fmla="*/ 301 h 778"/>
                    <a:gd name="T2" fmla="*/ 502 w 999"/>
                    <a:gd name="T3" fmla="*/ 554 h 778"/>
                    <a:gd name="T4" fmla="*/ 0 w 999"/>
                    <a:gd name="T5" fmla="*/ 778 h 778"/>
                    <a:gd name="T6" fmla="*/ 0 w 999"/>
                    <a:gd name="T7" fmla="*/ 435 h 778"/>
                    <a:gd name="T8" fmla="*/ 355 w 999"/>
                    <a:gd name="T9" fmla="*/ 253 h 778"/>
                    <a:gd name="T10" fmla="*/ 852 w 999"/>
                    <a:gd name="T11" fmla="*/ 0 h 778"/>
                    <a:gd name="T12" fmla="*/ 814 w 999"/>
                    <a:gd name="T13" fmla="*/ 206 h 778"/>
                    <a:gd name="T14" fmla="*/ 999 w 999"/>
                    <a:gd name="T15" fmla="*/ 301 h 7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9" h="778">
                      <a:moveTo>
                        <a:pt x="999" y="301"/>
                      </a:moveTo>
                      <a:lnTo>
                        <a:pt x="502" y="554"/>
                      </a:lnTo>
                      <a:lnTo>
                        <a:pt x="0" y="778"/>
                      </a:lnTo>
                      <a:lnTo>
                        <a:pt x="0" y="435"/>
                      </a:lnTo>
                      <a:lnTo>
                        <a:pt x="355" y="253"/>
                      </a:lnTo>
                      <a:lnTo>
                        <a:pt x="852" y="0"/>
                      </a:lnTo>
                      <a:lnTo>
                        <a:pt x="814" y="206"/>
                      </a:lnTo>
                      <a:lnTo>
                        <a:pt x="999" y="30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base"/>
                  <a:endParaRPr lang="zh-CN" altLang="en-US" sz="2100" strike="noStrike" noProof="1"/>
                </a:p>
              </p:txBody>
            </p:sp>
            <p:sp>
              <p:nvSpPr>
                <p:cNvPr id="31" name="Freeform 71"/>
                <p:cNvSpPr/>
                <p:nvPr/>
              </p:nvSpPr>
              <p:spPr bwMode="auto">
                <a:xfrm>
                  <a:off x="5968977" y="738349"/>
                  <a:ext cx="1585912" cy="1235075"/>
                </a:xfrm>
                <a:custGeom>
                  <a:avLst/>
                  <a:gdLst>
                    <a:gd name="T0" fmla="*/ 852 w 999"/>
                    <a:gd name="T1" fmla="*/ 0 h 778"/>
                    <a:gd name="T2" fmla="*/ 355 w 999"/>
                    <a:gd name="T3" fmla="*/ 253 h 778"/>
                    <a:gd name="T4" fmla="*/ 0 w 999"/>
                    <a:gd name="T5" fmla="*/ 435 h 778"/>
                    <a:gd name="T6" fmla="*/ 0 w 999"/>
                    <a:gd name="T7" fmla="*/ 778 h 778"/>
                    <a:gd name="T8" fmla="*/ 502 w 999"/>
                    <a:gd name="T9" fmla="*/ 554 h 778"/>
                    <a:gd name="T10" fmla="*/ 999 w 999"/>
                    <a:gd name="T11" fmla="*/ 301 h 778"/>
                    <a:gd name="T12" fmla="*/ 999 w 999"/>
                    <a:gd name="T13" fmla="*/ 301 h 778"/>
                    <a:gd name="T14" fmla="*/ 814 w 999"/>
                    <a:gd name="T15" fmla="*/ 206 h 778"/>
                    <a:gd name="T16" fmla="*/ 852 w 999"/>
                    <a:gd name="T17"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778">
                      <a:moveTo>
                        <a:pt x="852" y="0"/>
                      </a:moveTo>
                      <a:lnTo>
                        <a:pt x="355" y="253"/>
                      </a:lnTo>
                      <a:lnTo>
                        <a:pt x="0" y="435"/>
                      </a:lnTo>
                      <a:lnTo>
                        <a:pt x="0" y="778"/>
                      </a:lnTo>
                      <a:lnTo>
                        <a:pt x="502" y="554"/>
                      </a:lnTo>
                      <a:lnTo>
                        <a:pt x="999" y="301"/>
                      </a:lnTo>
                      <a:lnTo>
                        <a:pt x="999" y="301"/>
                      </a:lnTo>
                      <a:lnTo>
                        <a:pt x="814" y="206"/>
                      </a:lnTo>
                      <a:lnTo>
                        <a:pt x="852" y="0"/>
                      </a:lnTo>
                      <a:close/>
                    </a:path>
                  </a:pathLst>
                </a:custGeom>
                <a:gradFill flip="none" rotWithShape="1">
                  <a:gsLst>
                    <a:gs pos="0">
                      <a:srgbClr val="8D1919">
                        <a:shade val="30000"/>
                        <a:satMod val="115000"/>
                      </a:srgbClr>
                    </a:gs>
                    <a:gs pos="50000">
                      <a:srgbClr val="8D1919">
                        <a:shade val="67500"/>
                        <a:satMod val="115000"/>
                      </a:srgbClr>
                    </a:gs>
                    <a:gs pos="100000">
                      <a:srgbClr val="8D1919">
                        <a:shade val="100000"/>
                        <a:satMod val="115000"/>
                      </a:srgbClr>
                    </a:gs>
                  </a:gsLst>
                  <a:path path="circle">
                    <a:fillToRect t="100000" r="100000"/>
                  </a:path>
                  <a:tileRect l="-100000" b="-100000"/>
                </a:gra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base"/>
                  <a:endParaRPr lang="zh-CN" altLang="en-US" sz="2100" strike="noStrike" noProof="1"/>
                </a:p>
              </p:txBody>
            </p:sp>
            <p:sp>
              <p:nvSpPr>
                <p:cNvPr id="32" name="Freeform 72"/>
                <p:cNvSpPr/>
                <p:nvPr/>
              </p:nvSpPr>
              <p:spPr bwMode="auto">
                <a:xfrm>
                  <a:off x="5968977" y="738349"/>
                  <a:ext cx="1585912" cy="1235075"/>
                </a:xfrm>
                <a:custGeom>
                  <a:avLst/>
                  <a:gdLst>
                    <a:gd name="T0" fmla="*/ 852 w 999"/>
                    <a:gd name="T1" fmla="*/ 0 h 778"/>
                    <a:gd name="T2" fmla="*/ 355 w 999"/>
                    <a:gd name="T3" fmla="*/ 253 h 778"/>
                    <a:gd name="T4" fmla="*/ 0 w 999"/>
                    <a:gd name="T5" fmla="*/ 435 h 778"/>
                    <a:gd name="T6" fmla="*/ 0 w 999"/>
                    <a:gd name="T7" fmla="*/ 778 h 778"/>
                    <a:gd name="T8" fmla="*/ 502 w 999"/>
                    <a:gd name="T9" fmla="*/ 554 h 778"/>
                    <a:gd name="T10" fmla="*/ 999 w 999"/>
                    <a:gd name="T11" fmla="*/ 301 h 778"/>
                    <a:gd name="T12" fmla="*/ 999 w 999"/>
                    <a:gd name="T13" fmla="*/ 301 h 778"/>
                    <a:gd name="T14" fmla="*/ 814 w 999"/>
                    <a:gd name="T15" fmla="*/ 206 h 778"/>
                    <a:gd name="T16" fmla="*/ 852 w 999"/>
                    <a:gd name="T17"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9" h="778">
                      <a:moveTo>
                        <a:pt x="852" y="0"/>
                      </a:moveTo>
                      <a:lnTo>
                        <a:pt x="355" y="253"/>
                      </a:lnTo>
                      <a:lnTo>
                        <a:pt x="0" y="435"/>
                      </a:lnTo>
                      <a:lnTo>
                        <a:pt x="0" y="778"/>
                      </a:lnTo>
                      <a:lnTo>
                        <a:pt x="502" y="554"/>
                      </a:lnTo>
                      <a:lnTo>
                        <a:pt x="999" y="301"/>
                      </a:lnTo>
                      <a:lnTo>
                        <a:pt x="999" y="301"/>
                      </a:lnTo>
                      <a:lnTo>
                        <a:pt x="814" y="206"/>
                      </a:lnTo>
                      <a:lnTo>
                        <a:pt x="8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base"/>
                  <a:endParaRPr lang="zh-CN" altLang="en-US" sz="2100" strike="noStrike" noProof="1"/>
                </a:p>
              </p:txBody>
            </p:sp>
            <p:sp>
              <p:nvSpPr>
                <p:cNvPr id="33" name="Freeform 73"/>
                <p:cNvSpPr/>
                <p:nvPr/>
              </p:nvSpPr>
              <p:spPr bwMode="auto">
                <a:xfrm>
                  <a:off x="5968977" y="1428912"/>
                  <a:ext cx="1762125" cy="541338"/>
                </a:xfrm>
                <a:custGeom>
                  <a:avLst/>
                  <a:gdLst>
                    <a:gd name="T0" fmla="*/ 1110 w 1110"/>
                    <a:gd name="T1" fmla="*/ 341 h 341"/>
                    <a:gd name="T2" fmla="*/ 556 w 1110"/>
                    <a:gd name="T3" fmla="*/ 341 h 341"/>
                    <a:gd name="T4" fmla="*/ 0 w 1110"/>
                    <a:gd name="T5" fmla="*/ 341 h 341"/>
                    <a:gd name="T6" fmla="*/ 0 w 1110"/>
                    <a:gd name="T7" fmla="*/ 169 h 341"/>
                    <a:gd name="T8" fmla="*/ 0 w 1110"/>
                    <a:gd name="T9" fmla="*/ 0 h 341"/>
                    <a:gd name="T10" fmla="*/ 556 w 1110"/>
                    <a:gd name="T11" fmla="*/ 0 h 341"/>
                    <a:gd name="T12" fmla="*/ 1110 w 1110"/>
                    <a:gd name="T13" fmla="*/ 0 h 341"/>
                    <a:gd name="T14" fmla="*/ 990 w 1110"/>
                    <a:gd name="T15" fmla="*/ 169 h 341"/>
                    <a:gd name="T16" fmla="*/ 1110 w 1110"/>
                    <a:gd name="T17"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0" h="341">
                      <a:moveTo>
                        <a:pt x="1110" y="341"/>
                      </a:moveTo>
                      <a:lnTo>
                        <a:pt x="556" y="341"/>
                      </a:lnTo>
                      <a:lnTo>
                        <a:pt x="0" y="341"/>
                      </a:lnTo>
                      <a:lnTo>
                        <a:pt x="0" y="169"/>
                      </a:lnTo>
                      <a:lnTo>
                        <a:pt x="0" y="0"/>
                      </a:lnTo>
                      <a:lnTo>
                        <a:pt x="556" y="0"/>
                      </a:lnTo>
                      <a:lnTo>
                        <a:pt x="1110" y="0"/>
                      </a:lnTo>
                      <a:lnTo>
                        <a:pt x="990" y="169"/>
                      </a:lnTo>
                      <a:lnTo>
                        <a:pt x="1110" y="341"/>
                      </a:lnTo>
                      <a:close/>
                    </a:path>
                  </a:pathLst>
                </a:custGeom>
                <a:solidFill>
                  <a:srgbClr val="FA151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base"/>
                  <a:endParaRPr lang="zh-CN" altLang="en-US" sz="2100" strike="noStrike" noProof="1"/>
                </a:p>
              </p:txBody>
            </p:sp>
            <p:sp>
              <p:nvSpPr>
                <p:cNvPr id="34" name="Freeform 74"/>
                <p:cNvSpPr/>
                <p:nvPr/>
              </p:nvSpPr>
              <p:spPr bwMode="auto">
                <a:xfrm>
                  <a:off x="5968977" y="1428912"/>
                  <a:ext cx="882650" cy="541338"/>
                </a:xfrm>
                <a:custGeom>
                  <a:avLst/>
                  <a:gdLst>
                    <a:gd name="T0" fmla="*/ 556 w 556"/>
                    <a:gd name="T1" fmla="*/ 341 h 341"/>
                    <a:gd name="T2" fmla="*/ 0 w 556"/>
                    <a:gd name="T3" fmla="*/ 341 h 341"/>
                    <a:gd name="T4" fmla="*/ 0 w 556"/>
                    <a:gd name="T5" fmla="*/ 169 h 341"/>
                    <a:gd name="T6" fmla="*/ 0 w 556"/>
                    <a:gd name="T7" fmla="*/ 0 h 341"/>
                    <a:gd name="T8" fmla="*/ 556 w 556"/>
                    <a:gd name="T9" fmla="*/ 0 h 341"/>
                    <a:gd name="T10" fmla="*/ 556 w 556"/>
                    <a:gd name="T11" fmla="*/ 341 h 341"/>
                  </a:gdLst>
                  <a:ahLst/>
                  <a:cxnLst>
                    <a:cxn ang="0">
                      <a:pos x="T0" y="T1"/>
                    </a:cxn>
                    <a:cxn ang="0">
                      <a:pos x="T2" y="T3"/>
                    </a:cxn>
                    <a:cxn ang="0">
                      <a:pos x="T4" y="T5"/>
                    </a:cxn>
                    <a:cxn ang="0">
                      <a:pos x="T6" y="T7"/>
                    </a:cxn>
                    <a:cxn ang="0">
                      <a:pos x="T8" y="T9"/>
                    </a:cxn>
                    <a:cxn ang="0">
                      <a:pos x="T10" y="T11"/>
                    </a:cxn>
                  </a:cxnLst>
                  <a:rect l="0" t="0" r="r" b="b"/>
                  <a:pathLst>
                    <a:path w="556" h="341">
                      <a:moveTo>
                        <a:pt x="556" y="341"/>
                      </a:moveTo>
                      <a:lnTo>
                        <a:pt x="0" y="341"/>
                      </a:lnTo>
                      <a:lnTo>
                        <a:pt x="0" y="169"/>
                      </a:lnTo>
                      <a:lnTo>
                        <a:pt x="0" y="0"/>
                      </a:lnTo>
                      <a:lnTo>
                        <a:pt x="556" y="0"/>
                      </a:lnTo>
                      <a:lnTo>
                        <a:pt x="556" y="341"/>
                      </a:lnTo>
                      <a:close/>
                    </a:path>
                  </a:pathLst>
                </a:custGeom>
                <a:solidFill>
                  <a:srgbClr val="F0252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base"/>
                  <a:endParaRPr lang="zh-CN" altLang="en-US" sz="2100" strike="noStrike" noProof="1"/>
                </a:p>
              </p:txBody>
            </p:sp>
            <p:sp>
              <p:nvSpPr>
                <p:cNvPr id="35" name="Freeform 75"/>
                <p:cNvSpPr/>
                <p:nvPr/>
              </p:nvSpPr>
              <p:spPr bwMode="auto">
                <a:xfrm>
                  <a:off x="5968977" y="1428912"/>
                  <a:ext cx="882650" cy="541338"/>
                </a:xfrm>
                <a:custGeom>
                  <a:avLst/>
                  <a:gdLst>
                    <a:gd name="T0" fmla="*/ 556 w 556"/>
                    <a:gd name="T1" fmla="*/ 341 h 341"/>
                    <a:gd name="T2" fmla="*/ 0 w 556"/>
                    <a:gd name="T3" fmla="*/ 341 h 341"/>
                    <a:gd name="T4" fmla="*/ 0 w 556"/>
                    <a:gd name="T5" fmla="*/ 169 h 341"/>
                    <a:gd name="T6" fmla="*/ 0 w 556"/>
                    <a:gd name="T7" fmla="*/ 0 h 341"/>
                    <a:gd name="T8" fmla="*/ 556 w 556"/>
                    <a:gd name="T9" fmla="*/ 0 h 341"/>
                  </a:gdLst>
                  <a:ahLst/>
                  <a:cxnLst>
                    <a:cxn ang="0">
                      <a:pos x="T0" y="T1"/>
                    </a:cxn>
                    <a:cxn ang="0">
                      <a:pos x="T2" y="T3"/>
                    </a:cxn>
                    <a:cxn ang="0">
                      <a:pos x="T4" y="T5"/>
                    </a:cxn>
                    <a:cxn ang="0">
                      <a:pos x="T6" y="T7"/>
                    </a:cxn>
                    <a:cxn ang="0">
                      <a:pos x="T8" y="T9"/>
                    </a:cxn>
                  </a:cxnLst>
                  <a:rect l="0" t="0" r="r" b="b"/>
                  <a:pathLst>
                    <a:path w="556" h="341">
                      <a:moveTo>
                        <a:pt x="556" y="341"/>
                      </a:moveTo>
                      <a:lnTo>
                        <a:pt x="0" y="341"/>
                      </a:lnTo>
                      <a:lnTo>
                        <a:pt x="0" y="169"/>
                      </a:lnTo>
                      <a:lnTo>
                        <a:pt x="0" y="0"/>
                      </a:lnTo>
                      <a:lnTo>
                        <a:pt x="5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base"/>
                  <a:endParaRPr lang="zh-CN" altLang="en-US" sz="2100" strike="noStrike" noProof="1"/>
                </a:p>
              </p:txBody>
            </p:sp>
          </p:grpSp>
          <p:sp>
            <p:nvSpPr>
              <p:cNvPr id="26" name="圆角矩形 25"/>
              <p:cNvSpPr/>
              <p:nvPr/>
            </p:nvSpPr>
            <p:spPr>
              <a:xfrm>
                <a:off x="2178" y="5768"/>
                <a:ext cx="15014" cy="5648"/>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2400" strike="noStrike" noProof="1"/>
              </a:p>
            </p:txBody>
          </p:sp>
        </p:grpSp>
        <p:sp>
          <p:nvSpPr>
            <p:cNvPr id="16388" name="文本框 27"/>
            <p:cNvSpPr txBox="1"/>
            <p:nvPr/>
          </p:nvSpPr>
          <p:spPr>
            <a:xfrm flipH="1">
              <a:off x="10861" y="6266"/>
              <a:ext cx="6345" cy="4465"/>
            </a:xfrm>
            <a:prstGeom prst="rect">
              <a:avLst/>
            </a:prstGeom>
            <a:noFill/>
            <a:ln w="9525">
              <a:noFill/>
            </a:ln>
          </p:spPr>
          <p:txBody>
            <a:bodyPr wrap="square" anchor="t">
              <a:spAutoFit/>
            </a:bodyPr>
            <a:p>
              <a:pPr lvl="0" indent="0">
                <a:lnSpc>
                  <a:spcPct val="150000"/>
                </a:lnSpc>
              </a:pPr>
              <a:r>
                <a:rPr lang="en-US" altLang="zh-CN" b="1" dirty="0">
                  <a:latin typeface="Times New Roman" panose="02020603050405020304" pitchFamily="18" charset="0"/>
                  <a:ea typeface="微软雅黑" panose="020B0503020204020204" pitchFamily="34" charset="-122"/>
                </a:rPr>
                <a:t>1.diagnosis of stroke; </a:t>
              </a:r>
              <a:endParaRPr lang="en-US" altLang="zh-CN" b="1" dirty="0">
                <a:latin typeface="Times New Roman" panose="02020603050405020304" pitchFamily="18" charset="0"/>
                <a:ea typeface="微软雅黑" panose="020B0503020204020204" pitchFamily="34" charset="-122"/>
              </a:endParaRPr>
            </a:p>
            <a:p>
              <a:pPr lvl="0" indent="0">
                <a:lnSpc>
                  <a:spcPct val="150000"/>
                </a:lnSpc>
              </a:pPr>
              <a:r>
                <a:rPr lang="en-US" altLang="zh-CN" b="1" dirty="0">
                  <a:latin typeface="Times New Roman" panose="02020603050405020304" pitchFamily="18" charset="0"/>
                  <a:ea typeface="微软雅黑" panose="020B0503020204020204" pitchFamily="34" charset="-122"/>
                </a:rPr>
                <a:t>2. history of dementia or severe  psychiatric disorders; </a:t>
              </a:r>
              <a:endParaRPr lang="en-US" altLang="zh-CN" b="1" dirty="0">
                <a:latin typeface="Times New Roman" panose="02020603050405020304" pitchFamily="18" charset="0"/>
                <a:ea typeface="微软雅黑" panose="020B0503020204020204" pitchFamily="34" charset="-122"/>
              </a:endParaRPr>
            </a:p>
            <a:p>
              <a:pPr lvl="0" indent="0">
                <a:lnSpc>
                  <a:spcPct val="150000"/>
                </a:lnSpc>
              </a:pPr>
              <a:r>
                <a:rPr lang="en-US" altLang="zh-CN" b="1" dirty="0">
                  <a:latin typeface="Times New Roman" panose="02020603050405020304" pitchFamily="18" charset="0"/>
                  <a:ea typeface="微软雅黑" panose="020B0503020204020204" pitchFamily="34" charset="-122"/>
                </a:rPr>
                <a:t>3.training or experience as a medical practitioner. </a:t>
              </a:r>
              <a:r>
                <a:rPr lang="zh-CN" altLang="en-US" b="1" dirty="0">
                  <a:latin typeface="Times New Roman" panose="02020603050405020304" pitchFamily="18" charset="0"/>
                  <a:ea typeface="微软雅黑" panose="020B0503020204020204" pitchFamily="34" charset="-122"/>
                </a:rPr>
                <a:t> </a:t>
              </a:r>
              <a:endParaRPr lang="zh-CN" altLang="en-US" b="1" dirty="0">
                <a:latin typeface="Times New Roman" panose="02020603050405020304" pitchFamily="18" charset="0"/>
                <a:ea typeface="微软雅黑" panose="020B0503020204020204" pitchFamily="34" charset="-122"/>
              </a:endParaRPr>
            </a:p>
          </p:txBody>
        </p:sp>
      </p:grpSp>
      <p:grpSp>
        <p:nvGrpSpPr>
          <p:cNvPr id="16390" name="组合 37"/>
          <p:cNvGrpSpPr/>
          <p:nvPr/>
        </p:nvGrpSpPr>
        <p:grpSpPr>
          <a:xfrm>
            <a:off x="1912938" y="1392238"/>
            <a:ext cx="5821362" cy="782637"/>
            <a:chOff x="1224216" y="4087035"/>
            <a:chExt cx="2505832" cy="970225"/>
          </a:xfrm>
        </p:grpSpPr>
        <p:pic>
          <p:nvPicPr>
            <p:cNvPr id="16391" name="图片 38"/>
            <p:cNvPicPr>
              <a:picLocks noChangeAspect="1"/>
            </p:cNvPicPr>
            <p:nvPr/>
          </p:nvPicPr>
          <p:blipFill>
            <a:blip r:embed="rId1"/>
            <a:srcRect l="85925" t="20226" r="2428" b="21797"/>
            <a:stretch>
              <a:fillRect/>
            </a:stretch>
          </p:blipFill>
          <p:spPr>
            <a:xfrm rot="5400000" flipV="1">
              <a:off x="2372443" y="3699655"/>
              <a:ext cx="209371" cy="2505832"/>
            </a:xfrm>
            <a:prstGeom prst="rect">
              <a:avLst/>
            </a:prstGeom>
            <a:noFill/>
            <a:ln w="9525">
              <a:noFill/>
            </a:ln>
          </p:spPr>
        </p:pic>
        <p:sp>
          <p:nvSpPr>
            <p:cNvPr id="16392" name="文本框 39"/>
            <p:cNvSpPr txBox="1"/>
            <p:nvPr/>
          </p:nvSpPr>
          <p:spPr>
            <a:xfrm flipH="1">
              <a:off x="1334764" y="4346807"/>
              <a:ext cx="2354351" cy="642095"/>
            </a:xfrm>
            <a:prstGeom prst="rect">
              <a:avLst/>
            </a:prstGeom>
            <a:noFill/>
            <a:ln w="9525">
              <a:noFill/>
            </a:ln>
          </p:spPr>
          <p:txBody>
            <a:bodyPr wrap="square" anchor="t">
              <a:spAutoFit/>
            </a:bodyPr>
            <a:p>
              <a:pPr marL="457200" lvl="0" indent="-457200" algn="ctr">
                <a:buFont typeface="Wingdings" panose="05000000000000000000" charset="0"/>
                <a:buChar char="Ø"/>
              </a:pPr>
              <a:r>
                <a:rPr lang="zh-CN" altLang="en-US" b="1" dirty="0">
                  <a:latin typeface="Times New Roman" panose="02020603050405020304" pitchFamily="18" charset="0"/>
                  <a:ea typeface="黑体" panose="02010609060101010101" pitchFamily="2" charset="-122"/>
                </a:rPr>
                <a:t>Exclusion criteria </a:t>
              </a:r>
              <a:endParaRPr lang="zh-CN" altLang="en-US" b="1" dirty="0">
                <a:latin typeface="Times New Roman" panose="02020603050405020304" pitchFamily="18" charset="0"/>
                <a:ea typeface="黑体" panose="02010609060101010101" pitchFamily="2" charset="-122"/>
              </a:endParaRPr>
            </a:p>
          </p:txBody>
        </p:sp>
        <p:pic>
          <p:nvPicPr>
            <p:cNvPr id="16393" name="图片 40"/>
            <p:cNvPicPr>
              <a:picLocks noChangeAspect="1"/>
            </p:cNvPicPr>
            <p:nvPr/>
          </p:nvPicPr>
          <p:blipFill>
            <a:blip r:embed="rId1"/>
            <a:srcRect l="85925" t="20226" r="2428" b="21797"/>
            <a:stretch>
              <a:fillRect/>
            </a:stretch>
          </p:blipFill>
          <p:spPr>
            <a:xfrm rot="-5400000">
              <a:off x="2372443" y="2938801"/>
              <a:ext cx="209371" cy="2505832"/>
            </a:xfrm>
            <a:prstGeom prst="rect">
              <a:avLst/>
            </a:prstGeom>
            <a:noFill/>
            <a:ln w="9525">
              <a:noFill/>
            </a:ln>
          </p:spPr>
        </p:pic>
      </p:grpSp>
      <p:sp>
        <p:nvSpPr>
          <p:cNvPr id="14342" name="Text Box 9"/>
          <p:cNvSpPr txBox="1"/>
          <p:nvPr/>
        </p:nvSpPr>
        <p:spPr>
          <a:xfrm>
            <a:off x="1544638" y="271463"/>
            <a:ext cx="2763837" cy="503237"/>
          </a:xfrm>
          <a:prstGeom prst="rect">
            <a:avLst/>
          </a:prstGeom>
          <a:noFill/>
          <a:ln w="9525">
            <a:noFill/>
          </a:ln>
        </p:spPr>
        <p:txBody>
          <a:bodyPr wrap="none" anchor="t">
            <a:spAutoFit/>
          </a:bodyPr>
          <a:p>
            <a:pPr lvl="0" indent="0"/>
            <a:r>
              <a:rPr lang="zh-CN" altLang="en-US" sz="2700" b="1" dirty="0">
                <a:latin typeface="黑体" panose="02010609060101010101" pitchFamily="2" charset="-122"/>
                <a:ea typeface="黑体" panose="02010609060101010101" pitchFamily="2" charset="-122"/>
              </a:rPr>
              <a:t> </a:t>
            </a:r>
            <a:r>
              <a:rPr lang="zh-CN" altLang="en-US" sz="2700" b="1" dirty="0">
                <a:latin typeface="Times New Roman" panose="02020603050405020304" pitchFamily="18" charset="0"/>
                <a:ea typeface="汉仪综艺体简" pitchFamily="1" charset="-122"/>
              </a:rPr>
              <a:t>Participants </a:t>
            </a:r>
            <a:r>
              <a:rPr lang="zh-CN" altLang="en-US" sz="2100" dirty="0">
                <a:latin typeface="汉仪综艺体简" pitchFamily="1" charset="-122"/>
                <a:ea typeface="汉仪综艺体简" pitchFamily="1" charset="-122"/>
              </a:rPr>
              <a:t>    </a:t>
            </a:r>
            <a:endParaRPr lang="zh-CN" altLang="en-US" dirty="0">
              <a:latin typeface="News Gothic MT"/>
              <a:ea typeface="黑体" panose="02010609060101010101" pitchFamily="2" charset="-122"/>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409" name="组合 14"/>
          <p:cNvGrpSpPr/>
          <p:nvPr/>
        </p:nvGrpSpPr>
        <p:grpSpPr>
          <a:xfrm>
            <a:off x="357188" y="1954213"/>
            <a:ext cx="8926512" cy="3932237"/>
            <a:chOff x="117" y="407"/>
            <a:chExt cx="5190" cy="3824"/>
          </a:xfrm>
        </p:grpSpPr>
        <p:sp>
          <p:nvSpPr>
            <p:cNvPr id="17410" name="文本框 33"/>
            <p:cNvSpPr txBox="1"/>
            <p:nvPr/>
          </p:nvSpPr>
          <p:spPr>
            <a:xfrm flipH="1">
              <a:off x="117" y="407"/>
              <a:ext cx="5190" cy="3824"/>
            </a:xfrm>
            <a:prstGeom prst="rect">
              <a:avLst/>
            </a:prstGeom>
            <a:noFill/>
            <a:ln w="9525">
              <a:noFill/>
            </a:ln>
          </p:spPr>
          <p:txBody>
            <a:bodyPr anchor="t">
              <a:spAutoFit/>
            </a:bodyPr>
            <a:p>
              <a:pPr lvl="0" indent="0">
                <a:lnSpc>
                  <a:spcPct val="150000"/>
                </a:lnSpc>
              </a:pPr>
              <a:r>
                <a:rPr lang="en-US" altLang="zh-CN" b="1" dirty="0">
                  <a:latin typeface="Times New Roman" panose="02020603050405020304" pitchFamily="18" charset="0"/>
                  <a:ea typeface="黑体" panose="02010609060101010101" pitchFamily="2" charset="-122"/>
                  <a:sym typeface="宋体" panose="02010600030101010101" pitchFamily="2" charset="-122"/>
                </a:rPr>
                <a:t>  Intervention group</a:t>
              </a:r>
              <a:r>
                <a:rPr lang="zh-CN" altLang="en-US" b="1" dirty="0">
                  <a:latin typeface="Times New Roman" panose="02020603050405020304" pitchFamily="18" charset="0"/>
                  <a:ea typeface="黑体" panose="02010609060101010101" pitchFamily="2" charset="-122"/>
                  <a:sym typeface="宋体" panose="02010600030101010101" pitchFamily="2" charset="-122"/>
                </a:rPr>
                <a:t>：  </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r>
                <a:rPr lang="en-US" altLang="zh-CN" b="1" dirty="0">
                  <a:latin typeface="Times New Roman" panose="02020603050405020304" pitchFamily="18" charset="0"/>
                  <a:ea typeface="黑体" panose="02010609060101010101" pitchFamily="2" charset="-122"/>
                  <a:sym typeface="宋体" panose="02010600030101010101" pitchFamily="2" charset="-122"/>
                </a:rPr>
                <a:t>1. V</a:t>
              </a:r>
              <a:r>
                <a:rPr lang="zh-CN" altLang="en-US" b="1" dirty="0">
                  <a:latin typeface="Times New Roman" panose="02020603050405020304" pitchFamily="18" charset="0"/>
                  <a:ea typeface="黑体" panose="02010609060101010101" pitchFamily="2" charset="-122"/>
                  <a:sym typeface="宋体" panose="02010600030101010101" pitchFamily="2" charset="-122"/>
                </a:rPr>
                <a:t>ideos of typical cases  and  group discussions </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r>
                <a:rPr lang="en-US" altLang="zh-CN" b="1" dirty="0">
                  <a:latin typeface="Times New Roman" panose="02020603050405020304" pitchFamily="18" charset="0"/>
                  <a:ea typeface="黑体" panose="02010609060101010101" pitchFamily="2" charset="-122"/>
                  <a:sym typeface="宋体" panose="02010600030101010101" pitchFamily="2" charset="-122"/>
                </a:rPr>
                <a:t>2. D</a:t>
              </a:r>
              <a:r>
                <a:rPr lang="zh-CN" altLang="en-US" b="1" dirty="0">
                  <a:latin typeface="Times New Roman" panose="02020603050405020304" pitchFamily="18" charset="0"/>
                  <a:ea typeface="黑体" panose="02010609060101010101" pitchFamily="2" charset="-122"/>
                  <a:sym typeface="宋体" panose="02010600030101010101" pitchFamily="2" charset="-122"/>
                </a:rPr>
                <a:t>elivered group lectures and distributed  manuals</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r>
                <a:rPr lang="en-US" altLang="zh-CN" b="1" dirty="0">
                  <a:latin typeface="Times New Roman" panose="02020603050405020304" pitchFamily="18" charset="0"/>
                  <a:ea typeface="黑体" panose="02010609060101010101" pitchFamily="2" charset="-122"/>
                  <a:sym typeface="宋体" panose="02010600030101010101" pitchFamily="2" charset="-122"/>
                </a:rPr>
                <a:t>3. R</a:t>
              </a:r>
              <a:r>
                <a:rPr lang="zh-CN" altLang="en-US" b="1" dirty="0">
                  <a:latin typeface="Times New Roman" panose="02020603050405020304" pitchFamily="18" charset="0"/>
                  <a:ea typeface="黑体" panose="02010609060101010101" pitchFamily="2" charset="-122"/>
                  <a:sym typeface="宋体" panose="02010600030101010101" pitchFamily="2" charset="-122"/>
                </a:rPr>
                <a:t>ole-plays </a:t>
              </a:r>
              <a:r>
                <a:rPr lang="en-US" altLang="zh-CN" b="1" dirty="0">
                  <a:latin typeface="Times New Roman" panose="02020603050405020304" pitchFamily="18" charset="0"/>
                  <a:ea typeface="黑体" panose="02010609060101010101" pitchFamily="2" charset="-122"/>
                  <a:sym typeface="宋体" panose="02010600030101010101" pitchFamily="2" charset="-122"/>
                </a:rPr>
                <a:t>and group discussion</a:t>
              </a:r>
              <a:r>
                <a:rPr lang="zh-CN" altLang="en-US" b="1" dirty="0">
                  <a:latin typeface="Times New Roman" panose="02020603050405020304" pitchFamily="18" charset="0"/>
                  <a:ea typeface="黑体" panose="02010609060101010101" pitchFamily="2" charset="-122"/>
                  <a:sym typeface="宋体" panose="02010600030101010101" pitchFamily="2" charset="-122"/>
                </a:rPr>
                <a:t> </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r>
                <a:rPr lang="en-US" altLang="zh-CN" b="1" dirty="0">
                  <a:latin typeface="Times New Roman" panose="02020603050405020304" pitchFamily="18" charset="0"/>
                  <a:ea typeface="黑体" panose="02010609060101010101" pitchFamily="2" charset="-122"/>
                  <a:sym typeface="宋体" panose="02010600030101010101" pitchFamily="2" charset="-122"/>
                </a:rPr>
                <a:t>4. </a:t>
              </a:r>
              <a:r>
                <a:rPr lang="zh-CN" altLang="en-US" b="1" dirty="0">
                  <a:latin typeface="Times New Roman" panose="02020603050405020304" pitchFamily="18" charset="0"/>
                  <a:ea typeface="黑体" panose="02010609060101010101" pitchFamily="2" charset="-122"/>
                  <a:sym typeface="宋体" panose="02010600030101010101" pitchFamily="2" charset="-122"/>
                </a:rPr>
                <a:t>Individual counseling </a:t>
              </a:r>
              <a:endParaRPr lang="en-US" altLang="zh-CN"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r>
                <a:rPr lang="zh-CN" altLang="en-US" b="1" dirty="0">
                  <a:latin typeface="Times New Roman" panose="02020603050405020304" pitchFamily="18" charset="0"/>
                  <a:ea typeface="黑体" panose="02010609060101010101" pitchFamily="2" charset="-122"/>
                </a:rPr>
                <a:t>     Control group ：Regular health education</a:t>
              </a:r>
              <a:endParaRPr lang="zh-CN" altLang="en-US" b="1" dirty="0">
                <a:latin typeface="Times New Roman" panose="02020603050405020304" pitchFamily="18" charset="0"/>
                <a:ea typeface="黑体" panose="02010609060101010101" pitchFamily="2" charset="-122"/>
              </a:endParaRPr>
            </a:p>
          </p:txBody>
        </p:sp>
      </p:grpSp>
      <p:sp>
        <p:nvSpPr>
          <p:cNvPr id="17411" name="MH_SubTitle_1"/>
          <p:cNvSpPr/>
          <p:nvPr/>
        </p:nvSpPr>
        <p:spPr>
          <a:xfrm>
            <a:off x="2947988" y="1177925"/>
            <a:ext cx="3074987" cy="555625"/>
          </a:xfrm>
          <a:custGeom>
            <a:avLst/>
            <a:gdLst>
              <a:gd name="txL" fmla="*/ 0 w 2600830"/>
              <a:gd name="txT" fmla="*/ 0 h 649288"/>
              <a:gd name="txR" fmla="*/ 2600830 w 2600830"/>
              <a:gd name="txB" fmla="*/ 649288 h 649288"/>
            </a:gdLst>
            <a:ahLst/>
            <a:cxnLst>
              <a:cxn ang="0">
                <a:pos x="0" y="0"/>
              </a:cxn>
              <a:cxn ang="0">
                <a:pos x="2127931" y="0"/>
              </a:cxn>
              <a:cxn ang="0">
                <a:pos x="2061837" y="57325"/>
              </a:cxn>
              <a:cxn ang="0">
                <a:pos x="1591380" y="414295"/>
              </a:cxn>
              <a:cxn ang="0">
                <a:pos x="530219" y="416332"/>
              </a:cxn>
              <a:cxn ang="0">
                <a:pos x="63741" y="53961"/>
              </a:cxn>
            </a:cxnLst>
            <a:rect l="txL" t="txT" r="txR" b="txB"/>
            <a:pathLst>
              <a:path w="2600830" h="649288">
                <a:moveTo>
                  <a:pt x="0" y="0"/>
                </a:moveTo>
                <a:lnTo>
                  <a:pt x="2600830" y="0"/>
                </a:lnTo>
                <a:lnTo>
                  <a:pt x="2520047" y="89402"/>
                </a:lnTo>
                <a:cubicBezTo>
                  <a:pt x="2351572" y="318525"/>
                  <a:pt x="2323328" y="645186"/>
                  <a:pt x="1945040" y="646112"/>
                </a:cubicBezTo>
                <a:lnTo>
                  <a:pt x="648052" y="649287"/>
                </a:lnTo>
                <a:cubicBezTo>
                  <a:pt x="269764" y="650213"/>
                  <a:pt x="245977" y="310819"/>
                  <a:pt x="77908" y="84156"/>
                </a:cubicBezTo>
                <a:close/>
              </a:path>
            </a:pathLst>
          </a:custGeom>
          <a:solidFill>
            <a:srgbClr val="92D050"/>
          </a:solidFill>
          <a:ln w="9525">
            <a:noFill/>
          </a:ln>
        </p:spPr>
        <p:txBody>
          <a:bodyPr anchor="ctr"/>
          <a:p>
            <a:pPr lvl="0" indent="0" algn="ctr"/>
            <a:r>
              <a:rPr lang="en-US" altLang="zh-CN" sz="3200" b="1" dirty="0">
                <a:latin typeface="Times New Roman" panose="02020603050405020304" pitchFamily="18" charset="0"/>
                <a:ea typeface="黑体" panose="02010609060101010101" pitchFamily="2" charset="-122"/>
              </a:rPr>
              <a:t>Procedure</a:t>
            </a:r>
            <a:endParaRPr lang="en-US" altLang="zh-CN" sz="3200" b="1" dirty="0">
              <a:latin typeface="Times New Roman" panose="02020603050405020304" pitchFamily="18" charset="0"/>
              <a:ea typeface="黑体" panose="02010609060101010101" pitchFamily="2" charset="-122"/>
            </a:endParaRPr>
          </a:p>
        </p:txBody>
      </p:sp>
      <p:sp>
        <p:nvSpPr>
          <p:cNvPr id="2"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41363" y="1238250"/>
            <a:ext cx="7659688" cy="5274945"/>
          </a:xfrm>
          <a:prstGeom prst="rect">
            <a:avLst/>
          </a:prstGeom>
          <a:noFill/>
          <a:ln w="9525">
            <a:noFill/>
          </a:ln>
        </p:spPr>
        <p:txBody>
          <a:bodyPr wrap="square">
            <a:spAutoFit/>
          </a:bodyPr>
          <a:p>
            <a:pPr marL="0" indent="0" algn="l" fontAlgn="base">
              <a:lnSpc>
                <a:spcPct val="135000"/>
              </a:lnSpc>
              <a:spcBef>
                <a:spcPts val="0"/>
              </a:spcBef>
              <a:spcAft>
                <a:spcPts val="0"/>
              </a:spcAft>
            </a:pPr>
            <a:r>
              <a:rPr lang="en-US" altLang="zh-CN" b="1" u="none" strike="noStrike" noProof="1">
                <a:latin typeface="Times New Roman" panose="02020603050405020304" pitchFamily="18" charset="0"/>
                <a:ea typeface="Times New Roman" panose="02020603050405020304" pitchFamily="18" charset="0"/>
                <a:cs typeface="Times New Roman" panose="02020603050405020304" pitchFamily="18" charset="0"/>
              </a:rPr>
              <a:t>The comprehensive health education was used in the intervention group. Activities were held for 4 months.</a:t>
            </a:r>
            <a:endParaRPr lang="en-US" altLang="zh-CN" b="1" u="none" strike="noStrike" noProof="1">
              <a:latin typeface="Times New Roman" panose="02020603050405020304" pitchFamily="18" charset="0"/>
              <a:ea typeface="Times New Roman" panose="02020603050405020304" pitchFamily="18" charset="0"/>
              <a:cs typeface="Times New Roman" panose="02020603050405020304" pitchFamily="18" charset="0"/>
            </a:endParaRPr>
          </a:p>
          <a:p>
            <a:pPr marL="0" indent="0" algn="l" fontAlgn="base">
              <a:lnSpc>
                <a:spcPct val="135000"/>
              </a:lnSpc>
              <a:spcBef>
                <a:spcPts val="0"/>
              </a:spcBef>
              <a:spcAft>
                <a:spcPts val="0"/>
              </a:spcAft>
            </a:pPr>
            <a:r>
              <a:rPr lang="en-US" altLang="zh-CN" b="1" strike="noStrike" noProof="1">
                <a:latin typeface="Times New Roman" panose="02020603050405020304" pitchFamily="18" charset="0"/>
                <a:ea typeface="黑体" panose="02010609060101010101" pitchFamily="2" charset="-122"/>
                <a:cs typeface="+mn-ea"/>
              </a:rPr>
              <a:t>First time:videos of typical cases and discussion</a:t>
            </a:r>
            <a:endParaRPr lang="en-US" altLang="zh-CN" b="1" strike="noStrike" noProof="1">
              <a:latin typeface="Times New Roman" panose="02020603050405020304" pitchFamily="18" charset="0"/>
            </a:endParaRPr>
          </a:p>
          <a:p>
            <a:pPr marL="457200" indent="-457200" algn="l" fontAlgn="base">
              <a:lnSpc>
                <a:spcPct val="135000"/>
              </a:lnSpc>
              <a:spcBef>
                <a:spcPts val="0"/>
              </a:spcBef>
              <a:spcAft>
                <a:spcPts val="0"/>
              </a:spcAft>
              <a:buClrTx/>
              <a:buFont typeface="Wingdings" panose="05000000000000000000" charset="0"/>
              <a:buChar char="Ø"/>
            </a:pPr>
            <a:r>
              <a:rPr lang="en-US" altLang="zh-CN" strike="noStrike" noProof="1">
                <a:latin typeface="Times New Roman" panose="02020603050405020304" pitchFamily="18" charset="0"/>
                <a:ea typeface="黑体" panose="02010609060101010101" pitchFamily="2" charset="-122"/>
                <a:cs typeface="+mn-ea"/>
              </a:rPr>
              <a:t>watching typial case video(20 min)</a:t>
            </a:r>
            <a:endParaRPr lang="en-US" altLang="zh-CN" strike="noStrike" noProof="1">
              <a:latin typeface="Times New Roman" panose="02020603050405020304" pitchFamily="18" charset="0"/>
            </a:endParaRPr>
          </a:p>
          <a:p>
            <a:pPr marL="457200" indent="-457200" algn="l" fontAlgn="base">
              <a:lnSpc>
                <a:spcPct val="135000"/>
              </a:lnSpc>
              <a:spcBef>
                <a:spcPts val="0"/>
              </a:spcBef>
              <a:spcAft>
                <a:spcPts val="0"/>
              </a:spcAft>
              <a:buClrTx/>
              <a:buFont typeface="Wingdings" panose="05000000000000000000" charset="0"/>
              <a:buChar char="Ø"/>
            </a:pPr>
            <a:r>
              <a:rPr lang="en-US" altLang="zh-CN" strike="noStrike" noProof="1">
                <a:latin typeface="Times New Roman" panose="02020603050405020304" pitchFamily="18" charset="0"/>
                <a:ea typeface="黑体" panose="02010609060101010101" pitchFamily="2" charset="-122"/>
                <a:cs typeface="+mn-ea"/>
              </a:rPr>
              <a:t>discussion (10 min)</a:t>
            </a:r>
            <a:endParaRPr lang="en-US" altLang="zh-CN" strike="noStrike" noProof="1">
              <a:latin typeface="Times New Roman" panose="02020603050405020304" pitchFamily="18" charset="0"/>
            </a:endParaRPr>
          </a:p>
          <a:p>
            <a:pPr marL="457200" indent="-457200" algn="l" fontAlgn="base">
              <a:lnSpc>
                <a:spcPct val="135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rPr>
              <a:t>Aims:</a:t>
            </a:r>
            <a:r>
              <a:rPr lang="en-US" altLang="zh-CN" strike="noStrike" noProof="1">
                <a:latin typeface="Times New Roman" panose="02020603050405020304" pitchFamily="18" charset="0"/>
                <a:ea typeface="黑体" panose="02010609060101010101" pitchFamily="2" charset="-122"/>
                <a:cs typeface="+mn-ea"/>
              </a:rPr>
              <a:t>the aim of this session was to make the participants realize the severity of stroke and importance of timely treatment. </a:t>
            </a:r>
            <a:endParaRPr lang="en-US" altLang="zh-CN" strike="noStrike" noProof="1">
              <a:latin typeface="Times New Roman" panose="02020603050405020304" pitchFamily="18" charset="0"/>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91135" y="1066165"/>
            <a:ext cx="8761413" cy="5701665"/>
          </a:xfrm>
          <a:prstGeom prst="rect">
            <a:avLst/>
          </a:prstGeom>
          <a:noFill/>
          <a:ln w="9525">
            <a:noFill/>
          </a:ln>
        </p:spPr>
        <p:txBody>
          <a:bodyPr wrap="square">
            <a:spAutoFit/>
          </a:bodyPr>
          <a:p>
            <a:pPr marL="0" indent="0" algn="l" fontAlgn="base"/>
            <a:r>
              <a:rPr lang="en-US" altLang="zh-CN" b="1" strike="noStrike" noProof="1">
                <a:latin typeface="Times New Roman" panose="02020603050405020304" pitchFamily="18" charset="0"/>
                <a:ea typeface="黑体" panose="02010609060101010101" pitchFamily="2" charset="-122"/>
                <a:cs typeface="+mn-ea"/>
              </a:rPr>
              <a:t>Second time:group lectures and distributed manuals </a:t>
            </a:r>
            <a:endParaRPr lang="en-US" altLang="zh-CN" b="1" strike="noStrike" noProof="1">
              <a:latin typeface="Times New Roman" panose="02020603050405020304" pitchFamily="18" charset="0"/>
            </a:endParaRPr>
          </a:p>
          <a:p>
            <a:pPr marL="457200" indent="-457200" algn="l" fontAlgn="base">
              <a:lnSpc>
                <a:spcPct val="135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sym typeface="+mn-ea"/>
              </a:rPr>
              <a:t>lectures duration:2 hours</a:t>
            </a:r>
            <a:endParaRPr lang="en-US" altLang="zh-CN" strike="noStrike" noProof="1">
              <a:latin typeface="Times New Roman" panose="02020603050405020304" pitchFamily="18" charset="0"/>
            </a:endParaRPr>
          </a:p>
          <a:p>
            <a:pPr marL="457200" indent="-457200" algn="l" fontAlgn="base">
              <a:lnSpc>
                <a:spcPct val="135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sym typeface="+mn-ea"/>
              </a:rPr>
              <a:t>lectures content:</a:t>
            </a:r>
            <a:r>
              <a:rPr lang="en-US" altLang="zh-CN" strike="noStrike" noProof="1">
                <a:latin typeface="Times New Roman" panose="02020603050405020304" pitchFamily="18" charset="0"/>
                <a:ea typeface="黑体" panose="02010609060101010101" pitchFamily="2" charset="-122"/>
                <a:cs typeface="+mn-ea"/>
                <a:sym typeface="+mn-ea"/>
              </a:rPr>
              <a:t>premonitory</a:t>
            </a:r>
            <a:r>
              <a:rPr lang="en-US" altLang="zh-CN" strike="noStrike" noProof="1">
                <a:latin typeface="Times New Roman" panose="02020603050405020304" pitchFamily="18" charset="0"/>
                <a:ea typeface="黑体" panose="02010609060101010101" pitchFamily="2" charset="-122"/>
                <a:cs typeface="+mn-ea"/>
              </a:rPr>
              <a:t> symptoms, common self-assessed symptoms; the impact and triggers of stroke; the importance of timely treatments and methods of dealing with the symptoms of stroke before arriving at hospital; the benefits and precautions of calling EMS; the relationship between timely treatment and expenses.</a:t>
            </a:r>
            <a:endParaRPr lang="en-US" altLang="zh-CN" strike="noStrike" noProof="1">
              <a:latin typeface="Times New Roman" panose="02020603050405020304" pitchFamily="18" charset="0"/>
            </a:endParaRPr>
          </a:p>
          <a:p>
            <a:pPr marL="457200" indent="-457200" algn="l" fontAlgn="base">
              <a:lnSpc>
                <a:spcPct val="135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rPr>
              <a:t>Aims:</a:t>
            </a:r>
            <a:r>
              <a:rPr lang="en-US" altLang="zh-CN" strike="noStrike" noProof="1">
                <a:latin typeface="Times New Roman" panose="02020603050405020304" pitchFamily="18" charset="0"/>
                <a:ea typeface="黑体" panose="02010609060101010101" pitchFamily="2" charset="-122"/>
                <a:cs typeface="+mn-ea"/>
              </a:rPr>
              <a:t>timely treatment and deal with the symptoms of stroke correctly.</a:t>
            </a:r>
            <a:endParaRPr lang="en-US" altLang="zh-CN" strike="noStrike" noProof="1">
              <a:latin typeface="Times New Roman" panose="02020603050405020304" pitchFamily="18" charset="0"/>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96913" y="1238250"/>
            <a:ext cx="7659688" cy="5080000"/>
          </a:xfrm>
          <a:prstGeom prst="rect">
            <a:avLst/>
          </a:prstGeom>
          <a:noFill/>
          <a:ln w="9525">
            <a:noFill/>
          </a:ln>
        </p:spPr>
        <p:txBody>
          <a:bodyPr wrap="square">
            <a:spAutoFit/>
          </a:bodyPr>
          <a:p>
            <a:pPr marL="0" indent="0" algn="l" fontAlgn="base">
              <a:lnSpc>
                <a:spcPct val="130000"/>
              </a:lnSpc>
              <a:spcBef>
                <a:spcPts val="0"/>
              </a:spcBef>
              <a:spcAft>
                <a:spcPts val="0"/>
              </a:spcAft>
            </a:pPr>
            <a:r>
              <a:rPr lang="en-US" altLang="zh-CN" b="1" strike="noStrike" noProof="1">
                <a:latin typeface="Times New Roman" panose="02020603050405020304" pitchFamily="18" charset="0"/>
                <a:ea typeface="黑体" panose="02010609060101010101" pitchFamily="2" charset="-122"/>
                <a:cs typeface="+mn-ea"/>
              </a:rPr>
              <a:t>Third time:role-playing and discussion</a:t>
            </a:r>
            <a:endParaRPr lang="en-US" altLang="zh-CN" b="1" strike="noStrike" noProof="1">
              <a:latin typeface="Times New Roman" panose="02020603050405020304" pitchFamily="18" charset="0"/>
            </a:endParaRPr>
          </a:p>
          <a:p>
            <a:pPr marL="457200" indent="-457200" algn="l" fontAlgn="base">
              <a:lnSpc>
                <a:spcPct val="130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rPr>
              <a:t>Preparation :</a:t>
            </a:r>
            <a:r>
              <a:rPr lang="en-US" altLang="zh-CN" strike="noStrike" noProof="1">
                <a:latin typeface="Times New Roman" panose="02020603050405020304" pitchFamily="18" charset="0"/>
                <a:ea typeface="黑体" panose="02010609060101010101" pitchFamily="2" charset="-122"/>
                <a:cs typeface="+mn-ea"/>
              </a:rPr>
              <a:t>divide into groups and prepare according to scenarios.(30 min)</a:t>
            </a:r>
            <a:endParaRPr lang="en-US" altLang="zh-CN" strike="noStrike" noProof="1">
              <a:latin typeface="Times New Roman" panose="02020603050405020304" pitchFamily="18" charset="0"/>
            </a:endParaRPr>
          </a:p>
          <a:p>
            <a:pPr marL="457200" indent="-457200" algn="l" fontAlgn="base">
              <a:lnSpc>
                <a:spcPct val="130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rPr>
              <a:t>Performance: </a:t>
            </a:r>
            <a:r>
              <a:rPr lang="en-US" altLang="zh-CN" strike="noStrike" noProof="1">
                <a:latin typeface="Times New Roman" panose="02020603050405020304" pitchFamily="18" charset="0"/>
                <a:ea typeface="黑体" panose="02010609060101010101" pitchFamily="2" charset="-122"/>
                <a:cs typeface="+mn-ea"/>
              </a:rPr>
              <a:t>five groups,10 min per group</a:t>
            </a:r>
            <a:endParaRPr lang="en-US" altLang="zh-CN" strike="noStrike" noProof="1">
              <a:latin typeface="Times New Roman" panose="02020603050405020304" pitchFamily="18" charset="0"/>
            </a:endParaRPr>
          </a:p>
          <a:p>
            <a:pPr marL="457200" indent="-457200" algn="l" fontAlgn="base">
              <a:lnSpc>
                <a:spcPct val="130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rPr>
              <a:t>Summary:</a:t>
            </a:r>
            <a:r>
              <a:rPr lang="en-US" altLang="zh-CN" strike="noStrike" noProof="1">
                <a:latin typeface="Times New Roman" panose="02020603050405020304" pitchFamily="18" charset="0"/>
                <a:ea typeface="黑体" panose="02010609060101010101" pitchFamily="2" charset="-122"/>
                <a:cs typeface="+mn-ea"/>
              </a:rPr>
              <a:t>summarize the material and highlight potential errors in dealing with strokes. (5min)</a:t>
            </a:r>
            <a:endParaRPr lang="en-US" altLang="zh-CN" strike="noStrike" noProof="1">
              <a:latin typeface="Times New Roman" panose="02020603050405020304" pitchFamily="18" charset="0"/>
            </a:endParaRPr>
          </a:p>
          <a:p>
            <a:pPr marL="457200" indent="-457200" algn="l" fontAlgn="base">
              <a:lnSpc>
                <a:spcPct val="130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rPr>
              <a:t>Expressing feelings:</a:t>
            </a:r>
            <a:r>
              <a:rPr lang="en-US" altLang="zh-CN" strike="noStrike" noProof="1">
                <a:latin typeface="Times New Roman" panose="02020603050405020304" pitchFamily="18" charset="0"/>
                <a:ea typeface="黑体" panose="02010609060101010101" pitchFamily="2" charset="-122"/>
                <a:cs typeface="+mn-ea"/>
              </a:rPr>
              <a:t>5min/group</a:t>
            </a:r>
            <a:endParaRPr lang="en-US" altLang="zh-CN" strike="noStrike" noProof="1">
              <a:latin typeface="Times New Roman" panose="02020603050405020304" pitchFamily="18" charset="0"/>
            </a:endParaRPr>
          </a:p>
          <a:p>
            <a:pPr marL="457200" indent="-457200" algn="l" fontAlgn="base">
              <a:lnSpc>
                <a:spcPct val="130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rPr>
              <a:t>Aims:</a:t>
            </a:r>
            <a:r>
              <a:rPr lang="en-US" altLang="zh-CN" strike="noStrike" noProof="1">
                <a:latin typeface="Times New Roman" panose="02020603050405020304" pitchFamily="18" charset="0"/>
                <a:ea typeface="黑体" panose="02010609060101010101" pitchFamily="2" charset="-122"/>
                <a:cs typeface="+mn-ea"/>
              </a:rPr>
              <a:t>Experience and reflection.Identify symptoms and deal with stroke correctly.</a:t>
            </a:r>
            <a:endParaRPr lang="en-US" altLang="zh-CN" strike="noStrike" noProof="1">
              <a:latin typeface="Times New Roman" panose="02020603050405020304" pitchFamily="18" charset="0"/>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96913" y="1238250"/>
            <a:ext cx="7659688" cy="5507355"/>
          </a:xfrm>
          <a:prstGeom prst="rect">
            <a:avLst/>
          </a:prstGeom>
          <a:noFill/>
          <a:ln w="9525">
            <a:noFill/>
          </a:ln>
        </p:spPr>
        <p:txBody>
          <a:bodyPr wrap="square">
            <a:spAutoFit/>
          </a:bodyPr>
          <a:p>
            <a:pPr marL="0" indent="0" algn="l" fontAlgn="base"/>
            <a:r>
              <a:rPr lang="en-US" altLang="zh-CN" b="1" strike="noStrike" noProof="1">
                <a:latin typeface="Times New Roman" panose="02020603050405020304" pitchFamily="18" charset="0"/>
                <a:ea typeface="黑体" panose="02010609060101010101" pitchFamily="2" charset="-122"/>
                <a:cs typeface="+mn-ea"/>
              </a:rPr>
              <a:t>Forth time:</a:t>
            </a:r>
            <a:r>
              <a:rPr lang="zh-CN" altLang="en-US" b="1" strike="noStrike" noProof="1" dirty="0">
                <a:latin typeface="Times New Roman" panose="02020603050405020304" pitchFamily="18" charset="0"/>
                <a:ea typeface="黑体" panose="02010609060101010101" pitchFamily="2" charset="-122"/>
                <a:cs typeface="+mn-ea"/>
                <a:sym typeface="宋体" panose="02010600030101010101" pitchFamily="2" charset="-122"/>
              </a:rPr>
              <a:t>Individual counseling </a:t>
            </a:r>
            <a:endParaRPr lang="en-US" altLang="zh-CN" b="1" strike="noStrike" noProof="1">
              <a:latin typeface="Times New Roman" panose="02020603050405020304" pitchFamily="18" charset="0"/>
            </a:endParaRPr>
          </a:p>
          <a:p>
            <a:pPr marL="457200" indent="-457200" algn="l" fontAlgn="base">
              <a:lnSpc>
                <a:spcPct val="130000"/>
              </a:lnSpc>
              <a:spcBef>
                <a:spcPts val="0"/>
              </a:spcBef>
              <a:spcAft>
                <a:spcPts val="0"/>
              </a:spcAft>
              <a:buClrTx/>
              <a:buFont typeface="Wingdings" panose="05000000000000000000" charset="0"/>
              <a:buChar char="Ø"/>
            </a:pPr>
            <a:r>
              <a:rPr lang="en-US" altLang="zh-CN" strike="noStrike" noProof="1">
                <a:latin typeface="Times New Roman" panose="02020603050405020304" pitchFamily="18" charset="0"/>
                <a:ea typeface="黑体" panose="02010609060101010101" pitchFamily="2" charset="-122"/>
                <a:cs typeface="+mn-ea"/>
              </a:rPr>
              <a:t>Chronic disease experts provided a 10-min consultation to answer questions related to chronic diseases and stroke.</a:t>
            </a:r>
            <a:endParaRPr lang="en-US" altLang="zh-CN" strike="noStrike" noProof="1">
              <a:latin typeface="Times New Roman" panose="02020603050405020304" pitchFamily="18" charset="0"/>
              <a:ea typeface="黑体" panose="02010609060101010101" pitchFamily="2" charset="-122"/>
              <a:cs typeface="+mn-ea"/>
            </a:endParaRPr>
          </a:p>
          <a:p>
            <a:pPr marL="457200" indent="-457200" algn="l" fontAlgn="base">
              <a:lnSpc>
                <a:spcPct val="130000"/>
              </a:lnSpc>
              <a:spcBef>
                <a:spcPts val="0"/>
              </a:spcBef>
              <a:spcAft>
                <a:spcPts val="0"/>
              </a:spcAft>
              <a:buClrTx/>
              <a:buFont typeface="Wingdings" panose="05000000000000000000" charset="0"/>
              <a:buChar char="Ø"/>
            </a:pPr>
            <a:r>
              <a:rPr lang="en-US" altLang="zh-CN" strike="noStrike" noProof="1">
                <a:latin typeface="Times New Roman" panose="02020603050405020304" pitchFamily="18" charset="0"/>
                <a:ea typeface="黑体" panose="02010609060101010101" pitchFamily="2" charset="-122"/>
                <a:cs typeface="+mn-ea"/>
              </a:rPr>
              <a:t>nurses provided 10-min sessions on diet, exercise, lifestyle, self-management of problems, responses to stroke etc. </a:t>
            </a:r>
            <a:endParaRPr lang="en-US" altLang="zh-CN" strike="noStrike" noProof="1">
              <a:latin typeface="Times New Roman" panose="02020603050405020304" pitchFamily="18" charset="0"/>
            </a:endParaRPr>
          </a:p>
          <a:p>
            <a:pPr marL="457200" indent="-457200" algn="l" fontAlgn="base">
              <a:lnSpc>
                <a:spcPct val="130000"/>
              </a:lnSpc>
              <a:spcBef>
                <a:spcPts val="0"/>
              </a:spcBef>
              <a:spcAft>
                <a:spcPts val="0"/>
              </a:spcAft>
              <a:buClrTx/>
              <a:buFont typeface="Wingdings" panose="05000000000000000000" charset="0"/>
              <a:buChar char="Ø"/>
            </a:pPr>
            <a:r>
              <a:rPr lang="en-US" altLang="zh-CN" b="1" strike="noStrike" noProof="1">
                <a:latin typeface="Times New Roman" panose="02020603050405020304" pitchFamily="18" charset="0"/>
                <a:ea typeface="黑体" panose="02010609060101010101" pitchFamily="2" charset="-122"/>
                <a:cs typeface="+mn-ea"/>
              </a:rPr>
              <a:t>Aims: </a:t>
            </a:r>
            <a:r>
              <a:rPr lang="en-US" altLang="zh-CN" strike="noStrike" noProof="1">
                <a:latin typeface="Times New Roman" panose="02020603050405020304" pitchFamily="18" charset="0"/>
                <a:ea typeface="黑体" panose="02010609060101010101" pitchFamily="2" charset="-122"/>
                <a:cs typeface="+mn-ea"/>
              </a:rPr>
              <a:t>The aim was to meet individual requirements and to help participants grasp the relevant knowledge better. </a:t>
            </a:r>
            <a:endParaRPr lang="en-US" altLang="zh-CN" strike="noStrike" noProof="1">
              <a:latin typeface="Times New Roman" panose="02020603050405020304" pitchFamily="18" charset="0"/>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文本框 33"/>
          <p:cNvSpPr txBox="1"/>
          <p:nvPr/>
        </p:nvSpPr>
        <p:spPr>
          <a:xfrm flipH="1">
            <a:off x="620713" y="1539875"/>
            <a:ext cx="8288337" cy="4358640"/>
          </a:xfrm>
          <a:prstGeom prst="rect">
            <a:avLst/>
          </a:prstGeom>
          <a:noFill/>
          <a:ln w="9525">
            <a:noFill/>
          </a:ln>
        </p:spPr>
        <p:txBody>
          <a:bodyPr anchor="t">
            <a:spAutoFit/>
          </a:bodyPr>
          <a:p>
            <a:pPr lvl="0" indent="0"/>
            <a:r>
              <a:rPr lang="en-US" altLang="zh-CN" b="1" dirty="0">
                <a:latin typeface="Times New Roman" panose="02020603050405020304" pitchFamily="18" charset="0"/>
                <a:ea typeface="楷体_GB2312" pitchFamily="49" charset="-122"/>
              </a:rPr>
              <a:t>Control group intervention: </a:t>
            </a:r>
            <a:endParaRPr lang="en-US" altLang="zh-CN" b="1" dirty="0">
              <a:latin typeface="Times New Roman" panose="02020603050405020304" pitchFamily="18" charset="0"/>
              <a:ea typeface="楷体_GB2312" pitchFamily="49" charset="-122"/>
            </a:endParaRPr>
          </a:p>
          <a:p>
            <a:pPr lvl="0" indent="0">
              <a:lnSpc>
                <a:spcPct val="150000"/>
              </a:lnSpc>
            </a:pPr>
            <a:r>
              <a:rPr lang="en-US" altLang="zh-CN" b="1" dirty="0">
                <a:latin typeface="Times New Roman" panose="02020603050405020304" pitchFamily="18" charset="0"/>
                <a:ea typeface="楷体_GB2312" pitchFamily="49" charset="-122"/>
              </a:rPr>
              <a:t>     </a:t>
            </a:r>
            <a:r>
              <a:rPr lang="en-US" altLang="zh-CN" dirty="0">
                <a:latin typeface="Times New Roman" panose="02020603050405020304" pitchFamily="18" charset="0"/>
                <a:ea typeface="楷体_GB2312" pitchFamily="49" charset="-122"/>
              </a:rPr>
              <a:t>The control group was regularly assessed according to the chronic disease health record and given education including information on the common symptoms and the importance of early treatment for stroke. They accepted the same health education lectures as the experimental group.</a:t>
            </a:r>
            <a:endParaRPr lang="en-US" altLang="zh-CN" dirty="0">
              <a:latin typeface="Times New Roman" panose="02020603050405020304" pitchFamily="18" charset="0"/>
              <a:ea typeface="楷体_GB2312" pitchFamily="49" charset="-122"/>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7649" name="组合 39"/>
          <p:cNvGrpSpPr/>
          <p:nvPr/>
        </p:nvGrpSpPr>
        <p:grpSpPr>
          <a:xfrm>
            <a:off x="867845" y="2226968"/>
            <a:ext cx="7670361" cy="3772045"/>
            <a:chOff x="-3563" y="376"/>
            <a:chExt cx="8423" cy="12712"/>
          </a:xfrm>
        </p:grpSpPr>
        <p:sp>
          <p:nvSpPr>
            <p:cNvPr id="27650" name="文本框 41"/>
            <p:cNvSpPr txBox="1"/>
            <p:nvPr/>
          </p:nvSpPr>
          <p:spPr>
            <a:xfrm flipH="1">
              <a:off x="-3563" y="376"/>
              <a:ext cx="8423" cy="12712"/>
            </a:xfrm>
            <a:prstGeom prst="rect">
              <a:avLst/>
            </a:prstGeom>
            <a:noFill/>
            <a:ln w="9525">
              <a:noFill/>
            </a:ln>
          </p:spPr>
          <p:txBody>
            <a:bodyPr wrap="square" anchor="t">
              <a:spAutoFit/>
            </a:bodyPr>
            <a:p>
              <a:pPr lvl="0" indent="0" algn="l">
                <a:lnSpc>
                  <a:spcPct val="150000"/>
                </a:lnSpc>
              </a:pPr>
              <a:r>
                <a:rPr lang="en-US" b="1" dirty="0">
                  <a:latin typeface="Times New Roman" panose="02020603050405020304" pitchFamily="18" charset="0"/>
                  <a:ea typeface="黑体" panose="02010609060101010101" pitchFamily="2" charset="-122"/>
                </a:rPr>
                <a:t>1.</a:t>
              </a:r>
              <a:r>
                <a:rPr lang="zh-CN" altLang="en-US" b="1" dirty="0">
                  <a:latin typeface="Times New Roman" panose="02020603050405020304" pitchFamily="18" charset="0"/>
                  <a:ea typeface="黑体" panose="02010609060101010101" pitchFamily="2" charset="-122"/>
                </a:rPr>
                <a:t> stroke pre-hospital delay behavioral intention </a:t>
              </a:r>
              <a:r>
                <a:rPr lang="en-US" altLang="zh-CN" b="1" dirty="0">
                  <a:latin typeface="Times New Roman" panose="02020603050405020304" pitchFamily="18" charset="0"/>
                  <a:ea typeface="黑体" panose="02010609060101010101" pitchFamily="2" charset="-122"/>
                </a:rPr>
                <a:t> </a:t>
              </a:r>
              <a:r>
                <a:rPr lang="zh-CN" altLang="en-US" b="1" dirty="0">
                  <a:latin typeface="Times New Roman" panose="02020603050405020304" pitchFamily="18" charset="0"/>
                  <a:ea typeface="黑体" panose="02010609060101010101" pitchFamily="2" charset="-122"/>
                </a:rPr>
                <a:t>(SPDBI)</a:t>
              </a:r>
              <a:endParaRPr lang="zh-CN" altLang="en-US" b="1" dirty="0">
                <a:latin typeface="Times New Roman" panose="02020603050405020304" pitchFamily="18" charset="0"/>
                <a:ea typeface="黑体" panose="02010609060101010101" pitchFamily="2" charset="-122"/>
              </a:endParaRPr>
            </a:p>
            <a:p>
              <a:pPr lvl="0" indent="0" algn="l">
                <a:lnSpc>
                  <a:spcPct val="150000"/>
                </a:lnSpc>
              </a:pPr>
              <a:r>
                <a:rPr lang="en-US" b="1" dirty="0">
                  <a:latin typeface="Times New Roman" panose="02020603050405020304" pitchFamily="18" charset="0"/>
                  <a:ea typeface="黑体" panose="02010609060101010101" pitchFamily="2" charset="-122"/>
                  <a:sym typeface="宋体" panose="02010600030101010101" pitchFamily="2" charset="-122"/>
                </a:rPr>
                <a:t>2.</a:t>
              </a:r>
              <a:r>
                <a:rPr lang="en-US" altLang="zh-CN" b="1" dirty="0">
                  <a:latin typeface="Times New Roman" panose="02020603050405020304" pitchFamily="18" charset="0"/>
                  <a:ea typeface="黑体" panose="02010609060101010101" pitchFamily="2" charset="-122"/>
                  <a:sym typeface="宋体" panose="02010600030101010101" pitchFamily="2" charset="-122"/>
                </a:rPr>
                <a:t>pre-hospital stroke symptom coping test (PSSCT)</a:t>
              </a:r>
              <a:endParaRPr lang="en-US" altLang="zh-CN"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r>
                <a:rPr lang="en-US" b="1" dirty="0">
                  <a:latin typeface="Times New Roman" panose="02020603050405020304" pitchFamily="18" charset="0"/>
                  <a:ea typeface="黑体" panose="02010609060101010101" pitchFamily="2" charset="-122"/>
                  <a:sym typeface="宋体" panose="02010600030101010101" pitchFamily="2" charset="-122"/>
                </a:rPr>
                <a:t>3.</a:t>
              </a:r>
              <a:r>
                <a:rPr lang="en-US" altLang="zh-CN" b="1" dirty="0">
                  <a:latin typeface="Times New Roman" panose="02020603050405020304" pitchFamily="18" charset="0"/>
                  <a:ea typeface="黑体" panose="02010609060101010101" pitchFamily="2" charset="-122"/>
                  <a:sym typeface="宋体" panose="02010600030101010101" pitchFamily="2" charset="-122"/>
                </a:rPr>
                <a:t>stroke pre-symptoms alert test (SPSAT)</a:t>
              </a:r>
              <a:endParaRPr lang="en-US" altLang="zh-CN"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endParaRPr lang="en-US" altLang="zh-CN" sz="2100" b="1" dirty="0">
                <a:latin typeface="Times New Roman" panose="02020603050405020304" pitchFamily="18" charset="0"/>
                <a:ea typeface="黑体" panose="02010609060101010101" pitchFamily="2" charset="-122"/>
              </a:endParaRPr>
            </a:p>
          </p:txBody>
        </p:sp>
      </p:grpSp>
      <p:sp>
        <p:nvSpPr>
          <p:cNvPr id="27652" name="MH_SubTitle_1"/>
          <p:cNvSpPr/>
          <p:nvPr/>
        </p:nvSpPr>
        <p:spPr>
          <a:xfrm>
            <a:off x="2947988" y="1300163"/>
            <a:ext cx="3074987" cy="712787"/>
          </a:xfrm>
          <a:custGeom>
            <a:avLst/>
            <a:gdLst>
              <a:gd name="txL" fmla="*/ 0 w 2600830"/>
              <a:gd name="txT" fmla="*/ 0 h 649288"/>
              <a:gd name="txR" fmla="*/ 2600830 w 2600830"/>
              <a:gd name="txB" fmla="*/ 649288 h 649288"/>
            </a:gdLst>
            <a:ahLst/>
            <a:cxnLst>
              <a:cxn ang="0">
                <a:pos x="0" y="0"/>
              </a:cxn>
              <a:cxn ang="0">
                <a:pos x="2127931" y="0"/>
              </a:cxn>
              <a:cxn ang="0">
                <a:pos x="2061837" y="73276"/>
              </a:cxn>
              <a:cxn ang="0">
                <a:pos x="1591380" y="529574"/>
              </a:cxn>
              <a:cxn ang="0">
                <a:pos x="530219" y="532177"/>
              </a:cxn>
              <a:cxn ang="0">
                <a:pos x="63741" y="68976"/>
              </a:cxn>
            </a:cxnLst>
            <a:rect l="txL" t="txT" r="txR" b="txB"/>
            <a:pathLst>
              <a:path w="2600830" h="649288">
                <a:moveTo>
                  <a:pt x="0" y="0"/>
                </a:moveTo>
                <a:lnTo>
                  <a:pt x="2600830" y="0"/>
                </a:lnTo>
                <a:lnTo>
                  <a:pt x="2520047" y="89402"/>
                </a:lnTo>
                <a:cubicBezTo>
                  <a:pt x="2351572" y="318525"/>
                  <a:pt x="2323328" y="645186"/>
                  <a:pt x="1945040" y="646112"/>
                </a:cubicBezTo>
                <a:lnTo>
                  <a:pt x="648052" y="649287"/>
                </a:lnTo>
                <a:cubicBezTo>
                  <a:pt x="269764" y="650213"/>
                  <a:pt x="245977" y="310819"/>
                  <a:pt x="77908" y="84156"/>
                </a:cubicBezTo>
                <a:close/>
              </a:path>
            </a:pathLst>
          </a:custGeom>
          <a:solidFill>
            <a:srgbClr val="92D050"/>
          </a:solidFill>
          <a:ln w="9525">
            <a:noFill/>
          </a:ln>
        </p:spPr>
        <p:txBody>
          <a:bodyPr anchor="ctr"/>
          <a:p>
            <a:pPr lvl="0" indent="0" algn="ctr"/>
            <a:r>
              <a:rPr lang="zh-CN" altLang="en-US" sz="3200" b="1" dirty="0">
                <a:latin typeface="Times New Roman" panose="02020603050405020304" pitchFamily="18" charset="0"/>
                <a:ea typeface="汉仪综艺体简" pitchFamily="1" charset="-122"/>
                <a:sym typeface="宋体" panose="02010600030101010101" pitchFamily="2" charset="-122"/>
              </a:rPr>
              <a:t>Measurement</a:t>
            </a:r>
            <a:endParaRPr lang="en-US" altLang="zh-CN" sz="3200" b="1" dirty="0">
              <a:latin typeface="Times New Roman" panose="02020603050405020304" pitchFamily="18" charset="0"/>
              <a:ea typeface="黑体" panose="02010609060101010101" pitchFamily="2" charset="-122"/>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697" name="组合 37"/>
          <p:cNvGrpSpPr/>
          <p:nvPr/>
        </p:nvGrpSpPr>
        <p:grpSpPr>
          <a:xfrm>
            <a:off x="1301750" y="931863"/>
            <a:ext cx="7486650" cy="1273175"/>
            <a:chOff x="-5" y="1"/>
            <a:chExt cx="2505832" cy="970224"/>
          </a:xfrm>
        </p:grpSpPr>
        <p:pic>
          <p:nvPicPr>
            <p:cNvPr id="29698" name="图片 38"/>
            <p:cNvPicPr>
              <a:picLocks noChangeAspect="1"/>
            </p:cNvPicPr>
            <p:nvPr/>
          </p:nvPicPr>
          <p:blipFill>
            <a:blip r:embed="rId1"/>
            <a:srcRect l="85925" t="20226" r="2428" b="21797"/>
            <a:stretch>
              <a:fillRect/>
            </a:stretch>
          </p:blipFill>
          <p:spPr>
            <a:xfrm rot="5400000" flipV="1">
              <a:off x="1148226" y="-387377"/>
              <a:ext cx="209371" cy="2505832"/>
            </a:xfrm>
            <a:prstGeom prst="rect">
              <a:avLst/>
            </a:prstGeom>
            <a:noFill/>
            <a:ln w="9525">
              <a:noFill/>
            </a:ln>
          </p:spPr>
        </p:pic>
        <p:sp>
          <p:nvSpPr>
            <p:cNvPr id="29699" name="文本框 39"/>
            <p:cNvSpPr txBox="1"/>
            <p:nvPr/>
          </p:nvSpPr>
          <p:spPr>
            <a:xfrm flipH="1">
              <a:off x="151469" y="186053"/>
              <a:ext cx="2354351" cy="441539"/>
            </a:xfrm>
            <a:prstGeom prst="rect">
              <a:avLst/>
            </a:prstGeom>
            <a:noFill/>
            <a:ln w="9525">
              <a:noFill/>
            </a:ln>
          </p:spPr>
          <p:txBody>
            <a:bodyPr anchor="t">
              <a:spAutoFit/>
            </a:bodyPr>
            <a:p>
              <a:pPr lvl="0" indent="0" algn="ctr"/>
              <a:r>
                <a:rPr lang="en-US" altLang="zh-CN" sz="3200" b="1" dirty="0">
                  <a:latin typeface="Times New Roman" panose="02020603050405020304" pitchFamily="18" charset="0"/>
                  <a:ea typeface="黑体" panose="02010609060101010101" pitchFamily="2" charset="-122"/>
                </a:rPr>
                <a:t>SPDBI</a:t>
              </a:r>
              <a:r>
                <a:rPr lang="en-US" altLang="zh-CN" sz="1800" b="1" dirty="0">
                  <a:latin typeface="Times New Roman" panose="02020603050405020304" pitchFamily="18" charset="0"/>
                  <a:ea typeface="黑体" panose="02010609060101010101" pitchFamily="2" charset="-122"/>
                </a:rPr>
                <a:t>(</a:t>
              </a:r>
              <a:r>
                <a:rPr lang="zh-CN" altLang="en-US" sz="1800" b="1" dirty="0">
                  <a:latin typeface="Times New Roman" panose="02020603050405020304" pitchFamily="18" charset="0"/>
                  <a:ea typeface="黑体" panose="02010609060101010101" pitchFamily="2" charset="-122"/>
                </a:rPr>
                <a:t>stroke pre-hospital delay behavioral intention</a:t>
              </a:r>
              <a:r>
                <a:rPr lang="en-US" altLang="zh-CN" sz="1800" b="1" dirty="0">
                  <a:latin typeface="Times New Roman" panose="02020603050405020304" pitchFamily="18" charset="0"/>
                  <a:ea typeface="黑体" panose="02010609060101010101" pitchFamily="2" charset="-122"/>
                </a:rPr>
                <a:t>)</a:t>
              </a:r>
              <a:endParaRPr lang="en-US" altLang="zh-CN" sz="1800" b="1" dirty="0">
                <a:latin typeface="Times New Roman" panose="02020603050405020304" pitchFamily="18" charset="0"/>
                <a:ea typeface="黑体" panose="02010609060101010101" pitchFamily="2" charset="-122"/>
              </a:endParaRPr>
            </a:p>
          </p:txBody>
        </p:sp>
        <p:pic>
          <p:nvPicPr>
            <p:cNvPr id="29700" name="图片 40"/>
            <p:cNvPicPr>
              <a:picLocks noChangeAspect="1"/>
            </p:cNvPicPr>
            <p:nvPr/>
          </p:nvPicPr>
          <p:blipFill>
            <a:blip r:embed="rId1"/>
            <a:srcRect l="85925" t="20226" r="2428" b="21797"/>
            <a:stretch>
              <a:fillRect/>
            </a:stretch>
          </p:blipFill>
          <p:spPr>
            <a:xfrm rot="-5400000">
              <a:off x="1148226" y="-1148230"/>
              <a:ext cx="209371" cy="2505832"/>
            </a:xfrm>
            <a:prstGeom prst="rect">
              <a:avLst/>
            </a:prstGeom>
            <a:noFill/>
            <a:ln w="9525">
              <a:noFill/>
            </a:ln>
          </p:spPr>
        </p:pic>
      </p:grpSp>
      <p:sp>
        <p:nvSpPr>
          <p:cNvPr id="29702" name="组合 11"/>
          <p:cNvSpPr>
            <a:spLocks noGrp="1" noChangeAspect="1"/>
          </p:cNvSpPr>
          <p:nvPr/>
        </p:nvSpPr>
        <p:spPr>
          <a:xfrm>
            <a:off x="10910888" y="2297113"/>
            <a:ext cx="2157412" cy="1189037"/>
          </a:xfrm>
          <a:prstGeom prst="rect">
            <a:avLst/>
          </a:prstGeom>
          <a:noFill/>
          <a:ln w="9525">
            <a:noFill/>
          </a:ln>
        </p:spPr>
        <p:txBody>
          <a:bodyPr anchor="t"/>
          <a:p>
            <a:pPr lvl="0" indent="0"/>
            <a:endParaRPr lang="zh-CN" altLang="en-US" dirty="0">
              <a:latin typeface="News Gothic MT"/>
              <a:ea typeface="黑体" panose="02010609060101010101" pitchFamily="2" charset="-122"/>
            </a:endParaRPr>
          </a:p>
        </p:txBody>
      </p:sp>
      <p:pic>
        <p:nvPicPr>
          <p:cNvPr id="29703" name="圆角矩形 8"/>
          <p:cNvPicPr>
            <a:picLocks noGrp="1" noChangeAspect="1"/>
          </p:cNvPicPr>
          <p:nvPr/>
        </p:nvPicPr>
        <p:blipFill>
          <a:blip r:embed="rId2"/>
          <a:stretch>
            <a:fillRect/>
          </a:stretch>
        </p:blipFill>
        <p:spPr>
          <a:xfrm>
            <a:off x="228600" y="1760538"/>
            <a:ext cx="9193213" cy="5378450"/>
          </a:xfrm>
          <a:prstGeom prst="rect">
            <a:avLst/>
          </a:prstGeom>
          <a:noFill/>
          <a:ln w="9525">
            <a:noFill/>
          </a:ln>
        </p:spPr>
      </p:pic>
      <p:sp>
        <p:nvSpPr>
          <p:cNvPr id="29704" name="文本框 99"/>
          <p:cNvSpPr txBox="1"/>
          <p:nvPr/>
        </p:nvSpPr>
        <p:spPr>
          <a:xfrm>
            <a:off x="862013" y="1652588"/>
            <a:ext cx="7926387" cy="5394960"/>
          </a:xfrm>
          <a:prstGeom prst="rect">
            <a:avLst/>
          </a:prstGeom>
          <a:noFill/>
          <a:ln w="9525">
            <a:noFill/>
          </a:ln>
        </p:spPr>
        <p:txBody>
          <a:bodyPr wrap="square" anchor="t">
            <a:spAutoFit/>
          </a:bodyPr>
          <a:p>
            <a:pPr lvl="0" indent="0">
              <a:lnSpc>
                <a:spcPct val="150000"/>
              </a:lnSpc>
            </a:pPr>
            <a:r>
              <a:rPr lang="en-US" altLang="zh-CN" sz="2400" b="1" dirty="0">
                <a:latin typeface="Times New Roman" panose="02020603050405020304" pitchFamily="18" charset="0"/>
                <a:ea typeface="Times New Roman" panose="02020603050405020304" pitchFamily="18" charset="0"/>
              </a:rPr>
              <a:t>1.Includes five sub-domains. stroke warning signs (nine items);  rationalizing the decision not go to a doctor (eight items); attribution of symptoms (four items); response style habits (three items);  call for emergency systems (three items). </a:t>
            </a:r>
            <a:endParaRPr lang="en-US" altLang="zh-CN" sz="2400" b="1" dirty="0">
              <a:latin typeface="Times New Roman" panose="02020603050405020304" pitchFamily="18" charset="0"/>
              <a:ea typeface="Times New Roman" panose="02020603050405020304" pitchFamily="18" charset="0"/>
            </a:endParaRPr>
          </a:p>
          <a:p>
            <a:pPr lvl="0" indent="0">
              <a:lnSpc>
                <a:spcPct val="150000"/>
              </a:lnSpc>
            </a:pPr>
            <a:r>
              <a:rPr lang="en-US" sz="2400" b="1" dirty="0">
                <a:latin typeface="Times New Roman" panose="02020603050405020304" pitchFamily="18" charset="0"/>
                <a:ea typeface="宋体" panose="02010600030101010101" pitchFamily="2" charset="-122"/>
              </a:rPr>
              <a:t>2.</a:t>
            </a:r>
            <a:r>
              <a:rPr lang="en-US" altLang="zh-CN" sz="2400" b="1" dirty="0">
                <a:latin typeface="Times New Roman" panose="02020603050405020304" pitchFamily="18" charset="0"/>
                <a:ea typeface="Times New Roman" panose="02020603050405020304" pitchFamily="18" charset="0"/>
              </a:rPr>
              <a:t>A higher score demonstrating a  greater</a:t>
            </a:r>
            <a:endParaRPr lang="en-US" altLang="zh-CN" sz="2400" b="1" dirty="0">
              <a:latin typeface="Times New Roman" panose="02020603050405020304" pitchFamily="18" charset="0"/>
              <a:ea typeface="Times New Roman" panose="02020603050405020304" pitchFamily="18" charset="0"/>
            </a:endParaRPr>
          </a:p>
          <a:p>
            <a:pPr lvl="0" indent="0">
              <a:lnSpc>
                <a:spcPct val="150000"/>
              </a:lnSpc>
            </a:pPr>
            <a:r>
              <a:rPr lang="en-US" altLang="zh-CN" sz="2400" b="1" dirty="0">
                <a:latin typeface="Times New Roman" panose="02020603050405020304" pitchFamily="18" charset="0"/>
                <a:ea typeface="Times New Roman" panose="02020603050405020304" pitchFamily="18" charset="0"/>
              </a:rPr>
              <a:t>          possibility of pre-hospital  delay.</a:t>
            </a:r>
            <a:endParaRPr lang="en-US" altLang="zh-CN" sz="2400" b="1" dirty="0">
              <a:latin typeface="Times New Roman" panose="02020603050405020304" pitchFamily="18" charset="0"/>
              <a:ea typeface="Times New Roman" panose="02020603050405020304" pitchFamily="18" charset="0"/>
            </a:endParaRPr>
          </a:p>
          <a:p>
            <a:pPr lvl="0" indent="0">
              <a:lnSpc>
                <a:spcPct val="150000"/>
              </a:lnSpc>
            </a:pPr>
            <a:r>
              <a:rPr lang="en-US" sz="2400" b="1" dirty="0">
                <a:latin typeface="Times New Roman" panose="02020603050405020304" pitchFamily="18" charset="0"/>
                <a:ea typeface="黑体" panose="02010609060101010101" pitchFamily="2" charset="-122"/>
                <a:sym typeface="宋体" panose="02010600030101010101" pitchFamily="2" charset="-122"/>
              </a:rPr>
              <a:t>3.</a:t>
            </a:r>
            <a:r>
              <a:rPr lang="zh-CN" altLang="en-US" sz="2400" b="1" dirty="0">
                <a:latin typeface="Times New Roman" panose="02020603050405020304" pitchFamily="18" charset="0"/>
                <a:ea typeface="黑体" panose="02010609060101010101" pitchFamily="2" charset="-122"/>
                <a:sym typeface="宋体" panose="02010600030101010101" pitchFamily="2" charset="-122"/>
              </a:rPr>
              <a:t>Cronbach</a:t>
            </a:r>
            <a:r>
              <a:rPr lang="en-US" altLang="zh-CN" sz="2400" b="1" dirty="0">
                <a:latin typeface="Times New Roman" panose="02020603050405020304" pitchFamily="18" charset="0"/>
                <a:ea typeface="黑体" panose="02010609060101010101" pitchFamily="2" charset="-122"/>
                <a:sym typeface="宋体" panose="02010600030101010101" pitchFamily="2" charset="-122"/>
              </a:rPr>
              <a:t>'</a:t>
            </a:r>
            <a:r>
              <a:rPr lang="zh-CN" altLang="en-US" sz="2400" b="1" dirty="0">
                <a:latin typeface="Times New Roman" panose="02020603050405020304" pitchFamily="18" charset="0"/>
                <a:ea typeface="黑体" panose="02010609060101010101" pitchFamily="2" charset="-122"/>
                <a:sym typeface="宋体" panose="02010600030101010101" pitchFamily="2" charset="-122"/>
              </a:rPr>
              <a:t>α：0.808</a:t>
            </a:r>
            <a:endParaRPr lang="zh-CN" altLang="en-US" sz="2400"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r>
              <a:rPr lang="en-US" sz="2400" b="1" dirty="0">
                <a:latin typeface="Times New Roman" panose="02020603050405020304" pitchFamily="18" charset="0"/>
                <a:ea typeface="黑体" panose="02010609060101010101" pitchFamily="2" charset="-122"/>
                <a:sym typeface="宋体" panose="02010600030101010101" pitchFamily="2" charset="-122"/>
              </a:rPr>
              <a:t>4.</a:t>
            </a:r>
            <a:r>
              <a:rPr lang="en-US" altLang="zh-CN" sz="2400" b="1" dirty="0">
                <a:latin typeface="Times New Roman" panose="02020603050405020304" pitchFamily="18" charset="0"/>
                <a:ea typeface="黑体" panose="02010609060101010101" pitchFamily="2" charset="-122"/>
                <a:sym typeface="宋体" panose="02010600030101010101" pitchFamily="2" charset="-122"/>
              </a:rPr>
              <a:t>C</a:t>
            </a:r>
            <a:r>
              <a:rPr lang="zh-CN" altLang="en-US" sz="2400" b="1" dirty="0">
                <a:latin typeface="Times New Roman" panose="02020603050405020304" pitchFamily="18" charset="0"/>
                <a:ea typeface="黑体" panose="02010609060101010101" pitchFamily="2" charset="-122"/>
                <a:sym typeface="宋体" panose="02010600030101010101" pitchFamily="2" charset="-122"/>
              </a:rPr>
              <a:t>ontent validity  index：0.901</a:t>
            </a:r>
            <a:endParaRPr lang="zh-CN" altLang="en-US" sz="2400" b="1" dirty="0">
              <a:latin typeface="Times New Roman" panose="02020603050405020304" pitchFamily="18" charset="0"/>
              <a:ea typeface="黑体" panose="02010609060101010101" pitchFamily="2" charset="-122"/>
              <a:sym typeface="宋体" panose="02010600030101010101" pitchFamily="2" charset="-122"/>
            </a:endParaRPr>
          </a:p>
          <a:p>
            <a:pPr lvl="0" indent="0"/>
            <a:endParaRPr lang="zh-CN" altLang="en-US" sz="2400" b="1" dirty="0">
              <a:latin typeface="Times New Roman" panose="02020603050405020304" pitchFamily="18" charset="0"/>
              <a:ea typeface="黑体" panose="02010609060101010101" pitchFamily="2" charset="-122"/>
              <a:sym typeface="宋体" panose="02010600030101010101" pitchFamily="2" charset="-122"/>
            </a:endParaRPr>
          </a:p>
        </p:txBody>
      </p:sp>
      <p:pic>
        <p:nvPicPr>
          <p:cNvPr id="29705" name="椭圆 9"/>
          <p:cNvPicPr>
            <a:picLocks noGrp="1" noChangeAspect="1"/>
          </p:cNvPicPr>
          <p:nvPr/>
        </p:nvPicPr>
        <p:blipFill>
          <a:blip r:embed="rId3"/>
          <a:stretch>
            <a:fillRect/>
          </a:stretch>
        </p:blipFill>
        <p:spPr>
          <a:xfrm>
            <a:off x="6497638" y="5210175"/>
            <a:ext cx="2789237" cy="1741488"/>
          </a:xfrm>
          <a:prstGeom prst="rect">
            <a:avLst/>
          </a:prstGeom>
          <a:noFill/>
          <a:ln w="9525">
            <a:noFill/>
          </a:ln>
        </p:spPr>
      </p:pic>
      <p:sp>
        <p:nvSpPr>
          <p:cNvPr id="29706" name="矩形 16"/>
          <p:cNvSpPr/>
          <p:nvPr/>
        </p:nvSpPr>
        <p:spPr>
          <a:xfrm>
            <a:off x="6645275" y="5691188"/>
            <a:ext cx="2290763" cy="522287"/>
          </a:xfrm>
          <a:prstGeom prst="rect">
            <a:avLst/>
          </a:prstGeom>
          <a:noFill/>
          <a:ln w="9525">
            <a:noFill/>
          </a:ln>
        </p:spPr>
        <p:txBody>
          <a:bodyPr wrap="none" anchor="t">
            <a:spAutoFit/>
          </a:bodyPr>
          <a:p>
            <a:pPr lvl="0" indent="0" algn="ctr"/>
            <a:r>
              <a:rPr lang="zh-CN" altLang="en-US" b="1" dirty="0">
                <a:latin typeface="Times New Roman" panose="02020603050405020304" pitchFamily="18" charset="0"/>
                <a:ea typeface="汉仪综艺体简" pitchFamily="1" charset="-122"/>
                <a:sym typeface="宋体" panose="02010600030101010101" pitchFamily="2" charset="-122"/>
              </a:rPr>
              <a:t>Measurement</a:t>
            </a:r>
            <a:endParaRPr lang="en-US" altLang="zh-CN" b="1" dirty="0">
              <a:latin typeface="Times New Roman" panose="02020603050405020304" pitchFamily="18" charset="0"/>
              <a:ea typeface="黑体" panose="02010609060101010101" pitchFamily="2" charset="-122"/>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2</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nvGrpSpPr>
          <p:cNvPr id="31746" name="组合 24"/>
          <p:cNvGrpSpPr/>
          <p:nvPr/>
        </p:nvGrpSpPr>
        <p:grpSpPr>
          <a:xfrm>
            <a:off x="4664075" y="2195513"/>
            <a:ext cx="4356100" cy="4171950"/>
            <a:chOff x="0" y="0"/>
            <a:chExt cx="5950" cy="4640"/>
          </a:xfrm>
        </p:grpSpPr>
        <p:sp>
          <p:nvSpPr>
            <p:cNvPr id="31747" name="文本框 27"/>
            <p:cNvSpPr txBox="1"/>
            <p:nvPr/>
          </p:nvSpPr>
          <p:spPr>
            <a:xfrm flipH="1">
              <a:off x="353" y="889"/>
              <a:ext cx="5075" cy="682"/>
            </a:xfrm>
            <a:prstGeom prst="rect">
              <a:avLst/>
            </a:prstGeom>
            <a:noFill/>
            <a:ln w="9525">
              <a:noFill/>
            </a:ln>
          </p:spPr>
          <p:txBody>
            <a:bodyPr anchor="t">
              <a:spAutoFit/>
            </a:bodyPr>
            <a:p>
              <a:pPr lvl="0" indent="0">
                <a:lnSpc>
                  <a:spcPct val="150000"/>
                </a:lnSpc>
              </a:pPr>
              <a:endParaRPr lang="zh-CN" altLang="en-US" sz="1800" dirty="0">
                <a:latin typeface="Times New Roman" panose="02020603050405020304" pitchFamily="18" charset="0"/>
                <a:ea typeface="微软雅黑" panose="020B0503020204020204" pitchFamily="34" charset="-122"/>
              </a:endParaRPr>
            </a:p>
          </p:txBody>
        </p:sp>
      </p:grpSp>
      <p:grpSp>
        <p:nvGrpSpPr>
          <p:cNvPr id="31748" name="组合 37"/>
          <p:cNvGrpSpPr/>
          <p:nvPr/>
        </p:nvGrpSpPr>
        <p:grpSpPr>
          <a:xfrm>
            <a:off x="1866900" y="847725"/>
            <a:ext cx="6770688" cy="1273175"/>
            <a:chOff x="-705316" y="1"/>
            <a:chExt cx="4902235" cy="970224"/>
          </a:xfrm>
        </p:grpSpPr>
        <p:pic>
          <p:nvPicPr>
            <p:cNvPr id="31749" name="图片 38"/>
            <p:cNvPicPr>
              <a:picLocks noChangeAspect="1"/>
            </p:cNvPicPr>
            <p:nvPr/>
          </p:nvPicPr>
          <p:blipFill>
            <a:blip r:embed="rId1"/>
            <a:srcRect l="85925" t="20226" r="2428" b="21797"/>
            <a:stretch>
              <a:fillRect/>
            </a:stretch>
          </p:blipFill>
          <p:spPr>
            <a:xfrm rot="5400000" flipV="1">
              <a:off x="1148226" y="-387377"/>
              <a:ext cx="209371" cy="2505832"/>
            </a:xfrm>
            <a:prstGeom prst="rect">
              <a:avLst/>
            </a:prstGeom>
            <a:noFill/>
            <a:ln w="9525">
              <a:noFill/>
            </a:ln>
          </p:spPr>
        </p:pic>
        <p:sp>
          <p:nvSpPr>
            <p:cNvPr id="31750" name="文本框 39"/>
            <p:cNvSpPr txBox="1"/>
            <p:nvPr/>
          </p:nvSpPr>
          <p:spPr>
            <a:xfrm flipH="1">
              <a:off x="-705316" y="257921"/>
              <a:ext cx="4902235" cy="441319"/>
            </a:xfrm>
            <a:prstGeom prst="rect">
              <a:avLst/>
            </a:prstGeom>
            <a:noFill/>
            <a:ln w="9525">
              <a:noFill/>
            </a:ln>
          </p:spPr>
          <p:txBody>
            <a:bodyPr wrap="square" anchor="t">
              <a:spAutoFit/>
            </a:bodyPr>
            <a:p>
              <a:pPr lvl="0" indent="0" algn="ctr"/>
              <a:r>
                <a:rPr lang="en-US" altLang="zh-CN" sz="3200" b="1" dirty="0">
                  <a:latin typeface="Times New Roman" panose="02020603050405020304" pitchFamily="18" charset="0"/>
                  <a:ea typeface="黑体" panose="02010609060101010101" pitchFamily="2" charset="-122"/>
                </a:rPr>
                <a:t>PSSCT</a:t>
              </a:r>
              <a:r>
                <a:rPr lang="en-US" altLang="zh-CN" sz="1800" b="1" dirty="0">
                  <a:latin typeface="Times New Roman" panose="02020603050405020304" pitchFamily="18" charset="0"/>
                  <a:ea typeface="黑体" panose="02010609060101010101" pitchFamily="2" charset="-122"/>
                </a:rPr>
                <a:t>(</a:t>
              </a:r>
              <a:r>
                <a:rPr lang="en-US" altLang="zh-CN" sz="1800" b="1" dirty="0">
                  <a:latin typeface="Times New Roman" panose="02020603050405020304" pitchFamily="18" charset="0"/>
                  <a:ea typeface="黑体" panose="02010609060101010101" pitchFamily="2" charset="-122"/>
                  <a:sym typeface="宋体" panose="02010600030101010101" pitchFamily="2" charset="-122"/>
                </a:rPr>
                <a:t>pre-hospital stroke symptom coping test</a:t>
              </a:r>
              <a:r>
                <a:rPr lang="en-US" altLang="zh-CN" sz="1800" b="1" dirty="0">
                  <a:latin typeface="Times New Roman" panose="02020603050405020304" pitchFamily="18" charset="0"/>
                  <a:ea typeface="黑体" panose="02010609060101010101" pitchFamily="2" charset="-122"/>
                </a:rPr>
                <a:t>)</a:t>
              </a:r>
              <a:endParaRPr lang="en-US" altLang="zh-CN" sz="1800" b="1" dirty="0">
                <a:latin typeface="Times New Roman" panose="02020603050405020304" pitchFamily="18" charset="0"/>
                <a:ea typeface="黑体" panose="02010609060101010101" pitchFamily="2" charset="-122"/>
              </a:endParaRPr>
            </a:p>
          </p:txBody>
        </p:sp>
        <p:pic>
          <p:nvPicPr>
            <p:cNvPr id="31751" name="图片 40"/>
            <p:cNvPicPr>
              <a:picLocks noChangeAspect="1"/>
            </p:cNvPicPr>
            <p:nvPr/>
          </p:nvPicPr>
          <p:blipFill>
            <a:blip r:embed="rId1"/>
            <a:srcRect l="85925" t="20226" r="2428" b="21797"/>
            <a:stretch>
              <a:fillRect/>
            </a:stretch>
          </p:blipFill>
          <p:spPr>
            <a:xfrm rot="-5400000">
              <a:off x="1148226" y="-1148230"/>
              <a:ext cx="209371" cy="2505832"/>
            </a:xfrm>
            <a:prstGeom prst="rect">
              <a:avLst/>
            </a:prstGeom>
            <a:noFill/>
            <a:ln w="9525">
              <a:noFill/>
            </a:ln>
          </p:spPr>
        </p:pic>
      </p:grpSp>
      <p:sp>
        <p:nvSpPr>
          <p:cNvPr id="31752" name="组合 11"/>
          <p:cNvSpPr>
            <a:spLocks noGrp="1" noChangeAspect="1"/>
          </p:cNvSpPr>
          <p:nvPr/>
        </p:nvSpPr>
        <p:spPr>
          <a:xfrm>
            <a:off x="8104188" y="2163763"/>
            <a:ext cx="2159000" cy="1189037"/>
          </a:xfrm>
          <a:prstGeom prst="rect">
            <a:avLst/>
          </a:prstGeom>
          <a:noFill/>
          <a:ln w="9525">
            <a:noFill/>
          </a:ln>
        </p:spPr>
        <p:txBody>
          <a:bodyPr anchor="t"/>
          <a:p>
            <a:pPr lvl="0" indent="0"/>
            <a:endParaRPr lang="zh-CN" altLang="en-US" dirty="0">
              <a:latin typeface="News Gothic MT"/>
              <a:ea typeface="黑体" panose="02010609060101010101" pitchFamily="2" charset="-122"/>
            </a:endParaRPr>
          </a:p>
        </p:txBody>
      </p:sp>
      <p:pic>
        <p:nvPicPr>
          <p:cNvPr id="31753" name="圆角矩形 8"/>
          <p:cNvPicPr>
            <a:picLocks noGrp="1" noChangeAspect="1"/>
          </p:cNvPicPr>
          <p:nvPr/>
        </p:nvPicPr>
        <p:blipFill>
          <a:blip r:embed="rId2"/>
          <a:stretch>
            <a:fillRect/>
          </a:stretch>
        </p:blipFill>
        <p:spPr>
          <a:xfrm>
            <a:off x="34925" y="1771650"/>
            <a:ext cx="9658350" cy="5427663"/>
          </a:xfrm>
          <a:prstGeom prst="rect">
            <a:avLst/>
          </a:prstGeom>
          <a:noFill/>
          <a:ln w="9525">
            <a:noFill/>
          </a:ln>
        </p:spPr>
      </p:pic>
      <p:sp>
        <p:nvSpPr>
          <p:cNvPr id="31754" name="文本框 99"/>
          <p:cNvSpPr txBox="1"/>
          <p:nvPr/>
        </p:nvSpPr>
        <p:spPr>
          <a:xfrm>
            <a:off x="385763" y="1845628"/>
            <a:ext cx="8372475" cy="5242560"/>
          </a:xfrm>
          <a:prstGeom prst="rect">
            <a:avLst/>
          </a:prstGeom>
          <a:noFill/>
          <a:ln w="9525">
            <a:noFill/>
          </a:ln>
        </p:spPr>
        <p:txBody>
          <a:bodyPr anchor="t">
            <a:spAutoFit/>
          </a:bodyPr>
          <a:p>
            <a:pPr lvl="0" indent="0">
              <a:lnSpc>
                <a:spcPct val="150000"/>
              </a:lnSpc>
            </a:pPr>
            <a:r>
              <a:rPr lang="en-US" sz="2600" b="1" dirty="0">
                <a:latin typeface="Times New Roman" panose="02020603050405020304" pitchFamily="18" charset="0"/>
                <a:ea typeface="宋体" panose="02010600030101010101" pitchFamily="2" charset="-122"/>
              </a:rPr>
              <a:t>1. </a:t>
            </a:r>
            <a:r>
              <a:rPr lang="en-US" altLang="zh-CN" sz="2600" b="1" dirty="0">
                <a:latin typeface="Times New Roman" panose="02020603050405020304" pitchFamily="18" charset="0"/>
                <a:ea typeface="Times New Roman" panose="02020603050405020304" pitchFamily="18" charset="0"/>
              </a:rPr>
              <a:t>Contains 19 items divided into three parts.coping with typical stroke symptoms; coping with typical stroke vomiting-related symptoms related; and coping with typical stroke twitch-related symptoms.</a:t>
            </a:r>
            <a:endParaRPr lang="en-US" altLang="zh-CN" sz="2600" b="1" dirty="0">
              <a:latin typeface="Times New Roman" panose="02020603050405020304" pitchFamily="18" charset="0"/>
              <a:ea typeface="Times New Roman" panose="02020603050405020304" pitchFamily="18" charset="0"/>
            </a:endParaRPr>
          </a:p>
          <a:p>
            <a:pPr lvl="0" indent="0">
              <a:lnSpc>
                <a:spcPct val="150000"/>
              </a:lnSpc>
            </a:pPr>
            <a:r>
              <a:rPr lang="en-US" sz="2600" b="1" dirty="0">
                <a:latin typeface="Times New Roman" panose="02020603050405020304" pitchFamily="18" charset="0"/>
                <a:ea typeface="宋体" panose="02010600030101010101" pitchFamily="2" charset="-122"/>
              </a:rPr>
              <a:t>2.</a:t>
            </a:r>
            <a:r>
              <a:rPr lang="en-US" altLang="zh-CN" sz="2600" b="1" dirty="0">
                <a:latin typeface="Times New Roman" panose="02020603050405020304" pitchFamily="18" charset="0"/>
                <a:ea typeface="Times New Roman" panose="02020603050405020304" pitchFamily="18" charset="0"/>
              </a:rPr>
              <a:t>Response options were dichotomous: correct =</a:t>
            </a:r>
            <a:endParaRPr lang="en-US" altLang="zh-CN" sz="2600" b="1" dirty="0">
              <a:latin typeface="Times New Roman" panose="02020603050405020304" pitchFamily="18" charset="0"/>
              <a:ea typeface="Times New Roman" panose="02020603050405020304" pitchFamily="18" charset="0"/>
            </a:endParaRPr>
          </a:p>
          <a:p>
            <a:pPr lvl="0" indent="0">
              <a:lnSpc>
                <a:spcPct val="150000"/>
              </a:lnSpc>
            </a:pPr>
            <a:r>
              <a:rPr lang="en-US" altLang="zh-CN" sz="2600" b="1" dirty="0">
                <a:latin typeface="Times New Roman" panose="02020603050405020304" pitchFamily="18" charset="0"/>
                <a:ea typeface="Times New Roman" panose="02020603050405020304" pitchFamily="18" charset="0"/>
              </a:rPr>
              <a:t>          1 point, incorrect = 0 point</a:t>
            </a:r>
            <a:endParaRPr lang="en-US" altLang="zh-CN" sz="2600" b="1" dirty="0">
              <a:latin typeface="Times New Roman" panose="02020603050405020304" pitchFamily="18" charset="0"/>
              <a:ea typeface="Times New Roman" panose="02020603050405020304" pitchFamily="18" charset="0"/>
            </a:endParaRPr>
          </a:p>
          <a:p>
            <a:pPr lvl="0" indent="0">
              <a:lnSpc>
                <a:spcPct val="150000"/>
              </a:lnSpc>
            </a:pPr>
            <a:r>
              <a:rPr lang="en-US" sz="2600" b="1" dirty="0">
                <a:latin typeface="Times New Roman" panose="02020603050405020304" pitchFamily="18" charset="0"/>
                <a:ea typeface="黑体" panose="02010609060101010101" pitchFamily="2" charset="-122"/>
                <a:sym typeface="宋体" panose="02010600030101010101" pitchFamily="2" charset="-122"/>
              </a:rPr>
              <a:t>3.</a:t>
            </a:r>
            <a:r>
              <a:rPr lang="en-US" altLang="zh-CN" sz="2600" b="1" dirty="0">
                <a:latin typeface="Times New Roman" panose="02020603050405020304" pitchFamily="18" charset="0"/>
                <a:ea typeface="黑体" panose="02010609060101010101" pitchFamily="2" charset="-122"/>
                <a:sym typeface="宋体" panose="02010600030101010101" pitchFamily="2" charset="-122"/>
              </a:rPr>
              <a:t>KR</a:t>
            </a:r>
            <a:r>
              <a:rPr lang="en-US" altLang="zh-CN" sz="2600" b="1" dirty="0">
                <a:latin typeface="Times New Roman" panose="02020603050405020304" pitchFamily="18" charset="0"/>
                <a:ea typeface="Times New Roman" panose="02020603050405020304" pitchFamily="18" charset="0"/>
                <a:sym typeface="宋体" panose="02010600030101010101" pitchFamily="2" charset="-122"/>
              </a:rPr>
              <a:t>-</a:t>
            </a:r>
            <a:r>
              <a:rPr lang="en-US" altLang="zh-CN" sz="2600" b="1" dirty="0">
                <a:latin typeface="Times New Roman" panose="02020603050405020304" pitchFamily="18" charset="0"/>
                <a:ea typeface="黑体" panose="02010609060101010101" pitchFamily="2" charset="-122"/>
                <a:sym typeface="宋体" panose="02010600030101010101" pitchFamily="2" charset="-122"/>
              </a:rPr>
              <a:t>20 coefficient</a:t>
            </a:r>
            <a:r>
              <a:rPr lang="zh-CN" altLang="en-US" sz="2600" b="1" dirty="0">
                <a:latin typeface="Times New Roman" panose="02020603050405020304" pitchFamily="18" charset="0"/>
                <a:ea typeface="黑体" panose="02010609060101010101" pitchFamily="2" charset="-122"/>
                <a:sym typeface="宋体" panose="02010600030101010101" pitchFamily="2" charset="-122"/>
              </a:rPr>
              <a:t>：</a:t>
            </a:r>
            <a:r>
              <a:rPr lang="en-US" altLang="zh-CN" sz="2600" b="1" dirty="0">
                <a:latin typeface="Times New Roman" panose="02020603050405020304" pitchFamily="18" charset="0"/>
                <a:ea typeface="黑体" panose="02010609060101010101" pitchFamily="2" charset="-122"/>
                <a:sym typeface="宋体" panose="02010600030101010101" pitchFamily="2" charset="-122"/>
              </a:rPr>
              <a:t>0.822</a:t>
            </a:r>
            <a:endParaRPr lang="en-US" altLang="zh-CN" sz="2600"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pPr>
            <a:r>
              <a:rPr lang="en-US" sz="2600" b="1" dirty="0">
                <a:latin typeface="Times New Roman" panose="02020603050405020304" pitchFamily="18" charset="0"/>
                <a:ea typeface="黑体" panose="02010609060101010101" pitchFamily="2" charset="-122"/>
                <a:sym typeface="宋体" panose="02010600030101010101" pitchFamily="2" charset="-122"/>
              </a:rPr>
              <a:t>4.</a:t>
            </a:r>
            <a:r>
              <a:rPr lang="zh-CN" altLang="en-US" sz="2600" b="1" dirty="0">
                <a:latin typeface="Times New Roman" panose="02020603050405020304" pitchFamily="18" charset="0"/>
                <a:ea typeface="黑体" panose="02010609060101010101" pitchFamily="2" charset="-122"/>
                <a:sym typeface="宋体" panose="02010600030101010101" pitchFamily="2" charset="-122"/>
              </a:rPr>
              <a:t>the CVI per item ranged was ≥ 0.7</a:t>
            </a:r>
            <a:endParaRPr lang="zh-CN" altLang="en-US" sz="2600" b="1" dirty="0">
              <a:latin typeface="Times New Roman" panose="02020603050405020304" pitchFamily="18" charset="0"/>
              <a:ea typeface="黑体" panose="02010609060101010101" pitchFamily="2" charset="-122"/>
              <a:sym typeface="宋体" panose="02010600030101010101" pitchFamily="2" charset="-122"/>
            </a:endParaRPr>
          </a:p>
          <a:p>
            <a:pPr lvl="0" indent="0"/>
            <a:endParaRPr lang="zh-CN" altLang="en-US" sz="2600" b="1" dirty="0">
              <a:latin typeface="Times New Roman" panose="02020603050405020304" pitchFamily="18" charset="0"/>
              <a:ea typeface="黑体" panose="02010609060101010101" pitchFamily="2" charset="-122"/>
              <a:sym typeface="宋体" panose="02010600030101010101" pitchFamily="2" charset="-122"/>
            </a:endParaRPr>
          </a:p>
        </p:txBody>
      </p:sp>
      <p:sp>
        <p:nvSpPr>
          <p:cNvPr id="31756" name="组合 21"/>
          <p:cNvSpPr>
            <a:spLocks noGrp="1" noChangeAspect="1"/>
          </p:cNvSpPr>
          <p:nvPr/>
        </p:nvSpPr>
        <p:spPr>
          <a:xfrm>
            <a:off x="-169862" y="-60325"/>
            <a:ext cx="10506075" cy="7918450"/>
          </a:xfrm>
          <a:prstGeom prst="rect">
            <a:avLst/>
          </a:prstGeom>
          <a:noFill/>
          <a:ln w="9525">
            <a:noFill/>
          </a:ln>
        </p:spPr>
        <p:txBody>
          <a:bodyPr anchor="t"/>
          <a:p>
            <a:pPr lvl="0" indent="0"/>
            <a:endParaRPr lang="zh-CN" altLang="en-US" dirty="0">
              <a:latin typeface="News Gothic MT"/>
              <a:ea typeface="黑体" panose="02010609060101010101" pitchFamily="2" charset="-122"/>
            </a:endParaRPr>
          </a:p>
        </p:txBody>
      </p:sp>
      <p:pic>
        <p:nvPicPr>
          <p:cNvPr id="31757" name="椭圆 9"/>
          <p:cNvPicPr>
            <a:picLocks noGrp="1" noChangeAspect="1"/>
          </p:cNvPicPr>
          <p:nvPr/>
        </p:nvPicPr>
        <p:blipFill>
          <a:blip r:embed="rId3"/>
          <a:stretch>
            <a:fillRect/>
          </a:stretch>
        </p:blipFill>
        <p:spPr>
          <a:xfrm>
            <a:off x="6764338" y="5457825"/>
            <a:ext cx="2789237" cy="1741488"/>
          </a:xfrm>
          <a:prstGeom prst="rect">
            <a:avLst/>
          </a:prstGeom>
          <a:noFill/>
          <a:ln w="9525">
            <a:noFill/>
          </a:ln>
        </p:spPr>
      </p:pic>
      <p:sp>
        <p:nvSpPr>
          <p:cNvPr id="31758" name="矩形 16"/>
          <p:cNvSpPr/>
          <p:nvPr/>
        </p:nvSpPr>
        <p:spPr>
          <a:xfrm>
            <a:off x="6911975" y="5938838"/>
            <a:ext cx="2290763" cy="522287"/>
          </a:xfrm>
          <a:prstGeom prst="rect">
            <a:avLst/>
          </a:prstGeom>
          <a:noFill/>
          <a:ln w="9525">
            <a:noFill/>
          </a:ln>
        </p:spPr>
        <p:txBody>
          <a:bodyPr wrap="none" anchor="t">
            <a:spAutoFit/>
          </a:bodyPr>
          <a:p>
            <a:pPr lvl="0" indent="0" algn="ctr"/>
            <a:r>
              <a:rPr lang="zh-CN" altLang="en-US" b="1" dirty="0">
                <a:latin typeface="Times New Roman" panose="02020603050405020304" pitchFamily="18" charset="0"/>
                <a:ea typeface="汉仪综艺体简" pitchFamily="1" charset="-122"/>
                <a:sym typeface="宋体" panose="02010600030101010101" pitchFamily="2" charset="-122"/>
              </a:rPr>
              <a:t>Measurement</a:t>
            </a:r>
            <a:endParaRPr lang="en-US" altLang="zh-CN" b="1" dirty="0">
              <a:latin typeface="Times New Roman" panose="02020603050405020304" pitchFamily="18" charset="0"/>
              <a:ea typeface="黑体" panose="02010609060101010101" pitchFamily="2" charset="-122"/>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2769" name="组合 37"/>
          <p:cNvGrpSpPr/>
          <p:nvPr/>
        </p:nvGrpSpPr>
        <p:grpSpPr>
          <a:xfrm>
            <a:off x="2273300" y="1055688"/>
            <a:ext cx="5967413" cy="1011237"/>
            <a:chOff x="-1866418" y="94423"/>
            <a:chExt cx="3017299" cy="771116"/>
          </a:xfrm>
        </p:grpSpPr>
        <p:pic>
          <p:nvPicPr>
            <p:cNvPr id="32770" name="图片 38"/>
            <p:cNvPicPr>
              <a:picLocks noChangeAspect="1"/>
            </p:cNvPicPr>
            <p:nvPr/>
          </p:nvPicPr>
          <p:blipFill>
            <a:blip r:embed="rId1"/>
            <a:srcRect l="85925" t="20226" r="2428" b="21797"/>
            <a:stretch>
              <a:fillRect/>
            </a:stretch>
          </p:blipFill>
          <p:spPr>
            <a:xfrm rot="5400000" flipV="1">
              <a:off x="-494361" y="-492063"/>
              <a:ext cx="209371" cy="2505832"/>
            </a:xfrm>
            <a:prstGeom prst="rect">
              <a:avLst/>
            </a:prstGeom>
            <a:noFill/>
            <a:ln w="9525">
              <a:noFill/>
            </a:ln>
          </p:spPr>
        </p:pic>
        <p:sp>
          <p:nvSpPr>
            <p:cNvPr id="32771" name="文本框 39"/>
            <p:cNvSpPr txBox="1"/>
            <p:nvPr/>
          </p:nvSpPr>
          <p:spPr>
            <a:xfrm flipH="1">
              <a:off x="-1642779" y="303604"/>
              <a:ext cx="2793660" cy="441606"/>
            </a:xfrm>
            <a:prstGeom prst="rect">
              <a:avLst/>
            </a:prstGeom>
            <a:noFill/>
            <a:ln w="9525">
              <a:noFill/>
            </a:ln>
          </p:spPr>
          <p:txBody>
            <a:bodyPr wrap="square" anchor="t">
              <a:spAutoFit/>
            </a:bodyPr>
            <a:p>
              <a:pPr lvl="0" indent="0" algn="ctr"/>
              <a:r>
                <a:rPr lang="en-US" altLang="zh-CN" sz="3200" b="1" dirty="0">
                  <a:latin typeface="Times New Roman" panose="02020603050405020304" pitchFamily="18" charset="0"/>
                  <a:ea typeface="黑体" panose="02010609060101010101" pitchFamily="2" charset="-122"/>
                </a:rPr>
                <a:t>SPSAT</a:t>
              </a:r>
              <a:r>
                <a:rPr lang="en-US" altLang="zh-CN" sz="1800" b="1" dirty="0">
                  <a:latin typeface="Times New Roman" panose="02020603050405020304" pitchFamily="18" charset="0"/>
                  <a:ea typeface="黑体" panose="02010609060101010101" pitchFamily="2" charset="-122"/>
                </a:rPr>
                <a:t>(</a:t>
              </a:r>
              <a:r>
                <a:rPr lang="en-US" altLang="zh-CN" sz="1800" b="1" dirty="0">
                  <a:latin typeface="Times New Roman" panose="02020603050405020304" pitchFamily="18" charset="0"/>
                  <a:ea typeface="黑体" panose="02010609060101010101" pitchFamily="2" charset="-122"/>
                  <a:sym typeface="宋体" panose="02010600030101010101" pitchFamily="2" charset="-122"/>
                </a:rPr>
                <a:t>stroke pre-symptoms alert test</a:t>
              </a:r>
              <a:r>
                <a:rPr lang="en-US" altLang="zh-CN" sz="1800" b="1" dirty="0">
                  <a:latin typeface="Times New Roman" panose="02020603050405020304" pitchFamily="18" charset="0"/>
                  <a:ea typeface="黑体" panose="02010609060101010101" pitchFamily="2" charset="-122"/>
                </a:rPr>
                <a:t>)</a:t>
              </a:r>
              <a:endParaRPr lang="en-US" altLang="zh-CN" sz="1800" b="1" dirty="0">
                <a:latin typeface="Times New Roman" panose="02020603050405020304" pitchFamily="18" charset="0"/>
                <a:ea typeface="黑体" panose="02010609060101010101" pitchFamily="2" charset="-122"/>
              </a:endParaRPr>
            </a:p>
          </p:txBody>
        </p:sp>
        <p:pic>
          <p:nvPicPr>
            <p:cNvPr id="32772" name="图片 40"/>
            <p:cNvPicPr>
              <a:picLocks noChangeAspect="1"/>
            </p:cNvPicPr>
            <p:nvPr/>
          </p:nvPicPr>
          <p:blipFill>
            <a:blip r:embed="rId1"/>
            <a:srcRect l="85925" t="20226" r="2428" b="21797"/>
            <a:stretch>
              <a:fillRect/>
            </a:stretch>
          </p:blipFill>
          <p:spPr>
            <a:xfrm rot="-5400000">
              <a:off x="-718186" y="-1053808"/>
              <a:ext cx="209371" cy="2505832"/>
            </a:xfrm>
            <a:prstGeom prst="rect">
              <a:avLst/>
            </a:prstGeom>
            <a:noFill/>
            <a:ln w="9525">
              <a:noFill/>
            </a:ln>
          </p:spPr>
        </p:pic>
      </p:grpSp>
      <p:pic>
        <p:nvPicPr>
          <p:cNvPr id="32774" name="圆角矩形 8"/>
          <p:cNvPicPr>
            <a:picLocks noGrp="1" noChangeAspect="1"/>
          </p:cNvPicPr>
          <p:nvPr/>
        </p:nvPicPr>
        <p:blipFill>
          <a:blip r:embed="rId2"/>
          <a:stretch>
            <a:fillRect/>
          </a:stretch>
        </p:blipFill>
        <p:spPr>
          <a:xfrm>
            <a:off x="-76200" y="1792288"/>
            <a:ext cx="9656763" cy="4929187"/>
          </a:xfrm>
          <a:prstGeom prst="rect">
            <a:avLst/>
          </a:prstGeom>
          <a:noFill/>
          <a:ln w="9525">
            <a:noFill/>
          </a:ln>
        </p:spPr>
      </p:pic>
      <p:sp>
        <p:nvSpPr>
          <p:cNvPr id="32775" name="文本框 99"/>
          <p:cNvSpPr txBox="1"/>
          <p:nvPr/>
        </p:nvSpPr>
        <p:spPr>
          <a:xfrm>
            <a:off x="598488" y="1909763"/>
            <a:ext cx="8305800" cy="4998720"/>
          </a:xfrm>
          <a:prstGeom prst="rect">
            <a:avLst/>
          </a:prstGeom>
          <a:noFill/>
          <a:ln w="9525">
            <a:noFill/>
          </a:ln>
        </p:spPr>
        <p:txBody>
          <a:bodyPr anchor="t">
            <a:spAutoFit/>
          </a:bodyPr>
          <a:p>
            <a:pPr lvl="0" indent="0"/>
            <a:r>
              <a:rPr lang="en-US" b="1" dirty="0">
                <a:latin typeface="Times New Roman" panose="02020603050405020304" pitchFamily="18" charset="0"/>
                <a:ea typeface="宋体" panose="02010600030101010101" pitchFamily="2" charset="-122"/>
              </a:rPr>
              <a:t>1.</a:t>
            </a:r>
            <a:r>
              <a:rPr lang="en-US" altLang="zh-CN" b="1" dirty="0">
                <a:latin typeface="Times New Roman" panose="02020603050405020304" pitchFamily="18" charset="0"/>
                <a:ea typeface="Times New Roman" panose="02020603050405020304" pitchFamily="18" charset="0"/>
              </a:rPr>
              <a:t>Contains nine items:</a:t>
            </a:r>
            <a:r>
              <a:rPr lang="zh-CN" altLang="en-US">
                <a:latin typeface="Times New Roman" panose="02020603050405020304" pitchFamily="18" charset="0"/>
                <a:ea typeface="黑体" panose="02010609060101010101" pitchFamily="2" charset="-122"/>
              </a:rPr>
              <a:t>confusion/decreased consciousness, speech disturbance, facial weakness, upper and limb weakness, sensory disturbance, visual problem, headache, nausea/vomiting, and vertigo/dizziness), and </a:t>
            </a:r>
            <a:r>
              <a:rPr lang="zh-CN" altLang="en-US" b="1">
                <a:latin typeface="Times New Roman" panose="02020603050405020304" pitchFamily="18" charset="0"/>
                <a:ea typeface="黑体" panose="02010609060101010101" pitchFamily="2" charset="-122"/>
              </a:rPr>
              <a:t>was used to test how participants assessed and recognized typical aura before stroke symptoms appear</a:t>
            </a:r>
            <a:endParaRPr lang="en-US" altLang="zh-CN" b="1" dirty="0">
              <a:latin typeface="Times New Roman" panose="02020603050405020304" pitchFamily="18" charset="0"/>
              <a:ea typeface="Times New Roman" panose="02020603050405020304" pitchFamily="18" charset="0"/>
            </a:endParaRPr>
          </a:p>
          <a:p>
            <a:pPr lvl="0" indent="0"/>
            <a:r>
              <a:rPr lang="en-US" b="1" dirty="0">
                <a:latin typeface="Times New Roman" panose="02020603050405020304" pitchFamily="18" charset="0"/>
                <a:ea typeface="宋体" panose="02010600030101010101" pitchFamily="2" charset="-122"/>
              </a:rPr>
              <a:t>2.</a:t>
            </a:r>
            <a:r>
              <a:rPr lang="en-US" altLang="zh-CN" b="1" dirty="0">
                <a:latin typeface="Times New Roman" panose="02020603050405020304" pitchFamily="18" charset="0"/>
                <a:ea typeface="Times New Roman" panose="02020603050405020304" pitchFamily="18" charset="0"/>
              </a:rPr>
              <a:t>Overall content validity : 0.840,</a:t>
            </a:r>
            <a:endParaRPr lang="en-US" altLang="zh-CN" b="1" dirty="0">
              <a:latin typeface="Times New Roman" panose="02020603050405020304" pitchFamily="18" charset="0"/>
              <a:ea typeface="Times New Roman" panose="02020603050405020304" pitchFamily="18" charset="0"/>
            </a:endParaRPr>
          </a:p>
          <a:p>
            <a:pPr lvl="0" indent="0"/>
            <a:r>
              <a:rPr lang="en-US" b="1" dirty="0">
                <a:latin typeface="Times New Roman" panose="02020603050405020304" pitchFamily="18" charset="0"/>
                <a:ea typeface="宋体" panose="02010600030101010101" pitchFamily="2" charset="-122"/>
              </a:rPr>
              <a:t>3.</a:t>
            </a:r>
            <a:r>
              <a:rPr lang="en-US" altLang="zh-CN" b="1" dirty="0">
                <a:latin typeface="Times New Roman" panose="02020603050405020304" pitchFamily="18" charset="0"/>
                <a:ea typeface="Times New Roman" panose="02020603050405020304" pitchFamily="18" charset="0"/>
              </a:rPr>
              <a:t> KR-20 </a:t>
            </a:r>
            <a:r>
              <a:rPr lang="zh-CN" altLang="en-US" b="1" dirty="0">
                <a:latin typeface="Times New Roman" panose="02020603050405020304" pitchFamily="18" charset="0"/>
                <a:ea typeface="宋体" panose="02010600030101010101" pitchFamily="2" charset="-122"/>
              </a:rPr>
              <a:t>：</a:t>
            </a:r>
            <a:r>
              <a:rPr lang="en-US" altLang="zh-CN" b="1" dirty="0">
                <a:latin typeface="Times New Roman" panose="02020603050405020304" pitchFamily="18" charset="0"/>
                <a:ea typeface="Times New Roman" panose="02020603050405020304" pitchFamily="18" charset="0"/>
              </a:rPr>
              <a:t>0.798, </a:t>
            </a:r>
            <a:endParaRPr lang="en-US" altLang="zh-CN" b="1" dirty="0">
              <a:latin typeface="Times New Roman" panose="02020603050405020304" pitchFamily="18" charset="0"/>
              <a:ea typeface="Times New Roman" panose="02020603050405020304" pitchFamily="18" charset="0"/>
            </a:endParaRPr>
          </a:p>
          <a:p>
            <a:pPr lvl="0" indent="0"/>
            <a:r>
              <a:rPr lang="en-US" b="1" dirty="0">
                <a:latin typeface="Times New Roman" panose="02020603050405020304" pitchFamily="18" charset="0"/>
                <a:ea typeface="宋体" panose="02010600030101010101" pitchFamily="2" charset="-122"/>
              </a:rPr>
              <a:t>4.</a:t>
            </a:r>
            <a:r>
              <a:rPr lang="en-US" altLang="zh-CN" b="1" dirty="0">
                <a:latin typeface="Times New Roman" panose="02020603050405020304" pitchFamily="18" charset="0"/>
                <a:ea typeface="Times New Roman" panose="02020603050405020304" pitchFamily="18" charset="0"/>
              </a:rPr>
              <a:t> Test-retest reliability </a:t>
            </a:r>
            <a:r>
              <a:rPr lang="zh-CN" altLang="en-US" b="1" dirty="0">
                <a:latin typeface="Times New Roman" panose="02020603050405020304" pitchFamily="18" charset="0"/>
                <a:ea typeface="宋体" panose="02010600030101010101" pitchFamily="2" charset="-122"/>
              </a:rPr>
              <a:t>：</a:t>
            </a:r>
            <a:r>
              <a:rPr lang="en-US" altLang="zh-CN" b="1" dirty="0">
                <a:latin typeface="Times New Roman" panose="02020603050405020304" pitchFamily="18" charset="0"/>
                <a:ea typeface="Times New Roman" panose="02020603050405020304" pitchFamily="18" charset="0"/>
              </a:rPr>
              <a:t>0.729</a:t>
            </a:r>
            <a:endParaRPr lang="en-US" altLang="zh-CN" b="1" dirty="0">
              <a:latin typeface="Times New Roman" panose="02020603050405020304" pitchFamily="18" charset="0"/>
              <a:ea typeface="Times New Roman" panose="02020603050405020304" pitchFamily="18" charset="0"/>
            </a:endParaRPr>
          </a:p>
          <a:p>
            <a:pPr lvl="0" indent="0">
              <a:lnSpc>
                <a:spcPct val="150000"/>
              </a:lnSpc>
            </a:pP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p:txBody>
      </p:sp>
      <p:pic>
        <p:nvPicPr>
          <p:cNvPr id="32776" name="椭圆 9"/>
          <p:cNvPicPr>
            <a:picLocks noGrp="1" noChangeAspect="1"/>
          </p:cNvPicPr>
          <p:nvPr/>
        </p:nvPicPr>
        <p:blipFill>
          <a:blip r:embed="rId3"/>
          <a:stretch>
            <a:fillRect/>
          </a:stretch>
        </p:blipFill>
        <p:spPr>
          <a:xfrm>
            <a:off x="6502400" y="5326063"/>
            <a:ext cx="2789238" cy="1741487"/>
          </a:xfrm>
          <a:prstGeom prst="rect">
            <a:avLst/>
          </a:prstGeom>
          <a:noFill/>
          <a:ln w="9525">
            <a:noFill/>
          </a:ln>
        </p:spPr>
      </p:pic>
      <p:sp>
        <p:nvSpPr>
          <p:cNvPr id="32777" name="矩形 16"/>
          <p:cNvSpPr/>
          <p:nvPr/>
        </p:nvSpPr>
        <p:spPr>
          <a:xfrm>
            <a:off x="6694488" y="5807075"/>
            <a:ext cx="2290762" cy="522288"/>
          </a:xfrm>
          <a:prstGeom prst="rect">
            <a:avLst/>
          </a:prstGeom>
          <a:noFill/>
          <a:ln w="9525">
            <a:noFill/>
          </a:ln>
        </p:spPr>
        <p:txBody>
          <a:bodyPr wrap="none" anchor="t">
            <a:spAutoFit/>
          </a:bodyPr>
          <a:p>
            <a:pPr lvl="0" indent="0" algn="ctr"/>
            <a:r>
              <a:rPr lang="zh-CN" altLang="en-US" b="1" dirty="0">
                <a:latin typeface="Times New Roman" panose="02020603050405020304" pitchFamily="18" charset="0"/>
                <a:ea typeface="汉仪综艺体简" pitchFamily="1" charset="-122"/>
                <a:sym typeface="宋体" panose="02010600030101010101" pitchFamily="2" charset="-122"/>
              </a:rPr>
              <a:t>Measurement</a:t>
            </a:r>
            <a:endParaRPr lang="en-US" altLang="zh-CN" b="1" dirty="0">
              <a:latin typeface="Times New Roman" panose="02020603050405020304" pitchFamily="18" charset="0"/>
              <a:ea typeface="黑体" panose="02010609060101010101" pitchFamily="2" charset="-122"/>
            </a:endParaRPr>
          </a:p>
        </p:txBody>
      </p:sp>
      <p:sp>
        <p:nvSpPr>
          <p:cNvPr id="11266" name="Text Box 5"/>
          <p:cNvSpPr txBox="1"/>
          <p:nvPr/>
        </p:nvSpPr>
        <p:spPr>
          <a:xfrm>
            <a:off x="1435100" y="400050"/>
            <a:ext cx="2232025" cy="518160"/>
          </a:xfrm>
          <a:prstGeom prst="rect">
            <a:avLst/>
          </a:prstGeom>
          <a:noFill/>
          <a:ln w="9525">
            <a:noFill/>
          </a:ln>
        </p:spPr>
        <p:txBody>
          <a:bodyPr anchor="t">
            <a:spAutoFit/>
          </a:bodyPr>
          <a:p>
            <a:pPr lvl="0" indent="0"/>
            <a:r>
              <a:rPr lang="en-US" altLang="zh-CN" b="1" dirty="0">
                <a:latin typeface="Times New Roman" panose="02020603050405020304" pitchFamily="18" charset="0"/>
                <a:ea typeface="黑体" panose="02010609060101010101" pitchFamily="2" charset="-122"/>
              </a:rPr>
              <a:t>M</a:t>
            </a:r>
            <a:r>
              <a:rPr lang="en-US" b="1" dirty="0">
                <a:latin typeface="Times New Roman" panose="02020603050405020304" pitchFamily="18" charset="0"/>
                <a:ea typeface="黑体" panose="02010609060101010101" pitchFamily="2" charset="-122"/>
              </a:rPr>
              <a:t>ethod</a:t>
            </a:r>
            <a:endParaRPr lang="en-US" dirty="0">
              <a:latin typeface="News Gothic MT"/>
              <a:ea typeface="黑体" panose="0201060906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MH_SubTitle_1"/>
          <p:cNvSpPr/>
          <p:nvPr/>
        </p:nvSpPr>
        <p:spPr>
          <a:xfrm>
            <a:off x="2916238" y="1089025"/>
            <a:ext cx="2746375" cy="673100"/>
          </a:xfrm>
          <a:custGeom>
            <a:avLst/>
            <a:gdLst>
              <a:gd name="txL" fmla="*/ 0 w 2600830"/>
              <a:gd name="txT" fmla="*/ 0 h 649288"/>
              <a:gd name="txR" fmla="*/ 2600830 w 2600830"/>
              <a:gd name="txB" fmla="*/ 649288 h 649288"/>
            </a:gdLst>
            <a:ahLst/>
            <a:cxnLst>
              <a:cxn ang="0">
                <a:pos x="0" y="0"/>
              </a:cxn>
              <a:cxn ang="0">
                <a:pos x="1900702" y="0"/>
              </a:cxn>
              <a:cxn ang="0">
                <a:pos x="1841665" y="95989"/>
              </a:cxn>
              <a:cxn ang="0">
                <a:pos x="1421446" y="693716"/>
              </a:cxn>
              <a:cxn ang="0">
                <a:pos x="473600" y="697125"/>
              </a:cxn>
              <a:cxn ang="0">
                <a:pos x="56935" y="90357"/>
              </a:cxn>
            </a:cxnLst>
            <a:rect l="txL" t="txT" r="txR" b="txB"/>
            <a:pathLst>
              <a:path w="2600830" h="649288">
                <a:moveTo>
                  <a:pt x="0" y="0"/>
                </a:moveTo>
                <a:lnTo>
                  <a:pt x="2600830" y="0"/>
                </a:lnTo>
                <a:lnTo>
                  <a:pt x="2520047" y="89402"/>
                </a:lnTo>
                <a:cubicBezTo>
                  <a:pt x="2351572" y="318525"/>
                  <a:pt x="2323328" y="645186"/>
                  <a:pt x="1945040" y="646112"/>
                </a:cubicBezTo>
                <a:lnTo>
                  <a:pt x="648052" y="649287"/>
                </a:lnTo>
                <a:cubicBezTo>
                  <a:pt x="269764" y="650213"/>
                  <a:pt x="245977" y="310819"/>
                  <a:pt x="77908" y="84156"/>
                </a:cubicBezTo>
                <a:close/>
              </a:path>
            </a:pathLst>
          </a:custGeom>
          <a:solidFill>
            <a:srgbClr val="92D050"/>
          </a:solidFill>
          <a:ln w="9525">
            <a:noFill/>
          </a:ln>
        </p:spPr>
        <p:txBody>
          <a:bodyPr anchor="ctr"/>
          <a:p>
            <a:pPr lvl="0" indent="0" algn="ctr"/>
            <a:r>
              <a:rPr lang="en-US" altLang="zh-CN" sz="3200" b="1" dirty="0">
                <a:latin typeface="Times New Roman" panose="02020603050405020304" pitchFamily="18" charset="0"/>
                <a:ea typeface="黑体" panose="02010609060101010101" pitchFamily="2" charset="-122"/>
              </a:rPr>
              <a:t>SPSS17.0</a:t>
            </a:r>
            <a:endParaRPr lang="en-US" altLang="zh-CN" sz="3200" b="1" dirty="0">
              <a:latin typeface="Times New Roman" panose="02020603050405020304" pitchFamily="18" charset="0"/>
              <a:ea typeface="黑体" panose="02010609060101010101" pitchFamily="2" charset="-122"/>
            </a:endParaRPr>
          </a:p>
        </p:txBody>
      </p:sp>
      <p:sp>
        <p:nvSpPr>
          <p:cNvPr id="34818" name="Text Box 5"/>
          <p:cNvSpPr txBox="1"/>
          <p:nvPr/>
        </p:nvSpPr>
        <p:spPr>
          <a:xfrm>
            <a:off x="1231900" y="220663"/>
            <a:ext cx="3946525" cy="517525"/>
          </a:xfrm>
          <a:prstGeom prst="rect">
            <a:avLst/>
          </a:prstGeom>
          <a:noFill/>
          <a:ln w="9525">
            <a:noFill/>
          </a:ln>
        </p:spPr>
        <p:txBody>
          <a:bodyPr wrap="none" anchor="t">
            <a:spAutoFit/>
          </a:bodyPr>
          <a:p>
            <a:pPr lvl="0" indent="0"/>
            <a:r>
              <a:rPr lang="en-US" altLang="zh-CN" b="1" dirty="0">
                <a:latin typeface="Times New Roman" panose="02020603050405020304" pitchFamily="18" charset="0"/>
                <a:ea typeface="黑体" panose="02010609060101010101" pitchFamily="2" charset="-122"/>
              </a:rPr>
              <a:t>Statistical Analysis</a:t>
            </a:r>
            <a:r>
              <a:rPr lang="en-US" altLang="zh-CN" b="1" dirty="0">
                <a:latin typeface="黑体" panose="02010609060101010101" pitchFamily="2" charset="-122"/>
                <a:ea typeface="黑体" panose="02010609060101010101" pitchFamily="2" charset="-122"/>
              </a:rPr>
              <a:t>     </a:t>
            </a:r>
            <a:endParaRPr lang="zh-CN" altLang="en-US" dirty="0">
              <a:latin typeface="News Gothic MT"/>
              <a:ea typeface="黑体" panose="02010609060101010101" pitchFamily="2" charset="-122"/>
            </a:endParaRPr>
          </a:p>
        </p:txBody>
      </p:sp>
      <p:pic>
        <p:nvPicPr>
          <p:cNvPr id="34819" name="圆角矩形 8"/>
          <p:cNvPicPr>
            <a:picLocks noGrp="1" noChangeAspect="1"/>
          </p:cNvPicPr>
          <p:nvPr/>
        </p:nvPicPr>
        <p:blipFill>
          <a:blip r:embed="rId1"/>
          <a:stretch>
            <a:fillRect/>
          </a:stretch>
        </p:blipFill>
        <p:spPr>
          <a:xfrm>
            <a:off x="0" y="1762125"/>
            <a:ext cx="9656763" cy="5095875"/>
          </a:xfrm>
          <a:prstGeom prst="rect">
            <a:avLst/>
          </a:prstGeom>
          <a:noFill/>
          <a:ln w="9525">
            <a:noFill/>
          </a:ln>
        </p:spPr>
      </p:pic>
      <p:sp>
        <p:nvSpPr>
          <p:cNvPr id="34820" name="文本框 9"/>
          <p:cNvSpPr txBox="1"/>
          <p:nvPr/>
        </p:nvSpPr>
        <p:spPr>
          <a:xfrm>
            <a:off x="630238" y="2087563"/>
            <a:ext cx="8513762" cy="4389120"/>
          </a:xfrm>
          <a:prstGeom prst="rect">
            <a:avLst/>
          </a:prstGeom>
          <a:noFill/>
          <a:ln w="9525">
            <a:noFill/>
          </a:ln>
        </p:spPr>
        <p:txBody>
          <a:bodyPr anchor="t">
            <a:spAutoFit/>
          </a:bodyPr>
          <a:p>
            <a:pPr marL="285750" lvl="0" indent="-285750">
              <a:lnSpc>
                <a:spcPct val="150000"/>
              </a:lnSpc>
              <a:buFont typeface="Wingdings" panose="05000000000000000000" pitchFamily="2" charset="2"/>
              <a:buChar char="Ø"/>
            </a:pPr>
            <a:r>
              <a:rPr lang="en-US" altLang="zh-CN" sz="1800" dirty="0">
                <a:latin typeface="Times New Roman" panose="02020603050405020304" pitchFamily="18" charset="0"/>
                <a:ea typeface="黑体" panose="02010609060101010101" pitchFamily="2" charset="-122"/>
                <a:sym typeface="宋体" panose="02010600030101010101" pitchFamily="2" charset="-122"/>
              </a:rPr>
              <a:t> </a:t>
            </a:r>
            <a:r>
              <a:rPr lang="zh-CN" altLang="en-US" b="1" dirty="0">
                <a:latin typeface="Times New Roman" panose="02020603050405020304" pitchFamily="18" charset="0"/>
                <a:ea typeface="黑体" panose="02010609060101010101" pitchFamily="2" charset="-122"/>
                <a:sym typeface="宋体" panose="02010600030101010101" pitchFamily="2" charset="-122"/>
              </a:rPr>
              <a:t>sociodemographics：</a:t>
            </a:r>
            <a:r>
              <a:rPr lang="zh-CN" altLang="en-US" b="1" dirty="0">
                <a:latin typeface="Times New Roman" panose="02020603050405020304" pitchFamily="18" charset="0"/>
                <a:ea typeface="黑体" panose="02010609060101010101" pitchFamily="2" charset="-122"/>
              </a:rPr>
              <a:t>Descriptive statistics  </a:t>
            </a:r>
            <a:endParaRPr lang="zh-CN" altLang="en-US" b="1" dirty="0">
              <a:latin typeface="Times New Roman" panose="02020603050405020304" pitchFamily="18" charset="0"/>
              <a:ea typeface="黑体" panose="02010609060101010101" pitchFamily="2" charset="-122"/>
            </a:endParaRPr>
          </a:p>
          <a:p>
            <a:pPr marL="285750" lvl="0" indent="-285750">
              <a:lnSpc>
                <a:spcPct val="150000"/>
              </a:lnSpc>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rPr>
              <a:t> categorical variables ：</a:t>
            </a:r>
            <a:r>
              <a:rPr lang="zh-CN" altLang="en-US" b="1" dirty="0">
                <a:latin typeface="Times New Roman" panose="02020603050405020304" pitchFamily="18" charset="0"/>
                <a:ea typeface="黑体" panose="02010609060101010101" pitchFamily="2" charset="-122"/>
                <a:sym typeface="宋体" panose="02010600030101010101" pitchFamily="2" charset="-122"/>
              </a:rPr>
              <a:t>chi-square   test </a:t>
            </a:r>
            <a:endParaRPr lang="en-US" altLang="zh-CN" b="1" dirty="0">
              <a:latin typeface="Times New Roman" panose="02020603050405020304" pitchFamily="18" charset="0"/>
              <a:ea typeface="黑体" panose="02010609060101010101" pitchFamily="2" charset="-122"/>
              <a:sym typeface="宋体" panose="02010600030101010101" pitchFamily="2" charset="-122"/>
            </a:endParaRPr>
          </a:p>
          <a:p>
            <a:pPr marL="285750" lvl="0" indent="-285750">
              <a:lnSpc>
                <a:spcPct val="150000"/>
              </a:lnSpc>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rPr>
              <a:t>continuous variables：</a:t>
            </a:r>
            <a:r>
              <a:rPr lang="zh-CN" altLang="en-US" b="1" dirty="0">
                <a:latin typeface="Times New Roman" panose="02020603050405020304" pitchFamily="18" charset="0"/>
                <a:ea typeface="黑体" panose="02010609060101010101" pitchFamily="2" charset="-122"/>
                <a:sym typeface="宋体" panose="02010600030101010101" pitchFamily="2" charset="-122"/>
              </a:rPr>
              <a:t>t-test </a:t>
            </a:r>
            <a:endParaRPr lang="zh-CN" altLang="en-US" b="1" dirty="0">
              <a:latin typeface="Times New Roman" panose="02020603050405020304" pitchFamily="18" charset="0"/>
              <a:ea typeface="黑体" panose="02010609060101010101" pitchFamily="2" charset="-122"/>
            </a:endParaRPr>
          </a:p>
          <a:p>
            <a:pPr marL="285750" lvl="0" indent="-285750">
              <a:lnSpc>
                <a:spcPct val="150000"/>
              </a:lnSpc>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sym typeface="宋体" panose="02010600030101010101" pitchFamily="2" charset="-122"/>
              </a:rPr>
              <a:t> repeated mesures ANOVA：</a:t>
            </a:r>
            <a:r>
              <a:rPr lang="zh-CN" altLang="en-US" b="1" dirty="0">
                <a:latin typeface="Times New Roman" panose="02020603050405020304" pitchFamily="18" charset="0"/>
                <a:ea typeface="黑体" panose="02010609060101010101" pitchFamily="2" charset="-122"/>
              </a:rPr>
              <a:t>outcomes  over time and group-by- time interactions </a:t>
            </a:r>
            <a:endParaRPr lang="en-US" altLang="zh-CN" b="1" dirty="0">
              <a:latin typeface="Times New Roman" panose="02020603050405020304" pitchFamily="18" charset="0"/>
              <a:ea typeface="黑体" panose="02010609060101010101" pitchFamily="2" charset="-122"/>
            </a:endParaRPr>
          </a:p>
          <a:p>
            <a:pPr marL="285750" lvl="0" indent="-285750">
              <a:lnSpc>
                <a:spcPct val="150000"/>
              </a:lnSpc>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rPr>
              <a:t> incomplete </a:t>
            </a:r>
            <a:r>
              <a:rPr lang="en-US" altLang="zh-CN" b="1" dirty="0">
                <a:latin typeface="Times New Roman" panose="02020603050405020304" pitchFamily="18" charset="0"/>
                <a:ea typeface="黑体" panose="02010609060101010101" pitchFamily="2" charset="-122"/>
              </a:rPr>
              <a:t>data</a:t>
            </a:r>
            <a:r>
              <a:rPr lang="zh-CN" altLang="en-US" b="1" dirty="0">
                <a:latin typeface="Times New Roman" panose="02020603050405020304" pitchFamily="18" charset="0"/>
                <a:ea typeface="黑体" panose="02010609060101010101" pitchFamily="2" charset="-122"/>
              </a:rPr>
              <a:t>：ITT </a:t>
            </a:r>
            <a:r>
              <a:rPr lang="en-US" altLang="zh-CN" b="1" dirty="0">
                <a:latin typeface="Times New Roman" panose="02020603050405020304" pitchFamily="18" charset="0"/>
                <a:sym typeface="+mn-ea"/>
              </a:rPr>
              <a:t>(intention-to treat)</a:t>
            </a:r>
            <a:r>
              <a:rPr lang="zh-CN" altLang="en-US" b="1" dirty="0">
                <a:latin typeface="Times New Roman" panose="02020603050405020304" pitchFamily="18" charset="0"/>
                <a:ea typeface="黑体" panose="02010609060101010101" pitchFamily="2" charset="-122"/>
              </a:rPr>
              <a:t>analysis </a:t>
            </a:r>
            <a:endParaRPr lang="zh-CN" altLang="en-US" b="1" dirty="0">
              <a:latin typeface="Times New Roman" panose="02020603050405020304" pitchFamily="18" charset="0"/>
              <a:ea typeface="黑体" panose="02010609060101010101" pitchFamily="2" charset="-122"/>
            </a:endParaRPr>
          </a:p>
          <a:p>
            <a:pPr marL="285750" lvl="0" indent="-285750">
              <a:lnSpc>
                <a:spcPct val="150000"/>
              </a:lnSpc>
            </a:pPr>
            <a:endParaRPr lang="zh-CN" altLang="en-US" sz="2000" b="1" dirty="0">
              <a:latin typeface="Times New Roman" panose="02020603050405020304" pitchFamily="18" charset="0"/>
              <a:ea typeface="黑体" panose="0201060906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37890" name="文本框 6"/>
          <p:cNvSpPr txBox="1"/>
          <p:nvPr/>
        </p:nvSpPr>
        <p:spPr>
          <a:xfrm flipH="1">
            <a:off x="811213" y="241618"/>
            <a:ext cx="7939087" cy="579120"/>
          </a:xfrm>
          <a:prstGeom prst="rect">
            <a:avLst/>
          </a:prstGeom>
          <a:noFill/>
          <a:ln w="9525">
            <a:noFill/>
          </a:ln>
        </p:spPr>
        <p:txBody>
          <a:bodyPr anchor="t">
            <a:spAutoFit/>
          </a:bodyPr>
          <a:p>
            <a:pPr lvl="0" indent="0"/>
            <a:r>
              <a:rPr lang="en-US" altLang="zh-CN" sz="2700" b="1" dirty="0">
                <a:latin typeface="黑体" panose="02010609060101010101" pitchFamily="2" charset="-122"/>
                <a:ea typeface="黑体" panose="02010609060101010101" pitchFamily="2" charset="-122"/>
              </a:rPr>
              <a:t>  </a:t>
            </a:r>
            <a:r>
              <a:rPr lang="en-US" altLang="zh-CN" sz="3200" b="1" dirty="0">
                <a:latin typeface="Times New Roman" panose="02020603050405020304" pitchFamily="18" charset="0"/>
                <a:ea typeface="黑体" panose="02010609060101010101" pitchFamily="2" charset="-122"/>
              </a:rPr>
              <a:t>Results</a:t>
            </a:r>
            <a:endParaRPr lang="en-US" altLang="zh-CN" sz="3200" b="1" dirty="0">
              <a:latin typeface="Times New Roman" panose="02020603050405020304" pitchFamily="18" charset="0"/>
              <a:ea typeface="黑体" panose="02010609060101010101" pitchFamily="2" charset="-122"/>
            </a:endParaRPr>
          </a:p>
        </p:txBody>
      </p:sp>
      <p:sp>
        <p:nvSpPr>
          <p:cNvPr id="33796"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graphicFrame>
        <p:nvGraphicFramePr>
          <p:cNvPr id="38917" name="表格 38916"/>
          <p:cNvGraphicFramePr/>
          <p:nvPr/>
        </p:nvGraphicFramePr>
        <p:xfrm>
          <a:off x="73025" y="1392238"/>
          <a:ext cx="9005888" cy="5402263"/>
        </p:xfrm>
        <a:graphic>
          <a:graphicData uri="http://schemas.openxmlformats.org/drawingml/2006/table">
            <a:tbl>
              <a:tblPr/>
              <a:tblGrid>
                <a:gridCol w="1243965"/>
                <a:gridCol w="1497330"/>
                <a:gridCol w="1252220"/>
                <a:gridCol w="1115695"/>
                <a:gridCol w="1392555"/>
                <a:gridCol w="1252220"/>
                <a:gridCol w="1252220"/>
              </a:tblGrid>
              <a:tr h="375920">
                <a:tc rowSpan="3">
                  <a:txBody>
                    <a:bodyPr/>
                    <a:p>
                      <a:pPr lvl="0" eaLnBrk="1" hangingPunct="1">
                        <a:buNone/>
                      </a:pPr>
                      <a:endParaRPr lang="zh-CN" altLang="en-US" sz="9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lvl="0" algn="ctr" eaLnBrk="1" hangingPunct="1">
                        <a:buNone/>
                      </a:pPr>
                      <a:r>
                        <a:rPr lang="zh-CN" altLang="en-US" sz="1600" b="1" dirty="0">
                          <a:solidFill>
                            <a:schemeClr val="bg1"/>
                          </a:solidFill>
                          <a:latin typeface="Times New Roman" panose="02020603050405020304" pitchFamily="18" charset="0"/>
                          <a:ea typeface="黑体" panose="02010609060101010101" pitchFamily="2" charset="-122"/>
                        </a:rPr>
                        <a:t>High-risk populations</a:t>
                      </a:r>
                      <a:endParaRPr lang="zh-CN" altLang="en-US" sz="1600" b="1" dirty="0">
                        <a:solidFill>
                          <a:schemeClr val="bg1"/>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rowSpan="3">
                  <a:txBody>
                    <a:bodyPr/>
                    <a:p>
                      <a:pPr lvl="0" algn="ctr" eaLnBrk="1" hangingPunct="1">
                        <a:buNone/>
                      </a:pPr>
                      <a:r>
                        <a:rPr lang="en-US" altLang="zh-CN" sz="1600" b="1" dirty="0">
                          <a:solidFill>
                            <a:schemeClr val="bg1"/>
                          </a:solidFill>
                          <a:latin typeface="Times New Roman" panose="02020603050405020304" pitchFamily="18" charset="0"/>
                          <a:ea typeface="宋体" panose="02010600030101010101" pitchFamily="2" charset="-122"/>
                        </a:rPr>
                        <a:t> P value</a:t>
                      </a:r>
                      <a:endParaRPr lang="en-US" altLang="zh-CN" sz="1600" b="1" dirty="0">
                        <a:solidFill>
                          <a:schemeClr val="bg1"/>
                        </a:solidFill>
                        <a:latin typeface="Times New Roman" panose="02020603050405020304" pitchFamily="18" charset="0"/>
                        <a:ea typeface="宋体" panose="02010600030101010101" pitchFamily="2" charset="-122"/>
                      </a:endParaRPr>
                    </a:p>
                  </a:txBody>
                  <a:tcPr marL="0" marR="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lvl="0" algn="ctr" eaLnBrk="1" hangingPunct="1">
                        <a:buNone/>
                      </a:pPr>
                      <a:r>
                        <a:rPr lang="zh-CN" altLang="en-US" sz="1600" b="1" dirty="0">
                          <a:solidFill>
                            <a:schemeClr val="bg1"/>
                          </a:solidFill>
                          <a:latin typeface="Times New Roman" panose="02020603050405020304" pitchFamily="18" charset="0"/>
                          <a:ea typeface="黑体" panose="02010609060101010101" pitchFamily="2" charset="-122"/>
                        </a:rPr>
                        <a:t>caregivers</a:t>
                      </a:r>
                      <a:endParaRPr lang="zh-CN" altLang="en-US" sz="1600" b="1" dirty="0">
                        <a:solidFill>
                          <a:schemeClr val="bg1"/>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rowSpan="3">
                  <a:txBody>
                    <a:bodyPr/>
                    <a:p>
                      <a:pPr lvl="0" algn="ctr" eaLnBrk="1" hangingPunct="1">
                        <a:buNone/>
                      </a:pPr>
                      <a:r>
                        <a:rPr lang="en-US" altLang="zh-CN" sz="1600" b="1" dirty="0">
                          <a:solidFill>
                            <a:schemeClr val="bg1"/>
                          </a:solidFill>
                          <a:latin typeface="Times New Roman" panose="02020603050405020304" pitchFamily="18" charset="0"/>
                          <a:ea typeface="宋体" panose="02010600030101010101" pitchFamily="2" charset="-122"/>
                          <a:sym typeface="+mn-ea"/>
                        </a:rPr>
                        <a:t>P value</a:t>
                      </a:r>
                      <a:endParaRPr lang="en-US" altLang="zh-CN" sz="1600" b="1" dirty="0">
                        <a:solidFill>
                          <a:schemeClr val="bg1"/>
                        </a:solidFill>
                        <a:latin typeface="Times New Roman" panose="02020603050405020304" pitchFamily="18" charset="0"/>
                        <a:ea typeface="宋体" panose="02010600030101010101" pitchFamily="2" charset="-122"/>
                        <a:sym typeface="+mn-ea"/>
                      </a:endParaRPr>
                    </a:p>
                  </a:txBody>
                  <a:tcPr marL="0" marR="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r>
              <a:tr h="377825">
                <a:tc vMerge="1">
                  <a:tcP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tcPr>
                </a:tc>
                <a:tc gridSpan="2">
                  <a:txBody>
                    <a:bodyPr/>
                    <a:p>
                      <a:pPr lvl="0" algn="ctr"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N（%）</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381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hMerge="1">
                  <a:tcPr>
                    <a:lnR w="381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vMerge="1">
                  <a:tcPr>
                    <a:lnL w="381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tcPr>
                </a:tc>
                <a:tc gridSpan="2">
                  <a:txBody>
                    <a:bodyPr/>
                    <a:p>
                      <a:pPr lvl="0" algn="ctr" eaLnBrk="1" hangingPunct="1">
                        <a:buNone/>
                      </a:pPr>
                      <a:r>
                        <a:rPr lang="zh-CN" altLang="en-US" sz="1600" dirty="0">
                          <a:solidFill>
                            <a:srgbClr val="000000"/>
                          </a:solidFill>
                          <a:latin typeface="Times New Roman" panose="02020603050405020304" pitchFamily="18" charset="0"/>
                          <a:ea typeface="宋体" panose="02010600030101010101" pitchFamily="2" charset="-122"/>
                        </a:rPr>
                        <a:t>N（%）</a:t>
                      </a:r>
                      <a:endParaRPr lang="zh-CN" altLang="en-US" sz="1600" dirty="0">
                        <a:solidFill>
                          <a:srgbClr val="000000"/>
                        </a:solidFill>
                        <a:latin typeface="Times New Roman" panose="02020603050405020304" pitchFamily="18" charset="0"/>
                        <a:ea typeface="宋体" panose="02010600030101010101" pitchFamily="2" charset="-122"/>
                      </a:endParaRPr>
                    </a:p>
                  </a:txBody>
                  <a:tcPr marL="0" marR="0" marT="0" marB="0">
                    <a:lnL w="381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hMerge="1">
                  <a:tcPr>
                    <a:lnR w="381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vMerge="1">
                  <a:tcPr>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r>
              <a:tr h="501650">
                <a:tc vMerge="1">
                  <a:tcP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a:txBody>
                    <a:bodyPr/>
                    <a:p>
                      <a:pPr lvl="0"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Intervention group</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Control group</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vMerge="1">
                  <a:tcPr>
                    <a:lnL w="381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a:txBody>
                    <a:bodyPr/>
                    <a:p>
                      <a:pPr lvl="0"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Intervention group</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Control group</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vMerge="1">
                  <a:tcPr>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r>
              <a:tr h="377190">
                <a:tc>
                  <a:txBody>
                    <a:bodyPr/>
                    <a:p>
                      <a:pPr lvl="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Gender</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endParaRPr lang="zh-CN" altLang="en-US" sz="1600"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endParaRPr lang="zh-CN" altLang="en-US" sz="1600"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endParaRPr lang="zh-CN" altLang="en-US" sz="1600"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endParaRPr lang="zh-CN" altLang="en-US" sz="1600"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r h="375920">
                <a:tc>
                  <a:txBody>
                    <a:bodyPr/>
                    <a:p>
                      <a:pPr marL="152400" lvl="0" indent="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Male</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35（31.8）</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37（33.6）</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rowSpan="2">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0.774</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41（37.3）</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46（41.8）</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rowSpan="2">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0.491</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377825">
                <a:tc>
                  <a:txBody>
                    <a:bodyPr/>
                    <a:p>
                      <a:pPr marL="152400" lvl="0" indent="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Female</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75（68.2）</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73（66.4）</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69（62.7）</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64（58.2）</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r>
              <a:tr h="377190">
                <a:tc>
                  <a:txBody>
                    <a:bodyPr/>
                    <a:p>
                      <a:pPr lvl="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Age </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375920">
                <a:tc>
                  <a:txBody>
                    <a:bodyPr/>
                    <a:p>
                      <a:pPr marL="152400" lvl="0" indent="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＜45</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1</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2</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rowSpan="3">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0.068</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9(8.2)</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19(17.3)</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rowSpan="3">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0.079</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r h="377825">
                <a:tc>
                  <a:txBody>
                    <a:bodyPr/>
                    <a:p>
                      <a:pPr marL="152400" lvl="0" indent="0" eaLnBrk="1" hangingPunct="1">
                        <a:buNone/>
                      </a:pPr>
                      <a:r>
                        <a:rPr lang="en-US" altLang="zh-CN" sz="1600" dirty="0">
                          <a:solidFill>
                            <a:srgbClr val="000000"/>
                          </a:solidFill>
                          <a:latin typeface="Times New Roman" panose="02020603050405020304" pitchFamily="18" charset="0"/>
                          <a:ea typeface="黑体" panose="02010609060101010101" pitchFamily="2" charset="-122"/>
                        </a:rPr>
                        <a:t>45~65</a:t>
                      </a:r>
                      <a:endParaRPr lang="en-US" altLang="zh-CN"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48</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64</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55(50.0)</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56(50.9)</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r>
              <a:tr h="375920">
                <a:tc>
                  <a:txBody>
                    <a:bodyPr/>
                    <a:p>
                      <a:pPr marL="152400" lvl="0" indent="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＞65</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61</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44</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46(41.8)</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35(31.8)</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r>
              <a:tr h="377190">
                <a:tc>
                  <a:txBody>
                    <a:bodyPr/>
                    <a:p>
                      <a:pPr lvl="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Education</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377825">
                <a:tc>
                  <a:txBody>
                    <a:bodyPr/>
                    <a:p>
                      <a:pPr marL="152400" lvl="0" indent="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Low</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60（54.5）</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57（51.8）</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rowSpan="3">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0.92</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43（39.1）</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44（40.0）</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rowSpan="3">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0.189</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r h="375920">
                <a:tc>
                  <a:txBody>
                    <a:bodyPr/>
                    <a:p>
                      <a:pPr marL="152400" lvl="0" indent="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Medium</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30（27.3）</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32（29.1）</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41（37.3）</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30（27.3）</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tcPr>
                </a:tc>
              </a:tr>
              <a:tr h="377190">
                <a:tc>
                  <a:txBody>
                    <a:bodyPr/>
                    <a:p>
                      <a:pPr marL="152400" lvl="0" indent="0" eaLnBrk="1" hangingPunct="1">
                        <a:buNone/>
                      </a:pPr>
                      <a:r>
                        <a:rPr lang="zh-CN" altLang="en-US" sz="1600" dirty="0">
                          <a:solidFill>
                            <a:srgbClr val="000000"/>
                          </a:solidFill>
                          <a:latin typeface="Times New Roman" panose="02020603050405020304" pitchFamily="18" charset="0"/>
                          <a:ea typeface="黑体" panose="02010609060101010101" pitchFamily="2" charset="-122"/>
                        </a:rPr>
                        <a:t>High</a:t>
                      </a:r>
                      <a:endParaRPr lang="zh-CN" altLang="en-US" sz="1600"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20（18.2）</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21（19.1）</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26（23.6）</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lvl="0" algn="ctr" eaLnBrk="1" hangingPunct="1">
                        <a:buNone/>
                      </a:pPr>
                      <a:r>
                        <a:rPr lang="zh-CN" altLang="en-US" sz="1600" b="1" dirty="0">
                          <a:solidFill>
                            <a:srgbClr val="000000"/>
                          </a:solidFill>
                          <a:latin typeface="Times New Roman" panose="02020603050405020304" pitchFamily="18" charset="0"/>
                          <a:ea typeface="宋体" panose="02010600030101010101" pitchFamily="2" charset="-122"/>
                        </a:rPr>
                        <a:t>36（32.7）</a:t>
                      </a:r>
                      <a:endParaRPr lang="zh-CN" altLang="en-US" sz="1600" b="1" dirty="0">
                        <a:solidFill>
                          <a:srgbClr val="000000"/>
                        </a:solidFill>
                        <a:latin typeface="Times New Roman" panose="02020603050405020304" pitchFamily="18" charset="0"/>
                        <a:ea typeface="宋体" panose="02010600030101010101" pitchFamily="2" charset="-122"/>
                      </a:endParaRPr>
                    </a:p>
                  </a:txBody>
                  <a:tcPr marL="0" marR="0" marT="0" marB="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vMerge="1">
                  <a:tcP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r>
            </a:tbl>
          </a:graphicData>
        </a:graphic>
      </p:graphicFrame>
      <p:sp>
        <p:nvSpPr>
          <p:cNvPr id="38013" name="文本框 9"/>
          <p:cNvSpPr txBox="1"/>
          <p:nvPr/>
        </p:nvSpPr>
        <p:spPr>
          <a:xfrm>
            <a:off x="1060450" y="1008063"/>
            <a:ext cx="7689850" cy="366712"/>
          </a:xfrm>
          <a:prstGeom prst="rect">
            <a:avLst/>
          </a:prstGeom>
          <a:noFill/>
          <a:ln w="9525">
            <a:noFill/>
          </a:ln>
        </p:spPr>
        <p:txBody>
          <a:bodyPr wrap="square" anchor="t">
            <a:spAutoFit/>
          </a:bodyPr>
          <a:p>
            <a:pPr lvl="0" indent="0"/>
            <a:r>
              <a:rPr lang="en-US" altLang="en-US" sz="1800" b="1" dirty="0">
                <a:latin typeface="Times New Roman" panose="02020603050405020304" pitchFamily="18" charset="0"/>
                <a:ea typeface="黑体" panose="02010609060101010101" pitchFamily="2" charset="-122"/>
              </a:rPr>
              <a:t>Demographic characteristics of the participants in both groups</a:t>
            </a:r>
            <a:endParaRPr lang="en-US" altLang="en-US" sz="1800" b="1" dirty="0">
              <a:latin typeface="Times New Roman" panose="02020603050405020304" pitchFamily="18" charset="0"/>
              <a:ea typeface="黑体" panose="02010609060101010101" pitchFamily="2" charset="-122"/>
            </a:endParaRP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38914" name="文本框 6"/>
          <p:cNvSpPr txBox="1"/>
          <p:nvPr/>
        </p:nvSpPr>
        <p:spPr>
          <a:xfrm flipH="1">
            <a:off x="1120775" y="228600"/>
            <a:ext cx="7940675" cy="579120"/>
          </a:xfrm>
          <a:prstGeom prst="rect">
            <a:avLst/>
          </a:prstGeom>
          <a:noFill/>
          <a:ln w="9525">
            <a:noFill/>
          </a:ln>
        </p:spPr>
        <p:txBody>
          <a:bodyPr anchor="t">
            <a:spAutoFit/>
          </a:bodyPr>
          <a:p>
            <a:pPr lvl="0" indent="0"/>
            <a:r>
              <a:rPr lang="en-US" altLang="zh-CN" sz="2700" b="1" dirty="0">
                <a:latin typeface="黑体" panose="02010609060101010101" pitchFamily="2" charset="-122"/>
                <a:ea typeface="黑体" panose="02010609060101010101" pitchFamily="2" charset="-122"/>
              </a:rPr>
              <a:t> </a:t>
            </a:r>
            <a:r>
              <a:rPr lang="en-US" altLang="zh-CN" sz="3200" b="1" dirty="0">
                <a:latin typeface="Times New Roman" panose="02020603050405020304" pitchFamily="18" charset="0"/>
                <a:ea typeface="黑体" panose="02010609060101010101" pitchFamily="2" charset="-122"/>
              </a:rPr>
              <a:t>Results</a:t>
            </a:r>
            <a:endParaRPr lang="en-US" altLang="zh-CN" sz="3200" b="1" dirty="0">
              <a:latin typeface="Times New Roman" panose="02020603050405020304" pitchFamily="18" charset="0"/>
              <a:ea typeface="黑体" panose="02010609060101010101" pitchFamily="2" charset="-122"/>
            </a:endParaRPr>
          </a:p>
        </p:txBody>
      </p:sp>
      <p:sp>
        <p:nvSpPr>
          <p:cNvPr id="34820"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graphicFrame>
        <p:nvGraphicFramePr>
          <p:cNvPr id="34821" name="Group 5"/>
          <p:cNvGraphicFramePr>
            <a:graphicFrameLocks noGrp="1"/>
          </p:cNvGraphicFramePr>
          <p:nvPr/>
        </p:nvGraphicFramePr>
        <p:xfrm>
          <a:off x="15875" y="1392238"/>
          <a:ext cx="9110663" cy="5532438"/>
        </p:xfrm>
        <a:graphic>
          <a:graphicData uri="http://schemas.openxmlformats.org/drawingml/2006/table">
            <a:tbl>
              <a:tblPr/>
              <a:tblGrid>
                <a:gridCol w="1951355"/>
                <a:gridCol w="1254125"/>
                <a:gridCol w="1179195"/>
                <a:gridCol w="1035050"/>
                <a:gridCol w="1093787"/>
                <a:gridCol w="1637030"/>
                <a:gridCol w="960120"/>
              </a:tblGrid>
              <a:tr h="480695">
                <a:tc rowSpan="3">
                  <a:txBody>
                    <a:body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1" i="0" u="none" strike="noStrike" cap="none" normalizeH="0" baseline="0" dirty="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38100" cap="flat" cmpd="sng" algn="ctr">
                      <a:solidFill>
                        <a:srgbClr val="FFFFFF"/>
                      </a:solidFill>
                      <a:prstDash val="solid"/>
                      <a:bevel/>
                      <a:headEnd type="none" w="med" len="med"/>
                      <a:tailEnd type="none" w="med" len="med"/>
                    </a:lnB>
                    <a:lnTlToBr>
                      <a:noFill/>
                    </a:lnTlToBr>
                    <a:lnBlToTr>
                      <a:noFill/>
                    </a:lnBlToTr>
                    <a:solidFill>
                      <a:srgbClr val="7FD13B"/>
                    </a:solidFill>
                  </a:tcPr>
                </a:tc>
                <a:tc gridSpan="2">
                  <a:txBody>
                    <a:bodyPr/>
                    <a:lstStyle/>
                    <a:p>
                      <a:pPr lvl="0" algn="ctr" eaLnBrk="1" hangingPunct="1">
                        <a:buNone/>
                      </a:pPr>
                      <a:r>
                        <a:rPr lang="zh-CN" altLang="en-US" sz="1600" b="1" dirty="0">
                          <a:solidFill>
                            <a:schemeClr val="bg1"/>
                          </a:solidFill>
                          <a:latin typeface="Times New Roman" panose="02020603050405020304" pitchFamily="18" charset="0"/>
                          <a:ea typeface="黑体" panose="02010609060101010101" pitchFamily="2" charset="-122"/>
                        </a:rPr>
                        <a:t>High-risk populations</a:t>
                      </a:r>
                      <a:endParaRPr lang="zh-CN" altLang="en-US" sz="1600" b="1" dirty="0">
                        <a:solidFill>
                          <a:schemeClr val="bg1"/>
                        </a:solidFill>
                        <a:latin typeface="Times New Roman" panose="02020603050405020304" pitchFamily="18" charset="0"/>
                        <a:ea typeface="黑体" panose="02010609060101010101" pitchFamily="2" charset="-122"/>
                      </a:endParaRPr>
                    </a:p>
                  </a:txBody>
                  <a:tcPr marL="0" marR="0" marT="0" marB="0">
                    <a:lnL w="12700" cap="flat" cmpd="sng" algn="ctr">
                      <a:solidFill>
                        <a:srgbClr val="FFFFFF"/>
                      </a:solidFill>
                      <a:prstDash val="solid"/>
                      <a:bevel/>
                      <a:headEnd type="none" w="med" len="med"/>
                      <a:tailEnd type="none" w="med" len="med"/>
                    </a:lnL>
                    <a:lnT w="12700" cap="flat" cmpd="sng" algn="ctr">
                      <a:solidFill>
                        <a:srgbClr val="FFFFFF"/>
                      </a:solidFill>
                      <a:prstDash val="solid"/>
                      <a:bevel/>
                      <a:headEnd type="none" w="med" len="med"/>
                      <a:tailEnd type="none" w="med" len="med"/>
                    </a:lnT>
                    <a:lnB w="38100" cap="flat" cmpd="sng" algn="ctr">
                      <a:solidFill>
                        <a:srgbClr val="FFFFFF"/>
                      </a:solidFill>
                      <a:prstDash val="solid"/>
                      <a:bevel/>
                      <a:headEnd type="none" w="med" len="med"/>
                      <a:tailEnd type="none" w="med" len="med"/>
                    </a:lnB>
                    <a:lnTlToBr>
                      <a:noFill/>
                    </a:lnTlToBr>
                    <a:lnBlToTr>
                      <a:noFill/>
                    </a:lnBlToTr>
                    <a:solidFill>
                      <a:srgbClr val="7FD13B"/>
                    </a:solidFill>
                  </a:tcPr>
                </a:tc>
                <a:tc hMerge="1">
                  <a:tcPr/>
                </a:tc>
                <a:tc rowSpan="3">
                  <a:txBody>
                    <a:bodyPr/>
                    <a:lstStyle/>
                    <a:p>
                      <a:pPr lvl="0" algn="ctr" eaLnBrk="1" hangingPunct="1">
                        <a:buNone/>
                      </a:pPr>
                      <a:r>
                        <a:rPr lang="en-US" altLang="zh-CN" sz="1600" b="1" dirty="0">
                          <a:solidFill>
                            <a:schemeClr val="bg1"/>
                          </a:solidFill>
                          <a:latin typeface="Times New Roman" panose="02020603050405020304" pitchFamily="18" charset="0"/>
                          <a:ea typeface="宋体" panose="02010600030101010101" pitchFamily="2" charset="-122"/>
                        </a:rPr>
                        <a:t> P value</a:t>
                      </a:r>
                      <a:endParaRPr lang="en-US" altLang="zh-CN" sz="1600" b="1" dirty="0">
                        <a:solidFill>
                          <a:schemeClr val="bg1"/>
                        </a:solidFill>
                        <a:latin typeface="Times New Roman" panose="02020603050405020304" pitchFamily="18" charset="0"/>
                        <a:ea typeface="宋体" panose="02010600030101010101" pitchFamily="2" charset="-122"/>
                      </a:endParaRPr>
                    </a:p>
                  </a:txBody>
                  <a:tcPr marL="0" marR="0" marT="0" marB="0" anchor="ctr">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TlToBr>
                      <a:noFill/>
                    </a:lnTlToBr>
                    <a:lnBlToTr>
                      <a:noFill/>
                    </a:lnBlToTr>
                    <a:solidFill>
                      <a:srgbClr val="7FD13B"/>
                    </a:solidFill>
                  </a:tcPr>
                </a:tc>
                <a:tc gridSpan="2">
                  <a:txBody>
                    <a:bodyPr/>
                    <a:lstStyle/>
                    <a:p>
                      <a:pPr lvl="0" algn="ctr" eaLnBrk="1" hangingPunct="1">
                        <a:buNone/>
                      </a:pPr>
                      <a:r>
                        <a:rPr lang="zh-CN" altLang="en-US" sz="1600" b="1" dirty="0">
                          <a:solidFill>
                            <a:schemeClr val="bg1"/>
                          </a:solidFill>
                          <a:latin typeface="Times New Roman" panose="02020603050405020304" pitchFamily="18" charset="0"/>
                          <a:ea typeface="黑体" panose="02010609060101010101" pitchFamily="2" charset="-122"/>
                        </a:rPr>
                        <a:t>caregivers</a:t>
                      </a:r>
                      <a:endParaRPr lang="zh-CN" altLang="en-US" sz="1600" b="1" dirty="0">
                        <a:solidFill>
                          <a:schemeClr val="bg1"/>
                        </a:solidFill>
                        <a:latin typeface="Times New Roman" panose="02020603050405020304" pitchFamily="18" charset="0"/>
                        <a:ea typeface="黑体" panose="02010609060101010101" pitchFamily="2" charset="-122"/>
                      </a:endParaRPr>
                    </a:p>
                  </a:txBody>
                  <a:tcPr marL="0" marR="0" marT="0" marB="0">
                    <a:lnL w="12700" cap="flat" cmpd="sng" algn="ctr">
                      <a:solidFill>
                        <a:srgbClr val="FFFFFF"/>
                      </a:solidFill>
                      <a:prstDash val="solid"/>
                      <a:bevel/>
                      <a:headEnd type="none" w="med" len="med"/>
                      <a:tailEnd type="none" w="med" len="med"/>
                    </a:lnL>
                    <a:lnT w="12700" cap="flat" cmpd="sng" algn="ctr">
                      <a:solidFill>
                        <a:srgbClr val="FFFFFF"/>
                      </a:solidFill>
                      <a:prstDash val="solid"/>
                      <a:bevel/>
                      <a:headEnd type="none" w="med" len="med"/>
                      <a:tailEnd type="none" w="med" len="med"/>
                    </a:lnT>
                    <a:lnB w="38100" cap="flat" cmpd="sng" algn="ctr">
                      <a:solidFill>
                        <a:srgbClr val="FFFFFF"/>
                      </a:solidFill>
                      <a:prstDash val="solid"/>
                      <a:bevel/>
                      <a:headEnd type="none" w="med" len="med"/>
                      <a:tailEnd type="none" w="med" len="med"/>
                    </a:lnB>
                    <a:lnTlToBr>
                      <a:noFill/>
                    </a:lnTlToBr>
                    <a:lnBlToTr>
                      <a:noFill/>
                    </a:lnBlToTr>
                    <a:solidFill>
                      <a:srgbClr val="7FD13B"/>
                    </a:solidFill>
                  </a:tcPr>
                </a:tc>
                <a:tc hMerge="1">
                  <a:tcPr/>
                </a:tc>
                <a:tc rowSpan="3">
                  <a:txBody>
                    <a:bodyPr/>
                    <a:lstStyle/>
                    <a:p>
                      <a:pPr lvl="0" algn="ctr" eaLnBrk="1" hangingPunct="1">
                        <a:buNone/>
                      </a:pPr>
                      <a:r>
                        <a:rPr lang="en-US" altLang="zh-CN" sz="1600" b="1" dirty="0">
                          <a:solidFill>
                            <a:schemeClr val="bg1"/>
                          </a:solidFill>
                          <a:latin typeface="Times New Roman" panose="02020603050405020304" pitchFamily="18" charset="0"/>
                          <a:ea typeface="宋体" panose="02010600030101010101" pitchFamily="2" charset="-122"/>
                          <a:sym typeface="+mn-ea"/>
                        </a:rPr>
                        <a:t>P value</a:t>
                      </a:r>
                      <a:endParaRPr kumimoji="0" lang="en-US" altLang="zh-CN" sz="1600" b="1" i="0" u="none" strike="noStrike" cap="none" normalizeH="0" baseline="0" dirty="0" smtClean="0">
                        <a:ln>
                          <a:noFill/>
                        </a:ln>
                        <a:solidFill>
                          <a:schemeClr val="bg1"/>
                        </a:solidFill>
                        <a:effectLst/>
                        <a:latin typeface="Times New Roman" panose="02020603050405020304" pitchFamily="18" charset="0"/>
                        <a:ea typeface="宋体" panose="02010600030101010101" pitchFamily="2" charset="-122"/>
                        <a:sym typeface="+mn-ea"/>
                      </a:endParaRPr>
                    </a:p>
                  </a:txBody>
                  <a:tcPr marL="0" marR="0" marT="0" marB="0" anchor="ctr"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38100" cap="flat" cmpd="sng" algn="ctr">
                      <a:solidFill>
                        <a:srgbClr val="FFFFFF"/>
                      </a:solidFill>
                      <a:prstDash val="solid"/>
                      <a:bevel/>
                      <a:headEnd type="none" w="med" len="med"/>
                      <a:tailEnd type="none" w="med" len="med"/>
                    </a:lnB>
                    <a:lnTlToBr>
                      <a:noFill/>
                    </a:lnTlToBr>
                    <a:lnBlToTr>
                      <a:noFill/>
                    </a:lnBlToTr>
                    <a:solidFill>
                      <a:srgbClr val="7FD13B"/>
                    </a:solidFill>
                  </a:tcPr>
                </a:tc>
              </a:tr>
              <a:tr h="365760">
                <a:tc vMerge="1">
                  <a:tcPr/>
                </a:tc>
                <a:tc gridSpan="2">
                  <a:txBody>
                    <a:bodyPr/>
                    <a:lstStyle/>
                    <a:p>
                      <a:pPr lvl="0" algn="ctr"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N（%）</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38100" cap="flat" cmpd="sng" algn="ctr">
                      <a:solidFill>
                        <a:srgbClr val="FFFFFF"/>
                      </a:solidFill>
                      <a:prstDash val="solid"/>
                      <a:bevel/>
                      <a:headEnd type="none" w="med" len="med"/>
                      <a:tailEnd type="none" w="med" len="med"/>
                    </a:lnL>
                    <a:lnT w="381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hMerge="1">
                  <a:tcPr/>
                </a:tc>
                <a:tc vMerge="1">
                  <a:tcPr/>
                </a:tc>
                <a:tc gridSpan="2">
                  <a:txBody>
                    <a:bodyPr/>
                    <a:lstStyle/>
                    <a:p>
                      <a:pPr lvl="0" algn="ctr" eaLnBrk="1" hangingPunct="1">
                        <a:buNone/>
                      </a:pPr>
                      <a:r>
                        <a:rPr lang="zh-CN" altLang="en-US" sz="1600" dirty="0">
                          <a:solidFill>
                            <a:srgbClr val="000000"/>
                          </a:solidFill>
                          <a:latin typeface="Times New Roman" panose="02020603050405020304" pitchFamily="18" charset="0"/>
                          <a:ea typeface="宋体" panose="02010600030101010101" pitchFamily="2" charset="-122"/>
                        </a:rPr>
                        <a:t>N（%）</a:t>
                      </a:r>
                      <a:endParaRPr lang="zh-CN" altLang="en-US" sz="1600" dirty="0">
                        <a:solidFill>
                          <a:srgbClr val="000000"/>
                        </a:solidFill>
                        <a:latin typeface="Times New Roman" panose="02020603050405020304" pitchFamily="18" charset="0"/>
                        <a:ea typeface="宋体" panose="02010600030101010101" pitchFamily="2" charset="-122"/>
                      </a:endParaRPr>
                    </a:p>
                  </a:txBody>
                  <a:tcPr marL="0" marR="0" marT="0" marB="0">
                    <a:lnL w="38100" cap="flat" cmpd="sng" algn="ctr">
                      <a:solidFill>
                        <a:srgbClr val="FFFFFF"/>
                      </a:solidFill>
                      <a:prstDash val="solid"/>
                      <a:bevel/>
                      <a:headEnd type="none" w="med" len="med"/>
                      <a:tailEnd type="none" w="med" len="med"/>
                    </a:lnL>
                    <a:lnT w="381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hMerge="1">
                  <a:tcPr/>
                </a:tc>
                <a:tc vMerge="1">
                  <a:tcPr/>
                </a:tc>
              </a:tr>
              <a:tr h="548640">
                <a:tc vMerge="1">
                  <a:tcPr/>
                </a:tc>
                <a:tc>
                  <a:txBody>
                    <a:bodyPr/>
                    <a:lstStyle/>
                    <a:p>
                      <a:pPr lvl="0"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Intervention group</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381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lvl="0"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Control group</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lgn="ctr">
                      <a:solidFill>
                        <a:srgbClr val="FFFFFF"/>
                      </a:solidFill>
                      <a:prstDash val="solid"/>
                      <a:bevel/>
                      <a:headEnd type="none" w="med" len="med"/>
                      <a:tailEnd type="none" w="med" len="med"/>
                    </a:lnL>
                    <a:lnR w="381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vMerge="1">
                  <a:tcPr/>
                </a:tc>
                <a:tc>
                  <a:txBody>
                    <a:bodyPr/>
                    <a:lstStyle/>
                    <a:p>
                      <a:pPr lvl="0"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Intervention group</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381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lvl="0" eaLnBrk="1" hangingPunct="1">
                        <a:buNone/>
                      </a:pPr>
                      <a:r>
                        <a:rPr lang="zh-CN" altLang="en-US" sz="1600" b="1" dirty="0">
                          <a:solidFill>
                            <a:srgbClr val="000000"/>
                          </a:solidFill>
                          <a:latin typeface="Times New Roman" panose="02020603050405020304" pitchFamily="18" charset="0"/>
                          <a:ea typeface="黑体" panose="02010609060101010101" pitchFamily="2" charset="-122"/>
                        </a:rPr>
                        <a:t>Control group</a:t>
                      </a:r>
                      <a:endParaRPr lang="zh-CN" altLang="en-US" sz="1600" b="1" dirty="0">
                        <a:solidFill>
                          <a:srgbClr val="000000"/>
                        </a:solidFill>
                        <a:latin typeface="Times New Roman" panose="02020603050405020304" pitchFamily="18" charset="0"/>
                        <a:ea typeface="黑体" panose="02010609060101010101" pitchFamily="2" charset="-122"/>
                      </a:endParaRPr>
                    </a:p>
                  </a:txBody>
                  <a:tcPr marL="0" marR="0" marT="0" marB="0">
                    <a:lnL w="12700" cap="flat" cmpd="sng" algn="ctr">
                      <a:solidFill>
                        <a:srgbClr val="FFFFFF"/>
                      </a:solidFill>
                      <a:prstDash val="solid"/>
                      <a:bevel/>
                      <a:headEnd type="none" w="med" len="med"/>
                      <a:tailEnd type="none" w="med" len="med"/>
                    </a:lnL>
                    <a:lnR w="381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vMerge="1">
                  <a:tcPr/>
                </a:tc>
              </a:tr>
              <a:tr h="548640">
                <a:tc>
                  <a:txBody>
                    <a:body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Family monthly income </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381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381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381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r>
              <a:tr h="368300">
                <a:tc>
                  <a:txBody>
                    <a:bodyPr/>
                    <a:lstStyle/>
                    <a:p>
                      <a:pPr marL="15240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en-US" altLang="zh-CN"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¥ 0-1000</a:t>
                      </a:r>
                      <a:endParaRPr kumimoji="0" lang="en-US" altLang="zh-CN"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14（12.7）</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14（12.7）</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rowSpan="3">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0.095</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9（8.2）</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12（10.9）</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rowSpan="3">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0.45</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r>
              <a:tr h="386715">
                <a:tc>
                  <a:txBody>
                    <a:bodyPr/>
                    <a:lstStyle/>
                    <a:p>
                      <a:pPr marL="15240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¥ 1000-2000</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59（53.7）</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44（40.0）</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55（50.0）</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46（41.8）</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vMerge="1">
                  <a:tcPr/>
                </a:tc>
              </a:tr>
              <a:tr h="429260">
                <a:tc>
                  <a:txBody>
                    <a:bodyPr/>
                    <a:lstStyle/>
                    <a:p>
                      <a:pPr marL="15240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 ＞2000</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37（33.6）</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52（47.3）</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46（41.8）</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52（47.3）</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vMerge="1">
                  <a:tcPr/>
                </a:tc>
              </a:tr>
              <a:tr h="366713">
                <a:tc>
                  <a:txBody>
                    <a:body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Medical insurance</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r>
              <a:tr h="448945">
                <a:tc>
                  <a:txBody>
                    <a:body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Social medical </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92（83.7）</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93（84.6）</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rowSpan="5">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0.615</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93（84.6）</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89（80.9）</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rowSpan="5">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0.65</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r>
              <a:tr h="366713">
                <a:tc>
                  <a:txBody>
                    <a:body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Free medical </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10（9.1）</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13（11.8）</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10（9.1）</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9（8.2）</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vMerge="1">
                  <a:tcPr/>
                </a:tc>
              </a:tr>
              <a:tr h="368300">
                <a:tc>
                  <a:txBody>
                    <a:body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Rural cooperative </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3（2.7）</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2（1.8）</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3（2.7）</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4（3.6）</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vMerge="1">
                  <a:tcPr/>
                </a:tc>
              </a:tr>
              <a:tr h="366713">
                <a:tc>
                  <a:txBody>
                    <a:body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private medical insurance</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4（3.6）</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2（1.8）</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4（3.6）</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8（7.3）</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ECF7E8"/>
                    </a:solidFill>
                  </a:tcPr>
                </a:tc>
                <a:tc vMerge="1">
                  <a:tcPr/>
                </a:tc>
              </a:tr>
              <a:tr h="366713">
                <a:tc>
                  <a:txBody>
                    <a:body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rPr>
                        <a:t>Others</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黑体" panose="02010609060101010101" pitchFamily="2" charset="-122"/>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1（0.9）</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dirty="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0（0.0）</a:t>
                      </a:r>
                      <a:endParaRPr kumimoji="0" lang="zh-CN" altLang="en-US" sz="1600" b="0" i="0" u="none" strike="noStrike" cap="none" normalizeH="0" baseline="0" dirty="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0（0.0）</a:t>
                      </a:r>
                      <a:endParaRPr kumimoji="0" lang="zh-CN" altLang="en-US" sz="1600" b="0" i="0" u="none" strike="noStrike" cap="none" normalizeH="0" baseline="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 typeface="Arial" panose="020B0604020202020204" pitchFamily="34" charset="0"/>
                        <a:buNone/>
                      </a:pPr>
                      <a:r>
                        <a:rPr kumimoji="0" lang="zh-CN" altLang="en-US" sz="1600" b="0" i="0" u="none" strike="noStrike" cap="none" normalizeH="0" baseline="0" dirty="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0（0.0）</a:t>
                      </a:r>
                      <a:endParaRPr kumimoji="0" lang="zh-CN" altLang="en-US" sz="1600" b="0" i="0" u="none" strike="noStrike" cap="none" normalizeH="0" baseline="0" dirty="0" smtClean="0">
                        <a:ln>
                          <a:noFill/>
                        </a:ln>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horzOverflow="overflow">
                    <a:lnL w="12700" cap="flat" cmpd="sng" algn="ctr">
                      <a:solidFill>
                        <a:srgbClr val="FFFFFF"/>
                      </a:solidFill>
                      <a:prstDash val="solid"/>
                      <a:bevel/>
                      <a:headEnd type="none" w="med" len="med"/>
                      <a:tailEnd type="none" w="med" len="med"/>
                    </a:lnL>
                    <a:lnR w="12700" cap="flat" cmpd="sng" algn="ctr">
                      <a:solidFill>
                        <a:srgbClr val="FFFFFF"/>
                      </a:solidFill>
                      <a:prstDash val="solid"/>
                      <a:bevel/>
                      <a:headEnd type="none" w="med" len="med"/>
                      <a:tailEnd type="none" w="med" len="med"/>
                    </a:lnR>
                    <a:lnT w="12700" cap="flat" cmpd="sng" algn="ctr">
                      <a:solidFill>
                        <a:srgbClr val="FFFFFF"/>
                      </a:solidFill>
                      <a:prstDash val="solid"/>
                      <a:bevel/>
                      <a:headEnd type="none" w="med" len="med"/>
                      <a:tailEnd type="none" w="med" len="med"/>
                    </a:lnT>
                    <a:lnB w="12700" cap="flat" cmpd="sng" algn="ctr">
                      <a:solidFill>
                        <a:srgbClr val="FFFFFF"/>
                      </a:solidFill>
                      <a:prstDash val="solid"/>
                      <a:bevel/>
                      <a:headEnd type="none" w="med" len="med"/>
                      <a:tailEnd type="none" w="med" len="med"/>
                    </a:lnB>
                    <a:lnTlToBr>
                      <a:noFill/>
                    </a:lnTlToBr>
                    <a:lnBlToTr>
                      <a:noFill/>
                    </a:lnBlToTr>
                    <a:solidFill>
                      <a:srgbClr val="D8EECE"/>
                    </a:solidFill>
                  </a:tcPr>
                </a:tc>
                <a:tc vMerge="1">
                  <a:tcPr/>
                </a:tc>
              </a:tr>
            </a:tbl>
          </a:graphicData>
        </a:graphic>
      </p:graphicFrame>
      <p:sp>
        <p:nvSpPr>
          <p:cNvPr id="34934" name="AutoShape 8"/>
          <p:cNvSpPr/>
          <p:nvPr/>
        </p:nvSpPr>
        <p:spPr>
          <a:xfrm>
            <a:off x="242888" y="3589338"/>
            <a:ext cx="8693150" cy="1225550"/>
          </a:xfrm>
          <a:prstGeom prst="roundRect">
            <a:avLst>
              <a:gd name="adj" fmla="val 16667"/>
            </a:avLst>
          </a:prstGeom>
          <a:solidFill>
            <a:schemeClr val="bg1"/>
          </a:solidFill>
          <a:ln w="38100" cap="flat" cmpd="sng">
            <a:solidFill>
              <a:srgbClr val="FFFF00"/>
            </a:solidFill>
            <a:prstDash val="solid"/>
            <a:bevel/>
            <a:headEnd type="none" w="med" len="med"/>
            <a:tailEnd type="none" w="med" len="med"/>
          </a:ln>
        </p:spPr>
        <p:txBody>
          <a:bodyPr lIns="67627" tIns="35242" rIns="67627" bIns="35242" anchor="t"/>
          <a:p>
            <a:pPr marL="342900" lvl="0" indent="-342900"/>
            <a:r>
              <a:rPr lang="en-US" altLang="en-US" sz="2400" b="1" dirty="0">
                <a:latin typeface="Times New Roman" panose="02020603050405020304" pitchFamily="18" charset="0"/>
                <a:ea typeface="黑体" panose="02010609060101010101" pitchFamily="2" charset="-122"/>
              </a:rPr>
              <a:t>     The results of this study indicated that there was no significant difference between the two groups in terms of baseline characteristics.</a:t>
            </a:r>
            <a:endParaRPr lang="en-US" altLang="en-US" sz="2400" b="1" dirty="0">
              <a:latin typeface="Times New Roman" panose="02020603050405020304" pitchFamily="18" charset="0"/>
              <a:ea typeface="黑体" panose="02010609060101010101" pitchFamily="2" charset="-122"/>
            </a:endParaRPr>
          </a:p>
        </p:txBody>
      </p:sp>
      <p:sp>
        <p:nvSpPr>
          <p:cNvPr id="39029" name="文本框 9"/>
          <p:cNvSpPr txBox="1"/>
          <p:nvPr/>
        </p:nvSpPr>
        <p:spPr>
          <a:xfrm>
            <a:off x="1246188" y="1008063"/>
            <a:ext cx="7689850" cy="366712"/>
          </a:xfrm>
          <a:prstGeom prst="rect">
            <a:avLst/>
          </a:prstGeom>
          <a:noFill/>
          <a:ln w="9525">
            <a:noFill/>
          </a:ln>
        </p:spPr>
        <p:txBody>
          <a:bodyPr wrap="square" anchor="t">
            <a:spAutoFit/>
          </a:bodyPr>
          <a:p>
            <a:pPr lvl="0" indent="0"/>
            <a:r>
              <a:rPr lang="en-US" altLang="en-US" sz="1800" b="1" dirty="0">
                <a:latin typeface="Times New Roman" panose="02020603050405020304" pitchFamily="18" charset="0"/>
                <a:ea typeface="黑体" panose="02010609060101010101" pitchFamily="2" charset="-122"/>
              </a:rPr>
              <a:t>Demographic characteristics of the participants in both groups</a:t>
            </a:r>
            <a:endParaRPr lang="en-US" altLang="en-US" sz="1800" b="1" dirty="0">
              <a:latin typeface="Times New Roman" panose="02020603050405020304" pitchFamily="18" charset="0"/>
              <a:ea typeface="黑体" panose="02010609060101010101" pitchFamily="2"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nodePh="1">
                                  <p:stCondLst>
                                    <p:cond delay="0"/>
                                  </p:stCondLst>
                                  <p:endCondLst>
                                    <p:cond evt="begin" delay="0"/>
                                  </p:endCondLst>
                                  <p:childTnLst>
                                    <p:set>
                                      <p:cBhvr>
                                        <p:cTn id="6" dur="1" fill="hold">
                                          <p:stCondLst>
                                            <p:cond delay="0"/>
                                          </p:stCondLst>
                                        </p:cTn>
                                        <p:tgtEl>
                                          <p:spTgt spid="34820"/>
                                        </p:tgtEl>
                                        <p:attrNameLst>
                                          <p:attrName>style.visibility</p:attrName>
                                        </p:attrNameLst>
                                      </p:cBhvr>
                                      <p:to>
                                        <p:strVal val="visible"/>
                                      </p:to>
                                    </p:set>
                                    <p:animEffect transition="in" filter="fade">
                                      <p:cBhvr>
                                        <p:cTn id="7" dur="500"/>
                                        <p:tgtEl>
                                          <p:spTgt spid="3482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4934"/>
                                        </p:tgtEl>
                                        <p:attrNameLst>
                                          <p:attrName>style.visibility</p:attrName>
                                        </p:attrNameLst>
                                      </p:cBhvr>
                                      <p:to>
                                        <p:strVal val="visible"/>
                                      </p:to>
                                    </p:set>
                                    <p:animEffect transition="in" filter="slide(fromBottom)">
                                      <p:cBhvr>
                                        <p:cTn id="12" dur="500"/>
                                        <p:tgtEl>
                                          <p:spTgt spid="34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3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41986"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sp>
        <p:nvSpPr>
          <p:cNvPr id="41987" name="文本框 9"/>
          <p:cNvSpPr txBox="1"/>
          <p:nvPr/>
        </p:nvSpPr>
        <p:spPr>
          <a:xfrm>
            <a:off x="811213" y="788988"/>
            <a:ext cx="8186737" cy="822960"/>
          </a:xfrm>
          <a:prstGeom prst="rect">
            <a:avLst/>
          </a:prstGeom>
          <a:noFill/>
          <a:ln w="9525">
            <a:noFill/>
          </a:ln>
        </p:spPr>
        <p:txBody>
          <a:bodyPr wrap="square" anchor="t">
            <a:spAutoFit/>
          </a:bodyPr>
          <a:p>
            <a:pPr lvl="0" indent="0"/>
            <a:r>
              <a:rPr lang="en-US" altLang="en-US" sz="2400" b="1" dirty="0">
                <a:latin typeface="Times New Roman" panose="02020603050405020304" pitchFamily="18" charset="0"/>
                <a:ea typeface="黑体" panose="02010609060101010101" pitchFamily="2" charset="-122"/>
              </a:rPr>
              <a:t>The comparison between two groups with respect to pre-hospital delay behavioral intention test scores(</a:t>
            </a:r>
            <a:r>
              <a:rPr lang="en-US" altLang="zh-CN" sz="2400" b="1" dirty="0">
                <a:latin typeface="Times New Roman" panose="02020603050405020304" pitchFamily="18" charset="0"/>
                <a:sym typeface="+mn-ea"/>
              </a:rPr>
              <a:t>SPDBI</a:t>
            </a:r>
            <a:r>
              <a:rPr lang="en-US" altLang="en-US" sz="2400" b="1" dirty="0">
                <a:latin typeface="Times New Roman" panose="02020603050405020304" pitchFamily="18" charset="0"/>
                <a:ea typeface="黑体" panose="02010609060101010101" pitchFamily="2" charset="-122"/>
              </a:rPr>
              <a:t>)</a:t>
            </a:r>
            <a:endParaRPr lang="en-US" altLang="en-US" sz="2400" b="1" dirty="0">
              <a:latin typeface="Times New Roman" panose="02020603050405020304" pitchFamily="18" charset="0"/>
              <a:ea typeface="黑体" panose="02010609060101010101" pitchFamily="2" charset="-122"/>
            </a:endParaRPr>
          </a:p>
        </p:txBody>
      </p:sp>
      <p:graphicFrame>
        <p:nvGraphicFramePr>
          <p:cNvPr id="43014" name="表格 43013"/>
          <p:cNvGraphicFramePr/>
          <p:nvPr/>
        </p:nvGraphicFramePr>
        <p:xfrm>
          <a:off x="146050" y="1671638"/>
          <a:ext cx="8850313" cy="4356100"/>
        </p:xfrm>
        <a:graphic>
          <a:graphicData uri="http://schemas.openxmlformats.org/drawingml/2006/table">
            <a:tbl>
              <a:tblPr/>
              <a:tblGrid>
                <a:gridCol w="803275"/>
                <a:gridCol w="804863"/>
                <a:gridCol w="804862"/>
                <a:gridCol w="804863"/>
                <a:gridCol w="804862"/>
                <a:gridCol w="806450"/>
                <a:gridCol w="803275"/>
                <a:gridCol w="803275"/>
                <a:gridCol w="806450"/>
                <a:gridCol w="804863"/>
                <a:gridCol w="803275"/>
              </a:tblGrid>
              <a:tr h="65087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groups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Pre-intervention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After-intervention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6-months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12-months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18-months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r>
              <a:tr h="412750">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r>
              <a:tr h="823913">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79.6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81.77±20.25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53.60±20.95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55.08±21.0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46.27±12.23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47.39±14.6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46.59±12.72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47.7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±12.60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44.2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44.97±11.64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823912">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control</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83.46±16.8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83.4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±17.0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81.00±21.36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79.3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±18.3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81.46±21.52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75.3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±20.6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76.49±20.6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72.78±18.83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76.88±23.01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76.06±22.9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r h="820738">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F</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92.2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82.81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222.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133.4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166.9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134.39</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178.27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160.24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82359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P</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0.1</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0.5</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bl>
          </a:graphicData>
        </a:graphic>
      </p:graphicFrame>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44034"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sp>
        <p:nvSpPr>
          <p:cNvPr id="44035" name="文本框 9"/>
          <p:cNvSpPr txBox="1"/>
          <p:nvPr/>
        </p:nvSpPr>
        <p:spPr>
          <a:xfrm>
            <a:off x="811213" y="788988"/>
            <a:ext cx="8186737" cy="1188720"/>
          </a:xfrm>
          <a:prstGeom prst="rect">
            <a:avLst/>
          </a:prstGeom>
          <a:noFill/>
          <a:ln w="9525">
            <a:noFill/>
          </a:ln>
        </p:spPr>
        <p:txBody>
          <a:bodyPr wrap="square" anchor="t">
            <a:spAutoFit/>
          </a:bodyPr>
          <a:p>
            <a:pPr lvl="0" indent="0"/>
            <a:r>
              <a:rPr lang="en-US" altLang="en-US" sz="2400" b="1" dirty="0">
                <a:latin typeface="Times New Roman" panose="02020603050405020304" pitchFamily="18" charset="0"/>
                <a:ea typeface="黑体" panose="02010609060101010101" pitchFamily="2" charset="-122"/>
              </a:rPr>
              <a:t>The comparison between two groups with respect to pre-hospital delay behavioral intention test scores</a:t>
            </a:r>
            <a:r>
              <a:rPr lang="en-US" altLang="en-US" sz="2400" b="1" dirty="0">
                <a:latin typeface="Times New Roman" panose="02020603050405020304" pitchFamily="18" charset="0"/>
                <a:sym typeface="+mn-ea"/>
              </a:rPr>
              <a:t>(</a:t>
            </a:r>
            <a:r>
              <a:rPr lang="en-US" altLang="zh-CN" sz="2400" b="1" dirty="0">
                <a:latin typeface="Times New Roman" panose="02020603050405020304" pitchFamily="18" charset="0"/>
                <a:sym typeface="+mn-ea"/>
              </a:rPr>
              <a:t>SPDBI</a:t>
            </a:r>
            <a:r>
              <a:rPr lang="en-US" altLang="en-US" sz="2400" b="1" dirty="0">
                <a:latin typeface="Times New Roman" panose="02020603050405020304" pitchFamily="18" charset="0"/>
                <a:sym typeface="+mn-ea"/>
              </a:rPr>
              <a:t>)</a:t>
            </a:r>
            <a:endParaRPr lang="en-US" altLang="en-US" sz="2400" b="1" dirty="0">
              <a:latin typeface="Times New Roman" panose="02020603050405020304" pitchFamily="18" charset="0"/>
              <a:ea typeface="黑体" panose="02010609060101010101" pitchFamily="2" charset="-122"/>
            </a:endParaRPr>
          </a:p>
          <a:p>
            <a:pPr lvl="0" indent="0"/>
            <a:endParaRPr lang="en-US" altLang="en-US" sz="2400" b="1" dirty="0">
              <a:latin typeface="Times New Roman" panose="02020603050405020304" pitchFamily="18" charset="0"/>
              <a:ea typeface="黑体" panose="02010609060101010101" pitchFamily="2" charset="-122"/>
            </a:endParaRPr>
          </a:p>
        </p:txBody>
      </p:sp>
      <p:graphicFrame>
        <p:nvGraphicFramePr>
          <p:cNvPr id="43014" name="表格 43013"/>
          <p:cNvGraphicFramePr/>
          <p:nvPr/>
        </p:nvGraphicFramePr>
        <p:xfrm>
          <a:off x="146050" y="1671638"/>
          <a:ext cx="8850313" cy="4356100"/>
        </p:xfrm>
        <a:graphic>
          <a:graphicData uri="http://schemas.openxmlformats.org/drawingml/2006/table">
            <a:tbl>
              <a:tblPr/>
              <a:tblGrid>
                <a:gridCol w="803275"/>
                <a:gridCol w="804863"/>
                <a:gridCol w="804862"/>
                <a:gridCol w="804863"/>
                <a:gridCol w="804862"/>
                <a:gridCol w="806450"/>
                <a:gridCol w="803275"/>
                <a:gridCol w="803275"/>
                <a:gridCol w="806450"/>
                <a:gridCol w="804863"/>
                <a:gridCol w="803275"/>
              </a:tblGrid>
              <a:tr h="65087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groups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Pre-intervention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After-intervention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6-months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12-months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18-months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r>
              <a:tr h="412750">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r>
              <a:tr h="823913">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79.6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81.77±20.25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53.60±20.95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55.08±21.0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46.27±12.23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47.39±14.6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46.59±12.72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47.7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±12.60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44.2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44.97±11.64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823912">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control</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83.46±16.8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83.4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±17.0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81.00±21.36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79.3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±18.3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81.46±21.52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75.3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±20.6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76.49±20.6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72.78±18.83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76.88±23.01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76.06±22.9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r h="820738">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F</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92.2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82.81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222.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133.4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166.9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134.39</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178.27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160.24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82359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P</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0.1</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0.5</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bl>
          </a:graphicData>
        </a:graphic>
      </p:graphicFrame>
      <p:sp>
        <p:nvSpPr>
          <p:cNvPr id="44120" name="矩形 16"/>
          <p:cNvSpPr/>
          <p:nvPr/>
        </p:nvSpPr>
        <p:spPr>
          <a:xfrm>
            <a:off x="992188" y="5251450"/>
            <a:ext cx="1573212" cy="658813"/>
          </a:xfrm>
          <a:prstGeom prst="rect">
            <a:avLst/>
          </a:prstGeom>
          <a:noFill/>
          <a:ln w="38100" cap="flat" cmpd="sng">
            <a:solidFill>
              <a:srgbClr val="0000CC"/>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sp>
        <p:nvSpPr>
          <p:cNvPr id="44121" name="矩形 17"/>
          <p:cNvSpPr/>
          <p:nvPr/>
        </p:nvSpPr>
        <p:spPr>
          <a:xfrm>
            <a:off x="2720975" y="5253038"/>
            <a:ext cx="6275388" cy="666750"/>
          </a:xfrm>
          <a:prstGeom prst="rect">
            <a:avLst/>
          </a:prstGeom>
          <a:noFill/>
          <a:ln w="38100" cap="flat" cmpd="sng">
            <a:solidFill>
              <a:srgbClr val="FF0000"/>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sp>
        <p:nvSpPr>
          <p:cNvPr id="44122" name="矩形标注 10"/>
          <p:cNvSpPr/>
          <p:nvPr/>
        </p:nvSpPr>
        <p:spPr>
          <a:xfrm>
            <a:off x="4003675" y="1503363"/>
            <a:ext cx="5164138" cy="3219450"/>
          </a:xfrm>
          <a:prstGeom prst="wedgeRectCallout">
            <a:avLst>
              <a:gd name="adj1" fmla="val -55273"/>
              <a:gd name="adj2" fmla="val 66546"/>
            </a:avLst>
          </a:prstGeom>
          <a:solidFill>
            <a:schemeClr val="bg1"/>
          </a:solidFill>
          <a:ln w="38100" cap="flat" cmpd="sng">
            <a:solidFill>
              <a:srgbClr val="FFFF00"/>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sp>
        <p:nvSpPr>
          <p:cNvPr id="44123" name="文本框 12"/>
          <p:cNvSpPr txBox="1"/>
          <p:nvPr/>
        </p:nvSpPr>
        <p:spPr>
          <a:xfrm>
            <a:off x="4003675" y="1503363"/>
            <a:ext cx="4994275" cy="3748087"/>
          </a:xfrm>
          <a:prstGeom prst="rect">
            <a:avLst/>
          </a:prstGeom>
          <a:noFill/>
          <a:ln w="9525">
            <a:noFill/>
          </a:ln>
        </p:spPr>
        <p:txBody>
          <a:bodyPr wrap="square" anchor="t">
            <a:spAutoFit/>
          </a:bodyPr>
          <a:p>
            <a:pPr marL="285750" lvl="0" indent="-285750">
              <a:buFont typeface="Wingdings" panose="05000000000000000000" pitchFamily="2" charset="2"/>
              <a:buChar char="Ø"/>
            </a:pPr>
            <a:r>
              <a:rPr lang="en-US" altLang="en-US" sz="2400" dirty="0">
                <a:latin typeface="Times New Roman" panose="02020603050405020304" pitchFamily="18" charset="0"/>
                <a:ea typeface="黑体" panose="02010609060101010101" pitchFamily="2" charset="-122"/>
              </a:rPr>
              <a:t>Values of  SPDBI were not significantly different in two groups before intervention</a:t>
            </a:r>
            <a:r>
              <a:rPr lang="zh-CN" altLang="en-US" sz="2400" dirty="0">
                <a:latin typeface="Times New Roman" panose="02020603050405020304" pitchFamily="18" charset="0"/>
                <a:ea typeface="黑体" panose="02010609060101010101" pitchFamily="2" charset="-122"/>
                <a:sym typeface="Times New Roman" panose="02020603050405020304" pitchFamily="18" charset="0"/>
              </a:rPr>
              <a:t>（</a:t>
            </a:r>
            <a:r>
              <a:rPr lang="zh-CN" altLang="en-US" sz="2400" i="1" dirty="0">
                <a:latin typeface="Times New Roman" panose="02020603050405020304" pitchFamily="18" charset="0"/>
                <a:ea typeface="黑体" panose="02010609060101010101" pitchFamily="2" charset="-122"/>
                <a:sym typeface="Times New Roman" panose="02020603050405020304" pitchFamily="18" charset="0"/>
              </a:rPr>
              <a:t>P＞</a:t>
            </a:r>
            <a:r>
              <a:rPr lang="zh-CN" altLang="en-US" sz="2400" dirty="0">
                <a:latin typeface="Times New Roman" panose="02020603050405020304" pitchFamily="18" charset="0"/>
                <a:ea typeface="黑体" panose="02010609060101010101" pitchFamily="2" charset="-122"/>
                <a:sym typeface="Times New Roman" panose="02020603050405020304" pitchFamily="18" charset="0"/>
              </a:rPr>
              <a:t>0.05</a:t>
            </a:r>
            <a:r>
              <a:rPr lang="zh-CN" altLang="en-US" sz="2400" dirty="0">
                <a:latin typeface="Times New Roman" panose="02020603050405020304" pitchFamily="18" charset="0"/>
                <a:ea typeface="黑体" panose="02010609060101010101" pitchFamily="2" charset="-122"/>
                <a:sym typeface="宋体" panose="02010600030101010101" pitchFamily="2" charset="-122"/>
              </a:rPr>
              <a:t>）</a:t>
            </a:r>
            <a:r>
              <a:rPr lang="en-US" altLang="en-US" sz="2400" dirty="0">
                <a:latin typeface="Times New Roman" panose="02020603050405020304" pitchFamily="18" charset="0"/>
                <a:ea typeface="黑体" panose="02010609060101010101" pitchFamily="2" charset="-122"/>
              </a:rPr>
              <a:t>.</a:t>
            </a:r>
            <a:endParaRPr lang="zh-CN" altLang="en-US" sz="2400" dirty="0">
              <a:latin typeface="黑体" panose="02010609060101010101" pitchFamily="2" charset="-122"/>
              <a:ea typeface="黑体" panose="02010609060101010101" pitchFamily="2" charset="-122"/>
              <a:sym typeface="宋体" panose="02010600030101010101" pitchFamily="2" charset="-122"/>
            </a:endParaRPr>
          </a:p>
          <a:p>
            <a:pPr marL="285750" lvl="0" indent="-285750">
              <a:buFont typeface="Wingdings" panose="05000000000000000000" pitchFamily="2" charset="2"/>
              <a:buChar char="Ø"/>
            </a:pPr>
            <a:r>
              <a:rPr lang="zh-CN" altLang="en-US" sz="2400" dirty="0">
                <a:latin typeface="Times New Roman" panose="02020603050405020304" pitchFamily="18" charset="0"/>
                <a:ea typeface="黑体" panose="02010609060101010101" pitchFamily="2" charset="-122"/>
                <a:sym typeface="宋体" panose="02010600030101010101" pitchFamily="2" charset="-122"/>
              </a:rPr>
              <a:t>SPDBI scores </a:t>
            </a:r>
            <a:r>
              <a:rPr lang="en-US" altLang="zh-CN" sz="2400" dirty="0">
                <a:latin typeface="Times New Roman" panose="02020603050405020304" pitchFamily="18" charset="0"/>
                <a:ea typeface="黑体" panose="02010609060101010101" pitchFamily="2" charset="-122"/>
                <a:sym typeface="宋体" panose="02010600030101010101" pitchFamily="2" charset="-122"/>
              </a:rPr>
              <a:t>of intervention group were lower than that in control group,and there </a:t>
            </a:r>
            <a:r>
              <a:rPr lang="zh-CN" altLang="en-US" sz="2400" dirty="0">
                <a:latin typeface="Times New Roman" panose="02020603050405020304" pitchFamily="18" charset="0"/>
                <a:ea typeface="黑体" panose="02010609060101010101" pitchFamily="2" charset="-122"/>
                <a:sym typeface="宋体" panose="02010600030101010101" pitchFamily="2" charset="-122"/>
              </a:rPr>
              <a:t>were significantly different </a:t>
            </a:r>
            <a:r>
              <a:rPr lang="en-US" altLang="zh-CN" sz="2400" dirty="0">
                <a:latin typeface="Times New Roman" panose="02020603050405020304" pitchFamily="18" charset="0"/>
                <a:ea typeface="黑体" panose="02010609060101010101" pitchFamily="2" charset="-122"/>
                <a:sym typeface="宋体" panose="02010600030101010101" pitchFamily="2" charset="-122"/>
              </a:rPr>
              <a:t>after intervention,</a:t>
            </a:r>
            <a:r>
              <a:rPr lang="en-US" altLang="en-US" sz="2400" dirty="0">
                <a:latin typeface="Times New Roman" panose="02020603050405020304" pitchFamily="18" charset="0"/>
                <a:ea typeface="黑体" panose="02010609060101010101" pitchFamily="2" charset="-122"/>
              </a:rPr>
              <a:t>6, 12, and 18 months after health education.</a:t>
            </a:r>
            <a:r>
              <a:rPr lang="zh-CN" altLang="en-US" sz="2400" dirty="0">
                <a:latin typeface="Times New Roman" panose="02020603050405020304" pitchFamily="18" charset="0"/>
                <a:ea typeface="黑体" panose="02010609060101010101" pitchFamily="2" charset="-122"/>
                <a:sym typeface="Times New Roman" panose="02020603050405020304" pitchFamily="18" charset="0"/>
              </a:rPr>
              <a:t>（</a:t>
            </a:r>
            <a:r>
              <a:rPr lang="zh-CN" altLang="en-US" sz="2400" i="1" dirty="0">
                <a:latin typeface="Times New Roman" panose="02020603050405020304" pitchFamily="18" charset="0"/>
                <a:ea typeface="黑体" panose="02010609060101010101" pitchFamily="2" charset="-122"/>
                <a:sym typeface="Times New Roman" panose="02020603050405020304" pitchFamily="18" charset="0"/>
              </a:rPr>
              <a:t>P</a:t>
            </a:r>
            <a:r>
              <a:rPr lang="zh-CN" altLang="en-US" sz="2400" dirty="0">
                <a:latin typeface="Times New Roman" panose="02020603050405020304" pitchFamily="18" charset="0"/>
                <a:ea typeface="黑体" panose="02010609060101010101" pitchFamily="2" charset="-122"/>
                <a:sym typeface="Times New Roman" panose="02020603050405020304" pitchFamily="18" charset="0"/>
              </a:rPr>
              <a:t>＜0.0</a:t>
            </a:r>
            <a:r>
              <a:rPr lang="en-US" altLang="zh-CN" sz="2400" dirty="0">
                <a:latin typeface="Times New Roman" panose="02020603050405020304" pitchFamily="18" charset="0"/>
                <a:ea typeface="黑体" panose="02010609060101010101" pitchFamily="2" charset="-122"/>
                <a:sym typeface="Times New Roman" panose="02020603050405020304" pitchFamily="18" charset="0"/>
              </a:rPr>
              <a:t>1</a:t>
            </a:r>
            <a:r>
              <a:rPr lang="zh-CN" altLang="en-US" sz="2400" dirty="0">
                <a:latin typeface="Times New Roman" panose="02020603050405020304" pitchFamily="18" charset="0"/>
                <a:ea typeface="黑体" panose="02010609060101010101" pitchFamily="2" charset="-122"/>
                <a:sym typeface="宋体" panose="02010600030101010101" pitchFamily="2" charset="-122"/>
              </a:rPr>
              <a:t>）。</a:t>
            </a:r>
            <a:endParaRPr lang="zh-CN" altLang="en-US" sz="2400" dirty="0">
              <a:latin typeface="Times New Roman" panose="02020603050405020304" pitchFamily="18" charset="0"/>
              <a:ea typeface="黑体" panose="02010609060101010101" pitchFamily="2" charset="-122"/>
              <a:sym typeface="宋体" panose="02010600030101010101" pitchFamily="2" charset="-122"/>
            </a:endParaRPr>
          </a:p>
          <a:p>
            <a:pPr marL="285750" lvl="0" indent="-285750"/>
            <a:endParaRPr lang="zh-CN" altLang="en-US" sz="2400" dirty="0">
              <a:latin typeface="Times New Roman" panose="02020603050405020304" pitchFamily="18" charset="0"/>
              <a:ea typeface="黑体" panose="02010609060101010101" pitchFamily="2" charset="-122"/>
            </a:endParaRPr>
          </a:p>
        </p:txBody>
      </p:sp>
      <p:pic>
        <p:nvPicPr>
          <p:cNvPr id="44124" name="图片 1" descr="Fig 1"/>
          <p:cNvPicPr>
            <a:picLocks noChangeAspect="1"/>
          </p:cNvPicPr>
          <p:nvPr/>
        </p:nvPicPr>
        <p:blipFill>
          <a:blip r:embed="rId1"/>
          <a:stretch>
            <a:fillRect/>
          </a:stretch>
        </p:blipFill>
        <p:spPr>
          <a:xfrm>
            <a:off x="146050" y="1611313"/>
            <a:ext cx="4013200" cy="3446462"/>
          </a:xfrm>
          <a:prstGeom prst="rect">
            <a:avLst/>
          </a:prstGeom>
          <a:noFill/>
          <a:ln w="9525">
            <a:noFill/>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120"/>
                                        </p:tgtEl>
                                        <p:attrNameLst>
                                          <p:attrName>style.visibility</p:attrName>
                                        </p:attrNameLst>
                                      </p:cBhvr>
                                      <p:to>
                                        <p:strVal val="visible"/>
                                      </p:to>
                                    </p:set>
                                    <p:animEffect transition="in" filter="blinds(horizontal)">
                                      <p:cBhvr>
                                        <p:cTn id="7" dur="500"/>
                                        <p:tgtEl>
                                          <p:spTgt spid="441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121"/>
                                        </p:tgtEl>
                                        <p:attrNameLst>
                                          <p:attrName>style.visibility</p:attrName>
                                        </p:attrNameLst>
                                      </p:cBhvr>
                                      <p:to>
                                        <p:strVal val="visible"/>
                                      </p:to>
                                    </p:set>
                                    <p:animEffect transition="in" filter="blinds(horizontal)">
                                      <p:cBhvr>
                                        <p:cTn id="12" dur="500"/>
                                        <p:tgtEl>
                                          <p:spTgt spid="44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20" grpId="0" animBg="1"/>
      <p:bldP spid="441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45058"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sp>
        <p:nvSpPr>
          <p:cNvPr id="45059" name="文本框 9"/>
          <p:cNvSpPr txBox="1"/>
          <p:nvPr/>
        </p:nvSpPr>
        <p:spPr>
          <a:xfrm>
            <a:off x="603250" y="1008063"/>
            <a:ext cx="8664575" cy="823912"/>
          </a:xfrm>
          <a:prstGeom prst="rect">
            <a:avLst/>
          </a:prstGeom>
          <a:noFill/>
          <a:ln w="9525">
            <a:noFill/>
          </a:ln>
        </p:spPr>
        <p:txBody>
          <a:bodyPr wrap="square" anchor="t">
            <a:spAutoFit/>
          </a:bodyPr>
          <a:p>
            <a:pPr lvl="0" indent="0"/>
            <a:r>
              <a:rPr lang="en-US" altLang="en-US" sz="2400" b="1" dirty="0">
                <a:latin typeface="Times New Roman" panose="02020603050405020304" pitchFamily="18" charset="0"/>
                <a:ea typeface="黑体" panose="02010609060101010101" pitchFamily="2" charset="-122"/>
              </a:rPr>
              <a:t>The comparison between the two groups with respect to pre-hospital stroke symptom coping test scores(</a:t>
            </a:r>
            <a:r>
              <a:rPr lang="en-US" altLang="zh-CN" sz="2400" b="1" dirty="0">
                <a:latin typeface="黑体" panose="02010609060101010101" pitchFamily="2" charset="-122"/>
                <a:ea typeface="黑体" panose="02010609060101010101" pitchFamily="2" charset="-122"/>
              </a:rPr>
              <a:t>PSSCT)</a:t>
            </a:r>
            <a:endParaRPr lang="en-US" altLang="zh-CN" sz="2400" b="1" dirty="0">
              <a:latin typeface="黑体" panose="02010609060101010101" pitchFamily="2" charset="-122"/>
              <a:ea typeface="黑体" panose="02010609060101010101" pitchFamily="2" charset="-122"/>
            </a:endParaRPr>
          </a:p>
        </p:txBody>
      </p:sp>
      <p:graphicFrame>
        <p:nvGraphicFramePr>
          <p:cNvPr id="44038" name="表格 44037"/>
          <p:cNvGraphicFramePr/>
          <p:nvPr/>
        </p:nvGraphicFramePr>
        <p:xfrm>
          <a:off x="239713" y="1908175"/>
          <a:ext cx="8666163" cy="4187825"/>
        </p:xfrm>
        <a:graphic>
          <a:graphicData uri="http://schemas.openxmlformats.org/drawingml/2006/table">
            <a:tbl>
              <a:tblPr/>
              <a:tblGrid>
                <a:gridCol w="1059815"/>
                <a:gridCol w="760095"/>
                <a:gridCol w="761365"/>
                <a:gridCol w="758825"/>
                <a:gridCol w="761365"/>
                <a:gridCol w="761365"/>
                <a:gridCol w="760095"/>
                <a:gridCol w="759460"/>
                <a:gridCol w="760730"/>
                <a:gridCol w="761365"/>
                <a:gridCol w="761365"/>
              </a:tblGrid>
              <a:tr h="516255">
                <a:tc>
                  <a:txBody>
                    <a:bodyPr/>
                    <a:p>
                      <a:pPr marL="0" indent="0" algn="ctr">
                        <a:buNone/>
                      </a:pPr>
                      <a:r>
                        <a:rPr lang="en-US" altLang="zh-CN" sz="1600" b="0" u="none">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groups</a:t>
                      </a:r>
                      <a:endParaRPr lang="en-US" altLang="zh-CN" sz="1600" b="0" u="none">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Pre-intervention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After-intervention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6-months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12-months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18-months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r>
              <a:tr h="55054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r>
              <a:tr h="78930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±3.35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10.67±3.3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13.48±2.91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13.68±2.94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14.2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±2.91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±2.76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±2.5</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14.3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755650">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control</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11.07±3.3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10.80±3.2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11.46±2.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90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11.38±3.2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±2.713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10.86±3.120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10.99±3.033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10.30±3.2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9</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10.80±2.9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r h="786130">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F</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32.46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31.73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74.20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46.30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60.4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9</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56.94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95.75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57.56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79057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P</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bl>
          </a:graphicData>
        </a:graphic>
      </p:graphicFrame>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47106"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sp>
        <p:nvSpPr>
          <p:cNvPr id="47107" name="文本框 9"/>
          <p:cNvSpPr txBox="1"/>
          <p:nvPr/>
        </p:nvSpPr>
        <p:spPr>
          <a:xfrm>
            <a:off x="603250" y="1008063"/>
            <a:ext cx="8664575" cy="823912"/>
          </a:xfrm>
          <a:prstGeom prst="rect">
            <a:avLst/>
          </a:prstGeom>
          <a:noFill/>
          <a:ln w="9525">
            <a:noFill/>
          </a:ln>
        </p:spPr>
        <p:txBody>
          <a:bodyPr wrap="square" anchor="t">
            <a:spAutoFit/>
          </a:bodyPr>
          <a:p>
            <a:pPr lvl="0" indent="0"/>
            <a:r>
              <a:rPr lang="en-US" altLang="en-US" sz="2400" b="1" dirty="0">
                <a:latin typeface="Times New Roman" panose="02020603050405020304" pitchFamily="18" charset="0"/>
                <a:ea typeface="黑体" panose="02010609060101010101" pitchFamily="2" charset="-122"/>
              </a:rPr>
              <a:t>The comparison between the two groups with respect to pre-hospital stroke symptom coping test scores(</a:t>
            </a:r>
            <a:r>
              <a:rPr lang="en-US" altLang="zh-CN" sz="2400" b="1" dirty="0">
                <a:latin typeface="黑体" panose="02010609060101010101" pitchFamily="2" charset="-122"/>
                <a:ea typeface="黑体" panose="02010609060101010101" pitchFamily="2" charset="-122"/>
                <a:sym typeface="宋体" panose="02010600030101010101" pitchFamily="2" charset="-122"/>
              </a:rPr>
              <a:t>PSSCT)</a:t>
            </a:r>
            <a:endParaRPr lang="en-US" altLang="zh-CN" sz="2400" b="1" dirty="0">
              <a:latin typeface="黑体" panose="02010609060101010101" pitchFamily="2" charset="-122"/>
              <a:ea typeface="黑体" panose="02010609060101010101" pitchFamily="2" charset="-122"/>
              <a:sym typeface="宋体" panose="02010600030101010101" pitchFamily="2" charset="-122"/>
            </a:endParaRPr>
          </a:p>
        </p:txBody>
      </p:sp>
      <p:graphicFrame>
        <p:nvGraphicFramePr>
          <p:cNvPr id="44038" name="表格 44037"/>
          <p:cNvGraphicFramePr/>
          <p:nvPr/>
        </p:nvGraphicFramePr>
        <p:xfrm>
          <a:off x="239713" y="1908175"/>
          <a:ext cx="8666163" cy="4473575"/>
        </p:xfrm>
        <a:graphic>
          <a:graphicData uri="http://schemas.openxmlformats.org/drawingml/2006/table">
            <a:tbl>
              <a:tblPr/>
              <a:tblGrid>
                <a:gridCol w="1059815"/>
                <a:gridCol w="760095"/>
                <a:gridCol w="761365"/>
                <a:gridCol w="758825"/>
                <a:gridCol w="761365"/>
                <a:gridCol w="761365"/>
                <a:gridCol w="760095"/>
                <a:gridCol w="759460"/>
                <a:gridCol w="760730"/>
                <a:gridCol w="761365"/>
                <a:gridCol w="761365"/>
              </a:tblGrid>
              <a:tr h="551180">
                <a:tc>
                  <a:txBody>
                    <a:bodyPr/>
                    <a:p>
                      <a:pPr marL="0" indent="0" algn="ctr">
                        <a:buNone/>
                      </a:pPr>
                      <a:r>
                        <a:rPr lang="en-US" altLang="zh-CN" sz="1600" b="0" u="none">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groups</a:t>
                      </a:r>
                      <a:endParaRPr lang="en-US" altLang="zh-CN" sz="1600" b="0" u="none">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Pre-intervention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After-intervention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6-months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12-months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18-months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r>
              <a:tr h="588010">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CCEDB1"/>
                    </a:solidFill>
                  </a:tcPr>
                </a:tc>
              </a:tr>
              <a:tr h="843280">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±3.35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10.67±3.3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13.48±2.91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13.68±2.94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14.2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±2.91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±2.76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±2.5</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14.3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13.7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80708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control</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11.07±3.3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10.80±3.2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11.46±2.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90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11.38±3.2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±2.713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10.86±3.120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10.99±3.033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10.30±3.2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9</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10.80±2.9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r h="839470">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F</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32.46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31.73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74.20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46.30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60.4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9</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56.94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95.75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57.56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CF7E8"/>
                    </a:solidFill>
                  </a:tcPr>
                </a:tc>
              </a:tr>
              <a:tr h="844550">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P</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D8EECE"/>
                    </a:solidFill>
                  </a:tcPr>
                </a:tc>
              </a:tr>
            </a:tbl>
          </a:graphicData>
        </a:graphic>
      </p:graphicFrame>
      <p:sp>
        <p:nvSpPr>
          <p:cNvPr id="47193" name="矩形 16"/>
          <p:cNvSpPr/>
          <p:nvPr/>
        </p:nvSpPr>
        <p:spPr>
          <a:xfrm>
            <a:off x="1336675" y="5370830"/>
            <a:ext cx="1481455" cy="677545"/>
          </a:xfrm>
          <a:prstGeom prst="rect">
            <a:avLst/>
          </a:prstGeom>
          <a:noFill/>
          <a:ln w="38100" cap="flat" cmpd="sng">
            <a:solidFill>
              <a:srgbClr val="0000CC"/>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sp>
        <p:nvSpPr>
          <p:cNvPr id="47194" name="矩形 17"/>
          <p:cNvSpPr/>
          <p:nvPr/>
        </p:nvSpPr>
        <p:spPr>
          <a:xfrm>
            <a:off x="2818130" y="5370830"/>
            <a:ext cx="5886450" cy="677545"/>
          </a:xfrm>
          <a:prstGeom prst="rect">
            <a:avLst/>
          </a:prstGeom>
          <a:noFill/>
          <a:ln w="38100" cap="flat" cmpd="sng">
            <a:solidFill>
              <a:srgbClr val="FF0000"/>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grpSp>
        <p:nvGrpSpPr>
          <p:cNvPr id="3" name="组合 11"/>
          <p:cNvGrpSpPr/>
          <p:nvPr/>
        </p:nvGrpSpPr>
        <p:grpSpPr>
          <a:xfrm>
            <a:off x="4561840" y="1908415"/>
            <a:ext cx="4743450" cy="3287790"/>
            <a:chOff x="1152" y="430"/>
            <a:chExt cx="12116" cy="3742"/>
          </a:xfrm>
        </p:grpSpPr>
        <p:sp>
          <p:nvSpPr>
            <p:cNvPr id="47197" name="矩形标注 8"/>
            <p:cNvSpPr/>
            <p:nvPr/>
          </p:nvSpPr>
          <p:spPr>
            <a:xfrm>
              <a:off x="1152" y="430"/>
              <a:ext cx="12021" cy="3742"/>
            </a:xfrm>
            <a:prstGeom prst="wedgeRectCallout">
              <a:avLst>
                <a:gd name="adj1" fmla="val -42264"/>
                <a:gd name="adj2" fmla="val 63991"/>
              </a:avLst>
            </a:prstGeom>
            <a:solidFill>
              <a:schemeClr val="bg1"/>
            </a:solidFill>
            <a:ln w="38100" cap="flat" cmpd="sng">
              <a:solidFill>
                <a:srgbClr val="FFFF00"/>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sp>
          <p:nvSpPr>
            <p:cNvPr id="47198" name="文本框 10"/>
            <p:cNvSpPr txBox="1"/>
            <p:nvPr/>
          </p:nvSpPr>
          <p:spPr>
            <a:xfrm>
              <a:off x="1152" y="494"/>
              <a:ext cx="12116" cy="3677"/>
            </a:xfrm>
            <a:prstGeom prst="rect">
              <a:avLst/>
            </a:prstGeom>
            <a:noFill/>
            <a:ln w="9525">
              <a:noFill/>
            </a:ln>
          </p:spPr>
          <p:txBody>
            <a:bodyPr wrap="square" anchor="t">
              <a:spAutoFit/>
            </a:bodyPr>
            <a:p>
              <a:pPr marL="285750" lvl="0" indent="-285750">
                <a:buFont typeface="Wingdings" panose="05000000000000000000" pitchFamily="2" charset="2"/>
                <a:buChar char="Ø"/>
              </a:pPr>
              <a:r>
                <a:rPr lang="en-US" altLang="en-US" sz="2400" dirty="0">
                  <a:latin typeface="Times New Roman" panose="02020603050405020304" pitchFamily="18" charset="0"/>
                  <a:ea typeface="黑体" panose="02010609060101010101" pitchFamily="2" charset="-122"/>
                  <a:sym typeface="宋体" panose="02010600030101010101" pitchFamily="2" charset="-122"/>
                </a:rPr>
                <a:t>Values of  </a:t>
              </a:r>
              <a:r>
                <a:rPr lang="en-US" altLang="zh-CN" sz="2400" b="1" dirty="0">
                  <a:latin typeface="黑体" panose="02010609060101010101" pitchFamily="2" charset="-122"/>
                  <a:ea typeface="黑体" panose="02010609060101010101" pitchFamily="2" charset="-122"/>
                  <a:sym typeface="宋体" panose="02010600030101010101" pitchFamily="2" charset="-122"/>
                </a:rPr>
                <a:t>PSSCT</a:t>
              </a:r>
              <a:r>
                <a:rPr lang="en-US" altLang="en-US" sz="2400" dirty="0">
                  <a:latin typeface="Times New Roman" panose="02020603050405020304" pitchFamily="18" charset="0"/>
                  <a:ea typeface="黑体" panose="02010609060101010101" pitchFamily="2" charset="-122"/>
                  <a:sym typeface="宋体" panose="02010600030101010101" pitchFamily="2" charset="-122"/>
                </a:rPr>
                <a:t> were not significantly different in two groups before intervention</a:t>
              </a:r>
              <a:r>
                <a:rPr lang="zh-CN" altLang="en-US" sz="2400" dirty="0">
                  <a:latin typeface="Times New Roman" panose="02020603050405020304" pitchFamily="18" charset="0"/>
                  <a:ea typeface="黑体" panose="02010609060101010101" pitchFamily="2" charset="-122"/>
                  <a:sym typeface="Times New Roman" panose="02020603050405020304" pitchFamily="18" charset="0"/>
                </a:rPr>
                <a:t>（</a:t>
              </a:r>
              <a:r>
                <a:rPr lang="zh-CN" altLang="en-US" sz="2400" i="1" dirty="0">
                  <a:latin typeface="Times New Roman" panose="02020603050405020304" pitchFamily="18" charset="0"/>
                  <a:ea typeface="黑体" panose="02010609060101010101" pitchFamily="2" charset="-122"/>
                  <a:sym typeface="Times New Roman" panose="02020603050405020304" pitchFamily="18" charset="0"/>
                </a:rPr>
                <a:t>P＞</a:t>
              </a:r>
              <a:r>
                <a:rPr lang="zh-CN" altLang="en-US" sz="2400" dirty="0">
                  <a:latin typeface="Times New Roman" panose="02020603050405020304" pitchFamily="18" charset="0"/>
                  <a:ea typeface="黑体" panose="02010609060101010101" pitchFamily="2" charset="-122"/>
                  <a:sym typeface="Times New Roman" panose="02020603050405020304" pitchFamily="18" charset="0"/>
                </a:rPr>
                <a:t>0.05</a:t>
              </a:r>
              <a:r>
                <a:rPr lang="zh-CN" altLang="en-US" sz="2400" dirty="0">
                  <a:latin typeface="Times New Roman" panose="02020603050405020304" pitchFamily="18" charset="0"/>
                  <a:ea typeface="黑体" panose="02010609060101010101" pitchFamily="2" charset="-122"/>
                  <a:sym typeface="宋体" panose="02010600030101010101" pitchFamily="2" charset="-122"/>
                </a:rPr>
                <a:t>）</a:t>
              </a:r>
              <a:r>
                <a:rPr lang="en-US" altLang="en-US" sz="2400" dirty="0">
                  <a:latin typeface="Times New Roman" panose="02020603050405020304" pitchFamily="18" charset="0"/>
                  <a:ea typeface="黑体" panose="02010609060101010101" pitchFamily="2" charset="-122"/>
                  <a:sym typeface="宋体" panose="02010600030101010101" pitchFamily="2" charset="-122"/>
                </a:rPr>
                <a:t>.</a:t>
              </a:r>
              <a:endParaRPr lang="en-US" altLang="en-US" sz="2400" dirty="0">
                <a:latin typeface="Times New Roman" panose="02020603050405020304" pitchFamily="18" charset="0"/>
                <a:ea typeface="黑体" panose="02010609060101010101" pitchFamily="2" charset="-122"/>
                <a:sym typeface="宋体" panose="02010600030101010101" pitchFamily="2" charset="-122"/>
              </a:endParaRPr>
            </a:p>
            <a:p>
              <a:pPr marL="285750" lvl="0" indent="-285750">
                <a:buFont typeface="Wingdings" panose="05000000000000000000" pitchFamily="2" charset="2"/>
                <a:buChar char="Ø"/>
              </a:pPr>
              <a:r>
                <a:rPr lang="en-US" altLang="en-US" sz="2400" dirty="0">
                  <a:latin typeface="Times New Roman" panose="02020603050405020304" pitchFamily="18" charset="0"/>
                  <a:ea typeface="黑体" panose="02010609060101010101" pitchFamily="2" charset="-122"/>
                </a:rPr>
                <a:t>There were significant differences between the two groups at the various stages after intervention</a:t>
              </a:r>
              <a:r>
                <a:rPr lang="zh-CN" altLang="en-US" sz="2000" dirty="0">
                  <a:latin typeface="Times New Roman" panose="02020603050405020304" pitchFamily="18" charset="0"/>
                  <a:ea typeface="黑体" panose="02010609060101010101" pitchFamily="2" charset="-122"/>
                  <a:sym typeface="Times New Roman" panose="02020603050405020304" pitchFamily="18" charset="0"/>
                </a:rPr>
                <a:t>（</a:t>
              </a:r>
              <a:r>
                <a:rPr lang="zh-CN" altLang="en-US" sz="2000" i="1" dirty="0">
                  <a:latin typeface="Times New Roman" panose="02020603050405020304" pitchFamily="18" charset="0"/>
                  <a:ea typeface="黑体" panose="02010609060101010101" pitchFamily="2" charset="-122"/>
                  <a:sym typeface="Times New Roman" panose="02020603050405020304" pitchFamily="18" charset="0"/>
                </a:rPr>
                <a:t>P</a:t>
              </a:r>
              <a:r>
                <a:rPr lang="zh-CN" altLang="en-US" sz="2000" dirty="0">
                  <a:latin typeface="Times New Roman" panose="02020603050405020304" pitchFamily="18" charset="0"/>
                  <a:ea typeface="黑体" panose="02010609060101010101" pitchFamily="2" charset="-122"/>
                  <a:sym typeface="Times New Roman" panose="02020603050405020304" pitchFamily="18" charset="0"/>
                </a:rPr>
                <a:t>＜0.0</a:t>
              </a:r>
              <a:r>
                <a:rPr lang="en-US" altLang="zh-CN" sz="2000" dirty="0">
                  <a:latin typeface="Times New Roman" panose="02020603050405020304" pitchFamily="18" charset="0"/>
                  <a:ea typeface="黑体" panose="02010609060101010101" pitchFamily="2" charset="-122"/>
                  <a:sym typeface="Times New Roman" panose="02020603050405020304" pitchFamily="18" charset="0"/>
                </a:rPr>
                <a:t>1</a:t>
              </a:r>
              <a:r>
                <a:rPr lang="zh-CN" altLang="en-US" sz="2000" dirty="0">
                  <a:latin typeface="Times New Roman" panose="02020603050405020304" pitchFamily="18" charset="0"/>
                  <a:ea typeface="黑体" panose="02010609060101010101" pitchFamily="2" charset="-122"/>
                  <a:sym typeface="宋体" panose="02010600030101010101" pitchFamily="2" charset="-122"/>
                </a:rPr>
                <a:t>）。</a:t>
              </a:r>
              <a:endParaRPr lang="zh-CN" altLang="en-US" sz="2000" dirty="0">
                <a:latin typeface="Times New Roman" panose="02020603050405020304" pitchFamily="18" charset="0"/>
                <a:ea typeface="黑体" panose="02010609060101010101" pitchFamily="2" charset="-122"/>
                <a:sym typeface="宋体" panose="02010600030101010101" pitchFamily="2" charset="-122"/>
              </a:endParaRPr>
            </a:p>
            <a:p>
              <a:pPr marL="285750" lvl="0" indent="-285750"/>
              <a:endParaRPr lang="zh-CN" altLang="en-US" sz="1800" dirty="0">
                <a:latin typeface="Times New Roman" panose="02020603050405020304" pitchFamily="18" charset="0"/>
                <a:ea typeface="黑体" panose="02010609060101010101" pitchFamily="2" charset="-122"/>
              </a:endParaRPr>
            </a:p>
          </p:txBody>
        </p:sp>
      </p:grpSp>
      <p:pic>
        <p:nvPicPr>
          <p:cNvPr id="47199" name="图片 4" descr="Fig 2"/>
          <p:cNvPicPr>
            <a:picLocks noChangeAspect="1"/>
          </p:cNvPicPr>
          <p:nvPr/>
        </p:nvPicPr>
        <p:blipFill>
          <a:blip r:embed="rId1"/>
          <a:stretch>
            <a:fillRect/>
          </a:stretch>
        </p:blipFill>
        <p:spPr>
          <a:xfrm>
            <a:off x="277178" y="1831975"/>
            <a:ext cx="4284662" cy="3538538"/>
          </a:xfrm>
          <a:prstGeom prst="rect">
            <a:avLst/>
          </a:prstGeom>
          <a:noFill/>
          <a:ln w="9525">
            <a:noFill/>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193"/>
                                        </p:tgtEl>
                                        <p:attrNameLst>
                                          <p:attrName>style.visibility</p:attrName>
                                        </p:attrNameLst>
                                      </p:cBhvr>
                                      <p:to>
                                        <p:strVal val="visible"/>
                                      </p:to>
                                    </p:set>
                                    <p:animEffect transition="in" filter="blinds(horizontal)">
                                      <p:cBhvr>
                                        <p:cTn id="7" dur="500"/>
                                        <p:tgtEl>
                                          <p:spTgt spid="4719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194"/>
                                        </p:tgtEl>
                                        <p:attrNameLst>
                                          <p:attrName>style.visibility</p:attrName>
                                        </p:attrNameLst>
                                      </p:cBhvr>
                                      <p:to>
                                        <p:strVal val="visible"/>
                                      </p:to>
                                    </p:set>
                                    <p:animEffect transition="in" filter="blinds(horizontal)">
                                      <p:cBhvr>
                                        <p:cTn id="12" dur="500"/>
                                        <p:tgtEl>
                                          <p:spTgt spid="47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93" grpId="0" animBg="1"/>
      <p:bldP spid="4719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48130"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sp>
        <p:nvSpPr>
          <p:cNvPr id="48131" name="文本框 9"/>
          <p:cNvSpPr txBox="1"/>
          <p:nvPr/>
        </p:nvSpPr>
        <p:spPr>
          <a:xfrm>
            <a:off x="627063" y="1008063"/>
            <a:ext cx="7899400" cy="1189037"/>
          </a:xfrm>
          <a:prstGeom prst="rect">
            <a:avLst/>
          </a:prstGeom>
          <a:noFill/>
          <a:ln w="9525">
            <a:noFill/>
          </a:ln>
        </p:spPr>
        <p:txBody>
          <a:bodyPr anchor="t">
            <a:spAutoFit/>
          </a:bodyPr>
          <a:p>
            <a:pPr lvl="0" indent="0"/>
            <a:r>
              <a:rPr lang="en-US" altLang="en-US" sz="2400" b="1" dirty="0">
                <a:latin typeface="Times New Roman" panose="02020603050405020304" pitchFamily="18" charset="0"/>
                <a:ea typeface="黑体" panose="02010609060101010101" pitchFamily="2" charset="-122"/>
              </a:rPr>
              <a:t>The comparison between the two groups with respect to stroke pre-symptoms alert test scores(</a:t>
            </a:r>
            <a:r>
              <a:rPr lang="en-US" altLang="zh-CN" sz="2400" b="1" dirty="0">
                <a:latin typeface="Times New Roman" panose="02020603050405020304" pitchFamily="18" charset="0"/>
                <a:ea typeface="黑体" panose="02010609060101010101" pitchFamily="2" charset="-122"/>
                <a:sym typeface="宋体" panose="02010600030101010101" pitchFamily="2" charset="-122"/>
              </a:rPr>
              <a:t>SPSAT)</a:t>
            </a:r>
            <a:endParaRPr lang="zh-CN" altLang="en-US" sz="2400" b="1" dirty="0">
              <a:latin typeface="Times New Roman" panose="02020603050405020304" pitchFamily="18" charset="0"/>
              <a:ea typeface="黑体" panose="02010609060101010101" pitchFamily="2" charset="-122"/>
            </a:endParaRPr>
          </a:p>
          <a:p>
            <a:pPr lvl="0" indent="0"/>
            <a:r>
              <a:rPr lang="en-US" altLang="en-US" sz="2400" b="1" dirty="0">
                <a:latin typeface="Times New Roman" panose="02020603050405020304" pitchFamily="18" charset="0"/>
                <a:ea typeface="黑体" panose="02010609060101010101" pitchFamily="2" charset="-122"/>
              </a:rPr>
              <a:t>)</a:t>
            </a:r>
            <a:endParaRPr lang="en-US" altLang="en-US" sz="2400" b="1" dirty="0">
              <a:latin typeface="Times New Roman" panose="02020603050405020304" pitchFamily="18" charset="0"/>
              <a:ea typeface="黑体" panose="02010609060101010101" pitchFamily="2" charset="-122"/>
            </a:endParaRPr>
          </a:p>
        </p:txBody>
      </p:sp>
      <p:graphicFrame>
        <p:nvGraphicFramePr>
          <p:cNvPr id="45062" name="表格 45061"/>
          <p:cNvGraphicFramePr/>
          <p:nvPr/>
        </p:nvGraphicFramePr>
        <p:xfrm>
          <a:off x="152400" y="1816100"/>
          <a:ext cx="8705850" cy="4391025"/>
        </p:xfrm>
        <a:graphic>
          <a:graphicData uri="http://schemas.openxmlformats.org/drawingml/2006/table">
            <a:tbl>
              <a:tblPr/>
              <a:tblGrid>
                <a:gridCol w="791210"/>
                <a:gridCol w="791845"/>
                <a:gridCol w="791210"/>
                <a:gridCol w="791210"/>
                <a:gridCol w="888365"/>
                <a:gridCol w="694690"/>
                <a:gridCol w="791845"/>
                <a:gridCol w="791210"/>
                <a:gridCol w="791210"/>
                <a:gridCol w="791845"/>
                <a:gridCol w="791210"/>
              </a:tblGrid>
              <a:tr h="73596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Groups</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pre-intervention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After intervention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solidFill>
                      <a:schemeClr val="accent1"/>
                    </a:solidFill>
                  </a:tcPr>
                </a:tc>
                <a:tc hMerge="1">
                  <a:tcPr marL="0" marR="0" marT="0" marB="0" anchor="ctr" anchorCtr="1">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6-months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solidFill>
                      <a:schemeClr val="accent1"/>
                    </a:solidFill>
                  </a:tcPr>
                </a:tc>
                <a:tc hMerge="1">
                  <a:tcPr marL="0" marR="0" marT="0" marB="0" anchor="ctr" anchorCtr="1">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12-months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solidFill>
                      <a:schemeClr val="accent1"/>
                    </a:solidFill>
                  </a:tcPr>
                </a:tc>
                <a:tc hMerge="1">
                  <a:tcPr marL="0" marR="0" marT="0" marB="0" anchor="ctr" anchorCtr="1">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18-months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solidFill>
                      <a:schemeClr val="accent1"/>
                    </a:solidFill>
                  </a:tcPr>
                </a:tc>
                <a:tc hMerge="1">
                  <a:tcPr marL="0" marR="0" marT="0" marB="0" anchor="ctr" anchorCtr="1">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r>
              <a:tr h="570230">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r>
              <a:tr h="838200">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7.39±1.7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7.07±1.8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8.36±1.2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8.027±1.547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8.58±0.7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8.26±1.25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8.56±0.91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8.56±0.95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r>
              <a:tr h="570230">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control</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±2.11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±1.93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7.1</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6.20±2.4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±2.13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6.21±2.42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6.37±2.4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r>
              <a:tr h="837565">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F</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3.26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0.85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41.8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20.7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46.3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31.06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77.80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48.1</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90.90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76.4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r>
              <a:tr h="838835">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P</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r>
            </a:tbl>
          </a:graphicData>
        </a:graphic>
      </p:graphicFrame>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50178"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sp>
        <p:nvSpPr>
          <p:cNvPr id="50179" name="文本框 9"/>
          <p:cNvSpPr txBox="1"/>
          <p:nvPr/>
        </p:nvSpPr>
        <p:spPr>
          <a:xfrm>
            <a:off x="627063" y="1008063"/>
            <a:ext cx="7899400" cy="1189037"/>
          </a:xfrm>
          <a:prstGeom prst="rect">
            <a:avLst/>
          </a:prstGeom>
          <a:noFill/>
          <a:ln w="9525">
            <a:noFill/>
          </a:ln>
        </p:spPr>
        <p:txBody>
          <a:bodyPr anchor="t">
            <a:spAutoFit/>
          </a:bodyPr>
          <a:p>
            <a:pPr lvl="0" indent="0"/>
            <a:r>
              <a:rPr lang="en-US" altLang="en-US" sz="2400" b="1" dirty="0">
                <a:latin typeface="Times New Roman" panose="02020603050405020304" pitchFamily="18" charset="0"/>
                <a:ea typeface="黑体" panose="02010609060101010101" pitchFamily="2" charset="-122"/>
              </a:rPr>
              <a:t>The comparison between the two groups with respect to stroke pre-symptoms alert test scores(</a:t>
            </a:r>
            <a:r>
              <a:rPr lang="en-US" altLang="zh-CN" sz="2400" b="1" dirty="0">
                <a:latin typeface="Times New Roman" panose="02020603050405020304" pitchFamily="18" charset="0"/>
                <a:ea typeface="黑体" panose="02010609060101010101" pitchFamily="2" charset="-122"/>
                <a:sym typeface="宋体" panose="02010600030101010101" pitchFamily="2" charset="-122"/>
              </a:rPr>
              <a:t>SPSAT)</a:t>
            </a:r>
            <a:endParaRPr lang="zh-CN" altLang="en-US" sz="2400" b="1" dirty="0">
              <a:latin typeface="Times New Roman" panose="02020603050405020304" pitchFamily="18" charset="0"/>
              <a:ea typeface="黑体" panose="02010609060101010101" pitchFamily="2" charset="-122"/>
            </a:endParaRPr>
          </a:p>
          <a:p>
            <a:pPr lvl="0" indent="0"/>
            <a:r>
              <a:rPr lang="en-US" altLang="en-US" sz="2400" b="1" dirty="0">
                <a:latin typeface="Times New Roman" panose="02020603050405020304" pitchFamily="18" charset="0"/>
                <a:ea typeface="黑体" panose="02010609060101010101" pitchFamily="2" charset="-122"/>
              </a:rPr>
              <a:t>)</a:t>
            </a:r>
            <a:endParaRPr lang="en-US" altLang="en-US" sz="2400" b="1" dirty="0">
              <a:latin typeface="Times New Roman" panose="02020603050405020304" pitchFamily="18" charset="0"/>
              <a:ea typeface="黑体" panose="02010609060101010101" pitchFamily="2" charset="-122"/>
            </a:endParaRPr>
          </a:p>
        </p:txBody>
      </p:sp>
      <p:graphicFrame>
        <p:nvGraphicFramePr>
          <p:cNvPr id="45062" name="表格 45061"/>
          <p:cNvGraphicFramePr/>
          <p:nvPr/>
        </p:nvGraphicFramePr>
        <p:xfrm>
          <a:off x="152400" y="1816100"/>
          <a:ext cx="8705850" cy="4391025"/>
        </p:xfrm>
        <a:graphic>
          <a:graphicData uri="http://schemas.openxmlformats.org/drawingml/2006/table">
            <a:tbl>
              <a:tblPr/>
              <a:tblGrid>
                <a:gridCol w="791210"/>
                <a:gridCol w="791845"/>
                <a:gridCol w="791210"/>
                <a:gridCol w="791210"/>
                <a:gridCol w="888365"/>
                <a:gridCol w="694690"/>
                <a:gridCol w="791845"/>
                <a:gridCol w="791210"/>
                <a:gridCol w="791210"/>
                <a:gridCol w="791845"/>
                <a:gridCol w="791210"/>
              </a:tblGrid>
              <a:tr h="735965">
                <a:tc>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Groups</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pre-intervention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L w="12700" cap="flat" cmpd="sng">
                      <a:solidFill>
                        <a:srgbClr val="FFFFFF"/>
                      </a:solidFill>
                      <a:prstDash val="solid"/>
                      <a:headEnd type="none" w="med" len="med"/>
                      <a:tailEnd type="none" w="med" len="med"/>
                    </a:lnL>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hMerge="1">
                  <a:tcP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After intervention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solidFill>
                      <a:schemeClr val="accent1"/>
                    </a:solidFill>
                  </a:tcPr>
                </a:tc>
                <a:tc hMerge="1">
                  <a:tcPr marL="0" marR="0" marT="0" marB="0" anchor="ctr" anchorCtr="1">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6-months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solidFill>
                      <a:schemeClr val="accent1"/>
                    </a:solidFill>
                  </a:tcPr>
                </a:tc>
                <a:tc hMerge="1">
                  <a:tcPr marL="0" marR="0" marT="0" marB="0" anchor="ctr" anchorCtr="1">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12-months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solidFill>
                      <a:schemeClr val="accent1"/>
                    </a:solidFill>
                  </a:tcPr>
                </a:tc>
                <a:tc hMerge="1">
                  <a:tcPr marL="0" marR="0" marT="0" marB="0" anchor="ctr" anchorCtr="1">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c gridSpan="2">
                  <a:txBody>
                    <a:bodyPr/>
                    <a:p>
                      <a:pPr marL="0" indent="0" algn="ctr">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18-months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nchorCtr="0">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solidFill>
                      <a:schemeClr val="accent1"/>
                    </a:solidFill>
                  </a:tcPr>
                </a:tc>
                <a:tc hMerge="1">
                  <a:tcPr marL="0" marR="0" marT="0" marB="0" anchor="ctr" anchorCtr="1">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38100" cap="flat" cmpd="sng">
                      <a:solidFill>
                        <a:srgbClr val="FFFFFF"/>
                      </a:solidFill>
                      <a:prstDash val="solid"/>
                      <a:headEnd type="none" w="med" len="med"/>
                      <a:tailEnd type="none" w="med" len="med"/>
                    </a:lnB>
                    <a:lnTlToBr>
                      <a:noFill/>
                    </a:lnTlToBr>
                    <a:lnBlToTr>
                      <a:noFill/>
                    </a:lnBlToTr>
                    <a:solidFill>
                      <a:srgbClr val="7FD13B"/>
                    </a:solidFill>
                  </a:tcPr>
                </a:tc>
              </a:tr>
              <a:tr h="570230">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38100" cap="flat" cmpd="sng">
                      <a:solidFill>
                        <a:srgbClr val="FFFFFF"/>
                      </a:solidFill>
                      <a:prstDash val="solid"/>
                      <a:headEnd type="none" w="med" len="med"/>
                      <a:tailEnd type="none" w="med" len="med"/>
                    </a:lnR>
                    <a:lnB w="38100" cap="flat" cmpd="sng">
                      <a:solidFill>
                        <a:srgbClr val="FFFFFF"/>
                      </a:solidFill>
                      <a:prstDash val="solid"/>
                      <a:headEnd type="none" w="med" len="med"/>
                      <a:tailEnd type="none" w="med" len="med"/>
                    </a:lnB>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381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High risk</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caregiver      </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60000"/>
                        <a:lumOff val="40000"/>
                      </a:schemeClr>
                    </a:solidFill>
                  </a:tcPr>
                </a:tc>
              </a:tr>
              <a:tr h="838200">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intervention</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381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7.39±1.7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7.07±1.8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8.36±1.2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8.027±1.547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8.58±0.7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±1.10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8.26±1.25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8.56±0.91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8.56±0.95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r>
              <a:tr h="570230">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control</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±2.11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±1.9</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7.2</a:t>
                      </a:r>
                      <a:r>
                        <a:rPr lang="en-US" altLang="zh-CN" sz="1600" b="0" u="none">
                          <a:latin typeface="Times New Roman" panose="02020603050405020304" pitchFamily="18" charset="0"/>
                          <a:ea typeface="宋体" panose="02010600030101010101" pitchFamily="2" charset="-122"/>
                          <a:cs typeface="宋体" panose="02010600030101010101" pitchFamily="2" charset="-122"/>
                        </a:rPr>
                        <a:t>4</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±1.93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7.1</a:t>
                      </a:r>
                      <a:r>
                        <a:rPr lang="en-US" altLang="zh-CN" sz="1600" b="0" u="none">
                          <a:latin typeface="Times New Roman" panose="02020603050405020304" pitchFamily="18" charset="0"/>
                          <a:ea typeface="宋体" panose="02010600030101010101" pitchFamily="2" charset="-122"/>
                          <a:cs typeface="宋体" panose="02010600030101010101" pitchFamily="2" charset="-122"/>
                        </a:rPr>
                        <a:t>8</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±2.0</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6.20±2.4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6.6</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±2.13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6.21±2.42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6.37±2.4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t">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5">
                        <a:lumMod val="40000"/>
                        <a:lumOff val="60000"/>
                      </a:schemeClr>
                    </a:solidFill>
                  </a:tcPr>
                </a:tc>
              </a:tr>
              <a:tr h="837565">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F</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3.26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0.85</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41.8</a:t>
                      </a:r>
                      <a:r>
                        <a:rPr lang="en-US" altLang="zh-CN" sz="1600" b="0" u="none">
                          <a:latin typeface="Times New Roman" panose="02020603050405020304" pitchFamily="18" charset="0"/>
                          <a:ea typeface="宋体" panose="02010600030101010101" pitchFamily="2" charset="-122"/>
                          <a:cs typeface="宋体" panose="02010600030101010101" pitchFamily="2" charset="-122"/>
                        </a:rPr>
                        <a:t>1</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20.7</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46.3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2</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31.06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77.80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48.1</a:t>
                      </a:r>
                      <a:r>
                        <a:rPr lang="en-US" altLang="zh-CN" sz="1600" b="0" u="none">
                          <a:latin typeface="Times New Roman" panose="02020603050405020304" pitchFamily="18" charset="0"/>
                          <a:ea typeface="宋体" panose="02010600030101010101" pitchFamily="2" charset="-122"/>
                          <a:cs typeface="宋体" panose="02010600030101010101" pitchFamily="2" charset="-122"/>
                        </a:rPr>
                        <a:t>3</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90.90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76.4</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bg2"/>
                    </a:solidFill>
                  </a:tcPr>
                </a:tc>
              </a:tr>
              <a:tr h="838835">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P</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0.07</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0.3</a:t>
                      </a:r>
                      <a:r>
                        <a:rPr lang="en-US" altLang="zh-CN" sz="1600" b="0" u="none">
                          <a:latin typeface="Times New Roman" panose="02020603050405020304" pitchFamily="18" charset="0"/>
                          <a:ea typeface="宋体" panose="02010600030101010101" pitchFamily="2" charset="-122"/>
                          <a:cs typeface="宋体" panose="02010600030101010101" pitchFamily="2" charset="-122"/>
                        </a:rPr>
                        <a:t>6</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c>
                  <a:txBody>
                    <a:bodyPr/>
                    <a:p>
                      <a:pPr marL="0" indent="0" algn="l">
                        <a:buNone/>
                      </a:pPr>
                      <a:r>
                        <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rPr>
                        <a:t>0.00</a:t>
                      </a:r>
                      <a:endParaRPr lang="en-US" altLang="zh-CN" sz="1600" b="0" u="none">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1" vert="horz"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chemeClr val="accent1">
                        <a:lumMod val="20000"/>
                        <a:lumOff val="80000"/>
                      </a:schemeClr>
                    </a:solidFill>
                  </a:tcPr>
                </a:tc>
              </a:tr>
            </a:tbl>
          </a:graphicData>
        </a:graphic>
      </p:graphicFrame>
      <p:sp>
        <p:nvSpPr>
          <p:cNvPr id="50266" name="矩形 22"/>
          <p:cNvSpPr/>
          <p:nvPr/>
        </p:nvSpPr>
        <p:spPr>
          <a:xfrm>
            <a:off x="923925" y="5370830"/>
            <a:ext cx="1570355" cy="682625"/>
          </a:xfrm>
          <a:prstGeom prst="rect">
            <a:avLst/>
          </a:prstGeom>
          <a:noFill/>
          <a:ln w="38100" cap="flat" cmpd="sng">
            <a:solidFill>
              <a:srgbClr val="0000CC"/>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sp>
        <p:nvSpPr>
          <p:cNvPr id="50267" name="矩形 23"/>
          <p:cNvSpPr/>
          <p:nvPr/>
        </p:nvSpPr>
        <p:spPr>
          <a:xfrm>
            <a:off x="2493645" y="5370830"/>
            <a:ext cx="6245225" cy="682625"/>
          </a:xfrm>
          <a:prstGeom prst="rect">
            <a:avLst/>
          </a:prstGeom>
          <a:noFill/>
          <a:ln w="38100" cap="flat" cmpd="sng">
            <a:solidFill>
              <a:srgbClr val="FF0000"/>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grpSp>
        <p:nvGrpSpPr>
          <p:cNvPr id="7" name="组合 11"/>
          <p:cNvGrpSpPr/>
          <p:nvPr/>
        </p:nvGrpSpPr>
        <p:grpSpPr>
          <a:xfrm>
            <a:off x="4478338" y="1816100"/>
            <a:ext cx="4743450" cy="2682875"/>
            <a:chOff x="0" y="0"/>
            <a:chExt cx="13850" cy="3742"/>
          </a:xfrm>
        </p:grpSpPr>
        <p:sp>
          <p:nvSpPr>
            <p:cNvPr id="50269" name="矩形标注 8"/>
            <p:cNvSpPr/>
            <p:nvPr/>
          </p:nvSpPr>
          <p:spPr>
            <a:xfrm>
              <a:off x="0" y="0"/>
              <a:ext cx="13173" cy="3742"/>
            </a:xfrm>
            <a:prstGeom prst="wedgeRectCallout">
              <a:avLst>
                <a:gd name="adj1" fmla="val -39991"/>
                <a:gd name="adj2" fmla="val 78963"/>
              </a:avLst>
            </a:prstGeom>
            <a:solidFill>
              <a:schemeClr val="bg1"/>
            </a:solidFill>
            <a:ln w="38100" cap="flat" cmpd="sng">
              <a:solidFill>
                <a:srgbClr val="FFFF00"/>
              </a:solidFill>
              <a:prstDash val="solid"/>
              <a:miter/>
              <a:headEnd type="none" w="med" len="med"/>
              <a:tailEnd type="none" w="med" len="med"/>
            </a:ln>
          </p:spPr>
          <p:txBody>
            <a:bodyPr anchor="ctr"/>
            <a:p>
              <a:pPr lvl="0" indent="0" algn="ctr"/>
              <a:endParaRPr lang="zh-CN" altLang="en-US" sz="2100" dirty="0">
                <a:latin typeface="News Gothic MT"/>
                <a:ea typeface="黑体" panose="02010609060101010101" pitchFamily="2" charset="-122"/>
              </a:endParaRPr>
            </a:p>
          </p:txBody>
        </p:sp>
        <p:sp>
          <p:nvSpPr>
            <p:cNvPr id="50270" name="文本框 10"/>
            <p:cNvSpPr txBox="1"/>
            <p:nvPr/>
          </p:nvSpPr>
          <p:spPr>
            <a:xfrm>
              <a:off x="267" y="215"/>
              <a:ext cx="13583" cy="3486"/>
            </a:xfrm>
            <a:prstGeom prst="rect">
              <a:avLst/>
            </a:prstGeom>
            <a:noFill/>
            <a:ln w="9525">
              <a:noFill/>
            </a:ln>
          </p:spPr>
          <p:txBody>
            <a:bodyPr wrap="square" anchor="t">
              <a:spAutoFit/>
            </a:bodyPr>
            <a:p>
              <a:pPr marL="285750" lvl="0" indent="-285750">
                <a:buFont typeface="Wingdings" panose="05000000000000000000" pitchFamily="2" charset="2"/>
                <a:buChar char="Ø"/>
              </a:pPr>
              <a:r>
                <a:rPr lang="en-US" altLang="zh-CN" sz="2000" b="1" dirty="0">
                  <a:latin typeface="Times New Roman" panose="02020603050405020304" pitchFamily="18" charset="0"/>
                  <a:ea typeface="黑体" panose="02010609060101010101" pitchFamily="2" charset="-122"/>
                  <a:sym typeface="宋体" panose="02010600030101010101" pitchFamily="2" charset="-122"/>
                </a:rPr>
                <a:t>There were not significant difference in two groups before intervention</a:t>
              </a:r>
              <a:r>
                <a:rPr lang="zh-CN" altLang="en-US" sz="2000" b="1" dirty="0">
                  <a:latin typeface="Times New Roman" panose="02020603050405020304" pitchFamily="18" charset="0"/>
                  <a:ea typeface="黑体" panose="02010609060101010101" pitchFamily="2" charset="-122"/>
                  <a:sym typeface="Times New Roman" panose="02020603050405020304" pitchFamily="18" charset="0"/>
                </a:rPr>
                <a:t>（</a:t>
              </a:r>
              <a:r>
                <a:rPr lang="zh-CN" altLang="en-US" sz="2000" b="1" i="1" dirty="0">
                  <a:latin typeface="Times New Roman" panose="02020603050405020304" pitchFamily="18" charset="0"/>
                  <a:ea typeface="黑体" panose="02010609060101010101" pitchFamily="2" charset="-122"/>
                  <a:sym typeface="Times New Roman" panose="02020603050405020304" pitchFamily="18" charset="0"/>
                </a:rPr>
                <a:t>P＞</a:t>
              </a:r>
              <a:r>
                <a:rPr lang="zh-CN" altLang="en-US" sz="2000" b="1" dirty="0">
                  <a:latin typeface="Times New Roman" panose="02020603050405020304" pitchFamily="18" charset="0"/>
                  <a:ea typeface="黑体" panose="02010609060101010101" pitchFamily="2" charset="-122"/>
                  <a:sym typeface="Times New Roman" panose="02020603050405020304" pitchFamily="18" charset="0"/>
                </a:rPr>
                <a:t>0.05</a:t>
              </a:r>
              <a:r>
                <a:rPr lang="zh-CN" altLang="en-US" sz="2000" b="1" dirty="0">
                  <a:latin typeface="Times New Roman" panose="02020603050405020304" pitchFamily="18" charset="0"/>
                  <a:ea typeface="黑体" panose="02010609060101010101" pitchFamily="2" charset="-122"/>
                  <a:sym typeface="宋体" panose="02010600030101010101" pitchFamily="2" charset="-122"/>
                </a:rPr>
                <a:t>）</a:t>
              </a:r>
              <a:r>
                <a:rPr lang="en-US" altLang="zh-CN" sz="2000" b="1" dirty="0">
                  <a:latin typeface="Times New Roman" panose="02020603050405020304" pitchFamily="18" charset="0"/>
                  <a:ea typeface="黑体" panose="02010609060101010101" pitchFamily="2" charset="-122"/>
                  <a:sym typeface="宋体" panose="02010600030101010101" pitchFamily="2" charset="-122"/>
                </a:rPr>
                <a:t>.</a:t>
              </a:r>
              <a:endParaRPr lang="en-US" altLang="zh-CN" sz="2000" b="1" dirty="0">
                <a:latin typeface="Times New Roman" panose="02020603050405020304" pitchFamily="18" charset="0"/>
                <a:ea typeface="黑体" panose="02010609060101010101" pitchFamily="2" charset="-122"/>
                <a:sym typeface="宋体" panose="02010600030101010101" pitchFamily="2" charset="-122"/>
              </a:endParaRPr>
            </a:p>
            <a:p>
              <a:pPr marL="285750" lvl="0" indent="-285750">
                <a:buFont typeface="Wingdings" panose="05000000000000000000" pitchFamily="2" charset="2"/>
                <a:buChar char="Ø"/>
              </a:pPr>
              <a:r>
                <a:rPr lang="en-US" altLang="en-US" sz="2000" b="1" dirty="0">
                  <a:latin typeface="Times New Roman" panose="02020603050405020304" pitchFamily="18" charset="0"/>
                  <a:ea typeface="黑体" panose="02010609060101010101" pitchFamily="2" charset="-122"/>
                </a:rPr>
                <a:t>the SPSAT scores were significantly higher in the intervention group than in the control group at the four time-periods(P &lt; 0.05).</a:t>
              </a:r>
              <a:endParaRPr lang="en-US" altLang="en-US" sz="2000" b="1" dirty="0">
                <a:latin typeface="Times New Roman" panose="02020603050405020304" pitchFamily="18" charset="0"/>
                <a:ea typeface="黑体" panose="02010609060101010101" pitchFamily="2" charset="-122"/>
              </a:endParaRPr>
            </a:p>
            <a:p>
              <a:pPr marL="285750" lvl="0" indent="-285750"/>
              <a:endParaRPr lang="zh-CN" altLang="en-US" sz="1800" b="1" dirty="0">
                <a:latin typeface="Times New Roman" panose="02020603050405020304" pitchFamily="18" charset="0"/>
                <a:ea typeface="黑体" panose="02010609060101010101" pitchFamily="2" charset="-122"/>
              </a:endParaRPr>
            </a:p>
          </p:txBody>
        </p:sp>
      </p:grpSp>
      <p:pic>
        <p:nvPicPr>
          <p:cNvPr id="50271" name="图片 1" descr="Fig 3"/>
          <p:cNvPicPr>
            <a:picLocks noChangeAspect="1"/>
          </p:cNvPicPr>
          <p:nvPr/>
        </p:nvPicPr>
        <p:blipFill>
          <a:blip r:embed="rId1"/>
          <a:stretch>
            <a:fillRect/>
          </a:stretch>
        </p:blipFill>
        <p:spPr>
          <a:xfrm>
            <a:off x="15875" y="1816100"/>
            <a:ext cx="4826000" cy="3554413"/>
          </a:xfrm>
          <a:prstGeom prst="rect">
            <a:avLst/>
          </a:prstGeom>
          <a:noFill/>
          <a:ln w="9525">
            <a:noFill/>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266"/>
                                        </p:tgtEl>
                                        <p:attrNameLst>
                                          <p:attrName>style.visibility</p:attrName>
                                        </p:attrNameLst>
                                      </p:cBhvr>
                                      <p:to>
                                        <p:strVal val="visible"/>
                                      </p:to>
                                    </p:set>
                                    <p:animEffect transition="in" filter="blinds(horizontal)">
                                      <p:cBhvr>
                                        <p:cTn id="7" dur="500"/>
                                        <p:tgtEl>
                                          <p:spTgt spid="5026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267"/>
                                        </p:tgtEl>
                                        <p:attrNameLst>
                                          <p:attrName>style.visibility</p:attrName>
                                        </p:attrNameLst>
                                      </p:cBhvr>
                                      <p:to>
                                        <p:strVal val="visible"/>
                                      </p:to>
                                    </p:set>
                                    <p:animEffect transition="in" filter="blinds(horizontal)">
                                      <p:cBhvr>
                                        <p:cTn id="12" dur="500"/>
                                        <p:tgtEl>
                                          <p:spTgt spid="50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66" grpId="0" animBg="1"/>
      <p:bldP spid="5026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1" name="AutoShape 132"/>
          <p:cNvSpPr/>
          <p:nvPr/>
        </p:nvSpPr>
        <p:spPr>
          <a:xfrm>
            <a:off x="1135063" y="1558925"/>
            <a:ext cx="7548562" cy="1485900"/>
          </a:xfrm>
          <a:prstGeom prst="flowChartAlternateProcess">
            <a:avLst/>
          </a:prstGeom>
          <a:solidFill>
            <a:schemeClr val="bg1"/>
          </a:solidFill>
          <a:ln w="25400" cap="flat" cmpd="sng">
            <a:solidFill>
              <a:srgbClr val="FFCC00"/>
            </a:solidFill>
            <a:prstDash val="solid"/>
            <a:miter/>
            <a:headEnd type="none" w="med" len="med"/>
            <a:tailEnd type="none" w="med" len="med"/>
          </a:ln>
        </p:spPr>
        <p:txBody>
          <a:bodyPr anchor="ctr"/>
          <a:p>
            <a:pPr lvl="0" indent="0">
              <a:lnSpc>
                <a:spcPct val="150000"/>
              </a:lnSpc>
            </a:pPr>
            <a:r>
              <a:rPr lang="en-US" altLang="zh-CN" b="1" dirty="0">
                <a:latin typeface="Times New Roman" panose="02020603050405020304" pitchFamily="18" charset="0"/>
                <a:ea typeface="黑体" panose="02010609060101010101" pitchFamily="2" charset="-122"/>
              </a:rPr>
              <a:t>T</a:t>
            </a:r>
            <a:r>
              <a:rPr lang="zh-CN" altLang="en-US" b="1" dirty="0">
                <a:latin typeface="Times New Roman" panose="02020603050405020304" pitchFamily="18" charset="0"/>
                <a:ea typeface="黑体" panose="02010609060101010101" pitchFamily="2" charset="-122"/>
              </a:rPr>
              <a:t>here were significant differences at the various stages of assessment</a:t>
            </a:r>
            <a:r>
              <a:rPr lang="en-US" altLang="zh-CN" b="1" dirty="0">
                <a:latin typeface="Times New Roman" panose="02020603050405020304" pitchFamily="18" charset="0"/>
                <a:ea typeface="黑体" panose="02010609060101010101" pitchFamily="2" charset="-122"/>
              </a:rPr>
              <a:t>.</a:t>
            </a:r>
            <a:endParaRPr lang="en-US" altLang="zh-CN" b="1" dirty="0">
              <a:latin typeface="Times New Roman" panose="02020603050405020304" pitchFamily="18" charset="0"/>
              <a:ea typeface="黑体" panose="02010609060101010101" pitchFamily="2" charset="-122"/>
            </a:endParaRPr>
          </a:p>
        </p:txBody>
      </p:sp>
      <p:sp>
        <p:nvSpPr>
          <p:cNvPr id="51202" name="AutoShape 132"/>
          <p:cNvSpPr/>
          <p:nvPr/>
        </p:nvSpPr>
        <p:spPr>
          <a:xfrm>
            <a:off x="1135063" y="3313113"/>
            <a:ext cx="7548562" cy="1485900"/>
          </a:xfrm>
          <a:prstGeom prst="flowChartAlternateProcess">
            <a:avLst/>
          </a:prstGeom>
          <a:solidFill>
            <a:schemeClr val="bg1"/>
          </a:solidFill>
          <a:ln w="25400" cap="flat" cmpd="sng">
            <a:solidFill>
              <a:srgbClr val="FFCC00"/>
            </a:solidFill>
            <a:prstDash val="solid"/>
            <a:miter/>
            <a:headEnd type="none" w="med" len="med"/>
            <a:tailEnd type="none" w="med" len="med"/>
          </a:ln>
        </p:spPr>
        <p:txBody>
          <a:bodyPr anchor="ctr"/>
          <a:p>
            <a:pPr lvl="0" indent="0">
              <a:lnSpc>
                <a:spcPct val="150000"/>
              </a:lnSpc>
            </a:pPr>
            <a:r>
              <a:rPr lang="en-US" altLang="zh-CN" b="1" dirty="0">
                <a:latin typeface="Times New Roman" panose="02020603050405020304" pitchFamily="18" charset="0"/>
                <a:ea typeface="黑体" panose="02010609060101010101" pitchFamily="2" charset="-122"/>
                <a:sym typeface="宋体" panose="02010600030101010101" pitchFamily="2" charset="-122"/>
              </a:rPr>
              <a:t>T</a:t>
            </a:r>
            <a:r>
              <a:rPr lang="zh-CN" altLang="en-US" b="1" dirty="0">
                <a:latin typeface="Times New Roman" panose="02020603050405020304" pitchFamily="18" charset="0"/>
                <a:ea typeface="黑体" panose="02010609060101010101" pitchFamily="2" charset="-122"/>
                <a:sym typeface="宋体" panose="02010600030101010101" pitchFamily="2" charset="-122"/>
              </a:rPr>
              <a:t>he  SPDBI，</a:t>
            </a:r>
            <a:r>
              <a:rPr lang="en-US" altLang="zh-CN" b="1" dirty="0">
                <a:latin typeface="Times New Roman" panose="02020603050405020304" pitchFamily="18" charset="0"/>
                <a:ea typeface="黑体" panose="02010609060101010101" pitchFamily="2" charset="-122"/>
                <a:sym typeface="宋体" panose="02010600030101010101" pitchFamily="2" charset="-122"/>
              </a:rPr>
              <a:t>PSSCT and SPSAT </a:t>
            </a:r>
            <a:r>
              <a:rPr lang="zh-CN" altLang="en-US" b="1" dirty="0">
                <a:latin typeface="Times New Roman" panose="02020603050405020304" pitchFamily="18" charset="0"/>
                <a:ea typeface="黑体" panose="02010609060101010101" pitchFamily="2" charset="-122"/>
                <a:sym typeface="宋体" panose="02010600030101010101" pitchFamily="2" charset="-122"/>
              </a:rPr>
              <a:t>scores were significantly different between the groups</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p:txBody>
      </p:sp>
      <p:sp>
        <p:nvSpPr>
          <p:cNvPr id="51203" name="AutoShape 132"/>
          <p:cNvSpPr/>
          <p:nvPr/>
        </p:nvSpPr>
        <p:spPr>
          <a:xfrm>
            <a:off x="1135063" y="5126038"/>
            <a:ext cx="7548562" cy="1485900"/>
          </a:xfrm>
          <a:prstGeom prst="flowChartAlternateProcess">
            <a:avLst/>
          </a:prstGeom>
          <a:solidFill>
            <a:schemeClr val="bg1"/>
          </a:solidFill>
          <a:ln w="25400" cap="flat" cmpd="sng">
            <a:solidFill>
              <a:srgbClr val="FFCC00"/>
            </a:solidFill>
            <a:prstDash val="solid"/>
            <a:miter/>
            <a:headEnd type="none" w="med" len="med"/>
            <a:tailEnd type="none" w="med" len="med"/>
          </a:ln>
        </p:spPr>
        <p:txBody>
          <a:bodyPr anchor="ctr"/>
          <a:p>
            <a:pPr lvl="0" indent="0">
              <a:lnSpc>
                <a:spcPct val="150000"/>
              </a:lnSpc>
            </a:pPr>
            <a:r>
              <a:rPr lang="zh-CN" altLang="en-US" b="1" dirty="0">
                <a:latin typeface="Times New Roman" panose="02020603050405020304" pitchFamily="18" charset="0"/>
                <a:ea typeface="黑体" panose="02010609060101010101" pitchFamily="2" charset="-122"/>
              </a:rPr>
              <a:t>The interaction between time and intervention method was significant</a:t>
            </a:r>
            <a:r>
              <a:rPr lang="en-US" altLang="zh-CN" b="1" dirty="0">
                <a:latin typeface="Times New Roman" panose="02020603050405020304" pitchFamily="18" charset="0"/>
                <a:ea typeface="黑体" panose="02010609060101010101" pitchFamily="2" charset="-122"/>
              </a:rPr>
              <a:t>.</a:t>
            </a:r>
            <a:endParaRPr lang="en-US" altLang="zh-CN" b="1" dirty="0">
              <a:latin typeface="Times New Roman" panose="02020603050405020304" pitchFamily="18" charset="0"/>
              <a:ea typeface="黑体" panose="02010609060101010101" pitchFamily="2" charset="-122"/>
            </a:endParaRPr>
          </a:p>
        </p:txBody>
      </p:sp>
      <p:sp>
        <p:nvSpPr>
          <p:cNvPr id="51204" name="文本框 6"/>
          <p:cNvSpPr txBox="1"/>
          <p:nvPr/>
        </p:nvSpPr>
        <p:spPr>
          <a:xfrm flipH="1">
            <a:off x="1422400" y="344488"/>
            <a:ext cx="4284663" cy="579120"/>
          </a:xfrm>
          <a:prstGeom prst="rect">
            <a:avLst/>
          </a:prstGeom>
          <a:noFill/>
          <a:ln w="9525">
            <a:noFill/>
          </a:ln>
        </p:spPr>
        <p:txBody>
          <a:bodyPr anchor="t">
            <a:spAutoFit/>
          </a:bodyPr>
          <a:p>
            <a:pPr lvl="0" indent="0"/>
            <a:r>
              <a:rPr lang="en-US" altLang="zh-CN" sz="3200" b="1" dirty="0">
                <a:latin typeface="Times New Roman" panose="02020603050405020304" pitchFamily="18" charset="0"/>
                <a:sym typeface="+mn-ea"/>
              </a:rPr>
              <a:t>Results</a:t>
            </a:r>
            <a:endParaRPr lang="en-US" altLang="zh-CN" sz="3200" b="1" dirty="0">
              <a:latin typeface="Times New Roman" panose="02020603050405020304" pitchFamily="18" charset="0"/>
              <a:ea typeface="黑体" panose="0201060906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2225" name="圆角矩形 7"/>
          <p:cNvPicPr>
            <a:picLocks noGrp="1" noChangeAspect="1"/>
          </p:cNvPicPr>
          <p:nvPr/>
        </p:nvPicPr>
        <p:blipFill>
          <a:blip r:embed="rId1"/>
          <a:stretch>
            <a:fillRect/>
          </a:stretch>
        </p:blipFill>
        <p:spPr>
          <a:xfrm>
            <a:off x="346075" y="1314450"/>
            <a:ext cx="9034463" cy="5676900"/>
          </a:xfrm>
          <a:prstGeom prst="rect">
            <a:avLst/>
          </a:prstGeom>
          <a:noFill/>
          <a:ln w="9525">
            <a:noFill/>
          </a:ln>
        </p:spPr>
      </p:pic>
      <p:sp>
        <p:nvSpPr>
          <p:cNvPr id="52226" name="文本框 13"/>
          <p:cNvSpPr txBox="1"/>
          <p:nvPr/>
        </p:nvSpPr>
        <p:spPr>
          <a:xfrm>
            <a:off x="646113" y="1781175"/>
            <a:ext cx="8135937" cy="3931920"/>
          </a:xfrm>
          <a:prstGeom prst="rect">
            <a:avLst/>
          </a:prstGeom>
          <a:noFill/>
          <a:ln w="9525">
            <a:noFill/>
          </a:ln>
        </p:spPr>
        <p:txBody>
          <a:bodyPr wrap="square" anchor="t">
            <a:spAutoFit/>
          </a:bodyPr>
          <a:p>
            <a:pPr lvl="0" indent="0">
              <a:lnSpc>
                <a:spcPct val="150000"/>
              </a:lnSpc>
              <a:buClr>
                <a:schemeClr val="accent1"/>
              </a:buClr>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sym typeface="宋体" panose="02010600030101010101" pitchFamily="2" charset="-122"/>
              </a:rPr>
              <a:t>Comprehensive health education  </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buClr>
                <a:schemeClr val="accent1"/>
              </a:buClr>
              <a:buFont typeface="Wingdings" panose="05000000000000000000" pitchFamily="2" charset="2"/>
              <a:buNone/>
            </a:pPr>
            <a:r>
              <a:rPr lang="zh-CN" altLang="en-US" b="1" dirty="0">
                <a:latin typeface="Times New Roman" panose="02020603050405020304" pitchFamily="18" charset="0"/>
                <a:ea typeface="黑体" panose="02010609060101010101" pitchFamily="2" charset="-122"/>
                <a:sym typeface="宋体" panose="02010600030101010101" pitchFamily="2" charset="-122"/>
              </a:rPr>
              <a:t>   decreases pre-hospital delay  behavioral intention</a:t>
            </a:r>
            <a:r>
              <a:rPr lang="en-US" altLang="zh-CN" b="1" dirty="0">
                <a:latin typeface="Times New Roman" panose="02020603050405020304" pitchFamily="18" charset="0"/>
                <a:ea typeface="黑体" panose="02010609060101010101" pitchFamily="2" charset="-122"/>
                <a:sym typeface="宋体" panose="02010600030101010101" pitchFamily="2" charset="-122"/>
              </a:rPr>
              <a:t>.</a:t>
            </a:r>
            <a:endParaRPr lang="en-US" altLang="zh-CN" b="1" dirty="0">
              <a:latin typeface="Times New Roman" panose="02020603050405020304" pitchFamily="18" charset="0"/>
              <a:ea typeface="黑体" panose="02010609060101010101" pitchFamily="2" charset="-122"/>
              <a:sym typeface="宋体" panose="02010600030101010101" pitchFamily="2" charset="-122"/>
            </a:endParaRPr>
          </a:p>
          <a:p>
            <a:pPr lvl="0" indent="0">
              <a:lnSpc>
                <a:spcPct val="150000"/>
              </a:lnSpc>
              <a:buClr>
                <a:schemeClr val="accent1"/>
              </a:buClr>
              <a:buFont typeface="Wingdings" panose="05000000000000000000" pitchFamily="2" charset="2"/>
              <a:buChar char="Ø"/>
            </a:pPr>
            <a:r>
              <a:rPr lang="en-US" altLang="zh-CN" b="1" dirty="0">
                <a:latin typeface="Times New Roman" panose="02020603050405020304" pitchFamily="18" charset="0"/>
                <a:ea typeface="黑体" panose="02010609060101010101" pitchFamily="2" charset="-122"/>
              </a:rPr>
              <a:t>Results</a:t>
            </a:r>
            <a:r>
              <a:rPr lang="zh-CN" altLang="en-US" b="1" dirty="0">
                <a:latin typeface="Times New Roman" panose="02020603050405020304" pitchFamily="18" charset="0"/>
                <a:ea typeface="黑体" panose="02010609060101010101" pitchFamily="2" charset="-122"/>
              </a:rPr>
              <a:t> showed that at each point time after intervention, the SPDBI scores were  significantly lower than in the control group, suggesting that comprehensive education can reduce delay behavior.</a:t>
            </a:r>
            <a:endParaRPr lang="zh-CN" altLang="en-US" b="1" dirty="0">
              <a:latin typeface="Times New Roman" panose="02020603050405020304" pitchFamily="18" charset="0"/>
              <a:ea typeface="黑体" panose="02010609060101010101" pitchFamily="2" charset="-122"/>
            </a:endParaRPr>
          </a:p>
        </p:txBody>
      </p:sp>
      <p:sp>
        <p:nvSpPr>
          <p:cNvPr id="52227" name="Text Box 4"/>
          <p:cNvSpPr txBox="1"/>
          <p:nvPr/>
        </p:nvSpPr>
        <p:spPr>
          <a:xfrm>
            <a:off x="1230313" y="360363"/>
            <a:ext cx="2206625" cy="1006475"/>
          </a:xfrm>
          <a:prstGeom prst="rect">
            <a:avLst/>
          </a:prstGeom>
          <a:noFill/>
          <a:ln w="9525">
            <a:noFill/>
          </a:ln>
        </p:spPr>
        <p:txBody>
          <a:bodyPr anchor="t">
            <a:spAutoFit/>
          </a:bodyPr>
          <a:p>
            <a:pPr lvl="0" indent="0"/>
            <a:r>
              <a:rPr lang="en-US" altLang="zh-CN" sz="3200" b="1" dirty="0">
                <a:latin typeface="Times New Roman" panose="02020603050405020304" pitchFamily="18" charset="0"/>
                <a:ea typeface="黑体" panose="02010609060101010101" pitchFamily="2" charset="-122"/>
              </a:rPr>
              <a:t>Discussion</a:t>
            </a:r>
            <a:endParaRPr lang="en-US" altLang="zh-CN" sz="3200" b="1" dirty="0">
              <a:latin typeface="Times New Roman" panose="02020603050405020304" pitchFamily="18" charset="0"/>
              <a:ea typeface="黑体" panose="02010609060101010101" pitchFamily="2" charset="-122"/>
            </a:endParaRPr>
          </a:p>
          <a:p>
            <a:pPr lvl="0" indent="0"/>
            <a:endParaRPr lang="zh-CN" altLang="en-US" dirty="0">
              <a:latin typeface="News Gothic MT"/>
              <a:ea typeface="黑体" panose="0201060906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3249" name="圆角矩形 7"/>
          <p:cNvPicPr>
            <a:picLocks noGrp="1" noChangeAspect="1"/>
          </p:cNvPicPr>
          <p:nvPr/>
        </p:nvPicPr>
        <p:blipFill>
          <a:blip r:embed="rId1"/>
          <a:stretch>
            <a:fillRect/>
          </a:stretch>
        </p:blipFill>
        <p:spPr>
          <a:xfrm>
            <a:off x="300038" y="1042988"/>
            <a:ext cx="9151937" cy="5743575"/>
          </a:xfrm>
          <a:prstGeom prst="rect">
            <a:avLst/>
          </a:prstGeom>
          <a:noFill/>
          <a:ln w="9525">
            <a:noFill/>
          </a:ln>
        </p:spPr>
      </p:pic>
      <p:sp>
        <p:nvSpPr>
          <p:cNvPr id="5" name="圆角矩形 12"/>
          <p:cNvSpPr/>
          <p:nvPr/>
        </p:nvSpPr>
        <p:spPr>
          <a:xfrm>
            <a:off x="598488" y="1284288"/>
            <a:ext cx="8088312" cy="5164137"/>
          </a:xfrm>
          <a:prstGeom prst="roundRect">
            <a:avLst>
              <a:gd name="adj" fmla="val 16667"/>
            </a:avLst>
          </a:prstGeom>
          <a:noFill/>
          <a:ln w="12700" cap="flat" cmpd="sng">
            <a:solidFill>
              <a:srgbClr val="FC1515"/>
            </a:solidFill>
            <a:prstDash val="dash"/>
            <a:bevel/>
            <a:headEnd type="none" w="med" len="med"/>
            <a:tailEnd type="none" w="med" len="med"/>
          </a:ln>
        </p:spPr>
        <p:txBody>
          <a:bodyPr anchor="ctr"/>
          <a:p>
            <a:pPr lvl="0" indent="0" algn="ctr">
              <a:buClr>
                <a:srgbClr val="92D050"/>
              </a:buClr>
              <a:buFont typeface="Wingdings" panose="05000000000000000000" pitchFamily="2" charset="2"/>
              <a:buNone/>
            </a:pPr>
            <a:endParaRPr lang="zh-CN" altLang="en-US" sz="2100" dirty="0">
              <a:latin typeface="News Gothic MT"/>
              <a:ea typeface="黑体" panose="02010609060101010101" pitchFamily="2" charset="-122"/>
            </a:endParaRPr>
          </a:p>
          <a:p>
            <a:pPr lvl="0" indent="0">
              <a:buClr>
                <a:srgbClr val="92D050"/>
              </a:buClr>
              <a:buFont typeface="Wingdings" panose="05000000000000000000" pitchFamily="2" charset="2"/>
              <a:buChar char="Ø"/>
            </a:pPr>
            <a:r>
              <a:rPr lang="en-US" altLang="zh-CN" b="1" dirty="0">
                <a:latin typeface="Times New Roman" panose="02020603050405020304" pitchFamily="18" charset="0"/>
                <a:ea typeface="黑体" panose="02010609060101010101" pitchFamily="2" charset="-122"/>
              </a:rPr>
              <a:t>Our program pay attention to changing the pre-hospital delay behaviors.</a:t>
            </a:r>
            <a:endParaRPr lang="en-US" altLang="zh-CN" b="1" dirty="0">
              <a:latin typeface="Times New Roman" panose="02020603050405020304" pitchFamily="18" charset="0"/>
              <a:ea typeface="黑体" panose="02010609060101010101" pitchFamily="2" charset="-122"/>
            </a:endParaRPr>
          </a:p>
          <a:p>
            <a:pPr lvl="0" indent="0">
              <a:buClr>
                <a:srgbClr val="92D050"/>
              </a:buClr>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rPr>
              <a:t>We enrolled high-risk population and their caregivers, as they usually demand more knowledge.</a:t>
            </a:r>
            <a:endParaRPr lang="zh-CN" altLang="en-US" b="1" dirty="0">
              <a:latin typeface="Times New Roman" panose="02020603050405020304" pitchFamily="18" charset="0"/>
              <a:ea typeface="黑体" panose="02010609060101010101" pitchFamily="2" charset="-122"/>
            </a:endParaRPr>
          </a:p>
          <a:p>
            <a:pPr lvl="0" indent="0">
              <a:buClr>
                <a:srgbClr val="92D050"/>
              </a:buClr>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rPr>
              <a:t>We also delivered health education lectures, provided manuals, and incorporated more interactive activities such as videos and simulations to make participants understand the importance of prompt action in the event of stroke.</a:t>
            </a:r>
            <a:endParaRPr lang="zh-CN" altLang="en-US" b="1" dirty="0">
              <a:latin typeface="Times New Roman" panose="02020603050405020304" pitchFamily="18" charset="0"/>
              <a:ea typeface="黑体" panose="02010609060101010101" pitchFamily="2" charset="-122"/>
            </a:endParaRPr>
          </a:p>
        </p:txBody>
      </p:sp>
      <p:sp>
        <p:nvSpPr>
          <p:cNvPr id="52227" name="Text Box 4"/>
          <p:cNvSpPr txBox="1"/>
          <p:nvPr/>
        </p:nvSpPr>
        <p:spPr>
          <a:xfrm>
            <a:off x="1230313" y="360363"/>
            <a:ext cx="2206625" cy="1006475"/>
          </a:xfrm>
          <a:prstGeom prst="rect">
            <a:avLst/>
          </a:prstGeom>
          <a:noFill/>
          <a:ln w="9525">
            <a:noFill/>
          </a:ln>
        </p:spPr>
        <p:txBody>
          <a:bodyPr anchor="t">
            <a:spAutoFit/>
          </a:bodyPr>
          <a:p>
            <a:pPr lvl="0" indent="0"/>
            <a:r>
              <a:rPr lang="en-US" altLang="zh-CN" sz="3200" b="1" dirty="0">
                <a:latin typeface="Times New Roman" panose="02020603050405020304" pitchFamily="18" charset="0"/>
                <a:ea typeface="黑体" panose="02010609060101010101" pitchFamily="2" charset="-122"/>
              </a:rPr>
              <a:t>Discussion</a:t>
            </a:r>
            <a:endParaRPr lang="en-US" altLang="zh-CN" sz="3200" b="1" dirty="0">
              <a:latin typeface="Times New Roman" panose="02020603050405020304" pitchFamily="18" charset="0"/>
              <a:ea typeface="黑体" panose="02010609060101010101" pitchFamily="2" charset="-122"/>
            </a:endParaRPr>
          </a:p>
          <a:p>
            <a:pPr lvl="0" indent="0"/>
            <a:endParaRPr lang="zh-CN" altLang="en-US" dirty="0">
              <a:latin typeface="News Gothic MT"/>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273" name="圆角矩形 7"/>
          <p:cNvPicPr>
            <a:picLocks noGrp="1" noChangeAspect="1"/>
          </p:cNvPicPr>
          <p:nvPr/>
        </p:nvPicPr>
        <p:blipFill>
          <a:blip r:embed="rId1"/>
          <a:stretch>
            <a:fillRect/>
          </a:stretch>
        </p:blipFill>
        <p:spPr>
          <a:xfrm>
            <a:off x="41275" y="1182688"/>
            <a:ext cx="9512300" cy="5675312"/>
          </a:xfrm>
          <a:prstGeom prst="rect">
            <a:avLst/>
          </a:prstGeom>
          <a:noFill/>
          <a:ln w="9525">
            <a:noFill/>
          </a:ln>
        </p:spPr>
      </p:pic>
      <p:sp>
        <p:nvSpPr>
          <p:cNvPr id="54274" name="矩形 5"/>
          <p:cNvSpPr/>
          <p:nvPr/>
        </p:nvSpPr>
        <p:spPr>
          <a:xfrm>
            <a:off x="1344613" y="236538"/>
            <a:ext cx="2012950" cy="579437"/>
          </a:xfrm>
          <a:prstGeom prst="rect">
            <a:avLst/>
          </a:prstGeom>
          <a:noFill/>
          <a:ln w="9525">
            <a:noFill/>
          </a:ln>
        </p:spPr>
        <p:txBody>
          <a:bodyPr wrap="none" anchor="t">
            <a:spAutoFit/>
          </a:bodyPr>
          <a:p>
            <a:pPr lvl="0" indent="0"/>
            <a:r>
              <a:rPr lang="en-US" altLang="zh-CN" sz="3200" b="1" dirty="0">
                <a:latin typeface="Times New Roman" panose="02020603050405020304" pitchFamily="18" charset="0"/>
                <a:ea typeface="黑体" panose="02010609060101010101" pitchFamily="2" charset="-122"/>
              </a:rPr>
              <a:t>Discussion</a:t>
            </a:r>
            <a:endParaRPr lang="en-US" altLang="zh-CN" sz="3200" b="1" dirty="0">
              <a:latin typeface="Times New Roman" panose="02020603050405020304" pitchFamily="18" charset="0"/>
              <a:ea typeface="黑体" panose="02010609060101010101" pitchFamily="2" charset="-122"/>
            </a:endParaRPr>
          </a:p>
        </p:txBody>
      </p:sp>
      <p:sp>
        <p:nvSpPr>
          <p:cNvPr id="54275" name="文本框 13"/>
          <p:cNvSpPr txBox="1"/>
          <p:nvPr/>
        </p:nvSpPr>
        <p:spPr>
          <a:xfrm>
            <a:off x="284163" y="1643063"/>
            <a:ext cx="8559800" cy="4785360"/>
          </a:xfrm>
          <a:prstGeom prst="rect">
            <a:avLst/>
          </a:prstGeom>
          <a:noFill/>
          <a:ln w="9525">
            <a:noFill/>
          </a:ln>
        </p:spPr>
        <p:txBody>
          <a:bodyPr anchor="t">
            <a:spAutoFit/>
          </a:bodyPr>
          <a:p>
            <a:pPr marL="457200" lvl="0" indent="-457200">
              <a:buClr>
                <a:schemeClr val="accent1"/>
              </a:buClr>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sym typeface="宋体" panose="02010600030101010101" pitchFamily="2" charset="-122"/>
              </a:rPr>
              <a:t> Comprehensive health education enhanced knowledge of how to respond to stroke symptoms and stroke premonitory symptoms</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a:p>
            <a:pPr marL="457200" lvl="0" indent="-457200">
              <a:buClr>
                <a:schemeClr val="accent1"/>
              </a:buClr>
              <a:buFont typeface="Wingdings" panose="05000000000000000000" pitchFamily="2" charset="2"/>
              <a:buChar char="Ø"/>
            </a:pPr>
            <a:r>
              <a:rPr lang="en-US" altLang="zh-CN" b="1" dirty="0">
                <a:latin typeface="Times New Roman" panose="02020603050405020304" pitchFamily="18" charset="0"/>
                <a:ea typeface="黑体" panose="02010609060101010101" pitchFamily="2" charset="-122"/>
                <a:sym typeface="宋体" panose="02010600030101010101" pitchFamily="2" charset="-122"/>
              </a:rPr>
              <a:t>W</a:t>
            </a:r>
            <a:r>
              <a:rPr lang="zh-CN" altLang="en-US" b="1" dirty="0">
                <a:latin typeface="Times New Roman" panose="02020603050405020304" pitchFamily="18" charset="0"/>
                <a:ea typeface="黑体" panose="02010609060101010101" pitchFamily="2" charset="-122"/>
                <a:sym typeface="宋体" panose="02010600030101010101" pitchFamily="2" charset="-122"/>
              </a:rPr>
              <a:t>e not only educated participants to recognize early symptoms, but also in how to deal with specific symptoms of acute stroke. </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a:p>
            <a:pPr marL="457200" lvl="0" indent="-457200">
              <a:buClr>
                <a:schemeClr val="accent1"/>
              </a:buClr>
              <a:buFont typeface="Wingdings" panose="05000000000000000000" pitchFamily="2" charset="2"/>
              <a:buChar char="Ø"/>
            </a:pPr>
            <a:r>
              <a:rPr lang="zh-CN" altLang="en-US" b="1" dirty="0">
                <a:latin typeface="Times New Roman" panose="02020603050405020304" pitchFamily="18" charset="0"/>
                <a:ea typeface="黑体" panose="02010609060101010101" pitchFamily="2" charset="-122"/>
                <a:sym typeface="宋体" panose="02010600030101010101" pitchFamily="2" charset="-122"/>
              </a:rPr>
              <a:t>The results showed that the relationship between time and intervention method was significant, and that the PSSCT </a:t>
            </a:r>
            <a:r>
              <a:rPr lang="en-US" altLang="zh-CN" b="1" dirty="0">
                <a:latin typeface="Times New Roman" panose="02020603050405020304" pitchFamily="18" charset="0"/>
                <a:ea typeface="黑体" panose="02010609060101010101" pitchFamily="2" charset="-122"/>
                <a:sym typeface="宋体" panose="02010600030101010101" pitchFamily="2" charset="-122"/>
              </a:rPr>
              <a:t>,</a:t>
            </a:r>
            <a:r>
              <a:rPr lang="en-US" altLang="zh-CN" b="1" dirty="0">
                <a:latin typeface="Times New Roman" panose="02020603050405020304" pitchFamily="18" charset="0"/>
                <a:sym typeface="宋体" panose="02010600030101010101" pitchFamily="2" charset="-122"/>
              </a:rPr>
              <a:t>SPSAT </a:t>
            </a:r>
            <a:r>
              <a:rPr lang="zh-CN" altLang="en-US" b="1" dirty="0">
                <a:latin typeface="Times New Roman" panose="02020603050405020304" pitchFamily="18" charset="0"/>
                <a:ea typeface="黑体" panose="02010609060101010101" pitchFamily="2" charset="-122"/>
                <a:sym typeface="宋体" panose="02010600030101010101" pitchFamily="2" charset="-122"/>
              </a:rPr>
              <a:t>scores of participants were significantly higher in the intervention group than in the control group.</a:t>
            </a:r>
            <a:endParaRPr lang="zh-CN" altLang="en-US" b="1" dirty="0">
              <a:latin typeface="Times New Roman" panose="02020603050405020304" pitchFamily="18" charset="0"/>
              <a:ea typeface="黑体" panose="02010609060101010101" pitchFamily="2" charset="-122"/>
              <a:sym typeface="宋体" panose="02010600030101010101"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文本框 6"/>
          <p:cNvSpPr txBox="1"/>
          <p:nvPr/>
        </p:nvSpPr>
        <p:spPr>
          <a:xfrm flipH="1">
            <a:off x="-767715" y="217805"/>
            <a:ext cx="5058410" cy="579120"/>
          </a:xfrm>
          <a:prstGeom prst="rect">
            <a:avLst/>
          </a:prstGeom>
          <a:noFill/>
          <a:ln w="9525">
            <a:noFill/>
          </a:ln>
        </p:spPr>
        <p:txBody>
          <a:bodyPr wrap="square" anchor="t">
            <a:spAutoFit/>
          </a:bodyPr>
          <a:p>
            <a:pPr lvl="0" indent="0"/>
            <a:r>
              <a:rPr lang="zh-CN" altLang="en-US" sz="3200" b="1" dirty="0">
                <a:latin typeface="汉仪综艺体简" pitchFamily="1" charset="-122"/>
                <a:ea typeface="汉仪综艺体简" pitchFamily="1" charset="-122"/>
              </a:rPr>
              <a:t>            </a:t>
            </a:r>
            <a:r>
              <a:rPr lang="en-US" altLang="zh-CN" sz="3200" b="1" dirty="0">
                <a:latin typeface="Times New Roman" panose="02020603050405020304" pitchFamily="18" charset="0"/>
                <a:ea typeface="汉仪综艺体简" pitchFamily="1" charset="-122"/>
              </a:rPr>
              <a:t>Conclusions</a:t>
            </a:r>
            <a:r>
              <a:rPr lang="zh-CN" altLang="en-US" sz="3200" b="1" dirty="0">
                <a:latin typeface="汉仪综艺体简" pitchFamily="1" charset="-122"/>
                <a:ea typeface="汉仪综艺体简" pitchFamily="1" charset="-122"/>
              </a:rPr>
              <a:t> </a:t>
            </a:r>
            <a:r>
              <a:rPr lang="zh-CN" altLang="en-US" sz="2700" b="1" dirty="0">
                <a:latin typeface="汉仪综艺体简" pitchFamily="1" charset="-122"/>
                <a:ea typeface="汉仪综艺体简" pitchFamily="1" charset="-122"/>
              </a:rPr>
              <a:t>                 </a:t>
            </a:r>
            <a:endParaRPr lang="en-US" altLang="zh-CN" sz="2700" b="1" dirty="0">
              <a:latin typeface="Times New Roman" panose="02020603050405020304" pitchFamily="18" charset="0"/>
              <a:ea typeface="汉仪综艺体简" pitchFamily="1" charset="-122"/>
            </a:endParaRPr>
          </a:p>
        </p:txBody>
      </p:sp>
      <p:pic>
        <p:nvPicPr>
          <p:cNvPr id="55298" name="圆角矩形 7"/>
          <p:cNvPicPr>
            <a:picLocks noGrp="1" noChangeAspect="1"/>
          </p:cNvPicPr>
          <p:nvPr/>
        </p:nvPicPr>
        <p:blipFill>
          <a:blip r:embed="rId1"/>
          <a:stretch>
            <a:fillRect/>
          </a:stretch>
        </p:blipFill>
        <p:spPr>
          <a:xfrm>
            <a:off x="246063" y="1520825"/>
            <a:ext cx="9102725" cy="5186363"/>
          </a:xfrm>
          <a:prstGeom prst="rect">
            <a:avLst/>
          </a:prstGeom>
          <a:noFill/>
          <a:ln w="9525">
            <a:noFill/>
          </a:ln>
        </p:spPr>
      </p:pic>
      <p:sp>
        <p:nvSpPr>
          <p:cNvPr id="55299" name="文本框 37"/>
          <p:cNvSpPr txBox="1"/>
          <p:nvPr/>
        </p:nvSpPr>
        <p:spPr>
          <a:xfrm>
            <a:off x="808038" y="1639888"/>
            <a:ext cx="7977187" cy="4572000"/>
          </a:xfrm>
          <a:prstGeom prst="rect">
            <a:avLst/>
          </a:prstGeom>
          <a:noFill/>
          <a:ln w="9525">
            <a:noFill/>
          </a:ln>
        </p:spPr>
        <p:txBody>
          <a:bodyPr anchor="t">
            <a:spAutoFit/>
          </a:bodyPr>
          <a:p>
            <a:pPr lvl="0" indent="0">
              <a:lnSpc>
                <a:spcPct val="150000"/>
              </a:lnSpc>
            </a:pPr>
            <a:r>
              <a:rPr lang="zh-CN" altLang="en-US" b="1" dirty="0">
                <a:latin typeface="Times New Roman" panose="02020603050405020304" pitchFamily="18" charset="0"/>
                <a:ea typeface="黑体" panose="02010609060101010101" pitchFamily="2" charset="-122"/>
                <a:sym typeface="宋体" panose="02010600030101010101" pitchFamily="2" charset="-122"/>
              </a:rPr>
              <a:t>Comprehensive health education appears effective not only in increasing the knowledge of coping with stroke symptoms and raising the alarm of premonitory stroke symptoms, but also in decreasing pre-hospital delay behaviors and thus reducing time delays in attending hospital after the symptoms of acute stroke are recognized.</a:t>
            </a:r>
            <a:endParaRPr lang="zh-CN" altLang="en-US" b="1" dirty="0">
              <a:latin typeface="Times New Roman" panose="02020603050405020304" pitchFamily="18" charset="0"/>
              <a:ea typeface="黑体" panose="0201060906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Text Box 16"/>
          <p:cNvSpPr txBox="1"/>
          <p:nvPr/>
        </p:nvSpPr>
        <p:spPr>
          <a:xfrm>
            <a:off x="1570038" y="123825"/>
            <a:ext cx="2022475" cy="944563"/>
          </a:xfrm>
          <a:prstGeom prst="rect">
            <a:avLst/>
          </a:prstGeom>
          <a:noFill/>
          <a:ln w="9525">
            <a:noFill/>
          </a:ln>
        </p:spPr>
        <p:txBody>
          <a:bodyPr wrap="none" anchor="t">
            <a:spAutoFit/>
          </a:bodyPr>
          <a:p>
            <a:pPr lvl="0" indent="0"/>
            <a:r>
              <a:rPr lang="zh-CN" altLang="en-US" b="1" dirty="0">
                <a:latin typeface="汉仪综艺体简" pitchFamily="1" charset="-122"/>
                <a:ea typeface="汉仪综艺体简" pitchFamily="1" charset="-122"/>
              </a:rPr>
              <a:t> </a:t>
            </a:r>
            <a:r>
              <a:rPr lang="en-US" altLang="zh-CN" b="1" dirty="0">
                <a:latin typeface="Times New Roman" panose="02020603050405020304" pitchFamily="18" charset="0"/>
                <a:ea typeface="汉仪综艺体简" pitchFamily="1" charset="-122"/>
              </a:rPr>
              <a:t>Innovation</a:t>
            </a:r>
            <a:endParaRPr lang="en-US" altLang="zh-CN" b="1" dirty="0">
              <a:latin typeface="Times New Roman" panose="02020603050405020304" pitchFamily="18" charset="0"/>
              <a:ea typeface="汉仪综艺体简" pitchFamily="1" charset="-122"/>
            </a:endParaRPr>
          </a:p>
          <a:p>
            <a:pPr lvl="0" indent="0"/>
            <a:endParaRPr lang="zh-CN" altLang="en-US" dirty="0">
              <a:latin typeface="News Gothic MT"/>
              <a:ea typeface="黑体" panose="02010609060101010101" pitchFamily="2" charset="-122"/>
            </a:endParaRPr>
          </a:p>
        </p:txBody>
      </p:sp>
      <p:pic>
        <p:nvPicPr>
          <p:cNvPr id="56322" name="圆角矩形 7"/>
          <p:cNvPicPr>
            <a:picLocks noGrp="1" noChangeAspect="1"/>
          </p:cNvPicPr>
          <p:nvPr/>
        </p:nvPicPr>
        <p:blipFill>
          <a:blip r:embed="rId1"/>
          <a:stretch>
            <a:fillRect/>
          </a:stretch>
        </p:blipFill>
        <p:spPr>
          <a:xfrm>
            <a:off x="41275" y="1366838"/>
            <a:ext cx="9102725" cy="4545012"/>
          </a:xfrm>
          <a:prstGeom prst="rect">
            <a:avLst/>
          </a:prstGeom>
          <a:noFill/>
          <a:ln w="9525">
            <a:noFill/>
          </a:ln>
        </p:spPr>
      </p:pic>
      <p:grpSp>
        <p:nvGrpSpPr>
          <p:cNvPr id="56323" name="组合 7"/>
          <p:cNvGrpSpPr/>
          <p:nvPr/>
        </p:nvGrpSpPr>
        <p:grpSpPr>
          <a:xfrm>
            <a:off x="622300" y="1652588"/>
            <a:ext cx="8029577" cy="3683866"/>
            <a:chOff x="122" y="90"/>
            <a:chExt cx="7407" cy="7729"/>
          </a:xfrm>
        </p:grpSpPr>
        <p:grpSp>
          <p:nvGrpSpPr>
            <p:cNvPr id="56324" name="组合 8"/>
            <p:cNvGrpSpPr/>
            <p:nvPr/>
          </p:nvGrpSpPr>
          <p:grpSpPr>
            <a:xfrm>
              <a:off x="204" y="90"/>
              <a:ext cx="7325" cy="2615"/>
              <a:chOff x="76221" y="57586"/>
              <a:chExt cx="2734532" cy="1661783"/>
            </a:xfrm>
          </p:grpSpPr>
          <p:sp>
            <p:nvSpPr>
              <p:cNvPr id="56325" name="文本框 16"/>
              <p:cNvSpPr txBox="1"/>
              <p:nvPr/>
            </p:nvSpPr>
            <p:spPr>
              <a:xfrm flipH="1">
                <a:off x="205011" y="57586"/>
                <a:ext cx="2605742" cy="1661783"/>
              </a:xfrm>
              <a:prstGeom prst="rect">
                <a:avLst/>
              </a:prstGeom>
              <a:noFill/>
              <a:ln w="9525">
                <a:noFill/>
              </a:ln>
            </p:spPr>
            <p:txBody>
              <a:bodyPr wrap="square" anchor="t">
                <a:spAutoFit/>
              </a:bodyPr>
              <a:p>
                <a:pPr lvl="0" indent="304800">
                  <a:lnSpc>
                    <a:spcPct val="150000"/>
                  </a:lnSpc>
                </a:pPr>
                <a:r>
                  <a:rPr lang="en-US" altLang="zh-CN" sz="2400" b="1" dirty="0">
                    <a:latin typeface="Times New Roman" panose="02020603050405020304" pitchFamily="18" charset="0"/>
                    <a:ea typeface="Times New Roman" panose="02020603050405020304" pitchFamily="18" charset="0"/>
                    <a:sym typeface="宋体" panose="02010600030101010101" pitchFamily="2" charset="-122"/>
                  </a:rPr>
                  <a:t>Subject:</a:t>
                </a:r>
                <a:endParaRPr lang="en-US" altLang="zh-CN" sz="2400" b="1" dirty="0">
                  <a:latin typeface="Times New Roman" panose="02020603050405020304" pitchFamily="18" charset="0"/>
                  <a:ea typeface="Times New Roman" panose="02020603050405020304" pitchFamily="18" charset="0"/>
                  <a:sym typeface="宋体" panose="02010600030101010101" pitchFamily="2" charset="-122"/>
                </a:endParaRPr>
              </a:p>
              <a:p>
                <a:pPr lvl="0" indent="304800">
                  <a:lnSpc>
                    <a:spcPct val="150000"/>
                  </a:lnSpc>
                </a:pPr>
                <a:r>
                  <a:rPr lang="en-US" altLang="zh-CN" sz="2400" b="1" dirty="0">
                    <a:latin typeface="Times New Roman" panose="02020603050405020304" pitchFamily="18" charset="0"/>
                    <a:ea typeface="Times New Roman" panose="02020603050405020304" pitchFamily="18" charset="0"/>
                    <a:sym typeface="宋体" panose="02010600030101010101" pitchFamily="2" charset="-122"/>
                  </a:rPr>
                  <a:t>We educated  the high-risk population and caregivers.</a:t>
                </a:r>
                <a:endParaRPr lang="en-US" altLang="zh-CN" sz="2400" b="1" dirty="0">
                  <a:latin typeface="Times New Roman" panose="02020603050405020304" pitchFamily="18" charset="0"/>
                  <a:ea typeface="Times New Roman" panose="02020603050405020304" pitchFamily="18" charset="0"/>
                  <a:sym typeface="宋体" panose="02010600030101010101" pitchFamily="2" charset="-122"/>
                </a:endParaRPr>
              </a:p>
            </p:txBody>
          </p:sp>
          <p:sp>
            <p:nvSpPr>
              <p:cNvPr id="56326" name="文本框 17"/>
              <p:cNvSpPr txBox="1"/>
              <p:nvPr/>
            </p:nvSpPr>
            <p:spPr>
              <a:xfrm flipH="1">
                <a:off x="76221" y="408179"/>
                <a:ext cx="387115" cy="697847"/>
              </a:xfrm>
              <a:prstGeom prst="rect">
                <a:avLst/>
              </a:prstGeom>
              <a:noFill/>
              <a:ln w="9525">
                <a:noFill/>
              </a:ln>
            </p:spPr>
            <p:txBody>
              <a:bodyPr anchor="t">
                <a:spAutoFit/>
              </a:bodyPr>
              <a:p>
                <a:pPr lvl="0" indent="0"/>
                <a:r>
                  <a:rPr lang="en-US" altLang="zh-CN" b="1" dirty="0">
                    <a:latin typeface="汉仪综艺体简" pitchFamily="1" charset="-122"/>
                    <a:ea typeface="汉仪综艺体简" pitchFamily="1" charset="-122"/>
                  </a:rPr>
                  <a:t>01</a:t>
                </a:r>
                <a:endParaRPr lang="en-US" altLang="zh-CN" b="1" dirty="0">
                  <a:latin typeface="汉仪综艺体简" pitchFamily="1" charset="-122"/>
                  <a:ea typeface="汉仪综艺体简" pitchFamily="1" charset="-122"/>
                </a:endParaRPr>
              </a:p>
            </p:txBody>
          </p:sp>
          <p:cxnSp>
            <p:nvCxnSpPr>
              <p:cNvPr id="56327" name="直接连接符 18"/>
              <p:cNvCxnSpPr/>
              <p:nvPr/>
            </p:nvCxnSpPr>
            <p:spPr>
              <a:xfrm>
                <a:off x="267192" y="235413"/>
                <a:ext cx="4853" cy="1042670"/>
              </a:xfrm>
              <a:prstGeom prst="line">
                <a:avLst/>
              </a:prstGeom>
              <a:ln w="6350" cap="flat" cmpd="sng">
                <a:solidFill>
                  <a:srgbClr val="FD1616"/>
                </a:solidFill>
                <a:prstDash val="solid"/>
                <a:bevel/>
                <a:headEnd type="none" w="med" len="med"/>
                <a:tailEnd type="none" w="med" len="med"/>
              </a:ln>
            </p:spPr>
          </p:cxnSp>
        </p:grpSp>
        <p:grpSp>
          <p:nvGrpSpPr>
            <p:cNvPr id="56328" name="组合 19"/>
            <p:cNvGrpSpPr/>
            <p:nvPr/>
          </p:nvGrpSpPr>
          <p:grpSpPr>
            <a:xfrm>
              <a:off x="122" y="5325"/>
              <a:ext cx="6549" cy="2494"/>
              <a:chOff x="-152385" y="371302"/>
              <a:chExt cx="2404553" cy="1633224"/>
            </a:xfrm>
          </p:grpSpPr>
          <p:sp>
            <p:nvSpPr>
              <p:cNvPr id="56329" name="文本框 20"/>
              <p:cNvSpPr txBox="1"/>
              <p:nvPr/>
            </p:nvSpPr>
            <p:spPr>
              <a:xfrm flipH="1">
                <a:off x="109985" y="371302"/>
                <a:ext cx="2142183" cy="1633224"/>
              </a:xfrm>
              <a:prstGeom prst="rect">
                <a:avLst/>
              </a:prstGeom>
              <a:noFill/>
              <a:ln w="9525">
                <a:noFill/>
              </a:ln>
            </p:spPr>
            <p:txBody>
              <a:bodyPr wrap="square" anchor="t">
                <a:spAutoFit/>
              </a:bodyPr>
              <a:p>
                <a:pPr lvl="0" indent="0">
                  <a:lnSpc>
                    <a:spcPct val="150000"/>
                  </a:lnSpc>
                </a:pPr>
                <a:r>
                  <a:rPr lang="en-US" altLang="zh-CN" sz="2400" b="1" dirty="0">
                    <a:latin typeface="Times New Roman" panose="02020603050405020304" pitchFamily="18" charset="0"/>
                    <a:ea typeface="Times New Roman" panose="02020603050405020304" pitchFamily="18" charset="0"/>
                    <a:sym typeface="宋体" panose="02010600030101010101" pitchFamily="2" charset="-122"/>
                  </a:rPr>
                  <a:t>Methods:</a:t>
                </a:r>
                <a:endParaRPr lang="en-US" altLang="zh-CN" sz="2400" b="1" dirty="0">
                  <a:latin typeface="Times New Roman" panose="02020603050405020304" pitchFamily="18" charset="0"/>
                  <a:ea typeface="Times New Roman" panose="02020603050405020304" pitchFamily="18" charset="0"/>
                  <a:sym typeface="宋体" panose="02010600030101010101" pitchFamily="2" charset="-122"/>
                </a:endParaRPr>
              </a:p>
              <a:p>
                <a:pPr lvl="0" indent="0">
                  <a:lnSpc>
                    <a:spcPct val="150000"/>
                  </a:lnSpc>
                </a:pPr>
                <a:r>
                  <a:rPr lang="en-US" altLang="zh-CN" sz="2400" b="1" dirty="0">
                    <a:latin typeface="Times New Roman" panose="02020603050405020304" pitchFamily="18" charset="0"/>
                    <a:ea typeface="Times New Roman" panose="02020603050405020304" pitchFamily="18" charset="0"/>
                    <a:sym typeface="宋体" panose="02010600030101010101" pitchFamily="2" charset="-122"/>
                  </a:rPr>
                  <a:t>Using simulations and group discussions </a:t>
                </a:r>
                <a:endParaRPr lang="zh-CN" altLang="en-US" sz="2400" b="1" dirty="0">
                  <a:latin typeface="黑体" panose="02010609060101010101" pitchFamily="2" charset="-122"/>
                  <a:ea typeface="黑体" panose="02010609060101010101" pitchFamily="2" charset="-122"/>
                  <a:sym typeface="宋体" panose="02010600030101010101" pitchFamily="2" charset="-122"/>
                </a:endParaRPr>
              </a:p>
            </p:txBody>
          </p:sp>
          <p:sp>
            <p:nvSpPr>
              <p:cNvPr id="56330" name="文本框 21"/>
              <p:cNvSpPr txBox="1"/>
              <p:nvPr/>
            </p:nvSpPr>
            <p:spPr>
              <a:xfrm flipH="1">
                <a:off x="-152385" y="1205203"/>
                <a:ext cx="435754" cy="718958"/>
              </a:xfrm>
              <a:prstGeom prst="rect">
                <a:avLst/>
              </a:prstGeom>
              <a:noFill/>
              <a:ln w="9525">
                <a:noFill/>
              </a:ln>
            </p:spPr>
            <p:txBody>
              <a:bodyPr anchor="t">
                <a:spAutoFit/>
              </a:bodyPr>
              <a:p>
                <a:pPr lvl="0" indent="0"/>
                <a:r>
                  <a:rPr lang="en-US" altLang="zh-CN" b="1" dirty="0">
                    <a:latin typeface="汉仪综艺体简" pitchFamily="1" charset="-122"/>
                    <a:ea typeface="汉仪综艺体简" pitchFamily="1" charset="-122"/>
                  </a:rPr>
                  <a:t>03</a:t>
                </a:r>
                <a:endParaRPr lang="en-US" altLang="zh-CN" b="1" dirty="0">
                  <a:latin typeface="汉仪综艺体简" pitchFamily="1" charset="-122"/>
                  <a:ea typeface="汉仪综艺体简" pitchFamily="1" charset="-122"/>
                </a:endParaRPr>
              </a:p>
            </p:txBody>
          </p:sp>
          <p:cxnSp>
            <p:nvCxnSpPr>
              <p:cNvPr id="56331" name="直接连接符 22"/>
              <p:cNvCxnSpPr/>
              <p:nvPr/>
            </p:nvCxnSpPr>
            <p:spPr>
              <a:xfrm>
                <a:off x="65583" y="963613"/>
                <a:ext cx="0" cy="960518"/>
              </a:xfrm>
              <a:prstGeom prst="line">
                <a:avLst/>
              </a:prstGeom>
              <a:ln w="6350" cap="flat" cmpd="sng">
                <a:solidFill>
                  <a:srgbClr val="FD1616"/>
                </a:solidFill>
                <a:prstDash val="solid"/>
                <a:bevel/>
                <a:headEnd type="none" w="med" len="med"/>
                <a:tailEnd type="none" w="med" len="med"/>
              </a:ln>
            </p:spPr>
          </p:cxnSp>
        </p:grpSp>
        <p:grpSp>
          <p:nvGrpSpPr>
            <p:cNvPr id="56332" name="组合 23"/>
            <p:cNvGrpSpPr/>
            <p:nvPr/>
          </p:nvGrpSpPr>
          <p:grpSpPr>
            <a:xfrm>
              <a:off x="129" y="2706"/>
              <a:ext cx="6028" cy="2494"/>
              <a:chOff x="-149759" y="0"/>
              <a:chExt cx="2212832" cy="1633142"/>
            </a:xfrm>
          </p:grpSpPr>
          <p:sp>
            <p:nvSpPr>
              <p:cNvPr id="56333" name="文本框 24"/>
              <p:cNvSpPr txBox="1"/>
              <p:nvPr/>
            </p:nvSpPr>
            <p:spPr>
              <a:xfrm flipH="1">
                <a:off x="110207" y="0"/>
                <a:ext cx="1952866" cy="1633142"/>
              </a:xfrm>
              <a:prstGeom prst="rect">
                <a:avLst/>
              </a:prstGeom>
              <a:noFill/>
              <a:ln w="9525">
                <a:noFill/>
              </a:ln>
            </p:spPr>
            <p:txBody>
              <a:bodyPr wrap="square" anchor="t">
                <a:spAutoFit/>
              </a:bodyPr>
              <a:p>
                <a:pPr lvl="0" indent="0">
                  <a:lnSpc>
                    <a:spcPct val="150000"/>
                  </a:lnSpc>
                </a:pPr>
                <a:r>
                  <a:rPr lang="en-US" altLang="zh-CN" sz="2400" b="1" dirty="0">
                    <a:latin typeface="Times New Roman" panose="02020603050405020304" pitchFamily="18" charset="0"/>
                    <a:ea typeface="Times New Roman" panose="02020603050405020304" pitchFamily="18" charset="0"/>
                    <a:sym typeface="宋体" panose="02010600030101010101" pitchFamily="2" charset="-122"/>
                  </a:rPr>
                  <a:t>Contents:</a:t>
                </a:r>
                <a:endParaRPr lang="en-US" altLang="zh-CN" sz="2400" b="1" dirty="0">
                  <a:latin typeface="Times New Roman" panose="02020603050405020304" pitchFamily="18" charset="0"/>
                  <a:ea typeface="Times New Roman" panose="02020603050405020304" pitchFamily="18" charset="0"/>
                  <a:sym typeface="宋体" panose="02010600030101010101" pitchFamily="2" charset="-122"/>
                </a:endParaRPr>
              </a:p>
              <a:p>
                <a:pPr lvl="0" indent="0">
                  <a:lnSpc>
                    <a:spcPct val="150000"/>
                  </a:lnSpc>
                </a:pPr>
                <a:r>
                  <a:rPr lang="en-US" altLang="zh-CN" sz="2400" b="1" dirty="0">
                    <a:latin typeface="Times New Roman" panose="02020603050405020304" pitchFamily="18" charset="0"/>
                    <a:ea typeface="Times New Roman" panose="02020603050405020304" pitchFamily="18" charset="0"/>
                    <a:sym typeface="宋体" panose="02010600030101010101" pitchFamily="2" charset="-122"/>
                  </a:rPr>
                  <a:t>emphase practical responses</a:t>
                </a:r>
                <a:endParaRPr lang="zh-CN" altLang="en-US" sz="2400" b="1" dirty="0">
                  <a:latin typeface="黑体" panose="02010609060101010101" pitchFamily="2" charset="-122"/>
                  <a:ea typeface="黑体" panose="02010609060101010101" pitchFamily="2" charset="-122"/>
                  <a:sym typeface="宋体" panose="02010600030101010101" pitchFamily="2" charset="-122"/>
                </a:endParaRPr>
              </a:p>
            </p:txBody>
          </p:sp>
          <p:sp>
            <p:nvSpPr>
              <p:cNvPr id="56334" name="文本框 25"/>
              <p:cNvSpPr txBox="1"/>
              <p:nvPr/>
            </p:nvSpPr>
            <p:spPr>
              <a:xfrm flipH="1">
                <a:off x="-149759" y="417137"/>
                <a:ext cx="435717" cy="719148"/>
              </a:xfrm>
              <a:prstGeom prst="rect">
                <a:avLst/>
              </a:prstGeom>
              <a:noFill/>
              <a:ln w="9525">
                <a:noFill/>
              </a:ln>
            </p:spPr>
            <p:txBody>
              <a:bodyPr anchor="t">
                <a:spAutoFit/>
              </a:bodyPr>
              <a:p>
                <a:pPr lvl="0" indent="0"/>
                <a:r>
                  <a:rPr lang="en-US" altLang="zh-CN" b="1" dirty="0">
                    <a:latin typeface="汉仪综艺体简" pitchFamily="1" charset="-122"/>
                    <a:ea typeface="汉仪综艺体简" pitchFamily="1" charset="-122"/>
                  </a:rPr>
                  <a:t>02</a:t>
                </a:r>
                <a:endParaRPr lang="en-US" altLang="zh-CN" b="1" dirty="0">
                  <a:latin typeface="汉仪综艺体简" pitchFamily="1" charset="-122"/>
                  <a:ea typeface="汉仪综艺体简" pitchFamily="1" charset="-122"/>
                </a:endParaRPr>
              </a:p>
            </p:txBody>
          </p:sp>
        </p:grpSp>
      </p:grpSp>
      <p:cxnSp>
        <p:nvCxnSpPr>
          <p:cNvPr id="56335" name="直接连接符 18"/>
          <p:cNvCxnSpPr/>
          <p:nvPr/>
        </p:nvCxnSpPr>
        <p:spPr>
          <a:xfrm>
            <a:off x="1279525" y="3073400"/>
            <a:ext cx="14288" cy="782638"/>
          </a:xfrm>
          <a:prstGeom prst="line">
            <a:avLst/>
          </a:prstGeom>
          <a:ln w="6350" cap="flat" cmpd="sng">
            <a:solidFill>
              <a:srgbClr val="FD1616"/>
            </a:solidFill>
            <a:prstDash val="solid"/>
            <a:bevel/>
            <a:headEnd type="none" w="med" len="med"/>
            <a:tailEnd type="none" w="med" len="med"/>
          </a:ln>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7345" name="圆角矩形 7"/>
          <p:cNvPicPr>
            <a:picLocks noGrp="1" noChangeAspect="1"/>
          </p:cNvPicPr>
          <p:nvPr/>
        </p:nvPicPr>
        <p:blipFill>
          <a:blip r:embed="rId1"/>
          <a:stretch>
            <a:fillRect/>
          </a:stretch>
        </p:blipFill>
        <p:spPr>
          <a:xfrm>
            <a:off x="457200" y="1214438"/>
            <a:ext cx="8686800" cy="4989512"/>
          </a:xfrm>
          <a:prstGeom prst="rect">
            <a:avLst/>
          </a:prstGeom>
          <a:noFill/>
          <a:ln w="9525">
            <a:noFill/>
          </a:ln>
        </p:spPr>
      </p:pic>
      <p:sp>
        <p:nvSpPr>
          <p:cNvPr id="57346" name="文本框 8"/>
          <p:cNvSpPr txBox="1"/>
          <p:nvPr/>
        </p:nvSpPr>
        <p:spPr>
          <a:xfrm flipH="1">
            <a:off x="725488" y="1773238"/>
            <a:ext cx="7945437" cy="3931920"/>
          </a:xfrm>
          <a:prstGeom prst="rect">
            <a:avLst/>
          </a:prstGeom>
          <a:noFill/>
          <a:ln w="9525">
            <a:noFill/>
          </a:ln>
        </p:spPr>
        <p:txBody>
          <a:bodyPr anchor="t">
            <a:spAutoFit/>
          </a:bodyPr>
          <a:p>
            <a:pPr lvl="0" indent="0">
              <a:lnSpc>
                <a:spcPct val="150000"/>
              </a:lnSpc>
            </a:pPr>
            <a:r>
              <a:rPr lang="en-US" b="1" dirty="0">
                <a:latin typeface="Times New Roman" panose="02020603050405020304" pitchFamily="18" charset="0"/>
                <a:ea typeface="黑体" panose="02010609060101010101" pitchFamily="2" charset="-122"/>
              </a:rPr>
              <a:t>1.</a:t>
            </a:r>
            <a:r>
              <a:rPr lang="en-US" altLang="zh-CN" b="1" dirty="0">
                <a:latin typeface="Times New Roman" panose="02020603050405020304" pitchFamily="18" charset="0"/>
                <a:ea typeface="黑体" panose="02010609060101010101" pitchFamily="2" charset="-122"/>
              </a:rPr>
              <a:t>We </a:t>
            </a:r>
            <a:r>
              <a:rPr lang="zh-CN" altLang="en-US" b="1" dirty="0">
                <a:latin typeface="Times New Roman" panose="02020603050405020304" pitchFamily="18" charset="0"/>
                <a:ea typeface="黑体" panose="02010609060101010101" pitchFamily="2" charset="-122"/>
              </a:rPr>
              <a:t>only used the subjective indicators to </a:t>
            </a:r>
            <a:endParaRPr lang="en-US" altLang="zh-CN" b="1" dirty="0">
              <a:latin typeface="Times New Roman" panose="02020603050405020304" pitchFamily="18" charset="0"/>
              <a:ea typeface="黑体" panose="02010609060101010101" pitchFamily="2" charset="-122"/>
            </a:endParaRPr>
          </a:p>
          <a:p>
            <a:pPr lvl="0" indent="0">
              <a:lnSpc>
                <a:spcPct val="150000"/>
              </a:lnSpc>
            </a:pPr>
            <a:r>
              <a:rPr lang="en-US" altLang="zh-CN" b="1" dirty="0">
                <a:latin typeface="Times New Roman" panose="02020603050405020304" pitchFamily="18" charset="0"/>
                <a:ea typeface="黑体" panose="02010609060101010101" pitchFamily="2" charset="-122"/>
              </a:rPr>
              <a:t>            </a:t>
            </a:r>
            <a:r>
              <a:rPr lang="zh-CN" altLang="en-US" b="1" dirty="0">
                <a:latin typeface="Times New Roman" panose="02020603050405020304" pitchFamily="18" charset="0"/>
                <a:ea typeface="黑体" panose="02010609060101010101" pitchFamily="2" charset="-122"/>
              </a:rPr>
              <a:t>evaluate the comprehensive health  </a:t>
            </a:r>
            <a:endParaRPr lang="en-US" altLang="zh-CN" b="1" dirty="0">
              <a:latin typeface="Times New Roman" panose="02020603050405020304" pitchFamily="18" charset="0"/>
              <a:ea typeface="黑体" panose="02010609060101010101" pitchFamily="2" charset="-122"/>
            </a:endParaRPr>
          </a:p>
          <a:p>
            <a:pPr lvl="0" indent="0">
              <a:lnSpc>
                <a:spcPct val="150000"/>
              </a:lnSpc>
            </a:pPr>
            <a:r>
              <a:rPr lang="en-US" altLang="zh-CN" b="1" dirty="0">
                <a:latin typeface="Times New Roman" panose="02020603050405020304" pitchFamily="18" charset="0"/>
                <a:ea typeface="黑体" panose="02010609060101010101" pitchFamily="2" charset="-122"/>
              </a:rPr>
              <a:t>            </a:t>
            </a:r>
            <a:r>
              <a:rPr lang="zh-CN" altLang="en-US" b="1" dirty="0">
                <a:latin typeface="Times New Roman" panose="02020603050405020304" pitchFamily="18" charset="0"/>
                <a:ea typeface="黑体" panose="02010609060101010101" pitchFamily="2" charset="-122"/>
              </a:rPr>
              <a:t>education program.</a:t>
            </a:r>
            <a:endParaRPr lang="zh-CN" altLang="en-US" b="1" dirty="0">
              <a:latin typeface="Times New Roman" panose="02020603050405020304" pitchFamily="18" charset="0"/>
              <a:ea typeface="黑体" panose="02010609060101010101" pitchFamily="2" charset="-122"/>
            </a:endParaRPr>
          </a:p>
          <a:p>
            <a:pPr lvl="0" indent="0">
              <a:lnSpc>
                <a:spcPct val="150000"/>
              </a:lnSpc>
            </a:pPr>
            <a:r>
              <a:rPr lang="en-US" b="1" dirty="0">
                <a:latin typeface="Times New Roman" panose="02020603050405020304" pitchFamily="18" charset="0"/>
                <a:ea typeface="黑体" panose="02010609060101010101" pitchFamily="2" charset="-122"/>
              </a:rPr>
              <a:t>2.</a:t>
            </a:r>
            <a:r>
              <a:rPr lang="en-US" altLang="zh-CN" b="1" dirty="0">
                <a:latin typeface="Times New Roman" panose="02020603050405020304" pitchFamily="18" charset="0"/>
                <a:ea typeface="黑体" panose="02010609060101010101" pitchFamily="2" charset="-122"/>
              </a:rPr>
              <a:t>T</a:t>
            </a:r>
            <a:r>
              <a:rPr lang="zh-CN" altLang="en-US" b="1" dirty="0">
                <a:latin typeface="Times New Roman" panose="02020603050405020304" pitchFamily="18" charset="0"/>
                <a:ea typeface="黑体" panose="02010609060101010101" pitchFamily="2" charset="-122"/>
              </a:rPr>
              <a:t>he rate of loss-to-follow-up reached 30%.</a:t>
            </a:r>
            <a:endParaRPr lang="en-US" altLang="zh-CN" b="1" dirty="0">
              <a:latin typeface="Times New Roman" panose="02020603050405020304" pitchFamily="18" charset="0"/>
              <a:ea typeface="黑体" panose="02010609060101010101" pitchFamily="2" charset="-122"/>
            </a:endParaRPr>
          </a:p>
          <a:p>
            <a:pPr lvl="0" indent="0">
              <a:lnSpc>
                <a:spcPct val="150000"/>
              </a:lnSpc>
            </a:pPr>
            <a:r>
              <a:rPr lang="en-US" altLang="zh-CN" b="1" dirty="0">
                <a:latin typeface="Times New Roman" panose="02020603050405020304" pitchFamily="18" charset="0"/>
                <a:ea typeface="黑体" panose="02010609060101010101" pitchFamily="2" charset="-122"/>
              </a:rPr>
              <a:t>         </a:t>
            </a:r>
            <a:r>
              <a:rPr lang="zh-CN" altLang="en-US" b="1" dirty="0">
                <a:latin typeface="Times New Roman" panose="02020603050405020304" pitchFamily="18" charset="0"/>
                <a:ea typeface="黑体" panose="02010609060101010101" pitchFamily="2" charset="-122"/>
              </a:rPr>
              <a:t> We used ITT </a:t>
            </a:r>
            <a:r>
              <a:rPr lang="en-US" altLang="zh-CN" b="1" dirty="0">
                <a:latin typeface="Times New Roman" panose="02020603050405020304" pitchFamily="18" charset="0"/>
                <a:ea typeface="黑体" panose="02010609060101010101" pitchFamily="2" charset="-122"/>
              </a:rPr>
              <a:t>(intention-to treat)</a:t>
            </a:r>
            <a:r>
              <a:rPr lang="zh-CN" altLang="en-US" b="1" dirty="0">
                <a:latin typeface="Times New Roman" panose="02020603050405020304" pitchFamily="18" charset="0"/>
                <a:ea typeface="黑体" panose="02010609060101010101" pitchFamily="2" charset="-122"/>
              </a:rPr>
              <a:t>analysis </a:t>
            </a:r>
            <a:endParaRPr lang="zh-CN" altLang="en-US" b="1" dirty="0">
              <a:latin typeface="Times New Roman" panose="02020603050405020304" pitchFamily="18" charset="0"/>
              <a:ea typeface="黑体" panose="02010609060101010101" pitchFamily="2" charset="-122"/>
            </a:endParaRPr>
          </a:p>
          <a:p>
            <a:pPr lvl="0" indent="0">
              <a:lnSpc>
                <a:spcPct val="150000"/>
              </a:lnSpc>
            </a:pPr>
            <a:r>
              <a:rPr lang="zh-CN" altLang="en-US" b="1" dirty="0">
                <a:latin typeface="Times New Roman" panose="02020603050405020304" pitchFamily="18" charset="0"/>
                <a:ea typeface="黑体" panose="02010609060101010101" pitchFamily="2" charset="-122"/>
              </a:rPr>
              <a:t>           to solve this problem.</a:t>
            </a:r>
            <a:endParaRPr lang="zh-CN" altLang="en-US" b="1" dirty="0">
              <a:latin typeface="Times New Roman" panose="02020603050405020304" pitchFamily="18" charset="0"/>
              <a:ea typeface="黑体" panose="02010609060101010101" pitchFamily="2" charset="-122"/>
            </a:endParaRPr>
          </a:p>
        </p:txBody>
      </p:sp>
      <p:sp>
        <p:nvSpPr>
          <p:cNvPr id="57347" name="Text Box 4"/>
          <p:cNvSpPr txBox="1"/>
          <p:nvPr/>
        </p:nvSpPr>
        <p:spPr>
          <a:xfrm>
            <a:off x="1800225" y="268288"/>
            <a:ext cx="1941513" cy="946150"/>
          </a:xfrm>
          <a:prstGeom prst="rect">
            <a:avLst/>
          </a:prstGeom>
          <a:noFill/>
          <a:ln w="9525">
            <a:noFill/>
          </a:ln>
        </p:spPr>
        <p:txBody>
          <a:bodyPr wrap="none" anchor="t">
            <a:spAutoFit/>
          </a:bodyPr>
          <a:p>
            <a:pPr lvl="0" indent="0"/>
            <a:r>
              <a:rPr lang="en-US" altLang="zh-CN" b="1" dirty="0">
                <a:latin typeface="Times New Roman" panose="02020603050405020304" pitchFamily="18" charset="0"/>
                <a:ea typeface="黑体" panose="02010609060101010101" pitchFamily="2" charset="-122"/>
              </a:rPr>
              <a:t>Limitations</a:t>
            </a:r>
            <a:endParaRPr lang="en-US" altLang="zh-CN" b="1" dirty="0">
              <a:latin typeface="Times New Roman" panose="02020603050405020304" pitchFamily="18" charset="0"/>
              <a:ea typeface="黑体" panose="02010609060101010101" pitchFamily="2" charset="-122"/>
            </a:endParaRPr>
          </a:p>
          <a:p>
            <a:pPr lvl="0" indent="0"/>
            <a:endParaRPr lang="zh-CN" altLang="en-US" dirty="0">
              <a:latin typeface="News Gothic MT"/>
              <a:ea typeface="黑体" panose="0201060906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69" name="文本框 5"/>
          <p:cNvSpPr txBox="1"/>
          <p:nvPr/>
        </p:nvSpPr>
        <p:spPr>
          <a:xfrm flipH="1">
            <a:off x="365125" y="1008063"/>
            <a:ext cx="446088" cy="384175"/>
          </a:xfrm>
          <a:prstGeom prst="rect">
            <a:avLst/>
          </a:prstGeom>
          <a:noFill/>
          <a:ln w="9525">
            <a:noFill/>
          </a:ln>
        </p:spPr>
        <p:txBody>
          <a:bodyPr anchor="t">
            <a:spAutoFit/>
          </a:bodyPr>
          <a:p>
            <a:pPr lvl="0" indent="0" algn="ctr"/>
            <a:r>
              <a:rPr lang="en-US" altLang="zh-CN" sz="1800" dirty="0">
                <a:solidFill>
                  <a:schemeClr val="bg1"/>
                </a:solidFill>
                <a:latin typeface="微软雅黑" panose="020B0503020204020204" pitchFamily="34" charset="-122"/>
                <a:ea typeface="微软雅黑" panose="020B0503020204020204" pitchFamily="34" charset="-122"/>
              </a:rPr>
              <a:t>3</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58370" name="AutoShape 43"/>
          <p:cNvSpPr>
            <a:spLocks noChangeAspect="1" noTextEdit="1"/>
          </p:cNvSpPr>
          <p:nvPr/>
        </p:nvSpPr>
        <p:spPr>
          <a:xfrm>
            <a:off x="2979738" y="4144963"/>
            <a:ext cx="3192462" cy="1225550"/>
          </a:xfrm>
          <a:prstGeom prst="rect">
            <a:avLst/>
          </a:prstGeom>
          <a:noFill/>
          <a:ln w="9525">
            <a:noFill/>
          </a:ln>
        </p:spPr>
        <p:txBody>
          <a:bodyPr anchor="t"/>
          <a:p>
            <a:pPr lvl="0" indent="0"/>
            <a:endParaRPr lang="zh-CN" altLang="en-US">
              <a:latin typeface="News Gothic MT"/>
              <a:ea typeface="黑体" panose="02010609060101010101" pitchFamily="2" charset="-122"/>
            </a:endParaRPr>
          </a:p>
        </p:txBody>
      </p:sp>
      <p:pic>
        <p:nvPicPr>
          <p:cNvPr id="58371" name="图片 1" descr="fj04"/>
          <p:cNvPicPr>
            <a:picLocks noChangeAspect="1"/>
          </p:cNvPicPr>
          <p:nvPr/>
        </p:nvPicPr>
        <p:blipFill>
          <a:blip r:embed="rId1"/>
          <a:stretch>
            <a:fillRect/>
          </a:stretch>
        </p:blipFill>
        <p:spPr>
          <a:xfrm>
            <a:off x="-31750" y="1008063"/>
            <a:ext cx="9178925" cy="5856287"/>
          </a:xfrm>
          <a:prstGeom prst="rect">
            <a:avLst/>
          </a:prstGeom>
          <a:noFill/>
          <a:ln w="9525">
            <a:noFill/>
          </a:ln>
        </p:spPr>
      </p:pic>
      <p:sp>
        <p:nvSpPr>
          <p:cNvPr id="4" name="矩形 3"/>
          <p:cNvSpPr/>
          <p:nvPr/>
        </p:nvSpPr>
        <p:spPr>
          <a:xfrm>
            <a:off x="3019424" y="1179195"/>
            <a:ext cx="3105150" cy="1188720"/>
          </a:xfrm>
          <a:prstGeom prst="rect">
            <a:avLst/>
          </a:prstGeom>
          <a:noFill/>
          <a:ln>
            <a:noFill/>
          </a:ln>
        </p:spPr>
        <p:txBody>
          <a:bodyPr wrap="square" rtlCol="0" anchor="t">
            <a:prstTxWarp prst="textPlain">
              <a:avLst/>
            </a:prstTxWarp>
            <a:spAutoFit/>
          </a:bodyPr>
          <a:p>
            <a:pPr algn="ctr" fontAlgn="base"/>
            <a:r>
              <a:rPr lang="en-US" altLang="zh-CN" sz="4800" b="1" strike="noStrike" noProof="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latin typeface="News Gothic MT"/>
                <a:ea typeface="黑体" panose="02010609060101010101" pitchFamily="2" charset="-122"/>
                <a:cs typeface="+mn-ea"/>
              </a:rPr>
              <a:t>Thanks!</a:t>
            </a:r>
            <a:endParaRPr lang="en-US" altLang="zh-CN" sz="4800" b="1" strike="noStrike" noProof="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endParaRPr>
          </a:p>
        </p:txBody>
      </p:sp>
    </p:spTree>
  </p:cSld>
  <p:clrMapOvr>
    <a:masterClrMapping/>
  </p:clrMapOvr>
  <p:transition spd="med"/>
</p:sld>
</file>

<file path=ppt/theme/theme1.xml><?xml version="1.0" encoding="utf-8"?>
<a:theme xmlns:a="http://schemas.openxmlformats.org/drawingml/2006/main" name="Breeze">
  <a:themeElements>
    <a:clrScheme name="">
      <a:dk1>
        <a:srgbClr val="000000"/>
      </a:dk1>
      <a:lt1>
        <a:srgbClr val="FFFFFF"/>
      </a:lt1>
      <a:dk2>
        <a:srgbClr val="4E5B6F"/>
      </a:dk2>
      <a:lt2>
        <a:srgbClr val="D6ECFF"/>
      </a:lt2>
      <a:accent1>
        <a:srgbClr val="7FD13B"/>
      </a:accent1>
      <a:accent2>
        <a:srgbClr val="EA157A"/>
      </a:accent2>
      <a:accent3>
        <a:srgbClr val="FFFFFF"/>
      </a:accent3>
      <a:accent4>
        <a:srgbClr val="000000"/>
      </a:accent4>
      <a:accent5>
        <a:srgbClr val="C0E5AF"/>
      </a:accent5>
      <a:accent6>
        <a:srgbClr val="D4126E"/>
      </a:accent6>
      <a:hlink>
        <a:srgbClr val="EB8803"/>
      </a:hlink>
      <a:folHlink>
        <a:srgbClr val="5F7791"/>
      </a:folHlink>
    </a:clrScheme>
    <a:fontScheme name="Breeze">
      <a:majorFont>
        <a:latin typeface="News Gothic MT"/>
        <a:ea typeface="宋体"/>
        <a:cs typeface=""/>
      </a:majorFont>
      <a:minorFont>
        <a:latin typeface="News Gothic MT"/>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US" sz="2800" b="0" i="0" u="none" strike="noStrike" cap="none" normalizeH="0" baseline="0" smtClean="0">
            <a:ln>
              <a:noFill/>
            </a:ln>
            <a:solidFill>
              <a:schemeClr val="tx1"/>
            </a:solidFill>
            <a:effectLst/>
            <a:latin typeface="News Gothic MT"/>
            <a:ea typeface="黑体" panose="0201060906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US" sz="2800" b="0" i="0" u="none" strike="noStrike" cap="none" normalizeH="0" baseline="0" smtClean="0">
            <a:ln>
              <a:noFill/>
            </a:ln>
            <a:solidFill>
              <a:schemeClr val="tx1"/>
            </a:solidFill>
            <a:effectLst/>
            <a:latin typeface="News Gothic MT"/>
            <a:ea typeface="黑体" panose="02010609060101010101" pitchFamily="2" charset="-122"/>
          </a:defRPr>
        </a:defPPr>
      </a:lstStyle>
    </a:lnDef>
  </a:objectDefaults>
  <a:extraClrSchemeLst>
    <a:extraClrScheme>
      <a:clrScheme name="Breeze 1">
        <a:dk1>
          <a:srgbClr val="000000"/>
        </a:dk1>
        <a:lt1>
          <a:srgbClr val="FFFFFF"/>
        </a:lt1>
        <a:dk2>
          <a:srgbClr val="D16207"/>
        </a:dk2>
        <a:lt2>
          <a:srgbClr val="F0B31E"/>
        </a:lt2>
        <a:accent1>
          <a:srgbClr val="51A6C2"/>
        </a:accent1>
        <a:accent2>
          <a:srgbClr val="51C2A9"/>
        </a:accent2>
        <a:accent3>
          <a:srgbClr val="FFFFFF"/>
        </a:accent3>
        <a:accent4>
          <a:srgbClr val="000000"/>
        </a:accent4>
        <a:accent5>
          <a:srgbClr val="B3D0DD"/>
        </a:accent5>
        <a:accent6>
          <a:srgbClr val="49B099"/>
        </a:accent6>
        <a:hlink>
          <a:srgbClr val="A40A06"/>
        </a:hlink>
        <a:folHlink>
          <a:srgbClr val="837F1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微风.thmx</Template>
  <TotalTime>0</TotalTime>
  <Words>14774</Words>
  <Application>WPS 演示</Application>
  <PresentationFormat>全屏显示(4:3)</PresentationFormat>
  <Paragraphs>1397</Paragraphs>
  <Slides>35</Slides>
  <Notes>4</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35</vt:i4>
      </vt:variant>
    </vt:vector>
  </HeadingPairs>
  <TitlesOfParts>
    <vt:vector size="53" baseType="lpstr">
      <vt:lpstr>Arial</vt:lpstr>
      <vt:lpstr>宋体</vt:lpstr>
      <vt:lpstr>Wingdings</vt:lpstr>
      <vt:lpstr>News Gothic MT</vt:lpstr>
      <vt:lpstr>黑体</vt:lpstr>
      <vt:lpstr>Verdana</vt:lpstr>
      <vt:lpstr>Webdings</vt:lpstr>
      <vt:lpstr>Wingdings 2</vt:lpstr>
      <vt:lpstr>Calibri</vt:lpstr>
      <vt:lpstr>Times New Roman</vt:lpstr>
      <vt:lpstr>楷体_GB2312</vt:lpstr>
      <vt:lpstr>汉仪综艺体简</vt:lpstr>
      <vt:lpstr>Wingdings</vt:lpstr>
      <vt:lpstr>微软雅黑</vt:lpstr>
      <vt:lpstr>News Gothic MT</vt:lpstr>
      <vt:lpstr>Segoe Print</vt:lpstr>
      <vt:lpstr>新宋体</vt:lpstr>
      <vt:lpstr>Breeze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Jerry</dc:creator>
  <cp:lastModifiedBy>Administrator</cp:lastModifiedBy>
  <cp:revision>1221</cp:revision>
  <dcterms:created xsi:type="dcterms:W3CDTF">2012-08-09T22:55:00Z</dcterms:created>
  <dcterms:modified xsi:type="dcterms:W3CDTF">2016-11-09T14:49:04Z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2052-10.1.0.6028</vt:lpwstr>
  </property>
</Properties>
</file>