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1.xml" ContentType="application/vnd.openxmlformats-officedocument.drawingml.chart+xml"/>
  <Override PartName="/ppt/theme/themeOverride3.xml" ContentType="application/vnd.openxmlformats-officedocument.themeOverr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971" r:id="rId1"/>
    <p:sldMasterId id="2147485235" r:id="rId2"/>
    <p:sldMasterId id="2147485247" r:id="rId3"/>
  </p:sldMasterIdLst>
  <p:notesMasterIdLst>
    <p:notesMasterId r:id="rId33"/>
  </p:notesMasterIdLst>
  <p:handoutMasterIdLst>
    <p:handoutMasterId r:id="rId34"/>
  </p:handoutMasterIdLst>
  <p:sldIdLst>
    <p:sldId id="444" r:id="rId4"/>
    <p:sldId id="575" r:id="rId5"/>
    <p:sldId id="576" r:id="rId6"/>
    <p:sldId id="578" r:id="rId7"/>
    <p:sldId id="579" r:id="rId8"/>
    <p:sldId id="574" r:id="rId9"/>
    <p:sldId id="572" r:id="rId10"/>
    <p:sldId id="557" r:id="rId11"/>
    <p:sldId id="555" r:id="rId12"/>
    <p:sldId id="525" r:id="rId13"/>
    <p:sldId id="559" r:id="rId14"/>
    <p:sldId id="580" r:id="rId15"/>
    <p:sldId id="532" r:id="rId16"/>
    <p:sldId id="561" r:id="rId17"/>
    <p:sldId id="571" r:id="rId18"/>
    <p:sldId id="566" r:id="rId19"/>
    <p:sldId id="565" r:id="rId20"/>
    <p:sldId id="567" r:id="rId21"/>
    <p:sldId id="564" r:id="rId22"/>
    <p:sldId id="569" r:id="rId23"/>
    <p:sldId id="490" r:id="rId24"/>
    <p:sldId id="530" r:id="rId25"/>
    <p:sldId id="556" r:id="rId26"/>
    <p:sldId id="492" r:id="rId27"/>
    <p:sldId id="552" r:id="rId28"/>
    <p:sldId id="545" r:id="rId29"/>
    <p:sldId id="436" r:id="rId30"/>
    <p:sldId id="548" r:id="rId31"/>
    <p:sldId id="494" r:id="rId32"/>
  </p:sldIdLst>
  <p:sldSz cx="9144000" cy="6858000" type="screen4x3"/>
  <p:notesSz cx="9236075" cy="7010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669900"/>
    <a:srgbClr val="FFFF00"/>
    <a:srgbClr val="CC3300"/>
    <a:srgbClr val="008000"/>
    <a:srgbClr val="990000"/>
    <a:srgbClr val="003300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5" autoAdjust="0"/>
    <p:restoredTop sz="94570" autoAdjust="0"/>
  </p:normalViewPr>
  <p:slideViewPr>
    <p:cSldViewPr>
      <p:cViewPr varScale="1">
        <p:scale>
          <a:sx n="90" d="100"/>
          <a:sy n="90" d="100"/>
        </p:scale>
        <p:origin x="1128" y="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Documents%20and%20Settings\vzambare\Desktop\Expt\CBP%20R7.xlsx" TargetMode="External"/><Relationship Id="rId1" Type="http://schemas.openxmlformats.org/officeDocument/2006/relationships/themeOverride" Target="../theme/themeOverrid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3231233342928062"/>
          <c:y val="5.1400597673704806E-2"/>
          <c:w val="0.72484646546130505"/>
          <c:h val="0.78049022098044196"/>
        </c:manualLayout>
      </c:layout>
      <c:scatterChart>
        <c:scatterStyle val="lineMarker"/>
        <c:varyColors val="0"/>
        <c:ser>
          <c:idx val="0"/>
          <c:order val="0"/>
          <c:tx>
            <c:v>PCS- Cellulase</c:v>
          </c:tx>
          <c:spPr>
            <a:ln w="19050">
              <a:solidFill>
                <a:srgbClr val="0000FF"/>
              </a:solidFill>
            </a:ln>
          </c:spPr>
          <c:marker>
            <c:symbol val="diamond"/>
            <c:size val="5"/>
            <c:spPr>
              <a:solidFill>
                <a:srgbClr val="0000FF"/>
              </a:solidFill>
              <a:ln w="12700">
                <a:solidFill>
                  <a:srgbClr val="0000FF"/>
                </a:solidFill>
              </a:ln>
            </c:spPr>
          </c:marker>
          <c:xVal>
            <c:numRef>
              <c:f>Sheet1!$A$6:$A$12</c:f>
              <c:numCache>
                <c:formatCode>General</c:formatCode>
                <c:ptCount val="7"/>
                <c:pt idx="0">
                  <c:v>0</c:v>
                </c:pt>
                <c:pt idx="1">
                  <c:v>24</c:v>
                </c:pt>
                <c:pt idx="2">
                  <c:v>72</c:v>
                </c:pt>
                <c:pt idx="3">
                  <c:v>120</c:v>
                </c:pt>
                <c:pt idx="4">
                  <c:v>168</c:v>
                </c:pt>
                <c:pt idx="5">
                  <c:v>192</c:v>
                </c:pt>
                <c:pt idx="6">
                  <c:v>216</c:v>
                </c:pt>
              </c:numCache>
            </c:numRef>
          </c:xVal>
          <c:yVal>
            <c:numRef>
              <c:f>Sheet1!$B$6:$B$12</c:f>
              <c:numCache>
                <c:formatCode>General</c:formatCode>
                <c:ptCount val="7"/>
                <c:pt idx="0">
                  <c:v>0</c:v>
                </c:pt>
                <c:pt idx="1">
                  <c:v>1.0740000000000001</c:v>
                </c:pt>
                <c:pt idx="2">
                  <c:v>1.466999999999977</c:v>
                </c:pt>
                <c:pt idx="3">
                  <c:v>1.7289999999999777</c:v>
                </c:pt>
                <c:pt idx="4">
                  <c:v>1.9500000000000179</c:v>
                </c:pt>
                <c:pt idx="5">
                  <c:v>2.9870000000000001</c:v>
                </c:pt>
                <c:pt idx="6">
                  <c:v>1.048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2547-49CF-9C4A-9A9AC8EF65CC}"/>
            </c:ext>
          </c:extLst>
        </c:ser>
        <c:ser>
          <c:idx val="1"/>
          <c:order val="1"/>
          <c:tx>
            <c:v>PPCG-Cellulase</c:v>
          </c:tx>
          <c:spPr>
            <a:ln w="19050">
              <a:solidFill>
                <a:srgbClr val="C00000"/>
              </a:solidFill>
            </a:ln>
          </c:spPr>
          <c:marker>
            <c:symbol val="circle"/>
            <c:size val="5"/>
            <c:spPr>
              <a:solidFill>
                <a:srgbClr val="C00000"/>
              </a:solidFill>
              <a:ln>
                <a:solidFill>
                  <a:srgbClr val="C00000"/>
                </a:solidFill>
              </a:ln>
            </c:spPr>
          </c:marker>
          <c:xVal>
            <c:numRef>
              <c:f>Sheet1!$A$6:$A$12</c:f>
              <c:numCache>
                <c:formatCode>General</c:formatCode>
                <c:ptCount val="7"/>
                <c:pt idx="0">
                  <c:v>0</c:v>
                </c:pt>
                <c:pt idx="1">
                  <c:v>24</c:v>
                </c:pt>
                <c:pt idx="2">
                  <c:v>72</c:v>
                </c:pt>
                <c:pt idx="3">
                  <c:v>120</c:v>
                </c:pt>
                <c:pt idx="4">
                  <c:v>168</c:v>
                </c:pt>
                <c:pt idx="5">
                  <c:v>192</c:v>
                </c:pt>
                <c:pt idx="6">
                  <c:v>216</c:v>
                </c:pt>
              </c:numCache>
            </c:numRef>
          </c:xVal>
          <c:yVal>
            <c:numRef>
              <c:f>Sheet1!$C$6:$C$12</c:f>
              <c:numCache>
                <c:formatCode>General</c:formatCode>
                <c:ptCount val="7"/>
                <c:pt idx="0">
                  <c:v>0</c:v>
                </c:pt>
                <c:pt idx="1">
                  <c:v>2.62</c:v>
                </c:pt>
                <c:pt idx="2">
                  <c:v>2.5939999999999999</c:v>
                </c:pt>
                <c:pt idx="3">
                  <c:v>3.0129999999999977</c:v>
                </c:pt>
                <c:pt idx="4">
                  <c:v>2.96</c:v>
                </c:pt>
                <c:pt idx="5">
                  <c:v>2.6869999999999998</c:v>
                </c:pt>
                <c:pt idx="6">
                  <c:v>2.3579999999999997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2547-49CF-9C4A-9A9AC8EF65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7280256"/>
        <c:axId val="297273984"/>
      </c:scatterChart>
      <c:scatterChart>
        <c:scatterStyle val="lineMarker"/>
        <c:varyColors val="0"/>
        <c:ser>
          <c:idx val="2"/>
          <c:order val="2"/>
          <c:tx>
            <c:v>PCS-Ethanol</c:v>
          </c:tx>
          <c:spPr>
            <a:ln w="19050">
              <a:solidFill>
                <a:srgbClr val="FFFF00"/>
              </a:solidFill>
            </a:ln>
          </c:spPr>
          <c:marker>
            <c:symbol val="triangle"/>
            <c:size val="5"/>
            <c:spPr>
              <a:solidFill>
                <a:srgbClr val="FFFF00"/>
              </a:solidFill>
              <a:ln>
                <a:solidFill>
                  <a:srgbClr val="FFFF00"/>
                </a:solidFill>
              </a:ln>
            </c:spPr>
          </c:marker>
          <c:xVal>
            <c:numRef>
              <c:f>Sheet1!$A$6:$A$12</c:f>
              <c:numCache>
                <c:formatCode>General</c:formatCode>
                <c:ptCount val="7"/>
                <c:pt idx="0">
                  <c:v>0</c:v>
                </c:pt>
                <c:pt idx="1">
                  <c:v>24</c:v>
                </c:pt>
                <c:pt idx="2">
                  <c:v>72</c:v>
                </c:pt>
                <c:pt idx="3">
                  <c:v>120</c:v>
                </c:pt>
                <c:pt idx="4">
                  <c:v>168</c:v>
                </c:pt>
                <c:pt idx="5">
                  <c:v>192</c:v>
                </c:pt>
                <c:pt idx="6">
                  <c:v>216</c:v>
                </c:pt>
              </c:numCache>
            </c:numRef>
          </c:xVal>
          <c:yVal>
            <c:numRef>
              <c:f>Sheet1!$D$6:$D$12</c:f>
              <c:numCache>
                <c:formatCode>General</c:formatCode>
                <c:ptCount val="7"/>
                <c:pt idx="0">
                  <c:v>0</c:v>
                </c:pt>
                <c:pt idx="1">
                  <c:v>1.4000000000000002E-2</c:v>
                </c:pt>
                <c:pt idx="2">
                  <c:v>2.3000000000000007E-2</c:v>
                </c:pt>
                <c:pt idx="3">
                  <c:v>2.0000000000000014E-2</c:v>
                </c:pt>
                <c:pt idx="4">
                  <c:v>2.1000000000000015E-2</c:v>
                </c:pt>
                <c:pt idx="5">
                  <c:v>2.0000000000000014E-2</c:v>
                </c:pt>
                <c:pt idx="6">
                  <c:v>1.8000000000000006E-2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2547-49CF-9C4A-9A9AC8EF65CC}"/>
            </c:ext>
          </c:extLst>
        </c:ser>
        <c:ser>
          <c:idx val="3"/>
          <c:order val="3"/>
          <c:tx>
            <c:v>PPCG-Ethanol</c:v>
          </c:tx>
          <c:spPr>
            <a:ln w="19050">
              <a:solidFill>
                <a:schemeClr val="tx1"/>
              </a:solidFill>
            </a:ln>
          </c:spPr>
          <c:marker>
            <c:symbol val="square"/>
            <c:size val="5"/>
            <c:spPr>
              <a:noFill/>
              <a:ln w="12700">
                <a:solidFill>
                  <a:schemeClr val="tx1"/>
                </a:solidFill>
              </a:ln>
            </c:spPr>
          </c:marker>
          <c:xVal>
            <c:numRef>
              <c:f>Sheet1!$A$6:$A$12</c:f>
              <c:numCache>
                <c:formatCode>General</c:formatCode>
                <c:ptCount val="7"/>
                <c:pt idx="0">
                  <c:v>0</c:v>
                </c:pt>
                <c:pt idx="1">
                  <c:v>24</c:v>
                </c:pt>
                <c:pt idx="2">
                  <c:v>72</c:v>
                </c:pt>
                <c:pt idx="3">
                  <c:v>120</c:v>
                </c:pt>
                <c:pt idx="4">
                  <c:v>168</c:v>
                </c:pt>
                <c:pt idx="5">
                  <c:v>192</c:v>
                </c:pt>
                <c:pt idx="6">
                  <c:v>216</c:v>
                </c:pt>
              </c:numCache>
            </c:numRef>
          </c:xVal>
          <c:yVal>
            <c:numRef>
              <c:f>Sheet1!$E$6:$E$12</c:f>
              <c:numCache>
                <c:formatCode>General</c:formatCode>
                <c:ptCount val="7"/>
                <c:pt idx="0">
                  <c:v>0</c:v>
                </c:pt>
                <c:pt idx="1">
                  <c:v>2.5000000000000008E-2</c:v>
                </c:pt>
                <c:pt idx="2">
                  <c:v>3.1000000000000059E-2</c:v>
                </c:pt>
                <c:pt idx="3">
                  <c:v>3.5000000000000024E-2</c:v>
                </c:pt>
                <c:pt idx="4">
                  <c:v>3.5000000000000024E-2</c:v>
                </c:pt>
                <c:pt idx="5">
                  <c:v>3.1000000000000059E-2</c:v>
                </c:pt>
                <c:pt idx="6">
                  <c:v>2.8000000000000004E-2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2547-49CF-9C4A-9A9AC8EF65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7277904"/>
        <c:axId val="297277512"/>
      </c:scatterChart>
      <c:valAx>
        <c:axId val="297280256"/>
        <c:scaling>
          <c:orientation val="minMax"/>
          <c:max val="216"/>
        </c:scaling>
        <c:delete val="0"/>
        <c:axPos val="b"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sz="1400"/>
                  <a:t>Time (h)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spPr>
          <a:ln w="12700">
            <a:solidFill>
              <a:srgbClr val="FFFF00"/>
            </a:solidFill>
          </a:ln>
        </c:spPr>
        <c:txPr>
          <a:bodyPr/>
          <a:lstStyle/>
          <a:p>
            <a:pPr>
              <a:defRPr b="1">
                <a:solidFill>
                  <a:schemeClr val="bg1"/>
                </a:solidFill>
              </a:defRPr>
            </a:pPr>
            <a:endParaRPr lang="en-US"/>
          </a:p>
        </c:txPr>
        <c:crossAx val="297273984"/>
        <c:crosses val="autoZero"/>
        <c:crossBetween val="midCat"/>
        <c:majorUnit val="24"/>
        <c:minorUnit val="10"/>
      </c:valAx>
      <c:valAx>
        <c:axId val="297273984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r>
                  <a:rPr lang="en-US" sz="1400" dirty="0">
                    <a:solidFill>
                      <a:schemeClr val="bg1"/>
                    </a:solidFill>
                  </a:rPr>
                  <a:t>Cellulase </a:t>
                </a:r>
                <a:r>
                  <a:rPr lang="en-US" sz="1400" dirty="0" smtClean="0">
                    <a:solidFill>
                      <a:schemeClr val="bg1"/>
                    </a:solidFill>
                  </a:rPr>
                  <a:t> (</a:t>
                </a:r>
                <a:r>
                  <a:rPr lang="en-US" sz="1400" dirty="0">
                    <a:solidFill>
                      <a:schemeClr val="bg1"/>
                    </a:solidFill>
                  </a:rPr>
                  <a:t>U/L)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spPr>
          <a:ln w="12700">
            <a:solidFill>
              <a:srgbClr val="FFFF00"/>
            </a:solidFill>
          </a:ln>
        </c:spPr>
        <c:txPr>
          <a:bodyPr/>
          <a:lstStyle/>
          <a:p>
            <a:pPr>
              <a:defRPr>
                <a:solidFill>
                  <a:schemeClr val="bg1"/>
                </a:solidFill>
              </a:defRPr>
            </a:pPr>
            <a:endParaRPr lang="en-US"/>
          </a:p>
        </c:txPr>
        <c:crossAx val="297280256"/>
        <c:crosses val="autoZero"/>
        <c:crossBetween val="midCat"/>
      </c:valAx>
      <c:valAx>
        <c:axId val="297277512"/>
        <c:scaling>
          <c:orientation val="minMax"/>
        </c:scaling>
        <c:delete val="0"/>
        <c:axPos val="r"/>
        <c:title>
          <c:tx>
            <c:rich>
              <a:bodyPr rot="-5400000" vert="horz"/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r>
                  <a:rPr lang="en-US" sz="1400">
                    <a:solidFill>
                      <a:schemeClr val="bg1"/>
                    </a:solidFill>
                  </a:rPr>
                  <a:t>Ethanol (g/L)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spPr>
          <a:ln w="12700">
            <a:solidFill>
              <a:srgbClr val="FFFF00"/>
            </a:solidFill>
          </a:ln>
        </c:spPr>
        <c:txPr>
          <a:bodyPr/>
          <a:lstStyle/>
          <a:p>
            <a:pPr>
              <a:defRPr>
                <a:solidFill>
                  <a:schemeClr val="bg1"/>
                </a:solidFill>
              </a:defRPr>
            </a:pPr>
            <a:endParaRPr lang="en-US"/>
          </a:p>
        </c:txPr>
        <c:crossAx val="297277904"/>
        <c:crosses val="max"/>
        <c:crossBetween val="midCat"/>
      </c:valAx>
      <c:valAx>
        <c:axId val="29727790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297277512"/>
        <c:crosses val="autoZero"/>
        <c:crossBetween val="midCat"/>
      </c:valAx>
      <c:spPr>
        <a:solidFill>
          <a:srgbClr val="006600"/>
        </a:solidFill>
        <a:ln w="12700">
          <a:solidFill>
            <a:srgbClr val="FFFF00"/>
          </a:solidFill>
        </a:ln>
      </c:spPr>
    </c:plotArea>
    <c:legend>
      <c:legendPos val="r"/>
      <c:layout>
        <c:manualLayout>
          <c:xMode val="edge"/>
          <c:yMode val="edge"/>
          <c:x val="0.5622607235377195"/>
          <c:y val="0.66096587196526202"/>
          <c:w val="0.29327955386423032"/>
          <c:h val="0.15983885078881271"/>
        </c:manualLayout>
      </c:layout>
      <c:overlay val="0"/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>
          <a:latin typeface="Times New Roman" pitchFamily="18" charset="0"/>
          <a:cs typeface="Times New Roman" pitchFamily="18" charset="0"/>
        </a:defRPr>
      </a:pPr>
      <a:endParaRPr lang="en-US"/>
    </a:p>
  </c:txPr>
  <c:externalData r:id="rId2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DD07092-B23B-422F-944C-3B041CF12018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1265AD3-BC60-40AA-83D8-8D35E7558C6E}">
      <dgm:prSet phldrT="[Text]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/>
            <a:t>H</a:t>
          </a:r>
          <a:r>
            <a:rPr lang="en-US" baseline="-25000" dirty="0" smtClean="0"/>
            <a:t>2</a:t>
          </a:r>
          <a:endParaRPr lang="en-US" baseline="-25000" dirty="0"/>
        </a:p>
      </dgm:t>
    </dgm:pt>
    <dgm:pt modelId="{1AE976FB-3303-4B38-9CB6-A7FE52EFB94D}" type="parTrans" cxnId="{9F110343-6EE6-4AC7-8746-87BA1681318D}">
      <dgm:prSet/>
      <dgm:spPr/>
      <dgm:t>
        <a:bodyPr/>
        <a:lstStyle/>
        <a:p>
          <a:endParaRPr lang="en-US"/>
        </a:p>
      </dgm:t>
    </dgm:pt>
    <dgm:pt modelId="{E9BD037C-7CF2-40D5-B1B2-70F67238F857}" type="sibTrans" cxnId="{9F110343-6EE6-4AC7-8746-87BA1681318D}">
      <dgm:prSet/>
      <dgm:spPr/>
      <dgm:t>
        <a:bodyPr/>
        <a:lstStyle/>
        <a:p>
          <a:endParaRPr lang="en-US"/>
        </a:p>
      </dgm:t>
    </dgm:pt>
    <dgm:pt modelId="{0BB0F874-4F2C-453E-AA16-46CED8F78EE9}">
      <dgm:prSet phldrT="[Text]"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>
        <a:ln>
          <a:noFill/>
        </a:ln>
      </dgm:spPr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Chemical</a:t>
          </a:r>
          <a:endParaRPr lang="en-US" dirty="0">
            <a:solidFill>
              <a:schemeClr val="tx1"/>
            </a:solidFill>
          </a:endParaRPr>
        </a:p>
      </dgm:t>
    </dgm:pt>
    <dgm:pt modelId="{D7EAFB86-0359-4CD5-B7E8-5B589AA50BEE}" type="parTrans" cxnId="{18F0C70E-DA4D-42EB-9F1C-131AA5D661CE}">
      <dgm:prSet/>
      <dgm:spPr/>
      <dgm:t>
        <a:bodyPr/>
        <a:lstStyle/>
        <a:p>
          <a:endParaRPr lang="en-US"/>
        </a:p>
      </dgm:t>
    </dgm:pt>
    <dgm:pt modelId="{99FF6CCE-AC68-4F9D-A8B5-FDD661D6A253}" type="sibTrans" cxnId="{18F0C70E-DA4D-42EB-9F1C-131AA5D661CE}">
      <dgm:prSet/>
      <dgm:spPr/>
      <dgm:t>
        <a:bodyPr/>
        <a:lstStyle/>
        <a:p>
          <a:endParaRPr lang="en-US"/>
        </a:p>
      </dgm:t>
    </dgm:pt>
    <dgm:pt modelId="{E6C14A9A-F308-43D1-881F-B6FB5A148C3A}">
      <dgm:prSet phldrT="[Text]">
        <dgm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mtClean="0"/>
            <a:t>Methane </a:t>
          </a:r>
          <a:r>
            <a:rPr lang="en-US" dirty="0" smtClean="0"/>
            <a:t>reforming</a:t>
          </a:r>
          <a:endParaRPr lang="en-US" dirty="0"/>
        </a:p>
      </dgm:t>
    </dgm:pt>
    <dgm:pt modelId="{53B37CE8-DBF2-4216-96B0-4125D15D840E}" type="parTrans" cxnId="{6A62D68E-1360-43C4-BD14-F1A757295C2C}">
      <dgm:prSet/>
      <dgm:spPr/>
      <dgm:t>
        <a:bodyPr/>
        <a:lstStyle/>
        <a:p>
          <a:endParaRPr lang="en-US"/>
        </a:p>
      </dgm:t>
    </dgm:pt>
    <dgm:pt modelId="{D61C18A9-9D25-436F-86BE-6621780BC0CF}" type="sibTrans" cxnId="{6A62D68E-1360-43C4-BD14-F1A757295C2C}">
      <dgm:prSet/>
      <dgm:spPr/>
      <dgm:t>
        <a:bodyPr/>
        <a:lstStyle/>
        <a:p>
          <a:endParaRPr lang="en-US"/>
        </a:p>
      </dgm:t>
    </dgm:pt>
    <dgm:pt modelId="{E9798F3C-CDE0-4474-9C01-166010E9751A}">
      <dgm:prSet phldrT="[Text]">
        <dgm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Biological</a:t>
          </a:r>
          <a:endParaRPr lang="en-US" dirty="0">
            <a:solidFill>
              <a:schemeClr val="tx1"/>
            </a:solidFill>
          </a:endParaRPr>
        </a:p>
      </dgm:t>
    </dgm:pt>
    <dgm:pt modelId="{E44A14A9-FDBE-4F63-BAA7-6017603AE10C}" type="parTrans" cxnId="{A0CFE0EE-EC16-4762-9878-9255CAA2096C}">
      <dgm:prSet/>
      <dgm:spPr/>
      <dgm:t>
        <a:bodyPr/>
        <a:lstStyle/>
        <a:p>
          <a:endParaRPr lang="en-US"/>
        </a:p>
      </dgm:t>
    </dgm:pt>
    <dgm:pt modelId="{4900E66C-DCDC-478F-BA7D-6439B393D851}" type="sibTrans" cxnId="{A0CFE0EE-EC16-4762-9878-9255CAA2096C}">
      <dgm:prSet/>
      <dgm:spPr/>
      <dgm:t>
        <a:bodyPr/>
        <a:lstStyle/>
        <a:p>
          <a:endParaRPr lang="en-US"/>
        </a:p>
      </dgm:t>
    </dgm:pt>
    <dgm:pt modelId="{9C5326EF-F6A6-4BE4-A6E8-B28A8F2379D3}">
      <dgm:prSet phldrT="[Text]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>
        <a:solidFill>
          <a:srgbClr val="FF0000"/>
        </a:solidFill>
      </dgm:spPr>
      <dgm:t>
        <a:bodyPr/>
        <a:lstStyle/>
        <a:p>
          <a:r>
            <a:rPr lang="en-US" dirty="0" smtClean="0"/>
            <a:t>Biophotolysis</a:t>
          </a:r>
          <a:endParaRPr lang="en-US" dirty="0"/>
        </a:p>
      </dgm:t>
    </dgm:pt>
    <dgm:pt modelId="{12137D43-3892-4A2A-BFDC-D480F4DB3E5D}" type="parTrans" cxnId="{2DED36CB-434C-4AC1-8387-7B62B2815C76}">
      <dgm:prSet/>
      <dgm:spPr/>
      <dgm:t>
        <a:bodyPr/>
        <a:lstStyle/>
        <a:p>
          <a:endParaRPr lang="en-US"/>
        </a:p>
      </dgm:t>
    </dgm:pt>
    <dgm:pt modelId="{F1605BF6-79DC-4FC1-B606-EC9EF032EA33}" type="sibTrans" cxnId="{2DED36CB-434C-4AC1-8387-7B62B2815C76}">
      <dgm:prSet/>
      <dgm:spPr/>
      <dgm:t>
        <a:bodyPr/>
        <a:lstStyle/>
        <a:p>
          <a:endParaRPr lang="en-US"/>
        </a:p>
      </dgm:t>
    </dgm:pt>
    <dgm:pt modelId="{838343CA-4482-47CE-B058-612992A33270}">
      <dgm:prSet phldrT="[Text]">
        <dgm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Electrolysis</a:t>
          </a:r>
          <a:endParaRPr lang="en-US" dirty="0"/>
        </a:p>
      </dgm:t>
    </dgm:pt>
    <dgm:pt modelId="{742BF0D7-9488-46B1-8136-09B5E6C82F3D}" type="parTrans" cxnId="{A71D7AEC-B93B-43F0-9038-0FC9013A317E}">
      <dgm:prSet/>
      <dgm:spPr/>
      <dgm:t>
        <a:bodyPr/>
        <a:lstStyle/>
        <a:p>
          <a:endParaRPr lang="en-US"/>
        </a:p>
      </dgm:t>
    </dgm:pt>
    <dgm:pt modelId="{632A1D86-DE72-4A28-BEF3-EEC4C8286C36}" type="sibTrans" cxnId="{A71D7AEC-B93B-43F0-9038-0FC9013A317E}">
      <dgm:prSet/>
      <dgm:spPr/>
      <dgm:t>
        <a:bodyPr/>
        <a:lstStyle/>
        <a:p>
          <a:endParaRPr lang="en-US"/>
        </a:p>
      </dgm:t>
    </dgm:pt>
    <dgm:pt modelId="{58697AB1-F5CA-4DCC-8A22-A4FA65EF2EB2}">
      <dgm:prSet phldrT="[Text]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>
        <a:solidFill>
          <a:srgbClr val="006600"/>
        </a:solidFill>
      </dgm:spPr>
      <dgm:t>
        <a:bodyPr/>
        <a:lstStyle/>
        <a:p>
          <a:r>
            <a:rPr lang="en-US" dirty="0" smtClean="0"/>
            <a:t>Photo-</a:t>
          </a:r>
        </a:p>
        <a:p>
          <a:r>
            <a:rPr lang="en-US" dirty="0" smtClean="0"/>
            <a:t>fermentation</a:t>
          </a:r>
          <a:endParaRPr lang="en-US" dirty="0"/>
        </a:p>
      </dgm:t>
    </dgm:pt>
    <dgm:pt modelId="{5CEC6326-9E32-43EA-95D8-9CEA4DCEC0D1}" type="parTrans" cxnId="{9B37B44F-95BA-4CF8-A462-37CD2ED5DFE9}">
      <dgm:prSet/>
      <dgm:spPr/>
      <dgm:t>
        <a:bodyPr/>
        <a:lstStyle/>
        <a:p>
          <a:endParaRPr lang="en-US"/>
        </a:p>
      </dgm:t>
    </dgm:pt>
    <dgm:pt modelId="{003E1BE1-2E01-4E47-980D-4A65E1DB21DE}" type="sibTrans" cxnId="{9B37B44F-95BA-4CF8-A462-37CD2ED5DFE9}">
      <dgm:prSet/>
      <dgm:spPr/>
      <dgm:t>
        <a:bodyPr/>
        <a:lstStyle/>
        <a:p>
          <a:endParaRPr lang="en-US"/>
        </a:p>
      </dgm:t>
    </dgm:pt>
    <dgm:pt modelId="{0F105F2F-FA9F-4800-A747-7029FABD320D}">
      <dgm:prSet phldrT="[Text]">
        <dgm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Dark </a:t>
          </a:r>
        </a:p>
        <a:p>
          <a:r>
            <a:rPr lang="en-US" dirty="0" smtClean="0"/>
            <a:t>fermentation</a:t>
          </a:r>
          <a:endParaRPr lang="en-US" dirty="0"/>
        </a:p>
      </dgm:t>
    </dgm:pt>
    <dgm:pt modelId="{F8B35DD2-C9F6-44ED-A3F3-CAEBBB6CFB0D}" type="parTrans" cxnId="{0B9EB817-B5F9-487D-AF31-AC1FAE618BF6}">
      <dgm:prSet/>
      <dgm:spPr/>
      <dgm:t>
        <a:bodyPr/>
        <a:lstStyle/>
        <a:p>
          <a:endParaRPr lang="en-US"/>
        </a:p>
      </dgm:t>
    </dgm:pt>
    <dgm:pt modelId="{6E1F1157-1A37-4404-9890-C36B02400523}" type="sibTrans" cxnId="{0B9EB817-B5F9-487D-AF31-AC1FAE618BF6}">
      <dgm:prSet/>
      <dgm:spPr/>
      <dgm:t>
        <a:bodyPr/>
        <a:lstStyle/>
        <a:p>
          <a:endParaRPr lang="en-US"/>
        </a:p>
      </dgm:t>
    </dgm:pt>
    <dgm:pt modelId="{84872DB0-D0D8-4624-98AF-B4C9A68E826B}">
      <dgm:prSet custT="1"/>
      <dgm:spPr>
        <a:solidFill>
          <a:srgbClr val="FF0000"/>
        </a:solidFill>
      </dgm:spPr>
      <dgm:t>
        <a:bodyPr/>
        <a:lstStyle/>
        <a:p>
          <a:r>
            <a:rPr lang="en-US" sz="1400" dirty="0"/>
            <a:t>2H</a:t>
          </a:r>
          <a:r>
            <a:rPr lang="en-US" sz="1400" baseline="-25000" dirty="0"/>
            <a:t>2</a:t>
          </a:r>
          <a:r>
            <a:rPr lang="en-US" sz="1400" dirty="0"/>
            <a:t>O → 2H</a:t>
          </a:r>
          <a:r>
            <a:rPr lang="en-US" sz="1400" baseline="-25000" dirty="0"/>
            <a:t>2</a:t>
          </a:r>
          <a:r>
            <a:rPr lang="en-US" sz="1400" dirty="0"/>
            <a:t> + O</a:t>
          </a:r>
          <a:r>
            <a:rPr lang="en-US" sz="1400" baseline="-25000" dirty="0"/>
            <a:t>2</a:t>
          </a:r>
        </a:p>
      </dgm:t>
    </dgm:pt>
    <dgm:pt modelId="{8B93F9A8-F31A-44B6-9950-72A4B6B49C70}" type="parTrans" cxnId="{77498318-674C-4F08-ACCE-A7FA9A40A4E6}">
      <dgm:prSet/>
      <dgm:spPr/>
      <dgm:t>
        <a:bodyPr/>
        <a:lstStyle/>
        <a:p>
          <a:endParaRPr lang="en-US"/>
        </a:p>
      </dgm:t>
    </dgm:pt>
    <dgm:pt modelId="{878C0A3B-803B-4161-B301-5C1E4656851D}" type="sibTrans" cxnId="{77498318-674C-4F08-ACCE-A7FA9A40A4E6}">
      <dgm:prSet/>
      <dgm:spPr/>
      <dgm:t>
        <a:bodyPr/>
        <a:lstStyle/>
        <a:p>
          <a:endParaRPr lang="en-US"/>
        </a:p>
      </dgm:t>
    </dgm:pt>
    <dgm:pt modelId="{576EC5D7-5271-444A-BDC7-687D7E2FD95A}">
      <dgm:prSet custT="1"/>
      <dgm:spPr>
        <a:solidFill>
          <a:srgbClr val="006600"/>
        </a:solidFill>
      </dgm:spPr>
      <dgm:t>
        <a:bodyPr/>
        <a:lstStyle/>
        <a:p>
          <a:r>
            <a:rPr lang="pt-BR" sz="1200" dirty="0"/>
            <a:t>C</a:t>
          </a:r>
          <a:r>
            <a:rPr lang="pt-BR" sz="1200" baseline="-25000" dirty="0"/>
            <a:t>6</a:t>
          </a:r>
          <a:r>
            <a:rPr lang="pt-BR" sz="1200" dirty="0"/>
            <a:t>H</a:t>
          </a:r>
          <a:r>
            <a:rPr lang="pt-BR" sz="1200" baseline="-25000" dirty="0"/>
            <a:t>12</a:t>
          </a:r>
          <a:r>
            <a:rPr lang="pt-BR" sz="1200" dirty="0"/>
            <a:t>O</a:t>
          </a:r>
          <a:r>
            <a:rPr lang="pt-BR" sz="1200" baseline="-25000" dirty="0"/>
            <a:t>6</a:t>
          </a:r>
          <a:r>
            <a:rPr lang="pt-BR" sz="1200" dirty="0"/>
            <a:t> + 12 H</a:t>
          </a:r>
          <a:r>
            <a:rPr lang="pt-BR" sz="1200" baseline="-25000" dirty="0"/>
            <a:t>2</a:t>
          </a:r>
          <a:r>
            <a:rPr lang="pt-BR" sz="1200" dirty="0"/>
            <a:t>O → 12 H</a:t>
          </a:r>
          <a:r>
            <a:rPr lang="pt-BR" sz="1200" baseline="-25000" dirty="0"/>
            <a:t>2</a:t>
          </a:r>
          <a:r>
            <a:rPr lang="pt-BR" sz="1200" dirty="0"/>
            <a:t> + 6CO</a:t>
          </a:r>
          <a:r>
            <a:rPr lang="pt-BR" sz="1200" baseline="-25000" dirty="0"/>
            <a:t>2</a:t>
          </a:r>
          <a:endParaRPr lang="en-US" sz="1200" baseline="-25000" dirty="0"/>
        </a:p>
      </dgm:t>
    </dgm:pt>
    <dgm:pt modelId="{7B0FC41A-C78A-490A-ACDE-0BCF4F99FA61}" type="parTrans" cxnId="{677E3CAD-AC85-4484-B8A1-311213B2D758}">
      <dgm:prSet/>
      <dgm:spPr/>
      <dgm:t>
        <a:bodyPr/>
        <a:lstStyle/>
        <a:p>
          <a:endParaRPr lang="en-US"/>
        </a:p>
      </dgm:t>
    </dgm:pt>
    <dgm:pt modelId="{3122A326-F6AE-4743-BD52-6DE30BB68740}" type="sibTrans" cxnId="{677E3CAD-AC85-4484-B8A1-311213B2D758}">
      <dgm:prSet/>
      <dgm:spPr/>
      <dgm:t>
        <a:bodyPr/>
        <a:lstStyle/>
        <a:p>
          <a:endParaRPr lang="en-US"/>
        </a:p>
      </dgm:t>
    </dgm:pt>
    <dgm:pt modelId="{64FF9727-2E52-4CE9-B339-9C705D8BFDA5}">
      <dgm:prSet custT="1"/>
      <dgm:spPr>
        <a:solidFill>
          <a:schemeClr val="tx1"/>
        </a:solidFill>
      </dgm:spPr>
      <dgm:t>
        <a:bodyPr/>
        <a:lstStyle/>
        <a:p>
          <a:r>
            <a:rPr lang="pt-BR" sz="1200" dirty="0"/>
            <a:t>C</a:t>
          </a:r>
          <a:r>
            <a:rPr lang="pt-BR" sz="1200" baseline="-25000" dirty="0"/>
            <a:t>6</a:t>
          </a:r>
          <a:r>
            <a:rPr lang="pt-BR" sz="1200" dirty="0"/>
            <a:t>H</a:t>
          </a:r>
          <a:r>
            <a:rPr lang="pt-BR" sz="1200" baseline="-25000" dirty="0"/>
            <a:t>12</a:t>
          </a:r>
          <a:r>
            <a:rPr lang="pt-BR" sz="1200" dirty="0"/>
            <a:t>O</a:t>
          </a:r>
          <a:r>
            <a:rPr lang="pt-BR" sz="1200" baseline="-25000" dirty="0"/>
            <a:t>6</a:t>
          </a:r>
          <a:r>
            <a:rPr lang="pt-BR" sz="1200" dirty="0"/>
            <a:t> + </a:t>
          </a:r>
          <a:r>
            <a:rPr lang="pt-BR" sz="1200" dirty="0" smtClean="0"/>
            <a:t>2H</a:t>
          </a:r>
          <a:r>
            <a:rPr lang="pt-BR" sz="1200" baseline="-25000" dirty="0" smtClean="0"/>
            <a:t>2</a:t>
          </a:r>
          <a:r>
            <a:rPr lang="pt-BR" sz="1200" dirty="0" smtClean="0"/>
            <a:t>O </a:t>
          </a:r>
          <a:r>
            <a:rPr lang="pt-BR" sz="1200" dirty="0"/>
            <a:t>→ 2CH</a:t>
          </a:r>
          <a:r>
            <a:rPr lang="pt-BR" sz="1200" baseline="-25000" dirty="0"/>
            <a:t>3</a:t>
          </a:r>
          <a:r>
            <a:rPr lang="pt-BR" sz="1200" dirty="0"/>
            <a:t>COOH+ 4H</a:t>
          </a:r>
          <a:r>
            <a:rPr lang="pt-BR" sz="1200" baseline="-25000" dirty="0"/>
            <a:t>2</a:t>
          </a:r>
          <a:r>
            <a:rPr lang="pt-BR" sz="1200" dirty="0"/>
            <a:t> + 2CO</a:t>
          </a:r>
          <a:r>
            <a:rPr lang="pt-BR" sz="1200" baseline="-25000" dirty="0"/>
            <a:t>2</a:t>
          </a:r>
          <a:endParaRPr lang="en-US" sz="1200" baseline="-25000" dirty="0"/>
        </a:p>
      </dgm:t>
    </dgm:pt>
    <dgm:pt modelId="{5E551615-7CA7-467C-B305-90823F9129BF}" type="parTrans" cxnId="{E6C90C5C-5AD8-45A8-82C1-2177FA9C69AE}">
      <dgm:prSet/>
      <dgm:spPr/>
      <dgm:t>
        <a:bodyPr/>
        <a:lstStyle/>
        <a:p>
          <a:endParaRPr lang="en-US"/>
        </a:p>
      </dgm:t>
    </dgm:pt>
    <dgm:pt modelId="{34BA95CD-0352-4997-943E-088113F39920}" type="sibTrans" cxnId="{E6C90C5C-5AD8-45A8-82C1-2177FA9C69AE}">
      <dgm:prSet/>
      <dgm:spPr/>
      <dgm:t>
        <a:bodyPr/>
        <a:lstStyle/>
        <a:p>
          <a:endParaRPr lang="en-US"/>
        </a:p>
      </dgm:t>
    </dgm:pt>
    <dgm:pt modelId="{F64C4A21-2DAA-4CB2-8B9A-F81078643134}" type="pres">
      <dgm:prSet presAssocID="{2DD07092-B23B-422F-944C-3B041CF12018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476C2D6-684A-436C-8792-58AF09976BBB}" type="pres">
      <dgm:prSet presAssocID="{61265AD3-BC60-40AA-83D8-8D35E7558C6E}" presName="root1" presStyleCnt="0"/>
      <dgm:spPr/>
    </dgm:pt>
    <dgm:pt modelId="{6FCD11CA-EBFB-476B-9E02-B93099E9C070}" type="pres">
      <dgm:prSet presAssocID="{61265AD3-BC60-40AA-83D8-8D35E7558C6E}" presName="LevelOneTextNode" presStyleLbl="node0" presStyleIdx="0" presStyleCnt="4" custAng="0" custFlipHor="1" custScaleX="101389" custLinFactNeighborX="32095" custLinFactNeighborY="-690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EB1D80D-791A-42F9-89E0-39D2A9243ADF}" type="pres">
      <dgm:prSet presAssocID="{61265AD3-BC60-40AA-83D8-8D35E7558C6E}" presName="level2hierChild" presStyleCnt="0"/>
      <dgm:spPr/>
    </dgm:pt>
    <dgm:pt modelId="{E547CC94-73A1-47DE-9A23-627B46C4C77F}" type="pres">
      <dgm:prSet presAssocID="{D7EAFB86-0359-4CD5-B7E8-5B589AA50BEE}" presName="conn2-1" presStyleLbl="parChTrans1D2" presStyleIdx="0" presStyleCnt="2"/>
      <dgm:spPr/>
      <dgm:t>
        <a:bodyPr/>
        <a:lstStyle/>
        <a:p>
          <a:endParaRPr lang="en-US"/>
        </a:p>
      </dgm:t>
    </dgm:pt>
    <dgm:pt modelId="{ED49DE08-558E-43A1-AA0F-4266B3BC1A26}" type="pres">
      <dgm:prSet presAssocID="{D7EAFB86-0359-4CD5-B7E8-5B589AA50BEE}" presName="connTx" presStyleLbl="parChTrans1D2" presStyleIdx="0" presStyleCnt="2"/>
      <dgm:spPr/>
      <dgm:t>
        <a:bodyPr/>
        <a:lstStyle/>
        <a:p>
          <a:endParaRPr lang="en-US"/>
        </a:p>
      </dgm:t>
    </dgm:pt>
    <dgm:pt modelId="{1C198B47-B288-4914-B7E6-01BB196D785D}" type="pres">
      <dgm:prSet presAssocID="{0BB0F874-4F2C-453E-AA16-46CED8F78EE9}" presName="root2" presStyleCnt="0"/>
      <dgm:spPr/>
    </dgm:pt>
    <dgm:pt modelId="{135BD4AF-6C04-4F9F-A9BF-D63CC9830EDF}" type="pres">
      <dgm:prSet presAssocID="{0BB0F874-4F2C-453E-AA16-46CED8F78EE9}" presName="LevelTwoTextNode" presStyleLbl="node2" presStyleIdx="0" presStyleCnt="2" custLinFactX="-64275" custLinFactNeighborX="-100000" custLinFactNeighborY="-4079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73B0D14-253E-4A9A-8BF0-8F6D1CB41F26}" type="pres">
      <dgm:prSet presAssocID="{0BB0F874-4F2C-453E-AA16-46CED8F78EE9}" presName="level3hierChild" presStyleCnt="0"/>
      <dgm:spPr/>
    </dgm:pt>
    <dgm:pt modelId="{7C8AFB12-ECCC-4E3C-A67C-03E7E708867A}" type="pres">
      <dgm:prSet presAssocID="{53B37CE8-DBF2-4216-96B0-4125D15D840E}" presName="conn2-1" presStyleLbl="parChTrans1D3" presStyleIdx="0" presStyleCnt="5"/>
      <dgm:spPr/>
      <dgm:t>
        <a:bodyPr/>
        <a:lstStyle/>
        <a:p>
          <a:endParaRPr lang="en-US"/>
        </a:p>
      </dgm:t>
    </dgm:pt>
    <dgm:pt modelId="{B34D79CD-0896-4583-B6A0-B2B09D411A4B}" type="pres">
      <dgm:prSet presAssocID="{53B37CE8-DBF2-4216-96B0-4125D15D840E}" presName="connTx" presStyleLbl="parChTrans1D3" presStyleIdx="0" presStyleCnt="5"/>
      <dgm:spPr/>
      <dgm:t>
        <a:bodyPr/>
        <a:lstStyle/>
        <a:p>
          <a:endParaRPr lang="en-US"/>
        </a:p>
      </dgm:t>
    </dgm:pt>
    <dgm:pt modelId="{5786C951-87B7-4771-92F3-8997CFCC7F46}" type="pres">
      <dgm:prSet presAssocID="{E6C14A9A-F308-43D1-881F-B6FB5A148C3A}" presName="root2" presStyleCnt="0"/>
      <dgm:spPr/>
    </dgm:pt>
    <dgm:pt modelId="{79E77086-A35D-4332-8FDC-979811B87C42}" type="pres">
      <dgm:prSet presAssocID="{E6C14A9A-F308-43D1-881F-B6FB5A148C3A}" presName="LevelTwoTextNode" presStyleLbl="node3" presStyleIdx="0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CD67DA1-50D7-4E84-92EA-BB2FD7B7A473}" type="pres">
      <dgm:prSet presAssocID="{E6C14A9A-F308-43D1-881F-B6FB5A148C3A}" presName="level3hierChild" presStyleCnt="0"/>
      <dgm:spPr/>
    </dgm:pt>
    <dgm:pt modelId="{EE40D02C-534C-4D02-BD74-2028B5463698}" type="pres">
      <dgm:prSet presAssocID="{742BF0D7-9488-46B1-8136-09B5E6C82F3D}" presName="conn2-1" presStyleLbl="parChTrans1D3" presStyleIdx="1" presStyleCnt="5"/>
      <dgm:spPr/>
      <dgm:t>
        <a:bodyPr/>
        <a:lstStyle/>
        <a:p>
          <a:endParaRPr lang="en-US"/>
        </a:p>
      </dgm:t>
    </dgm:pt>
    <dgm:pt modelId="{1E255D25-9B4A-4BA6-BA63-D2A069A5B78E}" type="pres">
      <dgm:prSet presAssocID="{742BF0D7-9488-46B1-8136-09B5E6C82F3D}" presName="connTx" presStyleLbl="parChTrans1D3" presStyleIdx="1" presStyleCnt="5"/>
      <dgm:spPr/>
      <dgm:t>
        <a:bodyPr/>
        <a:lstStyle/>
        <a:p>
          <a:endParaRPr lang="en-US"/>
        </a:p>
      </dgm:t>
    </dgm:pt>
    <dgm:pt modelId="{D7F88FC7-3A27-4188-B479-D2DF05112067}" type="pres">
      <dgm:prSet presAssocID="{838343CA-4482-47CE-B058-612992A33270}" presName="root2" presStyleCnt="0"/>
      <dgm:spPr/>
    </dgm:pt>
    <dgm:pt modelId="{2A9FE175-5B46-4335-87F2-D042110C41F4}" type="pres">
      <dgm:prSet presAssocID="{838343CA-4482-47CE-B058-612992A33270}" presName="LevelTwoTextNode" presStyleLbl="node3" presStyleIdx="1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F5F908D-49C5-42B0-BA23-D184393216D3}" type="pres">
      <dgm:prSet presAssocID="{838343CA-4482-47CE-B058-612992A33270}" presName="level3hierChild" presStyleCnt="0"/>
      <dgm:spPr/>
    </dgm:pt>
    <dgm:pt modelId="{1BAE4C08-EFAE-4EC2-9F93-66353812078D}" type="pres">
      <dgm:prSet presAssocID="{E44A14A9-FDBE-4F63-BAA7-6017603AE10C}" presName="conn2-1" presStyleLbl="parChTrans1D2" presStyleIdx="1" presStyleCnt="2"/>
      <dgm:spPr/>
      <dgm:t>
        <a:bodyPr/>
        <a:lstStyle/>
        <a:p>
          <a:endParaRPr lang="en-US"/>
        </a:p>
      </dgm:t>
    </dgm:pt>
    <dgm:pt modelId="{19AD7947-7F68-46F7-8763-0AC69000336E}" type="pres">
      <dgm:prSet presAssocID="{E44A14A9-FDBE-4F63-BAA7-6017603AE10C}" presName="connTx" presStyleLbl="parChTrans1D2" presStyleIdx="1" presStyleCnt="2"/>
      <dgm:spPr/>
      <dgm:t>
        <a:bodyPr/>
        <a:lstStyle/>
        <a:p>
          <a:endParaRPr lang="en-US"/>
        </a:p>
      </dgm:t>
    </dgm:pt>
    <dgm:pt modelId="{F8EC61D9-D260-4853-999A-4AF6AB433691}" type="pres">
      <dgm:prSet presAssocID="{E9798F3C-CDE0-4474-9C01-166010E9751A}" presName="root2" presStyleCnt="0"/>
      <dgm:spPr/>
    </dgm:pt>
    <dgm:pt modelId="{CB0E680E-48F9-474B-875B-7161D52A34B3}" type="pres">
      <dgm:prSet presAssocID="{E9798F3C-CDE0-4474-9C01-166010E9751A}" presName="LevelTwoTextNode" presStyleLbl="node2" presStyleIdx="1" presStyleCnt="2" custLinFactX="-64275" custLinFactNeighborX="-100000" custLinFactNeighborY="2697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DC7476F-E3EA-4B53-B1A4-CB40EA79DDF1}" type="pres">
      <dgm:prSet presAssocID="{E9798F3C-CDE0-4474-9C01-166010E9751A}" presName="level3hierChild" presStyleCnt="0"/>
      <dgm:spPr/>
    </dgm:pt>
    <dgm:pt modelId="{54C5486D-ABEE-465C-9B84-C33EFE2A86E8}" type="pres">
      <dgm:prSet presAssocID="{12137D43-3892-4A2A-BFDC-D480F4DB3E5D}" presName="conn2-1" presStyleLbl="parChTrans1D3" presStyleIdx="2" presStyleCnt="5"/>
      <dgm:spPr/>
      <dgm:t>
        <a:bodyPr/>
        <a:lstStyle/>
        <a:p>
          <a:endParaRPr lang="en-US"/>
        </a:p>
      </dgm:t>
    </dgm:pt>
    <dgm:pt modelId="{7B43151C-1505-4882-816C-DEBF35F0D066}" type="pres">
      <dgm:prSet presAssocID="{12137D43-3892-4A2A-BFDC-D480F4DB3E5D}" presName="connTx" presStyleLbl="parChTrans1D3" presStyleIdx="2" presStyleCnt="5"/>
      <dgm:spPr/>
      <dgm:t>
        <a:bodyPr/>
        <a:lstStyle/>
        <a:p>
          <a:endParaRPr lang="en-US"/>
        </a:p>
      </dgm:t>
    </dgm:pt>
    <dgm:pt modelId="{BF4BFBB1-14A5-4467-8F46-DD22C7137E3A}" type="pres">
      <dgm:prSet presAssocID="{9C5326EF-F6A6-4BE4-A6E8-B28A8F2379D3}" presName="root2" presStyleCnt="0"/>
      <dgm:spPr/>
    </dgm:pt>
    <dgm:pt modelId="{0E38169B-EEAB-4D86-8410-BF50021C1728}" type="pres">
      <dgm:prSet presAssocID="{9C5326EF-F6A6-4BE4-A6E8-B28A8F2379D3}" presName="LevelTwoTextNode" presStyleLbl="node3" presStyleIdx="2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51A0FF6-ACC9-4971-B6DD-4D650FB40A74}" type="pres">
      <dgm:prSet presAssocID="{9C5326EF-F6A6-4BE4-A6E8-B28A8F2379D3}" presName="level3hierChild" presStyleCnt="0"/>
      <dgm:spPr/>
    </dgm:pt>
    <dgm:pt modelId="{A8BD0FD1-EB1B-4881-AEED-154143A9BBF7}" type="pres">
      <dgm:prSet presAssocID="{5CEC6326-9E32-43EA-95D8-9CEA4DCEC0D1}" presName="conn2-1" presStyleLbl="parChTrans1D3" presStyleIdx="3" presStyleCnt="5"/>
      <dgm:spPr/>
      <dgm:t>
        <a:bodyPr/>
        <a:lstStyle/>
        <a:p>
          <a:endParaRPr lang="en-US"/>
        </a:p>
      </dgm:t>
    </dgm:pt>
    <dgm:pt modelId="{30D82B80-71EA-4246-944F-F46D00D607FA}" type="pres">
      <dgm:prSet presAssocID="{5CEC6326-9E32-43EA-95D8-9CEA4DCEC0D1}" presName="connTx" presStyleLbl="parChTrans1D3" presStyleIdx="3" presStyleCnt="5"/>
      <dgm:spPr/>
      <dgm:t>
        <a:bodyPr/>
        <a:lstStyle/>
        <a:p>
          <a:endParaRPr lang="en-US"/>
        </a:p>
      </dgm:t>
    </dgm:pt>
    <dgm:pt modelId="{1DD36023-1311-4CF8-A145-B93C3281F5B8}" type="pres">
      <dgm:prSet presAssocID="{58697AB1-F5CA-4DCC-8A22-A4FA65EF2EB2}" presName="root2" presStyleCnt="0"/>
      <dgm:spPr/>
    </dgm:pt>
    <dgm:pt modelId="{7E90D0A2-6CBD-4284-81B5-78EE32D53ACE}" type="pres">
      <dgm:prSet presAssocID="{58697AB1-F5CA-4DCC-8A22-A4FA65EF2EB2}" presName="LevelTwoTextNode" presStyleLbl="node3" presStyleIdx="3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AB22BB0-3364-442F-A4E6-4819BCDD0D81}" type="pres">
      <dgm:prSet presAssocID="{58697AB1-F5CA-4DCC-8A22-A4FA65EF2EB2}" presName="level3hierChild" presStyleCnt="0"/>
      <dgm:spPr/>
    </dgm:pt>
    <dgm:pt modelId="{3866A5DE-C738-4D12-A910-A28DE35ED789}" type="pres">
      <dgm:prSet presAssocID="{F8B35DD2-C9F6-44ED-A3F3-CAEBBB6CFB0D}" presName="conn2-1" presStyleLbl="parChTrans1D3" presStyleIdx="4" presStyleCnt="5"/>
      <dgm:spPr/>
      <dgm:t>
        <a:bodyPr/>
        <a:lstStyle/>
        <a:p>
          <a:endParaRPr lang="en-US"/>
        </a:p>
      </dgm:t>
    </dgm:pt>
    <dgm:pt modelId="{DB008A82-3A7B-4399-988E-E409FF27F9FD}" type="pres">
      <dgm:prSet presAssocID="{F8B35DD2-C9F6-44ED-A3F3-CAEBBB6CFB0D}" presName="connTx" presStyleLbl="parChTrans1D3" presStyleIdx="4" presStyleCnt="5"/>
      <dgm:spPr/>
      <dgm:t>
        <a:bodyPr/>
        <a:lstStyle/>
        <a:p>
          <a:endParaRPr lang="en-US"/>
        </a:p>
      </dgm:t>
    </dgm:pt>
    <dgm:pt modelId="{0C545298-0623-4E9E-AAE6-91C007F4A97B}" type="pres">
      <dgm:prSet presAssocID="{0F105F2F-FA9F-4800-A747-7029FABD320D}" presName="root2" presStyleCnt="0"/>
      <dgm:spPr/>
    </dgm:pt>
    <dgm:pt modelId="{864B5653-0FE4-4DF8-8E80-EDA2693F8101}" type="pres">
      <dgm:prSet presAssocID="{0F105F2F-FA9F-4800-A747-7029FABD320D}" presName="LevelTwoTextNode" presStyleLbl="node3" presStyleIdx="4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9FA0B9B-0510-47B7-AD7D-E0703C200D64}" type="pres">
      <dgm:prSet presAssocID="{0F105F2F-FA9F-4800-A747-7029FABD320D}" presName="level3hierChild" presStyleCnt="0"/>
      <dgm:spPr/>
    </dgm:pt>
    <dgm:pt modelId="{07233CEF-B3E4-4FEF-B1AD-D549AF7966FB}" type="pres">
      <dgm:prSet presAssocID="{84872DB0-D0D8-4624-98AF-B4C9A68E826B}" presName="root1" presStyleCnt="0"/>
      <dgm:spPr/>
    </dgm:pt>
    <dgm:pt modelId="{71E70DEC-77B0-4248-AB55-1685ECDDABCB}" type="pres">
      <dgm:prSet presAssocID="{84872DB0-D0D8-4624-98AF-B4C9A68E826B}" presName="LevelOneTextNode" presStyleLbl="node0" presStyleIdx="1" presStyleCnt="4" custScaleX="91854" custScaleY="51123" custLinFactX="83113" custLinFactNeighborX="100000" custLinFactNeighborY="-5969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C63E318-4786-4600-975C-3BE9C62E2CFC}" type="pres">
      <dgm:prSet presAssocID="{84872DB0-D0D8-4624-98AF-B4C9A68E826B}" presName="level2hierChild" presStyleCnt="0"/>
      <dgm:spPr/>
    </dgm:pt>
    <dgm:pt modelId="{9077DE5E-47D0-4DB9-B0EB-E507DE95778A}" type="pres">
      <dgm:prSet presAssocID="{576EC5D7-5271-444A-BDC7-687D7E2FD95A}" presName="root1" presStyleCnt="0"/>
      <dgm:spPr/>
    </dgm:pt>
    <dgm:pt modelId="{43A6323A-75DF-4197-9980-590FD817F3EA}" type="pres">
      <dgm:prSet presAssocID="{576EC5D7-5271-444A-BDC7-687D7E2FD95A}" presName="LevelOneTextNode" presStyleLbl="node0" presStyleIdx="2" presStyleCnt="4" custScaleX="144387" custScaleY="55413" custLinFactX="30162" custLinFactNeighborX="100000" custLinFactNeighborY="-8940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A40F30F-6544-470E-A0B8-A0D0450ACDFE}" type="pres">
      <dgm:prSet presAssocID="{576EC5D7-5271-444A-BDC7-687D7E2FD95A}" presName="level2hierChild" presStyleCnt="0"/>
      <dgm:spPr/>
    </dgm:pt>
    <dgm:pt modelId="{B6D339EC-54B0-47B0-8639-67C89E5D7F14}" type="pres">
      <dgm:prSet presAssocID="{64FF9727-2E52-4CE9-B339-9C705D8BFDA5}" presName="root1" presStyleCnt="0"/>
      <dgm:spPr/>
    </dgm:pt>
    <dgm:pt modelId="{81CB659E-44D0-4DD1-A978-862128357EEC}" type="pres">
      <dgm:prSet presAssocID="{64FF9727-2E52-4CE9-B339-9C705D8BFDA5}" presName="LevelOneTextNode" presStyleLbl="node0" presStyleIdx="3" presStyleCnt="4" custScaleX="194666" custScaleY="50990" custLinFactNeighborX="77923" custLinFactNeighborY="-4002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AAFC520-8A74-4218-9F4B-59B84081FA83}" type="pres">
      <dgm:prSet presAssocID="{64FF9727-2E52-4CE9-B339-9C705D8BFDA5}" presName="level2hierChild" presStyleCnt="0"/>
      <dgm:spPr/>
    </dgm:pt>
  </dgm:ptLst>
  <dgm:cxnLst>
    <dgm:cxn modelId="{77498318-674C-4F08-ACCE-A7FA9A40A4E6}" srcId="{2DD07092-B23B-422F-944C-3B041CF12018}" destId="{84872DB0-D0D8-4624-98AF-B4C9A68E826B}" srcOrd="1" destOrd="0" parTransId="{8B93F9A8-F31A-44B6-9950-72A4B6B49C70}" sibTransId="{878C0A3B-803B-4161-B301-5C1E4656851D}"/>
    <dgm:cxn modelId="{0A6390FD-B2E7-455A-A376-CD6F8B248E13}" type="presOf" srcId="{F8B35DD2-C9F6-44ED-A3F3-CAEBBB6CFB0D}" destId="{3866A5DE-C738-4D12-A910-A28DE35ED789}" srcOrd="0" destOrd="0" presId="urn:microsoft.com/office/officeart/2005/8/layout/hierarchy2"/>
    <dgm:cxn modelId="{975C87F9-1FDE-4BF6-BE0D-8F12B46FEBD0}" type="presOf" srcId="{53B37CE8-DBF2-4216-96B0-4125D15D840E}" destId="{7C8AFB12-ECCC-4E3C-A67C-03E7E708867A}" srcOrd="0" destOrd="0" presId="urn:microsoft.com/office/officeart/2005/8/layout/hierarchy2"/>
    <dgm:cxn modelId="{B46BD0A0-F36B-45CC-BD69-8D4A18A177AC}" type="presOf" srcId="{742BF0D7-9488-46B1-8136-09B5E6C82F3D}" destId="{1E255D25-9B4A-4BA6-BA63-D2A069A5B78E}" srcOrd="1" destOrd="0" presId="urn:microsoft.com/office/officeart/2005/8/layout/hierarchy2"/>
    <dgm:cxn modelId="{362CD8C1-7C01-4269-A7F6-CB67E6B3D1A0}" type="presOf" srcId="{5CEC6326-9E32-43EA-95D8-9CEA4DCEC0D1}" destId="{30D82B80-71EA-4246-944F-F46D00D607FA}" srcOrd="1" destOrd="0" presId="urn:microsoft.com/office/officeart/2005/8/layout/hierarchy2"/>
    <dgm:cxn modelId="{166BDFAC-9385-4583-8C40-55549DF8A650}" type="presOf" srcId="{E44A14A9-FDBE-4F63-BAA7-6017603AE10C}" destId="{19AD7947-7F68-46F7-8763-0AC69000336E}" srcOrd="1" destOrd="0" presId="urn:microsoft.com/office/officeart/2005/8/layout/hierarchy2"/>
    <dgm:cxn modelId="{E96A4E1E-3BAB-43B6-881D-36FB5FC3A852}" type="presOf" srcId="{53B37CE8-DBF2-4216-96B0-4125D15D840E}" destId="{B34D79CD-0896-4583-B6A0-B2B09D411A4B}" srcOrd="1" destOrd="0" presId="urn:microsoft.com/office/officeart/2005/8/layout/hierarchy2"/>
    <dgm:cxn modelId="{D9EC8722-4011-4239-AE0D-55C2FE685770}" type="presOf" srcId="{64FF9727-2E52-4CE9-B339-9C705D8BFDA5}" destId="{81CB659E-44D0-4DD1-A978-862128357EEC}" srcOrd="0" destOrd="0" presId="urn:microsoft.com/office/officeart/2005/8/layout/hierarchy2"/>
    <dgm:cxn modelId="{063A1F9C-7296-4CF9-AA6A-435C7BD67DB5}" type="presOf" srcId="{2DD07092-B23B-422F-944C-3B041CF12018}" destId="{F64C4A21-2DAA-4CB2-8B9A-F81078643134}" srcOrd="0" destOrd="0" presId="urn:microsoft.com/office/officeart/2005/8/layout/hierarchy2"/>
    <dgm:cxn modelId="{F5028B04-6B2E-4132-B597-C94D8B4B623F}" type="presOf" srcId="{D7EAFB86-0359-4CD5-B7E8-5B589AA50BEE}" destId="{ED49DE08-558E-43A1-AA0F-4266B3BC1A26}" srcOrd="1" destOrd="0" presId="urn:microsoft.com/office/officeart/2005/8/layout/hierarchy2"/>
    <dgm:cxn modelId="{F1B19B98-A70B-4FBE-9BB6-38494A3D1E98}" type="presOf" srcId="{9C5326EF-F6A6-4BE4-A6E8-B28A8F2379D3}" destId="{0E38169B-EEAB-4D86-8410-BF50021C1728}" srcOrd="0" destOrd="0" presId="urn:microsoft.com/office/officeart/2005/8/layout/hierarchy2"/>
    <dgm:cxn modelId="{7B2B4DB5-6BBA-4689-9F1D-E915869EA19F}" type="presOf" srcId="{E6C14A9A-F308-43D1-881F-B6FB5A148C3A}" destId="{79E77086-A35D-4332-8FDC-979811B87C42}" srcOrd="0" destOrd="0" presId="urn:microsoft.com/office/officeart/2005/8/layout/hierarchy2"/>
    <dgm:cxn modelId="{FD7BE68F-E1C0-4C14-82D1-A7E2508ED23E}" type="presOf" srcId="{E9798F3C-CDE0-4474-9C01-166010E9751A}" destId="{CB0E680E-48F9-474B-875B-7161D52A34B3}" srcOrd="0" destOrd="0" presId="urn:microsoft.com/office/officeart/2005/8/layout/hierarchy2"/>
    <dgm:cxn modelId="{9F110343-6EE6-4AC7-8746-87BA1681318D}" srcId="{2DD07092-B23B-422F-944C-3B041CF12018}" destId="{61265AD3-BC60-40AA-83D8-8D35E7558C6E}" srcOrd="0" destOrd="0" parTransId="{1AE976FB-3303-4B38-9CB6-A7FE52EFB94D}" sibTransId="{E9BD037C-7CF2-40D5-B1B2-70F67238F857}"/>
    <dgm:cxn modelId="{53C89DA0-9C2B-404C-AEE6-8156FBAD9244}" type="presOf" srcId="{61265AD3-BC60-40AA-83D8-8D35E7558C6E}" destId="{6FCD11CA-EBFB-476B-9E02-B93099E9C070}" srcOrd="0" destOrd="0" presId="urn:microsoft.com/office/officeart/2005/8/layout/hierarchy2"/>
    <dgm:cxn modelId="{4A5BDDDC-70E4-437B-8139-D46B78FC8132}" type="presOf" srcId="{0F105F2F-FA9F-4800-A747-7029FABD320D}" destId="{864B5653-0FE4-4DF8-8E80-EDA2693F8101}" srcOrd="0" destOrd="0" presId="urn:microsoft.com/office/officeart/2005/8/layout/hierarchy2"/>
    <dgm:cxn modelId="{32A3AF06-20A0-476B-ACFD-F2214D4E825A}" type="presOf" srcId="{58697AB1-F5CA-4DCC-8A22-A4FA65EF2EB2}" destId="{7E90D0A2-6CBD-4284-81B5-78EE32D53ACE}" srcOrd="0" destOrd="0" presId="urn:microsoft.com/office/officeart/2005/8/layout/hierarchy2"/>
    <dgm:cxn modelId="{6A62D68E-1360-43C4-BD14-F1A757295C2C}" srcId="{0BB0F874-4F2C-453E-AA16-46CED8F78EE9}" destId="{E6C14A9A-F308-43D1-881F-B6FB5A148C3A}" srcOrd="0" destOrd="0" parTransId="{53B37CE8-DBF2-4216-96B0-4125D15D840E}" sibTransId="{D61C18A9-9D25-436F-86BE-6621780BC0CF}"/>
    <dgm:cxn modelId="{A0CFE0EE-EC16-4762-9878-9255CAA2096C}" srcId="{61265AD3-BC60-40AA-83D8-8D35E7558C6E}" destId="{E9798F3C-CDE0-4474-9C01-166010E9751A}" srcOrd="1" destOrd="0" parTransId="{E44A14A9-FDBE-4F63-BAA7-6017603AE10C}" sibTransId="{4900E66C-DCDC-478F-BA7D-6439B393D851}"/>
    <dgm:cxn modelId="{5D191563-352E-4A0C-B06D-2B04B289874E}" type="presOf" srcId="{D7EAFB86-0359-4CD5-B7E8-5B589AA50BEE}" destId="{E547CC94-73A1-47DE-9A23-627B46C4C77F}" srcOrd="0" destOrd="0" presId="urn:microsoft.com/office/officeart/2005/8/layout/hierarchy2"/>
    <dgm:cxn modelId="{8F7860BF-A179-4209-86AA-7141961CDCEB}" type="presOf" srcId="{12137D43-3892-4A2A-BFDC-D480F4DB3E5D}" destId="{54C5486D-ABEE-465C-9B84-C33EFE2A86E8}" srcOrd="0" destOrd="0" presId="urn:microsoft.com/office/officeart/2005/8/layout/hierarchy2"/>
    <dgm:cxn modelId="{156B7D00-1236-4B7C-8B10-E5F558666B6A}" type="presOf" srcId="{0BB0F874-4F2C-453E-AA16-46CED8F78EE9}" destId="{135BD4AF-6C04-4F9F-A9BF-D63CC9830EDF}" srcOrd="0" destOrd="0" presId="urn:microsoft.com/office/officeart/2005/8/layout/hierarchy2"/>
    <dgm:cxn modelId="{93358309-9482-4EEA-B9E0-A5858A66B746}" type="presOf" srcId="{742BF0D7-9488-46B1-8136-09B5E6C82F3D}" destId="{EE40D02C-534C-4D02-BD74-2028B5463698}" srcOrd="0" destOrd="0" presId="urn:microsoft.com/office/officeart/2005/8/layout/hierarchy2"/>
    <dgm:cxn modelId="{0B9EB817-B5F9-487D-AF31-AC1FAE618BF6}" srcId="{E9798F3C-CDE0-4474-9C01-166010E9751A}" destId="{0F105F2F-FA9F-4800-A747-7029FABD320D}" srcOrd="2" destOrd="0" parTransId="{F8B35DD2-C9F6-44ED-A3F3-CAEBBB6CFB0D}" sibTransId="{6E1F1157-1A37-4404-9890-C36B02400523}"/>
    <dgm:cxn modelId="{18F0C70E-DA4D-42EB-9F1C-131AA5D661CE}" srcId="{61265AD3-BC60-40AA-83D8-8D35E7558C6E}" destId="{0BB0F874-4F2C-453E-AA16-46CED8F78EE9}" srcOrd="0" destOrd="0" parTransId="{D7EAFB86-0359-4CD5-B7E8-5B589AA50BEE}" sibTransId="{99FF6CCE-AC68-4F9D-A8B5-FDD661D6A253}"/>
    <dgm:cxn modelId="{677E3CAD-AC85-4484-B8A1-311213B2D758}" srcId="{2DD07092-B23B-422F-944C-3B041CF12018}" destId="{576EC5D7-5271-444A-BDC7-687D7E2FD95A}" srcOrd="2" destOrd="0" parTransId="{7B0FC41A-C78A-490A-ACDE-0BCF4F99FA61}" sibTransId="{3122A326-F6AE-4743-BD52-6DE30BB68740}"/>
    <dgm:cxn modelId="{2DED36CB-434C-4AC1-8387-7B62B2815C76}" srcId="{E9798F3C-CDE0-4474-9C01-166010E9751A}" destId="{9C5326EF-F6A6-4BE4-A6E8-B28A8F2379D3}" srcOrd="0" destOrd="0" parTransId="{12137D43-3892-4A2A-BFDC-D480F4DB3E5D}" sibTransId="{F1605BF6-79DC-4FC1-B606-EC9EF032EA33}"/>
    <dgm:cxn modelId="{E0460AB8-756E-4295-99C0-4C6E750F0CEA}" type="presOf" srcId="{F8B35DD2-C9F6-44ED-A3F3-CAEBBB6CFB0D}" destId="{DB008A82-3A7B-4399-988E-E409FF27F9FD}" srcOrd="1" destOrd="0" presId="urn:microsoft.com/office/officeart/2005/8/layout/hierarchy2"/>
    <dgm:cxn modelId="{F4A1414B-DE05-4D48-8B4F-5E976AB8B779}" type="presOf" srcId="{5CEC6326-9E32-43EA-95D8-9CEA4DCEC0D1}" destId="{A8BD0FD1-EB1B-4881-AEED-154143A9BBF7}" srcOrd="0" destOrd="0" presId="urn:microsoft.com/office/officeart/2005/8/layout/hierarchy2"/>
    <dgm:cxn modelId="{E6C90C5C-5AD8-45A8-82C1-2177FA9C69AE}" srcId="{2DD07092-B23B-422F-944C-3B041CF12018}" destId="{64FF9727-2E52-4CE9-B339-9C705D8BFDA5}" srcOrd="3" destOrd="0" parTransId="{5E551615-7CA7-467C-B305-90823F9129BF}" sibTransId="{34BA95CD-0352-4997-943E-088113F39920}"/>
    <dgm:cxn modelId="{9B37B44F-95BA-4CF8-A462-37CD2ED5DFE9}" srcId="{E9798F3C-CDE0-4474-9C01-166010E9751A}" destId="{58697AB1-F5CA-4DCC-8A22-A4FA65EF2EB2}" srcOrd="1" destOrd="0" parTransId="{5CEC6326-9E32-43EA-95D8-9CEA4DCEC0D1}" sibTransId="{003E1BE1-2E01-4E47-980D-4A65E1DB21DE}"/>
    <dgm:cxn modelId="{A71D7AEC-B93B-43F0-9038-0FC9013A317E}" srcId="{0BB0F874-4F2C-453E-AA16-46CED8F78EE9}" destId="{838343CA-4482-47CE-B058-612992A33270}" srcOrd="1" destOrd="0" parTransId="{742BF0D7-9488-46B1-8136-09B5E6C82F3D}" sibTransId="{632A1D86-DE72-4A28-BEF3-EEC4C8286C36}"/>
    <dgm:cxn modelId="{2A148184-7CAA-45EA-9026-9E46583FFA89}" type="presOf" srcId="{576EC5D7-5271-444A-BDC7-687D7E2FD95A}" destId="{43A6323A-75DF-4197-9980-590FD817F3EA}" srcOrd="0" destOrd="0" presId="urn:microsoft.com/office/officeart/2005/8/layout/hierarchy2"/>
    <dgm:cxn modelId="{8802F26B-A1E6-49EC-80DF-85F9789757A2}" type="presOf" srcId="{838343CA-4482-47CE-B058-612992A33270}" destId="{2A9FE175-5B46-4335-87F2-D042110C41F4}" srcOrd="0" destOrd="0" presId="urn:microsoft.com/office/officeart/2005/8/layout/hierarchy2"/>
    <dgm:cxn modelId="{4D1899A2-FA5B-40AF-BC7B-3EC88CE6883D}" type="presOf" srcId="{12137D43-3892-4A2A-BFDC-D480F4DB3E5D}" destId="{7B43151C-1505-4882-816C-DEBF35F0D066}" srcOrd="1" destOrd="0" presId="urn:microsoft.com/office/officeart/2005/8/layout/hierarchy2"/>
    <dgm:cxn modelId="{6C44DF66-5CD3-42A6-BCB3-6869250AEB8C}" type="presOf" srcId="{E44A14A9-FDBE-4F63-BAA7-6017603AE10C}" destId="{1BAE4C08-EFAE-4EC2-9F93-66353812078D}" srcOrd="0" destOrd="0" presId="urn:microsoft.com/office/officeart/2005/8/layout/hierarchy2"/>
    <dgm:cxn modelId="{EFA76FD4-72C8-40F7-AECF-6650E85D4A2E}" type="presOf" srcId="{84872DB0-D0D8-4624-98AF-B4C9A68E826B}" destId="{71E70DEC-77B0-4248-AB55-1685ECDDABCB}" srcOrd="0" destOrd="0" presId="urn:microsoft.com/office/officeart/2005/8/layout/hierarchy2"/>
    <dgm:cxn modelId="{F7123414-9684-4A2B-B5E9-B307F6DF14A6}" type="presParOf" srcId="{F64C4A21-2DAA-4CB2-8B9A-F81078643134}" destId="{2476C2D6-684A-436C-8792-58AF09976BBB}" srcOrd="0" destOrd="0" presId="urn:microsoft.com/office/officeart/2005/8/layout/hierarchy2"/>
    <dgm:cxn modelId="{FBC7F0DE-1FF4-4F92-B4A5-27761D6BF58B}" type="presParOf" srcId="{2476C2D6-684A-436C-8792-58AF09976BBB}" destId="{6FCD11CA-EBFB-476B-9E02-B93099E9C070}" srcOrd="0" destOrd="0" presId="urn:microsoft.com/office/officeart/2005/8/layout/hierarchy2"/>
    <dgm:cxn modelId="{E836648B-C496-42C2-9122-D132C57822E0}" type="presParOf" srcId="{2476C2D6-684A-436C-8792-58AF09976BBB}" destId="{6EB1D80D-791A-42F9-89E0-39D2A9243ADF}" srcOrd="1" destOrd="0" presId="urn:microsoft.com/office/officeart/2005/8/layout/hierarchy2"/>
    <dgm:cxn modelId="{2DF57CCE-934C-4E1E-BB54-570BFBC697B9}" type="presParOf" srcId="{6EB1D80D-791A-42F9-89E0-39D2A9243ADF}" destId="{E547CC94-73A1-47DE-9A23-627B46C4C77F}" srcOrd="0" destOrd="0" presId="urn:microsoft.com/office/officeart/2005/8/layout/hierarchy2"/>
    <dgm:cxn modelId="{42E031F4-BC4F-430A-B6F0-3ECC721D11E6}" type="presParOf" srcId="{E547CC94-73A1-47DE-9A23-627B46C4C77F}" destId="{ED49DE08-558E-43A1-AA0F-4266B3BC1A26}" srcOrd="0" destOrd="0" presId="urn:microsoft.com/office/officeart/2005/8/layout/hierarchy2"/>
    <dgm:cxn modelId="{15BB69CC-7D89-4CDC-90C7-8605264092EB}" type="presParOf" srcId="{6EB1D80D-791A-42F9-89E0-39D2A9243ADF}" destId="{1C198B47-B288-4914-B7E6-01BB196D785D}" srcOrd="1" destOrd="0" presId="urn:microsoft.com/office/officeart/2005/8/layout/hierarchy2"/>
    <dgm:cxn modelId="{9AB74B7E-8BDA-4C6D-90AA-6D75C6511587}" type="presParOf" srcId="{1C198B47-B288-4914-B7E6-01BB196D785D}" destId="{135BD4AF-6C04-4F9F-A9BF-D63CC9830EDF}" srcOrd="0" destOrd="0" presId="urn:microsoft.com/office/officeart/2005/8/layout/hierarchy2"/>
    <dgm:cxn modelId="{413CDF5D-3600-4B8F-B8F6-91801049519D}" type="presParOf" srcId="{1C198B47-B288-4914-B7E6-01BB196D785D}" destId="{873B0D14-253E-4A9A-8BF0-8F6D1CB41F26}" srcOrd="1" destOrd="0" presId="urn:microsoft.com/office/officeart/2005/8/layout/hierarchy2"/>
    <dgm:cxn modelId="{E6CE2007-2534-43EE-A96F-411E7599D813}" type="presParOf" srcId="{873B0D14-253E-4A9A-8BF0-8F6D1CB41F26}" destId="{7C8AFB12-ECCC-4E3C-A67C-03E7E708867A}" srcOrd="0" destOrd="0" presId="urn:microsoft.com/office/officeart/2005/8/layout/hierarchy2"/>
    <dgm:cxn modelId="{BF956EF3-E85F-49EF-8897-72AB40B86B18}" type="presParOf" srcId="{7C8AFB12-ECCC-4E3C-A67C-03E7E708867A}" destId="{B34D79CD-0896-4583-B6A0-B2B09D411A4B}" srcOrd="0" destOrd="0" presId="urn:microsoft.com/office/officeart/2005/8/layout/hierarchy2"/>
    <dgm:cxn modelId="{32BEBA39-17EC-4555-B63F-377A0DEA1B68}" type="presParOf" srcId="{873B0D14-253E-4A9A-8BF0-8F6D1CB41F26}" destId="{5786C951-87B7-4771-92F3-8997CFCC7F46}" srcOrd="1" destOrd="0" presId="urn:microsoft.com/office/officeart/2005/8/layout/hierarchy2"/>
    <dgm:cxn modelId="{F6934F64-F925-4947-93C7-9B370599DDF5}" type="presParOf" srcId="{5786C951-87B7-4771-92F3-8997CFCC7F46}" destId="{79E77086-A35D-4332-8FDC-979811B87C42}" srcOrd="0" destOrd="0" presId="urn:microsoft.com/office/officeart/2005/8/layout/hierarchy2"/>
    <dgm:cxn modelId="{228149E5-F694-4AC2-A363-102E462C36A7}" type="presParOf" srcId="{5786C951-87B7-4771-92F3-8997CFCC7F46}" destId="{BCD67DA1-50D7-4E84-92EA-BB2FD7B7A473}" srcOrd="1" destOrd="0" presId="urn:microsoft.com/office/officeart/2005/8/layout/hierarchy2"/>
    <dgm:cxn modelId="{17D40A4C-3633-462F-BA50-DF9DE1A74B6D}" type="presParOf" srcId="{873B0D14-253E-4A9A-8BF0-8F6D1CB41F26}" destId="{EE40D02C-534C-4D02-BD74-2028B5463698}" srcOrd="2" destOrd="0" presId="urn:microsoft.com/office/officeart/2005/8/layout/hierarchy2"/>
    <dgm:cxn modelId="{B6B5BA40-E6D6-4769-8F0D-81AA16178C76}" type="presParOf" srcId="{EE40D02C-534C-4D02-BD74-2028B5463698}" destId="{1E255D25-9B4A-4BA6-BA63-D2A069A5B78E}" srcOrd="0" destOrd="0" presId="urn:microsoft.com/office/officeart/2005/8/layout/hierarchy2"/>
    <dgm:cxn modelId="{71489CA4-D7A2-4F3F-B5E4-472E8BF38EEE}" type="presParOf" srcId="{873B0D14-253E-4A9A-8BF0-8F6D1CB41F26}" destId="{D7F88FC7-3A27-4188-B479-D2DF05112067}" srcOrd="3" destOrd="0" presId="urn:microsoft.com/office/officeart/2005/8/layout/hierarchy2"/>
    <dgm:cxn modelId="{D4833481-44E6-496E-A224-3E2A30462351}" type="presParOf" srcId="{D7F88FC7-3A27-4188-B479-D2DF05112067}" destId="{2A9FE175-5B46-4335-87F2-D042110C41F4}" srcOrd="0" destOrd="0" presId="urn:microsoft.com/office/officeart/2005/8/layout/hierarchy2"/>
    <dgm:cxn modelId="{C1749828-67B8-431E-A86D-6E977A58B011}" type="presParOf" srcId="{D7F88FC7-3A27-4188-B479-D2DF05112067}" destId="{0F5F908D-49C5-42B0-BA23-D184393216D3}" srcOrd="1" destOrd="0" presId="urn:microsoft.com/office/officeart/2005/8/layout/hierarchy2"/>
    <dgm:cxn modelId="{690575E8-97F6-40A2-9FB8-98D759ECDF05}" type="presParOf" srcId="{6EB1D80D-791A-42F9-89E0-39D2A9243ADF}" destId="{1BAE4C08-EFAE-4EC2-9F93-66353812078D}" srcOrd="2" destOrd="0" presId="urn:microsoft.com/office/officeart/2005/8/layout/hierarchy2"/>
    <dgm:cxn modelId="{5F8D5299-490A-4760-A3CA-397B6E3A9D33}" type="presParOf" srcId="{1BAE4C08-EFAE-4EC2-9F93-66353812078D}" destId="{19AD7947-7F68-46F7-8763-0AC69000336E}" srcOrd="0" destOrd="0" presId="urn:microsoft.com/office/officeart/2005/8/layout/hierarchy2"/>
    <dgm:cxn modelId="{1EDC1754-77F3-48B6-B260-D7D82B2994CC}" type="presParOf" srcId="{6EB1D80D-791A-42F9-89E0-39D2A9243ADF}" destId="{F8EC61D9-D260-4853-999A-4AF6AB433691}" srcOrd="3" destOrd="0" presId="urn:microsoft.com/office/officeart/2005/8/layout/hierarchy2"/>
    <dgm:cxn modelId="{70F958CC-ED53-44BD-BBBA-33A280BFAC37}" type="presParOf" srcId="{F8EC61D9-D260-4853-999A-4AF6AB433691}" destId="{CB0E680E-48F9-474B-875B-7161D52A34B3}" srcOrd="0" destOrd="0" presId="urn:microsoft.com/office/officeart/2005/8/layout/hierarchy2"/>
    <dgm:cxn modelId="{C897FCFF-D449-4640-9843-5D764CF409D3}" type="presParOf" srcId="{F8EC61D9-D260-4853-999A-4AF6AB433691}" destId="{9DC7476F-E3EA-4B53-B1A4-CB40EA79DDF1}" srcOrd="1" destOrd="0" presId="urn:microsoft.com/office/officeart/2005/8/layout/hierarchy2"/>
    <dgm:cxn modelId="{B5E439D8-15E7-4D63-904D-87CBDA0A53BC}" type="presParOf" srcId="{9DC7476F-E3EA-4B53-B1A4-CB40EA79DDF1}" destId="{54C5486D-ABEE-465C-9B84-C33EFE2A86E8}" srcOrd="0" destOrd="0" presId="urn:microsoft.com/office/officeart/2005/8/layout/hierarchy2"/>
    <dgm:cxn modelId="{483A1C91-4EB7-4E0A-8583-2F1798DE6050}" type="presParOf" srcId="{54C5486D-ABEE-465C-9B84-C33EFE2A86E8}" destId="{7B43151C-1505-4882-816C-DEBF35F0D066}" srcOrd="0" destOrd="0" presId="urn:microsoft.com/office/officeart/2005/8/layout/hierarchy2"/>
    <dgm:cxn modelId="{14F4A04F-2171-4F68-BB3F-889EB61B2192}" type="presParOf" srcId="{9DC7476F-E3EA-4B53-B1A4-CB40EA79DDF1}" destId="{BF4BFBB1-14A5-4467-8F46-DD22C7137E3A}" srcOrd="1" destOrd="0" presId="urn:microsoft.com/office/officeart/2005/8/layout/hierarchy2"/>
    <dgm:cxn modelId="{7B176256-6844-4EC9-8B18-9ED7AB3EE686}" type="presParOf" srcId="{BF4BFBB1-14A5-4467-8F46-DD22C7137E3A}" destId="{0E38169B-EEAB-4D86-8410-BF50021C1728}" srcOrd="0" destOrd="0" presId="urn:microsoft.com/office/officeart/2005/8/layout/hierarchy2"/>
    <dgm:cxn modelId="{C9F984C5-F233-49DB-AFB5-D8FF3C1FBA45}" type="presParOf" srcId="{BF4BFBB1-14A5-4467-8F46-DD22C7137E3A}" destId="{751A0FF6-ACC9-4971-B6DD-4D650FB40A74}" srcOrd="1" destOrd="0" presId="urn:microsoft.com/office/officeart/2005/8/layout/hierarchy2"/>
    <dgm:cxn modelId="{EAEE5C3E-E91F-4F07-A00A-C606DAC634C6}" type="presParOf" srcId="{9DC7476F-E3EA-4B53-B1A4-CB40EA79DDF1}" destId="{A8BD0FD1-EB1B-4881-AEED-154143A9BBF7}" srcOrd="2" destOrd="0" presId="urn:microsoft.com/office/officeart/2005/8/layout/hierarchy2"/>
    <dgm:cxn modelId="{C5DDE22C-AC78-437C-9321-CA84A1A7C3D7}" type="presParOf" srcId="{A8BD0FD1-EB1B-4881-AEED-154143A9BBF7}" destId="{30D82B80-71EA-4246-944F-F46D00D607FA}" srcOrd="0" destOrd="0" presId="urn:microsoft.com/office/officeart/2005/8/layout/hierarchy2"/>
    <dgm:cxn modelId="{9DF7EB61-A6E3-4AEA-85DF-753CF7C577C1}" type="presParOf" srcId="{9DC7476F-E3EA-4B53-B1A4-CB40EA79DDF1}" destId="{1DD36023-1311-4CF8-A145-B93C3281F5B8}" srcOrd="3" destOrd="0" presId="urn:microsoft.com/office/officeart/2005/8/layout/hierarchy2"/>
    <dgm:cxn modelId="{29A76FF2-531F-41C5-978A-BF2237BACFE1}" type="presParOf" srcId="{1DD36023-1311-4CF8-A145-B93C3281F5B8}" destId="{7E90D0A2-6CBD-4284-81B5-78EE32D53ACE}" srcOrd="0" destOrd="0" presId="urn:microsoft.com/office/officeart/2005/8/layout/hierarchy2"/>
    <dgm:cxn modelId="{3399AA8C-3894-421F-AF2A-0ADF1937A3FE}" type="presParOf" srcId="{1DD36023-1311-4CF8-A145-B93C3281F5B8}" destId="{7AB22BB0-3364-442F-A4E6-4819BCDD0D81}" srcOrd="1" destOrd="0" presId="urn:microsoft.com/office/officeart/2005/8/layout/hierarchy2"/>
    <dgm:cxn modelId="{188AE24C-FD12-4DF4-859D-A9AFF5DE75C1}" type="presParOf" srcId="{9DC7476F-E3EA-4B53-B1A4-CB40EA79DDF1}" destId="{3866A5DE-C738-4D12-A910-A28DE35ED789}" srcOrd="4" destOrd="0" presId="urn:microsoft.com/office/officeart/2005/8/layout/hierarchy2"/>
    <dgm:cxn modelId="{773AD506-ECA6-4593-B281-46784730336E}" type="presParOf" srcId="{3866A5DE-C738-4D12-A910-A28DE35ED789}" destId="{DB008A82-3A7B-4399-988E-E409FF27F9FD}" srcOrd="0" destOrd="0" presId="urn:microsoft.com/office/officeart/2005/8/layout/hierarchy2"/>
    <dgm:cxn modelId="{54DC2F76-4386-4AD4-A3BF-FD3C55CB6286}" type="presParOf" srcId="{9DC7476F-E3EA-4B53-B1A4-CB40EA79DDF1}" destId="{0C545298-0623-4E9E-AAE6-91C007F4A97B}" srcOrd="5" destOrd="0" presId="urn:microsoft.com/office/officeart/2005/8/layout/hierarchy2"/>
    <dgm:cxn modelId="{12F839A7-9F53-4E6F-BE68-6563FA4BC4CC}" type="presParOf" srcId="{0C545298-0623-4E9E-AAE6-91C007F4A97B}" destId="{864B5653-0FE4-4DF8-8E80-EDA2693F8101}" srcOrd="0" destOrd="0" presId="urn:microsoft.com/office/officeart/2005/8/layout/hierarchy2"/>
    <dgm:cxn modelId="{76BC38A7-71D8-4D57-9A2D-5020836C12A0}" type="presParOf" srcId="{0C545298-0623-4E9E-AAE6-91C007F4A97B}" destId="{19FA0B9B-0510-47B7-AD7D-E0703C200D64}" srcOrd="1" destOrd="0" presId="urn:microsoft.com/office/officeart/2005/8/layout/hierarchy2"/>
    <dgm:cxn modelId="{CCD9FE8B-23F6-449F-8297-223A9C909838}" type="presParOf" srcId="{F64C4A21-2DAA-4CB2-8B9A-F81078643134}" destId="{07233CEF-B3E4-4FEF-B1AD-D549AF7966FB}" srcOrd="1" destOrd="0" presId="urn:microsoft.com/office/officeart/2005/8/layout/hierarchy2"/>
    <dgm:cxn modelId="{43C9DC55-5C38-4DD1-B2CD-360F33E7CD16}" type="presParOf" srcId="{07233CEF-B3E4-4FEF-B1AD-D549AF7966FB}" destId="{71E70DEC-77B0-4248-AB55-1685ECDDABCB}" srcOrd="0" destOrd="0" presId="urn:microsoft.com/office/officeart/2005/8/layout/hierarchy2"/>
    <dgm:cxn modelId="{614FE352-5458-4BE4-BE76-B4376EAA2CE4}" type="presParOf" srcId="{07233CEF-B3E4-4FEF-B1AD-D549AF7966FB}" destId="{8C63E318-4786-4600-975C-3BE9C62E2CFC}" srcOrd="1" destOrd="0" presId="urn:microsoft.com/office/officeart/2005/8/layout/hierarchy2"/>
    <dgm:cxn modelId="{957DA442-E329-488B-B8CB-187C4951764B}" type="presParOf" srcId="{F64C4A21-2DAA-4CB2-8B9A-F81078643134}" destId="{9077DE5E-47D0-4DB9-B0EB-E507DE95778A}" srcOrd="2" destOrd="0" presId="urn:microsoft.com/office/officeart/2005/8/layout/hierarchy2"/>
    <dgm:cxn modelId="{1B4C705A-37B7-404A-95B6-400E7F265B00}" type="presParOf" srcId="{9077DE5E-47D0-4DB9-B0EB-E507DE95778A}" destId="{43A6323A-75DF-4197-9980-590FD817F3EA}" srcOrd="0" destOrd="0" presId="urn:microsoft.com/office/officeart/2005/8/layout/hierarchy2"/>
    <dgm:cxn modelId="{E2D61C1C-510F-492A-ABD9-5BBF9E019398}" type="presParOf" srcId="{9077DE5E-47D0-4DB9-B0EB-E507DE95778A}" destId="{7A40F30F-6544-470E-A0B8-A0D0450ACDFE}" srcOrd="1" destOrd="0" presId="urn:microsoft.com/office/officeart/2005/8/layout/hierarchy2"/>
    <dgm:cxn modelId="{7981C2CF-7A09-4D0C-A626-B0C2BD111180}" type="presParOf" srcId="{F64C4A21-2DAA-4CB2-8B9A-F81078643134}" destId="{B6D339EC-54B0-47B0-8639-67C89E5D7F14}" srcOrd="3" destOrd="0" presId="urn:microsoft.com/office/officeart/2005/8/layout/hierarchy2"/>
    <dgm:cxn modelId="{7E8CE74D-DD83-48D7-8875-63F01E4E5AD7}" type="presParOf" srcId="{B6D339EC-54B0-47B0-8639-67C89E5D7F14}" destId="{81CB659E-44D0-4DD1-A978-862128357EEC}" srcOrd="0" destOrd="0" presId="urn:microsoft.com/office/officeart/2005/8/layout/hierarchy2"/>
    <dgm:cxn modelId="{69B53073-9C0A-4CB0-8551-7823DD0BB579}" type="presParOf" srcId="{B6D339EC-54B0-47B0-8639-67C89E5D7F14}" destId="{7AAFC520-8A74-4218-9F4B-59B84081FA83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CD11CA-EBFB-476B-9E02-B93099E9C070}">
      <dsp:nvSpPr>
        <dsp:cNvPr id="0" name=""/>
        <dsp:cNvSpPr/>
      </dsp:nvSpPr>
      <dsp:spPr>
        <a:xfrm flipH="1">
          <a:off x="936098" y="1656186"/>
          <a:ext cx="1726242" cy="851296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dk1">
                <a:tint val="45000"/>
                <a:satMod val="200000"/>
              </a:schemeClr>
            </a:gs>
            <a:gs pos="30000">
              <a:schemeClr val="dk1">
                <a:tint val="61000"/>
                <a:satMod val="200000"/>
              </a:schemeClr>
            </a:gs>
            <a:gs pos="45000">
              <a:schemeClr val="dk1">
                <a:tint val="66000"/>
                <a:satMod val="200000"/>
              </a:schemeClr>
            </a:gs>
            <a:gs pos="55000">
              <a:schemeClr val="dk1">
                <a:tint val="66000"/>
                <a:satMod val="200000"/>
              </a:schemeClr>
            </a:gs>
            <a:gs pos="73000">
              <a:schemeClr val="dk1">
                <a:tint val="61000"/>
                <a:satMod val="200000"/>
              </a:schemeClr>
            </a:gs>
            <a:gs pos="100000">
              <a:schemeClr val="dk1">
                <a:tint val="45000"/>
                <a:satMod val="200000"/>
              </a:schemeClr>
            </a:gs>
          </a:gsLst>
          <a:lin ang="950000" scaled="1"/>
        </a:gradFill>
        <a:ln w="9525" cap="flat" cmpd="sng" algn="ctr">
          <a:solidFill>
            <a:schemeClr val="dk1"/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H</a:t>
          </a:r>
          <a:r>
            <a:rPr lang="en-US" sz="2300" kern="1200" baseline="-25000" dirty="0" smtClean="0"/>
            <a:t>2</a:t>
          </a:r>
          <a:endParaRPr lang="en-US" sz="2300" kern="1200" baseline="-25000" dirty="0"/>
        </a:p>
      </dsp:txBody>
      <dsp:txXfrm>
        <a:off x="961032" y="1681120"/>
        <a:ext cx="1676374" cy="801428"/>
      </dsp:txXfrm>
    </dsp:sp>
    <dsp:sp modelId="{E547CC94-73A1-47DE-9A23-627B46C4C77F}">
      <dsp:nvSpPr>
        <dsp:cNvPr id="0" name=""/>
        <dsp:cNvSpPr/>
      </dsp:nvSpPr>
      <dsp:spPr>
        <a:xfrm rot="12575753">
          <a:off x="-199736" y="1310282"/>
          <a:ext cx="3061815" cy="30937"/>
        </a:xfrm>
        <a:custGeom>
          <a:avLst/>
          <a:gdLst/>
          <a:ahLst/>
          <a:cxnLst/>
          <a:rect l="0" t="0" r="0" b="0"/>
          <a:pathLst>
            <a:path>
              <a:moveTo>
                <a:pt x="0" y="15468"/>
              </a:moveTo>
              <a:lnTo>
                <a:pt x="3061815" y="15468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/>
        </a:p>
      </dsp:txBody>
      <dsp:txXfrm rot="10800000">
        <a:off x="1254625" y="1249205"/>
        <a:ext cx="153090" cy="153090"/>
      </dsp:txXfrm>
    </dsp:sp>
    <dsp:sp modelId="{135BD4AF-6C04-4F9F-A9BF-D63CC9830EDF}">
      <dsp:nvSpPr>
        <dsp:cNvPr id="0" name=""/>
        <dsp:cNvSpPr/>
      </dsp:nvSpPr>
      <dsp:spPr>
        <a:xfrm>
          <a:off x="0" y="144018"/>
          <a:ext cx="1702593" cy="851296"/>
        </a:xfrm>
        <a:prstGeom prst="roundRect">
          <a:avLst>
            <a:gd name="adj" fmla="val 10000"/>
          </a:avLst>
        </a:prstGeom>
        <a:solidFill>
          <a:schemeClr val="accent6"/>
        </a:solidFill>
        <a:ln w="25400" cap="flat" cmpd="sng" algn="ctr">
          <a:noFill/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3">
          <a:schemeClr val="lt1"/>
        </a:lnRef>
        <a:fillRef idx="1">
          <a:schemeClr val="accent6"/>
        </a:fillRef>
        <a:effectRef idx="1">
          <a:schemeClr val="accent6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solidFill>
                <a:schemeClr val="tx1"/>
              </a:solidFill>
            </a:rPr>
            <a:t>Chemical</a:t>
          </a:r>
          <a:endParaRPr lang="en-US" sz="2300" kern="1200" dirty="0">
            <a:solidFill>
              <a:schemeClr val="tx1"/>
            </a:solidFill>
          </a:endParaRPr>
        </a:p>
      </dsp:txBody>
      <dsp:txXfrm>
        <a:off x="24934" y="168952"/>
        <a:ext cx="1652725" cy="801428"/>
      </dsp:txXfrm>
    </dsp:sp>
    <dsp:sp modelId="{7C8AFB12-ECCC-4E3C-A67C-03E7E708867A}">
      <dsp:nvSpPr>
        <dsp:cNvPr id="0" name=""/>
        <dsp:cNvSpPr/>
      </dsp:nvSpPr>
      <dsp:spPr>
        <a:xfrm rot="21459472">
          <a:off x="1701139" y="483072"/>
          <a:ext cx="3480877" cy="30937"/>
        </a:xfrm>
        <a:custGeom>
          <a:avLst/>
          <a:gdLst/>
          <a:ahLst/>
          <a:cxnLst/>
          <a:rect l="0" t="0" r="0" b="0"/>
          <a:pathLst>
            <a:path>
              <a:moveTo>
                <a:pt x="0" y="15468"/>
              </a:moveTo>
              <a:lnTo>
                <a:pt x="3480877" y="1546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/>
        </a:p>
      </dsp:txBody>
      <dsp:txXfrm>
        <a:off x="3354556" y="411519"/>
        <a:ext cx="174043" cy="174043"/>
      </dsp:txXfrm>
    </dsp:sp>
    <dsp:sp modelId="{79E77086-A35D-4332-8FDC-979811B87C42}">
      <dsp:nvSpPr>
        <dsp:cNvPr id="0" name=""/>
        <dsp:cNvSpPr/>
      </dsp:nvSpPr>
      <dsp:spPr>
        <a:xfrm>
          <a:off x="5180562" y="1767"/>
          <a:ext cx="1702593" cy="851296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/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smtClean="0"/>
            <a:t>Methane </a:t>
          </a:r>
          <a:r>
            <a:rPr lang="en-US" sz="2300" kern="1200" dirty="0" smtClean="0"/>
            <a:t>reforming</a:t>
          </a:r>
          <a:endParaRPr lang="en-US" sz="2300" kern="1200" dirty="0"/>
        </a:p>
      </dsp:txBody>
      <dsp:txXfrm>
        <a:off x="5205496" y="26701"/>
        <a:ext cx="1652725" cy="801428"/>
      </dsp:txXfrm>
    </dsp:sp>
    <dsp:sp modelId="{EE40D02C-534C-4D02-BD74-2028B5463698}">
      <dsp:nvSpPr>
        <dsp:cNvPr id="0" name=""/>
        <dsp:cNvSpPr/>
      </dsp:nvSpPr>
      <dsp:spPr>
        <a:xfrm rot="811638">
          <a:off x="1652975" y="972568"/>
          <a:ext cx="3577205" cy="30937"/>
        </a:xfrm>
        <a:custGeom>
          <a:avLst/>
          <a:gdLst/>
          <a:ahLst/>
          <a:cxnLst/>
          <a:rect l="0" t="0" r="0" b="0"/>
          <a:pathLst>
            <a:path>
              <a:moveTo>
                <a:pt x="0" y="15468"/>
              </a:moveTo>
              <a:lnTo>
                <a:pt x="3577205" y="1546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/>
        </a:p>
      </dsp:txBody>
      <dsp:txXfrm>
        <a:off x="3352148" y="898607"/>
        <a:ext cx="178860" cy="178860"/>
      </dsp:txXfrm>
    </dsp:sp>
    <dsp:sp modelId="{2A9FE175-5B46-4335-87F2-D042110C41F4}">
      <dsp:nvSpPr>
        <dsp:cNvPr id="0" name=""/>
        <dsp:cNvSpPr/>
      </dsp:nvSpPr>
      <dsp:spPr>
        <a:xfrm>
          <a:off x="5180562" y="980758"/>
          <a:ext cx="1702593" cy="851296"/>
        </a:xfrm>
        <a:prstGeom prst="roundRect">
          <a:avLst>
            <a:gd name="adj" fmla="val 10000"/>
          </a:avLst>
        </a:prstGeom>
        <a:solidFill>
          <a:schemeClr val="accent5"/>
        </a:solidFill>
        <a:ln w="25400" cap="flat" cmpd="sng" algn="ctr">
          <a:solidFill>
            <a:schemeClr val="lt1"/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3">
          <a:schemeClr val="lt1"/>
        </a:lnRef>
        <a:fillRef idx="1">
          <a:schemeClr val="accent5"/>
        </a:fillRef>
        <a:effectRef idx="1">
          <a:schemeClr val="accent5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Electrolysis</a:t>
          </a:r>
          <a:endParaRPr lang="en-US" sz="2300" kern="1200" dirty="0"/>
        </a:p>
      </dsp:txBody>
      <dsp:txXfrm>
        <a:off x="5205496" y="1005692"/>
        <a:ext cx="1652725" cy="801428"/>
      </dsp:txXfrm>
    </dsp:sp>
    <dsp:sp modelId="{1BAE4C08-EFAE-4EC2-9F93-66353812078D}">
      <dsp:nvSpPr>
        <dsp:cNvPr id="0" name=""/>
        <dsp:cNvSpPr/>
      </dsp:nvSpPr>
      <dsp:spPr>
        <a:xfrm rot="9024247">
          <a:off x="-199736" y="2822449"/>
          <a:ext cx="3061815" cy="30937"/>
        </a:xfrm>
        <a:custGeom>
          <a:avLst/>
          <a:gdLst/>
          <a:ahLst/>
          <a:cxnLst/>
          <a:rect l="0" t="0" r="0" b="0"/>
          <a:pathLst>
            <a:path>
              <a:moveTo>
                <a:pt x="0" y="15468"/>
              </a:moveTo>
              <a:lnTo>
                <a:pt x="3061815" y="15468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/>
        </a:p>
      </dsp:txBody>
      <dsp:txXfrm rot="10800000">
        <a:off x="1254625" y="2761372"/>
        <a:ext cx="153090" cy="153090"/>
      </dsp:txXfrm>
    </dsp:sp>
    <dsp:sp modelId="{CB0E680E-48F9-474B-875B-7161D52A34B3}">
      <dsp:nvSpPr>
        <dsp:cNvPr id="0" name=""/>
        <dsp:cNvSpPr/>
      </dsp:nvSpPr>
      <dsp:spPr>
        <a:xfrm>
          <a:off x="0" y="3168353"/>
          <a:ext cx="1702593" cy="851296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6">
                <a:shade val="63000"/>
              </a:schemeClr>
            </a:gs>
            <a:gs pos="30000">
              <a:schemeClr val="accent6">
                <a:shade val="90000"/>
                <a:satMod val="110000"/>
              </a:schemeClr>
            </a:gs>
            <a:gs pos="45000">
              <a:schemeClr val="accent6">
                <a:shade val="100000"/>
                <a:satMod val="118000"/>
              </a:schemeClr>
            </a:gs>
            <a:gs pos="55000">
              <a:schemeClr val="accent6">
                <a:shade val="100000"/>
                <a:satMod val="118000"/>
              </a:schemeClr>
            </a:gs>
            <a:gs pos="73000">
              <a:schemeClr val="accent6">
                <a:shade val="90000"/>
                <a:satMod val="110000"/>
              </a:schemeClr>
            </a:gs>
            <a:gs pos="100000">
              <a:schemeClr val="accent6">
                <a:shade val="63000"/>
              </a:schemeClr>
            </a:gs>
          </a:gsLst>
          <a:lin ang="950000" scaled="1"/>
        </a:gradFill>
        <a:ln>
          <a:noFill/>
        </a:ln>
        <a:effectLst>
          <a:outerShdw blurRad="50800" dist="25400" dir="5400000" rotWithShape="0">
            <a:srgbClr val="000000">
              <a:alpha val="50000"/>
            </a:srgbClr>
          </a:outerShdw>
        </a:effectLst>
        <a:scene3d>
          <a:camera prst="orthographicFront" fov="0">
            <a:rot lat="0" lon="0" rev="0"/>
          </a:camera>
          <a:lightRig rig="soft" dir="t">
            <a:rot lat="0" lon="0" rev="2700000"/>
          </a:lightRig>
        </a:scene3d>
        <a:sp3d prstMaterial="matte">
          <a:bevelT w="50800" h="50800"/>
          <a:contourClr>
            <a:schemeClr val="accent6"/>
          </a:contourClr>
        </a:sp3d>
      </dsp:spPr>
      <dsp:style>
        <a:lnRef idx="0">
          <a:schemeClr val="accent6"/>
        </a:lnRef>
        <a:fillRef idx="3">
          <a:schemeClr val="accent6"/>
        </a:fillRef>
        <a:effectRef idx="3">
          <a:schemeClr val="accent6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solidFill>
                <a:schemeClr val="tx1"/>
              </a:solidFill>
            </a:rPr>
            <a:t>Biological</a:t>
          </a:r>
          <a:endParaRPr lang="en-US" sz="2300" kern="1200" dirty="0">
            <a:solidFill>
              <a:schemeClr val="tx1"/>
            </a:solidFill>
          </a:endParaRPr>
        </a:p>
      </dsp:txBody>
      <dsp:txXfrm>
        <a:off x="24934" y="3193287"/>
        <a:ext cx="1652725" cy="801428"/>
      </dsp:txXfrm>
    </dsp:sp>
    <dsp:sp modelId="{54C5486D-ABEE-465C-9B84-C33EFE2A86E8}">
      <dsp:nvSpPr>
        <dsp:cNvPr id="0" name=""/>
        <dsp:cNvSpPr/>
      </dsp:nvSpPr>
      <dsp:spPr>
        <a:xfrm rot="20450252">
          <a:off x="1600587" y="2974231"/>
          <a:ext cx="3681981" cy="30937"/>
        </a:xfrm>
        <a:custGeom>
          <a:avLst/>
          <a:gdLst/>
          <a:ahLst/>
          <a:cxnLst/>
          <a:rect l="0" t="0" r="0" b="0"/>
          <a:pathLst>
            <a:path>
              <a:moveTo>
                <a:pt x="0" y="15468"/>
              </a:moveTo>
              <a:lnTo>
                <a:pt x="3681981" y="1546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/>
        </a:p>
      </dsp:txBody>
      <dsp:txXfrm>
        <a:off x="3349528" y="2897650"/>
        <a:ext cx="184099" cy="184099"/>
      </dsp:txXfrm>
    </dsp:sp>
    <dsp:sp modelId="{0E38169B-EEAB-4D86-8410-BF50021C1728}">
      <dsp:nvSpPr>
        <dsp:cNvPr id="0" name=""/>
        <dsp:cNvSpPr/>
      </dsp:nvSpPr>
      <dsp:spPr>
        <a:xfrm>
          <a:off x="5180562" y="1959750"/>
          <a:ext cx="1702593" cy="851296"/>
        </a:xfrm>
        <a:prstGeom prst="roundRect">
          <a:avLst>
            <a:gd name="adj" fmla="val 10000"/>
          </a:avLst>
        </a:prstGeom>
        <a:solidFill>
          <a:srgbClr val="FF0000"/>
        </a:solidFill>
        <a:ln>
          <a:noFill/>
        </a:ln>
        <a:effectLst>
          <a:outerShdw blurRad="50800" dist="25400" dir="5400000" rotWithShape="0">
            <a:srgbClr val="000000">
              <a:alpha val="50000"/>
            </a:srgbClr>
          </a:outerShdw>
        </a:effectLst>
        <a:scene3d>
          <a:camera prst="orthographicFront" fov="0">
            <a:rot lat="0" lon="0" rev="0"/>
          </a:camera>
          <a:lightRig rig="soft" dir="t">
            <a:rot lat="0" lon="0" rev="2700000"/>
          </a:lightRig>
        </a:scene3d>
        <a:sp3d prstMaterial="matte">
          <a:bevelT w="50800" h="50800"/>
          <a:contourClr>
            <a:schemeClr val="accent3"/>
          </a:contourClr>
        </a:sp3d>
      </dsp:spPr>
      <dsp:style>
        <a:lnRef idx="0">
          <a:schemeClr val="accent3"/>
        </a:lnRef>
        <a:fillRef idx="3">
          <a:schemeClr val="accent3"/>
        </a:fillRef>
        <a:effectRef idx="3">
          <a:schemeClr val="accent3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Biophotolysis</a:t>
          </a:r>
          <a:endParaRPr lang="en-US" sz="2300" kern="1200" dirty="0"/>
        </a:p>
      </dsp:txBody>
      <dsp:txXfrm>
        <a:off x="5205496" y="1984684"/>
        <a:ext cx="1652725" cy="801428"/>
      </dsp:txXfrm>
    </dsp:sp>
    <dsp:sp modelId="{A8BD0FD1-EB1B-4881-AEED-154143A9BBF7}">
      <dsp:nvSpPr>
        <dsp:cNvPr id="0" name=""/>
        <dsp:cNvSpPr/>
      </dsp:nvSpPr>
      <dsp:spPr>
        <a:xfrm rot="21373373">
          <a:off x="1698808" y="3463727"/>
          <a:ext cx="3485540" cy="30937"/>
        </a:xfrm>
        <a:custGeom>
          <a:avLst/>
          <a:gdLst/>
          <a:ahLst/>
          <a:cxnLst/>
          <a:rect l="0" t="0" r="0" b="0"/>
          <a:pathLst>
            <a:path>
              <a:moveTo>
                <a:pt x="0" y="15468"/>
              </a:moveTo>
              <a:lnTo>
                <a:pt x="3485540" y="1546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/>
        </a:p>
      </dsp:txBody>
      <dsp:txXfrm>
        <a:off x="3354439" y="3392057"/>
        <a:ext cx="174277" cy="174277"/>
      </dsp:txXfrm>
    </dsp:sp>
    <dsp:sp modelId="{7E90D0A2-6CBD-4284-81B5-78EE32D53ACE}">
      <dsp:nvSpPr>
        <dsp:cNvPr id="0" name=""/>
        <dsp:cNvSpPr/>
      </dsp:nvSpPr>
      <dsp:spPr>
        <a:xfrm>
          <a:off x="5180562" y="2938741"/>
          <a:ext cx="1702593" cy="851296"/>
        </a:xfrm>
        <a:prstGeom prst="roundRect">
          <a:avLst>
            <a:gd name="adj" fmla="val 10000"/>
          </a:avLst>
        </a:prstGeom>
        <a:solidFill>
          <a:srgbClr val="006600"/>
        </a:solidFill>
        <a:ln>
          <a:noFill/>
        </a:ln>
        <a:effectLst>
          <a:outerShdw blurRad="50800" dist="25400" dir="5400000" rotWithShape="0">
            <a:srgbClr val="000000">
              <a:alpha val="50000"/>
            </a:srgbClr>
          </a:outerShdw>
        </a:effectLst>
        <a:scene3d>
          <a:camera prst="orthographicFront" fov="0">
            <a:rot lat="0" lon="0" rev="0"/>
          </a:camera>
          <a:lightRig rig="soft" dir="t">
            <a:rot lat="0" lon="0" rev="2700000"/>
          </a:lightRig>
        </a:scene3d>
        <a:sp3d prstMaterial="matte">
          <a:bevelT w="50800" h="50800"/>
          <a:contourClr>
            <a:schemeClr val="accent2"/>
          </a:contourClr>
        </a:sp3d>
      </dsp:spPr>
      <dsp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Photo-</a:t>
          </a:r>
        </a:p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fermentation</a:t>
          </a:r>
          <a:endParaRPr lang="en-US" sz="2300" kern="1200" dirty="0"/>
        </a:p>
      </dsp:txBody>
      <dsp:txXfrm>
        <a:off x="5205496" y="2963675"/>
        <a:ext cx="1652725" cy="801428"/>
      </dsp:txXfrm>
    </dsp:sp>
    <dsp:sp modelId="{3866A5DE-C738-4D12-A910-A28DE35ED789}">
      <dsp:nvSpPr>
        <dsp:cNvPr id="0" name=""/>
        <dsp:cNvSpPr/>
      </dsp:nvSpPr>
      <dsp:spPr>
        <a:xfrm rot="729560">
          <a:off x="1662685" y="3953222"/>
          <a:ext cx="3557785" cy="30937"/>
        </a:xfrm>
        <a:custGeom>
          <a:avLst/>
          <a:gdLst/>
          <a:ahLst/>
          <a:cxnLst/>
          <a:rect l="0" t="0" r="0" b="0"/>
          <a:pathLst>
            <a:path>
              <a:moveTo>
                <a:pt x="0" y="15468"/>
              </a:moveTo>
              <a:lnTo>
                <a:pt x="3557785" y="1546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/>
        </a:p>
      </dsp:txBody>
      <dsp:txXfrm>
        <a:off x="3352633" y="3879746"/>
        <a:ext cx="177889" cy="177889"/>
      </dsp:txXfrm>
    </dsp:sp>
    <dsp:sp modelId="{864B5653-0FE4-4DF8-8E80-EDA2693F8101}">
      <dsp:nvSpPr>
        <dsp:cNvPr id="0" name=""/>
        <dsp:cNvSpPr/>
      </dsp:nvSpPr>
      <dsp:spPr>
        <a:xfrm>
          <a:off x="5180562" y="3917732"/>
          <a:ext cx="1702593" cy="851296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dk1">
                <a:shade val="63000"/>
              </a:schemeClr>
            </a:gs>
            <a:gs pos="30000">
              <a:schemeClr val="dk1">
                <a:shade val="90000"/>
                <a:satMod val="110000"/>
              </a:schemeClr>
            </a:gs>
            <a:gs pos="45000">
              <a:schemeClr val="dk1">
                <a:shade val="100000"/>
                <a:satMod val="118000"/>
              </a:schemeClr>
            </a:gs>
            <a:gs pos="55000">
              <a:schemeClr val="dk1">
                <a:shade val="100000"/>
                <a:satMod val="118000"/>
              </a:schemeClr>
            </a:gs>
            <a:gs pos="73000">
              <a:schemeClr val="dk1">
                <a:shade val="90000"/>
                <a:satMod val="110000"/>
              </a:schemeClr>
            </a:gs>
            <a:gs pos="100000">
              <a:schemeClr val="dk1">
                <a:shade val="63000"/>
              </a:schemeClr>
            </a:gs>
          </a:gsLst>
          <a:lin ang="950000" scaled="1"/>
        </a:gradFill>
        <a:ln>
          <a:noFill/>
        </a:ln>
        <a:effectLst>
          <a:outerShdw blurRad="50800" dist="25400" dir="5400000" rotWithShape="0">
            <a:srgbClr val="000000">
              <a:alpha val="50000"/>
            </a:srgbClr>
          </a:outerShdw>
        </a:effectLst>
        <a:scene3d>
          <a:camera prst="orthographicFront" fov="0">
            <a:rot lat="0" lon="0" rev="0"/>
          </a:camera>
          <a:lightRig rig="soft" dir="t">
            <a:rot lat="0" lon="0" rev="2700000"/>
          </a:lightRig>
        </a:scene3d>
        <a:sp3d prstMaterial="matte">
          <a:bevelT w="50800" h="50800"/>
          <a:contourClr>
            <a:schemeClr val="dk1"/>
          </a:contourClr>
        </a:sp3d>
      </dsp:spPr>
      <dsp:style>
        <a:lnRef idx="0">
          <a:schemeClr val="dk1"/>
        </a:lnRef>
        <a:fillRef idx="3">
          <a:schemeClr val="dk1"/>
        </a:fillRef>
        <a:effectRef idx="3">
          <a:schemeClr val="dk1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Dark </a:t>
          </a:r>
        </a:p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fermentation</a:t>
          </a:r>
          <a:endParaRPr lang="en-US" sz="2300" kern="1200" dirty="0"/>
        </a:p>
      </dsp:txBody>
      <dsp:txXfrm>
        <a:off x="5205496" y="3942666"/>
        <a:ext cx="1652725" cy="801428"/>
      </dsp:txXfrm>
    </dsp:sp>
    <dsp:sp modelId="{71E70DEC-77B0-4248-AB55-1685ECDDABCB}">
      <dsp:nvSpPr>
        <dsp:cNvPr id="0" name=""/>
        <dsp:cNvSpPr/>
      </dsp:nvSpPr>
      <dsp:spPr>
        <a:xfrm>
          <a:off x="3507321" y="2185786"/>
          <a:ext cx="1563900" cy="435208"/>
        </a:xfrm>
        <a:prstGeom prst="roundRect">
          <a:avLst>
            <a:gd name="adj" fmla="val 10000"/>
          </a:avLst>
        </a:prstGeom>
        <a:solidFill>
          <a:srgbClr val="FF000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2H</a:t>
          </a:r>
          <a:r>
            <a:rPr lang="en-US" sz="1400" kern="1200" baseline="-25000" dirty="0"/>
            <a:t>2</a:t>
          </a:r>
          <a:r>
            <a:rPr lang="en-US" sz="1400" kern="1200" dirty="0"/>
            <a:t>O → 2H</a:t>
          </a:r>
          <a:r>
            <a:rPr lang="en-US" sz="1400" kern="1200" baseline="-25000" dirty="0"/>
            <a:t>2</a:t>
          </a:r>
          <a:r>
            <a:rPr lang="en-US" sz="1400" kern="1200" dirty="0"/>
            <a:t> + O</a:t>
          </a:r>
          <a:r>
            <a:rPr lang="en-US" sz="1400" kern="1200" baseline="-25000" dirty="0"/>
            <a:t>2</a:t>
          </a:r>
        </a:p>
      </dsp:txBody>
      <dsp:txXfrm>
        <a:off x="3520068" y="2198533"/>
        <a:ext cx="1538406" cy="409714"/>
      </dsp:txXfrm>
    </dsp:sp>
    <dsp:sp modelId="{43A6323A-75DF-4197-9980-590FD817F3EA}">
      <dsp:nvSpPr>
        <dsp:cNvPr id="0" name=""/>
        <dsp:cNvSpPr/>
      </dsp:nvSpPr>
      <dsp:spPr>
        <a:xfrm>
          <a:off x="2605781" y="3156664"/>
          <a:ext cx="2458324" cy="471729"/>
        </a:xfrm>
        <a:prstGeom prst="roundRect">
          <a:avLst>
            <a:gd name="adj" fmla="val 10000"/>
          </a:avLst>
        </a:prstGeom>
        <a:solidFill>
          <a:srgbClr val="00660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kern="1200" dirty="0"/>
            <a:t>C</a:t>
          </a:r>
          <a:r>
            <a:rPr lang="pt-BR" sz="1200" kern="1200" baseline="-25000" dirty="0"/>
            <a:t>6</a:t>
          </a:r>
          <a:r>
            <a:rPr lang="pt-BR" sz="1200" kern="1200" dirty="0"/>
            <a:t>H</a:t>
          </a:r>
          <a:r>
            <a:rPr lang="pt-BR" sz="1200" kern="1200" baseline="-25000" dirty="0"/>
            <a:t>12</a:t>
          </a:r>
          <a:r>
            <a:rPr lang="pt-BR" sz="1200" kern="1200" dirty="0"/>
            <a:t>O</a:t>
          </a:r>
          <a:r>
            <a:rPr lang="pt-BR" sz="1200" kern="1200" baseline="-25000" dirty="0"/>
            <a:t>6</a:t>
          </a:r>
          <a:r>
            <a:rPr lang="pt-BR" sz="1200" kern="1200" dirty="0"/>
            <a:t> + 12 H</a:t>
          </a:r>
          <a:r>
            <a:rPr lang="pt-BR" sz="1200" kern="1200" baseline="-25000" dirty="0"/>
            <a:t>2</a:t>
          </a:r>
          <a:r>
            <a:rPr lang="pt-BR" sz="1200" kern="1200" dirty="0"/>
            <a:t>O → 12 H</a:t>
          </a:r>
          <a:r>
            <a:rPr lang="pt-BR" sz="1200" kern="1200" baseline="-25000" dirty="0"/>
            <a:t>2</a:t>
          </a:r>
          <a:r>
            <a:rPr lang="pt-BR" sz="1200" kern="1200" dirty="0"/>
            <a:t> + 6CO</a:t>
          </a:r>
          <a:r>
            <a:rPr lang="pt-BR" sz="1200" kern="1200" baseline="-25000" dirty="0"/>
            <a:t>2</a:t>
          </a:r>
          <a:endParaRPr lang="en-US" sz="1200" kern="1200" baseline="-25000" dirty="0"/>
        </a:p>
      </dsp:txBody>
      <dsp:txXfrm>
        <a:off x="2619597" y="3170480"/>
        <a:ext cx="2430692" cy="444097"/>
      </dsp:txXfrm>
    </dsp:sp>
    <dsp:sp modelId="{81CB659E-44D0-4DD1-A978-862128357EEC}">
      <dsp:nvSpPr>
        <dsp:cNvPr id="0" name=""/>
        <dsp:cNvSpPr/>
      </dsp:nvSpPr>
      <dsp:spPr>
        <a:xfrm>
          <a:off x="1716363" y="4176467"/>
          <a:ext cx="3314371" cy="434076"/>
        </a:xfrm>
        <a:prstGeom prst="roundRect">
          <a:avLst>
            <a:gd name="adj" fmla="val 10000"/>
          </a:avLst>
        </a:prstGeom>
        <a:solidFill>
          <a:schemeClr val="tx1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kern="1200" dirty="0"/>
            <a:t>C</a:t>
          </a:r>
          <a:r>
            <a:rPr lang="pt-BR" sz="1200" kern="1200" baseline="-25000" dirty="0"/>
            <a:t>6</a:t>
          </a:r>
          <a:r>
            <a:rPr lang="pt-BR" sz="1200" kern="1200" dirty="0"/>
            <a:t>H</a:t>
          </a:r>
          <a:r>
            <a:rPr lang="pt-BR" sz="1200" kern="1200" baseline="-25000" dirty="0"/>
            <a:t>12</a:t>
          </a:r>
          <a:r>
            <a:rPr lang="pt-BR" sz="1200" kern="1200" dirty="0"/>
            <a:t>O</a:t>
          </a:r>
          <a:r>
            <a:rPr lang="pt-BR" sz="1200" kern="1200" baseline="-25000" dirty="0"/>
            <a:t>6</a:t>
          </a:r>
          <a:r>
            <a:rPr lang="pt-BR" sz="1200" kern="1200" dirty="0"/>
            <a:t> + </a:t>
          </a:r>
          <a:r>
            <a:rPr lang="pt-BR" sz="1200" kern="1200" dirty="0" smtClean="0"/>
            <a:t>2H</a:t>
          </a:r>
          <a:r>
            <a:rPr lang="pt-BR" sz="1200" kern="1200" baseline="-25000" dirty="0" smtClean="0"/>
            <a:t>2</a:t>
          </a:r>
          <a:r>
            <a:rPr lang="pt-BR" sz="1200" kern="1200" dirty="0" smtClean="0"/>
            <a:t>O </a:t>
          </a:r>
          <a:r>
            <a:rPr lang="pt-BR" sz="1200" kern="1200" dirty="0"/>
            <a:t>→ 2CH</a:t>
          </a:r>
          <a:r>
            <a:rPr lang="pt-BR" sz="1200" kern="1200" baseline="-25000" dirty="0"/>
            <a:t>3</a:t>
          </a:r>
          <a:r>
            <a:rPr lang="pt-BR" sz="1200" kern="1200" dirty="0"/>
            <a:t>COOH+ 4H</a:t>
          </a:r>
          <a:r>
            <a:rPr lang="pt-BR" sz="1200" kern="1200" baseline="-25000" dirty="0"/>
            <a:t>2</a:t>
          </a:r>
          <a:r>
            <a:rPr lang="pt-BR" sz="1200" kern="1200" dirty="0"/>
            <a:t> + 2CO</a:t>
          </a:r>
          <a:r>
            <a:rPr lang="pt-BR" sz="1200" kern="1200" baseline="-25000" dirty="0"/>
            <a:t>2</a:t>
          </a:r>
          <a:endParaRPr lang="en-US" sz="1200" kern="1200" baseline="-25000" dirty="0"/>
        </a:p>
      </dsp:txBody>
      <dsp:txXfrm>
        <a:off x="1729077" y="4189181"/>
        <a:ext cx="3288943" cy="40864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002299" cy="349562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31639" y="1"/>
            <a:ext cx="4002299" cy="349562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0AEDA3E2-4867-4E68-9E91-6B7DC656B11B}" type="datetimeFigureOut">
              <a:rPr lang="en-US"/>
              <a:pPr>
                <a:defRPr/>
              </a:pPr>
              <a:t>6/12/2016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659641"/>
            <a:ext cx="4002299" cy="349562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31639" y="6659641"/>
            <a:ext cx="4002299" cy="349562"/>
          </a:xfrm>
          <a:prstGeom prst="rect">
            <a:avLst/>
          </a:prstGeom>
        </p:spPr>
        <p:txBody>
          <a:bodyPr vert="horz" wrap="square" lIns="88139" tIns="44070" rIns="88139" bIns="4407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C345561A-43CD-4838-9F56-84E1BCCD95B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4262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002299" cy="349562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l" eaLnBrk="0" hangingPunct="0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31639" y="1"/>
            <a:ext cx="4002299" cy="349562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r" eaLnBrk="0" hangingPunct="0">
              <a:defRPr sz="1200">
                <a:latin typeface="Arial" charset="0"/>
              </a:defRPr>
            </a:lvl1pPr>
          </a:lstStyle>
          <a:p>
            <a:pPr>
              <a:defRPr/>
            </a:pPr>
            <a:fld id="{88B8D635-7732-48BA-90F4-6932A12CCCA2}" type="datetimeFigureOut">
              <a:rPr lang="en-US"/>
              <a:pPr>
                <a:defRPr/>
              </a:pPr>
              <a:t>6/12/2016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65438" y="527050"/>
            <a:ext cx="3505200" cy="2628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8139" tIns="44070" rIns="88139" bIns="4407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3608" y="3330420"/>
            <a:ext cx="7388860" cy="3153244"/>
          </a:xfrm>
          <a:prstGeom prst="rect">
            <a:avLst/>
          </a:prstGeom>
        </p:spPr>
        <p:txBody>
          <a:bodyPr vert="horz" lIns="88139" tIns="44070" rIns="88139" bIns="4407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9641"/>
            <a:ext cx="4002299" cy="349562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l" eaLnBrk="0" hangingPunct="0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31639" y="6659641"/>
            <a:ext cx="4002299" cy="349562"/>
          </a:xfrm>
          <a:prstGeom prst="rect">
            <a:avLst/>
          </a:prstGeom>
        </p:spPr>
        <p:txBody>
          <a:bodyPr vert="horz" wrap="square" lIns="88139" tIns="44070" rIns="88139" bIns="4407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/>
            </a:lvl1pPr>
          </a:lstStyle>
          <a:p>
            <a:pPr>
              <a:defRPr/>
            </a:pPr>
            <a:fld id="{522E0AC5-3ADF-4939-AA3D-70D516A8BFE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8617839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5D14037-1812-4D17-8E91-06488080312A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91189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552DF86-941E-4A8B-8323-DBFB1B5F8A46}" type="slidenum">
              <a:rPr lang="en-US" altLang="en-US"/>
              <a:pPr/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58532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>
              <a:latin typeface="Arial" panose="020B0604020202020204" pitchFamily="34" charset="0"/>
            </a:endParaRPr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A711FF7-0883-4A1A-8396-0C53827A21FA}" type="slidenum">
              <a:rPr lang="en-US" altLang="en-US"/>
              <a:pPr/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204683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0E9A041-D56A-4D11-A838-76AA72F7E5DB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87373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D1E5AA9-ACF5-4667-A84B-D2B5ED2E2078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9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02677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1E419B9-9200-4BF0-8E24-EA2DE0A633A4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10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73167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0BD8F36-CD8A-438F-A52D-DF3C0C9E0B26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13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88616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D173025-E541-477B-A6C7-5D4AA5BB0321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98208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D932F68-056A-4084-BF71-4006FCF5A569}" type="slidenum">
              <a:rPr lang="en-US" altLang="en-US"/>
              <a:pPr/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475789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991F5FF-8FD1-4213-95E5-05A6DAEC52C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87264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C9E451B-3A05-4F32-9703-63F65BA0E1B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87017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807115E-B4A6-4B5A-8F3D-99712C00F01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298072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A28F759-6176-4BD1-931D-733F14A4EE0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21550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28600" indent="-228600" eaLnBrk="1" hangingPunct="1">
              <a:spcBef>
                <a:spcPct val="0"/>
              </a:spcBef>
              <a:buFontTx/>
              <a:buChar char="•"/>
            </a:pPr>
            <a:endParaRPr lang="en-US" altLang="en-US" smtClean="0"/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AC02214-DEF6-4505-AC2E-12730267C40F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21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70533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9C6EDE6-37EF-4157-BFFB-66715239381D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22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45320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28600" indent="-228600" eaLnBrk="1" hangingPunct="1">
              <a:buFontTx/>
              <a:buChar char="•"/>
            </a:pPr>
            <a:endParaRPr lang="en-US" altLang="en-US" smtClean="0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A2BFFE1-2FD7-4D3C-B706-30163AC2D941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23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793448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28600" indent="-228600" eaLnBrk="1" hangingPunct="1">
              <a:spcBef>
                <a:spcPct val="0"/>
              </a:spcBef>
              <a:buFontTx/>
              <a:buChar char="•"/>
            </a:pPr>
            <a:endParaRPr lang="en-US" altLang="en-US" smtClean="0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7C98109-84B4-4980-9C0E-9A11C134DD85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24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162209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777694C-B06F-4168-9A35-5F264F69FBFC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26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826773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23306C7-CAA0-4C78-934F-74CFD6C44CF6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27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600767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0DBC6DC-AFE4-4A1B-AC5B-276C04BA78CC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28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18224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04875" y="3648075"/>
            <a:ext cx="7315200" cy="1279525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904875" y="3648075"/>
            <a:ext cx="228600" cy="1279525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4763"/>
            <a:ext cx="2286000" cy="366712"/>
          </a:xfrm>
        </p:spPr>
        <p:txBody>
          <a:bodyPr/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775" y="6354763"/>
            <a:ext cx="3475038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025" y="6354763"/>
            <a:ext cx="1219200" cy="366712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193C450-2C9C-4B5B-944A-F1359A4CBC4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781543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71B3BD-ED73-4EEF-AD86-955ABB40E3F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673598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14400" y="2819400"/>
            <a:ext cx="7315200" cy="1279525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914400" y="2819400"/>
            <a:ext cx="228600" cy="1279525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/>
          <a:lstStyle>
            <a:lvl1pPr algn="r">
              <a:buNone/>
              <a:defRPr sz="32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4763"/>
            <a:ext cx="2286000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775" y="6354763"/>
            <a:ext cx="3475038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975" y="6354763"/>
            <a:ext cx="1520825" cy="366712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0D3AD03-E386-4D74-928B-03E90E9AB61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789413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59E43A-4EEF-43DD-B05B-C9695F219BD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577999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anchor="b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9B2745-A854-45CF-91DA-917A4289817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756336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sosceles Triangle 2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AAAD780-4B79-49EF-B999-9AE05E6709A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92695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raight Connector 10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/>
          </a:p>
        </p:txBody>
      </p:sp>
      <p:sp>
        <p:nvSpPr>
          <p:cNvPr id="3" name="Isosceles Triangle 2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154CC66-6151-4BDC-937A-A67624CF007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946628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10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/>
          </a:p>
        </p:txBody>
      </p:sp>
      <p:sp>
        <p:nvSpPr>
          <p:cNvPr id="6" name="Straight Connector 11"/>
          <p:cNvSpPr>
            <a:spLocks noChangeShapeType="1"/>
          </p:cNvSpPr>
          <p:nvPr/>
        </p:nvSpPr>
        <p:spPr bwMode="auto">
          <a:xfrm rot="5400000">
            <a:off x="3160712" y="3324226"/>
            <a:ext cx="6035675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/>
          </a:p>
        </p:txBody>
      </p:sp>
      <p:sp>
        <p:nvSpPr>
          <p:cNvPr id="7" name="Isosceles Triangle 6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3B888C7-BCFF-4CC5-A4CF-20829D0792A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627559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10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57200" y="500063"/>
            <a:ext cx="182563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8AC0A36-F17F-4D81-A17D-439859C39A2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70849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92D96E-46DC-48E8-9215-F7C687F135D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001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aight Connector 10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/>
          </a:p>
        </p:txBody>
      </p:sp>
      <p:sp>
        <p:nvSpPr>
          <p:cNvPr id="5" name="Isosceles Triangle 4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Straight Connector 12"/>
          <p:cNvSpPr>
            <a:spLocks noChangeShapeType="1"/>
          </p:cNvSpPr>
          <p:nvPr/>
        </p:nvSpPr>
        <p:spPr bwMode="auto">
          <a:xfrm rot="5400000">
            <a:off x="3630612" y="3201988"/>
            <a:ext cx="5851525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E400B0F-EBF8-406E-97D2-C3A14ED8D3F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57115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5F524D-8D0B-4845-A184-4B52024D98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753942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4BB6F6-9A93-40F1-AC95-BFC6F6B6819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666043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3D157A-D57C-40E2-9E4C-41DFD0AD59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0662890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614695-16FD-4599-BA45-BC1864D1E3F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61794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30C842-D7F1-46C9-8691-90F44C2A5EC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107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B0F4A7-5EB2-431F-ABDA-391D51685A9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7426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FFDCEF-F1CE-4CF8-9F2B-A1A30A09488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961013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5E52A0-CEF0-4B0A-A09D-6A3C357051B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2211127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38FF9A-F2FD-44CD-AE3D-EC77EF38BA5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3588463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C8B9DC-E85A-4C98-BB78-D7A59B52D5D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8341886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2E5FAC-B69A-4F50-90BE-93FE68334C1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8974094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65F0EC-D5F5-41F4-81FB-95760EB74C5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8497433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FC1D62-F827-4A08-961B-8BFFCCFA71D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583484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F1B8BF-5062-4347-9F56-CEB792BD264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549301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32C4E6-5FC6-40A0-986E-0E41A4685A2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0049320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8ADC9B-1923-410B-8F4B-C972FDB6E21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7698940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AC2C13-FDB5-417C-A89B-934B1CD3874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8891224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4636A0-DC3E-40CD-8A2A-F218F79B0C0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05084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ADB39D-728C-4AEE-8E96-44F25E965D9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7174274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85D360-7321-4EEF-8637-5CF8362C31F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5033592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22605E-E6DE-42AC-B31E-708FDE13E02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0918824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954AED-9D33-48A0-A963-18E0A04315B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79406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21"/>
          <p:cNvSpPr>
            <a:spLocks noGrp="1"/>
          </p:cNvSpPr>
          <p:nvPr>
            <p:ph type="title"/>
          </p:nvPr>
        </p:nvSpPr>
        <p:spPr bwMode="auto">
          <a:xfrm>
            <a:off x="457200" y="152400"/>
            <a:ext cx="82296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1219200"/>
            <a:ext cx="8229600" cy="4910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175" cy="3651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775" y="6356350"/>
            <a:ext cx="3505200" cy="3651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775" y="6356350"/>
            <a:ext cx="1981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CA25EA4C-E5A2-4676-8A7D-3F77976AC4C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031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/>
          </a:p>
        </p:txBody>
      </p:sp>
      <p:sp>
        <p:nvSpPr>
          <p:cNvPr id="1032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228" r:id="rId1"/>
    <p:sldLayoutId id="2147485224" r:id="rId2"/>
    <p:sldLayoutId id="2147485229" r:id="rId3"/>
    <p:sldLayoutId id="2147485225" r:id="rId4"/>
    <p:sldLayoutId id="2147485226" r:id="rId5"/>
    <p:sldLayoutId id="2147485230" r:id="rId6"/>
    <p:sldLayoutId id="2147485231" r:id="rId7"/>
    <p:sldLayoutId id="2147485232" r:id="rId8"/>
    <p:sldLayoutId id="2147485233" r:id="rId9"/>
    <p:sldLayoutId id="2147485227" r:id="rId10"/>
    <p:sldLayoutId id="2147485234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76000"/>
        <a:buFont typeface="Wingdings 3" panose="05040102010807070707" pitchFamily="18" charset="2"/>
        <a:buChar char="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SzPct val="76000"/>
        <a:buFont typeface="Wingdings 3" panose="05040102010807070707" pitchFamily="18" charset="2"/>
        <a:buChar char=""/>
        <a:defRPr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ts val="500"/>
        </a:spcBef>
        <a:spcAft>
          <a:spcPct val="0"/>
        </a:spcAft>
        <a:buClr>
          <a:srgbClr val="BCBCBC"/>
        </a:buClr>
        <a:buSzPct val="76000"/>
        <a:buFont typeface="Wingdings 3" panose="05040102010807070707" pitchFamily="18" charset="2"/>
        <a:buChar char="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ts val="400"/>
        </a:spcBef>
        <a:spcAft>
          <a:spcPct val="0"/>
        </a:spcAft>
        <a:buClr>
          <a:srgbClr val="8BA2B4"/>
        </a:buClr>
        <a:buSzPct val="70000"/>
        <a:buFont typeface="Wingdings" panose="05000000000000000000" pitchFamily="2" charset="2"/>
        <a:buChar char="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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00">
            <a:alpha val="87057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wrap="square" lIns="0" tIns="45720" rIns="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BCBCBC"/>
                </a:solidFill>
              </a:defRPr>
            </a:lvl1pPr>
          </a:lstStyle>
          <a:p>
            <a:fld id="{02D085B7-ED37-47C3-8DC2-8423EDE8DD6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162385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5236" r:id="rId1"/>
    <p:sldLayoutId id="2147485237" r:id="rId2"/>
    <p:sldLayoutId id="2147485238" r:id="rId3"/>
    <p:sldLayoutId id="2147485239" r:id="rId4"/>
    <p:sldLayoutId id="2147485240" r:id="rId5"/>
    <p:sldLayoutId id="2147485241" r:id="rId6"/>
    <p:sldLayoutId id="2147485242" r:id="rId7"/>
    <p:sldLayoutId id="2147485243" r:id="rId8"/>
    <p:sldLayoutId id="2147485244" r:id="rId9"/>
    <p:sldLayoutId id="2147485245" r:id="rId10"/>
    <p:sldLayoutId id="214748524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9pPr>
    </p:titleStyle>
    <p:bodyStyle>
      <a:lvl1pPr marL="547688" indent="-411163" algn="l" rtl="0" eaLnBrk="0" fontAlgn="base" hangingPunct="0">
        <a:spcBef>
          <a:spcPct val="20000"/>
        </a:spcBef>
        <a:spcAft>
          <a:spcPct val="0"/>
        </a:spcAft>
        <a:buClr>
          <a:srgbClr val="F9F9F9"/>
        </a:buClr>
        <a:buSzPct val="65000"/>
        <a:buFont typeface="Wingdings 2" panose="05020102010507070707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anose="05020102010507070707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anose="05000000000000000000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anose="05040102010807070707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panose="05020102010507070707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00">
            <a:alpha val="87057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051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wrap="square" lIns="0" tIns="45720" rIns="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BCBCBC"/>
                </a:solidFill>
              </a:defRPr>
            </a:lvl1pPr>
          </a:lstStyle>
          <a:p>
            <a:fld id="{26A1EFF2-72C0-4CB5-8E81-20C556683AD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6433258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5248" r:id="rId1"/>
    <p:sldLayoutId id="2147485249" r:id="rId2"/>
    <p:sldLayoutId id="2147485250" r:id="rId3"/>
    <p:sldLayoutId id="2147485251" r:id="rId4"/>
    <p:sldLayoutId id="2147485252" r:id="rId5"/>
    <p:sldLayoutId id="2147485253" r:id="rId6"/>
    <p:sldLayoutId id="2147485254" r:id="rId7"/>
    <p:sldLayoutId id="2147485255" r:id="rId8"/>
    <p:sldLayoutId id="2147485256" r:id="rId9"/>
    <p:sldLayoutId id="2147485257" r:id="rId10"/>
    <p:sldLayoutId id="214748525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9pPr>
    </p:titleStyle>
    <p:bodyStyle>
      <a:lvl1pPr marL="547688" indent="-411163" algn="l" rtl="0" eaLnBrk="0" fontAlgn="base" hangingPunct="0">
        <a:spcBef>
          <a:spcPct val="20000"/>
        </a:spcBef>
        <a:spcAft>
          <a:spcPct val="0"/>
        </a:spcAft>
        <a:buClr>
          <a:srgbClr val="F9F9F9"/>
        </a:buClr>
        <a:buSzPct val="65000"/>
        <a:buFont typeface="Wingdings 2" panose="05020102010507070707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anose="05020102010507070707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anose="05000000000000000000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anose="05040102010807070707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panose="05020102010507070707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10" Type="http://schemas.openxmlformats.org/officeDocument/2006/relationships/image" Target="../media/image29.jpeg"/><Relationship Id="rId4" Type="http://schemas.openxmlformats.org/officeDocument/2006/relationships/image" Target="../media/image23.jpeg"/><Relationship Id="rId9" Type="http://schemas.openxmlformats.org/officeDocument/2006/relationships/image" Target="../media/image28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4.pn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bioweb.sungrant.org/Technical/Biomass+Resources/Agricultural+Resources/Crop+Residues/Corn+Stover/Default.htm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7.png"/><Relationship Id="rId4" Type="http://schemas.openxmlformats.org/officeDocument/2006/relationships/image" Target="../media/image36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5.jpeg"/><Relationship Id="rId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7" Type="http://schemas.openxmlformats.org/officeDocument/2006/relationships/image" Target="../media/image5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jpeg"/><Relationship Id="rId3" Type="http://schemas.openxmlformats.org/officeDocument/2006/relationships/image" Target="../media/image55.emf"/><Relationship Id="rId7" Type="http://schemas.openxmlformats.org/officeDocument/2006/relationships/image" Target="../media/image5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e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61.wmf"/><Relationship Id="rId4" Type="http://schemas.openxmlformats.org/officeDocument/2006/relationships/oleObject" Target="../embeddings/oleObject1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9872" y="2383306"/>
            <a:ext cx="9144000" cy="1223963"/>
          </a:xfrm>
        </p:spPr>
        <p:txBody>
          <a:bodyPr/>
          <a:lstStyle/>
          <a:p>
            <a:pPr algn="ctr" eaLnBrk="1" hangingPunct="1"/>
            <a:r>
              <a:rPr lang="en-US" altLang="en-US" sz="4400" dirty="0" smtClean="0"/>
              <a:t/>
            </a:r>
            <a:br>
              <a:rPr lang="en-US" altLang="en-US" sz="4400" dirty="0" smtClean="0"/>
            </a:br>
            <a:r>
              <a:rPr lang="en-US" sz="4400" dirty="0" smtClean="0">
                <a:solidFill>
                  <a:schemeClr val="tx1"/>
                </a:solidFill>
                <a:latin typeface="Impact" panose="020B0806030902050204" pitchFamily="34" charset="0"/>
                <a:ea typeface="Batang"/>
              </a:rPr>
              <a:t>Consolidated </a:t>
            </a:r>
            <a:r>
              <a:rPr lang="en-US" sz="4400" dirty="0">
                <a:solidFill>
                  <a:schemeClr val="tx1"/>
                </a:solidFill>
                <a:latin typeface="Impact" panose="020B0806030902050204" pitchFamily="34" charset="0"/>
                <a:ea typeface="Batang"/>
              </a:rPr>
              <a:t>Bioprocessing of Lignocellulosic Materials for Cost-Competitive Bioenergy </a:t>
            </a:r>
            <a:r>
              <a:rPr lang="en-US" sz="4400" dirty="0" smtClean="0">
                <a:solidFill>
                  <a:schemeClr val="tx1"/>
                </a:solidFill>
                <a:latin typeface="Impact" panose="020B0806030902050204" pitchFamily="34" charset="0"/>
                <a:ea typeface="Batang"/>
              </a:rPr>
              <a:t>Production</a:t>
            </a:r>
            <a:endParaRPr lang="en-US" altLang="en-US" sz="4400" dirty="0" smtClean="0"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  <p:grpSp>
        <p:nvGrpSpPr>
          <p:cNvPr id="2" name="Group 8"/>
          <p:cNvGrpSpPr/>
          <p:nvPr/>
        </p:nvGrpSpPr>
        <p:grpSpPr>
          <a:xfrm>
            <a:off x="0" y="2420887"/>
            <a:ext cx="9144000" cy="3724096"/>
            <a:chOff x="0" y="2141675"/>
            <a:chExt cx="8964488" cy="2648283"/>
          </a:xfrm>
          <a:gradFill flip="none" rotWithShape="1">
            <a:gsLst>
              <a:gs pos="0">
                <a:srgbClr val="009900"/>
              </a:gs>
              <a:gs pos="50000">
                <a:srgbClr val="9CB86E"/>
              </a:gs>
              <a:gs pos="100000">
                <a:srgbClr val="156B13"/>
              </a:gs>
            </a:gsLst>
            <a:path path="shape">
              <a:fillToRect l="50000" t="50000" r="50000" b="50000"/>
            </a:path>
            <a:tileRect/>
          </a:gradFill>
        </p:grpSpPr>
        <p:sp>
          <p:nvSpPr>
            <p:cNvPr id="3076" name="Rectangle 13"/>
            <p:cNvSpPr>
              <a:spLocks noChangeArrowheads="1"/>
            </p:cNvSpPr>
            <p:nvPr/>
          </p:nvSpPr>
          <p:spPr bwMode="auto">
            <a:xfrm>
              <a:off x="154385" y="2141675"/>
              <a:ext cx="8647311" cy="26482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tabLst>
                  <a:tab pos="549275" algn="l"/>
                </a:tabLst>
                <a:defRPr/>
              </a:pPr>
              <a:endParaRPr lang="en-US" sz="2400" b="1" dirty="0">
                <a:ea typeface="Calibri" pitchFamily="34" charset="0"/>
              </a:endParaRPr>
            </a:p>
            <a:p>
              <a:pPr algn="ctr">
                <a:tabLst>
                  <a:tab pos="549275" algn="l"/>
                </a:tabLst>
                <a:defRPr/>
              </a:pPr>
              <a:endParaRPr lang="en-US" sz="2400" b="1" dirty="0">
                <a:ea typeface="Calibri" pitchFamily="34" charset="0"/>
              </a:endParaRPr>
            </a:p>
            <a:p>
              <a:pPr algn="ctr">
                <a:tabLst>
                  <a:tab pos="549275" algn="l"/>
                </a:tabLst>
                <a:defRPr/>
              </a:pPr>
              <a:endParaRPr lang="en-US" sz="2400" b="1" dirty="0">
                <a:ea typeface="Calibri" pitchFamily="34" charset="0"/>
              </a:endParaRPr>
            </a:p>
            <a:p>
              <a:pPr algn="ctr">
                <a:tabLst>
                  <a:tab pos="549275" algn="l"/>
                </a:tabLst>
                <a:defRPr/>
              </a:pPr>
              <a:endParaRPr lang="en-US" sz="2400" b="1" dirty="0">
                <a:ea typeface="Calibri" pitchFamily="34" charset="0"/>
              </a:endParaRPr>
            </a:p>
            <a:p>
              <a:pPr algn="ctr">
                <a:tabLst>
                  <a:tab pos="549275" algn="l"/>
                </a:tabLst>
                <a:defRPr/>
              </a:pPr>
              <a:r>
                <a:rPr lang="en-US" sz="2800" b="1" dirty="0">
                  <a:latin typeface="Calibri" pitchFamily="34" charset="0"/>
                  <a:ea typeface="Calibri" pitchFamily="34" charset="0"/>
                  <a:cs typeface="Calibri" pitchFamily="34" charset="0"/>
                </a:rPr>
                <a:t>L.P. Christopher</a:t>
              </a:r>
            </a:p>
            <a:p>
              <a:pPr algn="ctr">
                <a:tabLst>
                  <a:tab pos="549275" algn="l"/>
                </a:tabLst>
                <a:defRPr/>
              </a:pPr>
              <a:r>
                <a:rPr lang="en-US" sz="2000" i="1" dirty="0" smtClean="0">
                  <a:latin typeface="Calibri" pitchFamily="34" charset="0"/>
                  <a:ea typeface="Calibri" pitchFamily="34" charset="0"/>
                  <a:cs typeface="Calibri" pitchFamily="34" charset="0"/>
                </a:rPr>
                <a:t>Biorefining Research Institute</a:t>
              </a:r>
              <a:endParaRPr lang="en-US" sz="2000" i="1" dirty="0">
                <a:latin typeface="Calibri" pitchFamily="34" charset="0"/>
                <a:ea typeface="Calibri" pitchFamily="34" charset="0"/>
                <a:cs typeface="Calibri" pitchFamily="34" charset="0"/>
              </a:endParaRPr>
            </a:p>
            <a:p>
              <a:pPr algn="ctr">
                <a:tabLst>
                  <a:tab pos="549275" algn="l"/>
                </a:tabLst>
                <a:defRPr/>
              </a:pPr>
              <a:r>
                <a:rPr lang="en-US" sz="2000" i="1" dirty="0" smtClean="0">
                  <a:latin typeface="Calibri" pitchFamily="34" charset="0"/>
                  <a:ea typeface="Calibri" pitchFamily="34" charset="0"/>
                  <a:cs typeface="Calibri" pitchFamily="34" charset="0"/>
                </a:rPr>
                <a:t>Lakehead University</a:t>
              </a:r>
              <a:endParaRPr lang="en-US" sz="2000" i="1" dirty="0">
                <a:latin typeface="Calibri" pitchFamily="34" charset="0"/>
                <a:ea typeface="Calibri" pitchFamily="34" charset="0"/>
                <a:cs typeface="Calibri" pitchFamily="34" charset="0"/>
              </a:endParaRPr>
            </a:p>
            <a:p>
              <a:pPr algn="ctr">
                <a:tabLst>
                  <a:tab pos="549275" algn="l"/>
                </a:tabLst>
                <a:defRPr/>
              </a:pPr>
              <a:r>
                <a:rPr lang="en-US" sz="2000" i="1" dirty="0" smtClean="0">
                  <a:latin typeface="Calibri" pitchFamily="34" charset="0"/>
                  <a:ea typeface="Calibri" pitchFamily="34" charset="0"/>
                  <a:cs typeface="Calibri" pitchFamily="34" charset="0"/>
                </a:rPr>
                <a:t>Thunder Bay, ON, Canada </a:t>
              </a:r>
              <a:endParaRPr lang="en-US" sz="2000" i="1" dirty="0">
                <a:latin typeface="Calibri" pitchFamily="34" charset="0"/>
                <a:ea typeface="Calibri" pitchFamily="34" charset="0"/>
                <a:cs typeface="Calibri" pitchFamily="34" charset="0"/>
              </a:endParaRPr>
            </a:p>
            <a:p>
              <a:pPr algn="ctr">
                <a:tabLst>
                  <a:tab pos="549275" algn="l"/>
                </a:tabLst>
                <a:defRPr/>
              </a:pPr>
              <a:endParaRPr lang="en-US" sz="2400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itchFamily="34" charset="0"/>
              </a:endParaRPr>
            </a:p>
            <a:p>
              <a:pPr algn="ctr">
                <a:tabLst>
                  <a:tab pos="549275" algn="l"/>
                </a:tabLst>
                <a:defRPr/>
              </a:pPr>
              <a:endParaRPr lang="en-US" sz="1200" b="1" baseline="30000" dirty="0">
                <a:solidFill>
                  <a:srgbClr val="FFFF00"/>
                </a:solidFill>
                <a:ea typeface="Calibri" pitchFamily="34" charset="0"/>
              </a:endParaRPr>
            </a:p>
            <a:p>
              <a:pPr algn="ctr">
                <a:tabLst>
                  <a:tab pos="549275" algn="l"/>
                </a:tabLst>
                <a:defRPr/>
              </a:pPr>
              <a:endParaRPr lang="en-US" sz="1200" b="1" baseline="30000" dirty="0">
                <a:solidFill>
                  <a:srgbClr val="FFFF00"/>
                </a:solidFill>
                <a:ea typeface="Calibri" pitchFamily="34" charset="0"/>
              </a:endParaRPr>
            </a:p>
            <a:p>
              <a:pPr algn="ctr">
                <a:tabLst>
                  <a:tab pos="549275" algn="l"/>
                </a:tabLst>
                <a:defRPr/>
              </a:pPr>
              <a:endParaRPr lang="en-US" sz="1200" b="1" baseline="30000" dirty="0">
                <a:solidFill>
                  <a:srgbClr val="FFFF00"/>
                </a:solidFill>
                <a:ea typeface="Calibri" pitchFamily="34" charset="0"/>
              </a:endParaRPr>
            </a:p>
            <a:p>
              <a:pPr algn="ctr">
                <a:tabLst>
                  <a:tab pos="549275" algn="l"/>
                </a:tabLst>
                <a:defRPr/>
              </a:pPr>
              <a:endParaRPr lang="en-US" sz="1200" dirty="0">
                <a:solidFill>
                  <a:srgbClr val="FFFF00"/>
                </a:solidFill>
                <a:ea typeface="Calibri" pitchFamily="34" charset="0"/>
              </a:endParaRPr>
            </a:p>
          </p:txBody>
        </p:sp>
        <p:sp>
          <p:nvSpPr>
            <p:cNvPr id="3075" name="Rectangle 12"/>
            <p:cNvSpPr>
              <a:spLocks noChangeArrowheads="1"/>
            </p:cNvSpPr>
            <p:nvPr/>
          </p:nvSpPr>
          <p:spPr bwMode="auto">
            <a:xfrm>
              <a:off x="0" y="2536461"/>
              <a:ext cx="8964488" cy="4158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>
                <a:tabLst>
                  <a:tab pos="549275" algn="l"/>
                </a:tabLst>
                <a:defRPr/>
              </a:pPr>
              <a:endParaRPr lang="en-US" sz="1600" dirty="0">
                <a:ea typeface="Calibri" pitchFamily="34" charset="0"/>
              </a:endParaRPr>
            </a:p>
            <a:p>
              <a:pPr algn="ctr">
                <a:tabLst>
                  <a:tab pos="549275" algn="l"/>
                </a:tabLst>
                <a:defRPr/>
              </a:pPr>
              <a:endParaRPr lang="en-US" sz="1600" dirty="0">
                <a:ea typeface="Calibri" pitchFamily="34" charset="0"/>
              </a:endParaRPr>
            </a:p>
          </p:txBody>
        </p:sp>
      </p:grpSp>
      <p:pic>
        <p:nvPicPr>
          <p:cNvPr id="39938" name="Picture 2" descr="Gallery Image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18188"/>
            <a:ext cx="4941912" cy="1618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/>
          <p:cNvPicPr/>
          <p:nvPr/>
        </p:nvPicPr>
        <p:blipFill rotWithShape="1">
          <a:blip r:embed="rId4"/>
          <a:srcRect t="9402" r="67628" b="78063"/>
          <a:stretch/>
        </p:blipFill>
        <p:spPr bwMode="auto">
          <a:xfrm>
            <a:off x="0" y="49344"/>
            <a:ext cx="4211960" cy="100339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Picture 13"/>
          <p:cNvPicPr/>
          <p:nvPr/>
        </p:nvPicPr>
        <p:blipFill rotWithShape="1">
          <a:blip r:embed="rId5"/>
          <a:srcRect l="33334" t="20513" r="47882" b="72650"/>
          <a:stretch/>
        </p:blipFill>
        <p:spPr bwMode="auto">
          <a:xfrm>
            <a:off x="2339752" y="5544024"/>
            <a:ext cx="5040560" cy="120191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5032" y="-171400"/>
            <a:ext cx="9144000" cy="908720"/>
          </a:xfrm>
        </p:spPr>
        <p:txBody>
          <a:bodyPr/>
          <a:lstStyle/>
          <a:p>
            <a:pPr algn="ctr">
              <a:defRPr/>
            </a:pPr>
            <a:r>
              <a:rPr lang="en-US" sz="4400" b="1" dirty="0" smtClean="0">
                <a:solidFill>
                  <a:schemeClr val="tx1"/>
                </a:solidFill>
                <a:latin typeface="Impact" pitchFamily="34" charset="0"/>
              </a:rPr>
              <a:t>Biomass and Bioenergy</a:t>
            </a:r>
            <a:endParaRPr lang="en-US" sz="4400" b="1" dirty="0">
              <a:solidFill>
                <a:schemeClr val="tx1"/>
              </a:solidFill>
              <a:latin typeface="Impact" pitchFamily="34" charset="0"/>
            </a:endParaRP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>
          <a:xfrm>
            <a:off x="108012" y="1063849"/>
            <a:ext cx="6156176" cy="4537075"/>
          </a:xfrm>
        </p:spPr>
        <p:txBody>
          <a:bodyPr/>
          <a:lstStyle/>
          <a:p>
            <a:pPr algn="just">
              <a:buClr>
                <a:srgbClr val="FF0000"/>
              </a:buClr>
              <a:buSzPct val="135000"/>
              <a:buFont typeface="Wingdings" pitchFamily="2" charset="2"/>
              <a:buChar char="l"/>
              <a:defRPr/>
            </a:pPr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Demand</a:t>
            </a:r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for production of </a:t>
            </a:r>
            <a:r>
              <a:rPr lang="en-CA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renewable</a:t>
            </a:r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energy</a:t>
            </a:r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currently driven by </a:t>
            </a:r>
            <a:r>
              <a:rPr lang="en-CA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four</a:t>
            </a:r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major</a:t>
            </a:r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factors: </a:t>
            </a:r>
            <a:endParaRPr lang="en-US" sz="1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just">
              <a:buClr>
                <a:srgbClr val="FF0000"/>
              </a:buClr>
              <a:buSzPct val="135000"/>
              <a:buFont typeface="Wingdings" pitchFamily="2" charset="2"/>
              <a:buChar char="l"/>
              <a:defRPr/>
            </a:pPr>
            <a:r>
              <a:rPr lang="ru-RU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increasing </a:t>
            </a:r>
            <a:r>
              <a:rPr lang="en-CA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energy </a:t>
            </a:r>
            <a:r>
              <a:rPr lang="ru-RU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demand</a:t>
            </a:r>
            <a:r>
              <a:rPr lang="en-CA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</a:p>
          <a:p>
            <a:pPr lvl="1">
              <a:buClr>
                <a:srgbClr val="FF0000"/>
              </a:buClr>
              <a:buSzPct val="135000"/>
              <a:buFont typeface="Wingdings" pitchFamily="2" charset="2"/>
              <a:buChar char="l"/>
              <a:defRPr/>
            </a:pPr>
            <a:r>
              <a:rPr lang="en-CA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fluctuating oil prices &amp; concerns about oil reserves</a:t>
            </a:r>
            <a:r>
              <a:rPr lang="ru-RU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6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just">
              <a:buClr>
                <a:srgbClr val="FF0000"/>
              </a:buClr>
              <a:buSzPct val="135000"/>
              <a:buFont typeface="Wingdings" pitchFamily="2" charset="2"/>
              <a:buChar char="l"/>
              <a:defRPr/>
            </a:pPr>
            <a:r>
              <a:rPr lang="en-US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growing</a:t>
            </a:r>
            <a:r>
              <a:rPr lang="ru-RU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food needs </a:t>
            </a:r>
            <a:endParaRPr lang="en-US" sz="16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just">
              <a:buClr>
                <a:srgbClr val="FF0000"/>
              </a:buClr>
              <a:buSzPct val="135000"/>
              <a:buFont typeface="Wingdings" pitchFamily="2" charset="2"/>
              <a:buChar char="l"/>
              <a:defRPr/>
            </a:pPr>
            <a:r>
              <a:rPr lang="ru-RU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increasing </a:t>
            </a:r>
            <a:r>
              <a:rPr lang="en-CA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GHG</a:t>
            </a:r>
            <a:r>
              <a:rPr lang="ru-RU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ru-RU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issions</a:t>
            </a:r>
            <a:endParaRPr lang="en-US" sz="16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just">
              <a:buClr>
                <a:srgbClr val="FF0000"/>
              </a:buClr>
              <a:buSzPct val="135000"/>
              <a:buFont typeface="Wingdings" pitchFamily="2" charset="2"/>
              <a:buChar char="l"/>
              <a:defRPr/>
            </a:pPr>
            <a:endParaRPr lang="en-US" sz="16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Clr>
                <a:srgbClr val="FF0000"/>
              </a:buClr>
              <a:buSzPct val="125000"/>
              <a:buFont typeface="Wingdings" pitchFamily="2" charset="2"/>
              <a:buChar char="l"/>
              <a:defRPr/>
            </a:pPr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Biomass share of US energy supply: from 3% in 2004 to 5.5% in 2014.</a:t>
            </a:r>
          </a:p>
          <a:p>
            <a:pPr algn="just">
              <a:buClr>
                <a:srgbClr val="FF0000"/>
              </a:buClr>
              <a:buSzPct val="125000"/>
              <a:buFont typeface="Wingdings" pitchFamily="2" charset="2"/>
              <a:buChar char="l"/>
              <a:defRPr/>
            </a:pPr>
            <a:endParaRPr lang="en-US" sz="1800" b="1" dirty="0" smtClean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Clr>
                <a:srgbClr val="FF0000"/>
              </a:buClr>
              <a:buSzPct val="125000"/>
              <a:buFont typeface="Wingdings" pitchFamily="2" charset="2"/>
              <a:buChar char="l"/>
              <a:defRPr/>
            </a:pPr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US DOE: </a:t>
            </a:r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1.3 billion dry tons of biomass available for </a:t>
            </a:r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bioprocessing to </a:t>
            </a:r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displace 30% of the nation's consumption of liquid transportation</a:t>
            </a:r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fuels</a:t>
            </a:r>
          </a:p>
          <a:p>
            <a:pPr algn="just">
              <a:buClr>
                <a:srgbClr val="FF0000"/>
              </a:buClr>
              <a:buSzPct val="135000"/>
              <a:buFont typeface="Wingdings" pitchFamily="2" charset="2"/>
              <a:buChar char="l"/>
              <a:defRPr/>
            </a:pPr>
            <a:endParaRPr lang="en-US" sz="1800" b="1" dirty="0" smtClean="0">
              <a:solidFill>
                <a:srgbClr val="FFFF00"/>
              </a:solidFill>
              <a:latin typeface="Calibri" panose="020F0502020204030204" pitchFamily="34" charset="0"/>
              <a:cs typeface="Arial" pitchFamily="34" charset="0"/>
            </a:endParaRPr>
          </a:p>
          <a:p>
            <a:pPr algn="just">
              <a:buClr>
                <a:srgbClr val="FF0000"/>
              </a:buClr>
              <a:buSzPct val="135000"/>
              <a:buFont typeface="Wingdings" pitchFamily="2" charset="2"/>
              <a:buChar char="l"/>
              <a:defRPr/>
            </a:pPr>
            <a:endParaRPr lang="en-US" sz="1800" b="1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buClr>
                <a:srgbClr val="FF0000"/>
              </a:buClr>
              <a:buSzPct val="135000"/>
              <a:buFont typeface="Wingdings" pitchFamily="2" charset="2"/>
              <a:buChar char="l"/>
              <a:defRPr/>
            </a:pPr>
            <a:endParaRPr lang="en-US" sz="1800" b="1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buClr>
                <a:srgbClr val="FF0000"/>
              </a:buClr>
              <a:buSzPct val="135000"/>
              <a:buFont typeface="Wingdings" pitchFamily="2" charset="2"/>
              <a:buChar char="l"/>
              <a:defRPr/>
            </a:pPr>
            <a:endParaRPr lang="en-US" sz="1800" b="1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buClr>
                <a:srgbClr val="FF0000"/>
              </a:buClr>
              <a:buSzPct val="100000"/>
              <a:buFont typeface="Wingdings" pitchFamily="2" charset="2"/>
              <a:buChar char="q"/>
              <a:defRPr/>
            </a:pPr>
            <a:endParaRPr lang="en-US" sz="1800" b="1" dirty="0" smtClean="0">
              <a:solidFill>
                <a:srgbClr val="FFFF00"/>
              </a:solidFill>
              <a:latin typeface="+mj-lt"/>
            </a:endParaRPr>
          </a:p>
          <a:p>
            <a:pPr algn="just">
              <a:buClr>
                <a:srgbClr val="FF0000"/>
              </a:buClr>
              <a:buSzPct val="100000"/>
              <a:buFont typeface="Wingdings" pitchFamily="2" charset="2"/>
              <a:buChar char="q"/>
              <a:defRPr/>
            </a:pPr>
            <a:endParaRPr lang="en-US" sz="1800" b="1" dirty="0" smtClean="0">
              <a:solidFill>
                <a:srgbClr val="FFFF00"/>
              </a:solidFill>
              <a:latin typeface="+mj-lt"/>
            </a:endParaRPr>
          </a:p>
          <a:p>
            <a:pPr algn="just">
              <a:buClr>
                <a:srgbClr val="FF0000"/>
              </a:buClr>
              <a:buSzPct val="100000"/>
              <a:buFont typeface="Wingdings" pitchFamily="2" charset="2"/>
              <a:buChar char="q"/>
              <a:defRPr/>
            </a:pPr>
            <a:endParaRPr lang="en-US" sz="1800" b="1" dirty="0" smtClean="0">
              <a:solidFill>
                <a:srgbClr val="FFFF00"/>
              </a:solidFill>
              <a:latin typeface="+mj-lt"/>
            </a:endParaRPr>
          </a:p>
          <a:p>
            <a:pPr algn="just">
              <a:buClr>
                <a:srgbClr val="FF0000"/>
              </a:buClr>
              <a:buSzPct val="100000"/>
              <a:buFont typeface="Wingdings" pitchFamily="2" charset="2"/>
              <a:buChar char="q"/>
              <a:defRPr/>
            </a:pPr>
            <a:endParaRPr lang="en-US" sz="1800" b="1" dirty="0" smtClean="0">
              <a:solidFill>
                <a:srgbClr val="FFFF00"/>
              </a:solidFill>
              <a:latin typeface="+mj-lt"/>
            </a:endParaRPr>
          </a:p>
          <a:p>
            <a:pPr algn="just">
              <a:buClr>
                <a:srgbClr val="FF0000"/>
              </a:buClr>
              <a:buSzPct val="100000"/>
              <a:buFont typeface="Wingdings" pitchFamily="2" charset="2"/>
              <a:buChar char="q"/>
              <a:defRPr/>
            </a:pPr>
            <a:endParaRPr lang="en-US" sz="1800" b="1" dirty="0" smtClean="0">
              <a:solidFill>
                <a:srgbClr val="FFFF00"/>
              </a:solidFill>
              <a:latin typeface="+mj-lt"/>
            </a:endParaRPr>
          </a:p>
        </p:txBody>
      </p:sp>
      <p:sp>
        <p:nvSpPr>
          <p:cNvPr id="8197" name="Rectangle 11"/>
          <p:cNvSpPr txBox="1">
            <a:spLocks noChangeArrowheads="1"/>
          </p:cNvSpPr>
          <p:nvPr/>
        </p:nvSpPr>
        <p:spPr bwMode="auto">
          <a:xfrm>
            <a:off x="-36512" y="5589588"/>
            <a:ext cx="6192688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47688" indent="-4111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  <a:buClr>
                <a:srgbClr val="FF0000"/>
              </a:buClr>
              <a:buSzPct val="135000"/>
              <a:buFont typeface="Wingdings" panose="05000000000000000000" pitchFamily="2" charset="2"/>
              <a:buChar char="l"/>
            </a:pPr>
            <a:r>
              <a:rPr lang="en-US" altLang="en-US" b="1" dirty="0"/>
              <a:t>Billion </a:t>
            </a:r>
            <a:r>
              <a:rPr lang="en-US" altLang="en-US" b="1" dirty="0" smtClean="0"/>
              <a:t>Ton:</a:t>
            </a:r>
            <a:r>
              <a:rPr lang="en-US" altLang="en-US" dirty="0" smtClean="0">
                <a:solidFill>
                  <a:srgbClr val="FFFF00"/>
                </a:solidFill>
              </a:rPr>
              <a:t>:</a:t>
            </a:r>
            <a:r>
              <a:rPr lang="en-US" altLang="en-US" dirty="0" smtClean="0"/>
              <a:t> </a:t>
            </a:r>
            <a:r>
              <a:rPr lang="en-US" altLang="en-US" dirty="0"/>
              <a:t>Forest residues (~30%); </a:t>
            </a:r>
            <a:r>
              <a:rPr lang="en-US" altLang="en-US" dirty="0" smtClean="0"/>
              <a:t>Dedicated </a:t>
            </a:r>
            <a:r>
              <a:rPr lang="en-US" altLang="en-US" dirty="0"/>
              <a:t>Crops (~25%); </a:t>
            </a:r>
            <a:r>
              <a:rPr lang="en-US" altLang="en-US" dirty="0" smtClean="0"/>
              <a:t>Crops </a:t>
            </a:r>
            <a:r>
              <a:rPr lang="en-US" altLang="en-US" dirty="0"/>
              <a:t>&amp; </a:t>
            </a:r>
            <a:r>
              <a:rPr lang="en-US" altLang="en-US" dirty="0" err="1" smtClean="0"/>
              <a:t>Agri</a:t>
            </a:r>
            <a:r>
              <a:rPr lang="en-US" altLang="en-US" dirty="0" smtClean="0"/>
              <a:t> Residues </a:t>
            </a:r>
            <a:r>
              <a:rPr lang="en-US" altLang="en-US" dirty="0"/>
              <a:t>(~40%);  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6724298" y="899554"/>
            <a:ext cx="2404670" cy="5958446"/>
            <a:chOff x="5216913" y="836042"/>
            <a:chExt cx="2404670" cy="5958446"/>
          </a:xfrm>
        </p:grpSpPr>
        <p:pic>
          <p:nvPicPr>
            <p:cNvPr id="8200" name="Picture 3"/>
            <p:cNvPicPr>
              <a:picLocks noChangeAspect="1" noChangeArrowheads="1"/>
            </p:cNvPicPr>
            <p:nvPr/>
          </p:nvPicPr>
          <p:blipFill>
            <a:blip r:embed="rId3">
              <a:lum bright="2000" contrast="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985" t="35001" r="25528" b="18637"/>
            <a:stretch>
              <a:fillRect/>
            </a:stretch>
          </p:blipFill>
          <p:spPr bwMode="auto">
            <a:xfrm>
              <a:off x="5216913" y="836042"/>
              <a:ext cx="2404670" cy="1800870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  <a:effectLst>
              <a:outerShdw blurRad="50800" dist="50800" dir="5400000" algn="ctr" rotWithShape="0">
                <a:schemeClr val="bg1">
                  <a:lumMod val="9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8" descr="https://upload.wikimedia.org/wikipedia/commons/thumb/a/a3/2015_US_Renewables_Pie_Chart.png/220px-2015_US_Renewables_Pie_Chart.png"/>
            <p:cNvPicPr/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6913" y="4633499"/>
              <a:ext cx="2404670" cy="216098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Picture 9" descr="https://upload.wikimedia.org/wikipedia/commons/thumb/f/fc/2014_Contributions_by_Renewables_to_US_Total_Energy_%2811-%29.png/220px-2014_Contributions_by_Renewables_to_US_Total_Energy_%2811-%29.png"/>
            <p:cNvPicPr/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6913" y="2636912"/>
              <a:ext cx="2404670" cy="2050926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502425538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3275856" y="881410"/>
            <a:ext cx="5795962" cy="5383212"/>
          </a:xfrm>
        </p:spPr>
        <p:txBody>
          <a:bodyPr/>
          <a:lstStyle/>
          <a:p>
            <a:pPr algn="ctr">
              <a:buFont typeface="Wingdings" panose="05000000000000000000" pitchFamily="2" charset="2"/>
              <a:buNone/>
            </a:pPr>
            <a:r>
              <a:rPr lang="en-US" altLang="en-US" sz="4000" b="1" dirty="0" smtClean="0">
                <a:solidFill>
                  <a:srgbClr val="66FF33"/>
                </a:solidFill>
              </a:rPr>
              <a:t> </a:t>
            </a:r>
          </a:p>
          <a:p>
            <a:pPr>
              <a:lnSpc>
                <a:spcPct val="80000"/>
              </a:lnSpc>
              <a:buClr>
                <a:srgbClr val="FF0000"/>
              </a:buClr>
              <a:buSzPct val="130000"/>
              <a:buFont typeface="Wingdings" panose="05000000000000000000" pitchFamily="2" charset="2"/>
              <a:buChar char="l"/>
            </a:pPr>
            <a:r>
              <a:rPr lang="en-US" altLang="en-US" sz="2400" b="1" dirty="0" smtClean="0">
                <a:latin typeface="Calibri" panose="020F0502020204030204" pitchFamily="34" charset="0"/>
                <a:cs typeface="Arial" panose="020B0604020202020204" pitchFamily="34" charset="0"/>
              </a:rPr>
              <a:t>Economic benefits</a:t>
            </a:r>
          </a:p>
          <a:p>
            <a:pPr lvl="1">
              <a:lnSpc>
                <a:spcPct val="80000"/>
              </a:lnSpc>
              <a:buClr>
                <a:srgbClr val="FF0000"/>
              </a:buClr>
              <a:buSzTx/>
              <a:buFont typeface="Wingdings" panose="05000000000000000000" pitchFamily="2" charset="2"/>
              <a:buChar char="l"/>
            </a:pPr>
            <a:r>
              <a:rPr lang="en-US" altLang="en-US" sz="2400" dirty="0" smtClean="0">
                <a:latin typeface="Calibri" panose="020F0502020204030204" pitchFamily="34" charset="0"/>
                <a:cs typeface="Arial" panose="020B0604020202020204" pitchFamily="34" charset="0"/>
              </a:rPr>
              <a:t>Reduced dependence on imported petroleum</a:t>
            </a:r>
          </a:p>
          <a:p>
            <a:pPr>
              <a:lnSpc>
                <a:spcPct val="80000"/>
              </a:lnSpc>
              <a:buClr>
                <a:srgbClr val="FF0000"/>
              </a:buClr>
              <a:buSzPct val="130000"/>
              <a:buFont typeface="Wingdings" panose="05000000000000000000" pitchFamily="2" charset="2"/>
              <a:buChar char="l"/>
            </a:pPr>
            <a:r>
              <a:rPr lang="en-US" altLang="en-US" sz="2400" b="1" dirty="0" smtClean="0">
                <a:latin typeface="Calibri" panose="020F0502020204030204" pitchFamily="34" charset="0"/>
                <a:cs typeface="Arial" panose="020B0604020202020204" pitchFamily="34" charset="0"/>
              </a:rPr>
              <a:t>Environmental benefits</a:t>
            </a:r>
          </a:p>
          <a:p>
            <a:pPr lvl="1">
              <a:lnSpc>
                <a:spcPct val="80000"/>
              </a:lnSpc>
              <a:buClr>
                <a:srgbClr val="FF0000"/>
              </a:buClr>
              <a:buSzTx/>
              <a:buFont typeface="Wingdings" panose="05000000000000000000" pitchFamily="2" charset="2"/>
              <a:buChar char="l"/>
            </a:pPr>
            <a:r>
              <a:rPr lang="en-US" altLang="en-US" sz="2400" dirty="0" smtClean="0">
                <a:latin typeface="Calibri" panose="020F0502020204030204" pitchFamily="34" charset="0"/>
                <a:cs typeface="Arial" panose="020B0604020202020204" pitchFamily="34" charset="0"/>
              </a:rPr>
              <a:t>Reduced </a:t>
            </a:r>
            <a:r>
              <a:rPr lang="en-US" altLang="en-US" sz="2400" dirty="0" smtClean="0">
                <a:latin typeface="Calibri" panose="020F0502020204030204" pitchFamily="34" charset="0"/>
                <a:cs typeface="Arial" panose="020B0604020202020204" pitchFamily="34" charset="0"/>
              </a:rPr>
              <a:t>GHG </a:t>
            </a:r>
            <a:r>
              <a:rPr lang="en-US" altLang="en-US" sz="2400" dirty="0" smtClean="0">
                <a:latin typeface="Calibri" panose="020F0502020204030204" pitchFamily="34" charset="0"/>
                <a:cs typeface="Arial" panose="020B0604020202020204" pitchFamily="34" charset="0"/>
              </a:rPr>
              <a:t>emissions</a:t>
            </a:r>
            <a:endParaRPr lang="en-US" altLang="en-US" sz="2400" dirty="0" smtClean="0">
              <a:latin typeface="Calibri" panose="020F0502020204030204" pitchFamily="34" charset="0"/>
              <a:cs typeface="Arial" panose="020B0604020202020204" pitchFamily="34" charset="0"/>
              <a:sym typeface="Symbol" panose="05050102010706020507" pitchFamily="18" charset="2"/>
            </a:endParaRPr>
          </a:p>
          <a:p>
            <a:pPr lvl="1">
              <a:lnSpc>
                <a:spcPct val="80000"/>
              </a:lnSpc>
              <a:buClr>
                <a:srgbClr val="FF0000"/>
              </a:buClr>
              <a:buSzTx/>
              <a:buFont typeface="Wingdings" panose="05000000000000000000" pitchFamily="2" charset="2"/>
              <a:buChar char="l"/>
            </a:pPr>
            <a:r>
              <a:rPr lang="en-US" altLang="en-US" sz="2400" dirty="0" smtClean="0">
                <a:latin typeface="Calibri" panose="020F0502020204030204" pitchFamily="34" charset="0"/>
                <a:cs typeface="Arial" panose="020B0604020202020204" pitchFamily="34" charset="0"/>
              </a:rPr>
              <a:t>Reduced pollution by utilizing industrial &amp; agricultural waste</a:t>
            </a:r>
          </a:p>
          <a:p>
            <a:pPr lvl="1">
              <a:lnSpc>
                <a:spcPct val="80000"/>
              </a:lnSpc>
              <a:buClr>
                <a:srgbClr val="FF0000"/>
              </a:buClr>
              <a:buSzTx/>
              <a:buFont typeface="Wingdings" panose="05000000000000000000" pitchFamily="2" charset="2"/>
              <a:buChar char="l"/>
            </a:pPr>
            <a:r>
              <a:rPr lang="en-US" altLang="en-US" sz="2400" dirty="0" smtClean="0">
                <a:latin typeface="Calibri" panose="020F0502020204030204" pitchFamily="34" charset="0"/>
                <a:cs typeface="Arial" panose="020B0604020202020204" pitchFamily="34" charset="0"/>
              </a:rPr>
              <a:t>Biodegradable, reusable &amp; recyclable products  </a:t>
            </a:r>
          </a:p>
          <a:p>
            <a:pPr>
              <a:lnSpc>
                <a:spcPct val="80000"/>
              </a:lnSpc>
              <a:buClr>
                <a:srgbClr val="FF0000"/>
              </a:buClr>
              <a:buSzPct val="130000"/>
              <a:buFont typeface="Wingdings" panose="05000000000000000000" pitchFamily="2" charset="2"/>
              <a:buChar char="l"/>
            </a:pPr>
            <a:r>
              <a:rPr lang="en-US" altLang="en-US" sz="2400" b="1" dirty="0" smtClean="0">
                <a:latin typeface="Calibri" panose="020F0502020204030204" pitchFamily="34" charset="0"/>
                <a:cs typeface="Arial" panose="020B0604020202020204" pitchFamily="34" charset="0"/>
              </a:rPr>
              <a:t>Social benefits</a:t>
            </a:r>
          </a:p>
          <a:p>
            <a:pPr lvl="1">
              <a:lnSpc>
                <a:spcPct val="80000"/>
              </a:lnSpc>
              <a:buClr>
                <a:srgbClr val="FF0000"/>
              </a:buClr>
              <a:buSzTx/>
              <a:buFont typeface="Wingdings" panose="05000000000000000000" pitchFamily="2" charset="2"/>
              <a:buChar char="l"/>
            </a:pPr>
            <a:r>
              <a:rPr lang="en-US" altLang="en-US" sz="2400" dirty="0" smtClean="0">
                <a:latin typeface="Calibri" panose="020F0502020204030204" pitchFamily="34" charset="0"/>
                <a:cs typeface="Arial" panose="020B0604020202020204" pitchFamily="34" charset="0"/>
              </a:rPr>
              <a:t>Social development of rural communities</a:t>
            </a:r>
          </a:p>
          <a:p>
            <a:pPr lvl="1">
              <a:lnSpc>
                <a:spcPct val="80000"/>
              </a:lnSpc>
              <a:buClr>
                <a:srgbClr val="FF0000"/>
              </a:buClr>
              <a:buSzTx/>
              <a:buFont typeface="Wingdings" panose="05000000000000000000" pitchFamily="2" charset="2"/>
              <a:buChar char="l"/>
            </a:pPr>
            <a:r>
              <a:rPr lang="en-US" altLang="en-US" sz="2400" dirty="0" smtClean="0">
                <a:latin typeface="Calibri" panose="020F0502020204030204" pitchFamily="34" charset="0"/>
                <a:cs typeface="Arial" panose="020B0604020202020204" pitchFamily="34" charset="0"/>
              </a:rPr>
              <a:t>Improvements in human health and quality of </a:t>
            </a:r>
            <a:r>
              <a:rPr lang="en-US" altLang="en-US" sz="2400" dirty="0" smtClean="0">
                <a:latin typeface="Calibri" panose="020F0502020204030204" pitchFamily="34" charset="0"/>
                <a:cs typeface="Arial" panose="020B0604020202020204" pitchFamily="34" charset="0"/>
              </a:rPr>
              <a:t>life </a:t>
            </a:r>
            <a:endParaRPr lang="en-US" altLang="en-US" sz="2400" dirty="0" smtClean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220" name="Rectangle 6"/>
          <p:cNvSpPr>
            <a:spLocks noChangeArrowheads="1"/>
          </p:cNvSpPr>
          <p:nvPr/>
        </p:nvSpPr>
        <p:spPr bwMode="auto">
          <a:xfrm>
            <a:off x="18905" y="1015147"/>
            <a:ext cx="91440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700" b="1" i="1" dirty="0"/>
              <a:t>DOE’s Billion Ton Biomass : </a:t>
            </a:r>
            <a:r>
              <a:rPr lang="en-US" altLang="en-US" sz="2400" b="1" i="1" dirty="0"/>
              <a:t>30% of US gasoline demand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4800" b="1" kern="10" dirty="0">
                <a:ln w="9525">
                  <a:noFill/>
                  <a:round/>
                  <a:headEnd/>
                  <a:tailEnd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</a:rPr>
              <a:t>Billion Ton </a:t>
            </a:r>
            <a:r>
              <a:rPr lang="en-US" sz="4800" b="1" kern="10" dirty="0" smtClean="0">
                <a:ln w="9525">
                  <a:noFill/>
                  <a:round/>
                  <a:headEnd/>
                  <a:tailEnd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</a:rPr>
              <a:t>Vision</a:t>
            </a:r>
            <a:endParaRPr lang="en-US" sz="4800" b="1" kern="10" dirty="0">
              <a:ln w="9525">
                <a:noFill/>
                <a:round/>
                <a:headEnd/>
                <a:tailEnd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/>
            </a:endParaRPr>
          </a:p>
        </p:txBody>
      </p:sp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54" t="16624" r="13354" b="10762"/>
          <a:stretch>
            <a:fillRect/>
          </a:stretch>
        </p:blipFill>
        <p:spPr bwMode="auto">
          <a:xfrm>
            <a:off x="0" y="1912938"/>
            <a:ext cx="3400226" cy="2380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69" t="55128" r="20866" b="10001"/>
          <a:stretch>
            <a:fillRect/>
          </a:stretch>
        </p:blipFill>
        <p:spPr bwMode="auto">
          <a:xfrm>
            <a:off x="86399" y="4466059"/>
            <a:ext cx="3097213" cy="1625600"/>
          </a:xfrm>
          <a:prstGeom prst="rect">
            <a:avLst/>
          </a:prstGeom>
          <a:noFill/>
          <a:ln w="476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1257964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79512" y="692696"/>
            <a:ext cx="4286250" cy="5935769"/>
            <a:chOff x="2051721" y="724054"/>
            <a:chExt cx="4286250" cy="5935769"/>
          </a:xfrm>
        </p:grpSpPr>
        <p:pic>
          <p:nvPicPr>
            <p:cNvPr id="39938" name="Picture 2" descr="http://www.biorefinerygroup.com/site/wp-content/uploads/2014/11/biorefinery-concept.gif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51721" y="908720"/>
              <a:ext cx="4286250" cy="29432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454" t="17500" r="10434" b="16887"/>
            <a:stretch>
              <a:fillRect/>
            </a:stretch>
          </p:blipFill>
          <p:spPr bwMode="auto">
            <a:xfrm>
              <a:off x="2051721" y="3981414"/>
              <a:ext cx="4286250" cy="2678409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TextBox 2"/>
            <p:cNvSpPr txBox="1"/>
            <p:nvPr/>
          </p:nvSpPr>
          <p:spPr>
            <a:xfrm>
              <a:off x="3330750" y="724054"/>
              <a:ext cx="1728192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en-CA" dirty="0"/>
            </a:p>
          </p:txBody>
        </p:sp>
      </p:grpSp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4">
            <a:lum bright="-26000" contrast="3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94" t="35001" r="27168" b="19469"/>
          <a:stretch>
            <a:fillRect/>
          </a:stretch>
        </p:blipFill>
        <p:spPr bwMode="auto">
          <a:xfrm>
            <a:off x="4644008" y="1114220"/>
            <a:ext cx="3861194" cy="2788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06238" y="0"/>
            <a:ext cx="9144000" cy="11430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3600" b="1" dirty="0" err="1" smtClean="0">
                <a:solidFill>
                  <a:schemeClr val="tx1"/>
                </a:solidFill>
                <a:latin typeface="Impact" panose="020B0806030902050204" pitchFamily="34" charset="0"/>
              </a:rPr>
              <a:t>Biorefinery</a:t>
            </a:r>
            <a:r>
              <a:rPr lang="en-US" sz="3600" b="1" dirty="0" smtClean="0">
                <a:solidFill>
                  <a:schemeClr val="tx1"/>
                </a:solidFill>
                <a:latin typeface="Impact" panose="020B0806030902050204" pitchFamily="34" charset="0"/>
              </a:rPr>
              <a:t> </a:t>
            </a:r>
            <a:r>
              <a:rPr lang="en-US" sz="3600" b="1" dirty="0" smtClean="0">
                <a:solidFill>
                  <a:schemeClr val="tx1"/>
                </a:solidFill>
                <a:latin typeface="Impact" panose="020B0806030902050204" pitchFamily="34" charset="0"/>
              </a:rPr>
              <a:t>Concept : </a:t>
            </a:r>
            <a:br>
              <a:rPr lang="en-US" sz="3600" b="1" dirty="0" smtClean="0">
                <a:solidFill>
                  <a:schemeClr val="tx1"/>
                </a:solidFill>
                <a:latin typeface="Impact" panose="020B0806030902050204" pitchFamily="34" charset="0"/>
              </a:rPr>
            </a:br>
            <a:r>
              <a:rPr lang="en-US" sz="3600" b="1" dirty="0" smtClean="0">
                <a:solidFill>
                  <a:schemeClr val="tx1"/>
                </a:solidFill>
                <a:latin typeface="Impact" panose="020B0806030902050204" pitchFamily="34" charset="0"/>
              </a:rPr>
              <a:t>C-neutral, Waste-free Bioprocessing</a:t>
            </a:r>
            <a:endParaRPr lang="en-US" sz="3600" b="1" dirty="0"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95" t="29333" r="17021" b="19051"/>
          <a:stretch>
            <a:fillRect/>
          </a:stretch>
        </p:blipFill>
        <p:spPr bwMode="auto">
          <a:xfrm>
            <a:off x="4558380" y="4066523"/>
            <a:ext cx="4224497" cy="2561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6305803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https://d194ekacf8mn8t.cloudfront.net/content/femsre/38/3/393/F1.larg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669987"/>
            <a:ext cx="5976664" cy="3999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0" y="188640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dirty="0">
                <a:solidFill>
                  <a:prstClr val="black"/>
                </a:solidFill>
                <a:latin typeface="Impact" panose="020B0806030902050204" pitchFamily="34" charset="0"/>
                <a:ea typeface="Batang"/>
                <a:cs typeface="+mj-cs"/>
              </a:rPr>
              <a:t>Consolidated </a:t>
            </a:r>
            <a:r>
              <a:rPr lang="en-US" sz="4400" dirty="0" smtClean="0">
                <a:solidFill>
                  <a:prstClr val="black"/>
                </a:solidFill>
                <a:latin typeface="Impact" panose="020B0806030902050204" pitchFamily="34" charset="0"/>
                <a:ea typeface="Batang"/>
                <a:cs typeface="+mj-cs"/>
              </a:rPr>
              <a:t>Bioprocessing (CBP) </a:t>
            </a:r>
            <a:endParaRPr lang="en-CA" dirty="0"/>
          </a:p>
        </p:txBody>
      </p:sp>
      <p:sp>
        <p:nvSpPr>
          <p:cNvPr id="3" name="TextBox 2"/>
          <p:cNvSpPr txBox="1"/>
          <p:nvPr/>
        </p:nvSpPr>
        <p:spPr>
          <a:xfrm>
            <a:off x="1763688" y="1124744"/>
            <a:ext cx="576064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b="1" dirty="0" smtClean="0"/>
              <a:t>Four processing steps for biomass conversion carried out in one bioreactor by a single organism or microbial consortium: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400" dirty="0" smtClean="0"/>
              <a:t>Enzyme production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400" dirty="0" smtClean="0"/>
              <a:t>Enzymatic hydrolysis of biomass to fermentable sugars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400" dirty="0" smtClean="0"/>
              <a:t>Fermentation of hexose sugars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400" dirty="0" smtClean="0"/>
              <a:t>Fermentation of pentose sugars</a:t>
            </a:r>
            <a:endParaRPr lang="en-CA" sz="1400" dirty="0"/>
          </a:p>
        </p:txBody>
      </p:sp>
    </p:spTree>
    <p:extLst>
      <p:ext uri="{BB962C8B-B14F-4D97-AF65-F5344CB8AC3E}">
        <p14:creationId xmlns:p14="http://schemas.microsoft.com/office/powerpoint/2010/main" val="4190618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88640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 pitchFamily="34" charset="0"/>
                <a:ea typeface="Batang"/>
                <a:cs typeface="+mn-cs"/>
              </a:rPr>
              <a:t>Advantages of CBP </a:t>
            </a:r>
            <a:endParaRPr kumimoji="0" lang="en-C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611560" y="958081"/>
            <a:ext cx="7128792" cy="4127103"/>
            <a:chOff x="683568" y="1124744"/>
            <a:chExt cx="7992888" cy="5040560"/>
          </a:xfrm>
        </p:grpSpPr>
        <p:pic>
          <p:nvPicPr>
            <p:cNvPr id="7" name="Picture 6"/>
            <p:cNvPicPr/>
            <p:nvPr/>
          </p:nvPicPr>
          <p:blipFill rotWithShape="1">
            <a:blip r:embed="rId2"/>
            <a:srcRect l="27564" t="15385" r="25961" b="33903"/>
            <a:stretch/>
          </p:blipFill>
          <p:spPr bwMode="auto">
            <a:xfrm>
              <a:off x="683568" y="1124744"/>
              <a:ext cx="7992888" cy="504056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5" name="Rectangle 4"/>
            <p:cNvSpPr/>
            <p:nvPr/>
          </p:nvSpPr>
          <p:spPr>
            <a:xfrm>
              <a:off x="3491880" y="5877272"/>
              <a:ext cx="3240360" cy="21602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solidFill>
                  <a:schemeClr val="bg1"/>
                </a:solidFill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3147103" y="3515523"/>
            <a:ext cx="4860032" cy="3170099"/>
          </a:xfrm>
          <a:prstGeom prst="rect">
            <a:avLst/>
          </a:prstGeom>
          <a:solidFill>
            <a:srgbClr val="0066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A" sz="2000" b="1" dirty="0" smtClean="0">
                <a:solidFill>
                  <a:srgbClr val="FFFF00"/>
                </a:solidFill>
              </a:rPr>
              <a:t>Advantages of Thermophilic CBP</a:t>
            </a:r>
          </a:p>
          <a:p>
            <a:pPr marL="285750" indent="-285750">
              <a:buClr>
                <a:srgbClr val="FF0000"/>
              </a:buClr>
              <a:buFont typeface="Arial" panose="020B0604020202020204" pitchFamily="34" charset="0"/>
              <a:buChar char="●"/>
            </a:pPr>
            <a:endParaRPr lang="en-CA" dirty="0" smtClean="0">
              <a:solidFill>
                <a:schemeClr val="bg1"/>
              </a:solidFill>
            </a:endParaRPr>
          </a:p>
          <a:p>
            <a:pPr marL="285750" indent="-285750">
              <a:buClr>
                <a:srgbClr val="FF0000"/>
              </a:buClr>
              <a:buFont typeface="Arial" panose="020B0604020202020204" pitchFamily="34" charset="0"/>
              <a:buChar char="●"/>
            </a:pPr>
            <a:r>
              <a:rPr lang="en-CA" dirty="0" smtClean="0">
                <a:solidFill>
                  <a:schemeClr val="bg1"/>
                </a:solidFill>
              </a:rPr>
              <a:t>Hydrolysis and fermentation carried out  at the same temperature – a drawback of SSF: </a:t>
            </a:r>
            <a:r>
              <a:rPr lang="en-CA" i="1" dirty="0" smtClean="0">
                <a:solidFill>
                  <a:schemeClr val="bg1"/>
                </a:solidFill>
              </a:rPr>
              <a:t>reduced cooling costs; increased </a:t>
            </a:r>
            <a:r>
              <a:rPr lang="en-CA" i="1" dirty="0" smtClean="0">
                <a:solidFill>
                  <a:schemeClr val="bg1"/>
                </a:solidFill>
              </a:rPr>
              <a:t>enzymatic </a:t>
            </a:r>
            <a:r>
              <a:rPr lang="en-CA" i="1" dirty="0" smtClean="0">
                <a:solidFill>
                  <a:schemeClr val="bg1"/>
                </a:solidFill>
              </a:rPr>
              <a:t>hydrolysis efficiency</a:t>
            </a:r>
          </a:p>
          <a:p>
            <a:pPr marL="285750" indent="-285750">
              <a:buClr>
                <a:srgbClr val="FF0000"/>
              </a:buClr>
              <a:buFont typeface="Arial" panose="020B0604020202020204" pitchFamily="34" charset="0"/>
              <a:buChar char="●"/>
            </a:pPr>
            <a:r>
              <a:rPr lang="en-CA" dirty="0" smtClean="0">
                <a:solidFill>
                  <a:schemeClr val="bg1"/>
                </a:solidFill>
              </a:rPr>
              <a:t>Continuous evaporation of ethanol from broth under vacuum: </a:t>
            </a:r>
            <a:r>
              <a:rPr lang="en-CA" i="1" dirty="0" smtClean="0">
                <a:solidFill>
                  <a:schemeClr val="bg1"/>
                </a:solidFill>
              </a:rPr>
              <a:t>reduced ethanol intolerance; simplified distillation</a:t>
            </a:r>
          </a:p>
          <a:p>
            <a:pPr marL="285750" indent="-285750">
              <a:buClr>
                <a:srgbClr val="FF0000"/>
              </a:buClr>
              <a:buFont typeface="Arial" panose="020B0604020202020204" pitchFamily="34" charset="0"/>
              <a:buChar char="●"/>
            </a:pPr>
            <a:r>
              <a:rPr lang="en-CA" dirty="0" smtClean="0">
                <a:solidFill>
                  <a:schemeClr val="bg1"/>
                </a:solidFill>
              </a:rPr>
              <a:t>Overall processing cost reduction over SSF – 4-fold </a:t>
            </a:r>
            <a:endParaRPr lang="en-CA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5662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alpha val="8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40" t="25206" r="10857" b="21509"/>
          <a:stretch>
            <a:fillRect/>
          </a:stretch>
        </p:blipFill>
        <p:spPr bwMode="auto">
          <a:xfrm>
            <a:off x="827088" y="1484313"/>
            <a:ext cx="7416800" cy="4021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2325" name="Rectangle 5"/>
          <p:cNvSpPr>
            <a:spLocks noGrp="1" noChangeArrowheads="1"/>
          </p:cNvSpPr>
          <p:nvPr>
            <p:ph type="title"/>
          </p:nvPr>
        </p:nvSpPr>
        <p:spPr>
          <a:xfrm>
            <a:off x="1042988" y="188913"/>
            <a:ext cx="7543800" cy="90805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sz="4900" dirty="0">
                <a:solidFill>
                  <a:schemeClr val="bg1"/>
                </a:solidFill>
                <a:latin typeface="Impact" pitchFamily="34" charset="0"/>
              </a:rPr>
              <a:t>Impact of Processing Steps </a:t>
            </a:r>
            <a:r>
              <a:rPr lang="en-US" sz="4900" dirty="0" smtClean="0">
                <a:solidFill>
                  <a:schemeClr val="bg1"/>
                </a:solidFill>
                <a:latin typeface="Impact" pitchFamily="34" charset="0"/>
              </a:rPr>
              <a:t/>
            </a:r>
            <a:br>
              <a:rPr lang="en-US" sz="4900" dirty="0" smtClean="0">
                <a:solidFill>
                  <a:schemeClr val="bg1"/>
                </a:solidFill>
                <a:latin typeface="Impact" pitchFamily="34" charset="0"/>
              </a:rPr>
            </a:br>
            <a:r>
              <a:rPr lang="en-US" sz="4900" dirty="0" smtClean="0">
                <a:solidFill>
                  <a:schemeClr val="bg1"/>
                </a:solidFill>
                <a:latin typeface="Impact" pitchFamily="34" charset="0"/>
              </a:rPr>
              <a:t>on Biofuel Production Cost</a:t>
            </a:r>
            <a:endParaRPr lang="en-US" sz="4900" dirty="0">
              <a:solidFill>
                <a:schemeClr val="bg1"/>
              </a:solidFill>
              <a:latin typeface="Impact" pitchFamily="34" charset="0"/>
            </a:endParaRPr>
          </a:p>
        </p:txBody>
      </p:sp>
      <p:sp>
        <p:nvSpPr>
          <p:cNvPr id="22532" name="Text Box 6"/>
          <p:cNvSpPr txBox="1">
            <a:spLocks noChangeArrowheads="1"/>
          </p:cNvSpPr>
          <p:nvPr/>
        </p:nvSpPr>
        <p:spPr bwMode="auto">
          <a:xfrm>
            <a:off x="476250" y="5661025"/>
            <a:ext cx="8134350" cy="831850"/>
          </a:xfrm>
          <a:prstGeom prst="rect">
            <a:avLst/>
          </a:prstGeom>
          <a:solidFill>
            <a:srgbClr val="00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132000"/>
              <a:tabLst/>
              <a:defRPr/>
            </a:pPr>
            <a:r>
              <a:rPr kumimoji="0" lang="en-US" altLang="en-US" sz="2400" b="1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Consolidated bioprocessing to cellulosic ethanol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has the greatest potential for cost reductions (40-60%)</a:t>
            </a:r>
          </a:p>
        </p:txBody>
      </p:sp>
    </p:spTree>
    <p:extLst>
      <p:ext uri="{BB962C8B-B14F-4D97-AF65-F5344CB8AC3E}">
        <p14:creationId xmlns:p14="http://schemas.microsoft.com/office/powerpoint/2010/main" val="3695548365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332656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dirty="0" smtClean="0">
                <a:solidFill>
                  <a:prstClr val="black"/>
                </a:solidFill>
                <a:latin typeface="Impact" panose="020B0806030902050204" pitchFamily="34" charset="0"/>
                <a:ea typeface="Batang"/>
                <a:cs typeface="+mj-cs"/>
              </a:rPr>
              <a:t>Engineering </a:t>
            </a:r>
            <a:r>
              <a:rPr lang="en-US" sz="4400" dirty="0" err="1" smtClean="0">
                <a:solidFill>
                  <a:prstClr val="black"/>
                </a:solidFill>
                <a:latin typeface="Impact" panose="020B0806030902050204" pitchFamily="34" charset="0"/>
                <a:ea typeface="Batang"/>
                <a:cs typeface="+mj-cs"/>
              </a:rPr>
              <a:t>Ethanologens</a:t>
            </a:r>
            <a:r>
              <a:rPr lang="en-US" sz="4400" dirty="0" smtClean="0">
                <a:solidFill>
                  <a:prstClr val="black"/>
                </a:solidFill>
                <a:latin typeface="Impact" panose="020B0806030902050204" pitchFamily="34" charset="0"/>
                <a:ea typeface="Batang"/>
                <a:cs typeface="+mj-cs"/>
              </a:rPr>
              <a:t> </a:t>
            </a:r>
            <a:r>
              <a:rPr lang="en-US" sz="4400" dirty="0" smtClean="0">
                <a:solidFill>
                  <a:prstClr val="black"/>
                </a:solidFill>
                <a:latin typeface="Impact" panose="020B0806030902050204" pitchFamily="34" charset="0"/>
                <a:ea typeface="Batang"/>
                <a:cs typeface="+mj-cs"/>
              </a:rPr>
              <a:t>for CBP </a:t>
            </a:r>
            <a:endParaRPr lang="en-CA" dirty="0"/>
          </a:p>
        </p:txBody>
      </p:sp>
      <p:pic>
        <p:nvPicPr>
          <p:cNvPr id="6" name="Picture 5"/>
          <p:cNvPicPr/>
          <p:nvPr/>
        </p:nvPicPr>
        <p:blipFill rotWithShape="1">
          <a:blip r:embed="rId2"/>
          <a:srcRect l="26923" t="30200" r="25641" b="12250"/>
          <a:stretch/>
        </p:blipFill>
        <p:spPr bwMode="auto">
          <a:xfrm>
            <a:off x="251520" y="2348880"/>
            <a:ext cx="4464496" cy="3240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36" t="32149" r="23520" b="14749"/>
          <a:stretch>
            <a:fillRect/>
          </a:stretch>
        </p:blipFill>
        <p:spPr bwMode="auto">
          <a:xfrm>
            <a:off x="4716016" y="2439904"/>
            <a:ext cx="4357119" cy="3149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49867" y="1892369"/>
            <a:ext cx="4136069" cy="338554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en-CA" sz="1600" dirty="0" smtClean="0"/>
              <a:t>Engineering enzyme production capabilities</a:t>
            </a:r>
            <a:endParaRPr lang="en-CA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4786881" y="1892369"/>
            <a:ext cx="4171335" cy="338554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lang="en-CA" sz="1600" dirty="0" smtClean="0"/>
              <a:t>Engineering pentose-fermenting capabilities</a:t>
            </a:r>
            <a:endParaRPr lang="en-CA" sz="1600" dirty="0"/>
          </a:p>
        </p:txBody>
      </p:sp>
    </p:spTree>
    <p:extLst>
      <p:ext uri="{BB962C8B-B14F-4D97-AF65-F5344CB8AC3E}">
        <p14:creationId xmlns:p14="http://schemas.microsoft.com/office/powerpoint/2010/main" val="1077745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10" descr="D:\PHOTOES ALL\photo\raj trips\yellow stone\SNV3376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536" y="1318102"/>
            <a:ext cx="8063887" cy="55398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 descr="http://t0.gstatic.com/images?q=tbn:ANd9GcSB4l0qsPGIRbwj5rg_PaKUR9vgBh6DFCuh-kUXj2ajcf9_6mRj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43800" y="673180"/>
            <a:ext cx="1600200" cy="11986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9703" name="TextBox 3"/>
          <p:cNvSpPr txBox="1">
            <a:spLocks noChangeArrowheads="1"/>
          </p:cNvSpPr>
          <p:nvPr/>
        </p:nvSpPr>
        <p:spPr bwMode="auto">
          <a:xfrm>
            <a:off x="516549" y="1982342"/>
            <a:ext cx="7962874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0000"/>
              </a:buClr>
              <a:buSzPct val="116000"/>
              <a:buFont typeface="Arial" panose="020B0604020202020204" pitchFamily="34" charset="0"/>
              <a:buChar char="●"/>
            </a:pPr>
            <a:r>
              <a:rPr lang="en-US" alt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One of the world's largest petrified forests, located in WY, USA</a:t>
            </a:r>
          </a:p>
          <a:p>
            <a:pPr eaLnBrk="1" hangingPunct="1">
              <a:spcBef>
                <a:spcPct val="0"/>
              </a:spcBef>
              <a:buClr>
                <a:srgbClr val="FF0000"/>
              </a:buClr>
              <a:buSzPct val="116000"/>
              <a:buFont typeface="Arial" panose="020B0604020202020204" pitchFamily="34" charset="0"/>
              <a:buChar char="●"/>
            </a:pPr>
            <a:endParaRPr lang="en-US" alt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>
                <a:srgbClr val="FF0000"/>
              </a:buClr>
              <a:buSzPct val="116000"/>
              <a:buFont typeface="Arial" panose="020B0604020202020204" pitchFamily="34" charset="0"/>
              <a:buChar char="●"/>
            </a:pPr>
            <a:r>
              <a:rPr lang="en-US" alt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2.2 million acres in area, larger than the states of Rhode Island or Delaware</a:t>
            </a:r>
          </a:p>
          <a:p>
            <a:pPr eaLnBrk="1" hangingPunct="1">
              <a:spcBef>
                <a:spcPct val="0"/>
              </a:spcBef>
              <a:buClr>
                <a:srgbClr val="FF0000"/>
              </a:buClr>
              <a:buSzPct val="116000"/>
              <a:buFont typeface="Arial" panose="020B0604020202020204" pitchFamily="34" charset="0"/>
              <a:buChar char="●"/>
            </a:pPr>
            <a:endParaRPr lang="en-US" alt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>
                <a:srgbClr val="FF0000"/>
              </a:buClr>
              <a:buSzPct val="116000"/>
              <a:buFont typeface="Arial" panose="020B0604020202020204" pitchFamily="34" charset="0"/>
              <a:buChar char="●"/>
            </a:pPr>
            <a:r>
              <a:rPr lang="en-US" alt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About half (10,000) of the geothermal features and two-thirds (300) of the world's geysers are located in YNP</a:t>
            </a:r>
          </a:p>
          <a:p>
            <a:pPr eaLnBrk="1" hangingPunct="1">
              <a:spcBef>
                <a:spcPct val="0"/>
              </a:spcBef>
              <a:buClr>
                <a:srgbClr val="FF0000"/>
              </a:buClr>
              <a:buSzPct val="116000"/>
              <a:buFont typeface="Arial" panose="020B0604020202020204" pitchFamily="34" charset="0"/>
              <a:buChar char="●"/>
            </a:pPr>
            <a:endParaRPr lang="en-US" alt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>
                <a:srgbClr val="FF0000"/>
              </a:buClr>
              <a:buSzPct val="116000"/>
              <a:buFont typeface="Arial" panose="020B0604020202020204" pitchFamily="34" charset="0"/>
              <a:buChar char="●"/>
            </a:pPr>
            <a:r>
              <a:rPr lang="en-US" alt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One of the greatest locations of thermophilic microbial diversity</a:t>
            </a:r>
          </a:p>
        </p:txBody>
      </p:sp>
      <p:sp>
        <p:nvSpPr>
          <p:cNvPr id="29704" name="Rectangle 7"/>
          <p:cNvSpPr>
            <a:spLocks noChangeArrowheads="1"/>
          </p:cNvSpPr>
          <p:nvPr/>
        </p:nvSpPr>
        <p:spPr bwMode="auto">
          <a:xfrm>
            <a:off x="-1" y="1271779"/>
            <a:ext cx="914400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600" dirty="0">
                <a:solidFill>
                  <a:srgbClr val="FFFF00"/>
                </a:solidFill>
                <a:latin typeface="Impact" panose="020B0806030902050204" pitchFamily="34" charset="0"/>
              </a:rPr>
              <a:t>Yellowstone National Park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-128448"/>
            <a:ext cx="91440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dirty="0" smtClean="0">
                <a:solidFill>
                  <a:prstClr val="black"/>
                </a:solidFill>
                <a:latin typeface="Impact" panose="020B0806030902050204" pitchFamily="34" charset="0"/>
                <a:ea typeface="Batang"/>
                <a:cs typeface="+mj-cs"/>
              </a:rPr>
              <a:t>Bioprospecting for Extremophiles with CBP Capabilities </a:t>
            </a:r>
            <a:endParaRPr lang="en-CA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0" y="38100"/>
            <a:ext cx="9251950" cy="1139825"/>
          </a:xfrm>
        </p:spPr>
        <p:txBody>
          <a:bodyPr/>
          <a:lstStyle/>
          <a:p>
            <a:pPr algn="ctr" eaLnBrk="1" hangingPunct="1"/>
            <a:r>
              <a:rPr lang="en-US" altLang="en-US" sz="3600" smtClean="0">
                <a:solidFill>
                  <a:schemeClr val="tx1"/>
                </a:solidFill>
                <a:latin typeface="Impact" panose="020B0806030902050204" pitchFamily="34" charset="0"/>
              </a:rPr>
              <a:t>Extremophiles from </a:t>
            </a:r>
            <a:br>
              <a:rPr lang="en-US" altLang="en-US" sz="3600" smtClean="0">
                <a:solidFill>
                  <a:schemeClr val="tx1"/>
                </a:solidFill>
                <a:latin typeface="Impact" panose="020B0806030902050204" pitchFamily="34" charset="0"/>
              </a:rPr>
            </a:br>
            <a:r>
              <a:rPr lang="en-US" altLang="en-US" sz="3600" smtClean="0">
                <a:solidFill>
                  <a:schemeClr val="tx1"/>
                </a:solidFill>
                <a:latin typeface="Impact" panose="020B0806030902050204" pitchFamily="34" charset="0"/>
              </a:rPr>
              <a:t>Yellowstone National Park - YNP, WY</a:t>
            </a:r>
          </a:p>
        </p:txBody>
      </p:sp>
      <p:grpSp>
        <p:nvGrpSpPr>
          <p:cNvPr id="27651" name="Group 20"/>
          <p:cNvGrpSpPr>
            <a:grpSpLocks/>
          </p:cNvGrpSpPr>
          <p:nvPr/>
        </p:nvGrpSpPr>
        <p:grpSpPr bwMode="auto">
          <a:xfrm>
            <a:off x="0" y="1228725"/>
            <a:ext cx="9021763" cy="3773488"/>
            <a:chOff x="14285" y="1816522"/>
            <a:chExt cx="9021652" cy="3774266"/>
          </a:xfrm>
        </p:grpSpPr>
        <p:sp>
          <p:nvSpPr>
            <p:cNvPr id="27664" name="TextBox 44"/>
            <p:cNvSpPr txBox="1">
              <a:spLocks noChangeArrowheads="1"/>
            </p:cNvSpPr>
            <p:nvPr/>
          </p:nvSpPr>
          <p:spPr bwMode="auto">
            <a:xfrm>
              <a:off x="2426015" y="3556835"/>
              <a:ext cx="5188023" cy="4616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ts val="600"/>
                </a:spcBef>
                <a:buClr>
                  <a:schemeClr val="accent1"/>
                </a:buClr>
                <a:buSzPct val="76000"/>
                <a:buFont typeface="Wingdings 3" panose="05040102010807070707" pitchFamily="18" charset="2"/>
                <a:buChar char=""/>
                <a:defRPr sz="2600">
                  <a:solidFill>
                    <a:schemeClr val="tx1"/>
                  </a:solidFill>
                  <a:latin typeface="Gill Sans MT" panose="020B0502020104020203" pitchFamily="34" charset="0"/>
                </a:defRPr>
              </a:lvl1pPr>
              <a:lvl2pPr marL="742950" indent="-285750">
                <a:spcBef>
                  <a:spcPts val="500"/>
                </a:spcBef>
                <a:buClr>
                  <a:schemeClr val="accent2"/>
                </a:buClr>
                <a:buSzPct val="76000"/>
                <a:buFont typeface="Wingdings 3" panose="05040102010807070707" pitchFamily="18" charset="2"/>
                <a:buChar char=""/>
                <a:defRPr sz="2300">
                  <a:solidFill>
                    <a:schemeClr val="tx2"/>
                  </a:solidFill>
                  <a:latin typeface="Gill Sans MT" panose="020B0502020104020203" pitchFamily="34" charset="0"/>
                </a:defRPr>
              </a:lvl2pPr>
              <a:lvl3pPr marL="1143000" indent="-228600">
                <a:spcBef>
                  <a:spcPts val="500"/>
                </a:spcBef>
                <a:buClr>
                  <a:srgbClr val="BCBCBC"/>
                </a:buClr>
                <a:buSzPct val="76000"/>
                <a:buFont typeface="Wingdings 3" panose="05040102010807070707" pitchFamily="18" charset="2"/>
                <a:buChar char=""/>
                <a:defRPr sz="2000">
                  <a:solidFill>
                    <a:schemeClr val="tx1"/>
                  </a:solidFill>
                  <a:latin typeface="Gill Sans MT" panose="020B0502020104020203" pitchFamily="34" charset="0"/>
                </a:defRPr>
              </a:lvl3pPr>
              <a:lvl4pPr marL="1600200" indent="-228600">
                <a:spcBef>
                  <a:spcPts val="400"/>
                </a:spcBef>
                <a:buClr>
                  <a:srgbClr val="8BA2B4"/>
                </a:buClr>
                <a:buSzPct val="70000"/>
                <a:buFont typeface="Wingdings" panose="05000000000000000000" pitchFamily="2" charset="2"/>
                <a:buChar char=""/>
                <a:defRPr>
                  <a:solidFill>
                    <a:schemeClr val="tx1"/>
                  </a:solidFill>
                  <a:latin typeface="Gill Sans MT" panose="020B0502020104020203" pitchFamily="34" charset="0"/>
                </a:defRPr>
              </a:lvl4pPr>
              <a:lvl5pPr marL="2057400" indent="-228600">
                <a:spcBef>
                  <a:spcPts val="3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anose="020B0502020104020203" pitchFamily="34" charset="0"/>
                </a:defRPr>
              </a:lvl5pPr>
              <a:lvl6pPr marL="25146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anose="020B0502020104020203" pitchFamily="34" charset="0"/>
                </a:defRPr>
              </a:lvl6pPr>
              <a:lvl7pPr marL="29718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anose="020B0502020104020203" pitchFamily="34" charset="0"/>
                </a:defRPr>
              </a:lvl7pPr>
              <a:lvl8pPr marL="34290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anose="020B0502020104020203" pitchFamily="34" charset="0"/>
                </a:defRPr>
              </a:lvl8pPr>
              <a:lvl9pPr marL="38862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anose="020B0502020104020203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400" b="1">
                  <a:latin typeface="Calibri" panose="020F0502020204030204" pitchFamily="34" charset="0"/>
                </a:rPr>
                <a:t>Discovery of new thermophilic bacteria</a:t>
              </a:r>
            </a:p>
          </p:txBody>
        </p:sp>
        <p:grpSp>
          <p:nvGrpSpPr>
            <p:cNvPr id="27665" name="Group 19"/>
            <p:cNvGrpSpPr>
              <a:grpSpLocks/>
            </p:cNvGrpSpPr>
            <p:nvPr/>
          </p:nvGrpSpPr>
          <p:grpSpPr bwMode="auto">
            <a:xfrm>
              <a:off x="14285" y="1816522"/>
              <a:ext cx="9021652" cy="3774266"/>
              <a:chOff x="14285" y="1816522"/>
              <a:chExt cx="9021652" cy="3774266"/>
            </a:xfrm>
          </p:grpSpPr>
          <p:pic>
            <p:nvPicPr>
              <p:cNvPr id="27666" name="Picture 2" descr="E:\PHOTOES ALL\photo\raj trips\yellow stone\SNV33768.JPG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86052" y="2032496"/>
                <a:ext cx="2052803" cy="15838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67" name="Picture 3" descr="C:\PHOTOES ALL\photo\raj trips\yellow stone\SNV33725.JPG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32040" y="2032497"/>
                <a:ext cx="2016224" cy="15838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3" name="Left Brace 42"/>
              <p:cNvSpPr/>
              <p:nvPr/>
            </p:nvSpPr>
            <p:spPr>
              <a:xfrm>
                <a:off x="338131" y="1816522"/>
                <a:ext cx="287334" cy="1837117"/>
              </a:xfrm>
              <a:prstGeom prst="leftBrac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 rot="16200000">
                <a:off x="-322375" y="2423112"/>
                <a:ext cx="1043203" cy="369883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dirty="0">
                    <a:latin typeface="+mn-lt"/>
                  </a:rPr>
                  <a:t>Sampling</a:t>
                </a:r>
              </a:p>
            </p:txBody>
          </p:sp>
          <p:sp>
            <p:nvSpPr>
              <p:cNvPr id="27670" name="TextBox 46"/>
              <p:cNvSpPr txBox="1">
                <a:spLocks noChangeArrowheads="1"/>
              </p:cNvSpPr>
              <p:nvPr/>
            </p:nvSpPr>
            <p:spPr bwMode="auto">
              <a:xfrm>
                <a:off x="4295566" y="4148962"/>
                <a:ext cx="1063099" cy="3693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ts val="600"/>
                  </a:spcBef>
                  <a:buClr>
                    <a:schemeClr val="accent1"/>
                  </a:buClr>
                  <a:buSzPct val="76000"/>
                  <a:buFont typeface="Wingdings 3" panose="05040102010807070707" pitchFamily="18" charset="2"/>
                  <a:buChar char=""/>
                  <a:defRPr sz="2600">
                    <a:solidFill>
                      <a:schemeClr val="tx1"/>
                    </a:solidFill>
                    <a:latin typeface="Gill Sans MT" panose="020B0502020104020203" pitchFamily="34" charset="0"/>
                  </a:defRPr>
                </a:lvl1pPr>
                <a:lvl2pPr marL="742950" indent="-285750">
                  <a:spcBef>
                    <a:spcPts val="500"/>
                  </a:spcBef>
                  <a:buClr>
                    <a:schemeClr val="accent2"/>
                  </a:buClr>
                  <a:buSzPct val="76000"/>
                  <a:buFont typeface="Wingdings 3" panose="05040102010807070707" pitchFamily="18" charset="2"/>
                  <a:buChar char=""/>
                  <a:defRPr sz="2300">
                    <a:solidFill>
                      <a:schemeClr val="tx2"/>
                    </a:solidFill>
                    <a:latin typeface="Gill Sans MT" panose="020B0502020104020203" pitchFamily="34" charset="0"/>
                  </a:defRPr>
                </a:lvl2pPr>
                <a:lvl3pPr marL="1143000" indent="-228600">
                  <a:spcBef>
                    <a:spcPts val="500"/>
                  </a:spcBef>
                  <a:buClr>
                    <a:srgbClr val="BCBCBC"/>
                  </a:buClr>
                  <a:buSzPct val="76000"/>
                  <a:buFont typeface="Wingdings 3" panose="05040102010807070707" pitchFamily="18" charset="2"/>
                  <a:buChar char=""/>
                  <a:defRPr sz="2000">
                    <a:solidFill>
                      <a:schemeClr val="tx1"/>
                    </a:solidFill>
                    <a:latin typeface="Gill Sans MT" panose="020B0502020104020203" pitchFamily="34" charset="0"/>
                  </a:defRPr>
                </a:lvl3pPr>
                <a:lvl4pPr marL="1600200" indent="-228600">
                  <a:spcBef>
                    <a:spcPts val="400"/>
                  </a:spcBef>
                  <a:buClr>
                    <a:srgbClr val="8BA2B4"/>
                  </a:buClr>
                  <a:buSzPct val="70000"/>
                  <a:buFont typeface="Wingdings" panose="05000000000000000000" pitchFamily="2" charset="2"/>
                  <a:buChar char=""/>
                  <a:defRPr>
                    <a:solidFill>
                      <a:schemeClr val="tx1"/>
                    </a:solidFill>
                    <a:latin typeface="Gill Sans MT" panose="020B0502020104020203" pitchFamily="34" charset="0"/>
                  </a:defRPr>
                </a:lvl4pPr>
                <a:lvl5pPr marL="2057400" indent="-228600">
                  <a:spcBef>
                    <a:spcPts val="300"/>
                  </a:spcBef>
                  <a:buClr>
                    <a:schemeClr val="accent2"/>
                  </a:buClr>
                  <a:buSzPct val="70000"/>
                  <a:buFont typeface="Wingdings" panose="05000000000000000000" pitchFamily="2" charset="2"/>
                  <a:buChar char=""/>
                  <a:defRPr sz="1600">
                    <a:solidFill>
                      <a:schemeClr val="tx1"/>
                    </a:solidFill>
                    <a:latin typeface="Gill Sans MT" panose="020B0502020104020203" pitchFamily="34" charset="0"/>
                  </a:defRPr>
                </a:lvl5pPr>
                <a:lvl6pPr marL="2514600" indent="-228600" eaLnBrk="0" fontAlgn="base" hangingPunct="0">
                  <a:spcBef>
                    <a:spcPts val="300"/>
                  </a:spcBef>
                  <a:spcAft>
                    <a:spcPct val="0"/>
                  </a:spcAft>
                  <a:buClr>
                    <a:schemeClr val="accent2"/>
                  </a:buClr>
                  <a:buSzPct val="70000"/>
                  <a:buFont typeface="Wingdings" panose="05000000000000000000" pitchFamily="2" charset="2"/>
                  <a:buChar char=""/>
                  <a:defRPr sz="1600">
                    <a:solidFill>
                      <a:schemeClr val="tx1"/>
                    </a:solidFill>
                    <a:latin typeface="Gill Sans MT" panose="020B0502020104020203" pitchFamily="34" charset="0"/>
                  </a:defRPr>
                </a:lvl6pPr>
                <a:lvl7pPr marL="2971800" indent="-228600" eaLnBrk="0" fontAlgn="base" hangingPunct="0">
                  <a:spcBef>
                    <a:spcPts val="300"/>
                  </a:spcBef>
                  <a:spcAft>
                    <a:spcPct val="0"/>
                  </a:spcAft>
                  <a:buClr>
                    <a:schemeClr val="accent2"/>
                  </a:buClr>
                  <a:buSzPct val="70000"/>
                  <a:buFont typeface="Wingdings" panose="05000000000000000000" pitchFamily="2" charset="2"/>
                  <a:buChar char=""/>
                  <a:defRPr sz="1600">
                    <a:solidFill>
                      <a:schemeClr val="tx1"/>
                    </a:solidFill>
                    <a:latin typeface="Gill Sans MT" panose="020B0502020104020203" pitchFamily="34" charset="0"/>
                  </a:defRPr>
                </a:lvl7pPr>
                <a:lvl8pPr marL="3429000" indent="-228600" eaLnBrk="0" fontAlgn="base" hangingPunct="0">
                  <a:spcBef>
                    <a:spcPts val="300"/>
                  </a:spcBef>
                  <a:spcAft>
                    <a:spcPct val="0"/>
                  </a:spcAft>
                  <a:buClr>
                    <a:schemeClr val="accent2"/>
                  </a:buClr>
                  <a:buSzPct val="70000"/>
                  <a:buFont typeface="Wingdings" panose="05000000000000000000" pitchFamily="2" charset="2"/>
                  <a:buChar char=""/>
                  <a:defRPr sz="1600">
                    <a:solidFill>
                      <a:schemeClr val="tx1"/>
                    </a:solidFill>
                    <a:latin typeface="Gill Sans MT" panose="020B0502020104020203" pitchFamily="34" charset="0"/>
                  </a:defRPr>
                </a:lvl8pPr>
                <a:lvl9pPr marL="3886200" indent="-228600" eaLnBrk="0" fontAlgn="base" hangingPunct="0">
                  <a:spcBef>
                    <a:spcPts val="300"/>
                  </a:spcBef>
                  <a:spcAft>
                    <a:spcPct val="0"/>
                  </a:spcAft>
                  <a:buClr>
                    <a:schemeClr val="accent2"/>
                  </a:buClr>
                  <a:buSzPct val="70000"/>
                  <a:buFont typeface="Wingdings" panose="05000000000000000000" pitchFamily="2" charset="2"/>
                  <a:buChar char=""/>
                  <a:defRPr sz="1600">
                    <a:solidFill>
                      <a:schemeClr val="tx1"/>
                    </a:solidFill>
                    <a:latin typeface="Gill Sans MT" panose="020B0502020104020203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 b="1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Sampling</a:t>
                </a:r>
              </a:p>
            </p:txBody>
          </p:sp>
          <p:sp>
            <p:nvSpPr>
              <p:cNvPr id="48" name="Left Brace 47"/>
              <p:cNvSpPr/>
              <p:nvPr/>
            </p:nvSpPr>
            <p:spPr>
              <a:xfrm rot="16200000">
                <a:off x="4533784" y="-97501"/>
                <a:ext cx="533510" cy="8210449"/>
              </a:xfrm>
              <a:prstGeom prst="leftBrace">
                <a:avLst>
                  <a:gd name="adj1" fmla="val 8333"/>
                  <a:gd name="adj2" fmla="val 50000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27672" name="TextBox 48"/>
              <p:cNvSpPr txBox="1">
                <a:spLocks noChangeArrowheads="1"/>
              </p:cNvSpPr>
              <p:nvPr/>
            </p:nvSpPr>
            <p:spPr bwMode="auto">
              <a:xfrm>
                <a:off x="4160114" y="4702546"/>
                <a:ext cx="1282194" cy="3693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ts val="600"/>
                  </a:spcBef>
                  <a:buClr>
                    <a:schemeClr val="accent1"/>
                  </a:buClr>
                  <a:buSzPct val="76000"/>
                  <a:buFont typeface="Wingdings 3" panose="05040102010807070707" pitchFamily="18" charset="2"/>
                  <a:buChar char=""/>
                  <a:defRPr sz="2600">
                    <a:solidFill>
                      <a:schemeClr val="tx1"/>
                    </a:solidFill>
                    <a:latin typeface="Gill Sans MT" panose="020B0502020104020203" pitchFamily="34" charset="0"/>
                  </a:defRPr>
                </a:lvl1pPr>
                <a:lvl2pPr marL="742950" indent="-285750">
                  <a:spcBef>
                    <a:spcPts val="500"/>
                  </a:spcBef>
                  <a:buClr>
                    <a:schemeClr val="accent2"/>
                  </a:buClr>
                  <a:buSzPct val="76000"/>
                  <a:buFont typeface="Wingdings 3" panose="05040102010807070707" pitchFamily="18" charset="2"/>
                  <a:buChar char=""/>
                  <a:defRPr sz="2300">
                    <a:solidFill>
                      <a:schemeClr val="tx2"/>
                    </a:solidFill>
                    <a:latin typeface="Gill Sans MT" panose="020B0502020104020203" pitchFamily="34" charset="0"/>
                  </a:defRPr>
                </a:lvl2pPr>
                <a:lvl3pPr marL="1143000" indent="-228600">
                  <a:spcBef>
                    <a:spcPts val="500"/>
                  </a:spcBef>
                  <a:buClr>
                    <a:srgbClr val="BCBCBC"/>
                  </a:buClr>
                  <a:buSzPct val="76000"/>
                  <a:buFont typeface="Wingdings 3" panose="05040102010807070707" pitchFamily="18" charset="2"/>
                  <a:buChar char=""/>
                  <a:defRPr sz="2000">
                    <a:solidFill>
                      <a:schemeClr val="tx1"/>
                    </a:solidFill>
                    <a:latin typeface="Gill Sans MT" panose="020B0502020104020203" pitchFamily="34" charset="0"/>
                  </a:defRPr>
                </a:lvl3pPr>
                <a:lvl4pPr marL="1600200" indent="-228600">
                  <a:spcBef>
                    <a:spcPts val="400"/>
                  </a:spcBef>
                  <a:buClr>
                    <a:srgbClr val="8BA2B4"/>
                  </a:buClr>
                  <a:buSzPct val="70000"/>
                  <a:buFont typeface="Wingdings" panose="05000000000000000000" pitchFamily="2" charset="2"/>
                  <a:buChar char=""/>
                  <a:defRPr>
                    <a:solidFill>
                      <a:schemeClr val="tx1"/>
                    </a:solidFill>
                    <a:latin typeface="Gill Sans MT" panose="020B0502020104020203" pitchFamily="34" charset="0"/>
                  </a:defRPr>
                </a:lvl4pPr>
                <a:lvl5pPr marL="2057400" indent="-228600">
                  <a:spcBef>
                    <a:spcPts val="300"/>
                  </a:spcBef>
                  <a:buClr>
                    <a:schemeClr val="accent2"/>
                  </a:buClr>
                  <a:buSzPct val="70000"/>
                  <a:buFont typeface="Wingdings" panose="05000000000000000000" pitchFamily="2" charset="2"/>
                  <a:buChar char=""/>
                  <a:defRPr sz="1600">
                    <a:solidFill>
                      <a:schemeClr val="tx1"/>
                    </a:solidFill>
                    <a:latin typeface="Gill Sans MT" panose="020B0502020104020203" pitchFamily="34" charset="0"/>
                  </a:defRPr>
                </a:lvl5pPr>
                <a:lvl6pPr marL="2514600" indent="-228600" eaLnBrk="0" fontAlgn="base" hangingPunct="0">
                  <a:spcBef>
                    <a:spcPts val="300"/>
                  </a:spcBef>
                  <a:spcAft>
                    <a:spcPct val="0"/>
                  </a:spcAft>
                  <a:buClr>
                    <a:schemeClr val="accent2"/>
                  </a:buClr>
                  <a:buSzPct val="70000"/>
                  <a:buFont typeface="Wingdings" panose="05000000000000000000" pitchFamily="2" charset="2"/>
                  <a:buChar char=""/>
                  <a:defRPr sz="1600">
                    <a:solidFill>
                      <a:schemeClr val="tx1"/>
                    </a:solidFill>
                    <a:latin typeface="Gill Sans MT" panose="020B0502020104020203" pitchFamily="34" charset="0"/>
                  </a:defRPr>
                </a:lvl6pPr>
                <a:lvl7pPr marL="2971800" indent="-228600" eaLnBrk="0" fontAlgn="base" hangingPunct="0">
                  <a:spcBef>
                    <a:spcPts val="300"/>
                  </a:spcBef>
                  <a:spcAft>
                    <a:spcPct val="0"/>
                  </a:spcAft>
                  <a:buClr>
                    <a:schemeClr val="accent2"/>
                  </a:buClr>
                  <a:buSzPct val="70000"/>
                  <a:buFont typeface="Wingdings" panose="05000000000000000000" pitchFamily="2" charset="2"/>
                  <a:buChar char=""/>
                  <a:defRPr sz="1600">
                    <a:solidFill>
                      <a:schemeClr val="tx1"/>
                    </a:solidFill>
                    <a:latin typeface="Gill Sans MT" panose="020B0502020104020203" pitchFamily="34" charset="0"/>
                  </a:defRPr>
                </a:lvl7pPr>
                <a:lvl8pPr marL="3429000" indent="-228600" eaLnBrk="0" fontAlgn="base" hangingPunct="0">
                  <a:spcBef>
                    <a:spcPts val="300"/>
                  </a:spcBef>
                  <a:spcAft>
                    <a:spcPct val="0"/>
                  </a:spcAft>
                  <a:buClr>
                    <a:schemeClr val="accent2"/>
                  </a:buClr>
                  <a:buSzPct val="70000"/>
                  <a:buFont typeface="Wingdings" panose="05000000000000000000" pitchFamily="2" charset="2"/>
                  <a:buChar char=""/>
                  <a:defRPr sz="1600">
                    <a:solidFill>
                      <a:schemeClr val="tx1"/>
                    </a:solidFill>
                    <a:latin typeface="Gill Sans MT" panose="020B0502020104020203" pitchFamily="34" charset="0"/>
                  </a:defRPr>
                </a:lvl8pPr>
                <a:lvl9pPr marL="3886200" indent="-228600" eaLnBrk="0" fontAlgn="base" hangingPunct="0">
                  <a:spcBef>
                    <a:spcPts val="300"/>
                  </a:spcBef>
                  <a:spcAft>
                    <a:spcPct val="0"/>
                  </a:spcAft>
                  <a:buClr>
                    <a:schemeClr val="accent2"/>
                  </a:buClr>
                  <a:buSzPct val="70000"/>
                  <a:buFont typeface="Wingdings" panose="05000000000000000000" pitchFamily="2" charset="2"/>
                  <a:buChar char=""/>
                  <a:defRPr sz="1600">
                    <a:solidFill>
                      <a:schemeClr val="tx1"/>
                    </a:solidFill>
                    <a:latin typeface="Gill Sans MT" panose="020B0502020104020203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 b="1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Enrichment</a:t>
                </a:r>
              </a:p>
            </p:txBody>
          </p:sp>
          <p:sp>
            <p:nvSpPr>
              <p:cNvPr id="27673" name="TextBox 49"/>
              <p:cNvSpPr txBox="1">
                <a:spLocks noChangeArrowheads="1"/>
              </p:cNvSpPr>
              <p:nvPr/>
            </p:nvSpPr>
            <p:spPr bwMode="auto">
              <a:xfrm>
                <a:off x="4270863" y="5221455"/>
                <a:ext cx="1011289" cy="3693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ts val="600"/>
                  </a:spcBef>
                  <a:buClr>
                    <a:schemeClr val="accent1"/>
                  </a:buClr>
                  <a:buSzPct val="76000"/>
                  <a:buFont typeface="Wingdings 3" panose="05040102010807070707" pitchFamily="18" charset="2"/>
                  <a:buChar char=""/>
                  <a:defRPr sz="2600">
                    <a:solidFill>
                      <a:schemeClr val="tx1"/>
                    </a:solidFill>
                    <a:latin typeface="Gill Sans MT" panose="020B0502020104020203" pitchFamily="34" charset="0"/>
                  </a:defRPr>
                </a:lvl1pPr>
                <a:lvl2pPr marL="742950" indent="-285750">
                  <a:spcBef>
                    <a:spcPts val="500"/>
                  </a:spcBef>
                  <a:buClr>
                    <a:schemeClr val="accent2"/>
                  </a:buClr>
                  <a:buSzPct val="76000"/>
                  <a:buFont typeface="Wingdings 3" panose="05040102010807070707" pitchFamily="18" charset="2"/>
                  <a:buChar char=""/>
                  <a:defRPr sz="2300">
                    <a:solidFill>
                      <a:schemeClr val="tx2"/>
                    </a:solidFill>
                    <a:latin typeface="Gill Sans MT" panose="020B0502020104020203" pitchFamily="34" charset="0"/>
                  </a:defRPr>
                </a:lvl2pPr>
                <a:lvl3pPr marL="1143000" indent="-228600">
                  <a:spcBef>
                    <a:spcPts val="500"/>
                  </a:spcBef>
                  <a:buClr>
                    <a:srgbClr val="BCBCBC"/>
                  </a:buClr>
                  <a:buSzPct val="76000"/>
                  <a:buFont typeface="Wingdings 3" panose="05040102010807070707" pitchFamily="18" charset="2"/>
                  <a:buChar char=""/>
                  <a:defRPr sz="2000">
                    <a:solidFill>
                      <a:schemeClr val="tx1"/>
                    </a:solidFill>
                    <a:latin typeface="Gill Sans MT" panose="020B0502020104020203" pitchFamily="34" charset="0"/>
                  </a:defRPr>
                </a:lvl3pPr>
                <a:lvl4pPr marL="1600200" indent="-228600">
                  <a:spcBef>
                    <a:spcPts val="400"/>
                  </a:spcBef>
                  <a:buClr>
                    <a:srgbClr val="8BA2B4"/>
                  </a:buClr>
                  <a:buSzPct val="70000"/>
                  <a:buFont typeface="Wingdings" panose="05000000000000000000" pitchFamily="2" charset="2"/>
                  <a:buChar char=""/>
                  <a:defRPr>
                    <a:solidFill>
                      <a:schemeClr val="tx1"/>
                    </a:solidFill>
                    <a:latin typeface="Gill Sans MT" panose="020B0502020104020203" pitchFamily="34" charset="0"/>
                  </a:defRPr>
                </a:lvl4pPr>
                <a:lvl5pPr marL="2057400" indent="-228600">
                  <a:spcBef>
                    <a:spcPts val="300"/>
                  </a:spcBef>
                  <a:buClr>
                    <a:schemeClr val="accent2"/>
                  </a:buClr>
                  <a:buSzPct val="70000"/>
                  <a:buFont typeface="Wingdings" panose="05000000000000000000" pitchFamily="2" charset="2"/>
                  <a:buChar char=""/>
                  <a:defRPr sz="1600">
                    <a:solidFill>
                      <a:schemeClr val="tx1"/>
                    </a:solidFill>
                    <a:latin typeface="Gill Sans MT" panose="020B0502020104020203" pitchFamily="34" charset="0"/>
                  </a:defRPr>
                </a:lvl5pPr>
                <a:lvl6pPr marL="2514600" indent="-228600" eaLnBrk="0" fontAlgn="base" hangingPunct="0">
                  <a:spcBef>
                    <a:spcPts val="300"/>
                  </a:spcBef>
                  <a:spcAft>
                    <a:spcPct val="0"/>
                  </a:spcAft>
                  <a:buClr>
                    <a:schemeClr val="accent2"/>
                  </a:buClr>
                  <a:buSzPct val="70000"/>
                  <a:buFont typeface="Wingdings" panose="05000000000000000000" pitchFamily="2" charset="2"/>
                  <a:buChar char=""/>
                  <a:defRPr sz="1600">
                    <a:solidFill>
                      <a:schemeClr val="tx1"/>
                    </a:solidFill>
                    <a:latin typeface="Gill Sans MT" panose="020B0502020104020203" pitchFamily="34" charset="0"/>
                  </a:defRPr>
                </a:lvl6pPr>
                <a:lvl7pPr marL="2971800" indent="-228600" eaLnBrk="0" fontAlgn="base" hangingPunct="0">
                  <a:spcBef>
                    <a:spcPts val="300"/>
                  </a:spcBef>
                  <a:spcAft>
                    <a:spcPct val="0"/>
                  </a:spcAft>
                  <a:buClr>
                    <a:schemeClr val="accent2"/>
                  </a:buClr>
                  <a:buSzPct val="70000"/>
                  <a:buFont typeface="Wingdings" panose="05000000000000000000" pitchFamily="2" charset="2"/>
                  <a:buChar char=""/>
                  <a:defRPr sz="1600">
                    <a:solidFill>
                      <a:schemeClr val="tx1"/>
                    </a:solidFill>
                    <a:latin typeface="Gill Sans MT" panose="020B0502020104020203" pitchFamily="34" charset="0"/>
                  </a:defRPr>
                </a:lvl7pPr>
                <a:lvl8pPr marL="3429000" indent="-228600" eaLnBrk="0" fontAlgn="base" hangingPunct="0">
                  <a:spcBef>
                    <a:spcPts val="300"/>
                  </a:spcBef>
                  <a:spcAft>
                    <a:spcPct val="0"/>
                  </a:spcAft>
                  <a:buClr>
                    <a:schemeClr val="accent2"/>
                  </a:buClr>
                  <a:buSzPct val="70000"/>
                  <a:buFont typeface="Wingdings" panose="05000000000000000000" pitchFamily="2" charset="2"/>
                  <a:buChar char=""/>
                  <a:defRPr sz="1600">
                    <a:solidFill>
                      <a:schemeClr val="tx1"/>
                    </a:solidFill>
                    <a:latin typeface="Gill Sans MT" panose="020B0502020104020203" pitchFamily="34" charset="0"/>
                  </a:defRPr>
                </a:lvl8pPr>
                <a:lvl9pPr marL="3886200" indent="-228600" eaLnBrk="0" fontAlgn="base" hangingPunct="0">
                  <a:spcBef>
                    <a:spcPts val="300"/>
                  </a:spcBef>
                  <a:spcAft>
                    <a:spcPct val="0"/>
                  </a:spcAft>
                  <a:buClr>
                    <a:schemeClr val="accent2"/>
                  </a:buClr>
                  <a:buSzPct val="70000"/>
                  <a:buFont typeface="Wingdings" panose="05000000000000000000" pitchFamily="2" charset="2"/>
                  <a:buChar char=""/>
                  <a:defRPr sz="1600">
                    <a:solidFill>
                      <a:schemeClr val="tx1"/>
                    </a:solidFill>
                    <a:latin typeface="Gill Sans MT" panose="020B0502020104020203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 b="1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Isolation</a:t>
                </a:r>
              </a:p>
            </p:txBody>
          </p:sp>
          <p:cxnSp>
            <p:nvCxnSpPr>
              <p:cNvPr id="53" name="Straight Arrow Connector 52"/>
              <p:cNvCxnSpPr/>
              <p:nvPr/>
            </p:nvCxnSpPr>
            <p:spPr>
              <a:xfrm>
                <a:off x="4800539" y="4469782"/>
                <a:ext cx="0" cy="338207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Arrow Connector 54"/>
              <p:cNvCxnSpPr/>
              <p:nvPr/>
            </p:nvCxnSpPr>
            <p:spPr>
              <a:xfrm flipH="1">
                <a:off x="4800539" y="4989001"/>
                <a:ext cx="0" cy="34138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7676" name="Picture 6" descr="http://t1.gstatic.com/images?q=tbn:ANd9GcTmfYMTWDXNpQK3sH_4mVhMYaR3zu_PKSRNKPOT-7mk9-v8_goX8Q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0272" y="2032496"/>
                <a:ext cx="2015665" cy="15838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19" name="Picture 1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863" y="4149725"/>
            <a:ext cx="2376487" cy="165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050" y="4076700"/>
            <a:ext cx="1152525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" descr="E:\suvarna\YNP 1 sample 2b.tif"/>
          <p:cNvPicPr>
            <a:picLocks noGrp="1" noChangeAspect="1" noChangeArrowheads="1"/>
          </p:cNvPicPr>
          <p:nvPr>
            <p:ph idx="1"/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24075" y="5589588"/>
            <a:ext cx="1473200" cy="1104900"/>
          </a:xfrm>
        </p:spPr>
      </p:pic>
      <p:cxnSp>
        <p:nvCxnSpPr>
          <p:cNvPr id="22" name="Straight Arrow Connector 21"/>
          <p:cNvCxnSpPr/>
          <p:nvPr/>
        </p:nvCxnSpPr>
        <p:spPr bwMode="auto">
          <a:xfrm>
            <a:off x="4795838" y="4899025"/>
            <a:ext cx="0" cy="34131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657" name="TextBox 49"/>
          <p:cNvSpPr txBox="1">
            <a:spLocks noChangeArrowheads="1"/>
          </p:cNvSpPr>
          <p:nvPr/>
        </p:nvSpPr>
        <p:spPr bwMode="auto">
          <a:xfrm>
            <a:off x="4038600" y="5153025"/>
            <a:ext cx="15144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Identification</a:t>
            </a:r>
          </a:p>
        </p:txBody>
      </p:sp>
      <p:pic>
        <p:nvPicPr>
          <p:cNvPr id="28" name="Picture 27" descr="IMG_0175.JP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4868863"/>
            <a:ext cx="1287463" cy="966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9" name="Picture 20" descr="Photo: Great Fountain Geyser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100" y="1454150"/>
            <a:ext cx="2016125" cy="158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5" name="Straight Arrow Connector 24"/>
          <p:cNvCxnSpPr/>
          <p:nvPr/>
        </p:nvCxnSpPr>
        <p:spPr bwMode="auto">
          <a:xfrm>
            <a:off x="4786313" y="5465763"/>
            <a:ext cx="0" cy="34131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661" name="TextBox 49"/>
          <p:cNvSpPr txBox="1">
            <a:spLocks noChangeArrowheads="1"/>
          </p:cNvSpPr>
          <p:nvPr/>
        </p:nvSpPr>
        <p:spPr bwMode="auto">
          <a:xfrm>
            <a:off x="3914775" y="5657850"/>
            <a:ext cx="17446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Characterization</a:t>
            </a:r>
          </a:p>
        </p:txBody>
      </p:sp>
      <p:cxnSp>
        <p:nvCxnSpPr>
          <p:cNvPr id="29" name="Straight Arrow Connector 28"/>
          <p:cNvCxnSpPr/>
          <p:nvPr/>
        </p:nvCxnSpPr>
        <p:spPr bwMode="auto">
          <a:xfrm flipH="1">
            <a:off x="4784725" y="5949950"/>
            <a:ext cx="0" cy="34131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663" name="TextBox 49"/>
          <p:cNvSpPr txBox="1">
            <a:spLocks noChangeArrowheads="1"/>
          </p:cNvSpPr>
          <p:nvPr/>
        </p:nvSpPr>
        <p:spPr bwMode="auto">
          <a:xfrm>
            <a:off x="4083050" y="6180138"/>
            <a:ext cx="14255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Optimization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>
            <a:alpha val="8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780928"/>
            <a:ext cx="82296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8000" b="0" dirty="0" smtClean="0">
                <a:solidFill>
                  <a:schemeClr val="bg1"/>
                </a:solidFill>
                <a:latin typeface="Impact" pitchFamily="34" charset="0"/>
              </a:rPr>
              <a:t>Bioethanol</a:t>
            </a:r>
            <a:endParaRPr lang="en-US" sz="8000" b="0" dirty="0">
              <a:solidFill>
                <a:schemeClr val="bg1"/>
              </a:solidFill>
              <a:latin typeface="Impac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9805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02" name="Group 15"/>
          <p:cNvGrpSpPr>
            <a:grpSpLocks/>
          </p:cNvGrpSpPr>
          <p:nvPr/>
        </p:nvGrpSpPr>
        <p:grpSpPr bwMode="auto">
          <a:xfrm>
            <a:off x="-80963" y="0"/>
            <a:ext cx="9224963" cy="6858000"/>
            <a:chOff x="-81384" y="0"/>
            <a:chExt cx="9225384" cy="6858000"/>
          </a:xfrm>
        </p:grpSpPr>
        <p:pic>
          <p:nvPicPr>
            <p:cNvPr id="25606" name="Picture 2" descr="http://www.public.iastate.edu/~thkim/images/corn_stover02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81384" y="0"/>
              <a:ext cx="9225384" cy="6858000"/>
            </a:xfrm>
            <a:prstGeom prst="rect">
              <a:avLst/>
            </a:prstGeom>
            <a:noFill/>
            <a:ln w="38100">
              <a:solidFill>
                <a:srgbClr val="99FF33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607" name="Picture 9" descr="PanVir19s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07939" y="0"/>
              <a:ext cx="1707268" cy="22859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608" name="Picture 14" descr="http://www.wildlifeonline.me.uk/images/graphics/chewed_corn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5400000">
              <a:off x="1585915" y="321460"/>
              <a:ext cx="2285992" cy="16430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609" name="Picture 10" descr="http://www.ubcbotanicalgarden.org/potd/pinus_ponderosa-thumb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778" y="0"/>
              <a:ext cx="1714480" cy="22859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5603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000" t="50858" r="29559" b="25307"/>
          <a:stretch>
            <a:fillRect/>
          </a:stretch>
        </p:blipFill>
        <p:spPr bwMode="auto">
          <a:xfrm>
            <a:off x="3708400" y="0"/>
            <a:ext cx="1624013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914400" y="2889493"/>
            <a:ext cx="82296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7200" dirty="0" smtClean="0">
                <a:solidFill>
                  <a:srgbClr val="FFFF00"/>
                </a:solidFill>
              </a:rPr>
              <a:t>Bioethanol Feedstocks</a:t>
            </a:r>
            <a:br>
              <a:rPr lang="en-US" sz="7200" dirty="0" smtClean="0">
                <a:solidFill>
                  <a:srgbClr val="FFFF00"/>
                </a:solidFill>
              </a:rPr>
            </a:br>
            <a:endParaRPr lang="en-US" sz="7200" dirty="0">
              <a:solidFill>
                <a:srgbClr val="FFFF00"/>
              </a:solidFill>
            </a:endParaRPr>
          </a:p>
        </p:txBody>
      </p:sp>
      <p:pic>
        <p:nvPicPr>
          <p:cNvPr id="10" name="il_fi" descr="switchgrass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0"/>
            <a:ext cx="1728788" cy="22764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924215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468313" y="333375"/>
            <a:ext cx="8229600" cy="539750"/>
          </a:xfrm>
        </p:spPr>
        <p:txBody>
          <a:bodyPr/>
          <a:lstStyle/>
          <a:p>
            <a:pPr algn="ctr" eaLnBrk="1" hangingPunct="1"/>
            <a:r>
              <a:rPr lang="en-US" altLang="en-US" sz="4400" dirty="0" smtClean="0">
                <a:solidFill>
                  <a:schemeClr val="tx1"/>
                </a:solidFill>
                <a:latin typeface="Impact" panose="020B0806030902050204" pitchFamily="34" charset="0"/>
              </a:rPr>
              <a:t>Switchgrass (SWG)</a:t>
            </a:r>
            <a:endParaRPr lang="en-US" altLang="en-US" sz="4400" dirty="0" smtClean="0"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3124200" y="6416675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fld id="{E386F3D7-FC4C-47AD-AC85-1C34AB94E8AB}" type="slidenum">
              <a:rPr lang="en-US" altLang="en-US" sz="1400">
                <a:solidFill>
                  <a:schemeClr val="tx2"/>
                </a:solidFill>
                <a:latin typeface="Arial" panose="020B0604020202020204" pitchFamily="34" charset="0"/>
              </a:rPr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t>13</a:t>
            </a:fld>
            <a:endParaRPr lang="en-US" altLang="en-US" sz="140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sp>
        <p:nvSpPr>
          <p:cNvPr id="17412" name="Rectangle 1"/>
          <p:cNvSpPr>
            <a:spLocks noChangeArrowheads="1"/>
          </p:cNvSpPr>
          <p:nvPr/>
        </p:nvSpPr>
        <p:spPr bwMode="auto">
          <a:xfrm>
            <a:off x="3733800" y="6181725"/>
            <a:ext cx="5257800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Availability of switchgrass biomass in the United States</a:t>
            </a:r>
            <a:endParaRPr lang="en-US" altLang="en-US" sz="80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altLang="en-US" sz="11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http://bioweb.sungrant.org/Technical/Biomass+Resources/Agricultural+Resources</a:t>
            </a:r>
          </a:p>
          <a:p>
            <a:pPr algn="just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/Crop+Residues/Corn+Stover/Default.htm</a:t>
            </a:r>
            <a:r>
              <a:rPr lang="en-US" altLang="en-US" sz="11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en-US" altLang="en-US" sz="180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7413" name="Group 12"/>
          <p:cNvGrpSpPr>
            <a:grpSpLocks/>
          </p:cNvGrpSpPr>
          <p:nvPr/>
        </p:nvGrpSpPr>
        <p:grpSpPr bwMode="auto">
          <a:xfrm>
            <a:off x="250825" y="1484313"/>
            <a:ext cx="8534400" cy="2586037"/>
            <a:chOff x="228600" y="1371600"/>
            <a:chExt cx="7869382" cy="2438400"/>
          </a:xfrm>
        </p:grpSpPr>
        <p:pic>
          <p:nvPicPr>
            <p:cNvPr id="17417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720" t="11237" r="11482" b="6367"/>
            <a:stretch>
              <a:fillRect/>
            </a:stretch>
          </p:blipFill>
          <p:spPr bwMode="auto">
            <a:xfrm>
              <a:off x="228600" y="1371600"/>
              <a:ext cx="3429000" cy="2438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418" name="Picture 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67" t="28967" r="6746" b="31181"/>
            <a:stretch>
              <a:fillRect/>
            </a:stretch>
          </p:blipFill>
          <p:spPr bwMode="auto">
            <a:xfrm>
              <a:off x="4800600" y="1524000"/>
              <a:ext cx="3297382" cy="18600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Right Arrow 9"/>
            <p:cNvSpPr/>
            <p:nvPr/>
          </p:nvSpPr>
          <p:spPr>
            <a:xfrm>
              <a:off x="3810516" y="2133506"/>
              <a:ext cx="837293" cy="914588"/>
            </a:xfrm>
            <a:prstGeom prst="rightArrow">
              <a:avLst/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7414" name="TextBox 12"/>
          <p:cNvSpPr txBox="1">
            <a:spLocks noChangeArrowheads="1"/>
          </p:cNvSpPr>
          <p:nvPr/>
        </p:nvSpPr>
        <p:spPr bwMode="auto">
          <a:xfrm>
            <a:off x="300038" y="4213052"/>
            <a:ext cx="8843962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en-US" sz="1800" dirty="0">
                <a:latin typeface="Arial" panose="020B0604020202020204" pitchFamily="34" charset="0"/>
              </a:rPr>
              <a:t>  </a:t>
            </a:r>
            <a:r>
              <a:rPr lang="en-US" alt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Energy crop (low nutrient/water requirements; high adaptability to any weather/soil/land conditions) 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High yields (25 t/ha or 10 t/acre on average)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High carbohydrate (&gt;65%) and low lignin (&lt;20%) content (favors bioprocessing) 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en-US" altLang="en-US" sz="16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Low energy </a:t>
            </a:r>
            <a:r>
              <a:rPr lang="en-US" alt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cost: $2.5/GJ ($3.5/GJ for natural gas; $17/GJ for crude oil)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Production predicted to increase up to 10-fold </a:t>
            </a:r>
            <a:r>
              <a:rPr lang="en-US" altLang="en-US" sz="16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by 2020</a:t>
            </a:r>
            <a:endParaRPr lang="en-US" altLang="en-US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(from current 30 million t/year </a:t>
            </a:r>
            <a:r>
              <a:rPr lang="en-US" altLang="en-US" sz="16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2010 to </a:t>
            </a:r>
            <a:r>
              <a:rPr lang="en-US" alt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300 million t in 2020)</a:t>
            </a:r>
          </a:p>
        </p:txBody>
      </p:sp>
      <p:pic>
        <p:nvPicPr>
          <p:cNvPr id="17416" name="Picture 9" descr="PanVir19s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404" y="0"/>
            <a:ext cx="1346200" cy="187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alpha val="8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229600" cy="936104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GB" dirty="0" smtClean="0">
                <a:solidFill>
                  <a:schemeClr val="bg1"/>
                </a:solidFill>
              </a:rPr>
              <a:t/>
            </a:r>
            <a:br>
              <a:rPr lang="en-GB" dirty="0" smtClean="0">
                <a:solidFill>
                  <a:schemeClr val="bg1"/>
                </a:solidFill>
              </a:rPr>
            </a:br>
            <a:r>
              <a:rPr lang="en-GB" sz="4900" dirty="0" smtClean="0">
                <a:solidFill>
                  <a:schemeClr val="bg1"/>
                </a:solidFill>
                <a:latin typeface="Impact" pitchFamily="34" charset="0"/>
              </a:rPr>
              <a:t>Feedstock </a:t>
            </a:r>
            <a:r>
              <a:rPr lang="en-GB" sz="4900" dirty="0" err="1" smtClean="0">
                <a:solidFill>
                  <a:schemeClr val="bg1"/>
                </a:solidFill>
                <a:latin typeface="Impact" pitchFamily="34" charset="0"/>
              </a:rPr>
              <a:t>Pretreatment</a:t>
            </a:r>
            <a:r>
              <a:rPr lang="en-GB" sz="4900" dirty="0" smtClean="0">
                <a:solidFill>
                  <a:schemeClr val="bg1"/>
                </a:solidFill>
                <a:latin typeface="Impact" pitchFamily="34" charset="0"/>
              </a:rPr>
              <a:t> </a:t>
            </a:r>
            <a:br>
              <a:rPr lang="en-GB" sz="4900" dirty="0" smtClean="0">
                <a:solidFill>
                  <a:schemeClr val="bg1"/>
                </a:solidFill>
                <a:latin typeface="Impact" pitchFamily="34" charset="0"/>
              </a:rPr>
            </a:br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22532" name="Group 12"/>
          <p:cNvGrpSpPr>
            <a:grpSpLocks/>
          </p:cNvGrpSpPr>
          <p:nvPr/>
        </p:nvGrpSpPr>
        <p:grpSpPr bwMode="auto">
          <a:xfrm>
            <a:off x="179388" y="836613"/>
            <a:ext cx="3168650" cy="2376487"/>
            <a:chOff x="5724128" y="1628800"/>
            <a:chExt cx="3024336" cy="2232248"/>
          </a:xfrm>
        </p:grpSpPr>
        <p:grpSp>
          <p:nvGrpSpPr>
            <p:cNvPr id="22560" name="Group 11"/>
            <p:cNvGrpSpPr>
              <a:grpSpLocks/>
            </p:cNvGrpSpPr>
            <p:nvPr/>
          </p:nvGrpSpPr>
          <p:grpSpPr bwMode="auto">
            <a:xfrm>
              <a:off x="5724128" y="1628800"/>
              <a:ext cx="3024336" cy="2232248"/>
              <a:chOff x="4589145" y="2369296"/>
              <a:chExt cx="3600400" cy="3304442"/>
            </a:xfrm>
          </p:grpSpPr>
          <p:pic>
            <p:nvPicPr>
              <p:cNvPr id="22562" name="Picture 6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89145" y="2369296"/>
                <a:ext cx="3600400" cy="3304442"/>
              </a:xfrm>
              <a:prstGeom prst="rect">
                <a:avLst/>
              </a:prstGeom>
              <a:noFill/>
              <a:ln w="53975" algn="ctr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2563" name="TextBox 14"/>
              <p:cNvSpPr txBox="1">
                <a:spLocks noChangeArrowheads="1"/>
              </p:cNvSpPr>
              <p:nvPr/>
            </p:nvSpPr>
            <p:spPr bwMode="auto">
              <a:xfrm>
                <a:off x="4670317" y="2369296"/>
                <a:ext cx="3428952" cy="4707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5397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en-US" sz="1600" b="1" i="1" u="none" strike="noStrike" kern="120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rPr>
                  <a:t>Single screw extruder</a:t>
                </a:r>
              </a:p>
            </p:txBody>
          </p:sp>
        </p:grpSp>
        <p:sp>
          <p:nvSpPr>
            <p:cNvPr id="22561" name="Rectangle 5"/>
            <p:cNvSpPr>
              <a:spLocks noChangeArrowheads="1"/>
            </p:cNvSpPr>
            <p:nvPr/>
          </p:nvSpPr>
          <p:spPr bwMode="auto">
            <a:xfrm>
              <a:off x="5996866" y="1897209"/>
              <a:ext cx="2555875" cy="491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539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1" i="1" u="none" strike="noStrike" kern="12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S</a:t>
              </a:r>
              <a:r>
                <a:rPr kumimoji="0" lang="ru-RU" altLang="en-US" sz="1400" b="1" i="1" u="none" strike="noStrike" kern="12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crew speed </a:t>
              </a:r>
              <a:r>
                <a:rPr kumimoji="0" lang="en-US" altLang="en-US" sz="1400" b="1" i="1" u="none" strike="noStrike" kern="12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:</a:t>
              </a:r>
              <a:r>
                <a:rPr kumimoji="0" lang="ru-RU" altLang="en-US" sz="1400" b="1" i="1" u="none" strike="noStrike" kern="12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 100 rpm</a:t>
              </a:r>
              <a:endParaRPr kumimoji="0" lang="en-US" altLang="en-US" sz="1400" b="1" i="1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1" i="1" u="none" strike="noStrike" kern="12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Barrel t</a:t>
              </a:r>
              <a:r>
                <a:rPr kumimoji="0" lang="ru-RU" altLang="en-US" sz="1400" b="1" i="1" u="none" strike="noStrike" kern="12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emperature</a:t>
              </a:r>
              <a:r>
                <a:rPr kumimoji="0" lang="en-US" altLang="en-US" sz="1400" b="1" i="1" u="none" strike="noStrike" kern="12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: </a:t>
              </a:r>
              <a:r>
                <a:rPr kumimoji="0" lang="ru-RU" altLang="en-US" sz="1400" b="1" i="1" u="none" strike="noStrike" kern="12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100°C</a:t>
              </a:r>
              <a:endParaRPr kumimoji="0" lang="en-US" altLang="en-US" sz="1400" b="1" i="1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pic>
        <p:nvPicPr>
          <p:cNvPr id="22533" name="Picture 5" descr="Art:Figure 9: A high-temperature short-time extruder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3500438"/>
            <a:ext cx="4691062" cy="2343150"/>
          </a:xfrm>
          <a:prstGeom prst="rect">
            <a:avLst/>
          </a:prstGeom>
          <a:noFill/>
          <a:ln w="508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534" name="Rectangle 13"/>
          <p:cNvSpPr>
            <a:spLocks noChangeArrowheads="1"/>
          </p:cNvSpPr>
          <p:nvPr/>
        </p:nvSpPr>
        <p:spPr bwMode="auto">
          <a:xfrm>
            <a:off x="827088" y="6027738"/>
            <a:ext cx="7527925" cy="830262"/>
          </a:xfrm>
          <a:prstGeom prst="rect">
            <a:avLst/>
          </a:prstGeom>
          <a:solidFill>
            <a:srgbClr val="00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122000"/>
              <a:buFont typeface="Wingdings" panose="05000000000000000000" pitchFamily="2" charset="2"/>
              <a:buChar char="l"/>
              <a:tabLst/>
              <a:defRPr/>
            </a:pPr>
            <a:r>
              <a:rPr kumimoji="0" lang="en-US" altLang="en-US" sz="1600" b="1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Mechanical extrusion mixes, grinds, sterilizes &amp; disrupts plant cell walls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122000"/>
              <a:buFont typeface="Wingdings" panose="05000000000000000000" pitchFamily="2" charset="2"/>
              <a:buChar char="l"/>
              <a:tabLst/>
              <a:defRPr/>
            </a:pPr>
            <a:r>
              <a:rPr kumimoji="0" lang="en-US" altLang="en-US" sz="1600" b="1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Can be combined with chemical &amp; enzymatic pretreatments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122000"/>
              <a:buFont typeface="Wingdings" panose="05000000000000000000" pitchFamily="2" charset="2"/>
              <a:buChar char="l"/>
              <a:tabLst/>
              <a:defRPr/>
            </a:pPr>
            <a:r>
              <a:rPr kumimoji="0" lang="en-US" altLang="en-US" sz="1600" b="1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Does not change biomass composition or create inhibitors</a:t>
            </a:r>
            <a:endParaRPr kumimoji="0" lang="en-US" altLang="en-US" sz="1600" b="0" i="1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22535" name="Group 14"/>
          <p:cNvGrpSpPr>
            <a:grpSpLocks/>
          </p:cNvGrpSpPr>
          <p:nvPr/>
        </p:nvGrpSpPr>
        <p:grpSpPr bwMode="auto">
          <a:xfrm>
            <a:off x="5292725" y="1052513"/>
            <a:ext cx="3313113" cy="2484437"/>
            <a:chOff x="5292080" y="1052736"/>
            <a:chExt cx="3313113" cy="2484438"/>
          </a:xfrm>
        </p:grpSpPr>
        <p:pic>
          <p:nvPicPr>
            <p:cNvPr id="13" name="il_fi" descr="switchgrass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5292080" y="1052736"/>
              <a:ext cx="3313113" cy="248443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22559" name="TextBox 10"/>
            <p:cNvSpPr txBox="1">
              <a:spLocks noChangeArrowheads="1"/>
            </p:cNvSpPr>
            <p:nvPr/>
          </p:nvSpPr>
          <p:spPr bwMode="auto">
            <a:xfrm>
              <a:off x="6084168" y="1196752"/>
              <a:ext cx="1543050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800" b="1" i="1" u="none" strike="noStrike" kern="1200" cap="none" spc="0" normalizeH="0" baseline="0" noProof="0" smtClean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Switchgrass</a:t>
              </a:r>
            </a:p>
          </p:txBody>
        </p:sp>
      </p:grpSp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0372235"/>
              </p:ext>
            </p:extLst>
          </p:nvPr>
        </p:nvGraphicFramePr>
        <p:xfrm>
          <a:off x="5004048" y="4005263"/>
          <a:ext cx="4032447" cy="1341436"/>
        </p:xfrm>
        <a:graphic>
          <a:graphicData uri="http://schemas.openxmlformats.org/drawingml/2006/table">
            <a:tbl>
              <a:tblPr/>
              <a:tblGrid>
                <a:gridCol w="93610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8417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353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Parameters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Untreated </a:t>
                      </a: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SWG </a:t>
                      </a: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(%)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Pretreated </a:t>
                      </a: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SWG </a:t>
                      </a: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(%)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353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Glucose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25.5±5.8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25.2±3.5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353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Xylose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17.4±2.1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17.6±2.0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353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Arabinose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4.9±1.2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4.8±1.3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4454184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alpha val="8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79695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4400" dirty="0" smtClean="0">
                <a:solidFill>
                  <a:schemeClr val="bg1"/>
                </a:solidFill>
                <a:latin typeface="Impact" pitchFamily="34" charset="0"/>
              </a:rPr>
              <a:t>Cellulase Characterization</a:t>
            </a:r>
            <a:endParaRPr lang="en-US" sz="4400" dirty="0">
              <a:solidFill>
                <a:schemeClr val="bg1"/>
              </a:solidFill>
              <a:latin typeface="Impact" pitchFamily="34" charset="0"/>
            </a:endParaRPr>
          </a:p>
        </p:txBody>
      </p:sp>
      <p:pic>
        <p:nvPicPr>
          <p:cNvPr id="7" name="Picture 49" descr="untitled.bmp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196327" y="3389594"/>
            <a:ext cx="2461365" cy="1728192"/>
          </a:xfrm>
          <a:prstGeom prst="roundRect">
            <a:avLst>
              <a:gd name="adj" fmla="val 16667"/>
            </a:avLst>
          </a:prstGeom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31840" y="3861048"/>
            <a:ext cx="2592288" cy="215511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2" name="Picture 50" descr="untitled1.bmp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3744" y="3532569"/>
            <a:ext cx="2461364" cy="172819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3558" name="TextBox 12"/>
          <p:cNvSpPr txBox="1">
            <a:spLocks noChangeArrowheads="1"/>
          </p:cNvSpPr>
          <p:nvPr/>
        </p:nvSpPr>
        <p:spPr bwMode="auto">
          <a:xfrm>
            <a:off x="193522" y="5417560"/>
            <a:ext cx="2519362" cy="368300"/>
          </a:xfrm>
          <a:prstGeom prst="rect">
            <a:avLst/>
          </a:prstGeom>
          <a:solidFill>
            <a:srgbClr val="00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 i="1" dirty="0"/>
              <a:t>Broad pH optima: 4-6</a:t>
            </a:r>
          </a:p>
        </p:txBody>
      </p:sp>
      <p:sp>
        <p:nvSpPr>
          <p:cNvPr id="23559" name="TextBox 13"/>
          <p:cNvSpPr txBox="1">
            <a:spLocks noChangeArrowheads="1"/>
          </p:cNvSpPr>
          <p:nvPr/>
        </p:nvSpPr>
        <p:spPr bwMode="auto">
          <a:xfrm>
            <a:off x="6393681" y="5267116"/>
            <a:ext cx="2303463" cy="646112"/>
          </a:xfrm>
          <a:prstGeom prst="rect">
            <a:avLst/>
          </a:prstGeom>
          <a:solidFill>
            <a:srgbClr val="00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b="1" i="1" dirty="0"/>
              <a:t>Broad temperature optima: 70-85</a:t>
            </a:r>
            <a:r>
              <a:rPr lang="en-US" altLang="en-US" b="1" i="1" baseline="30000" dirty="0"/>
              <a:t>o</a:t>
            </a:r>
            <a:r>
              <a:rPr lang="en-US" altLang="en-US" b="1" i="1" dirty="0"/>
              <a:t>C</a:t>
            </a:r>
          </a:p>
        </p:txBody>
      </p:sp>
      <p:sp>
        <p:nvSpPr>
          <p:cNvPr id="23560" name="TextBox 14"/>
          <p:cNvSpPr txBox="1">
            <a:spLocks noChangeArrowheads="1"/>
          </p:cNvSpPr>
          <p:nvPr/>
        </p:nvSpPr>
        <p:spPr bwMode="auto">
          <a:xfrm>
            <a:off x="2134419" y="6082973"/>
            <a:ext cx="4895850" cy="646112"/>
          </a:xfrm>
          <a:prstGeom prst="rect">
            <a:avLst/>
          </a:prstGeom>
          <a:solidFill>
            <a:srgbClr val="00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b="1" i="1" dirty="0"/>
              <a:t>Remarkable </a:t>
            </a:r>
            <a:r>
              <a:rPr lang="en-US" altLang="en-US" b="1" i="1" dirty="0" err="1"/>
              <a:t>thermostability</a:t>
            </a:r>
            <a:r>
              <a:rPr lang="en-US" altLang="en-US" b="1" i="1" dirty="0"/>
              <a:t>: 50% residual activity after incubation at 70</a:t>
            </a:r>
            <a:r>
              <a:rPr lang="en-US" altLang="en-US" b="1" i="1" baseline="30000" dirty="0"/>
              <a:t>o</a:t>
            </a:r>
            <a:r>
              <a:rPr lang="en-US" altLang="en-US" b="1" i="1" dirty="0"/>
              <a:t>C for 7 days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8277" y="762817"/>
            <a:ext cx="4248472" cy="264641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6631" y="1453808"/>
            <a:ext cx="3237257" cy="1322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567205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alpha val="8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14"/>
          <p:cNvSpPr>
            <a:spLocks noChangeArrowheads="1"/>
          </p:cNvSpPr>
          <p:nvPr/>
        </p:nvSpPr>
        <p:spPr bwMode="auto">
          <a:xfrm>
            <a:off x="646165" y="6037800"/>
            <a:ext cx="7848600" cy="523875"/>
          </a:xfrm>
          <a:prstGeom prst="rect">
            <a:avLst/>
          </a:prstGeom>
          <a:solidFill>
            <a:srgbClr val="00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117000"/>
              <a:buFontTx/>
              <a:buNone/>
              <a:tabLst/>
              <a:defRPr/>
            </a:pPr>
            <a:r>
              <a:rPr kumimoji="0" lang="en-US" altLang="en-US" sz="1400" b="1" i="1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At  20% solids loadings - partial liquefaction of biomass observed after 36 h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117000"/>
              <a:buFontTx/>
              <a:buNone/>
              <a:tabLst/>
              <a:defRPr/>
            </a:pPr>
            <a:r>
              <a:rPr kumimoji="0" lang="en-US" altLang="en-US" sz="1400" b="1" i="1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Process continued as SSF</a:t>
            </a:r>
          </a:p>
        </p:txBody>
      </p:sp>
      <p:grpSp>
        <p:nvGrpSpPr>
          <p:cNvPr id="26628" name="Group 26"/>
          <p:cNvGrpSpPr>
            <a:grpSpLocks/>
          </p:cNvGrpSpPr>
          <p:nvPr/>
        </p:nvGrpSpPr>
        <p:grpSpPr bwMode="auto">
          <a:xfrm>
            <a:off x="7170138" y="1368637"/>
            <a:ext cx="1736524" cy="4148595"/>
            <a:chOff x="4788024" y="1628800"/>
            <a:chExt cx="1944216" cy="4423471"/>
          </a:xfrm>
        </p:grpSpPr>
        <p:sp>
          <p:nvSpPr>
            <p:cNvPr id="26915" name="Rectangle 254"/>
            <p:cNvSpPr>
              <a:spLocks noChangeArrowheads="1"/>
            </p:cNvSpPr>
            <p:nvPr/>
          </p:nvSpPr>
          <p:spPr bwMode="auto">
            <a:xfrm>
              <a:off x="4788024" y="2924944"/>
              <a:ext cx="1944216" cy="535039"/>
            </a:xfrm>
            <a:prstGeom prst="rect">
              <a:avLst/>
            </a:prstGeom>
            <a:solidFill>
              <a:srgbClr val="99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Liquefaction (70</a:t>
              </a:r>
              <a:r>
                <a:rPr kumimoji="0" lang="en-US" altLang="en-US" sz="1400" b="1" i="0" u="none" strike="noStrike" kern="1200" cap="none" spc="0" normalizeH="0" baseline="30000" noProof="0" dirty="0" smtClean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o</a:t>
              </a:r>
              <a:r>
                <a:rPr kumimoji="0" lang="en-US" altLang="en-US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C)</a:t>
              </a:r>
            </a:p>
          </p:txBody>
        </p:sp>
        <p:sp>
          <p:nvSpPr>
            <p:cNvPr id="26916" name="Freeform 16"/>
            <p:cNvSpPr>
              <a:spLocks noEditPoints="1"/>
            </p:cNvSpPr>
            <p:nvPr/>
          </p:nvSpPr>
          <p:spPr bwMode="auto">
            <a:xfrm>
              <a:off x="5580112" y="3501008"/>
              <a:ext cx="223490" cy="691662"/>
            </a:xfrm>
            <a:custGeom>
              <a:avLst/>
              <a:gdLst>
                <a:gd name="T0" fmla="*/ 2147483647 w 134"/>
                <a:gd name="T1" fmla="*/ 0 h 715"/>
                <a:gd name="T2" fmla="*/ 2147483647 w 134"/>
                <a:gd name="T3" fmla="*/ 2147483647 h 715"/>
                <a:gd name="T4" fmla="*/ 2147483647 w 134"/>
                <a:gd name="T5" fmla="*/ 2147483647 h 715"/>
                <a:gd name="T6" fmla="*/ 2147483647 w 134"/>
                <a:gd name="T7" fmla="*/ 0 h 715"/>
                <a:gd name="T8" fmla="*/ 2147483647 w 134"/>
                <a:gd name="T9" fmla="*/ 0 h 715"/>
                <a:gd name="T10" fmla="*/ 2147483647 w 134"/>
                <a:gd name="T11" fmla="*/ 2147483647 h 715"/>
                <a:gd name="T12" fmla="*/ 2147483647 w 134"/>
                <a:gd name="T13" fmla="*/ 2147483647 h 715"/>
                <a:gd name="T14" fmla="*/ 0 w 134"/>
                <a:gd name="T15" fmla="*/ 2147483647 h 715"/>
                <a:gd name="T16" fmla="*/ 2147483647 w 134"/>
                <a:gd name="T17" fmla="*/ 2147483647 h 71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34"/>
                <a:gd name="T28" fmla="*/ 0 h 715"/>
                <a:gd name="T29" fmla="*/ 134 w 134"/>
                <a:gd name="T30" fmla="*/ 715 h 71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34" h="715">
                  <a:moveTo>
                    <a:pt x="89" y="0"/>
                  </a:moveTo>
                  <a:lnTo>
                    <a:pt x="89" y="604"/>
                  </a:lnTo>
                  <a:lnTo>
                    <a:pt x="44" y="604"/>
                  </a:lnTo>
                  <a:lnTo>
                    <a:pt x="44" y="0"/>
                  </a:lnTo>
                  <a:lnTo>
                    <a:pt x="89" y="0"/>
                  </a:lnTo>
                  <a:close/>
                  <a:moveTo>
                    <a:pt x="134" y="581"/>
                  </a:moveTo>
                  <a:lnTo>
                    <a:pt x="67" y="715"/>
                  </a:lnTo>
                  <a:lnTo>
                    <a:pt x="0" y="581"/>
                  </a:lnTo>
                  <a:lnTo>
                    <a:pt x="134" y="581"/>
                  </a:lnTo>
                  <a:close/>
                </a:path>
              </a:pathLst>
            </a:custGeom>
            <a:solidFill>
              <a:srgbClr val="000000"/>
            </a:solidFill>
            <a:ln w="1" cap="flat">
              <a:solidFill>
                <a:srgbClr val="000000"/>
              </a:solidFill>
              <a:prstDash val="solid"/>
              <a:bevel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A" sz="1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6917" name="Rectangle 254"/>
            <p:cNvSpPr>
              <a:spLocks noChangeArrowheads="1"/>
            </p:cNvSpPr>
            <p:nvPr/>
          </p:nvSpPr>
          <p:spPr bwMode="auto">
            <a:xfrm>
              <a:off x="4788024" y="4221088"/>
              <a:ext cx="1944216" cy="535039"/>
            </a:xfrm>
            <a:prstGeom prst="rect">
              <a:avLst/>
            </a:prstGeom>
            <a:solidFill>
              <a:srgbClr val="99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SSF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(30</a:t>
              </a:r>
              <a:r>
                <a:rPr kumimoji="0" lang="en-US" altLang="en-US" sz="1400" b="1" i="0" u="none" strike="noStrike" kern="1200" cap="none" spc="0" normalizeH="0" baseline="30000" noProof="0" dirty="0" smtClean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o</a:t>
              </a:r>
              <a:r>
                <a:rPr kumimoji="0" lang="en-US" altLang="en-US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C)</a:t>
              </a:r>
            </a:p>
          </p:txBody>
        </p:sp>
        <p:sp>
          <p:nvSpPr>
            <p:cNvPr id="26918" name="Rectangle 254"/>
            <p:cNvSpPr>
              <a:spLocks noChangeArrowheads="1"/>
            </p:cNvSpPr>
            <p:nvPr/>
          </p:nvSpPr>
          <p:spPr bwMode="auto">
            <a:xfrm>
              <a:off x="4788024" y="1628800"/>
              <a:ext cx="1944216" cy="535039"/>
            </a:xfrm>
            <a:prstGeom prst="rect">
              <a:avLst/>
            </a:prstGeom>
            <a:solidFill>
              <a:srgbClr val="99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Pretreatment (100</a:t>
              </a:r>
              <a:r>
                <a:rPr kumimoji="0" lang="en-US" altLang="en-US" sz="1400" b="1" i="0" u="none" strike="noStrike" kern="1200" cap="none" spc="0" normalizeH="0" baseline="30000" noProof="0" dirty="0" smtClean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o</a:t>
              </a:r>
              <a:r>
                <a:rPr kumimoji="0" lang="en-US" altLang="en-US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C)</a:t>
              </a:r>
            </a:p>
          </p:txBody>
        </p:sp>
        <p:sp>
          <p:nvSpPr>
            <p:cNvPr id="26919" name="Freeform 16"/>
            <p:cNvSpPr>
              <a:spLocks noEditPoints="1"/>
            </p:cNvSpPr>
            <p:nvPr/>
          </p:nvSpPr>
          <p:spPr bwMode="auto">
            <a:xfrm>
              <a:off x="5580112" y="2204864"/>
              <a:ext cx="223490" cy="691662"/>
            </a:xfrm>
            <a:custGeom>
              <a:avLst/>
              <a:gdLst>
                <a:gd name="T0" fmla="*/ 2147483647 w 134"/>
                <a:gd name="T1" fmla="*/ 0 h 715"/>
                <a:gd name="T2" fmla="*/ 2147483647 w 134"/>
                <a:gd name="T3" fmla="*/ 2147483647 h 715"/>
                <a:gd name="T4" fmla="*/ 2147483647 w 134"/>
                <a:gd name="T5" fmla="*/ 2147483647 h 715"/>
                <a:gd name="T6" fmla="*/ 2147483647 w 134"/>
                <a:gd name="T7" fmla="*/ 0 h 715"/>
                <a:gd name="T8" fmla="*/ 2147483647 w 134"/>
                <a:gd name="T9" fmla="*/ 0 h 715"/>
                <a:gd name="T10" fmla="*/ 2147483647 w 134"/>
                <a:gd name="T11" fmla="*/ 2147483647 h 715"/>
                <a:gd name="T12" fmla="*/ 2147483647 w 134"/>
                <a:gd name="T13" fmla="*/ 2147483647 h 715"/>
                <a:gd name="T14" fmla="*/ 0 w 134"/>
                <a:gd name="T15" fmla="*/ 2147483647 h 715"/>
                <a:gd name="T16" fmla="*/ 2147483647 w 134"/>
                <a:gd name="T17" fmla="*/ 2147483647 h 71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34"/>
                <a:gd name="T28" fmla="*/ 0 h 715"/>
                <a:gd name="T29" fmla="*/ 134 w 134"/>
                <a:gd name="T30" fmla="*/ 715 h 71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34" h="715">
                  <a:moveTo>
                    <a:pt x="89" y="0"/>
                  </a:moveTo>
                  <a:lnTo>
                    <a:pt x="89" y="604"/>
                  </a:lnTo>
                  <a:lnTo>
                    <a:pt x="44" y="604"/>
                  </a:lnTo>
                  <a:lnTo>
                    <a:pt x="44" y="0"/>
                  </a:lnTo>
                  <a:lnTo>
                    <a:pt x="89" y="0"/>
                  </a:lnTo>
                  <a:close/>
                  <a:moveTo>
                    <a:pt x="134" y="581"/>
                  </a:moveTo>
                  <a:lnTo>
                    <a:pt x="67" y="715"/>
                  </a:lnTo>
                  <a:lnTo>
                    <a:pt x="0" y="581"/>
                  </a:lnTo>
                  <a:lnTo>
                    <a:pt x="134" y="581"/>
                  </a:lnTo>
                  <a:close/>
                </a:path>
              </a:pathLst>
            </a:custGeom>
            <a:solidFill>
              <a:srgbClr val="000000"/>
            </a:solidFill>
            <a:ln w="1" cap="flat">
              <a:solidFill>
                <a:srgbClr val="000000"/>
              </a:solidFill>
              <a:prstDash val="solid"/>
              <a:bevel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A" sz="1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6920" name="Freeform 16"/>
            <p:cNvSpPr>
              <a:spLocks noEditPoints="1"/>
            </p:cNvSpPr>
            <p:nvPr/>
          </p:nvSpPr>
          <p:spPr bwMode="auto">
            <a:xfrm>
              <a:off x="5580112" y="4797152"/>
              <a:ext cx="223490" cy="691662"/>
            </a:xfrm>
            <a:custGeom>
              <a:avLst/>
              <a:gdLst>
                <a:gd name="T0" fmla="*/ 2147483647 w 134"/>
                <a:gd name="T1" fmla="*/ 0 h 715"/>
                <a:gd name="T2" fmla="*/ 2147483647 w 134"/>
                <a:gd name="T3" fmla="*/ 2147483647 h 715"/>
                <a:gd name="T4" fmla="*/ 2147483647 w 134"/>
                <a:gd name="T5" fmla="*/ 2147483647 h 715"/>
                <a:gd name="T6" fmla="*/ 2147483647 w 134"/>
                <a:gd name="T7" fmla="*/ 0 h 715"/>
                <a:gd name="T8" fmla="*/ 2147483647 w 134"/>
                <a:gd name="T9" fmla="*/ 0 h 715"/>
                <a:gd name="T10" fmla="*/ 2147483647 w 134"/>
                <a:gd name="T11" fmla="*/ 2147483647 h 715"/>
                <a:gd name="T12" fmla="*/ 2147483647 w 134"/>
                <a:gd name="T13" fmla="*/ 2147483647 h 715"/>
                <a:gd name="T14" fmla="*/ 0 w 134"/>
                <a:gd name="T15" fmla="*/ 2147483647 h 715"/>
                <a:gd name="T16" fmla="*/ 2147483647 w 134"/>
                <a:gd name="T17" fmla="*/ 2147483647 h 71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34"/>
                <a:gd name="T28" fmla="*/ 0 h 715"/>
                <a:gd name="T29" fmla="*/ 134 w 134"/>
                <a:gd name="T30" fmla="*/ 715 h 71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34" h="715">
                  <a:moveTo>
                    <a:pt x="89" y="0"/>
                  </a:moveTo>
                  <a:lnTo>
                    <a:pt x="89" y="604"/>
                  </a:lnTo>
                  <a:lnTo>
                    <a:pt x="44" y="604"/>
                  </a:lnTo>
                  <a:lnTo>
                    <a:pt x="44" y="0"/>
                  </a:lnTo>
                  <a:lnTo>
                    <a:pt x="89" y="0"/>
                  </a:lnTo>
                  <a:close/>
                  <a:moveTo>
                    <a:pt x="134" y="581"/>
                  </a:moveTo>
                  <a:lnTo>
                    <a:pt x="67" y="715"/>
                  </a:lnTo>
                  <a:lnTo>
                    <a:pt x="0" y="581"/>
                  </a:lnTo>
                  <a:lnTo>
                    <a:pt x="134" y="581"/>
                  </a:lnTo>
                  <a:close/>
                </a:path>
              </a:pathLst>
            </a:custGeom>
            <a:solidFill>
              <a:srgbClr val="000000"/>
            </a:solidFill>
            <a:ln w="1" cap="flat">
              <a:solidFill>
                <a:srgbClr val="000000"/>
              </a:solidFill>
              <a:prstDash val="solid"/>
              <a:bevel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A" sz="1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6921" name="Rectangle 254"/>
            <p:cNvSpPr>
              <a:spLocks noChangeArrowheads="1"/>
            </p:cNvSpPr>
            <p:nvPr/>
          </p:nvSpPr>
          <p:spPr bwMode="auto">
            <a:xfrm>
              <a:off x="4788024" y="5517232"/>
              <a:ext cx="1944216" cy="535039"/>
            </a:xfrm>
            <a:prstGeom prst="rect">
              <a:avLst/>
            </a:prstGeom>
            <a:solidFill>
              <a:srgbClr val="99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Distillation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(78</a:t>
              </a:r>
              <a:r>
                <a:rPr kumimoji="0" lang="en-US" altLang="en-US" sz="1400" b="1" i="0" u="none" strike="noStrike" kern="1200" cap="none" spc="0" normalizeH="0" baseline="30000" noProof="0" dirty="0" smtClean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o</a:t>
              </a:r>
              <a:r>
                <a:rPr kumimoji="0" lang="en-US" altLang="en-US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C)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0" y="1285346"/>
            <a:ext cx="7056582" cy="3923955"/>
            <a:chOff x="50811" y="1253566"/>
            <a:chExt cx="7056582" cy="3923955"/>
          </a:xfrm>
        </p:grpSpPr>
        <p:sp>
          <p:nvSpPr>
            <p:cNvPr id="299" name="Line 292"/>
            <p:cNvSpPr>
              <a:spLocks noChangeShapeType="1"/>
            </p:cNvSpPr>
            <p:nvPr/>
          </p:nvSpPr>
          <p:spPr bwMode="auto">
            <a:xfrm>
              <a:off x="602239" y="2610686"/>
              <a:ext cx="185454" cy="1435"/>
            </a:xfrm>
            <a:prstGeom prst="line">
              <a:avLst/>
            </a:prstGeom>
            <a:noFill/>
            <a:ln w="5" cap="rnd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A" sz="1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grpSp>
          <p:nvGrpSpPr>
            <p:cNvPr id="26629" name="Group 302"/>
            <p:cNvGrpSpPr>
              <a:grpSpLocks/>
            </p:cNvGrpSpPr>
            <p:nvPr/>
          </p:nvGrpSpPr>
          <p:grpSpPr bwMode="auto">
            <a:xfrm>
              <a:off x="50811" y="1253566"/>
              <a:ext cx="7056582" cy="3923955"/>
              <a:chOff x="740549" y="1661205"/>
              <a:chExt cx="8094244" cy="4341604"/>
            </a:xfrm>
          </p:grpSpPr>
          <p:grpSp>
            <p:nvGrpSpPr>
              <p:cNvPr id="26631" name="Group 105"/>
              <p:cNvGrpSpPr>
                <a:grpSpLocks/>
              </p:cNvGrpSpPr>
              <p:nvPr/>
            </p:nvGrpSpPr>
            <p:grpSpPr bwMode="auto">
              <a:xfrm>
                <a:off x="1054100" y="1816571"/>
                <a:ext cx="7691438" cy="4186238"/>
                <a:chOff x="664" y="1145"/>
                <a:chExt cx="4845" cy="2637"/>
              </a:xfrm>
            </p:grpSpPr>
            <p:grpSp>
              <p:nvGrpSpPr>
                <p:cNvPr id="26819" name="Group 10"/>
                <p:cNvGrpSpPr>
                  <a:grpSpLocks/>
                </p:cNvGrpSpPr>
                <p:nvPr/>
              </p:nvGrpSpPr>
              <p:grpSpPr bwMode="auto">
                <a:xfrm>
                  <a:off x="1039" y="1145"/>
                  <a:ext cx="4244" cy="268"/>
                  <a:chOff x="1039" y="1145"/>
                  <a:chExt cx="4244" cy="268"/>
                </a:xfrm>
              </p:grpSpPr>
              <p:sp>
                <p:nvSpPr>
                  <p:cNvPr id="26913" name="Rectangle 8"/>
                  <p:cNvSpPr>
                    <a:spLocks noChangeArrowheads="1"/>
                  </p:cNvSpPr>
                  <p:nvPr/>
                </p:nvSpPr>
                <p:spPr bwMode="auto">
                  <a:xfrm>
                    <a:off x="1039" y="1145"/>
                    <a:ext cx="4244" cy="268"/>
                  </a:xfrm>
                  <a:prstGeom prst="rect">
                    <a:avLst/>
                  </a:prstGeom>
                  <a:solidFill>
                    <a:srgbClr val="BBE0E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altLang="en-US" sz="1800" b="0" i="0" u="none" strike="noStrike" kern="1200" cap="none" spc="0" normalizeH="0" baseline="0" noProof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6914" name="Rectangle 9"/>
                  <p:cNvSpPr>
                    <a:spLocks noChangeArrowheads="1"/>
                  </p:cNvSpPr>
                  <p:nvPr/>
                </p:nvSpPr>
                <p:spPr bwMode="auto">
                  <a:xfrm>
                    <a:off x="1039" y="1145"/>
                    <a:ext cx="4244" cy="268"/>
                  </a:xfrm>
                  <a:prstGeom prst="rect">
                    <a:avLst/>
                  </a:prstGeom>
                  <a:noFill/>
                  <a:ln w="5" cap="rnd">
                    <a:solidFill>
                      <a:srgbClr val="00000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altLang="en-US" sz="1800" b="0" i="0" u="none" strike="noStrike" kern="1200" cap="none" spc="0" normalizeH="0" baseline="0" noProof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26820" name="Rectangle 11"/>
                <p:cNvSpPr>
                  <a:spLocks noChangeArrowheads="1"/>
                </p:cNvSpPr>
                <p:nvPr/>
              </p:nvSpPr>
              <p:spPr bwMode="auto">
                <a:xfrm>
                  <a:off x="2614" y="1210"/>
                  <a:ext cx="1170" cy="18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en-US" sz="1700" b="0" i="0" u="none" strike="noStrike" kern="1200" cap="none" spc="0" normalizeH="0" baseline="0" noProof="0" smtClean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rPr>
                    <a:t>PRETREATMENT</a:t>
                  </a:r>
                  <a:endParaRPr kumimoji="0" lang="en-US" altLang="en-US" sz="1800" b="0" i="0" u="none" strike="noStrike" kern="120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821" name="Freeform 12"/>
                <p:cNvSpPr>
                  <a:spLocks noEditPoints="1"/>
                </p:cNvSpPr>
                <p:nvPr/>
              </p:nvSpPr>
              <p:spPr bwMode="auto">
                <a:xfrm>
                  <a:off x="1284" y="3291"/>
                  <a:ext cx="134" cy="223"/>
                </a:xfrm>
                <a:custGeom>
                  <a:avLst/>
                  <a:gdLst>
                    <a:gd name="T0" fmla="*/ 90 w 134"/>
                    <a:gd name="T1" fmla="*/ 0 h 223"/>
                    <a:gd name="T2" fmla="*/ 90 w 134"/>
                    <a:gd name="T3" fmla="*/ 111 h 223"/>
                    <a:gd name="T4" fmla="*/ 45 w 134"/>
                    <a:gd name="T5" fmla="*/ 111 h 223"/>
                    <a:gd name="T6" fmla="*/ 45 w 134"/>
                    <a:gd name="T7" fmla="*/ 0 h 223"/>
                    <a:gd name="T8" fmla="*/ 90 w 134"/>
                    <a:gd name="T9" fmla="*/ 0 h 223"/>
                    <a:gd name="T10" fmla="*/ 134 w 134"/>
                    <a:gd name="T11" fmla="*/ 89 h 223"/>
                    <a:gd name="T12" fmla="*/ 67 w 134"/>
                    <a:gd name="T13" fmla="*/ 223 h 223"/>
                    <a:gd name="T14" fmla="*/ 0 w 134"/>
                    <a:gd name="T15" fmla="*/ 89 h 223"/>
                    <a:gd name="T16" fmla="*/ 134 w 134"/>
                    <a:gd name="T17" fmla="*/ 89 h 223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134"/>
                    <a:gd name="T28" fmla="*/ 0 h 223"/>
                    <a:gd name="T29" fmla="*/ 134 w 134"/>
                    <a:gd name="T30" fmla="*/ 223 h 223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134" h="223">
                      <a:moveTo>
                        <a:pt x="90" y="0"/>
                      </a:moveTo>
                      <a:lnTo>
                        <a:pt x="90" y="111"/>
                      </a:lnTo>
                      <a:lnTo>
                        <a:pt x="45" y="111"/>
                      </a:lnTo>
                      <a:lnTo>
                        <a:pt x="45" y="0"/>
                      </a:lnTo>
                      <a:lnTo>
                        <a:pt x="90" y="0"/>
                      </a:lnTo>
                      <a:close/>
                      <a:moveTo>
                        <a:pt x="134" y="89"/>
                      </a:moveTo>
                      <a:lnTo>
                        <a:pt x="67" y="223"/>
                      </a:lnTo>
                      <a:lnTo>
                        <a:pt x="0" y="89"/>
                      </a:lnTo>
                      <a:lnTo>
                        <a:pt x="134" y="8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" cap="flat">
                  <a:solidFill>
                    <a:srgbClr val="000000"/>
                  </a:solidFill>
                  <a:prstDash val="solid"/>
                  <a:bevel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CA" sz="1800" b="0" i="0" u="none" strike="noStrike" kern="120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822" name="Freeform 13"/>
                <p:cNvSpPr>
                  <a:spLocks noEditPoints="1"/>
                </p:cNvSpPr>
                <p:nvPr/>
              </p:nvSpPr>
              <p:spPr bwMode="auto">
                <a:xfrm>
                  <a:off x="1284" y="1413"/>
                  <a:ext cx="134" cy="1609"/>
                </a:xfrm>
                <a:custGeom>
                  <a:avLst/>
                  <a:gdLst>
                    <a:gd name="T0" fmla="*/ 90 w 134"/>
                    <a:gd name="T1" fmla="*/ 0 h 1609"/>
                    <a:gd name="T2" fmla="*/ 90 w 134"/>
                    <a:gd name="T3" fmla="*/ 1498 h 1609"/>
                    <a:gd name="T4" fmla="*/ 45 w 134"/>
                    <a:gd name="T5" fmla="*/ 1498 h 1609"/>
                    <a:gd name="T6" fmla="*/ 45 w 134"/>
                    <a:gd name="T7" fmla="*/ 0 h 1609"/>
                    <a:gd name="T8" fmla="*/ 90 w 134"/>
                    <a:gd name="T9" fmla="*/ 0 h 1609"/>
                    <a:gd name="T10" fmla="*/ 134 w 134"/>
                    <a:gd name="T11" fmla="*/ 1475 h 1609"/>
                    <a:gd name="T12" fmla="*/ 67 w 134"/>
                    <a:gd name="T13" fmla="*/ 1609 h 1609"/>
                    <a:gd name="T14" fmla="*/ 0 w 134"/>
                    <a:gd name="T15" fmla="*/ 1475 h 1609"/>
                    <a:gd name="T16" fmla="*/ 134 w 134"/>
                    <a:gd name="T17" fmla="*/ 1475 h 160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134"/>
                    <a:gd name="T28" fmla="*/ 0 h 1609"/>
                    <a:gd name="T29" fmla="*/ 134 w 134"/>
                    <a:gd name="T30" fmla="*/ 1609 h 1609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134" h="1609">
                      <a:moveTo>
                        <a:pt x="90" y="0"/>
                      </a:moveTo>
                      <a:lnTo>
                        <a:pt x="90" y="1498"/>
                      </a:lnTo>
                      <a:lnTo>
                        <a:pt x="45" y="1498"/>
                      </a:lnTo>
                      <a:lnTo>
                        <a:pt x="45" y="0"/>
                      </a:lnTo>
                      <a:lnTo>
                        <a:pt x="90" y="0"/>
                      </a:lnTo>
                      <a:close/>
                      <a:moveTo>
                        <a:pt x="134" y="1475"/>
                      </a:moveTo>
                      <a:lnTo>
                        <a:pt x="67" y="1609"/>
                      </a:lnTo>
                      <a:lnTo>
                        <a:pt x="0" y="1475"/>
                      </a:lnTo>
                      <a:lnTo>
                        <a:pt x="134" y="14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" cap="flat">
                  <a:solidFill>
                    <a:srgbClr val="000000"/>
                  </a:solidFill>
                  <a:prstDash val="solid"/>
                  <a:bevel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CA" sz="1800" b="0" i="0" u="none" strike="noStrike" kern="120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823" name="Freeform 14"/>
                <p:cNvSpPr>
                  <a:spLocks noEditPoints="1"/>
                </p:cNvSpPr>
                <p:nvPr/>
              </p:nvSpPr>
              <p:spPr bwMode="auto">
                <a:xfrm>
                  <a:off x="1954" y="1413"/>
                  <a:ext cx="134" cy="1073"/>
                </a:xfrm>
                <a:custGeom>
                  <a:avLst/>
                  <a:gdLst>
                    <a:gd name="T0" fmla="*/ 90 w 134"/>
                    <a:gd name="T1" fmla="*/ 0 h 1073"/>
                    <a:gd name="T2" fmla="*/ 90 w 134"/>
                    <a:gd name="T3" fmla="*/ 961 h 1073"/>
                    <a:gd name="T4" fmla="*/ 45 w 134"/>
                    <a:gd name="T5" fmla="*/ 961 h 1073"/>
                    <a:gd name="T6" fmla="*/ 45 w 134"/>
                    <a:gd name="T7" fmla="*/ 0 h 1073"/>
                    <a:gd name="T8" fmla="*/ 90 w 134"/>
                    <a:gd name="T9" fmla="*/ 0 h 1073"/>
                    <a:gd name="T10" fmla="*/ 134 w 134"/>
                    <a:gd name="T11" fmla="*/ 939 h 1073"/>
                    <a:gd name="T12" fmla="*/ 67 w 134"/>
                    <a:gd name="T13" fmla="*/ 1073 h 1073"/>
                    <a:gd name="T14" fmla="*/ 0 w 134"/>
                    <a:gd name="T15" fmla="*/ 939 h 1073"/>
                    <a:gd name="T16" fmla="*/ 134 w 134"/>
                    <a:gd name="T17" fmla="*/ 939 h 1073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134"/>
                    <a:gd name="T28" fmla="*/ 0 h 1073"/>
                    <a:gd name="T29" fmla="*/ 134 w 134"/>
                    <a:gd name="T30" fmla="*/ 1073 h 1073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134" h="1073">
                      <a:moveTo>
                        <a:pt x="90" y="0"/>
                      </a:moveTo>
                      <a:lnTo>
                        <a:pt x="90" y="961"/>
                      </a:lnTo>
                      <a:lnTo>
                        <a:pt x="45" y="961"/>
                      </a:lnTo>
                      <a:lnTo>
                        <a:pt x="45" y="0"/>
                      </a:lnTo>
                      <a:lnTo>
                        <a:pt x="90" y="0"/>
                      </a:lnTo>
                      <a:close/>
                      <a:moveTo>
                        <a:pt x="134" y="939"/>
                      </a:moveTo>
                      <a:lnTo>
                        <a:pt x="67" y="1073"/>
                      </a:lnTo>
                      <a:lnTo>
                        <a:pt x="0" y="939"/>
                      </a:lnTo>
                      <a:lnTo>
                        <a:pt x="134" y="9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" cap="flat">
                  <a:solidFill>
                    <a:srgbClr val="000000"/>
                  </a:solidFill>
                  <a:prstDash val="solid"/>
                  <a:bevel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CA" sz="1800" b="0" i="0" u="none" strike="noStrike" kern="120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824" name="Freeform 15"/>
                <p:cNvSpPr>
                  <a:spLocks noEditPoints="1"/>
                </p:cNvSpPr>
                <p:nvPr/>
              </p:nvSpPr>
              <p:spPr bwMode="auto">
                <a:xfrm>
                  <a:off x="2669" y="1413"/>
                  <a:ext cx="134" cy="581"/>
                </a:xfrm>
                <a:custGeom>
                  <a:avLst/>
                  <a:gdLst>
                    <a:gd name="T0" fmla="*/ 90 w 134"/>
                    <a:gd name="T1" fmla="*/ 0 h 581"/>
                    <a:gd name="T2" fmla="*/ 90 w 134"/>
                    <a:gd name="T3" fmla="*/ 470 h 581"/>
                    <a:gd name="T4" fmla="*/ 45 w 134"/>
                    <a:gd name="T5" fmla="*/ 470 h 581"/>
                    <a:gd name="T6" fmla="*/ 45 w 134"/>
                    <a:gd name="T7" fmla="*/ 0 h 581"/>
                    <a:gd name="T8" fmla="*/ 90 w 134"/>
                    <a:gd name="T9" fmla="*/ 0 h 581"/>
                    <a:gd name="T10" fmla="*/ 134 w 134"/>
                    <a:gd name="T11" fmla="*/ 447 h 581"/>
                    <a:gd name="T12" fmla="*/ 67 w 134"/>
                    <a:gd name="T13" fmla="*/ 581 h 581"/>
                    <a:gd name="T14" fmla="*/ 0 w 134"/>
                    <a:gd name="T15" fmla="*/ 447 h 581"/>
                    <a:gd name="T16" fmla="*/ 134 w 134"/>
                    <a:gd name="T17" fmla="*/ 447 h 58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134"/>
                    <a:gd name="T28" fmla="*/ 0 h 581"/>
                    <a:gd name="T29" fmla="*/ 134 w 134"/>
                    <a:gd name="T30" fmla="*/ 581 h 581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134" h="581">
                      <a:moveTo>
                        <a:pt x="90" y="0"/>
                      </a:moveTo>
                      <a:lnTo>
                        <a:pt x="90" y="470"/>
                      </a:lnTo>
                      <a:lnTo>
                        <a:pt x="45" y="470"/>
                      </a:lnTo>
                      <a:lnTo>
                        <a:pt x="45" y="0"/>
                      </a:lnTo>
                      <a:lnTo>
                        <a:pt x="90" y="0"/>
                      </a:lnTo>
                      <a:close/>
                      <a:moveTo>
                        <a:pt x="134" y="447"/>
                      </a:moveTo>
                      <a:lnTo>
                        <a:pt x="67" y="581"/>
                      </a:lnTo>
                      <a:lnTo>
                        <a:pt x="0" y="447"/>
                      </a:lnTo>
                      <a:lnTo>
                        <a:pt x="134" y="44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" cap="flat">
                  <a:solidFill>
                    <a:srgbClr val="000000"/>
                  </a:solidFill>
                  <a:prstDash val="solid"/>
                  <a:bevel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CA" sz="1800" b="0" i="0" u="none" strike="noStrike" kern="120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825" name="Freeform 16"/>
                <p:cNvSpPr>
                  <a:spLocks noEditPoints="1"/>
                </p:cNvSpPr>
                <p:nvPr/>
              </p:nvSpPr>
              <p:spPr bwMode="auto">
                <a:xfrm>
                  <a:off x="3429" y="2307"/>
                  <a:ext cx="134" cy="715"/>
                </a:xfrm>
                <a:custGeom>
                  <a:avLst/>
                  <a:gdLst>
                    <a:gd name="T0" fmla="*/ 89 w 134"/>
                    <a:gd name="T1" fmla="*/ 0 h 715"/>
                    <a:gd name="T2" fmla="*/ 89 w 134"/>
                    <a:gd name="T3" fmla="*/ 604 h 715"/>
                    <a:gd name="T4" fmla="*/ 44 w 134"/>
                    <a:gd name="T5" fmla="*/ 604 h 715"/>
                    <a:gd name="T6" fmla="*/ 44 w 134"/>
                    <a:gd name="T7" fmla="*/ 0 h 715"/>
                    <a:gd name="T8" fmla="*/ 89 w 134"/>
                    <a:gd name="T9" fmla="*/ 0 h 715"/>
                    <a:gd name="T10" fmla="*/ 134 w 134"/>
                    <a:gd name="T11" fmla="*/ 581 h 715"/>
                    <a:gd name="T12" fmla="*/ 67 w 134"/>
                    <a:gd name="T13" fmla="*/ 715 h 715"/>
                    <a:gd name="T14" fmla="*/ 0 w 134"/>
                    <a:gd name="T15" fmla="*/ 581 h 715"/>
                    <a:gd name="T16" fmla="*/ 134 w 134"/>
                    <a:gd name="T17" fmla="*/ 581 h 71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134"/>
                    <a:gd name="T28" fmla="*/ 0 h 715"/>
                    <a:gd name="T29" fmla="*/ 134 w 134"/>
                    <a:gd name="T30" fmla="*/ 715 h 715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134" h="715">
                      <a:moveTo>
                        <a:pt x="89" y="0"/>
                      </a:moveTo>
                      <a:lnTo>
                        <a:pt x="89" y="604"/>
                      </a:lnTo>
                      <a:lnTo>
                        <a:pt x="44" y="604"/>
                      </a:lnTo>
                      <a:lnTo>
                        <a:pt x="44" y="0"/>
                      </a:lnTo>
                      <a:lnTo>
                        <a:pt x="89" y="0"/>
                      </a:lnTo>
                      <a:close/>
                      <a:moveTo>
                        <a:pt x="134" y="581"/>
                      </a:moveTo>
                      <a:lnTo>
                        <a:pt x="67" y="715"/>
                      </a:lnTo>
                      <a:lnTo>
                        <a:pt x="0" y="581"/>
                      </a:lnTo>
                      <a:lnTo>
                        <a:pt x="134" y="5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" cap="flat">
                  <a:solidFill>
                    <a:srgbClr val="000000"/>
                  </a:solidFill>
                  <a:prstDash val="solid"/>
                  <a:bevel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CA" sz="1800" b="0" i="0" u="none" strike="noStrike" kern="120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826" name="Freeform 17"/>
                <p:cNvSpPr>
                  <a:spLocks noEditPoints="1"/>
                </p:cNvSpPr>
                <p:nvPr/>
              </p:nvSpPr>
              <p:spPr bwMode="auto">
                <a:xfrm>
                  <a:off x="4903" y="2307"/>
                  <a:ext cx="134" cy="1207"/>
                </a:xfrm>
                <a:custGeom>
                  <a:avLst/>
                  <a:gdLst>
                    <a:gd name="T0" fmla="*/ 89 w 134"/>
                    <a:gd name="T1" fmla="*/ 0 h 1207"/>
                    <a:gd name="T2" fmla="*/ 89 w 134"/>
                    <a:gd name="T3" fmla="*/ 1095 h 1207"/>
                    <a:gd name="T4" fmla="*/ 45 w 134"/>
                    <a:gd name="T5" fmla="*/ 1095 h 1207"/>
                    <a:gd name="T6" fmla="*/ 45 w 134"/>
                    <a:gd name="T7" fmla="*/ 0 h 1207"/>
                    <a:gd name="T8" fmla="*/ 89 w 134"/>
                    <a:gd name="T9" fmla="*/ 0 h 1207"/>
                    <a:gd name="T10" fmla="*/ 134 w 134"/>
                    <a:gd name="T11" fmla="*/ 1073 h 1207"/>
                    <a:gd name="T12" fmla="*/ 67 w 134"/>
                    <a:gd name="T13" fmla="*/ 1207 h 1207"/>
                    <a:gd name="T14" fmla="*/ 0 w 134"/>
                    <a:gd name="T15" fmla="*/ 1073 h 1207"/>
                    <a:gd name="T16" fmla="*/ 134 w 134"/>
                    <a:gd name="T17" fmla="*/ 1073 h 120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134"/>
                    <a:gd name="T28" fmla="*/ 0 h 1207"/>
                    <a:gd name="T29" fmla="*/ 134 w 134"/>
                    <a:gd name="T30" fmla="*/ 1207 h 1207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134" h="1207">
                      <a:moveTo>
                        <a:pt x="89" y="0"/>
                      </a:moveTo>
                      <a:lnTo>
                        <a:pt x="89" y="1095"/>
                      </a:lnTo>
                      <a:lnTo>
                        <a:pt x="45" y="1095"/>
                      </a:lnTo>
                      <a:lnTo>
                        <a:pt x="45" y="0"/>
                      </a:lnTo>
                      <a:lnTo>
                        <a:pt x="89" y="0"/>
                      </a:lnTo>
                      <a:close/>
                      <a:moveTo>
                        <a:pt x="134" y="1073"/>
                      </a:moveTo>
                      <a:lnTo>
                        <a:pt x="67" y="1207"/>
                      </a:lnTo>
                      <a:lnTo>
                        <a:pt x="0" y="1073"/>
                      </a:lnTo>
                      <a:lnTo>
                        <a:pt x="134" y="107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" cap="flat">
                  <a:solidFill>
                    <a:srgbClr val="000000"/>
                  </a:solidFill>
                  <a:prstDash val="solid"/>
                  <a:bevel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CA" sz="1800" b="0" i="0" u="none" strike="noStrike" kern="120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827" name="Freeform 18"/>
                <p:cNvSpPr>
                  <a:spLocks noEditPoints="1"/>
                </p:cNvSpPr>
                <p:nvPr/>
              </p:nvSpPr>
              <p:spPr bwMode="auto">
                <a:xfrm>
                  <a:off x="2669" y="2307"/>
                  <a:ext cx="134" cy="715"/>
                </a:xfrm>
                <a:custGeom>
                  <a:avLst/>
                  <a:gdLst>
                    <a:gd name="T0" fmla="*/ 90 w 134"/>
                    <a:gd name="T1" fmla="*/ 0 h 715"/>
                    <a:gd name="T2" fmla="*/ 90 w 134"/>
                    <a:gd name="T3" fmla="*/ 604 h 715"/>
                    <a:gd name="T4" fmla="*/ 45 w 134"/>
                    <a:gd name="T5" fmla="*/ 604 h 715"/>
                    <a:gd name="T6" fmla="*/ 45 w 134"/>
                    <a:gd name="T7" fmla="*/ 0 h 715"/>
                    <a:gd name="T8" fmla="*/ 90 w 134"/>
                    <a:gd name="T9" fmla="*/ 0 h 715"/>
                    <a:gd name="T10" fmla="*/ 134 w 134"/>
                    <a:gd name="T11" fmla="*/ 581 h 715"/>
                    <a:gd name="T12" fmla="*/ 67 w 134"/>
                    <a:gd name="T13" fmla="*/ 715 h 715"/>
                    <a:gd name="T14" fmla="*/ 0 w 134"/>
                    <a:gd name="T15" fmla="*/ 581 h 715"/>
                    <a:gd name="T16" fmla="*/ 134 w 134"/>
                    <a:gd name="T17" fmla="*/ 581 h 71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134"/>
                    <a:gd name="T28" fmla="*/ 0 h 715"/>
                    <a:gd name="T29" fmla="*/ 134 w 134"/>
                    <a:gd name="T30" fmla="*/ 715 h 715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134" h="715">
                      <a:moveTo>
                        <a:pt x="90" y="0"/>
                      </a:moveTo>
                      <a:lnTo>
                        <a:pt x="90" y="604"/>
                      </a:lnTo>
                      <a:lnTo>
                        <a:pt x="45" y="604"/>
                      </a:lnTo>
                      <a:lnTo>
                        <a:pt x="45" y="0"/>
                      </a:lnTo>
                      <a:lnTo>
                        <a:pt x="90" y="0"/>
                      </a:lnTo>
                      <a:close/>
                      <a:moveTo>
                        <a:pt x="134" y="581"/>
                      </a:moveTo>
                      <a:lnTo>
                        <a:pt x="67" y="715"/>
                      </a:lnTo>
                      <a:lnTo>
                        <a:pt x="0" y="581"/>
                      </a:lnTo>
                      <a:lnTo>
                        <a:pt x="134" y="5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" cap="flat">
                  <a:solidFill>
                    <a:srgbClr val="000000"/>
                  </a:solidFill>
                  <a:prstDash val="solid"/>
                  <a:bevel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CA" sz="1800" b="0" i="0" u="none" strike="noStrike" kern="120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828" name="Freeform 19"/>
                <p:cNvSpPr>
                  <a:spLocks noEditPoints="1"/>
                </p:cNvSpPr>
                <p:nvPr/>
              </p:nvSpPr>
              <p:spPr bwMode="auto">
                <a:xfrm>
                  <a:off x="3429" y="1413"/>
                  <a:ext cx="134" cy="581"/>
                </a:xfrm>
                <a:custGeom>
                  <a:avLst/>
                  <a:gdLst>
                    <a:gd name="T0" fmla="*/ 89 w 134"/>
                    <a:gd name="T1" fmla="*/ 0 h 581"/>
                    <a:gd name="T2" fmla="*/ 89 w 134"/>
                    <a:gd name="T3" fmla="*/ 470 h 581"/>
                    <a:gd name="T4" fmla="*/ 44 w 134"/>
                    <a:gd name="T5" fmla="*/ 470 h 581"/>
                    <a:gd name="T6" fmla="*/ 44 w 134"/>
                    <a:gd name="T7" fmla="*/ 0 h 581"/>
                    <a:gd name="T8" fmla="*/ 89 w 134"/>
                    <a:gd name="T9" fmla="*/ 0 h 581"/>
                    <a:gd name="T10" fmla="*/ 134 w 134"/>
                    <a:gd name="T11" fmla="*/ 447 h 581"/>
                    <a:gd name="T12" fmla="*/ 67 w 134"/>
                    <a:gd name="T13" fmla="*/ 581 h 581"/>
                    <a:gd name="T14" fmla="*/ 0 w 134"/>
                    <a:gd name="T15" fmla="*/ 447 h 581"/>
                    <a:gd name="T16" fmla="*/ 134 w 134"/>
                    <a:gd name="T17" fmla="*/ 447 h 58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134"/>
                    <a:gd name="T28" fmla="*/ 0 h 581"/>
                    <a:gd name="T29" fmla="*/ 134 w 134"/>
                    <a:gd name="T30" fmla="*/ 581 h 581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134" h="581">
                      <a:moveTo>
                        <a:pt x="89" y="0"/>
                      </a:moveTo>
                      <a:lnTo>
                        <a:pt x="89" y="470"/>
                      </a:lnTo>
                      <a:lnTo>
                        <a:pt x="44" y="470"/>
                      </a:lnTo>
                      <a:lnTo>
                        <a:pt x="44" y="0"/>
                      </a:lnTo>
                      <a:lnTo>
                        <a:pt x="89" y="0"/>
                      </a:lnTo>
                      <a:close/>
                      <a:moveTo>
                        <a:pt x="134" y="447"/>
                      </a:moveTo>
                      <a:lnTo>
                        <a:pt x="67" y="581"/>
                      </a:lnTo>
                      <a:lnTo>
                        <a:pt x="0" y="447"/>
                      </a:lnTo>
                      <a:lnTo>
                        <a:pt x="134" y="44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" cap="flat">
                  <a:solidFill>
                    <a:srgbClr val="000000"/>
                  </a:solidFill>
                  <a:prstDash val="solid"/>
                  <a:bevel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CA" sz="1800" b="0" i="0" u="none" strike="noStrike" kern="120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829" name="Freeform 20"/>
                <p:cNvSpPr>
                  <a:spLocks noEditPoints="1"/>
                </p:cNvSpPr>
                <p:nvPr/>
              </p:nvSpPr>
              <p:spPr bwMode="auto">
                <a:xfrm>
                  <a:off x="4188" y="1413"/>
                  <a:ext cx="134" cy="581"/>
                </a:xfrm>
                <a:custGeom>
                  <a:avLst/>
                  <a:gdLst>
                    <a:gd name="T0" fmla="*/ 90 w 134"/>
                    <a:gd name="T1" fmla="*/ 0 h 581"/>
                    <a:gd name="T2" fmla="*/ 90 w 134"/>
                    <a:gd name="T3" fmla="*/ 470 h 581"/>
                    <a:gd name="T4" fmla="*/ 45 w 134"/>
                    <a:gd name="T5" fmla="*/ 470 h 581"/>
                    <a:gd name="T6" fmla="*/ 45 w 134"/>
                    <a:gd name="T7" fmla="*/ 0 h 581"/>
                    <a:gd name="T8" fmla="*/ 90 w 134"/>
                    <a:gd name="T9" fmla="*/ 0 h 581"/>
                    <a:gd name="T10" fmla="*/ 134 w 134"/>
                    <a:gd name="T11" fmla="*/ 447 h 581"/>
                    <a:gd name="T12" fmla="*/ 67 w 134"/>
                    <a:gd name="T13" fmla="*/ 581 h 581"/>
                    <a:gd name="T14" fmla="*/ 0 w 134"/>
                    <a:gd name="T15" fmla="*/ 447 h 581"/>
                    <a:gd name="T16" fmla="*/ 134 w 134"/>
                    <a:gd name="T17" fmla="*/ 447 h 58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134"/>
                    <a:gd name="T28" fmla="*/ 0 h 581"/>
                    <a:gd name="T29" fmla="*/ 134 w 134"/>
                    <a:gd name="T30" fmla="*/ 581 h 581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134" h="581">
                      <a:moveTo>
                        <a:pt x="90" y="0"/>
                      </a:moveTo>
                      <a:lnTo>
                        <a:pt x="90" y="470"/>
                      </a:lnTo>
                      <a:lnTo>
                        <a:pt x="45" y="470"/>
                      </a:lnTo>
                      <a:lnTo>
                        <a:pt x="45" y="0"/>
                      </a:lnTo>
                      <a:lnTo>
                        <a:pt x="90" y="0"/>
                      </a:lnTo>
                      <a:close/>
                      <a:moveTo>
                        <a:pt x="134" y="447"/>
                      </a:moveTo>
                      <a:lnTo>
                        <a:pt x="67" y="581"/>
                      </a:lnTo>
                      <a:lnTo>
                        <a:pt x="0" y="447"/>
                      </a:lnTo>
                      <a:lnTo>
                        <a:pt x="134" y="44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" cap="flat">
                  <a:solidFill>
                    <a:srgbClr val="000000"/>
                  </a:solidFill>
                  <a:prstDash val="solid"/>
                  <a:bevel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CA" sz="1800" b="0" i="0" u="none" strike="noStrike" kern="120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830" name="Freeform 21"/>
                <p:cNvSpPr>
                  <a:spLocks noEditPoints="1"/>
                </p:cNvSpPr>
                <p:nvPr/>
              </p:nvSpPr>
              <p:spPr bwMode="auto">
                <a:xfrm>
                  <a:off x="4903" y="1413"/>
                  <a:ext cx="134" cy="581"/>
                </a:xfrm>
                <a:custGeom>
                  <a:avLst/>
                  <a:gdLst>
                    <a:gd name="T0" fmla="*/ 89 w 134"/>
                    <a:gd name="T1" fmla="*/ 0 h 581"/>
                    <a:gd name="T2" fmla="*/ 89 w 134"/>
                    <a:gd name="T3" fmla="*/ 470 h 581"/>
                    <a:gd name="T4" fmla="*/ 45 w 134"/>
                    <a:gd name="T5" fmla="*/ 470 h 581"/>
                    <a:gd name="T6" fmla="*/ 45 w 134"/>
                    <a:gd name="T7" fmla="*/ 0 h 581"/>
                    <a:gd name="T8" fmla="*/ 89 w 134"/>
                    <a:gd name="T9" fmla="*/ 0 h 581"/>
                    <a:gd name="T10" fmla="*/ 134 w 134"/>
                    <a:gd name="T11" fmla="*/ 447 h 581"/>
                    <a:gd name="T12" fmla="*/ 67 w 134"/>
                    <a:gd name="T13" fmla="*/ 581 h 581"/>
                    <a:gd name="T14" fmla="*/ 0 w 134"/>
                    <a:gd name="T15" fmla="*/ 447 h 581"/>
                    <a:gd name="T16" fmla="*/ 134 w 134"/>
                    <a:gd name="T17" fmla="*/ 447 h 58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134"/>
                    <a:gd name="T28" fmla="*/ 0 h 581"/>
                    <a:gd name="T29" fmla="*/ 134 w 134"/>
                    <a:gd name="T30" fmla="*/ 581 h 581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134" h="581">
                      <a:moveTo>
                        <a:pt x="89" y="0"/>
                      </a:moveTo>
                      <a:lnTo>
                        <a:pt x="89" y="470"/>
                      </a:lnTo>
                      <a:lnTo>
                        <a:pt x="45" y="470"/>
                      </a:lnTo>
                      <a:lnTo>
                        <a:pt x="45" y="0"/>
                      </a:lnTo>
                      <a:lnTo>
                        <a:pt x="89" y="0"/>
                      </a:lnTo>
                      <a:close/>
                      <a:moveTo>
                        <a:pt x="134" y="447"/>
                      </a:moveTo>
                      <a:lnTo>
                        <a:pt x="67" y="581"/>
                      </a:lnTo>
                      <a:lnTo>
                        <a:pt x="0" y="447"/>
                      </a:lnTo>
                      <a:lnTo>
                        <a:pt x="134" y="44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" cap="flat">
                  <a:solidFill>
                    <a:srgbClr val="000000"/>
                  </a:solidFill>
                  <a:prstDash val="solid"/>
                  <a:bevel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CA" sz="1800" b="0" i="0" u="none" strike="noStrike" kern="120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grpSp>
              <p:nvGrpSpPr>
                <p:cNvPr id="26831" name="Group 24"/>
                <p:cNvGrpSpPr>
                  <a:grpSpLocks/>
                </p:cNvGrpSpPr>
                <p:nvPr/>
              </p:nvGrpSpPr>
              <p:grpSpPr bwMode="auto">
                <a:xfrm>
                  <a:off x="2379" y="1994"/>
                  <a:ext cx="715" cy="313"/>
                  <a:chOff x="2379" y="1994"/>
                  <a:chExt cx="715" cy="313"/>
                </a:xfrm>
              </p:grpSpPr>
              <p:sp>
                <p:nvSpPr>
                  <p:cNvPr id="26911" name="Rectangle 22"/>
                  <p:cNvSpPr>
                    <a:spLocks noChangeArrowheads="1"/>
                  </p:cNvSpPr>
                  <p:nvPr/>
                </p:nvSpPr>
                <p:spPr bwMode="auto">
                  <a:xfrm>
                    <a:off x="2379" y="1994"/>
                    <a:ext cx="715" cy="313"/>
                  </a:xfrm>
                  <a:prstGeom prst="rect">
                    <a:avLst/>
                  </a:prstGeom>
                  <a:solidFill>
                    <a:srgbClr val="BBE0E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altLang="en-US" sz="1800" b="0" i="0" u="none" strike="noStrike" kern="1200" cap="none" spc="0" normalizeH="0" baseline="0" noProof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6912" name="Rectangle 23"/>
                  <p:cNvSpPr>
                    <a:spLocks noChangeArrowheads="1"/>
                  </p:cNvSpPr>
                  <p:nvPr/>
                </p:nvSpPr>
                <p:spPr bwMode="auto">
                  <a:xfrm>
                    <a:off x="2379" y="1994"/>
                    <a:ext cx="715" cy="313"/>
                  </a:xfrm>
                  <a:prstGeom prst="rect">
                    <a:avLst/>
                  </a:prstGeom>
                  <a:noFill/>
                  <a:ln w="5" cap="rnd">
                    <a:solidFill>
                      <a:srgbClr val="00000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altLang="en-US" sz="1800" b="0" i="0" u="none" strike="noStrike" kern="1200" cap="none" spc="0" normalizeH="0" baseline="0" noProof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26832" name="Rectangle 25"/>
                <p:cNvSpPr>
                  <a:spLocks noChangeArrowheads="1"/>
                </p:cNvSpPr>
                <p:nvPr/>
              </p:nvSpPr>
              <p:spPr bwMode="auto">
                <a:xfrm>
                  <a:off x="2616" y="2049"/>
                  <a:ext cx="300" cy="1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en-US" sz="1100" b="1" i="0" u="none" strike="noStrike" kern="1200" cap="none" spc="0" normalizeH="0" baseline="0" noProof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rPr>
                    <a:t>Total </a:t>
                  </a:r>
                  <a:endParaRPr kumimoji="0" lang="en-US" altLang="en-US" sz="1800" b="0" i="0" u="none" strike="noStrike" kern="120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833" name="Rectangle 26"/>
                <p:cNvSpPr>
                  <a:spLocks noChangeArrowheads="1"/>
                </p:cNvSpPr>
                <p:nvPr/>
              </p:nvSpPr>
              <p:spPr bwMode="auto">
                <a:xfrm>
                  <a:off x="2514" y="2156"/>
                  <a:ext cx="521" cy="1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en-US" sz="1100" b="1" i="0" u="none" strike="noStrike" kern="1200" cap="none" spc="0" normalizeH="0" baseline="0" noProof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rPr>
                    <a:t>hydrolysis</a:t>
                  </a:r>
                  <a:endParaRPr kumimoji="0" lang="en-US" altLang="en-US" sz="1800" b="0" i="0" u="none" strike="noStrike" kern="120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grpSp>
              <p:nvGrpSpPr>
                <p:cNvPr id="26834" name="Group 29"/>
                <p:cNvGrpSpPr>
                  <a:grpSpLocks/>
                </p:cNvGrpSpPr>
                <p:nvPr/>
              </p:nvGrpSpPr>
              <p:grpSpPr bwMode="auto">
                <a:xfrm>
                  <a:off x="4657" y="1994"/>
                  <a:ext cx="715" cy="313"/>
                  <a:chOff x="4657" y="1994"/>
                  <a:chExt cx="715" cy="313"/>
                </a:xfrm>
              </p:grpSpPr>
              <p:sp>
                <p:nvSpPr>
                  <p:cNvPr id="26909" name="Rectangle 27"/>
                  <p:cNvSpPr>
                    <a:spLocks noChangeArrowheads="1"/>
                  </p:cNvSpPr>
                  <p:nvPr/>
                </p:nvSpPr>
                <p:spPr bwMode="auto">
                  <a:xfrm>
                    <a:off x="4657" y="1994"/>
                    <a:ext cx="715" cy="313"/>
                  </a:xfrm>
                  <a:prstGeom prst="rect">
                    <a:avLst/>
                  </a:prstGeom>
                  <a:solidFill>
                    <a:srgbClr val="BBE0E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altLang="en-US" sz="1800" b="0" i="0" u="none" strike="noStrike" kern="1200" cap="none" spc="0" normalizeH="0" baseline="0" noProof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6910" name="Rectangle 28"/>
                  <p:cNvSpPr>
                    <a:spLocks noChangeArrowheads="1"/>
                  </p:cNvSpPr>
                  <p:nvPr/>
                </p:nvSpPr>
                <p:spPr bwMode="auto">
                  <a:xfrm>
                    <a:off x="4657" y="1994"/>
                    <a:ext cx="715" cy="313"/>
                  </a:xfrm>
                  <a:prstGeom prst="rect">
                    <a:avLst/>
                  </a:prstGeom>
                  <a:noFill/>
                  <a:ln w="5" cap="rnd">
                    <a:solidFill>
                      <a:srgbClr val="00000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altLang="en-US" sz="1800" b="0" i="0" u="none" strike="noStrike" kern="1200" cap="none" spc="0" normalizeH="0" baseline="0" noProof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26835" name="Rectangle 30"/>
                <p:cNvSpPr>
                  <a:spLocks noChangeArrowheads="1"/>
                </p:cNvSpPr>
                <p:nvPr/>
              </p:nvSpPr>
              <p:spPr bwMode="auto">
                <a:xfrm>
                  <a:off x="4728" y="2101"/>
                  <a:ext cx="663" cy="1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en-US" sz="1100" b="1" i="0" u="none" strike="noStrike" kern="1200" cap="none" spc="0" normalizeH="0" baseline="0" noProof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rPr>
                    <a:t>Bacterial SSF</a:t>
                  </a:r>
                  <a:endParaRPr kumimoji="0" lang="en-US" altLang="en-US" sz="1800" b="0" i="0" u="none" strike="noStrike" kern="120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grpSp>
              <p:nvGrpSpPr>
                <p:cNvPr id="26836" name="Group 33"/>
                <p:cNvGrpSpPr>
                  <a:grpSpLocks/>
                </p:cNvGrpSpPr>
                <p:nvPr/>
              </p:nvGrpSpPr>
              <p:grpSpPr bwMode="auto">
                <a:xfrm>
                  <a:off x="3898" y="1994"/>
                  <a:ext cx="715" cy="313"/>
                  <a:chOff x="3898" y="1994"/>
                  <a:chExt cx="715" cy="313"/>
                </a:xfrm>
              </p:grpSpPr>
              <p:sp>
                <p:nvSpPr>
                  <p:cNvPr id="26907" name="Rectangle 31"/>
                  <p:cNvSpPr>
                    <a:spLocks noChangeArrowheads="1"/>
                  </p:cNvSpPr>
                  <p:nvPr/>
                </p:nvSpPr>
                <p:spPr bwMode="auto">
                  <a:xfrm>
                    <a:off x="3898" y="1994"/>
                    <a:ext cx="715" cy="313"/>
                  </a:xfrm>
                  <a:prstGeom prst="rect">
                    <a:avLst/>
                  </a:prstGeom>
                  <a:solidFill>
                    <a:srgbClr val="BBE0E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altLang="en-US" sz="1800" b="0" i="0" u="none" strike="noStrike" kern="1200" cap="none" spc="0" normalizeH="0" baseline="0" noProof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6908" name="Rectangle 32"/>
                  <p:cNvSpPr>
                    <a:spLocks noChangeArrowheads="1"/>
                  </p:cNvSpPr>
                  <p:nvPr/>
                </p:nvSpPr>
                <p:spPr bwMode="auto">
                  <a:xfrm>
                    <a:off x="3898" y="1994"/>
                    <a:ext cx="715" cy="313"/>
                  </a:xfrm>
                  <a:prstGeom prst="rect">
                    <a:avLst/>
                  </a:prstGeom>
                  <a:noFill/>
                  <a:ln w="5" cap="rnd">
                    <a:solidFill>
                      <a:srgbClr val="00000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altLang="en-US" sz="1800" b="0" i="0" u="none" strike="noStrike" kern="1200" cap="none" spc="0" normalizeH="0" baseline="0" noProof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26837" name="Group 36"/>
                <p:cNvGrpSpPr>
                  <a:grpSpLocks/>
                </p:cNvGrpSpPr>
                <p:nvPr/>
              </p:nvGrpSpPr>
              <p:grpSpPr bwMode="auto">
                <a:xfrm>
                  <a:off x="3138" y="1994"/>
                  <a:ext cx="715" cy="313"/>
                  <a:chOff x="3138" y="1994"/>
                  <a:chExt cx="715" cy="313"/>
                </a:xfrm>
              </p:grpSpPr>
              <p:sp>
                <p:nvSpPr>
                  <p:cNvPr id="26905" name="Rectangle 34"/>
                  <p:cNvSpPr>
                    <a:spLocks noChangeArrowheads="1"/>
                  </p:cNvSpPr>
                  <p:nvPr/>
                </p:nvSpPr>
                <p:spPr bwMode="auto">
                  <a:xfrm>
                    <a:off x="3138" y="1994"/>
                    <a:ext cx="715" cy="313"/>
                  </a:xfrm>
                  <a:prstGeom prst="rect">
                    <a:avLst/>
                  </a:prstGeom>
                  <a:solidFill>
                    <a:srgbClr val="99CC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altLang="en-US" sz="1800" b="0" i="0" u="none" strike="noStrike" kern="1200" cap="none" spc="0" normalizeH="0" baseline="0" noProof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6906" name="Rectangle 35"/>
                  <p:cNvSpPr>
                    <a:spLocks noChangeArrowheads="1"/>
                  </p:cNvSpPr>
                  <p:nvPr/>
                </p:nvSpPr>
                <p:spPr bwMode="auto">
                  <a:xfrm>
                    <a:off x="3138" y="1994"/>
                    <a:ext cx="715" cy="313"/>
                  </a:xfrm>
                  <a:prstGeom prst="rect">
                    <a:avLst/>
                  </a:prstGeom>
                  <a:noFill/>
                  <a:ln w="5" cap="rnd">
                    <a:solidFill>
                      <a:srgbClr val="00000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altLang="en-US" sz="1800" b="0" i="0" u="none" strike="noStrike" kern="1200" cap="none" spc="0" normalizeH="0" baseline="0" noProof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26838" name="Rectangle 37"/>
                <p:cNvSpPr>
                  <a:spLocks noChangeArrowheads="1"/>
                </p:cNvSpPr>
                <p:nvPr/>
              </p:nvSpPr>
              <p:spPr bwMode="auto">
                <a:xfrm>
                  <a:off x="3230" y="2101"/>
                  <a:ext cx="617" cy="1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en-US" sz="1100" b="1" i="0" u="none" strike="noStrike" kern="1200" cap="none" spc="0" normalizeH="0" baseline="0" noProof="0" smtClean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rPr>
                    <a:t>Liquefaction</a:t>
                  </a:r>
                  <a:endParaRPr kumimoji="0" lang="en-US" altLang="en-US" sz="1800" b="0" i="0" u="none" strike="noStrike" kern="120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grpSp>
              <p:nvGrpSpPr>
                <p:cNvPr id="26839" name="Group 40"/>
                <p:cNvGrpSpPr>
                  <a:grpSpLocks/>
                </p:cNvGrpSpPr>
                <p:nvPr/>
              </p:nvGrpSpPr>
              <p:grpSpPr bwMode="auto">
                <a:xfrm>
                  <a:off x="3898" y="2486"/>
                  <a:ext cx="715" cy="313"/>
                  <a:chOff x="3898" y="2486"/>
                  <a:chExt cx="715" cy="313"/>
                </a:xfrm>
              </p:grpSpPr>
              <p:sp>
                <p:nvSpPr>
                  <p:cNvPr id="26903" name="Rectangle 38"/>
                  <p:cNvSpPr>
                    <a:spLocks noChangeArrowheads="1"/>
                  </p:cNvSpPr>
                  <p:nvPr/>
                </p:nvSpPr>
                <p:spPr bwMode="auto">
                  <a:xfrm>
                    <a:off x="3898" y="2486"/>
                    <a:ext cx="715" cy="313"/>
                  </a:xfrm>
                  <a:prstGeom prst="rect">
                    <a:avLst/>
                  </a:prstGeom>
                  <a:solidFill>
                    <a:srgbClr val="BBE0E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altLang="en-US" sz="1800" b="0" i="0" u="none" strike="noStrike" kern="1200" cap="none" spc="0" normalizeH="0" baseline="0" noProof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6904" name="Rectangle 39"/>
                  <p:cNvSpPr>
                    <a:spLocks noChangeArrowheads="1"/>
                  </p:cNvSpPr>
                  <p:nvPr/>
                </p:nvSpPr>
                <p:spPr bwMode="auto">
                  <a:xfrm>
                    <a:off x="3898" y="2486"/>
                    <a:ext cx="715" cy="313"/>
                  </a:xfrm>
                  <a:prstGeom prst="rect">
                    <a:avLst/>
                  </a:prstGeom>
                  <a:noFill/>
                  <a:ln w="5" cap="rnd">
                    <a:solidFill>
                      <a:srgbClr val="00000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altLang="en-US" sz="1800" b="0" i="0" u="none" strike="noStrike" kern="1200" cap="none" spc="0" normalizeH="0" baseline="0" noProof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26840" name="Rectangle 41"/>
                <p:cNvSpPr>
                  <a:spLocks noChangeArrowheads="1"/>
                </p:cNvSpPr>
                <p:nvPr/>
              </p:nvSpPr>
              <p:spPr bwMode="auto">
                <a:xfrm>
                  <a:off x="3911" y="2593"/>
                  <a:ext cx="786" cy="1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en-US" sz="1100" b="1" i="0" u="none" strike="noStrike" kern="1200" cap="none" spc="0" normalizeH="0" baseline="0" noProof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rPr>
                    <a:t>Saccharification</a:t>
                  </a:r>
                  <a:endParaRPr kumimoji="0" lang="en-US" altLang="en-US" sz="1800" b="0" i="0" u="none" strike="noStrike" kern="120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grpSp>
              <p:nvGrpSpPr>
                <p:cNvPr id="26841" name="Group 44"/>
                <p:cNvGrpSpPr>
                  <a:grpSpLocks/>
                </p:cNvGrpSpPr>
                <p:nvPr/>
              </p:nvGrpSpPr>
              <p:grpSpPr bwMode="auto">
                <a:xfrm>
                  <a:off x="3943" y="3022"/>
                  <a:ext cx="714" cy="313"/>
                  <a:chOff x="3943" y="3022"/>
                  <a:chExt cx="714" cy="313"/>
                </a:xfrm>
              </p:grpSpPr>
              <p:sp>
                <p:nvSpPr>
                  <p:cNvPr id="26901" name="Rectangle 42"/>
                  <p:cNvSpPr>
                    <a:spLocks noChangeArrowheads="1"/>
                  </p:cNvSpPr>
                  <p:nvPr/>
                </p:nvSpPr>
                <p:spPr bwMode="auto">
                  <a:xfrm>
                    <a:off x="3943" y="3022"/>
                    <a:ext cx="714" cy="313"/>
                  </a:xfrm>
                  <a:prstGeom prst="rect">
                    <a:avLst/>
                  </a:prstGeom>
                  <a:solidFill>
                    <a:srgbClr val="BBE0E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altLang="en-US" sz="1800" b="0" i="0" u="none" strike="noStrike" kern="1200" cap="none" spc="0" normalizeH="0" baseline="0" noProof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6902" name="Rectangle 43"/>
                  <p:cNvSpPr>
                    <a:spLocks noChangeArrowheads="1"/>
                  </p:cNvSpPr>
                  <p:nvPr/>
                </p:nvSpPr>
                <p:spPr bwMode="auto">
                  <a:xfrm>
                    <a:off x="3943" y="3022"/>
                    <a:ext cx="714" cy="313"/>
                  </a:xfrm>
                  <a:prstGeom prst="rect">
                    <a:avLst/>
                  </a:prstGeom>
                  <a:noFill/>
                  <a:ln w="5" cap="rnd">
                    <a:solidFill>
                      <a:srgbClr val="00000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altLang="en-US" sz="1800" b="0" i="0" u="none" strike="noStrike" kern="1200" cap="none" spc="0" normalizeH="0" baseline="0" noProof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26842" name="Group 47"/>
                <p:cNvGrpSpPr>
                  <a:grpSpLocks/>
                </p:cNvGrpSpPr>
                <p:nvPr/>
              </p:nvGrpSpPr>
              <p:grpSpPr bwMode="auto">
                <a:xfrm>
                  <a:off x="1083" y="3514"/>
                  <a:ext cx="4244" cy="268"/>
                  <a:chOff x="1083" y="3514"/>
                  <a:chExt cx="4244" cy="268"/>
                </a:xfrm>
              </p:grpSpPr>
              <p:sp>
                <p:nvSpPr>
                  <p:cNvPr id="26899" name="Rectangle 45"/>
                  <p:cNvSpPr>
                    <a:spLocks noChangeArrowheads="1"/>
                  </p:cNvSpPr>
                  <p:nvPr/>
                </p:nvSpPr>
                <p:spPr bwMode="auto">
                  <a:xfrm>
                    <a:off x="1083" y="3514"/>
                    <a:ext cx="4244" cy="268"/>
                  </a:xfrm>
                  <a:prstGeom prst="rect">
                    <a:avLst/>
                  </a:prstGeom>
                  <a:solidFill>
                    <a:srgbClr val="BBE0E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altLang="en-US" sz="1800" b="0" i="0" u="none" strike="noStrike" kern="1200" cap="none" spc="0" normalizeH="0" baseline="0" noProof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6900" name="Rectangle 46"/>
                  <p:cNvSpPr>
                    <a:spLocks noChangeArrowheads="1"/>
                  </p:cNvSpPr>
                  <p:nvPr/>
                </p:nvSpPr>
                <p:spPr bwMode="auto">
                  <a:xfrm>
                    <a:off x="1083" y="3514"/>
                    <a:ext cx="4244" cy="268"/>
                  </a:xfrm>
                  <a:prstGeom prst="rect">
                    <a:avLst/>
                  </a:prstGeom>
                  <a:noFill/>
                  <a:ln w="5" cap="rnd">
                    <a:solidFill>
                      <a:srgbClr val="00000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altLang="en-US" sz="1800" b="0" i="0" u="none" strike="noStrike" kern="1200" cap="none" spc="0" normalizeH="0" baseline="0" noProof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26843" name="Rectangle 48"/>
                <p:cNvSpPr>
                  <a:spLocks noChangeArrowheads="1"/>
                </p:cNvSpPr>
                <p:nvPr/>
              </p:nvSpPr>
              <p:spPr bwMode="auto">
                <a:xfrm>
                  <a:off x="1408" y="3579"/>
                  <a:ext cx="4101" cy="18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en-US" sz="1700" b="0" i="0" u="none" strike="noStrike" kern="1200" cap="none" spc="0" normalizeH="0" baseline="0" noProof="0" smtClean="0">
                      <a:ln>
                        <a:noFill/>
                      </a:ln>
                      <a:solidFill>
                        <a:srgbClr val="333399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rPr>
                    <a:t>DOWN STREAM PROCESSING, ETHANOL DISTILLATIO</a:t>
                  </a:r>
                  <a:endParaRPr kumimoji="0" lang="en-US" altLang="en-US" sz="1800" b="0" i="0" u="none" strike="noStrike" kern="120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grpSp>
              <p:nvGrpSpPr>
                <p:cNvPr id="26844" name="Group 51"/>
                <p:cNvGrpSpPr>
                  <a:grpSpLocks/>
                </p:cNvGrpSpPr>
                <p:nvPr/>
              </p:nvGrpSpPr>
              <p:grpSpPr bwMode="auto">
                <a:xfrm>
                  <a:off x="1664" y="2486"/>
                  <a:ext cx="715" cy="313"/>
                  <a:chOff x="1664" y="2486"/>
                  <a:chExt cx="715" cy="313"/>
                </a:xfrm>
              </p:grpSpPr>
              <p:sp>
                <p:nvSpPr>
                  <p:cNvPr id="26897" name="Rectangle 49"/>
                  <p:cNvSpPr>
                    <a:spLocks noChangeArrowheads="1"/>
                  </p:cNvSpPr>
                  <p:nvPr/>
                </p:nvSpPr>
                <p:spPr bwMode="auto">
                  <a:xfrm>
                    <a:off x="1664" y="2486"/>
                    <a:ext cx="715" cy="313"/>
                  </a:xfrm>
                  <a:prstGeom prst="rect">
                    <a:avLst/>
                  </a:prstGeom>
                  <a:solidFill>
                    <a:srgbClr val="BBE0E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altLang="en-US" sz="1800" b="0" i="0" u="none" strike="noStrike" kern="1200" cap="none" spc="0" normalizeH="0" baseline="0" noProof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6898" name="Rectangle 50"/>
                  <p:cNvSpPr>
                    <a:spLocks noChangeArrowheads="1"/>
                  </p:cNvSpPr>
                  <p:nvPr/>
                </p:nvSpPr>
                <p:spPr bwMode="auto">
                  <a:xfrm>
                    <a:off x="1664" y="2486"/>
                    <a:ext cx="715" cy="313"/>
                  </a:xfrm>
                  <a:prstGeom prst="rect">
                    <a:avLst/>
                  </a:prstGeom>
                  <a:noFill/>
                  <a:ln w="5" cap="rnd">
                    <a:solidFill>
                      <a:srgbClr val="00000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altLang="en-US" sz="1800" b="0" i="0" u="none" strike="noStrike" kern="1200" cap="none" spc="0" normalizeH="0" baseline="0" noProof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26845" name="Group 54"/>
                <p:cNvGrpSpPr>
                  <a:grpSpLocks/>
                </p:cNvGrpSpPr>
                <p:nvPr/>
              </p:nvGrpSpPr>
              <p:grpSpPr bwMode="auto">
                <a:xfrm>
                  <a:off x="1664" y="3022"/>
                  <a:ext cx="715" cy="313"/>
                  <a:chOff x="1664" y="3022"/>
                  <a:chExt cx="715" cy="313"/>
                </a:xfrm>
              </p:grpSpPr>
              <p:sp>
                <p:nvSpPr>
                  <p:cNvPr id="26895" name="Rectangle 52"/>
                  <p:cNvSpPr>
                    <a:spLocks noChangeArrowheads="1"/>
                  </p:cNvSpPr>
                  <p:nvPr/>
                </p:nvSpPr>
                <p:spPr bwMode="auto">
                  <a:xfrm>
                    <a:off x="1664" y="3022"/>
                    <a:ext cx="715" cy="313"/>
                  </a:xfrm>
                  <a:prstGeom prst="rect">
                    <a:avLst/>
                  </a:prstGeom>
                  <a:solidFill>
                    <a:srgbClr val="BBE0E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altLang="en-US" sz="1800" b="0" i="0" u="none" strike="noStrike" kern="1200" cap="none" spc="0" normalizeH="0" baseline="0" noProof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6896" name="Rectangle 53"/>
                  <p:cNvSpPr>
                    <a:spLocks noChangeArrowheads="1"/>
                  </p:cNvSpPr>
                  <p:nvPr/>
                </p:nvSpPr>
                <p:spPr bwMode="auto">
                  <a:xfrm>
                    <a:off x="1664" y="3022"/>
                    <a:ext cx="715" cy="313"/>
                  </a:xfrm>
                  <a:prstGeom prst="rect">
                    <a:avLst/>
                  </a:prstGeom>
                  <a:noFill/>
                  <a:ln w="5" cap="rnd">
                    <a:solidFill>
                      <a:srgbClr val="00000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altLang="en-US" sz="1800" b="0" i="0" u="none" strike="noStrike" kern="1200" cap="none" spc="0" normalizeH="0" baseline="0" noProof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26846" name="Rectangle 55"/>
                <p:cNvSpPr>
                  <a:spLocks noChangeArrowheads="1"/>
                </p:cNvSpPr>
                <p:nvPr/>
              </p:nvSpPr>
              <p:spPr bwMode="auto">
                <a:xfrm>
                  <a:off x="1739" y="3129"/>
                  <a:ext cx="653" cy="1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en-US" sz="1100" b="1" i="0" u="none" strike="noStrike" kern="1200" cap="none" spc="0" normalizeH="0" baseline="0" noProof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rPr>
                    <a:t>Fermentation</a:t>
                  </a:r>
                  <a:endParaRPr kumimoji="0" lang="en-US" altLang="en-US" sz="1800" b="0" i="0" u="none" strike="noStrike" kern="120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grpSp>
              <p:nvGrpSpPr>
                <p:cNvPr id="26847" name="Group 58"/>
                <p:cNvGrpSpPr>
                  <a:grpSpLocks/>
                </p:cNvGrpSpPr>
                <p:nvPr/>
              </p:nvGrpSpPr>
              <p:grpSpPr bwMode="auto">
                <a:xfrm>
                  <a:off x="3183" y="3022"/>
                  <a:ext cx="715" cy="313"/>
                  <a:chOff x="3183" y="3022"/>
                  <a:chExt cx="715" cy="313"/>
                </a:xfrm>
              </p:grpSpPr>
              <p:sp>
                <p:nvSpPr>
                  <p:cNvPr id="26893" name="Rectangle 56"/>
                  <p:cNvSpPr>
                    <a:spLocks noChangeArrowheads="1"/>
                  </p:cNvSpPr>
                  <p:nvPr/>
                </p:nvSpPr>
                <p:spPr bwMode="auto">
                  <a:xfrm>
                    <a:off x="3183" y="3022"/>
                    <a:ext cx="715" cy="313"/>
                  </a:xfrm>
                  <a:prstGeom prst="rect">
                    <a:avLst/>
                  </a:prstGeom>
                  <a:solidFill>
                    <a:srgbClr val="99CC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altLang="en-US" sz="1800" b="0" i="0" u="none" strike="noStrike" kern="1200" cap="none" spc="0" normalizeH="0" baseline="0" noProof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6894" name="Rectangle 57"/>
                  <p:cNvSpPr>
                    <a:spLocks noChangeArrowheads="1"/>
                  </p:cNvSpPr>
                  <p:nvPr/>
                </p:nvSpPr>
                <p:spPr bwMode="auto">
                  <a:xfrm>
                    <a:off x="3183" y="3022"/>
                    <a:ext cx="715" cy="313"/>
                  </a:xfrm>
                  <a:prstGeom prst="rect">
                    <a:avLst/>
                  </a:prstGeom>
                  <a:noFill/>
                  <a:ln w="5" cap="rnd">
                    <a:solidFill>
                      <a:srgbClr val="00000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altLang="en-US" sz="1800" b="0" i="0" u="none" strike="noStrike" kern="1200" cap="none" spc="0" normalizeH="0" baseline="0" noProof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26848" name="Rectangle 59"/>
                <p:cNvSpPr>
                  <a:spLocks noChangeArrowheads="1"/>
                </p:cNvSpPr>
                <p:nvPr/>
              </p:nvSpPr>
              <p:spPr bwMode="auto">
                <a:xfrm>
                  <a:off x="3454" y="3129"/>
                  <a:ext cx="232" cy="1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en-US" sz="1100" b="1" i="0" u="none" strike="noStrike" kern="1200" cap="none" spc="0" normalizeH="0" baseline="0" noProof="0" smtClean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rPr>
                    <a:t>SSF</a:t>
                  </a:r>
                  <a:endParaRPr kumimoji="0" lang="en-US" altLang="en-US" sz="1800" b="0" i="0" u="none" strike="noStrike" kern="120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grpSp>
              <p:nvGrpSpPr>
                <p:cNvPr id="26849" name="Group 62"/>
                <p:cNvGrpSpPr>
                  <a:grpSpLocks/>
                </p:cNvGrpSpPr>
                <p:nvPr/>
              </p:nvGrpSpPr>
              <p:grpSpPr bwMode="auto">
                <a:xfrm>
                  <a:off x="2424" y="3022"/>
                  <a:ext cx="714" cy="313"/>
                  <a:chOff x="2424" y="3022"/>
                  <a:chExt cx="714" cy="313"/>
                </a:xfrm>
              </p:grpSpPr>
              <p:sp>
                <p:nvSpPr>
                  <p:cNvPr id="26891" name="Rectangle 60"/>
                  <p:cNvSpPr>
                    <a:spLocks noChangeArrowheads="1"/>
                  </p:cNvSpPr>
                  <p:nvPr/>
                </p:nvSpPr>
                <p:spPr bwMode="auto">
                  <a:xfrm>
                    <a:off x="2424" y="3022"/>
                    <a:ext cx="714" cy="313"/>
                  </a:xfrm>
                  <a:prstGeom prst="rect">
                    <a:avLst/>
                  </a:prstGeom>
                  <a:solidFill>
                    <a:srgbClr val="BBE0E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altLang="en-US" sz="1800" b="0" i="0" u="none" strike="noStrike" kern="1200" cap="none" spc="0" normalizeH="0" baseline="0" noProof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6892" name="Rectangle 61"/>
                  <p:cNvSpPr>
                    <a:spLocks noChangeArrowheads="1"/>
                  </p:cNvSpPr>
                  <p:nvPr/>
                </p:nvSpPr>
                <p:spPr bwMode="auto">
                  <a:xfrm>
                    <a:off x="2424" y="3022"/>
                    <a:ext cx="714" cy="313"/>
                  </a:xfrm>
                  <a:prstGeom prst="rect">
                    <a:avLst/>
                  </a:prstGeom>
                  <a:noFill/>
                  <a:ln w="5" cap="rnd">
                    <a:solidFill>
                      <a:srgbClr val="00000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altLang="en-US" sz="1800" b="0" i="0" u="none" strike="noStrike" kern="1200" cap="none" spc="0" normalizeH="0" baseline="0" noProof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26850" name="Group 65"/>
                <p:cNvGrpSpPr>
                  <a:grpSpLocks/>
                </p:cNvGrpSpPr>
                <p:nvPr/>
              </p:nvGrpSpPr>
              <p:grpSpPr bwMode="auto">
                <a:xfrm>
                  <a:off x="3898" y="1994"/>
                  <a:ext cx="715" cy="313"/>
                  <a:chOff x="3898" y="1994"/>
                  <a:chExt cx="715" cy="313"/>
                </a:xfrm>
              </p:grpSpPr>
              <p:sp>
                <p:nvSpPr>
                  <p:cNvPr id="26889" name="Rectangle 63"/>
                  <p:cNvSpPr>
                    <a:spLocks noChangeArrowheads="1"/>
                  </p:cNvSpPr>
                  <p:nvPr/>
                </p:nvSpPr>
                <p:spPr bwMode="auto">
                  <a:xfrm>
                    <a:off x="3898" y="1994"/>
                    <a:ext cx="715" cy="313"/>
                  </a:xfrm>
                  <a:prstGeom prst="rect">
                    <a:avLst/>
                  </a:prstGeom>
                  <a:solidFill>
                    <a:srgbClr val="BBE0E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altLang="en-US" sz="1800" b="0" i="0" u="none" strike="noStrike" kern="1200" cap="none" spc="0" normalizeH="0" baseline="0" noProof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6890" name="Rectangle 64"/>
                  <p:cNvSpPr>
                    <a:spLocks noChangeArrowheads="1"/>
                  </p:cNvSpPr>
                  <p:nvPr/>
                </p:nvSpPr>
                <p:spPr bwMode="auto">
                  <a:xfrm>
                    <a:off x="3898" y="1994"/>
                    <a:ext cx="715" cy="313"/>
                  </a:xfrm>
                  <a:prstGeom prst="rect">
                    <a:avLst/>
                  </a:prstGeom>
                  <a:noFill/>
                  <a:ln w="5" cap="rnd">
                    <a:solidFill>
                      <a:srgbClr val="00000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altLang="en-US" sz="1800" b="0" i="0" u="none" strike="noStrike" kern="1200" cap="none" spc="0" normalizeH="0" baseline="0" noProof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26851" name="Rectangle 66"/>
                <p:cNvSpPr>
                  <a:spLocks noChangeArrowheads="1"/>
                </p:cNvSpPr>
                <p:nvPr/>
              </p:nvSpPr>
              <p:spPr bwMode="auto">
                <a:xfrm>
                  <a:off x="3990" y="2101"/>
                  <a:ext cx="617" cy="1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en-US" sz="1100" b="1" i="0" u="none" strike="noStrike" kern="1200" cap="none" spc="0" normalizeH="0" baseline="0" noProof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rPr>
                    <a:t>Liquefaction</a:t>
                  </a:r>
                  <a:endParaRPr kumimoji="0" lang="en-US" altLang="en-US" sz="1800" b="0" i="0" u="none" strike="noStrike" kern="120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grpSp>
              <p:nvGrpSpPr>
                <p:cNvPr id="26852" name="Group 69"/>
                <p:cNvGrpSpPr>
                  <a:grpSpLocks/>
                </p:cNvGrpSpPr>
                <p:nvPr/>
              </p:nvGrpSpPr>
              <p:grpSpPr bwMode="auto">
                <a:xfrm>
                  <a:off x="1664" y="2486"/>
                  <a:ext cx="715" cy="313"/>
                  <a:chOff x="1664" y="2486"/>
                  <a:chExt cx="715" cy="313"/>
                </a:xfrm>
              </p:grpSpPr>
              <p:sp>
                <p:nvSpPr>
                  <p:cNvPr id="26887" name="Rectangle 67"/>
                  <p:cNvSpPr>
                    <a:spLocks noChangeArrowheads="1"/>
                  </p:cNvSpPr>
                  <p:nvPr/>
                </p:nvSpPr>
                <p:spPr bwMode="auto">
                  <a:xfrm>
                    <a:off x="1664" y="2486"/>
                    <a:ext cx="715" cy="313"/>
                  </a:xfrm>
                  <a:prstGeom prst="rect">
                    <a:avLst/>
                  </a:prstGeom>
                  <a:solidFill>
                    <a:srgbClr val="BBE0E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altLang="en-US" sz="1800" b="0" i="0" u="none" strike="noStrike" kern="1200" cap="none" spc="0" normalizeH="0" baseline="0" noProof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6888" name="Rectangle 68"/>
                  <p:cNvSpPr>
                    <a:spLocks noChangeArrowheads="1"/>
                  </p:cNvSpPr>
                  <p:nvPr/>
                </p:nvSpPr>
                <p:spPr bwMode="auto">
                  <a:xfrm>
                    <a:off x="1664" y="2486"/>
                    <a:ext cx="715" cy="313"/>
                  </a:xfrm>
                  <a:prstGeom prst="rect">
                    <a:avLst/>
                  </a:prstGeom>
                  <a:noFill/>
                  <a:ln w="5" cap="rnd">
                    <a:solidFill>
                      <a:srgbClr val="00000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altLang="en-US" sz="1800" b="0" i="0" u="none" strike="noStrike" kern="1200" cap="none" spc="0" normalizeH="0" baseline="0" noProof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26853" name="Rectangle 70"/>
                <p:cNvSpPr>
                  <a:spLocks noChangeArrowheads="1"/>
                </p:cNvSpPr>
                <p:nvPr/>
              </p:nvSpPr>
              <p:spPr bwMode="auto">
                <a:xfrm>
                  <a:off x="1902" y="2540"/>
                  <a:ext cx="300" cy="1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en-US" sz="1100" b="1" i="0" u="none" strike="noStrike" kern="1200" cap="none" spc="0" normalizeH="0" baseline="0" noProof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rPr>
                    <a:t>Total </a:t>
                  </a:r>
                  <a:endParaRPr kumimoji="0" lang="en-US" altLang="en-US" sz="1800" b="0" i="0" u="none" strike="noStrike" kern="120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854" name="Rectangle 71"/>
                <p:cNvSpPr>
                  <a:spLocks noChangeArrowheads="1"/>
                </p:cNvSpPr>
                <p:nvPr/>
              </p:nvSpPr>
              <p:spPr bwMode="auto">
                <a:xfrm>
                  <a:off x="1799" y="2648"/>
                  <a:ext cx="521" cy="1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en-US" sz="1100" b="1" i="0" u="none" strike="noStrike" kern="1200" cap="none" spc="0" normalizeH="0" baseline="0" noProof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rPr>
                    <a:t>hydrolysis</a:t>
                  </a:r>
                  <a:endParaRPr kumimoji="0" lang="en-US" altLang="en-US" sz="1800" b="0" i="0" u="none" strike="noStrike" kern="120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grpSp>
              <p:nvGrpSpPr>
                <p:cNvPr id="26855" name="Group 74"/>
                <p:cNvGrpSpPr>
                  <a:grpSpLocks/>
                </p:cNvGrpSpPr>
                <p:nvPr/>
              </p:nvGrpSpPr>
              <p:grpSpPr bwMode="auto">
                <a:xfrm>
                  <a:off x="2424" y="3022"/>
                  <a:ext cx="714" cy="313"/>
                  <a:chOff x="2424" y="3022"/>
                  <a:chExt cx="714" cy="313"/>
                </a:xfrm>
              </p:grpSpPr>
              <p:sp>
                <p:nvSpPr>
                  <p:cNvPr id="26885" name="Rectangle 72"/>
                  <p:cNvSpPr>
                    <a:spLocks noChangeArrowheads="1"/>
                  </p:cNvSpPr>
                  <p:nvPr/>
                </p:nvSpPr>
                <p:spPr bwMode="auto">
                  <a:xfrm>
                    <a:off x="2424" y="3022"/>
                    <a:ext cx="714" cy="313"/>
                  </a:xfrm>
                  <a:prstGeom prst="rect">
                    <a:avLst/>
                  </a:prstGeom>
                  <a:solidFill>
                    <a:srgbClr val="BBE0E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altLang="en-US" sz="1800" b="0" i="0" u="none" strike="noStrike" kern="1200" cap="none" spc="0" normalizeH="0" baseline="0" noProof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6886" name="Rectangle 73"/>
                  <p:cNvSpPr>
                    <a:spLocks noChangeArrowheads="1"/>
                  </p:cNvSpPr>
                  <p:nvPr/>
                </p:nvSpPr>
                <p:spPr bwMode="auto">
                  <a:xfrm>
                    <a:off x="2424" y="3022"/>
                    <a:ext cx="714" cy="313"/>
                  </a:xfrm>
                  <a:prstGeom prst="rect">
                    <a:avLst/>
                  </a:prstGeom>
                  <a:noFill/>
                  <a:ln w="5" cap="rnd">
                    <a:solidFill>
                      <a:srgbClr val="00000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altLang="en-US" sz="1800" b="0" i="0" u="none" strike="noStrike" kern="1200" cap="none" spc="0" normalizeH="0" baseline="0" noProof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26856" name="Rectangle 75"/>
                <p:cNvSpPr>
                  <a:spLocks noChangeArrowheads="1"/>
                </p:cNvSpPr>
                <p:nvPr/>
              </p:nvSpPr>
              <p:spPr bwMode="auto">
                <a:xfrm>
                  <a:off x="2498" y="3129"/>
                  <a:ext cx="653" cy="1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en-US" sz="1100" b="1" i="0" u="none" strike="noStrike" kern="1200" cap="none" spc="0" normalizeH="0" baseline="0" noProof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rPr>
                    <a:t>Fermentation</a:t>
                  </a:r>
                  <a:endParaRPr kumimoji="0" lang="en-US" altLang="en-US" sz="1800" b="0" i="0" u="none" strike="noStrike" kern="120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grpSp>
              <p:nvGrpSpPr>
                <p:cNvPr id="26857" name="Group 78"/>
                <p:cNvGrpSpPr>
                  <a:grpSpLocks/>
                </p:cNvGrpSpPr>
                <p:nvPr/>
              </p:nvGrpSpPr>
              <p:grpSpPr bwMode="auto">
                <a:xfrm>
                  <a:off x="1083" y="3022"/>
                  <a:ext cx="536" cy="313"/>
                  <a:chOff x="1083" y="3022"/>
                  <a:chExt cx="536" cy="313"/>
                </a:xfrm>
              </p:grpSpPr>
              <p:sp>
                <p:nvSpPr>
                  <p:cNvPr id="26883" name="Rectangle 76"/>
                  <p:cNvSpPr>
                    <a:spLocks noChangeArrowheads="1"/>
                  </p:cNvSpPr>
                  <p:nvPr/>
                </p:nvSpPr>
                <p:spPr bwMode="auto">
                  <a:xfrm>
                    <a:off x="1083" y="3022"/>
                    <a:ext cx="536" cy="313"/>
                  </a:xfrm>
                  <a:prstGeom prst="rect">
                    <a:avLst/>
                  </a:prstGeom>
                  <a:solidFill>
                    <a:srgbClr val="BBE0E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altLang="en-US" sz="1800" b="0" i="0" u="none" strike="noStrike" kern="1200" cap="none" spc="0" normalizeH="0" baseline="0" noProof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6884" name="Rectangle 77"/>
                  <p:cNvSpPr>
                    <a:spLocks noChangeArrowheads="1"/>
                  </p:cNvSpPr>
                  <p:nvPr/>
                </p:nvSpPr>
                <p:spPr bwMode="auto">
                  <a:xfrm>
                    <a:off x="1083" y="3022"/>
                    <a:ext cx="536" cy="313"/>
                  </a:xfrm>
                  <a:prstGeom prst="rect">
                    <a:avLst/>
                  </a:prstGeom>
                  <a:noFill/>
                  <a:ln w="5" cap="rnd">
                    <a:solidFill>
                      <a:srgbClr val="00000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altLang="en-US" sz="1800" b="0" i="0" u="none" strike="noStrike" kern="1200" cap="none" spc="0" normalizeH="0" baseline="0" noProof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26858" name="Rectangle 79"/>
                <p:cNvSpPr>
                  <a:spLocks noChangeArrowheads="1"/>
                </p:cNvSpPr>
                <p:nvPr/>
              </p:nvSpPr>
              <p:spPr bwMode="auto">
                <a:xfrm>
                  <a:off x="1265" y="3129"/>
                  <a:ext cx="232" cy="1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en-US" sz="1100" b="1" i="0" u="none" strike="noStrike" kern="1200" cap="none" spc="0" normalizeH="0" baseline="0" noProof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rPr>
                    <a:t>SSF</a:t>
                  </a:r>
                  <a:endParaRPr kumimoji="0" lang="en-US" altLang="en-US" sz="1800" b="0" i="0" u="none" strike="noStrike" kern="120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859" name="Freeform 80"/>
                <p:cNvSpPr>
                  <a:spLocks noEditPoints="1"/>
                </p:cNvSpPr>
                <p:nvPr/>
              </p:nvSpPr>
              <p:spPr bwMode="auto">
                <a:xfrm>
                  <a:off x="4188" y="2799"/>
                  <a:ext cx="134" cy="223"/>
                </a:xfrm>
                <a:custGeom>
                  <a:avLst/>
                  <a:gdLst>
                    <a:gd name="T0" fmla="*/ 90 w 134"/>
                    <a:gd name="T1" fmla="*/ 0 h 223"/>
                    <a:gd name="T2" fmla="*/ 90 w 134"/>
                    <a:gd name="T3" fmla="*/ 112 h 223"/>
                    <a:gd name="T4" fmla="*/ 45 w 134"/>
                    <a:gd name="T5" fmla="*/ 112 h 223"/>
                    <a:gd name="T6" fmla="*/ 45 w 134"/>
                    <a:gd name="T7" fmla="*/ 0 h 223"/>
                    <a:gd name="T8" fmla="*/ 90 w 134"/>
                    <a:gd name="T9" fmla="*/ 0 h 223"/>
                    <a:gd name="T10" fmla="*/ 134 w 134"/>
                    <a:gd name="T11" fmla="*/ 89 h 223"/>
                    <a:gd name="T12" fmla="*/ 67 w 134"/>
                    <a:gd name="T13" fmla="*/ 223 h 223"/>
                    <a:gd name="T14" fmla="*/ 0 w 134"/>
                    <a:gd name="T15" fmla="*/ 89 h 223"/>
                    <a:gd name="T16" fmla="*/ 134 w 134"/>
                    <a:gd name="T17" fmla="*/ 89 h 223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134"/>
                    <a:gd name="T28" fmla="*/ 0 h 223"/>
                    <a:gd name="T29" fmla="*/ 134 w 134"/>
                    <a:gd name="T30" fmla="*/ 223 h 223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134" h="223">
                      <a:moveTo>
                        <a:pt x="90" y="0"/>
                      </a:moveTo>
                      <a:lnTo>
                        <a:pt x="90" y="112"/>
                      </a:lnTo>
                      <a:lnTo>
                        <a:pt x="45" y="112"/>
                      </a:lnTo>
                      <a:lnTo>
                        <a:pt x="45" y="0"/>
                      </a:lnTo>
                      <a:lnTo>
                        <a:pt x="90" y="0"/>
                      </a:lnTo>
                      <a:close/>
                      <a:moveTo>
                        <a:pt x="134" y="89"/>
                      </a:moveTo>
                      <a:lnTo>
                        <a:pt x="67" y="223"/>
                      </a:lnTo>
                      <a:lnTo>
                        <a:pt x="0" y="89"/>
                      </a:lnTo>
                      <a:lnTo>
                        <a:pt x="134" y="8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" cap="flat">
                  <a:solidFill>
                    <a:srgbClr val="000000"/>
                  </a:solidFill>
                  <a:prstDash val="solid"/>
                  <a:bevel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CA" sz="1800" b="0" i="0" u="none" strike="noStrike" kern="120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860" name="Freeform 81"/>
                <p:cNvSpPr>
                  <a:spLocks noEditPoints="1"/>
                </p:cNvSpPr>
                <p:nvPr/>
              </p:nvSpPr>
              <p:spPr bwMode="auto">
                <a:xfrm>
                  <a:off x="4188" y="2307"/>
                  <a:ext cx="134" cy="179"/>
                </a:xfrm>
                <a:custGeom>
                  <a:avLst/>
                  <a:gdLst>
                    <a:gd name="T0" fmla="*/ 90 w 134"/>
                    <a:gd name="T1" fmla="*/ 0 h 179"/>
                    <a:gd name="T2" fmla="*/ 90 w 134"/>
                    <a:gd name="T3" fmla="*/ 67 h 179"/>
                    <a:gd name="T4" fmla="*/ 45 w 134"/>
                    <a:gd name="T5" fmla="*/ 67 h 179"/>
                    <a:gd name="T6" fmla="*/ 45 w 134"/>
                    <a:gd name="T7" fmla="*/ 0 h 179"/>
                    <a:gd name="T8" fmla="*/ 90 w 134"/>
                    <a:gd name="T9" fmla="*/ 0 h 179"/>
                    <a:gd name="T10" fmla="*/ 134 w 134"/>
                    <a:gd name="T11" fmla="*/ 45 h 179"/>
                    <a:gd name="T12" fmla="*/ 67 w 134"/>
                    <a:gd name="T13" fmla="*/ 179 h 179"/>
                    <a:gd name="T14" fmla="*/ 0 w 134"/>
                    <a:gd name="T15" fmla="*/ 45 h 179"/>
                    <a:gd name="T16" fmla="*/ 134 w 134"/>
                    <a:gd name="T17" fmla="*/ 45 h 17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134"/>
                    <a:gd name="T28" fmla="*/ 0 h 179"/>
                    <a:gd name="T29" fmla="*/ 134 w 134"/>
                    <a:gd name="T30" fmla="*/ 179 h 179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134" h="179">
                      <a:moveTo>
                        <a:pt x="90" y="0"/>
                      </a:moveTo>
                      <a:lnTo>
                        <a:pt x="90" y="67"/>
                      </a:lnTo>
                      <a:lnTo>
                        <a:pt x="45" y="67"/>
                      </a:lnTo>
                      <a:lnTo>
                        <a:pt x="45" y="0"/>
                      </a:lnTo>
                      <a:lnTo>
                        <a:pt x="90" y="0"/>
                      </a:lnTo>
                      <a:close/>
                      <a:moveTo>
                        <a:pt x="134" y="45"/>
                      </a:moveTo>
                      <a:lnTo>
                        <a:pt x="67" y="179"/>
                      </a:lnTo>
                      <a:lnTo>
                        <a:pt x="0" y="45"/>
                      </a:lnTo>
                      <a:lnTo>
                        <a:pt x="134" y="4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" cap="flat">
                  <a:solidFill>
                    <a:srgbClr val="000000"/>
                  </a:solidFill>
                  <a:prstDash val="solid"/>
                  <a:bevel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CA" sz="1800" b="0" i="0" u="none" strike="noStrike" kern="120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861" name="Freeform 82"/>
                <p:cNvSpPr>
                  <a:spLocks noEditPoints="1"/>
                </p:cNvSpPr>
                <p:nvPr/>
              </p:nvSpPr>
              <p:spPr bwMode="auto">
                <a:xfrm>
                  <a:off x="4188" y="3335"/>
                  <a:ext cx="134" cy="179"/>
                </a:xfrm>
                <a:custGeom>
                  <a:avLst/>
                  <a:gdLst>
                    <a:gd name="T0" fmla="*/ 90 w 134"/>
                    <a:gd name="T1" fmla="*/ 0 h 179"/>
                    <a:gd name="T2" fmla="*/ 90 w 134"/>
                    <a:gd name="T3" fmla="*/ 67 h 179"/>
                    <a:gd name="T4" fmla="*/ 45 w 134"/>
                    <a:gd name="T5" fmla="*/ 67 h 179"/>
                    <a:gd name="T6" fmla="*/ 45 w 134"/>
                    <a:gd name="T7" fmla="*/ 0 h 179"/>
                    <a:gd name="T8" fmla="*/ 90 w 134"/>
                    <a:gd name="T9" fmla="*/ 0 h 179"/>
                    <a:gd name="T10" fmla="*/ 134 w 134"/>
                    <a:gd name="T11" fmla="*/ 45 h 179"/>
                    <a:gd name="T12" fmla="*/ 67 w 134"/>
                    <a:gd name="T13" fmla="*/ 179 h 179"/>
                    <a:gd name="T14" fmla="*/ 0 w 134"/>
                    <a:gd name="T15" fmla="*/ 45 h 179"/>
                    <a:gd name="T16" fmla="*/ 134 w 134"/>
                    <a:gd name="T17" fmla="*/ 45 h 17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134"/>
                    <a:gd name="T28" fmla="*/ 0 h 179"/>
                    <a:gd name="T29" fmla="*/ 134 w 134"/>
                    <a:gd name="T30" fmla="*/ 179 h 179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134" h="179">
                      <a:moveTo>
                        <a:pt x="90" y="0"/>
                      </a:moveTo>
                      <a:lnTo>
                        <a:pt x="90" y="67"/>
                      </a:lnTo>
                      <a:lnTo>
                        <a:pt x="45" y="67"/>
                      </a:lnTo>
                      <a:lnTo>
                        <a:pt x="45" y="0"/>
                      </a:lnTo>
                      <a:lnTo>
                        <a:pt x="90" y="0"/>
                      </a:lnTo>
                      <a:close/>
                      <a:moveTo>
                        <a:pt x="134" y="45"/>
                      </a:moveTo>
                      <a:lnTo>
                        <a:pt x="67" y="179"/>
                      </a:lnTo>
                      <a:lnTo>
                        <a:pt x="0" y="45"/>
                      </a:lnTo>
                      <a:lnTo>
                        <a:pt x="134" y="4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" cap="flat">
                  <a:solidFill>
                    <a:srgbClr val="000000"/>
                  </a:solidFill>
                  <a:prstDash val="solid"/>
                  <a:bevel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CA" sz="1800" b="0" i="0" u="none" strike="noStrike" kern="120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862" name="Freeform 83"/>
                <p:cNvSpPr>
                  <a:spLocks noEditPoints="1"/>
                </p:cNvSpPr>
                <p:nvPr/>
              </p:nvSpPr>
              <p:spPr bwMode="auto">
                <a:xfrm>
                  <a:off x="3429" y="3335"/>
                  <a:ext cx="134" cy="179"/>
                </a:xfrm>
                <a:custGeom>
                  <a:avLst/>
                  <a:gdLst>
                    <a:gd name="T0" fmla="*/ 89 w 134"/>
                    <a:gd name="T1" fmla="*/ 0 h 179"/>
                    <a:gd name="T2" fmla="*/ 89 w 134"/>
                    <a:gd name="T3" fmla="*/ 67 h 179"/>
                    <a:gd name="T4" fmla="*/ 44 w 134"/>
                    <a:gd name="T5" fmla="*/ 67 h 179"/>
                    <a:gd name="T6" fmla="*/ 44 w 134"/>
                    <a:gd name="T7" fmla="*/ 0 h 179"/>
                    <a:gd name="T8" fmla="*/ 89 w 134"/>
                    <a:gd name="T9" fmla="*/ 0 h 179"/>
                    <a:gd name="T10" fmla="*/ 134 w 134"/>
                    <a:gd name="T11" fmla="*/ 45 h 179"/>
                    <a:gd name="T12" fmla="*/ 67 w 134"/>
                    <a:gd name="T13" fmla="*/ 179 h 179"/>
                    <a:gd name="T14" fmla="*/ 0 w 134"/>
                    <a:gd name="T15" fmla="*/ 45 h 179"/>
                    <a:gd name="T16" fmla="*/ 134 w 134"/>
                    <a:gd name="T17" fmla="*/ 45 h 17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134"/>
                    <a:gd name="T28" fmla="*/ 0 h 179"/>
                    <a:gd name="T29" fmla="*/ 134 w 134"/>
                    <a:gd name="T30" fmla="*/ 179 h 179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134" h="179">
                      <a:moveTo>
                        <a:pt x="89" y="0"/>
                      </a:moveTo>
                      <a:lnTo>
                        <a:pt x="89" y="67"/>
                      </a:lnTo>
                      <a:lnTo>
                        <a:pt x="44" y="67"/>
                      </a:lnTo>
                      <a:lnTo>
                        <a:pt x="44" y="0"/>
                      </a:lnTo>
                      <a:lnTo>
                        <a:pt x="89" y="0"/>
                      </a:lnTo>
                      <a:close/>
                      <a:moveTo>
                        <a:pt x="134" y="45"/>
                      </a:moveTo>
                      <a:lnTo>
                        <a:pt x="67" y="179"/>
                      </a:lnTo>
                      <a:lnTo>
                        <a:pt x="0" y="45"/>
                      </a:lnTo>
                      <a:lnTo>
                        <a:pt x="134" y="4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" cap="flat">
                  <a:solidFill>
                    <a:srgbClr val="000000"/>
                  </a:solidFill>
                  <a:prstDash val="solid"/>
                  <a:bevel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CA" sz="1800" b="0" i="0" u="none" strike="noStrike" kern="120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863" name="Freeform 84"/>
                <p:cNvSpPr>
                  <a:spLocks noEditPoints="1"/>
                </p:cNvSpPr>
                <p:nvPr/>
              </p:nvSpPr>
              <p:spPr bwMode="auto">
                <a:xfrm>
                  <a:off x="2669" y="3335"/>
                  <a:ext cx="134" cy="179"/>
                </a:xfrm>
                <a:custGeom>
                  <a:avLst/>
                  <a:gdLst>
                    <a:gd name="T0" fmla="*/ 90 w 134"/>
                    <a:gd name="T1" fmla="*/ 0 h 179"/>
                    <a:gd name="T2" fmla="*/ 90 w 134"/>
                    <a:gd name="T3" fmla="*/ 67 h 179"/>
                    <a:gd name="T4" fmla="*/ 45 w 134"/>
                    <a:gd name="T5" fmla="*/ 67 h 179"/>
                    <a:gd name="T6" fmla="*/ 45 w 134"/>
                    <a:gd name="T7" fmla="*/ 0 h 179"/>
                    <a:gd name="T8" fmla="*/ 90 w 134"/>
                    <a:gd name="T9" fmla="*/ 0 h 179"/>
                    <a:gd name="T10" fmla="*/ 134 w 134"/>
                    <a:gd name="T11" fmla="*/ 45 h 179"/>
                    <a:gd name="T12" fmla="*/ 67 w 134"/>
                    <a:gd name="T13" fmla="*/ 179 h 179"/>
                    <a:gd name="T14" fmla="*/ 0 w 134"/>
                    <a:gd name="T15" fmla="*/ 45 h 179"/>
                    <a:gd name="T16" fmla="*/ 134 w 134"/>
                    <a:gd name="T17" fmla="*/ 45 h 17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134"/>
                    <a:gd name="T28" fmla="*/ 0 h 179"/>
                    <a:gd name="T29" fmla="*/ 134 w 134"/>
                    <a:gd name="T30" fmla="*/ 179 h 179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134" h="179">
                      <a:moveTo>
                        <a:pt x="90" y="0"/>
                      </a:moveTo>
                      <a:lnTo>
                        <a:pt x="90" y="67"/>
                      </a:lnTo>
                      <a:lnTo>
                        <a:pt x="45" y="67"/>
                      </a:lnTo>
                      <a:lnTo>
                        <a:pt x="45" y="0"/>
                      </a:lnTo>
                      <a:lnTo>
                        <a:pt x="90" y="0"/>
                      </a:lnTo>
                      <a:close/>
                      <a:moveTo>
                        <a:pt x="134" y="45"/>
                      </a:moveTo>
                      <a:lnTo>
                        <a:pt x="67" y="179"/>
                      </a:lnTo>
                      <a:lnTo>
                        <a:pt x="0" y="45"/>
                      </a:lnTo>
                      <a:lnTo>
                        <a:pt x="134" y="4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" cap="flat">
                  <a:solidFill>
                    <a:srgbClr val="000000"/>
                  </a:solidFill>
                  <a:prstDash val="solid"/>
                  <a:bevel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CA" sz="1800" b="0" i="0" u="none" strike="noStrike" kern="120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864" name="Freeform 85"/>
                <p:cNvSpPr>
                  <a:spLocks noEditPoints="1"/>
                </p:cNvSpPr>
                <p:nvPr/>
              </p:nvSpPr>
              <p:spPr bwMode="auto">
                <a:xfrm>
                  <a:off x="1954" y="3335"/>
                  <a:ext cx="134" cy="179"/>
                </a:xfrm>
                <a:custGeom>
                  <a:avLst/>
                  <a:gdLst>
                    <a:gd name="T0" fmla="*/ 90 w 134"/>
                    <a:gd name="T1" fmla="*/ 0 h 179"/>
                    <a:gd name="T2" fmla="*/ 90 w 134"/>
                    <a:gd name="T3" fmla="*/ 67 h 179"/>
                    <a:gd name="T4" fmla="*/ 45 w 134"/>
                    <a:gd name="T5" fmla="*/ 67 h 179"/>
                    <a:gd name="T6" fmla="*/ 45 w 134"/>
                    <a:gd name="T7" fmla="*/ 0 h 179"/>
                    <a:gd name="T8" fmla="*/ 90 w 134"/>
                    <a:gd name="T9" fmla="*/ 0 h 179"/>
                    <a:gd name="T10" fmla="*/ 134 w 134"/>
                    <a:gd name="T11" fmla="*/ 45 h 179"/>
                    <a:gd name="T12" fmla="*/ 67 w 134"/>
                    <a:gd name="T13" fmla="*/ 179 h 179"/>
                    <a:gd name="T14" fmla="*/ 0 w 134"/>
                    <a:gd name="T15" fmla="*/ 45 h 179"/>
                    <a:gd name="T16" fmla="*/ 134 w 134"/>
                    <a:gd name="T17" fmla="*/ 45 h 17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134"/>
                    <a:gd name="T28" fmla="*/ 0 h 179"/>
                    <a:gd name="T29" fmla="*/ 134 w 134"/>
                    <a:gd name="T30" fmla="*/ 179 h 179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134" h="179">
                      <a:moveTo>
                        <a:pt x="90" y="0"/>
                      </a:moveTo>
                      <a:lnTo>
                        <a:pt x="90" y="67"/>
                      </a:lnTo>
                      <a:lnTo>
                        <a:pt x="45" y="67"/>
                      </a:lnTo>
                      <a:lnTo>
                        <a:pt x="45" y="0"/>
                      </a:lnTo>
                      <a:lnTo>
                        <a:pt x="90" y="0"/>
                      </a:lnTo>
                      <a:close/>
                      <a:moveTo>
                        <a:pt x="134" y="45"/>
                      </a:moveTo>
                      <a:lnTo>
                        <a:pt x="67" y="179"/>
                      </a:lnTo>
                      <a:lnTo>
                        <a:pt x="0" y="45"/>
                      </a:lnTo>
                      <a:lnTo>
                        <a:pt x="134" y="4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" cap="flat">
                  <a:solidFill>
                    <a:srgbClr val="000000"/>
                  </a:solidFill>
                  <a:prstDash val="solid"/>
                  <a:bevel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CA" sz="1800" b="0" i="0" u="none" strike="noStrike" kern="120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865" name="Freeform 86"/>
                <p:cNvSpPr>
                  <a:spLocks noEditPoints="1"/>
                </p:cNvSpPr>
                <p:nvPr/>
              </p:nvSpPr>
              <p:spPr bwMode="auto">
                <a:xfrm>
                  <a:off x="1954" y="2799"/>
                  <a:ext cx="134" cy="223"/>
                </a:xfrm>
                <a:custGeom>
                  <a:avLst/>
                  <a:gdLst>
                    <a:gd name="T0" fmla="*/ 90 w 134"/>
                    <a:gd name="T1" fmla="*/ 0 h 223"/>
                    <a:gd name="T2" fmla="*/ 90 w 134"/>
                    <a:gd name="T3" fmla="*/ 112 h 223"/>
                    <a:gd name="T4" fmla="*/ 45 w 134"/>
                    <a:gd name="T5" fmla="*/ 112 h 223"/>
                    <a:gd name="T6" fmla="*/ 45 w 134"/>
                    <a:gd name="T7" fmla="*/ 0 h 223"/>
                    <a:gd name="T8" fmla="*/ 90 w 134"/>
                    <a:gd name="T9" fmla="*/ 0 h 223"/>
                    <a:gd name="T10" fmla="*/ 134 w 134"/>
                    <a:gd name="T11" fmla="*/ 89 h 223"/>
                    <a:gd name="T12" fmla="*/ 67 w 134"/>
                    <a:gd name="T13" fmla="*/ 223 h 223"/>
                    <a:gd name="T14" fmla="*/ 0 w 134"/>
                    <a:gd name="T15" fmla="*/ 89 h 223"/>
                    <a:gd name="T16" fmla="*/ 134 w 134"/>
                    <a:gd name="T17" fmla="*/ 89 h 223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134"/>
                    <a:gd name="T28" fmla="*/ 0 h 223"/>
                    <a:gd name="T29" fmla="*/ 134 w 134"/>
                    <a:gd name="T30" fmla="*/ 223 h 223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134" h="223">
                      <a:moveTo>
                        <a:pt x="90" y="0"/>
                      </a:moveTo>
                      <a:lnTo>
                        <a:pt x="90" y="112"/>
                      </a:lnTo>
                      <a:lnTo>
                        <a:pt x="45" y="112"/>
                      </a:lnTo>
                      <a:lnTo>
                        <a:pt x="45" y="0"/>
                      </a:lnTo>
                      <a:lnTo>
                        <a:pt x="90" y="0"/>
                      </a:lnTo>
                      <a:close/>
                      <a:moveTo>
                        <a:pt x="134" y="89"/>
                      </a:moveTo>
                      <a:lnTo>
                        <a:pt x="67" y="223"/>
                      </a:lnTo>
                      <a:lnTo>
                        <a:pt x="0" y="89"/>
                      </a:lnTo>
                      <a:lnTo>
                        <a:pt x="134" y="8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" cap="flat">
                  <a:solidFill>
                    <a:srgbClr val="000000"/>
                  </a:solidFill>
                  <a:prstDash val="solid"/>
                  <a:bevel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CA" sz="1800" b="0" i="0" u="none" strike="noStrike" kern="120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grpSp>
              <p:nvGrpSpPr>
                <p:cNvPr id="26866" name="Group 89"/>
                <p:cNvGrpSpPr>
                  <a:grpSpLocks/>
                </p:cNvGrpSpPr>
                <p:nvPr/>
              </p:nvGrpSpPr>
              <p:grpSpPr bwMode="auto">
                <a:xfrm>
                  <a:off x="3943" y="3022"/>
                  <a:ext cx="714" cy="313"/>
                  <a:chOff x="3943" y="3022"/>
                  <a:chExt cx="714" cy="313"/>
                </a:xfrm>
              </p:grpSpPr>
              <p:sp>
                <p:nvSpPr>
                  <p:cNvPr id="26881" name="Rectangle 87"/>
                  <p:cNvSpPr>
                    <a:spLocks noChangeArrowheads="1"/>
                  </p:cNvSpPr>
                  <p:nvPr/>
                </p:nvSpPr>
                <p:spPr bwMode="auto">
                  <a:xfrm>
                    <a:off x="3943" y="3022"/>
                    <a:ext cx="714" cy="313"/>
                  </a:xfrm>
                  <a:prstGeom prst="rect">
                    <a:avLst/>
                  </a:prstGeom>
                  <a:solidFill>
                    <a:srgbClr val="BBE0E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altLang="en-US" sz="1800" b="0" i="0" u="none" strike="noStrike" kern="1200" cap="none" spc="0" normalizeH="0" baseline="0" noProof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6882" name="Rectangle 88"/>
                  <p:cNvSpPr>
                    <a:spLocks noChangeArrowheads="1"/>
                  </p:cNvSpPr>
                  <p:nvPr/>
                </p:nvSpPr>
                <p:spPr bwMode="auto">
                  <a:xfrm>
                    <a:off x="3943" y="3022"/>
                    <a:ext cx="714" cy="313"/>
                  </a:xfrm>
                  <a:prstGeom prst="rect">
                    <a:avLst/>
                  </a:prstGeom>
                  <a:noFill/>
                  <a:ln w="5" cap="rnd">
                    <a:solidFill>
                      <a:srgbClr val="00000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altLang="en-US" sz="1800" b="0" i="0" u="none" strike="noStrike" kern="1200" cap="none" spc="0" normalizeH="0" baseline="0" noProof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26867" name="Rectangle 90"/>
                <p:cNvSpPr>
                  <a:spLocks noChangeArrowheads="1"/>
                </p:cNvSpPr>
                <p:nvPr/>
              </p:nvSpPr>
              <p:spPr bwMode="auto">
                <a:xfrm>
                  <a:off x="4017" y="3129"/>
                  <a:ext cx="653" cy="1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en-US" sz="1100" b="1" i="0" u="none" strike="noStrike" kern="1200" cap="none" spc="0" normalizeH="0" baseline="0" noProof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rPr>
                    <a:t>Fermentation</a:t>
                  </a:r>
                  <a:endParaRPr kumimoji="0" lang="en-US" altLang="en-US" sz="1800" b="0" i="0" u="none" strike="noStrike" kern="120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869" name="Line 92"/>
                <p:cNvSpPr>
                  <a:spLocks noChangeShapeType="1"/>
                </p:cNvSpPr>
                <p:nvPr/>
              </p:nvSpPr>
              <p:spPr bwMode="auto">
                <a:xfrm>
                  <a:off x="726" y="1950"/>
                  <a:ext cx="134" cy="1"/>
                </a:xfrm>
                <a:prstGeom prst="line">
                  <a:avLst/>
                </a:prstGeom>
                <a:noFill/>
                <a:ln w="5" cap="rnd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CA" sz="1800" b="0" i="0" u="none" strike="noStrike" kern="120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870" name="Line 93"/>
                <p:cNvSpPr>
                  <a:spLocks noChangeShapeType="1"/>
                </p:cNvSpPr>
                <p:nvPr/>
              </p:nvSpPr>
              <p:spPr bwMode="auto">
                <a:xfrm>
                  <a:off x="852" y="2420"/>
                  <a:ext cx="134" cy="1"/>
                </a:xfrm>
                <a:prstGeom prst="line">
                  <a:avLst/>
                </a:prstGeom>
                <a:noFill/>
                <a:ln w="5" cap="rnd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CA" sz="1800" b="0" i="0" u="none" strike="noStrike" kern="120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873" name="Line 96"/>
                <p:cNvSpPr>
                  <a:spLocks noChangeShapeType="1"/>
                </p:cNvSpPr>
                <p:nvPr/>
              </p:nvSpPr>
              <p:spPr bwMode="auto">
                <a:xfrm>
                  <a:off x="872" y="1643"/>
                  <a:ext cx="134" cy="1"/>
                </a:xfrm>
                <a:prstGeom prst="line">
                  <a:avLst/>
                </a:prstGeom>
                <a:noFill/>
                <a:ln w="5" cap="rnd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CA" sz="1800" b="0" i="0" u="none" strike="noStrike" kern="120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877" name="Rectangle 101"/>
                <p:cNvSpPr>
                  <a:spLocks noChangeArrowheads="1"/>
                </p:cNvSpPr>
                <p:nvPr/>
              </p:nvSpPr>
              <p:spPr bwMode="auto">
                <a:xfrm>
                  <a:off x="664" y="1894"/>
                  <a:ext cx="211" cy="18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en-US" sz="1700" b="0" i="0" u="none" strike="noStrike" kern="1200" cap="none" spc="0" normalizeH="0" baseline="0" noProof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rPr>
                    <a:t>60</a:t>
                  </a:r>
                  <a:endParaRPr kumimoji="0" lang="en-US" altLang="en-US" sz="1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6633" name="Group 110"/>
              <p:cNvGrpSpPr>
                <a:grpSpLocks/>
              </p:cNvGrpSpPr>
              <p:nvPr/>
            </p:nvGrpSpPr>
            <p:grpSpPr bwMode="auto">
              <a:xfrm>
                <a:off x="1649413" y="1816571"/>
                <a:ext cx="6737350" cy="425450"/>
                <a:chOff x="1039" y="1145"/>
                <a:chExt cx="4244" cy="268"/>
              </a:xfrm>
            </p:grpSpPr>
            <p:sp>
              <p:nvSpPr>
                <p:cNvPr id="26816" name="Rectangle 108"/>
                <p:cNvSpPr>
                  <a:spLocks noChangeArrowheads="1"/>
                </p:cNvSpPr>
                <p:nvPr/>
              </p:nvSpPr>
              <p:spPr bwMode="auto">
                <a:xfrm>
                  <a:off x="1039" y="1145"/>
                  <a:ext cx="4244" cy="268"/>
                </a:xfrm>
                <a:prstGeom prst="rect">
                  <a:avLst/>
                </a:prstGeom>
                <a:solidFill>
                  <a:srgbClr val="BBE0E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120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817" name="Rectangle 109"/>
                <p:cNvSpPr>
                  <a:spLocks noChangeArrowheads="1"/>
                </p:cNvSpPr>
                <p:nvPr/>
              </p:nvSpPr>
              <p:spPr bwMode="auto">
                <a:xfrm>
                  <a:off x="1039" y="1145"/>
                  <a:ext cx="4244" cy="268"/>
                </a:xfrm>
                <a:prstGeom prst="rect">
                  <a:avLst/>
                </a:prstGeom>
                <a:noFill/>
                <a:ln w="5" cap="rnd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120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6634" name="Rectangle 111"/>
              <p:cNvSpPr>
                <a:spLocks noChangeArrowheads="1"/>
              </p:cNvSpPr>
              <p:nvPr/>
            </p:nvSpPr>
            <p:spPr bwMode="auto">
              <a:xfrm>
                <a:off x="4149725" y="1919759"/>
                <a:ext cx="1857375" cy="288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en-US" sz="1700" b="0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rPr>
                  <a:t>PRETREATMENT</a:t>
                </a: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6635" name="Freeform 112"/>
              <p:cNvSpPr>
                <a:spLocks noEditPoints="1"/>
              </p:cNvSpPr>
              <p:nvPr/>
            </p:nvSpPr>
            <p:spPr bwMode="auto">
              <a:xfrm>
                <a:off x="2038350" y="5223346"/>
                <a:ext cx="212725" cy="354013"/>
              </a:xfrm>
              <a:custGeom>
                <a:avLst/>
                <a:gdLst>
                  <a:gd name="T0" fmla="*/ 2147483647 w 134"/>
                  <a:gd name="T1" fmla="*/ 0 h 223"/>
                  <a:gd name="T2" fmla="*/ 2147483647 w 134"/>
                  <a:gd name="T3" fmla="*/ 2147483647 h 223"/>
                  <a:gd name="T4" fmla="*/ 2147483647 w 134"/>
                  <a:gd name="T5" fmla="*/ 2147483647 h 223"/>
                  <a:gd name="T6" fmla="*/ 2147483647 w 134"/>
                  <a:gd name="T7" fmla="*/ 0 h 223"/>
                  <a:gd name="T8" fmla="*/ 2147483647 w 134"/>
                  <a:gd name="T9" fmla="*/ 0 h 223"/>
                  <a:gd name="T10" fmla="*/ 2147483647 w 134"/>
                  <a:gd name="T11" fmla="*/ 2147483647 h 223"/>
                  <a:gd name="T12" fmla="*/ 2147483647 w 134"/>
                  <a:gd name="T13" fmla="*/ 2147483647 h 223"/>
                  <a:gd name="T14" fmla="*/ 0 w 134"/>
                  <a:gd name="T15" fmla="*/ 2147483647 h 223"/>
                  <a:gd name="T16" fmla="*/ 2147483647 w 134"/>
                  <a:gd name="T17" fmla="*/ 2147483647 h 22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34"/>
                  <a:gd name="T28" fmla="*/ 0 h 223"/>
                  <a:gd name="T29" fmla="*/ 134 w 134"/>
                  <a:gd name="T30" fmla="*/ 223 h 22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34" h="223">
                    <a:moveTo>
                      <a:pt x="90" y="0"/>
                    </a:moveTo>
                    <a:lnTo>
                      <a:pt x="90" y="111"/>
                    </a:lnTo>
                    <a:lnTo>
                      <a:pt x="45" y="111"/>
                    </a:lnTo>
                    <a:lnTo>
                      <a:pt x="45" y="0"/>
                    </a:lnTo>
                    <a:lnTo>
                      <a:pt x="90" y="0"/>
                    </a:lnTo>
                    <a:close/>
                    <a:moveTo>
                      <a:pt x="134" y="89"/>
                    </a:moveTo>
                    <a:lnTo>
                      <a:pt x="67" y="223"/>
                    </a:lnTo>
                    <a:lnTo>
                      <a:pt x="0" y="89"/>
                    </a:lnTo>
                    <a:lnTo>
                      <a:pt x="134" y="89"/>
                    </a:lnTo>
                    <a:close/>
                  </a:path>
                </a:pathLst>
              </a:custGeom>
              <a:solidFill>
                <a:srgbClr val="000000"/>
              </a:solidFill>
              <a:ln w="1" cap="flat">
                <a:solidFill>
                  <a:srgbClr val="000000"/>
                </a:solidFill>
                <a:prstDash val="solid"/>
                <a:bevel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6636" name="Freeform 113"/>
              <p:cNvSpPr>
                <a:spLocks noEditPoints="1"/>
              </p:cNvSpPr>
              <p:nvPr/>
            </p:nvSpPr>
            <p:spPr bwMode="auto">
              <a:xfrm>
                <a:off x="2038350" y="2242021"/>
                <a:ext cx="212725" cy="2554288"/>
              </a:xfrm>
              <a:custGeom>
                <a:avLst/>
                <a:gdLst>
                  <a:gd name="T0" fmla="*/ 2147483647 w 134"/>
                  <a:gd name="T1" fmla="*/ 0 h 1609"/>
                  <a:gd name="T2" fmla="*/ 2147483647 w 134"/>
                  <a:gd name="T3" fmla="*/ 2147483647 h 1609"/>
                  <a:gd name="T4" fmla="*/ 2147483647 w 134"/>
                  <a:gd name="T5" fmla="*/ 2147483647 h 1609"/>
                  <a:gd name="T6" fmla="*/ 2147483647 w 134"/>
                  <a:gd name="T7" fmla="*/ 0 h 1609"/>
                  <a:gd name="T8" fmla="*/ 2147483647 w 134"/>
                  <a:gd name="T9" fmla="*/ 0 h 1609"/>
                  <a:gd name="T10" fmla="*/ 2147483647 w 134"/>
                  <a:gd name="T11" fmla="*/ 2147483647 h 1609"/>
                  <a:gd name="T12" fmla="*/ 2147483647 w 134"/>
                  <a:gd name="T13" fmla="*/ 2147483647 h 1609"/>
                  <a:gd name="T14" fmla="*/ 0 w 134"/>
                  <a:gd name="T15" fmla="*/ 2147483647 h 1609"/>
                  <a:gd name="T16" fmla="*/ 2147483647 w 134"/>
                  <a:gd name="T17" fmla="*/ 2147483647 h 160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34"/>
                  <a:gd name="T28" fmla="*/ 0 h 1609"/>
                  <a:gd name="T29" fmla="*/ 134 w 134"/>
                  <a:gd name="T30" fmla="*/ 1609 h 160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34" h="1609">
                    <a:moveTo>
                      <a:pt x="90" y="0"/>
                    </a:moveTo>
                    <a:lnTo>
                      <a:pt x="90" y="1498"/>
                    </a:lnTo>
                    <a:lnTo>
                      <a:pt x="45" y="1498"/>
                    </a:lnTo>
                    <a:lnTo>
                      <a:pt x="45" y="0"/>
                    </a:lnTo>
                    <a:lnTo>
                      <a:pt x="90" y="0"/>
                    </a:lnTo>
                    <a:close/>
                    <a:moveTo>
                      <a:pt x="134" y="1475"/>
                    </a:moveTo>
                    <a:lnTo>
                      <a:pt x="67" y="1609"/>
                    </a:lnTo>
                    <a:lnTo>
                      <a:pt x="0" y="1475"/>
                    </a:lnTo>
                    <a:lnTo>
                      <a:pt x="134" y="1475"/>
                    </a:lnTo>
                    <a:close/>
                  </a:path>
                </a:pathLst>
              </a:custGeom>
              <a:solidFill>
                <a:srgbClr val="000000"/>
              </a:solidFill>
              <a:ln w="1" cap="flat">
                <a:solidFill>
                  <a:srgbClr val="000000"/>
                </a:solidFill>
                <a:prstDash val="solid"/>
                <a:bevel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6637" name="Freeform 114"/>
              <p:cNvSpPr>
                <a:spLocks noEditPoints="1"/>
              </p:cNvSpPr>
              <p:nvPr/>
            </p:nvSpPr>
            <p:spPr bwMode="auto">
              <a:xfrm>
                <a:off x="3101975" y="2242021"/>
                <a:ext cx="212725" cy="1703388"/>
              </a:xfrm>
              <a:custGeom>
                <a:avLst/>
                <a:gdLst>
                  <a:gd name="T0" fmla="*/ 2147483647 w 134"/>
                  <a:gd name="T1" fmla="*/ 0 h 1073"/>
                  <a:gd name="T2" fmla="*/ 2147483647 w 134"/>
                  <a:gd name="T3" fmla="*/ 2147483647 h 1073"/>
                  <a:gd name="T4" fmla="*/ 2147483647 w 134"/>
                  <a:gd name="T5" fmla="*/ 2147483647 h 1073"/>
                  <a:gd name="T6" fmla="*/ 2147483647 w 134"/>
                  <a:gd name="T7" fmla="*/ 0 h 1073"/>
                  <a:gd name="T8" fmla="*/ 2147483647 w 134"/>
                  <a:gd name="T9" fmla="*/ 0 h 1073"/>
                  <a:gd name="T10" fmla="*/ 2147483647 w 134"/>
                  <a:gd name="T11" fmla="*/ 2147483647 h 1073"/>
                  <a:gd name="T12" fmla="*/ 2147483647 w 134"/>
                  <a:gd name="T13" fmla="*/ 2147483647 h 1073"/>
                  <a:gd name="T14" fmla="*/ 0 w 134"/>
                  <a:gd name="T15" fmla="*/ 2147483647 h 1073"/>
                  <a:gd name="T16" fmla="*/ 2147483647 w 134"/>
                  <a:gd name="T17" fmla="*/ 2147483647 h 107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34"/>
                  <a:gd name="T28" fmla="*/ 0 h 1073"/>
                  <a:gd name="T29" fmla="*/ 134 w 134"/>
                  <a:gd name="T30" fmla="*/ 1073 h 107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34" h="1073">
                    <a:moveTo>
                      <a:pt x="90" y="0"/>
                    </a:moveTo>
                    <a:lnTo>
                      <a:pt x="90" y="961"/>
                    </a:lnTo>
                    <a:lnTo>
                      <a:pt x="45" y="961"/>
                    </a:lnTo>
                    <a:lnTo>
                      <a:pt x="45" y="0"/>
                    </a:lnTo>
                    <a:lnTo>
                      <a:pt x="90" y="0"/>
                    </a:lnTo>
                    <a:close/>
                    <a:moveTo>
                      <a:pt x="134" y="939"/>
                    </a:moveTo>
                    <a:lnTo>
                      <a:pt x="67" y="1073"/>
                    </a:lnTo>
                    <a:lnTo>
                      <a:pt x="0" y="939"/>
                    </a:lnTo>
                    <a:lnTo>
                      <a:pt x="134" y="939"/>
                    </a:lnTo>
                    <a:close/>
                  </a:path>
                </a:pathLst>
              </a:custGeom>
              <a:solidFill>
                <a:srgbClr val="000000"/>
              </a:solidFill>
              <a:ln w="1" cap="flat">
                <a:solidFill>
                  <a:srgbClr val="000000"/>
                </a:solidFill>
                <a:prstDash val="solid"/>
                <a:bevel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6638" name="Freeform 115"/>
              <p:cNvSpPr>
                <a:spLocks noEditPoints="1"/>
              </p:cNvSpPr>
              <p:nvPr/>
            </p:nvSpPr>
            <p:spPr bwMode="auto">
              <a:xfrm>
                <a:off x="4237038" y="2242021"/>
                <a:ext cx="212725" cy="922338"/>
              </a:xfrm>
              <a:custGeom>
                <a:avLst/>
                <a:gdLst>
                  <a:gd name="T0" fmla="*/ 2147483647 w 134"/>
                  <a:gd name="T1" fmla="*/ 0 h 581"/>
                  <a:gd name="T2" fmla="*/ 2147483647 w 134"/>
                  <a:gd name="T3" fmla="*/ 2147483647 h 581"/>
                  <a:gd name="T4" fmla="*/ 2147483647 w 134"/>
                  <a:gd name="T5" fmla="*/ 2147483647 h 581"/>
                  <a:gd name="T6" fmla="*/ 2147483647 w 134"/>
                  <a:gd name="T7" fmla="*/ 0 h 581"/>
                  <a:gd name="T8" fmla="*/ 2147483647 w 134"/>
                  <a:gd name="T9" fmla="*/ 0 h 581"/>
                  <a:gd name="T10" fmla="*/ 2147483647 w 134"/>
                  <a:gd name="T11" fmla="*/ 2147483647 h 581"/>
                  <a:gd name="T12" fmla="*/ 2147483647 w 134"/>
                  <a:gd name="T13" fmla="*/ 2147483647 h 581"/>
                  <a:gd name="T14" fmla="*/ 0 w 134"/>
                  <a:gd name="T15" fmla="*/ 2147483647 h 581"/>
                  <a:gd name="T16" fmla="*/ 2147483647 w 134"/>
                  <a:gd name="T17" fmla="*/ 2147483647 h 58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34"/>
                  <a:gd name="T28" fmla="*/ 0 h 581"/>
                  <a:gd name="T29" fmla="*/ 134 w 134"/>
                  <a:gd name="T30" fmla="*/ 581 h 58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34" h="581">
                    <a:moveTo>
                      <a:pt x="90" y="0"/>
                    </a:moveTo>
                    <a:lnTo>
                      <a:pt x="90" y="470"/>
                    </a:lnTo>
                    <a:lnTo>
                      <a:pt x="45" y="470"/>
                    </a:lnTo>
                    <a:lnTo>
                      <a:pt x="45" y="0"/>
                    </a:lnTo>
                    <a:lnTo>
                      <a:pt x="90" y="0"/>
                    </a:lnTo>
                    <a:close/>
                    <a:moveTo>
                      <a:pt x="134" y="447"/>
                    </a:moveTo>
                    <a:lnTo>
                      <a:pt x="67" y="581"/>
                    </a:lnTo>
                    <a:lnTo>
                      <a:pt x="0" y="447"/>
                    </a:lnTo>
                    <a:lnTo>
                      <a:pt x="134" y="447"/>
                    </a:lnTo>
                    <a:close/>
                  </a:path>
                </a:pathLst>
              </a:custGeom>
              <a:solidFill>
                <a:srgbClr val="000000"/>
              </a:solidFill>
              <a:ln w="1" cap="flat">
                <a:solidFill>
                  <a:srgbClr val="000000"/>
                </a:solidFill>
                <a:prstDash val="solid"/>
                <a:bevel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6639" name="Freeform 116"/>
              <p:cNvSpPr>
                <a:spLocks noEditPoints="1"/>
              </p:cNvSpPr>
              <p:nvPr/>
            </p:nvSpPr>
            <p:spPr bwMode="auto">
              <a:xfrm>
                <a:off x="5443538" y="3661246"/>
                <a:ext cx="212725" cy="1135063"/>
              </a:xfrm>
              <a:custGeom>
                <a:avLst/>
                <a:gdLst>
                  <a:gd name="T0" fmla="*/ 2147483647 w 134"/>
                  <a:gd name="T1" fmla="*/ 0 h 715"/>
                  <a:gd name="T2" fmla="*/ 2147483647 w 134"/>
                  <a:gd name="T3" fmla="*/ 2147483647 h 715"/>
                  <a:gd name="T4" fmla="*/ 2147483647 w 134"/>
                  <a:gd name="T5" fmla="*/ 2147483647 h 715"/>
                  <a:gd name="T6" fmla="*/ 2147483647 w 134"/>
                  <a:gd name="T7" fmla="*/ 0 h 715"/>
                  <a:gd name="T8" fmla="*/ 2147483647 w 134"/>
                  <a:gd name="T9" fmla="*/ 0 h 715"/>
                  <a:gd name="T10" fmla="*/ 2147483647 w 134"/>
                  <a:gd name="T11" fmla="*/ 2147483647 h 715"/>
                  <a:gd name="T12" fmla="*/ 2147483647 w 134"/>
                  <a:gd name="T13" fmla="*/ 2147483647 h 715"/>
                  <a:gd name="T14" fmla="*/ 0 w 134"/>
                  <a:gd name="T15" fmla="*/ 2147483647 h 715"/>
                  <a:gd name="T16" fmla="*/ 2147483647 w 134"/>
                  <a:gd name="T17" fmla="*/ 2147483647 h 71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34"/>
                  <a:gd name="T28" fmla="*/ 0 h 715"/>
                  <a:gd name="T29" fmla="*/ 134 w 134"/>
                  <a:gd name="T30" fmla="*/ 715 h 71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34" h="715">
                    <a:moveTo>
                      <a:pt x="89" y="0"/>
                    </a:moveTo>
                    <a:lnTo>
                      <a:pt x="89" y="604"/>
                    </a:lnTo>
                    <a:lnTo>
                      <a:pt x="44" y="604"/>
                    </a:lnTo>
                    <a:lnTo>
                      <a:pt x="44" y="0"/>
                    </a:lnTo>
                    <a:lnTo>
                      <a:pt x="89" y="0"/>
                    </a:lnTo>
                    <a:close/>
                    <a:moveTo>
                      <a:pt x="134" y="581"/>
                    </a:moveTo>
                    <a:lnTo>
                      <a:pt x="67" y="715"/>
                    </a:lnTo>
                    <a:lnTo>
                      <a:pt x="0" y="581"/>
                    </a:lnTo>
                    <a:lnTo>
                      <a:pt x="134" y="581"/>
                    </a:lnTo>
                    <a:close/>
                  </a:path>
                </a:pathLst>
              </a:custGeom>
              <a:solidFill>
                <a:srgbClr val="000000"/>
              </a:solidFill>
              <a:ln w="1" cap="flat">
                <a:solidFill>
                  <a:srgbClr val="000000"/>
                </a:solidFill>
                <a:prstDash val="solid"/>
                <a:bevel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6640" name="Freeform 117"/>
              <p:cNvSpPr>
                <a:spLocks noEditPoints="1"/>
              </p:cNvSpPr>
              <p:nvPr/>
            </p:nvSpPr>
            <p:spPr bwMode="auto">
              <a:xfrm>
                <a:off x="7783513" y="3661246"/>
                <a:ext cx="212725" cy="1916113"/>
              </a:xfrm>
              <a:custGeom>
                <a:avLst/>
                <a:gdLst>
                  <a:gd name="T0" fmla="*/ 2147483647 w 134"/>
                  <a:gd name="T1" fmla="*/ 0 h 1207"/>
                  <a:gd name="T2" fmla="*/ 2147483647 w 134"/>
                  <a:gd name="T3" fmla="*/ 2147483647 h 1207"/>
                  <a:gd name="T4" fmla="*/ 2147483647 w 134"/>
                  <a:gd name="T5" fmla="*/ 2147483647 h 1207"/>
                  <a:gd name="T6" fmla="*/ 2147483647 w 134"/>
                  <a:gd name="T7" fmla="*/ 0 h 1207"/>
                  <a:gd name="T8" fmla="*/ 2147483647 w 134"/>
                  <a:gd name="T9" fmla="*/ 0 h 1207"/>
                  <a:gd name="T10" fmla="*/ 2147483647 w 134"/>
                  <a:gd name="T11" fmla="*/ 2147483647 h 1207"/>
                  <a:gd name="T12" fmla="*/ 2147483647 w 134"/>
                  <a:gd name="T13" fmla="*/ 2147483647 h 1207"/>
                  <a:gd name="T14" fmla="*/ 0 w 134"/>
                  <a:gd name="T15" fmla="*/ 2147483647 h 1207"/>
                  <a:gd name="T16" fmla="*/ 2147483647 w 134"/>
                  <a:gd name="T17" fmla="*/ 2147483647 h 120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34"/>
                  <a:gd name="T28" fmla="*/ 0 h 1207"/>
                  <a:gd name="T29" fmla="*/ 134 w 134"/>
                  <a:gd name="T30" fmla="*/ 1207 h 120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34" h="1207">
                    <a:moveTo>
                      <a:pt x="89" y="0"/>
                    </a:moveTo>
                    <a:lnTo>
                      <a:pt x="89" y="1095"/>
                    </a:lnTo>
                    <a:lnTo>
                      <a:pt x="45" y="1095"/>
                    </a:lnTo>
                    <a:lnTo>
                      <a:pt x="45" y="0"/>
                    </a:lnTo>
                    <a:lnTo>
                      <a:pt x="89" y="0"/>
                    </a:lnTo>
                    <a:close/>
                    <a:moveTo>
                      <a:pt x="134" y="1073"/>
                    </a:moveTo>
                    <a:lnTo>
                      <a:pt x="67" y="1207"/>
                    </a:lnTo>
                    <a:lnTo>
                      <a:pt x="0" y="1073"/>
                    </a:lnTo>
                    <a:lnTo>
                      <a:pt x="134" y="1073"/>
                    </a:lnTo>
                    <a:close/>
                  </a:path>
                </a:pathLst>
              </a:custGeom>
              <a:solidFill>
                <a:srgbClr val="000000"/>
              </a:solidFill>
              <a:ln w="1" cap="flat">
                <a:solidFill>
                  <a:srgbClr val="000000"/>
                </a:solidFill>
                <a:prstDash val="solid"/>
                <a:bevel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6641" name="Freeform 118"/>
              <p:cNvSpPr>
                <a:spLocks noEditPoints="1"/>
              </p:cNvSpPr>
              <p:nvPr/>
            </p:nvSpPr>
            <p:spPr bwMode="auto">
              <a:xfrm>
                <a:off x="4237038" y="3661246"/>
                <a:ext cx="212725" cy="1135063"/>
              </a:xfrm>
              <a:custGeom>
                <a:avLst/>
                <a:gdLst>
                  <a:gd name="T0" fmla="*/ 2147483647 w 134"/>
                  <a:gd name="T1" fmla="*/ 0 h 715"/>
                  <a:gd name="T2" fmla="*/ 2147483647 w 134"/>
                  <a:gd name="T3" fmla="*/ 2147483647 h 715"/>
                  <a:gd name="T4" fmla="*/ 2147483647 w 134"/>
                  <a:gd name="T5" fmla="*/ 2147483647 h 715"/>
                  <a:gd name="T6" fmla="*/ 2147483647 w 134"/>
                  <a:gd name="T7" fmla="*/ 0 h 715"/>
                  <a:gd name="T8" fmla="*/ 2147483647 w 134"/>
                  <a:gd name="T9" fmla="*/ 0 h 715"/>
                  <a:gd name="T10" fmla="*/ 2147483647 w 134"/>
                  <a:gd name="T11" fmla="*/ 2147483647 h 715"/>
                  <a:gd name="T12" fmla="*/ 2147483647 w 134"/>
                  <a:gd name="T13" fmla="*/ 2147483647 h 715"/>
                  <a:gd name="T14" fmla="*/ 0 w 134"/>
                  <a:gd name="T15" fmla="*/ 2147483647 h 715"/>
                  <a:gd name="T16" fmla="*/ 2147483647 w 134"/>
                  <a:gd name="T17" fmla="*/ 2147483647 h 71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34"/>
                  <a:gd name="T28" fmla="*/ 0 h 715"/>
                  <a:gd name="T29" fmla="*/ 134 w 134"/>
                  <a:gd name="T30" fmla="*/ 715 h 71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34" h="715">
                    <a:moveTo>
                      <a:pt x="90" y="0"/>
                    </a:moveTo>
                    <a:lnTo>
                      <a:pt x="90" y="604"/>
                    </a:lnTo>
                    <a:lnTo>
                      <a:pt x="45" y="604"/>
                    </a:lnTo>
                    <a:lnTo>
                      <a:pt x="45" y="0"/>
                    </a:lnTo>
                    <a:lnTo>
                      <a:pt x="90" y="0"/>
                    </a:lnTo>
                    <a:close/>
                    <a:moveTo>
                      <a:pt x="134" y="581"/>
                    </a:moveTo>
                    <a:lnTo>
                      <a:pt x="67" y="715"/>
                    </a:lnTo>
                    <a:lnTo>
                      <a:pt x="0" y="581"/>
                    </a:lnTo>
                    <a:lnTo>
                      <a:pt x="134" y="581"/>
                    </a:lnTo>
                    <a:close/>
                  </a:path>
                </a:pathLst>
              </a:custGeom>
              <a:solidFill>
                <a:srgbClr val="000000"/>
              </a:solidFill>
              <a:ln w="1" cap="flat">
                <a:solidFill>
                  <a:srgbClr val="000000"/>
                </a:solidFill>
                <a:prstDash val="solid"/>
                <a:bevel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6642" name="Freeform 119"/>
              <p:cNvSpPr>
                <a:spLocks noEditPoints="1"/>
              </p:cNvSpPr>
              <p:nvPr/>
            </p:nvSpPr>
            <p:spPr bwMode="auto">
              <a:xfrm>
                <a:off x="5443538" y="2242021"/>
                <a:ext cx="212725" cy="922338"/>
              </a:xfrm>
              <a:custGeom>
                <a:avLst/>
                <a:gdLst>
                  <a:gd name="T0" fmla="*/ 2147483647 w 134"/>
                  <a:gd name="T1" fmla="*/ 0 h 581"/>
                  <a:gd name="T2" fmla="*/ 2147483647 w 134"/>
                  <a:gd name="T3" fmla="*/ 2147483647 h 581"/>
                  <a:gd name="T4" fmla="*/ 2147483647 w 134"/>
                  <a:gd name="T5" fmla="*/ 2147483647 h 581"/>
                  <a:gd name="T6" fmla="*/ 2147483647 w 134"/>
                  <a:gd name="T7" fmla="*/ 0 h 581"/>
                  <a:gd name="T8" fmla="*/ 2147483647 w 134"/>
                  <a:gd name="T9" fmla="*/ 0 h 581"/>
                  <a:gd name="T10" fmla="*/ 2147483647 w 134"/>
                  <a:gd name="T11" fmla="*/ 2147483647 h 581"/>
                  <a:gd name="T12" fmla="*/ 2147483647 w 134"/>
                  <a:gd name="T13" fmla="*/ 2147483647 h 581"/>
                  <a:gd name="T14" fmla="*/ 0 w 134"/>
                  <a:gd name="T15" fmla="*/ 2147483647 h 581"/>
                  <a:gd name="T16" fmla="*/ 2147483647 w 134"/>
                  <a:gd name="T17" fmla="*/ 2147483647 h 58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34"/>
                  <a:gd name="T28" fmla="*/ 0 h 581"/>
                  <a:gd name="T29" fmla="*/ 134 w 134"/>
                  <a:gd name="T30" fmla="*/ 581 h 58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34" h="581">
                    <a:moveTo>
                      <a:pt x="89" y="0"/>
                    </a:moveTo>
                    <a:lnTo>
                      <a:pt x="89" y="470"/>
                    </a:lnTo>
                    <a:lnTo>
                      <a:pt x="44" y="470"/>
                    </a:lnTo>
                    <a:lnTo>
                      <a:pt x="44" y="0"/>
                    </a:lnTo>
                    <a:lnTo>
                      <a:pt x="89" y="0"/>
                    </a:lnTo>
                    <a:close/>
                    <a:moveTo>
                      <a:pt x="134" y="447"/>
                    </a:moveTo>
                    <a:lnTo>
                      <a:pt x="67" y="581"/>
                    </a:lnTo>
                    <a:lnTo>
                      <a:pt x="0" y="447"/>
                    </a:lnTo>
                    <a:lnTo>
                      <a:pt x="134" y="447"/>
                    </a:lnTo>
                    <a:close/>
                  </a:path>
                </a:pathLst>
              </a:custGeom>
              <a:solidFill>
                <a:srgbClr val="000000"/>
              </a:solidFill>
              <a:ln w="1" cap="flat">
                <a:solidFill>
                  <a:srgbClr val="000000"/>
                </a:solidFill>
                <a:prstDash val="solid"/>
                <a:bevel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6643" name="Freeform 120"/>
              <p:cNvSpPr>
                <a:spLocks noEditPoints="1"/>
              </p:cNvSpPr>
              <p:nvPr/>
            </p:nvSpPr>
            <p:spPr bwMode="auto">
              <a:xfrm>
                <a:off x="6648450" y="2242021"/>
                <a:ext cx="212725" cy="922338"/>
              </a:xfrm>
              <a:custGeom>
                <a:avLst/>
                <a:gdLst>
                  <a:gd name="T0" fmla="*/ 2147483647 w 134"/>
                  <a:gd name="T1" fmla="*/ 0 h 581"/>
                  <a:gd name="T2" fmla="*/ 2147483647 w 134"/>
                  <a:gd name="T3" fmla="*/ 2147483647 h 581"/>
                  <a:gd name="T4" fmla="*/ 2147483647 w 134"/>
                  <a:gd name="T5" fmla="*/ 2147483647 h 581"/>
                  <a:gd name="T6" fmla="*/ 2147483647 w 134"/>
                  <a:gd name="T7" fmla="*/ 0 h 581"/>
                  <a:gd name="T8" fmla="*/ 2147483647 w 134"/>
                  <a:gd name="T9" fmla="*/ 0 h 581"/>
                  <a:gd name="T10" fmla="*/ 2147483647 w 134"/>
                  <a:gd name="T11" fmla="*/ 2147483647 h 581"/>
                  <a:gd name="T12" fmla="*/ 2147483647 w 134"/>
                  <a:gd name="T13" fmla="*/ 2147483647 h 581"/>
                  <a:gd name="T14" fmla="*/ 0 w 134"/>
                  <a:gd name="T15" fmla="*/ 2147483647 h 581"/>
                  <a:gd name="T16" fmla="*/ 2147483647 w 134"/>
                  <a:gd name="T17" fmla="*/ 2147483647 h 58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34"/>
                  <a:gd name="T28" fmla="*/ 0 h 581"/>
                  <a:gd name="T29" fmla="*/ 134 w 134"/>
                  <a:gd name="T30" fmla="*/ 581 h 58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34" h="581">
                    <a:moveTo>
                      <a:pt x="90" y="0"/>
                    </a:moveTo>
                    <a:lnTo>
                      <a:pt x="90" y="470"/>
                    </a:lnTo>
                    <a:lnTo>
                      <a:pt x="45" y="470"/>
                    </a:lnTo>
                    <a:lnTo>
                      <a:pt x="45" y="0"/>
                    </a:lnTo>
                    <a:lnTo>
                      <a:pt x="90" y="0"/>
                    </a:lnTo>
                    <a:close/>
                    <a:moveTo>
                      <a:pt x="134" y="447"/>
                    </a:moveTo>
                    <a:lnTo>
                      <a:pt x="67" y="581"/>
                    </a:lnTo>
                    <a:lnTo>
                      <a:pt x="0" y="447"/>
                    </a:lnTo>
                    <a:lnTo>
                      <a:pt x="134" y="447"/>
                    </a:lnTo>
                    <a:close/>
                  </a:path>
                </a:pathLst>
              </a:custGeom>
              <a:solidFill>
                <a:srgbClr val="000000"/>
              </a:solidFill>
              <a:ln w="1" cap="flat">
                <a:solidFill>
                  <a:srgbClr val="000000"/>
                </a:solidFill>
                <a:prstDash val="solid"/>
                <a:bevel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6644" name="Freeform 121"/>
              <p:cNvSpPr>
                <a:spLocks noEditPoints="1"/>
              </p:cNvSpPr>
              <p:nvPr/>
            </p:nvSpPr>
            <p:spPr bwMode="auto">
              <a:xfrm>
                <a:off x="7783513" y="2242021"/>
                <a:ext cx="212725" cy="922338"/>
              </a:xfrm>
              <a:custGeom>
                <a:avLst/>
                <a:gdLst>
                  <a:gd name="T0" fmla="*/ 2147483647 w 134"/>
                  <a:gd name="T1" fmla="*/ 0 h 581"/>
                  <a:gd name="T2" fmla="*/ 2147483647 w 134"/>
                  <a:gd name="T3" fmla="*/ 2147483647 h 581"/>
                  <a:gd name="T4" fmla="*/ 2147483647 w 134"/>
                  <a:gd name="T5" fmla="*/ 2147483647 h 581"/>
                  <a:gd name="T6" fmla="*/ 2147483647 w 134"/>
                  <a:gd name="T7" fmla="*/ 0 h 581"/>
                  <a:gd name="T8" fmla="*/ 2147483647 w 134"/>
                  <a:gd name="T9" fmla="*/ 0 h 581"/>
                  <a:gd name="T10" fmla="*/ 2147483647 w 134"/>
                  <a:gd name="T11" fmla="*/ 2147483647 h 581"/>
                  <a:gd name="T12" fmla="*/ 2147483647 w 134"/>
                  <a:gd name="T13" fmla="*/ 2147483647 h 581"/>
                  <a:gd name="T14" fmla="*/ 0 w 134"/>
                  <a:gd name="T15" fmla="*/ 2147483647 h 581"/>
                  <a:gd name="T16" fmla="*/ 2147483647 w 134"/>
                  <a:gd name="T17" fmla="*/ 2147483647 h 58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34"/>
                  <a:gd name="T28" fmla="*/ 0 h 581"/>
                  <a:gd name="T29" fmla="*/ 134 w 134"/>
                  <a:gd name="T30" fmla="*/ 581 h 58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34" h="581">
                    <a:moveTo>
                      <a:pt x="89" y="0"/>
                    </a:moveTo>
                    <a:lnTo>
                      <a:pt x="89" y="470"/>
                    </a:lnTo>
                    <a:lnTo>
                      <a:pt x="45" y="470"/>
                    </a:lnTo>
                    <a:lnTo>
                      <a:pt x="45" y="0"/>
                    </a:lnTo>
                    <a:lnTo>
                      <a:pt x="89" y="0"/>
                    </a:lnTo>
                    <a:close/>
                    <a:moveTo>
                      <a:pt x="134" y="447"/>
                    </a:moveTo>
                    <a:lnTo>
                      <a:pt x="67" y="581"/>
                    </a:lnTo>
                    <a:lnTo>
                      <a:pt x="0" y="447"/>
                    </a:lnTo>
                    <a:lnTo>
                      <a:pt x="134" y="447"/>
                    </a:lnTo>
                    <a:close/>
                  </a:path>
                </a:pathLst>
              </a:custGeom>
              <a:solidFill>
                <a:srgbClr val="000000"/>
              </a:solidFill>
              <a:ln w="1" cap="flat">
                <a:solidFill>
                  <a:srgbClr val="000000"/>
                </a:solidFill>
                <a:prstDash val="solid"/>
                <a:bevel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grpSp>
            <p:nvGrpSpPr>
              <p:cNvPr id="26645" name="Group 124"/>
              <p:cNvGrpSpPr>
                <a:grpSpLocks/>
              </p:cNvGrpSpPr>
              <p:nvPr/>
            </p:nvGrpSpPr>
            <p:grpSpPr bwMode="auto">
              <a:xfrm>
                <a:off x="3776663" y="3164359"/>
                <a:ext cx="1135063" cy="496888"/>
                <a:chOff x="2379" y="1994"/>
                <a:chExt cx="715" cy="313"/>
              </a:xfrm>
            </p:grpSpPr>
            <p:sp>
              <p:nvSpPr>
                <p:cNvPr id="26814" name="Rectangle 122"/>
                <p:cNvSpPr>
                  <a:spLocks noChangeArrowheads="1"/>
                </p:cNvSpPr>
                <p:nvPr/>
              </p:nvSpPr>
              <p:spPr bwMode="auto">
                <a:xfrm>
                  <a:off x="2379" y="1994"/>
                  <a:ext cx="715" cy="313"/>
                </a:xfrm>
                <a:prstGeom prst="rect">
                  <a:avLst/>
                </a:prstGeom>
                <a:solidFill>
                  <a:srgbClr val="BBE0E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120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815" name="Rectangle 123"/>
                <p:cNvSpPr>
                  <a:spLocks noChangeArrowheads="1"/>
                </p:cNvSpPr>
                <p:nvPr/>
              </p:nvSpPr>
              <p:spPr bwMode="auto">
                <a:xfrm>
                  <a:off x="2379" y="1994"/>
                  <a:ext cx="715" cy="313"/>
                </a:xfrm>
                <a:prstGeom prst="rect">
                  <a:avLst/>
                </a:prstGeom>
                <a:noFill/>
                <a:ln w="5" cap="rnd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120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6646" name="Rectangle 125"/>
              <p:cNvSpPr>
                <a:spLocks noChangeArrowheads="1"/>
              </p:cNvSpPr>
              <p:nvPr/>
            </p:nvSpPr>
            <p:spPr bwMode="auto">
              <a:xfrm>
                <a:off x="4152900" y="3251671"/>
                <a:ext cx="476250" cy="2095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en-US" sz="1100" b="1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rPr>
                  <a:t>Total </a:t>
                </a: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6647" name="Rectangle 126"/>
              <p:cNvSpPr>
                <a:spLocks noChangeArrowheads="1"/>
              </p:cNvSpPr>
              <p:nvPr/>
            </p:nvSpPr>
            <p:spPr bwMode="auto">
              <a:xfrm>
                <a:off x="3990975" y="3421534"/>
                <a:ext cx="827088" cy="2095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en-US" sz="1100" b="1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rPr>
                  <a:t>hydrolysis</a:t>
                </a: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grpSp>
            <p:nvGrpSpPr>
              <p:cNvPr id="26648" name="Group 129"/>
              <p:cNvGrpSpPr>
                <a:grpSpLocks/>
              </p:cNvGrpSpPr>
              <p:nvPr/>
            </p:nvGrpSpPr>
            <p:grpSpPr bwMode="auto">
              <a:xfrm>
                <a:off x="7392988" y="3164359"/>
                <a:ext cx="1135063" cy="496888"/>
                <a:chOff x="4657" y="1994"/>
                <a:chExt cx="715" cy="313"/>
              </a:xfrm>
            </p:grpSpPr>
            <p:sp>
              <p:nvSpPr>
                <p:cNvPr id="26812" name="Rectangle 127"/>
                <p:cNvSpPr>
                  <a:spLocks noChangeArrowheads="1"/>
                </p:cNvSpPr>
                <p:nvPr/>
              </p:nvSpPr>
              <p:spPr bwMode="auto">
                <a:xfrm>
                  <a:off x="4657" y="1994"/>
                  <a:ext cx="715" cy="313"/>
                </a:xfrm>
                <a:prstGeom prst="rect">
                  <a:avLst/>
                </a:prstGeom>
                <a:solidFill>
                  <a:srgbClr val="BBE0E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120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813" name="Rectangle 128"/>
                <p:cNvSpPr>
                  <a:spLocks noChangeArrowheads="1"/>
                </p:cNvSpPr>
                <p:nvPr/>
              </p:nvSpPr>
              <p:spPr bwMode="auto">
                <a:xfrm>
                  <a:off x="4657" y="1994"/>
                  <a:ext cx="715" cy="313"/>
                </a:xfrm>
                <a:prstGeom prst="rect">
                  <a:avLst/>
                </a:prstGeom>
                <a:noFill/>
                <a:ln w="5" cap="rnd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120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6649" name="Rectangle 130"/>
              <p:cNvSpPr>
                <a:spLocks noChangeArrowheads="1"/>
              </p:cNvSpPr>
              <p:nvPr/>
            </p:nvSpPr>
            <p:spPr bwMode="auto">
              <a:xfrm>
                <a:off x="7505700" y="3334221"/>
                <a:ext cx="1052513" cy="2095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en-US" sz="1100" b="1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rPr>
                  <a:t>Bacterial SSF</a:t>
                </a: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grpSp>
            <p:nvGrpSpPr>
              <p:cNvPr id="26650" name="Group 133"/>
              <p:cNvGrpSpPr>
                <a:grpSpLocks/>
              </p:cNvGrpSpPr>
              <p:nvPr/>
            </p:nvGrpSpPr>
            <p:grpSpPr bwMode="auto">
              <a:xfrm>
                <a:off x="6188075" y="3164359"/>
                <a:ext cx="1135063" cy="496888"/>
                <a:chOff x="3898" y="1994"/>
                <a:chExt cx="715" cy="313"/>
              </a:xfrm>
            </p:grpSpPr>
            <p:sp>
              <p:nvSpPr>
                <p:cNvPr id="26810" name="Rectangle 131"/>
                <p:cNvSpPr>
                  <a:spLocks noChangeArrowheads="1"/>
                </p:cNvSpPr>
                <p:nvPr/>
              </p:nvSpPr>
              <p:spPr bwMode="auto">
                <a:xfrm>
                  <a:off x="3898" y="1994"/>
                  <a:ext cx="715" cy="313"/>
                </a:xfrm>
                <a:prstGeom prst="rect">
                  <a:avLst/>
                </a:prstGeom>
                <a:solidFill>
                  <a:srgbClr val="BBE0E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120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811" name="Rectangle 132"/>
                <p:cNvSpPr>
                  <a:spLocks noChangeArrowheads="1"/>
                </p:cNvSpPr>
                <p:nvPr/>
              </p:nvSpPr>
              <p:spPr bwMode="auto">
                <a:xfrm>
                  <a:off x="3898" y="1994"/>
                  <a:ext cx="715" cy="313"/>
                </a:xfrm>
                <a:prstGeom prst="rect">
                  <a:avLst/>
                </a:prstGeom>
                <a:noFill/>
                <a:ln w="5" cap="rnd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120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6651" name="Group 136"/>
              <p:cNvGrpSpPr>
                <a:grpSpLocks/>
              </p:cNvGrpSpPr>
              <p:nvPr/>
            </p:nvGrpSpPr>
            <p:grpSpPr bwMode="auto">
              <a:xfrm>
                <a:off x="4981575" y="3164359"/>
                <a:ext cx="1135063" cy="496888"/>
                <a:chOff x="3138" y="1994"/>
                <a:chExt cx="715" cy="313"/>
              </a:xfrm>
            </p:grpSpPr>
            <p:sp>
              <p:nvSpPr>
                <p:cNvPr id="26808" name="Rectangle 134"/>
                <p:cNvSpPr>
                  <a:spLocks noChangeArrowheads="1"/>
                </p:cNvSpPr>
                <p:nvPr/>
              </p:nvSpPr>
              <p:spPr bwMode="auto">
                <a:xfrm>
                  <a:off x="3138" y="1994"/>
                  <a:ext cx="715" cy="313"/>
                </a:xfrm>
                <a:prstGeom prst="rect">
                  <a:avLst/>
                </a:prstGeom>
                <a:solidFill>
                  <a:srgbClr val="99CC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120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809" name="Rectangle 135"/>
                <p:cNvSpPr>
                  <a:spLocks noChangeArrowheads="1"/>
                </p:cNvSpPr>
                <p:nvPr/>
              </p:nvSpPr>
              <p:spPr bwMode="auto">
                <a:xfrm>
                  <a:off x="3138" y="1994"/>
                  <a:ext cx="715" cy="313"/>
                </a:xfrm>
                <a:prstGeom prst="rect">
                  <a:avLst/>
                </a:prstGeom>
                <a:noFill/>
                <a:ln w="5" cap="rnd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120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6652" name="Rectangle 137"/>
              <p:cNvSpPr>
                <a:spLocks noChangeArrowheads="1"/>
              </p:cNvSpPr>
              <p:nvPr/>
            </p:nvSpPr>
            <p:spPr bwMode="auto">
              <a:xfrm>
                <a:off x="5127625" y="3334221"/>
                <a:ext cx="979488" cy="2095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en-US" sz="1100" b="1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rPr>
                  <a:t>Liquefaction</a:t>
                </a: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grpSp>
            <p:nvGrpSpPr>
              <p:cNvPr id="26653" name="Group 140"/>
              <p:cNvGrpSpPr>
                <a:grpSpLocks/>
              </p:cNvGrpSpPr>
              <p:nvPr/>
            </p:nvGrpSpPr>
            <p:grpSpPr bwMode="auto">
              <a:xfrm>
                <a:off x="6188075" y="3945409"/>
                <a:ext cx="1135063" cy="496888"/>
                <a:chOff x="3898" y="2486"/>
                <a:chExt cx="715" cy="313"/>
              </a:xfrm>
            </p:grpSpPr>
            <p:sp>
              <p:nvSpPr>
                <p:cNvPr id="26806" name="Rectangle 138"/>
                <p:cNvSpPr>
                  <a:spLocks noChangeArrowheads="1"/>
                </p:cNvSpPr>
                <p:nvPr/>
              </p:nvSpPr>
              <p:spPr bwMode="auto">
                <a:xfrm>
                  <a:off x="3898" y="2486"/>
                  <a:ext cx="715" cy="313"/>
                </a:xfrm>
                <a:prstGeom prst="rect">
                  <a:avLst/>
                </a:prstGeom>
                <a:solidFill>
                  <a:srgbClr val="BBE0E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120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807" name="Rectangle 139"/>
                <p:cNvSpPr>
                  <a:spLocks noChangeArrowheads="1"/>
                </p:cNvSpPr>
                <p:nvPr/>
              </p:nvSpPr>
              <p:spPr bwMode="auto">
                <a:xfrm>
                  <a:off x="3898" y="2486"/>
                  <a:ext cx="715" cy="313"/>
                </a:xfrm>
                <a:prstGeom prst="rect">
                  <a:avLst/>
                </a:prstGeom>
                <a:noFill/>
                <a:ln w="5" cap="rnd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120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6654" name="Rectangle 141"/>
              <p:cNvSpPr>
                <a:spLocks noChangeArrowheads="1"/>
              </p:cNvSpPr>
              <p:nvPr/>
            </p:nvSpPr>
            <p:spPr bwMode="auto">
              <a:xfrm>
                <a:off x="6208713" y="4115271"/>
                <a:ext cx="1247775" cy="2095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en-US" sz="1100" b="1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rPr>
                  <a:t>Saccharification</a:t>
                </a: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grpSp>
            <p:nvGrpSpPr>
              <p:cNvPr id="26655" name="Group 144"/>
              <p:cNvGrpSpPr>
                <a:grpSpLocks/>
              </p:cNvGrpSpPr>
              <p:nvPr/>
            </p:nvGrpSpPr>
            <p:grpSpPr bwMode="auto">
              <a:xfrm>
                <a:off x="6259513" y="4796309"/>
                <a:ext cx="1133475" cy="496888"/>
                <a:chOff x="3943" y="3022"/>
                <a:chExt cx="714" cy="313"/>
              </a:xfrm>
            </p:grpSpPr>
            <p:sp>
              <p:nvSpPr>
                <p:cNvPr id="26804" name="Rectangle 142"/>
                <p:cNvSpPr>
                  <a:spLocks noChangeArrowheads="1"/>
                </p:cNvSpPr>
                <p:nvPr/>
              </p:nvSpPr>
              <p:spPr bwMode="auto">
                <a:xfrm>
                  <a:off x="3943" y="3022"/>
                  <a:ext cx="714" cy="313"/>
                </a:xfrm>
                <a:prstGeom prst="rect">
                  <a:avLst/>
                </a:prstGeom>
                <a:solidFill>
                  <a:srgbClr val="BBE0E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120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805" name="Rectangle 143"/>
                <p:cNvSpPr>
                  <a:spLocks noChangeArrowheads="1"/>
                </p:cNvSpPr>
                <p:nvPr/>
              </p:nvSpPr>
              <p:spPr bwMode="auto">
                <a:xfrm>
                  <a:off x="3943" y="3022"/>
                  <a:ext cx="714" cy="313"/>
                </a:xfrm>
                <a:prstGeom prst="rect">
                  <a:avLst/>
                </a:prstGeom>
                <a:noFill/>
                <a:ln w="5" cap="rnd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120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6656" name="Group 147"/>
              <p:cNvGrpSpPr>
                <a:grpSpLocks/>
              </p:cNvGrpSpPr>
              <p:nvPr/>
            </p:nvGrpSpPr>
            <p:grpSpPr bwMode="auto">
              <a:xfrm>
                <a:off x="1719263" y="5577359"/>
                <a:ext cx="6737350" cy="425450"/>
                <a:chOff x="1083" y="3514"/>
                <a:chExt cx="4244" cy="268"/>
              </a:xfrm>
            </p:grpSpPr>
            <p:sp>
              <p:nvSpPr>
                <p:cNvPr id="26802" name="Rectangle 145"/>
                <p:cNvSpPr>
                  <a:spLocks noChangeArrowheads="1"/>
                </p:cNvSpPr>
                <p:nvPr/>
              </p:nvSpPr>
              <p:spPr bwMode="auto">
                <a:xfrm>
                  <a:off x="1083" y="3514"/>
                  <a:ext cx="4244" cy="268"/>
                </a:xfrm>
                <a:prstGeom prst="rect">
                  <a:avLst/>
                </a:prstGeom>
                <a:solidFill>
                  <a:srgbClr val="BBE0E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120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803" name="Rectangle 146"/>
                <p:cNvSpPr>
                  <a:spLocks noChangeArrowheads="1"/>
                </p:cNvSpPr>
                <p:nvPr/>
              </p:nvSpPr>
              <p:spPr bwMode="auto">
                <a:xfrm>
                  <a:off x="1083" y="3514"/>
                  <a:ext cx="4244" cy="268"/>
                </a:xfrm>
                <a:prstGeom prst="rect">
                  <a:avLst/>
                </a:prstGeom>
                <a:noFill/>
                <a:ln w="5" cap="rnd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120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6657" name="Rectangle 148"/>
              <p:cNvSpPr>
                <a:spLocks noChangeArrowheads="1"/>
              </p:cNvSpPr>
              <p:nvPr/>
            </p:nvSpPr>
            <p:spPr bwMode="auto">
              <a:xfrm>
                <a:off x="2036773" y="5640184"/>
                <a:ext cx="5895975" cy="288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en-US" sz="1700" b="0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333399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rPr>
                  <a:t>DOWN STREAM PROCESSING, ETHANOL DISTILLATION</a:t>
                </a: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grpSp>
            <p:nvGrpSpPr>
              <p:cNvPr id="26658" name="Group 151"/>
              <p:cNvGrpSpPr>
                <a:grpSpLocks/>
              </p:cNvGrpSpPr>
              <p:nvPr/>
            </p:nvGrpSpPr>
            <p:grpSpPr bwMode="auto">
              <a:xfrm>
                <a:off x="2641600" y="3945409"/>
                <a:ext cx="1135063" cy="496888"/>
                <a:chOff x="1664" y="2486"/>
                <a:chExt cx="715" cy="313"/>
              </a:xfrm>
            </p:grpSpPr>
            <p:sp>
              <p:nvSpPr>
                <p:cNvPr id="26800" name="Rectangle 149"/>
                <p:cNvSpPr>
                  <a:spLocks noChangeArrowheads="1"/>
                </p:cNvSpPr>
                <p:nvPr/>
              </p:nvSpPr>
              <p:spPr bwMode="auto">
                <a:xfrm>
                  <a:off x="1664" y="2486"/>
                  <a:ext cx="715" cy="313"/>
                </a:xfrm>
                <a:prstGeom prst="rect">
                  <a:avLst/>
                </a:prstGeom>
                <a:solidFill>
                  <a:srgbClr val="BBE0E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120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801" name="Rectangle 150"/>
                <p:cNvSpPr>
                  <a:spLocks noChangeArrowheads="1"/>
                </p:cNvSpPr>
                <p:nvPr/>
              </p:nvSpPr>
              <p:spPr bwMode="auto">
                <a:xfrm>
                  <a:off x="1664" y="2486"/>
                  <a:ext cx="715" cy="313"/>
                </a:xfrm>
                <a:prstGeom prst="rect">
                  <a:avLst/>
                </a:prstGeom>
                <a:noFill/>
                <a:ln w="5" cap="rnd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120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6659" name="Group 154"/>
              <p:cNvGrpSpPr>
                <a:grpSpLocks/>
              </p:cNvGrpSpPr>
              <p:nvPr/>
            </p:nvGrpSpPr>
            <p:grpSpPr bwMode="auto">
              <a:xfrm>
                <a:off x="2641600" y="4796309"/>
                <a:ext cx="1135063" cy="496888"/>
                <a:chOff x="1664" y="3022"/>
                <a:chExt cx="715" cy="313"/>
              </a:xfrm>
            </p:grpSpPr>
            <p:sp>
              <p:nvSpPr>
                <p:cNvPr id="26798" name="Rectangle 152"/>
                <p:cNvSpPr>
                  <a:spLocks noChangeArrowheads="1"/>
                </p:cNvSpPr>
                <p:nvPr/>
              </p:nvSpPr>
              <p:spPr bwMode="auto">
                <a:xfrm>
                  <a:off x="1664" y="3022"/>
                  <a:ext cx="715" cy="313"/>
                </a:xfrm>
                <a:prstGeom prst="rect">
                  <a:avLst/>
                </a:prstGeom>
                <a:solidFill>
                  <a:srgbClr val="BBE0E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120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799" name="Rectangle 153"/>
                <p:cNvSpPr>
                  <a:spLocks noChangeArrowheads="1"/>
                </p:cNvSpPr>
                <p:nvPr/>
              </p:nvSpPr>
              <p:spPr bwMode="auto">
                <a:xfrm>
                  <a:off x="1664" y="3022"/>
                  <a:ext cx="715" cy="313"/>
                </a:xfrm>
                <a:prstGeom prst="rect">
                  <a:avLst/>
                </a:prstGeom>
                <a:noFill/>
                <a:ln w="5" cap="rnd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120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6660" name="Rectangle 155"/>
              <p:cNvSpPr>
                <a:spLocks noChangeArrowheads="1"/>
              </p:cNvSpPr>
              <p:nvPr/>
            </p:nvSpPr>
            <p:spPr bwMode="auto">
              <a:xfrm>
                <a:off x="2760663" y="4966171"/>
                <a:ext cx="1036638" cy="2095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en-US" sz="1100" b="1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rPr>
                  <a:t>Fermentation</a:t>
                </a: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grpSp>
            <p:nvGrpSpPr>
              <p:cNvPr id="26661" name="Group 158"/>
              <p:cNvGrpSpPr>
                <a:grpSpLocks/>
              </p:cNvGrpSpPr>
              <p:nvPr/>
            </p:nvGrpSpPr>
            <p:grpSpPr bwMode="auto">
              <a:xfrm>
                <a:off x="5053013" y="4796309"/>
                <a:ext cx="1135063" cy="496888"/>
                <a:chOff x="3183" y="3022"/>
                <a:chExt cx="715" cy="313"/>
              </a:xfrm>
            </p:grpSpPr>
            <p:sp>
              <p:nvSpPr>
                <p:cNvPr id="26796" name="Rectangle 156"/>
                <p:cNvSpPr>
                  <a:spLocks noChangeArrowheads="1"/>
                </p:cNvSpPr>
                <p:nvPr/>
              </p:nvSpPr>
              <p:spPr bwMode="auto">
                <a:xfrm>
                  <a:off x="3183" y="3022"/>
                  <a:ext cx="715" cy="313"/>
                </a:xfrm>
                <a:prstGeom prst="rect">
                  <a:avLst/>
                </a:prstGeom>
                <a:solidFill>
                  <a:srgbClr val="99CC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120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797" name="Rectangle 157"/>
                <p:cNvSpPr>
                  <a:spLocks noChangeArrowheads="1"/>
                </p:cNvSpPr>
                <p:nvPr/>
              </p:nvSpPr>
              <p:spPr bwMode="auto">
                <a:xfrm>
                  <a:off x="3183" y="3022"/>
                  <a:ext cx="715" cy="313"/>
                </a:xfrm>
                <a:prstGeom prst="rect">
                  <a:avLst/>
                </a:prstGeom>
                <a:noFill/>
                <a:ln w="5" cap="rnd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120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6662" name="Rectangle 159"/>
              <p:cNvSpPr>
                <a:spLocks noChangeArrowheads="1"/>
              </p:cNvSpPr>
              <p:nvPr/>
            </p:nvSpPr>
            <p:spPr bwMode="auto">
              <a:xfrm>
                <a:off x="5483225" y="4966171"/>
                <a:ext cx="368300" cy="2095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en-US" sz="1100" b="1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rPr>
                  <a:t>SSF</a:t>
                </a: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grpSp>
            <p:nvGrpSpPr>
              <p:cNvPr id="26663" name="Group 162"/>
              <p:cNvGrpSpPr>
                <a:grpSpLocks/>
              </p:cNvGrpSpPr>
              <p:nvPr/>
            </p:nvGrpSpPr>
            <p:grpSpPr bwMode="auto">
              <a:xfrm>
                <a:off x="3848100" y="4796309"/>
                <a:ext cx="1133475" cy="496888"/>
                <a:chOff x="2424" y="3022"/>
                <a:chExt cx="714" cy="313"/>
              </a:xfrm>
            </p:grpSpPr>
            <p:sp>
              <p:nvSpPr>
                <p:cNvPr id="26794" name="Rectangle 160"/>
                <p:cNvSpPr>
                  <a:spLocks noChangeArrowheads="1"/>
                </p:cNvSpPr>
                <p:nvPr/>
              </p:nvSpPr>
              <p:spPr bwMode="auto">
                <a:xfrm>
                  <a:off x="2424" y="3022"/>
                  <a:ext cx="714" cy="313"/>
                </a:xfrm>
                <a:prstGeom prst="rect">
                  <a:avLst/>
                </a:prstGeom>
                <a:solidFill>
                  <a:srgbClr val="BBE0E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120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795" name="Rectangle 161"/>
                <p:cNvSpPr>
                  <a:spLocks noChangeArrowheads="1"/>
                </p:cNvSpPr>
                <p:nvPr/>
              </p:nvSpPr>
              <p:spPr bwMode="auto">
                <a:xfrm>
                  <a:off x="2424" y="3022"/>
                  <a:ext cx="714" cy="313"/>
                </a:xfrm>
                <a:prstGeom prst="rect">
                  <a:avLst/>
                </a:prstGeom>
                <a:noFill/>
                <a:ln w="5" cap="rnd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120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6664" name="Group 165"/>
              <p:cNvGrpSpPr>
                <a:grpSpLocks/>
              </p:cNvGrpSpPr>
              <p:nvPr/>
            </p:nvGrpSpPr>
            <p:grpSpPr bwMode="auto">
              <a:xfrm>
                <a:off x="6188075" y="3164359"/>
                <a:ext cx="1135063" cy="496888"/>
                <a:chOff x="3898" y="1994"/>
                <a:chExt cx="715" cy="313"/>
              </a:xfrm>
            </p:grpSpPr>
            <p:sp>
              <p:nvSpPr>
                <p:cNvPr id="26792" name="Rectangle 163"/>
                <p:cNvSpPr>
                  <a:spLocks noChangeArrowheads="1"/>
                </p:cNvSpPr>
                <p:nvPr/>
              </p:nvSpPr>
              <p:spPr bwMode="auto">
                <a:xfrm>
                  <a:off x="3898" y="1994"/>
                  <a:ext cx="715" cy="313"/>
                </a:xfrm>
                <a:prstGeom prst="rect">
                  <a:avLst/>
                </a:prstGeom>
                <a:solidFill>
                  <a:srgbClr val="BBE0E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120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793" name="Rectangle 164"/>
                <p:cNvSpPr>
                  <a:spLocks noChangeArrowheads="1"/>
                </p:cNvSpPr>
                <p:nvPr/>
              </p:nvSpPr>
              <p:spPr bwMode="auto">
                <a:xfrm>
                  <a:off x="3898" y="1994"/>
                  <a:ext cx="715" cy="313"/>
                </a:xfrm>
                <a:prstGeom prst="rect">
                  <a:avLst/>
                </a:prstGeom>
                <a:noFill/>
                <a:ln w="5" cap="rnd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120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6665" name="Rectangle 166"/>
              <p:cNvSpPr>
                <a:spLocks noChangeArrowheads="1"/>
              </p:cNvSpPr>
              <p:nvPr/>
            </p:nvSpPr>
            <p:spPr bwMode="auto">
              <a:xfrm>
                <a:off x="6334125" y="3334221"/>
                <a:ext cx="979488" cy="2095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en-US" sz="1100" b="1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rPr>
                  <a:t>Liquefaction</a:t>
                </a: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grpSp>
            <p:nvGrpSpPr>
              <p:cNvPr id="26666" name="Group 169"/>
              <p:cNvGrpSpPr>
                <a:grpSpLocks/>
              </p:cNvGrpSpPr>
              <p:nvPr/>
            </p:nvGrpSpPr>
            <p:grpSpPr bwMode="auto">
              <a:xfrm>
                <a:off x="2641600" y="3945409"/>
                <a:ext cx="1135063" cy="496888"/>
                <a:chOff x="1664" y="2486"/>
                <a:chExt cx="715" cy="313"/>
              </a:xfrm>
            </p:grpSpPr>
            <p:sp>
              <p:nvSpPr>
                <p:cNvPr id="26790" name="Rectangle 167"/>
                <p:cNvSpPr>
                  <a:spLocks noChangeArrowheads="1"/>
                </p:cNvSpPr>
                <p:nvPr/>
              </p:nvSpPr>
              <p:spPr bwMode="auto">
                <a:xfrm>
                  <a:off x="1664" y="2486"/>
                  <a:ext cx="715" cy="313"/>
                </a:xfrm>
                <a:prstGeom prst="rect">
                  <a:avLst/>
                </a:prstGeom>
                <a:solidFill>
                  <a:srgbClr val="BBE0E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120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791" name="Rectangle 168"/>
                <p:cNvSpPr>
                  <a:spLocks noChangeArrowheads="1"/>
                </p:cNvSpPr>
                <p:nvPr/>
              </p:nvSpPr>
              <p:spPr bwMode="auto">
                <a:xfrm>
                  <a:off x="1664" y="2486"/>
                  <a:ext cx="715" cy="313"/>
                </a:xfrm>
                <a:prstGeom prst="rect">
                  <a:avLst/>
                </a:prstGeom>
                <a:noFill/>
                <a:ln w="5" cap="rnd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120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6667" name="Rectangle 170"/>
              <p:cNvSpPr>
                <a:spLocks noChangeArrowheads="1"/>
              </p:cNvSpPr>
              <p:nvPr/>
            </p:nvSpPr>
            <p:spPr bwMode="auto">
              <a:xfrm>
                <a:off x="3019425" y="4031134"/>
                <a:ext cx="476250" cy="2095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en-US" sz="1100" b="1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rPr>
                  <a:t>Total </a:t>
                </a: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6668" name="Rectangle 171"/>
              <p:cNvSpPr>
                <a:spLocks noChangeArrowheads="1"/>
              </p:cNvSpPr>
              <p:nvPr/>
            </p:nvSpPr>
            <p:spPr bwMode="auto">
              <a:xfrm>
                <a:off x="2855913" y="4202584"/>
                <a:ext cx="827088" cy="2095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en-US" sz="1100" b="1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rPr>
                  <a:t>hydrolysis</a:t>
                </a: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grpSp>
            <p:nvGrpSpPr>
              <p:cNvPr id="26669" name="Group 174"/>
              <p:cNvGrpSpPr>
                <a:grpSpLocks/>
              </p:cNvGrpSpPr>
              <p:nvPr/>
            </p:nvGrpSpPr>
            <p:grpSpPr bwMode="auto">
              <a:xfrm>
                <a:off x="3848100" y="4796309"/>
                <a:ext cx="1133475" cy="496888"/>
                <a:chOff x="2424" y="3022"/>
                <a:chExt cx="714" cy="313"/>
              </a:xfrm>
            </p:grpSpPr>
            <p:sp>
              <p:nvSpPr>
                <p:cNvPr id="26788" name="Rectangle 172"/>
                <p:cNvSpPr>
                  <a:spLocks noChangeArrowheads="1"/>
                </p:cNvSpPr>
                <p:nvPr/>
              </p:nvSpPr>
              <p:spPr bwMode="auto">
                <a:xfrm>
                  <a:off x="2424" y="3022"/>
                  <a:ext cx="714" cy="313"/>
                </a:xfrm>
                <a:prstGeom prst="rect">
                  <a:avLst/>
                </a:prstGeom>
                <a:solidFill>
                  <a:srgbClr val="BBE0E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120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789" name="Rectangle 173"/>
                <p:cNvSpPr>
                  <a:spLocks noChangeArrowheads="1"/>
                </p:cNvSpPr>
                <p:nvPr/>
              </p:nvSpPr>
              <p:spPr bwMode="auto">
                <a:xfrm>
                  <a:off x="2424" y="3022"/>
                  <a:ext cx="714" cy="313"/>
                </a:xfrm>
                <a:prstGeom prst="rect">
                  <a:avLst/>
                </a:prstGeom>
                <a:noFill/>
                <a:ln w="5" cap="rnd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120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6670" name="Rectangle 175"/>
              <p:cNvSpPr>
                <a:spLocks noChangeArrowheads="1"/>
              </p:cNvSpPr>
              <p:nvPr/>
            </p:nvSpPr>
            <p:spPr bwMode="auto">
              <a:xfrm>
                <a:off x="3965575" y="4966171"/>
                <a:ext cx="1036638" cy="2095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en-US" sz="1100" b="1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rPr>
                  <a:t>Fermentation</a:t>
                </a: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grpSp>
            <p:nvGrpSpPr>
              <p:cNvPr id="26671" name="Group 178"/>
              <p:cNvGrpSpPr>
                <a:grpSpLocks/>
              </p:cNvGrpSpPr>
              <p:nvPr/>
            </p:nvGrpSpPr>
            <p:grpSpPr bwMode="auto">
              <a:xfrm>
                <a:off x="1719263" y="4796309"/>
                <a:ext cx="850900" cy="496888"/>
                <a:chOff x="1083" y="3022"/>
                <a:chExt cx="536" cy="313"/>
              </a:xfrm>
            </p:grpSpPr>
            <p:sp>
              <p:nvSpPr>
                <p:cNvPr id="26786" name="Rectangle 176"/>
                <p:cNvSpPr>
                  <a:spLocks noChangeArrowheads="1"/>
                </p:cNvSpPr>
                <p:nvPr/>
              </p:nvSpPr>
              <p:spPr bwMode="auto">
                <a:xfrm>
                  <a:off x="1083" y="3022"/>
                  <a:ext cx="536" cy="313"/>
                </a:xfrm>
                <a:prstGeom prst="rect">
                  <a:avLst/>
                </a:prstGeom>
                <a:solidFill>
                  <a:srgbClr val="BBE0E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120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787" name="Rectangle 177"/>
                <p:cNvSpPr>
                  <a:spLocks noChangeArrowheads="1"/>
                </p:cNvSpPr>
                <p:nvPr/>
              </p:nvSpPr>
              <p:spPr bwMode="auto">
                <a:xfrm>
                  <a:off x="1083" y="3022"/>
                  <a:ext cx="536" cy="313"/>
                </a:xfrm>
                <a:prstGeom prst="rect">
                  <a:avLst/>
                </a:prstGeom>
                <a:noFill/>
                <a:ln w="5" cap="rnd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120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6672" name="Rectangle 179"/>
              <p:cNvSpPr>
                <a:spLocks noChangeArrowheads="1"/>
              </p:cNvSpPr>
              <p:nvPr/>
            </p:nvSpPr>
            <p:spPr bwMode="auto">
              <a:xfrm>
                <a:off x="2008188" y="4966171"/>
                <a:ext cx="368300" cy="2095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en-US" sz="1100" b="1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rPr>
                  <a:t>SSF</a:t>
                </a: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6673" name="Freeform 180"/>
              <p:cNvSpPr>
                <a:spLocks noEditPoints="1"/>
              </p:cNvSpPr>
              <p:nvPr/>
            </p:nvSpPr>
            <p:spPr bwMode="auto">
              <a:xfrm>
                <a:off x="6648450" y="4442296"/>
                <a:ext cx="212725" cy="354013"/>
              </a:xfrm>
              <a:custGeom>
                <a:avLst/>
                <a:gdLst>
                  <a:gd name="T0" fmla="*/ 2147483647 w 134"/>
                  <a:gd name="T1" fmla="*/ 0 h 223"/>
                  <a:gd name="T2" fmla="*/ 2147483647 w 134"/>
                  <a:gd name="T3" fmla="*/ 2147483647 h 223"/>
                  <a:gd name="T4" fmla="*/ 2147483647 w 134"/>
                  <a:gd name="T5" fmla="*/ 2147483647 h 223"/>
                  <a:gd name="T6" fmla="*/ 2147483647 w 134"/>
                  <a:gd name="T7" fmla="*/ 0 h 223"/>
                  <a:gd name="T8" fmla="*/ 2147483647 w 134"/>
                  <a:gd name="T9" fmla="*/ 0 h 223"/>
                  <a:gd name="T10" fmla="*/ 2147483647 w 134"/>
                  <a:gd name="T11" fmla="*/ 2147483647 h 223"/>
                  <a:gd name="T12" fmla="*/ 2147483647 w 134"/>
                  <a:gd name="T13" fmla="*/ 2147483647 h 223"/>
                  <a:gd name="T14" fmla="*/ 0 w 134"/>
                  <a:gd name="T15" fmla="*/ 2147483647 h 223"/>
                  <a:gd name="T16" fmla="*/ 2147483647 w 134"/>
                  <a:gd name="T17" fmla="*/ 2147483647 h 22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34"/>
                  <a:gd name="T28" fmla="*/ 0 h 223"/>
                  <a:gd name="T29" fmla="*/ 134 w 134"/>
                  <a:gd name="T30" fmla="*/ 223 h 22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34" h="223">
                    <a:moveTo>
                      <a:pt x="90" y="0"/>
                    </a:moveTo>
                    <a:lnTo>
                      <a:pt x="90" y="112"/>
                    </a:lnTo>
                    <a:lnTo>
                      <a:pt x="45" y="112"/>
                    </a:lnTo>
                    <a:lnTo>
                      <a:pt x="45" y="0"/>
                    </a:lnTo>
                    <a:lnTo>
                      <a:pt x="90" y="0"/>
                    </a:lnTo>
                    <a:close/>
                    <a:moveTo>
                      <a:pt x="134" y="89"/>
                    </a:moveTo>
                    <a:lnTo>
                      <a:pt x="67" y="223"/>
                    </a:lnTo>
                    <a:lnTo>
                      <a:pt x="0" y="89"/>
                    </a:lnTo>
                    <a:lnTo>
                      <a:pt x="134" y="89"/>
                    </a:lnTo>
                    <a:close/>
                  </a:path>
                </a:pathLst>
              </a:custGeom>
              <a:solidFill>
                <a:srgbClr val="000000"/>
              </a:solidFill>
              <a:ln w="1" cap="flat">
                <a:solidFill>
                  <a:srgbClr val="000000"/>
                </a:solidFill>
                <a:prstDash val="solid"/>
                <a:bevel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6674" name="Freeform 181"/>
              <p:cNvSpPr>
                <a:spLocks noEditPoints="1"/>
              </p:cNvSpPr>
              <p:nvPr/>
            </p:nvSpPr>
            <p:spPr bwMode="auto">
              <a:xfrm>
                <a:off x="6648450" y="3661246"/>
                <a:ext cx="212725" cy="284163"/>
              </a:xfrm>
              <a:custGeom>
                <a:avLst/>
                <a:gdLst>
                  <a:gd name="T0" fmla="*/ 2147483647 w 134"/>
                  <a:gd name="T1" fmla="*/ 0 h 179"/>
                  <a:gd name="T2" fmla="*/ 2147483647 w 134"/>
                  <a:gd name="T3" fmla="*/ 2147483647 h 179"/>
                  <a:gd name="T4" fmla="*/ 2147483647 w 134"/>
                  <a:gd name="T5" fmla="*/ 2147483647 h 179"/>
                  <a:gd name="T6" fmla="*/ 2147483647 w 134"/>
                  <a:gd name="T7" fmla="*/ 0 h 179"/>
                  <a:gd name="T8" fmla="*/ 2147483647 w 134"/>
                  <a:gd name="T9" fmla="*/ 0 h 179"/>
                  <a:gd name="T10" fmla="*/ 2147483647 w 134"/>
                  <a:gd name="T11" fmla="*/ 2147483647 h 179"/>
                  <a:gd name="T12" fmla="*/ 2147483647 w 134"/>
                  <a:gd name="T13" fmla="*/ 2147483647 h 179"/>
                  <a:gd name="T14" fmla="*/ 0 w 134"/>
                  <a:gd name="T15" fmla="*/ 2147483647 h 179"/>
                  <a:gd name="T16" fmla="*/ 2147483647 w 134"/>
                  <a:gd name="T17" fmla="*/ 2147483647 h 17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34"/>
                  <a:gd name="T28" fmla="*/ 0 h 179"/>
                  <a:gd name="T29" fmla="*/ 134 w 134"/>
                  <a:gd name="T30" fmla="*/ 179 h 17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34" h="179">
                    <a:moveTo>
                      <a:pt x="90" y="0"/>
                    </a:moveTo>
                    <a:lnTo>
                      <a:pt x="90" y="67"/>
                    </a:lnTo>
                    <a:lnTo>
                      <a:pt x="45" y="67"/>
                    </a:lnTo>
                    <a:lnTo>
                      <a:pt x="45" y="0"/>
                    </a:lnTo>
                    <a:lnTo>
                      <a:pt x="90" y="0"/>
                    </a:lnTo>
                    <a:close/>
                    <a:moveTo>
                      <a:pt x="134" y="45"/>
                    </a:moveTo>
                    <a:lnTo>
                      <a:pt x="67" y="179"/>
                    </a:lnTo>
                    <a:lnTo>
                      <a:pt x="0" y="45"/>
                    </a:lnTo>
                    <a:lnTo>
                      <a:pt x="134" y="45"/>
                    </a:lnTo>
                    <a:close/>
                  </a:path>
                </a:pathLst>
              </a:custGeom>
              <a:solidFill>
                <a:srgbClr val="000000"/>
              </a:solidFill>
              <a:ln w="1" cap="flat">
                <a:solidFill>
                  <a:srgbClr val="000000"/>
                </a:solidFill>
                <a:prstDash val="solid"/>
                <a:bevel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6675" name="Freeform 182"/>
              <p:cNvSpPr>
                <a:spLocks noEditPoints="1"/>
              </p:cNvSpPr>
              <p:nvPr/>
            </p:nvSpPr>
            <p:spPr bwMode="auto">
              <a:xfrm>
                <a:off x="6648450" y="5293196"/>
                <a:ext cx="212725" cy="284163"/>
              </a:xfrm>
              <a:custGeom>
                <a:avLst/>
                <a:gdLst>
                  <a:gd name="T0" fmla="*/ 2147483647 w 134"/>
                  <a:gd name="T1" fmla="*/ 0 h 179"/>
                  <a:gd name="T2" fmla="*/ 2147483647 w 134"/>
                  <a:gd name="T3" fmla="*/ 2147483647 h 179"/>
                  <a:gd name="T4" fmla="*/ 2147483647 w 134"/>
                  <a:gd name="T5" fmla="*/ 2147483647 h 179"/>
                  <a:gd name="T6" fmla="*/ 2147483647 w 134"/>
                  <a:gd name="T7" fmla="*/ 0 h 179"/>
                  <a:gd name="T8" fmla="*/ 2147483647 w 134"/>
                  <a:gd name="T9" fmla="*/ 0 h 179"/>
                  <a:gd name="T10" fmla="*/ 2147483647 w 134"/>
                  <a:gd name="T11" fmla="*/ 2147483647 h 179"/>
                  <a:gd name="T12" fmla="*/ 2147483647 w 134"/>
                  <a:gd name="T13" fmla="*/ 2147483647 h 179"/>
                  <a:gd name="T14" fmla="*/ 0 w 134"/>
                  <a:gd name="T15" fmla="*/ 2147483647 h 179"/>
                  <a:gd name="T16" fmla="*/ 2147483647 w 134"/>
                  <a:gd name="T17" fmla="*/ 2147483647 h 17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34"/>
                  <a:gd name="T28" fmla="*/ 0 h 179"/>
                  <a:gd name="T29" fmla="*/ 134 w 134"/>
                  <a:gd name="T30" fmla="*/ 179 h 17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34" h="179">
                    <a:moveTo>
                      <a:pt x="90" y="0"/>
                    </a:moveTo>
                    <a:lnTo>
                      <a:pt x="90" y="67"/>
                    </a:lnTo>
                    <a:lnTo>
                      <a:pt x="45" y="67"/>
                    </a:lnTo>
                    <a:lnTo>
                      <a:pt x="45" y="0"/>
                    </a:lnTo>
                    <a:lnTo>
                      <a:pt x="90" y="0"/>
                    </a:lnTo>
                    <a:close/>
                    <a:moveTo>
                      <a:pt x="134" y="45"/>
                    </a:moveTo>
                    <a:lnTo>
                      <a:pt x="67" y="179"/>
                    </a:lnTo>
                    <a:lnTo>
                      <a:pt x="0" y="45"/>
                    </a:lnTo>
                    <a:lnTo>
                      <a:pt x="134" y="45"/>
                    </a:lnTo>
                    <a:close/>
                  </a:path>
                </a:pathLst>
              </a:custGeom>
              <a:solidFill>
                <a:srgbClr val="000000"/>
              </a:solidFill>
              <a:ln w="1" cap="flat">
                <a:solidFill>
                  <a:srgbClr val="000000"/>
                </a:solidFill>
                <a:prstDash val="solid"/>
                <a:bevel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6676" name="Freeform 183"/>
              <p:cNvSpPr>
                <a:spLocks noEditPoints="1"/>
              </p:cNvSpPr>
              <p:nvPr/>
            </p:nvSpPr>
            <p:spPr bwMode="auto">
              <a:xfrm>
                <a:off x="5443538" y="5293196"/>
                <a:ext cx="212725" cy="284163"/>
              </a:xfrm>
              <a:custGeom>
                <a:avLst/>
                <a:gdLst>
                  <a:gd name="T0" fmla="*/ 2147483647 w 134"/>
                  <a:gd name="T1" fmla="*/ 0 h 179"/>
                  <a:gd name="T2" fmla="*/ 2147483647 w 134"/>
                  <a:gd name="T3" fmla="*/ 2147483647 h 179"/>
                  <a:gd name="T4" fmla="*/ 2147483647 w 134"/>
                  <a:gd name="T5" fmla="*/ 2147483647 h 179"/>
                  <a:gd name="T6" fmla="*/ 2147483647 w 134"/>
                  <a:gd name="T7" fmla="*/ 0 h 179"/>
                  <a:gd name="T8" fmla="*/ 2147483647 w 134"/>
                  <a:gd name="T9" fmla="*/ 0 h 179"/>
                  <a:gd name="T10" fmla="*/ 2147483647 w 134"/>
                  <a:gd name="T11" fmla="*/ 2147483647 h 179"/>
                  <a:gd name="T12" fmla="*/ 2147483647 w 134"/>
                  <a:gd name="T13" fmla="*/ 2147483647 h 179"/>
                  <a:gd name="T14" fmla="*/ 0 w 134"/>
                  <a:gd name="T15" fmla="*/ 2147483647 h 179"/>
                  <a:gd name="T16" fmla="*/ 2147483647 w 134"/>
                  <a:gd name="T17" fmla="*/ 2147483647 h 17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34"/>
                  <a:gd name="T28" fmla="*/ 0 h 179"/>
                  <a:gd name="T29" fmla="*/ 134 w 134"/>
                  <a:gd name="T30" fmla="*/ 179 h 17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34" h="179">
                    <a:moveTo>
                      <a:pt x="89" y="0"/>
                    </a:moveTo>
                    <a:lnTo>
                      <a:pt x="89" y="67"/>
                    </a:lnTo>
                    <a:lnTo>
                      <a:pt x="44" y="67"/>
                    </a:lnTo>
                    <a:lnTo>
                      <a:pt x="44" y="0"/>
                    </a:lnTo>
                    <a:lnTo>
                      <a:pt x="89" y="0"/>
                    </a:lnTo>
                    <a:close/>
                    <a:moveTo>
                      <a:pt x="134" y="45"/>
                    </a:moveTo>
                    <a:lnTo>
                      <a:pt x="67" y="179"/>
                    </a:lnTo>
                    <a:lnTo>
                      <a:pt x="0" y="45"/>
                    </a:lnTo>
                    <a:lnTo>
                      <a:pt x="134" y="45"/>
                    </a:lnTo>
                    <a:close/>
                  </a:path>
                </a:pathLst>
              </a:custGeom>
              <a:solidFill>
                <a:srgbClr val="000000"/>
              </a:solidFill>
              <a:ln w="1" cap="flat">
                <a:solidFill>
                  <a:srgbClr val="000000"/>
                </a:solidFill>
                <a:prstDash val="solid"/>
                <a:bevel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6677" name="Freeform 184"/>
              <p:cNvSpPr>
                <a:spLocks noEditPoints="1"/>
              </p:cNvSpPr>
              <p:nvPr/>
            </p:nvSpPr>
            <p:spPr bwMode="auto">
              <a:xfrm>
                <a:off x="4237038" y="5293196"/>
                <a:ext cx="212725" cy="284163"/>
              </a:xfrm>
              <a:custGeom>
                <a:avLst/>
                <a:gdLst>
                  <a:gd name="T0" fmla="*/ 2147483647 w 134"/>
                  <a:gd name="T1" fmla="*/ 0 h 179"/>
                  <a:gd name="T2" fmla="*/ 2147483647 w 134"/>
                  <a:gd name="T3" fmla="*/ 2147483647 h 179"/>
                  <a:gd name="T4" fmla="*/ 2147483647 w 134"/>
                  <a:gd name="T5" fmla="*/ 2147483647 h 179"/>
                  <a:gd name="T6" fmla="*/ 2147483647 w 134"/>
                  <a:gd name="T7" fmla="*/ 0 h 179"/>
                  <a:gd name="T8" fmla="*/ 2147483647 w 134"/>
                  <a:gd name="T9" fmla="*/ 0 h 179"/>
                  <a:gd name="T10" fmla="*/ 2147483647 w 134"/>
                  <a:gd name="T11" fmla="*/ 2147483647 h 179"/>
                  <a:gd name="T12" fmla="*/ 2147483647 w 134"/>
                  <a:gd name="T13" fmla="*/ 2147483647 h 179"/>
                  <a:gd name="T14" fmla="*/ 0 w 134"/>
                  <a:gd name="T15" fmla="*/ 2147483647 h 179"/>
                  <a:gd name="T16" fmla="*/ 2147483647 w 134"/>
                  <a:gd name="T17" fmla="*/ 2147483647 h 17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34"/>
                  <a:gd name="T28" fmla="*/ 0 h 179"/>
                  <a:gd name="T29" fmla="*/ 134 w 134"/>
                  <a:gd name="T30" fmla="*/ 179 h 17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34" h="179">
                    <a:moveTo>
                      <a:pt x="90" y="0"/>
                    </a:moveTo>
                    <a:lnTo>
                      <a:pt x="90" y="67"/>
                    </a:lnTo>
                    <a:lnTo>
                      <a:pt x="45" y="67"/>
                    </a:lnTo>
                    <a:lnTo>
                      <a:pt x="45" y="0"/>
                    </a:lnTo>
                    <a:lnTo>
                      <a:pt x="90" y="0"/>
                    </a:lnTo>
                    <a:close/>
                    <a:moveTo>
                      <a:pt x="134" y="45"/>
                    </a:moveTo>
                    <a:lnTo>
                      <a:pt x="67" y="179"/>
                    </a:lnTo>
                    <a:lnTo>
                      <a:pt x="0" y="45"/>
                    </a:lnTo>
                    <a:lnTo>
                      <a:pt x="134" y="45"/>
                    </a:lnTo>
                    <a:close/>
                  </a:path>
                </a:pathLst>
              </a:custGeom>
              <a:solidFill>
                <a:srgbClr val="000000"/>
              </a:solidFill>
              <a:ln w="1" cap="flat">
                <a:solidFill>
                  <a:srgbClr val="000000"/>
                </a:solidFill>
                <a:prstDash val="solid"/>
                <a:bevel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6678" name="Freeform 185"/>
              <p:cNvSpPr>
                <a:spLocks noEditPoints="1"/>
              </p:cNvSpPr>
              <p:nvPr/>
            </p:nvSpPr>
            <p:spPr bwMode="auto">
              <a:xfrm>
                <a:off x="3101975" y="5293196"/>
                <a:ext cx="212725" cy="284163"/>
              </a:xfrm>
              <a:custGeom>
                <a:avLst/>
                <a:gdLst>
                  <a:gd name="T0" fmla="*/ 2147483647 w 134"/>
                  <a:gd name="T1" fmla="*/ 0 h 179"/>
                  <a:gd name="T2" fmla="*/ 2147483647 w 134"/>
                  <a:gd name="T3" fmla="*/ 2147483647 h 179"/>
                  <a:gd name="T4" fmla="*/ 2147483647 w 134"/>
                  <a:gd name="T5" fmla="*/ 2147483647 h 179"/>
                  <a:gd name="T6" fmla="*/ 2147483647 w 134"/>
                  <a:gd name="T7" fmla="*/ 0 h 179"/>
                  <a:gd name="T8" fmla="*/ 2147483647 w 134"/>
                  <a:gd name="T9" fmla="*/ 0 h 179"/>
                  <a:gd name="T10" fmla="*/ 2147483647 w 134"/>
                  <a:gd name="T11" fmla="*/ 2147483647 h 179"/>
                  <a:gd name="T12" fmla="*/ 2147483647 w 134"/>
                  <a:gd name="T13" fmla="*/ 2147483647 h 179"/>
                  <a:gd name="T14" fmla="*/ 0 w 134"/>
                  <a:gd name="T15" fmla="*/ 2147483647 h 179"/>
                  <a:gd name="T16" fmla="*/ 2147483647 w 134"/>
                  <a:gd name="T17" fmla="*/ 2147483647 h 17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34"/>
                  <a:gd name="T28" fmla="*/ 0 h 179"/>
                  <a:gd name="T29" fmla="*/ 134 w 134"/>
                  <a:gd name="T30" fmla="*/ 179 h 17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34" h="179">
                    <a:moveTo>
                      <a:pt x="90" y="0"/>
                    </a:moveTo>
                    <a:lnTo>
                      <a:pt x="90" y="67"/>
                    </a:lnTo>
                    <a:lnTo>
                      <a:pt x="45" y="67"/>
                    </a:lnTo>
                    <a:lnTo>
                      <a:pt x="45" y="0"/>
                    </a:lnTo>
                    <a:lnTo>
                      <a:pt x="90" y="0"/>
                    </a:lnTo>
                    <a:close/>
                    <a:moveTo>
                      <a:pt x="134" y="45"/>
                    </a:moveTo>
                    <a:lnTo>
                      <a:pt x="67" y="179"/>
                    </a:lnTo>
                    <a:lnTo>
                      <a:pt x="0" y="45"/>
                    </a:lnTo>
                    <a:lnTo>
                      <a:pt x="134" y="45"/>
                    </a:lnTo>
                    <a:close/>
                  </a:path>
                </a:pathLst>
              </a:custGeom>
              <a:solidFill>
                <a:srgbClr val="000000"/>
              </a:solidFill>
              <a:ln w="1" cap="flat">
                <a:solidFill>
                  <a:srgbClr val="000000"/>
                </a:solidFill>
                <a:prstDash val="solid"/>
                <a:bevel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6679" name="Freeform 186"/>
              <p:cNvSpPr>
                <a:spLocks noEditPoints="1"/>
              </p:cNvSpPr>
              <p:nvPr/>
            </p:nvSpPr>
            <p:spPr bwMode="auto">
              <a:xfrm>
                <a:off x="3101975" y="4442296"/>
                <a:ext cx="212725" cy="354013"/>
              </a:xfrm>
              <a:custGeom>
                <a:avLst/>
                <a:gdLst>
                  <a:gd name="T0" fmla="*/ 2147483647 w 134"/>
                  <a:gd name="T1" fmla="*/ 0 h 223"/>
                  <a:gd name="T2" fmla="*/ 2147483647 w 134"/>
                  <a:gd name="T3" fmla="*/ 2147483647 h 223"/>
                  <a:gd name="T4" fmla="*/ 2147483647 w 134"/>
                  <a:gd name="T5" fmla="*/ 2147483647 h 223"/>
                  <a:gd name="T6" fmla="*/ 2147483647 w 134"/>
                  <a:gd name="T7" fmla="*/ 0 h 223"/>
                  <a:gd name="T8" fmla="*/ 2147483647 w 134"/>
                  <a:gd name="T9" fmla="*/ 0 h 223"/>
                  <a:gd name="T10" fmla="*/ 2147483647 w 134"/>
                  <a:gd name="T11" fmla="*/ 2147483647 h 223"/>
                  <a:gd name="T12" fmla="*/ 2147483647 w 134"/>
                  <a:gd name="T13" fmla="*/ 2147483647 h 223"/>
                  <a:gd name="T14" fmla="*/ 0 w 134"/>
                  <a:gd name="T15" fmla="*/ 2147483647 h 223"/>
                  <a:gd name="T16" fmla="*/ 2147483647 w 134"/>
                  <a:gd name="T17" fmla="*/ 2147483647 h 22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34"/>
                  <a:gd name="T28" fmla="*/ 0 h 223"/>
                  <a:gd name="T29" fmla="*/ 134 w 134"/>
                  <a:gd name="T30" fmla="*/ 223 h 22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34" h="223">
                    <a:moveTo>
                      <a:pt x="90" y="0"/>
                    </a:moveTo>
                    <a:lnTo>
                      <a:pt x="90" y="112"/>
                    </a:lnTo>
                    <a:lnTo>
                      <a:pt x="45" y="112"/>
                    </a:lnTo>
                    <a:lnTo>
                      <a:pt x="45" y="0"/>
                    </a:lnTo>
                    <a:lnTo>
                      <a:pt x="90" y="0"/>
                    </a:lnTo>
                    <a:close/>
                    <a:moveTo>
                      <a:pt x="134" y="89"/>
                    </a:moveTo>
                    <a:lnTo>
                      <a:pt x="67" y="223"/>
                    </a:lnTo>
                    <a:lnTo>
                      <a:pt x="0" y="89"/>
                    </a:lnTo>
                    <a:lnTo>
                      <a:pt x="134" y="89"/>
                    </a:lnTo>
                    <a:close/>
                  </a:path>
                </a:pathLst>
              </a:custGeom>
              <a:solidFill>
                <a:srgbClr val="000000"/>
              </a:solidFill>
              <a:ln w="1" cap="flat">
                <a:solidFill>
                  <a:srgbClr val="000000"/>
                </a:solidFill>
                <a:prstDash val="solid"/>
                <a:bevel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grpSp>
            <p:nvGrpSpPr>
              <p:cNvPr id="26680" name="Group 189"/>
              <p:cNvGrpSpPr>
                <a:grpSpLocks/>
              </p:cNvGrpSpPr>
              <p:nvPr/>
            </p:nvGrpSpPr>
            <p:grpSpPr bwMode="auto">
              <a:xfrm>
                <a:off x="6259513" y="4796309"/>
                <a:ext cx="1133475" cy="496888"/>
                <a:chOff x="3943" y="3022"/>
                <a:chExt cx="714" cy="313"/>
              </a:xfrm>
            </p:grpSpPr>
            <p:sp>
              <p:nvSpPr>
                <p:cNvPr id="26784" name="Rectangle 187"/>
                <p:cNvSpPr>
                  <a:spLocks noChangeArrowheads="1"/>
                </p:cNvSpPr>
                <p:nvPr/>
              </p:nvSpPr>
              <p:spPr bwMode="auto">
                <a:xfrm>
                  <a:off x="3943" y="3022"/>
                  <a:ext cx="714" cy="313"/>
                </a:xfrm>
                <a:prstGeom prst="rect">
                  <a:avLst/>
                </a:prstGeom>
                <a:solidFill>
                  <a:srgbClr val="BBE0E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120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785" name="Rectangle 188"/>
                <p:cNvSpPr>
                  <a:spLocks noChangeArrowheads="1"/>
                </p:cNvSpPr>
                <p:nvPr/>
              </p:nvSpPr>
              <p:spPr bwMode="auto">
                <a:xfrm>
                  <a:off x="3943" y="3022"/>
                  <a:ext cx="714" cy="313"/>
                </a:xfrm>
                <a:prstGeom prst="rect">
                  <a:avLst/>
                </a:prstGeom>
                <a:noFill/>
                <a:ln w="5" cap="rnd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120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6681" name="Rectangle 190"/>
              <p:cNvSpPr>
                <a:spLocks noChangeArrowheads="1"/>
              </p:cNvSpPr>
              <p:nvPr/>
            </p:nvSpPr>
            <p:spPr bwMode="auto">
              <a:xfrm>
                <a:off x="6376988" y="4966171"/>
                <a:ext cx="1036638" cy="2095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en-US" sz="1100" b="1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rPr>
                  <a:t>Fermentation</a:t>
                </a: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6685" name="Line 195"/>
              <p:cNvSpPr>
                <a:spLocks noChangeShapeType="1"/>
              </p:cNvSpPr>
              <p:nvPr/>
            </p:nvSpPr>
            <p:spPr bwMode="auto">
              <a:xfrm>
                <a:off x="1363663" y="5291608"/>
                <a:ext cx="212725" cy="1588"/>
              </a:xfrm>
              <a:prstGeom prst="line">
                <a:avLst/>
              </a:prstGeom>
              <a:noFill/>
              <a:ln w="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6688" name="Rectangle 200"/>
              <p:cNvSpPr>
                <a:spLocks noChangeArrowheads="1"/>
              </p:cNvSpPr>
              <p:nvPr/>
            </p:nvSpPr>
            <p:spPr bwMode="auto">
              <a:xfrm>
                <a:off x="812801" y="2459509"/>
                <a:ext cx="75" cy="3064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6690" name="Rectangle 202"/>
              <p:cNvSpPr>
                <a:spLocks noChangeArrowheads="1"/>
              </p:cNvSpPr>
              <p:nvPr/>
            </p:nvSpPr>
            <p:spPr bwMode="auto">
              <a:xfrm>
                <a:off x="812801" y="3739035"/>
                <a:ext cx="75" cy="3064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6693" name="Rectangle 205"/>
              <p:cNvSpPr>
                <a:spLocks noChangeArrowheads="1"/>
              </p:cNvSpPr>
              <p:nvPr/>
            </p:nvSpPr>
            <p:spPr bwMode="auto">
              <a:xfrm>
                <a:off x="1459269" y="1661205"/>
                <a:ext cx="7375524" cy="4257675"/>
              </a:xfrm>
              <a:prstGeom prst="rect">
                <a:avLst/>
              </a:prstGeom>
              <a:solidFill>
                <a:schemeClr val="tx1"/>
              </a:solidFill>
              <a:ln w="5" cap="rnd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grpSp>
            <p:nvGrpSpPr>
              <p:cNvPr id="26694" name="Group 208"/>
              <p:cNvGrpSpPr>
                <a:grpSpLocks/>
              </p:cNvGrpSpPr>
              <p:nvPr/>
            </p:nvGrpSpPr>
            <p:grpSpPr bwMode="auto">
              <a:xfrm>
                <a:off x="1649413" y="1816571"/>
                <a:ext cx="6737350" cy="425450"/>
                <a:chOff x="1039" y="1145"/>
                <a:chExt cx="4244" cy="268"/>
              </a:xfrm>
            </p:grpSpPr>
            <p:sp>
              <p:nvSpPr>
                <p:cNvPr id="26782" name="Rectangle 206"/>
                <p:cNvSpPr>
                  <a:spLocks noChangeArrowheads="1"/>
                </p:cNvSpPr>
                <p:nvPr/>
              </p:nvSpPr>
              <p:spPr bwMode="auto">
                <a:xfrm>
                  <a:off x="1039" y="1145"/>
                  <a:ext cx="4244" cy="268"/>
                </a:xfrm>
                <a:prstGeom prst="rect">
                  <a:avLst/>
                </a:prstGeom>
                <a:solidFill>
                  <a:srgbClr val="7030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120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783" name="Rectangle 207"/>
                <p:cNvSpPr>
                  <a:spLocks noChangeArrowheads="1"/>
                </p:cNvSpPr>
                <p:nvPr/>
              </p:nvSpPr>
              <p:spPr bwMode="auto">
                <a:xfrm>
                  <a:off x="1039" y="1145"/>
                  <a:ext cx="4244" cy="268"/>
                </a:xfrm>
                <a:prstGeom prst="rect">
                  <a:avLst/>
                </a:prstGeom>
                <a:solidFill>
                  <a:srgbClr val="C00000"/>
                </a:solidFill>
                <a:ln w="5" cap="rnd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120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6695" name="Rectangle 209"/>
              <p:cNvSpPr>
                <a:spLocks noChangeArrowheads="1"/>
              </p:cNvSpPr>
              <p:nvPr/>
            </p:nvSpPr>
            <p:spPr bwMode="auto">
              <a:xfrm>
                <a:off x="4149725" y="1919759"/>
                <a:ext cx="1765300" cy="2619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en-US" sz="1700" b="0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FFFF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rPr>
                  <a:t>PRETREATMENT</a:t>
                </a: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6696" name="Freeform 210"/>
              <p:cNvSpPr>
                <a:spLocks noEditPoints="1"/>
              </p:cNvSpPr>
              <p:nvPr/>
            </p:nvSpPr>
            <p:spPr bwMode="auto">
              <a:xfrm>
                <a:off x="2038350" y="5223346"/>
                <a:ext cx="212725" cy="354013"/>
              </a:xfrm>
              <a:custGeom>
                <a:avLst/>
                <a:gdLst>
                  <a:gd name="T0" fmla="*/ 2147483647 w 134"/>
                  <a:gd name="T1" fmla="*/ 0 h 223"/>
                  <a:gd name="T2" fmla="*/ 2147483647 w 134"/>
                  <a:gd name="T3" fmla="*/ 2147483647 h 223"/>
                  <a:gd name="T4" fmla="*/ 2147483647 w 134"/>
                  <a:gd name="T5" fmla="*/ 2147483647 h 223"/>
                  <a:gd name="T6" fmla="*/ 2147483647 w 134"/>
                  <a:gd name="T7" fmla="*/ 0 h 223"/>
                  <a:gd name="T8" fmla="*/ 2147483647 w 134"/>
                  <a:gd name="T9" fmla="*/ 0 h 223"/>
                  <a:gd name="T10" fmla="*/ 2147483647 w 134"/>
                  <a:gd name="T11" fmla="*/ 2147483647 h 223"/>
                  <a:gd name="T12" fmla="*/ 2147483647 w 134"/>
                  <a:gd name="T13" fmla="*/ 2147483647 h 223"/>
                  <a:gd name="T14" fmla="*/ 0 w 134"/>
                  <a:gd name="T15" fmla="*/ 2147483647 h 223"/>
                  <a:gd name="T16" fmla="*/ 2147483647 w 134"/>
                  <a:gd name="T17" fmla="*/ 2147483647 h 22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34"/>
                  <a:gd name="T28" fmla="*/ 0 h 223"/>
                  <a:gd name="T29" fmla="*/ 134 w 134"/>
                  <a:gd name="T30" fmla="*/ 223 h 22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34" h="223">
                    <a:moveTo>
                      <a:pt x="90" y="0"/>
                    </a:moveTo>
                    <a:lnTo>
                      <a:pt x="90" y="111"/>
                    </a:lnTo>
                    <a:lnTo>
                      <a:pt x="45" y="111"/>
                    </a:lnTo>
                    <a:lnTo>
                      <a:pt x="45" y="0"/>
                    </a:lnTo>
                    <a:lnTo>
                      <a:pt x="90" y="0"/>
                    </a:lnTo>
                    <a:close/>
                    <a:moveTo>
                      <a:pt x="134" y="89"/>
                    </a:moveTo>
                    <a:lnTo>
                      <a:pt x="67" y="223"/>
                    </a:lnTo>
                    <a:lnTo>
                      <a:pt x="0" y="89"/>
                    </a:lnTo>
                    <a:lnTo>
                      <a:pt x="134" y="89"/>
                    </a:lnTo>
                    <a:close/>
                  </a:path>
                </a:pathLst>
              </a:custGeom>
              <a:solidFill>
                <a:srgbClr val="000000"/>
              </a:solidFill>
              <a:ln w="1" cap="flat">
                <a:solidFill>
                  <a:srgbClr val="000000"/>
                </a:solidFill>
                <a:prstDash val="solid"/>
                <a:bevel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6697" name="Freeform 211"/>
              <p:cNvSpPr>
                <a:spLocks noEditPoints="1"/>
              </p:cNvSpPr>
              <p:nvPr/>
            </p:nvSpPr>
            <p:spPr bwMode="auto">
              <a:xfrm>
                <a:off x="2038350" y="2242021"/>
                <a:ext cx="212725" cy="2554288"/>
              </a:xfrm>
              <a:custGeom>
                <a:avLst/>
                <a:gdLst>
                  <a:gd name="T0" fmla="*/ 2147483647 w 134"/>
                  <a:gd name="T1" fmla="*/ 0 h 1609"/>
                  <a:gd name="T2" fmla="*/ 2147483647 w 134"/>
                  <a:gd name="T3" fmla="*/ 2147483647 h 1609"/>
                  <a:gd name="T4" fmla="*/ 2147483647 w 134"/>
                  <a:gd name="T5" fmla="*/ 2147483647 h 1609"/>
                  <a:gd name="T6" fmla="*/ 2147483647 w 134"/>
                  <a:gd name="T7" fmla="*/ 0 h 1609"/>
                  <a:gd name="T8" fmla="*/ 2147483647 w 134"/>
                  <a:gd name="T9" fmla="*/ 0 h 1609"/>
                  <a:gd name="T10" fmla="*/ 2147483647 w 134"/>
                  <a:gd name="T11" fmla="*/ 2147483647 h 1609"/>
                  <a:gd name="T12" fmla="*/ 2147483647 w 134"/>
                  <a:gd name="T13" fmla="*/ 2147483647 h 1609"/>
                  <a:gd name="T14" fmla="*/ 0 w 134"/>
                  <a:gd name="T15" fmla="*/ 2147483647 h 1609"/>
                  <a:gd name="T16" fmla="*/ 2147483647 w 134"/>
                  <a:gd name="T17" fmla="*/ 2147483647 h 160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34"/>
                  <a:gd name="T28" fmla="*/ 0 h 1609"/>
                  <a:gd name="T29" fmla="*/ 134 w 134"/>
                  <a:gd name="T30" fmla="*/ 1609 h 160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34" h="1609">
                    <a:moveTo>
                      <a:pt x="90" y="0"/>
                    </a:moveTo>
                    <a:lnTo>
                      <a:pt x="90" y="1498"/>
                    </a:lnTo>
                    <a:lnTo>
                      <a:pt x="45" y="1498"/>
                    </a:lnTo>
                    <a:lnTo>
                      <a:pt x="45" y="0"/>
                    </a:lnTo>
                    <a:lnTo>
                      <a:pt x="90" y="0"/>
                    </a:lnTo>
                    <a:close/>
                    <a:moveTo>
                      <a:pt x="134" y="1475"/>
                    </a:moveTo>
                    <a:lnTo>
                      <a:pt x="67" y="1609"/>
                    </a:lnTo>
                    <a:lnTo>
                      <a:pt x="0" y="1475"/>
                    </a:lnTo>
                    <a:lnTo>
                      <a:pt x="134" y="1475"/>
                    </a:lnTo>
                    <a:close/>
                  </a:path>
                </a:pathLst>
              </a:custGeom>
              <a:solidFill>
                <a:srgbClr val="000000"/>
              </a:solidFill>
              <a:ln w="1" cap="flat">
                <a:solidFill>
                  <a:srgbClr val="000000"/>
                </a:solidFill>
                <a:prstDash val="solid"/>
                <a:bevel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6698" name="Freeform 212"/>
              <p:cNvSpPr>
                <a:spLocks noEditPoints="1"/>
              </p:cNvSpPr>
              <p:nvPr/>
            </p:nvSpPr>
            <p:spPr bwMode="auto">
              <a:xfrm>
                <a:off x="3101975" y="2242021"/>
                <a:ext cx="212725" cy="1703388"/>
              </a:xfrm>
              <a:custGeom>
                <a:avLst/>
                <a:gdLst>
                  <a:gd name="T0" fmla="*/ 2147483647 w 134"/>
                  <a:gd name="T1" fmla="*/ 0 h 1073"/>
                  <a:gd name="T2" fmla="*/ 2147483647 w 134"/>
                  <a:gd name="T3" fmla="*/ 2147483647 h 1073"/>
                  <a:gd name="T4" fmla="*/ 2147483647 w 134"/>
                  <a:gd name="T5" fmla="*/ 2147483647 h 1073"/>
                  <a:gd name="T6" fmla="*/ 2147483647 w 134"/>
                  <a:gd name="T7" fmla="*/ 0 h 1073"/>
                  <a:gd name="T8" fmla="*/ 2147483647 w 134"/>
                  <a:gd name="T9" fmla="*/ 0 h 1073"/>
                  <a:gd name="T10" fmla="*/ 2147483647 w 134"/>
                  <a:gd name="T11" fmla="*/ 2147483647 h 1073"/>
                  <a:gd name="T12" fmla="*/ 2147483647 w 134"/>
                  <a:gd name="T13" fmla="*/ 2147483647 h 1073"/>
                  <a:gd name="T14" fmla="*/ 0 w 134"/>
                  <a:gd name="T15" fmla="*/ 2147483647 h 1073"/>
                  <a:gd name="T16" fmla="*/ 2147483647 w 134"/>
                  <a:gd name="T17" fmla="*/ 2147483647 h 107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34"/>
                  <a:gd name="T28" fmla="*/ 0 h 1073"/>
                  <a:gd name="T29" fmla="*/ 134 w 134"/>
                  <a:gd name="T30" fmla="*/ 1073 h 107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34" h="1073">
                    <a:moveTo>
                      <a:pt x="90" y="0"/>
                    </a:moveTo>
                    <a:lnTo>
                      <a:pt x="90" y="961"/>
                    </a:lnTo>
                    <a:lnTo>
                      <a:pt x="45" y="961"/>
                    </a:lnTo>
                    <a:lnTo>
                      <a:pt x="45" y="0"/>
                    </a:lnTo>
                    <a:lnTo>
                      <a:pt x="90" y="0"/>
                    </a:lnTo>
                    <a:close/>
                    <a:moveTo>
                      <a:pt x="134" y="939"/>
                    </a:moveTo>
                    <a:lnTo>
                      <a:pt x="67" y="1073"/>
                    </a:lnTo>
                    <a:lnTo>
                      <a:pt x="0" y="939"/>
                    </a:lnTo>
                    <a:lnTo>
                      <a:pt x="134" y="939"/>
                    </a:lnTo>
                    <a:close/>
                  </a:path>
                </a:pathLst>
              </a:custGeom>
              <a:solidFill>
                <a:srgbClr val="000000"/>
              </a:solidFill>
              <a:ln w="1" cap="flat">
                <a:solidFill>
                  <a:srgbClr val="000000"/>
                </a:solidFill>
                <a:prstDash val="solid"/>
                <a:bevel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6699" name="Freeform 213"/>
              <p:cNvSpPr>
                <a:spLocks noEditPoints="1"/>
              </p:cNvSpPr>
              <p:nvPr/>
            </p:nvSpPr>
            <p:spPr bwMode="auto">
              <a:xfrm>
                <a:off x="4237038" y="2242021"/>
                <a:ext cx="212725" cy="922338"/>
              </a:xfrm>
              <a:custGeom>
                <a:avLst/>
                <a:gdLst>
                  <a:gd name="T0" fmla="*/ 2147483647 w 134"/>
                  <a:gd name="T1" fmla="*/ 0 h 581"/>
                  <a:gd name="T2" fmla="*/ 2147483647 w 134"/>
                  <a:gd name="T3" fmla="*/ 2147483647 h 581"/>
                  <a:gd name="T4" fmla="*/ 2147483647 w 134"/>
                  <a:gd name="T5" fmla="*/ 2147483647 h 581"/>
                  <a:gd name="T6" fmla="*/ 2147483647 w 134"/>
                  <a:gd name="T7" fmla="*/ 0 h 581"/>
                  <a:gd name="T8" fmla="*/ 2147483647 w 134"/>
                  <a:gd name="T9" fmla="*/ 0 h 581"/>
                  <a:gd name="T10" fmla="*/ 2147483647 w 134"/>
                  <a:gd name="T11" fmla="*/ 2147483647 h 581"/>
                  <a:gd name="T12" fmla="*/ 2147483647 w 134"/>
                  <a:gd name="T13" fmla="*/ 2147483647 h 581"/>
                  <a:gd name="T14" fmla="*/ 0 w 134"/>
                  <a:gd name="T15" fmla="*/ 2147483647 h 581"/>
                  <a:gd name="T16" fmla="*/ 2147483647 w 134"/>
                  <a:gd name="T17" fmla="*/ 2147483647 h 58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34"/>
                  <a:gd name="T28" fmla="*/ 0 h 581"/>
                  <a:gd name="T29" fmla="*/ 134 w 134"/>
                  <a:gd name="T30" fmla="*/ 581 h 58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34" h="581">
                    <a:moveTo>
                      <a:pt x="90" y="0"/>
                    </a:moveTo>
                    <a:lnTo>
                      <a:pt x="90" y="470"/>
                    </a:lnTo>
                    <a:lnTo>
                      <a:pt x="45" y="470"/>
                    </a:lnTo>
                    <a:lnTo>
                      <a:pt x="45" y="0"/>
                    </a:lnTo>
                    <a:lnTo>
                      <a:pt x="90" y="0"/>
                    </a:lnTo>
                    <a:close/>
                    <a:moveTo>
                      <a:pt x="134" y="447"/>
                    </a:moveTo>
                    <a:lnTo>
                      <a:pt x="67" y="581"/>
                    </a:lnTo>
                    <a:lnTo>
                      <a:pt x="0" y="447"/>
                    </a:lnTo>
                    <a:lnTo>
                      <a:pt x="134" y="447"/>
                    </a:lnTo>
                    <a:close/>
                  </a:path>
                </a:pathLst>
              </a:custGeom>
              <a:solidFill>
                <a:srgbClr val="000000"/>
              </a:solidFill>
              <a:ln w="1" cap="flat">
                <a:solidFill>
                  <a:srgbClr val="000000"/>
                </a:solidFill>
                <a:prstDash val="solid"/>
                <a:bevel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6700" name="Freeform 214"/>
              <p:cNvSpPr>
                <a:spLocks noEditPoints="1"/>
              </p:cNvSpPr>
              <p:nvPr/>
            </p:nvSpPr>
            <p:spPr bwMode="auto">
              <a:xfrm>
                <a:off x="5443538" y="3069431"/>
                <a:ext cx="212725" cy="1726879"/>
              </a:xfrm>
              <a:custGeom>
                <a:avLst/>
                <a:gdLst>
                  <a:gd name="T0" fmla="*/ 2147483647 w 134"/>
                  <a:gd name="T1" fmla="*/ 0 h 715"/>
                  <a:gd name="T2" fmla="*/ 2147483647 w 134"/>
                  <a:gd name="T3" fmla="*/ 2147483647 h 715"/>
                  <a:gd name="T4" fmla="*/ 2147483647 w 134"/>
                  <a:gd name="T5" fmla="*/ 2147483647 h 715"/>
                  <a:gd name="T6" fmla="*/ 2147483647 w 134"/>
                  <a:gd name="T7" fmla="*/ 0 h 715"/>
                  <a:gd name="T8" fmla="*/ 2147483647 w 134"/>
                  <a:gd name="T9" fmla="*/ 0 h 715"/>
                  <a:gd name="T10" fmla="*/ 2147483647 w 134"/>
                  <a:gd name="T11" fmla="*/ 2147483647 h 715"/>
                  <a:gd name="T12" fmla="*/ 2147483647 w 134"/>
                  <a:gd name="T13" fmla="*/ 2147483647 h 715"/>
                  <a:gd name="T14" fmla="*/ 0 w 134"/>
                  <a:gd name="T15" fmla="*/ 2147483647 h 715"/>
                  <a:gd name="T16" fmla="*/ 2147483647 w 134"/>
                  <a:gd name="T17" fmla="*/ 2147483647 h 71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34"/>
                  <a:gd name="T28" fmla="*/ 0 h 715"/>
                  <a:gd name="T29" fmla="*/ 134 w 134"/>
                  <a:gd name="T30" fmla="*/ 715 h 71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34" h="715">
                    <a:moveTo>
                      <a:pt x="89" y="0"/>
                    </a:moveTo>
                    <a:lnTo>
                      <a:pt x="89" y="604"/>
                    </a:lnTo>
                    <a:lnTo>
                      <a:pt x="44" y="604"/>
                    </a:lnTo>
                    <a:lnTo>
                      <a:pt x="44" y="0"/>
                    </a:lnTo>
                    <a:lnTo>
                      <a:pt x="89" y="0"/>
                    </a:lnTo>
                    <a:close/>
                    <a:moveTo>
                      <a:pt x="134" y="581"/>
                    </a:moveTo>
                    <a:lnTo>
                      <a:pt x="67" y="715"/>
                    </a:lnTo>
                    <a:lnTo>
                      <a:pt x="0" y="581"/>
                    </a:lnTo>
                    <a:lnTo>
                      <a:pt x="134" y="581"/>
                    </a:lnTo>
                    <a:close/>
                  </a:path>
                </a:pathLst>
              </a:custGeom>
              <a:solidFill>
                <a:srgbClr val="000000"/>
              </a:solidFill>
              <a:ln w="1" cap="flat">
                <a:solidFill>
                  <a:srgbClr val="000000"/>
                </a:solidFill>
                <a:prstDash val="solid"/>
                <a:bevel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6701" name="Freeform 215"/>
              <p:cNvSpPr>
                <a:spLocks noEditPoints="1"/>
              </p:cNvSpPr>
              <p:nvPr/>
            </p:nvSpPr>
            <p:spPr bwMode="auto">
              <a:xfrm>
                <a:off x="7783513" y="3661246"/>
                <a:ext cx="212725" cy="1916113"/>
              </a:xfrm>
              <a:custGeom>
                <a:avLst/>
                <a:gdLst>
                  <a:gd name="T0" fmla="*/ 2147483647 w 134"/>
                  <a:gd name="T1" fmla="*/ 0 h 1207"/>
                  <a:gd name="T2" fmla="*/ 2147483647 w 134"/>
                  <a:gd name="T3" fmla="*/ 2147483647 h 1207"/>
                  <a:gd name="T4" fmla="*/ 2147483647 w 134"/>
                  <a:gd name="T5" fmla="*/ 2147483647 h 1207"/>
                  <a:gd name="T6" fmla="*/ 2147483647 w 134"/>
                  <a:gd name="T7" fmla="*/ 0 h 1207"/>
                  <a:gd name="T8" fmla="*/ 2147483647 w 134"/>
                  <a:gd name="T9" fmla="*/ 0 h 1207"/>
                  <a:gd name="T10" fmla="*/ 2147483647 w 134"/>
                  <a:gd name="T11" fmla="*/ 2147483647 h 1207"/>
                  <a:gd name="T12" fmla="*/ 2147483647 w 134"/>
                  <a:gd name="T13" fmla="*/ 2147483647 h 1207"/>
                  <a:gd name="T14" fmla="*/ 0 w 134"/>
                  <a:gd name="T15" fmla="*/ 2147483647 h 1207"/>
                  <a:gd name="T16" fmla="*/ 2147483647 w 134"/>
                  <a:gd name="T17" fmla="*/ 2147483647 h 120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34"/>
                  <a:gd name="T28" fmla="*/ 0 h 1207"/>
                  <a:gd name="T29" fmla="*/ 134 w 134"/>
                  <a:gd name="T30" fmla="*/ 1207 h 120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34" h="1207">
                    <a:moveTo>
                      <a:pt x="89" y="0"/>
                    </a:moveTo>
                    <a:lnTo>
                      <a:pt x="89" y="1095"/>
                    </a:lnTo>
                    <a:lnTo>
                      <a:pt x="45" y="1095"/>
                    </a:lnTo>
                    <a:lnTo>
                      <a:pt x="45" y="0"/>
                    </a:lnTo>
                    <a:lnTo>
                      <a:pt x="89" y="0"/>
                    </a:lnTo>
                    <a:close/>
                    <a:moveTo>
                      <a:pt x="134" y="1073"/>
                    </a:moveTo>
                    <a:lnTo>
                      <a:pt x="67" y="1207"/>
                    </a:lnTo>
                    <a:lnTo>
                      <a:pt x="0" y="1073"/>
                    </a:lnTo>
                    <a:lnTo>
                      <a:pt x="134" y="1073"/>
                    </a:lnTo>
                    <a:close/>
                  </a:path>
                </a:pathLst>
              </a:custGeom>
              <a:solidFill>
                <a:srgbClr val="000000"/>
              </a:solidFill>
              <a:ln w="1" cap="flat">
                <a:solidFill>
                  <a:srgbClr val="000000"/>
                </a:solidFill>
                <a:prstDash val="solid"/>
                <a:bevel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6702" name="Freeform 216"/>
              <p:cNvSpPr>
                <a:spLocks noEditPoints="1"/>
              </p:cNvSpPr>
              <p:nvPr/>
            </p:nvSpPr>
            <p:spPr bwMode="auto">
              <a:xfrm>
                <a:off x="4237038" y="3661246"/>
                <a:ext cx="212725" cy="1135063"/>
              </a:xfrm>
              <a:custGeom>
                <a:avLst/>
                <a:gdLst>
                  <a:gd name="T0" fmla="*/ 2147483647 w 134"/>
                  <a:gd name="T1" fmla="*/ 0 h 715"/>
                  <a:gd name="T2" fmla="*/ 2147483647 w 134"/>
                  <a:gd name="T3" fmla="*/ 2147483647 h 715"/>
                  <a:gd name="T4" fmla="*/ 2147483647 w 134"/>
                  <a:gd name="T5" fmla="*/ 2147483647 h 715"/>
                  <a:gd name="T6" fmla="*/ 2147483647 w 134"/>
                  <a:gd name="T7" fmla="*/ 0 h 715"/>
                  <a:gd name="T8" fmla="*/ 2147483647 w 134"/>
                  <a:gd name="T9" fmla="*/ 0 h 715"/>
                  <a:gd name="T10" fmla="*/ 2147483647 w 134"/>
                  <a:gd name="T11" fmla="*/ 2147483647 h 715"/>
                  <a:gd name="T12" fmla="*/ 2147483647 w 134"/>
                  <a:gd name="T13" fmla="*/ 2147483647 h 715"/>
                  <a:gd name="T14" fmla="*/ 0 w 134"/>
                  <a:gd name="T15" fmla="*/ 2147483647 h 715"/>
                  <a:gd name="T16" fmla="*/ 2147483647 w 134"/>
                  <a:gd name="T17" fmla="*/ 2147483647 h 71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34"/>
                  <a:gd name="T28" fmla="*/ 0 h 715"/>
                  <a:gd name="T29" fmla="*/ 134 w 134"/>
                  <a:gd name="T30" fmla="*/ 715 h 71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34" h="715">
                    <a:moveTo>
                      <a:pt x="90" y="0"/>
                    </a:moveTo>
                    <a:lnTo>
                      <a:pt x="90" y="604"/>
                    </a:lnTo>
                    <a:lnTo>
                      <a:pt x="45" y="604"/>
                    </a:lnTo>
                    <a:lnTo>
                      <a:pt x="45" y="0"/>
                    </a:lnTo>
                    <a:lnTo>
                      <a:pt x="90" y="0"/>
                    </a:lnTo>
                    <a:close/>
                    <a:moveTo>
                      <a:pt x="134" y="581"/>
                    </a:moveTo>
                    <a:lnTo>
                      <a:pt x="67" y="715"/>
                    </a:lnTo>
                    <a:lnTo>
                      <a:pt x="0" y="581"/>
                    </a:lnTo>
                    <a:lnTo>
                      <a:pt x="134" y="581"/>
                    </a:lnTo>
                    <a:close/>
                  </a:path>
                </a:pathLst>
              </a:custGeom>
              <a:solidFill>
                <a:srgbClr val="000000"/>
              </a:solidFill>
              <a:ln w="1" cap="flat">
                <a:solidFill>
                  <a:srgbClr val="000000"/>
                </a:solidFill>
                <a:prstDash val="solid"/>
                <a:bevel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6703" name="Freeform 217"/>
              <p:cNvSpPr>
                <a:spLocks noEditPoints="1"/>
              </p:cNvSpPr>
              <p:nvPr/>
            </p:nvSpPr>
            <p:spPr bwMode="auto">
              <a:xfrm>
                <a:off x="5443538" y="2242021"/>
                <a:ext cx="212725" cy="323354"/>
              </a:xfrm>
              <a:custGeom>
                <a:avLst/>
                <a:gdLst>
                  <a:gd name="T0" fmla="*/ 2147483647 w 134"/>
                  <a:gd name="T1" fmla="*/ 0 h 581"/>
                  <a:gd name="T2" fmla="*/ 2147483647 w 134"/>
                  <a:gd name="T3" fmla="*/ 2147483647 h 581"/>
                  <a:gd name="T4" fmla="*/ 2147483647 w 134"/>
                  <a:gd name="T5" fmla="*/ 2147483647 h 581"/>
                  <a:gd name="T6" fmla="*/ 2147483647 w 134"/>
                  <a:gd name="T7" fmla="*/ 0 h 581"/>
                  <a:gd name="T8" fmla="*/ 2147483647 w 134"/>
                  <a:gd name="T9" fmla="*/ 0 h 581"/>
                  <a:gd name="T10" fmla="*/ 2147483647 w 134"/>
                  <a:gd name="T11" fmla="*/ 2147483647 h 581"/>
                  <a:gd name="T12" fmla="*/ 2147483647 w 134"/>
                  <a:gd name="T13" fmla="*/ 2147483647 h 581"/>
                  <a:gd name="T14" fmla="*/ 0 w 134"/>
                  <a:gd name="T15" fmla="*/ 2147483647 h 581"/>
                  <a:gd name="T16" fmla="*/ 2147483647 w 134"/>
                  <a:gd name="T17" fmla="*/ 2147483647 h 58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34"/>
                  <a:gd name="T28" fmla="*/ 0 h 581"/>
                  <a:gd name="T29" fmla="*/ 134 w 134"/>
                  <a:gd name="T30" fmla="*/ 581 h 58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34" h="581">
                    <a:moveTo>
                      <a:pt x="89" y="0"/>
                    </a:moveTo>
                    <a:lnTo>
                      <a:pt x="89" y="470"/>
                    </a:lnTo>
                    <a:lnTo>
                      <a:pt x="44" y="470"/>
                    </a:lnTo>
                    <a:lnTo>
                      <a:pt x="44" y="0"/>
                    </a:lnTo>
                    <a:lnTo>
                      <a:pt x="89" y="0"/>
                    </a:lnTo>
                    <a:close/>
                    <a:moveTo>
                      <a:pt x="134" y="447"/>
                    </a:moveTo>
                    <a:lnTo>
                      <a:pt x="67" y="581"/>
                    </a:lnTo>
                    <a:lnTo>
                      <a:pt x="0" y="447"/>
                    </a:lnTo>
                    <a:lnTo>
                      <a:pt x="134" y="447"/>
                    </a:lnTo>
                    <a:close/>
                  </a:path>
                </a:pathLst>
              </a:custGeom>
              <a:solidFill>
                <a:srgbClr val="000000"/>
              </a:solidFill>
              <a:ln w="1" cap="flat">
                <a:solidFill>
                  <a:srgbClr val="000000"/>
                </a:solidFill>
                <a:prstDash val="solid"/>
                <a:bevel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6704" name="Freeform 218"/>
              <p:cNvSpPr>
                <a:spLocks noEditPoints="1"/>
              </p:cNvSpPr>
              <p:nvPr/>
            </p:nvSpPr>
            <p:spPr bwMode="auto">
              <a:xfrm>
                <a:off x="6648450" y="2242021"/>
                <a:ext cx="212725" cy="922338"/>
              </a:xfrm>
              <a:custGeom>
                <a:avLst/>
                <a:gdLst>
                  <a:gd name="T0" fmla="*/ 2147483647 w 134"/>
                  <a:gd name="T1" fmla="*/ 0 h 581"/>
                  <a:gd name="T2" fmla="*/ 2147483647 w 134"/>
                  <a:gd name="T3" fmla="*/ 2147483647 h 581"/>
                  <a:gd name="T4" fmla="*/ 2147483647 w 134"/>
                  <a:gd name="T5" fmla="*/ 2147483647 h 581"/>
                  <a:gd name="T6" fmla="*/ 2147483647 w 134"/>
                  <a:gd name="T7" fmla="*/ 0 h 581"/>
                  <a:gd name="T8" fmla="*/ 2147483647 w 134"/>
                  <a:gd name="T9" fmla="*/ 0 h 581"/>
                  <a:gd name="T10" fmla="*/ 2147483647 w 134"/>
                  <a:gd name="T11" fmla="*/ 2147483647 h 581"/>
                  <a:gd name="T12" fmla="*/ 2147483647 w 134"/>
                  <a:gd name="T13" fmla="*/ 2147483647 h 581"/>
                  <a:gd name="T14" fmla="*/ 0 w 134"/>
                  <a:gd name="T15" fmla="*/ 2147483647 h 581"/>
                  <a:gd name="T16" fmla="*/ 2147483647 w 134"/>
                  <a:gd name="T17" fmla="*/ 2147483647 h 58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34"/>
                  <a:gd name="T28" fmla="*/ 0 h 581"/>
                  <a:gd name="T29" fmla="*/ 134 w 134"/>
                  <a:gd name="T30" fmla="*/ 581 h 58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34" h="581">
                    <a:moveTo>
                      <a:pt x="90" y="0"/>
                    </a:moveTo>
                    <a:lnTo>
                      <a:pt x="90" y="470"/>
                    </a:lnTo>
                    <a:lnTo>
                      <a:pt x="45" y="470"/>
                    </a:lnTo>
                    <a:lnTo>
                      <a:pt x="45" y="0"/>
                    </a:lnTo>
                    <a:lnTo>
                      <a:pt x="90" y="0"/>
                    </a:lnTo>
                    <a:close/>
                    <a:moveTo>
                      <a:pt x="134" y="447"/>
                    </a:moveTo>
                    <a:lnTo>
                      <a:pt x="67" y="581"/>
                    </a:lnTo>
                    <a:lnTo>
                      <a:pt x="0" y="447"/>
                    </a:lnTo>
                    <a:lnTo>
                      <a:pt x="134" y="447"/>
                    </a:lnTo>
                    <a:close/>
                  </a:path>
                </a:pathLst>
              </a:custGeom>
              <a:solidFill>
                <a:srgbClr val="000000"/>
              </a:solidFill>
              <a:ln w="1" cap="flat">
                <a:solidFill>
                  <a:srgbClr val="000000"/>
                </a:solidFill>
                <a:prstDash val="solid"/>
                <a:bevel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6705" name="Freeform 219"/>
              <p:cNvSpPr>
                <a:spLocks noEditPoints="1"/>
              </p:cNvSpPr>
              <p:nvPr/>
            </p:nvSpPr>
            <p:spPr bwMode="auto">
              <a:xfrm>
                <a:off x="7783513" y="2242021"/>
                <a:ext cx="212725" cy="922338"/>
              </a:xfrm>
              <a:custGeom>
                <a:avLst/>
                <a:gdLst>
                  <a:gd name="T0" fmla="*/ 2147483647 w 134"/>
                  <a:gd name="T1" fmla="*/ 0 h 581"/>
                  <a:gd name="T2" fmla="*/ 2147483647 w 134"/>
                  <a:gd name="T3" fmla="*/ 2147483647 h 581"/>
                  <a:gd name="T4" fmla="*/ 2147483647 w 134"/>
                  <a:gd name="T5" fmla="*/ 2147483647 h 581"/>
                  <a:gd name="T6" fmla="*/ 2147483647 w 134"/>
                  <a:gd name="T7" fmla="*/ 0 h 581"/>
                  <a:gd name="T8" fmla="*/ 2147483647 w 134"/>
                  <a:gd name="T9" fmla="*/ 0 h 581"/>
                  <a:gd name="T10" fmla="*/ 2147483647 w 134"/>
                  <a:gd name="T11" fmla="*/ 2147483647 h 581"/>
                  <a:gd name="T12" fmla="*/ 2147483647 w 134"/>
                  <a:gd name="T13" fmla="*/ 2147483647 h 581"/>
                  <a:gd name="T14" fmla="*/ 0 w 134"/>
                  <a:gd name="T15" fmla="*/ 2147483647 h 581"/>
                  <a:gd name="T16" fmla="*/ 2147483647 w 134"/>
                  <a:gd name="T17" fmla="*/ 2147483647 h 58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34"/>
                  <a:gd name="T28" fmla="*/ 0 h 581"/>
                  <a:gd name="T29" fmla="*/ 134 w 134"/>
                  <a:gd name="T30" fmla="*/ 581 h 58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34" h="581">
                    <a:moveTo>
                      <a:pt x="89" y="0"/>
                    </a:moveTo>
                    <a:lnTo>
                      <a:pt x="89" y="470"/>
                    </a:lnTo>
                    <a:lnTo>
                      <a:pt x="45" y="470"/>
                    </a:lnTo>
                    <a:lnTo>
                      <a:pt x="45" y="0"/>
                    </a:lnTo>
                    <a:lnTo>
                      <a:pt x="89" y="0"/>
                    </a:lnTo>
                    <a:close/>
                    <a:moveTo>
                      <a:pt x="134" y="447"/>
                    </a:moveTo>
                    <a:lnTo>
                      <a:pt x="67" y="581"/>
                    </a:lnTo>
                    <a:lnTo>
                      <a:pt x="0" y="447"/>
                    </a:lnTo>
                    <a:lnTo>
                      <a:pt x="134" y="447"/>
                    </a:lnTo>
                    <a:close/>
                  </a:path>
                </a:pathLst>
              </a:custGeom>
              <a:solidFill>
                <a:srgbClr val="000000"/>
              </a:solidFill>
              <a:ln w="1" cap="flat">
                <a:solidFill>
                  <a:srgbClr val="000000"/>
                </a:solidFill>
                <a:prstDash val="solid"/>
                <a:bevel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grpSp>
            <p:nvGrpSpPr>
              <p:cNvPr id="26706" name="Group 222"/>
              <p:cNvGrpSpPr>
                <a:grpSpLocks/>
              </p:cNvGrpSpPr>
              <p:nvPr/>
            </p:nvGrpSpPr>
            <p:grpSpPr bwMode="auto">
              <a:xfrm>
                <a:off x="3776663" y="3164359"/>
                <a:ext cx="1135063" cy="496888"/>
                <a:chOff x="2379" y="1994"/>
                <a:chExt cx="715" cy="313"/>
              </a:xfrm>
            </p:grpSpPr>
            <p:sp>
              <p:nvSpPr>
                <p:cNvPr id="26780" name="Rectangle 220"/>
                <p:cNvSpPr>
                  <a:spLocks noChangeArrowheads="1"/>
                </p:cNvSpPr>
                <p:nvPr/>
              </p:nvSpPr>
              <p:spPr bwMode="auto">
                <a:xfrm>
                  <a:off x="2379" y="1994"/>
                  <a:ext cx="715" cy="313"/>
                </a:xfrm>
                <a:prstGeom prst="rect">
                  <a:avLst/>
                </a:prstGeom>
                <a:solidFill>
                  <a:srgbClr val="C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120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781" name="Rectangle 221"/>
                <p:cNvSpPr>
                  <a:spLocks noChangeArrowheads="1"/>
                </p:cNvSpPr>
                <p:nvPr/>
              </p:nvSpPr>
              <p:spPr bwMode="auto">
                <a:xfrm>
                  <a:off x="2379" y="1994"/>
                  <a:ext cx="715" cy="313"/>
                </a:xfrm>
                <a:prstGeom prst="rect">
                  <a:avLst/>
                </a:prstGeom>
                <a:noFill/>
                <a:ln w="5" cap="rnd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120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6707" name="Rectangle 223"/>
              <p:cNvSpPr>
                <a:spLocks noChangeArrowheads="1"/>
              </p:cNvSpPr>
              <p:nvPr/>
            </p:nvSpPr>
            <p:spPr bwMode="auto">
              <a:xfrm>
                <a:off x="4152900" y="3251671"/>
                <a:ext cx="374650" cy="1698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en-US" sz="1100" b="1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FFFF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rPr>
                  <a:t>Total</a:t>
                </a:r>
                <a:r>
                  <a:rPr kumimoji="0" lang="en-US" altLang="en-US" sz="1100" b="1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rPr>
                  <a:t> </a:t>
                </a: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6708" name="Rectangle 224"/>
              <p:cNvSpPr>
                <a:spLocks noChangeArrowheads="1"/>
              </p:cNvSpPr>
              <p:nvPr/>
            </p:nvSpPr>
            <p:spPr bwMode="auto">
              <a:xfrm>
                <a:off x="3990975" y="3421534"/>
                <a:ext cx="704850" cy="1698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en-US" sz="1100" b="1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FFFF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rPr>
                  <a:t>hydrolysis</a:t>
                </a: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grpSp>
            <p:nvGrpSpPr>
              <p:cNvPr id="26709" name="Group 227"/>
              <p:cNvGrpSpPr>
                <a:grpSpLocks/>
              </p:cNvGrpSpPr>
              <p:nvPr/>
            </p:nvGrpSpPr>
            <p:grpSpPr bwMode="auto">
              <a:xfrm>
                <a:off x="7392988" y="3164359"/>
                <a:ext cx="1135063" cy="496888"/>
                <a:chOff x="4657" y="1994"/>
                <a:chExt cx="715" cy="313"/>
              </a:xfrm>
            </p:grpSpPr>
            <p:sp>
              <p:nvSpPr>
                <p:cNvPr id="26778" name="Rectangle 225"/>
                <p:cNvSpPr>
                  <a:spLocks noChangeArrowheads="1"/>
                </p:cNvSpPr>
                <p:nvPr/>
              </p:nvSpPr>
              <p:spPr bwMode="auto">
                <a:xfrm>
                  <a:off x="4657" y="1994"/>
                  <a:ext cx="715" cy="313"/>
                </a:xfrm>
                <a:prstGeom prst="rect">
                  <a:avLst/>
                </a:prstGeom>
                <a:solidFill>
                  <a:srgbClr val="C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120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779" name="Rectangle 226"/>
                <p:cNvSpPr>
                  <a:spLocks noChangeArrowheads="1"/>
                </p:cNvSpPr>
                <p:nvPr/>
              </p:nvSpPr>
              <p:spPr bwMode="auto">
                <a:xfrm>
                  <a:off x="4657" y="1994"/>
                  <a:ext cx="715" cy="313"/>
                </a:xfrm>
                <a:prstGeom prst="rect">
                  <a:avLst/>
                </a:prstGeom>
                <a:noFill/>
                <a:ln w="5" cap="rnd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120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6710" name="Rectangle 228"/>
              <p:cNvSpPr>
                <a:spLocks noChangeArrowheads="1"/>
              </p:cNvSpPr>
              <p:nvPr/>
            </p:nvSpPr>
            <p:spPr bwMode="auto">
              <a:xfrm>
                <a:off x="7459663" y="3314272"/>
                <a:ext cx="909638" cy="1698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en-US" sz="11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FFFF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rPr>
                  <a:t>Bacterial SSF</a:t>
                </a:r>
                <a:endParaRPr kumimoji="0" lang="en-US" alt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grpSp>
            <p:nvGrpSpPr>
              <p:cNvPr id="26711" name="Group 231"/>
              <p:cNvGrpSpPr>
                <a:grpSpLocks/>
              </p:cNvGrpSpPr>
              <p:nvPr/>
            </p:nvGrpSpPr>
            <p:grpSpPr bwMode="auto">
              <a:xfrm>
                <a:off x="6188075" y="3164359"/>
                <a:ext cx="1135063" cy="496888"/>
                <a:chOff x="3898" y="1994"/>
                <a:chExt cx="715" cy="313"/>
              </a:xfrm>
            </p:grpSpPr>
            <p:sp>
              <p:nvSpPr>
                <p:cNvPr id="26776" name="Rectangle 229"/>
                <p:cNvSpPr>
                  <a:spLocks noChangeArrowheads="1"/>
                </p:cNvSpPr>
                <p:nvPr/>
              </p:nvSpPr>
              <p:spPr bwMode="auto">
                <a:xfrm>
                  <a:off x="3898" y="1994"/>
                  <a:ext cx="715" cy="313"/>
                </a:xfrm>
                <a:prstGeom prst="rect">
                  <a:avLst/>
                </a:prstGeom>
                <a:solidFill>
                  <a:srgbClr val="BBE0E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120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777" name="Rectangle 230"/>
                <p:cNvSpPr>
                  <a:spLocks noChangeArrowheads="1"/>
                </p:cNvSpPr>
                <p:nvPr/>
              </p:nvSpPr>
              <p:spPr bwMode="auto">
                <a:xfrm>
                  <a:off x="3898" y="1994"/>
                  <a:ext cx="715" cy="313"/>
                </a:xfrm>
                <a:prstGeom prst="rect">
                  <a:avLst/>
                </a:prstGeom>
                <a:noFill/>
                <a:ln w="5" cap="rnd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120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6712" name="Rectangle 232"/>
              <p:cNvSpPr>
                <a:spLocks noChangeArrowheads="1"/>
              </p:cNvSpPr>
              <p:nvPr/>
            </p:nvSpPr>
            <p:spPr bwMode="auto">
              <a:xfrm>
                <a:off x="5004048" y="2565375"/>
                <a:ext cx="1135063" cy="496888"/>
              </a:xfrm>
              <a:prstGeom prst="rect">
                <a:avLst/>
              </a:prstGeom>
              <a:solidFill>
                <a:srgbClr val="66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6713" name="Rectangle 235"/>
              <p:cNvSpPr>
                <a:spLocks noChangeArrowheads="1"/>
              </p:cNvSpPr>
              <p:nvPr/>
            </p:nvSpPr>
            <p:spPr bwMode="auto">
              <a:xfrm>
                <a:off x="5148064" y="2709391"/>
                <a:ext cx="838200" cy="1698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en-US" sz="1100" b="1" i="0" u="none" strike="noStrike" kern="120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rPr>
                  <a:t>Liquefaction</a:t>
                </a: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grpSp>
            <p:nvGrpSpPr>
              <p:cNvPr id="26714" name="Group 238"/>
              <p:cNvGrpSpPr>
                <a:grpSpLocks/>
              </p:cNvGrpSpPr>
              <p:nvPr/>
            </p:nvGrpSpPr>
            <p:grpSpPr bwMode="auto">
              <a:xfrm>
                <a:off x="6188075" y="3945409"/>
                <a:ext cx="1135063" cy="496888"/>
                <a:chOff x="3898" y="2486"/>
                <a:chExt cx="715" cy="313"/>
              </a:xfrm>
            </p:grpSpPr>
            <p:sp>
              <p:nvSpPr>
                <p:cNvPr id="26774" name="Rectangle 236"/>
                <p:cNvSpPr>
                  <a:spLocks noChangeArrowheads="1"/>
                </p:cNvSpPr>
                <p:nvPr/>
              </p:nvSpPr>
              <p:spPr bwMode="auto">
                <a:xfrm>
                  <a:off x="3898" y="2486"/>
                  <a:ext cx="715" cy="313"/>
                </a:xfrm>
                <a:prstGeom prst="rect">
                  <a:avLst/>
                </a:prstGeom>
                <a:solidFill>
                  <a:srgbClr val="BBE0E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120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775" name="Rectangle 237"/>
                <p:cNvSpPr>
                  <a:spLocks noChangeArrowheads="1"/>
                </p:cNvSpPr>
                <p:nvPr/>
              </p:nvSpPr>
              <p:spPr bwMode="auto">
                <a:xfrm>
                  <a:off x="3898" y="2486"/>
                  <a:ext cx="715" cy="313"/>
                </a:xfrm>
                <a:prstGeom prst="rect">
                  <a:avLst/>
                </a:prstGeom>
                <a:solidFill>
                  <a:srgbClr val="C00000"/>
                </a:solidFill>
                <a:ln w="5" cap="rnd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120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6715" name="Rectangle 239"/>
              <p:cNvSpPr>
                <a:spLocks noChangeArrowheads="1"/>
              </p:cNvSpPr>
              <p:nvPr/>
            </p:nvSpPr>
            <p:spPr bwMode="auto">
              <a:xfrm>
                <a:off x="6191412" y="4096019"/>
                <a:ext cx="1130814" cy="17026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en-US" sz="10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FFFF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rPr>
                  <a:t>Saccharification</a:t>
                </a:r>
                <a:endParaRPr kumimoji="0" lang="en-US" altLang="en-US" sz="10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grpSp>
            <p:nvGrpSpPr>
              <p:cNvPr id="26716" name="Group 242"/>
              <p:cNvGrpSpPr>
                <a:grpSpLocks/>
              </p:cNvGrpSpPr>
              <p:nvPr/>
            </p:nvGrpSpPr>
            <p:grpSpPr bwMode="auto">
              <a:xfrm>
                <a:off x="6259513" y="4796309"/>
                <a:ext cx="1133475" cy="496888"/>
                <a:chOff x="3943" y="3022"/>
                <a:chExt cx="714" cy="313"/>
              </a:xfrm>
            </p:grpSpPr>
            <p:sp>
              <p:nvSpPr>
                <p:cNvPr id="26772" name="Rectangle 240"/>
                <p:cNvSpPr>
                  <a:spLocks noChangeArrowheads="1"/>
                </p:cNvSpPr>
                <p:nvPr/>
              </p:nvSpPr>
              <p:spPr bwMode="auto">
                <a:xfrm>
                  <a:off x="3943" y="3022"/>
                  <a:ext cx="714" cy="313"/>
                </a:xfrm>
                <a:prstGeom prst="rect">
                  <a:avLst/>
                </a:prstGeom>
                <a:solidFill>
                  <a:srgbClr val="BBE0E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120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773" name="Rectangle 241"/>
                <p:cNvSpPr>
                  <a:spLocks noChangeArrowheads="1"/>
                </p:cNvSpPr>
                <p:nvPr/>
              </p:nvSpPr>
              <p:spPr bwMode="auto">
                <a:xfrm>
                  <a:off x="3943" y="3022"/>
                  <a:ext cx="714" cy="313"/>
                </a:xfrm>
                <a:prstGeom prst="rect">
                  <a:avLst/>
                </a:prstGeom>
                <a:noFill/>
                <a:ln w="5" cap="rnd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120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6717" name="Group 245"/>
              <p:cNvGrpSpPr>
                <a:grpSpLocks/>
              </p:cNvGrpSpPr>
              <p:nvPr/>
            </p:nvGrpSpPr>
            <p:grpSpPr bwMode="auto">
              <a:xfrm>
                <a:off x="1719263" y="5577359"/>
                <a:ext cx="6737350" cy="425450"/>
                <a:chOff x="1083" y="3514"/>
                <a:chExt cx="4244" cy="268"/>
              </a:xfrm>
            </p:grpSpPr>
            <p:sp>
              <p:nvSpPr>
                <p:cNvPr id="26770" name="Rectangle 243"/>
                <p:cNvSpPr>
                  <a:spLocks noChangeArrowheads="1"/>
                </p:cNvSpPr>
                <p:nvPr/>
              </p:nvSpPr>
              <p:spPr bwMode="auto">
                <a:xfrm>
                  <a:off x="1083" y="3514"/>
                  <a:ext cx="4244" cy="268"/>
                </a:xfrm>
                <a:prstGeom prst="rect">
                  <a:avLst/>
                </a:prstGeom>
                <a:solidFill>
                  <a:srgbClr val="BBE0E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120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771" name="Rectangle 244"/>
                <p:cNvSpPr>
                  <a:spLocks noChangeArrowheads="1"/>
                </p:cNvSpPr>
                <p:nvPr/>
              </p:nvSpPr>
              <p:spPr bwMode="auto">
                <a:xfrm>
                  <a:off x="1083" y="3514"/>
                  <a:ext cx="4244" cy="268"/>
                </a:xfrm>
                <a:prstGeom prst="rect">
                  <a:avLst/>
                </a:prstGeom>
                <a:solidFill>
                  <a:srgbClr val="C00000"/>
                </a:solidFill>
                <a:ln w="5" cap="rnd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120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6718" name="Rectangle 246"/>
              <p:cNvSpPr>
                <a:spLocks noChangeArrowheads="1"/>
              </p:cNvSpPr>
              <p:nvPr/>
            </p:nvSpPr>
            <p:spPr bwMode="auto">
              <a:xfrm>
                <a:off x="2235199" y="5680546"/>
                <a:ext cx="5764622" cy="2383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en-US" sz="1400" b="0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FFFF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rPr>
                  <a:t>DOWN STREAM PROCESSING, ETHANOL DISTILLATION</a:t>
                </a:r>
              </a:p>
            </p:txBody>
          </p:sp>
          <p:grpSp>
            <p:nvGrpSpPr>
              <p:cNvPr id="26719" name="Group 249"/>
              <p:cNvGrpSpPr>
                <a:grpSpLocks/>
              </p:cNvGrpSpPr>
              <p:nvPr/>
            </p:nvGrpSpPr>
            <p:grpSpPr bwMode="auto">
              <a:xfrm>
                <a:off x="2641600" y="3945409"/>
                <a:ext cx="1135063" cy="496888"/>
                <a:chOff x="1664" y="2486"/>
                <a:chExt cx="715" cy="313"/>
              </a:xfrm>
            </p:grpSpPr>
            <p:sp>
              <p:nvSpPr>
                <p:cNvPr id="26768" name="Rectangle 247"/>
                <p:cNvSpPr>
                  <a:spLocks noChangeArrowheads="1"/>
                </p:cNvSpPr>
                <p:nvPr/>
              </p:nvSpPr>
              <p:spPr bwMode="auto">
                <a:xfrm>
                  <a:off x="1664" y="2486"/>
                  <a:ext cx="715" cy="313"/>
                </a:xfrm>
                <a:prstGeom prst="rect">
                  <a:avLst/>
                </a:prstGeom>
                <a:solidFill>
                  <a:srgbClr val="BBE0E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120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769" name="Rectangle 248"/>
                <p:cNvSpPr>
                  <a:spLocks noChangeArrowheads="1"/>
                </p:cNvSpPr>
                <p:nvPr/>
              </p:nvSpPr>
              <p:spPr bwMode="auto">
                <a:xfrm>
                  <a:off x="1664" y="2486"/>
                  <a:ext cx="715" cy="313"/>
                </a:xfrm>
                <a:prstGeom prst="rect">
                  <a:avLst/>
                </a:prstGeom>
                <a:noFill/>
                <a:ln w="5" cap="rnd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120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6720" name="Group 252"/>
              <p:cNvGrpSpPr>
                <a:grpSpLocks/>
              </p:cNvGrpSpPr>
              <p:nvPr/>
            </p:nvGrpSpPr>
            <p:grpSpPr bwMode="auto">
              <a:xfrm>
                <a:off x="2641600" y="4796309"/>
                <a:ext cx="1135063" cy="496888"/>
                <a:chOff x="1664" y="3022"/>
                <a:chExt cx="715" cy="313"/>
              </a:xfrm>
            </p:grpSpPr>
            <p:sp>
              <p:nvSpPr>
                <p:cNvPr id="26766" name="Rectangle 250"/>
                <p:cNvSpPr>
                  <a:spLocks noChangeArrowheads="1"/>
                </p:cNvSpPr>
                <p:nvPr/>
              </p:nvSpPr>
              <p:spPr bwMode="auto">
                <a:xfrm>
                  <a:off x="1664" y="3022"/>
                  <a:ext cx="715" cy="313"/>
                </a:xfrm>
                <a:prstGeom prst="rect">
                  <a:avLst/>
                </a:prstGeom>
                <a:solidFill>
                  <a:srgbClr val="BBE0E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120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767" name="Rectangle 251"/>
                <p:cNvSpPr>
                  <a:spLocks noChangeArrowheads="1"/>
                </p:cNvSpPr>
                <p:nvPr/>
              </p:nvSpPr>
              <p:spPr bwMode="auto">
                <a:xfrm>
                  <a:off x="1664" y="3022"/>
                  <a:ext cx="715" cy="313"/>
                </a:xfrm>
                <a:prstGeom prst="rect">
                  <a:avLst/>
                </a:prstGeom>
                <a:solidFill>
                  <a:srgbClr val="C00000"/>
                </a:solidFill>
                <a:ln w="5" cap="rnd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120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6721" name="Rectangle 253"/>
              <p:cNvSpPr>
                <a:spLocks noChangeArrowheads="1"/>
              </p:cNvSpPr>
              <p:nvPr/>
            </p:nvSpPr>
            <p:spPr bwMode="auto">
              <a:xfrm>
                <a:off x="2760663" y="4966171"/>
                <a:ext cx="892175" cy="1698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en-US" sz="1100" b="1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FFFF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rPr>
                  <a:t>Fermentation</a:t>
                </a: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6722" name="Rectangle 255"/>
              <p:cNvSpPr>
                <a:spLocks noChangeArrowheads="1"/>
              </p:cNvSpPr>
              <p:nvPr/>
            </p:nvSpPr>
            <p:spPr bwMode="auto">
              <a:xfrm>
                <a:off x="5053013" y="4796309"/>
                <a:ext cx="1135063" cy="496888"/>
              </a:xfrm>
              <a:prstGeom prst="rect">
                <a:avLst/>
              </a:prstGeom>
              <a:solidFill>
                <a:srgbClr val="669900"/>
              </a:solidFill>
              <a:ln w="5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6723" name="Rectangle 257"/>
              <p:cNvSpPr>
                <a:spLocks noChangeArrowheads="1"/>
              </p:cNvSpPr>
              <p:nvPr/>
            </p:nvSpPr>
            <p:spPr bwMode="auto">
              <a:xfrm>
                <a:off x="5483225" y="4966171"/>
                <a:ext cx="276225" cy="1698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en-US" sz="1100" b="1" i="0" u="none" strike="noStrike" kern="120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rPr>
                  <a:t>SSF</a:t>
                </a: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grpSp>
            <p:nvGrpSpPr>
              <p:cNvPr id="26724" name="Group 260"/>
              <p:cNvGrpSpPr>
                <a:grpSpLocks/>
              </p:cNvGrpSpPr>
              <p:nvPr/>
            </p:nvGrpSpPr>
            <p:grpSpPr bwMode="auto">
              <a:xfrm>
                <a:off x="3848100" y="4796309"/>
                <a:ext cx="1133475" cy="496888"/>
                <a:chOff x="2424" y="3022"/>
                <a:chExt cx="714" cy="313"/>
              </a:xfrm>
            </p:grpSpPr>
            <p:sp>
              <p:nvSpPr>
                <p:cNvPr id="26764" name="Rectangle 258"/>
                <p:cNvSpPr>
                  <a:spLocks noChangeArrowheads="1"/>
                </p:cNvSpPr>
                <p:nvPr/>
              </p:nvSpPr>
              <p:spPr bwMode="auto">
                <a:xfrm>
                  <a:off x="2424" y="3022"/>
                  <a:ext cx="714" cy="313"/>
                </a:xfrm>
                <a:prstGeom prst="rect">
                  <a:avLst/>
                </a:prstGeom>
                <a:solidFill>
                  <a:srgbClr val="BBE0E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120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765" name="Rectangle 259"/>
                <p:cNvSpPr>
                  <a:spLocks noChangeArrowheads="1"/>
                </p:cNvSpPr>
                <p:nvPr/>
              </p:nvSpPr>
              <p:spPr bwMode="auto">
                <a:xfrm>
                  <a:off x="2424" y="3022"/>
                  <a:ext cx="714" cy="313"/>
                </a:xfrm>
                <a:prstGeom prst="rect">
                  <a:avLst/>
                </a:prstGeom>
                <a:noFill/>
                <a:ln w="5" cap="rnd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120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6725" name="Group 263"/>
              <p:cNvGrpSpPr>
                <a:grpSpLocks/>
              </p:cNvGrpSpPr>
              <p:nvPr/>
            </p:nvGrpSpPr>
            <p:grpSpPr bwMode="auto">
              <a:xfrm>
                <a:off x="6188075" y="3164359"/>
                <a:ext cx="1135063" cy="496888"/>
                <a:chOff x="3898" y="1994"/>
                <a:chExt cx="715" cy="313"/>
              </a:xfrm>
            </p:grpSpPr>
            <p:sp>
              <p:nvSpPr>
                <p:cNvPr id="26762" name="Rectangle 261"/>
                <p:cNvSpPr>
                  <a:spLocks noChangeArrowheads="1"/>
                </p:cNvSpPr>
                <p:nvPr/>
              </p:nvSpPr>
              <p:spPr bwMode="auto">
                <a:xfrm>
                  <a:off x="3898" y="1994"/>
                  <a:ext cx="715" cy="313"/>
                </a:xfrm>
                <a:prstGeom prst="rect">
                  <a:avLst/>
                </a:prstGeom>
                <a:solidFill>
                  <a:srgbClr val="C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120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763" name="Rectangle 262"/>
                <p:cNvSpPr>
                  <a:spLocks noChangeArrowheads="1"/>
                </p:cNvSpPr>
                <p:nvPr/>
              </p:nvSpPr>
              <p:spPr bwMode="auto">
                <a:xfrm>
                  <a:off x="3898" y="1994"/>
                  <a:ext cx="715" cy="313"/>
                </a:xfrm>
                <a:prstGeom prst="rect">
                  <a:avLst/>
                </a:prstGeom>
                <a:noFill/>
                <a:ln w="5" cap="rnd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120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6726" name="Rectangle 264"/>
              <p:cNvSpPr>
                <a:spLocks noChangeArrowheads="1"/>
              </p:cNvSpPr>
              <p:nvPr/>
            </p:nvSpPr>
            <p:spPr bwMode="auto">
              <a:xfrm>
                <a:off x="6334125" y="3334221"/>
                <a:ext cx="838200" cy="1698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en-US" sz="1100" b="1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FFFF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rPr>
                  <a:t>Liquefaction</a:t>
                </a: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grpSp>
            <p:nvGrpSpPr>
              <p:cNvPr id="26727" name="Group 267"/>
              <p:cNvGrpSpPr>
                <a:grpSpLocks/>
              </p:cNvGrpSpPr>
              <p:nvPr/>
            </p:nvGrpSpPr>
            <p:grpSpPr bwMode="auto">
              <a:xfrm>
                <a:off x="2641600" y="3945409"/>
                <a:ext cx="1135063" cy="496888"/>
                <a:chOff x="1664" y="2486"/>
                <a:chExt cx="715" cy="313"/>
              </a:xfrm>
            </p:grpSpPr>
            <p:sp>
              <p:nvSpPr>
                <p:cNvPr id="26760" name="Rectangle 265"/>
                <p:cNvSpPr>
                  <a:spLocks noChangeArrowheads="1"/>
                </p:cNvSpPr>
                <p:nvPr/>
              </p:nvSpPr>
              <p:spPr bwMode="auto">
                <a:xfrm>
                  <a:off x="1664" y="2486"/>
                  <a:ext cx="715" cy="313"/>
                </a:xfrm>
                <a:prstGeom prst="rect">
                  <a:avLst/>
                </a:prstGeom>
                <a:solidFill>
                  <a:srgbClr val="7030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120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761" name="Rectangle 266"/>
                <p:cNvSpPr>
                  <a:spLocks noChangeArrowheads="1"/>
                </p:cNvSpPr>
                <p:nvPr/>
              </p:nvSpPr>
              <p:spPr bwMode="auto">
                <a:xfrm>
                  <a:off x="1664" y="2486"/>
                  <a:ext cx="715" cy="313"/>
                </a:xfrm>
                <a:prstGeom prst="rect">
                  <a:avLst/>
                </a:prstGeom>
                <a:solidFill>
                  <a:srgbClr val="C00000"/>
                </a:solidFill>
                <a:ln w="5" cap="rnd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120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6728" name="Rectangle 268"/>
              <p:cNvSpPr>
                <a:spLocks noChangeArrowheads="1"/>
              </p:cNvSpPr>
              <p:nvPr/>
            </p:nvSpPr>
            <p:spPr bwMode="auto">
              <a:xfrm>
                <a:off x="3019425" y="4031134"/>
                <a:ext cx="374650" cy="1698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en-US" sz="1100" b="1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FFFF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rPr>
                  <a:t>Total </a:t>
                </a: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6729" name="Rectangle 269"/>
              <p:cNvSpPr>
                <a:spLocks noChangeArrowheads="1"/>
              </p:cNvSpPr>
              <p:nvPr/>
            </p:nvSpPr>
            <p:spPr bwMode="auto">
              <a:xfrm>
                <a:off x="2855913" y="4202584"/>
                <a:ext cx="704850" cy="1698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en-US" sz="1100" b="1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FFFF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rPr>
                  <a:t>hydrolysis</a:t>
                </a: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grpSp>
            <p:nvGrpSpPr>
              <p:cNvPr id="26730" name="Group 272"/>
              <p:cNvGrpSpPr>
                <a:grpSpLocks/>
              </p:cNvGrpSpPr>
              <p:nvPr/>
            </p:nvGrpSpPr>
            <p:grpSpPr bwMode="auto">
              <a:xfrm>
                <a:off x="3848100" y="4796309"/>
                <a:ext cx="1133475" cy="496888"/>
                <a:chOff x="2424" y="3022"/>
                <a:chExt cx="714" cy="313"/>
              </a:xfrm>
            </p:grpSpPr>
            <p:sp>
              <p:nvSpPr>
                <p:cNvPr id="26758" name="Rectangle 270"/>
                <p:cNvSpPr>
                  <a:spLocks noChangeArrowheads="1"/>
                </p:cNvSpPr>
                <p:nvPr/>
              </p:nvSpPr>
              <p:spPr bwMode="auto">
                <a:xfrm>
                  <a:off x="2424" y="3022"/>
                  <a:ext cx="714" cy="313"/>
                </a:xfrm>
                <a:prstGeom prst="rect">
                  <a:avLst/>
                </a:prstGeom>
                <a:solidFill>
                  <a:srgbClr val="C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120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759" name="Rectangle 271"/>
                <p:cNvSpPr>
                  <a:spLocks noChangeArrowheads="1"/>
                </p:cNvSpPr>
                <p:nvPr/>
              </p:nvSpPr>
              <p:spPr bwMode="auto">
                <a:xfrm>
                  <a:off x="2424" y="3022"/>
                  <a:ext cx="714" cy="313"/>
                </a:xfrm>
                <a:prstGeom prst="rect">
                  <a:avLst/>
                </a:prstGeom>
                <a:noFill/>
                <a:ln w="5" cap="rnd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120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6731" name="Rectangle 273"/>
              <p:cNvSpPr>
                <a:spLocks noChangeArrowheads="1"/>
              </p:cNvSpPr>
              <p:nvPr/>
            </p:nvSpPr>
            <p:spPr bwMode="auto">
              <a:xfrm>
                <a:off x="3965575" y="4966171"/>
                <a:ext cx="892175" cy="1698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en-US" sz="1100" b="1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FFFF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rPr>
                  <a:t>Fermentation</a:t>
                </a: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grpSp>
            <p:nvGrpSpPr>
              <p:cNvPr id="26732" name="Group 276"/>
              <p:cNvGrpSpPr>
                <a:grpSpLocks/>
              </p:cNvGrpSpPr>
              <p:nvPr/>
            </p:nvGrpSpPr>
            <p:grpSpPr bwMode="auto">
              <a:xfrm>
                <a:off x="1719263" y="4796309"/>
                <a:ext cx="850900" cy="496888"/>
                <a:chOff x="1083" y="3022"/>
                <a:chExt cx="536" cy="313"/>
              </a:xfrm>
            </p:grpSpPr>
            <p:sp>
              <p:nvSpPr>
                <p:cNvPr id="26756" name="Rectangle 274"/>
                <p:cNvSpPr>
                  <a:spLocks noChangeArrowheads="1"/>
                </p:cNvSpPr>
                <p:nvPr/>
              </p:nvSpPr>
              <p:spPr bwMode="auto">
                <a:xfrm>
                  <a:off x="1083" y="3022"/>
                  <a:ext cx="536" cy="313"/>
                </a:xfrm>
                <a:prstGeom prst="rect">
                  <a:avLst/>
                </a:prstGeom>
                <a:solidFill>
                  <a:srgbClr val="C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120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757" name="Rectangle 275"/>
                <p:cNvSpPr>
                  <a:spLocks noChangeArrowheads="1"/>
                </p:cNvSpPr>
                <p:nvPr/>
              </p:nvSpPr>
              <p:spPr bwMode="auto">
                <a:xfrm>
                  <a:off x="1083" y="3022"/>
                  <a:ext cx="536" cy="313"/>
                </a:xfrm>
                <a:prstGeom prst="rect">
                  <a:avLst/>
                </a:prstGeom>
                <a:noFill/>
                <a:ln w="5" cap="rnd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120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6733" name="Rectangle 277"/>
              <p:cNvSpPr>
                <a:spLocks noChangeArrowheads="1"/>
              </p:cNvSpPr>
              <p:nvPr/>
            </p:nvSpPr>
            <p:spPr bwMode="auto">
              <a:xfrm>
                <a:off x="1910135" y="4869720"/>
                <a:ext cx="531391" cy="374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en-US" sz="11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FFFF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rPr>
                  <a:t>Fungal</a:t>
                </a: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en-US" sz="11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FFFF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rPr>
                  <a:t>SSF</a:t>
                </a:r>
                <a:endParaRPr kumimoji="0" lang="en-US" alt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6734" name="Freeform 278"/>
              <p:cNvSpPr>
                <a:spLocks noEditPoints="1"/>
              </p:cNvSpPr>
              <p:nvPr/>
            </p:nvSpPr>
            <p:spPr bwMode="auto">
              <a:xfrm>
                <a:off x="6648450" y="4442296"/>
                <a:ext cx="212725" cy="354013"/>
              </a:xfrm>
              <a:custGeom>
                <a:avLst/>
                <a:gdLst>
                  <a:gd name="T0" fmla="*/ 2147483647 w 134"/>
                  <a:gd name="T1" fmla="*/ 0 h 223"/>
                  <a:gd name="T2" fmla="*/ 2147483647 w 134"/>
                  <a:gd name="T3" fmla="*/ 2147483647 h 223"/>
                  <a:gd name="T4" fmla="*/ 2147483647 w 134"/>
                  <a:gd name="T5" fmla="*/ 2147483647 h 223"/>
                  <a:gd name="T6" fmla="*/ 2147483647 w 134"/>
                  <a:gd name="T7" fmla="*/ 0 h 223"/>
                  <a:gd name="T8" fmla="*/ 2147483647 w 134"/>
                  <a:gd name="T9" fmla="*/ 0 h 223"/>
                  <a:gd name="T10" fmla="*/ 2147483647 w 134"/>
                  <a:gd name="T11" fmla="*/ 2147483647 h 223"/>
                  <a:gd name="T12" fmla="*/ 2147483647 w 134"/>
                  <a:gd name="T13" fmla="*/ 2147483647 h 223"/>
                  <a:gd name="T14" fmla="*/ 0 w 134"/>
                  <a:gd name="T15" fmla="*/ 2147483647 h 223"/>
                  <a:gd name="T16" fmla="*/ 2147483647 w 134"/>
                  <a:gd name="T17" fmla="*/ 2147483647 h 22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34"/>
                  <a:gd name="T28" fmla="*/ 0 h 223"/>
                  <a:gd name="T29" fmla="*/ 134 w 134"/>
                  <a:gd name="T30" fmla="*/ 223 h 22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34" h="223">
                    <a:moveTo>
                      <a:pt x="90" y="0"/>
                    </a:moveTo>
                    <a:lnTo>
                      <a:pt x="90" y="112"/>
                    </a:lnTo>
                    <a:lnTo>
                      <a:pt x="45" y="112"/>
                    </a:lnTo>
                    <a:lnTo>
                      <a:pt x="45" y="0"/>
                    </a:lnTo>
                    <a:lnTo>
                      <a:pt x="90" y="0"/>
                    </a:lnTo>
                    <a:close/>
                    <a:moveTo>
                      <a:pt x="134" y="89"/>
                    </a:moveTo>
                    <a:lnTo>
                      <a:pt x="67" y="223"/>
                    </a:lnTo>
                    <a:lnTo>
                      <a:pt x="0" y="89"/>
                    </a:lnTo>
                    <a:lnTo>
                      <a:pt x="134" y="89"/>
                    </a:lnTo>
                    <a:close/>
                  </a:path>
                </a:pathLst>
              </a:custGeom>
              <a:solidFill>
                <a:srgbClr val="000000"/>
              </a:solidFill>
              <a:ln w="1" cap="flat">
                <a:solidFill>
                  <a:srgbClr val="000000"/>
                </a:solidFill>
                <a:prstDash val="solid"/>
                <a:bevel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6735" name="Freeform 279"/>
              <p:cNvSpPr>
                <a:spLocks noEditPoints="1"/>
              </p:cNvSpPr>
              <p:nvPr/>
            </p:nvSpPr>
            <p:spPr bwMode="auto">
              <a:xfrm>
                <a:off x="6648450" y="3661246"/>
                <a:ext cx="212725" cy="284163"/>
              </a:xfrm>
              <a:custGeom>
                <a:avLst/>
                <a:gdLst>
                  <a:gd name="T0" fmla="*/ 2147483647 w 134"/>
                  <a:gd name="T1" fmla="*/ 0 h 179"/>
                  <a:gd name="T2" fmla="*/ 2147483647 w 134"/>
                  <a:gd name="T3" fmla="*/ 2147483647 h 179"/>
                  <a:gd name="T4" fmla="*/ 2147483647 w 134"/>
                  <a:gd name="T5" fmla="*/ 2147483647 h 179"/>
                  <a:gd name="T6" fmla="*/ 2147483647 w 134"/>
                  <a:gd name="T7" fmla="*/ 0 h 179"/>
                  <a:gd name="T8" fmla="*/ 2147483647 w 134"/>
                  <a:gd name="T9" fmla="*/ 0 h 179"/>
                  <a:gd name="T10" fmla="*/ 2147483647 w 134"/>
                  <a:gd name="T11" fmla="*/ 2147483647 h 179"/>
                  <a:gd name="T12" fmla="*/ 2147483647 w 134"/>
                  <a:gd name="T13" fmla="*/ 2147483647 h 179"/>
                  <a:gd name="T14" fmla="*/ 0 w 134"/>
                  <a:gd name="T15" fmla="*/ 2147483647 h 179"/>
                  <a:gd name="T16" fmla="*/ 2147483647 w 134"/>
                  <a:gd name="T17" fmla="*/ 2147483647 h 17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34"/>
                  <a:gd name="T28" fmla="*/ 0 h 179"/>
                  <a:gd name="T29" fmla="*/ 134 w 134"/>
                  <a:gd name="T30" fmla="*/ 179 h 17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34" h="179">
                    <a:moveTo>
                      <a:pt x="90" y="0"/>
                    </a:moveTo>
                    <a:lnTo>
                      <a:pt x="90" y="67"/>
                    </a:lnTo>
                    <a:lnTo>
                      <a:pt x="45" y="67"/>
                    </a:lnTo>
                    <a:lnTo>
                      <a:pt x="45" y="0"/>
                    </a:lnTo>
                    <a:lnTo>
                      <a:pt x="90" y="0"/>
                    </a:lnTo>
                    <a:close/>
                    <a:moveTo>
                      <a:pt x="134" y="45"/>
                    </a:moveTo>
                    <a:lnTo>
                      <a:pt x="67" y="179"/>
                    </a:lnTo>
                    <a:lnTo>
                      <a:pt x="0" y="45"/>
                    </a:lnTo>
                    <a:lnTo>
                      <a:pt x="134" y="45"/>
                    </a:lnTo>
                    <a:close/>
                  </a:path>
                </a:pathLst>
              </a:custGeom>
              <a:solidFill>
                <a:srgbClr val="000000"/>
              </a:solidFill>
              <a:ln w="1" cap="flat">
                <a:solidFill>
                  <a:srgbClr val="000000"/>
                </a:solidFill>
                <a:prstDash val="solid"/>
                <a:bevel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6736" name="Freeform 280"/>
              <p:cNvSpPr>
                <a:spLocks noEditPoints="1"/>
              </p:cNvSpPr>
              <p:nvPr/>
            </p:nvSpPr>
            <p:spPr bwMode="auto">
              <a:xfrm>
                <a:off x="6648450" y="5293196"/>
                <a:ext cx="212725" cy="284163"/>
              </a:xfrm>
              <a:custGeom>
                <a:avLst/>
                <a:gdLst>
                  <a:gd name="T0" fmla="*/ 2147483647 w 134"/>
                  <a:gd name="T1" fmla="*/ 0 h 179"/>
                  <a:gd name="T2" fmla="*/ 2147483647 w 134"/>
                  <a:gd name="T3" fmla="*/ 2147483647 h 179"/>
                  <a:gd name="T4" fmla="*/ 2147483647 w 134"/>
                  <a:gd name="T5" fmla="*/ 2147483647 h 179"/>
                  <a:gd name="T6" fmla="*/ 2147483647 w 134"/>
                  <a:gd name="T7" fmla="*/ 0 h 179"/>
                  <a:gd name="T8" fmla="*/ 2147483647 w 134"/>
                  <a:gd name="T9" fmla="*/ 0 h 179"/>
                  <a:gd name="T10" fmla="*/ 2147483647 w 134"/>
                  <a:gd name="T11" fmla="*/ 2147483647 h 179"/>
                  <a:gd name="T12" fmla="*/ 2147483647 w 134"/>
                  <a:gd name="T13" fmla="*/ 2147483647 h 179"/>
                  <a:gd name="T14" fmla="*/ 0 w 134"/>
                  <a:gd name="T15" fmla="*/ 2147483647 h 179"/>
                  <a:gd name="T16" fmla="*/ 2147483647 w 134"/>
                  <a:gd name="T17" fmla="*/ 2147483647 h 17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34"/>
                  <a:gd name="T28" fmla="*/ 0 h 179"/>
                  <a:gd name="T29" fmla="*/ 134 w 134"/>
                  <a:gd name="T30" fmla="*/ 179 h 17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34" h="179">
                    <a:moveTo>
                      <a:pt x="90" y="0"/>
                    </a:moveTo>
                    <a:lnTo>
                      <a:pt x="90" y="67"/>
                    </a:lnTo>
                    <a:lnTo>
                      <a:pt x="45" y="67"/>
                    </a:lnTo>
                    <a:lnTo>
                      <a:pt x="45" y="0"/>
                    </a:lnTo>
                    <a:lnTo>
                      <a:pt x="90" y="0"/>
                    </a:lnTo>
                    <a:close/>
                    <a:moveTo>
                      <a:pt x="134" y="45"/>
                    </a:moveTo>
                    <a:lnTo>
                      <a:pt x="67" y="179"/>
                    </a:lnTo>
                    <a:lnTo>
                      <a:pt x="0" y="45"/>
                    </a:lnTo>
                    <a:lnTo>
                      <a:pt x="134" y="45"/>
                    </a:lnTo>
                    <a:close/>
                  </a:path>
                </a:pathLst>
              </a:custGeom>
              <a:solidFill>
                <a:srgbClr val="000000"/>
              </a:solidFill>
              <a:ln w="1" cap="flat">
                <a:solidFill>
                  <a:srgbClr val="000000"/>
                </a:solidFill>
                <a:prstDash val="solid"/>
                <a:bevel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6737" name="Freeform 281"/>
              <p:cNvSpPr>
                <a:spLocks noEditPoints="1"/>
              </p:cNvSpPr>
              <p:nvPr/>
            </p:nvSpPr>
            <p:spPr bwMode="auto">
              <a:xfrm>
                <a:off x="5443538" y="5293196"/>
                <a:ext cx="212725" cy="284163"/>
              </a:xfrm>
              <a:custGeom>
                <a:avLst/>
                <a:gdLst>
                  <a:gd name="T0" fmla="*/ 2147483647 w 134"/>
                  <a:gd name="T1" fmla="*/ 0 h 179"/>
                  <a:gd name="T2" fmla="*/ 2147483647 w 134"/>
                  <a:gd name="T3" fmla="*/ 2147483647 h 179"/>
                  <a:gd name="T4" fmla="*/ 2147483647 w 134"/>
                  <a:gd name="T5" fmla="*/ 2147483647 h 179"/>
                  <a:gd name="T6" fmla="*/ 2147483647 w 134"/>
                  <a:gd name="T7" fmla="*/ 0 h 179"/>
                  <a:gd name="T8" fmla="*/ 2147483647 w 134"/>
                  <a:gd name="T9" fmla="*/ 0 h 179"/>
                  <a:gd name="T10" fmla="*/ 2147483647 w 134"/>
                  <a:gd name="T11" fmla="*/ 2147483647 h 179"/>
                  <a:gd name="T12" fmla="*/ 2147483647 w 134"/>
                  <a:gd name="T13" fmla="*/ 2147483647 h 179"/>
                  <a:gd name="T14" fmla="*/ 0 w 134"/>
                  <a:gd name="T15" fmla="*/ 2147483647 h 179"/>
                  <a:gd name="T16" fmla="*/ 2147483647 w 134"/>
                  <a:gd name="T17" fmla="*/ 2147483647 h 17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34"/>
                  <a:gd name="T28" fmla="*/ 0 h 179"/>
                  <a:gd name="T29" fmla="*/ 134 w 134"/>
                  <a:gd name="T30" fmla="*/ 179 h 17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34" h="179">
                    <a:moveTo>
                      <a:pt x="89" y="0"/>
                    </a:moveTo>
                    <a:lnTo>
                      <a:pt x="89" y="67"/>
                    </a:lnTo>
                    <a:lnTo>
                      <a:pt x="44" y="67"/>
                    </a:lnTo>
                    <a:lnTo>
                      <a:pt x="44" y="0"/>
                    </a:lnTo>
                    <a:lnTo>
                      <a:pt x="89" y="0"/>
                    </a:lnTo>
                    <a:close/>
                    <a:moveTo>
                      <a:pt x="134" y="45"/>
                    </a:moveTo>
                    <a:lnTo>
                      <a:pt x="67" y="179"/>
                    </a:lnTo>
                    <a:lnTo>
                      <a:pt x="0" y="45"/>
                    </a:lnTo>
                    <a:lnTo>
                      <a:pt x="134" y="45"/>
                    </a:lnTo>
                    <a:close/>
                  </a:path>
                </a:pathLst>
              </a:custGeom>
              <a:solidFill>
                <a:srgbClr val="000000"/>
              </a:solidFill>
              <a:ln w="1" cap="flat">
                <a:solidFill>
                  <a:srgbClr val="000000"/>
                </a:solidFill>
                <a:prstDash val="solid"/>
                <a:bevel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6738" name="Freeform 282"/>
              <p:cNvSpPr>
                <a:spLocks noEditPoints="1"/>
              </p:cNvSpPr>
              <p:nvPr/>
            </p:nvSpPr>
            <p:spPr bwMode="auto">
              <a:xfrm>
                <a:off x="4237038" y="5293196"/>
                <a:ext cx="212725" cy="284163"/>
              </a:xfrm>
              <a:custGeom>
                <a:avLst/>
                <a:gdLst>
                  <a:gd name="T0" fmla="*/ 2147483647 w 134"/>
                  <a:gd name="T1" fmla="*/ 0 h 179"/>
                  <a:gd name="T2" fmla="*/ 2147483647 w 134"/>
                  <a:gd name="T3" fmla="*/ 2147483647 h 179"/>
                  <a:gd name="T4" fmla="*/ 2147483647 w 134"/>
                  <a:gd name="T5" fmla="*/ 2147483647 h 179"/>
                  <a:gd name="T6" fmla="*/ 2147483647 w 134"/>
                  <a:gd name="T7" fmla="*/ 0 h 179"/>
                  <a:gd name="T8" fmla="*/ 2147483647 w 134"/>
                  <a:gd name="T9" fmla="*/ 0 h 179"/>
                  <a:gd name="T10" fmla="*/ 2147483647 w 134"/>
                  <a:gd name="T11" fmla="*/ 2147483647 h 179"/>
                  <a:gd name="T12" fmla="*/ 2147483647 w 134"/>
                  <a:gd name="T13" fmla="*/ 2147483647 h 179"/>
                  <a:gd name="T14" fmla="*/ 0 w 134"/>
                  <a:gd name="T15" fmla="*/ 2147483647 h 179"/>
                  <a:gd name="T16" fmla="*/ 2147483647 w 134"/>
                  <a:gd name="T17" fmla="*/ 2147483647 h 17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34"/>
                  <a:gd name="T28" fmla="*/ 0 h 179"/>
                  <a:gd name="T29" fmla="*/ 134 w 134"/>
                  <a:gd name="T30" fmla="*/ 179 h 17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34" h="179">
                    <a:moveTo>
                      <a:pt x="90" y="0"/>
                    </a:moveTo>
                    <a:lnTo>
                      <a:pt x="90" y="67"/>
                    </a:lnTo>
                    <a:lnTo>
                      <a:pt x="45" y="67"/>
                    </a:lnTo>
                    <a:lnTo>
                      <a:pt x="45" y="0"/>
                    </a:lnTo>
                    <a:lnTo>
                      <a:pt x="90" y="0"/>
                    </a:lnTo>
                    <a:close/>
                    <a:moveTo>
                      <a:pt x="134" y="45"/>
                    </a:moveTo>
                    <a:lnTo>
                      <a:pt x="67" y="179"/>
                    </a:lnTo>
                    <a:lnTo>
                      <a:pt x="0" y="45"/>
                    </a:lnTo>
                    <a:lnTo>
                      <a:pt x="134" y="45"/>
                    </a:lnTo>
                    <a:close/>
                  </a:path>
                </a:pathLst>
              </a:custGeom>
              <a:solidFill>
                <a:srgbClr val="000000"/>
              </a:solidFill>
              <a:ln w="1" cap="flat">
                <a:solidFill>
                  <a:srgbClr val="000000"/>
                </a:solidFill>
                <a:prstDash val="solid"/>
                <a:bevel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6739" name="Freeform 283"/>
              <p:cNvSpPr>
                <a:spLocks noEditPoints="1"/>
              </p:cNvSpPr>
              <p:nvPr/>
            </p:nvSpPr>
            <p:spPr bwMode="auto">
              <a:xfrm>
                <a:off x="3101975" y="5293196"/>
                <a:ext cx="212725" cy="284163"/>
              </a:xfrm>
              <a:custGeom>
                <a:avLst/>
                <a:gdLst>
                  <a:gd name="T0" fmla="*/ 2147483647 w 134"/>
                  <a:gd name="T1" fmla="*/ 0 h 179"/>
                  <a:gd name="T2" fmla="*/ 2147483647 w 134"/>
                  <a:gd name="T3" fmla="*/ 2147483647 h 179"/>
                  <a:gd name="T4" fmla="*/ 2147483647 w 134"/>
                  <a:gd name="T5" fmla="*/ 2147483647 h 179"/>
                  <a:gd name="T6" fmla="*/ 2147483647 w 134"/>
                  <a:gd name="T7" fmla="*/ 0 h 179"/>
                  <a:gd name="T8" fmla="*/ 2147483647 w 134"/>
                  <a:gd name="T9" fmla="*/ 0 h 179"/>
                  <a:gd name="T10" fmla="*/ 2147483647 w 134"/>
                  <a:gd name="T11" fmla="*/ 2147483647 h 179"/>
                  <a:gd name="T12" fmla="*/ 2147483647 w 134"/>
                  <a:gd name="T13" fmla="*/ 2147483647 h 179"/>
                  <a:gd name="T14" fmla="*/ 0 w 134"/>
                  <a:gd name="T15" fmla="*/ 2147483647 h 179"/>
                  <a:gd name="T16" fmla="*/ 2147483647 w 134"/>
                  <a:gd name="T17" fmla="*/ 2147483647 h 17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34"/>
                  <a:gd name="T28" fmla="*/ 0 h 179"/>
                  <a:gd name="T29" fmla="*/ 134 w 134"/>
                  <a:gd name="T30" fmla="*/ 179 h 17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34" h="179">
                    <a:moveTo>
                      <a:pt x="90" y="0"/>
                    </a:moveTo>
                    <a:lnTo>
                      <a:pt x="90" y="67"/>
                    </a:lnTo>
                    <a:lnTo>
                      <a:pt x="45" y="67"/>
                    </a:lnTo>
                    <a:lnTo>
                      <a:pt x="45" y="0"/>
                    </a:lnTo>
                    <a:lnTo>
                      <a:pt x="90" y="0"/>
                    </a:lnTo>
                    <a:close/>
                    <a:moveTo>
                      <a:pt x="134" y="45"/>
                    </a:moveTo>
                    <a:lnTo>
                      <a:pt x="67" y="179"/>
                    </a:lnTo>
                    <a:lnTo>
                      <a:pt x="0" y="45"/>
                    </a:lnTo>
                    <a:lnTo>
                      <a:pt x="134" y="45"/>
                    </a:lnTo>
                    <a:close/>
                  </a:path>
                </a:pathLst>
              </a:custGeom>
              <a:solidFill>
                <a:srgbClr val="000000"/>
              </a:solidFill>
              <a:ln w="1" cap="flat">
                <a:solidFill>
                  <a:srgbClr val="000000"/>
                </a:solidFill>
                <a:prstDash val="solid"/>
                <a:bevel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6740" name="Freeform 284"/>
              <p:cNvSpPr>
                <a:spLocks noEditPoints="1"/>
              </p:cNvSpPr>
              <p:nvPr/>
            </p:nvSpPr>
            <p:spPr bwMode="auto">
              <a:xfrm>
                <a:off x="3101975" y="4442296"/>
                <a:ext cx="212725" cy="354013"/>
              </a:xfrm>
              <a:custGeom>
                <a:avLst/>
                <a:gdLst>
                  <a:gd name="T0" fmla="*/ 2147483647 w 134"/>
                  <a:gd name="T1" fmla="*/ 0 h 223"/>
                  <a:gd name="T2" fmla="*/ 2147483647 w 134"/>
                  <a:gd name="T3" fmla="*/ 2147483647 h 223"/>
                  <a:gd name="T4" fmla="*/ 2147483647 w 134"/>
                  <a:gd name="T5" fmla="*/ 2147483647 h 223"/>
                  <a:gd name="T6" fmla="*/ 2147483647 w 134"/>
                  <a:gd name="T7" fmla="*/ 0 h 223"/>
                  <a:gd name="T8" fmla="*/ 2147483647 w 134"/>
                  <a:gd name="T9" fmla="*/ 0 h 223"/>
                  <a:gd name="T10" fmla="*/ 2147483647 w 134"/>
                  <a:gd name="T11" fmla="*/ 2147483647 h 223"/>
                  <a:gd name="T12" fmla="*/ 2147483647 w 134"/>
                  <a:gd name="T13" fmla="*/ 2147483647 h 223"/>
                  <a:gd name="T14" fmla="*/ 0 w 134"/>
                  <a:gd name="T15" fmla="*/ 2147483647 h 223"/>
                  <a:gd name="T16" fmla="*/ 2147483647 w 134"/>
                  <a:gd name="T17" fmla="*/ 2147483647 h 22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34"/>
                  <a:gd name="T28" fmla="*/ 0 h 223"/>
                  <a:gd name="T29" fmla="*/ 134 w 134"/>
                  <a:gd name="T30" fmla="*/ 223 h 22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34" h="223">
                    <a:moveTo>
                      <a:pt x="90" y="0"/>
                    </a:moveTo>
                    <a:lnTo>
                      <a:pt x="90" y="112"/>
                    </a:lnTo>
                    <a:lnTo>
                      <a:pt x="45" y="112"/>
                    </a:lnTo>
                    <a:lnTo>
                      <a:pt x="45" y="0"/>
                    </a:lnTo>
                    <a:lnTo>
                      <a:pt x="90" y="0"/>
                    </a:lnTo>
                    <a:close/>
                    <a:moveTo>
                      <a:pt x="134" y="89"/>
                    </a:moveTo>
                    <a:lnTo>
                      <a:pt x="67" y="223"/>
                    </a:lnTo>
                    <a:lnTo>
                      <a:pt x="0" y="89"/>
                    </a:lnTo>
                    <a:lnTo>
                      <a:pt x="134" y="89"/>
                    </a:lnTo>
                    <a:close/>
                  </a:path>
                </a:pathLst>
              </a:custGeom>
              <a:solidFill>
                <a:srgbClr val="000000"/>
              </a:solidFill>
              <a:ln w="1" cap="flat">
                <a:solidFill>
                  <a:srgbClr val="000000"/>
                </a:solidFill>
                <a:prstDash val="solid"/>
                <a:bevel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grpSp>
            <p:nvGrpSpPr>
              <p:cNvPr id="26741" name="Group 287"/>
              <p:cNvGrpSpPr>
                <a:grpSpLocks/>
              </p:cNvGrpSpPr>
              <p:nvPr/>
            </p:nvGrpSpPr>
            <p:grpSpPr bwMode="auto">
              <a:xfrm>
                <a:off x="6259513" y="4796309"/>
                <a:ext cx="1133475" cy="496888"/>
                <a:chOff x="3943" y="3022"/>
                <a:chExt cx="714" cy="313"/>
              </a:xfrm>
            </p:grpSpPr>
            <p:sp>
              <p:nvSpPr>
                <p:cNvPr id="26754" name="Rectangle 285"/>
                <p:cNvSpPr>
                  <a:spLocks noChangeArrowheads="1"/>
                </p:cNvSpPr>
                <p:nvPr/>
              </p:nvSpPr>
              <p:spPr bwMode="auto">
                <a:xfrm>
                  <a:off x="3943" y="3022"/>
                  <a:ext cx="714" cy="313"/>
                </a:xfrm>
                <a:prstGeom prst="rect">
                  <a:avLst/>
                </a:prstGeom>
                <a:solidFill>
                  <a:srgbClr val="C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120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755" name="Rectangle 286"/>
                <p:cNvSpPr>
                  <a:spLocks noChangeArrowheads="1"/>
                </p:cNvSpPr>
                <p:nvPr/>
              </p:nvSpPr>
              <p:spPr bwMode="auto">
                <a:xfrm>
                  <a:off x="3943" y="3022"/>
                  <a:ext cx="714" cy="313"/>
                </a:xfrm>
                <a:prstGeom prst="rect">
                  <a:avLst/>
                </a:prstGeom>
                <a:noFill/>
                <a:ln w="5" cap="rnd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120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6742" name="Rectangle 288"/>
              <p:cNvSpPr>
                <a:spLocks noChangeArrowheads="1"/>
              </p:cNvSpPr>
              <p:nvPr/>
            </p:nvSpPr>
            <p:spPr bwMode="auto">
              <a:xfrm>
                <a:off x="6376988" y="4966171"/>
                <a:ext cx="892175" cy="1698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en-US" sz="1100" b="1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FFFF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rPr>
                  <a:t>Fermentation</a:t>
                </a:r>
                <a:endParaRPr kumimoji="0" lang="en-US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6743" name="Line 292"/>
              <p:cNvSpPr>
                <a:spLocks noChangeShapeType="1"/>
              </p:cNvSpPr>
              <p:nvPr/>
            </p:nvSpPr>
            <p:spPr bwMode="auto">
              <a:xfrm>
                <a:off x="1340730" y="4530445"/>
                <a:ext cx="212725" cy="1588"/>
              </a:xfrm>
              <a:prstGeom prst="line">
                <a:avLst/>
              </a:prstGeom>
              <a:noFill/>
              <a:ln w="5" cap="rnd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6748" name="Rectangle 298"/>
              <p:cNvSpPr>
                <a:spLocks noChangeArrowheads="1"/>
              </p:cNvSpPr>
              <p:nvPr/>
            </p:nvSpPr>
            <p:spPr bwMode="auto">
              <a:xfrm>
                <a:off x="1041615" y="2459244"/>
                <a:ext cx="279485" cy="2894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en-US" sz="17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rPr>
                  <a:t>70</a:t>
                </a:r>
                <a:endParaRPr kumimoji="0" lang="en-US" alt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6750" name="Rectangle 300"/>
              <p:cNvSpPr>
                <a:spLocks noChangeArrowheads="1"/>
              </p:cNvSpPr>
              <p:nvPr/>
            </p:nvSpPr>
            <p:spPr bwMode="auto">
              <a:xfrm>
                <a:off x="1050853" y="3651721"/>
                <a:ext cx="279485" cy="2894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en-US" sz="17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rPr>
                  <a:t>50</a:t>
                </a:r>
                <a:endParaRPr kumimoji="0" lang="en-US" alt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6751" name="Rectangle 301"/>
              <p:cNvSpPr>
                <a:spLocks noChangeArrowheads="1"/>
              </p:cNvSpPr>
              <p:nvPr/>
            </p:nvSpPr>
            <p:spPr bwMode="auto">
              <a:xfrm>
                <a:off x="1035804" y="4371644"/>
                <a:ext cx="279485" cy="2894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en-US" sz="17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rPr>
                  <a:t>40</a:t>
                </a:r>
                <a:endParaRPr kumimoji="0" lang="en-US" alt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6752" name="Rectangle 302"/>
              <p:cNvSpPr>
                <a:spLocks noChangeArrowheads="1"/>
              </p:cNvSpPr>
              <p:nvPr/>
            </p:nvSpPr>
            <p:spPr bwMode="auto">
              <a:xfrm>
                <a:off x="1041615" y="5127832"/>
                <a:ext cx="279485" cy="2894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en-US" sz="17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rPr>
                  <a:t>30</a:t>
                </a:r>
                <a:endParaRPr kumimoji="0" lang="en-US" alt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6753" name="Rectangle 303"/>
              <p:cNvSpPr>
                <a:spLocks noChangeArrowheads="1"/>
              </p:cNvSpPr>
              <p:nvPr/>
            </p:nvSpPr>
            <p:spPr bwMode="auto">
              <a:xfrm rot="16200000">
                <a:off x="-81284" y="3823125"/>
                <a:ext cx="1943745" cy="3000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en-US" sz="17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rPr>
                  <a:t>Temperature (</a:t>
                </a:r>
                <a:r>
                  <a:rPr kumimoji="0" lang="en-US" altLang="en-US" sz="1700" b="1" i="0" u="none" strike="noStrike" kern="1200" cap="none" spc="0" normalizeH="0" baseline="30000" noProof="0" dirty="0" err="1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rPr>
                  <a:t>o</a:t>
                </a:r>
                <a:r>
                  <a:rPr kumimoji="0" lang="en-US" altLang="en-US" sz="1700" b="1" i="0" u="none" strike="noStrike" kern="1200" cap="none" spc="0" normalizeH="0" baseline="0" noProof="0" dirty="0" err="1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rPr>
                  <a:t>C</a:t>
                </a:r>
                <a:r>
                  <a:rPr kumimoji="0" lang="en-US" altLang="en-US" sz="17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rPr>
                  <a:t>)</a:t>
                </a:r>
                <a:endParaRPr kumimoji="0" lang="en-US" alt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p:grpSp>
      </p:grpSp>
      <p:sp>
        <p:nvSpPr>
          <p:cNvPr id="307" name="Title 306"/>
          <p:cNvSpPr>
            <a:spLocks noGrp="1"/>
          </p:cNvSpPr>
          <p:nvPr>
            <p:ph type="title"/>
          </p:nvPr>
        </p:nvSpPr>
        <p:spPr>
          <a:xfrm>
            <a:off x="0" y="0"/>
            <a:ext cx="8686800" cy="1143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sz="4400" dirty="0" smtClean="0">
                <a:solidFill>
                  <a:schemeClr val="bg1"/>
                </a:solidFill>
                <a:latin typeface="Impact" pitchFamily="34" charset="0"/>
              </a:rPr>
              <a:t>Hydrolysis and Fermentation  </a:t>
            </a:r>
            <a:br>
              <a:rPr lang="en-US" sz="4400" dirty="0" smtClean="0">
                <a:solidFill>
                  <a:schemeClr val="bg1"/>
                </a:solidFill>
                <a:latin typeface="Impact" pitchFamily="34" charset="0"/>
              </a:rPr>
            </a:br>
            <a:r>
              <a:rPr lang="en-US" sz="4400" dirty="0" smtClean="0">
                <a:solidFill>
                  <a:schemeClr val="bg1"/>
                </a:solidFill>
                <a:latin typeface="Impact" pitchFamily="34" charset="0"/>
              </a:rPr>
              <a:t>Process Configurations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6409558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alpha val="8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315416"/>
            <a:ext cx="9144000" cy="1143000"/>
          </a:xfrm>
        </p:spPr>
        <p:txBody>
          <a:bodyPr/>
          <a:lstStyle/>
          <a:p>
            <a:pPr>
              <a:defRPr/>
            </a:pPr>
            <a:r>
              <a:rPr lang="en-US" sz="4000" dirty="0" smtClean="0">
                <a:solidFill>
                  <a:schemeClr val="bg1"/>
                </a:solidFill>
                <a:latin typeface="Impact" pitchFamily="34" charset="0"/>
              </a:rPr>
              <a:t>Enzymatic Hydrolysis: 50</a:t>
            </a:r>
            <a:r>
              <a:rPr lang="en-US" sz="4000" baseline="30000" dirty="0" smtClean="0">
                <a:solidFill>
                  <a:schemeClr val="bg1"/>
                </a:solidFill>
                <a:latin typeface="Impact" pitchFamily="34" charset="0"/>
                <a:ea typeface="Calibri"/>
                <a:cs typeface="Times New Roman"/>
              </a:rPr>
              <a:t>o</a:t>
            </a:r>
            <a:r>
              <a:rPr lang="en-US" sz="4000" dirty="0" smtClean="0">
                <a:solidFill>
                  <a:schemeClr val="bg1"/>
                </a:solidFill>
                <a:latin typeface="Impact" pitchFamily="34" charset="0"/>
              </a:rPr>
              <a:t>C </a:t>
            </a:r>
            <a:r>
              <a:rPr lang="en-US" sz="4000" dirty="0" err="1" smtClean="0">
                <a:solidFill>
                  <a:schemeClr val="bg1"/>
                </a:solidFill>
                <a:latin typeface="Impact" pitchFamily="34" charset="0"/>
              </a:rPr>
              <a:t>vs</a:t>
            </a:r>
            <a:r>
              <a:rPr lang="en-US" sz="4000" dirty="0" smtClean="0">
                <a:solidFill>
                  <a:schemeClr val="bg1"/>
                </a:solidFill>
                <a:latin typeface="Impact" pitchFamily="34" charset="0"/>
              </a:rPr>
              <a:t> 70</a:t>
            </a:r>
            <a:r>
              <a:rPr lang="en-US" sz="4000" baseline="30000" dirty="0" smtClean="0">
                <a:solidFill>
                  <a:schemeClr val="bg1"/>
                </a:solidFill>
                <a:latin typeface="Impact" pitchFamily="34" charset="0"/>
                <a:ea typeface="Calibri"/>
                <a:cs typeface="Times New Roman"/>
              </a:rPr>
              <a:t>o</a:t>
            </a:r>
            <a:r>
              <a:rPr lang="en-US" sz="4000" dirty="0" smtClean="0">
                <a:solidFill>
                  <a:schemeClr val="bg1"/>
                </a:solidFill>
                <a:latin typeface="Impact" pitchFamily="34" charset="0"/>
              </a:rPr>
              <a:t>C</a:t>
            </a:r>
            <a:endParaRPr lang="en-US" dirty="0">
              <a:solidFill>
                <a:schemeClr val="bg1"/>
              </a:solidFill>
              <a:latin typeface="Impact" pitchFamily="34" charset="0"/>
            </a:endParaRPr>
          </a:p>
        </p:txBody>
      </p:sp>
      <p:grpSp>
        <p:nvGrpSpPr>
          <p:cNvPr id="25603" name="Group 2"/>
          <p:cNvGrpSpPr>
            <a:grpSpLocks/>
          </p:cNvGrpSpPr>
          <p:nvPr/>
        </p:nvGrpSpPr>
        <p:grpSpPr bwMode="auto">
          <a:xfrm>
            <a:off x="611188" y="765175"/>
            <a:ext cx="7978775" cy="2879725"/>
            <a:chOff x="0" y="3501007"/>
            <a:chExt cx="9169308" cy="3543020"/>
          </a:xfrm>
        </p:grpSpPr>
        <p:pic>
          <p:nvPicPr>
            <p:cNvPr id="4" name="Picture 1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992938" y="3501007"/>
              <a:ext cx="3064842" cy="2884556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5" name="Picture 1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3534232"/>
              <a:ext cx="2915816" cy="2827458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6" name="Picture 15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109476" y="3501007"/>
              <a:ext cx="3059832" cy="2880321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sp>
          <p:nvSpPr>
            <p:cNvPr id="25625" name="TextBox 11"/>
            <p:cNvSpPr txBox="1">
              <a:spLocks noChangeArrowheads="1"/>
            </p:cNvSpPr>
            <p:nvPr/>
          </p:nvSpPr>
          <p:spPr bwMode="auto">
            <a:xfrm>
              <a:off x="2965828" y="6381749"/>
              <a:ext cx="2992779" cy="662275"/>
            </a:xfrm>
            <a:prstGeom prst="rect">
              <a:avLst/>
            </a:prstGeom>
            <a:solidFill>
              <a:srgbClr val="00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Temperature vs Enzyme Loadings</a:t>
              </a:r>
            </a:p>
          </p:txBody>
        </p:sp>
        <p:sp>
          <p:nvSpPr>
            <p:cNvPr id="25626" name="TextBox 13"/>
            <p:cNvSpPr txBox="1">
              <a:spLocks noChangeArrowheads="1"/>
            </p:cNvSpPr>
            <p:nvPr/>
          </p:nvSpPr>
          <p:spPr bwMode="auto">
            <a:xfrm>
              <a:off x="0" y="6381750"/>
              <a:ext cx="2864542" cy="662277"/>
            </a:xfrm>
            <a:prstGeom prst="rect">
              <a:avLst/>
            </a:prstGeom>
            <a:solidFill>
              <a:srgbClr val="00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Temperature vs Solids Loadings</a:t>
              </a:r>
            </a:p>
          </p:txBody>
        </p:sp>
        <p:sp>
          <p:nvSpPr>
            <p:cNvPr id="25627" name="TextBox 15"/>
            <p:cNvSpPr txBox="1">
              <a:spLocks noChangeArrowheads="1"/>
            </p:cNvSpPr>
            <p:nvPr/>
          </p:nvSpPr>
          <p:spPr bwMode="auto">
            <a:xfrm>
              <a:off x="6084889" y="6381750"/>
              <a:ext cx="3018741" cy="662277"/>
            </a:xfrm>
            <a:prstGeom prst="rect">
              <a:avLst/>
            </a:prstGeom>
            <a:solidFill>
              <a:srgbClr val="00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Temperature vs Time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25604" name="Rectangle 9"/>
          <p:cNvSpPr>
            <a:spLocks noChangeArrowheads="1"/>
          </p:cNvSpPr>
          <p:nvPr/>
        </p:nvSpPr>
        <p:spPr bwMode="auto">
          <a:xfrm>
            <a:off x="0" y="3357563"/>
            <a:ext cx="9144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116000"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116000"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RSM Modeling of Enzymatic Hydrolysis: </a:t>
            </a:r>
            <a:r>
              <a:rPr kumimoji="0" lang="en-US" altLang="en-US" sz="14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All 4 parameters had significant impact on cellulose conversion yields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4407063"/>
              </p:ext>
            </p:extLst>
          </p:nvPr>
        </p:nvGraphicFramePr>
        <p:xfrm>
          <a:off x="611188" y="4016375"/>
          <a:ext cx="7921625" cy="2841625"/>
        </p:xfrm>
        <a:graphic>
          <a:graphicData uri="http://schemas.openxmlformats.org/drawingml/2006/table">
            <a:tbl>
              <a:tblPr/>
              <a:tblGrid>
                <a:gridCol w="129626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62535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31804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FF00"/>
                          </a:solidFill>
                          <a:latin typeface="Arial"/>
                          <a:ea typeface="Calibri"/>
                          <a:cs typeface="Times New Roman"/>
                        </a:rPr>
                        <a:t>Parameter</a:t>
                      </a:r>
                      <a:endParaRPr lang="en-US" sz="1800" dirty="0">
                        <a:solidFill>
                          <a:srgbClr val="FFFF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6" marR="685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tc>
                  <a:txBody>
                    <a:bodyPr/>
                    <a:lstStyle/>
                    <a:p>
                      <a:pPr marL="10287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FF00"/>
                          </a:solidFill>
                          <a:latin typeface="Arial"/>
                          <a:ea typeface="Calibri"/>
                          <a:cs typeface="Times New Roman"/>
                        </a:rPr>
                        <a:t>Advantages at 70</a:t>
                      </a:r>
                      <a:r>
                        <a:rPr lang="en-US" sz="1800" baseline="30000" dirty="0">
                          <a:solidFill>
                            <a:srgbClr val="FFFF00"/>
                          </a:solidFill>
                          <a:latin typeface="Arial"/>
                          <a:ea typeface="Calibri"/>
                          <a:cs typeface="Times New Roman"/>
                        </a:rPr>
                        <a:t>o</a:t>
                      </a:r>
                      <a:r>
                        <a:rPr lang="en-US" sz="1800" dirty="0">
                          <a:solidFill>
                            <a:srgbClr val="FFFF00"/>
                          </a:solidFill>
                          <a:latin typeface="Arial"/>
                          <a:ea typeface="Calibri"/>
                          <a:cs typeface="Times New Roman"/>
                        </a:rPr>
                        <a:t>C vs 50</a:t>
                      </a:r>
                      <a:r>
                        <a:rPr lang="en-US" sz="1800" baseline="30000" dirty="0">
                          <a:solidFill>
                            <a:srgbClr val="FFFF00"/>
                          </a:solidFill>
                          <a:latin typeface="Arial"/>
                          <a:ea typeface="Calibri"/>
                          <a:cs typeface="Times New Roman"/>
                        </a:rPr>
                        <a:t>o</a:t>
                      </a:r>
                      <a:r>
                        <a:rPr lang="en-US" sz="1800" dirty="0">
                          <a:solidFill>
                            <a:srgbClr val="FFFF00"/>
                          </a:solidFill>
                          <a:latin typeface="Arial"/>
                          <a:ea typeface="Calibri"/>
                          <a:cs typeface="Times New Roman"/>
                        </a:rPr>
                        <a:t>C</a:t>
                      </a:r>
                      <a:endParaRPr lang="en-US" sz="1800" dirty="0">
                        <a:solidFill>
                          <a:srgbClr val="FFFF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6" marR="685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20013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Arial"/>
                          <a:ea typeface="Calibri"/>
                          <a:cs typeface="Times New Roman"/>
                        </a:rPr>
                        <a:t>Enzyme loadings</a:t>
                      </a:r>
                      <a:endParaRPr lang="en-US" sz="16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6" marR="685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marL="10287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Arial"/>
                          <a:ea typeface="Calibri"/>
                          <a:cs typeface="Times New Roman"/>
                        </a:rPr>
                        <a:t>At the same glucose yield, 4-times 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Arial"/>
                          <a:ea typeface="Calibri"/>
                          <a:cs typeface="Times New Roman"/>
                        </a:rPr>
                        <a:t>lower enzyme loadings  required (5 FPU g</a:t>
                      </a:r>
                      <a:r>
                        <a:rPr lang="en-US" sz="1600" baseline="30000" dirty="0">
                          <a:solidFill>
                            <a:schemeClr val="tx1"/>
                          </a:solidFill>
                          <a:latin typeface="Arial"/>
                          <a:ea typeface="Calibri"/>
                          <a:cs typeface="Times New Roman"/>
                        </a:rPr>
                        <a:t>-1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Arial"/>
                          <a:ea typeface="Calibri"/>
                          <a:cs typeface="Times New Roman"/>
                        </a:rPr>
                        <a:t> DM vs 20 FPU g</a:t>
                      </a:r>
                      <a:r>
                        <a:rPr lang="en-US" sz="1600" baseline="30000" dirty="0">
                          <a:solidFill>
                            <a:schemeClr val="tx1"/>
                          </a:solidFill>
                          <a:latin typeface="Arial"/>
                          <a:ea typeface="Calibri"/>
                          <a:cs typeface="Times New Roman"/>
                        </a:rPr>
                        <a:t>-1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Arial"/>
                          <a:ea typeface="Calibri"/>
                          <a:cs typeface="Times New Roman"/>
                        </a:rPr>
                        <a:t>DM)</a:t>
                      </a:r>
                      <a:endParaRPr lang="en-US" sz="16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6" marR="685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92103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latin typeface="Arial"/>
                          <a:ea typeface="Calibri"/>
                          <a:cs typeface="Times New Roman"/>
                        </a:rPr>
                        <a:t>Solids loadings</a:t>
                      </a:r>
                      <a:endParaRPr lang="en-US" sz="16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6" marR="685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marL="10287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Arial"/>
                          <a:ea typeface="Calibri"/>
                          <a:cs typeface="Times New Roman"/>
                        </a:rPr>
                        <a:t>At the same solids loadings, 30-60% higher 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Arial"/>
                          <a:ea typeface="Calibri"/>
                          <a:cs typeface="Times New Roman"/>
                        </a:rPr>
                        <a:t>glucose yields 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Arial"/>
                          <a:ea typeface="Calibri"/>
                          <a:cs typeface="Times New Roman"/>
                        </a:rPr>
                        <a:t>obtained</a:t>
                      </a:r>
                      <a:endParaRPr lang="en-US" sz="16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6" marR="685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97705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Arial"/>
                          <a:ea typeface="Calibri"/>
                          <a:cs typeface="Times New Roman"/>
                        </a:rPr>
                        <a:t>Hydrolysis time</a:t>
                      </a:r>
                      <a:endParaRPr lang="en-US" sz="16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6" marR="685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marL="10287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Arial"/>
                          <a:ea typeface="Calibri"/>
                          <a:cs typeface="Times New Roman"/>
                        </a:rPr>
                        <a:t>At the same glucose yield, 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Arial"/>
                          <a:ea typeface="Calibri"/>
                          <a:cs typeface="Times New Roman"/>
                        </a:rPr>
                        <a:t>2.7-times 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Arial"/>
                          <a:ea typeface="Calibri"/>
                          <a:cs typeface="Times New Roman"/>
                        </a:rPr>
                        <a:t>shorter hydrolysis times required (36 h vs 96 h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Arial"/>
                          <a:ea typeface="Calibri"/>
                          <a:cs typeface="Times New Roman"/>
                        </a:rPr>
                        <a:t>)</a:t>
                      </a:r>
                      <a:endParaRPr lang="en-US" sz="16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6" marR="685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9680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alpha val="8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576263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4400" dirty="0" smtClean="0">
                <a:solidFill>
                  <a:schemeClr val="bg1"/>
                </a:solidFill>
                <a:effectLst/>
                <a:latin typeface="Impact" pitchFamily="34" charset="0"/>
              </a:rPr>
              <a:t>CBP for Ethanol Production</a:t>
            </a:r>
          </a:p>
        </p:txBody>
      </p:sp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0" y="1412776"/>
            <a:ext cx="4067944" cy="1384995"/>
          </a:xfrm>
          <a:prstGeom prst="rect">
            <a:avLst/>
          </a:prstGeom>
          <a:solidFill>
            <a:srgbClr val="0066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>
            <a:lvl1pPr eaLnBrk="0" hangingPunct="0">
              <a:tabLst>
                <a:tab pos="731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tabLst>
                <a:tab pos="731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tabLst>
                <a:tab pos="731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tabLst>
                <a:tab pos="731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tabLst>
                <a:tab pos="731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31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31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31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318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31838" algn="l"/>
              </a:tabLst>
              <a:defRPr/>
            </a:pPr>
            <a:r>
              <a:rPr kumimoji="0" lang="en-US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Microorganism	: </a:t>
            </a:r>
            <a:r>
              <a:rPr kumimoji="0" lang="en-US" altLang="en-US" sz="1400" b="0" i="1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Geobacillus</a:t>
            </a:r>
            <a:r>
              <a:rPr kumimoji="0" lang="en-US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sp. R7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31838" algn="l"/>
              </a:tabLst>
              <a:defRPr/>
            </a:pPr>
            <a:r>
              <a:rPr kumimoji="0" lang="en-US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Substrate(0.5 g/L)	: corn </a:t>
            </a:r>
            <a:r>
              <a:rPr kumimoji="0" lang="en-US" altLang="en-US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stover</a:t>
            </a:r>
            <a:r>
              <a:rPr kumimoji="0" lang="en-US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prairie grass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31838" algn="l"/>
              </a:tabLst>
              <a:defRPr/>
            </a:pPr>
            <a:r>
              <a:rPr kumimoji="0" lang="en-US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Temperature	: 60</a:t>
            </a:r>
            <a:r>
              <a:rPr kumimoji="0" lang="en-US" altLang="en-US" sz="1400" b="0" i="0" u="none" strike="noStrike" kern="1200" cap="none" spc="0" normalizeH="0" baseline="3000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0</a:t>
            </a:r>
            <a:r>
              <a:rPr kumimoji="0" lang="en-US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31838" algn="l"/>
              </a:tabLst>
              <a:defRPr/>
            </a:pPr>
            <a:r>
              <a:rPr kumimoji="0" lang="en-US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pH 			: 7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31838" algn="l"/>
              </a:tabLst>
              <a:defRPr/>
            </a:pPr>
            <a:r>
              <a:rPr kumimoji="0" lang="en-US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Agitation			: 150 rpm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31838" algn="l"/>
              </a:tabLst>
              <a:defRPr/>
            </a:pPr>
            <a:r>
              <a:rPr kumimoji="0" lang="en-US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Time 			: 216 h (9 d)</a:t>
            </a:r>
            <a:endParaRPr kumimoji="0" lang="en-US" altLang="en-US" sz="1400" b="0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130187286"/>
              </p:ext>
            </p:extLst>
          </p:nvPr>
        </p:nvGraphicFramePr>
        <p:xfrm>
          <a:off x="4067944" y="1268760"/>
          <a:ext cx="5076056" cy="3960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7654" name="TextBox 8"/>
          <p:cNvSpPr txBox="1">
            <a:spLocks noChangeArrowheads="1"/>
          </p:cNvSpPr>
          <p:nvPr/>
        </p:nvSpPr>
        <p:spPr bwMode="auto">
          <a:xfrm>
            <a:off x="1763688" y="5276998"/>
            <a:ext cx="6300787" cy="1200150"/>
          </a:xfrm>
          <a:prstGeom prst="rect">
            <a:avLst/>
          </a:prstGeom>
          <a:solidFill>
            <a:srgbClr val="00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Under limited oxygen (microaerophilic) conditions: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125000"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en-US" sz="1800" b="0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Enzyme production/hydrolysis/fermentation in 1 step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125000"/>
              <a:buFontTx/>
              <a:buNone/>
              <a:tabLst/>
              <a:defRPr/>
            </a:pPr>
            <a:r>
              <a:rPr kumimoji="0" lang="en-US" altLang="en-US" sz="1800" b="0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en-US" sz="1800" b="0" i="1" u="sng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Clostridium </a:t>
            </a:r>
            <a:r>
              <a:rPr kumimoji="0" lang="en-US" altLang="en-US" sz="1800" b="0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sp. CBP biomass to ethanol capabilities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125000"/>
              <a:buFontTx/>
              <a:buNone/>
              <a:tabLst/>
              <a:defRPr/>
            </a:pPr>
            <a:r>
              <a:rPr kumimoji="0" lang="en-US" altLang="en-US" sz="1800" b="0" i="1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en-US" sz="1800" b="0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First report on </a:t>
            </a:r>
            <a:r>
              <a:rPr kumimoji="0" lang="en-US" altLang="en-US" sz="1800" b="0" i="1" u="sng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Geobacillus</a:t>
            </a:r>
            <a:r>
              <a:rPr kumimoji="0" lang="en-US" altLang="en-US" sz="1800" b="0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sp. 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5737669"/>
              </p:ext>
            </p:extLst>
          </p:nvPr>
        </p:nvGraphicFramePr>
        <p:xfrm>
          <a:off x="0" y="2925219"/>
          <a:ext cx="4067944" cy="20843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382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1411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18058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FFFF00"/>
                          </a:solidFill>
                        </a:rPr>
                        <a:t>Parameters</a:t>
                      </a:r>
                      <a:endParaRPr lang="en-US" sz="1800" dirty="0">
                        <a:solidFill>
                          <a:srgbClr val="FFFF00"/>
                        </a:solidFill>
                      </a:endParaRPr>
                    </a:p>
                  </a:txBody>
                  <a:tcPr marL="91427" marR="91427" marT="45708" marB="45708">
                    <a:solidFill>
                      <a:srgbClr val="99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i="1" dirty="0" smtClean="0">
                          <a:solidFill>
                            <a:srgbClr val="FFFF00"/>
                          </a:solidFill>
                        </a:rPr>
                        <a:t>Geobacillus</a:t>
                      </a:r>
                      <a:r>
                        <a:rPr lang="en-US" sz="1800" dirty="0" smtClean="0">
                          <a:solidFill>
                            <a:srgbClr val="FFFF00"/>
                          </a:solidFill>
                        </a:rPr>
                        <a:t> sp.</a:t>
                      </a:r>
                      <a:endParaRPr lang="en-US" sz="1800" dirty="0">
                        <a:solidFill>
                          <a:srgbClr val="FFFF00"/>
                        </a:solidFill>
                      </a:endParaRPr>
                    </a:p>
                  </a:txBody>
                  <a:tcPr marL="91427" marR="91427" marT="45708" marB="45708">
                    <a:solidFill>
                      <a:srgbClr val="99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58397"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End products from cellulose (</a:t>
                      </a:r>
                      <a:r>
                        <a:rPr lang="en-US" sz="1600" b="1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aerobic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27" marR="91427" marT="45708" marB="45708"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glucose, </a:t>
                      </a:r>
                      <a:r>
                        <a:rPr lang="en-US" sz="1500" b="1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cellobiose</a:t>
                      </a:r>
                      <a:endParaRPr lang="en-US" sz="1500" b="1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27" marR="91427" marT="45708" marB="45708"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13949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End products from cellulose (</a:t>
                      </a:r>
                      <a:r>
                        <a:rPr lang="en-US" sz="1600" b="1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microaerophilic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27" marR="91427" marT="45708" marB="45708"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glucose, cellobiose,</a:t>
                      </a:r>
                    </a:p>
                    <a:p>
                      <a:r>
                        <a:rPr lang="en-US" sz="1500" b="1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acetic acid, ethanol</a:t>
                      </a:r>
                      <a:endParaRPr lang="en-US" sz="1500" b="1" dirty="0">
                        <a:solidFill>
                          <a:srgbClr val="FFFF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27" marR="91427" marT="45708" marB="45708"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18099317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alpha val="8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476672"/>
            <a:ext cx="8229600" cy="432048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4400" dirty="0" smtClean="0">
                <a:solidFill>
                  <a:schemeClr val="bg1"/>
                </a:solidFill>
                <a:latin typeface="Impact" pitchFamily="34" charset="0"/>
              </a:rPr>
              <a:t>Advantages of </a:t>
            </a:r>
            <a:r>
              <a:rPr lang="en-US" sz="4400" dirty="0" err="1" smtClean="0">
                <a:solidFill>
                  <a:schemeClr val="bg1"/>
                </a:solidFill>
                <a:latin typeface="Impact" pitchFamily="34" charset="0"/>
              </a:rPr>
              <a:t>Thermostable</a:t>
            </a:r>
            <a:r>
              <a:rPr lang="en-US" sz="4400" dirty="0" smtClean="0">
                <a:solidFill>
                  <a:schemeClr val="bg1"/>
                </a:solidFill>
                <a:latin typeface="Impact" pitchFamily="34" charset="0"/>
              </a:rPr>
              <a:t> </a:t>
            </a:r>
            <a:r>
              <a:rPr lang="en-US" sz="4400" dirty="0" err="1" smtClean="0">
                <a:solidFill>
                  <a:schemeClr val="bg1"/>
                </a:solidFill>
                <a:latin typeface="Impact" pitchFamily="34" charset="0"/>
              </a:rPr>
              <a:t>Cellulases</a:t>
            </a:r>
            <a:endParaRPr lang="en-US" sz="4400" dirty="0">
              <a:solidFill>
                <a:schemeClr val="bg1"/>
              </a:solidFill>
              <a:latin typeface="Impact" pitchFamily="34" charset="0"/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323850" y="1844675"/>
            <a:ext cx="8424863" cy="3887788"/>
          </a:xfrm>
        </p:spPr>
        <p:txBody>
          <a:bodyPr/>
          <a:lstStyle/>
          <a:p>
            <a:pPr>
              <a:buClr>
                <a:srgbClr val="FF0000"/>
              </a:buClr>
              <a:buSzPct val="130000"/>
              <a:buFont typeface="Wingdings" panose="05000000000000000000" pitchFamily="2" charset="2"/>
              <a:buChar char="l"/>
            </a:pPr>
            <a:r>
              <a:rPr lang="en-US" altLang="en-US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Increased reaction/conversion rates due to improved mass transfer rates allowing the use of </a:t>
            </a:r>
            <a:r>
              <a:rPr lang="en-US" altLang="en-US" sz="2400" u="sng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lower enzyme dosages</a:t>
            </a:r>
            <a:r>
              <a:rPr lang="en-US" altLang="en-US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resulting in </a:t>
            </a:r>
            <a:r>
              <a:rPr lang="en-US" altLang="en-US" sz="2400" u="sng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higher yields of fermentable sugars</a:t>
            </a:r>
            <a:r>
              <a:rPr lang="en-US" altLang="en-US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</a:p>
          <a:p>
            <a:pPr>
              <a:buClr>
                <a:srgbClr val="FF0000"/>
              </a:buClr>
              <a:buSzPct val="130000"/>
              <a:buFont typeface="Wingdings" panose="05000000000000000000" pitchFamily="2" charset="2"/>
              <a:buChar char="l"/>
            </a:pPr>
            <a:endParaRPr lang="en-US" altLang="en-US" sz="24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FF0000"/>
              </a:buClr>
              <a:buSzPct val="130000"/>
              <a:buFont typeface="Wingdings" panose="05000000000000000000" pitchFamily="2" charset="2"/>
              <a:buChar char="l"/>
            </a:pPr>
            <a:r>
              <a:rPr lang="en-US" altLang="en-US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Improved substrate solubility and </a:t>
            </a:r>
            <a:r>
              <a:rPr lang="en-US" altLang="en-US" sz="2400" u="sng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reduced viscosity</a:t>
            </a:r>
            <a:r>
              <a:rPr lang="en-US" altLang="en-US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feedstock allowing the use of </a:t>
            </a:r>
            <a:r>
              <a:rPr lang="en-US" altLang="en-US" sz="2400" u="sng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higher solids loadings</a:t>
            </a:r>
            <a:r>
              <a:rPr lang="en-US" altLang="en-US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>
              <a:buClr>
                <a:srgbClr val="FF0000"/>
              </a:buClr>
              <a:buSzPct val="130000"/>
              <a:buFont typeface="Wingdings" panose="05000000000000000000" pitchFamily="2" charset="2"/>
              <a:buChar char="l"/>
            </a:pPr>
            <a:endParaRPr lang="en-US" altLang="en-US" sz="24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FF0000"/>
              </a:buClr>
              <a:buSzPct val="130000"/>
              <a:buFont typeface="Wingdings" panose="05000000000000000000" pitchFamily="2" charset="2"/>
              <a:buChar char="l"/>
            </a:pPr>
            <a:r>
              <a:rPr lang="en-US" altLang="en-US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Reduced hydrolysis times resulting in significant cost savings</a:t>
            </a:r>
          </a:p>
          <a:p>
            <a:pPr>
              <a:buClr>
                <a:srgbClr val="FF0000"/>
              </a:buClr>
              <a:buSzPct val="130000"/>
              <a:buFont typeface="Wingdings" panose="05000000000000000000" pitchFamily="2" charset="2"/>
              <a:buChar char="l"/>
            </a:pPr>
            <a:endParaRPr lang="en-US" altLang="en-US" sz="24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FF0000"/>
              </a:buClr>
              <a:buSzPct val="130000"/>
              <a:buFont typeface="Wingdings 2" panose="05020102010507070707" pitchFamily="18" charset="2"/>
              <a:buNone/>
            </a:pPr>
            <a:r>
              <a:rPr lang="en-US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03224020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alpha val="8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780928"/>
            <a:ext cx="82296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8000" dirty="0" smtClean="0">
                <a:solidFill>
                  <a:schemeClr val="bg1"/>
                </a:solidFill>
                <a:latin typeface="Impact" pitchFamily="34" charset="0"/>
              </a:rPr>
              <a:t>Biohydrogen</a:t>
            </a:r>
            <a:endParaRPr lang="en-US" sz="8000" dirty="0">
              <a:solidFill>
                <a:schemeClr val="bg1"/>
              </a:solidFill>
              <a:latin typeface="Impac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52511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4" name="Group 20"/>
          <p:cNvGrpSpPr>
            <a:grpSpLocks/>
          </p:cNvGrpSpPr>
          <p:nvPr/>
        </p:nvGrpSpPr>
        <p:grpSpPr bwMode="auto">
          <a:xfrm>
            <a:off x="1066800" y="4876800"/>
            <a:ext cx="7710488" cy="1619250"/>
            <a:chOff x="609610" y="4476750"/>
            <a:chExt cx="7710996" cy="1619251"/>
          </a:xfrm>
        </p:grpSpPr>
        <p:sp>
          <p:nvSpPr>
            <p:cNvPr id="13319" name="AutoShape 4"/>
            <p:cNvSpPr>
              <a:spLocks noChangeArrowheads="1"/>
            </p:cNvSpPr>
            <p:nvPr/>
          </p:nvSpPr>
          <p:spPr bwMode="auto">
            <a:xfrm>
              <a:off x="1828800" y="4724400"/>
              <a:ext cx="4267200" cy="1143000"/>
            </a:xfrm>
            <a:prstGeom prst="rightArrow">
              <a:avLst>
                <a:gd name="adj1" fmla="val 50000"/>
                <a:gd name="adj2" fmla="val 102096"/>
              </a:avLst>
            </a:pr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5378" tIns="42689" rIns="85378" bIns="42689" anchor="ctr"/>
            <a:lstStyle>
              <a:lvl1pPr>
                <a:spcBef>
                  <a:spcPts val="600"/>
                </a:spcBef>
                <a:buClr>
                  <a:schemeClr val="accent1"/>
                </a:buClr>
                <a:buSzPct val="76000"/>
                <a:buFont typeface="Wingdings 3" panose="05040102010807070707" pitchFamily="18" charset="2"/>
                <a:buChar char=""/>
                <a:defRPr sz="2600">
                  <a:solidFill>
                    <a:schemeClr val="tx1"/>
                  </a:solidFill>
                  <a:latin typeface="Gill Sans MT" panose="020B0502020104020203" pitchFamily="34" charset="0"/>
                </a:defRPr>
              </a:lvl1pPr>
              <a:lvl2pPr marL="742950" indent="-285750">
                <a:spcBef>
                  <a:spcPts val="500"/>
                </a:spcBef>
                <a:buClr>
                  <a:schemeClr val="accent2"/>
                </a:buClr>
                <a:buSzPct val="76000"/>
                <a:buFont typeface="Wingdings 3" panose="05040102010807070707" pitchFamily="18" charset="2"/>
                <a:buChar char=""/>
                <a:defRPr sz="2300">
                  <a:solidFill>
                    <a:schemeClr val="tx2"/>
                  </a:solidFill>
                  <a:latin typeface="Gill Sans MT" panose="020B0502020104020203" pitchFamily="34" charset="0"/>
                </a:defRPr>
              </a:lvl2pPr>
              <a:lvl3pPr marL="1143000" indent="-228600">
                <a:spcBef>
                  <a:spcPts val="500"/>
                </a:spcBef>
                <a:buClr>
                  <a:srgbClr val="BCBCBC"/>
                </a:buClr>
                <a:buSzPct val="76000"/>
                <a:buFont typeface="Wingdings 3" panose="05040102010807070707" pitchFamily="18" charset="2"/>
                <a:buChar char=""/>
                <a:defRPr sz="2000">
                  <a:solidFill>
                    <a:schemeClr val="tx1"/>
                  </a:solidFill>
                  <a:latin typeface="Gill Sans MT" panose="020B0502020104020203" pitchFamily="34" charset="0"/>
                </a:defRPr>
              </a:lvl3pPr>
              <a:lvl4pPr marL="1600200" indent="-228600">
                <a:spcBef>
                  <a:spcPts val="400"/>
                </a:spcBef>
                <a:buClr>
                  <a:srgbClr val="8BA2B4"/>
                </a:buClr>
                <a:buSzPct val="70000"/>
                <a:buFont typeface="Wingdings" panose="05000000000000000000" pitchFamily="2" charset="2"/>
                <a:buChar char=""/>
                <a:defRPr>
                  <a:solidFill>
                    <a:schemeClr val="tx1"/>
                  </a:solidFill>
                  <a:latin typeface="Gill Sans MT" panose="020B0502020104020203" pitchFamily="34" charset="0"/>
                </a:defRPr>
              </a:lvl4pPr>
              <a:lvl5pPr marL="2057400" indent="-228600">
                <a:spcBef>
                  <a:spcPts val="3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anose="020B0502020104020203" pitchFamily="34" charset="0"/>
                </a:defRPr>
              </a:lvl5pPr>
              <a:lvl6pPr marL="25146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anose="020B0502020104020203" pitchFamily="34" charset="0"/>
                </a:defRPr>
              </a:lvl6pPr>
              <a:lvl7pPr marL="29718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anose="020B0502020104020203" pitchFamily="34" charset="0"/>
                </a:defRPr>
              </a:lvl7pPr>
              <a:lvl8pPr marL="34290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anose="020B0502020104020203" pitchFamily="34" charset="0"/>
                </a:defRPr>
              </a:lvl8pPr>
              <a:lvl9pPr marL="38862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anose="020B0502020104020203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>
                <a:latin typeface="Calibri" panose="020F0502020204030204" pitchFamily="34" charset="0"/>
              </a:endParaRPr>
            </a:p>
          </p:txBody>
        </p:sp>
        <p:pic>
          <p:nvPicPr>
            <p:cNvPr id="13320" name="Picture 10" descr="feature_button_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5195" b="2116"/>
            <a:stretch>
              <a:fillRect/>
            </a:stretch>
          </p:blipFill>
          <p:spPr bwMode="auto">
            <a:xfrm>
              <a:off x="609610" y="4781550"/>
              <a:ext cx="1062108" cy="754063"/>
            </a:xfrm>
            <a:prstGeom prst="rect">
              <a:avLst/>
            </a:prstGeom>
            <a:noFill/>
            <a:ln>
              <a:noFill/>
            </a:ln>
            <a:effectLst>
              <a:outerShdw dist="107763" dir="18900000" algn="ctr" rotWithShape="0">
                <a:srgbClr val="808080">
                  <a:alpha val="5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321" name="Picture 10" descr="http://t3.gstatic.com/images?q=tbn:ANd9GcRyEOjQ9CaDQ7TCanxw_FuRYq8b2W_KSH5hObxRtnQjhqrmfw3j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24600" y="4476750"/>
              <a:ext cx="1996006" cy="1619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TextBox 19"/>
            <p:cNvSpPr txBox="1"/>
            <p:nvPr/>
          </p:nvSpPr>
          <p:spPr>
            <a:xfrm>
              <a:off x="6706012" y="5715001"/>
              <a:ext cx="1231981" cy="307975"/>
            </a:xfrm>
            <a:prstGeom prst="rect">
              <a:avLst/>
            </a:prstGeom>
            <a:noFill/>
            <a:effectLst>
              <a:outerShdw blurRad="76200" dist="12700" dir="2700000" sy="-23000" kx="-800400" algn="bl" rotWithShape="0">
                <a:prstClr val="black">
                  <a:alpha val="2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stellar" pitchFamily="18" charset="0"/>
                </a:rPr>
                <a:t>Economy</a:t>
              </a:r>
            </a:p>
          </p:txBody>
        </p:sp>
        <p:pic>
          <p:nvPicPr>
            <p:cNvPr id="13323" name="Picture 4" descr="http://t0.gstatic.com/images?q=tbn:ANd9GcR6eIA2s492XZ8k99UwJY9-8olnNJFZ0YJBbSEANy-3VmsYsMM0Zw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871" t="11034" r="11282" b="11723"/>
            <a:stretch>
              <a:fillRect/>
            </a:stretch>
          </p:blipFill>
          <p:spPr bwMode="auto">
            <a:xfrm>
              <a:off x="3886426" y="4603798"/>
              <a:ext cx="1371600" cy="1066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324" name="Picture 2" descr="http://www.treehugger.com/hydrogen.jp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71800" y="4876800"/>
              <a:ext cx="1219200" cy="914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325" name="Picture 7" descr="DSC00659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81300" y="4680005"/>
              <a:ext cx="1162080" cy="870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3315" name="Text Box 9"/>
          <p:cNvSpPr txBox="1">
            <a:spLocks noChangeArrowheads="1"/>
          </p:cNvSpPr>
          <p:nvPr/>
        </p:nvSpPr>
        <p:spPr bwMode="auto">
          <a:xfrm>
            <a:off x="395288" y="0"/>
            <a:ext cx="7402512" cy="919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307" tIns="43653" rIns="87307" bIns="43653">
            <a:spAutoFit/>
          </a:bodyPr>
          <a:lstStyle>
            <a:lvl1pPr defTabSz="871538"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 defTabSz="871538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 defTabSz="871538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 defTabSz="871538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 defTabSz="871538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defTabSz="871538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defTabSz="871538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defTabSz="871538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defTabSz="871538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algn="ctr" eaLnBrk="1" latin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ko-KR" sz="5400" dirty="0">
                <a:latin typeface="Impact" panose="020B0806030902050204" pitchFamily="34" charset="0"/>
                <a:ea typeface="GulimChe" pitchFamily="49" charset="-127"/>
              </a:rPr>
              <a:t>H</a:t>
            </a:r>
            <a:r>
              <a:rPr lang="en-US" altLang="ko-KR" sz="5400" baseline="-25000" dirty="0">
                <a:latin typeface="Impact" panose="020B0806030902050204" pitchFamily="34" charset="0"/>
                <a:ea typeface="GulimChe" pitchFamily="49" charset="-127"/>
              </a:rPr>
              <a:t>2</a:t>
            </a:r>
            <a:r>
              <a:rPr lang="en-US" altLang="ko-KR" sz="5400" dirty="0">
                <a:latin typeface="Impact" panose="020B0806030902050204" pitchFamily="34" charset="0"/>
                <a:ea typeface="GulimChe" pitchFamily="49" charset="-127"/>
              </a:rPr>
              <a:t> Importance </a:t>
            </a:r>
          </a:p>
        </p:txBody>
      </p:sp>
      <p:sp>
        <p:nvSpPr>
          <p:cNvPr id="13316" name="Rectangle 11"/>
          <p:cNvSpPr>
            <a:spLocks noChangeArrowheads="1"/>
          </p:cNvSpPr>
          <p:nvPr/>
        </p:nvSpPr>
        <p:spPr bwMode="auto">
          <a:xfrm>
            <a:off x="0" y="1268413"/>
            <a:ext cx="9144000" cy="328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307" tIns="43653" rIns="87307" bIns="43653" anchor="ctr">
            <a:spAutoFit/>
          </a:bodyPr>
          <a:lstStyle>
            <a:lvl1pPr marL="457200" indent="-457200" defTabSz="871538"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914400" indent="-457200" defTabSz="871538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 defTabSz="871538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 defTabSz="871538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 defTabSz="871538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defTabSz="871538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defTabSz="871538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defTabSz="871538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defTabSz="871538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latinLnBrk="1" hangingPunct="1">
              <a:lnSpc>
                <a:spcPct val="13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Calibri" panose="020F0502020204030204" pitchFamily="34" charset="0"/>
              </a:rPr>
              <a:t>H</a:t>
            </a:r>
            <a:r>
              <a:rPr lang="en-US" altLang="en-US" sz="2000" baseline="-25000" dirty="0">
                <a:latin typeface="Calibri" panose="020F0502020204030204" pitchFamily="34" charset="0"/>
              </a:rPr>
              <a:t>2</a:t>
            </a:r>
            <a:r>
              <a:rPr lang="en-US" altLang="en-US" sz="2000" dirty="0">
                <a:latin typeface="Calibri" panose="020F0502020204030204" pitchFamily="34" charset="0"/>
              </a:rPr>
              <a:t> is considered the</a:t>
            </a:r>
            <a:r>
              <a:rPr lang="en-US" altLang="en-US" sz="2000" i="1" dirty="0">
                <a:latin typeface="Calibri" panose="020F0502020204030204" pitchFamily="34" charset="0"/>
              </a:rPr>
              <a:t> fuel of the future </a:t>
            </a:r>
            <a:r>
              <a:rPr lang="en-US" altLang="en-US" sz="2000" dirty="0">
                <a:latin typeface="Calibri" panose="020F0502020204030204" pitchFamily="34" charset="0"/>
              </a:rPr>
              <a:t>due to: </a:t>
            </a:r>
          </a:p>
          <a:p>
            <a:pPr lvl="1" eaLnBrk="1" latinLnBrk="1" hangingPunct="1">
              <a:lnSpc>
                <a:spcPct val="13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en-US" sz="2000" b="1" dirty="0">
                <a:solidFill>
                  <a:schemeClr val="tx1"/>
                </a:solidFill>
                <a:latin typeface="Calibri" panose="020F0502020204030204" pitchFamily="34" charset="0"/>
              </a:rPr>
              <a:t>high energy density </a:t>
            </a:r>
            <a:r>
              <a:rPr lang="en-US" altLang="en-US" sz="2000" dirty="0">
                <a:solidFill>
                  <a:schemeClr val="tx1"/>
                </a:solidFill>
                <a:latin typeface="Calibri" panose="020F0502020204030204" pitchFamily="34" charset="0"/>
              </a:rPr>
              <a:t>of 143 MJ/Kg (H</a:t>
            </a:r>
            <a:r>
              <a:rPr lang="en-US" altLang="en-US" sz="2000" baseline="-25000" dirty="0">
                <a:solidFill>
                  <a:schemeClr val="tx1"/>
                </a:solidFill>
                <a:latin typeface="Calibri" panose="020F0502020204030204" pitchFamily="34" charset="0"/>
              </a:rPr>
              <a:t>2</a:t>
            </a:r>
            <a:r>
              <a:rPr lang="en-US" altLang="en-US" sz="2000" dirty="0">
                <a:solidFill>
                  <a:schemeClr val="tx1"/>
                </a:solidFill>
                <a:latin typeface="Calibri" panose="020F0502020204030204" pitchFamily="34" charset="0"/>
              </a:rPr>
              <a:t>) - compared to 26.9 MJ/Kg  for </a:t>
            </a:r>
            <a:r>
              <a:rPr lang="en-US" altLang="en-US" sz="2000" dirty="0" err="1">
                <a:solidFill>
                  <a:schemeClr val="tx1"/>
                </a:solidFill>
                <a:latin typeface="Calibri" panose="020F0502020204030204" pitchFamily="34" charset="0"/>
              </a:rPr>
              <a:t>EtOH</a:t>
            </a:r>
            <a:r>
              <a:rPr lang="en-US" altLang="en-US" sz="2000" dirty="0">
                <a:solidFill>
                  <a:schemeClr val="tx1"/>
                </a:solidFill>
                <a:latin typeface="Calibri" panose="020F0502020204030204" pitchFamily="34" charset="0"/>
              </a:rPr>
              <a:t>   (&gt; 5-fold) and 43.5 MJ/Kg for gasoline (&gt; 3-fold) </a:t>
            </a:r>
          </a:p>
          <a:p>
            <a:pPr lvl="1" eaLnBrk="1" latinLnBrk="1" hangingPunct="1">
              <a:lnSpc>
                <a:spcPct val="13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en-US" sz="2000" b="1" dirty="0">
                <a:solidFill>
                  <a:schemeClr val="tx1"/>
                </a:solidFill>
                <a:latin typeface="Calibri" panose="020F0502020204030204" pitchFamily="34" charset="0"/>
              </a:rPr>
              <a:t>eco-friendly</a:t>
            </a:r>
            <a:r>
              <a:rPr lang="en-US" altLang="en-US" sz="2000" dirty="0">
                <a:solidFill>
                  <a:schemeClr val="tx1"/>
                </a:solidFill>
                <a:latin typeface="Calibri" panose="020F0502020204030204" pitchFamily="34" charset="0"/>
              </a:rPr>
              <a:t>: non-polluting - water is the only product, no GHG </a:t>
            </a:r>
          </a:p>
          <a:p>
            <a:pPr lvl="1" eaLnBrk="1" latinLnBrk="1" hangingPunct="1">
              <a:lnSpc>
                <a:spcPct val="13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kumimoji="1" lang="en-US" altLang="ko-KR" sz="2000" b="1" dirty="0">
                <a:solidFill>
                  <a:schemeClr val="tx1"/>
                </a:solidFill>
                <a:latin typeface="Calibri" panose="020F0502020204030204" pitchFamily="34" charset="0"/>
                <a:ea typeface="굴림" pitchFamily="34" charset="-127"/>
              </a:rPr>
              <a:t>renewable</a:t>
            </a:r>
            <a:r>
              <a:rPr kumimoji="1" lang="en-US" altLang="ko-KR" sz="2000" dirty="0">
                <a:solidFill>
                  <a:schemeClr val="tx1"/>
                </a:solidFill>
                <a:latin typeface="Calibri" panose="020F0502020204030204" pitchFamily="34" charset="0"/>
                <a:ea typeface="굴림" pitchFamily="34" charset="-127"/>
              </a:rPr>
              <a:t>: can be produced from plant biomass and organic waste </a:t>
            </a:r>
          </a:p>
          <a:p>
            <a:pPr eaLnBrk="1" latinLnBrk="1" hangingPunct="1">
              <a:lnSpc>
                <a:spcPct val="13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kumimoji="1" lang="en-US" altLang="ko-KR" sz="2000" dirty="0">
                <a:latin typeface="Calibri" panose="020F0502020204030204" pitchFamily="34" charset="0"/>
                <a:ea typeface="굴림" pitchFamily="34" charset="-127"/>
              </a:rPr>
              <a:t>Improves energy efficiency  (when integrated with fuel cells) </a:t>
            </a:r>
          </a:p>
          <a:p>
            <a:pPr eaLnBrk="1" latinLnBrk="1" hangingPunct="1">
              <a:lnSpc>
                <a:spcPct val="13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kumimoji="1" lang="en-US" altLang="ko-KR" sz="2000" dirty="0">
                <a:latin typeface="Calibri" panose="020F0502020204030204" pitchFamily="34" charset="0"/>
                <a:ea typeface="굴림" pitchFamily="34" charset="-127"/>
              </a:rPr>
              <a:t>Strengthens </a:t>
            </a:r>
            <a:r>
              <a:rPr kumimoji="1" lang="en-US" altLang="ko-KR" sz="2000" dirty="0" smtClean="0">
                <a:latin typeface="Calibri" panose="020F0502020204030204" pitchFamily="34" charset="0"/>
                <a:ea typeface="굴림" pitchFamily="34" charset="-127"/>
              </a:rPr>
              <a:t>energy </a:t>
            </a:r>
            <a:r>
              <a:rPr kumimoji="1" lang="en-US" altLang="ko-KR" sz="2000" dirty="0">
                <a:latin typeface="Calibri" panose="020F0502020204030204" pitchFamily="34" charset="0"/>
                <a:ea typeface="굴림" pitchFamily="34" charset="-127"/>
              </a:rPr>
              <a:t>security </a:t>
            </a:r>
          </a:p>
          <a:p>
            <a:pPr eaLnBrk="1" latinLnBrk="1" hangingPunct="1">
              <a:lnSpc>
                <a:spcPct val="13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kumimoji="1" lang="en-US" altLang="ko-KR" sz="2000" dirty="0">
                <a:latin typeface="Calibri" panose="020F0502020204030204" pitchFamily="34" charset="0"/>
                <a:ea typeface="굴림" pitchFamily="34" charset="-127"/>
              </a:rPr>
              <a:t>Global demand of 45 million t/year (9 million t/year in the U.S. = 20% of total)</a:t>
            </a:r>
          </a:p>
        </p:txBody>
      </p:sp>
      <p:sp>
        <p:nvSpPr>
          <p:cNvPr id="13317" name="Slide Number Placeholder 11"/>
          <p:cNvSpPr>
            <a:spLocks noGrp="1"/>
          </p:cNvSpPr>
          <p:nvPr>
            <p:ph type="sldNum" sz="quarter" idx="12"/>
          </p:nvPr>
        </p:nvSpPr>
        <p:spPr bwMode="auto">
          <a:xfrm>
            <a:off x="8686800" y="6400800"/>
            <a:ext cx="3429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B3336385-3FA4-43CA-88A3-EDCAFC173D1A}" type="slidenum">
              <a:rPr lang="en-US" altLang="en-US" sz="1400">
                <a:solidFill>
                  <a:schemeClr val="tx2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21</a:t>
            </a:fld>
            <a:endParaRPr lang="en-US" altLang="en-US" sz="140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12775"/>
          </a:xfrm>
        </p:spPr>
        <p:txBody>
          <a:bodyPr/>
          <a:lstStyle/>
          <a:p>
            <a:pPr algn="ctr" eaLnBrk="1" hangingPunct="1"/>
            <a:r>
              <a:rPr lang="en-US" altLang="ko-KR" sz="4800" dirty="0" smtClean="0">
                <a:solidFill>
                  <a:schemeClr val="tx1"/>
                </a:solidFill>
                <a:latin typeface="Impact" panose="020B0806030902050204" pitchFamily="34" charset="0"/>
                <a:ea typeface="GulimChe" pitchFamily="49" charset="-127"/>
              </a:rPr>
              <a:t>H</a:t>
            </a:r>
            <a:r>
              <a:rPr lang="en-US" altLang="ko-KR" sz="4800" baseline="-25000" dirty="0" smtClean="0">
                <a:solidFill>
                  <a:schemeClr val="tx1"/>
                </a:solidFill>
                <a:latin typeface="Impact" panose="020B0806030902050204" pitchFamily="34" charset="0"/>
                <a:ea typeface="GulimChe" pitchFamily="49" charset="-127"/>
              </a:rPr>
              <a:t>2</a:t>
            </a:r>
            <a:r>
              <a:rPr lang="en-US" altLang="ko-KR" sz="4800" dirty="0" smtClean="0">
                <a:solidFill>
                  <a:schemeClr val="tx1"/>
                </a:solidFill>
                <a:latin typeface="Impact" panose="020B0806030902050204" pitchFamily="34" charset="0"/>
                <a:ea typeface="GulimChe" pitchFamily="49" charset="-127"/>
              </a:rPr>
              <a:t> Production </a:t>
            </a:r>
            <a:r>
              <a:rPr lang="en-US" altLang="ko-KR" sz="4800" dirty="0" smtClean="0">
                <a:solidFill>
                  <a:schemeClr val="tx1"/>
                </a:solidFill>
                <a:latin typeface="Impact" panose="020B0806030902050204" pitchFamily="34" charset="0"/>
                <a:ea typeface="GulimChe" pitchFamily="49" charset="-127"/>
              </a:rPr>
              <a:t>Technologies</a:t>
            </a:r>
            <a:endParaRPr lang="en-US" altLang="en-US" sz="4800" dirty="0" smtClean="0"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1654733938"/>
              </p:ext>
            </p:extLst>
          </p:nvPr>
        </p:nvGraphicFramePr>
        <p:xfrm>
          <a:off x="323528" y="1484784"/>
          <a:ext cx="7272808" cy="495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5364" name="TextBox 8"/>
          <p:cNvSpPr txBox="1">
            <a:spLocks noChangeArrowheads="1"/>
          </p:cNvSpPr>
          <p:nvPr/>
        </p:nvSpPr>
        <p:spPr bwMode="auto">
          <a:xfrm>
            <a:off x="7235825" y="1484313"/>
            <a:ext cx="2074863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en-US" sz="1800">
                <a:latin typeface="Calibri" panose="020F0502020204030204" pitchFamily="34" charset="0"/>
              </a:rPr>
              <a:t> Non-renewable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en-US" sz="1800">
                <a:latin typeface="Calibri" panose="020F0502020204030204" pitchFamily="34" charset="0"/>
              </a:rPr>
              <a:t> GHG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en-US" sz="1800">
                <a:latin typeface="Calibri" panose="020F0502020204030204" pitchFamily="34" charset="0"/>
              </a:rPr>
              <a:t> 96% of total prod.</a:t>
            </a:r>
          </a:p>
        </p:txBody>
      </p:sp>
      <p:sp>
        <p:nvSpPr>
          <p:cNvPr id="15365" name="TextBox 9"/>
          <p:cNvSpPr txBox="1">
            <a:spLocks noChangeArrowheads="1"/>
          </p:cNvSpPr>
          <p:nvPr/>
        </p:nvSpPr>
        <p:spPr bwMode="auto">
          <a:xfrm>
            <a:off x="7235825" y="2565400"/>
            <a:ext cx="19081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en-US" sz="1800">
                <a:latin typeface="Calibri" panose="020F0502020204030204" pitchFamily="34" charset="0"/>
              </a:rPr>
              <a:t> High capital cost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en-US" sz="1800">
                <a:latin typeface="Calibri" panose="020F0502020204030204" pitchFamily="34" charset="0"/>
              </a:rPr>
              <a:t> 4% of total prod.</a:t>
            </a:r>
          </a:p>
        </p:txBody>
      </p:sp>
      <p:sp>
        <p:nvSpPr>
          <p:cNvPr id="15366" name="TextBox 10"/>
          <p:cNvSpPr txBox="1">
            <a:spLocks noChangeArrowheads="1"/>
          </p:cNvSpPr>
          <p:nvPr/>
        </p:nvSpPr>
        <p:spPr bwMode="auto">
          <a:xfrm>
            <a:off x="468313" y="5157788"/>
            <a:ext cx="143351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Calibri" panose="020F0502020204030204" pitchFamily="34" charset="0"/>
              </a:rPr>
              <a:t>(Renewable)</a:t>
            </a:r>
          </a:p>
        </p:txBody>
      </p:sp>
      <p:sp>
        <p:nvSpPr>
          <p:cNvPr id="12" name="Right Brace 11"/>
          <p:cNvSpPr/>
          <p:nvPr/>
        </p:nvSpPr>
        <p:spPr>
          <a:xfrm>
            <a:off x="7164388" y="3429000"/>
            <a:ext cx="304800" cy="1800225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368" name="TextBox 12"/>
          <p:cNvSpPr txBox="1">
            <a:spLocks noChangeArrowheads="1"/>
          </p:cNvSpPr>
          <p:nvPr/>
        </p:nvSpPr>
        <p:spPr bwMode="auto">
          <a:xfrm>
            <a:off x="7223125" y="3500438"/>
            <a:ext cx="1920875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en-US" sz="1800">
                <a:latin typeface="Calibri" panose="020F0502020204030204" pitchFamily="34" charset="0"/>
              </a:rPr>
              <a:t>O</a:t>
            </a:r>
            <a:r>
              <a:rPr lang="en-US" altLang="en-US" sz="1800" baseline="-25000">
                <a:latin typeface="Calibri" panose="020F0502020204030204" pitchFamily="34" charset="0"/>
              </a:rPr>
              <a:t>2</a:t>
            </a:r>
            <a:r>
              <a:rPr lang="en-US" altLang="en-US" sz="1800">
                <a:latin typeface="Calibri" panose="020F0502020204030204" pitchFamily="34" charset="0"/>
              </a:rPr>
              <a:t> inhibits H</a:t>
            </a:r>
            <a:r>
              <a:rPr lang="en-US" altLang="en-US" sz="1800" baseline="-25000">
                <a:latin typeface="Calibri" panose="020F0502020204030204" pitchFamily="34" charset="0"/>
              </a:rPr>
              <a:t>2</a:t>
            </a:r>
            <a:r>
              <a:rPr lang="en-US" altLang="en-US" sz="1800">
                <a:latin typeface="Calibri" panose="020F0502020204030204" pitchFamily="34" charset="0"/>
              </a:rPr>
              <a:t>ase/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Calibri" panose="020F0502020204030204" pitchFamily="34" charset="0"/>
              </a:rPr>
              <a:t>  N</a:t>
            </a:r>
            <a:r>
              <a:rPr lang="en-US" altLang="en-US" sz="1800" baseline="-25000">
                <a:latin typeface="Calibri" panose="020F0502020204030204" pitchFamily="34" charset="0"/>
              </a:rPr>
              <a:t>2</a:t>
            </a:r>
            <a:r>
              <a:rPr lang="en-US" altLang="en-US" sz="1800">
                <a:latin typeface="Calibri" panose="020F0502020204030204" pitchFamily="34" charset="0"/>
              </a:rPr>
              <a:t>ase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en-US" sz="1800">
                <a:latin typeface="Calibri" panose="020F0502020204030204" pitchFamily="34" charset="0"/>
              </a:rPr>
              <a:t>Low yields/rates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en-US" sz="1800">
                <a:latin typeface="Calibri" panose="020F0502020204030204" pitchFamily="34" charset="0"/>
              </a:rPr>
              <a:t>Low photochem.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Calibri" panose="020F0502020204030204" pitchFamily="34" charset="0"/>
              </a:rPr>
              <a:t>  efficiency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en-US" sz="1800">
                <a:latin typeface="Calibri" panose="020F0502020204030204" pitchFamily="34" charset="0"/>
              </a:rPr>
              <a:t>No GHG </a:t>
            </a:r>
          </a:p>
        </p:txBody>
      </p:sp>
      <p:sp>
        <p:nvSpPr>
          <p:cNvPr id="15369" name="TextBox 13"/>
          <p:cNvSpPr txBox="1">
            <a:spLocks noChangeArrowheads="1"/>
          </p:cNvSpPr>
          <p:nvPr/>
        </p:nvSpPr>
        <p:spPr bwMode="auto">
          <a:xfrm>
            <a:off x="7235825" y="5380038"/>
            <a:ext cx="2084388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en-US" sz="1800">
                <a:latin typeface="Calibri" panose="020F0502020204030204" pitchFamily="34" charset="0"/>
              </a:rPr>
              <a:t>Higher rates/ yields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en-US" sz="1800">
                <a:latin typeface="Calibri" panose="020F0502020204030204" pitchFamily="34" charset="0"/>
              </a:rPr>
              <a:t>No light required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en-US" sz="1800">
                <a:latin typeface="Calibri" panose="020F0502020204030204" pitchFamily="34" charset="0"/>
              </a:rPr>
              <a:t>No GHG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en-US" sz="1800">
                <a:latin typeface="Calibri" panose="020F0502020204030204" pitchFamily="34" charset="0"/>
              </a:rPr>
              <a:t>Broad substrate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Calibri" panose="020F0502020204030204" pitchFamily="34" charset="0"/>
              </a:rPr>
              <a:t>  utilization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endParaRPr lang="en-US" altLang="en-US" sz="1800"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1"/>
          <p:cNvSpPr>
            <a:spLocks noGrp="1"/>
          </p:cNvSpPr>
          <p:nvPr>
            <p:ph type="title"/>
          </p:nvPr>
        </p:nvSpPr>
        <p:spPr>
          <a:xfrm>
            <a:off x="32461" y="380013"/>
            <a:ext cx="9144000" cy="1143000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en-US" sz="4400" dirty="0" smtClean="0">
                <a:solidFill>
                  <a:schemeClr val="tx1"/>
                </a:solidFill>
                <a:latin typeface="Impact" pitchFamily="34" charset="0"/>
              </a:rPr>
              <a:t>CBP for H</a:t>
            </a:r>
            <a:r>
              <a:rPr lang="en-US" sz="4400" baseline="-25000" dirty="0" smtClean="0">
                <a:solidFill>
                  <a:schemeClr val="tx1"/>
                </a:solidFill>
                <a:latin typeface="Impact" pitchFamily="34" charset="0"/>
              </a:rPr>
              <a:t>2</a:t>
            </a:r>
            <a:r>
              <a:rPr lang="en-US" sz="4400" dirty="0" smtClean="0">
                <a:solidFill>
                  <a:schemeClr val="tx1"/>
                </a:solidFill>
                <a:latin typeface="Impact" pitchFamily="34" charset="0"/>
              </a:rPr>
              <a:t> Production </a:t>
            </a:r>
            <a:br>
              <a:rPr lang="en-US" sz="4400" dirty="0" smtClean="0">
                <a:solidFill>
                  <a:schemeClr val="tx1"/>
                </a:solidFill>
                <a:latin typeface="Impact" pitchFamily="34" charset="0"/>
              </a:rPr>
            </a:br>
            <a:endParaRPr lang="en-US" sz="4400" dirty="0" smtClean="0">
              <a:solidFill>
                <a:srgbClr val="FFFF00"/>
              </a:solidFill>
            </a:endParaRPr>
          </a:p>
        </p:txBody>
      </p:sp>
      <p:sp>
        <p:nvSpPr>
          <p:cNvPr id="21508" name="TextBox 18"/>
          <p:cNvSpPr txBox="1">
            <a:spLocks noChangeArrowheads="1"/>
          </p:cNvSpPr>
          <p:nvPr/>
        </p:nvSpPr>
        <p:spPr bwMode="auto">
          <a:xfrm>
            <a:off x="0" y="1196975"/>
            <a:ext cx="9144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</a:t>
            </a:r>
            <a:r>
              <a:rPr lang="en-US" altLang="en-US" sz="2000" baseline="-25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alt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energy production cost (</a:t>
            </a:r>
            <a:r>
              <a:rPr lang="en-US" altLang="en-US" sz="2000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biomass</a:t>
            </a:r>
            <a:r>
              <a:rPr lang="en-US" alt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): $15-25/GJ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</a:t>
            </a:r>
            <a:r>
              <a:rPr lang="en-US" altLang="en-US" sz="2000" baseline="-25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 </a:t>
            </a:r>
            <a:r>
              <a:rPr lang="en-US" alt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energy production cost (</a:t>
            </a:r>
            <a:r>
              <a:rPr lang="en-US" altLang="en-US" sz="2000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steam reforming</a:t>
            </a:r>
            <a:r>
              <a:rPr lang="en-US" alt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): $11/GJ 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Crude oil </a:t>
            </a:r>
            <a:r>
              <a:rPr lang="en-US" alt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energy production cost: $17/GJ 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827088" y="2224801"/>
            <a:ext cx="8316912" cy="4224327"/>
            <a:chOff x="827088" y="2224801"/>
            <a:chExt cx="8316912" cy="4224327"/>
          </a:xfrm>
        </p:grpSpPr>
        <p:grpSp>
          <p:nvGrpSpPr>
            <p:cNvPr id="21506" name="Group 47"/>
            <p:cNvGrpSpPr>
              <a:grpSpLocks/>
            </p:cNvGrpSpPr>
            <p:nvPr/>
          </p:nvGrpSpPr>
          <p:grpSpPr bwMode="auto">
            <a:xfrm>
              <a:off x="827088" y="2224801"/>
              <a:ext cx="8316912" cy="4224327"/>
              <a:chOff x="1030629" y="1697211"/>
              <a:chExt cx="8317337" cy="4225462"/>
            </a:xfrm>
          </p:grpSpPr>
          <p:grpSp>
            <p:nvGrpSpPr>
              <p:cNvPr id="21510" name="Group 41"/>
              <p:cNvGrpSpPr>
                <a:grpSpLocks/>
              </p:cNvGrpSpPr>
              <p:nvPr/>
            </p:nvGrpSpPr>
            <p:grpSpPr bwMode="auto">
              <a:xfrm>
                <a:off x="1030629" y="1697211"/>
                <a:ext cx="8317337" cy="4225462"/>
                <a:chOff x="881165" y="1776339"/>
                <a:chExt cx="8317337" cy="4225462"/>
              </a:xfrm>
            </p:grpSpPr>
            <p:sp>
              <p:nvSpPr>
                <p:cNvPr id="21515" name="TextBox 4"/>
                <p:cNvSpPr txBox="1">
                  <a:spLocks noChangeArrowheads="1"/>
                </p:cNvSpPr>
                <p:nvPr/>
              </p:nvSpPr>
              <p:spPr bwMode="auto">
                <a:xfrm>
                  <a:off x="1549537" y="1798566"/>
                  <a:ext cx="2441700" cy="368335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ts val="600"/>
                    </a:spcBef>
                    <a:buClr>
                      <a:schemeClr val="accent1"/>
                    </a:buClr>
                    <a:buSzPct val="76000"/>
                    <a:buFont typeface="Wingdings 3" panose="05040102010807070707" pitchFamily="18" charset="2"/>
                    <a:buChar char=""/>
                    <a:defRPr sz="2600">
                      <a:solidFill>
                        <a:schemeClr val="tx1"/>
                      </a:solidFill>
                      <a:latin typeface="Gill Sans MT" panose="020B0502020104020203" pitchFamily="34" charset="0"/>
                    </a:defRPr>
                  </a:lvl1pPr>
                  <a:lvl2pPr marL="742950" indent="-285750">
                    <a:spcBef>
                      <a:spcPts val="500"/>
                    </a:spcBef>
                    <a:buClr>
                      <a:schemeClr val="accent2"/>
                    </a:buClr>
                    <a:buSzPct val="76000"/>
                    <a:buFont typeface="Wingdings 3" panose="05040102010807070707" pitchFamily="18" charset="2"/>
                    <a:buChar char=""/>
                    <a:defRPr sz="2300">
                      <a:solidFill>
                        <a:schemeClr val="tx2"/>
                      </a:solidFill>
                      <a:latin typeface="Gill Sans MT" panose="020B0502020104020203" pitchFamily="34" charset="0"/>
                    </a:defRPr>
                  </a:lvl2pPr>
                  <a:lvl3pPr marL="1143000" indent="-228600">
                    <a:spcBef>
                      <a:spcPts val="500"/>
                    </a:spcBef>
                    <a:buClr>
                      <a:srgbClr val="BCBCBC"/>
                    </a:buClr>
                    <a:buSzPct val="76000"/>
                    <a:buFont typeface="Wingdings 3" panose="05040102010807070707" pitchFamily="18" charset="2"/>
                    <a:buChar char=""/>
                    <a:defRPr sz="2000">
                      <a:solidFill>
                        <a:schemeClr val="tx1"/>
                      </a:solidFill>
                      <a:latin typeface="Gill Sans MT" panose="020B0502020104020203" pitchFamily="34" charset="0"/>
                    </a:defRPr>
                  </a:lvl3pPr>
                  <a:lvl4pPr marL="1600200" indent="-228600">
                    <a:spcBef>
                      <a:spcPts val="400"/>
                    </a:spcBef>
                    <a:buClr>
                      <a:srgbClr val="8BA2B4"/>
                    </a:buClr>
                    <a:buSzPct val="70000"/>
                    <a:buFont typeface="Wingdings" panose="05000000000000000000" pitchFamily="2" charset="2"/>
                    <a:buChar char=""/>
                    <a:defRPr>
                      <a:solidFill>
                        <a:schemeClr val="tx1"/>
                      </a:solidFill>
                      <a:latin typeface="Gill Sans MT" panose="020B0502020104020203" pitchFamily="34" charset="0"/>
                    </a:defRPr>
                  </a:lvl4pPr>
                  <a:lvl5pPr marL="2057400" indent="-228600">
                    <a:spcBef>
                      <a:spcPts val="300"/>
                    </a:spcBef>
                    <a:buClr>
                      <a:schemeClr val="accent2"/>
                    </a:buClr>
                    <a:buSzPct val="70000"/>
                    <a:buFont typeface="Wingdings" panose="05000000000000000000" pitchFamily="2" charset="2"/>
                    <a:buChar char=""/>
                    <a:defRPr sz="1600">
                      <a:solidFill>
                        <a:schemeClr val="tx1"/>
                      </a:solidFill>
                      <a:latin typeface="Gill Sans MT" panose="020B0502020104020203" pitchFamily="34" charset="0"/>
                    </a:defRPr>
                  </a:lvl5pPr>
                  <a:lvl6pPr marL="2514600" indent="-228600" eaLnBrk="0" fontAlgn="base" hangingPunct="0">
                    <a:spcBef>
                      <a:spcPts val="3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70000"/>
                    <a:buFont typeface="Wingdings" panose="05000000000000000000" pitchFamily="2" charset="2"/>
                    <a:buChar char=""/>
                    <a:defRPr sz="1600">
                      <a:solidFill>
                        <a:schemeClr val="tx1"/>
                      </a:solidFill>
                      <a:latin typeface="Gill Sans MT" panose="020B0502020104020203" pitchFamily="34" charset="0"/>
                    </a:defRPr>
                  </a:lvl6pPr>
                  <a:lvl7pPr marL="2971800" indent="-228600" eaLnBrk="0" fontAlgn="base" hangingPunct="0">
                    <a:spcBef>
                      <a:spcPts val="3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70000"/>
                    <a:buFont typeface="Wingdings" panose="05000000000000000000" pitchFamily="2" charset="2"/>
                    <a:buChar char=""/>
                    <a:defRPr sz="1600">
                      <a:solidFill>
                        <a:schemeClr val="tx1"/>
                      </a:solidFill>
                      <a:latin typeface="Gill Sans MT" panose="020B0502020104020203" pitchFamily="34" charset="0"/>
                    </a:defRPr>
                  </a:lvl7pPr>
                  <a:lvl8pPr marL="3429000" indent="-228600" eaLnBrk="0" fontAlgn="base" hangingPunct="0">
                    <a:spcBef>
                      <a:spcPts val="3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70000"/>
                    <a:buFont typeface="Wingdings" panose="05000000000000000000" pitchFamily="2" charset="2"/>
                    <a:buChar char=""/>
                    <a:defRPr sz="1600">
                      <a:solidFill>
                        <a:schemeClr val="tx1"/>
                      </a:solidFill>
                      <a:latin typeface="Gill Sans MT" panose="020B0502020104020203" pitchFamily="34" charset="0"/>
                    </a:defRPr>
                  </a:lvl8pPr>
                  <a:lvl9pPr marL="3886200" indent="-228600" eaLnBrk="0" fontAlgn="base" hangingPunct="0">
                    <a:spcBef>
                      <a:spcPts val="3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70000"/>
                    <a:buFont typeface="Wingdings" panose="05000000000000000000" pitchFamily="2" charset="2"/>
                    <a:buChar char=""/>
                    <a:defRPr sz="1600">
                      <a:solidFill>
                        <a:schemeClr val="tx1"/>
                      </a:solidFill>
                      <a:latin typeface="Gill Sans MT" panose="020B0502020104020203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 dirty="0">
                      <a:solidFill>
                        <a:schemeClr val="bg1"/>
                      </a:solidFill>
                      <a:latin typeface="Arial" panose="020B0604020202020204" pitchFamily="34" charset="0"/>
                    </a:rPr>
                    <a:t>SWG/MSW </a:t>
                  </a:r>
                </a:p>
              </p:txBody>
            </p:sp>
            <p:sp>
              <p:nvSpPr>
                <p:cNvPr id="21516" name="TextBox 5"/>
                <p:cNvSpPr txBox="1">
                  <a:spLocks noChangeArrowheads="1"/>
                </p:cNvSpPr>
                <p:nvPr/>
              </p:nvSpPr>
              <p:spPr bwMode="auto">
                <a:xfrm>
                  <a:off x="2046405" y="2682240"/>
                  <a:ext cx="1445973" cy="3693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ts val="600"/>
                    </a:spcBef>
                    <a:buClr>
                      <a:schemeClr val="accent1"/>
                    </a:buClr>
                    <a:buSzPct val="76000"/>
                    <a:buFont typeface="Wingdings 3" panose="05040102010807070707" pitchFamily="18" charset="2"/>
                    <a:buChar char=""/>
                    <a:defRPr sz="2600">
                      <a:solidFill>
                        <a:schemeClr val="tx1"/>
                      </a:solidFill>
                      <a:latin typeface="Gill Sans MT" panose="020B0502020104020203" pitchFamily="34" charset="0"/>
                    </a:defRPr>
                  </a:lvl1pPr>
                  <a:lvl2pPr marL="742950" indent="-285750">
                    <a:spcBef>
                      <a:spcPts val="500"/>
                    </a:spcBef>
                    <a:buClr>
                      <a:schemeClr val="accent2"/>
                    </a:buClr>
                    <a:buSzPct val="76000"/>
                    <a:buFont typeface="Wingdings 3" panose="05040102010807070707" pitchFamily="18" charset="2"/>
                    <a:buChar char=""/>
                    <a:defRPr sz="2300">
                      <a:solidFill>
                        <a:schemeClr val="tx2"/>
                      </a:solidFill>
                      <a:latin typeface="Gill Sans MT" panose="020B0502020104020203" pitchFamily="34" charset="0"/>
                    </a:defRPr>
                  </a:lvl2pPr>
                  <a:lvl3pPr marL="1143000" indent="-228600">
                    <a:spcBef>
                      <a:spcPts val="500"/>
                    </a:spcBef>
                    <a:buClr>
                      <a:srgbClr val="BCBCBC"/>
                    </a:buClr>
                    <a:buSzPct val="76000"/>
                    <a:buFont typeface="Wingdings 3" panose="05040102010807070707" pitchFamily="18" charset="2"/>
                    <a:buChar char=""/>
                    <a:defRPr sz="2000">
                      <a:solidFill>
                        <a:schemeClr val="tx1"/>
                      </a:solidFill>
                      <a:latin typeface="Gill Sans MT" panose="020B0502020104020203" pitchFamily="34" charset="0"/>
                    </a:defRPr>
                  </a:lvl3pPr>
                  <a:lvl4pPr marL="1600200" indent="-228600">
                    <a:spcBef>
                      <a:spcPts val="400"/>
                    </a:spcBef>
                    <a:buClr>
                      <a:srgbClr val="8BA2B4"/>
                    </a:buClr>
                    <a:buSzPct val="70000"/>
                    <a:buFont typeface="Wingdings" panose="05000000000000000000" pitchFamily="2" charset="2"/>
                    <a:buChar char=""/>
                    <a:defRPr>
                      <a:solidFill>
                        <a:schemeClr val="tx1"/>
                      </a:solidFill>
                      <a:latin typeface="Gill Sans MT" panose="020B0502020104020203" pitchFamily="34" charset="0"/>
                    </a:defRPr>
                  </a:lvl4pPr>
                  <a:lvl5pPr marL="2057400" indent="-228600">
                    <a:spcBef>
                      <a:spcPts val="300"/>
                    </a:spcBef>
                    <a:buClr>
                      <a:schemeClr val="accent2"/>
                    </a:buClr>
                    <a:buSzPct val="70000"/>
                    <a:buFont typeface="Wingdings" panose="05000000000000000000" pitchFamily="2" charset="2"/>
                    <a:buChar char=""/>
                    <a:defRPr sz="1600">
                      <a:solidFill>
                        <a:schemeClr val="tx1"/>
                      </a:solidFill>
                      <a:latin typeface="Gill Sans MT" panose="020B0502020104020203" pitchFamily="34" charset="0"/>
                    </a:defRPr>
                  </a:lvl5pPr>
                  <a:lvl6pPr marL="2514600" indent="-228600" eaLnBrk="0" fontAlgn="base" hangingPunct="0">
                    <a:spcBef>
                      <a:spcPts val="3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70000"/>
                    <a:buFont typeface="Wingdings" panose="05000000000000000000" pitchFamily="2" charset="2"/>
                    <a:buChar char=""/>
                    <a:defRPr sz="1600">
                      <a:solidFill>
                        <a:schemeClr val="tx1"/>
                      </a:solidFill>
                      <a:latin typeface="Gill Sans MT" panose="020B0502020104020203" pitchFamily="34" charset="0"/>
                    </a:defRPr>
                  </a:lvl6pPr>
                  <a:lvl7pPr marL="2971800" indent="-228600" eaLnBrk="0" fontAlgn="base" hangingPunct="0">
                    <a:spcBef>
                      <a:spcPts val="3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70000"/>
                    <a:buFont typeface="Wingdings" panose="05000000000000000000" pitchFamily="2" charset="2"/>
                    <a:buChar char=""/>
                    <a:defRPr sz="1600">
                      <a:solidFill>
                        <a:schemeClr val="tx1"/>
                      </a:solidFill>
                      <a:latin typeface="Gill Sans MT" panose="020B0502020104020203" pitchFamily="34" charset="0"/>
                    </a:defRPr>
                  </a:lvl7pPr>
                  <a:lvl8pPr marL="3429000" indent="-228600" eaLnBrk="0" fontAlgn="base" hangingPunct="0">
                    <a:spcBef>
                      <a:spcPts val="3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70000"/>
                    <a:buFont typeface="Wingdings" panose="05000000000000000000" pitchFamily="2" charset="2"/>
                    <a:buChar char=""/>
                    <a:defRPr sz="1600">
                      <a:solidFill>
                        <a:schemeClr val="tx1"/>
                      </a:solidFill>
                      <a:latin typeface="Gill Sans MT" panose="020B0502020104020203" pitchFamily="34" charset="0"/>
                    </a:defRPr>
                  </a:lvl8pPr>
                  <a:lvl9pPr marL="3886200" indent="-228600" eaLnBrk="0" fontAlgn="base" hangingPunct="0">
                    <a:spcBef>
                      <a:spcPts val="3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70000"/>
                    <a:buFont typeface="Wingdings" panose="05000000000000000000" pitchFamily="2" charset="2"/>
                    <a:buChar char=""/>
                    <a:defRPr sz="1600">
                      <a:solidFill>
                        <a:schemeClr val="tx1"/>
                      </a:solidFill>
                      <a:latin typeface="Gill Sans MT" panose="020B0502020104020203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>
                      <a:latin typeface="Arial" panose="020B0604020202020204" pitchFamily="34" charset="0"/>
                    </a:rPr>
                    <a:t>Pretreatment</a:t>
                  </a:r>
                </a:p>
              </p:txBody>
            </p:sp>
            <p:sp>
              <p:nvSpPr>
                <p:cNvPr id="21517" name="TextBox 6"/>
                <p:cNvSpPr txBox="1">
                  <a:spLocks noChangeArrowheads="1"/>
                </p:cNvSpPr>
                <p:nvPr/>
              </p:nvSpPr>
              <p:spPr bwMode="auto">
                <a:xfrm>
                  <a:off x="1939725" y="3413760"/>
                  <a:ext cx="1663404" cy="3693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ts val="600"/>
                    </a:spcBef>
                    <a:buClr>
                      <a:schemeClr val="accent1"/>
                    </a:buClr>
                    <a:buSzPct val="76000"/>
                    <a:buFont typeface="Wingdings 3" panose="05040102010807070707" pitchFamily="18" charset="2"/>
                    <a:buChar char=""/>
                    <a:defRPr sz="2600">
                      <a:solidFill>
                        <a:schemeClr val="tx1"/>
                      </a:solidFill>
                      <a:latin typeface="Gill Sans MT" panose="020B0502020104020203" pitchFamily="34" charset="0"/>
                    </a:defRPr>
                  </a:lvl1pPr>
                  <a:lvl2pPr marL="742950" indent="-285750">
                    <a:spcBef>
                      <a:spcPts val="500"/>
                    </a:spcBef>
                    <a:buClr>
                      <a:schemeClr val="accent2"/>
                    </a:buClr>
                    <a:buSzPct val="76000"/>
                    <a:buFont typeface="Wingdings 3" panose="05040102010807070707" pitchFamily="18" charset="2"/>
                    <a:buChar char=""/>
                    <a:defRPr sz="2300">
                      <a:solidFill>
                        <a:schemeClr val="tx2"/>
                      </a:solidFill>
                      <a:latin typeface="Gill Sans MT" panose="020B0502020104020203" pitchFamily="34" charset="0"/>
                    </a:defRPr>
                  </a:lvl2pPr>
                  <a:lvl3pPr marL="1143000" indent="-228600">
                    <a:spcBef>
                      <a:spcPts val="500"/>
                    </a:spcBef>
                    <a:buClr>
                      <a:srgbClr val="BCBCBC"/>
                    </a:buClr>
                    <a:buSzPct val="76000"/>
                    <a:buFont typeface="Wingdings 3" panose="05040102010807070707" pitchFamily="18" charset="2"/>
                    <a:buChar char=""/>
                    <a:defRPr sz="2000">
                      <a:solidFill>
                        <a:schemeClr val="tx1"/>
                      </a:solidFill>
                      <a:latin typeface="Gill Sans MT" panose="020B0502020104020203" pitchFamily="34" charset="0"/>
                    </a:defRPr>
                  </a:lvl3pPr>
                  <a:lvl4pPr marL="1600200" indent="-228600">
                    <a:spcBef>
                      <a:spcPts val="400"/>
                    </a:spcBef>
                    <a:buClr>
                      <a:srgbClr val="8BA2B4"/>
                    </a:buClr>
                    <a:buSzPct val="70000"/>
                    <a:buFont typeface="Wingdings" panose="05000000000000000000" pitchFamily="2" charset="2"/>
                    <a:buChar char=""/>
                    <a:defRPr>
                      <a:solidFill>
                        <a:schemeClr val="tx1"/>
                      </a:solidFill>
                      <a:latin typeface="Gill Sans MT" panose="020B0502020104020203" pitchFamily="34" charset="0"/>
                    </a:defRPr>
                  </a:lvl4pPr>
                  <a:lvl5pPr marL="2057400" indent="-228600">
                    <a:spcBef>
                      <a:spcPts val="300"/>
                    </a:spcBef>
                    <a:buClr>
                      <a:schemeClr val="accent2"/>
                    </a:buClr>
                    <a:buSzPct val="70000"/>
                    <a:buFont typeface="Wingdings" panose="05000000000000000000" pitchFamily="2" charset="2"/>
                    <a:buChar char=""/>
                    <a:defRPr sz="1600">
                      <a:solidFill>
                        <a:schemeClr val="tx1"/>
                      </a:solidFill>
                      <a:latin typeface="Gill Sans MT" panose="020B0502020104020203" pitchFamily="34" charset="0"/>
                    </a:defRPr>
                  </a:lvl5pPr>
                  <a:lvl6pPr marL="2514600" indent="-228600" eaLnBrk="0" fontAlgn="base" hangingPunct="0">
                    <a:spcBef>
                      <a:spcPts val="3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70000"/>
                    <a:buFont typeface="Wingdings" panose="05000000000000000000" pitchFamily="2" charset="2"/>
                    <a:buChar char=""/>
                    <a:defRPr sz="1600">
                      <a:solidFill>
                        <a:schemeClr val="tx1"/>
                      </a:solidFill>
                      <a:latin typeface="Gill Sans MT" panose="020B0502020104020203" pitchFamily="34" charset="0"/>
                    </a:defRPr>
                  </a:lvl6pPr>
                  <a:lvl7pPr marL="2971800" indent="-228600" eaLnBrk="0" fontAlgn="base" hangingPunct="0">
                    <a:spcBef>
                      <a:spcPts val="3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70000"/>
                    <a:buFont typeface="Wingdings" panose="05000000000000000000" pitchFamily="2" charset="2"/>
                    <a:buChar char=""/>
                    <a:defRPr sz="1600">
                      <a:solidFill>
                        <a:schemeClr val="tx1"/>
                      </a:solidFill>
                      <a:latin typeface="Gill Sans MT" panose="020B0502020104020203" pitchFamily="34" charset="0"/>
                    </a:defRPr>
                  </a:lvl7pPr>
                  <a:lvl8pPr marL="3429000" indent="-228600" eaLnBrk="0" fontAlgn="base" hangingPunct="0">
                    <a:spcBef>
                      <a:spcPts val="3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70000"/>
                    <a:buFont typeface="Wingdings" panose="05000000000000000000" pitchFamily="2" charset="2"/>
                    <a:buChar char=""/>
                    <a:defRPr sz="1600">
                      <a:solidFill>
                        <a:schemeClr val="tx1"/>
                      </a:solidFill>
                      <a:latin typeface="Gill Sans MT" panose="020B0502020104020203" pitchFamily="34" charset="0"/>
                    </a:defRPr>
                  </a:lvl8pPr>
                  <a:lvl9pPr marL="3886200" indent="-228600" eaLnBrk="0" fontAlgn="base" hangingPunct="0">
                    <a:spcBef>
                      <a:spcPts val="3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70000"/>
                    <a:buFont typeface="Wingdings" panose="05000000000000000000" pitchFamily="2" charset="2"/>
                    <a:buChar char=""/>
                    <a:defRPr sz="1600">
                      <a:solidFill>
                        <a:schemeClr val="tx1"/>
                      </a:solidFill>
                      <a:latin typeface="Gill Sans MT" panose="020B0502020104020203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>
                      <a:latin typeface="Arial" panose="020B0604020202020204" pitchFamily="34" charset="0"/>
                    </a:rPr>
                    <a:t>Saccharification</a:t>
                  </a:r>
                </a:p>
              </p:txBody>
            </p:sp>
            <p:sp>
              <p:nvSpPr>
                <p:cNvPr id="21518" name="TextBox 7"/>
                <p:cNvSpPr txBox="1">
                  <a:spLocks noChangeArrowheads="1"/>
                </p:cNvSpPr>
                <p:nvPr/>
              </p:nvSpPr>
              <p:spPr bwMode="auto">
                <a:xfrm>
                  <a:off x="1817838" y="4165752"/>
                  <a:ext cx="1911448" cy="369922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ts val="600"/>
                    </a:spcBef>
                    <a:buClr>
                      <a:schemeClr val="accent1"/>
                    </a:buClr>
                    <a:buSzPct val="76000"/>
                    <a:buFont typeface="Wingdings 3" panose="05040102010807070707" pitchFamily="18" charset="2"/>
                    <a:buChar char=""/>
                    <a:defRPr sz="2600">
                      <a:solidFill>
                        <a:schemeClr val="tx1"/>
                      </a:solidFill>
                      <a:latin typeface="Gill Sans MT" panose="020B0502020104020203" pitchFamily="34" charset="0"/>
                    </a:defRPr>
                  </a:lvl1pPr>
                  <a:lvl2pPr marL="742950" indent="-285750">
                    <a:spcBef>
                      <a:spcPts val="500"/>
                    </a:spcBef>
                    <a:buClr>
                      <a:schemeClr val="accent2"/>
                    </a:buClr>
                    <a:buSzPct val="76000"/>
                    <a:buFont typeface="Wingdings 3" panose="05040102010807070707" pitchFamily="18" charset="2"/>
                    <a:buChar char=""/>
                    <a:defRPr sz="2300">
                      <a:solidFill>
                        <a:schemeClr val="tx2"/>
                      </a:solidFill>
                      <a:latin typeface="Gill Sans MT" panose="020B0502020104020203" pitchFamily="34" charset="0"/>
                    </a:defRPr>
                  </a:lvl2pPr>
                  <a:lvl3pPr marL="1143000" indent="-228600">
                    <a:spcBef>
                      <a:spcPts val="500"/>
                    </a:spcBef>
                    <a:buClr>
                      <a:srgbClr val="BCBCBC"/>
                    </a:buClr>
                    <a:buSzPct val="76000"/>
                    <a:buFont typeface="Wingdings 3" panose="05040102010807070707" pitchFamily="18" charset="2"/>
                    <a:buChar char=""/>
                    <a:defRPr sz="2000">
                      <a:solidFill>
                        <a:schemeClr val="tx1"/>
                      </a:solidFill>
                      <a:latin typeface="Gill Sans MT" panose="020B0502020104020203" pitchFamily="34" charset="0"/>
                    </a:defRPr>
                  </a:lvl3pPr>
                  <a:lvl4pPr marL="1600200" indent="-228600">
                    <a:spcBef>
                      <a:spcPts val="400"/>
                    </a:spcBef>
                    <a:buClr>
                      <a:srgbClr val="8BA2B4"/>
                    </a:buClr>
                    <a:buSzPct val="70000"/>
                    <a:buFont typeface="Wingdings" panose="05000000000000000000" pitchFamily="2" charset="2"/>
                    <a:buChar char=""/>
                    <a:defRPr>
                      <a:solidFill>
                        <a:schemeClr val="tx1"/>
                      </a:solidFill>
                      <a:latin typeface="Gill Sans MT" panose="020B0502020104020203" pitchFamily="34" charset="0"/>
                    </a:defRPr>
                  </a:lvl4pPr>
                  <a:lvl5pPr marL="2057400" indent="-228600">
                    <a:spcBef>
                      <a:spcPts val="300"/>
                    </a:spcBef>
                    <a:buClr>
                      <a:schemeClr val="accent2"/>
                    </a:buClr>
                    <a:buSzPct val="70000"/>
                    <a:buFont typeface="Wingdings" panose="05000000000000000000" pitchFamily="2" charset="2"/>
                    <a:buChar char=""/>
                    <a:defRPr sz="1600">
                      <a:solidFill>
                        <a:schemeClr val="tx1"/>
                      </a:solidFill>
                      <a:latin typeface="Gill Sans MT" panose="020B0502020104020203" pitchFamily="34" charset="0"/>
                    </a:defRPr>
                  </a:lvl5pPr>
                  <a:lvl6pPr marL="2514600" indent="-228600" eaLnBrk="0" fontAlgn="base" hangingPunct="0">
                    <a:spcBef>
                      <a:spcPts val="3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70000"/>
                    <a:buFont typeface="Wingdings" panose="05000000000000000000" pitchFamily="2" charset="2"/>
                    <a:buChar char=""/>
                    <a:defRPr sz="1600">
                      <a:solidFill>
                        <a:schemeClr val="tx1"/>
                      </a:solidFill>
                      <a:latin typeface="Gill Sans MT" panose="020B0502020104020203" pitchFamily="34" charset="0"/>
                    </a:defRPr>
                  </a:lvl6pPr>
                  <a:lvl7pPr marL="2971800" indent="-228600" eaLnBrk="0" fontAlgn="base" hangingPunct="0">
                    <a:spcBef>
                      <a:spcPts val="3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70000"/>
                    <a:buFont typeface="Wingdings" panose="05000000000000000000" pitchFamily="2" charset="2"/>
                    <a:buChar char=""/>
                    <a:defRPr sz="1600">
                      <a:solidFill>
                        <a:schemeClr val="tx1"/>
                      </a:solidFill>
                      <a:latin typeface="Gill Sans MT" panose="020B0502020104020203" pitchFamily="34" charset="0"/>
                    </a:defRPr>
                  </a:lvl7pPr>
                  <a:lvl8pPr marL="3429000" indent="-228600" eaLnBrk="0" fontAlgn="base" hangingPunct="0">
                    <a:spcBef>
                      <a:spcPts val="3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70000"/>
                    <a:buFont typeface="Wingdings" panose="05000000000000000000" pitchFamily="2" charset="2"/>
                    <a:buChar char=""/>
                    <a:defRPr sz="1600">
                      <a:solidFill>
                        <a:schemeClr val="tx1"/>
                      </a:solidFill>
                      <a:latin typeface="Gill Sans MT" panose="020B0502020104020203" pitchFamily="34" charset="0"/>
                    </a:defRPr>
                  </a:lvl8pPr>
                  <a:lvl9pPr marL="3886200" indent="-228600" eaLnBrk="0" fontAlgn="base" hangingPunct="0">
                    <a:spcBef>
                      <a:spcPts val="3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70000"/>
                    <a:buFont typeface="Wingdings" panose="05000000000000000000" pitchFamily="2" charset="2"/>
                    <a:buChar char=""/>
                    <a:defRPr sz="1600">
                      <a:solidFill>
                        <a:schemeClr val="tx1"/>
                      </a:solidFill>
                      <a:latin typeface="Gill Sans MT" panose="020B0502020104020203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>
                      <a:solidFill>
                        <a:schemeClr val="bg1"/>
                      </a:solidFill>
                      <a:latin typeface="Arial" panose="020B0604020202020204" pitchFamily="34" charset="0"/>
                    </a:rPr>
                    <a:t>Dark fermentation</a:t>
                  </a:r>
                </a:p>
              </p:txBody>
            </p:sp>
            <p:sp>
              <p:nvSpPr>
                <p:cNvPr id="21519" name="TextBox 8"/>
                <p:cNvSpPr txBox="1">
                  <a:spLocks noChangeArrowheads="1"/>
                </p:cNvSpPr>
                <p:nvPr/>
              </p:nvSpPr>
              <p:spPr bwMode="auto">
                <a:xfrm>
                  <a:off x="2537930" y="5416869"/>
                  <a:ext cx="633539" cy="5849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ts val="600"/>
                    </a:spcBef>
                    <a:buClr>
                      <a:schemeClr val="accent1"/>
                    </a:buClr>
                    <a:buSzPct val="76000"/>
                    <a:buFont typeface="Wingdings 3" panose="05040102010807070707" pitchFamily="18" charset="2"/>
                    <a:buChar char=""/>
                    <a:defRPr sz="2600">
                      <a:solidFill>
                        <a:schemeClr val="tx1"/>
                      </a:solidFill>
                      <a:latin typeface="Gill Sans MT" panose="020B0502020104020203" pitchFamily="34" charset="0"/>
                    </a:defRPr>
                  </a:lvl1pPr>
                  <a:lvl2pPr marL="742950" indent="-285750">
                    <a:spcBef>
                      <a:spcPts val="500"/>
                    </a:spcBef>
                    <a:buClr>
                      <a:schemeClr val="accent2"/>
                    </a:buClr>
                    <a:buSzPct val="76000"/>
                    <a:buFont typeface="Wingdings 3" panose="05040102010807070707" pitchFamily="18" charset="2"/>
                    <a:buChar char=""/>
                    <a:defRPr sz="2300">
                      <a:solidFill>
                        <a:schemeClr val="tx2"/>
                      </a:solidFill>
                      <a:latin typeface="Gill Sans MT" panose="020B0502020104020203" pitchFamily="34" charset="0"/>
                    </a:defRPr>
                  </a:lvl2pPr>
                  <a:lvl3pPr marL="1143000" indent="-228600">
                    <a:spcBef>
                      <a:spcPts val="500"/>
                    </a:spcBef>
                    <a:buClr>
                      <a:srgbClr val="BCBCBC"/>
                    </a:buClr>
                    <a:buSzPct val="76000"/>
                    <a:buFont typeface="Wingdings 3" panose="05040102010807070707" pitchFamily="18" charset="2"/>
                    <a:buChar char=""/>
                    <a:defRPr sz="2000">
                      <a:solidFill>
                        <a:schemeClr val="tx1"/>
                      </a:solidFill>
                      <a:latin typeface="Gill Sans MT" panose="020B0502020104020203" pitchFamily="34" charset="0"/>
                    </a:defRPr>
                  </a:lvl3pPr>
                  <a:lvl4pPr marL="1600200" indent="-228600">
                    <a:spcBef>
                      <a:spcPts val="400"/>
                    </a:spcBef>
                    <a:buClr>
                      <a:srgbClr val="8BA2B4"/>
                    </a:buClr>
                    <a:buSzPct val="70000"/>
                    <a:buFont typeface="Wingdings" panose="05000000000000000000" pitchFamily="2" charset="2"/>
                    <a:buChar char=""/>
                    <a:defRPr>
                      <a:solidFill>
                        <a:schemeClr val="tx1"/>
                      </a:solidFill>
                      <a:latin typeface="Gill Sans MT" panose="020B0502020104020203" pitchFamily="34" charset="0"/>
                    </a:defRPr>
                  </a:lvl4pPr>
                  <a:lvl5pPr marL="2057400" indent="-228600">
                    <a:spcBef>
                      <a:spcPts val="300"/>
                    </a:spcBef>
                    <a:buClr>
                      <a:schemeClr val="accent2"/>
                    </a:buClr>
                    <a:buSzPct val="70000"/>
                    <a:buFont typeface="Wingdings" panose="05000000000000000000" pitchFamily="2" charset="2"/>
                    <a:buChar char=""/>
                    <a:defRPr sz="1600">
                      <a:solidFill>
                        <a:schemeClr val="tx1"/>
                      </a:solidFill>
                      <a:latin typeface="Gill Sans MT" panose="020B0502020104020203" pitchFamily="34" charset="0"/>
                    </a:defRPr>
                  </a:lvl5pPr>
                  <a:lvl6pPr marL="2514600" indent="-228600" eaLnBrk="0" fontAlgn="base" hangingPunct="0">
                    <a:spcBef>
                      <a:spcPts val="3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70000"/>
                    <a:buFont typeface="Wingdings" panose="05000000000000000000" pitchFamily="2" charset="2"/>
                    <a:buChar char=""/>
                    <a:defRPr sz="1600">
                      <a:solidFill>
                        <a:schemeClr val="tx1"/>
                      </a:solidFill>
                      <a:latin typeface="Gill Sans MT" panose="020B0502020104020203" pitchFamily="34" charset="0"/>
                    </a:defRPr>
                  </a:lvl6pPr>
                  <a:lvl7pPr marL="2971800" indent="-228600" eaLnBrk="0" fontAlgn="base" hangingPunct="0">
                    <a:spcBef>
                      <a:spcPts val="3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70000"/>
                    <a:buFont typeface="Wingdings" panose="05000000000000000000" pitchFamily="2" charset="2"/>
                    <a:buChar char=""/>
                    <a:defRPr sz="1600">
                      <a:solidFill>
                        <a:schemeClr val="tx1"/>
                      </a:solidFill>
                      <a:latin typeface="Gill Sans MT" panose="020B0502020104020203" pitchFamily="34" charset="0"/>
                    </a:defRPr>
                  </a:lvl7pPr>
                  <a:lvl8pPr marL="3429000" indent="-228600" eaLnBrk="0" fontAlgn="base" hangingPunct="0">
                    <a:spcBef>
                      <a:spcPts val="3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70000"/>
                    <a:buFont typeface="Wingdings" panose="05000000000000000000" pitchFamily="2" charset="2"/>
                    <a:buChar char=""/>
                    <a:defRPr sz="1600">
                      <a:solidFill>
                        <a:schemeClr val="tx1"/>
                      </a:solidFill>
                      <a:latin typeface="Gill Sans MT" panose="020B0502020104020203" pitchFamily="34" charset="0"/>
                    </a:defRPr>
                  </a:lvl8pPr>
                  <a:lvl9pPr marL="3886200" indent="-228600" eaLnBrk="0" fontAlgn="base" hangingPunct="0">
                    <a:spcBef>
                      <a:spcPts val="3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70000"/>
                    <a:buFont typeface="Wingdings" panose="05000000000000000000" pitchFamily="2" charset="2"/>
                    <a:buChar char=""/>
                    <a:defRPr sz="1600">
                      <a:solidFill>
                        <a:schemeClr val="tx1"/>
                      </a:solidFill>
                      <a:latin typeface="Gill Sans MT" panose="020B0502020104020203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3200" b="1" dirty="0">
                      <a:latin typeface="Arial" panose="020B0604020202020204" pitchFamily="34" charset="0"/>
                    </a:rPr>
                    <a:t>H</a:t>
                  </a:r>
                  <a:r>
                    <a:rPr lang="en-US" altLang="en-US" sz="3200" b="1" baseline="-25000" dirty="0">
                      <a:latin typeface="Arial" panose="020B0604020202020204" pitchFamily="34" charset="0"/>
                    </a:rPr>
                    <a:t>2</a:t>
                  </a:r>
                </a:p>
              </p:txBody>
            </p:sp>
            <p:cxnSp>
              <p:nvCxnSpPr>
                <p:cNvPr id="10" name="Straight Arrow Connector 9"/>
                <p:cNvCxnSpPr>
                  <a:stCxn id="21515" idx="2"/>
                  <a:endCxn id="21516" idx="0"/>
                </p:cNvCxnSpPr>
                <p:nvPr/>
              </p:nvCxnSpPr>
              <p:spPr>
                <a:xfrm flipH="1">
                  <a:off x="2768798" y="2166969"/>
                  <a:ext cx="1588" cy="516077"/>
                </a:xfrm>
                <a:prstGeom prst="straightConnector1">
                  <a:avLst/>
                </a:prstGeom>
                <a:ln w="76200">
                  <a:solidFill>
                    <a:schemeClr val="tx1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Straight Arrow Connector 10"/>
                <p:cNvCxnSpPr>
                  <a:stCxn id="21516" idx="2"/>
                  <a:endCxn id="21517" idx="0"/>
                </p:cNvCxnSpPr>
                <p:nvPr/>
              </p:nvCxnSpPr>
              <p:spPr>
                <a:xfrm rot="16200000" flipH="1">
                  <a:off x="2589363" y="3230880"/>
                  <a:ext cx="362047" cy="3175"/>
                </a:xfrm>
                <a:prstGeom prst="straightConnector1">
                  <a:avLst/>
                </a:prstGeom>
                <a:ln w="76200">
                  <a:solidFill>
                    <a:schemeClr val="tx1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Straight Arrow Connector 11"/>
                <p:cNvCxnSpPr>
                  <a:stCxn id="21517" idx="2"/>
                  <a:endCxn id="21518" idx="0"/>
                </p:cNvCxnSpPr>
                <p:nvPr/>
              </p:nvCxnSpPr>
              <p:spPr>
                <a:xfrm rot="16200000" flipH="1">
                  <a:off x="2581422" y="3974030"/>
                  <a:ext cx="382691" cy="1588"/>
                </a:xfrm>
                <a:prstGeom prst="straightConnector1">
                  <a:avLst/>
                </a:prstGeom>
                <a:ln w="76200">
                  <a:solidFill>
                    <a:schemeClr val="tx1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" name="TextBox 13"/>
                <p:cNvSpPr txBox="1"/>
                <p:nvPr/>
              </p:nvSpPr>
              <p:spPr>
                <a:xfrm rot="16200000">
                  <a:off x="-122891" y="2973828"/>
                  <a:ext cx="2377444" cy="369332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3"/>
                </a:lnRef>
                <a:fillRef idx="3">
                  <a:schemeClr val="accent3"/>
                </a:fillRef>
                <a:effectRef idx="3">
                  <a:schemeClr val="accent3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 algn="ctr" eaLnBrk="1" hangingPunct="1">
                    <a:defRPr/>
                  </a:pPr>
                  <a:r>
                    <a:rPr lang="en-US" dirty="0">
                      <a:solidFill>
                        <a:schemeClr val="tx1"/>
                      </a:solidFill>
                    </a:rPr>
                    <a:t>Direct conversion</a:t>
                  </a:r>
                </a:p>
              </p:txBody>
            </p:sp>
            <p:sp>
              <p:nvSpPr>
                <p:cNvPr id="21526" name="TextBox 14"/>
                <p:cNvSpPr txBox="1">
                  <a:spLocks noChangeArrowheads="1"/>
                </p:cNvSpPr>
                <p:nvPr/>
              </p:nvSpPr>
              <p:spPr bwMode="auto">
                <a:xfrm>
                  <a:off x="4332404" y="2685752"/>
                  <a:ext cx="4510287" cy="33864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ts val="600"/>
                    </a:spcBef>
                    <a:buClr>
                      <a:schemeClr val="accent1"/>
                    </a:buClr>
                    <a:buSzPct val="76000"/>
                    <a:buFont typeface="Wingdings 3" panose="05040102010807070707" pitchFamily="18" charset="2"/>
                    <a:buChar char=""/>
                    <a:defRPr sz="2600">
                      <a:solidFill>
                        <a:schemeClr val="tx1"/>
                      </a:solidFill>
                      <a:latin typeface="Gill Sans MT" panose="020B0502020104020203" pitchFamily="34" charset="0"/>
                    </a:defRPr>
                  </a:lvl1pPr>
                  <a:lvl2pPr marL="742950" indent="-285750">
                    <a:spcBef>
                      <a:spcPts val="500"/>
                    </a:spcBef>
                    <a:buClr>
                      <a:schemeClr val="accent2"/>
                    </a:buClr>
                    <a:buSzPct val="76000"/>
                    <a:buFont typeface="Wingdings 3" panose="05040102010807070707" pitchFamily="18" charset="2"/>
                    <a:buChar char=""/>
                    <a:defRPr sz="2300">
                      <a:solidFill>
                        <a:schemeClr val="tx2"/>
                      </a:solidFill>
                      <a:latin typeface="Gill Sans MT" panose="020B0502020104020203" pitchFamily="34" charset="0"/>
                    </a:defRPr>
                  </a:lvl2pPr>
                  <a:lvl3pPr marL="1143000" indent="-228600">
                    <a:spcBef>
                      <a:spcPts val="500"/>
                    </a:spcBef>
                    <a:buClr>
                      <a:srgbClr val="BCBCBC"/>
                    </a:buClr>
                    <a:buSzPct val="76000"/>
                    <a:buFont typeface="Wingdings 3" panose="05040102010807070707" pitchFamily="18" charset="2"/>
                    <a:buChar char=""/>
                    <a:defRPr sz="2000">
                      <a:solidFill>
                        <a:schemeClr val="tx1"/>
                      </a:solidFill>
                      <a:latin typeface="Gill Sans MT" panose="020B0502020104020203" pitchFamily="34" charset="0"/>
                    </a:defRPr>
                  </a:lvl3pPr>
                  <a:lvl4pPr marL="1600200" indent="-228600">
                    <a:spcBef>
                      <a:spcPts val="400"/>
                    </a:spcBef>
                    <a:buClr>
                      <a:srgbClr val="8BA2B4"/>
                    </a:buClr>
                    <a:buSzPct val="70000"/>
                    <a:buFont typeface="Wingdings" panose="05000000000000000000" pitchFamily="2" charset="2"/>
                    <a:buChar char=""/>
                    <a:defRPr>
                      <a:solidFill>
                        <a:schemeClr val="tx1"/>
                      </a:solidFill>
                      <a:latin typeface="Gill Sans MT" panose="020B0502020104020203" pitchFamily="34" charset="0"/>
                    </a:defRPr>
                  </a:lvl4pPr>
                  <a:lvl5pPr marL="2057400" indent="-228600">
                    <a:spcBef>
                      <a:spcPts val="300"/>
                    </a:spcBef>
                    <a:buClr>
                      <a:schemeClr val="accent2"/>
                    </a:buClr>
                    <a:buSzPct val="70000"/>
                    <a:buFont typeface="Wingdings" panose="05000000000000000000" pitchFamily="2" charset="2"/>
                    <a:buChar char=""/>
                    <a:defRPr sz="1600">
                      <a:solidFill>
                        <a:schemeClr val="tx1"/>
                      </a:solidFill>
                      <a:latin typeface="Gill Sans MT" panose="020B0502020104020203" pitchFamily="34" charset="0"/>
                    </a:defRPr>
                  </a:lvl5pPr>
                  <a:lvl6pPr marL="2514600" indent="-228600" eaLnBrk="0" fontAlgn="base" hangingPunct="0">
                    <a:spcBef>
                      <a:spcPts val="3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70000"/>
                    <a:buFont typeface="Wingdings" panose="05000000000000000000" pitchFamily="2" charset="2"/>
                    <a:buChar char=""/>
                    <a:defRPr sz="1600">
                      <a:solidFill>
                        <a:schemeClr val="tx1"/>
                      </a:solidFill>
                      <a:latin typeface="Gill Sans MT" panose="020B0502020104020203" pitchFamily="34" charset="0"/>
                    </a:defRPr>
                  </a:lvl6pPr>
                  <a:lvl7pPr marL="2971800" indent="-228600" eaLnBrk="0" fontAlgn="base" hangingPunct="0">
                    <a:spcBef>
                      <a:spcPts val="3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70000"/>
                    <a:buFont typeface="Wingdings" panose="05000000000000000000" pitchFamily="2" charset="2"/>
                    <a:buChar char=""/>
                    <a:defRPr sz="1600">
                      <a:solidFill>
                        <a:schemeClr val="tx1"/>
                      </a:solidFill>
                      <a:latin typeface="Gill Sans MT" panose="020B0502020104020203" pitchFamily="34" charset="0"/>
                    </a:defRPr>
                  </a:lvl7pPr>
                  <a:lvl8pPr marL="3429000" indent="-228600" eaLnBrk="0" fontAlgn="base" hangingPunct="0">
                    <a:spcBef>
                      <a:spcPts val="3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70000"/>
                    <a:buFont typeface="Wingdings" panose="05000000000000000000" pitchFamily="2" charset="2"/>
                    <a:buChar char=""/>
                    <a:defRPr sz="1600">
                      <a:solidFill>
                        <a:schemeClr val="tx1"/>
                      </a:solidFill>
                      <a:latin typeface="Gill Sans MT" panose="020B0502020104020203" pitchFamily="34" charset="0"/>
                    </a:defRPr>
                  </a:lvl8pPr>
                  <a:lvl9pPr marL="3886200" indent="-228600" eaLnBrk="0" fontAlgn="base" hangingPunct="0">
                    <a:spcBef>
                      <a:spcPts val="3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70000"/>
                    <a:buFont typeface="Wingdings" panose="05000000000000000000" pitchFamily="2" charset="2"/>
                    <a:buChar char=""/>
                    <a:defRPr sz="1600">
                      <a:solidFill>
                        <a:schemeClr val="tx1"/>
                      </a:solidFill>
                      <a:latin typeface="Gill Sans MT" panose="020B0502020104020203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600" dirty="0">
                      <a:latin typeface="Arial" panose="020B0604020202020204" pitchFamily="34" charset="0"/>
                    </a:rPr>
                    <a:t>Acid hydrolysis - fermentation inhibitors</a:t>
                  </a:r>
                </a:p>
              </p:txBody>
            </p:sp>
            <p:cxnSp>
              <p:nvCxnSpPr>
                <p:cNvPr id="16" name="Straight Arrow Connector 15"/>
                <p:cNvCxnSpPr>
                  <a:stCxn id="21516" idx="3"/>
                  <a:endCxn id="21526" idx="1"/>
                </p:cNvCxnSpPr>
                <p:nvPr/>
              </p:nvCxnSpPr>
              <p:spPr>
                <a:xfrm flipV="1">
                  <a:off x="3492377" y="2855075"/>
                  <a:ext cx="840027" cy="11832"/>
                </a:xfrm>
                <a:prstGeom prst="straightConnector1">
                  <a:avLst/>
                </a:prstGeom>
                <a:ln w="57150">
                  <a:solidFill>
                    <a:srgbClr val="FF0000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1528" name="TextBox 16"/>
                <p:cNvSpPr txBox="1">
                  <a:spLocks noChangeArrowheads="1"/>
                </p:cNvSpPr>
                <p:nvPr/>
              </p:nvSpPr>
              <p:spPr bwMode="auto">
                <a:xfrm>
                  <a:off x="4347644" y="3413760"/>
                  <a:ext cx="4522036" cy="33864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ts val="600"/>
                    </a:spcBef>
                    <a:buClr>
                      <a:schemeClr val="accent1"/>
                    </a:buClr>
                    <a:buSzPct val="76000"/>
                    <a:buFont typeface="Wingdings 3" panose="05040102010807070707" pitchFamily="18" charset="2"/>
                    <a:buChar char=""/>
                    <a:defRPr sz="2600">
                      <a:solidFill>
                        <a:schemeClr val="tx1"/>
                      </a:solidFill>
                      <a:latin typeface="Gill Sans MT" panose="020B0502020104020203" pitchFamily="34" charset="0"/>
                    </a:defRPr>
                  </a:lvl1pPr>
                  <a:lvl2pPr marL="742950" indent="-285750">
                    <a:spcBef>
                      <a:spcPts val="500"/>
                    </a:spcBef>
                    <a:buClr>
                      <a:schemeClr val="accent2"/>
                    </a:buClr>
                    <a:buSzPct val="76000"/>
                    <a:buFont typeface="Wingdings 3" panose="05040102010807070707" pitchFamily="18" charset="2"/>
                    <a:buChar char=""/>
                    <a:defRPr sz="2300">
                      <a:solidFill>
                        <a:schemeClr val="tx2"/>
                      </a:solidFill>
                      <a:latin typeface="Gill Sans MT" panose="020B0502020104020203" pitchFamily="34" charset="0"/>
                    </a:defRPr>
                  </a:lvl2pPr>
                  <a:lvl3pPr marL="1143000" indent="-228600">
                    <a:spcBef>
                      <a:spcPts val="500"/>
                    </a:spcBef>
                    <a:buClr>
                      <a:srgbClr val="BCBCBC"/>
                    </a:buClr>
                    <a:buSzPct val="76000"/>
                    <a:buFont typeface="Wingdings 3" panose="05040102010807070707" pitchFamily="18" charset="2"/>
                    <a:buChar char=""/>
                    <a:defRPr sz="2000">
                      <a:solidFill>
                        <a:schemeClr val="tx1"/>
                      </a:solidFill>
                      <a:latin typeface="Gill Sans MT" panose="020B0502020104020203" pitchFamily="34" charset="0"/>
                    </a:defRPr>
                  </a:lvl3pPr>
                  <a:lvl4pPr marL="1600200" indent="-228600">
                    <a:spcBef>
                      <a:spcPts val="400"/>
                    </a:spcBef>
                    <a:buClr>
                      <a:srgbClr val="8BA2B4"/>
                    </a:buClr>
                    <a:buSzPct val="70000"/>
                    <a:buFont typeface="Wingdings" panose="05000000000000000000" pitchFamily="2" charset="2"/>
                    <a:buChar char=""/>
                    <a:defRPr>
                      <a:solidFill>
                        <a:schemeClr val="tx1"/>
                      </a:solidFill>
                      <a:latin typeface="Gill Sans MT" panose="020B0502020104020203" pitchFamily="34" charset="0"/>
                    </a:defRPr>
                  </a:lvl4pPr>
                  <a:lvl5pPr marL="2057400" indent="-228600">
                    <a:spcBef>
                      <a:spcPts val="300"/>
                    </a:spcBef>
                    <a:buClr>
                      <a:schemeClr val="accent2"/>
                    </a:buClr>
                    <a:buSzPct val="70000"/>
                    <a:buFont typeface="Wingdings" panose="05000000000000000000" pitchFamily="2" charset="2"/>
                    <a:buChar char=""/>
                    <a:defRPr sz="1600">
                      <a:solidFill>
                        <a:schemeClr val="tx1"/>
                      </a:solidFill>
                      <a:latin typeface="Gill Sans MT" panose="020B0502020104020203" pitchFamily="34" charset="0"/>
                    </a:defRPr>
                  </a:lvl5pPr>
                  <a:lvl6pPr marL="2514600" indent="-228600" eaLnBrk="0" fontAlgn="base" hangingPunct="0">
                    <a:spcBef>
                      <a:spcPts val="3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70000"/>
                    <a:buFont typeface="Wingdings" panose="05000000000000000000" pitchFamily="2" charset="2"/>
                    <a:buChar char=""/>
                    <a:defRPr sz="1600">
                      <a:solidFill>
                        <a:schemeClr val="tx1"/>
                      </a:solidFill>
                      <a:latin typeface="Gill Sans MT" panose="020B0502020104020203" pitchFamily="34" charset="0"/>
                    </a:defRPr>
                  </a:lvl6pPr>
                  <a:lvl7pPr marL="2971800" indent="-228600" eaLnBrk="0" fontAlgn="base" hangingPunct="0">
                    <a:spcBef>
                      <a:spcPts val="3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70000"/>
                    <a:buFont typeface="Wingdings" panose="05000000000000000000" pitchFamily="2" charset="2"/>
                    <a:buChar char=""/>
                    <a:defRPr sz="1600">
                      <a:solidFill>
                        <a:schemeClr val="tx1"/>
                      </a:solidFill>
                      <a:latin typeface="Gill Sans MT" panose="020B0502020104020203" pitchFamily="34" charset="0"/>
                    </a:defRPr>
                  </a:lvl7pPr>
                  <a:lvl8pPr marL="3429000" indent="-228600" eaLnBrk="0" fontAlgn="base" hangingPunct="0">
                    <a:spcBef>
                      <a:spcPts val="3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70000"/>
                    <a:buFont typeface="Wingdings" panose="05000000000000000000" pitchFamily="2" charset="2"/>
                    <a:buChar char=""/>
                    <a:defRPr sz="1600">
                      <a:solidFill>
                        <a:schemeClr val="tx1"/>
                      </a:solidFill>
                      <a:latin typeface="Gill Sans MT" panose="020B0502020104020203" pitchFamily="34" charset="0"/>
                    </a:defRPr>
                  </a:lvl8pPr>
                  <a:lvl9pPr marL="3886200" indent="-228600" eaLnBrk="0" fontAlgn="base" hangingPunct="0">
                    <a:spcBef>
                      <a:spcPts val="3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70000"/>
                    <a:buFont typeface="Wingdings" panose="05000000000000000000" pitchFamily="2" charset="2"/>
                    <a:buChar char=""/>
                    <a:defRPr sz="1600">
                      <a:solidFill>
                        <a:schemeClr val="tx1"/>
                      </a:solidFill>
                      <a:latin typeface="Gill Sans MT" panose="020B0502020104020203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600" dirty="0">
                      <a:latin typeface="Arial" panose="020B0604020202020204" pitchFamily="34" charset="0"/>
                    </a:rPr>
                    <a:t>Enzymatic hydrolysis – expensive </a:t>
                  </a:r>
                </a:p>
              </p:txBody>
            </p:sp>
            <p:cxnSp>
              <p:nvCxnSpPr>
                <p:cNvPr id="18" name="Straight Arrow Connector 17"/>
                <p:cNvCxnSpPr/>
                <p:nvPr/>
              </p:nvCxnSpPr>
              <p:spPr>
                <a:xfrm>
                  <a:off x="3689596" y="3631037"/>
                  <a:ext cx="744576" cy="1588"/>
                </a:xfrm>
                <a:prstGeom prst="straightConnector1">
                  <a:avLst/>
                </a:prstGeom>
                <a:ln w="57150">
                  <a:solidFill>
                    <a:srgbClr val="FF0000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1530" name="TextBox 18"/>
                <p:cNvSpPr txBox="1">
                  <a:spLocks noChangeArrowheads="1"/>
                </p:cNvSpPr>
                <p:nvPr/>
              </p:nvSpPr>
              <p:spPr bwMode="auto">
                <a:xfrm>
                  <a:off x="4386458" y="3878278"/>
                  <a:ext cx="4812044" cy="10775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ts val="600"/>
                    </a:spcBef>
                    <a:buClr>
                      <a:schemeClr val="accent1"/>
                    </a:buClr>
                    <a:buSzPct val="76000"/>
                    <a:buFont typeface="Wingdings 3" panose="05040102010807070707" pitchFamily="18" charset="2"/>
                    <a:buChar char=""/>
                    <a:defRPr sz="2600">
                      <a:solidFill>
                        <a:schemeClr val="tx1"/>
                      </a:solidFill>
                      <a:latin typeface="Gill Sans MT" panose="020B0502020104020203" pitchFamily="34" charset="0"/>
                    </a:defRPr>
                  </a:lvl1pPr>
                  <a:lvl2pPr marL="742950" indent="-285750">
                    <a:spcBef>
                      <a:spcPts val="500"/>
                    </a:spcBef>
                    <a:buClr>
                      <a:schemeClr val="accent2"/>
                    </a:buClr>
                    <a:buSzPct val="76000"/>
                    <a:buFont typeface="Wingdings 3" panose="05040102010807070707" pitchFamily="18" charset="2"/>
                    <a:buChar char=""/>
                    <a:defRPr sz="2300">
                      <a:solidFill>
                        <a:schemeClr val="tx2"/>
                      </a:solidFill>
                      <a:latin typeface="Gill Sans MT" panose="020B0502020104020203" pitchFamily="34" charset="0"/>
                    </a:defRPr>
                  </a:lvl2pPr>
                  <a:lvl3pPr marL="1143000" indent="-228600">
                    <a:spcBef>
                      <a:spcPts val="500"/>
                    </a:spcBef>
                    <a:buClr>
                      <a:srgbClr val="BCBCBC"/>
                    </a:buClr>
                    <a:buSzPct val="76000"/>
                    <a:buFont typeface="Wingdings 3" panose="05040102010807070707" pitchFamily="18" charset="2"/>
                    <a:buChar char=""/>
                    <a:defRPr sz="2000">
                      <a:solidFill>
                        <a:schemeClr val="tx1"/>
                      </a:solidFill>
                      <a:latin typeface="Gill Sans MT" panose="020B0502020104020203" pitchFamily="34" charset="0"/>
                    </a:defRPr>
                  </a:lvl3pPr>
                  <a:lvl4pPr marL="1600200" indent="-228600">
                    <a:spcBef>
                      <a:spcPts val="400"/>
                    </a:spcBef>
                    <a:buClr>
                      <a:srgbClr val="8BA2B4"/>
                    </a:buClr>
                    <a:buSzPct val="70000"/>
                    <a:buFont typeface="Wingdings" panose="05000000000000000000" pitchFamily="2" charset="2"/>
                    <a:buChar char=""/>
                    <a:defRPr>
                      <a:solidFill>
                        <a:schemeClr val="tx1"/>
                      </a:solidFill>
                      <a:latin typeface="Gill Sans MT" panose="020B0502020104020203" pitchFamily="34" charset="0"/>
                    </a:defRPr>
                  </a:lvl4pPr>
                  <a:lvl5pPr marL="2057400" indent="-228600">
                    <a:spcBef>
                      <a:spcPts val="300"/>
                    </a:spcBef>
                    <a:buClr>
                      <a:schemeClr val="accent2"/>
                    </a:buClr>
                    <a:buSzPct val="70000"/>
                    <a:buFont typeface="Wingdings" panose="05000000000000000000" pitchFamily="2" charset="2"/>
                    <a:buChar char=""/>
                    <a:defRPr sz="1600">
                      <a:solidFill>
                        <a:schemeClr val="tx1"/>
                      </a:solidFill>
                      <a:latin typeface="Gill Sans MT" panose="020B0502020104020203" pitchFamily="34" charset="0"/>
                    </a:defRPr>
                  </a:lvl5pPr>
                  <a:lvl6pPr marL="2514600" indent="-228600" eaLnBrk="0" fontAlgn="base" hangingPunct="0">
                    <a:spcBef>
                      <a:spcPts val="3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70000"/>
                    <a:buFont typeface="Wingdings" panose="05000000000000000000" pitchFamily="2" charset="2"/>
                    <a:buChar char=""/>
                    <a:defRPr sz="1600">
                      <a:solidFill>
                        <a:schemeClr val="tx1"/>
                      </a:solidFill>
                      <a:latin typeface="Gill Sans MT" panose="020B0502020104020203" pitchFamily="34" charset="0"/>
                    </a:defRPr>
                  </a:lvl6pPr>
                  <a:lvl7pPr marL="2971800" indent="-228600" eaLnBrk="0" fontAlgn="base" hangingPunct="0">
                    <a:spcBef>
                      <a:spcPts val="3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70000"/>
                    <a:buFont typeface="Wingdings" panose="05000000000000000000" pitchFamily="2" charset="2"/>
                    <a:buChar char=""/>
                    <a:defRPr sz="1600">
                      <a:solidFill>
                        <a:schemeClr val="tx1"/>
                      </a:solidFill>
                      <a:latin typeface="Gill Sans MT" panose="020B0502020104020203" pitchFamily="34" charset="0"/>
                    </a:defRPr>
                  </a:lvl7pPr>
                  <a:lvl8pPr marL="3429000" indent="-228600" eaLnBrk="0" fontAlgn="base" hangingPunct="0">
                    <a:spcBef>
                      <a:spcPts val="3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70000"/>
                    <a:buFont typeface="Wingdings" panose="05000000000000000000" pitchFamily="2" charset="2"/>
                    <a:buChar char=""/>
                    <a:defRPr sz="1600">
                      <a:solidFill>
                        <a:schemeClr val="tx1"/>
                      </a:solidFill>
                      <a:latin typeface="Gill Sans MT" panose="020B0502020104020203" pitchFamily="34" charset="0"/>
                    </a:defRPr>
                  </a:lvl8pPr>
                  <a:lvl9pPr marL="3886200" indent="-228600" eaLnBrk="0" fontAlgn="base" hangingPunct="0">
                    <a:spcBef>
                      <a:spcPts val="3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70000"/>
                    <a:buFont typeface="Wingdings" panose="05000000000000000000" pitchFamily="2" charset="2"/>
                    <a:buChar char=""/>
                    <a:defRPr sz="1600">
                      <a:solidFill>
                        <a:schemeClr val="tx1"/>
                      </a:solidFill>
                      <a:latin typeface="Gill Sans MT" panose="020B0502020104020203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600" dirty="0">
                      <a:latin typeface="Arial" panose="020B0604020202020204" pitchFamily="34" charset="0"/>
                    </a:rPr>
                    <a:t>Direct conversion of biomass (CBP) omitting pretreatment and saccharification would decrease H</a:t>
                  </a:r>
                  <a:r>
                    <a:rPr lang="en-US" altLang="en-US" sz="1600" baseline="-25000" dirty="0">
                      <a:latin typeface="Arial" panose="020B0604020202020204" pitchFamily="34" charset="0"/>
                    </a:rPr>
                    <a:t>2 </a:t>
                  </a:r>
                  <a:r>
                    <a:rPr lang="en-US" altLang="en-US" sz="1600" dirty="0">
                      <a:latin typeface="Arial" panose="020B0604020202020204" pitchFamily="34" charset="0"/>
                    </a:rPr>
                    <a:t>energy costs (target: &lt;$11/GJ) </a:t>
                  </a:r>
                  <a:r>
                    <a:rPr lang="en-US" altLang="en-US" sz="1600" dirty="0" smtClean="0">
                      <a:latin typeface="Arial" panose="020B0604020202020204" pitchFamily="34" charset="0"/>
                    </a:rPr>
                    <a:t>and </a:t>
                  </a:r>
                  <a:r>
                    <a:rPr lang="en-US" altLang="en-US" sz="1600" dirty="0">
                      <a:latin typeface="Arial" panose="020B0604020202020204" pitchFamily="34" charset="0"/>
                    </a:rPr>
                    <a:t>increase cost competitiveness of production </a:t>
                  </a:r>
                  <a:r>
                    <a:rPr lang="en-US" altLang="en-US" sz="1600" dirty="0" smtClean="0">
                      <a:latin typeface="Arial" panose="020B0604020202020204" pitchFamily="34" charset="0"/>
                    </a:rPr>
                    <a:t>process.  </a:t>
                  </a:r>
                  <a:endParaRPr lang="en-US" altLang="en-US" sz="1600" dirty="0">
                    <a:latin typeface="Arial" panose="020B0604020202020204" pitchFamily="34" charset="0"/>
                  </a:endParaRPr>
                </a:p>
              </p:txBody>
            </p:sp>
            <p:cxnSp>
              <p:nvCxnSpPr>
                <p:cNvPr id="20" name="Straight Arrow Connector 19"/>
                <p:cNvCxnSpPr>
                  <a:stCxn id="21518" idx="3"/>
                </p:cNvCxnSpPr>
                <p:nvPr/>
              </p:nvCxnSpPr>
              <p:spPr>
                <a:xfrm>
                  <a:off x="3729286" y="4350369"/>
                  <a:ext cx="681072" cy="0"/>
                </a:xfrm>
                <a:prstGeom prst="straightConnector1">
                  <a:avLst/>
                </a:prstGeom>
                <a:ln w="57150">
                  <a:solidFill>
                    <a:srgbClr val="FF0000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Elbow Connector 20"/>
                <p:cNvCxnSpPr>
                  <a:stCxn id="21515" idx="1"/>
                  <a:endCxn id="21518" idx="1"/>
                </p:cNvCxnSpPr>
                <p:nvPr/>
              </p:nvCxnSpPr>
              <p:spPr>
                <a:xfrm rot="10800000" flipH="1" flipV="1">
                  <a:off x="1549536" y="1982769"/>
                  <a:ext cx="268302" cy="2369186"/>
                </a:xfrm>
                <a:prstGeom prst="bentConnector3">
                  <a:avLst>
                    <a:gd name="adj1" fmla="val -265564"/>
                  </a:avLst>
                </a:prstGeom>
                <a:ln w="5715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pic>
              <p:nvPicPr>
                <p:cNvPr id="21533" name="Picture 22" descr="http://www.hancockseed.com/myfiles/image/Switchgrass%20Seed.jpg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19599" y="1783079"/>
                  <a:ext cx="1603897" cy="87249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9" name="Rounded Rectangle 38"/>
                <p:cNvSpPr/>
                <p:nvPr/>
              </p:nvSpPr>
              <p:spPr>
                <a:xfrm>
                  <a:off x="1941669" y="4617140"/>
                  <a:ext cx="1517728" cy="525603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r>
                    <a:rPr lang="en-US" sz="1200" dirty="0">
                      <a:solidFill>
                        <a:prstClr val="black"/>
                      </a:solidFill>
                    </a:rPr>
                    <a:t>Novel H</a:t>
                  </a:r>
                  <a:r>
                    <a:rPr lang="en-US" sz="1200" baseline="-25000" dirty="0">
                      <a:solidFill>
                        <a:prstClr val="black"/>
                      </a:solidFill>
                    </a:rPr>
                    <a:t>2</a:t>
                  </a:r>
                  <a:r>
                    <a:rPr lang="en-US" sz="1200" dirty="0">
                      <a:solidFill>
                        <a:prstClr val="black"/>
                      </a:solidFill>
                    </a:rPr>
                    <a:t> overproducing strain</a:t>
                  </a:r>
                  <a:endParaRPr lang="en-US" dirty="0"/>
                </a:p>
              </p:txBody>
            </p:sp>
            <p:pic>
              <p:nvPicPr>
                <p:cNvPr id="21535" name="Picture 4" descr="http://t3.gstatic.com/images?q=tbn:ANd9GcRmmWLwsg1GHgITRNxQuLfdcYyM5Z0vUmvBpJmTIG6TtwV5Jf3j"/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7352" y="1776339"/>
                  <a:ext cx="1526928" cy="8792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sp>
            <p:nvSpPr>
              <p:cNvPr id="46" name="Left Brace 45"/>
              <p:cNvSpPr/>
              <p:nvPr/>
            </p:nvSpPr>
            <p:spPr>
              <a:xfrm>
                <a:off x="1905386" y="2210112"/>
                <a:ext cx="304816" cy="1676850"/>
              </a:xfrm>
              <a:prstGeom prst="leftBrac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/>
              </a:p>
            </p:txBody>
          </p:sp>
          <p:sp>
            <p:nvSpPr>
              <p:cNvPr id="47" name="TextBox 46"/>
              <p:cNvSpPr txBox="1"/>
              <p:nvPr/>
            </p:nvSpPr>
            <p:spPr>
              <a:xfrm rot="16200000">
                <a:off x="1217699" y="2716569"/>
                <a:ext cx="1134335" cy="461689"/>
              </a:xfrm>
              <a:prstGeom prst="rect">
                <a:avLst/>
              </a:prstGeom>
              <a:noFill/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 algn="ctr" eaLnBrk="1" hangingPunct="1">
                  <a:defRPr/>
                </a:pPr>
                <a:r>
                  <a:rPr lang="en-US" sz="2400" b="1" dirty="0">
                    <a:solidFill>
                      <a:srgbClr val="FF0000"/>
                    </a:solidFill>
                  </a:rPr>
                  <a:t>COST</a:t>
                </a:r>
              </a:p>
            </p:txBody>
          </p:sp>
        </p:grpSp>
        <p:cxnSp>
          <p:nvCxnSpPr>
            <p:cNvPr id="28" name="Straight Arrow Connector 27"/>
            <p:cNvCxnSpPr/>
            <p:nvPr/>
          </p:nvCxnSpPr>
          <p:spPr bwMode="auto">
            <a:xfrm rot="16200000" flipH="1">
              <a:off x="2566066" y="5809824"/>
              <a:ext cx="382588" cy="1587"/>
            </a:xfrm>
            <a:prstGeom prst="straightConnector1">
              <a:avLst/>
            </a:prstGeom>
            <a:ln w="762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827088" y="-171450"/>
            <a:ext cx="7993062" cy="1006475"/>
          </a:xfrm>
        </p:spPr>
        <p:txBody>
          <a:bodyPr/>
          <a:lstStyle/>
          <a:p>
            <a:pPr eaLnBrk="1" hangingPunct="1"/>
            <a:r>
              <a:rPr lang="en-US" altLang="en-US" sz="4400" smtClean="0">
                <a:solidFill>
                  <a:schemeClr val="tx1"/>
                </a:solidFill>
                <a:latin typeface="Impact" panose="020B0806030902050204" pitchFamily="34" charset="0"/>
              </a:rPr>
              <a:t>Municipal Solid Waste (MSW)</a:t>
            </a:r>
          </a:p>
        </p:txBody>
      </p:sp>
      <p:sp>
        <p:nvSpPr>
          <p:cNvPr id="19459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8610600" y="6400800"/>
            <a:ext cx="457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E9E1BECE-E5AE-44E3-BD9F-22B851EF8968}" type="slidenum">
              <a:rPr lang="en-US" altLang="en-US" sz="1400">
                <a:solidFill>
                  <a:schemeClr val="tx2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24</a:t>
            </a:fld>
            <a:endParaRPr lang="en-US" altLang="en-US" sz="140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sp>
        <p:nvSpPr>
          <p:cNvPr id="19460" name="Rectangle 1"/>
          <p:cNvSpPr>
            <a:spLocks noChangeArrowheads="1"/>
          </p:cNvSpPr>
          <p:nvPr/>
        </p:nvSpPr>
        <p:spPr bwMode="auto">
          <a:xfrm>
            <a:off x="0" y="3141663"/>
            <a:ext cx="38100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Source: Center for Sustainable System, University of Michigan (2009)</a:t>
            </a:r>
            <a:endParaRPr lang="en-US" altLang="en-US" sz="100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Picture 8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50" y="765175"/>
            <a:ext cx="3529013" cy="2447925"/>
          </a:xfrm>
          <a:prstGeom prst="rect">
            <a:avLst/>
          </a:prstGeom>
          <a:noFill/>
          <a:ln w="9525">
            <a:solidFill>
              <a:schemeClr val="bg1">
                <a:lumMod val="95000"/>
              </a:schemeClr>
            </a:solidFill>
            <a:miter lim="800000"/>
            <a:headEnd/>
            <a:tailEnd/>
          </a:ln>
        </p:spPr>
      </p:pic>
      <p:pic>
        <p:nvPicPr>
          <p:cNvPr id="19462" name="Picture 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3550" y="836613"/>
            <a:ext cx="3600450" cy="266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ight Arrow 13"/>
          <p:cNvSpPr/>
          <p:nvPr/>
        </p:nvSpPr>
        <p:spPr>
          <a:xfrm>
            <a:off x="4355976" y="1844824"/>
            <a:ext cx="978408" cy="838200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Right Arrow 14"/>
          <p:cNvSpPr/>
          <p:nvPr/>
        </p:nvSpPr>
        <p:spPr>
          <a:xfrm rot="5400000">
            <a:off x="6704428" y="3456812"/>
            <a:ext cx="978408" cy="1066800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9" name="Right Arrow 18"/>
          <p:cNvSpPr/>
          <p:nvPr/>
        </p:nvSpPr>
        <p:spPr>
          <a:xfrm rot="10800000">
            <a:off x="3733800" y="5410200"/>
            <a:ext cx="978408" cy="914400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9472" name="Group 15"/>
          <p:cNvGrpSpPr>
            <a:grpSpLocks/>
          </p:cNvGrpSpPr>
          <p:nvPr/>
        </p:nvGrpSpPr>
        <p:grpSpPr bwMode="auto">
          <a:xfrm>
            <a:off x="5867400" y="4941888"/>
            <a:ext cx="2736850" cy="1916112"/>
            <a:chOff x="5542384" y="4876800"/>
            <a:chExt cx="2304629" cy="1583215"/>
          </a:xfrm>
        </p:grpSpPr>
        <p:pic>
          <p:nvPicPr>
            <p:cNvPr id="19479" name="Picture 17" descr="IMG_0304.JP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124" t="42316" r="14546" b="7362"/>
            <a:stretch>
              <a:fillRect/>
            </a:stretch>
          </p:blipFill>
          <p:spPr bwMode="auto">
            <a:xfrm>
              <a:off x="5542384" y="4876800"/>
              <a:ext cx="2304629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TextBox 19"/>
            <p:cNvSpPr txBox="1"/>
            <p:nvPr/>
          </p:nvSpPr>
          <p:spPr>
            <a:xfrm>
              <a:off x="5542384" y="6153078"/>
              <a:ext cx="2301955" cy="30693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dirty="0">
                  <a:latin typeface="+mn-lt"/>
                </a:rPr>
                <a:t>Microbial fermentation</a:t>
              </a:r>
            </a:p>
          </p:txBody>
        </p:sp>
      </p:grpSp>
      <p:grpSp>
        <p:nvGrpSpPr>
          <p:cNvPr id="19473" name="Group 17"/>
          <p:cNvGrpSpPr>
            <a:grpSpLocks/>
          </p:cNvGrpSpPr>
          <p:nvPr/>
        </p:nvGrpSpPr>
        <p:grpSpPr bwMode="auto">
          <a:xfrm>
            <a:off x="179388" y="5084763"/>
            <a:ext cx="2547937" cy="1368425"/>
            <a:chOff x="152400" y="4800600"/>
            <a:chExt cx="2362200" cy="1274763"/>
          </a:xfrm>
        </p:grpSpPr>
        <p:pic>
          <p:nvPicPr>
            <p:cNvPr id="19477" name="Picture 8" descr="http://t3.gstatic.com/images?q=tbn:ANd9GcRcrUCr14yMhj-0bwINuVe5On-6pLVc5vPjM-uq8nyP_bz0yG-ToI92B0-FIw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4953000"/>
              <a:ext cx="1547813" cy="112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478" name="Picture 2" descr="http://oklads.com/wp-content/uploads/2010/11/522997-mazda-rx-8-h2-hydrogen-car.jp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71600" y="4800600"/>
              <a:ext cx="1143000" cy="8598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474" name="TextBox 16"/>
          <p:cNvSpPr txBox="1">
            <a:spLocks noChangeArrowheads="1"/>
          </p:cNvSpPr>
          <p:nvPr/>
        </p:nvSpPr>
        <p:spPr bwMode="auto">
          <a:xfrm>
            <a:off x="1835150" y="3429000"/>
            <a:ext cx="5510213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en-US" sz="18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MSW – 250 million t in U.S. (2010)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en-US" sz="18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Close to 5 lb/person/day waste generation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en-US" sz="18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&gt; 60% biodegradable material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en-US" sz="18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Pollution burden with no significant cost value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en-US" sz="18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Huge potential for environmental/ economic benefits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9476" name="Picture 25" descr="http://www.environment.tn.nic.in/SoE/waste_gallery/municipal%20solid%20waste,%20velakal%20madurai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3500438"/>
            <a:ext cx="1652587" cy="1100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>
          <a:xfrm>
            <a:off x="0" y="692150"/>
            <a:ext cx="9144000" cy="914400"/>
          </a:xfrm>
        </p:spPr>
        <p:txBody>
          <a:bodyPr/>
          <a:lstStyle/>
          <a:p>
            <a:pPr algn="ctr"/>
            <a:r>
              <a:rPr lang="en-US" altLang="en-US" dirty="0" smtClean="0">
                <a:solidFill>
                  <a:schemeClr val="tx1"/>
                </a:solidFill>
                <a:latin typeface="Impact" panose="020B0806030902050204" pitchFamily="34" charset="0"/>
              </a:rPr>
              <a:t/>
            </a:r>
            <a:br>
              <a:rPr lang="en-US" altLang="en-US" dirty="0" smtClean="0">
                <a:solidFill>
                  <a:schemeClr val="tx1"/>
                </a:solidFill>
                <a:latin typeface="Impact" panose="020B0806030902050204" pitchFamily="34" charset="0"/>
              </a:rPr>
            </a:br>
            <a:r>
              <a:rPr lang="en-US" altLang="en-US" dirty="0" smtClean="0">
                <a:solidFill>
                  <a:schemeClr val="tx1"/>
                </a:solidFill>
                <a:latin typeface="Impact" panose="020B0806030902050204" pitchFamily="34" charset="0"/>
              </a:rPr>
              <a:t/>
            </a:r>
            <a:br>
              <a:rPr lang="en-US" altLang="en-US" dirty="0" smtClean="0">
                <a:solidFill>
                  <a:schemeClr val="tx1"/>
                </a:solidFill>
                <a:latin typeface="Impact" panose="020B0806030902050204" pitchFamily="34" charset="0"/>
              </a:rPr>
            </a:br>
            <a:r>
              <a:rPr lang="en-US" altLang="en-US" dirty="0" smtClean="0">
                <a:solidFill>
                  <a:schemeClr val="tx1"/>
                </a:solidFill>
                <a:latin typeface="Impact" panose="020B0806030902050204" pitchFamily="34" charset="0"/>
              </a:rPr>
              <a:t/>
            </a:r>
            <a:br>
              <a:rPr lang="en-US" altLang="en-US" dirty="0" smtClean="0">
                <a:solidFill>
                  <a:schemeClr val="tx1"/>
                </a:solidFill>
                <a:latin typeface="Impact" panose="020B0806030902050204" pitchFamily="34" charset="0"/>
              </a:rPr>
            </a:br>
            <a:r>
              <a:rPr lang="en-US" altLang="en-US" dirty="0" smtClean="0">
                <a:solidFill>
                  <a:schemeClr val="tx1"/>
                </a:solidFill>
                <a:latin typeface="Impact" panose="020B0806030902050204" pitchFamily="34" charset="0"/>
              </a:rPr>
              <a:t/>
            </a:r>
            <a:br>
              <a:rPr lang="en-US" altLang="en-US" dirty="0" smtClean="0">
                <a:solidFill>
                  <a:schemeClr val="tx1"/>
                </a:solidFill>
                <a:latin typeface="Impact" panose="020B0806030902050204" pitchFamily="34" charset="0"/>
              </a:rPr>
            </a:br>
            <a:r>
              <a:rPr lang="en-US" altLang="en-US" dirty="0" smtClean="0">
                <a:solidFill>
                  <a:schemeClr val="tx1"/>
                </a:solidFill>
                <a:latin typeface="Impact" panose="020B0806030902050204" pitchFamily="34" charset="0"/>
              </a:rPr>
              <a:t/>
            </a:r>
            <a:br>
              <a:rPr lang="en-US" altLang="en-US" dirty="0" smtClean="0">
                <a:solidFill>
                  <a:schemeClr val="tx1"/>
                </a:solidFill>
                <a:latin typeface="Impact" panose="020B0806030902050204" pitchFamily="34" charset="0"/>
              </a:rPr>
            </a:br>
            <a:r>
              <a:rPr lang="en-US" altLang="en-US" dirty="0" smtClean="0">
                <a:solidFill>
                  <a:schemeClr val="tx1"/>
                </a:solidFill>
                <a:latin typeface="Impact" panose="020B0806030902050204" pitchFamily="34" charset="0"/>
              </a:rPr>
              <a:t/>
            </a:r>
            <a:br>
              <a:rPr lang="en-US" altLang="en-US" dirty="0" smtClean="0">
                <a:solidFill>
                  <a:schemeClr val="tx1"/>
                </a:solidFill>
                <a:latin typeface="Impact" panose="020B0806030902050204" pitchFamily="34" charset="0"/>
              </a:rPr>
            </a:br>
            <a:r>
              <a:rPr lang="en-US" altLang="en-US" dirty="0" smtClean="0">
                <a:solidFill>
                  <a:schemeClr val="tx1"/>
                </a:solidFill>
                <a:latin typeface="Impact" panose="020B0806030902050204" pitchFamily="34" charset="0"/>
              </a:rPr>
              <a:t/>
            </a:r>
            <a:br>
              <a:rPr lang="en-US" altLang="en-US" dirty="0" smtClean="0">
                <a:solidFill>
                  <a:schemeClr val="tx1"/>
                </a:solidFill>
                <a:latin typeface="Impact" panose="020B0806030902050204" pitchFamily="34" charset="0"/>
              </a:rPr>
            </a:br>
            <a:r>
              <a:rPr lang="en-US" altLang="en-US" dirty="0" smtClean="0">
                <a:solidFill>
                  <a:schemeClr val="tx1"/>
                </a:solidFill>
                <a:latin typeface="Impact" panose="020B0806030902050204" pitchFamily="34" charset="0"/>
              </a:rPr>
              <a:t/>
            </a:r>
            <a:br>
              <a:rPr lang="en-US" altLang="en-US" dirty="0" smtClean="0">
                <a:solidFill>
                  <a:schemeClr val="tx1"/>
                </a:solidFill>
                <a:latin typeface="Impact" panose="020B0806030902050204" pitchFamily="34" charset="0"/>
              </a:rPr>
            </a:br>
            <a:r>
              <a:rPr lang="en-US" altLang="en-US" dirty="0" smtClean="0">
                <a:solidFill>
                  <a:schemeClr val="tx1"/>
                </a:solidFill>
                <a:latin typeface="Impact" panose="020B0806030902050204" pitchFamily="34" charset="0"/>
              </a:rPr>
              <a:t/>
            </a:r>
            <a:br>
              <a:rPr lang="en-US" altLang="en-US" dirty="0" smtClean="0">
                <a:solidFill>
                  <a:schemeClr val="tx1"/>
                </a:solidFill>
                <a:latin typeface="Impact" panose="020B0806030902050204" pitchFamily="34" charset="0"/>
              </a:rPr>
            </a:br>
            <a:r>
              <a:rPr lang="en-US" altLang="en-US" dirty="0" smtClean="0">
                <a:solidFill>
                  <a:schemeClr val="tx1"/>
                </a:solidFill>
                <a:latin typeface="Impact" panose="020B0806030902050204" pitchFamily="34" charset="0"/>
              </a:rPr>
              <a:t/>
            </a:r>
            <a:br>
              <a:rPr lang="en-US" altLang="en-US" dirty="0" smtClean="0">
                <a:solidFill>
                  <a:schemeClr val="tx1"/>
                </a:solidFill>
                <a:latin typeface="Impact" panose="020B0806030902050204" pitchFamily="34" charset="0"/>
              </a:rPr>
            </a:br>
            <a:r>
              <a:rPr lang="en-US" altLang="en-US" dirty="0" smtClean="0">
                <a:solidFill>
                  <a:schemeClr val="tx1"/>
                </a:solidFill>
                <a:latin typeface="Impact" panose="020B0806030902050204" pitchFamily="34" charset="0"/>
              </a:rPr>
              <a:t/>
            </a:r>
            <a:br>
              <a:rPr lang="en-US" altLang="en-US" dirty="0" smtClean="0">
                <a:solidFill>
                  <a:schemeClr val="tx1"/>
                </a:solidFill>
                <a:latin typeface="Impact" panose="020B0806030902050204" pitchFamily="34" charset="0"/>
              </a:rPr>
            </a:br>
            <a:r>
              <a:rPr lang="en-US" altLang="en-US" dirty="0" smtClean="0">
                <a:solidFill>
                  <a:schemeClr val="tx1"/>
                </a:solidFill>
                <a:latin typeface="Impact" panose="020B0806030902050204" pitchFamily="34" charset="0"/>
              </a:rPr>
              <a:t/>
            </a:r>
            <a:br>
              <a:rPr lang="en-US" altLang="en-US" dirty="0" smtClean="0">
                <a:solidFill>
                  <a:schemeClr val="tx1"/>
                </a:solidFill>
                <a:latin typeface="Impact" panose="020B0806030902050204" pitchFamily="34" charset="0"/>
              </a:rPr>
            </a:br>
            <a:r>
              <a:rPr lang="en-US" altLang="en-US" dirty="0" smtClean="0">
                <a:solidFill>
                  <a:schemeClr val="tx1"/>
                </a:solidFill>
                <a:latin typeface="Impact" panose="020B0806030902050204" pitchFamily="34" charset="0"/>
              </a:rPr>
              <a:t>H</a:t>
            </a:r>
            <a:r>
              <a:rPr lang="en-US" altLang="en-US" baseline="-25000" dirty="0" smtClean="0">
                <a:solidFill>
                  <a:schemeClr val="tx1"/>
                </a:solidFill>
                <a:latin typeface="Impact" panose="020B0806030902050204" pitchFamily="34" charset="0"/>
              </a:rPr>
              <a:t>2</a:t>
            </a:r>
            <a:r>
              <a:rPr lang="en-US" altLang="en-US" dirty="0" smtClean="0">
                <a:solidFill>
                  <a:schemeClr val="tx1"/>
                </a:solidFill>
                <a:latin typeface="Impact" panose="020B0806030902050204" pitchFamily="34" charset="0"/>
              </a:rPr>
              <a:t> Production </a:t>
            </a:r>
            <a:r>
              <a:rPr lang="en-US" altLang="en-US" sz="3600" dirty="0" smtClean="0">
                <a:solidFill>
                  <a:schemeClr val="tx1"/>
                </a:solidFill>
                <a:latin typeface="Impact" panose="020B0806030902050204" pitchFamily="34" charset="0"/>
              </a:rPr>
              <a:t>Parameters</a:t>
            </a:r>
            <a:r>
              <a:rPr lang="en-US" altLang="en-US" dirty="0" smtClean="0">
                <a:solidFill>
                  <a:schemeClr val="tx1"/>
                </a:solidFill>
                <a:latin typeface="Impact" panose="020B0806030902050204" pitchFamily="34" charset="0"/>
              </a:rPr>
              <a:t> &amp; C-Balance </a:t>
            </a:r>
            <a:br>
              <a:rPr lang="en-US" altLang="en-US" dirty="0" smtClean="0">
                <a:solidFill>
                  <a:schemeClr val="tx1"/>
                </a:solidFill>
                <a:latin typeface="Impact" panose="020B0806030902050204" pitchFamily="34" charset="0"/>
              </a:rPr>
            </a:br>
            <a:r>
              <a:rPr lang="en-US" altLang="en-US" dirty="0" smtClean="0">
                <a:solidFill>
                  <a:schemeClr val="tx1"/>
                </a:solidFill>
                <a:latin typeface="Impact" panose="020B0806030902050204" pitchFamily="34" charset="0"/>
              </a:rPr>
              <a:t>of Isolate A</a:t>
            </a:r>
            <a:r>
              <a:rPr lang="en-US" altLang="en-US" i="1" dirty="0" smtClean="0">
                <a:solidFill>
                  <a:schemeClr val="tx1"/>
                </a:solidFill>
                <a:latin typeface="Impact" panose="020B0806030902050204" pitchFamily="34" charset="0"/>
              </a:rPr>
              <a:t> </a:t>
            </a:r>
            <a:br>
              <a:rPr lang="en-US" altLang="en-US" i="1" dirty="0" smtClean="0">
                <a:solidFill>
                  <a:schemeClr val="tx1"/>
                </a:solidFill>
                <a:latin typeface="Impact" panose="020B0806030902050204" pitchFamily="34" charset="0"/>
              </a:rPr>
            </a:br>
            <a:endParaRPr lang="en-US" altLang="en-US" dirty="0" smtClean="0"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11188" y="1196975"/>
          <a:ext cx="7415212" cy="2743200"/>
        </p:xfrm>
        <a:graphic>
          <a:graphicData uri="http://schemas.openxmlformats.org/drawingml/2006/table">
            <a:tbl>
              <a:tblPr/>
              <a:tblGrid>
                <a:gridCol w="414593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7690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7925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1312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91207">
                <a:tc>
                  <a:txBody>
                    <a:bodyPr/>
                    <a:lstStyle/>
                    <a:p>
                      <a:pPr marL="0" marR="0" algn="l" latinLnBrk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Calibri" pitchFamily="34" charset="0"/>
                          <a:ea typeface="Batang"/>
                          <a:cs typeface="Calibri" pitchFamily="34" charset="0"/>
                        </a:rPr>
                        <a:t>Parameter</a:t>
                      </a:r>
                    </a:p>
                  </a:txBody>
                  <a:tcPr marL="68586" marR="68586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ctr" latinLnBrk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Calibri" pitchFamily="34" charset="0"/>
                          <a:ea typeface="Batang"/>
                          <a:cs typeface="Calibri" pitchFamily="34" charset="0"/>
                        </a:rPr>
                        <a:t>Polymeric </a:t>
                      </a:r>
                      <a:r>
                        <a:rPr lang="en-US" sz="1800" b="1" dirty="0" smtClean="0">
                          <a:latin typeface="Calibri" pitchFamily="34" charset="0"/>
                          <a:ea typeface="Batang"/>
                          <a:cs typeface="Calibri" pitchFamily="34" charset="0"/>
                        </a:rPr>
                        <a:t>Substrates</a:t>
                      </a:r>
                      <a:endParaRPr lang="en-US" sz="1800" b="1" dirty="0">
                        <a:latin typeface="Calibri" pitchFamily="34" charset="0"/>
                        <a:ea typeface="Batang"/>
                        <a:cs typeface="Calibri" pitchFamily="34" charset="0"/>
                      </a:endParaRPr>
                    </a:p>
                  </a:txBody>
                  <a:tcPr marL="68586" marR="68586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23954">
                <a:tc>
                  <a:txBody>
                    <a:bodyPr/>
                    <a:lstStyle/>
                    <a:p>
                      <a:pPr marL="0" marR="0" algn="l" latinLnBrk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dirty="0">
                        <a:latin typeface="Calibri" pitchFamily="34" charset="0"/>
                        <a:ea typeface="Batang"/>
                        <a:cs typeface="Calibri" pitchFamily="34" charset="0"/>
                      </a:endParaRPr>
                    </a:p>
                  </a:txBody>
                  <a:tcPr marL="68586" marR="6858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latinLnBrk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Calibri" pitchFamily="34" charset="0"/>
                          <a:ea typeface="Batang"/>
                          <a:cs typeface="Calibri" pitchFamily="34" charset="0"/>
                        </a:rPr>
                        <a:t>Cellulose</a:t>
                      </a:r>
                    </a:p>
                  </a:txBody>
                  <a:tcPr marL="68586" marR="6858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latinLnBrk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Calibri" pitchFamily="34" charset="0"/>
                          <a:ea typeface="Batang"/>
                          <a:cs typeface="Calibri" pitchFamily="34" charset="0"/>
                        </a:rPr>
                        <a:t>SWG</a:t>
                      </a:r>
                      <a:endParaRPr lang="en-US" sz="1800" b="1" dirty="0">
                        <a:latin typeface="Calibri" pitchFamily="34" charset="0"/>
                        <a:ea typeface="Batang"/>
                        <a:cs typeface="Calibri" pitchFamily="34" charset="0"/>
                      </a:endParaRPr>
                    </a:p>
                  </a:txBody>
                  <a:tcPr marL="68586" marR="6858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latinLnBrk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dirty="0">
                        <a:latin typeface="Calibri" pitchFamily="34" charset="0"/>
                        <a:ea typeface="Batang"/>
                        <a:cs typeface="Calibri" pitchFamily="34" charset="0"/>
                      </a:endParaRPr>
                    </a:p>
                  </a:txBody>
                  <a:tcPr marL="68586" marR="6858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91207">
                <a:tc>
                  <a:txBody>
                    <a:bodyPr/>
                    <a:lstStyle/>
                    <a:p>
                      <a:pPr marL="0" marR="0" algn="l" latinLnBrk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Calibri" pitchFamily="34" charset="0"/>
                          <a:ea typeface="Batang"/>
                          <a:cs typeface="Calibri" pitchFamily="34" charset="0"/>
                        </a:rPr>
                        <a:t>Max H</a:t>
                      </a:r>
                      <a:r>
                        <a:rPr lang="en-US" sz="1800" baseline="-25000" dirty="0" smtClean="0">
                          <a:latin typeface="Calibri" pitchFamily="34" charset="0"/>
                          <a:ea typeface="Batang"/>
                          <a:cs typeface="Calibri" pitchFamily="34" charset="0"/>
                        </a:rPr>
                        <a:t>2</a:t>
                      </a:r>
                      <a:r>
                        <a:rPr lang="en-US" sz="1800" dirty="0" smtClean="0">
                          <a:latin typeface="Calibri" pitchFamily="34" charset="0"/>
                          <a:ea typeface="Batang"/>
                          <a:cs typeface="Calibri" pitchFamily="34" charset="0"/>
                        </a:rPr>
                        <a:t> concentration </a:t>
                      </a:r>
                      <a:r>
                        <a:rPr lang="en-US" sz="1800" dirty="0">
                          <a:latin typeface="Calibri" pitchFamily="34" charset="0"/>
                          <a:ea typeface="Batang"/>
                          <a:cs typeface="Calibri" pitchFamily="34" charset="0"/>
                        </a:rPr>
                        <a:t>(</a:t>
                      </a:r>
                      <a:r>
                        <a:rPr lang="en-US" sz="1800" dirty="0" err="1">
                          <a:latin typeface="Calibri" pitchFamily="34" charset="0"/>
                          <a:ea typeface="Batang"/>
                          <a:cs typeface="Calibri" pitchFamily="34" charset="0"/>
                        </a:rPr>
                        <a:t>mmol</a:t>
                      </a:r>
                      <a:r>
                        <a:rPr lang="en-US" sz="1800" dirty="0">
                          <a:latin typeface="Calibri" pitchFamily="34" charset="0"/>
                          <a:ea typeface="Batang"/>
                          <a:cs typeface="Calibri" pitchFamily="34" charset="0"/>
                        </a:rPr>
                        <a:t>/L)</a:t>
                      </a:r>
                    </a:p>
                  </a:txBody>
                  <a:tcPr marL="68586" marR="6858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latinLnBrk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Calibri" pitchFamily="34" charset="0"/>
                          <a:ea typeface="Batang"/>
                          <a:cs typeface="Calibri" pitchFamily="34" charset="0"/>
                        </a:rPr>
                        <a:t>23.18</a:t>
                      </a:r>
                      <a:endParaRPr lang="en-US" sz="1800" dirty="0">
                        <a:latin typeface="Calibri" pitchFamily="34" charset="0"/>
                        <a:ea typeface="Batang"/>
                        <a:cs typeface="Calibri" pitchFamily="34" charset="0"/>
                      </a:endParaRPr>
                    </a:p>
                  </a:txBody>
                  <a:tcPr marL="68586" marR="6858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66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latinLnBrk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Calibri" pitchFamily="34" charset="0"/>
                          <a:ea typeface="Batang"/>
                          <a:cs typeface="Calibri" pitchFamily="34" charset="0"/>
                        </a:rPr>
                        <a:t>14.29</a:t>
                      </a:r>
                    </a:p>
                  </a:txBody>
                  <a:tcPr marL="68586" marR="6858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latinLnBrk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latin typeface="Calibri" pitchFamily="34" charset="0"/>
                        <a:ea typeface="Batang"/>
                        <a:cs typeface="Calibri" pitchFamily="34" charset="0"/>
                      </a:endParaRPr>
                    </a:p>
                  </a:txBody>
                  <a:tcPr marL="68586" marR="6858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91207">
                <a:tc>
                  <a:txBody>
                    <a:bodyPr/>
                    <a:lstStyle/>
                    <a:p>
                      <a:pPr marL="0" marR="0" algn="l" latinLnBrk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 smtClean="0">
                          <a:latin typeface="Calibri" pitchFamily="34" charset="0"/>
                          <a:ea typeface="Batang"/>
                          <a:cs typeface="Calibri" pitchFamily="34" charset="0"/>
                        </a:rPr>
                        <a:t>Vol</a:t>
                      </a:r>
                      <a:r>
                        <a:rPr lang="en-US" sz="1800" dirty="0" smtClean="0">
                          <a:latin typeface="Calibri" pitchFamily="34" charset="0"/>
                          <a:ea typeface="Batang"/>
                          <a:cs typeface="Calibri" pitchFamily="34" charset="0"/>
                        </a:rPr>
                        <a:t> </a:t>
                      </a:r>
                      <a:r>
                        <a:rPr lang="en-US" sz="1800" dirty="0">
                          <a:latin typeface="Calibri" pitchFamily="34" charset="0"/>
                          <a:ea typeface="Batang"/>
                          <a:cs typeface="Calibri" pitchFamily="34" charset="0"/>
                        </a:rPr>
                        <a:t>H</a:t>
                      </a:r>
                      <a:r>
                        <a:rPr lang="en-US" sz="1800" baseline="-25000" dirty="0">
                          <a:latin typeface="Calibri" pitchFamily="34" charset="0"/>
                          <a:ea typeface="Batang"/>
                          <a:cs typeface="Calibri" pitchFamily="34" charset="0"/>
                        </a:rPr>
                        <a:t>2</a:t>
                      </a:r>
                      <a:r>
                        <a:rPr lang="en-US" sz="1800" dirty="0">
                          <a:latin typeface="Calibri" pitchFamily="34" charset="0"/>
                          <a:ea typeface="Batang"/>
                          <a:cs typeface="Calibri" pitchFamily="34" charset="0"/>
                        </a:rPr>
                        <a:t> production rate (</a:t>
                      </a:r>
                      <a:r>
                        <a:rPr lang="en-US" sz="1800" dirty="0" err="1">
                          <a:latin typeface="Calibri" pitchFamily="34" charset="0"/>
                          <a:ea typeface="Batang"/>
                          <a:cs typeface="Calibri" pitchFamily="34" charset="0"/>
                        </a:rPr>
                        <a:t>mmol</a:t>
                      </a:r>
                      <a:r>
                        <a:rPr lang="en-US" sz="1800" dirty="0">
                          <a:latin typeface="Calibri" pitchFamily="34" charset="0"/>
                          <a:ea typeface="Batang"/>
                          <a:cs typeface="Calibri" pitchFamily="34" charset="0"/>
                        </a:rPr>
                        <a:t>/L/h)</a:t>
                      </a:r>
                    </a:p>
                  </a:txBody>
                  <a:tcPr marL="68586" marR="6858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latinLnBrk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Calibri" pitchFamily="34" charset="0"/>
                          <a:ea typeface="Batang"/>
                          <a:cs typeface="Calibri" pitchFamily="34" charset="0"/>
                        </a:rPr>
                        <a:t>0.16</a:t>
                      </a:r>
                    </a:p>
                  </a:txBody>
                  <a:tcPr marL="68586" marR="6858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6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latinLnBrk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Calibri" pitchFamily="34" charset="0"/>
                          <a:ea typeface="Batang"/>
                          <a:cs typeface="Calibri" pitchFamily="34" charset="0"/>
                        </a:rPr>
                        <a:t>0.10</a:t>
                      </a:r>
                    </a:p>
                  </a:txBody>
                  <a:tcPr marL="68586" marR="6858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latinLnBrk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latin typeface="Calibri" pitchFamily="34" charset="0"/>
                        <a:ea typeface="Batang"/>
                        <a:cs typeface="Calibri" pitchFamily="34" charset="0"/>
                      </a:endParaRPr>
                    </a:p>
                  </a:txBody>
                  <a:tcPr marL="68586" marR="6858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91207">
                <a:tc>
                  <a:txBody>
                    <a:bodyPr/>
                    <a:lstStyle/>
                    <a:p>
                      <a:pPr marL="0" marR="0" algn="l" latinLnBrk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Calibri" pitchFamily="34" charset="0"/>
                          <a:ea typeface="Batang"/>
                          <a:cs typeface="Calibri" pitchFamily="34" charset="0"/>
                        </a:rPr>
                        <a:t>H</a:t>
                      </a:r>
                      <a:r>
                        <a:rPr lang="en-US" sz="1800" baseline="-25000" dirty="0">
                          <a:latin typeface="Calibri" pitchFamily="34" charset="0"/>
                          <a:ea typeface="Batang"/>
                          <a:cs typeface="Calibri" pitchFamily="34" charset="0"/>
                        </a:rPr>
                        <a:t>2</a:t>
                      </a:r>
                      <a:r>
                        <a:rPr lang="en-US" sz="1800" dirty="0">
                          <a:latin typeface="Calibri" pitchFamily="34" charset="0"/>
                          <a:ea typeface="Batang"/>
                          <a:cs typeface="Calibri" pitchFamily="34" charset="0"/>
                        </a:rPr>
                        <a:t> yield (ml/g substrate)</a:t>
                      </a:r>
                      <a:r>
                        <a:rPr lang="en-US" sz="1800" baseline="30000" dirty="0">
                          <a:latin typeface="Calibri" pitchFamily="34" charset="0"/>
                          <a:ea typeface="Batang"/>
                          <a:cs typeface="Calibri" pitchFamily="34" charset="0"/>
                        </a:rPr>
                        <a:t> </a:t>
                      </a:r>
                      <a:endParaRPr lang="en-US" sz="1800" dirty="0">
                        <a:latin typeface="Calibri" pitchFamily="34" charset="0"/>
                        <a:ea typeface="Batang"/>
                        <a:cs typeface="Calibri" pitchFamily="34" charset="0"/>
                      </a:endParaRPr>
                    </a:p>
                  </a:txBody>
                  <a:tcPr marL="68586" marR="6858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latinLnBrk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Calibri" pitchFamily="34" charset="0"/>
                          <a:ea typeface="Batang"/>
                          <a:cs typeface="Calibri" pitchFamily="34" charset="0"/>
                        </a:rPr>
                        <a:t>260.49</a:t>
                      </a:r>
                    </a:p>
                  </a:txBody>
                  <a:tcPr marL="68586" marR="6858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latinLnBrk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Calibri" pitchFamily="34" charset="0"/>
                          <a:ea typeface="Batang"/>
                          <a:cs typeface="Calibri" pitchFamily="34" charset="0"/>
                        </a:rPr>
                        <a:t>310.33</a:t>
                      </a:r>
                    </a:p>
                  </a:txBody>
                  <a:tcPr marL="68586" marR="6858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latinLnBrk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latin typeface="Calibri" pitchFamily="34" charset="0"/>
                        <a:ea typeface="Batang"/>
                        <a:cs typeface="Calibri" pitchFamily="34" charset="0"/>
                      </a:endParaRPr>
                    </a:p>
                  </a:txBody>
                  <a:tcPr marL="68586" marR="6858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37913" name="Rectangle 3"/>
          <p:cNvSpPr>
            <a:spLocks noChangeArrowheads="1"/>
          </p:cNvSpPr>
          <p:nvPr/>
        </p:nvSpPr>
        <p:spPr bwMode="auto">
          <a:xfrm>
            <a:off x="250825" y="4365625"/>
            <a:ext cx="8642350" cy="2370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Cellulose vs SWG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Higher H</a:t>
            </a:r>
            <a:r>
              <a:rPr lang="en-US" altLang="en-US" sz="1800" i="1" baseline="-25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altLang="en-US" sz="18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concentration (23 g/l) and volumetric productivity (0.16 </a:t>
            </a:r>
            <a:r>
              <a:rPr lang="en-US" altLang="en-US" sz="18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mmol</a:t>
            </a:r>
            <a:r>
              <a:rPr lang="en-US" altLang="en-US" sz="18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/L/h)– on cellulose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i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20% higher </a:t>
            </a:r>
            <a:r>
              <a:rPr lang="en-US" altLang="en-US" sz="18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</a:t>
            </a:r>
            <a:r>
              <a:rPr lang="en-US" altLang="en-US" sz="1800" i="1" baseline="-25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altLang="en-US" sz="18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yield (310 ml/g) </a:t>
            </a:r>
            <a:r>
              <a:rPr lang="en-US" altLang="en-US" sz="1800" i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 SWG over cellulose </a:t>
            </a:r>
            <a:endParaRPr lang="en-US" altLang="en-US" sz="18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Carbon material balance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48-54% of carbon - directed towards cell biomass formation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25–35% of carbon - released as CO</a:t>
            </a:r>
            <a:r>
              <a:rPr lang="en-US" altLang="en-US" sz="1800" baseline="-25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alt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11-27% of carbon - converted to metabolites (acetate and lactate) 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755650" y="4292600"/>
            <a:ext cx="7272338" cy="0"/>
          </a:xfrm>
          <a:prstGeom prst="line">
            <a:avLst/>
          </a:prstGeom>
          <a:ln w="349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914" name="Group 12"/>
          <p:cNvGrpSpPr>
            <a:grpSpLocks/>
          </p:cNvGrpSpPr>
          <p:nvPr/>
        </p:nvGrpSpPr>
        <p:grpSpPr bwMode="auto">
          <a:xfrm>
            <a:off x="1294954" y="2693665"/>
            <a:ext cx="6769100" cy="2592388"/>
            <a:chOff x="370059" y="2007236"/>
            <a:chExt cx="8763000" cy="3044825"/>
          </a:xfrm>
        </p:grpSpPr>
        <p:grpSp>
          <p:nvGrpSpPr>
            <p:cNvPr id="38935" name="Group 8"/>
            <p:cNvGrpSpPr>
              <a:grpSpLocks/>
            </p:cNvGrpSpPr>
            <p:nvPr/>
          </p:nvGrpSpPr>
          <p:grpSpPr bwMode="auto">
            <a:xfrm>
              <a:off x="370059" y="2007236"/>
              <a:ext cx="8763000" cy="3044825"/>
              <a:chOff x="400097" y="2570233"/>
              <a:chExt cx="8763000" cy="3044275"/>
            </a:xfrm>
          </p:grpSpPr>
          <p:graphicFrame>
            <p:nvGraphicFramePr>
              <p:cNvPr id="38939" name="Object 2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367294823"/>
                  </p:ext>
                </p:extLst>
              </p:nvPr>
            </p:nvGraphicFramePr>
            <p:xfrm>
              <a:off x="400097" y="2570233"/>
              <a:ext cx="8763000" cy="304427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8980" name="SPW 10.0 Graph" r:id="rId4" imgW="6658661" imgH="2313432" progId="">
                      <p:embed/>
                    </p:oleObj>
                  </mc:Choice>
                  <mc:Fallback>
                    <p:oleObj name="SPW 10.0 Graph" r:id="rId4" imgW="6658661" imgH="2313432" progId="">
                      <p:embed/>
                      <p:pic>
                        <p:nvPicPr>
                          <p:cNvPr id="0" name="Object 2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00097" y="2570233"/>
                            <a:ext cx="8763000" cy="304427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8" name="Rectangle 7"/>
              <p:cNvSpPr/>
              <p:nvPr/>
            </p:nvSpPr>
            <p:spPr>
              <a:xfrm>
                <a:off x="7088011" y="2599685"/>
                <a:ext cx="1218682" cy="2293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38936" name="TextBox 4"/>
            <p:cNvSpPr txBox="1">
              <a:spLocks noChangeArrowheads="1"/>
            </p:cNvSpPr>
            <p:nvPr/>
          </p:nvSpPr>
          <p:spPr bwMode="auto">
            <a:xfrm>
              <a:off x="1629393" y="2007236"/>
              <a:ext cx="88985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ts val="600"/>
                </a:spcBef>
                <a:buClr>
                  <a:schemeClr val="accent1"/>
                </a:buClr>
                <a:buSzPct val="76000"/>
                <a:buFont typeface="Wingdings 3" panose="05040102010807070707" pitchFamily="18" charset="2"/>
                <a:buChar char=""/>
                <a:defRPr sz="2600">
                  <a:solidFill>
                    <a:schemeClr val="tx1"/>
                  </a:solidFill>
                  <a:latin typeface="Gill Sans MT" panose="020B0502020104020203" pitchFamily="34" charset="0"/>
                </a:defRPr>
              </a:lvl1pPr>
              <a:lvl2pPr marL="742950" indent="-285750">
                <a:spcBef>
                  <a:spcPts val="500"/>
                </a:spcBef>
                <a:buClr>
                  <a:schemeClr val="accent2"/>
                </a:buClr>
                <a:buSzPct val="76000"/>
                <a:buFont typeface="Wingdings 3" panose="05040102010807070707" pitchFamily="18" charset="2"/>
                <a:buChar char=""/>
                <a:defRPr sz="2300">
                  <a:solidFill>
                    <a:schemeClr val="tx2"/>
                  </a:solidFill>
                  <a:latin typeface="Gill Sans MT" panose="020B0502020104020203" pitchFamily="34" charset="0"/>
                </a:defRPr>
              </a:lvl2pPr>
              <a:lvl3pPr marL="1143000" indent="-228600">
                <a:spcBef>
                  <a:spcPts val="500"/>
                </a:spcBef>
                <a:buClr>
                  <a:srgbClr val="BCBCBC"/>
                </a:buClr>
                <a:buSzPct val="76000"/>
                <a:buFont typeface="Wingdings 3" panose="05040102010807070707" pitchFamily="18" charset="2"/>
                <a:buChar char=""/>
                <a:defRPr sz="2000">
                  <a:solidFill>
                    <a:schemeClr val="tx1"/>
                  </a:solidFill>
                  <a:latin typeface="Gill Sans MT" panose="020B0502020104020203" pitchFamily="34" charset="0"/>
                </a:defRPr>
              </a:lvl3pPr>
              <a:lvl4pPr marL="1600200" indent="-228600">
                <a:spcBef>
                  <a:spcPts val="400"/>
                </a:spcBef>
                <a:buClr>
                  <a:srgbClr val="8BA2B4"/>
                </a:buClr>
                <a:buSzPct val="70000"/>
                <a:buFont typeface="Wingdings" panose="05000000000000000000" pitchFamily="2" charset="2"/>
                <a:buChar char=""/>
                <a:defRPr>
                  <a:solidFill>
                    <a:schemeClr val="tx1"/>
                  </a:solidFill>
                  <a:latin typeface="Gill Sans MT" panose="020B0502020104020203" pitchFamily="34" charset="0"/>
                </a:defRPr>
              </a:lvl4pPr>
              <a:lvl5pPr marL="2057400" indent="-228600">
                <a:spcBef>
                  <a:spcPts val="3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anose="020B0502020104020203" pitchFamily="34" charset="0"/>
                </a:defRPr>
              </a:lvl5pPr>
              <a:lvl6pPr marL="25146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anose="020B0502020104020203" pitchFamily="34" charset="0"/>
                </a:defRPr>
              </a:lvl6pPr>
              <a:lvl7pPr marL="29718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anose="020B0502020104020203" pitchFamily="34" charset="0"/>
                </a:defRPr>
              </a:lvl7pPr>
              <a:lvl8pPr marL="34290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anose="020B0502020104020203" pitchFamily="34" charset="0"/>
                </a:defRPr>
              </a:lvl8pPr>
              <a:lvl9pPr marL="38862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anose="020B0502020104020203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b="1" dirty="0">
                  <a:latin typeface="Calibri" panose="020F0502020204030204" pitchFamily="34" charset="0"/>
                </a:rPr>
                <a:t>Control</a:t>
              </a:r>
            </a:p>
          </p:txBody>
        </p:sp>
        <p:sp>
          <p:nvSpPr>
            <p:cNvPr id="38937" name="TextBox 5"/>
            <p:cNvSpPr txBox="1">
              <a:spLocks noChangeArrowheads="1"/>
            </p:cNvSpPr>
            <p:nvPr/>
          </p:nvSpPr>
          <p:spPr bwMode="auto">
            <a:xfrm>
              <a:off x="4148045" y="2008944"/>
              <a:ext cx="928688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ts val="600"/>
                </a:spcBef>
                <a:buClr>
                  <a:schemeClr val="accent1"/>
                </a:buClr>
                <a:buSzPct val="76000"/>
                <a:buFont typeface="Wingdings 3" panose="05040102010807070707" pitchFamily="18" charset="2"/>
                <a:buChar char=""/>
                <a:defRPr sz="2600">
                  <a:solidFill>
                    <a:schemeClr val="tx1"/>
                  </a:solidFill>
                  <a:latin typeface="Gill Sans MT" panose="020B0502020104020203" pitchFamily="34" charset="0"/>
                </a:defRPr>
              </a:lvl1pPr>
              <a:lvl2pPr marL="742950" indent="-285750">
                <a:spcBef>
                  <a:spcPts val="500"/>
                </a:spcBef>
                <a:buClr>
                  <a:schemeClr val="accent2"/>
                </a:buClr>
                <a:buSzPct val="76000"/>
                <a:buFont typeface="Wingdings 3" panose="05040102010807070707" pitchFamily="18" charset="2"/>
                <a:buChar char=""/>
                <a:defRPr sz="2300">
                  <a:solidFill>
                    <a:schemeClr val="tx2"/>
                  </a:solidFill>
                  <a:latin typeface="Gill Sans MT" panose="020B0502020104020203" pitchFamily="34" charset="0"/>
                </a:defRPr>
              </a:lvl2pPr>
              <a:lvl3pPr marL="1143000" indent="-228600">
                <a:spcBef>
                  <a:spcPts val="500"/>
                </a:spcBef>
                <a:buClr>
                  <a:srgbClr val="BCBCBC"/>
                </a:buClr>
                <a:buSzPct val="76000"/>
                <a:buFont typeface="Wingdings 3" panose="05040102010807070707" pitchFamily="18" charset="2"/>
                <a:buChar char=""/>
                <a:defRPr sz="2000">
                  <a:solidFill>
                    <a:schemeClr val="tx1"/>
                  </a:solidFill>
                  <a:latin typeface="Gill Sans MT" panose="020B0502020104020203" pitchFamily="34" charset="0"/>
                </a:defRPr>
              </a:lvl3pPr>
              <a:lvl4pPr marL="1600200" indent="-228600">
                <a:spcBef>
                  <a:spcPts val="400"/>
                </a:spcBef>
                <a:buClr>
                  <a:srgbClr val="8BA2B4"/>
                </a:buClr>
                <a:buSzPct val="70000"/>
                <a:buFont typeface="Wingdings" panose="05000000000000000000" pitchFamily="2" charset="2"/>
                <a:buChar char=""/>
                <a:defRPr>
                  <a:solidFill>
                    <a:schemeClr val="tx1"/>
                  </a:solidFill>
                  <a:latin typeface="Gill Sans MT" panose="020B0502020104020203" pitchFamily="34" charset="0"/>
                </a:defRPr>
              </a:lvl4pPr>
              <a:lvl5pPr marL="2057400" indent="-228600">
                <a:spcBef>
                  <a:spcPts val="3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anose="020B0502020104020203" pitchFamily="34" charset="0"/>
                </a:defRPr>
              </a:lvl5pPr>
              <a:lvl6pPr marL="25146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anose="020B0502020104020203" pitchFamily="34" charset="0"/>
                </a:defRPr>
              </a:lvl6pPr>
              <a:lvl7pPr marL="29718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anose="020B0502020104020203" pitchFamily="34" charset="0"/>
                </a:defRPr>
              </a:lvl7pPr>
              <a:lvl8pPr marL="34290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anose="020B0502020104020203" pitchFamily="34" charset="0"/>
                </a:defRPr>
              </a:lvl8pPr>
              <a:lvl9pPr marL="38862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anose="020B0502020104020203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b="1" dirty="0">
                  <a:latin typeface="Calibri" panose="020F0502020204030204" pitchFamily="34" charset="0"/>
                </a:rPr>
                <a:t>Glucose</a:t>
              </a:r>
            </a:p>
          </p:txBody>
        </p:sp>
        <p:sp>
          <p:nvSpPr>
            <p:cNvPr id="38938" name="TextBox 6"/>
            <p:cNvSpPr txBox="1">
              <a:spLocks noChangeArrowheads="1"/>
            </p:cNvSpPr>
            <p:nvPr/>
          </p:nvSpPr>
          <p:spPr bwMode="auto">
            <a:xfrm>
              <a:off x="6441764" y="2036694"/>
              <a:ext cx="129817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ts val="600"/>
                </a:spcBef>
                <a:buClr>
                  <a:schemeClr val="accent1"/>
                </a:buClr>
                <a:buSzPct val="76000"/>
                <a:buFont typeface="Wingdings 3" panose="05040102010807070707" pitchFamily="18" charset="2"/>
                <a:buChar char=""/>
                <a:defRPr sz="2600">
                  <a:solidFill>
                    <a:schemeClr val="tx1"/>
                  </a:solidFill>
                  <a:latin typeface="Gill Sans MT" panose="020B0502020104020203" pitchFamily="34" charset="0"/>
                </a:defRPr>
              </a:lvl1pPr>
              <a:lvl2pPr marL="742950" indent="-285750">
                <a:spcBef>
                  <a:spcPts val="500"/>
                </a:spcBef>
                <a:buClr>
                  <a:schemeClr val="accent2"/>
                </a:buClr>
                <a:buSzPct val="76000"/>
                <a:buFont typeface="Wingdings 3" panose="05040102010807070707" pitchFamily="18" charset="2"/>
                <a:buChar char=""/>
                <a:defRPr sz="2300">
                  <a:solidFill>
                    <a:schemeClr val="tx2"/>
                  </a:solidFill>
                  <a:latin typeface="Gill Sans MT" panose="020B0502020104020203" pitchFamily="34" charset="0"/>
                </a:defRPr>
              </a:lvl2pPr>
              <a:lvl3pPr marL="1143000" indent="-228600">
                <a:spcBef>
                  <a:spcPts val="500"/>
                </a:spcBef>
                <a:buClr>
                  <a:srgbClr val="BCBCBC"/>
                </a:buClr>
                <a:buSzPct val="76000"/>
                <a:buFont typeface="Wingdings 3" panose="05040102010807070707" pitchFamily="18" charset="2"/>
                <a:buChar char=""/>
                <a:defRPr sz="2000">
                  <a:solidFill>
                    <a:schemeClr val="tx1"/>
                  </a:solidFill>
                  <a:latin typeface="Gill Sans MT" panose="020B0502020104020203" pitchFamily="34" charset="0"/>
                </a:defRPr>
              </a:lvl3pPr>
              <a:lvl4pPr marL="1600200" indent="-228600">
                <a:spcBef>
                  <a:spcPts val="400"/>
                </a:spcBef>
                <a:buClr>
                  <a:srgbClr val="8BA2B4"/>
                </a:buClr>
                <a:buSzPct val="70000"/>
                <a:buFont typeface="Wingdings" panose="05000000000000000000" pitchFamily="2" charset="2"/>
                <a:buChar char=""/>
                <a:defRPr>
                  <a:solidFill>
                    <a:schemeClr val="tx1"/>
                  </a:solidFill>
                  <a:latin typeface="Gill Sans MT" panose="020B0502020104020203" pitchFamily="34" charset="0"/>
                </a:defRPr>
              </a:lvl4pPr>
              <a:lvl5pPr marL="2057400" indent="-228600">
                <a:spcBef>
                  <a:spcPts val="3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anose="020B0502020104020203" pitchFamily="34" charset="0"/>
                </a:defRPr>
              </a:lvl5pPr>
              <a:lvl6pPr marL="25146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anose="020B0502020104020203" pitchFamily="34" charset="0"/>
                </a:defRPr>
              </a:lvl6pPr>
              <a:lvl7pPr marL="29718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anose="020B0502020104020203" pitchFamily="34" charset="0"/>
                </a:defRPr>
              </a:lvl7pPr>
              <a:lvl8pPr marL="34290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anose="020B0502020104020203" pitchFamily="34" charset="0"/>
                </a:defRPr>
              </a:lvl8pPr>
              <a:lvl9pPr marL="38862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"/>
                <a:defRPr sz="1600">
                  <a:solidFill>
                    <a:schemeClr val="tx1"/>
                  </a:solidFill>
                  <a:latin typeface="Gill Sans MT" panose="020B0502020104020203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b="1" dirty="0">
                  <a:latin typeface="Calibri" panose="020F0502020204030204" pitchFamily="34" charset="0"/>
                </a:rPr>
                <a:t>Switchgrass</a:t>
              </a:r>
            </a:p>
          </p:txBody>
        </p:sp>
      </p:grpSp>
      <p:sp>
        <p:nvSpPr>
          <p:cNvPr id="38915" name="Rectangle 7"/>
          <p:cNvSpPr>
            <a:spLocks noChangeArrowheads="1"/>
          </p:cNvSpPr>
          <p:nvPr/>
        </p:nvSpPr>
        <p:spPr bwMode="auto">
          <a:xfrm>
            <a:off x="107504" y="5445224"/>
            <a:ext cx="9144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Pct val="100000"/>
              <a:buFont typeface="Arial" panose="020B0604020202020204" pitchFamily="34" charset="0"/>
              <a:buChar char="•"/>
            </a:pPr>
            <a:r>
              <a:rPr lang="en-GB" alt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GB" altLang="en-US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40 </a:t>
            </a:r>
            <a:r>
              <a:rPr lang="en-GB" altLang="en-US" sz="20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mmol</a:t>
            </a:r>
            <a:r>
              <a:rPr lang="en-GB" altLang="en-US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H</a:t>
            </a:r>
            <a:r>
              <a:rPr lang="en-GB" altLang="en-US" sz="2000" b="1" baseline="-25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GB" altLang="en-US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/L </a:t>
            </a:r>
            <a:r>
              <a:rPr lang="en-GB" alt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 1% glucose after 96 h (or 4 </a:t>
            </a:r>
            <a:r>
              <a:rPr lang="en-GB" alt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mol</a:t>
            </a:r>
            <a:r>
              <a:rPr lang="en-GB" alt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en-GB" alt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mol</a:t>
            </a:r>
            <a:r>
              <a:rPr lang="en-GB" alt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glucose)</a:t>
            </a:r>
          </a:p>
          <a:p>
            <a:pPr algn="ctr" eaLnBrk="1" hangingPunct="1">
              <a:spcBef>
                <a:spcPct val="0"/>
              </a:spcBef>
              <a:buClrTx/>
              <a:buSzPct val="100000"/>
              <a:buFontTx/>
              <a:buNone/>
            </a:pPr>
            <a:r>
              <a:rPr lang="en-GB" altLang="en-US" sz="20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18 </a:t>
            </a:r>
            <a:r>
              <a:rPr lang="en-GB" altLang="en-US" sz="20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mmol</a:t>
            </a:r>
            <a:r>
              <a:rPr lang="en-GB" altLang="en-US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H</a:t>
            </a:r>
            <a:r>
              <a:rPr lang="en-GB" altLang="en-US" sz="2000" b="1" baseline="-25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GB" altLang="en-US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/L </a:t>
            </a:r>
            <a:r>
              <a:rPr lang="en-GB" alt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 3% SWG after 96 h </a:t>
            </a:r>
          </a:p>
        </p:txBody>
      </p:sp>
      <p:sp>
        <p:nvSpPr>
          <p:cNvPr id="38916" name="Title 1"/>
          <p:cNvSpPr>
            <a:spLocks noGrp="1"/>
          </p:cNvSpPr>
          <p:nvPr>
            <p:ph type="title"/>
          </p:nvPr>
        </p:nvSpPr>
        <p:spPr>
          <a:xfrm>
            <a:off x="0" y="-171450"/>
            <a:ext cx="9144000" cy="990600"/>
          </a:xfrm>
        </p:spPr>
        <p:txBody>
          <a:bodyPr/>
          <a:lstStyle/>
          <a:p>
            <a:pPr algn="ctr" eaLnBrk="1" hangingPunct="1"/>
            <a:r>
              <a:rPr lang="en-US" altLang="en-US" sz="3600" dirty="0" smtClean="0">
                <a:solidFill>
                  <a:schemeClr val="tx1"/>
                </a:solidFill>
                <a:latin typeface="Impact" panose="020B0806030902050204" pitchFamily="34" charset="0"/>
              </a:rPr>
              <a:t>H</a:t>
            </a:r>
            <a:r>
              <a:rPr lang="en-US" altLang="en-US" sz="3600" baseline="-25000" dirty="0" smtClean="0">
                <a:solidFill>
                  <a:schemeClr val="tx1"/>
                </a:solidFill>
                <a:latin typeface="Impact" panose="020B0806030902050204" pitchFamily="34" charset="0"/>
              </a:rPr>
              <a:t>2</a:t>
            </a:r>
            <a:r>
              <a:rPr lang="en-US" altLang="en-US" sz="3600" dirty="0" smtClean="0">
                <a:solidFill>
                  <a:schemeClr val="tx1"/>
                </a:solidFill>
                <a:latin typeface="Impact" panose="020B0806030902050204" pitchFamily="34" charset="0"/>
              </a:rPr>
              <a:t> Production by  Thermophilic Isolate  </a:t>
            </a:r>
            <a:r>
              <a:rPr lang="en-US" altLang="en-US" sz="3600" dirty="0" smtClean="0">
                <a:solidFill>
                  <a:schemeClr val="tx1"/>
                </a:solidFill>
                <a:latin typeface="Impact" panose="020B0806030902050204" pitchFamily="34" charset="0"/>
              </a:rPr>
              <a:t>A</a:t>
            </a:r>
            <a:endParaRPr lang="en-US" altLang="en-US" sz="3600" dirty="0" smtClean="0"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  <p:sp>
        <p:nvSpPr>
          <p:cNvPr id="38934" name="Rectangle 12"/>
          <p:cNvSpPr>
            <a:spLocks noChangeArrowheads="1"/>
          </p:cNvSpPr>
          <p:nvPr/>
        </p:nvSpPr>
        <p:spPr bwMode="auto">
          <a:xfrm>
            <a:off x="0" y="1123305"/>
            <a:ext cx="9144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i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 chemical or biological pretreatment of SWG required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i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US" altLang="en-US" sz="20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highest reported level of H</a:t>
            </a:r>
            <a:r>
              <a:rPr lang="en-US" altLang="en-US" sz="2000" i="1" baseline="-25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altLang="en-US" sz="20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production rate – 0.16 </a:t>
            </a:r>
            <a:r>
              <a:rPr lang="en-US" altLang="en-US" sz="20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mmol</a:t>
            </a:r>
            <a:r>
              <a:rPr lang="en-US" altLang="en-US" sz="20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/L/h from untreated SWG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Isolate </a:t>
            </a:r>
            <a:r>
              <a:rPr lang="en-US" altLang="en-US" sz="2000" i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en-US" altLang="en-US" sz="20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under non-optimized conditions produced 0.32 </a:t>
            </a:r>
            <a:r>
              <a:rPr lang="en-US" altLang="en-US" sz="20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mmol</a:t>
            </a:r>
            <a:r>
              <a:rPr lang="en-US" altLang="en-US" sz="20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/L /h </a:t>
            </a:r>
            <a:r>
              <a:rPr lang="en-US" altLang="en-US" sz="2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(2-fold increase)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40" t="25206" r="10857" b="21509"/>
          <a:stretch>
            <a:fillRect/>
          </a:stretch>
        </p:blipFill>
        <p:spPr bwMode="auto">
          <a:xfrm>
            <a:off x="0" y="1412875"/>
            <a:ext cx="6507163" cy="352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2325" name="Rectangle 5"/>
          <p:cNvSpPr>
            <a:spLocks noGrp="1" noChangeArrowheads="1"/>
          </p:cNvSpPr>
          <p:nvPr>
            <p:ph type="title"/>
          </p:nvPr>
        </p:nvSpPr>
        <p:spPr>
          <a:xfrm>
            <a:off x="971550" y="404813"/>
            <a:ext cx="7543800" cy="90805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4900" dirty="0">
                <a:solidFill>
                  <a:schemeClr val="tx1"/>
                </a:solidFill>
                <a:latin typeface="Impact" pitchFamily="34" charset="0"/>
              </a:rPr>
              <a:t>Impact of Processing Steps </a:t>
            </a:r>
            <a:r>
              <a:rPr lang="en-US" sz="4900" dirty="0" smtClean="0">
                <a:solidFill>
                  <a:schemeClr val="tx1"/>
                </a:solidFill>
                <a:latin typeface="Impact" pitchFamily="34" charset="0"/>
              </a:rPr>
              <a:t/>
            </a:r>
            <a:br>
              <a:rPr lang="en-US" sz="4900" dirty="0" smtClean="0">
                <a:solidFill>
                  <a:schemeClr val="tx1"/>
                </a:solidFill>
                <a:latin typeface="Impact" pitchFamily="34" charset="0"/>
              </a:rPr>
            </a:br>
            <a:r>
              <a:rPr lang="en-US" sz="4900" dirty="0" smtClean="0">
                <a:solidFill>
                  <a:schemeClr val="tx1"/>
                </a:solidFill>
                <a:latin typeface="Impact" pitchFamily="34" charset="0"/>
              </a:rPr>
              <a:t>on Production Costs</a:t>
            </a:r>
            <a:endParaRPr lang="en-US" sz="4900" dirty="0">
              <a:solidFill>
                <a:schemeClr val="tx1"/>
              </a:solidFill>
              <a:latin typeface="Impact" pitchFamily="34" charset="0"/>
            </a:endParaRPr>
          </a:p>
        </p:txBody>
      </p:sp>
      <p:sp>
        <p:nvSpPr>
          <p:cNvPr id="23556" name="Text Box 6"/>
          <p:cNvSpPr txBox="1">
            <a:spLocks noChangeArrowheads="1"/>
          </p:cNvSpPr>
          <p:nvPr/>
        </p:nvSpPr>
        <p:spPr bwMode="auto">
          <a:xfrm>
            <a:off x="0" y="4919663"/>
            <a:ext cx="9144000" cy="193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chemeClr val="tx1"/>
              </a:buClr>
              <a:buSzPct val="100000"/>
              <a:buFont typeface="Wingdings" panose="05000000000000000000" pitchFamily="2" charset="2"/>
              <a:buChar char="l"/>
            </a:pPr>
            <a:r>
              <a:rPr lang="en-US" altLang="en-US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Consolidated bioprocessing (CBP) has potential for 40-60% cost reductions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l"/>
            </a:pPr>
            <a:r>
              <a:rPr lang="en-US" altLang="en-US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Pretreatment can reduce processing costs by 20-30%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l"/>
            </a:pPr>
            <a:r>
              <a:rPr lang="en-US" altLang="en-US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Thermophilic CBP (TCBP) has the greatest potential for cost savings: 75% on average  </a:t>
            </a:r>
          </a:p>
        </p:txBody>
      </p:sp>
      <p:sp>
        <p:nvSpPr>
          <p:cNvPr id="23558" name="TextBox 18"/>
          <p:cNvSpPr txBox="1">
            <a:spLocks noChangeArrowheads="1"/>
          </p:cNvSpPr>
          <p:nvPr/>
        </p:nvSpPr>
        <p:spPr bwMode="auto">
          <a:xfrm>
            <a:off x="6443663" y="2133600"/>
            <a:ext cx="2700337" cy="163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</a:t>
            </a:r>
            <a:r>
              <a:rPr lang="en-US" altLang="en-US" sz="2000" baseline="-25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altLang="en-US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from biomass: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$15-25/GJ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</a:t>
            </a:r>
            <a:r>
              <a:rPr lang="en-US" altLang="en-US" sz="2000" baseline="-25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 </a:t>
            </a:r>
            <a:r>
              <a:rPr lang="en-US" altLang="en-US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by steam reforming: $11/GJ 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Crude oil: $17/GJ 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552450" y="985838"/>
            <a:ext cx="8229600" cy="431800"/>
          </a:xfrm>
        </p:spPr>
        <p:txBody>
          <a:bodyPr/>
          <a:lstStyle/>
          <a:p>
            <a:pPr algn="ctr" eaLnBrk="1" hangingPunct="1"/>
            <a:r>
              <a:rPr lang="en-US" altLang="en-US" sz="4400" smtClean="0">
                <a:solidFill>
                  <a:schemeClr val="tx1"/>
                </a:solidFill>
                <a:latin typeface="Impact" panose="020B0806030902050204" pitchFamily="34" charset="0"/>
              </a:rPr>
              <a:t>Advantages of Thermophilic Bioprocessing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251520" y="1556792"/>
            <a:ext cx="8424937" cy="3887788"/>
          </a:xfrm>
        </p:spPr>
        <p:txBody>
          <a:bodyPr/>
          <a:lstStyle/>
          <a:p>
            <a:pPr eaLnBrk="1" hangingPunct="1">
              <a:buClr>
                <a:srgbClr val="FF0000"/>
              </a:buClr>
              <a:buSzPct val="100000"/>
              <a:buFont typeface="Calibri" panose="020F0502020204030204" pitchFamily="34" charset="0"/>
              <a:buChar char="●"/>
            </a:pPr>
            <a:r>
              <a:rPr lang="en-US" alt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Broad range of complex polymeric substrates to produce H</a:t>
            </a:r>
            <a:r>
              <a:rPr lang="en-US" altLang="en-US" sz="2800" baseline="-25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alt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eaLnBrk="1" hangingPunct="1">
              <a:buClr>
                <a:srgbClr val="FF0000"/>
              </a:buClr>
              <a:buSzPct val="100000"/>
              <a:buFont typeface="Calibri" panose="020F0502020204030204" pitchFamily="34" charset="0"/>
              <a:buChar char="●"/>
            </a:pPr>
            <a:r>
              <a:rPr lang="en-US" altLang="en-US" sz="28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Thermodynamically-favorable reaction of H</a:t>
            </a:r>
            <a:r>
              <a:rPr lang="en-US" altLang="en-US" sz="2800" baseline="-25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altLang="en-US" sz="28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formation at higher T</a:t>
            </a:r>
          </a:p>
          <a:p>
            <a:pPr eaLnBrk="1" hangingPunct="1">
              <a:buClr>
                <a:srgbClr val="FF0000"/>
              </a:buClr>
              <a:buSzPct val="100000"/>
              <a:buFont typeface="Calibri" panose="020F0502020204030204" pitchFamily="34" charset="0"/>
              <a:buChar char="●"/>
            </a:pPr>
            <a:r>
              <a:rPr lang="en-GB" altLang="en-US" sz="28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Theoretical </a:t>
            </a:r>
            <a:r>
              <a:rPr lang="en-GB" altLang="en-US" sz="28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</a:t>
            </a:r>
            <a:r>
              <a:rPr lang="en-GB" altLang="en-US" sz="2800" baseline="-25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GB" altLang="en-US" sz="28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alt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yield </a:t>
            </a:r>
            <a:r>
              <a:rPr lang="en-GB" altLang="en-US" sz="28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 </a:t>
            </a:r>
            <a:r>
              <a:rPr lang="en-GB" alt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 </a:t>
            </a:r>
            <a:r>
              <a:rPr lang="en-GB" altLang="en-US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mol</a:t>
            </a:r>
            <a:r>
              <a:rPr lang="en-GB" alt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en-GB" altLang="en-US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mol</a:t>
            </a:r>
            <a:r>
              <a:rPr lang="en-GB" alt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altLang="en-US" sz="28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glucose reached</a:t>
            </a:r>
            <a:endParaRPr lang="en-GB" altLang="en-US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buClr>
                <a:srgbClr val="FF0000"/>
              </a:buClr>
              <a:buSzPct val="100000"/>
              <a:buFont typeface="Calibri" panose="020F0502020204030204" pitchFamily="34" charset="0"/>
              <a:buChar char="●"/>
            </a:pPr>
            <a:r>
              <a:rPr lang="en-US" altLang="en-US" sz="28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 </a:t>
            </a:r>
            <a:r>
              <a:rPr lang="en-US" altLang="en-US" sz="2800" dirty="0" err="1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physico</a:t>
            </a:r>
            <a:r>
              <a:rPr lang="en-US" altLang="en-US" sz="28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-chemical pretreatment of SWG required</a:t>
            </a:r>
          </a:p>
          <a:p>
            <a:pPr eaLnBrk="1" hangingPunct="1">
              <a:buClr>
                <a:srgbClr val="FF0000"/>
              </a:buClr>
              <a:buSzPct val="100000"/>
              <a:buFont typeface="Calibri" panose="020F0502020204030204" pitchFamily="34" charset="0"/>
              <a:buChar char="●"/>
            </a:pPr>
            <a:r>
              <a:rPr lang="en-US" altLang="en-US" sz="28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Decreased </a:t>
            </a:r>
            <a:r>
              <a:rPr lang="en-US" altLang="en-US" sz="28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risk of contamination by microorganisms that compete for the same substrates</a:t>
            </a:r>
          </a:p>
          <a:p>
            <a:pPr eaLnBrk="1" hangingPunct="1">
              <a:buClr>
                <a:srgbClr val="FF0000"/>
              </a:buClr>
              <a:buSzPct val="100000"/>
              <a:buFont typeface="Calibri" panose="020F0502020204030204" pitchFamily="34" charset="0"/>
              <a:buChar char="●"/>
            </a:pPr>
            <a:r>
              <a:rPr lang="en-GB" altLang="en-US" sz="28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Potential </a:t>
            </a:r>
            <a:r>
              <a:rPr lang="en-GB" alt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cost savings from </a:t>
            </a:r>
            <a:r>
              <a:rPr lang="en-GB" altLang="en-US" sz="28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thermophilic </a:t>
            </a:r>
            <a:r>
              <a:rPr lang="en-GB" alt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consolidated bioprocessing (TCBP) </a:t>
            </a:r>
            <a:r>
              <a:rPr lang="en-GB" altLang="en-US" sz="28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estimated at </a:t>
            </a:r>
            <a:r>
              <a:rPr lang="en-GB" alt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75% on </a:t>
            </a:r>
            <a:r>
              <a:rPr lang="en-GB" altLang="en-US" sz="28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average </a:t>
            </a:r>
            <a:endParaRPr lang="en-GB" altLang="en-US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buClrTx/>
              <a:buSzPct val="100000"/>
              <a:buFont typeface="Calibri" panose="020F0502020204030204" pitchFamily="34" charset="0"/>
              <a:buChar char="●"/>
            </a:pPr>
            <a:endParaRPr lang="en-US" altLang="en-US" sz="2400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://1.bp.blogspot.com/-25jHJvT8KkA/Ta8w64KPuoI/AAAAAAAAABE/p1innXMBcdY/s1600/biorefiner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3" t="24294" r="1163" b="-10973"/>
          <a:stretch>
            <a:fillRect/>
          </a:stretch>
        </p:blipFill>
        <p:spPr bwMode="auto">
          <a:xfrm>
            <a:off x="-101600" y="0"/>
            <a:ext cx="9245600" cy="782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39" t="17094" r="36057" b="74644"/>
          <a:stretch>
            <a:fillRect/>
          </a:stretch>
        </p:blipFill>
        <p:spPr bwMode="auto">
          <a:xfrm>
            <a:off x="1259632" y="5589240"/>
            <a:ext cx="630872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8405" y="116632"/>
            <a:ext cx="5350222" cy="1275703"/>
          </a:xfrm>
          <a:prstGeom prst="rect">
            <a:avLst/>
          </a:prstGeom>
        </p:spPr>
      </p:pic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2339752" y="2708920"/>
            <a:ext cx="49688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0000" lnSpcReduction="1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8000" smtClean="0">
                <a:solidFill>
                  <a:schemeClr val="bg1"/>
                </a:solidFill>
                <a:latin typeface="Impact" pitchFamily="34" charset="0"/>
              </a:rPr>
              <a:t>Thank you</a:t>
            </a:r>
            <a:endParaRPr lang="en-US" sz="8000" dirty="0" smtClean="0">
              <a:solidFill>
                <a:schemeClr val="bg1"/>
              </a:solidFill>
              <a:latin typeface="Impact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Overr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Apex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Apex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rigin">
    <a:dk1>
      <a:sysClr val="windowText" lastClr="000000"/>
    </a:dk1>
    <a:lt1>
      <a:sysClr val="window" lastClr="FFFFFF"/>
    </a:lt1>
    <a:dk2>
      <a:srgbClr val="464653"/>
    </a:dk2>
    <a:lt2>
      <a:srgbClr val="DDE9EC"/>
    </a:lt2>
    <a:accent1>
      <a:srgbClr val="727CA3"/>
    </a:accent1>
    <a:accent2>
      <a:srgbClr val="9FB8CD"/>
    </a:accent2>
    <a:accent3>
      <a:srgbClr val="D2DA7A"/>
    </a:accent3>
    <a:accent4>
      <a:srgbClr val="FADA7A"/>
    </a:accent4>
    <a:accent5>
      <a:srgbClr val="B88472"/>
    </a:accent5>
    <a:accent6>
      <a:srgbClr val="8E736A"/>
    </a:accent6>
    <a:hlink>
      <a:srgbClr val="B292CA"/>
    </a:hlink>
    <a:folHlink>
      <a:srgbClr val="6B5680"/>
    </a:folHlink>
  </a:clrScheme>
</a:themeOverride>
</file>

<file path=ppt/theme/themeOverride2.xml><?xml version="1.0" encoding="utf-8"?>
<a:themeOverride xmlns:a="http://schemas.openxmlformats.org/drawingml/2006/main">
  <a:clrScheme name="Origin">
    <a:dk1>
      <a:sysClr val="windowText" lastClr="000000"/>
    </a:dk1>
    <a:lt1>
      <a:sysClr val="window" lastClr="FFFFFF"/>
    </a:lt1>
    <a:dk2>
      <a:srgbClr val="464653"/>
    </a:dk2>
    <a:lt2>
      <a:srgbClr val="DDE9EC"/>
    </a:lt2>
    <a:accent1>
      <a:srgbClr val="727CA3"/>
    </a:accent1>
    <a:accent2>
      <a:srgbClr val="9FB8CD"/>
    </a:accent2>
    <a:accent3>
      <a:srgbClr val="D2DA7A"/>
    </a:accent3>
    <a:accent4>
      <a:srgbClr val="FADA7A"/>
    </a:accent4>
    <a:accent5>
      <a:srgbClr val="B88472"/>
    </a:accent5>
    <a:accent6>
      <a:srgbClr val="8E736A"/>
    </a:accent6>
    <a:hlink>
      <a:srgbClr val="B292CA"/>
    </a:hlink>
    <a:folHlink>
      <a:srgbClr val="6B5680"/>
    </a:folHlink>
  </a:clrScheme>
</a:themeOverride>
</file>

<file path=ppt/theme/themeOverride3.xml><?xml version="1.0" encoding="utf-8"?>
<a:themeOverride xmlns:a="http://schemas.openxmlformats.org/drawingml/2006/main">
  <a:clrScheme name="Fresh">
    <a:dk1>
      <a:sysClr val="windowText" lastClr="000000"/>
    </a:dk1>
    <a:lt1>
      <a:sysClr val="window" lastClr="FFFFFF"/>
    </a:lt1>
    <a:dk2>
      <a:srgbClr val="89C540"/>
    </a:dk2>
    <a:lt2>
      <a:srgbClr val="F0E5B6"/>
    </a:lt2>
    <a:accent1>
      <a:srgbClr val="3B4F18"/>
    </a:accent1>
    <a:accent2>
      <a:srgbClr val="CCC834"/>
    </a:accent2>
    <a:accent3>
      <a:srgbClr val="F49AE1"/>
    </a:accent3>
    <a:accent4>
      <a:srgbClr val="2AC9DE"/>
    </a:accent4>
    <a:accent5>
      <a:srgbClr val="927B74"/>
    </a:accent5>
    <a:accent6>
      <a:srgbClr val="769F11"/>
    </a:accent6>
    <a:hlink>
      <a:srgbClr val="0A6A21"/>
    </a:hlink>
    <a:folHlink>
      <a:srgbClr val="406EA5"/>
    </a:folHlink>
  </a:clrScheme>
  <a:fontScheme name="Apex">
    <a:majorFont>
      <a:latin typeface="Lucida Sans"/>
      <a:ea typeface=""/>
      <a:cs typeface=""/>
      <a:font script="Grek" typeface="Arial"/>
      <a:font script="Cyrl" typeface="Arial"/>
      <a:font script="Jpan" typeface="HG丸ｺﾞｼｯｸM-PRO"/>
      <a:font script="Hang" typeface="휴먼옛체"/>
      <a:font script="Hans" typeface="黑体"/>
      <a:font script="Hant" typeface="微軟正黑體"/>
      <a:font script="Arab" typeface="Tahoma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ajorFont>
    <a:minorFont>
      <a:latin typeface="Book Antiqua"/>
      <a:ea typeface=""/>
      <a:cs typeface=""/>
      <a:font script="Grek" typeface="Times New Roman"/>
      <a:font script="Cyrl" typeface="Times New Roman"/>
      <a:font script="Jpan" typeface="HG明朝B"/>
      <a:font script="Hang" typeface="돋움"/>
      <a:font script="Hans" typeface="宋体"/>
      <a:font script="Hant" typeface="新細明體"/>
      <a:font script="Arab" typeface="Times New Roman"/>
      <a:font script="Hebr" typeface="David"/>
      <a:font script="Thai" typeface="EucrosiaUPC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inorFont>
  </a:fontScheme>
  <a:fmtScheme name="Apex">
    <a:fillStyleLst>
      <a:solidFill>
        <a:schemeClr val="phClr"/>
      </a:solidFill>
      <a:gradFill rotWithShape="1">
        <a:gsLst>
          <a:gs pos="20000">
            <a:schemeClr val="phClr">
              <a:tint val="9000"/>
            </a:schemeClr>
          </a:gs>
          <a:gs pos="100000">
            <a:schemeClr val="phClr">
              <a:tint val="70000"/>
              <a:satMod val="100000"/>
            </a:schemeClr>
          </a:gs>
        </a:gsLst>
        <a:path path="circle">
          <a:fillToRect l="-15000" t="-15000" r="115000" b="115000"/>
        </a:path>
      </a:gradFill>
      <a:gradFill rotWithShape="1">
        <a:gsLst>
          <a:gs pos="0">
            <a:schemeClr val="phClr">
              <a:shade val="60000"/>
            </a:schemeClr>
          </a:gs>
          <a:gs pos="33000">
            <a:schemeClr val="phClr">
              <a:tint val="86500"/>
            </a:schemeClr>
          </a:gs>
          <a:gs pos="46750">
            <a:schemeClr val="phClr">
              <a:tint val="71000"/>
              <a:satMod val="112000"/>
            </a:schemeClr>
          </a:gs>
          <a:gs pos="53000">
            <a:schemeClr val="phClr">
              <a:tint val="71000"/>
              <a:satMod val="112000"/>
            </a:schemeClr>
          </a:gs>
          <a:gs pos="68000">
            <a:schemeClr val="phClr">
              <a:tint val="86000"/>
            </a:schemeClr>
          </a:gs>
          <a:gs pos="100000">
            <a:schemeClr val="phClr">
              <a:shade val="60000"/>
            </a:schemeClr>
          </a:gs>
        </a:gsLst>
        <a:lin ang="8350000" scaled="1"/>
      </a:gradFill>
    </a:fillStyleLst>
    <a:lnStyleLst>
      <a:ln w="9525" cap="flat" cmpd="sng" algn="ctr">
        <a:solidFill>
          <a:schemeClr val="phClr">
            <a:shade val="48000"/>
            <a:satMod val="11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130000" dist="101600" dir="2700000" algn="tl" rotWithShape="0">
            <a:srgbClr val="000000">
              <a:alpha val="35000"/>
            </a:srgbClr>
          </a:outerShdw>
        </a:effectLst>
      </a:effectStyle>
      <a:effectStyle>
        <a:effectLst>
          <a:outerShdw blurRad="190500" dist="228600" dir="2700000" sy="90000" rotWithShape="0">
            <a:srgbClr val="000000">
              <a:alpha val="25500"/>
            </a:srgbClr>
          </a:outerShdw>
        </a:effectLst>
      </a:effectStyle>
      <a:effectStyle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 fov="0">
            <a:rot lat="0" lon="0" rev="0"/>
          </a:camera>
          <a:lightRig rig="soft" dir="tl">
            <a:rot lat="0" lon="0" rev="20100000"/>
          </a:lightRig>
        </a:scene3d>
        <a:sp3d>
          <a:bevelT w="50800" h="508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50000"/>
              <a:satMod val="180000"/>
            </a:schemeClr>
          </a:gs>
          <a:gs pos="100000">
            <a:schemeClr val="phClr">
              <a:shade val="45000"/>
              <a:satMod val="120000"/>
            </a:schemeClr>
          </a:gs>
        </a:gsLst>
        <a:path path="circle">
          <a:fillToRect r="100000" b="100000"/>
        </a:path>
      </a:gradFill>
      <a:blipFill>
        <a:blip xmlns:r="http://schemas.openxmlformats.org/officeDocument/2006/relationships" r:embed="rId1">
          <a:duotone>
            <a:schemeClr val="phClr">
              <a:shade val="3000"/>
              <a:satMod val="110000"/>
            </a:schemeClr>
            <a:schemeClr val="phClr">
              <a:tint val="60000"/>
              <a:satMod val="425000"/>
            </a:schemeClr>
          </a:duotone>
        </a:blip>
        <a:stretch>
          <a:fillRect/>
        </a:stretch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12562</TotalTime>
  <Words>1564</Words>
  <Application>Microsoft Office PowerPoint</Application>
  <PresentationFormat>On-screen Show (4:3)</PresentationFormat>
  <Paragraphs>353</Paragraphs>
  <Slides>29</Slides>
  <Notes>20</Notes>
  <HiddenSlides>0</HiddenSlides>
  <MMClips>0</MMClips>
  <ScaleCrop>false</ScaleCrop>
  <HeadingPairs>
    <vt:vector size="8" baseType="variant">
      <vt:variant>
        <vt:lpstr>Fonts Used</vt:lpstr>
      </vt:variant>
      <vt:variant>
        <vt:i4>16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49" baseType="lpstr">
      <vt:lpstr>Arial</vt:lpstr>
      <vt:lpstr>Batang</vt:lpstr>
      <vt:lpstr>Book Antiqua</vt:lpstr>
      <vt:lpstr>Bookman Old Style</vt:lpstr>
      <vt:lpstr>Calibri</vt:lpstr>
      <vt:lpstr>Castellar</vt:lpstr>
      <vt:lpstr>Gill Sans MT</vt:lpstr>
      <vt:lpstr>굴림</vt:lpstr>
      <vt:lpstr>GulimChe</vt:lpstr>
      <vt:lpstr>Impact</vt:lpstr>
      <vt:lpstr>Lucida Sans</vt:lpstr>
      <vt:lpstr>Symbol</vt:lpstr>
      <vt:lpstr>Times New Roman</vt:lpstr>
      <vt:lpstr>Wingdings</vt:lpstr>
      <vt:lpstr>Wingdings 2</vt:lpstr>
      <vt:lpstr>Wingdings 3</vt:lpstr>
      <vt:lpstr>Origin</vt:lpstr>
      <vt:lpstr>Apex</vt:lpstr>
      <vt:lpstr>1_Apex</vt:lpstr>
      <vt:lpstr>SPW 10.0 Graph</vt:lpstr>
      <vt:lpstr> Consolidated Bioprocessing of Lignocellulosic Materials for Cost-Competitive Bioenergy Production</vt:lpstr>
      <vt:lpstr>Biomass and Bioenergy</vt:lpstr>
      <vt:lpstr>PowerPoint Presentation</vt:lpstr>
      <vt:lpstr>Biorefinery Concept :  C-neutral, Waste-free Bioprocessing</vt:lpstr>
      <vt:lpstr>PowerPoint Presentation</vt:lpstr>
      <vt:lpstr>PowerPoint Presentation</vt:lpstr>
      <vt:lpstr>Impact of Processing Steps  on Biofuel Production Cost</vt:lpstr>
      <vt:lpstr>PowerPoint Presentation</vt:lpstr>
      <vt:lpstr>PowerPoint Presentation</vt:lpstr>
      <vt:lpstr>Extremophiles from  Yellowstone National Park - YNP, WY</vt:lpstr>
      <vt:lpstr>Bioethanol</vt:lpstr>
      <vt:lpstr>Bioethanol Feedstocks </vt:lpstr>
      <vt:lpstr>Switchgrass (SWG)</vt:lpstr>
      <vt:lpstr> Feedstock Pretreatment   </vt:lpstr>
      <vt:lpstr>Cellulase Characterization</vt:lpstr>
      <vt:lpstr>Hydrolysis and Fermentation   Process Configurations</vt:lpstr>
      <vt:lpstr>Enzymatic Hydrolysis: 50oC vs 70oC</vt:lpstr>
      <vt:lpstr>CBP for Ethanol Production</vt:lpstr>
      <vt:lpstr>Advantages of Thermostable Cellulases</vt:lpstr>
      <vt:lpstr>Biohydrogen</vt:lpstr>
      <vt:lpstr>PowerPoint Presentation</vt:lpstr>
      <vt:lpstr>H2 Production Technologies</vt:lpstr>
      <vt:lpstr>CBP for H2 Production  </vt:lpstr>
      <vt:lpstr>Municipal Solid Waste (MSW)</vt:lpstr>
      <vt:lpstr>            H2 Production Parameters &amp; C-Balance  of Isolate A  </vt:lpstr>
      <vt:lpstr>H2 Production by  Thermophilic Isolate  A</vt:lpstr>
      <vt:lpstr>Impact of Processing Steps  on Production Costs</vt:lpstr>
      <vt:lpstr>Advantages of Thermophilic Bioprocessing</vt:lpstr>
      <vt:lpstr>PowerPoint Presentation</vt:lpstr>
    </vt:vector>
  </TitlesOfParts>
  <Company>Universtiy of Pretoria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UPUser</dc:creator>
  <cp:lastModifiedBy>Lew Christopher</cp:lastModifiedBy>
  <cp:revision>984</cp:revision>
  <cp:lastPrinted>2016-06-11T00:57:25Z</cp:lastPrinted>
  <dcterms:created xsi:type="dcterms:W3CDTF">2008-01-09T08:50:20Z</dcterms:created>
  <dcterms:modified xsi:type="dcterms:W3CDTF">2016-06-12T21:50:57Z</dcterms:modified>
</cp:coreProperties>
</file>