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3004800" cy="9753600"/>
  <p:notesSz cx="6858000" cy="9144000"/>
  <p:defaultTextStyle>
    <a:lvl1pPr defTabSz="457200">
      <a:defRPr sz="1200">
        <a:latin typeface="Gill Sans Light"/>
        <a:ea typeface="Gill Sans Light"/>
        <a:cs typeface="Gill Sans Light"/>
        <a:sym typeface="Gill Sans Light"/>
      </a:defRPr>
    </a:lvl1pPr>
    <a:lvl2pPr defTabSz="457200">
      <a:defRPr sz="1200">
        <a:latin typeface="Gill Sans Light"/>
        <a:ea typeface="Gill Sans Light"/>
        <a:cs typeface="Gill Sans Light"/>
        <a:sym typeface="Gill Sans Light"/>
      </a:defRPr>
    </a:lvl2pPr>
    <a:lvl3pPr defTabSz="457200">
      <a:defRPr sz="1200">
        <a:latin typeface="Gill Sans Light"/>
        <a:ea typeface="Gill Sans Light"/>
        <a:cs typeface="Gill Sans Light"/>
        <a:sym typeface="Gill Sans Light"/>
      </a:defRPr>
    </a:lvl3pPr>
    <a:lvl4pPr defTabSz="457200">
      <a:defRPr sz="1200">
        <a:latin typeface="Gill Sans Light"/>
        <a:ea typeface="Gill Sans Light"/>
        <a:cs typeface="Gill Sans Light"/>
        <a:sym typeface="Gill Sans Light"/>
      </a:defRPr>
    </a:lvl4pPr>
    <a:lvl5pPr defTabSz="457200">
      <a:defRPr sz="1200">
        <a:latin typeface="Gill Sans Light"/>
        <a:ea typeface="Gill Sans Light"/>
        <a:cs typeface="Gill Sans Light"/>
        <a:sym typeface="Gill Sans Light"/>
      </a:defRPr>
    </a:lvl5pPr>
    <a:lvl6pPr defTabSz="457200">
      <a:defRPr sz="1200">
        <a:latin typeface="Gill Sans Light"/>
        <a:ea typeface="Gill Sans Light"/>
        <a:cs typeface="Gill Sans Light"/>
        <a:sym typeface="Gill Sans Light"/>
      </a:defRPr>
    </a:lvl6pPr>
    <a:lvl7pPr defTabSz="457200">
      <a:defRPr sz="1200">
        <a:latin typeface="Gill Sans Light"/>
        <a:ea typeface="Gill Sans Light"/>
        <a:cs typeface="Gill Sans Light"/>
        <a:sym typeface="Gill Sans Light"/>
      </a:defRPr>
    </a:lvl7pPr>
    <a:lvl8pPr defTabSz="457200">
      <a:defRPr sz="1200">
        <a:latin typeface="Gill Sans Light"/>
        <a:ea typeface="Gill Sans Light"/>
        <a:cs typeface="Gill Sans Light"/>
        <a:sym typeface="Gill Sans Light"/>
      </a:defRPr>
    </a:lvl8pPr>
    <a:lvl9pPr defTabSz="457200">
      <a:defRPr sz="1200">
        <a:latin typeface="Gill Sans Light"/>
        <a:ea typeface="Gill Sans Light"/>
        <a:cs typeface="Gill Sans Light"/>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
          <a:latin typeface="Gill Sans Light"/>
          <a:ea typeface="Gill Sans Light"/>
          <a:cs typeface="Gill Sans Light"/>
        </a:font>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n" i="on">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
          <a:latin typeface="Gill Sans Light"/>
          <a:ea typeface="Gill Sans Light"/>
          <a:cs typeface="Gill Sans Light"/>
        </a:font>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n" i="on">
        <a:font>
          <a:latin typeface="Gill Sans Light"/>
          <a:ea typeface="Gill Sans Light"/>
          <a:cs typeface="Gill Sans Light"/>
        </a:font>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n" i="on">
        <a:font>
          <a:latin typeface="Gill Sans Light"/>
          <a:ea typeface="Gill Sans Light"/>
          <a:cs typeface="Gill Sans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5E2E4"/>
          </a:solidFill>
        </a:fill>
      </a:tcStyle>
    </a:wholeTbl>
    <a:band2H>
      <a:tcTxStyle b="def" i="def"/>
      <a:tcStyle>
        <a:tcBdr/>
        <a:fill>
          <a:solidFill>
            <a:srgbClr val="EBF1F2"/>
          </a:solidFill>
        </a:fill>
      </a:tcStyle>
    </a:band2H>
    <a:firstCol>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8AAB3"/>
          </a:solidFill>
        </a:fill>
      </a:tcStyle>
    </a:firstCol>
    <a:la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8AAB3"/>
          </a:solidFill>
        </a:fill>
      </a:tcStyle>
    </a:lastRow>
    <a:fir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78AAB3"/>
          </a:solidFill>
        </a:fill>
      </a:tcStyle>
    </a:firstRow>
  </a:tblStyle>
  <a:tblStyle styleId="{EEE7283C-3CF3-47DC-8721-378D4A62B228}" styleName="">
    <a:tblBg/>
    <a:wholeTbl>
      <a:tcTxStyle b="on" i="on">
        <a:font>
          <a:latin typeface="Gill Sans Light"/>
          <a:ea typeface="Gill Sans Light"/>
          <a:cs typeface="Gill Sans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1DDCB"/>
          </a:solidFill>
        </a:fill>
      </a:tcStyle>
    </a:wholeTbl>
    <a:band2H>
      <a:tcTxStyle b="def" i="def"/>
      <a:tcStyle>
        <a:tcBdr/>
        <a:fill>
          <a:solidFill>
            <a:srgbClr val="F8EFE7"/>
          </a:solidFill>
        </a:fill>
      </a:tcStyle>
    </a:band2H>
    <a:firstCol>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971A"/>
          </a:solidFill>
        </a:fill>
      </a:tcStyle>
    </a:firstCol>
    <a:la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971A"/>
          </a:solidFill>
        </a:fill>
      </a:tcStyle>
    </a:lastRow>
    <a:fir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971A"/>
          </a:solidFill>
        </a:fill>
      </a:tcStyle>
    </a:firstRow>
  </a:tblStyle>
  <a:tblStyle styleId="{CF821DB8-F4EB-4A41-A1BA-3FCAFE7338EE}" styleName="">
    <a:tblBg/>
    <a:wholeTbl>
      <a:tcTxStyle b="on" i="on">
        <a:font>
          <a:latin typeface="Gill Sans Light"/>
          <a:ea typeface="Gill Sans Light"/>
          <a:cs typeface="Gill Sans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1D3D7"/>
          </a:solidFill>
        </a:fill>
      </a:tcStyle>
    </a:wholeTbl>
    <a:band2H>
      <a:tcTxStyle b="def" i="def"/>
      <a:tcStyle>
        <a:tcBdr/>
        <a:fill>
          <a:solidFill>
            <a:srgbClr val="E9EAEC"/>
          </a:solidFill>
        </a:fill>
      </a:tcStyle>
    </a:band2H>
    <a:firstCol>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606B7E"/>
          </a:solidFill>
        </a:fill>
      </a:tcStyle>
    </a:firstCol>
    <a:la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606B7E"/>
          </a:solidFill>
        </a:fill>
      </a:tcStyle>
    </a:lastRow>
    <a:fir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606B7E"/>
          </a:solidFill>
        </a:fill>
      </a:tcStyle>
    </a:firstRow>
  </a:tblStyle>
  <a:tblStyle styleId="{33BA23B1-9221-436E-865A-0063620EA4FD}" styleName="">
    <a:tblBg/>
    <a:wholeTbl>
      <a:tcTxStyle b="on" i="on">
        <a:font>
          <a:latin typeface="Gill Sans Light"/>
          <a:ea typeface="Gill Sans Light"/>
          <a:cs typeface="Gill Sans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n">
        <a:font>
          <a:latin typeface="Gill Sans Light"/>
          <a:ea typeface="Gill Sans Light"/>
          <a:cs typeface="Gill Sans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AAB3"/>
          </a:solidFill>
        </a:fill>
      </a:tcStyle>
    </a:firstCol>
    <a:lastRow>
      <a:tcTxStyle b="on" i="on">
        <a:font>
          <a:latin typeface="Gill Sans Light"/>
          <a:ea typeface="Gill Sans Light"/>
          <a:cs typeface="Gill Sans Light"/>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Gill Sans Light"/>
          <a:ea typeface="Gill Sans Light"/>
          <a:cs typeface="Gill Sans Light"/>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78AAB3"/>
          </a:solidFill>
        </a:fill>
      </a:tcStyle>
    </a:firstRow>
  </a:tblStyle>
  <a:tblStyle styleId="{2708684C-4D16-4618-839F-0558EEFCDFE6}" styleName="">
    <a:tblBg/>
    <a:wholeTbl>
      <a:tcTxStyle b="on" i="on">
        <a:font>
          <a:latin typeface="Gill Sans Light"/>
          <a:ea typeface="Gill Sans Light"/>
          <a:cs typeface="Gill Sans Light"/>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b="def" i="def"/>
      <a:tcStyle>
        <a:tcBdr/>
        <a:fill>
          <a:solidFill>
            <a:srgbClr val="E6E6E6"/>
          </a:solidFill>
        </a:fill>
      </a:tcStyle>
    </a:band2H>
    <a:firstCol>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Gill Sans Light"/>
          <a:ea typeface="Gill Sans Light"/>
          <a:cs typeface="Gill Sans Light"/>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Sheet8.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116316"/>
          <c:y val="0.0369828"/>
          <c:w val="0.806058"/>
          <c:h val="0.812152"/>
        </c:manualLayout>
      </c:layout>
      <c:lineChart>
        <c:grouping val="standard"/>
        <c:varyColors val="0"/>
        <c:ser>
          <c:idx val="0"/>
          <c:order val="0"/>
          <c:tx>
            <c:strRef>
              <c:f>Sheet1!$A$2</c:f>
              <c:strCache>
                <c:pt idx="0">
                  <c:v>Control </c:v>
                </c:pt>
              </c:strCache>
            </c:strRef>
          </c:tx>
          <c:spPr>
            <a:solidFill>
              <a:srgbClr val="FFFFFF"/>
            </a:solidFill>
            <a:ln w="50800" cap="flat">
              <a:solidFill>
                <a:srgbClr val="3B6C9D"/>
              </a:solidFill>
              <a:prstDash val="solid"/>
              <a:miter lim="400000"/>
            </a:ln>
            <a:effectLst/>
          </c:spPr>
          <c:marker>
            <c:symbol val="circle"/>
            <c:size val="7"/>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5.169168</c:v>
                </c:pt>
                <c:pt idx="1">
                  <c:v>5.543686</c:v>
                </c:pt>
                <c:pt idx="2">
                  <c:v>5.890878</c:v>
                </c:pt>
                <c:pt idx="3">
                  <c:v>6.525001</c:v>
                </c:pt>
                <c:pt idx="4">
                  <c:v>7.074747</c:v>
                </c:pt>
                <c:pt idx="5">
                  <c:v>7.077243</c:v>
                </c:pt>
                <c:pt idx="6">
                  <c:v>7.316199</c:v>
                </c:pt>
                <c:pt idx="7">
                  <c:v>7.448147</c:v>
                </c:pt>
                <c:pt idx="8">
                  <c:v>7.641013</c:v>
                </c:pt>
                <c:pt idx="9">
                  <c:v>7.766864</c:v>
                </c:pt>
              </c:numLit>
            </c:plus>
            <c:minus>
              <c:numLit>
                <c:ptCount val="10"/>
                <c:pt idx="0">
                  <c:v>5.169168</c:v>
                </c:pt>
                <c:pt idx="1">
                  <c:v>5.543686</c:v>
                </c:pt>
                <c:pt idx="2">
                  <c:v>5.890878</c:v>
                </c:pt>
                <c:pt idx="3">
                  <c:v>6.525001</c:v>
                </c:pt>
                <c:pt idx="4">
                  <c:v>7.074747</c:v>
                </c:pt>
                <c:pt idx="5">
                  <c:v>7.077243</c:v>
                </c:pt>
                <c:pt idx="6">
                  <c:v>7.316199</c:v>
                </c:pt>
                <c:pt idx="7">
                  <c:v>7.448147</c:v>
                </c:pt>
                <c:pt idx="8">
                  <c:v>7.641013</c:v>
                </c:pt>
                <c:pt idx="9">
                  <c:v>7.766864</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Sheet1!$B$2:$K$2</c:f>
              <c:numCache>
                <c:ptCount val="10"/>
                <c:pt idx="0">
                  <c:v>82.434000</c:v>
                </c:pt>
                <c:pt idx="1">
                  <c:v>88.797500</c:v>
                </c:pt>
                <c:pt idx="2">
                  <c:v>96.338000</c:v>
                </c:pt>
                <c:pt idx="3">
                  <c:v>100.804000</c:v>
                </c:pt>
                <c:pt idx="4">
                  <c:v>104.324000</c:v>
                </c:pt>
                <c:pt idx="5">
                  <c:v>105.041750</c:v>
                </c:pt>
                <c:pt idx="6">
                  <c:v>106.931000</c:v>
                </c:pt>
                <c:pt idx="7">
                  <c:v>108.143750</c:v>
                </c:pt>
                <c:pt idx="8">
                  <c:v>109.232750</c:v>
                </c:pt>
                <c:pt idx="9">
                  <c:v>109.967000</c:v>
                </c:pt>
              </c:numCache>
            </c:numRef>
          </c:val>
          <c:smooth val="1"/>
        </c:ser>
        <c:ser>
          <c:idx val="1"/>
          <c:order val="1"/>
          <c:tx>
            <c:strRef>
              <c:f>Sheet1!$A$3</c:f>
              <c:strCache>
                <c:pt idx="0">
                  <c:v>DHT </c:v>
                </c:pt>
              </c:strCache>
            </c:strRef>
          </c:tx>
          <c:spPr>
            <a:solidFill>
              <a:srgbClr val="FFFFFF"/>
            </a:solidFill>
            <a:ln w="50800" cap="flat">
              <a:solidFill>
                <a:srgbClr val="6EA45A"/>
              </a:solidFill>
              <a:prstDash val="solid"/>
              <a:miter lim="400000"/>
            </a:ln>
            <a:effectLst/>
          </c:spPr>
          <c:marker>
            <c:symbol val="square"/>
            <c:size val="6"/>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3.412326</c:v>
                </c:pt>
                <c:pt idx="1">
                  <c:v>3.154759</c:v>
                </c:pt>
                <c:pt idx="2">
                  <c:v>3.194293</c:v>
                </c:pt>
                <c:pt idx="3">
                  <c:v>3.517849</c:v>
                </c:pt>
                <c:pt idx="4">
                  <c:v>3.600849</c:v>
                </c:pt>
                <c:pt idx="5">
                  <c:v>3.774813</c:v>
                </c:pt>
                <c:pt idx="6">
                  <c:v>3.851200</c:v>
                </c:pt>
                <c:pt idx="7">
                  <c:v>3.676252</c:v>
                </c:pt>
                <c:pt idx="8">
                  <c:v>3.747158</c:v>
                </c:pt>
                <c:pt idx="9">
                  <c:v>3.817936</c:v>
                </c:pt>
              </c:numLit>
            </c:plus>
            <c:minus>
              <c:numLit>
                <c:ptCount val="10"/>
                <c:pt idx="0">
                  <c:v>3.412326</c:v>
                </c:pt>
                <c:pt idx="1">
                  <c:v>3.154759</c:v>
                </c:pt>
                <c:pt idx="2">
                  <c:v>3.194293</c:v>
                </c:pt>
                <c:pt idx="3">
                  <c:v>3.517849</c:v>
                </c:pt>
                <c:pt idx="4">
                  <c:v>3.600849</c:v>
                </c:pt>
                <c:pt idx="5">
                  <c:v>3.774813</c:v>
                </c:pt>
                <c:pt idx="6">
                  <c:v>3.851200</c:v>
                </c:pt>
                <c:pt idx="7">
                  <c:v>3.676252</c:v>
                </c:pt>
                <c:pt idx="8">
                  <c:v>3.747158</c:v>
                </c:pt>
                <c:pt idx="9">
                  <c:v>3.817936</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Sheet1!$B$3:$K$3</c:f>
              <c:numCache>
                <c:ptCount val="10"/>
                <c:pt idx="0">
                  <c:v>86.484750</c:v>
                </c:pt>
                <c:pt idx="1">
                  <c:v>95.205000</c:v>
                </c:pt>
                <c:pt idx="2">
                  <c:v>104.082000</c:v>
                </c:pt>
                <c:pt idx="3">
                  <c:v>111.135750</c:v>
                </c:pt>
                <c:pt idx="4">
                  <c:v>114.430250</c:v>
                </c:pt>
                <c:pt idx="5">
                  <c:v>116.784250</c:v>
                </c:pt>
                <c:pt idx="6">
                  <c:v>118.148250</c:v>
                </c:pt>
                <c:pt idx="7">
                  <c:v>119.171250</c:v>
                </c:pt>
                <c:pt idx="8">
                  <c:v>119.394000</c:v>
                </c:pt>
                <c:pt idx="9">
                  <c:v>120.403250</c:v>
                </c:pt>
              </c:numCache>
            </c:numRef>
          </c:val>
          <c:smooth val="1"/>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8"/>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2.764294</c:v>
                </c:pt>
                <c:pt idx="1">
                  <c:v>3.185152</c:v>
                </c:pt>
                <c:pt idx="2">
                  <c:v>3.711602</c:v>
                </c:pt>
                <c:pt idx="3">
                  <c:v>4.136006</c:v>
                </c:pt>
                <c:pt idx="4">
                  <c:v>4.333745</c:v>
                </c:pt>
                <c:pt idx="5">
                  <c:v>4.746021</c:v>
                </c:pt>
                <c:pt idx="6">
                  <c:v>5.209346</c:v>
                </c:pt>
                <c:pt idx="7">
                  <c:v>5.170920</c:v>
                </c:pt>
                <c:pt idx="8">
                  <c:v>5.264216</c:v>
                </c:pt>
                <c:pt idx="9">
                  <c:v>5.313397</c:v>
                </c:pt>
              </c:numLit>
            </c:plus>
            <c:minus>
              <c:numLit>
                <c:ptCount val="10"/>
                <c:pt idx="0">
                  <c:v>2.764294</c:v>
                </c:pt>
                <c:pt idx="1">
                  <c:v>3.185152</c:v>
                </c:pt>
                <c:pt idx="2">
                  <c:v>3.711602</c:v>
                </c:pt>
                <c:pt idx="3">
                  <c:v>4.136006</c:v>
                </c:pt>
                <c:pt idx="4">
                  <c:v>4.333745</c:v>
                </c:pt>
                <c:pt idx="5">
                  <c:v>4.746021</c:v>
                </c:pt>
                <c:pt idx="6">
                  <c:v>5.209346</c:v>
                </c:pt>
                <c:pt idx="7">
                  <c:v>5.170920</c:v>
                </c:pt>
                <c:pt idx="8">
                  <c:v>5.264216</c:v>
                </c:pt>
                <c:pt idx="9">
                  <c:v>5.313397</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Sheet1!$B$4:$K$4</c:f>
              <c:numCache>
                <c:ptCount val="10"/>
                <c:pt idx="0">
                  <c:v>82.233250</c:v>
                </c:pt>
                <c:pt idx="1">
                  <c:v>87.840500</c:v>
                </c:pt>
                <c:pt idx="2">
                  <c:v>93.706250</c:v>
                </c:pt>
                <c:pt idx="3">
                  <c:v>98.670000</c:v>
                </c:pt>
                <c:pt idx="4">
                  <c:v>102.907750</c:v>
                </c:pt>
                <c:pt idx="5">
                  <c:v>104.632000</c:v>
                </c:pt>
                <c:pt idx="6">
                  <c:v>106.458000</c:v>
                </c:pt>
                <c:pt idx="7">
                  <c:v>107.464500</c:v>
                </c:pt>
                <c:pt idx="8">
                  <c:v>108.985250</c:v>
                </c:pt>
                <c:pt idx="9">
                  <c:v>109.760750</c:v>
                </c:pt>
              </c:numCache>
            </c:numRef>
          </c:val>
          <c:smooth val="1"/>
        </c:ser>
        <c:marker val="1"/>
        <c:axId val="0"/>
        <c:axId val="1"/>
      </c:lineChart>
      <c:catAx>
        <c:axId val="0"/>
        <c:scaling>
          <c:orientation val="minMax"/>
        </c:scaling>
        <c:delete val="0"/>
        <c:axPos val="b"/>
        <c:title>
          <c:tx>
            <c:rich>
              <a:bodyPr rot="0"/>
              <a:lstStyle/>
              <a:p>
                <a:pPr lvl="0">
                  <a:defRPr b="0" i="0" strike="noStrike" sz="2400" u="none">
                    <a:solidFill>
                      <a:srgbClr val="000000"/>
                    </a:solidFill>
                    <a:effectLst/>
                    <a:latin typeface="Helvetica Neue"/>
                  </a:defRPr>
                </a:pPr>
                <a:r>
                  <a:rPr b="0" i="0" strike="noStrike" sz="2400" u="none">
                    <a:solidFill>
                      <a:srgbClr val="000000"/>
                    </a:solidFill>
                    <a:effectLst/>
                    <a:latin typeface="Helvetica Neue"/>
                  </a:rPr>
                  <a:t>Intraluminal pressure mmHg</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400" u="none">
                <a:solidFill>
                  <a:srgbClr val="000000"/>
                </a:solidFill>
                <a:effectLst/>
                <a:latin typeface="Helvetica Neue"/>
              </a:defRPr>
            </a:pPr>
          </a:p>
        </c:txPr>
        <c:crossAx val="1"/>
        <c:crosses val="autoZero"/>
        <c:auto val="1"/>
        <c:lblAlgn val="ctr"/>
        <c:noMultiLvlLbl val="1"/>
      </c:catAx>
      <c:valAx>
        <c:axId val="1"/>
        <c:scaling>
          <c:orientation val="minMax"/>
          <c:max val="130"/>
          <c:min val="70"/>
        </c:scaling>
        <c:delete val="0"/>
        <c:axPos val="l"/>
        <c:majorGridlines>
          <c:spPr>
            <a:ln w="12700" cap="flat">
              <a:solidFill>
                <a:srgbClr val="B8B8B8"/>
              </a:solidFill>
              <a:prstDash val="solid"/>
              <a:miter lim="400000"/>
            </a:ln>
          </c:spPr>
        </c:majorGridlines>
        <c:title>
          <c:tx>
            <c:rich>
              <a:bodyPr rot="-5400000"/>
              <a:lstStyle/>
              <a:p>
                <a:pPr lvl="0">
                  <a:defRPr b="0" i="0" strike="noStrike" sz="2400" u="none">
                    <a:solidFill>
                      <a:srgbClr val="000000"/>
                    </a:solidFill>
                    <a:effectLst/>
                    <a:latin typeface="Helvetica Neue"/>
                  </a:defRPr>
                </a:pPr>
                <a:r>
                  <a:rPr b="0" i="0" strike="noStrike" sz="2400" u="none">
                    <a:solidFill>
                      <a:srgbClr val="000000"/>
                    </a:solidFill>
                    <a:effectLst/>
                    <a:latin typeface="Helvetica Neue"/>
                  </a:rPr>
                  <a:t>Outer radii μm (Ro)</a:t>
                </a:r>
              </a:p>
            </c:rich>
          </c:tx>
          <c:layout/>
          <c:overlay val="1"/>
        </c:title>
        <c:numFmt formatCode="0" sourceLinked="0"/>
        <c:majorTickMark val="none"/>
        <c:minorTickMark val="none"/>
        <c:tickLblPos val="nextTo"/>
        <c:spPr>
          <a:ln w="12700" cap="flat">
            <a:noFill/>
            <a:prstDash val="solid"/>
            <a:miter lim="400000"/>
          </a:ln>
        </c:spPr>
        <c:txPr>
          <a:bodyPr rot="0"/>
          <a:lstStyle/>
          <a:p>
            <a:pPr lvl="0">
              <a:defRPr b="0" i="0" strike="noStrike" sz="1400" u="none">
                <a:solidFill>
                  <a:srgbClr val="000000"/>
                </a:solidFill>
                <a:effectLst/>
                <a:latin typeface="Helvetica Neue"/>
              </a:defRPr>
            </a:pPr>
          </a:p>
        </c:txPr>
        <c:crossAx val="0"/>
        <c:crosses val="autoZero"/>
        <c:crossBetween val="midCat"/>
        <c:majorUnit val="20"/>
        <c:minorUnit val="10"/>
      </c:valAx>
      <c:spPr>
        <a:noFill/>
        <a:ln w="12700" cap="flat">
          <a:noFill/>
          <a:miter lim="400000"/>
        </a:ln>
        <a:effectLst/>
      </c:spPr>
    </c:plotArea>
    <c:legend>
      <c:legendPos val="r"/>
      <c:layout>
        <c:manualLayout>
          <c:xMode val="edge"/>
          <c:yMode val="edge"/>
          <c:x val="0.682637"/>
          <c:y val="0.613801"/>
          <c:w val="0.317363"/>
          <c:h val="0.213868"/>
        </c:manualLayout>
      </c:layout>
      <c:overlay val="1"/>
      <c:spPr>
        <a:noFill/>
        <a:ln w="12700" cap="flat">
          <a:noFill/>
          <a:miter lim="400000"/>
        </a:ln>
        <a:effectLst/>
      </c:spPr>
      <c:txPr>
        <a:bodyPr/>
        <a:lstStyle/>
        <a:p>
          <a:pPr lvl="0">
            <a:defRPr b="0" i="0" strike="noStrike" sz="2400" u="none">
              <a:solidFill>
                <a:srgbClr val="000000"/>
              </a:solidFill>
              <a:effectLst/>
              <a:latin typeface="Helvetica Neue"/>
            </a:defRPr>
          </a:pPr>
        </a:p>
      </c:txPr>
    </c:legend>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defRPr b="1" i="0" strike="noStrike" sz="1300" u="none">
                <a:solidFill>
                  <a:srgbClr val="000000"/>
                </a:solidFill>
                <a:effectLst/>
                <a:latin typeface="Helvetica Neue"/>
              </a:defRPr>
            </a:pPr>
            <a:r>
              <a:rPr b="1" i="0" strike="noStrike" sz="1300" u="none">
                <a:solidFill>
                  <a:srgbClr val="000000"/>
                </a:solidFill>
                <a:effectLst/>
                <a:latin typeface="Helvetica Neue"/>
              </a:rPr>
              <a:t>myogen tone Ri</a:t>
            </a:r>
          </a:p>
        </c:rich>
      </c:tx>
      <c:layout>
        <c:manualLayout>
          <c:xMode val="edge"/>
          <c:yMode val="edge"/>
          <c:x val="0.81753"/>
          <c:y val="0.005"/>
          <c:w val="0.0694334"/>
          <c:h val="0.0524127"/>
        </c:manualLayout>
      </c:layout>
      <c:overlay val="1"/>
      <c:spPr>
        <a:noFill/>
        <a:effectLst/>
      </c:spPr>
    </c:title>
    <c:autoTitleDeleted val="1"/>
    <c:plotArea>
      <c:layout>
        <c:manualLayout>
          <c:layoutTarget val="inner"/>
          <c:xMode val="edge"/>
          <c:yMode val="edge"/>
          <c:x val="0.73461"/>
          <c:y val="0.0524127"/>
          <c:w val="0.258483"/>
          <c:h val="0.358766"/>
        </c:manualLayout>
      </c:layout>
      <c:lineChart>
        <c:grouping val="standard"/>
        <c:varyColors val="0"/>
        <c:ser>
          <c:idx val="0"/>
          <c:order val="0"/>
          <c:tx>
            <c:strRef>
              <c:f>Sheet1!$A$2</c:f>
              <c:strCache>
                <c:pt idx="0">
                  <c:v>Control</c:v>
                </c:pt>
              </c:strCache>
            </c:strRef>
          </c:tx>
          <c:spPr>
            <a:solidFill>
              <a:srgbClr val="FFFFFF"/>
            </a:solidFill>
            <a:ln w="50800" cap="flat">
              <a:solidFill>
                <a:srgbClr val="3B6C9D"/>
              </a:solidFill>
              <a:prstDash val="solid"/>
              <a:miter lim="400000"/>
            </a:ln>
            <a:effectLst/>
          </c:spPr>
          <c:marker>
            <c:symbol val="circle"/>
            <c:size val="6"/>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2.647745</c:v>
                </c:pt>
                <c:pt idx="1">
                  <c:v>3.018178</c:v>
                </c:pt>
                <c:pt idx="2">
                  <c:v>2.714467</c:v>
                </c:pt>
                <c:pt idx="3">
                  <c:v>3.039724</c:v>
                </c:pt>
                <c:pt idx="4">
                  <c:v>2.795067</c:v>
                </c:pt>
                <c:pt idx="5">
                  <c:v>2.787056</c:v>
                </c:pt>
                <c:pt idx="6">
                  <c:v>2.680969</c:v>
                </c:pt>
                <c:pt idx="7">
                  <c:v>2.937433</c:v>
                </c:pt>
                <c:pt idx="8">
                  <c:v>3.064360</c:v>
                </c:pt>
                <c:pt idx="9">
                  <c:v>3.240999</c:v>
                </c:pt>
              </c:numLit>
            </c:plus>
            <c:minus>
              <c:numLit>
                <c:ptCount val="10"/>
                <c:pt idx="0">
                  <c:v>2.647745</c:v>
                </c:pt>
                <c:pt idx="1">
                  <c:v>3.018178</c:v>
                </c:pt>
                <c:pt idx="2">
                  <c:v>2.714467</c:v>
                </c:pt>
                <c:pt idx="3">
                  <c:v>3.039724</c:v>
                </c:pt>
                <c:pt idx="4">
                  <c:v>2.795067</c:v>
                </c:pt>
                <c:pt idx="5">
                  <c:v>2.787056</c:v>
                </c:pt>
                <c:pt idx="6">
                  <c:v>2.680969</c:v>
                </c:pt>
                <c:pt idx="7">
                  <c:v>2.937433</c:v>
                </c:pt>
                <c:pt idx="8">
                  <c:v>3.064360</c:v>
                </c:pt>
                <c:pt idx="9">
                  <c:v>3.240999</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Sheet1!$B$2:$K$2</c:f>
              <c:numCache>
                <c:ptCount val="10"/>
                <c:pt idx="0">
                  <c:v>9.464041</c:v>
                </c:pt>
                <c:pt idx="1">
                  <c:v>12.777918</c:v>
                </c:pt>
                <c:pt idx="2">
                  <c:v>11.691759</c:v>
                </c:pt>
                <c:pt idx="3">
                  <c:v>12.321917</c:v>
                </c:pt>
                <c:pt idx="4">
                  <c:v>15.616301</c:v>
                </c:pt>
                <c:pt idx="5">
                  <c:v>13.265340</c:v>
                </c:pt>
                <c:pt idx="6">
                  <c:v>12.547682</c:v>
                </c:pt>
                <c:pt idx="7">
                  <c:v>13.502692</c:v>
                </c:pt>
                <c:pt idx="8">
                  <c:v>14.420757</c:v>
                </c:pt>
                <c:pt idx="9">
                  <c:v>14.456589</c:v>
                </c:pt>
              </c:numCache>
            </c:numRef>
          </c:val>
          <c:smooth val="0"/>
        </c:ser>
        <c:ser>
          <c:idx val="1"/>
          <c:order val="1"/>
          <c:tx>
            <c:strRef>
              <c:f>Sheet1!$A$3</c:f>
              <c:strCache>
                <c:pt idx="0">
                  <c:v>DHT</c:v>
                </c:pt>
              </c:strCache>
            </c:strRef>
          </c:tx>
          <c:spPr>
            <a:solidFill>
              <a:srgbClr val="FFFFFF"/>
            </a:solidFill>
            <a:ln w="50800" cap="flat">
              <a:solidFill>
                <a:srgbClr val="6EA45A"/>
              </a:solidFill>
              <a:prstDash val="solid"/>
              <a:miter lim="400000"/>
            </a:ln>
            <a:effectLst/>
          </c:spPr>
          <c:marker>
            <c:symbol val="square"/>
            <c:size val="2"/>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2.432161</c:v>
                </c:pt>
                <c:pt idx="1">
                  <c:v>2.247474</c:v>
                </c:pt>
                <c:pt idx="2">
                  <c:v>2.668321</c:v>
                </c:pt>
                <c:pt idx="3">
                  <c:v>3.051310</c:v>
                </c:pt>
                <c:pt idx="4">
                  <c:v>2.305628</c:v>
                </c:pt>
                <c:pt idx="5">
                  <c:v>2.545719</c:v>
                </c:pt>
                <c:pt idx="6">
                  <c:v>2.563305</c:v>
                </c:pt>
                <c:pt idx="7">
                  <c:v>3.185708</c:v>
                </c:pt>
                <c:pt idx="8">
                  <c:v>3.120660</c:v>
                </c:pt>
                <c:pt idx="9">
                  <c:v>2.928676</c:v>
                </c:pt>
              </c:numLit>
            </c:plus>
            <c:minus>
              <c:numLit>
                <c:ptCount val="10"/>
                <c:pt idx="0">
                  <c:v>2.432161</c:v>
                </c:pt>
                <c:pt idx="1">
                  <c:v>2.247474</c:v>
                </c:pt>
                <c:pt idx="2">
                  <c:v>2.668321</c:v>
                </c:pt>
                <c:pt idx="3">
                  <c:v>3.051310</c:v>
                </c:pt>
                <c:pt idx="4">
                  <c:v>2.305628</c:v>
                </c:pt>
                <c:pt idx="5">
                  <c:v>2.545719</c:v>
                </c:pt>
                <c:pt idx="6">
                  <c:v>2.563305</c:v>
                </c:pt>
                <c:pt idx="7">
                  <c:v>3.185708</c:v>
                </c:pt>
                <c:pt idx="8">
                  <c:v>3.120660</c:v>
                </c:pt>
                <c:pt idx="9">
                  <c:v>2.928676</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Sheet1!$B$3:$K$3</c:f>
              <c:numCache>
                <c:ptCount val="10"/>
                <c:pt idx="0">
                  <c:v>4.125915</c:v>
                </c:pt>
                <c:pt idx="1">
                  <c:v>7.280247</c:v>
                </c:pt>
                <c:pt idx="2">
                  <c:v>8.476072</c:v>
                </c:pt>
                <c:pt idx="3">
                  <c:v>10.677115</c:v>
                </c:pt>
                <c:pt idx="4">
                  <c:v>11.214342</c:v>
                </c:pt>
                <c:pt idx="5">
                  <c:v>8.962196</c:v>
                </c:pt>
                <c:pt idx="6">
                  <c:v>7.805948</c:v>
                </c:pt>
                <c:pt idx="7">
                  <c:v>8.289592</c:v>
                </c:pt>
                <c:pt idx="8">
                  <c:v>7.143936</c:v>
                </c:pt>
                <c:pt idx="9">
                  <c:v>6.431875</c:v>
                </c:pt>
              </c:numCache>
            </c:numRef>
          </c:val>
          <c:smooth val="0"/>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8"/>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2.153293</c:v>
                </c:pt>
                <c:pt idx="1">
                  <c:v>2.698959</c:v>
                </c:pt>
                <c:pt idx="2">
                  <c:v>2.734295</c:v>
                </c:pt>
                <c:pt idx="3">
                  <c:v>1.880222</c:v>
                </c:pt>
                <c:pt idx="4">
                  <c:v>1.381739</c:v>
                </c:pt>
                <c:pt idx="5">
                  <c:v>1.202222</c:v>
                </c:pt>
                <c:pt idx="6">
                  <c:v>1.534328</c:v>
                </c:pt>
                <c:pt idx="7">
                  <c:v>1.175847</c:v>
                </c:pt>
                <c:pt idx="8">
                  <c:v>1.511150</c:v>
                </c:pt>
                <c:pt idx="9">
                  <c:v>1.781221</c:v>
                </c:pt>
              </c:numLit>
            </c:plus>
            <c:minus>
              <c:numLit>
                <c:ptCount val="10"/>
                <c:pt idx="0">
                  <c:v>2.153293</c:v>
                </c:pt>
                <c:pt idx="1">
                  <c:v>2.698959</c:v>
                </c:pt>
                <c:pt idx="2">
                  <c:v>2.734295</c:v>
                </c:pt>
                <c:pt idx="3">
                  <c:v>1.880222</c:v>
                </c:pt>
                <c:pt idx="4">
                  <c:v>1.381739</c:v>
                </c:pt>
                <c:pt idx="5">
                  <c:v>1.202222</c:v>
                </c:pt>
                <c:pt idx="6">
                  <c:v>1.534328</c:v>
                </c:pt>
                <c:pt idx="7">
                  <c:v>1.175847</c:v>
                </c:pt>
                <c:pt idx="8">
                  <c:v>1.511150</c:v>
                </c:pt>
                <c:pt idx="9">
                  <c:v>1.781221</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Sheet1!$B$4:$K$4</c:f>
              <c:numCache>
                <c:ptCount val="10"/>
                <c:pt idx="0">
                  <c:v>6.390078</c:v>
                </c:pt>
                <c:pt idx="1">
                  <c:v>4.162165</c:v>
                </c:pt>
                <c:pt idx="2">
                  <c:v>4.578545</c:v>
                </c:pt>
                <c:pt idx="3">
                  <c:v>3.480065</c:v>
                </c:pt>
                <c:pt idx="4">
                  <c:v>4.407304</c:v>
                </c:pt>
                <c:pt idx="5">
                  <c:v>3.801491</c:v>
                </c:pt>
                <c:pt idx="6">
                  <c:v>3.720866</c:v>
                </c:pt>
                <c:pt idx="7">
                  <c:v>3.368402</c:v>
                </c:pt>
                <c:pt idx="8">
                  <c:v>2.905866</c:v>
                </c:pt>
                <c:pt idx="9">
                  <c:v>3.480419</c:v>
                </c:pt>
              </c:numCache>
            </c:numRef>
          </c:val>
          <c:smooth val="0"/>
        </c:ser>
        <c:marker val="1"/>
        <c:axId val="0"/>
        <c:axId val="1"/>
      </c:lineChart>
      <c:catAx>
        <c:axId val="0"/>
        <c:scaling>
          <c:orientation val="minMax"/>
        </c:scaling>
        <c:delete val="0"/>
        <c:axPos val="b"/>
        <c:title>
          <c:tx>
            <c:rich>
              <a:bodyPr rot="0"/>
              <a:lstStyle/>
              <a:p>
                <a:pPr lvl="0">
                  <a:defRPr b="0" i="0" strike="noStrike" sz="1100" u="none">
                    <a:solidFill>
                      <a:srgbClr val="000000"/>
                    </a:solidFill>
                    <a:effectLst/>
                    <a:latin typeface="Helvetica Neue"/>
                  </a:defRPr>
                </a:pPr>
                <a:r>
                  <a:rPr b="0" i="0" strike="noStrike" sz="1100" u="none">
                    <a:solidFill>
                      <a:srgbClr val="000000"/>
                    </a:solidFill>
                    <a:effectLst/>
                    <a:latin typeface="Helvetica Neue"/>
                  </a:rPr>
                  <a:t>Intraluminar pressure Hgmm</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1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title>
          <c:tx>
            <c:rich>
              <a:bodyPr rot="-5400000"/>
              <a:lstStyle/>
              <a:p>
                <a:pPr lvl="0">
                  <a:defRPr b="0" i="0" strike="noStrike" sz="1100" u="none">
                    <a:solidFill>
                      <a:srgbClr val="000000"/>
                    </a:solidFill>
                    <a:effectLst/>
                    <a:latin typeface="Helvetica Neue"/>
                  </a:defRPr>
                </a:pPr>
                <a:r>
                  <a:rPr b="0" i="0" strike="noStrike" sz="1100" u="none">
                    <a:solidFill>
                      <a:srgbClr val="000000"/>
                    </a:solidFill>
                    <a:effectLst/>
                    <a:latin typeface="Helvetica Neue"/>
                  </a:rPr>
                  <a:t> Ri-Cafree-Ri-Nkr/Ri-Cafree %</a:t>
                </a:r>
              </a:p>
            </c:rich>
          </c:tx>
          <c:layout/>
          <c:overlay val="1"/>
        </c:title>
        <c:numFmt formatCode="0" sourceLinked="0"/>
        <c:majorTickMark val="none"/>
        <c:minorTickMark val="none"/>
        <c:tickLblPos val="nextTo"/>
        <c:spPr>
          <a:ln w="12700" cap="flat">
            <a:noFill/>
            <a:prstDash val="solid"/>
            <a:miter lim="400000"/>
          </a:ln>
        </c:spPr>
        <c:txPr>
          <a:bodyPr rot="0"/>
          <a:lstStyle/>
          <a:p>
            <a:pPr lvl="0">
              <a:defRPr b="0" i="0" strike="noStrike" sz="1100" u="none">
                <a:solidFill>
                  <a:srgbClr val="000000"/>
                </a:solidFill>
                <a:effectLst/>
                <a:latin typeface="Helvetica Neue"/>
              </a:defRPr>
            </a:pPr>
          </a:p>
        </c:txPr>
        <c:crossAx val="0"/>
        <c:crosses val="autoZero"/>
        <c:crossBetween val="midCat"/>
        <c:majorUnit val="5"/>
        <c:minorUnit val="2.5"/>
      </c:valAx>
      <c:spPr>
        <a:solidFill>
          <a:srgbClr val="FFFFFF"/>
        </a:solidFill>
        <a:ln w="12700" cap="flat">
          <a:noFill/>
          <a:miter lim="400000"/>
        </a:ln>
        <a:effectLst/>
      </c:spPr>
    </c:plotArea>
    <c:legend>
      <c:legendPos val="l"/>
      <c:layout>
        <c:manualLayout>
          <c:xMode val="edge"/>
          <c:yMode val="edge"/>
          <c:x val="0.005"/>
          <c:y val="0.945643"/>
          <c:w val="0.511417"/>
          <c:h val="0.0668567"/>
        </c:manualLayout>
      </c:layout>
      <c:overlay val="1"/>
      <c:spPr>
        <a:noFill/>
        <a:ln w="12700" cap="flat">
          <a:noFill/>
          <a:miter lim="400000"/>
        </a:ln>
        <a:effectLst/>
      </c:spPr>
      <c:txPr>
        <a:bodyPr/>
        <a:lstStyle/>
        <a:p>
          <a:pPr lvl="0">
            <a:defRPr b="0" i="0" strike="noStrike" sz="2400" u="none">
              <a:solidFill>
                <a:srgbClr val="000000"/>
              </a:solidFill>
              <a:effectLst/>
              <a:latin typeface="Helvetica Neue"/>
            </a:defRPr>
          </a:pPr>
        </a:p>
      </c:txPr>
    </c:legend>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0572573"/>
          <c:y val="0.464027"/>
          <c:w val="0.540114"/>
          <c:h val="0.428497"/>
        </c:manualLayout>
      </c:layout>
      <c:lineChart>
        <c:grouping val="standard"/>
        <c:varyColors val="0"/>
        <c:ser>
          <c:idx val="0"/>
          <c:order val="0"/>
          <c:tx>
            <c:strRef>
              <c:f>Sheet1!$A$2</c:f>
              <c:strCache>
                <c:pt idx="0">
                  <c:v>Control</c:v>
                </c:pt>
              </c:strCache>
            </c:strRef>
          </c:tx>
          <c:spPr>
            <a:solidFill>
              <a:srgbClr val="FFFFFF"/>
            </a:solidFill>
            <a:ln w="50800" cap="flat">
              <a:solidFill>
                <a:srgbClr val="3B6C9D"/>
              </a:solidFill>
              <a:prstDash val="solid"/>
              <a:miter lim="400000"/>
            </a:ln>
            <a:effectLst/>
          </c:spPr>
          <c:marker>
            <c:symbol val="circle"/>
            <c:size val="7"/>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8.142769</c:v>
                </c:pt>
                <c:pt idx="1">
                  <c:v>7.087793</c:v>
                </c:pt>
                <c:pt idx="2">
                  <c:v>6.782449</c:v>
                </c:pt>
                <c:pt idx="3">
                  <c:v>7.336001</c:v>
                </c:pt>
                <c:pt idx="4">
                  <c:v>6.799460</c:v>
                </c:pt>
                <c:pt idx="5">
                  <c:v>6.217129</c:v>
                </c:pt>
                <c:pt idx="6">
                  <c:v>5.377684</c:v>
                </c:pt>
                <c:pt idx="7">
                  <c:v>5.647269</c:v>
                </c:pt>
                <c:pt idx="8">
                  <c:v>4.988119</c:v>
                </c:pt>
                <c:pt idx="9">
                  <c:v>4.337283</c:v>
                </c:pt>
              </c:numLit>
            </c:plus>
            <c:minus>
              <c:numLit>
                <c:ptCount val="10"/>
                <c:pt idx="0">
                  <c:v>8.142769</c:v>
                </c:pt>
                <c:pt idx="1">
                  <c:v>7.087793</c:v>
                </c:pt>
                <c:pt idx="2">
                  <c:v>6.782449</c:v>
                </c:pt>
                <c:pt idx="3">
                  <c:v>7.336001</c:v>
                </c:pt>
                <c:pt idx="4">
                  <c:v>6.799460</c:v>
                </c:pt>
                <c:pt idx="5">
                  <c:v>6.217129</c:v>
                </c:pt>
                <c:pt idx="6">
                  <c:v>5.377684</c:v>
                </c:pt>
                <c:pt idx="7">
                  <c:v>5.647269</c:v>
                </c:pt>
                <c:pt idx="8">
                  <c:v>4.988119</c:v>
                </c:pt>
                <c:pt idx="9">
                  <c:v>4.337283</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Sheet1!$B$2:$K$2</c:f>
              <c:numCache>
                <c:ptCount val="10"/>
                <c:pt idx="0">
                  <c:v>30.640908</c:v>
                </c:pt>
                <c:pt idx="1">
                  <c:v>32.421408</c:v>
                </c:pt>
                <c:pt idx="2">
                  <c:v>27.863114</c:v>
                </c:pt>
                <c:pt idx="3">
                  <c:v>25.221480</c:v>
                </c:pt>
                <c:pt idx="4">
                  <c:v>25.472966</c:v>
                </c:pt>
                <c:pt idx="5">
                  <c:v>22.488987</c:v>
                </c:pt>
                <c:pt idx="6">
                  <c:v>22.297204</c:v>
                </c:pt>
                <c:pt idx="7">
                  <c:v>18.096771</c:v>
                </c:pt>
                <c:pt idx="8">
                  <c:v>18.095000</c:v>
                </c:pt>
                <c:pt idx="9">
                  <c:v>19.332503</c:v>
                </c:pt>
              </c:numCache>
            </c:numRef>
          </c:val>
          <c:smooth val="1"/>
        </c:ser>
        <c:ser>
          <c:idx val="1"/>
          <c:order val="1"/>
          <c:tx>
            <c:strRef>
              <c:f>Sheet1!$A$3</c:f>
              <c:strCache>
                <c:pt idx="0">
                  <c:v>DHT</c:v>
                </c:pt>
              </c:strCache>
            </c:strRef>
          </c:tx>
          <c:spPr>
            <a:solidFill>
              <a:srgbClr val="FFFFFF"/>
            </a:solidFill>
            <a:ln w="50800" cap="flat">
              <a:solidFill>
                <a:srgbClr val="6EA45A"/>
              </a:solidFill>
              <a:prstDash val="solid"/>
              <a:miter lim="400000"/>
            </a:ln>
            <a:effectLst/>
          </c:spPr>
          <c:marker>
            <c:symbol val="square"/>
            <c:size val="7"/>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6.012352</c:v>
                </c:pt>
                <c:pt idx="1">
                  <c:v>6.136555</c:v>
                </c:pt>
                <c:pt idx="2">
                  <c:v>5.920683</c:v>
                </c:pt>
                <c:pt idx="3">
                  <c:v>5.508440</c:v>
                </c:pt>
                <c:pt idx="4">
                  <c:v>5.126529</c:v>
                </c:pt>
                <c:pt idx="5">
                  <c:v>5.252294</c:v>
                </c:pt>
                <c:pt idx="6">
                  <c:v>4.757143</c:v>
                </c:pt>
                <c:pt idx="7">
                  <c:v>5.997194</c:v>
                </c:pt>
                <c:pt idx="8">
                  <c:v>5.848122</c:v>
                </c:pt>
                <c:pt idx="9">
                  <c:v>4.933283</c:v>
                </c:pt>
              </c:numLit>
            </c:plus>
            <c:minus>
              <c:numLit>
                <c:ptCount val="10"/>
                <c:pt idx="0">
                  <c:v>6.012352</c:v>
                </c:pt>
                <c:pt idx="1">
                  <c:v>6.136555</c:v>
                </c:pt>
                <c:pt idx="2">
                  <c:v>5.920683</c:v>
                </c:pt>
                <c:pt idx="3">
                  <c:v>5.508440</c:v>
                </c:pt>
                <c:pt idx="4">
                  <c:v>5.126529</c:v>
                </c:pt>
                <c:pt idx="5">
                  <c:v>5.252294</c:v>
                </c:pt>
                <c:pt idx="6">
                  <c:v>4.757143</c:v>
                </c:pt>
                <c:pt idx="7">
                  <c:v>5.997194</c:v>
                </c:pt>
                <c:pt idx="8">
                  <c:v>5.848122</c:v>
                </c:pt>
                <c:pt idx="9">
                  <c:v>4.933283</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Sheet1!$B$3:$K$3</c:f>
              <c:numCache>
                <c:ptCount val="10"/>
                <c:pt idx="0">
                  <c:v>21.000205</c:v>
                </c:pt>
                <c:pt idx="1">
                  <c:v>16.608304</c:v>
                </c:pt>
                <c:pt idx="2">
                  <c:v>14.202162</c:v>
                </c:pt>
                <c:pt idx="3">
                  <c:v>11.836771</c:v>
                </c:pt>
                <c:pt idx="4">
                  <c:v>11.057003</c:v>
                </c:pt>
                <c:pt idx="5">
                  <c:v>10.618763</c:v>
                </c:pt>
                <c:pt idx="6">
                  <c:v>10.546474</c:v>
                </c:pt>
                <c:pt idx="7">
                  <c:v>8.978899</c:v>
                </c:pt>
                <c:pt idx="8">
                  <c:v>10.652918</c:v>
                </c:pt>
                <c:pt idx="9">
                  <c:v>10.128103</c:v>
                </c:pt>
              </c:numCache>
            </c:numRef>
          </c:val>
          <c:smooth val="1"/>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9"/>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6.247325</c:v>
                </c:pt>
                <c:pt idx="1">
                  <c:v>7.023309</c:v>
                </c:pt>
                <c:pt idx="2">
                  <c:v>6.925659</c:v>
                </c:pt>
                <c:pt idx="3">
                  <c:v>6.116417</c:v>
                </c:pt>
                <c:pt idx="4">
                  <c:v>5.688372</c:v>
                </c:pt>
                <c:pt idx="5">
                  <c:v>5.579849</c:v>
                </c:pt>
                <c:pt idx="6">
                  <c:v>5.342294</c:v>
                </c:pt>
                <c:pt idx="7">
                  <c:v>5.379412</c:v>
                </c:pt>
                <c:pt idx="8">
                  <c:v>5.642334</c:v>
                </c:pt>
                <c:pt idx="9">
                  <c:v>5.294474</c:v>
                </c:pt>
              </c:numLit>
            </c:plus>
            <c:minus>
              <c:numLit>
                <c:ptCount val="10"/>
                <c:pt idx="0">
                  <c:v>6.247325</c:v>
                </c:pt>
                <c:pt idx="1">
                  <c:v>7.023309</c:v>
                </c:pt>
                <c:pt idx="2">
                  <c:v>6.925659</c:v>
                </c:pt>
                <c:pt idx="3">
                  <c:v>6.116417</c:v>
                </c:pt>
                <c:pt idx="4">
                  <c:v>5.688372</c:v>
                </c:pt>
                <c:pt idx="5">
                  <c:v>5.579849</c:v>
                </c:pt>
                <c:pt idx="6">
                  <c:v>5.342294</c:v>
                </c:pt>
                <c:pt idx="7">
                  <c:v>5.379412</c:v>
                </c:pt>
                <c:pt idx="8">
                  <c:v>5.642334</c:v>
                </c:pt>
                <c:pt idx="9">
                  <c:v>5.294474</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Sheet1!$B$4:$K$4</c:f>
              <c:numCache>
                <c:ptCount val="10"/>
                <c:pt idx="0">
                  <c:v>23.037607</c:v>
                </c:pt>
                <c:pt idx="1">
                  <c:v>24.462183</c:v>
                </c:pt>
                <c:pt idx="2">
                  <c:v>24.815369</c:v>
                </c:pt>
                <c:pt idx="3">
                  <c:v>23.632937</c:v>
                </c:pt>
                <c:pt idx="4">
                  <c:v>21.939293</c:v>
                </c:pt>
                <c:pt idx="5">
                  <c:v>19.084369</c:v>
                </c:pt>
                <c:pt idx="6">
                  <c:v>18.575833</c:v>
                </c:pt>
                <c:pt idx="7">
                  <c:v>16.258202</c:v>
                </c:pt>
                <c:pt idx="8">
                  <c:v>15.474930</c:v>
                </c:pt>
                <c:pt idx="9">
                  <c:v>15.638470</c:v>
                </c:pt>
              </c:numCache>
            </c:numRef>
          </c:val>
          <c:smooth val="1"/>
        </c:ser>
        <c:marker val="1"/>
        <c:axId val="0"/>
        <c:axId val="1"/>
      </c:lineChart>
      <c:catAx>
        <c:axId val="0"/>
        <c:scaling>
          <c:orientation val="minMax"/>
        </c:scaling>
        <c:delete val="0"/>
        <c:axPos val="b"/>
        <c:title>
          <c:tx>
            <c:rich>
              <a:bodyPr rot="0"/>
              <a:lstStyle/>
              <a:p>
                <a:pPr lvl="0">
                  <a:defRPr b="0" i="0" strike="noStrike" sz="2500" u="none">
                    <a:solidFill>
                      <a:srgbClr val="000000"/>
                    </a:solidFill>
                    <a:effectLst/>
                    <a:latin typeface="Helvetica Neue"/>
                  </a:defRPr>
                </a:pPr>
                <a:r>
                  <a:rPr b="0" i="0" strike="noStrike" sz="2500" u="none">
                    <a:solidFill>
                      <a:srgbClr val="000000"/>
                    </a:solidFill>
                    <a:effectLst/>
                    <a:latin typeface="Helvetica Neue"/>
                  </a:rPr>
                  <a:t>Intraluminal pressure mmHg</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800" u="none">
                <a:solidFill>
                  <a:srgbClr val="000000"/>
                </a:solidFill>
                <a:effectLst/>
                <a:latin typeface="Helvetica Neue"/>
              </a:defRPr>
            </a:pPr>
          </a:p>
        </c:txPr>
        <c:crossAx val="1"/>
        <c:crosses val="autoZero"/>
        <c:auto val="1"/>
        <c:lblAlgn val="ctr"/>
        <c:noMultiLvlLbl val="1"/>
      </c:catAx>
      <c:valAx>
        <c:axId val="1"/>
        <c:scaling>
          <c:orientation val="minMax"/>
          <c:max val="40"/>
        </c:scaling>
        <c:delete val="0"/>
        <c:axPos val="l"/>
        <c:majorGridlines>
          <c:spPr>
            <a:ln w="12700" cap="flat">
              <a:solidFill>
                <a:srgbClr val="B8B8B8"/>
              </a:solidFill>
              <a:prstDash val="solid"/>
              <a:miter lim="400000"/>
            </a:ln>
          </c:spPr>
        </c:majorGridlines>
        <c:numFmt formatCode="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midCat"/>
        <c:majorUnit val="10"/>
        <c:minorUnit val="5"/>
      </c:valAx>
      <c:spPr>
        <a:noFill/>
        <a:ln w="12700" cap="flat">
          <a:noFill/>
          <a:miter lim="400000"/>
        </a:ln>
        <a:effectLst/>
      </c:spPr>
    </c:plotArea>
    <c:legend>
      <c:legendPos val="r"/>
      <c:layout>
        <c:manualLayout>
          <c:xMode val="edge"/>
          <c:yMode val="edge"/>
          <c:x val="0.680871"/>
          <c:y val="0.005"/>
          <c:w val="0.319129"/>
          <c:h val="0.126941"/>
        </c:manualLayout>
      </c:layout>
      <c:overlay val="1"/>
      <c:spPr>
        <a:noFill/>
        <a:ln w="12700" cap="flat">
          <a:noFill/>
          <a:miter lim="400000"/>
        </a:ln>
        <a:effectLst/>
      </c:spPr>
      <c:txPr>
        <a:bodyPr/>
        <a:lstStyle/>
        <a:p>
          <a:pPr lvl="0">
            <a:defRPr b="0" i="0" strike="noStrike" sz="2400" u="none">
              <a:solidFill>
                <a:srgbClr val="000000"/>
              </a:solidFill>
              <a:effectLst/>
              <a:latin typeface="Helvetica Neue"/>
            </a:defRPr>
          </a:pPr>
        </a:p>
      </c:txPr>
    </c:legend>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170988"/>
          <c:y val="0.0505966"/>
          <c:w val="0.793917"/>
          <c:h val="0.770894"/>
        </c:manualLayout>
      </c:layout>
      <c:lineChart>
        <c:grouping val="standard"/>
        <c:varyColors val="0"/>
        <c:ser>
          <c:idx val="0"/>
          <c:order val="0"/>
          <c:tx>
            <c:strRef>
              <c:f>Sheet1!$A$2</c:f>
              <c:strCache>
                <c:pt idx="0">
                  <c:v>Control</c:v>
                </c:pt>
              </c:strCache>
            </c:strRef>
          </c:tx>
          <c:spPr>
            <a:solidFill>
              <a:srgbClr val="FFFFFF"/>
            </a:solidFill>
            <a:ln w="50800" cap="flat">
              <a:solidFill>
                <a:srgbClr val="3B6C9D"/>
              </a:solidFill>
              <a:prstDash val="solid"/>
              <a:miter lim="400000"/>
            </a:ln>
            <a:effectLst/>
          </c:spPr>
          <c:marker>
            <c:symbol val="circle"/>
            <c:size val="7"/>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2.647745</c:v>
                </c:pt>
                <c:pt idx="1">
                  <c:v>3.018178</c:v>
                </c:pt>
                <c:pt idx="2">
                  <c:v>2.714467</c:v>
                </c:pt>
                <c:pt idx="3">
                  <c:v>3.039724</c:v>
                </c:pt>
                <c:pt idx="4">
                  <c:v>2.795067</c:v>
                </c:pt>
                <c:pt idx="5">
                  <c:v>2.787056</c:v>
                </c:pt>
                <c:pt idx="6">
                  <c:v>2.680969</c:v>
                </c:pt>
                <c:pt idx="7">
                  <c:v>2.937433</c:v>
                </c:pt>
                <c:pt idx="8">
                  <c:v>3.064360</c:v>
                </c:pt>
                <c:pt idx="9">
                  <c:v>3.240999</c:v>
                </c:pt>
              </c:numLit>
            </c:plus>
            <c:minus>
              <c:numLit>
                <c:ptCount val="10"/>
                <c:pt idx="0">
                  <c:v>2.647745</c:v>
                </c:pt>
                <c:pt idx="1">
                  <c:v>3.018178</c:v>
                </c:pt>
                <c:pt idx="2">
                  <c:v>2.714467</c:v>
                </c:pt>
                <c:pt idx="3">
                  <c:v>3.039724</c:v>
                </c:pt>
                <c:pt idx="4">
                  <c:v>2.795067</c:v>
                </c:pt>
                <c:pt idx="5">
                  <c:v>2.787056</c:v>
                </c:pt>
                <c:pt idx="6">
                  <c:v>2.680969</c:v>
                </c:pt>
                <c:pt idx="7">
                  <c:v>2.937433</c:v>
                </c:pt>
                <c:pt idx="8">
                  <c:v>3.064360</c:v>
                </c:pt>
                <c:pt idx="9">
                  <c:v>3.240999</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Sheet1!$B$2:$K$2</c:f>
              <c:numCache>
                <c:ptCount val="10"/>
                <c:pt idx="0">
                  <c:v>9.464041</c:v>
                </c:pt>
                <c:pt idx="1">
                  <c:v>12.777918</c:v>
                </c:pt>
                <c:pt idx="2">
                  <c:v>11.691759</c:v>
                </c:pt>
                <c:pt idx="3">
                  <c:v>12.321917</c:v>
                </c:pt>
                <c:pt idx="4">
                  <c:v>15.616301</c:v>
                </c:pt>
                <c:pt idx="5">
                  <c:v>13.265340</c:v>
                </c:pt>
                <c:pt idx="6">
                  <c:v>12.547682</c:v>
                </c:pt>
                <c:pt idx="7">
                  <c:v>13.502692</c:v>
                </c:pt>
                <c:pt idx="8">
                  <c:v>14.420757</c:v>
                </c:pt>
                <c:pt idx="9">
                  <c:v>14.456589</c:v>
                </c:pt>
              </c:numCache>
            </c:numRef>
          </c:val>
          <c:smooth val="1"/>
        </c:ser>
        <c:ser>
          <c:idx val="1"/>
          <c:order val="1"/>
          <c:tx>
            <c:strRef>
              <c:f>Sheet1!$A$3</c:f>
              <c:strCache>
                <c:pt idx="0">
                  <c:v>DHT</c:v>
                </c:pt>
              </c:strCache>
            </c:strRef>
          </c:tx>
          <c:spPr>
            <a:solidFill>
              <a:srgbClr val="FFFFFF"/>
            </a:solidFill>
            <a:ln w="50800" cap="flat">
              <a:solidFill>
                <a:srgbClr val="6EA45A"/>
              </a:solidFill>
              <a:prstDash val="solid"/>
              <a:miter lim="400000"/>
            </a:ln>
            <a:effectLst/>
          </c:spPr>
          <c:marker>
            <c:symbol val="square"/>
            <c:size val="6"/>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2.432161</c:v>
                </c:pt>
                <c:pt idx="1">
                  <c:v>2.247474</c:v>
                </c:pt>
                <c:pt idx="2">
                  <c:v>2.668321</c:v>
                </c:pt>
                <c:pt idx="3">
                  <c:v>3.051310</c:v>
                </c:pt>
                <c:pt idx="4">
                  <c:v>2.305628</c:v>
                </c:pt>
                <c:pt idx="5">
                  <c:v>2.545719</c:v>
                </c:pt>
                <c:pt idx="6">
                  <c:v>2.563305</c:v>
                </c:pt>
                <c:pt idx="7">
                  <c:v>3.185708</c:v>
                </c:pt>
                <c:pt idx="8">
                  <c:v>3.120660</c:v>
                </c:pt>
                <c:pt idx="9">
                  <c:v>2.928676</c:v>
                </c:pt>
              </c:numLit>
            </c:plus>
            <c:minus>
              <c:numLit>
                <c:ptCount val="10"/>
                <c:pt idx="0">
                  <c:v>2.432161</c:v>
                </c:pt>
                <c:pt idx="1">
                  <c:v>2.247474</c:v>
                </c:pt>
                <c:pt idx="2">
                  <c:v>2.668321</c:v>
                </c:pt>
                <c:pt idx="3">
                  <c:v>3.051310</c:v>
                </c:pt>
                <c:pt idx="4">
                  <c:v>2.305628</c:v>
                </c:pt>
                <c:pt idx="5">
                  <c:v>2.545719</c:v>
                </c:pt>
                <c:pt idx="6">
                  <c:v>2.563305</c:v>
                </c:pt>
                <c:pt idx="7">
                  <c:v>3.185708</c:v>
                </c:pt>
                <c:pt idx="8">
                  <c:v>3.120660</c:v>
                </c:pt>
                <c:pt idx="9">
                  <c:v>2.928676</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Sheet1!$B$3:$K$3</c:f>
              <c:numCache>
                <c:ptCount val="10"/>
                <c:pt idx="0">
                  <c:v>4.125915</c:v>
                </c:pt>
                <c:pt idx="1">
                  <c:v>7.280247</c:v>
                </c:pt>
                <c:pt idx="2">
                  <c:v>8.476072</c:v>
                </c:pt>
                <c:pt idx="3">
                  <c:v>10.677115</c:v>
                </c:pt>
                <c:pt idx="4">
                  <c:v>11.214342</c:v>
                </c:pt>
                <c:pt idx="5">
                  <c:v>8.962196</c:v>
                </c:pt>
                <c:pt idx="6">
                  <c:v>7.805948</c:v>
                </c:pt>
                <c:pt idx="7">
                  <c:v>8.289592</c:v>
                </c:pt>
                <c:pt idx="8">
                  <c:v>7.143936</c:v>
                </c:pt>
                <c:pt idx="9">
                  <c:v>6.431875</c:v>
                </c:pt>
              </c:numCache>
            </c:numRef>
          </c:val>
          <c:smooth val="1"/>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9"/>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10"/>
                <c:pt idx="0">
                  <c:v>2.153293</c:v>
                </c:pt>
                <c:pt idx="1">
                  <c:v>2.698959</c:v>
                </c:pt>
                <c:pt idx="2">
                  <c:v>2.734295</c:v>
                </c:pt>
                <c:pt idx="3">
                  <c:v>1.880222</c:v>
                </c:pt>
                <c:pt idx="4">
                  <c:v>1.381739</c:v>
                </c:pt>
                <c:pt idx="5">
                  <c:v>1.202222</c:v>
                </c:pt>
                <c:pt idx="6">
                  <c:v>1.534328</c:v>
                </c:pt>
                <c:pt idx="7">
                  <c:v>1.175847</c:v>
                </c:pt>
                <c:pt idx="8">
                  <c:v>1.511150</c:v>
                </c:pt>
                <c:pt idx="9">
                  <c:v>1.781221</c:v>
                </c:pt>
              </c:numLit>
            </c:plus>
            <c:minus>
              <c:numLit>
                <c:ptCount val="10"/>
                <c:pt idx="0">
                  <c:v>2.153293</c:v>
                </c:pt>
                <c:pt idx="1">
                  <c:v>2.698959</c:v>
                </c:pt>
                <c:pt idx="2">
                  <c:v>2.734295</c:v>
                </c:pt>
                <c:pt idx="3">
                  <c:v>1.880222</c:v>
                </c:pt>
                <c:pt idx="4">
                  <c:v>1.381739</c:v>
                </c:pt>
                <c:pt idx="5">
                  <c:v>1.202222</c:v>
                </c:pt>
                <c:pt idx="6">
                  <c:v>1.534328</c:v>
                </c:pt>
                <c:pt idx="7">
                  <c:v>1.175847</c:v>
                </c:pt>
                <c:pt idx="8">
                  <c:v>1.511150</c:v>
                </c:pt>
                <c:pt idx="9">
                  <c:v>1.781221</c:v>
                </c:pt>
              </c:numLit>
            </c:minus>
            <c:val val="0"/>
            <c:spPr>
              <a:noFill/>
              <a:ln w="12700" cap="flat">
                <a:solidFill>
                  <a:srgbClr val="000000"/>
                </a:solidFill>
                <a:prstDash val="solid"/>
                <a:miter lim="400000"/>
              </a:ln>
              <a:effectLst/>
            </c:spPr>
          </c:errBars>
          <c:cat>
            <c:strRef>
              <c:f>Sheet1!$B$1:$K$1</c:f>
              <c:strCache>
                <c:ptCount val="10"/>
                <c:pt idx="0">
                  <c:v>10</c:v>
                </c:pt>
                <c:pt idx="1">
                  <c:v>20</c:v>
                </c:pt>
                <c:pt idx="2">
                  <c:v>30</c:v>
                </c:pt>
                <c:pt idx="3">
                  <c:v>40</c:v>
                </c:pt>
                <c:pt idx="4">
                  <c:v>50</c:v>
                </c:pt>
                <c:pt idx="5">
                  <c:v>60</c:v>
                </c:pt>
                <c:pt idx="6">
                  <c:v>70</c:v>
                </c:pt>
                <c:pt idx="7">
                  <c:v>80</c:v>
                </c:pt>
                <c:pt idx="8">
                  <c:v>90</c:v>
                </c:pt>
                <c:pt idx="9">
                  <c:v>100</c:v>
                </c:pt>
              </c:strCache>
            </c:strRef>
          </c:cat>
          <c:val>
            <c:numRef>
              <c:f>Sheet1!$B$4:$K$4</c:f>
              <c:numCache>
                <c:ptCount val="10"/>
                <c:pt idx="0">
                  <c:v>6.390078</c:v>
                </c:pt>
                <c:pt idx="1">
                  <c:v>4.162165</c:v>
                </c:pt>
                <c:pt idx="2">
                  <c:v>4.578545</c:v>
                </c:pt>
                <c:pt idx="3">
                  <c:v>3.480065</c:v>
                </c:pt>
                <c:pt idx="4">
                  <c:v>4.407304</c:v>
                </c:pt>
                <c:pt idx="5">
                  <c:v>3.801491</c:v>
                </c:pt>
                <c:pt idx="6">
                  <c:v>3.720866</c:v>
                </c:pt>
                <c:pt idx="7">
                  <c:v>3.368402</c:v>
                </c:pt>
                <c:pt idx="8">
                  <c:v>2.905866</c:v>
                </c:pt>
                <c:pt idx="9">
                  <c:v>3.480419</c:v>
                </c:pt>
              </c:numCache>
            </c:numRef>
          </c:val>
          <c:smooth val="1"/>
        </c:ser>
        <c:marker val="1"/>
        <c:axId val="0"/>
        <c:axId val="1"/>
      </c:lineChart>
      <c:catAx>
        <c:axId val="0"/>
        <c:scaling>
          <c:orientation val="minMax"/>
        </c:scaling>
        <c:delete val="0"/>
        <c:axPos val="b"/>
        <c:title>
          <c:tx>
            <c:rich>
              <a:bodyPr rot="0"/>
              <a:lstStyle/>
              <a:p>
                <a:pPr lvl="0">
                  <a:defRPr b="0" i="0" strike="noStrike" sz="2500" u="none">
                    <a:solidFill>
                      <a:srgbClr val="000000"/>
                    </a:solidFill>
                    <a:effectLst/>
                    <a:latin typeface="Helvetica Neue"/>
                  </a:defRPr>
                </a:pPr>
                <a:r>
                  <a:rPr b="0" i="0" strike="noStrike" sz="2500" u="none">
                    <a:solidFill>
                      <a:srgbClr val="000000"/>
                    </a:solidFill>
                    <a:effectLst/>
                    <a:latin typeface="Helvetica Neue"/>
                  </a:rPr>
                  <a:t>Intraluminal pressure mmHg</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8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title>
          <c:tx>
            <c:rich>
              <a:bodyPr rot="-5400000"/>
              <a:lstStyle/>
              <a:p>
                <a:pPr lvl="0">
                  <a:defRPr b="0" i="0" strike="noStrike" sz="2400" u="none">
                    <a:solidFill>
                      <a:srgbClr val="000000"/>
                    </a:solidFill>
                    <a:effectLst/>
                    <a:latin typeface="Helvetica Neue"/>
                  </a:defRPr>
                </a:pPr>
                <a:r>
                  <a:rPr b="0" i="0" strike="noStrike" sz="2400" u="none">
                    <a:solidFill>
                      <a:srgbClr val="000000"/>
                    </a:solidFill>
                    <a:effectLst/>
                    <a:latin typeface="Helvetica Neue"/>
                  </a:rPr>
                  <a:t> </a:t>
                </a:r>
              </a:p>
            </c:rich>
          </c:tx>
          <c:layout/>
          <c:overlay val="1"/>
        </c:title>
        <c:numFmt formatCode="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midCat"/>
        <c:majorUnit val="5"/>
        <c:minorUnit val="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defRPr b="1" i="0" strike="noStrike" sz="3000" u="none">
                <a:solidFill>
                  <a:srgbClr val="000000"/>
                </a:solidFill>
                <a:effectLst/>
                <a:latin typeface="Helvetica Neue"/>
              </a:defRPr>
            </a:pPr>
            <a:r>
              <a:rPr b="1" i="0" strike="noStrike" sz="3000" u="none">
                <a:solidFill>
                  <a:srgbClr val="000000"/>
                </a:solidFill>
                <a:effectLst/>
                <a:latin typeface="Helvetica Neue"/>
              </a:rPr>
              <a:t> ACh relaxation / NE contraction</a:t>
            </a:r>
          </a:p>
        </c:rich>
      </c:tx>
      <c:layout>
        <c:manualLayout>
          <c:xMode val="edge"/>
          <c:yMode val="edge"/>
          <c:x val="0.005"/>
          <c:y val="0.005"/>
          <c:w val="0.51754"/>
          <c:h val="0.160896"/>
        </c:manualLayout>
      </c:layout>
      <c:overlay val="1"/>
      <c:spPr>
        <a:noFill/>
        <a:effectLst/>
      </c:spPr>
    </c:title>
    <c:autoTitleDeleted val="1"/>
    <c:plotArea>
      <c:layout>
        <c:manualLayout>
          <c:layoutTarget val="inner"/>
          <c:xMode val="edge"/>
          <c:yMode val="edge"/>
          <c:x val="0.0466399"/>
          <c:y val="0.160896"/>
          <c:w val="0.440498"/>
          <c:h val="0.678276"/>
        </c:manualLayout>
      </c:layout>
      <c:barChart>
        <c:barDir val="col"/>
        <c:grouping val="clustered"/>
        <c:varyColors val="0"/>
        <c:ser>
          <c:idx val="0"/>
          <c:order val="0"/>
          <c:tx>
            <c:strRef>
              <c:f>Sheet1!$A$2</c:f>
              <c:strCache>
                <c:pt idx="0">
                  <c:v>Control</c:v>
                </c:pt>
              </c:strCache>
            </c:strRef>
          </c:tx>
          <c:spPr>
            <a:solidFill>
              <a:srgbClr val="3B6C9D"/>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0.292167</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Sheet1!$B$2:$B$2</c:f>
              <c:numCache>
                <c:ptCount val="1"/>
                <c:pt idx="0">
                  <c:v>1.216381</c:v>
                </c:pt>
              </c:numCache>
            </c:numRef>
          </c:val>
        </c:ser>
        <c:ser>
          <c:idx val="1"/>
          <c:order val="1"/>
          <c:tx>
            <c:strRef>
              <c:f>Sheet1!$A$3</c:f>
              <c:strCache>
                <c:pt idx="0">
                  <c:v>DHT</c:v>
                </c:pt>
              </c:strCache>
            </c:strRef>
          </c:tx>
          <c:spPr>
            <a:solidFill>
              <a:srgbClr val="6EA45A"/>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0.138821</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Sheet1!$B$3:$B$3</c:f>
              <c:numCache>
                <c:ptCount val="1"/>
                <c:pt idx="0">
                  <c:v>0.484154</c:v>
                </c:pt>
              </c:numCache>
            </c:numRef>
          </c:val>
        </c:ser>
        <c:ser>
          <c:idx val="2"/>
          <c:order val="2"/>
          <c:tx>
            <c:strRef>
              <c:f>Sheet1!$A$4</c:f>
              <c:strCache>
                <c:pt idx="0">
                  <c:v>DHT+D3</c:v>
                </c:pt>
              </c:strCache>
            </c:strRef>
          </c:tx>
          <c:spPr>
            <a:solidFill>
              <a:srgbClr val="EDB04D"/>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0.105591</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Sheet1!$B$4:$B$4</c:f>
              <c:numCache>
                <c:ptCount val="1"/>
                <c:pt idx="0">
                  <c:v>0.695213</c:v>
                </c:pt>
              </c:numCache>
            </c:numRef>
          </c:val>
        </c:ser>
        <c:gapWidth val="100"/>
        <c:overlap val="-20"/>
        <c:axId val="0"/>
        <c:axId val="1"/>
      </c:barChart>
      <c:catAx>
        <c:axId val="0"/>
        <c:scaling>
          <c:orientation val="minMax"/>
        </c:scaling>
        <c:delete val="0"/>
        <c:axPos val="b"/>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1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numFmt formatCode="0.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between"/>
        <c:majorUnit val="0.4"/>
        <c:minorUnit val="0.2"/>
      </c:valAx>
      <c:spPr>
        <a:noFill/>
        <a:ln w="12700" cap="flat">
          <a:noFill/>
          <a:miter lim="400000"/>
        </a:ln>
        <a:effectLst/>
      </c:spPr>
    </c:plotArea>
    <c:legend>
      <c:legendPos val="b"/>
      <c:layout>
        <c:manualLayout>
          <c:xMode val="edge"/>
          <c:yMode val="edge"/>
          <c:x val="0.130083"/>
          <c:y val="0.933306"/>
          <c:w val="0.869917"/>
          <c:h val="0.0791941"/>
        </c:manualLayout>
      </c:layout>
      <c:overlay val="1"/>
      <c:spPr>
        <a:noFill/>
        <a:ln w="12700" cap="flat">
          <a:noFill/>
          <a:miter lim="400000"/>
        </a:ln>
        <a:effectLst/>
      </c:spPr>
      <c:txPr>
        <a:bodyPr/>
        <a:lstStyle/>
        <a:p>
          <a:pPr lvl="0">
            <a:defRPr b="0" i="0" strike="noStrike" sz="3000" u="none">
              <a:solidFill>
                <a:srgbClr val="000000"/>
              </a:solidFill>
              <a:effectLst/>
              <a:latin typeface="Helvetica Neue"/>
            </a:defRPr>
          </a:pPr>
        </a:p>
      </c:txPr>
    </c:legend>
    <c:plotVisOnly val="1"/>
    <c:dispBlanksAs val="gap"/>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defRPr b="1" i="0" strike="noStrike" sz="3000" u="none">
                <a:solidFill>
                  <a:srgbClr val="000000"/>
                </a:solidFill>
                <a:effectLst/>
                <a:latin typeface="Helvetica Neue"/>
              </a:defRPr>
            </a:pPr>
            <a:r>
              <a:rPr b="1" i="0" strike="noStrike" sz="3000" u="none">
                <a:solidFill>
                  <a:srgbClr val="000000"/>
                </a:solidFill>
                <a:effectLst/>
                <a:latin typeface="Helvetica Neue"/>
              </a:rPr>
              <a:t>L-NAME tone / ACh relaxation</a:t>
            </a:r>
          </a:p>
        </c:rich>
      </c:tx>
      <c:layout>
        <c:manualLayout>
          <c:xMode val="edge"/>
          <c:yMode val="edge"/>
          <c:x val="0.00581955"/>
          <c:y val="0.005"/>
          <c:w val="0.988361"/>
          <c:h val="0.180473"/>
        </c:manualLayout>
      </c:layout>
      <c:overlay val="1"/>
      <c:spPr>
        <a:noFill/>
        <a:effectLst/>
      </c:spPr>
    </c:title>
    <c:autoTitleDeleted val="1"/>
    <c:plotArea>
      <c:layout>
        <c:manualLayout>
          <c:layoutTarget val="inner"/>
          <c:xMode val="edge"/>
          <c:yMode val="edge"/>
          <c:x val="0.111637"/>
          <c:y val="0.180473"/>
          <c:w val="0.888363"/>
          <c:h val="0.771708"/>
        </c:manualLayout>
      </c:layout>
      <c:barChart>
        <c:barDir val="col"/>
        <c:grouping val="clustered"/>
        <c:varyColors val="0"/>
        <c:ser>
          <c:idx val="0"/>
          <c:order val="0"/>
          <c:tx>
            <c:strRef>
              <c:f>Sheet1!$A$2</c:f>
              <c:strCache>
                <c:pt idx="0">
                  <c:v>Control</c:v>
                </c:pt>
              </c:strCache>
            </c:strRef>
          </c:tx>
          <c:spPr>
            <a:solidFill>
              <a:srgbClr val="3B6C9D"/>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0.103469</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Sheet1!$B$2:$B$2</c:f>
              <c:numCache>
                <c:ptCount val="1"/>
                <c:pt idx="0">
                  <c:v>0.205493</c:v>
                </c:pt>
              </c:numCache>
            </c:numRef>
          </c:val>
        </c:ser>
        <c:ser>
          <c:idx val="1"/>
          <c:order val="1"/>
          <c:tx>
            <c:strRef>
              <c:f>Sheet1!$A$3</c:f>
              <c:strCache>
                <c:pt idx="0">
                  <c:v>DHT</c:v>
                </c:pt>
              </c:strCache>
            </c:strRef>
          </c:tx>
          <c:spPr>
            <a:solidFill>
              <a:srgbClr val="6EA45A"/>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0.048249</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Sheet1!$B$3:$B$3</c:f>
              <c:numCache>
                <c:ptCount val="1"/>
                <c:pt idx="0">
                  <c:v>-0.029781</c:v>
                </c:pt>
              </c:numCache>
            </c:numRef>
          </c:val>
        </c:ser>
        <c:ser>
          <c:idx val="2"/>
          <c:order val="2"/>
          <c:tx>
            <c:strRef>
              <c:f>Sheet1!$A$4</c:f>
              <c:strCache>
                <c:pt idx="0">
                  <c:v>DHT+D3</c:v>
                </c:pt>
              </c:strCache>
            </c:strRef>
          </c:tx>
          <c:spPr>
            <a:solidFill>
              <a:srgbClr val="EDB04D"/>
            </a:solidFill>
            <a:ln w="12700" cap="flat">
              <a:noFill/>
              <a:miter lim="400000"/>
            </a:ln>
            <a:effectLst>
              <a:outerShdw sx="100000" sy="100000" kx="0" ky="0" algn="tl" rotWithShape="1" blurRad="127000" dist="76200" dir="2700000">
                <a:srgbClr val="000000">
                  <a:alpha val="75000"/>
                </a:srgbClr>
              </a:outerShdw>
            </a:effectLst>
          </c:spPr>
          <c:invertIfNegative val="0"/>
          <c:dLbls>
            <c:numFmt formatCode="0.####" sourceLinked="0"/>
            <c:txPr>
              <a:bodyPr/>
              <a:lstStyle/>
              <a:p>
                <a:pPr lvl="0">
                  <a:defRPr b="0" i="0" strike="noStrike" sz="1100" u="none">
                    <a:solidFill>
                      <a:srgbClr val="FFFFFF"/>
                    </a:solidFill>
                    <a:effectLst/>
                    <a:latin typeface="Helvetica Neue"/>
                  </a:defRPr>
                </a:pPr>
                <a:r>
                  <a:rPr b="0" i="0" strike="noStrike" sz="1100" u="none">
                    <a:solidFill>
                      <a:srgbClr val="FFFFFF"/>
                    </a:solidFill>
                    <a:effectLst/>
                    <a:latin typeface="Helvetica Neue"/>
                  </a:rPr>
                  <a:t/>
                </a:r>
              </a:p>
            </c:txPr>
            <c:dLblPos val="inEnd"/>
            <c:showLegendKey val="0"/>
            <c:showVal val="0"/>
            <c:showCatName val="0"/>
            <c:showSerName val="0"/>
            <c:showPercent val="0"/>
            <c:showBubbleSize val="0"/>
            <c:showLeaderLines val="0"/>
          </c:dLbls>
          <c:errBars>
            <c:errDir val="y"/>
            <c:errBarType val="plus"/>
            <c:errValType val="cust"/>
            <c:noEndCap val="0"/>
            <c:plus>
              <c:numLit>
                <c:ptCount val="1"/>
                <c:pt idx="0">
                  <c:v>0.020924</c:v>
                </c:pt>
              </c:numLit>
            </c:plus>
            <c:val val="0"/>
            <c:spPr>
              <a:noFill/>
              <a:ln w="12700" cap="flat">
                <a:solidFill>
                  <a:srgbClr val="000000"/>
                </a:solidFill>
                <a:prstDash val="solid"/>
                <a:miter lim="400000"/>
              </a:ln>
              <a:effectLst/>
            </c:spPr>
          </c:errBars>
          <c:cat>
            <c:strRef>
              <c:f>Sheet1!$B$1:$B$1</c:f>
              <c:strCache>
                <c:ptCount val="1"/>
                <c:pt idx="0">
                  <c:v/>
                </c:pt>
              </c:strCache>
            </c:strRef>
          </c:cat>
          <c:val>
            <c:numRef>
              <c:f>Sheet1!$B$4:$B$4</c:f>
              <c:numCache>
                <c:ptCount val="1"/>
                <c:pt idx="0">
                  <c:v>0.016083</c:v>
                </c:pt>
              </c:numCache>
            </c:numRef>
          </c:val>
        </c:ser>
        <c:gapWidth val="100"/>
        <c:overlap val="-20"/>
        <c:axId val="0"/>
        <c:axId val="1"/>
      </c:barChart>
      <c:catAx>
        <c:axId val="0"/>
        <c:scaling>
          <c:orientation val="minMax"/>
        </c:scaling>
        <c:delete val="0"/>
        <c:axPos val="b"/>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1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numFmt formatCode="0.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between"/>
        <c:majorUnit val="0.125"/>
        <c:minorUnit val="0.06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0511363"/>
          <c:y val="0.037079"/>
          <c:w val="0.454628"/>
          <c:h val="0.703717"/>
        </c:manualLayout>
      </c:layout>
      <c:lineChart>
        <c:grouping val="standard"/>
        <c:varyColors val="0"/>
        <c:ser>
          <c:idx val="0"/>
          <c:order val="0"/>
          <c:tx>
            <c:strRef>
              <c:f>Sheet1!$A$2</c:f>
              <c:strCache>
                <c:pt idx="0">
                  <c:v>Control</c:v>
                </c:pt>
              </c:strCache>
            </c:strRef>
          </c:tx>
          <c:spPr>
            <a:solidFill>
              <a:srgbClr val="FFFFFF"/>
            </a:solidFill>
            <a:ln w="50800" cap="flat">
              <a:solidFill>
                <a:srgbClr val="3B6C9D"/>
              </a:solidFill>
              <a:prstDash val="solid"/>
              <a:miter lim="400000"/>
            </a:ln>
            <a:effectLst/>
          </c:spPr>
          <c:marker>
            <c:symbol val="circle"/>
            <c:size val="7"/>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0.053564</c:v>
                </c:pt>
                <c:pt idx="1">
                  <c:v>0.059341</c:v>
                </c:pt>
                <c:pt idx="2">
                  <c:v>0.068474</c:v>
                </c:pt>
                <c:pt idx="3">
                  <c:v>0.072781</c:v>
                </c:pt>
                <c:pt idx="4">
                  <c:v>0.086601</c:v>
                </c:pt>
              </c:numLit>
            </c:plus>
            <c:minus>
              <c:numLit>
                <c:ptCount val="5"/>
                <c:pt idx="0">
                  <c:v>0.053564</c:v>
                </c:pt>
                <c:pt idx="1">
                  <c:v>0.059341</c:v>
                </c:pt>
                <c:pt idx="2">
                  <c:v>0.068474</c:v>
                </c:pt>
                <c:pt idx="3">
                  <c:v>0.072781</c:v>
                </c:pt>
                <c:pt idx="4">
                  <c:v>0.086601</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Sheet1!$B$2:$F$2</c:f>
              <c:numCache>
                <c:ptCount val="5"/>
                <c:pt idx="0">
                  <c:v>0.217017</c:v>
                </c:pt>
                <c:pt idx="1">
                  <c:v>0.262130</c:v>
                </c:pt>
                <c:pt idx="2">
                  <c:v>0.305656</c:v>
                </c:pt>
                <c:pt idx="3">
                  <c:v>0.330255</c:v>
                </c:pt>
                <c:pt idx="4">
                  <c:v>0.365366</c:v>
                </c:pt>
              </c:numCache>
            </c:numRef>
          </c:val>
          <c:smooth val="1"/>
        </c:ser>
        <c:ser>
          <c:idx val="1"/>
          <c:order val="1"/>
          <c:tx>
            <c:strRef>
              <c:f>Sheet1!$A$3</c:f>
              <c:strCache>
                <c:pt idx="0">
                  <c:v>DHT </c:v>
                </c:pt>
              </c:strCache>
            </c:strRef>
          </c:tx>
          <c:spPr>
            <a:solidFill>
              <a:srgbClr val="FFFFFF"/>
            </a:solidFill>
            <a:ln w="50800" cap="flat">
              <a:solidFill>
                <a:srgbClr val="6EA45A"/>
              </a:solidFill>
              <a:prstDash val="solid"/>
              <a:miter lim="400000"/>
            </a:ln>
            <a:effectLst/>
          </c:spPr>
          <c:marker>
            <c:symbol val="square"/>
            <c:size val="7"/>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0.056903</c:v>
                </c:pt>
                <c:pt idx="1">
                  <c:v>0.063904</c:v>
                </c:pt>
                <c:pt idx="2">
                  <c:v>0.064674</c:v>
                </c:pt>
                <c:pt idx="3">
                  <c:v>0.076205</c:v>
                </c:pt>
                <c:pt idx="4">
                  <c:v>0.080223</c:v>
                </c:pt>
              </c:numLit>
            </c:plus>
            <c:minus>
              <c:numLit>
                <c:ptCount val="5"/>
                <c:pt idx="0">
                  <c:v>0.056903</c:v>
                </c:pt>
                <c:pt idx="1">
                  <c:v>0.063904</c:v>
                </c:pt>
                <c:pt idx="2">
                  <c:v>0.064674</c:v>
                </c:pt>
                <c:pt idx="3">
                  <c:v>0.076205</c:v>
                </c:pt>
                <c:pt idx="4">
                  <c:v>0.080223</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Sheet1!$B$3:$F$3</c:f>
              <c:numCache>
                <c:ptCount val="5"/>
                <c:pt idx="0">
                  <c:v>0.097962</c:v>
                </c:pt>
                <c:pt idx="1">
                  <c:v>0.090165</c:v>
                </c:pt>
                <c:pt idx="2">
                  <c:v>0.101185</c:v>
                </c:pt>
                <c:pt idx="3">
                  <c:v>0.123037</c:v>
                </c:pt>
                <c:pt idx="4">
                  <c:v>0.165900</c:v>
                </c:pt>
              </c:numCache>
            </c:numRef>
          </c:val>
          <c:smooth val="1"/>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9"/>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0.062713</c:v>
                </c:pt>
                <c:pt idx="1">
                  <c:v>0.068631</c:v>
                </c:pt>
                <c:pt idx="2">
                  <c:v>0.082323</c:v>
                </c:pt>
                <c:pt idx="3">
                  <c:v>0.095759</c:v>
                </c:pt>
                <c:pt idx="4">
                  <c:v>0.102563</c:v>
                </c:pt>
              </c:numLit>
            </c:plus>
            <c:minus>
              <c:numLit>
                <c:ptCount val="5"/>
                <c:pt idx="0">
                  <c:v>0.062713</c:v>
                </c:pt>
                <c:pt idx="1">
                  <c:v>0.068631</c:v>
                </c:pt>
                <c:pt idx="2">
                  <c:v>0.082323</c:v>
                </c:pt>
                <c:pt idx="3">
                  <c:v>0.095759</c:v>
                </c:pt>
                <c:pt idx="4">
                  <c:v>0.102563</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Sheet1!$B$4:$F$4</c:f>
              <c:numCache>
                <c:ptCount val="5"/>
                <c:pt idx="0">
                  <c:v>0.147876</c:v>
                </c:pt>
                <c:pt idx="1">
                  <c:v>0.190937</c:v>
                </c:pt>
                <c:pt idx="2">
                  <c:v>0.265158</c:v>
                </c:pt>
                <c:pt idx="3">
                  <c:v>0.331191</c:v>
                </c:pt>
                <c:pt idx="4">
                  <c:v>0.363831</c:v>
                </c:pt>
              </c:numCache>
            </c:numRef>
          </c:val>
          <c:smooth val="1"/>
        </c:ser>
        <c:marker val="1"/>
        <c:axId val="0"/>
        <c:axId val="1"/>
      </c:lineChart>
      <c:catAx>
        <c:axId val="0"/>
        <c:scaling>
          <c:orientation val="minMax"/>
        </c:scaling>
        <c:delete val="0"/>
        <c:axPos val="b"/>
        <c:title>
          <c:tx>
            <c:rich>
              <a:bodyPr rot="0"/>
              <a:lstStyle/>
              <a:p>
                <a:pPr lvl="0">
                  <a:defRPr b="0" i="0" strike="noStrike" sz="2400" u="none">
                    <a:solidFill>
                      <a:srgbClr val="000000"/>
                    </a:solidFill>
                    <a:effectLst/>
                    <a:latin typeface="Helvetica Neue"/>
                  </a:defRPr>
                </a:pPr>
                <a:r>
                  <a:rPr b="0" i="0" strike="noStrike" sz="2400" u="none">
                    <a:solidFill>
                      <a:srgbClr val="000000"/>
                    </a:solidFill>
                    <a:effectLst/>
                    <a:latin typeface="Helvetica Neue"/>
                  </a:rPr>
                  <a:t>Insulin concentration mU/ml</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8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numFmt formatCode="0.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midCat"/>
        <c:majorUnit val="0.125"/>
        <c:minorUnit val="0.0625"/>
      </c:valAx>
      <c:spPr>
        <a:noFill/>
        <a:ln w="12700" cap="flat">
          <a:noFill/>
          <a:miter lim="400000"/>
        </a:ln>
        <a:effectLst/>
      </c:spPr>
    </c:plotArea>
    <c:legend>
      <c:legendPos val="b"/>
      <c:layout>
        <c:manualLayout>
          <c:xMode val="edge"/>
          <c:yMode val="edge"/>
          <c:x val="0.158336"/>
          <c:y val="0.951136"/>
          <c:w val="0.841664"/>
          <c:h val="0.0613636"/>
        </c:manualLayout>
      </c:layout>
      <c:overlay val="1"/>
      <c:spPr>
        <a:noFill/>
        <a:ln w="12700" cap="flat">
          <a:noFill/>
          <a:miter lim="400000"/>
        </a:ln>
        <a:effectLst/>
      </c:spPr>
      <c:txPr>
        <a:bodyPr/>
        <a:lstStyle/>
        <a:p>
          <a:pPr lvl="0">
            <a:defRPr b="0" i="0" strike="noStrike" sz="2400" u="none">
              <a:solidFill>
                <a:srgbClr val="000000"/>
              </a:solidFill>
              <a:effectLst/>
              <a:latin typeface="Helvetica Neue"/>
            </a:defRPr>
          </a:pPr>
        </a:p>
      </c:txPr>
    </c:legend>
    <c:plotVisOnly val="1"/>
    <c:dispBlanksAs val="gap"/>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lvl="0"/>
          </a:p>
        </c:rich>
      </c:tx>
      <c:layout/>
      <c:overlay val="1"/>
    </c:title>
    <c:autoTitleDeleted val="1"/>
    <c:plotArea>
      <c:layout>
        <c:manualLayout>
          <c:layoutTarget val="inner"/>
          <c:xMode val="edge"/>
          <c:yMode val="edge"/>
          <c:x val="0.0974255"/>
          <c:y val="0.0423908"/>
          <c:w val="0.866163"/>
          <c:h val="0.80794"/>
        </c:manualLayout>
      </c:layout>
      <c:lineChart>
        <c:grouping val="standard"/>
        <c:varyColors val="0"/>
        <c:ser>
          <c:idx val="0"/>
          <c:order val="0"/>
          <c:tx>
            <c:strRef>
              <c:f>Sheet1!$A$2</c:f>
              <c:strCache>
                <c:pt idx="0">
                  <c:v>Control</c:v>
                </c:pt>
              </c:strCache>
            </c:strRef>
          </c:tx>
          <c:spPr>
            <a:solidFill>
              <a:srgbClr val="FFFFFF"/>
            </a:solidFill>
            <a:ln w="50800" cap="flat">
              <a:solidFill>
                <a:srgbClr val="3B6C9D"/>
              </a:solidFill>
              <a:prstDash val="solid"/>
              <a:miter lim="400000"/>
            </a:ln>
            <a:effectLst/>
          </c:spPr>
          <c:marker>
            <c:symbol val="circle"/>
            <c:size val="7"/>
            <c:spPr>
              <a:solidFill>
                <a:srgbClr val="FFFFFF"/>
              </a:solidFill>
              <a:ln w="50800" cap="flat">
                <a:solidFill>
                  <a:srgbClr val="3B6C9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0.033540</c:v>
                </c:pt>
                <c:pt idx="1">
                  <c:v>0.041980</c:v>
                </c:pt>
                <c:pt idx="2">
                  <c:v>0.052313</c:v>
                </c:pt>
                <c:pt idx="3">
                  <c:v>0.049860</c:v>
                </c:pt>
                <c:pt idx="4">
                  <c:v>0.059290</c:v>
                </c:pt>
              </c:numLit>
            </c:plus>
            <c:minus>
              <c:numLit>
                <c:ptCount val="5"/>
                <c:pt idx="0">
                  <c:v>0.033540</c:v>
                </c:pt>
                <c:pt idx="1">
                  <c:v>0.041980</c:v>
                </c:pt>
                <c:pt idx="2">
                  <c:v>0.052313</c:v>
                </c:pt>
                <c:pt idx="3">
                  <c:v>0.049860</c:v>
                </c:pt>
                <c:pt idx="4">
                  <c:v>0.059290</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Sheet1!$B$2:$F$2</c:f>
              <c:numCache>
                <c:ptCount val="5"/>
                <c:pt idx="0">
                  <c:v>0.107252</c:v>
                </c:pt>
                <c:pt idx="1">
                  <c:v>0.129892</c:v>
                </c:pt>
                <c:pt idx="2">
                  <c:v>0.149104</c:v>
                </c:pt>
                <c:pt idx="3">
                  <c:v>0.165393</c:v>
                </c:pt>
                <c:pt idx="4">
                  <c:v>0.177489</c:v>
                </c:pt>
              </c:numCache>
            </c:numRef>
          </c:val>
          <c:smooth val="1"/>
        </c:ser>
        <c:ser>
          <c:idx val="1"/>
          <c:order val="1"/>
          <c:tx>
            <c:strRef>
              <c:f>Sheet1!$A$3</c:f>
              <c:strCache>
                <c:pt idx="0">
                  <c:v>DHT</c:v>
                </c:pt>
              </c:strCache>
            </c:strRef>
          </c:tx>
          <c:spPr>
            <a:solidFill>
              <a:srgbClr val="FFFFFF"/>
            </a:solidFill>
            <a:ln w="50800" cap="flat">
              <a:solidFill>
                <a:srgbClr val="6EA45A"/>
              </a:solidFill>
              <a:prstDash val="solid"/>
              <a:miter lim="400000"/>
            </a:ln>
            <a:effectLst/>
          </c:spPr>
          <c:marker>
            <c:symbol val="square"/>
            <c:size val="7"/>
            <c:spPr>
              <a:solidFill>
                <a:srgbClr val="FFFFFF"/>
              </a:solidFill>
              <a:ln w="50800" cap="flat">
                <a:solidFill>
                  <a:srgbClr val="6EA45A"/>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0.039158</c:v>
                </c:pt>
                <c:pt idx="1">
                  <c:v>0.044522</c:v>
                </c:pt>
                <c:pt idx="2">
                  <c:v>0.047084</c:v>
                </c:pt>
                <c:pt idx="3">
                  <c:v>0.055129</c:v>
                </c:pt>
                <c:pt idx="4">
                  <c:v>0.057403</c:v>
                </c:pt>
              </c:numLit>
            </c:plus>
            <c:minus>
              <c:numLit>
                <c:ptCount val="5"/>
                <c:pt idx="0">
                  <c:v>0.039158</c:v>
                </c:pt>
                <c:pt idx="1">
                  <c:v>0.044522</c:v>
                </c:pt>
                <c:pt idx="2">
                  <c:v>0.047084</c:v>
                </c:pt>
                <c:pt idx="3">
                  <c:v>0.055129</c:v>
                </c:pt>
                <c:pt idx="4">
                  <c:v>0.057403</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Sheet1!$B$3:$F$3</c:f>
              <c:numCache>
                <c:ptCount val="5"/>
                <c:pt idx="0">
                  <c:v>0.065944</c:v>
                </c:pt>
                <c:pt idx="1">
                  <c:v>0.058329</c:v>
                </c:pt>
                <c:pt idx="2">
                  <c:v>0.063235</c:v>
                </c:pt>
                <c:pt idx="3">
                  <c:v>0.073079</c:v>
                </c:pt>
                <c:pt idx="4">
                  <c:v>0.106588</c:v>
                </c:pt>
              </c:numCache>
            </c:numRef>
          </c:val>
          <c:smooth val="1"/>
        </c:ser>
        <c:ser>
          <c:idx val="2"/>
          <c:order val="2"/>
          <c:tx>
            <c:strRef>
              <c:f>Sheet1!$A$4</c:f>
              <c:strCache>
                <c:pt idx="0">
                  <c:v>DHT+D3</c:v>
                </c:pt>
              </c:strCache>
            </c:strRef>
          </c:tx>
          <c:spPr>
            <a:solidFill>
              <a:srgbClr val="FFFFFF"/>
            </a:solidFill>
            <a:ln w="50800" cap="flat">
              <a:solidFill>
                <a:srgbClr val="EDB04D"/>
              </a:solidFill>
              <a:prstDash val="solid"/>
              <a:miter lim="400000"/>
            </a:ln>
            <a:effectLst/>
          </c:spPr>
          <c:marker>
            <c:symbol val="triangle"/>
            <c:size val="9"/>
            <c:spPr>
              <a:solidFill>
                <a:srgbClr val="FFFFFF"/>
              </a:solidFill>
              <a:ln w="50800" cap="flat">
                <a:solidFill>
                  <a:srgbClr val="EDB04D"/>
                </a:solidFill>
                <a:prstDash val="solid"/>
                <a:miter lim="400000"/>
              </a:ln>
              <a:effectLst/>
            </c:spPr>
          </c:marker>
          <c:dLbls>
            <c:numFmt formatCode="0.####" sourceLinked="0"/>
            <c:txPr>
              <a:bodyPr/>
              <a:lstStyle/>
              <a:p>
                <a:pPr lvl="0">
                  <a:defRPr b="0" i="0" strike="noStrike" sz="1000" u="none">
                    <a:solidFill>
                      <a:srgbClr val="000000"/>
                    </a:solidFill>
                    <a:effectLst/>
                    <a:latin typeface="Helvetica Neue"/>
                  </a:defRPr>
                </a:pPr>
                <a:r>
                  <a:rPr b="0" i="0" strike="noStrike" sz="1000" u="none">
                    <a:solidFill>
                      <a:srgbClr val="000000"/>
                    </a:solidFill>
                    <a:effectLst/>
                    <a:latin typeface="Helvetica Neue"/>
                  </a:rPr>
                  <a:t/>
                </a:r>
              </a:p>
            </c:txPr>
            <c:dLblPos val="t"/>
            <c:showLegendKey val="0"/>
            <c:showVal val="0"/>
            <c:showCatName val="0"/>
            <c:showSerName val="0"/>
            <c:showPercent val="0"/>
            <c:showBubbleSize val="0"/>
            <c:showLeaderLines val="0"/>
          </c:dLbls>
          <c:errBars>
            <c:errDir val="y"/>
            <c:errBarType val="both"/>
            <c:errValType val="cust"/>
            <c:noEndCap val="0"/>
            <c:plus>
              <c:numLit>
                <c:ptCount val="5"/>
                <c:pt idx="0">
                  <c:v>0.031270</c:v>
                </c:pt>
                <c:pt idx="1">
                  <c:v>0.029707</c:v>
                </c:pt>
                <c:pt idx="2">
                  <c:v>0.034590</c:v>
                </c:pt>
                <c:pt idx="3">
                  <c:v>0.040269</c:v>
                </c:pt>
                <c:pt idx="4">
                  <c:v>0.041910</c:v>
                </c:pt>
              </c:numLit>
            </c:plus>
            <c:minus>
              <c:numLit>
                <c:ptCount val="5"/>
                <c:pt idx="0">
                  <c:v>0.031270</c:v>
                </c:pt>
                <c:pt idx="1">
                  <c:v>0.029707</c:v>
                </c:pt>
                <c:pt idx="2">
                  <c:v>0.034590</c:v>
                </c:pt>
                <c:pt idx="3">
                  <c:v>0.040269</c:v>
                </c:pt>
                <c:pt idx="4">
                  <c:v>0.041910</c:v>
                </c:pt>
              </c:numLit>
            </c:minus>
            <c:val val="0"/>
            <c:spPr>
              <a:noFill/>
              <a:ln w="12700" cap="flat">
                <a:solidFill>
                  <a:srgbClr val="000000"/>
                </a:solidFill>
                <a:prstDash val="solid"/>
                <a:miter lim="400000"/>
              </a:ln>
              <a:effectLst/>
            </c:spPr>
          </c:errBars>
          <c:cat>
            <c:strRef>
              <c:f>Sheet1!$B$1:$F$1</c:f>
              <c:strCache>
                <c:ptCount val="5"/>
                <c:pt idx="0">
                  <c:v>30</c:v>
                </c:pt>
                <c:pt idx="1">
                  <c:v>60</c:v>
                </c:pt>
                <c:pt idx="2">
                  <c:v>120</c:v>
                </c:pt>
                <c:pt idx="3">
                  <c:v>240</c:v>
                </c:pt>
                <c:pt idx="4">
                  <c:v>600</c:v>
                </c:pt>
              </c:strCache>
            </c:strRef>
          </c:cat>
          <c:val>
            <c:numRef>
              <c:f>Sheet1!$B$4:$F$4</c:f>
              <c:numCache>
                <c:ptCount val="5"/>
                <c:pt idx="0">
                  <c:v>0.086143</c:v>
                </c:pt>
                <c:pt idx="1">
                  <c:v>0.116346</c:v>
                </c:pt>
                <c:pt idx="2">
                  <c:v>0.164037</c:v>
                </c:pt>
                <c:pt idx="3">
                  <c:v>0.205816</c:v>
                </c:pt>
                <c:pt idx="4">
                  <c:v>0.227628</c:v>
                </c:pt>
              </c:numCache>
            </c:numRef>
          </c:val>
          <c:smooth val="1"/>
        </c:ser>
        <c:marker val="1"/>
        <c:axId val="0"/>
        <c:axId val="1"/>
      </c:lineChart>
      <c:catAx>
        <c:axId val="0"/>
        <c:scaling>
          <c:orientation val="minMax"/>
        </c:scaling>
        <c:delete val="0"/>
        <c:axPos val="b"/>
        <c:title>
          <c:tx>
            <c:rich>
              <a:bodyPr rot="0"/>
              <a:lstStyle/>
              <a:p>
                <a:pPr lvl="0">
                  <a:defRPr b="0" i="0" strike="noStrike" sz="2400" u="none">
                    <a:solidFill>
                      <a:srgbClr val="000000"/>
                    </a:solidFill>
                    <a:effectLst/>
                    <a:latin typeface="Helvetica Neue"/>
                  </a:defRPr>
                </a:pPr>
                <a:r>
                  <a:rPr b="0" i="0" strike="noStrike" sz="2400" u="none">
                    <a:solidFill>
                      <a:srgbClr val="000000"/>
                    </a:solidFill>
                    <a:effectLst/>
                    <a:latin typeface="Helvetica Neue"/>
                  </a:rPr>
                  <a:t>Insulin concentration mIU/ml</a:t>
                </a:r>
              </a:p>
            </c:rich>
          </c:tx>
          <c:layout/>
          <c:overlay val="1"/>
        </c:title>
        <c:numFmt formatCode="General" sourceLinked="1"/>
        <c:majorTickMark val="none"/>
        <c:minorTickMark val="none"/>
        <c:tickLblPos val="low"/>
        <c:spPr>
          <a:ln w="12700" cap="flat">
            <a:solidFill>
              <a:srgbClr val="000000"/>
            </a:solidFill>
            <a:prstDash val="solid"/>
            <a:miter lim="400000"/>
          </a:ln>
        </c:spPr>
        <c:txPr>
          <a:bodyPr rot="0"/>
          <a:lstStyle/>
          <a:p>
            <a:pPr lvl="0">
              <a:defRPr b="0" i="0" strike="noStrike" sz="1800" u="none">
                <a:solidFill>
                  <a:srgbClr val="000000"/>
                </a:solidFill>
                <a:effectLst/>
                <a:latin typeface="Helvetica Neue"/>
              </a:defRPr>
            </a:pPr>
          </a:p>
        </c:txPr>
        <c:crossAx val="1"/>
        <c:crosses val="autoZero"/>
        <c:auto val="1"/>
        <c:lblAlgn val="ctr"/>
        <c:noMultiLvlLbl val="1"/>
      </c:catAx>
      <c:valAx>
        <c:axId val="1"/>
        <c:scaling>
          <c:orientation val="minMax"/>
        </c:scaling>
        <c:delete val="0"/>
        <c:axPos val="l"/>
        <c:majorGridlines>
          <c:spPr>
            <a:ln w="12700" cap="flat">
              <a:solidFill>
                <a:srgbClr val="B8B8B8"/>
              </a:solidFill>
              <a:prstDash val="solid"/>
              <a:miter lim="400000"/>
            </a:ln>
          </c:spPr>
        </c:majorGridlines>
        <c:numFmt formatCode="0.0" sourceLinked="0"/>
        <c:majorTickMark val="none"/>
        <c:minorTickMark val="none"/>
        <c:tickLblPos val="nextTo"/>
        <c:spPr>
          <a:ln w="12700" cap="flat">
            <a:noFill/>
            <a:prstDash val="solid"/>
            <a:miter lim="400000"/>
          </a:ln>
        </c:spPr>
        <c:txPr>
          <a:bodyPr rot="0"/>
          <a:lstStyle/>
          <a:p>
            <a:pPr lvl="0">
              <a:defRPr b="0" i="0" strike="noStrike" sz="1800" u="none">
                <a:solidFill>
                  <a:srgbClr val="000000"/>
                </a:solidFill>
                <a:effectLst/>
                <a:latin typeface="Helvetica Neue"/>
              </a:defRPr>
            </a:pPr>
          </a:p>
        </c:txPr>
        <c:crossAx val="0"/>
        <c:crosses val="autoZero"/>
        <c:crossBetween val="midCat"/>
        <c:majorUnit val="0.075"/>
        <c:minorUnit val="0.037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p:nvPr>
            <p:ph type="sldImg"/>
          </p:nvPr>
        </p:nvSpPr>
        <p:spPr>
          <a:xfrm>
            <a:off x="1143000" y="685800"/>
            <a:ext cx="4572000" cy="3429000"/>
          </a:xfrm>
          <a:prstGeom prst="rect">
            <a:avLst/>
          </a:prstGeom>
        </p:spPr>
        <p:txBody>
          <a:bodyPr/>
          <a:lstStyle/>
          <a:p>
            <a:pPr lvl="0"/>
          </a:p>
        </p:txBody>
      </p:sp>
      <p:sp>
        <p:nvSpPr>
          <p:cNvPr id="61" name="Shape 61"/>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 name="Shape 5"/>
          <p:cNvSpPr/>
          <p:nvPr>
            <p:ph type="title"/>
          </p:nvPr>
        </p:nvSpPr>
        <p:spPr>
          <a:xfrm>
            <a:off x="355600" y="2044700"/>
            <a:ext cx="12293600" cy="3238500"/>
          </a:xfrm>
          <a:prstGeom prst="rect">
            <a:avLst/>
          </a:prstGeom>
        </p:spPr>
        <p:txBody>
          <a:bodyPr lIns="0" tIns="0" rIns="0" bIns="0" anchor="b"/>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6" name="Shape 6"/>
          <p:cNvSpPr/>
          <p:nvPr>
            <p:ph type="body" idx="1"/>
          </p:nvPr>
        </p:nvSpPr>
        <p:spPr>
          <a:xfrm>
            <a:off x="355600" y="5270500"/>
            <a:ext cx="12293600" cy="1295400"/>
          </a:xfrm>
          <a:prstGeom prst="rect">
            <a:avLst/>
          </a:prstGeom>
        </p:spPr>
        <p:txBody>
          <a:bodyPr lIns="0" tIns="0" rIns="0" bIns="0" anchor="t"/>
          <a:lstStyle>
            <a:lvl1pPr marL="0" indent="0" algn="ctr" defTabSz="584200">
              <a:spcBef>
                <a:spcPts val="0"/>
              </a:spcBef>
              <a:buClrTx/>
              <a:buSzTx/>
              <a:buFontTx/>
              <a:buNone/>
              <a:defRPr>
                <a:uFillTx/>
              </a:defRPr>
            </a:lvl1pPr>
            <a:lvl2pPr marL="0" indent="0" algn="ctr" defTabSz="584200">
              <a:spcBef>
                <a:spcPts val="0"/>
              </a:spcBef>
              <a:buClrTx/>
              <a:buSzTx/>
              <a:buFontTx/>
              <a:buNone/>
              <a:defRPr>
                <a:uFillTx/>
              </a:defRPr>
            </a:lvl2pPr>
            <a:lvl3pPr marL="0" indent="0" algn="ctr" defTabSz="584200">
              <a:spcBef>
                <a:spcPts val="0"/>
              </a:spcBef>
              <a:buClrTx/>
              <a:buSzTx/>
              <a:buFontTx/>
              <a:buNone/>
              <a:defRPr>
                <a:uFillTx/>
              </a:defRPr>
            </a:lvl3pPr>
            <a:lvl4pPr marL="0" indent="0" algn="ctr" defTabSz="584200">
              <a:spcBef>
                <a:spcPts val="0"/>
              </a:spcBef>
              <a:buClrTx/>
              <a:buSzTx/>
              <a:buFontTx/>
              <a:buNone/>
              <a:defRPr>
                <a:uFillTx/>
              </a:defRPr>
            </a:lvl4pPr>
            <a:lvl5pPr marL="0" indent="0" algn="ctr" defTabSz="584200">
              <a:spcBef>
                <a:spcPts val="0"/>
              </a:spcBef>
              <a:buClrTx/>
              <a:buSzTx/>
              <a:buFontTx/>
              <a:buNone/>
              <a:defRPr>
                <a:uFillTx/>
              </a:defRPr>
            </a:lvl5pPr>
          </a:lstStyle>
          <a:p>
            <a:pPr lvl="0">
              <a:defRPr sz="1800">
                <a:solidFill>
                  <a:srgbClr val="000000"/>
                </a:solidFill>
              </a:defRPr>
            </a:pPr>
            <a:r>
              <a:rPr sz="3800">
                <a:solidFill>
                  <a:srgbClr val="525252"/>
                </a:solidFill>
              </a:rPr>
              <a:t>1. szövegtörzsszint</a:t>
            </a:r>
            <a:endParaRPr sz="3800">
              <a:solidFill>
                <a:srgbClr val="525252"/>
              </a:solidFill>
            </a:endParaRPr>
          </a:p>
          <a:p>
            <a:pPr lvl="1">
              <a:defRPr sz="1800">
                <a:solidFill>
                  <a:srgbClr val="000000"/>
                </a:solidFill>
              </a:defRPr>
            </a:pPr>
            <a:r>
              <a:rPr sz="3800">
                <a:solidFill>
                  <a:srgbClr val="525252"/>
                </a:solidFill>
              </a:rPr>
              <a:t>2. szövegtörzsszint</a:t>
            </a:r>
            <a:endParaRPr sz="3800">
              <a:solidFill>
                <a:srgbClr val="525252"/>
              </a:solidFill>
            </a:endParaRPr>
          </a:p>
          <a:p>
            <a:pPr lvl="2">
              <a:defRPr sz="1800">
                <a:solidFill>
                  <a:srgbClr val="000000"/>
                </a:solidFill>
              </a:defRPr>
            </a:pPr>
            <a:r>
              <a:rPr sz="3800">
                <a:solidFill>
                  <a:srgbClr val="525252"/>
                </a:solidFill>
              </a:rPr>
              <a:t>3. szövegtörzsszint</a:t>
            </a:r>
            <a:endParaRPr sz="3800">
              <a:solidFill>
                <a:srgbClr val="525252"/>
              </a:solidFill>
            </a:endParaRPr>
          </a:p>
          <a:p>
            <a:pPr lvl="3">
              <a:defRPr sz="1800">
                <a:solidFill>
                  <a:srgbClr val="000000"/>
                </a:solidFill>
              </a:defRPr>
            </a:pPr>
            <a:r>
              <a:rPr sz="3800">
                <a:solidFill>
                  <a:srgbClr val="525252"/>
                </a:solidFill>
              </a:rPr>
              <a:t>4. szövegtörzsszint</a:t>
            </a:r>
            <a:endParaRPr sz="3800">
              <a:solidFill>
                <a:srgbClr val="525252"/>
              </a:solidFill>
            </a:endParaRPr>
          </a:p>
          <a:p>
            <a:pPr lvl="4">
              <a:defRPr sz="1800">
                <a:solidFill>
                  <a:srgbClr val="000000"/>
                </a:solidFill>
              </a:defRPr>
            </a:pPr>
            <a:r>
              <a:rPr sz="3800">
                <a:solidFill>
                  <a:srgbClr val="525252"/>
                </a:solidFill>
              </a:rPr>
              <a:t>5. szövegtörzsszint</a:t>
            </a:r>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 name="Shape 8"/>
          <p:cNvSpPr/>
          <p:nvPr>
            <p:ph type="title"/>
          </p:nvPr>
        </p:nvSpPr>
        <p:spPr>
          <a:xfrm>
            <a:off x="355600" y="6832600"/>
            <a:ext cx="12293600" cy="1257300"/>
          </a:xfrm>
          <a:prstGeom prst="rect">
            <a:avLst/>
          </a:prstGeom>
        </p:spPr>
        <p:txBody>
          <a:bodyPr lIns="0" tIns="0" rIns="0" bIns="0" anchor="b"/>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9" name="Shape 9"/>
          <p:cNvSpPr/>
          <p:nvPr>
            <p:ph type="body" idx="1"/>
          </p:nvPr>
        </p:nvSpPr>
        <p:spPr>
          <a:xfrm>
            <a:off x="355600" y="8077200"/>
            <a:ext cx="12293600" cy="1206500"/>
          </a:xfrm>
          <a:prstGeom prst="rect">
            <a:avLst/>
          </a:prstGeom>
        </p:spPr>
        <p:txBody>
          <a:bodyPr lIns="0" tIns="0" rIns="0" bIns="0" anchor="t"/>
          <a:lstStyle>
            <a:lvl1pPr marL="0" indent="0" algn="ctr" defTabSz="584200">
              <a:spcBef>
                <a:spcPts val="0"/>
              </a:spcBef>
              <a:buClrTx/>
              <a:buSzTx/>
              <a:buFontTx/>
              <a:buNone/>
              <a:defRPr>
                <a:uFillTx/>
              </a:defRPr>
            </a:lvl1pPr>
            <a:lvl2pPr marL="0" indent="0" algn="ctr" defTabSz="584200">
              <a:spcBef>
                <a:spcPts val="0"/>
              </a:spcBef>
              <a:buClrTx/>
              <a:buSzTx/>
              <a:buFontTx/>
              <a:buNone/>
              <a:defRPr>
                <a:uFillTx/>
              </a:defRPr>
            </a:lvl2pPr>
            <a:lvl3pPr marL="0" indent="0" algn="ctr" defTabSz="584200">
              <a:spcBef>
                <a:spcPts val="0"/>
              </a:spcBef>
              <a:buClrTx/>
              <a:buSzTx/>
              <a:buFontTx/>
              <a:buNone/>
              <a:defRPr>
                <a:uFillTx/>
              </a:defRPr>
            </a:lvl3pPr>
            <a:lvl4pPr marL="0" indent="0" algn="ctr" defTabSz="584200">
              <a:spcBef>
                <a:spcPts val="0"/>
              </a:spcBef>
              <a:buClrTx/>
              <a:buSzTx/>
              <a:buFontTx/>
              <a:buNone/>
              <a:defRPr>
                <a:uFillTx/>
              </a:defRPr>
            </a:lvl4pPr>
            <a:lvl5pPr marL="0" indent="0" algn="ctr" defTabSz="584200">
              <a:spcBef>
                <a:spcPts val="0"/>
              </a:spcBef>
              <a:buClrTx/>
              <a:buSzTx/>
              <a:buFontTx/>
              <a:buNone/>
              <a:defRPr>
                <a:uFillTx/>
              </a:defRPr>
            </a:lvl5pPr>
          </a:lstStyle>
          <a:p>
            <a:pPr lvl="0">
              <a:defRPr sz="1800">
                <a:solidFill>
                  <a:srgbClr val="000000"/>
                </a:solidFill>
              </a:defRPr>
            </a:pPr>
            <a:r>
              <a:rPr sz="3800">
                <a:solidFill>
                  <a:srgbClr val="525252"/>
                </a:solidFill>
              </a:rPr>
              <a:t>1. szövegtörzsszint</a:t>
            </a:r>
            <a:endParaRPr sz="3800">
              <a:solidFill>
                <a:srgbClr val="525252"/>
              </a:solidFill>
            </a:endParaRPr>
          </a:p>
          <a:p>
            <a:pPr lvl="1">
              <a:defRPr sz="1800">
                <a:solidFill>
                  <a:srgbClr val="000000"/>
                </a:solidFill>
              </a:defRPr>
            </a:pPr>
            <a:r>
              <a:rPr sz="3800">
                <a:solidFill>
                  <a:srgbClr val="525252"/>
                </a:solidFill>
              </a:rPr>
              <a:t>2. szövegtörzsszint</a:t>
            </a:r>
            <a:endParaRPr sz="3800">
              <a:solidFill>
                <a:srgbClr val="525252"/>
              </a:solidFill>
            </a:endParaRPr>
          </a:p>
          <a:p>
            <a:pPr lvl="2">
              <a:defRPr sz="1800">
                <a:solidFill>
                  <a:srgbClr val="000000"/>
                </a:solidFill>
              </a:defRPr>
            </a:pPr>
            <a:r>
              <a:rPr sz="3800">
                <a:solidFill>
                  <a:srgbClr val="525252"/>
                </a:solidFill>
              </a:rPr>
              <a:t>3. szövegtörzsszint</a:t>
            </a:r>
            <a:endParaRPr sz="3800">
              <a:solidFill>
                <a:srgbClr val="525252"/>
              </a:solidFill>
            </a:endParaRPr>
          </a:p>
          <a:p>
            <a:pPr lvl="3">
              <a:defRPr sz="1800">
                <a:solidFill>
                  <a:srgbClr val="000000"/>
                </a:solidFill>
              </a:defRPr>
            </a:pPr>
            <a:r>
              <a:rPr sz="3800">
                <a:solidFill>
                  <a:srgbClr val="525252"/>
                </a:solidFill>
              </a:rPr>
              <a:t>4. szövegtörzsszint</a:t>
            </a:r>
            <a:endParaRPr sz="3800">
              <a:solidFill>
                <a:srgbClr val="525252"/>
              </a:solidFill>
            </a:endParaRPr>
          </a:p>
          <a:p>
            <a:pPr lvl="4">
              <a:defRPr sz="1800">
                <a:solidFill>
                  <a:srgbClr val="000000"/>
                </a:solidFill>
              </a:defRPr>
            </a:pPr>
            <a:r>
              <a:rPr sz="3800">
                <a:solidFill>
                  <a:srgbClr val="525252"/>
                </a:solidFill>
              </a:rPr>
              <a:t>5. szövegtörzsszint</a:t>
            </a:r>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 Photo - Dar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355600" y="6832600"/>
            <a:ext cx="12293600" cy="1257300"/>
          </a:xfrm>
          <a:prstGeom prst="rect">
            <a:avLst/>
          </a:prstGeom>
        </p:spPr>
        <p:txBody>
          <a:bodyPr lIns="0" tIns="0" rIns="0" bIns="0" anchor="b"/>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12" name="Shape 12"/>
          <p:cNvSpPr/>
          <p:nvPr>
            <p:ph type="body" idx="1"/>
          </p:nvPr>
        </p:nvSpPr>
        <p:spPr>
          <a:xfrm>
            <a:off x="355600" y="8077200"/>
            <a:ext cx="12293600" cy="1206500"/>
          </a:xfrm>
          <a:prstGeom prst="rect">
            <a:avLst/>
          </a:prstGeom>
        </p:spPr>
        <p:txBody>
          <a:bodyPr lIns="0" tIns="0" rIns="0" bIns="0" anchor="t"/>
          <a:lstStyle>
            <a:lvl1pPr marL="0" indent="0" algn="ctr" defTabSz="584200">
              <a:spcBef>
                <a:spcPts val="0"/>
              </a:spcBef>
              <a:buClrTx/>
              <a:buSzTx/>
              <a:buFontTx/>
              <a:buNone/>
              <a:defRPr>
                <a:uFillTx/>
              </a:defRPr>
            </a:lvl1pPr>
            <a:lvl2pPr marL="0" indent="0" algn="ctr" defTabSz="584200">
              <a:spcBef>
                <a:spcPts val="0"/>
              </a:spcBef>
              <a:buClrTx/>
              <a:buSzTx/>
              <a:buFontTx/>
              <a:buNone/>
              <a:defRPr>
                <a:uFillTx/>
              </a:defRPr>
            </a:lvl2pPr>
            <a:lvl3pPr marL="0" indent="0" algn="ctr" defTabSz="584200">
              <a:spcBef>
                <a:spcPts val="0"/>
              </a:spcBef>
              <a:buClrTx/>
              <a:buSzTx/>
              <a:buFontTx/>
              <a:buNone/>
              <a:defRPr>
                <a:uFillTx/>
              </a:defRPr>
            </a:lvl3pPr>
            <a:lvl4pPr marL="0" indent="0" algn="ctr" defTabSz="584200">
              <a:spcBef>
                <a:spcPts val="0"/>
              </a:spcBef>
              <a:buClrTx/>
              <a:buSzTx/>
              <a:buFontTx/>
              <a:buNone/>
              <a:defRPr>
                <a:uFillTx/>
              </a:defRPr>
            </a:lvl4pPr>
            <a:lvl5pPr marL="0" indent="0" algn="ctr" defTabSz="584200">
              <a:spcBef>
                <a:spcPts val="0"/>
              </a:spcBef>
              <a:buClrTx/>
              <a:buSzTx/>
              <a:buFontTx/>
              <a:buNone/>
              <a:defRPr>
                <a:uFillTx/>
              </a:defRPr>
            </a:lvl5pPr>
          </a:lstStyle>
          <a:p>
            <a:pPr lvl="0">
              <a:defRPr sz="1800">
                <a:solidFill>
                  <a:srgbClr val="000000"/>
                </a:solidFill>
              </a:defRPr>
            </a:pPr>
            <a:r>
              <a:rPr sz="3800">
                <a:solidFill>
                  <a:srgbClr val="525252"/>
                </a:solidFill>
              </a:rPr>
              <a:t>1. szövegtörzsszint</a:t>
            </a:r>
            <a:endParaRPr sz="3800">
              <a:solidFill>
                <a:srgbClr val="525252"/>
              </a:solidFill>
            </a:endParaRPr>
          </a:p>
          <a:p>
            <a:pPr lvl="1">
              <a:defRPr sz="1800">
                <a:solidFill>
                  <a:srgbClr val="000000"/>
                </a:solidFill>
              </a:defRPr>
            </a:pPr>
            <a:r>
              <a:rPr sz="3800">
                <a:solidFill>
                  <a:srgbClr val="525252"/>
                </a:solidFill>
              </a:rPr>
              <a:t>2. szövegtörzsszint</a:t>
            </a:r>
            <a:endParaRPr sz="3800">
              <a:solidFill>
                <a:srgbClr val="525252"/>
              </a:solidFill>
            </a:endParaRPr>
          </a:p>
          <a:p>
            <a:pPr lvl="2">
              <a:defRPr sz="1800">
                <a:solidFill>
                  <a:srgbClr val="000000"/>
                </a:solidFill>
              </a:defRPr>
            </a:pPr>
            <a:r>
              <a:rPr sz="3800">
                <a:solidFill>
                  <a:srgbClr val="525252"/>
                </a:solidFill>
              </a:rPr>
              <a:t>3. szövegtörzsszint</a:t>
            </a:r>
            <a:endParaRPr sz="3800">
              <a:solidFill>
                <a:srgbClr val="525252"/>
              </a:solidFill>
            </a:endParaRPr>
          </a:p>
          <a:p>
            <a:pPr lvl="3">
              <a:defRPr sz="1800">
                <a:solidFill>
                  <a:srgbClr val="000000"/>
                </a:solidFill>
              </a:defRPr>
            </a:pPr>
            <a:r>
              <a:rPr sz="3800">
                <a:solidFill>
                  <a:srgbClr val="525252"/>
                </a:solidFill>
              </a:rPr>
              <a:t>4. szövegtörzsszint</a:t>
            </a:r>
            <a:endParaRPr sz="3800">
              <a:solidFill>
                <a:srgbClr val="525252"/>
              </a:solidFill>
            </a:endParaRPr>
          </a:p>
          <a:p>
            <a:pPr lvl="4">
              <a:defRPr sz="1800">
                <a:solidFill>
                  <a:srgbClr val="000000"/>
                </a:solidFill>
              </a:defRPr>
            </a:pPr>
            <a:r>
              <a:rPr sz="3800">
                <a:solidFill>
                  <a:srgbClr val="525252"/>
                </a:solidFill>
              </a:rPr>
              <a:t>5. szövegtörzsszint</a:t>
            </a:r>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 name="Shape 14"/>
          <p:cNvSpPr/>
          <p:nvPr>
            <p:ph type="title"/>
          </p:nvPr>
        </p:nvSpPr>
        <p:spPr>
          <a:xfrm>
            <a:off x="355600" y="125350"/>
            <a:ext cx="12293600" cy="2695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15" name="Shape 15"/>
          <p:cNvSpPr/>
          <p:nvPr>
            <p:ph type="body" idx="1"/>
          </p:nvPr>
        </p:nvSpPr>
        <p:spPr>
          <a:xfrm>
            <a:off x="355600" y="2821049"/>
            <a:ext cx="12293600" cy="6575302"/>
          </a:xfrm>
          <a:prstGeom prst="rect">
            <a:avLst/>
          </a:prstGeom>
        </p:spPr>
        <p:txBody>
          <a:bodyPr/>
          <a:lstStyle>
            <a:lvl1pPr defTabSz="584200">
              <a:buClr>
                <a:srgbClr val="535353"/>
              </a:buClr>
              <a:buSzPct val="82000"/>
              <a:buFontTx/>
              <a:defRPr>
                <a:solidFill>
                  <a:srgbClr val="535353"/>
                </a:solidFill>
                <a:uFillTx/>
              </a:defRPr>
            </a:lvl1pPr>
            <a:lvl2pPr marL="685800" defTabSz="584200">
              <a:buClr>
                <a:srgbClr val="535353"/>
              </a:buClr>
              <a:buSzPct val="82000"/>
              <a:buFontTx/>
              <a:defRPr>
                <a:solidFill>
                  <a:srgbClr val="535353"/>
                </a:solidFill>
                <a:uFillTx/>
              </a:defRPr>
            </a:lvl2pPr>
            <a:lvl3pPr marL="1066800" defTabSz="584200">
              <a:buClr>
                <a:srgbClr val="535353"/>
              </a:buClr>
              <a:buSzPct val="82000"/>
              <a:buFontTx/>
              <a:defRPr>
                <a:solidFill>
                  <a:srgbClr val="535353"/>
                </a:solidFill>
                <a:uFillTx/>
              </a:defRPr>
            </a:lvl3pPr>
            <a:lvl4pPr marL="1447800" defTabSz="584200">
              <a:buClr>
                <a:srgbClr val="535353"/>
              </a:buClr>
              <a:buSzPct val="82000"/>
              <a:buFontTx/>
              <a:defRPr>
                <a:solidFill>
                  <a:srgbClr val="535353"/>
                </a:solidFill>
                <a:uFillTx/>
              </a:defRPr>
            </a:lvl4pPr>
            <a:lvl5pPr marL="1828800" defTabSz="584200">
              <a:buClr>
                <a:srgbClr val="535353"/>
              </a:buClr>
              <a:buSzPct val="82000"/>
              <a:buFontTx/>
              <a:defRPr>
                <a:solidFill>
                  <a:srgbClr val="535353"/>
                </a:solidFill>
                <a:uFillTx/>
              </a:defRPr>
            </a:lvl5pPr>
          </a:lstStyle>
          <a:p>
            <a:pPr lvl="0">
              <a:defRPr sz="1800">
                <a:solidFill>
                  <a:srgbClr val="000000"/>
                </a:solidFill>
              </a:defRPr>
            </a:pPr>
            <a:r>
              <a:rPr sz="3800">
                <a:solidFill>
                  <a:srgbClr val="535353"/>
                </a:solidFill>
              </a:rPr>
              <a:t>1. szövegtörzsszint</a:t>
            </a:r>
            <a:endParaRPr sz="3800">
              <a:solidFill>
                <a:srgbClr val="535353"/>
              </a:solidFill>
            </a:endParaRPr>
          </a:p>
          <a:p>
            <a:pPr lvl="1">
              <a:defRPr sz="1800">
                <a:solidFill>
                  <a:srgbClr val="000000"/>
                </a:solidFill>
              </a:defRPr>
            </a:pPr>
            <a:r>
              <a:rPr sz="3800">
                <a:solidFill>
                  <a:srgbClr val="535353"/>
                </a:solidFill>
              </a:rPr>
              <a:t>2. szövegtörzsszint</a:t>
            </a:r>
            <a:endParaRPr sz="3800">
              <a:solidFill>
                <a:srgbClr val="535353"/>
              </a:solidFill>
            </a:endParaRPr>
          </a:p>
          <a:p>
            <a:pPr lvl="2">
              <a:defRPr sz="1800">
                <a:solidFill>
                  <a:srgbClr val="000000"/>
                </a:solidFill>
              </a:defRPr>
            </a:pPr>
            <a:r>
              <a:rPr sz="3800">
                <a:solidFill>
                  <a:srgbClr val="535353"/>
                </a:solidFill>
              </a:rPr>
              <a:t>3. szövegtörzsszint</a:t>
            </a:r>
            <a:endParaRPr sz="3800">
              <a:solidFill>
                <a:srgbClr val="535353"/>
              </a:solidFill>
            </a:endParaRPr>
          </a:p>
          <a:p>
            <a:pPr lvl="3">
              <a:defRPr sz="1800">
                <a:solidFill>
                  <a:srgbClr val="000000"/>
                </a:solidFill>
              </a:defRPr>
            </a:pPr>
            <a:r>
              <a:rPr sz="3800">
                <a:solidFill>
                  <a:srgbClr val="535353"/>
                </a:solidFill>
              </a:rPr>
              <a:t>4. szövegtörzsszint</a:t>
            </a:r>
            <a:endParaRPr sz="3800">
              <a:solidFill>
                <a:srgbClr val="535353"/>
              </a:solidFill>
            </a:endParaRPr>
          </a:p>
          <a:p>
            <a:pPr lvl="4">
              <a:defRPr sz="1800">
                <a:solidFill>
                  <a:srgbClr val="000000"/>
                </a:solidFill>
              </a:defRPr>
            </a:pPr>
            <a:r>
              <a:rPr sz="3800">
                <a:solidFill>
                  <a:srgbClr val="535353"/>
                </a:solidFill>
              </a:rPr>
              <a:t>5. szövegtörzsszint</a:t>
            </a:r>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2 Colum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7" name="Shape 17"/>
          <p:cNvSpPr/>
          <p:nvPr>
            <p:ph type="title"/>
          </p:nvPr>
        </p:nvSpPr>
        <p:spPr>
          <a:xfrm>
            <a:off x="355600" y="0"/>
            <a:ext cx="12293600" cy="29464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18" name="Shape 18"/>
          <p:cNvSpPr/>
          <p:nvPr>
            <p:ph type="body" idx="1"/>
          </p:nvPr>
        </p:nvSpPr>
        <p:spPr>
          <a:xfrm>
            <a:off x="355600" y="3187700"/>
            <a:ext cx="12293600" cy="6565900"/>
          </a:xfrm>
          <a:prstGeom prst="rect">
            <a:avLst/>
          </a:prstGeom>
        </p:spPr>
        <p:txBody>
          <a:bodyPr lIns="0" tIns="0" rIns="0" bIns="0" numCol="2" spcCol="614680" anchor="t"/>
          <a:lstStyle>
            <a:lvl1pPr defTabSz="584200">
              <a:buClr>
                <a:srgbClr val="535353"/>
              </a:buClr>
              <a:buSzPct val="82000"/>
              <a:buFontTx/>
              <a:defRPr>
                <a:solidFill>
                  <a:srgbClr val="535353"/>
                </a:solidFill>
                <a:uFillTx/>
              </a:defRPr>
            </a:lvl1pPr>
            <a:lvl2pPr marL="685800" defTabSz="584200">
              <a:buClr>
                <a:srgbClr val="535353"/>
              </a:buClr>
              <a:buSzPct val="82000"/>
              <a:buFontTx/>
              <a:defRPr>
                <a:solidFill>
                  <a:srgbClr val="535353"/>
                </a:solidFill>
                <a:uFillTx/>
              </a:defRPr>
            </a:lvl2pPr>
            <a:lvl3pPr marL="1066800" defTabSz="584200">
              <a:buClr>
                <a:srgbClr val="535353"/>
              </a:buClr>
              <a:buSzPct val="82000"/>
              <a:buFontTx/>
              <a:defRPr>
                <a:solidFill>
                  <a:srgbClr val="535353"/>
                </a:solidFill>
                <a:uFillTx/>
              </a:defRPr>
            </a:lvl3pPr>
            <a:lvl4pPr marL="1447800" defTabSz="584200">
              <a:buClr>
                <a:srgbClr val="535353"/>
              </a:buClr>
              <a:buSzPct val="82000"/>
              <a:buFontTx/>
              <a:defRPr>
                <a:solidFill>
                  <a:srgbClr val="535353"/>
                </a:solidFill>
                <a:uFillTx/>
              </a:defRPr>
            </a:lvl4pPr>
            <a:lvl5pPr marL="1828800" defTabSz="584200">
              <a:buClr>
                <a:srgbClr val="535353"/>
              </a:buClr>
              <a:buSzPct val="82000"/>
              <a:buFontTx/>
              <a:defRPr>
                <a:solidFill>
                  <a:srgbClr val="535353"/>
                </a:solidFill>
                <a:uFillTx/>
              </a:defRPr>
            </a:lvl5pPr>
          </a:lstStyle>
          <a:p>
            <a:pPr lvl="0">
              <a:defRPr sz="1800">
                <a:solidFill>
                  <a:srgbClr val="000000"/>
                </a:solidFill>
              </a:defRPr>
            </a:pPr>
            <a:r>
              <a:rPr sz="3800">
                <a:solidFill>
                  <a:srgbClr val="535353"/>
                </a:solidFill>
              </a:rPr>
              <a:t>1. szövegtörzsszint</a:t>
            </a:r>
            <a:endParaRPr sz="3800">
              <a:solidFill>
                <a:srgbClr val="535353"/>
              </a:solidFill>
            </a:endParaRPr>
          </a:p>
          <a:p>
            <a:pPr lvl="1">
              <a:defRPr sz="1800">
                <a:solidFill>
                  <a:srgbClr val="000000"/>
                </a:solidFill>
              </a:defRPr>
            </a:pPr>
            <a:r>
              <a:rPr sz="3800">
                <a:solidFill>
                  <a:srgbClr val="535353"/>
                </a:solidFill>
              </a:rPr>
              <a:t>2. szövegtörzsszint</a:t>
            </a:r>
            <a:endParaRPr sz="3800">
              <a:solidFill>
                <a:srgbClr val="535353"/>
              </a:solidFill>
            </a:endParaRPr>
          </a:p>
          <a:p>
            <a:pPr lvl="2">
              <a:defRPr sz="1800">
                <a:solidFill>
                  <a:srgbClr val="000000"/>
                </a:solidFill>
              </a:defRPr>
            </a:pPr>
            <a:r>
              <a:rPr sz="3800">
                <a:solidFill>
                  <a:srgbClr val="535353"/>
                </a:solidFill>
              </a:rPr>
              <a:t>3. szövegtörzsszint</a:t>
            </a:r>
            <a:endParaRPr sz="3800">
              <a:solidFill>
                <a:srgbClr val="535353"/>
              </a:solidFill>
            </a:endParaRPr>
          </a:p>
          <a:p>
            <a:pPr lvl="3">
              <a:defRPr sz="1800">
                <a:solidFill>
                  <a:srgbClr val="000000"/>
                </a:solidFill>
              </a:defRPr>
            </a:pPr>
            <a:r>
              <a:rPr sz="3800">
                <a:solidFill>
                  <a:srgbClr val="535353"/>
                </a:solidFill>
              </a:rPr>
              <a:t>4. szövegtörzsszint</a:t>
            </a:r>
            <a:endParaRPr sz="3800">
              <a:solidFill>
                <a:srgbClr val="535353"/>
              </a:solidFill>
            </a:endParaRPr>
          </a:p>
          <a:p>
            <a:pPr lvl="4">
              <a:defRPr sz="1800">
                <a:solidFill>
                  <a:srgbClr val="000000"/>
                </a:solidFill>
              </a:defRPr>
            </a:pPr>
            <a:r>
              <a:rPr sz="3800">
                <a:solidFill>
                  <a:srgbClr val="535353"/>
                </a:solidFill>
              </a:rPr>
              <a:t>5. szövegtörzsszint</a:t>
            </a:r>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body" idx="1"/>
          </p:nvPr>
        </p:nvSpPr>
        <p:spPr>
          <a:xfrm>
            <a:off x="355600" y="254000"/>
            <a:ext cx="12293600" cy="9232900"/>
          </a:xfrm>
          <a:prstGeom prst="rect">
            <a:avLst/>
          </a:prstGeom>
        </p:spPr>
        <p:txBody>
          <a:bodyPr/>
          <a:lstStyle>
            <a:lvl1pPr defTabSz="584200">
              <a:lnSpc>
                <a:spcPct val="120000"/>
              </a:lnSpc>
              <a:buClr>
                <a:srgbClr val="535353"/>
              </a:buClr>
              <a:buSzPct val="82000"/>
              <a:buFontTx/>
              <a:defRPr sz="4600">
                <a:uFillTx/>
              </a:defRPr>
            </a:lvl1pPr>
            <a:lvl2pPr marL="685800" defTabSz="584200">
              <a:lnSpc>
                <a:spcPct val="120000"/>
              </a:lnSpc>
              <a:buClr>
                <a:srgbClr val="535353"/>
              </a:buClr>
              <a:buSzPct val="82000"/>
              <a:buFontTx/>
              <a:defRPr sz="4600">
                <a:uFillTx/>
              </a:defRPr>
            </a:lvl2pPr>
            <a:lvl3pPr marL="1066800" defTabSz="584200">
              <a:lnSpc>
                <a:spcPct val="120000"/>
              </a:lnSpc>
              <a:buClr>
                <a:srgbClr val="535353"/>
              </a:buClr>
              <a:buSzPct val="82000"/>
              <a:buFontTx/>
              <a:defRPr sz="4600">
                <a:uFillTx/>
              </a:defRPr>
            </a:lvl3pPr>
            <a:lvl4pPr marL="1447800" defTabSz="584200">
              <a:lnSpc>
                <a:spcPct val="120000"/>
              </a:lnSpc>
              <a:buClr>
                <a:srgbClr val="535353"/>
              </a:buClr>
              <a:buSzPct val="82000"/>
              <a:buFontTx/>
              <a:defRPr sz="4600">
                <a:uFillTx/>
              </a:defRPr>
            </a:lvl4pPr>
            <a:lvl5pPr marL="1828800" defTabSz="584200">
              <a:lnSpc>
                <a:spcPct val="120000"/>
              </a:lnSpc>
              <a:buClr>
                <a:srgbClr val="535353"/>
              </a:buClr>
              <a:buSzPct val="82000"/>
              <a:buFontTx/>
              <a:defRPr sz="4600">
                <a:uFillTx/>
              </a:defRPr>
            </a:lvl5pPr>
          </a:lstStyle>
          <a:p>
            <a:pPr lvl="0">
              <a:defRPr sz="1800">
                <a:solidFill>
                  <a:srgbClr val="000000"/>
                </a:solidFill>
              </a:defRPr>
            </a:pPr>
            <a:r>
              <a:rPr sz="4600">
                <a:solidFill>
                  <a:srgbClr val="525252"/>
                </a:solidFill>
              </a:rPr>
              <a:t>1. szövegtörzsszint</a:t>
            </a:r>
            <a:endParaRPr sz="4600">
              <a:solidFill>
                <a:srgbClr val="525252"/>
              </a:solidFill>
            </a:endParaRPr>
          </a:p>
          <a:p>
            <a:pPr lvl="1">
              <a:defRPr sz="1800">
                <a:solidFill>
                  <a:srgbClr val="000000"/>
                </a:solidFill>
              </a:defRPr>
            </a:pPr>
            <a:r>
              <a:rPr sz="4600">
                <a:solidFill>
                  <a:srgbClr val="525252"/>
                </a:solidFill>
              </a:rPr>
              <a:t>2. szövegtörzsszint</a:t>
            </a:r>
            <a:endParaRPr sz="4600">
              <a:solidFill>
                <a:srgbClr val="525252"/>
              </a:solidFill>
            </a:endParaRPr>
          </a:p>
          <a:p>
            <a:pPr lvl="2">
              <a:defRPr sz="1800">
                <a:solidFill>
                  <a:srgbClr val="000000"/>
                </a:solidFill>
              </a:defRPr>
            </a:pPr>
            <a:r>
              <a:rPr sz="4600">
                <a:solidFill>
                  <a:srgbClr val="525252"/>
                </a:solidFill>
              </a:rPr>
              <a:t>3. szövegtörzsszint</a:t>
            </a:r>
            <a:endParaRPr sz="4600">
              <a:solidFill>
                <a:srgbClr val="525252"/>
              </a:solidFill>
            </a:endParaRPr>
          </a:p>
          <a:p>
            <a:pPr lvl="3">
              <a:defRPr sz="1800">
                <a:solidFill>
                  <a:srgbClr val="000000"/>
                </a:solidFill>
              </a:defRPr>
            </a:pPr>
            <a:r>
              <a:rPr sz="4600">
                <a:solidFill>
                  <a:srgbClr val="525252"/>
                </a:solidFill>
              </a:rPr>
              <a:t>4. szövegtörzsszint</a:t>
            </a:r>
            <a:endParaRPr sz="4600">
              <a:solidFill>
                <a:srgbClr val="525252"/>
              </a:solidFill>
            </a:endParaRPr>
          </a:p>
          <a:p>
            <a:pPr lvl="4">
              <a:defRPr sz="1800">
                <a:solidFill>
                  <a:srgbClr val="000000"/>
                </a:solidFill>
              </a:defRPr>
            </a:pPr>
            <a:r>
              <a:rPr sz="4600">
                <a:solidFill>
                  <a:srgbClr val="525252"/>
                </a:solidFill>
              </a:rPr>
              <a:t>5. szövegtörzsszint</a:t>
            </a:r>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lank - Dark">
    <p:bg>
      <p:bgPr>
        <a:blipFill rotWithShape="1">
          <a:blip r:embed="rId2"/>
          <a:srcRect l="0" t="0" r="0" b="0"/>
          <a:stretch>
            <a:fillRect/>
          </a:stretch>
        </a:blipFill>
      </p:bgPr>
    </p:bg>
    <p:spTree>
      <p:nvGrpSpPr>
        <p:cNvPr id="1" name=""/>
        <p:cNvGrpSpPr/>
        <p:nvPr/>
      </p:nvGrpSpPr>
      <p:grpSpPr>
        <a:xfrm>
          <a:off x="0" y="0"/>
          <a:ext cx="0" cy="0"/>
          <a:chOff x="0" y="0"/>
          <a:chExt cx="0" cy="0"/>
        </a:xfrm>
      </p:grpSpPr>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 name="Shape 24"/>
          <p:cNvSpPr/>
          <p:nvPr>
            <p:ph type="title"/>
          </p:nvPr>
        </p:nvSpPr>
        <p:spPr>
          <a:xfrm>
            <a:off x="355600" y="36149"/>
            <a:ext cx="12293600" cy="2874102"/>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 Top - Dar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6" name="Shape 26"/>
          <p:cNvSpPr/>
          <p:nvPr>
            <p:ph type="title"/>
          </p:nvPr>
        </p:nvSpPr>
        <p:spPr>
          <a:xfrm>
            <a:off x="355600" y="36149"/>
            <a:ext cx="12293600" cy="2874102"/>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8" name="Shape 28"/>
          <p:cNvSpPr/>
          <p:nvPr>
            <p:ph type="title"/>
          </p:nvPr>
        </p:nvSpPr>
        <p:spPr>
          <a:xfrm>
            <a:off x="355600" y="3225800"/>
            <a:ext cx="12293600" cy="33020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Tree>
  </p:cSld>
  <p:clrMapOvr>
    <a:masterClrMapping/>
  </p:clrMapOvr>
  <p:transitio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Shape 30"/>
          <p:cNvSpPr/>
          <p:nvPr>
            <p:ph type="title"/>
          </p:nvPr>
        </p:nvSpPr>
        <p:spPr>
          <a:xfrm>
            <a:off x="355600" y="7416800"/>
            <a:ext cx="12293600" cy="1282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Tree>
  </p:cSld>
  <p:clrMapOvr>
    <a:masterClrMapping/>
  </p:clrMapOvr>
  <p:transitio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 Dar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2" name="Shape 32"/>
          <p:cNvSpPr/>
          <p:nvPr>
            <p:ph type="title"/>
          </p:nvPr>
        </p:nvSpPr>
        <p:spPr>
          <a:xfrm>
            <a:off x="355600" y="7416800"/>
            <a:ext cx="12293600" cy="1282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Tree>
  </p:cSld>
  <p:clrMapOvr>
    <a:masterClrMapping/>
  </p:clrMapOvr>
  <p:transitio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4" name="Shape 34"/>
          <p:cNvSpPr/>
          <p:nvPr>
            <p:ph type="title"/>
          </p:nvPr>
        </p:nvSpPr>
        <p:spPr>
          <a:xfrm>
            <a:off x="355600" y="1384300"/>
            <a:ext cx="5892800" cy="3505200"/>
          </a:xfrm>
          <a:prstGeom prst="rect">
            <a:avLst/>
          </a:prstGeom>
        </p:spPr>
        <p:txBody>
          <a:bodyPr lIns="0" tIns="0" rIns="0" bIns="0" anchor="b"/>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35" name="Shape 35"/>
          <p:cNvSpPr/>
          <p:nvPr>
            <p:ph type="body" idx="1"/>
          </p:nvPr>
        </p:nvSpPr>
        <p:spPr>
          <a:xfrm>
            <a:off x="355600" y="4876800"/>
            <a:ext cx="5892800" cy="1295400"/>
          </a:xfrm>
          <a:prstGeom prst="rect">
            <a:avLst/>
          </a:prstGeom>
        </p:spPr>
        <p:txBody>
          <a:bodyPr lIns="0" tIns="0" rIns="0" bIns="0" anchor="t"/>
          <a:lstStyle>
            <a:lvl1pPr marL="0" indent="0" algn="ctr" defTabSz="584200">
              <a:spcBef>
                <a:spcPts val="0"/>
              </a:spcBef>
              <a:buClrTx/>
              <a:buSzTx/>
              <a:buFontTx/>
              <a:buNone/>
              <a:defRPr>
                <a:uFillTx/>
              </a:defRPr>
            </a:lvl1pPr>
            <a:lvl2pPr marL="0" indent="0" algn="ctr" defTabSz="584200">
              <a:spcBef>
                <a:spcPts val="0"/>
              </a:spcBef>
              <a:buClrTx/>
              <a:buSzTx/>
              <a:buFontTx/>
              <a:buNone/>
              <a:defRPr>
                <a:uFillTx/>
              </a:defRPr>
            </a:lvl2pPr>
            <a:lvl3pPr marL="0" indent="0" algn="ctr" defTabSz="584200">
              <a:spcBef>
                <a:spcPts val="0"/>
              </a:spcBef>
              <a:buClrTx/>
              <a:buSzTx/>
              <a:buFontTx/>
              <a:buNone/>
              <a:defRPr>
                <a:uFillTx/>
              </a:defRPr>
            </a:lvl3pPr>
            <a:lvl4pPr marL="0" indent="0" algn="ctr" defTabSz="584200">
              <a:spcBef>
                <a:spcPts val="0"/>
              </a:spcBef>
              <a:buClrTx/>
              <a:buSzTx/>
              <a:buFontTx/>
              <a:buNone/>
              <a:defRPr>
                <a:uFillTx/>
              </a:defRPr>
            </a:lvl4pPr>
            <a:lvl5pPr marL="0" indent="0" algn="ctr" defTabSz="584200">
              <a:spcBef>
                <a:spcPts val="0"/>
              </a:spcBef>
              <a:buClrTx/>
              <a:buSzTx/>
              <a:buFontTx/>
              <a:buNone/>
              <a:defRPr>
                <a:uFillTx/>
              </a:defRPr>
            </a:lvl5pPr>
          </a:lstStyle>
          <a:p>
            <a:pPr lvl="0">
              <a:defRPr sz="1800">
                <a:solidFill>
                  <a:srgbClr val="000000"/>
                </a:solidFill>
              </a:defRPr>
            </a:pPr>
            <a:r>
              <a:rPr sz="3800">
                <a:solidFill>
                  <a:srgbClr val="525252"/>
                </a:solidFill>
              </a:rPr>
              <a:t>1. szövegtörzsszint</a:t>
            </a:r>
            <a:endParaRPr sz="3800">
              <a:solidFill>
                <a:srgbClr val="525252"/>
              </a:solidFill>
            </a:endParaRPr>
          </a:p>
          <a:p>
            <a:pPr lvl="1">
              <a:defRPr sz="1800">
                <a:solidFill>
                  <a:srgbClr val="000000"/>
                </a:solidFill>
              </a:defRPr>
            </a:pPr>
            <a:r>
              <a:rPr sz="3800">
                <a:solidFill>
                  <a:srgbClr val="525252"/>
                </a:solidFill>
              </a:rPr>
              <a:t>2. szövegtörzsszint</a:t>
            </a:r>
            <a:endParaRPr sz="3800">
              <a:solidFill>
                <a:srgbClr val="525252"/>
              </a:solidFill>
            </a:endParaRPr>
          </a:p>
          <a:p>
            <a:pPr lvl="2">
              <a:defRPr sz="1800">
                <a:solidFill>
                  <a:srgbClr val="000000"/>
                </a:solidFill>
              </a:defRPr>
            </a:pPr>
            <a:r>
              <a:rPr sz="3800">
                <a:solidFill>
                  <a:srgbClr val="525252"/>
                </a:solidFill>
              </a:rPr>
              <a:t>3. szövegtörzsszint</a:t>
            </a:r>
            <a:endParaRPr sz="3800">
              <a:solidFill>
                <a:srgbClr val="525252"/>
              </a:solidFill>
            </a:endParaRPr>
          </a:p>
          <a:p>
            <a:pPr lvl="3">
              <a:defRPr sz="1800">
                <a:solidFill>
                  <a:srgbClr val="000000"/>
                </a:solidFill>
              </a:defRPr>
            </a:pPr>
            <a:r>
              <a:rPr sz="3800">
                <a:solidFill>
                  <a:srgbClr val="525252"/>
                </a:solidFill>
              </a:rPr>
              <a:t>4. szövegtörzsszint</a:t>
            </a:r>
            <a:endParaRPr sz="3800">
              <a:solidFill>
                <a:srgbClr val="525252"/>
              </a:solidFill>
            </a:endParaRPr>
          </a:p>
          <a:p>
            <a:pPr lvl="4">
              <a:defRPr sz="1800">
                <a:solidFill>
                  <a:srgbClr val="000000"/>
                </a:solidFill>
              </a:defRPr>
            </a:pPr>
            <a:r>
              <a:rPr sz="3800">
                <a:solidFill>
                  <a:srgbClr val="525252"/>
                </a:solidFill>
              </a:rPr>
              <a:t>5. szövegtörzsszint</a:t>
            </a:r>
          </a:p>
        </p:txBody>
      </p:sp>
    </p:spTree>
  </p:cSld>
  <p:clrMapOvr>
    <a:masterClrMapping/>
  </p:clrMapOvr>
  <p:transitio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 Dar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7" name="Shape 37"/>
          <p:cNvSpPr/>
          <p:nvPr>
            <p:ph type="title"/>
          </p:nvPr>
        </p:nvSpPr>
        <p:spPr>
          <a:xfrm>
            <a:off x="355600" y="1384300"/>
            <a:ext cx="5892800" cy="3505200"/>
          </a:xfrm>
          <a:prstGeom prst="rect">
            <a:avLst/>
          </a:prstGeom>
        </p:spPr>
        <p:txBody>
          <a:bodyPr lIns="0" tIns="0" rIns="0" bIns="0" anchor="b"/>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38" name="Shape 38"/>
          <p:cNvSpPr/>
          <p:nvPr>
            <p:ph type="body" idx="1"/>
          </p:nvPr>
        </p:nvSpPr>
        <p:spPr>
          <a:xfrm>
            <a:off x="355600" y="4876800"/>
            <a:ext cx="5892800" cy="1295400"/>
          </a:xfrm>
          <a:prstGeom prst="rect">
            <a:avLst/>
          </a:prstGeom>
        </p:spPr>
        <p:txBody>
          <a:bodyPr lIns="0" tIns="0" rIns="0" bIns="0" anchor="t"/>
          <a:lstStyle>
            <a:lvl1pPr marL="0" indent="0" algn="ctr" defTabSz="584200">
              <a:spcBef>
                <a:spcPts val="0"/>
              </a:spcBef>
              <a:buClrTx/>
              <a:buSzTx/>
              <a:buFontTx/>
              <a:buNone/>
              <a:defRPr>
                <a:uFillTx/>
              </a:defRPr>
            </a:lvl1pPr>
            <a:lvl2pPr marL="0" indent="0" algn="ctr" defTabSz="584200">
              <a:spcBef>
                <a:spcPts val="0"/>
              </a:spcBef>
              <a:buClrTx/>
              <a:buSzTx/>
              <a:buFontTx/>
              <a:buNone/>
              <a:defRPr>
                <a:uFillTx/>
              </a:defRPr>
            </a:lvl2pPr>
            <a:lvl3pPr marL="0" indent="0" algn="ctr" defTabSz="584200">
              <a:spcBef>
                <a:spcPts val="0"/>
              </a:spcBef>
              <a:buClrTx/>
              <a:buSzTx/>
              <a:buFontTx/>
              <a:buNone/>
              <a:defRPr>
                <a:uFillTx/>
              </a:defRPr>
            </a:lvl3pPr>
            <a:lvl4pPr marL="0" indent="0" algn="ctr" defTabSz="584200">
              <a:spcBef>
                <a:spcPts val="0"/>
              </a:spcBef>
              <a:buClrTx/>
              <a:buSzTx/>
              <a:buFontTx/>
              <a:buNone/>
              <a:defRPr>
                <a:uFillTx/>
              </a:defRPr>
            </a:lvl4pPr>
            <a:lvl5pPr marL="0" indent="0" algn="ctr" defTabSz="584200">
              <a:spcBef>
                <a:spcPts val="0"/>
              </a:spcBef>
              <a:buClrTx/>
              <a:buSzTx/>
              <a:buFontTx/>
              <a:buNone/>
              <a:defRPr>
                <a:uFillTx/>
              </a:defRPr>
            </a:lvl5pPr>
          </a:lstStyle>
          <a:p>
            <a:pPr lvl="0">
              <a:defRPr sz="1800">
                <a:solidFill>
                  <a:srgbClr val="000000"/>
                </a:solidFill>
              </a:defRPr>
            </a:pPr>
            <a:r>
              <a:rPr sz="3800">
                <a:solidFill>
                  <a:srgbClr val="525252"/>
                </a:solidFill>
              </a:rPr>
              <a:t>1. szövegtörzsszint</a:t>
            </a:r>
            <a:endParaRPr sz="3800">
              <a:solidFill>
                <a:srgbClr val="525252"/>
              </a:solidFill>
            </a:endParaRPr>
          </a:p>
          <a:p>
            <a:pPr lvl="1">
              <a:defRPr sz="1800">
                <a:solidFill>
                  <a:srgbClr val="000000"/>
                </a:solidFill>
              </a:defRPr>
            </a:pPr>
            <a:r>
              <a:rPr sz="3800">
                <a:solidFill>
                  <a:srgbClr val="525252"/>
                </a:solidFill>
              </a:rPr>
              <a:t>2. szövegtörzsszint</a:t>
            </a:r>
            <a:endParaRPr sz="3800">
              <a:solidFill>
                <a:srgbClr val="525252"/>
              </a:solidFill>
            </a:endParaRPr>
          </a:p>
          <a:p>
            <a:pPr lvl="2">
              <a:defRPr sz="1800">
                <a:solidFill>
                  <a:srgbClr val="000000"/>
                </a:solidFill>
              </a:defRPr>
            </a:pPr>
            <a:r>
              <a:rPr sz="3800">
                <a:solidFill>
                  <a:srgbClr val="525252"/>
                </a:solidFill>
              </a:rPr>
              <a:t>3. szövegtörzsszint</a:t>
            </a:r>
            <a:endParaRPr sz="3800">
              <a:solidFill>
                <a:srgbClr val="525252"/>
              </a:solidFill>
            </a:endParaRPr>
          </a:p>
          <a:p>
            <a:pPr lvl="3">
              <a:defRPr sz="1800">
                <a:solidFill>
                  <a:srgbClr val="000000"/>
                </a:solidFill>
              </a:defRPr>
            </a:pPr>
            <a:r>
              <a:rPr sz="3800">
                <a:solidFill>
                  <a:srgbClr val="525252"/>
                </a:solidFill>
              </a:rPr>
              <a:t>4. szövegtörzsszint</a:t>
            </a:r>
            <a:endParaRPr sz="3800">
              <a:solidFill>
                <a:srgbClr val="525252"/>
              </a:solidFill>
            </a:endParaRPr>
          </a:p>
          <a:p>
            <a:pPr lvl="4">
              <a:defRPr sz="1800">
                <a:solidFill>
                  <a:srgbClr val="000000"/>
                </a:solidFill>
              </a:defRPr>
            </a:pPr>
            <a:r>
              <a:rPr sz="3800">
                <a:solidFill>
                  <a:srgbClr val="525252"/>
                </a:solidFill>
              </a:rPr>
              <a:t>5. szövegtörzsszint</a:t>
            </a:r>
          </a:p>
        </p:txBody>
      </p:sp>
    </p:spTree>
  </p:cSld>
  <p:clrMapOvr>
    <a:masterClrMapping/>
  </p:clrMapOvr>
  <p:transitio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0" name="Shape 40"/>
          <p:cNvSpPr/>
          <p:nvPr>
            <p:ph type="title"/>
          </p:nvPr>
        </p:nvSpPr>
        <p:spPr>
          <a:xfrm>
            <a:off x="355600" y="125350"/>
            <a:ext cx="12293600" cy="2695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41" name="Shape 41"/>
          <p:cNvSpPr/>
          <p:nvPr>
            <p:ph type="body" idx="1"/>
          </p:nvPr>
        </p:nvSpPr>
        <p:spPr>
          <a:xfrm>
            <a:off x="355600" y="2821049"/>
            <a:ext cx="5892800" cy="6575302"/>
          </a:xfrm>
          <a:prstGeom prst="rect">
            <a:avLst/>
          </a:prstGeom>
        </p:spPr>
        <p:txBody>
          <a:bodyPr/>
          <a:lstStyle>
            <a:lvl1pPr defTabSz="584200">
              <a:buClr>
                <a:srgbClr val="535353"/>
              </a:buClr>
              <a:buSzPct val="82000"/>
              <a:buFontTx/>
              <a:defRPr>
                <a:solidFill>
                  <a:srgbClr val="535353"/>
                </a:solidFill>
                <a:uFillTx/>
              </a:defRPr>
            </a:lvl1pPr>
            <a:lvl2pPr marL="685800" defTabSz="584200">
              <a:buClr>
                <a:srgbClr val="535353"/>
              </a:buClr>
              <a:buSzPct val="82000"/>
              <a:buFontTx/>
              <a:defRPr>
                <a:solidFill>
                  <a:srgbClr val="535353"/>
                </a:solidFill>
                <a:uFillTx/>
              </a:defRPr>
            </a:lvl2pPr>
            <a:lvl3pPr marL="1066800" defTabSz="584200">
              <a:buClr>
                <a:srgbClr val="535353"/>
              </a:buClr>
              <a:buSzPct val="82000"/>
              <a:buFontTx/>
              <a:defRPr>
                <a:solidFill>
                  <a:srgbClr val="535353"/>
                </a:solidFill>
                <a:uFillTx/>
              </a:defRPr>
            </a:lvl3pPr>
            <a:lvl4pPr marL="1447800" defTabSz="584200">
              <a:buClr>
                <a:srgbClr val="535353"/>
              </a:buClr>
              <a:buSzPct val="82000"/>
              <a:buFontTx/>
              <a:defRPr>
                <a:solidFill>
                  <a:srgbClr val="535353"/>
                </a:solidFill>
                <a:uFillTx/>
              </a:defRPr>
            </a:lvl4pPr>
            <a:lvl5pPr marL="1828800" defTabSz="584200">
              <a:buClr>
                <a:srgbClr val="535353"/>
              </a:buClr>
              <a:buSzPct val="82000"/>
              <a:buFontTx/>
              <a:defRPr>
                <a:solidFill>
                  <a:srgbClr val="535353"/>
                </a:solidFill>
                <a:uFillTx/>
              </a:defRPr>
            </a:lvl5pPr>
          </a:lstStyle>
          <a:p>
            <a:pPr lvl="0">
              <a:defRPr sz="1800">
                <a:solidFill>
                  <a:srgbClr val="000000"/>
                </a:solidFill>
              </a:defRPr>
            </a:pPr>
            <a:r>
              <a:rPr sz="3800">
                <a:solidFill>
                  <a:srgbClr val="535353"/>
                </a:solidFill>
              </a:rPr>
              <a:t>1. szövegtörzsszint</a:t>
            </a:r>
            <a:endParaRPr sz="3800">
              <a:solidFill>
                <a:srgbClr val="535353"/>
              </a:solidFill>
            </a:endParaRPr>
          </a:p>
          <a:p>
            <a:pPr lvl="1">
              <a:defRPr sz="1800">
                <a:solidFill>
                  <a:srgbClr val="000000"/>
                </a:solidFill>
              </a:defRPr>
            </a:pPr>
            <a:r>
              <a:rPr sz="3800">
                <a:solidFill>
                  <a:srgbClr val="535353"/>
                </a:solidFill>
              </a:rPr>
              <a:t>2. szövegtörzsszint</a:t>
            </a:r>
            <a:endParaRPr sz="3800">
              <a:solidFill>
                <a:srgbClr val="535353"/>
              </a:solidFill>
            </a:endParaRPr>
          </a:p>
          <a:p>
            <a:pPr lvl="2">
              <a:defRPr sz="1800">
                <a:solidFill>
                  <a:srgbClr val="000000"/>
                </a:solidFill>
              </a:defRPr>
            </a:pPr>
            <a:r>
              <a:rPr sz="3800">
                <a:solidFill>
                  <a:srgbClr val="535353"/>
                </a:solidFill>
              </a:rPr>
              <a:t>3. szövegtörzsszint</a:t>
            </a:r>
            <a:endParaRPr sz="3800">
              <a:solidFill>
                <a:srgbClr val="535353"/>
              </a:solidFill>
            </a:endParaRPr>
          </a:p>
          <a:p>
            <a:pPr lvl="3">
              <a:defRPr sz="1800">
                <a:solidFill>
                  <a:srgbClr val="000000"/>
                </a:solidFill>
              </a:defRPr>
            </a:pPr>
            <a:r>
              <a:rPr sz="3800">
                <a:solidFill>
                  <a:srgbClr val="535353"/>
                </a:solidFill>
              </a:rPr>
              <a:t>4. szövegtörzsszint</a:t>
            </a:r>
            <a:endParaRPr sz="3800">
              <a:solidFill>
                <a:srgbClr val="535353"/>
              </a:solidFill>
            </a:endParaRPr>
          </a:p>
          <a:p>
            <a:pPr lvl="4">
              <a:defRPr sz="1800">
                <a:solidFill>
                  <a:srgbClr val="000000"/>
                </a:solidFill>
              </a:defRPr>
            </a:pPr>
            <a:r>
              <a:rPr sz="3800">
                <a:solidFill>
                  <a:srgbClr val="535353"/>
                </a:solidFill>
              </a:rPr>
              <a:t>5. szövegtörzsszint</a:t>
            </a:r>
          </a:p>
        </p:txBody>
      </p:sp>
    </p:spTree>
  </p:cSld>
  <p:clrMapOvr>
    <a:masterClrMapping/>
  </p:clrMapOvr>
  <p:transitio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Lef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3" name="Shape 43"/>
          <p:cNvSpPr/>
          <p:nvPr>
            <p:ph type="title"/>
          </p:nvPr>
        </p:nvSpPr>
        <p:spPr>
          <a:xfrm>
            <a:off x="355600" y="125350"/>
            <a:ext cx="12293600" cy="2695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44" name="Shape 44"/>
          <p:cNvSpPr/>
          <p:nvPr>
            <p:ph type="body" idx="1"/>
          </p:nvPr>
        </p:nvSpPr>
        <p:spPr>
          <a:xfrm>
            <a:off x="355600" y="2821049"/>
            <a:ext cx="5892800" cy="6575302"/>
          </a:xfrm>
          <a:prstGeom prst="rect">
            <a:avLst/>
          </a:prstGeom>
        </p:spPr>
        <p:txBody>
          <a:bodyPr/>
          <a:lstStyle>
            <a:lvl1pPr defTabSz="584200">
              <a:buClr>
                <a:srgbClr val="535353"/>
              </a:buClr>
              <a:buSzPct val="82000"/>
              <a:buFontTx/>
              <a:defRPr>
                <a:solidFill>
                  <a:srgbClr val="535353"/>
                </a:solidFill>
                <a:uFillTx/>
              </a:defRPr>
            </a:lvl1pPr>
            <a:lvl2pPr marL="685800" defTabSz="584200">
              <a:buClr>
                <a:srgbClr val="535353"/>
              </a:buClr>
              <a:buSzPct val="82000"/>
              <a:buFontTx/>
              <a:defRPr>
                <a:solidFill>
                  <a:srgbClr val="535353"/>
                </a:solidFill>
                <a:uFillTx/>
              </a:defRPr>
            </a:lvl2pPr>
            <a:lvl3pPr marL="1066800" defTabSz="584200">
              <a:buClr>
                <a:srgbClr val="535353"/>
              </a:buClr>
              <a:buSzPct val="82000"/>
              <a:buFontTx/>
              <a:defRPr>
                <a:solidFill>
                  <a:srgbClr val="535353"/>
                </a:solidFill>
                <a:uFillTx/>
              </a:defRPr>
            </a:lvl3pPr>
            <a:lvl4pPr marL="1447800" defTabSz="584200">
              <a:buClr>
                <a:srgbClr val="535353"/>
              </a:buClr>
              <a:buSzPct val="82000"/>
              <a:buFontTx/>
              <a:defRPr>
                <a:solidFill>
                  <a:srgbClr val="535353"/>
                </a:solidFill>
                <a:uFillTx/>
              </a:defRPr>
            </a:lvl4pPr>
            <a:lvl5pPr marL="1828800" defTabSz="584200">
              <a:buClr>
                <a:srgbClr val="535353"/>
              </a:buClr>
              <a:buSzPct val="82000"/>
              <a:buFontTx/>
              <a:defRPr>
                <a:solidFill>
                  <a:srgbClr val="535353"/>
                </a:solidFill>
                <a:uFillTx/>
              </a:defRPr>
            </a:lvl5pPr>
          </a:lstStyle>
          <a:p>
            <a:pPr lvl="0">
              <a:defRPr sz="1800">
                <a:solidFill>
                  <a:srgbClr val="000000"/>
                </a:solidFill>
              </a:defRPr>
            </a:pPr>
            <a:r>
              <a:rPr sz="3800">
                <a:solidFill>
                  <a:srgbClr val="535353"/>
                </a:solidFill>
              </a:rPr>
              <a:t>1. szövegtörzsszint</a:t>
            </a:r>
            <a:endParaRPr sz="3800">
              <a:solidFill>
                <a:srgbClr val="535353"/>
              </a:solidFill>
            </a:endParaRPr>
          </a:p>
          <a:p>
            <a:pPr lvl="1">
              <a:defRPr sz="1800">
                <a:solidFill>
                  <a:srgbClr val="000000"/>
                </a:solidFill>
              </a:defRPr>
            </a:pPr>
            <a:r>
              <a:rPr sz="3800">
                <a:solidFill>
                  <a:srgbClr val="535353"/>
                </a:solidFill>
              </a:rPr>
              <a:t>2. szövegtörzsszint</a:t>
            </a:r>
            <a:endParaRPr sz="3800">
              <a:solidFill>
                <a:srgbClr val="535353"/>
              </a:solidFill>
            </a:endParaRPr>
          </a:p>
          <a:p>
            <a:pPr lvl="2">
              <a:defRPr sz="1800">
                <a:solidFill>
                  <a:srgbClr val="000000"/>
                </a:solidFill>
              </a:defRPr>
            </a:pPr>
            <a:r>
              <a:rPr sz="3800">
                <a:solidFill>
                  <a:srgbClr val="535353"/>
                </a:solidFill>
              </a:rPr>
              <a:t>3. szövegtörzsszint</a:t>
            </a:r>
            <a:endParaRPr sz="3800">
              <a:solidFill>
                <a:srgbClr val="535353"/>
              </a:solidFill>
            </a:endParaRPr>
          </a:p>
          <a:p>
            <a:pPr lvl="3">
              <a:defRPr sz="1800">
                <a:solidFill>
                  <a:srgbClr val="000000"/>
                </a:solidFill>
              </a:defRPr>
            </a:pPr>
            <a:r>
              <a:rPr sz="3800">
                <a:solidFill>
                  <a:srgbClr val="535353"/>
                </a:solidFill>
              </a:rPr>
              <a:t>4. szövegtörzsszint</a:t>
            </a:r>
            <a:endParaRPr sz="3800">
              <a:solidFill>
                <a:srgbClr val="535353"/>
              </a:solidFill>
            </a:endParaRPr>
          </a:p>
          <a:p>
            <a:pPr lvl="4">
              <a:defRPr sz="1800">
                <a:solidFill>
                  <a:srgbClr val="000000"/>
                </a:solidFill>
              </a:defRPr>
            </a:pPr>
            <a:r>
              <a:rPr sz="3800">
                <a:solidFill>
                  <a:srgbClr val="535353"/>
                </a:solidFill>
              </a:rPr>
              <a:t>5. szövegtörzsszint</a:t>
            </a:r>
          </a:p>
        </p:txBody>
      </p:sp>
    </p:spTree>
  </p:cSld>
  <p:clrMapOvr>
    <a:masterClrMapping/>
  </p:clrMapOvr>
  <p:transitio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 Righ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6" name="Shape 46"/>
          <p:cNvSpPr/>
          <p:nvPr>
            <p:ph type="title"/>
          </p:nvPr>
        </p:nvSpPr>
        <p:spPr>
          <a:xfrm>
            <a:off x="355600" y="125350"/>
            <a:ext cx="12293600" cy="2695700"/>
          </a:xfrm>
          <a:prstGeom prst="rect">
            <a:avLst/>
          </a:prstGeom>
        </p:spPr>
        <p:txBody>
          <a:bodyPr/>
          <a:lstStyle>
            <a:lvl1pPr defTabSz="584200">
              <a:defRPr cap="all">
                <a:solidFill>
                  <a:srgbClr val="535353"/>
                </a:solidFill>
                <a:uFillTx/>
              </a:defRPr>
            </a:lvl1pPr>
          </a:lstStyle>
          <a:p>
            <a:pPr lvl="0">
              <a:defRPr cap="none" sz="1800">
                <a:solidFill>
                  <a:srgbClr val="000000"/>
                </a:solidFill>
              </a:defRPr>
            </a:pPr>
            <a:r>
              <a:rPr cap="all" sz="7200">
                <a:solidFill>
                  <a:srgbClr val="535353"/>
                </a:solidFill>
              </a:rPr>
              <a:t>Címszöveg</a:t>
            </a:r>
          </a:p>
        </p:txBody>
      </p:sp>
      <p:sp>
        <p:nvSpPr>
          <p:cNvPr id="47" name="Shape 47"/>
          <p:cNvSpPr/>
          <p:nvPr>
            <p:ph type="body" idx="1"/>
          </p:nvPr>
        </p:nvSpPr>
        <p:spPr>
          <a:xfrm>
            <a:off x="6756400" y="2821049"/>
            <a:ext cx="5892800" cy="6575302"/>
          </a:xfrm>
          <a:prstGeom prst="rect">
            <a:avLst/>
          </a:prstGeom>
        </p:spPr>
        <p:txBody>
          <a:bodyPr/>
          <a:lstStyle>
            <a:lvl1pPr defTabSz="584200">
              <a:buClr>
                <a:srgbClr val="535353"/>
              </a:buClr>
              <a:buSzPct val="82000"/>
              <a:buFontTx/>
              <a:defRPr>
                <a:solidFill>
                  <a:srgbClr val="535353"/>
                </a:solidFill>
                <a:uFillTx/>
              </a:defRPr>
            </a:lvl1pPr>
            <a:lvl2pPr marL="685800" defTabSz="584200">
              <a:buClr>
                <a:srgbClr val="535353"/>
              </a:buClr>
              <a:buSzPct val="82000"/>
              <a:buFontTx/>
              <a:defRPr>
                <a:solidFill>
                  <a:srgbClr val="535353"/>
                </a:solidFill>
                <a:uFillTx/>
              </a:defRPr>
            </a:lvl2pPr>
            <a:lvl3pPr marL="1066800" defTabSz="584200">
              <a:buClr>
                <a:srgbClr val="535353"/>
              </a:buClr>
              <a:buSzPct val="82000"/>
              <a:buFontTx/>
              <a:defRPr>
                <a:solidFill>
                  <a:srgbClr val="535353"/>
                </a:solidFill>
                <a:uFillTx/>
              </a:defRPr>
            </a:lvl3pPr>
            <a:lvl4pPr marL="1447800" defTabSz="584200">
              <a:buClr>
                <a:srgbClr val="535353"/>
              </a:buClr>
              <a:buSzPct val="82000"/>
              <a:buFontTx/>
              <a:defRPr>
                <a:solidFill>
                  <a:srgbClr val="535353"/>
                </a:solidFill>
                <a:uFillTx/>
              </a:defRPr>
            </a:lvl4pPr>
            <a:lvl5pPr marL="1828800" defTabSz="584200">
              <a:buClr>
                <a:srgbClr val="535353"/>
              </a:buClr>
              <a:buSzPct val="82000"/>
              <a:buFontTx/>
              <a:defRPr>
                <a:solidFill>
                  <a:srgbClr val="535353"/>
                </a:solidFill>
                <a:uFillTx/>
              </a:defRPr>
            </a:lvl5pPr>
          </a:lstStyle>
          <a:p>
            <a:pPr lvl="0">
              <a:defRPr sz="1800">
                <a:solidFill>
                  <a:srgbClr val="000000"/>
                </a:solidFill>
              </a:defRPr>
            </a:pPr>
            <a:r>
              <a:rPr sz="3800">
                <a:solidFill>
                  <a:srgbClr val="535353"/>
                </a:solidFill>
              </a:rPr>
              <a:t>1. szövegtörzsszint</a:t>
            </a:r>
            <a:endParaRPr sz="3800">
              <a:solidFill>
                <a:srgbClr val="535353"/>
              </a:solidFill>
            </a:endParaRPr>
          </a:p>
          <a:p>
            <a:pPr lvl="1">
              <a:defRPr sz="1800">
                <a:solidFill>
                  <a:srgbClr val="000000"/>
                </a:solidFill>
              </a:defRPr>
            </a:pPr>
            <a:r>
              <a:rPr sz="3800">
                <a:solidFill>
                  <a:srgbClr val="535353"/>
                </a:solidFill>
              </a:rPr>
              <a:t>2. szövegtörzsszint</a:t>
            </a:r>
            <a:endParaRPr sz="3800">
              <a:solidFill>
                <a:srgbClr val="535353"/>
              </a:solidFill>
            </a:endParaRPr>
          </a:p>
          <a:p>
            <a:pPr lvl="2">
              <a:defRPr sz="1800">
                <a:solidFill>
                  <a:srgbClr val="000000"/>
                </a:solidFill>
              </a:defRPr>
            </a:pPr>
            <a:r>
              <a:rPr sz="3800">
                <a:solidFill>
                  <a:srgbClr val="535353"/>
                </a:solidFill>
              </a:rPr>
              <a:t>3. szövegtörzsszint</a:t>
            </a:r>
            <a:endParaRPr sz="3800">
              <a:solidFill>
                <a:srgbClr val="535353"/>
              </a:solidFill>
            </a:endParaRPr>
          </a:p>
          <a:p>
            <a:pPr lvl="3">
              <a:defRPr sz="1800">
                <a:solidFill>
                  <a:srgbClr val="000000"/>
                </a:solidFill>
              </a:defRPr>
            </a:pPr>
            <a:r>
              <a:rPr sz="3800">
                <a:solidFill>
                  <a:srgbClr val="535353"/>
                </a:solidFill>
              </a:rPr>
              <a:t>4. szövegtörzsszint</a:t>
            </a:r>
            <a:endParaRPr sz="3800">
              <a:solidFill>
                <a:srgbClr val="535353"/>
              </a:solidFill>
            </a:endParaRPr>
          </a:p>
          <a:p>
            <a:pPr lvl="4">
              <a:defRPr sz="1800">
                <a:solidFill>
                  <a:srgbClr val="000000"/>
                </a:solidFill>
              </a:defRPr>
            </a:pPr>
            <a:r>
              <a:rPr sz="3800">
                <a:solidFill>
                  <a:srgbClr val="535353"/>
                </a:solidFill>
              </a:rPr>
              <a:t>5. szövegtörzsszint</a:t>
            </a:r>
          </a:p>
        </p:txBody>
      </p:sp>
    </p:spTree>
  </p:cSld>
  <p:clrMapOvr>
    <a:masterClrMapping/>
  </p:clrMapOvr>
  <p:transitio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 Photo">
    <p:spTree>
      <p:nvGrpSpPr>
        <p:cNvPr id="1" name=""/>
        <p:cNvGrpSpPr/>
        <p:nvPr/>
      </p:nvGrpSpPr>
      <p:grpSpPr>
        <a:xfrm>
          <a:off x="0" y="0"/>
          <a:ext cx="0" cy="0"/>
          <a:chOff x="0" y="0"/>
          <a:chExt cx="0" cy="0"/>
        </a:xfrm>
      </p:grpSpPr>
      <p:sp>
        <p:nvSpPr>
          <p:cNvPr id="49" name="Shape 49"/>
          <p:cNvSpPr/>
          <p:nvPr>
            <p:ph type="title"/>
          </p:nvPr>
        </p:nvSpPr>
        <p:spPr>
          <a:xfrm>
            <a:off x="355600" y="6832600"/>
            <a:ext cx="12293600" cy="1257300"/>
          </a:xfrm>
          <a:prstGeom prst="rect">
            <a:avLst/>
          </a:prstGeom>
        </p:spPr>
        <p:txBody>
          <a:bodyPr lIns="0" tIns="0" rIns="0" bIns="0" anchor="b"/>
          <a:lstStyle/>
          <a:p>
            <a:pPr lvl="0">
              <a:defRPr sz="1800">
                <a:solidFill>
                  <a:srgbClr val="000000"/>
                </a:solidFill>
                <a:uFillTx/>
              </a:defRPr>
            </a:pPr>
            <a:r>
              <a:rPr sz="7200">
                <a:solidFill>
                  <a:srgbClr val="525252"/>
                </a:solidFill>
                <a:uFill>
                  <a:solidFill>
                    <a:srgbClr val="525252"/>
                  </a:solidFill>
                </a:uFill>
              </a:rPr>
              <a:t>Címszöveg</a:t>
            </a:r>
          </a:p>
        </p:txBody>
      </p:sp>
      <p:sp>
        <p:nvSpPr>
          <p:cNvPr id="50" name="Shape 50"/>
          <p:cNvSpPr/>
          <p:nvPr>
            <p:ph type="body" idx="1"/>
          </p:nvPr>
        </p:nvSpPr>
        <p:spPr>
          <a:xfrm>
            <a:off x="355600" y="8077200"/>
            <a:ext cx="12293600" cy="1676400"/>
          </a:xfrm>
          <a:prstGeom prst="rect">
            <a:avLst/>
          </a:prstGeom>
        </p:spPr>
        <p:txBody>
          <a:bodyPr lIns="0" tIns="0" rIns="0" bIns="0" anchor="t"/>
          <a:lstStyle>
            <a:lvl1pPr marL="0" indent="0" algn="ctr">
              <a:spcBef>
                <a:spcPts val="0"/>
              </a:spcBef>
              <a:buClrTx/>
              <a:buSzTx/>
              <a:buFontTx/>
              <a:buNone/>
            </a:lvl1pPr>
            <a:lvl2pPr marL="0" indent="0" algn="ctr">
              <a:spcBef>
                <a:spcPts val="0"/>
              </a:spcBef>
              <a:buClrTx/>
              <a:buSzTx/>
              <a:buFontTx/>
              <a:buNone/>
            </a:lvl2pPr>
            <a:lvl3pPr marL="0" indent="0" algn="ctr">
              <a:spcBef>
                <a:spcPts val="0"/>
              </a:spcBef>
              <a:buClrTx/>
              <a:buSzTx/>
              <a:buFontTx/>
              <a:buNone/>
            </a:lvl3pPr>
            <a:lvl4pPr marL="0" indent="0" algn="ctr">
              <a:spcBef>
                <a:spcPts val="0"/>
              </a:spcBef>
              <a:buClrTx/>
              <a:buSzTx/>
              <a:buFontTx/>
              <a:buNone/>
            </a:lvl4pPr>
            <a:lvl5pPr marL="0" indent="0" algn="ctr">
              <a:spcBef>
                <a:spcPts val="0"/>
              </a:spcBef>
              <a:buClrTx/>
              <a:buSzTx/>
              <a:buFontTx/>
              <a:buNone/>
            </a:lvl5pPr>
          </a:lstStyle>
          <a:p>
            <a:pPr lvl="0">
              <a:defRPr sz="1800">
                <a:solidFill>
                  <a:srgbClr val="000000"/>
                </a:solidFill>
                <a:uFillTx/>
              </a:defRPr>
            </a:pPr>
            <a:r>
              <a:rPr sz="3800">
                <a:solidFill>
                  <a:srgbClr val="525252"/>
                </a:solidFill>
                <a:uFill>
                  <a:solidFill>
                    <a:srgbClr val="525252"/>
                  </a:solidFill>
                </a:uFill>
              </a:rPr>
              <a:t>1. szövegtörzsszint</a:t>
            </a:r>
            <a:endParaRPr sz="3800">
              <a:solidFill>
                <a:srgbClr val="525252"/>
              </a:solidFill>
              <a:uFill>
                <a:solidFill>
                  <a:srgbClr val="525252"/>
                </a:solidFill>
              </a:uFill>
            </a:endParaRPr>
          </a:p>
          <a:p>
            <a:pPr lvl="1">
              <a:defRPr sz="1800">
                <a:solidFill>
                  <a:srgbClr val="000000"/>
                </a:solidFill>
                <a:uFillTx/>
              </a:defRPr>
            </a:pPr>
            <a:r>
              <a:rPr sz="3800">
                <a:solidFill>
                  <a:srgbClr val="525252"/>
                </a:solidFill>
                <a:uFill>
                  <a:solidFill>
                    <a:srgbClr val="525252"/>
                  </a:solidFill>
                </a:uFill>
              </a:rPr>
              <a:t>2. szövegtörzsszint</a:t>
            </a:r>
            <a:endParaRPr sz="3800">
              <a:solidFill>
                <a:srgbClr val="525252"/>
              </a:solidFill>
              <a:uFill>
                <a:solidFill>
                  <a:srgbClr val="525252"/>
                </a:solidFill>
              </a:uFill>
            </a:endParaRPr>
          </a:p>
          <a:p>
            <a:pPr lvl="2">
              <a:defRPr sz="1800">
                <a:solidFill>
                  <a:srgbClr val="000000"/>
                </a:solidFill>
                <a:uFillTx/>
              </a:defRPr>
            </a:pPr>
            <a:r>
              <a:rPr sz="3800">
                <a:solidFill>
                  <a:srgbClr val="525252"/>
                </a:solidFill>
                <a:uFill>
                  <a:solidFill>
                    <a:srgbClr val="525252"/>
                  </a:solidFill>
                </a:uFill>
              </a:rPr>
              <a:t>3. szövegtörzsszint</a:t>
            </a:r>
            <a:endParaRPr sz="3800">
              <a:solidFill>
                <a:srgbClr val="525252"/>
              </a:solidFill>
              <a:uFill>
                <a:solidFill>
                  <a:srgbClr val="525252"/>
                </a:solidFill>
              </a:uFill>
            </a:endParaRPr>
          </a:p>
          <a:p>
            <a:pPr lvl="3">
              <a:defRPr sz="1800">
                <a:solidFill>
                  <a:srgbClr val="000000"/>
                </a:solidFill>
                <a:uFillTx/>
              </a:defRPr>
            </a:pPr>
            <a:r>
              <a:rPr sz="3800">
                <a:solidFill>
                  <a:srgbClr val="525252"/>
                </a:solidFill>
                <a:uFill>
                  <a:solidFill>
                    <a:srgbClr val="525252"/>
                  </a:solidFill>
                </a:uFill>
              </a:rPr>
              <a:t>4. szövegtörzsszint</a:t>
            </a:r>
            <a:endParaRPr sz="3800">
              <a:solidFill>
                <a:srgbClr val="525252"/>
              </a:solidFill>
              <a:uFill>
                <a:solidFill>
                  <a:srgbClr val="525252"/>
                </a:solidFill>
              </a:uFill>
            </a:endParaRPr>
          </a:p>
          <a:p>
            <a:pPr lvl="4">
              <a:defRPr sz="1800">
                <a:solidFill>
                  <a:srgbClr val="000000"/>
                </a:solidFill>
                <a:uFillTx/>
              </a:defRPr>
            </a:pPr>
            <a:r>
              <a:rPr sz="3800">
                <a:solidFill>
                  <a:srgbClr val="525252"/>
                </a:solidFill>
                <a:uFill>
                  <a:solidFill>
                    <a:srgbClr val="525252"/>
                  </a:solidFill>
                </a:uFill>
              </a:rPr>
              <a:t>5. szövegtörzsszint</a:t>
            </a:r>
          </a:p>
        </p:txBody>
      </p:sp>
    </p:spTree>
  </p:cSld>
  <p:clrMapOvr>
    <a:masterClrMapping/>
  </p:clrMapOvr>
  <p:transitio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bg>
      <p:bgPr>
        <a:solidFill>
          <a:srgbClr val="FFFFFF"/>
        </a:solidFill>
      </p:bgPr>
    </p:bg>
    <p:spTree>
      <p:nvGrpSpPr>
        <p:cNvPr id="1" name=""/>
        <p:cNvGrpSpPr/>
        <p:nvPr/>
      </p:nvGrpSpPr>
      <p:grpSpPr>
        <a:xfrm>
          <a:off x="0" y="0"/>
          <a:ext cx="0" cy="0"/>
          <a:chOff x="0" y="0"/>
          <a:chExt cx="0" cy="0"/>
        </a:xfrm>
      </p:grpSpPr>
      <p:sp>
        <p:nvSpPr>
          <p:cNvPr id="52" name="Shape 52"/>
          <p:cNvSpPr/>
          <p:nvPr>
            <p:ph type="title"/>
          </p:nvPr>
        </p:nvSpPr>
        <p:spPr>
          <a:xfrm>
            <a:off x="1270000" y="0"/>
            <a:ext cx="10464800" cy="4940300"/>
          </a:xfrm>
          <a:prstGeom prst="rect">
            <a:avLst/>
          </a:prstGeom>
        </p:spPr>
        <p:txBody>
          <a:bodyPr lIns="0" tIns="0" rIns="0" bIns="0" anchor="b"/>
          <a:lstStyle>
            <a:lvl1pPr>
              <a:defRPr sz="8400">
                <a:solidFill>
                  <a:srgbClr val="000000"/>
                </a:solidFill>
                <a:uFill>
                  <a:solidFill>
                    <a:srgbClr val="000000"/>
                  </a:solidFill>
                </a:uFill>
                <a:latin typeface="Gill Sans"/>
                <a:ea typeface="Gill Sans"/>
                <a:cs typeface="Gill Sans"/>
                <a:sym typeface="Gill Sans"/>
              </a:defRPr>
            </a:lvl1pPr>
          </a:lstStyle>
          <a:p>
            <a:pPr lvl="0">
              <a:defRPr sz="1800">
                <a:uFillTx/>
              </a:defRPr>
            </a:pPr>
            <a:r>
              <a:rPr sz="8400">
                <a:uFill>
                  <a:solidFill/>
                </a:uFill>
              </a:rPr>
              <a:t>Címszöveg</a:t>
            </a:r>
          </a:p>
        </p:txBody>
      </p:sp>
      <p:sp>
        <p:nvSpPr>
          <p:cNvPr id="53" name="Shape 53"/>
          <p:cNvSpPr/>
          <p:nvPr>
            <p:ph type="body" idx="1"/>
          </p:nvPr>
        </p:nvSpPr>
        <p:spPr>
          <a:xfrm>
            <a:off x="1270000" y="5029200"/>
            <a:ext cx="10464800" cy="4724400"/>
          </a:xfrm>
          <a:prstGeom prst="rect">
            <a:avLst/>
          </a:prstGeom>
        </p:spPr>
        <p:txBody>
          <a:bodyPr lIns="0" tIns="0" rIns="0" bIns="0" anchor="t"/>
          <a:lstStyle>
            <a:lvl1pPr marL="0" indent="0" algn="ctr">
              <a:spcBef>
                <a:spcPts val="0"/>
              </a:spcBef>
              <a:buClrTx/>
              <a:buSzTx/>
              <a:buFontTx/>
              <a:buNone/>
              <a:defRPr sz="3600">
                <a:solidFill>
                  <a:srgbClr val="000000"/>
                </a:solidFill>
                <a:uFill>
                  <a:solidFill>
                    <a:srgbClr val="000000"/>
                  </a:solidFill>
                </a:uFill>
                <a:latin typeface="Gill Sans"/>
                <a:ea typeface="Gill Sans"/>
                <a:cs typeface="Gill Sans"/>
                <a:sym typeface="Gill Sans"/>
              </a:defRPr>
            </a:lvl1pPr>
            <a:lvl2pPr marL="0" indent="0" algn="ctr">
              <a:spcBef>
                <a:spcPts val="0"/>
              </a:spcBef>
              <a:buClrTx/>
              <a:buSzTx/>
              <a:buFontTx/>
              <a:buNone/>
              <a:defRPr sz="3600">
                <a:solidFill>
                  <a:srgbClr val="000000"/>
                </a:solidFill>
                <a:uFill>
                  <a:solidFill>
                    <a:srgbClr val="000000"/>
                  </a:solidFill>
                </a:uFill>
                <a:latin typeface="Gill Sans"/>
                <a:ea typeface="Gill Sans"/>
                <a:cs typeface="Gill Sans"/>
                <a:sym typeface="Gill Sans"/>
              </a:defRPr>
            </a:lvl2pPr>
            <a:lvl3pPr marL="0" indent="0" algn="ctr">
              <a:spcBef>
                <a:spcPts val="0"/>
              </a:spcBef>
              <a:buClrTx/>
              <a:buSzTx/>
              <a:buFontTx/>
              <a:buNone/>
              <a:defRPr sz="3600">
                <a:solidFill>
                  <a:srgbClr val="000000"/>
                </a:solidFill>
                <a:uFill>
                  <a:solidFill>
                    <a:srgbClr val="000000"/>
                  </a:solidFill>
                </a:uFill>
                <a:latin typeface="Gill Sans"/>
                <a:ea typeface="Gill Sans"/>
                <a:cs typeface="Gill Sans"/>
                <a:sym typeface="Gill Sans"/>
              </a:defRPr>
            </a:lvl3pPr>
            <a:lvl4pPr marL="0" indent="0" algn="ctr">
              <a:spcBef>
                <a:spcPts val="0"/>
              </a:spcBef>
              <a:buClrTx/>
              <a:buSzTx/>
              <a:buFontTx/>
              <a:buNone/>
              <a:defRPr sz="3600">
                <a:solidFill>
                  <a:srgbClr val="000000"/>
                </a:solidFill>
                <a:uFill>
                  <a:solidFill>
                    <a:srgbClr val="000000"/>
                  </a:solidFill>
                </a:uFill>
                <a:latin typeface="Gill Sans"/>
                <a:ea typeface="Gill Sans"/>
                <a:cs typeface="Gill Sans"/>
                <a:sym typeface="Gill Sans"/>
              </a:defRPr>
            </a:lvl4pPr>
            <a:lvl5pPr marL="0" indent="0" algn="ctr">
              <a:spcBef>
                <a:spcPts val="0"/>
              </a:spcBef>
              <a:buClrTx/>
              <a:buSzTx/>
              <a:buFontTx/>
              <a:buNone/>
              <a:defRPr sz="3600">
                <a:solidFill>
                  <a:srgbClr val="000000"/>
                </a:solidFill>
                <a:uFill>
                  <a:solidFill>
                    <a:srgbClr val="000000"/>
                  </a:solidFill>
                </a:uFill>
                <a:latin typeface="Gill Sans"/>
                <a:ea typeface="Gill Sans"/>
                <a:cs typeface="Gill Sans"/>
                <a:sym typeface="Gill Sans"/>
              </a:defRPr>
            </a:lvl5pPr>
          </a:lstStyle>
          <a:p>
            <a:pPr lvl="0">
              <a:defRPr sz="1800">
                <a:uFillTx/>
              </a:defRPr>
            </a:pPr>
            <a:r>
              <a:rPr sz="3600">
                <a:uFill>
                  <a:solidFill/>
                </a:uFill>
              </a:rPr>
              <a:t>1. szövegtörzsszint</a:t>
            </a:r>
            <a:endParaRPr sz="3600">
              <a:uFill>
                <a:solidFill/>
              </a:uFill>
            </a:endParaRPr>
          </a:p>
          <a:p>
            <a:pPr lvl="1">
              <a:defRPr sz="1800">
                <a:uFillTx/>
              </a:defRPr>
            </a:pPr>
            <a:r>
              <a:rPr sz="3600">
                <a:uFill>
                  <a:solidFill/>
                </a:uFill>
              </a:rPr>
              <a:t>2. szövegtörzsszint</a:t>
            </a:r>
            <a:endParaRPr sz="3600">
              <a:uFill>
                <a:solidFill/>
              </a:uFill>
            </a:endParaRPr>
          </a:p>
          <a:p>
            <a:pPr lvl="2">
              <a:defRPr sz="1800">
                <a:uFillTx/>
              </a:defRPr>
            </a:pPr>
            <a:r>
              <a:rPr sz="3600">
                <a:uFill>
                  <a:solidFill/>
                </a:uFill>
              </a:rPr>
              <a:t>3. szövegtörzsszint</a:t>
            </a:r>
            <a:endParaRPr sz="3600">
              <a:uFill>
                <a:solidFill/>
              </a:uFill>
            </a:endParaRPr>
          </a:p>
          <a:p>
            <a:pPr lvl="3">
              <a:defRPr sz="1800">
                <a:uFillTx/>
              </a:defRPr>
            </a:pPr>
            <a:r>
              <a:rPr sz="3600">
                <a:uFill>
                  <a:solidFill/>
                </a:uFill>
              </a:rPr>
              <a:t>4. szövegtörzsszint</a:t>
            </a:r>
            <a:endParaRPr sz="3600">
              <a:uFill>
                <a:solidFill/>
              </a:uFill>
            </a:endParaRPr>
          </a:p>
          <a:p>
            <a:pPr lvl="4">
              <a:defRPr sz="1800">
                <a:uFillTx/>
              </a:defRPr>
            </a:pPr>
            <a:r>
              <a:rPr sz="3600">
                <a:uFill>
                  <a:solidFill/>
                </a:uFill>
              </a:rPr>
              <a:t>5. szövegtörzsszint</a:t>
            </a:r>
          </a:p>
        </p:txBody>
      </p:sp>
    </p:spTree>
  </p:cSld>
  <p:clrMapOvr>
    <a:masterClrMapping/>
  </p:clrMapOvr>
  <p:transitio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5" name="Shape 55"/>
          <p:cNvSpPr/>
          <p:nvPr>
            <p:ph type="title"/>
          </p:nvPr>
        </p:nvSpPr>
        <p:spPr>
          <a:prstGeom prst="rect">
            <a:avLst/>
          </a:prstGeom>
        </p:spPr>
        <p:txBody>
          <a:bodyPr/>
          <a:lstStyle/>
          <a:p>
            <a:pPr lvl="0">
              <a:defRPr sz="1800">
                <a:solidFill>
                  <a:srgbClr val="000000"/>
                </a:solidFill>
                <a:uFillTx/>
              </a:defRPr>
            </a:pPr>
            <a:r>
              <a:rPr sz="7200">
                <a:solidFill>
                  <a:srgbClr val="525252"/>
                </a:solidFill>
                <a:uFill>
                  <a:solidFill>
                    <a:srgbClr val="525252"/>
                  </a:solidFill>
                </a:uFill>
              </a:rPr>
              <a:t>Címszöveg</a:t>
            </a:r>
          </a:p>
        </p:txBody>
      </p:sp>
      <p:sp>
        <p:nvSpPr>
          <p:cNvPr id="56" name="Shape 56"/>
          <p:cNvSpPr/>
          <p:nvPr>
            <p:ph type="body" idx="1"/>
          </p:nvPr>
        </p:nvSpPr>
        <p:spPr>
          <a:prstGeom prst="rect">
            <a:avLst/>
          </a:prstGeom>
        </p:spPr>
        <p:txBody>
          <a:bodyPr/>
          <a:lstStyle/>
          <a:p>
            <a:pPr lvl="0">
              <a:defRPr sz="1800">
                <a:solidFill>
                  <a:srgbClr val="000000"/>
                </a:solidFill>
                <a:uFillTx/>
              </a:defRPr>
            </a:pPr>
            <a:r>
              <a:rPr sz="3800">
                <a:solidFill>
                  <a:srgbClr val="525252"/>
                </a:solidFill>
                <a:uFill>
                  <a:solidFill>
                    <a:srgbClr val="525252"/>
                  </a:solidFill>
                </a:uFill>
              </a:rPr>
              <a:t>1. szövegtörzsszint</a:t>
            </a:r>
            <a:endParaRPr sz="3800">
              <a:solidFill>
                <a:srgbClr val="525252"/>
              </a:solidFill>
              <a:uFill>
                <a:solidFill>
                  <a:srgbClr val="525252"/>
                </a:solidFill>
              </a:uFill>
            </a:endParaRPr>
          </a:p>
          <a:p>
            <a:pPr lvl="1">
              <a:defRPr sz="1800">
                <a:solidFill>
                  <a:srgbClr val="000000"/>
                </a:solidFill>
                <a:uFillTx/>
              </a:defRPr>
            </a:pPr>
            <a:r>
              <a:rPr sz="3800">
                <a:solidFill>
                  <a:srgbClr val="525252"/>
                </a:solidFill>
                <a:uFill>
                  <a:solidFill>
                    <a:srgbClr val="525252"/>
                  </a:solidFill>
                </a:uFill>
              </a:rPr>
              <a:t>2. szövegtörzsszint</a:t>
            </a:r>
            <a:endParaRPr sz="3800">
              <a:solidFill>
                <a:srgbClr val="525252"/>
              </a:solidFill>
              <a:uFill>
                <a:solidFill>
                  <a:srgbClr val="525252"/>
                </a:solidFill>
              </a:uFill>
            </a:endParaRPr>
          </a:p>
          <a:p>
            <a:pPr lvl="2">
              <a:defRPr sz="1800">
                <a:solidFill>
                  <a:srgbClr val="000000"/>
                </a:solidFill>
                <a:uFillTx/>
              </a:defRPr>
            </a:pPr>
            <a:r>
              <a:rPr sz="3800">
                <a:solidFill>
                  <a:srgbClr val="525252"/>
                </a:solidFill>
                <a:uFill>
                  <a:solidFill>
                    <a:srgbClr val="525252"/>
                  </a:solidFill>
                </a:uFill>
              </a:rPr>
              <a:t>3. szövegtörzsszint</a:t>
            </a:r>
            <a:endParaRPr sz="3800">
              <a:solidFill>
                <a:srgbClr val="525252"/>
              </a:solidFill>
              <a:uFill>
                <a:solidFill>
                  <a:srgbClr val="525252"/>
                </a:solidFill>
              </a:uFill>
            </a:endParaRPr>
          </a:p>
          <a:p>
            <a:pPr lvl="3">
              <a:defRPr sz="1800">
                <a:solidFill>
                  <a:srgbClr val="000000"/>
                </a:solidFill>
                <a:uFillTx/>
              </a:defRPr>
            </a:pPr>
            <a:r>
              <a:rPr sz="3800">
                <a:solidFill>
                  <a:srgbClr val="525252"/>
                </a:solidFill>
                <a:uFill>
                  <a:solidFill>
                    <a:srgbClr val="525252"/>
                  </a:solidFill>
                </a:uFill>
              </a:rPr>
              <a:t>4. szövegtörzsszint</a:t>
            </a:r>
            <a:endParaRPr sz="3800">
              <a:solidFill>
                <a:srgbClr val="525252"/>
              </a:solidFill>
              <a:uFill>
                <a:solidFill>
                  <a:srgbClr val="525252"/>
                </a:solidFill>
              </a:uFill>
            </a:endParaRPr>
          </a:p>
          <a:p>
            <a:pPr lvl="4">
              <a:defRPr sz="1800">
                <a:solidFill>
                  <a:srgbClr val="000000"/>
                </a:solidFill>
                <a:uFillTx/>
              </a:defRPr>
            </a:pPr>
            <a:r>
              <a:rPr sz="3800">
                <a:solidFill>
                  <a:srgbClr val="525252"/>
                </a:solidFill>
                <a:uFill>
                  <a:solidFill>
                    <a:srgbClr val="525252"/>
                  </a:solidFill>
                </a:uFill>
              </a:rPr>
              <a:t>5. szövegtörzsszint</a:t>
            </a:r>
          </a:p>
        </p:txBody>
      </p:sp>
    </p:spTree>
  </p:cSld>
  <p:clrMapOvr>
    <a:masterClrMapping/>
  </p:clrMapOvr>
  <p:transitio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Title &amp; Subtitle">
    <p:spTree>
      <p:nvGrpSpPr>
        <p:cNvPr id="1" name=""/>
        <p:cNvGrpSpPr/>
        <p:nvPr/>
      </p:nvGrpSpPr>
      <p:grpSpPr>
        <a:xfrm>
          <a:off x="0" y="0"/>
          <a:ext cx="0" cy="0"/>
          <a:chOff x="0" y="0"/>
          <a:chExt cx="0" cy="0"/>
        </a:xfrm>
      </p:grpSpPr>
      <p:sp>
        <p:nvSpPr>
          <p:cNvPr id="58" name="Shape 58"/>
          <p:cNvSpPr/>
          <p:nvPr>
            <p:ph type="title"/>
          </p:nvPr>
        </p:nvSpPr>
        <p:spPr>
          <a:xfrm>
            <a:off x="355600" y="2044700"/>
            <a:ext cx="12293600" cy="3238500"/>
          </a:xfrm>
          <a:prstGeom prst="rect">
            <a:avLst/>
          </a:prstGeom>
        </p:spPr>
        <p:txBody>
          <a:bodyPr lIns="0" tIns="0" rIns="0" bIns="0" anchor="b"/>
          <a:lstStyle/>
          <a:p>
            <a:pPr lvl="0">
              <a:defRPr sz="1800">
                <a:solidFill>
                  <a:srgbClr val="000000"/>
                </a:solidFill>
                <a:uFillTx/>
              </a:defRPr>
            </a:pPr>
            <a:r>
              <a:rPr sz="7200">
                <a:solidFill>
                  <a:srgbClr val="525252"/>
                </a:solidFill>
                <a:uFill>
                  <a:solidFill>
                    <a:srgbClr val="525252"/>
                  </a:solidFill>
                </a:uFill>
              </a:rPr>
              <a:t>Címszöveg</a:t>
            </a:r>
          </a:p>
        </p:txBody>
      </p:sp>
      <p:sp>
        <p:nvSpPr>
          <p:cNvPr id="59" name="Shape 59"/>
          <p:cNvSpPr/>
          <p:nvPr>
            <p:ph type="body" idx="1"/>
          </p:nvPr>
        </p:nvSpPr>
        <p:spPr>
          <a:xfrm>
            <a:off x="355600" y="5270500"/>
            <a:ext cx="12293600" cy="4483100"/>
          </a:xfrm>
          <a:prstGeom prst="rect">
            <a:avLst/>
          </a:prstGeom>
        </p:spPr>
        <p:txBody>
          <a:bodyPr lIns="0" tIns="0" rIns="0" bIns="0" anchor="t"/>
          <a:lstStyle>
            <a:lvl1pPr marL="0" indent="0" algn="ctr">
              <a:spcBef>
                <a:spcPts val="0"/>
              </a:spcBef>
              <a:buClrTx/>
              <a:buSzTx/>
              <a:buFontTx/>
              <a:buNone/>
            </a:lvl1pPr>
            <a:lvl2pPr marL="0" indent="0" algn="ctr">
              <a:spcBef>
                <a:spcPts val="0"/>
              </a:spcBef>
              <a:buClrTx/>
              <a:buSzTx/>
              <a:buFontTx/>
              <a:buNone/>
            </a:lvl2pPr>
            <a:lvl3pPr marL="0" indent="0" algn="ctr">
              <a:spcBef>
                <a:spcPts val="0"/>
              </a:spcBef>
              <a:buClrTx/>
              <a:buSzTx/>
              <a:buFontTx/>
              <a:buNone/>
            </a:lvl3pPr>
            <a:lvl4pPr marL="0" indent="0" algn="ctr">
              <a:spcBef>
                <a:spcPts val="0"/>
              </a:spcBef>
              <a:buClrTx/>
              <a:buSzTx/>
              <a:buFontTx/>
              <a:buNone/>
            </a:lvl4pPr>
            <a:lvl5pPr marL="0" indent="0" algn="ctr">
              <a:spcBef>
                <a:spcPts val="0"/>
              </a:spcBef>
              <a:buClrTx/>
              <a:buSzTx/>
              <a:buFontTx/>
              <a:buNone/>
            </a:lvl5pPr>
          </a:lstStyle>
          <a:p>
            <a:pPr lvl="0">
              <a:defRPr sz="1800">
                <a:solidFill>
                  <a:srgbClr val="000000"/>
                </a:solidFill>
                <a:uFillTx/>
              </a:defRPr>
            </a:pPr>
            <a:r>
              <a:rPr sz="3800">
                <a:solidFill>
                  <a:srgbClr val="525252"/>
                </a:solidFill>
                <a:uFill>
                  <a:solidFill>
                    <a:srgbClr val="525252"/>
                  </a:solidFill>
                </a:uFill>
              </a:rPr>
              <a:t>1. szövegtörzsszint</a:t>
            </a:r>
            <a:endParaRPr sz="3800">
              <a:solidFill>
                <a:srgbClr val="525252"/>
              </a:solidFill>
              <a:uFill>
                <a:solidFill>
                  <a:srgbClr val="525252"/>
                </a:solidFill>
              </a:uFill>
            </a:endParaRPr>
          </a:p>
          <a:p>
            <a:pPr lvl="1">
              <a:defRPr sz="1800">
                <a:solidFill>
                  <a:srgbClr val="000000"/>
                </a:solidFill>
                <a:uFillTx/>
              </a:defRPr>
            </a:pPr>
            <a:r>
              <a:rPr sz="3800">
                <a:solidFill>
                  <a:srgbClr val="525252"/>
                </a:solidFill>
                <a:uFill>
                  <a:solidFill>
                    <a:srgbClr val="525252"/>
                  </a:solidFill>
                </a:uFill>
              </a:rPr>
              <a:t>2. szövegtörzsszint</a:t>
            </a:r>
            <a:endParaRPr sz="3800">
              <a:solidFill>
                <a:srgbClr val="525252"/>
              </a:solidFill>
              <a:uFill>
                <a:solidFill>
                  <a:srgbClr val="525252"/>
                </a:solidFill>
              </a:uFill>
            </a:endParaRPr>
          </a:p>
          <a:p>
            <a:pPr lvl="2">
              <a:defRPr sz="1800">
                <a:solidFill>
                  <a:srgbClr val="000000"/>
                </a:solidFill>
                <a:uFillTx/>
              </a:defRPr>
            </a:pPr>
            <a:r>
              <a:rPr sz="3800">
                <a:solidFill>
                  <a:srgbClr val="525252"/>
                </a:solidFill>
                <a:uFill>
                  <a:solidFill>
                    <a:srgbClr val="525252"/>
                  </a:solidFill>
                </a:uFill>
              </a:rPr>
              <a:t>3. szövegtörzsszint</a:t>
            </a:r>
            <a:endParaRPr sz="3800">
              <a:solidFill>
                <a:srgbClr val="525252"/>
              </a:solidFill>
              <a:uFill>
                <a:solidFill>
                  <a:srgbClr val="525252"/>
                </a:solidFill>
              </a:uFill>
            </a:endParaRPr>
          </a:p>
          <a:p>
            <a:pPr lvl="3">
              <a:defRPr sz="1800">
                <a:solidFill>
                  <a:srgbClr val="000000"/>
                </a:solidFill>
                <a:uFillTx/>
              </a:defRPr>
            </a:pPr>
            <a:r>
              <a:rPr sz="3800">
                <a:solidFill>
                  <a:srgbClr val="525252"/>
                </a:solidFill>
                <a:uFill>
                  <a:solidFill>
                    <a:srgbClr val="525252"/>
                  </a:solidFill>
                </a:uFill>
              </a:rPr>
              <a:t>4. szövegtörzsszint</a:t>
            </a:r>
            <a:endParaRPr sz="3800">
              <a:solidFill>
                <a:srgbClr val="525252"/>
              </a:solidFill>
              <a:uFill>
                <a:solidFill>
                  <a:srgbClr val="525252"/>
                </a:solidFill>
              </a:uFill>
            </a:endParaRPr>
          </a:p>
          <a:p>
            <a:pPr lvl="4">
              <a:defRPr sz="1800">
                <a:solidFill>
                  <a:srgbClr val="000000"/>
                </a:solidFill>
                <a:uFillTx/>
              </a:defRPr>
            </a:pPr>
            <a:r>
              <a:rPr sz="3800">
                <a:solidFill>
                  <a:srgbClr val="525252"/>
                </a:solidFill>
                <a:uFill>
                  <a:solidFill>
                    <a:srgbClr val="525252"/>
                  </a:solidFill>
                </a:uFill>
              </a:rPr>
              <a:t>5. szövegtörzsszint</a:t>
            </a:r>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 Id="rId22" Type="http://schemas.openxmlformats.org/officeDocument/2006/relationships/slideLayout" Target="../slideLayouts/slideLayout20.xml"/><Relationship Id="rId23" Type="http://schemas.openxmlformats.org/officeDocument/2006/relationships/slideLayout" Target="../slideLayouts/slideLayout21.xml"/><Relationship Id="rId2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355600" y="125350"/>
            <a:ext cx="12293600" cy="2695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0">
              <a:defRPr sz="1800">
                <a:solidFill>
                  <a:srgbClr val="000000"/>
                </a:solidFill>
                <a:uFillTx/>
              </a:defRPr>
            </a:pPr>
            <a:r>
              <a:rPr sz="7200">
                <a:solidFill>
                  <a:srgbClr val="525252"/>
                </a:solidFill>
                <a:uFill>
                  <a:solidFill>
                    <a:srgbClr val="525252"/>
                  </a:solidFill>
                </a:uFill>
              </a:rPr>
              <a:t>Címszöveg</a:t>
            </a:r>
          </a:p>
        </p:txBody>
      </p:sp>
      <p:sp>
        <p:nvSpPr>
          <p:cNvPr id="3" name="Shape 3"/>
          <p:cNvSpPr/>
          <p:nvPr>
            <p:ph type="body" idx="1"/>
          </p:nvPr>
        </p:nvSpPr>
        <p:spPr>
          <a:xfrm>
            <a:off x="355600" y="2463799"/>
            <a:ext cx="12293600" cy="7289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0">
              <a:defRPr sz="1800">
                <a:solidFill>
                  <a:srgbClr val="000000"/>
                </a:solidFill>
                <a:uFillTx/>
              </a:defRPr>
            </a:pPr>
            <a:r>
              <a:rPr sz="3800">
                <a:solidFill>
                  <a:srgbClr val="525252"/>
                </a:solidFill>
                <a:uFill>
                  <a:solidFill>
                    <a:srgbClr val="525252"/>
                  </a:solidFill>
                </a:uFill>
              </a:rPr>
              <a:t>1. szövegtörzsszint</a:t>
            </a:r>
            <a:endParaRPr sz="3800">
              <a:solidFill>
                <a:srgbClr val="525252"/>
              </a:solidFill>
              <a:uFill>
                <a:solidFill>
                  <a:srgbClr val="525252"/>
                </a:solidFill>
              </a:uFill>
            </a:endParaRPr>
          </a:p>
          <a:p>
            <a:pPr lvl="1">
              <a:defRPr sz="1800">
                <a:solidFill>
                  <a:srgbClr val="000000"/>
                </a:solidFill>
                <a:uFillTx/>
              </a:defRPr>
            </a:pPr>
            <a:r>
              <a:rPr sz="3800">
                <a:solidFill>
                  <a:srgbClr val="525252"/>
                </a:solidFill>
                <a:uFill>
                  <a:solidFill>
                    <a:srgbClr val="525252"/>
                  </a:solidFill>
                </a:uFill>
              </a:rPr>
              <a:t>2. szövegtörzsszint</a:t>
            </a:r>
            <a:endParaRPr sz="3800">
              <a:solidFill>
                <a:srgbClr val="525252"/>
              </a:solidFill>
              <a:uFill>
                <a:solidFill>
                  <a:srgbClr val="525252"/>
                </a:solidFill>
              </a:uFill>
            </a:endParaRPr>
          </a:p>
          <a:p>
            <a:pPr lvl="2">
              <a:defRPr sz="1800">
                <a:solidFill>
                  <a:srgbClr val="000000"/>
                </a:solidFill>
                <a:uFillTx/>
              </a:defRPr>
            </a:pPr>
            <a:r>
              <a:rPr sz="3800">
                <a:solidFill>
                  <a:srgbClr val="525252"/>
                </a:solidFill>
                <a:uFill>
                  <a:solidFill>
                    <a:srgbClr val="525252"/>
                  </a:solidFill>
                </a:uFill>
              </a:rPr>
              <a:t>3. szövegtörzsszint</a:t>
            </a:r>
            <a:endParaRPr sz="3800">
              <a:solidFill>
                <a:srgbClr val="525252"/>
              </a:solidFill>
              <a:uFill>
                <a:solidFill>
                  <a:srgbClr val="525252"/>
                </a:solidFill>
              </a:uFill>
            </a:endParaRPr>
          </a:p>
          <a:p>
            <a:pPr lvl="3">
              <a:defRPr sz="1800">
                <a:solidFill>
                  <a:srgbClr val="000000"/>
                </a:solidFill>
                <a:uFillTx/>
              </a:defRPr>
            </a:pPr>
            <a:r>
              <a:rPr sz="3800">
                <a:solidFill>
                  <a:srgbClr val="525252"/>
                </a:solidFill>
                <a:uFill>
                  <a:solidFill>
                    <a:srgbClr val="525252"/>
                  </a:solidFill>
                </a:uFill>
              </a:rPr>
              <a:t>4. szövegtörzsszint</a:t>
            </a:r>
            <a:endParaRPr sz="3800">
              <a:solidFill>
                <a:srgbClr val="525252"/>
              </a:solidFill>
              <a:uFill>
                <a:solidFill>
                  <a:srgbClr val="525252"/>
                </a:solidFill>
              </a:uFill>
            </a:endParaRPr>
          </a:p>
          <a:p>
            <a:pPr lvl="4">
              <a:defRPr sz="1800">
                <a:solidFill>
                  <a:srgbClr val="000000"/>
                </a:solidFill>
                <a:uFillTx/>
              </a:defRPr>
            </a:pPr>
            <a:r>
              <a:rPr sz="3800">
                <a:solidFill>
                  <a:srgbClr val="525252"/>
                </a:solidFill>
                <a:uFill>
                  <a:solidFill>
                    <a:srgbClr val="525252"/>
                  </a:solidFill>
                </a:uFill>
              </a:rPr>
              <a:t>5. szövegtörzsszint</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Lst>
  <p:transition spd="med" advClick="1"/>
  <p:txStyles>
    <p:titleStyle>
      <a:lvl1pPr algn="ctr">
        <a:defRPr sz="7200">
          <a:solidFill>
            <a:srgbClr val="525252"/>
          </a:solidFill>
          <a:uFill>
            <a:solidFill>
              <a:srgbClr val="525252"/>
            </a:solidFill>
          </a:uFill>
          <a:latin typeface="Gill Sans Light"/>
          <a:ea typeface="Gill Sans Light"/>
          <a:cs typeface="Gill Sans Light"/>
          <a:sym typeface="Gill Sans Light"/>
        </a:defRPr>
      </a:lvl1pPr>
      <a:lvl2pPr algn="ctr">
        <a:defRPr sz="7200">
          <a:solidFill>
            <a:srgbClr val="525252"/>
          </a:solidFill>
          <a:uFill>
            <a:solidFill>
              <a:srgbClr val="525252"/>
            </a:solidFill>
          </a:uFill>
          <a:latin typeface="Gill Sans Light"/>
          <a:ea typeface="Gill Sans Light"/>
          <a:cs typeface="Gill Sans Light"/>
          <a:sym typeface="Gill Sans Light"/>
        </a:defRPr>
      </a:lvl2pPr>
      <a:lvl3pPr algn="ctr">
        <a:defRPr sz="7200">
          <a:solidFill>
            <a:srgbClr val="525252"/>
          </a:solidFill>
          <a:uFill>
            <a:solidFill>
              <a:srgbClr val="525252"/>
            </a:solidFill>
          </a:uFill>
          <a:latin typeface="Gill Sans Light"/>
          <a:ea typeface="Gill Sans Light"/>
          <a:cs typeface="Gill Sans Light"/>
          <a:sym typeface="Gill Sans Light"/>
        </a:defRPr>
      </a:lvl3pPr>
      <a:lvl4pPr algn="ctr">
        <a:defRPr sz="7200">
          <a:solidFill>
            <a:srgbClr val="525252"/>
          </a:solidFill>
          <a:uFill>
            <a:solidFill>
              <a:srgbClr val="525252"/>
            </a:solidFill>
          </a:uFill>
          <a:latin typeface="Gill Sans Light"/>
          <a:ea typeface="Gill Sans Light"/>
          <a:cs typeface="Gill Sans Light"/>
          <a:sym typeface="Gill Sans Light"/>
        </a:defRPr>
      </a:lvl4pPr>
      <a:lvl5pPr algn="ctr">
        <a:defRPr sz="7200">
          <a:solidFill>
            <a:srgbClr val="525252"/>
          </a:solidFill>
          <a:uFill>
            <a:solidFill>
              <a:srgbClr val="525252"/>
            </a:solidFill>
          </a:uFill>
          <a:latin typeface="Gill Sans Light"/>
          <a:ea typeface="Gill Sans Light"/>
          <a:cs typeface="Gill Sans Light"/>
          <a:sym typeface="Gill Sans Light"/>
        </a:defRPr>
      </a:lvl5pPr>
      <a:lvl6pPr algn="ctr">
        <a:defRPr sz="7200">
          <a:solidFill>
            <a:srgbClr val="525252"/>
          </a:solidFill>
          <a:uFill>
            <a:solidFill>
              <a:srgbClr val="525252"/>
            </a:solidFill>
          </a:uFill>
          <a:latin typeface="Gill Sans Light"/>
          <a:ea typeface="Gill Sans Light"/>
          <a:cs typeface="Gill Sans Light"/>
          <a:sym typeface="Gill Sans Light"/>
        </a:defRPr>
      </a:lvl6pPr>
      <a:lvl7pPr algn="ctr">
        <a:defRPr sz="7200">
          <a:solidFill>
            <a:srgbClr val="525252"/>
          </a:solidFill>
          <a:uFill>
            <a:solidFill>
              <a:srgbClr val="525252"/>
            </a:solidFill>
          </a:uFill>
          <a:latin typeface="Gill Sans Light"/>
          <a:ea typeface="Gill Sans Light"/>
          <a:cs typeface="Gill Sans Light"/>
          <a:sym typeface="Gill Sans Light"/>
        </a:defRPr>
      </a:lvl7pPr>
      <a:lvl8pPr algn="ctr">
        <a:defRPr sz="7200">
          <a:solidFill>
            <a:srgbClr val="525252"/>
          </a:solidFill>
          <a:uFill>
            <a:solidFill>
              <a:srgbClr val="525252"/>
            </a:solidFill>
          </a:uFill>
          <a:latin typeface="Gill Sans Light"/>
          <a:ea typeface="Gill Sans Light"/>
          <a:cs typeface="Gill Sans Light"/>
          <a:sym typeface="Gill Sans Light"/>
        </a:defRPr>
      </a:lvl8pPr>
      <a:lvl9pPr algn="ctr">
        <a:defRPr sz="7200">
          <a:solidFill>
            <a:srgbClr val="525252"/>
          </a:solidFill>
          <a:uFill>
            <a:solidFill>
              <a:srgbClr val="525252"/>
            </a:solidFill>
          </a:uFill>
          <a:latin typeface="Gill Sans Light"/>
          <a:ea typeface="Gill Sans Light"/>
          <a:cs typeface="Gill Sans Light"/>
          <a:sym typeface="Gill Sans Light"/>
        </a:defRPr>
      </a:lvl9pPr>
    </p:titleStyle>
    <p:bodyStyle>
      <a:lvl1pPr marL="3048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1pPr>
      <a:lvl2pPr marL="635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2pPr>
      <a:lvl3pPr marL="1016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3pPr>
      <a:lvl4pPr marL="1397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4pPr>
      <a:lvl5pPr marL="1778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5pPr>
      <a:lvl6pPr marL="1778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6pPr>
      <a:lvl7pPr marL="1778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7pPr>
      <a:lvl8pPr marL="1778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8pPr>
      <a:lvl9pPr marL="1778000" indent="-304800">
        <a:spcBef>
          <a:spcPts val="3800"/>
        </a:spcBef>
        <a:buClr>
          <a:srgbClr val="525252"/>
        </a:buClr>
        <a:buSzPct val="81000"/>
        <a:buFont typeface="Gill Sans Light"/>
        <a:buChar char="•"/>
        <a:defRPr sz="3800">
          <a:solidFill>
            <a:srgbClr val="525252"/>
          </a:solidFill>
          <a:uFill>
            <a:solidFill>
              <a:srgbClr val="525252"/>
            </a:solidFill>
          </a:uFill>
          <a:latin typeface="Gill Sans Light"/>
          <a:ea typeface="Gill Sans Light"/>
          <a:cs typeface="Gill Sans Light"/>
          <a:sym typeface="Gill Sans Light"/>
        </a:defRPr>
      </a:lvl9pPr>
    </p:bodyStyle>
    <p:otherStyle>
      <a:lvl1pPr algn="r" defTabSz="457200">
        <a:defRPr sz="1200">
          <a:solidFill>
            <a:schemeClr val="tx1"/>
          </a:solidFill>
          <a:latin typeface="+mn-lt"/>
          <a:ea typeface="+mn-ea"/>
          <a:cs typeface="+mn-cs"/>
          <a:sym typeface="Helvetica"/>
        </a:defRPr>
      </a:lvl1pPr>
      <a:lvl2pPr algn="r" defTabSz="457200">
        <a:defRPr sz="1200">
          <a:solidFill>
            <a:schemeClr val="tx1"/>
          </a:solidFill>
          <a:latin typeface="+mn-lt"/>
          <a:ea typeface="+mn-ea"/>
          <a:cs typeface="+mn-cs"/>
          <a:sym typeface="Helvetica"/>
        </a:defRPr>
      </a:lvl2pPr>
      <a:lvl3pPr algn="r" defTabSz="457200">
        <a:defRPr sz="1200">
          <a:solidFill>
            <a:schemeClr val="tx1"/>
          </a:solidFill>
          <a:latin typeface="+mn-lt"/>
          <a:ea typeface="+mn-ea"/>
          <a:cs typeface="+mn-cs"/>
          <a:sym typeface="Helvetica"/>
        </a:defRPr>
      </a:lvl3pPr>
      <a:lvl4pPr algn="r" defTabSz="457200">
        <a:defRPr sz="1200">
          <a:solidFill>
            <a:schemeClr val="tx1"/>
          </a:solidFill>
          <a:latin typeface="+mn-lt"/>
          <a:ea typeface="+mn-ea"/>
          <a:cs typeface="+mn-cs"/>
          <a:sym typeface="Helvetica"/>
        </a:defRPr>
      </a:lvl4pPr>
      <a:lvl5pPr algn="r" defTabSz="457200">
        <a:defRPr sz="1200">
          <a:solidFill>
            <a:schemeClr val="tx1"/>
          </a:solidFill>
          <a:latin typeface="+mn-lt"/>
          <a:ea typeface="+mn-ea"/>
          <a:cs typeface="+mn-cs"/>
          <a:sym typeface="Helvetica"/>
        </a:defRPr>
      </a:lvl5pPr>
      <a:lvl6pPr algn="r" defTabSz="457200">
        <a:defRPr sz="1200">
          <a:solidFill>
            <a:schemeClr val="tx1"/>
          </a:solidFill>
          <a:latin typeface="+mn-lt"/>
          <a:ea typeface="+mn-ea"/>
          <a:cs typeface="+mn-cs"/>
          <a:sym typeface="Helvetica"/>
        </a:defRPr>
      </a:lvl6pPr>
      <a:lvl7pPr algn="r" defTabSz="457200">
        <a:defRPr sz="1200">
          <a:solidFill>
            <a:schemeClr val="tx1"/>
          </a:solidFill>
          <a:latin typeface="+mn-lt"/>
          <a:ea typeface="+mn-ea"/>
          <a:cs typeface="+mn-cs"/>
          <a:sym typeface="Helvetica"/>
        </a:defRPr>
      </a:lvl7pPr>
      <a:lvl8pPr algn="r" defTabSz="457200">
        <a:defRPr sz="1200">
          <a:solidFill>
            <a:schemeClr val="tx1"/>
          </a:solidFill>
          <a:latin typeface="+mn-lt"/>
          <a:ea typeface="+mn-ea"/>
          <a:cs typeface="+mn-cs"/>
          <a:sym typeface="Helvetica"/>
        </a:defRPr>
      </a:lvl8pPr>
      <a:lvl9pPr algn="r" defTabSz="457200">
        <a:defRPr sz="1200">
          <a:solidFill>
            <a:schemeClr val="tx1"/>
          </a:solidFill>
          <a:latin typeface="+mn-lt"/>
          <a:ea typeface="+mn-ea"/>
          <a:cs typeface="+mn-cs"/>
          <a:sym typeface="Helvetica"/>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png"/><Relationship Id="rId3" Type="http://schemas.openxmlformats.org/officeDocument/2006/relationships/image" Target="../media/image4.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5.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chart" Target="../charts/chart4.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5.xml"/><Relationship Id="rId3" Type="http://schemas.openxmlformats.org/officeDocument/2006/relationships/chart" Target="../charts/char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chart" Target="../charts/chart7.xml"/><Relationship Id="rId3" Type="http://schemas.openxmlformats.org/officeDocument/2006/relationships/chart" Target="../charts/chart8.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 name="Shape 63"/>
          <p:cNvSpPr/>
          <p:nvPr>
            <p:ph type="title"/>
          </p:nvPr>
        </p:nvSpPr>
        <p:spPr>
          <a:xfrm>
            <a:off x="-1" y="-440267"/>
            <a:ext cx="13004802" cy="3708401"/>
          </a:xfrm>
          <a:prstGeom prst="rect">
            <a:avLst/>
          </a:prstGeom>
        </p:spPr>
        <p:txBody>
          <a:bodyPr>
            <a:normAutofit fontScale="100000" lnSpcReduction="0"/>
          </a:bodyPr>
          <a:lstStyle/>
          <a:p>
            <a:pPr lvl="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 pos="4495800" algn="l"/>
                <a:tab pos="4940300" algn="l"/>
                <a:tab pos="5384800" algn="l"/>
                <a:tab pos="5626100" algn="l"/>
              </a:tabLst>
              <a:defRPr cap="none" sz="1800">
                <a:solidFill>
                  <a:srgbClr val="000000"/>
                </a:solidFill>
              </a:defRPr>
            </a:pPr>
            <a:r>
              <a:rPr sz="4600">
                <a:solidFill>
                  <a:srgbClr val="004479"/>
                </a:solidFill>
                <a:uFill>
                  <a:solidFill/>
                </a:uFill>
                <a:latin typeface="Arial"/>
                <a:ea typeface="Arial"/>
                <a:cs typeface="Arial"/>
                <a:sym typeface="Arial"/>
              </a:rPr>
              <a:t>Vascular Insulin Resistance of a Rat Model of Polycystic Ovary Syndrome - Effects of Parallel Vitamin D</a:t>
            </a:r>
            <a:r>
              <a:rPr baseline="-5999" sz="4600">
                <a:solidFill>
                  <a:srgbClr val="004479"/>
                </a:solidFill>
                <a:uFill>
                  <a:solidFill/>
                </a:uFill>
                <a:latin typeface="Arial"/>
                <a:ea typeface="Arial"/>
                <a:cs typeface="Arial"/>
                <a:sym typeface="Arial"/>
              </a:rPr>
              <a:t>3</a:t>
            </a:r>
            <a:r>
              <a:rPr sz="4600">
                <a:solidFill>
                  <a:srgbClr val="004479"/>
                </a:solidFill>
                <a:uFill>
                  <a:solidFill/>
                </a:uFill>
                <a:latin typeface="Arial"/>
                <a:ea typeface="Arial"/>
                <a:cs typeface="Arial"/>
                <a:sym typeface="Arial"/>
              </a:rPr>
              <a:t> Treatment</a:t>
            </a:r>
            <a:endParaRPr sz="4600">
              <a:solidFill>
                <a:srgbClr val="004479"/>
              </a:solidFill>
              <a:uFill>
                <a:solidFill/>
              </a:uFill>
              <a:latin typeface="Arial"/>
              <a:ea typeface="Arial"/>
              <a:cs typeface="Arial"/>
              <a:sym typeface="Arial"/>
            </a:endParaRPr>
          </a:p>
        </p:txBody>
      </p:sp>
      <p:sp>
        <p:nvSpPr>
          <p:cNvPr id="64" name="Shape 64"/>
          <p:cNvSpPr/>
          <p:nvPr>
            <p:ph type="body" idx="1"/>
          </p:nvPr>
        </p:nvSpPr>
        <p:spPr>
          <a:xfrm>
            <a:off x="355600" y="2912532"/>
            <a:ext cx="12293601" cy="5054602"/>
          </a:xfrm>
          <a:prstGeom prst="rect">
            <a:avLst/>
          </a:prstGeom>
        </p:spPr>
        <p:txBody>
          <a:bodyPr>
            <a:normAutofit fontScale="100000" lnSpcReduction="0"/>
          </a:bodyPr>
          <a:lstStyle/>
          <a:p>
            <a:pPr lvl="0">
              <a:defRPr sz="1800">
                <a:solidFill>
                  <a:srgbClr val="000000"/>
                </a:solidFill>
              </a:defRPr>
            </a:pPr>
            <a:endParaRPr>
              <a:latin typeface="Arial"/>
              <a:ea typeface="Arial"/>
              <a:cs typeface="Arial"/>
              <a:sym typeface="Arial"/>
            </a:endParaRPr>
          </a:p>
          <a:p>
            <a:pPr lvl="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 pos="4495800" algn="l"/>
                <a:tab pos="4940300" algn="l"/>
                <a:tab pos="5384800" algn="l"/>
                <a:tab pos="5626100" algn="l"/>
              </a:tabLst>
              <a:defRPr sz="1800">
                <a:solidFill>
                  <a:srgbClr val="000000"/>
                </a:solidFill>
              </a:defRPr>
            </a:pPr>
            <a:r>
              <a:rPr sz="3000" u="sng">
                <a:uFill>
                  <a:solidFill/>
                </a:uFill>
                <a:latin typeface="Times New Roman"/>
                <a:ea typeface="Times New Roman"/>
                <a:cs typeface="Times New Roman"/>
                <a:sym typeface="Times New Roman"/>
              </a:rPr>
              <a:t>Levente Sára</a:t>
            </a:r>
            <a:r>
              <a:rPr sz="3000">
                <a:uFill>
                  <a:solidFill/>
                </a:uFill>
                <a:latin typeface="Times New Roman"/>
                <a:ea typeface="Times New Roman"/>
                <a:cs typeface="Times New Roman"/>
                <a:sym typeface="Times New Roman"/>
              </a:rPr>
              <a:t> MD, PhD; Péter Antal MD; Gabriella Masszi MD, PhD; Róbert Tarszabó MD; Ágnes Novák MD; Anna Buday MD, PhD; Eszter M. Horváth MD, PhD; Péter Hamar MD, PhD; Rita Benkő PhD; Emil Monos MD, PhD, DSc; Zoltán Benyó MD, PhD, DSc; György L. Nádasy MD, PhD, DSc; Szabolcs Várbíró MD, PhD</a:t>
            </a:r>
            <a:endParaRPr sz="3000">
              <a:uFill>
                <a:solidFill/>
              </a:uFill>
              <a:latin typeface="Times New Roman"/>
              <a:ea typeface="Times New Roman"/>
              <a:cs typeface="Times New Roman"/>
              <a:sym typeface="Times New Roman"/>
            </a:endParaRPr>
          </a:p>
          <a:p>
            <a:pPr lvl="0" defTabSz="457200">
              <a:tabLst>
                <a:tab pos="355600" algn="l"/>
                <a:tab pos="711200" algn="l"/>
                <a:tab pos="1066800" algn="l"/>
                <a:tab pos="1422400" algn="l"/>
                <a:tab pos="1778000" algn="l"/>
                <a:tab pos="2133600" algn="l"/>
                <a:tab pos="2489200" algn="l"/>
                <a:tab pos="2844800" algn="l"/>
                <a:tab pos="3200400" algn="l"/>
                <a:tab pos="3556000" algn="l"/>
                <a:tab pos="3911600" algn="l"/>
                <a:tab pos="4267200" algn="l"/>
                <a:tab pos="4495800" algn="l"/>
                <a:tab pos="4940300" algn="l"/>
                <a:tab pos="5384800" algn="l"/>
                <a:tab pos="5626100" algn="l"/>
              </a:tabLst>
              <a:defRPr sz="1800">
                <a:solidFill>
                  <a:srgbClr val="000000"/>
                </a:solidFill>
              </a:defRPr>
            </a:pPr>
            <a:endParaRPr sz="3000">
              <a:uFill>
                <a:solidFill/>
              </a:uFill>
              <a:latin typeface="Times New Roman"/>
              <a:ea typeface="Times New Roman"/>
              <a:cs typeface="Times New Roman"/>
              <a:sym typeface="Times New Roman"/>
            </a:endParaRPr>
          </a:p>
          <a:p>
            <a:pPr lvl="0" defTabSz="457200">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solidFill>
                  <a:srgbClr val="000000"/>
                </a:solidFill>
              </a:defRPr>
            </a:pPr>
            <a:r>
              <a:rPr sz="2500">
                <a:uFill>
                  <a:solidFill/>
                </a:uFill>
                <a:latin typeface="Times New Roman"/>
                <a:ea typeface="Times New Roman"/>
                <a:cs typeface="Times New Roman"/>
                <a:sym typeface="Times New Roman"/>
              </a:rPr>
              <a:t>2</a:t>
            </a:r>
            <a:r>
              <a:rPr baseline="31999" sz="2500">
                <a:uFill>
                  <a:solidFill/>
                </a:uFill>
                <a:latin typeface="Times New Roman"/>
                <a:ea typeface="Times New Roman"/>
                <a:cs typeface="Times New Roman"/>
                <a:sym typeface="Times New Roman"/>
              </a:rPr>
              <a:t>nd</a:t>
            </a:r>
            <a:r>
              <a:rPr sz="2500">
                <a:uFill>
                  <a:solidFill/>
                </a:uFill>
                <a:latin typeface="Times New Roman"/>
                <a:ea typeface="Times New Roman"/>
                <a:cs typeface="Times New Roman"/>
                <a:sym typeface="Times New Roman"/>
              </a:rPr>
              <a:t> Department of Obstetrics and Gynecology, </a:t>
            </a:r>
            <a:endParaRPr sz="2500">
              <a:uFill>
                <a:solidFill/>
              </a:uFill>
              <a:latin typeface="Times New Roman"/>
              <a:ea typeface="Times New Roman"/>
              <a:cs typeface="Times New Roman"/>
              <a:sym typeface="Times New Roman"/>
            </a:endParaRPr>
          </a:p>
          <a:p>
            <a:pPr lvl="0" defTabSz="457200">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solidFill>
                  <a:srgbClr val="000000"/>
                </a:solidFill>
              </a:defRPr>
            </a:pPr>
            <a:r>
              <a:rPr sz="2500">
                <a:uFill>
                  <a:solidFill/>
                </a:uFill>
                <a:latin typeface="Times New Roman"/>
                <a:ea typeface="Times New Roman"/>
                <a:cs typeface="Times New Roman"/>
                <a:sym typeface="Times New Roman"/>
              </a:rPr>
              <a:t>Institute of Human Physiology and Clinical Experimental Research, </a:t>
            </a:r>
            <a:endParaRPr sz="2500">
              <a:uFill>
                <a:solidFill/>
              </a:uFill>
              <a:latin typeface="Times New Roman"/>
              <a:ea typeface="Times New Roman"/>
              <a:cs typeface="Times New Roman"/>
              <a:sym typeface="Times New Roman"/>
            </a:endParaRPr>
          </a:p>
          <a:p>
            <a:pPr lvl="0" defTabSz="457200">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solidFill>
                  <a:srgbClr val="000000"/>
                </a:solidFill>
              </a:defRPr>
            </a:pPr>
            <a:r>
              <a:rPr sz="2500">
                <a:uFill>
                  <a:solidFill/>
                </a:uFill>
                <a:latin typeface="Times New Roman"/>
                <a:ea typeface="Times New Roman"/>
                <a:cs typeface="Times New Roman"/>
                <a:sym typeface="Times New Roman"/>
              </a:rPr>
              <a:t>Department of Pathophysiology</a:t>
            </a:r>
            <a:endParaRPr sz="2500">
              <a:uFill>
                <a:solidFill/>
              </a:uFill>
              <a:latin typeface="Times New Roman"/>
              <a:ea typeface="Times New Roman"/>
              <a:cs typeface="Times New Roman"/>
              <a:sym typeface="Times New Roman"/>
            </a:endParaRPr>
          </a:p>
          <a:p>
            <a:pPr lvl="0" defTabSz="457200">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solidFill>
                  <a:srgbClr val="000000"/>
                </a:solidFill>
              </a:defRPr>
            </a:pPr>
            <a:r>
              <a:rPr sz="2500">
                <a:uFill>
                  <a:solidFill/>
                </a:uFill>
                <a:latin typeface="Times New Roman"/>
                <a:ea typeface="Times New Roman"/>
                <a:cs typeface="Times New Roman"/>
                <a:sym typeface="Times New Roman"/>
              </a:rPr>
              <a:t>Faculty of Medicine, Semmelweis University Budapest</a:t>
            </a:r>
          </a:p>
        </p:txBody>
      </p:sp>
      <p:pic>
        <p:nvPicPr>
          <p:cNvPr id="65" name="image2.png"/>
          <p:cNvPicPr/>
          <p:nvPr/>
        </p:nvPicPr>
        <p:blipFill>
          <a:blip r:embed="rId2">
            <a:extLst/>
          </a:blip>
          <a:stretch>
            <a:fillRect/>
          </a:stretch>
        </p:blipFill>
        <p:spPr>
          <a:xfrm>
            <a:off x="5379442" y="7287551"/>
            <a:ext cx="2245916" cy="2245916"/>
          </a:xfrm>
          <a:prstGeom prst="rect">
            <a:avLst/>
          </a:prstGeom>
          <a:ln w="12700">
            <a:miter lim="400000"/>
          </a:ln>
          <a:effectLst>
            <a:outerShdw sx="100000" sy="100000" kx="0" ky="0" algn="b" rotWithShape="0" blurRad="127000" dist="76200" dir="2700000">
              <a:srgbClr val="000000">
                <a:alpha val="75000"/>
              </a:srgbClr>
            </a:outerShdw>
          </a:effectLst>
        </p:spPr>
      </p:pic>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7" name="Shape 67"/>
          <p:cNvSpPr/>
          <p:nvPr/>
        </p:nvSpPr>
        <p:spPr>
          <a:xfrm>
            <a:off x="82550" y="5494044"/>
            <a:ext cx="12839700" cy="351743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2" defTabSz="914400">
              <a:buClr>
                <a:srgbClr val="525252"/>
              </a:buClr>
              <a:buSzPct val="125000"/>
              <a:buFont typeface="Arial"/>
              <a:buChar char="•"/>
              <a:defRPr sz="1800"/>
            </a:pPr>
            <a:r>
              <a:rPr sz="3000">
                <a:solidFill>
                  <a:srgbClr val="525252"/>
                </a:solidFill>
                <a:uFill>
                  <a:solidFill>
                    <a:srgbClr val="525252"/>
                  </a:solidFill>
                </a:uFill>
                <a:latin typeface="Arial"/>
                <a:ea typeface="Arial"/>
                <a:cs typeface="Arial"/>
                <a:sym typeface="Arial"/>
              </a:rPr>
              <a:t> Major sympthomes: </a:t>
            </a:r>
            <a:r>
              <a:rPr i="1" sz="3000">
                <a:solidFill>
                  <a:srgbClr val="525252"/>
                </a:solidFill>
                <a:uFill>
                  <a:solidFill>
                    <a:srgbClr val="525252"/>
                  </a:solidFill>
                </a:uFill>
                <a:latin typeface="Arial"/>
                <a:ea typeface="Arial"/>
                <a:cs typeface="Arial"/>
                <a:sym typeface="Arial"/>
              </a:rPr>
              <a:t>menstrual disorders</a:t>
            </a:r>
            <a:r>
              <a:rPr sz="3000">
                <a:solidFill>
                  <a:srgbClr val="525252"/>
                </a:solidFill>
                <a:uFill>
                  <a:solidFill>
                    <a:srgbClr val="525252"/>
                  </a:solidFill>
                </a:uFill>
                <a:latin typeface="Arial"/>
                <a:ea typeface="Arial"/>
                <a:cs typeface="Arial"/>
                <a:sym typeface="Arial"/>
              </a:rPr>
              <a:t> (oligo-/ amenorrhoea; oligo-/    anovulation), </a:t>
            </a:r>
            <a:r>
              <a:rPr i="1" sz="3000">
                <a:solidFill>
                  <a:srgbClr val="525252"/>
                </a:solidFill>
                <a:uFill>
                  <a:solidFill>
                    <a:srgbClr val="525252"/>
                  </a:solidFill>
                </a:uFill>
                <a:latin typeface="Arial"/>
                <a:ea typeface="Arial"/>
                <a:cs typeface="Arial"/>
                <a:sym typeface="Arial"/>
              </a:rPr>
              <a:t>infertility</a:t>
            </a:r>
            <a:r>
              <a:rPr sz="3000">
                <a:solidFill>
                  <a:srgbClr val="525252"/>
                </a:solidFill>
                <a:uFill>
                  <a:solidFill>
                    <a:srgbClr val="525252"/>
                  </a:solidFill>
                </a:uFill>
                <a:latin typeface="Arial"/>
                <a:ea typeface="Arial"/>
                <a:cs typeface="Arial"/>
                <a:sym typeface="Arial"/>
              </a:rPr>
              <a:t>, </a:t>
            </a:r>
            <a:r>
              <a:rPr i="1" sz="3000">
                <a:solidFill>
                  <a:srgbClr val="525252"/>
                </a:solidFill>
                <a:uFill>
                  <a:solidFill>
                    <a:srgbClr val="525252"/>
                  </a:solidFill>
                </a:uFill>
                <a:latin typeface="Arial"/>
                <a:ea typeface="Arial"/>
                <a:cs typeface="Arial"/>
                <a:sym typeface="Arial"/>
              </a:rPr>
              <a:t>obesity</a:t>
            </a:r>
            <a:r>
              <a:rPr sz="3000">
                <a:solidFill>
                  <a:srgbClr val="525252"/>
                </a:solidFill>
                <a:uFill>
                  <a:solidFill>
                    <a:srgbClr val="525252"/>
                  </a:solidFill>
                </a:uFill>
                <a:latin typeface="Arial"/>
                <a:ea typeface="Arial"/>
                <a:cs typeface="Arial"/>
                <a:sym typeface="Arial"/>
              </a:rPr>
              <a:t>, </a:t>
            </a:r>
            <a:r>
              <a:rPr i="1" sz="3000">
                <a:solidFill>
                  <a:srgbClr val="525252"/>
                </a:solidFill>
                <a:uFill>
                  <a:solidFill>
                    <a:srgbClr val="525252"/>
                  </a:solidFill>
                </a:uFill>
                <a:latin typeface="Arial"/>
                <a:ea typeface="Arial"/>
                <a:cs typeface="Arial"/>
                <a:sym typeface="Arial"/>
              </a:rPr>
              <a:t>hirsutism</a:t>
            </a:r>
            <a:r>
              <a:rPr sz="3000">
                <a:solidFill>
                  <a:srgbClr val="525252"/>
                </a:solidFill>
                <a:uFill>
                  <a:solidFill>
                    <a:srgbClr val="525252"/>
                  </a:solidFill>
                </a:uFill>
                <a:latin typeface="Arial"/>
                <a:ea typeface="Arial"/>
                <a:cs typeface="Arial"/>
                <a:sym typeface="Arial"/>
              </a:rPr>
              <a:t>, </a:t>
            </a:r>
            <a:r>
              <a:rPr i="1" sz="3000">
                <a:solidFill>
                  <a:srgbClr val="525252"/>
                </a:solidFill>
                <a:uFill>
                  <a:solidFill>
                    <a:srgbClr val="525252"/>
                  </a:solidFill>
                </a:uFill>
                <a:latin typeface="Arial"/>
                <a:ea typeface="Arial"/>
                <a:cs typeface="Arial"/>
                <a:sym typeface="Arial"/>
              </a:rPr>
              <a:t>acne</a:t>
            </a:r>
            <a:r>
              <a:rPr sz="3000">
                <a:solidFill>
                  <a:srgbClr val="525252"/>
                </a:solidFill>
                <a:uFill>
                  <a:solidFill>
                    <a:srgbClr val="525252"/>
                  </a:solidFill>
                </a:uFill>
                <a:latin typeface="Arial"/>
                <a:ea typeface="Arial"/>
                <a:cs typeface="Arial"/>
                <a:sym typeface="Arial"/>
              </a:rPr>
              <a:t>.</a:t>
            </a:r>
            <a:endParaRPr sz="30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sz="3000">
                <a:solidFill>
                  <a:srgbClr val="525252"/>
                </a:solidFill>
                <a:uFill>
                  <a:solidFill>
                    <a:srgbClr val="525252"/>
                  </a:solidFill>
                </a:uFill>
                <a:latin typeface="Arial"/>
                <a:ea typeface="Arial"/>
                <a:cs typeface="Arial"/>
                <a:sym typeface="Arial"/>
              </a:rPr>
              <a:t> The incidence of </a:t>
            </a:r>
            <a:r>
              <a:rPr sz="3000">
                <a:solidFill>
                  <a:srgbClr val="525252"/>
                </a:solidFill>
                <a:uFill>
                  <a:solidFill>
                    <a:srgbClr val="525252"/>
                  </a:solidFill>
                </a:uFill>
                <a:latin typeface="Arial Bold"/>
                <a:ea typeface="Arial Bold"/>
                <a:cs typeface="Arial Bold"/>
                <a:sym typeface="Arial Bold"/>
              </a:rPr>
              <a:t>metabolic syndrome</a:t>
            </a:r>
            <a:r>
              <a:rPr sz="3000">
                <a:solidFill>
                  <a:srgbClr val="525252"/>
                </a:solidFill>
                <a:uFill>
                  <a:solidFill>
                    <a:srgbClr val="525252"/>
                  </a:solidFill>
                </a:uFill>
                <a:latin typeface="Arial"/>
                <a:ea typeface="Arial"/>
                <a:cs typeface="Arial"/>
                <a:sym typeface="Arial"/>
              </a:rPr>
              <a:t> is 2-4 times higher in PCOS(33</a:t>
            </a:r>
            <a:r>
              <a:rPr sz="3000">
                <a:solidFill>
                  <a:srgbClr val="525252"/>
                </a:solidFill>
                <a:uFill>
                  <a:solidFill>
                    <a:srgbClr val="525252"/>
                  </a:solidFill>
                </a:uFill>
                <a:latin typeface="American Typewriter Light"/>
                <a:ea typeface="American Typewriter Light"/>
                <a:cs typeface="American Typewriter Light"/>
                <a:sym typeface="American Typewriter Light"/>
              </a:rPr>
              <a:t>­-</a:t>
            </a:r>
            <a:r>
              <a:rPr sz="3000">
                <a:solidFill>
                  <a:srgbClr val="525252"/>
                </a:solidFill>
                <a:uFill>
                  <a:solidFill>
                    <a:srgbClr val="525252"/>
                  </a:solidFill>
                </a:uFill>
                <a:latin typeface="Arial"/>
                <a:ea typeface="Arial"/>
                <a:cs typeface="Arial"/>
                <a:sym typeface="Arial"/>
              </a:rPr>
              <a:t>46%).</a:t>
            </a:r>
            <a:endParaRPr sz="30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sz="3000">
                <a:solidFill>
                  <a:srgbClr val="525252"/>
                </a:solidFill>
                <a:uFill>
                  <a:solidFill>
                    <a:srgbClr val="525252"/>
                  </a:solidFill>
                </a:uFill>
                <a:latin typeface="Arial"/>
                <a:ea typeface="Arial"/>
                <a:cs typeface="Arial"/>
                <a:sym typeface="Arial"/>
              </a:rPr>
              <a:t> PCOS often associated with </a:t>
            </a:r>
            <a:r>
              <a:rPr sz="3000">
                <a:solidFill>
                  <a:srgbClr val="525252"/>
                </a:solidFill>
                <a:uFill>
                  <a:solidFill>
                    <a:srgbClr val="525252"/>
                  </a:solidFill>
                </a:uFill>
                <a:latin typeface="Arial Bold"/>
                <a:ea typeface="Arial Bold"/>
                <a:cs typeface="Arial Bold"/>
                <a:sym typeface="Arial Bold"/>
              </a:rPr>
              <a:t>obesity,</a:t>
            </a:r>
            <a:r>
              <a:rPr sz="3000">
                <a:solidFill>
                  <a:srgbClr val="525252"/>
                </a:solidFill>
                <a:uFill>
                  <a:solidFill>
                    <a:srgbClr val="525252"/>
                  </a:solidFill>
                </a:uFill>
                <a:latin typeface="Arial"/>
                <a:ea typeface="Arial"/>
                <a:cs typeface="Arial"/>
                <a:sym typeface="Arial"/>
              </a:rPr>
              <a:t> </a:t>
            </a:r>
            <a:r>
              <a:rPr sz="3000">
                <a:solidFill>
                  <a:srgbClr val="525252"/>
                </a:solidFill>
                <a:uFill>
                  <a:solidFill>
                    <a:srgbClr val="525252"/>
                  </a:solidFill>
                </a:uFill>
                <a:latin typeface="Arial Bold"/>
                <a:ea typeface="Arial Bold"/>
                <a:cs typeface="Arial Bold"/>
                <a:sym typeface="Arial Bold"/>
              </a:rPr>
              <a:t>insulin resistance</a:t>
            </a:r>
            <a:r>
              <a:rPr sz="3000">
                <a:solidFill>
                  <a:srgbClr val="525252"/>
                </a:solidFill>
                <a:uFill>
                  <a:solidFill>
                    <a:srgbClr val="525252"/>
                  </a:solidFill>
                </a:uFill>
                <a:latin typeface="Arial"/>
                <a:ea typeface="Arial"/>
                <a:cs typeface="Arial"/>
                <a:sym typeface="Arial"/>
              </a:rPr>
              <a:t> (20</a:t>
            </a:r>
            <a:r>
              <a:rPr sz="3000">
                <a:solidFill>
                  <a:srgbClr val="525252"/>
                </a:solidFill>
                <a:uFill>
                  <a:solidFill>
                    <a:srgbClr val="525252"/>
                  </a:solidFill>
                </a:uFill>
                <a:latin typeface="American Typewriter Light"/>
                <a:ea typeface="American Typewriter Light"/>
                <a:cs typeface="American Typewriter Light"/>
                <a:sym typeface="American Typewriter Light"/>
              </a:rPr>
              <a:t>­-</a:t>
            </a:r>
            <a:r>
              <a:rPr sz="3000">
                <a:solidFill>
                  <a:srgbClr val="525252"/>
                </a:solidFill>
                <a:uFill>
                  <a:solidFill>
                    <a:srgbClr val="525252"/>
                  </a:solidFill>
                </a:uFill>
                <a:latin typeface="Arial"/>
                <a:ea typeface="Arial"/>
                <a:cs typeface="Arial"/>
                <a:sym typeface="Arial"/>
              </a:rPr>
              <a:t>40%),</a:t>
            </a:r>
            <a:endParaRPr sz="3000">
              <a:solidFill>
                <a:srgbClr val="525252"/>
              </a:solidFill>
              <a:uFill>
                <a:solidFill>
                  <a:srgbClr val="525252"/>
                </a:solidFill>
              </a:uFill>
              <a:latin typeface="Arial"/>
              <a:ea typeface="Arial"/>
              <a:cs typeface="Arial"/>
              <a:sym typeface="Arial"/>
            </a:endParaRPr>
          </a:p>
          <a:p>
            <a:pPr lvl="0" defTabSz="914400">
              <a:defRPr sz="1800"/>
            </a:pPr>
            <a:r>
              <a:rPr sz="3000">
                <a:solidFill>
                  <a:srgbClr val="525252"/>
                </a:solidFill>
                <a:uFill>
                  <a:solidFill>
                    <a:srgbClr val="525252"/>
                  </a:solidFill>
                </a:uFill>
                <a:latin typeface="Arial Bold"/>
                <a:ea typeface="Arial Bold"/>
                <a:cs typeface="Arial Bold"/>
                <a:sym typeface="Arial Bold"/>
              </a:rPr>
              <a:t>dislipidemy</a:t>
            </a:r>
            <a:r>
              <a:rPr sz="3000">
                <a:solidFill>
                  <a:srgbClr val="525252"/>
                </a:solidFill>
                <a:uFill>
                  <a:solidFill>
                    <a:srgbClr val="525252"/>
                  </a:solidFill>
                </a:uFill>
                <a:latin typeface="Arial"/>
                <a:ea typeface="Arial"/>
                <a:cs typeface="Arial"/>
                <a:sym typeface="Arial"/>
              </a:rPr>
              <a:t> (30</a:t>
            </a:r>
            <a:r>
              <a:rPr sz="3000">
                <a:solidFill>
                  <a:srgbClr val="525252"/>
                </a:solidFill>
                <a:uFill>
                  <a:solidFill>
                    <a:srgbClr val="525252"/>
                  </a:solidFill>
                </a:uFill>
                <a:latin typeface="American Typewriter Light"/>
                <a:ea typeface="American Typewriter Light"/>
                <a:cs typeface="American Typewriter Light"/>
                <a:sym typeface="American Typewriter Light"/>
              </a:rPr>
              <a:t>­-</a:t>
            </a:r>
            <a:r>
              <a:rPr sz="3000">
                <a:solidFill>
                  <a:srgbClr val="525252"/>
                </a:solidFill>
                <a:uFill>
                  <a:solidFill>
                    <a:srgbClr val="525252"/>
                  </a:solidFill>
                </a:uFill>
                <a:latin typeface="Arial"/>
                <a:ea typeface="Arial"/>
                <a:cs typeface="Arial"/>
                <a:sym typeface="Arial"/>
              </a:rPr>
              <a:t>70%), </a:t>
            </a:r>
            <a:r>
              <a:rPr sz="3000">
                <a:solidFill>
                  <a:srgbClr val="525252"/>
                </a:solidFill>
                <a:uFill>
                  <a:solidFill>
                    <a:srgbClr val="525252"/>
                  </a:solidFill>
                </a:uFill>
                <a:latin typeface="Arial Bold"/>
                <a:ea typeface="Arial Bold"/>
                <a:cs typeface="Arial Bold"/>
                <a:sym typeface="Arial Bold"/>
              </a:rPr>
              <a:t>hipertension</a:t>
            </a:r>
            <a:r>
              <a:rPr sz="3000">
                <a:solidFill>
                  <a:srgbClr val="525252"/>
                </a:solidFill>
                <a:uFill>
                  <a:solidFill>
                    <a:srgbClr val="525252"/>
                  </a:solidFill>
                </a:uFill>
                <a:latin typeface="Arial"/>
                <a:ea typeface="Arial"/>
                <a:cs typeface="Arial"/>
                <a:sym typeface="Arial"/>
              </a:rPr>
              <a:t>. </a:t>
            </a:r>
            <a:endParaRPr sz="30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sz="3000">
                <a:solidFill>
                  <a:srgbClr val="525252"/>
                </a:solidFill>
                <a:uFill>
                  <a:solidFill>
                    <a:srgbClr val="525252"/>
                  </a:solidFill>
                </a:uFill>
                <a:latin typeface="Arial"/>
                <a:ea typeface="Arial"/>
                <a:cs typeface="Arial"/>
                <a:sym typeface="Arial"/>
              </a:rPr>
              <a:t> Increased risk of vitamin D deficiency</a:t>
            </a:r>
            <a:endParaRPr sz="30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sz="3000">
                <a:solidFill>
                  <a:srgbClr val="525252"/>
                </a:solidFill>
                <a:uFill>
                  <a:solidFill>
                    <a:srgbClr val="525252"/>
                  </a:solidFill>
                </a:uFill>
                <a:latin typeface="Arial"/>
                <a:ea typeface="Arial"/>
                <a:cs typeface="Arial"/>
                <a:sym typeface="Arial"/>
              </a:rPr>
              <a:t> PCOS alters cardiovascular function through these mechanisms</a:t>
            </a:r>
          </a:p>
        </p:txBody>
      </p:sp>
      <p:sp>
        <p:nvSpPr>
          <p:cNvPr id="68" name="Shape 68"/>
          <p:cNvSpPr/>
          <p:nvPr>
            <p:ph type="title"/>
          </p:nvPr>
        </p:nvSpPr>
        <p:spPr>
          <a:xfrm>
            <a:off x="1993900" y="-50800"/>
            <a:ext cx="9321800" cy="2438400"/>
          </a:xfrm>
          <a:prstGeom prst="rect">
            <a:avLst/>
          </a:prstGeom>
        </p:spPr>
        <p:txBody>
          <a:bodyPr lIns="50800" tIns="50800" rIns="50800" bIns="50800" anchor="ctr">
            <a:normAutofit fontScale="100000" lnSpcReduction="0"/>
          </a:bodyPr>
          <a:lstStyle>
            <a:lvl1pPr>
              <a:defRPr sz="6000">
                <a:solidFill>
                  <a:srgbClr val="003075"/>
                </a:solidFill>
                <a:uFill>
                  <a:solidFill>
                    <a:srgbClr val="002E7A"/>
                  </a:solidFill>
                </a:uFill>
                <a:latin typeface="Arial"/>
                <a:ea typeface="Arial"/>
                <a:cs typeface="Arial"/>
                <a:sym typeface="Arial"/>
              </a:defRPr>
            </a:lvl1pPr>
          </a:lstStyle>
          <a:p>
            <a:pPr lvl="0">
              <a:defRPr sz="1800">
                <a:solidFill>
                  <a:srgbClr val="000000"/>
                </a:solidFill>
                <a:uFillTx/>
              </a:defRPr>
            </a:pPr>
            <a:r>
              <a:rPr sz="6000">
                <a:solidFill>
                  <a:srgbClr val="003075"/>
                </a:solidFill>
                <a:uFill>
                  <a:solidFill>
                    <a:srgbClr val="002E7A"/>
                  </a:solidFill>
                </a:uFill>
              </a:rPr>
              <a:t>Definitions, Symphtoms, Comorbidities</a:t>
            </a:r>
          </a:p>
        </p:txBody>
      </p:sp>
      <p:sp>
        <p:nvSpPr>
          <p:cNvPr id="69" name="Shape 69"/>
          <p:cNvSpPr/>
          <p:nvPr/>
        </p:nvSpPr>
        <p:spPr>
          <a:xfrm>
            <a:off x="149225" y="2609732"/>
            <a:ext cx="12458700" cy="224813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defTabSz="914400">
              <a:buClr>
                <a:srgbClr val="525252"/>
              </a:buClr>
              <a:buSzPct val="125000"/>
              <a:buFont typeface="Gill Sans"/>
              <a:buChar char="•"/>
              <a:defRPr sz="1800"/>
            </a:pPr>
            <a:r>
              <a:rPr sz="3000">
                <a:solidFill>
                  <a:srgbClr val="525252"/>
                </a:solidFill>
                <a:uFill>
                  <a:solidFill>
                    <a:srgbClr val="525252"/>
                  </a:solidFill>
                </a:uFill>
                <a:latin typeface="Arial"/>
                <a:ea typeface="Arial"/>
                <a:cs typeface="Arial"/>
                <a:sym typeface="Arial"/>
              </a:rPr>
              <a:t> PCOS affects approximately 4-10% of fertile women around the world</a:t>
            </a:r>
            <a:r>
              <a:rPr sz="2800">
                <a:solidFill>
                  <a:srgbClr val="525252"/>
                </a:solidFill>
                <a:uFill>
                  <a:solidFill>
                    <a:srgbClr val="525252"/>
                  </a:solidFill>
                </a:uFill>
                <a:latin typeface="Arial"/>
                <a:ea typeface="Arial"/>
                <a:cs typeface="Arial"/>
                <a:sym typeface="Arial"/>
              </a:rPr>
              <a:t> </a:t>
            </a:r>
            <a:r>
              <a:rPr sz="3000">
                <a:solidFill>
                  <a:srgbClr val="525252"/>
                </a:solidFill>
                <a:uFill>
                  <a:solidFill>
                    <a:srgbClr val="525252"/>
                  </a:solidFill>
                </a:uFill>
                <a:latin typeface="Arial"/>
                <a:ea typeface="Arial"/>
                <a:cs typeface="Arial"/>
                <a:sym typeface="Arial"/>
              </a:rPr>
              <a:t>Rotterdam criteria(2003): 1. </a:t>
            </a:r>
            <a:r>
              <a:rPr i="1" sz="3000">
                <a:solidFill>
                  <a:srgbClr val="525252"/>
                </a:solidFill>
                <a:uFill>
                  <a:solidFill>
                    <a:srgbClr val="525252"/>
                  </a:solidFill>
                </a:uFill>
                <a:latin typeface="Arial"/>
                <a:ea typeface="Arial"/>
                <a:cs typeface="Arial"/>
                <a:sym typeface="Arial"/>
              </a:rPr>
              <a:t>oligo- / anovulation</a:t>
            </a:r>
            <a:r>
              <a:rPr sz="3000">
                <a:solidFill>
                  <a:srgbClr val="525252"/>
                </a:solidFill>
                <a:uFill>
                  <a:solidFill>
                    <a:srgbClr val="525252"/>
                  </a:solidFill>
                </a:uFill>
                <a:latin typeface="Arial"/>
                <a:ea typeface="Arial"/>
                <a:cs typeface="Arial"/>
                <a:sym typeface="Arial"/>
              </a:rPr>
              <a:t>, 2. </a:t>
            </a:r>
            <a:r>
              <a:rPr i="1" sz="3000">
                <a:solidFill>
                  <a:srgbClr val="525252"/>
                </a:solidFill>
                <a:uFill>
                  <a:solidFill>
                    <a:srgbClr val="525252"/>
                  </a:solidFill>
                </a:uFill>
                <a:latin typeface="Arial"/>
                <a:ea typeface="Arial"/>
                <a:cs typeface="Arial"/>
                <a:sym typeface="Arial"/>
              </a:rPr>
              <a:t>androgen excess </a:t>
            </a:r>
            <a:r>
              <a:rPr sz="3000">
                <a:solidFill>
                  <a:srgbClr val="525252"/>
                </a:solidFill>
                <a:uFill>
                  <a:solidFill>
                    <a:srgbClr val="525252"/>
                  </a:solidFill>
                </a:uFill>
                <a:latin typeface="Arial"/>
                <a:ea typeface="Arial"/>
                <a:cs typeface="Arial"/>
                <a:sym typeface="Arial"/>
              </a:rPr>
              <a:t>3. </a:t>
            </a:r>
            <a:r>
              <a:rPr i="1" sz="3000">
                <a:solidFill>
                  <a:srgbClr val="525252"/>
                </a:solidFill>
                <a:uFill>
                  <a:solidFill>
                    <a:srgbClr val="525252"/>
                  </a:solidFill>
                </a:uFill>
                <a:latin typeface="Arial"/>
                <a:ea typeface="Arial"/>
                <a:cs typeface="Arial"/>
                <a:sym typeface="Arial"/>
              </a:rPr>
              <a:t>policystic morphology of the ovaries</a:t>
            </a:r>
            <a:r>
              <a:rPr sz="3000">
                <a:solidFill>
                  <a:srgbClr val="525252"/>
                </a:solidFill>
                <a:uFill>
                  <a:solidFill>
                    <a:srgbClr val="525252"/>
                  </a:solidFill>
                </a:uFill>
                <a:latin typeface="Arial"/>
                <a:ea typeface="Arial"/>
                <a:cs typeface="Arial"/>
                <a:sym typeface="Arial"/>
              </a:rPr>
              <a:t> </a:t>
            </a:r>
            <a:r>
              <a:rPr sz="3000">
                <a:solidFill>
                  <a:srgbClr val="525252"/>
                </a:solidFill>
                <a:uFill>
                  <a:solidFill>
                    <a:srgbClr val="525252"/>
                  </a:solidFill>
                </a:uFill>
                <a:latin typeface="American Typewriter Light"/>
                <a:ea typeface="American Typewriter Light"/>
                <a:cs typeface="American Typewriter Light"/>
                <a:sym typeface="American Typewriter Light"/>
              </a:rPr>
              <a:t>­</a:t>
            </a:r>
            <a:endParaRPr sz="30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Gill Sans"/>
              <a:buChar char="•"/>
              <a:defRPr sz="1800"/>
            </a:pPr>
            <a:r>
              <a:rPr sz="3000">
                <a:solidFill>
                  <a:srgbClr val="525252"/>
                </a:solidFill>
                <a:uFill>
                  <a:solidFill>
                    <a:srgbClr val="525252"/>
                  </a:solidFill>
                </a:uFill>
                <a:latin typeface="Arial"/>
                <a:ea typeface="Arial"/>
                <a:cs typeface="Arial"/>
                <a:sym typeface="Arial"/>
              </a:rPr>
              <a:t>  AEPS(2006): 1. </a:t>
            </a:r>
            <a:r>
              <a:rPr b="1" i="1" sz="3000">
                <a:solidFill>
                  <a:srgbClr val="525252"/>
                </a:solidFill>
                <a:uFill>
                  <a:solidFill>
                    <a:srgbClr val="525252"/>
                  </a:solidFill>
                </a:uFill>
                <a:latin typeface="Arial"/>
                <a:ea typeface="Arial"/>
                <a:cs typeface="Arial"/>
                <a:sym typeface="Arial"/>
              </a:rPr>
              <a:t>hiperandrogenemia</a:t>
            </a:r>
            <a:r>
              <a:rPr sz="3000">
                <a:solidFill>
                  <a:srgbClr val="525252"/>
                </a:solidFill>
                <a:uFill>
                  <a:solidFill>
                    <a:srgbClr val="525252"/>
                  </a:solidFill>
                </a:uFill>
                <a:latin typeface="Arial"/>
                <a:ea typeface="Arial"/>
                <a:cs typeface="Arial"/>
                <a:sym typeface="Arial"/>
              </a:rPr>
              <a:t> , 2. </a:t>
            </a:r>
            <a:r>
              <a:rPr i="1" sz="3000">
                <a:solidFill>
                  <a:srgbClr val="525252"/>
                </a:solidFill>
                <a:uFill>
                  <a:solidFill>
                    <a:srgbClr val="525252"/>
                  </a:solidFill>
                </a:uFill>
                <a:latin typeface="Arial"/>
                <a:ea typeface="Arial"/>
                <a:cs typeface="Arial"/>
                <a:sym typeface="Arial"/>
              </a:rPr>
              <a:t>ovarial dysfunction</a:t>
            </a:r>
            <a:r>
              <a:rPr sz="3000">
                <a:solidFill>
                  <a:srgbClr val="525252"/>
                </a:solidFill>
                <a:uFill>
                  <a:solidFill>
                    <a:srgbClr val="525252"/>
                  </a:solidFill>
                </a:uFill>
                <a:latin typeface="Arial"/>
                <a:ea typeface="Arial"/>
                <a:cs typeface="Arial"/>
                <a:sym typeface="Arial"/>
              </a:rPr>
              <a:t>, 3. </a:t>
            </a:r>
            <a:r>
              <a:rPr i="1" sz="3000">
                <a:solidFill>
                  <a:srgbClr val="525252"/>
                </a:solidFill>
                <a:uFill>
                  <a:solidFill>
                    <a:srgbClr val="525252"/>
                  </a:solidFill>
                </a:uFill>
                <a:latin typeface="Arial"/>
                <a:ea typeface="Arial"/>
                <a:cs typeface="Arial"/>
                <a:sym typeface="Arial"/>
              </a:rPr>
              <a:t>exclusion of other syndromes, entities</a:t>
            </a:r>
          </a:p>
        </p:txBody>
      </p:sp>
    </p:spTree>
  </p:cSld>
  <p:clrMapOvr>
    <a:masterClrMapping/>
  </p:clrMapOvr>
  <p:transition spd="med" advClick="1">
    <p:dissolve/>
  </p:transition>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1" name="Shape 71"/>
          <p:cNvSpPr/>
          <p:nvPr/>
        </p:nvSpPr>
        <p:spPr>
          <a:xfrm rot="5340000">
            <a:off x="-1416945" y="2487984"/>
            <a:ext cx="1270002" cy="698502"/>
          </a:xfrm>
          <a:prstGeom prst="rightArrow">
            <a:avLst>
              <a:gd name="adj1" fmla="val 39889"/>
              <a:gd name="adj2" fmla="val 87551"/>
            </a:avLst>
          </a:prstGeom>
          <a:blipFill>
            <a:blip r:embed="rId2"/>
          </a:blipFill>
          <a:ln w="25400">
            <a:solidFill/>
            <a:miter lim="400000"/>
          </a:ln>
        </p:spPr>
        <p:txBody>
          <a:bodyPr lIns="0" tIns="0" rIns="0" bIns="0" anchor="ctr"/>
          <a:lstStyle/>
          <a:p>
            <a:pPr lvl="0" marR="40639" defTabSz="914400">
              <a:defRPr>
                <a:uFill>
                  <a:solidFill/>
                </a:uFill>
              </a:defRPr>
            </a:pPr>
          </a:p>
        </p:txBody>
      </p:sp>
      <p:pic>
        <p:nvPicPr>
          <p:cNvPr id="72" name="image4.png"/>
          <p:cNvPicPr/>
          <p:nvPr/>
        </p:nvPicPr>
        <p:blipFill>
          <a:blip r:embed="rId3">
            <a:extLst/>
          </a:blip>
          <a:stretch>
            <a:fillRect/>
          </a:stretch>
        </p:blipFill>
        <p:spPr>
          <a:xfrm>
            <a:off x="39049" y="28906"/>
            <a:ext cx="12926701" cy="9695787"/>
          </a:xfrm>
          <a:prstGeom prst="rect">
            <a:avLst/>
          </a:prstGeom>
          <a:ln w="12700">
            <a:miter lim="400000"/>
          </a:ln>
        </p:spPr>
      </p:pic>
    </p:spTree>
  </p:cSld>
  <p:clrMapOvr>
    <a:masterClrMapping/>
  </p:clrMapOvr>
  <p:transition spd="med" advClick="1">
    <p:dissolve/>
  </p:transition>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4" name="Shape 74"/>
          <p:cNvSpPr/>
          <p:nvPr/>
        </p:nvSpPr>
        <p:spPr>
          <a:xfrm>
            <a:off x="279398" y="2361458"/>
            <a:ext cx="12649203" cy="6656284"/>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defTabSz="914400">
              <a:buClr>
                <a:srgbClr val="525252"/>
              </a:buClr>
              <a:buSzPct val="125000"/>
              <a:buFont typeface="Arial"/>
              <a:buChar char="•"/>
              <a:defRPr sz="1800"/>
            </a:pPr>
            <a:r>
              <a:rPr sz="4200">
                <a:solidFill>
                  <a:srgbClr val="525252"/>
                </a:solidFill>
                <a:uFill>
                  <a:solidFill>
                    <a:srgbClr val="525252"/>
                  </a:solidFill>
                </a:uFill>
                <a:latin typeface="Arial"/>
                <a:ea typeface="Arial"/>
                <a:cs typeface="Arial"/>
                <a:sym typeface="Arial"/>
              </a:rPr>
              <a:t> Vitamin D</a:t>
            </a:r>
            <a:r>
              <a:rPr baseline="-5998" sz="4200">
                <a:solidFill>
                  <a:srgbClr val="525252"/>
                </a:solidFill>
                <a:uFill>
                  <a:solidFill>
                    <a:srgbClr val="525252"/>
                  </a:solidFill>
                </a:uFill>
                <a:latin typeface="Arial"/>
                <a:ea typeface="Arial"/>
                <a:cs typeface="Arial"/>
                <a:sym typeface="Arial"/>
              </a:rPr>
              <a:t>3 </a:t>
            </a:r>
            <a:r>
              <a:rPr sz="4200">
                <a:solidFill>
                  <a:srgbClr val="525252"/>
                </a:solidFill>
                <a:uFill>
                  <a:solidFill>
                    <a:srgbClr val="525252"/>
                  </a:solidFill>
                </a:uFill>
                <a:latin typeface="Arial"/>
                <a:ea typeface="Arial"/>
                <a:cs typeface="Arial"/>
                <a:sym typeface="Arial"/>
              </a:rPr>
              <a:t>deficiency occured in 72% of PCOS patients. This percentage is higher in obesity.</a:t>
            </a:r>
            <a:r>
              <a:rPr i="1" sz="2700">
                <a:solidFill>
                  <a:srgbClr val="525252"/>
                </a:solidFill>
                <a:uFill>
                  <a:solidFill>
                    <a:srgbClr val="525252"/>
                  </a:solidFill>
                </a:uFill>
                <a:latin typeface="Arial"/>
                <a:ea typeface="Arial"/>
                <a:cs typeface="Arial"/>
                <a:sym typeface="Arial"/>
              </a:rPr>
              <a:t>(Wehr et al. 2011)</a:t>
            </a:r>
            <a:endParaRPr i="1" sz="27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Gill Sans"/>
              <a:buChar char="•"/>
              <a:defRPr sz="1800"/>
            </a:pPr>
            <a:endParaRPr sz="42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Gill Sans"/>
              <a:buChar char="•"/>
              <a:defRPr sz="1800"/>
            </a:pPr>
            <a:r>
              <a:rPr sz="4200">
                <a:solidFill>
                  <a:srgbClr val="525252"/>
                </a:solidFill>
                <a:uFill>
                  <a:solidFill>
                    <a:srgbClr val="525252"/>
                  </a:solidFill>
                </a:uFill>
                <a:latin typeface="Arial"/>
                <a:ea typeface="Arial"/>
                <a:cs typeface="Arial"/>
                <a:sym typeface="Arial"/>
              </a:rPr>
              <a:t> Vitamin D deficiency may contribute to elevated blood pressure and has a crucial role in the development of hypertension.</a:t>
            </a:r>
            <a:r>
              <a:rPr i="1" sz="2700">
                <a:solidFill>
                  <a:srgbClr val="525252"/>
                </a:solidFill>
                <a:uFill>
                  <a:solidFill>
                    <a:srgbClr val="525252"/>
                  </a:solidFill>
                </a:uFill>
                <a:latin typeface="Arial"/>
                <a:ea typeface="Arial"/>
                <a:cs typeface="Arial"/>
                <a:sym typeface="Arial"/>
              </a:rPr>
              <a:t>(Wong et al. 2010</a:t>
            </a:r>
            <a:r>
              <a:rPr i="1" sz="4200">
                <a:solidFill>
                  <a:srgbClr val="525252"/>
                </a:solidFill>
                <a:uFill>
                  <a:solidFill>
                    <a:srgbClr val="525252"/>
                  </a:solidFill>
                </a:uFill>
                <a:latin typeface="Arial"/>
                <a:ea typeface="Arial"/>
                <a:cs typeface="Arial"/>
                <a:sym typeface="Arial"/>
              </a:rPr>
              <a:t>, </a:t>
            </a:r>
            <a:r>
              <a:rPr i="1" sz="2700">
                <a:solidFill>
                  <a:srgbClr val="525252"/>
                </a:solidFill>
                <a:uFill>
                  <a:solidFill>
                    <a:srgbClr val="525252"/>
                  </a:solidFill>
                </a:uFill>
                <a:latin typeface="Arial"/>
                <a:ea typeface="Arial"/>
                <a:cs typeface="Arial"/>
                <a:sym typeface="Arial"/>
              </a:rPr>
              <a:t>Tare et al. 2011, Judd et al. 2011</a:t>
            </a:r>
            <a:endParaRPr i="1" sz="27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endParaRPr sz="42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Gill Sans"/>
              <a:buChar char="•"/>
              <a:defRPr sz="1800"/>
            </a:pPr>
            <a:r>
              <a:rPr sz="4200">
                <a:solidFill>
                  <a:srgbClr val="525252"/>
                </a:solidFill>
                <a:uFill>
                  <a:solidFill>
                    <a:srgbClr val="525252"/>
                  </a:solidFill>
                </a:uFill>
                <a:latin typeface="Arial"/>
                <a:ea typeface="Arial"/>
                <a:cs typeface="Arial"/>
                <a:sym typeface="Arial"/>
              </a:rPr>
              <a:t> Several studies have confirmed the relationship between IR and vitamin D deficiency</a:t>
            </a:r>
            <a:r>
              <a:rPr i="1" sz="2700">
                <a:solidFill>
                  <a:srgbClr val="525252"/>
                </a:solidFill>
                <a:uFill>
                  <a:solidFill>
                    <a:srgbClr val="525252"/>
                  </a:solidFill>
                </a:uFill>
                <a:latin typeface="Arial"/>
                <a:ea typeface="Arial"/>
                <a:cs typeface="Arial"/>
                <a:sym typeface="Arial"/>
              </a:rPr>
              <a:t>(Ngo et al, 2011, Yiu et al. 2011)</a:t>
            </a:r>
          </a:p>
        </p:txBody>
      </p:sp>
      <p:sp>
        <p:nvSpPr>
          <p:cNvPr id="75" name="Shape 75"/>
          <p:cNvSpPr/>
          <p:nvPr>
            <p:ph type="title"/>
          </p:nvPr>
        </p:nvSpPr>
        <p:spPr>
          <a:xfrm>
            <a:off x="355600" y="-165100"/>
            <a:ext cx="12293600" cy="2438400"/>
          </a:xfrm>
          <a:prstGeom prst="rect">
            <a:avLst/>
          </a:prstGeom>
        </p:spPr>
        <p:txBody>
          <a:bodyPr lIns="0" tIns="0" rIns="0" bIns="0">
            <a:normAutofit fontScale="100000" lnSpcReduction="0"/>
          </a:bodyPr>
          <a:lstStyle>
            <a:lvl1pPr>
              <a:defRPr sz="6000">
                <a:solidFill>
                  <a:srgbClr val="002E7A"/>
                </a:solidFill>
                <a:uFill>
                  <a:solidFill>
                    <a:srgbClr val="002E7A"/>
                  </a:solidFill>
                </a:uFill>
                <a:latin typeface="Arial"/>
                <a:ea typeface="Arial"/>
                <a:cs typeface="Arial"/>
                <a:sym typeface="Arial"/>
              </a:defRPr>
            </a:lvl1pPr>
          </a:lstStyle>
          <a:p>
            <a:pPr lvl="0">
              <a:defRPr sz="1800">
                <a:solidFill>
                  <a:srgbClr val="000000"/>
                </a:solidFill>
                <a:uFillTx/>
              </a:defRPr>
            </a:pPr>
            <a:r>
              <a:rPr sz="6000">
                <a:solidFill>
                  <a:srgbClr val="002E7A"/>
                </a:solidFill>
                <a:uFill>
                  <a:solidFill>
                    <a:srgbClr val="002E7A"/>
                  </a:solidFill>
                </a:uFill>
              </a:rPr>
              <a:t>Role of Vitamin D </a:t>
            </a:r>
          </a:p>
        </p:txBody>
      </p:sp>
    </p:spTree>
  </p:cSld>
  <p:clrMapOvr>
    <a:masterClrMapping/>
  </p:clrMapOvr>
  <p:transition spd="med" advClick="1">
    <p:dissolve/>
  </p:transition>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7" name="Shape 77"/>
          <p:cNvSpPr/>
          <p:nvPr>
            <p:ph type="title"/>
          </p:nvPr>
        </p:nvSpPr>
        <p:spPr>
          <a:xfrm>
            <a:off x="355600" y="-228600"/>
            <a:ext cx="12293600" cy="2438400"/>
          </a:xfrm>
          <a:prstGeom prst="rect">
            <a:avLst/>
          </a:prstGeom>
        </p:spPr>
        <p:txBody>
          <a:bodyPr lIns="0" tIns="0" rIns="0" bIns="0">
            <a:normAutofit fontScale="100000" lnSpcReduction="0"/>
          </a:bodyPr>
          <a:lstStyle>
            <a:lvl1pPr>
              <a:defRPr sz="6000">
                <a:solidFill>
                  <a:srgbClr val="002E7A"/>
                </a:solidFill>
                <a:uFill>
                  <a:solidFill>
                    <a:srgbClr val="002E7A"/>
                  </a:solidFill>
                </a:uFill>
                <a:latin typeface="Arial"/>
                <a:ea typeface="Arial"/>
                <a:cs typeface="Arial"/>
                <a:sym typeface="Arial"/>
              </a:defRPr>
            </a:lvl1pPr>
          </a:lstStyle>
          <a:p>
            <a:pPr lvl="0">
              <a:defRPr sz="1800">
                <a:solidFill>
                  <a:srgbClr val="000000"/>
                </a:solidFill>
                <a:uFillTx/>
              </a:defRPr>
            </a:pPr>
            <a:r>
              <a:rPr sz="6000">
                <a:solidFill>
                  <a:srgbClr val="002E7A"/>
                </a:solidFill>
                <a:uFill>
                  <a:solidFill>
                    <a:srgbClr val="002E7A"/>
                  </a:solidFill>
                </a:uFill>
              </a:rPr>
              <a:t>Aims of the Study</a:t>
            </a:r>
          </a:p>
        </p:txBody>
      </p:sp>
      <p:sp>
        <p:nvSpPr>
          <p:cNvPr id="78" name="Shape 78"/>
          <p:cNvSpPr/>
          <p:nvPr>
            <p:ph type="body" idx="1"/>
          </p:nvPr>
        </p:nvSpPr>
        <p:spPr>
          <a:xfrm>
            <a:off x="355600" y="1016000"/>
            <a:ext cx="12293600" cy="9123165"/>
          </a:xfrm>
          <a:prstGeom prst="rect">
            <a:avLst/>
          </a:prstGeom>
        </p:spPr>
        <p:txBody>
          <a:bodyPr lIns="0" tIns="0" rIns="0" bIns="0">
            <a:normAutofit fontScale="100000" lnSpcReduction="0"/>
          </a:bodyPr>
          <a:lstStyle/>
          <a:p>
            <a:pPr lvl="0" marL="541866" indent="-541866">
              <a:buSzPct val="125000"/>
              <a:buFont typeface="Gill Sans"/>
              <a:defRPr sz="1800">
                <a:solidFill>
                  <a:srgbClr val="000000"/>
                </a:solidFill>
                <a:uFillTx/>
              </a:defRPr>
            </a:pPr>
            <a:r>
              <a:rPr sz="3200">
                <a:solidFill>
                  <a:srgbClr val="444444"/>
                </a:solidFill>
                <a:uFill>
                  <a:solidFill>
                    <a:srgbClr val="444444"/>
                  </a:solidFill>
                </a:uFill>
                <a:latin typeface="Arial"/>
                <a:ea typeface="Arial"/>
                <a:cs typeface="Arial"/>
                <a:sym typeface="Arial"/>
              </a:rPr>
              <a:t>To induce PCOS by a 70-day-DHT treatment in a modified animal model (described by Manneras and Yanes) for examining early metabolic and functional changes - </a:t>
            </a:r>
            <a:r>
              <a:rPr sz="3200">
                <a:uFill>
                  <a:solidFill>
                    <a:srgbClr val="444444"/>
                  </a:solidFill>
                </a:uFill>
                <a:latin typeface="Arial"/>
                <a:ea typeface="Arial"/>
                <a:cs typeface="Arial"/>
                <a:sym typeface="Arial"/>
              </a:rPr>
              <a:t>the earliest detectable lesions</a:t>
            </a:r>
            <a:r>
              <a:rPr sz="3200">
                <a:solidFill>
                  <a:srgbClr val="444444"/>
                </a:solidFill>
                <a:uFill>
                  <a:solidFill>
                    <a:srgbClr val="444444"/>
                  </a:solidFill>
                </a:uFill>
                <a:latin typeface="Arial"/>
                <a:ea typeface="Arial"/>
                <a:cs typeface="Arial"/>
                <a:sym typeface="Arial"/>
              </a:rPr>
              <a:t> </a:t>
            </a:r>
            <a:endParaRPr sz="3200">
              <a:solidFill>
                <a:srgbClr val="444444"/>
              </a:solidFill>
              <a:uFill>
                <a:solidFill>
                  <a:srgbClr val="444444"/>
                </a:solidFill>
              </a:uFill>
              <a:latin typeface="Arial"/>
              <a:ea typeface="Arial"/>
              <a:cs typeface="Arial"/>
              <a:sym typeface="Arial"/>
            </a:endParaRPr>
          </a:p>
          <a:p>
            <a:pPr lvl="0" marL="541866" indent="-541866">
              <a:buSzPct val="125000"/>
              <a:buFont typeface="Gill Sans"/>
              <a:defRPr sz="1800">
                <a:solidFill>
                  <a:srgbClr val="000000"/>
                </a:solidFill>
                <a:uFillTx/>
              </a:defRPr>
            </a:pPr>
            <a:r>
              <a:rPr sz="3200">
                <a:solidFill>
                  <a:srgbClr val="444444"/>
                </a:solidFill>
                <a:uFill>
                  <a:solidFill>
                    <a:srgbClr val="444444"/>
                  </a:solidFill>
                </a:uFill>
                <a:latin typeface="Arial"/>
                <a:ea typeface="Arial"/>
                <a:cs typeface="Arial"/>
                <a:sym typeface="Arial"/>
              </a:rPr>
              <a:t>To determine the early effects of DHT treatment on </a:t>
            </a:r>
            <a:r>
              <a:rPr sz="3200">
                <a:uFill>
                  <a:solidFill>
                    <a:srgbClr val="444444"/>
                  </a:solidFill>
                </a:uFill>
                <a:latin typeface="Arial"/>
                <a:ea typeface="Arial"/>
                <a:cs typeface="Arial"/>
                <a:sym typeface="Arial"/>
              </a:rPr>
              <a:t>carbohydrate metabolism before the onset of hypertension</a:t>
            </a:r>
            <a:r>
              <a:rPr sz="3200">
                <a:solidFill>
                  <a:srgbClr val="444444"/>
                </a:solidFill>
                <a:uFill>
                  <a:solidFill>
                    <a:srgbClr val="444444"/>
                  </a:solidFill>
                </a:uFill>
                <a:latin typeface="Arial"/>
                <a:ea typeface="Arial"/>
                <a:cs typeface="Arial"/>
                <a:sym typeface="Arial"/>
              </a:rPr>
              <a:t>. </a:t>
            </a:r>
            <a:endParaRPr sz="3200">
              <a:solidFill>
                <a:srgbClr val="444444"/>
              </a:solidFill>
              <a:uFill>
                <a:solidFill>
                  <a:srgbClr val="444444"/>
                </a:solidFill>
              </a:uFill>
              <a:latin typeface="Arial"/>
              <a:ea typeface="Arial"/>
              <a:cs typeface="Arial"/>
              <a:sym typeface="Arial"/>
            </a:endParaRPr>
          </a:p>
          <a:p>
            <a:pPr lvl="0" marL="541866" indent="-541866">
              <a:buSzPct val="125000"/>
              <a:buFont typeface="Gill Sans"/>
              <a:defRPr sz="1800">
                <a:solidFill>
                  <a:srgbClr val="000000"/>
                </a:solidFill>
                <a:uFillTx/>
              </a:defRPr>
            </a:pPr>
            <a:r>
              <a:rPr sz="3200">
                <a:solidFill>
                  <a:srgbClr val="444444"/>
                </a:solidFill>
                <a:uFill>
                  <a:solidFill>
                    <a:srgbClr val="444444"/>
                  </a:solidFill>
                </a:uFill>
                <a:latin typeface="Arial"/>
                <a:ea typeface="Arial"/>
                <a:cs typeface="Arial"/>
                <a:sym typeface="Arial"/>
              </a:rPr>
              <a:t>To identify early </a:t>
            </a:r>
            <a:r>
              <a:rPr sz="3200">
                <a:uFill>
                  <a:solidFill>
                    <a:srgbClr val="444444"/>
                  </a:solidFill>
                </a:uFill>
                <a:latin typeface="Arial"/>
                <a:ea typeface="Arial"/>
                <a:cs typeface="Arial"/>
                <a:sym typeface="Arial"/>
              </a:rPr>
              <a:t>mechanical and pharmacological alterations</a:t>
            </a:r>
            <a:r>
              <a:rPr sz="3200">
                <a:solidFill>
                  <a:srgbClr val="444444"/>
                </a:solidFill>
                <a:uFill>
                  <a:solidFill>
                    <a:srgbClr val="444444"/>
                  </a:solidFill>
                </a:uFill>
                <a:latin typeface="Arial"/>
                <a:ea typeface="Arial"/>
                <a:cs typeface="Arial"/>
                <a:sym typeface="Arial"/>
              </a:rPr>
              <a:t> in a morphologically stable skeletal muscle resistance vessel</a:t>
            </a:r>
            <a:endParaRPr sz="3200">
              <a:solidFill>
                <a:srgbClr val="444444"/>
              </a:solidFill>
              <a:uFill>
                <a:solidFill>
                  <a:srgbClr val="444444"/>
                </a:solidFill>
              </a:uFill>
              <a:latin typeface="Arial"/>
              <a:ea typeface="Arial"/>
              <a:cs typeface="Arial"/>
              <a:sym typeface="Arial"/>
            </a:endParaRPr>
          </a:p>
          <a:p>
            <a:pPr lvl="0" marL="541866" indent="-541866">
              <a:buSzPct val="125000"/>
              <a:buFont typeface="Gill Sans"/>
              <a:defRPr sz="1800">
                <a:solidFill>
                  <a:srgbClr val="000000"/>
                </a:solidFill>
                <a:uFillTx/>
              </a:defRPr>
            </a:pPr>
            <a:r>
              <a:rPr sz="3200">
                <a:solidFill>
                  <a:srgbClr val="444444"/>
                </a:solidFill>
                <a:uFill>
                  <a:solidFill>
                    <a:srgbClr val="444444"/>
                  </a:solidFill>
                </a:uFill>
                <a:latin typeface="Arial"/>
                <a:ea typeface="Arial"/>
                <a:cs typeface="Arial"/>
                <a:sym typeface="Arial"/>
              </a:rPr>
              <a:t>To clarify the </a:t>
            </a:r>
            <a:r>
              <a:rPr sz="3200">
                <a:uFill>
                  <a:solidFill>
                    <a:srgbClr val="444444"/>
                  </a:solidFill>
                </a:uFill>
                <a:latin typeface="Arial"/>
                <a:ea typeface="Arial"/>
                <a:cs typeface="Arial"/>
                <a:sym typeface="Arial"/>
              </a:rPr>
              <a:t>effects of DHT on insulin-dependent vasodilation </a:t>
            </a:r>
            <a:r>
              <a:rPr sz="3200">
                <a:solidFill>
                  <a:srgbClr val="444444"/>
                </a:solidFill>
                <a:uFill>
                  <a:solidFill>
                    <a:srgbClr val="444444"/>
                  </a:solidFill>
                </a:uFill>
                <a:latin typeface="Arial"/>
                <a:ea typeface="Arial"/>
                <a:cs typeface="Arial"/>
                <a:sym typeface="Arial"/>
              </a:rPr>
              <a:t>on resistance arterioles </a:t>
            </a:r>
            <a:endParaRPr sz="3200">
              <a:solidFill>
                <a:srgbClr val="444444"/>
              </a:solidFill>
              <a:uFill>
                <a:solidFill>
                  <a:srgbClr val="444444"/>
                </a:solidFill>
              </a:uFill>
              <a:latin typeface="Arial"/>
              <a:ea typeface="Arial"/>
              <a:cs typeface="Arial"/>
              <a:sym typeface="Arial"/>
            </a:endParaRPr>
          </a:p>
          <a:p>
            <a:pPr lvl="0" marL="541866" indent="-541866">
              <a:buSzPct val="125000"/>
              <a:buFont typeface="Gill Sans"/>
              <a:defRPr sz="1800">
                <a:solidFill>
                  <a:srgbClr val="000000"/>
                </a:solidFill>
                <a:uFillTx/>
              </a:defRPr>
            </a:pPr>
            <a:r>
              <a:rPr sz="3200">
                <a:solidFill>
                  <a:srgbClr val="444444"/>
                </a:solidFill>
                <a:uFill>
                  <a:solidFill>
                    <a:srgbClr val="444444"/>
                  </a:solidFill>
                </a:uFill>
                <a:latin typeface="Arial"/>
                <a:ea typeface="Arial"/>
                <a:cs typeface="Arial"/>
                <a:sym typeface="Arial"/>
              </a:rPr>
              <a:t>We also investigated the effect of low-dose </a:t>
            </a:r>
            <a:r>
              <a:rPr sz="3200">
                <a:uFill>
                  <a:solidFill>
                    <a:srgbClr val="444444"/>
                  </a:solidFill>
                </a:uFill>
                <a:latin typeface="Arial"/>
                <a:ea typeface="Arial"/>
                <a:cs typeface="Arial"/>
                <a:sym typeface="Arial"/>
              </a:rPr>
              <a:t>vitamin D3</a:t>
            </a:r>
            <a:r>
              <a:rPr sz="3200">
                <a:solidFill>
                  <a:srgbClr val="444444"/>
                </a:solidFill>
                <a:uFill>
                  <a:solidFill>
                    <a:srgbClr val="444444"/>
                  </a:solidFill>
                </a:uFill>
                <a:latin typeface="Arial"/>
                <a:ea typeface="Arial"/>
                <a:cs typeface="Arial"/>
                <a:sym typeface="Arial"/>
              </a:rPr>
              <a:t> treatment on the </a:t>
            </a:r>
            <a:r>
              <a:rPr sz="3200">
                <a:uFill>
                  <a:solidFill>
                    <a:srgbClr val="444444"/>
                  </a:solidFill>
                </a:uFill>
                <a:latin typeface="Arial"/>
                <a:ea typeface="Arial"/>
                <a:cs typeface="Arial"/>
                <a:sym typeface="Arial"/>
              </a:rPr>
              <a:t>vascular biomechanical adaptation</a:t>
            </a:r>
            <a:r>
              <a:rPr sz="3200">
                <a:solidFill>
                  <a:srgbClr val="444444"/>
                </a:solidFill>
                <a:uFill>
                  <a:solidFill>
                    <a:srgbClr val="444444"/>
                  </a:solidFill>
                </a:uFill>
                <a:latin typeface="Arial"/>
                <a:ea typeface="Arial"/>
                <a:cs typeface="Arial"/>
                <a:sym typeface="Arial"/>
              </a:rPr>
              <a:t> and the pharmacological responsiveness of the gracilis resistance arterioles</a:t>
            </a:r>
          </a:p>
        </p:txBody>
      </p:sp>
    </p:spTree>
  </p:cSld>
  <p:clrMapOvr>
    <a:masterClrMapping/>
  </p:clrMapOvr>
  <p:transition spd="med" advClick="1">
    <p:dissolve/>
  </p:transition>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 name="Shape 80"/>
          <p:cNvSpPr/>
          <p:nvPr>
            <p:ph type="title"/>
          </p:nvPr>
        </p:nvSpPr>
        <p:spPr>
          <a:xfrm>
            <a:off x="355600" y="-177800"/>
            <a:ext cx="12293600" cy="2438400"/>
          </a:xfrm>
          <a:prstGeom prst="rect">
            <a:avLst/>
          </a:prstGeom>
        </p:spPr>
        <p:txBody>
          <a:bodyPr lIns="0" tIns="0" rIns="0" bIns="0">
            <a:normAutofit fontScale="100000" lnSpcReduction="0"/>
          </a:bodyPr>
          <a:lstStyle/>
          <a:p>
            <a:pPr lvl="0">
              <a:defRPr sz="1800">
                <a:solidFill>
                  <a:srgbClr val="000000"/>
                </a:solidFill>
                <a:uFillTx/>
              </a:defRPr>
            </a:pPr>
            <a:r>
              <a:rPr sz="6000">
                <a:solidFill>
                  <a:srgbClr val="002E7A"/>
                </a:solidFill>
                <a:uFill>
                  <a:solidFill>
                    <a:srgbClr val="002E7A"/>
                  </a:solidFill>
                </a:uFill>
                <a:latin typeface="Arial"/>
                <a:ea typeface="Arial"/>
                <a:cs typeface="Arial"/>
                <a:sym typeface="Arial"/>
              </a:rPr>
              <a:t>Methods</a:t>
            </a:r>
            <a:br>
              <a:rPr sz="6000">
                <a:solidFill>
                  <a:srgbClr val="002E7A"/>
                </a:solidFill>
                <a:uFill>
                  <a:solidFill>
                    <a:srgbClr val="002E7A"/>
                  </a:solidFill>
                </a:uFill>
                <a:latin typeface="Arial"/>
                <a:ea typeface="Arial"/>
                <a:cs typeface="Arial"/>
                <a:sym typeface="Arial"/>
              </a:rPr>
            </a:br>
            <a:r>
              <a:rPr sz="3800">
                <a:solidFill>
                  <a:srgbClr val="002E7A"/>
                </a:solidFill>
                <a:uFill>
                  <a:solidFill>
                    <a:srgbClr val="002E7A"/>
                  </a:solidFill>
                </a:uFill>
                <a:latin typeface="Arial"/>
                <a:ea typeface="Arial"/>
                <a:cs typeface="Arial"/>
                <a:sym typeface="Arial"/>
              </a:rPr>
              <a:t> Treatment protocol </a:t>
            </a:r>
            <a:r>
              <a:rPr sz="3800">
                <a:solidFill>
                  <a:srgbClr val="002E7A"/>
                </a:solidFill>
                <a:uFill>
                  <a:solidFill>
                    <a:srgbClr val="002E7A"/>
                  </a:solidFill>
                </a:uFill>
                <a:latin typeface="American Typewriter Light"/>
                <a:ea typeface="American Typewriter Light"/>
                <a:cs typeface="American Typewriter Light"/>
                <a:sym typeface="American Typewriter Light"/>
              </a:rPr>
              <a:t>­</a:t>
            </a:r>
            <a:r>
              <a:rPr sz="3800">
                <a:solidFill>
                  <a:srgbClr val="002E7A"/>
                </a:solidFill>
                <a:uFill>
                  <a:solidFill>
                    <a:srgbClr val="002E7A"/>
                  </a:solidFill>
                </a:uFill>
                <a:latin typeface="Arial"/>
                <a:ea typeface="Arial"/>
                <a:cs typeface="Arial"/>
                <a:sym typeface="Arial"/>
              </a:rPr>
              <a:t> metabolic parameters</a:t>
            </a:r>
          </a:p>
        </p:txBody>
      </p:sp>
      <p:sp>
        <p:nvSpPr>
          <p:cNvPr id="81" name="Shape 81"/>
          <p:cNvSpPr/>
          <p:nvPr>
            <p:ph type="body" idx="1"/>
          </p:nvPr>
        </p:nvSpPr>
        <p:spPr>
          <a:xfrm>
            <a:off x="241300" y="557543"/>
            <a:ext cx="12522200" cy="10365714"/>
          </a:xfrm>
          <a:prstGeom prst="rect">
            <a:avLst/>
          </a:prstGeom>
        </p:spPr>
        <p:txBody>
          <a:bodyPr lIns="0" tIns="0" rIns="0" bIns="0">
            <a:normAutofit fontScale="100000" lnSpcReduction="0"/>
          </a:bodyPr>
          <a:lstStyle/>
          <a:p>
            <a:pPr lvl="0" marL="457200" indent="-457200">
              <a:buSzPct val="125000"/>
              <a:buFont typeface="Gill Sans"/>
              <a:defRPr sz="1800">
                <a:solidFill>
                  <a:srgbClr val="000000"/>
                </a:solidFill>
                <a:uFillTx/>
              </a:defRPr>
            </a:pPr>
            <a:r>
              <a:rPr sz="2700">
                <a:solidFill>
                  <a:srgbClr val="525252"/>
                </a:solidFill>
                <a:uFill>
                  <a:solidFill>
                    <a:srgbClr val="525252"/>
                  </a:solidFill>
                </a:uFill>
                <a:latin typeface="Arial"/>
                <a:ea typeface="Arial"/>
                <a:cs typeface="Arial"/>
                <a:sym typeface="Arial"/>
              </a:rPr>
              <a:t> Thirty adolescent (21- to 28-day-old) female Wistar rats that weighed 100-140 gram were used. Twenty of the animals received subcutaneous pellets (7,5 mg, 83 μg/day DHT-release). Ten animals underwent sham operations (control). (Manneras and Yanes).</a:t>
            </a:r>
            <a:endParaRPr sz="2700">
              <a:latin typeface="Arial"/>
              <a:ea typeface="Arial"/>
              <a:cs typeface="Arial"/>
              <a:sym typeface="Arial"/>
            </a:endParaRPr>
          </a:p>
          <a:p>
            <a:pPr lvl="0" marL="457200" indent="-457200">
              <a:buSzPct val="125000"/>
              <a:buFont typeface="Gill Sans"/>
              <a:defRPr sz="1800">
                <a:solidFill>
                  <a:srgbClr val="000000"/>
                </a:solidFill>
                <a:uFillTx/>
              </a:defRPr>
            </a:pPr>
            <a:r>
              <a:rPr sz="2700">
                <a:solidFill>
                  <a:srgbClr val="525252"/>
                </a:solidFill>
                <a:uFill>
                  <a:solidFill>
                    <a:srgbClr val="525252"/>
                  </a:solidFill>
                </a:uFill>
                <a:latin typeface="Arial"/>
                <a:ea typeface="Arial"/>
                <a:cs typeface="Arial"/>
                <a:sym typeface="Arial"/>
              </a:rPr>
              <a:t> Ten DHT-treated animals received weekly doses of 120 ng /100 g 1,25 (OH)2 D3 vitamin (DHT+D3 group) subcutaneously (Calcijex (2 μg/ml; 1,25[OH]</a:t>
            </a:r>
            <a:r>
              <a:rPr baseline="-5998" sz="2700">
                <a:solidFill>
                  <a:srgbClr val="525252"/>
                </a:solidFill>
                <a:uFill>
                  <a:solidFill>
                    <a:srgbClr val="525252"/>
                  </a:solidFill>
                </a:uFill>
                <a:latin typeface="Arial"/>
                <a:ea typeface="Arial"/>
                <a:cs typeface="Arial"/>
                <a:sym typeface="Arial"/>
              </a:rPr>
              <a:t>2</a:t>
            </a:r>
            <a:r>
              <a:rPr sz="2700">
                <a:solidFill>
                  <a:srgbClr val="525252"/>
                </a:solidFill>
                <a:uFill>
                  <a:solidFill>
                    <a:srgbClr val="525252"/>
                  </a:solidFill>
                </a:uFill>
                <a:latin typeface="Arial"/>
                <a:ea typeface="Arial"/>
                <a:cs typeface="Arial"/>
                <a:sym typeface="Arial"/>
              </a:rPr>
              <a:t>D</a:t>
            </a:r>
            <a:r>
              <a:rPr baseline="-5998" sz="2700">
                <a:solidFill>
                  <a:srgbClr val="525252"/>
                </a:solidFill>
                <a:uFill>
                  <a:solidFill>
                    <a:srgbClr val="525252"/>
                  </a:solidFill>
                </a:uFill>
                <a:latin typeface="Arial"/>
                <a:ea typeface="Arial"/>
                <a:cs typeface="Arial"/>
                <a:sym typeface="Arial"/>
              </a:rPr>
              <a:t>3</a:t>
            </a:r>
            <a:r>
              <a:rPr sz="2700">
                <a:solidFill>
                  <a:srgbClr val="525252"/>
                </a:solidFill>
                <a:uFill>
                  <a:solidFill>
                    <a:srgbClr val="525252"/>
                  </a:solidFill>
                </a:uFill>
                <a:latin typeface="Arial"/>
                <a:ea typeface="Arial"/>
                <a:cs typeface="Arial"/>
                <a:sym typeface="Arial"/>
              </a:rPr>
              <a:t>). A vehicle was given to the remaining 20 animals (</a:t>
            </a:r>
            <a:r>
              <a:rPr sz="2700">
                <a:solidFill>
                  <a:srgbClr val="444444"/>
                </a:solidFill>
                <a:uFill>
                  <a:solidFill>
                    <a:srgbClr val="444444"/>
                  </a:solidFill>
                </a:uFill>
                <a:latin typeface="Arial"/>
                <a:ea typeface="Arial"/>
                <a:cs typeface="Arial"/>
                <a:sym typeface="Arial"/>
              </a:rPr>
              <a:t>Przybylski). </a:t>
            </a:r>
            <a:endParaRPr sz="2700">
              <a:solidFill>
                <a:srgbClr val="444444"/>
              </a:solidFill>
              <a:uFill>
                <a:solidFill>
                  <a:srgbClr val="444444"/>
                </a:solidFill>
              </a:uFill>
              <a:latin typeface="Arial"/>
              <a:ea typeface="Arial"/>
              <a:cs typeface="Arial"/>
              <a:sym typeface="Arial"/>
            </a:endParaRPr>
          </a:p>
          <a:p>
            <a:pPr lvl="0" marL="457200" indent="-457200">
              <a:spcBef>
                <a:spcPts val="3600"/>
              </a:spcBef>
              <a:buSzPct val="125000"/>
              <a:buFont typeface="Gill Sans"/>
              <a:defRPr sz="1800">
                <a:solidFill>
                  <a:srgbClr val="000000"/>
                </a:solidFill>
                <a:uFillTx/>
              </a:defRPr>
            </a:pPr>
            <a:r>
              <a:rPr sz="2700">
                <a:solidFill>
                  <a:srgbClr val="525252"/>
                </a:solidFill>
                <a:uFill>
                  <a:solidFill>
                    <a:srgbClr val="525252"/>
                  </a:solidFill>
                </a:uFill>
                <a:latin typeface="Arial"/>
                <a:ea typeface="Arial"/>
                <a:cs typeface="Arial"/>
                <a:sym typeface="Arial"/>
              </a:rPr>
              <a:t> After eight weeks of treatment, an oral glucose tolerance test was performed. (0,3 g/100 g OGTT). Blood glucose and plasma insulin were measured following overnight fasting and 120 minutes after an oral glucose load.</a:t>
            </a:r>
            <a:endParaRPr sz="2700">
              <a:latin typeface="Arial"/>
              <a:ea typeface="Arial"/>
              <a:cs typeface="Arial"/>
              <a:sym typeface="Arial"/>
            </a:endParaRPr>
          </a:p>
          <a:p>
            <a:pPr lvl="0" marL="457200" indent="-457200">
              <a:spcBef>
                <a:spcPts val="3600"/>
              </a:spcBef>
              <a:buSzPct val="125000"/>
              <a:buFont typeface="Gill Sans"/>
              <a:defRPr sz="1800">
                <a:solidFill>
                  <a:srgbClr val="000000"/>
                </a:solidFill>
                <a:uFillTx/>
              </a:defRPr>
            </a:pPr>
            <a:r>
              <a:rPr sz="2700">
                <a:solidFill>
                  <a:srgbClr val="525252"/>
                </a:solidFill>
                <a:uFill>
                  <a:solidFill>
                    <a:srgbClr val="525252"/>
                  </a:solidFill>
                </a:uFill>
                <a:latin typeface="Arial"/>
                <a:ea typeface="Arial"/>
                <a:cs typeface="Arial"/>
                <a:sym typeface="Arial"/>
              </a:rPr>
              <a:t> After ten weeks of DHT treatment blood pressure was measured directly through the carotid artery.</a:t>
            </a:r>
            <a:endParaRPr sz="2700">
              <a:latin typeface="Arial"/>
              <a:ea typeface="Arial"/>
              <a:cs typeface="Arial"/>
              <a:sym typeface="Arial"/>
            </a:endParaRPr>
          </a:p>
          <a:p>
            <a:pPr lvl="0" marL="457200" indent="-457200">
              <a:spcBef>
                <a:spcPts val="3600"/>
              </a:spcBef>
              <a:buSzPct val="125000"/>
              <a:buFont typeface="Gill Sans"/>
              <a:defRPr sz="1800">
                <a:solidFill>
                  <a:srgbClr val="000000"/>
                </a:solidFill>
                <a:uFillTx/>
              </a:defRPr>
            </a:pPr>
            <a:r>
              <a:rPr sz="2700">
                <a:solidFill>
                  <a:srgbClr val="525252"/>
                </a:solidFill>
                <a:uFill>
                  <a:solidFill>
                    <a:srgbClr val="525252"/>
                  </a:solidFill>
                </a:uFill>
                <a:latin typeface="Arial"/>
                <a:ea typeface="Arial"/>
                <a:cs typeface="Arial"/>
                <a:sym typeface="Arial"/>
              </a:rPr>
              <a:t>The ovaries were formaldehyde fixed, stained with hematoxylin-eosine and histologically examined for controlling PCOS morphology.</a:t>
            </a:r>
          </a:p>
        </p:txBody>
      </p:sp>
    </p:spTree>
  </p:cSld>
  <p:clrMapOvr>
    <a:masterClrMapping/>
  </p:clrMapOvr>
  <p:transition spd="slow" advClick="1">
    <p:dissolve/>
  </p:transition>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3" name="image6.png"/>
          <p:cNvPicPr/>
          <p:nvPr/>
        </p:nvPicPr>
        <p:blipFill>
          <a:blip r:embed="rId2">
            <a:extLst/>
          </a:blip>
          <a:stretch>
            <a:fillRect/>
          </a:stretch>
        </p:blipFill>
        <p:spPr>
          <a:xfrm>
            <a:off x="-1" y="-1"/>
            <a:ext cx="13004802" cy="9753601"/>
          </a:xfrm>
          <a:prstGeom prst="rect">
            <a:avLst/>
          </a:prstGeom>
          <a:ln w="12700">
            <a:miter lim="400000"/>
          </a:ln>
        </p:spPr>
      </p:pic>
      <p:sp>
        <p:nvSpPr>
          <p:cNvPr id="84" name="Shape 84"/>
          <p:cNvSpPr/>
          <p:nvPr>
            <p:ph type="body" idx="1"/>
          </p:nvPr>
        </p:nvSpPr>
        <p:spPr>
          <a:xfrm>
            <a:off x="-1" y="2273498"/>
            <a:ext cx="13004801" cy="9122636"/>
          </a:xfrm>
          <a:prstGeom prst="rect">
            <a:avLst/>
          </a:prstGeom>
        </p:spPr>
        <p:txBody>
          <a:bodyPr lIns="0" tIns="0" rIns="0" bIns="0">
            <a:normAutofit fontScale="100000" lnSpcReduction="0"/>
          </a:bodyPr>
          <a:lstStyle/>
          <a:p>
            <a:pPr lvl="0" marL="304799" indent="-304799">
              <a:buSzPct val="125000"/>
              <a:defRPr sz="1800">
                <a:solidFill>
                  <a:srgbClr val="000000"/>
                </a:solidFill>
                <a:uFillTx/>
              </a:defRPr>
            </a:pPr>
            <a:r>
              <a:rPr sz="2500">
                <a:uFill>
                  <a:solidFill>
                    <a:srgbClr val="525252"/>
                  </a:solidFill>
                </a:uFill>
                <a:latin typeface="Arial"/>
                <a:ea typeface="Arial"/>
                <a:cs typeface="Arial"/>
                <a:sym typeface="Arial"/>
              </a:rPr>
              <a:t>In each group musculocutan arterioles (∅ kb. 150 μm) were cannulated and connected to pressure-servo pumps. </a:t>
            </a:r>
            <a:endParaRPr sz="2500">
              <a:uFill>
                <a:solidFill>
                  <a:srgbClr val="525252"/>
                </a:solidFill>
              </a:uFill>
              <a:latin typeface="Arial"/>
              <a:ea typeface="Arial"/>
              <a:cs typeface="Arial"/>
              <a:sym typeface="Arial"/>
            </a:endParaRPr>
          </a:p>
          <a:p>
            <a:pPr lvl="0" marL="304799" indent="-304799">
              <a:buSzPct val="125000"/>
              <a:defRPr sz="1800">
                <a:solidFill>
                  <a:srgbClr val="000000"/>
                </a:solidFill>
                <a:uFillTx/>
              </a:defRPr>
            </a:pPr>
            <a:endParaRPr sz="2500">
              <a:uFill>
                <a:solidFill>
                  <a:srgbClr val="525252"/>
                </a:solidFill>
              </a:uFill>
              <a:latin typeface="Arial"/>
              <a:ea typeface="Arial"/>
              <a:cs typeface="Arial"/>
              <a:sym typeface="Arial"/>
            </a:endParaRPr>
          </a:p>
          <a:p>
            <a:pPr lvl="0" marL="304799" indent="-304799">
              <a:buSzPct val="125000"/>
              <a:defRPr sz="1800">
                <a:solidFill>
                  <a:srgbClr val="000000"/>
                </a:solidFill>
                <a:uFillTx/>
              </a:defRPr>
            </a:pPr>
            <a:r>
              <a:rPr sz="2500">
                <a:uFill>
                  <a:solidFill>
                    <a:srgbClr val="525252"/>
                  </a:solidFill>
                </a:uFill>
                <a:latin typeface="Arial"/>
                <a:ea typeface="Arial"/>
                <a:cs typeface="Arial"/>
                <a:sym typeface="Arial"/>
              </a:rPr>
              <a:t>Arteriolar biomechanics, norepinephrine induced contractility, acetylcholine relaxation and insulin induced dilation were tested in gracilis arterioles by pressure arteriography in control as well as in DHT- and in DHT with vitamin D3-treated animals (C, n=10; DHT, n=10; DHT+D3, n=10). </a:t>
            </a:r>
            <a:endParaRPr sz="2500">
              <a:latin typeface="Arial"/>
              <a:ea typeface="Arial"/>
              <a:cs typeface="Arial"/>
              <a:sym typeface="Arial"/>
            </a:endParaRPr>
          </a:p>
          <a:p>
            <a:pPr lvl="0" marL="304799" indent="-304799">
              <a:buSzPct val="125000"/>
              <a:buFont typeface="Gill Sans"/>
              <a:defRPr sz="1800">
                <a:solidFill>
                  <a:srgbClr val="000000"/>
                </a:solidFill>
                <a:uFillTx/>
              </a:defRPr>
            </a:pPr>
            <a:r>
              <a:rPr sz="2500">
                <a:uFill>
                  <a:solidFill>
                    <a:srgbClr val="525252"/>
                  </a:solidFill>
                </a:uFill>
                <a:latin typeface="Arial"/>
                <a:ea typeface="Arial"/>
                <a:cs typeface="Arial"/>
                <a:sym typeface="Arial"/>
              </a:rPr>
              <a:t>Dose-diameter curves were recorded in the presence of 30, 60, 120, 240 and 600 mU/ml of insulin.</a:t>
            </a:r>
          </a:p>
        </p:txBody>
      </p:sp>
      <p:sp>
        <p:nvSpPr>
          <p:cNvPr id="85" name="Shape 85"/>
          <p:cNvSpPr/>
          <p:nvPr>
            <p:ph type="title"/>
          </p:nvPr>
        </p:nvSpPr>
        <p:spPr>
          <a:xfrm>
            <a:off x="355600" y="-211667"/>
            <a:ext cx="12293600" cy="2438401"/>
          </a:xfrm>
          <a:prstGeom prst="rect">
            <a:avLst/>
          </a:prstGeom>
        </p:spPr>
        <p:txBody>
          <a:bodyPr lIns="0" tIns="0" rIns="0" bIns="0">
            <a:normAutofit fontScale="100000" lnSpcReduction="0"/>
          </a:bodyPr>
          <a:lstStyle/>
          <a:p>
            <a:pPr lvl="0">
              <a:defRPr sz="1800">
                <a:solidFill>
                  <a:srgbClr val="000000"/>
                </a:solidFill>
                <a:uFillTx/>
              </a:defRPr>
            </a:pPr>
            <a:r>
              <a:rPr sz="6000">
                <a:solidFill>
                  <a:srgbClr val="002E7A"/>
                </a:solidFill>
                <a:uFill>
                  <a:solidFill>
                    <a:srgbClr val="002E7A"/>
                  </a:solidFill>
                </a:uFill>
                <a:latin typeface="Arial"/>
                <a:ea typeface="Arial"/>
                <a:cs typeface="Arial"/>
                <a:sym typeface="Arial"/>
              </a:rPr>
              <a:t>Methods</a:t>
            </a:r>
            <a:br>
              <a:rPr sz="6000">
                <a:solidFill>
                  <a:srgbClr val="002E7A"/>
                </a:solidFill>
                <a:uFill>
                  <a:solidFill>
                    <a:srgbClr val="002E7A"/>
                  </a:solidFill>
                </a:uFill>
                <a:latin typeface="Arial"/>
                <a:ea typeface="Arial"/>
                <a:cs typeface="Arial"/>
                <a:sym typeface="Arial"/>
              </a:rPr>
            </a:br>
            <a:r>
              <a:rPr sz="3800">
                <a:solidFill>
                  <a:srgbClr val="002E7A"/>
                </a:solidFill>
                <a:uFill>
                  <a:solidFill>
                    <a:srgbClr val="002E7A"/>
                  </a:solidFill>
                </a:uFill>
                <a:latin typeface="Arial"/>
                <a:ea typeface="Arial"/>
                <a:cs typeface="Arial"/>
                <a:sym typeface="Arial"/>
              </a:rPr>
              <a:t>pressure arteriography</a:t>
            </a:r>
          </a:p>
        </p:txBody>
      </p:sp>
    </p:spTree>
  </p:cSld>
  <p:clrMapOvr>
    <a:masterClrMapping/>
  </p:clrMapOvr>
  <p:transition spd="med" advClick="1">
    <p:dissolve/>
  </p:transition>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 name="Shape 87"/>
          <p:cNvSpPr/>
          <p:nvPr>
            <p:ph type="title"/>
          </p:nvPr>
        </p:nvSpPr>
        <p:spPr>
          <a:xfrm>
            <a:off x="355600" y="-63500"/>
            <a:ext cx="12293600" cy="2438400"/>
          </a:xfrm>
          <a:prstGeom prst="rect">
            <a:avLst/>
          </a:prstGeom>
        </p:spPr>
        <p:txBody>
          <a:bodyPr lIns="0" tIns="0" rIns="0" bIns="0">
            <a:normAutofit fontScale="100000" lnSpcReduction="0"/>
          </a:bodyPr>
          <a:lstStyle/>
          <a:p>
            <a:pPr lvl="0">
              <a:defRPr sz="1800">
                <a:solidFill>
                  <a:srgbClr val="000000"/>
                </a:solidFill>
                <a:uFillTx/>
              </a:defRPr>
            </a:pPr>
            <a:r>
              <a:rPr sz="7200">
                <a:solidFill>
                  <a:srgbClr val="002E7A"/>
                </a:solidFill>
                <a:uFill>
                  <a:solidFill>
                    <a:srgbClr val="002E7A"/>
                  </a:solidFill>
                </a:uFill>
                <a:latin typeface="Arial"/>
                <a:ea typeface="Arial"/>
                <a:cs typeface="Arial"/>
                <a:sym typeface="Arial"/>
              </a:rPr>
              <a:t>Results</a:t>
            </a:r>
            <a:br>
              <a:rPr sz="7200">
                <a:solidFill>
                  <a:srgbClr val="002E7A"/>
                </a:solidFill>
                <a:uFill>
                  <a:solidFill>
                    <a:srgbClr val="002E7A"/>
                  </a:solidFill>
                </a:uFill>
                <a:latin typeface="Arial"/>
                <a:ea typeface="Arial"/>
                <a:cs typeface="Arial"/>
                <a:sym typeface="Arial"/>
              </a:rPr>
            </a:br>
            <a:r>
              <a:rPr sz="3800">
                <a:solidFill>
                  <a:srgbClr val="002E7A"/>
                </a:solidFill>
                <a:uFill>
                  <a:solidFill>
                    <a:srgbClr val="002E7A"/>
                  </a:solidFill>
                </a:uFill>
                <a:latin typeface="Arial"/>
                <a:ea typeface="Arial"/>
                <a:cs typeface="Arial"/>
                <a:sym typeface="Arial"/>
              </a:rPr>
              <a:t>Vital parameters ­ carbohydrate metabolism</a:t>
            </a:r>
          </a:p>
        </p:txBody>
      </p:sp>
      <p:graphicFrame>
        <p:nvGraphicFramePr>
          <p:cNvPr id="88" name="Table 88"/>
          <p:cNvGraphicFramePr/>
          <p:nvPr/>
        </p:nvGraphicFramePr>
        <p:xfrm>
          <a:off x="786402" y="2120900"/>
          <a:ext cx="11438347" cy="6666022"/>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2858985"/>
                <a:gridCol w="2860188"/>
                <a:gridCol w="2858985"/>
                <a:gridCol w="2860188"/>
              </a:tblGrid>
              <a:tr h="930492">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1700">
                          <a:uFill>
                            <a:solidFill/>
                          </a:uFill>
                          <a:latin typeface="+mn-lt"/>
                          <a:ea typeface="+mn-ea"/>
                          <a:cs typeface="+mn-cs"/>
                        </a:rPr>
                        <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Controls</a:t>
                      </a:r>
                      <a:endParaRPr sz="2000">
                        <a:uFill>
                          <a:solidFill/>
                        </a:uFill>
                        <a:latin typeface="Times New Roman Bold"/>
                        <a:ea typeface="Times New Roman Bold"/>
                        <a:cs typeface="Times New Roman Bold"/>
                        <a:sym typeface="Times New Roman Bold"/>
                      </a:endParaRPr>
                    </a:p>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n=10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DHT – treated</a:t>
                      </a:r>
                      <a:endParaRPr sz="2000">
                        <a:uFill>
                          <a:solidFill/>
                        </a:uFill>
                        <a:latin typeface="Times New Roman Bold"/>
                        <a:ea typeface="Times New Roman Bold"/>
                        <a:cs typeface="Times New Roman Bold"/>
                        <a:sym typeface="Times New Roman Bold"/>
                      </a:endParaRPr>
                    </a:p>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n=10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DHT + Vitamin D treated</a:t>
                      </a:r>
                      <a:endParaRPr sz="2000">
                        <a:uFill>
                          <a:solidFill/>
                        </a:uFill>
                        <a:latin typeface="Times New Roman Bold"/>
                        <a:ea typeface="Times New Roman Bold"/>
                        <a:cs typeface="Times New Roman Bold"/>
                        <a:sym typeface="Times New Roman Bold"/>
                      </a:endParaRPr>
                    </a:p>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n=10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631642">
                <a:tc>
                  <a:txBody>
                    <a:bodyPr/>
                    <a:lstStyle/>
                    <a:p>
                      <a:pPr lvl="0" algn="ctr">
                        <a:lnSpc>
                          <a:spcPct val="90000"/>
                        </a:lnSpc>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Blood sugar 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5.31±0.15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5.35±0.24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5.18±0.27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r>
              <a:tr h="631642">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Blood sugar 120’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6.11±0.11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6.36±0.2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7.09±0.13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631642">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Insulin 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0.42±0.02 ng/ml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0.42±0.03 ng/mL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0.45±0.04 ng/mL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r>
              <a:tr h="631642">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Insulin 120’</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0.71±0.14 ng/mL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solidFill>
                            <a:srgbClr val="FF2600"/>
                          </a:solidFill>
                          <a:uFill>
                            <a:solidFill/>
                          </a:uFill>
                          <a:latin typeface="Times New Roman"/>
                          <a:ea typeface="Times New Roman"/>
                          <a:cs typeface="Times New Roman"/>
                          <a:sym typeface="Times New Roman"/>
                        </a:rPr>
                        <a:t>1.42±0.33 ng/mL *</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solidFill>
                            <a:srgbClr val="FF2600"/>
                          </a:solidFill>
                          <a:uFill>
                            <a:solidFill/>
                          </a:uFill>
                          <a:latin typeface="Times New Roman"/>
                          <a:ea typeface="Times New Roman"/>
                          <a:cs typeface="Times New Roman"/>
                          <a:sym typeface="Times New Roman"/>
                        </a:rPr>
                        <a:t>0.48±0.07 ng/mL ‡</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1264950">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Glycated protein</a:t>
                      </a:r>
                      <a:endParaRPr sz="2000">
                        <a:uFill>
                          <a:solidFill/>
                        </a:uFill>
                        <a:latin typeface="Times New Roman Bold"/>
                        <a:ea typeface="Times New Roman Bold"/>
                        <a:cs typeface="Times New Roman Bold"/>
                        <a:sym typeface="Times New Roman Bold"/>
                      </a:endParaRPr>
                    </a:p>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(Fructoseamine)</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157±3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151±4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156±4 mM/L</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r>
              <a:tr h="1017754">
                <a:tc>
                  <a:txBody>
                    <a:bodyPr/>
                    <a:lstStyle/>
                    <a:p>
                      <a:pPr lvl="0" algn="ctr">
                        <a:lnSpc>
                          <a:spcPct val="80000"/>
                        </a:lnSpc>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Mean blood pressure</a:t>
                      </a:r>
                      <a:endParaRPr sz="2000">
                        <a:uFill>
                          <a:solidFill/>
                        </a:uFill>
                        <a:latin typeface="Times New Roman Bold"/>
                        <a:ea typeface="Times New Roman Bold"/>
                        <a:cs typeface="Times New Roman Bold"/>
                        <a:sym typeface="Times New Roman Bold"/>
                      </a:endParaRPr>
                    </a:p>
                    <a:p>
                      <a:pPr lvl="0" algn="ctr">
                        <a:lnSpc>
                          <a:spcPct val="80000"/>
                        </a:lnSpc>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endParaRPr sz="2000">
                        <a:uFill>
                          <a:solidFill/>
                        </a:uFill>
                        <a:latin typeface="Times New Roman Bold"/>
                        <a:ea typeface="Times New Roman Bold"/>
                        <a:cs typeface="Times New Roman Bold"/>
                        <a:sym typeface="Times New Roman Bold"/>
                      </a:endParaRPr>
                    </a:p>
                  </a:txBody>
                  <a:tcPr marL="50800" marR="50800" marT="50800" marB="50800" anchor="b"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122 ± 3 mmHg</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123 ± 6 mmHg</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123 ± 4 mmHg</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926254">
                <a:tc>
                  <a:txBody>
                    <a:bodyPr/>
                    <a:lstStyle/>
                    <a:p>
                      <a:pPr lvl="0" algn="ctr">
                        <a:lnSpc>
                          <a:spcPct val="80000"/>
                        </a:lnSpc>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Bold"/>
                          <a:ea typeface="Times New Roman Bold"/>
                          <a:cs typeface="Times New Roman Bold"/>
                          <a:sym typeface="Times New Roman Bold"/>
                        </a:rPr>
                        <a:t>Body weight</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uFill>
                            <a:solidFill/>
                          </a:uFill>
                          <a:latin typeface="Times New Roman"/>
                          <a:ea typeface="Times New Roman"/>
                          <a:cs typeface="Times New Roman"/>
                          <a:sym typeface="Times New Roman"/>
                        </a:rPr>
                        <a:t>298 ± 8 g</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solidFill>
                            <a:srgbClr val="EB3D44"/>
                          </a:solidFill>
                          <a:uFill>
                            <a:solidFill/>
                          </a:uFill>
                          <a:latin typeface="Times New Roman"/>
                          <a:ea typeface="Times New Roman"/>
                          <a:cs typeface="Times New Roman"/>
                          <a:sym typeface="Times New Roman"/>
                        </a:rPr>
                        <a:t>354 ± 16 g *</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c>
                  <a:txBody>
                    <a:bodyPr/>
                    <a:lstStyle/>
                    <a:p>
                      <a:pPr lvl="0"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 pos="5791200" algn="l"/>
                        </a:tabLst>
                        <a:defRPr b="0" i="0" sz="1800">
                          <a:solidFill>
                            <a:srgbClr val="000000"/>
                          </a:solidFill>
                        </a:defRPr>
                      </a:pPr>
                      <a:r>
                        <a:rPr sz="2000">
                          <a:solidFill>
                            <a:srgbClr val="EB3D44"/>
                          </a:solidFill>
                          <a:uFill>
                            <a:solidFill/>
                          </a:uFill>
                          <a:latin typeface="Times New Roman"/>
                          <a:ea typeface="Times New Roman"/>
                          <a:cs typeface="Times New Roman"/>
                          <a:sym typeface="Times New Roman"/>
                        </a:rPr>
                        <a:t>353 ± 9 g †</a:t>
                      </a:r>
                    </a:p>
                  </a:txBody>
                  <a:tcPr marL="50800" marR="50800" marT="50800" marB="50800" anchor="ctr"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solidFill>
                      <a:srgbClr val="EFEFEF"/>
                    </a:solidFill>
                  </a:tcPr>
                </a:tc>
              </a:tr>
            </a:tbl>
          </a:graphicData>
        </a:graphic>
      </p:graphicFrame>
      <p:sp>
        <p:nvSpPr>
          <p:cNvPr id="89" name="Shape 89"/>
          <p:cNvSpPr/>
          <p:nvPr/>
        </p:nvSpPr>
        <p:spPr>
          <a:xfrm>
            <a:off x="11844866" y="5158937"/>
            <a:ext cx="1054102" cy="25699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1800">
                <a:solidFill>
                  <a:srgbClr val="FF2600"/>
                </a:solidFill>
                <a:uFill>
                  <a:solidFill/>
                </a:uFill>
                <a:latin typeface="Times New Roman"/>
                <a:ea typeface="Times New Roman"/>
                <a:cs typeface="Times New Roman"/>
                <a:sym typeface="Times New Roman"/>
              </a:defRPr>
            </a:lvl1pPr>
          </a:lstStyle>
          <a:p>
            <a:pPr lvl="0">
              <a:defRPr>
                <a:solidFill>
                  <a:srgbClr val="000000"/>
                </a:solidFill>
                <a:uFillTx/>
              </a:defRPr>
            </a:pPr>
            <a:r>
              <a:rPr>
                <a:solidFill>
                  <a:srgbClr val="FF2600"/>
                </a:solidFill>
                <a:uFill>
                  <a:solidFill/>
                </a:uFill>
              </a:rPr>
              <a:t>p&lt;0,05</a:t>
            </a:r>
          </a:p>
        </p:txBody>
      </p:sp>
      <p:sp>
        <p:nvSpPr>
          <p:cNvPr id="90" name="Shape 90"/>
          <p:cNvSpPr/>
          <p:nvPr/>
        </p:nvSpPr>
        <p:spPr>
          <a:xfrm>
            <a:off x="11484871" y="8199966"/>
            <a:ext cx="793310" cy="3707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900">
                <a:solidFill>
                  <a:srgbClr val="EB3D44"/>
                </a:solidFill>
                <a:latin typeface="Times New Roman"/>
                <a:ea typeface="Times New Roman"/>
                <a:cs typeface="Times New Roman"/>
                <a:sym typeface="Times New Roman"/>
              </a:defRPr>
            </a:lvl1pPr>
          </a:lstStyle>
          <a:p>
            <a:pPr lvl="0">
              <a:defRPr sz="1800">
                <a:solidFill>
                  <a:srgbClr val="000000"/>
                </a:solidFill>
              </a:defRPr>
            </a:pPr>
            <a:r>
              <a:rPr sz="1900">
                <a:solidFill>
                  <a:srgbClr val="EB3D44"/>
                </a:solidFill>
              </a:rPr>
              <a:t>p&lt;0.01</a:t>
            </a:r>
          </a:p>
        </p:txBody>
      </p:sp>
    </p:spTree>
  </p:cSld>
  <p:clrMapOvr>
    <a:masterClrMapping/>
  </p:clrMapOvr>
  <p:transition spd="med" advClick="1">
    <p:push dir="d"/>
  </p:transition>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2" name="Shape 92"/>
          <p:cNvSpPr/>
          <p:nvPr>
            <p:ph type="title"/>
          </p:nvPr>
        </p:nvSpPr>
        <p:spPr>
          <a:xfrm>
            <a:off x="355600" y="12700"/>
            <a:ext cx="12293600" cy="2438400"/>
          </a:xfrm>
          <a:prstGeom prst="rect">
            <a:avLst/>
          </a:prstGeom>
        </p:spPr>
        <p:txBody>
          <a:bodyPr lIns="0" tIns="0" rIns="0" bIns="0">
            <a:normAutofit fontScale="100000" lnSpcReduction="0"/>
          </a:bodyPr>
          <a:lstStyle/>
          <a:p>
            <a:pPr lvl="0" defTabSz="914400">
              <a:defRPr cap="none" sz="1800">
                <a:solidFill>
                  <a:srgbClr val="000000"/>
                </a:solidFill>
              </a:defRPr>
            </a:pPr>
            <a:r>
              <a:rPr sz="7200">
                <a:solidFill>
                  <a:srgbClr val="002E7A"/>
                </a:solidFill>
                <a:uFill>
                  <a:solidFill>
                    <a:srgbClr val="002E7A"/>
                  </a:solidFill>
                </a:uFill>
                <a:latin typeface="Arial"/>
                <a:ea typeface="Arial"/>
                <a:cs typeface="Arial"/>
                <a:sym typeface="Arial"/>
              </a:rPr>
              <a:t>Results</a:t>
            </a:r>
            <a:br>
              <a:rPr sz="7200">
                <a:solidFill>
                  <a:srgbClr val="002E7A"/>
                </a:solidFill>
                <a:uFill>
                  <a:solidFill>
                    <a:srgbClr val="002E7A"/>
                  </a:solidFill>
                </a:uFill>
                <a:latin typeface="Arial"/>
                <a:ea typeface="Arial"/>
                <a:cs typeface="Arial"/>
                <a:sym typeface="Arial"/>
              </a:rPr>
            </a:br>
            <a:r>
              <a:rPr cap="all" sz="3800">
                <a:solidFill>
                  <a:srgbClr val="002E7A"/>
                </a:solidFill>
                <a:latin typeface="Arial"/>
                <a:ea typeface="Arial"/>
                <a:cs typeface="Arial"/>
                <a:sym typeface="Arial"/>
              </a:rPr>
              <a:t>B</a:t>
            </a:r>
            <a:r>
              <a:rPr sz="3800">
                <a:solidFill>
                  <a:srgbClr val="002E7A"/>
                </a:solidFill>
                <a:latin typeface="Arial"/>
                <a:ea typeface="Arial"/>
                <a:cs typeface="Arial"/>
                <a:sym typeface="Arial"/>
              </a:rPr>
              <a:t>iomechanics - </a:t>
            </a:r>
            <a:r>
              <a:rPr sz="3800">
                <a:solidFill>
                  <a:srgbClr val="002E7A"/>
                </a:solidFill>
                <a:latin typeface="American Typewriter Light"/>
                <a:ea typeface="American Typewriter Light"/>
                <a:cs typeface="American Typewriter Light"/>
                <a:sym typeface="American Typewriter Light"/>
              </a:rPr>
              <a:t>­</a:t>
            </a:r>
            <a:r>
              <a:rPr sz="3800">
                <a:solidFill>
                  <a:srgbClr val="002E7A"/>
                </a:solidFill>
                <a:latin typeface="Arial"/>
                <a:ea typeface="Arial"/>
                <a:cs typeface="Arial"/>
                <a:sym typeface="Arial"/>
              </a:rPr>
              <a:t>morphology of arterioles</a:t>
            </a:r>
          </a:p>
        </p:txBody>
      </p:sp>
      <p:sp>
        <p:nvSpPr>
          <p:cNvPr id="93" name="Shape 93"/>
          <p:cNvSpPr/>
          <p:nvPr/>
        </p:nvSpPr>
        <p:spPr>
          <a:xfrm>
            <a:off x="213650" y="8905787"/>
            <a:ext cx="12577500" cy="891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lvl="0" algn="ctr">
              <a:tabLst>
                <a:tab pos="444500" algn="l"/>
                <a:tab pos="889000" algn="l"/>
                <a:tab pos="1346200" algn="l"/>
                <a:tab pos="1790700" algn="l"/>
                <a:tab pos="2247900" algn="l"/>
                <a:tab pos="2692400" algn="l"/>
                <a:tab pos="3149600" algn="l"/>
                <a:tab pos="3594100" algn="l"/>
                <a:tab pos="4038600" algn="l"/>
                <a:tab pos="4495800" algn="l"/>
                <a:tab pos="4940300" algn="l"/>
                <a:tab pos="5397500" algn="l"/>
                <a:tab pos="5626100" algn="l"/>
              </a:tabLst>
              <a:defRPr sz="1800"/>
            </a:pPr>
            <a:r>
              <a:rPr>
                <a:latin typeface="Times New Roman"/>
                <a:ea typeface="Times New Roman"/>
                <a:cs typeface="Times New Roman"/>
                <a:sym typeface="Times New Roman"/>
              </a:rPr>
              <a:t>The outer radii from Ca</a:t>
            </a:r>
            <a:r>
              <a:rPr baseline="31999">
                <a:latin typeface="Times New Roman"/>
                <a:ea typeface="Times New Roman"/>
                <a:cs typeface="Times New Roman"/>
                <a:sym typeface="Times New Roman"/>
              </a:rPr>
              <a:t>2+</a:t>
            </a:r>
            <a:r>
              <a:rPr>
                <a:latin typeface="Times New Roman"/>
                <a:ea typeface="Times New Roman"/>
                <a:cs typeface="Times New Roman"/>
                <a:sym typeface="Times New Roman"/>
              </a:rPr>
              <a:t>-free relaxation at P=50 mmHg were not different in the controls and DHT+D3. Both radii were smaller than in the arterioles isolated from the DHT-treated animals (p&lt;0.05). The values are expressed as the mean±SEM. *DHT was significantly different from the control. ‡ The DHT+D3 was significantly different from the DHT group.</a:t>
            </a:r>
          </a:p>
        </p:txBody>
      </p:sp>
      <p:graphicFrame>
        <p:nvGraphicFramePr>
          <p:cNvPr id="94" name="Chart 94"/>
          <p:cNvGraphicFramePr/>
          <p:nvPr/>
        </p:nvGraphicFramePr>
        <p:xfrm>
          <a:off x="2280071" y="2963433"/>
          <a:ext cx="8040326" cy="5359832"/>
        </p:xfrm>
        <a:graphic xmlns:a="http://schemas.openxmlformats.org/drawingml/2006/main">
          <a:graphicData uri="http://schemas.openxmlformats.org/drawingml/2006/chart">
            <c:chart xmlns:c="http://schemas.openxmlformats.org/drawingml/2006/chart" r:id="rId2"/>
          </a:graphicData>
        </a:graphic>
      </p:graphicFrame>
      <p:sp>
        <p:nvSpPr>
          <p:cNvPr id="95" name="Shape 95"/>
          <p:cNvSpPr/>
          <p:nvPr/>
        </p:nvSpPr>
        <p:spPr>
          <a:xfrm>
            <a:off x="10001335" y="4070652"/>
            <a:ext cx="781886"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400">
                <a:latin typeface="Gill Sans"/>
                <a:ea typeface="Gill Sans"/>
                <a:cs typeface="Gill Sans"/>
                <a:sym typeface="Gill Sans"/>
              </a:defRPr>
            </a:lvl1pPr>
          </a:lstStyle>
          <a:p>
            <a:pPr lvl="0">
              <a:defRPr sz="1800"/>
            </a:pPr>
            <a:r>
              <a:rPr sz="2400"/>
              <a:t>*,‡</a:t>
            </a:r>
          </a:p>
        </p:txBody>
      </p:sp>
      <p:sp>
        <p:nvSpPr>
          <p:cNvPr id="96" name="Shape 96"/>
          <p:cNvSpPr/>
          <p:nvPr/>
        </p:nvSpPr>
        <p:spPr>
          <a:xfrm>
            <a:off x="9706684" y="3792268"/>
            <a:ext cx="413454" cy="91237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7200">
                <a:latin typeface="Gill Sans"/>
                <a:ea typeface="Gill Sans"/>
                <a:cs typeface="Gill Sans"/>
                <a:sym typeface="Gill Sans"/>
              </a:defRPr>
            </a:lvl1pPr>
          </a:lstStyle>
          <a:p>
            <a:pPr lvl="0">
              <a:defRPr sz="1800"/>
            </a:pPr>
            <a:r>
              <a:rPr sz="7200"/>
              <a:t>｝</a:t>
            </a:r>
          </a:p>
        </p:txBody>
      </p:sp>
      <p:sp>
        <p:nvSpPr>
          <p:cNvPr id="97" name="Shape 97"/>
          <p:cNvSpPr/>
          <p:nvPr/>
        </p:nvSpPr>
        <p:spPr>
          <a:xfrm>
            <a:off x="2894264" y="2468440"/>
            <a:ext cx="7216272" cy="431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lgn="ctr" defTabSz="584200">
              <a:defRPr sz="1800"/>
            </a:pPr>
            <a:r>
              <a:rPr b="1" sz="2800">
                <a:latin typeface="+mn-lt"/>
                <a:ea typeface="+mn-ea"/>
                <a:cs typeface="+mn-cs"/>
                <a:sym typeface="Helvetica"/>
              </a:rPr>
              <a:t>Outer radii in Ca</a:t>
            </a:r>
            <a:r>
              <a:rPr b="1" baseline="31999" sz="2800">
                <a:latin typeface="+mn-lt"/>
                <a:ea typeface="+mn-ea"/>
                <a:cs typeface="+mn-cs"/>
                <a:sym typeface="Helvetica"/>
              </a:rPr>
              <a:t>2+</a:t>
            </a:r>
            <a:r>
              <a:rPr b="1" sz="2800">
                <a:latin typeface="+mn-lt"/>
                <a:ea typeface="+mn-ea"/>
                <a:cs typeface="+mn-cs"/>
                <a:sym typeface="Helvetica"/>
              </a:rPr>
              <a:t>-free solution</a:t>
            </a:r>
          </a:p>
        </p:txBody>
      </p:sp>
      <p:sp>
        <p:nvSpPr>
          <p:cNvPr id="98" name="Shape 98"/>
          <p:cNvSpPr/>
          <p:nvPr/>
        </p:nvSpPr>
        <p:spPr>
          <a:xfrm>
            <a:off x="10763778" y="4083475"/>
            <a:ext cx="1041402"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p&lt;0,01</a:t>
            </a:r>
          </a:p>
        </p:txBody>
      </p:sp>
    </p:spTree>
  </p:cSld>
  <p:clrMapOvr>
    <a:masterClrMapping/>
  </p:clrMapOvr>
  <p:transition spd="med" advClick="1">
    <p:wipe dir="l"/>
  </p:transition>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12700" y="-317500"/>
            <a:ext cx="13017500" cy="2438400"/>
          </a:xfrm>
          <a:prstGeom prst="rect">
            <a:avLst/>
          </a:prstGeom>
        </p:spPr>
        <p:txBody>
          <a:bodyPr lIns="0" tIns="0" rIns="0" bIns="0">
            <a:normAutofit fontScale="100000" lnSpcReduction="0"/>
          </a:bodyPr>
          <a:lstStyle/>
          <a:p>
            <a:pPr lvl="0">
              <a:defRPr cap="none" sz="1800">
                <a:solidFill>
                  <a:srgbClr val="000000"/>
                </a:solidFill>
              </a:defRPr>
            </a:pPr>
            <a:r>
              <a:rPr sz="7200">
                <a:solidFill>
                  <a:srgbClr val="002E7A"/>
                </a:solidFill>
                <a:uFill>
                  <a:solidFill>
                    <a:srgbClr val="002E7A"/>
                  </a:solidFill>
                </a:uFill>
                <a:latin typeface="Arial"/>
                <a:ea typeface="Arial"/>
                <a:cs typeface="Arial"/>
                <a:sym typeface="Arial"/>
              </a:rPr>
              <a:t>Results</a:t>
            </a:r>
            <a:endParaRPr sz="7200">
              <a:solidFill>
                <a:srgbClr val="002E7A"/>
              </a:solidFill>
              <a:uFill>
                <a:solidFill>
                  <a:srgbClr val="002E7A"/>
                </a:solidFill>
              </a:uFill>
              <a:latin typeface="Arial"/>
              <a:ea typeface="Arial"/>
              <a:cs typeface="Arial"/>
              <a:sym typeface="Arial"/>
            </a:endParaRPr>
          </a:p>
          <a:p>
            <a:pPr lvl="0">
              <a:defRPr cap="none" sz="1800">
                <a:solidFill>
                  <a:srgbClr val="000000"/>
                </a:solidFill>
              </a:defRPr>
            </a:pPr>
            <a:r>
              <a:rPr cap="all" sz="3800">
                <a:solidFill>
                  <a:srgbClr val="002E7A"/>
                </a:solidFill>
                <a:latin typeface="Arial"/>
                <a:ea typeface="Arial"/>
                <a:cs typeface="Arial"/>
                <a:sym typeface="Arial"/>
              </a:rPr>
              <a:t>P</a:t>
            </a:r>
            <a:r>
              <a:rPr sz="3800">
                <a:solidFill>
                  <a:srgbClr val="002E7A"/>
                </a:solidFill>
                <a:latin typeface="Arial"/>
                <a:ea typeface="Arial"/>
                <a:cs typeface="Arial"/>
                <a:sym typeface="Arial"/>
              </a:rPr>
              <a:t>harmacology of the smooth muscle</a:t>
            </a:r>
          </a:p>
        </p:txBody>
      </p:sp>
      <p:graphicFrame>
        <p:nvGraphicFramePr>
          <p:cNvPr id="101" name="Chart 101"/>
          <p:cNvGraphicFramePr/>
          <p:nvPr/>
        </p:nvGraphicFramePr>
        <p:xfrm>
          <a:off x="2638190" y="2063706"/>
          <a:ext cx="17786087" cy="6618612"/>
        </p:xfrm>
        <a:graphic xmlns:a="http://schemas.openxmlformats.org/drawingml/2006/main">
          <a:graphicData uri="http://schemas.openxmlformats.org/drawingml/2006/chart">
            <c:chart xmlns:c="http://schemas.openxmlformats.org/drawingml/2006/chart" r:id="rId2"/>
          </a:graphicData>
        </a:graphic>
      </p:graphicFrame>
      <p:graphicFrame>
        <p:nvGraphicFramePr>
          <p:cNvPr id="102" name="Chart 102"/>
          <p:cNvGraphicFramePr/>
          <p:nvPr/>
        </p:nvGraphicFramePr>
        <p:xfrm>
          <a:off x="387321" y="-1600613"/>
          <a:ext cx="8096116" cy="9431050"/>
        </p:xfrm>
        <a:graphic xmlns:a="http://schemas.openxmlformats.org/drawingml/2006/main">
          <a:graphicData uri="http://schemas.openxmlformats.org/drawingml/2006/chart">
            <c:chart xmlns:c="http://schemas.openxmlformats.org/drawingml/2006/chart" r:id="rId3"/>
          </a:graphicData>
        </a:graphic>
      </p:graphicFrame>
      <p:sp>
        <p:nvSpPr>
          <p:cNvPr id="103" name="Shape 103"/>
          <p:cNvSpPr/>
          <p:nvPr/>
        </p:nvSpPr>
        <p:spPr>
          <a:xfrm rot="16199995">
            <a:off x="-2387465" y="4648074"/>
            <a:ext cx="5168054" cy="393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lgn="ctr" defTabSz="584200">
              <a:defRPr sz="1800"/>
            </a:pPr>
            <a:r>
              <a:rPr sz="2600">
                <a:latin typeface="+mn-lt"/>
                <a:ea typeface="+mn-ea"/>
                <a:cs typeface="+mn-cs"/>
                <a:sym typeface="Helvetica"/>
              </a:rPr>
              <a:t>(Ri</a:t>
            </a:r>
            <a:r>
              <a:rPr baseline="-5998" sz="2600">
                <a:latin typeface="+mn-lt"/>
                <a:ea typeface="+mn-ea"/>
                <a:cs typeface="+mn-cs"/>
                <a:sym typeface="Helvetica"/>
              </a:rPr>
              <a:t>Nkr</a:t>
            </a:r>
            <a:r>
              <a:rPr sz="2600">
                <a:latin typeface="+mn-lt"/>
                <a:ea typeface="+mn-ea"/>
                <a:cs typeface="+mn-cs"/>
                <a:sym typeface="Helvetica"/>
              </a:rPr>
              <a:t>-Ri</a:t>
            </a:r>
            <a:r>
              <a:rPr baseline="-5998" sz="2600">
                <a:latin typeface="+mn-lt"/>
                <a:ea typeface="+mn-ea"/>
                <a:cs typeface="+mn-cs"/>
                <a:sym typeface="Helvetica"/>
              </a:rPr>
              <a:t>Ne</a:t>
            </a:r>
            <a:r>
              <a:rPr sz="2600">
                <a:latin typeface="+mn-lt"/>
                <a:ea typeface="+mn-ea"/>
                <a:cs typeface="+mn-cs"/>
                <a:sym typeface="Helvetica"/>
              </a:rPr>
              <a:t>) / Ri</a:t>
            </a:r>
            <a:r>
              <a:rPr baseline="-5998" sz="2600">
                <a:latin typeface="+mn-lt"/>
                <a:ea typeface="+mn-ea"/>
                <a:cs typeface="+mn-cs"/>
                <a:sym typeface="Helvetica"/>
              </a:rPr>
              <a:t>Nkr</a:t>
            </a:r>
            <a:r>
              <a:rPr sz="2600">
                <a:latin typeface="+mn-lt"/>
                <a:ea typeface="+mn-ea"/>
                <a:cs typeface="+mn-cs"/>
                <a:sym typeface="Helvetica"/>
              </a:rPr>
              <a:t> %</a:t>
            </a:r>
          </a:p>
        </p:txBody>
      </p:sp>
      <p:sp>
        <p:nvSpPr>
          <p:cNvPr id="104" name="Shape 104"/>
          <p:cNvSpPr/>
          <p:nvPr/>
        </p:nvSpPr>
        <p:spPr>
          <a:xfrm>
            <a:off x="5380949" y="5214263"/>
            <a:ext cx="1066802" cy="317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200">
                <a:latin typeface="Gill Sans"/>
                <a:ea typeface="Gill Sans"/>
                <a:cs typeface="Gill Sans"/>
                <a:sym typeface="Gill Sans"/>
              </a:defRPr>
            </a:lvl1pPr>
          </a:lstStyle>
          <a:p>
            <a:pPr lvl="0">
              <a:defRPr sz="1800"/>
            </a:pPr>
            <a:r>
              <a:rPr sz="2200"/>
              <a:t>*,†,‡</a:t>
            </a:r>
          </a:p>
        </p:txBody>
      </p:sp>
      <p:sp>
        <p:nvSpPr>
          <p:cNvPr id="105" name="Shape 105"/>
          <p:cNvSpPr/>
          <p:nvPr/>
        </p:nvSpPr>
        <p:spPr>
          <a:xfrm>
            <a:off x="5158504" y="4769762"/>
            <a:ext cx="714123" cy="1206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8900">
                <a:latin typeface="American Typewriter Condensed Light"/>
                <a:ea typeface="American Typewriter Condensed Light"/>
                <a:cs typeface="American Typewriter Condensed Light"/>
                <a:sym typeface="American Typewriter Condensed Light"/>
              </a:defRPr>
            </a:lvl1pPr>
          </a:lstStyle>
          <a:p>
            <a:pPr lvl="0">
              <a:defRPr sz="1800"/>
            </a:pPr>
            <a:r>
              <a:rPr sz="8900"/>
              <a:t>}</a:t>
            </a:r>
          </a:p>
        </p:txBody>
      </p:sp>
      <p:sp>
        <p:nvSpPr>
          <p:cNvPr id="106" name="Shape 106"/>
          <p:cNvSpPr/>
          <p:nvPr/>
        </p:nvSpPr>
        <p:spPr>
          <a:xfrm>
            <a:off x="-18588" y="2140899"/>
            <a:ext cx="5782185" cy="444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b="1" sz="2900">
                <a:latin typeface="+mn-lt"/>
                <a:ea typeface="+mn-ea"/>
                <a:cs typeface="+mn-cs"/>
                <a:sym typeface="Helvetica"/>
              </a:defRPr>
            </a:lvl1pPr>
          </a:lstStyle>
          <a:p>
            <a:pPr lvl="0">
              <a:defRPr b="0" sz="1800"/>
            </a:pPr>
            <a:r>
              <a:rPr b="1" sz="2900"/>
              <a:t> Norepinephrine induced tone</a:t>
            </a:r>
          </a:p>
        </p:txBody>
      </p:sp>
      <p:graphicFrame>
        <p:nvGraphicFramePr>
          <p:cNvPr id="107" name="Chart 107"/>
          <p:cNvGraphicFramePr/>
          <p:nvPr/>
        </p:nvGraphicFramePr>
        <p:xfrm>
          <a:off x="6302269" y="2456966"/>
          <a:ext cx="5613421" cy="5395601"/>
        </p:xfrm>
        <a:graphic xmlns:a="http://schemas.openxmlformats.org/drawingml/2006/main">
          <a:graphicData uri="http://schemas.openxmlformats.org/drawingml/2006/chart">
            <c:chart xmlns:c="http://schemas.openxmlformats.org/drawingml/2006/chart" r:id="rId4"/>
          </a:graphicData>
        </a:graphic>
      </p:graphicFrame>
      <p:sp>
        <p:nvSpPr>
          <p:cNvPr id="108" name="Shape 108"/>
          <p:cNvSpPr/>
          <p:nvPr/>
        </p:nvSpPr>
        <p:spPr>
          <a:xfrm>
            <a:off x="12345330" y="4830101"/>
            <a:ext cx="705840" cy="304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100">
                <a:latin typeface="Gill Sans"/>
                <a:ea typeface="Gill Sans"/>
                <a:cs typeface="Gill Sans"/>
                <a:sym typeface="Gill Sans"/>
              </a:defRPr>
            </a:lvl1pPr>
          </a:lstStyle>
          <a:p>
            <a:pPr lvl="0">
              <a:defRPr sz="1800"/>
            </a:pPr>
            <a:r>
              <a:rPr sz="2100"/>
              <a:t>*,†,‡</a:t>
            </a:r>
          </a:p>
        </p:txBody>
      </p:sp>
      <p:sp>
        <p:nvSpPr>
          <p:cNvPr id="109" name="Shape 109"/>
          <p:cNvSpPr/>
          <p:nvPr/>
        </p:nvSpPr>
        <p:spPr>
          <a:xfrm rot="16199993">
            <a:off x="4267273" y="4785651"/>
            <a:ext cx="4470254" cy="393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lgn="ctr" defTabSz="584200">
              <a:defRPr sz="1800"/>
            </a:pPr>
            <a:r>
              <a:rPr sz="2600">
                <a:latin typeface="+mn-lt"/>
                <a:ea typeface="+mn-ea"/>
                <a:cs typeface="+mn-cs"/>
                <a:sym typeface="Helvetica"/>
              </a:rPr>
              <a:t>(Ri</a:t>
            </a:r>
            <a:r>
              <a:rPr baseline="-5998" sz="2600">
                <a:latin typeface="+mn-lt"/>
                <a:ea typeface="+mn-ea"/>
                <a:cs typeface="+mn-cs"/>
                <a:sym typeface="Helvetica"/>
              </a:rPr>
              <a:t>Ca</a:t>
            </a:r>
            <a:r>
              <a:rPr baseline="31999" sz="2600">
                <a:latin typeface="+mn-lt"/>
                <a:ea typeface="+mn-ea"/>
                <a:cs typeface="+mn-cs"/>
                <a:sym typeface="Helvetica"/>
              </a:rPr>
              <a:t>2+</a:t>
            </a:r>
            <a:r>
              <a:rPr baseline="-5998" sz="2600">
                <a:latin typeface="+mn-lt"/>
                <a:ea typeface="+mn-ea"/>
                <a:cs typeface="+mn-cs"/>
                <a:sym typeface="Helvetica"/>
              </a:rPr>
              <a:t>-free </a:t>
            </a:r>
            <a:r>
              <a:rPr sz="2600">
                <a:latin typeface="+mn-lt"/>
                <a:ea typeface="+mn-ea"/>
                <a:cs typeface="+mn-cs"/>
                <a:sym typeface="Helvetica"/>
              </a:rPr>
              <a:t>- Ri</a:t>
            </a:r>
            <a:r>
              <a:rPr baseline="-5998" sz="2600">
                <a:latin typeface="+mn-lt"/>
                <a:ea typeface="+mn-ea"/>
                <a:cs typeface="+mn-cs"/>
                <a:sym typeface="Helvetica"/>
              </a:rPr>
              <a:t>Nkr</a:t>
            </a:r>
            <a:r>
              <a:rPr sz="2600">
                <a:latin typeface="+mn-lt"/>
                <a:ea typeface="+mn-ea"/>
                <a:cs typeface="+mn-cs"/>
                <a:sym typeface="Helvetica"/>
              </a:rPr>
              <a:t>) / Ri</a:t>
            </a:r>
            <a:r>
              <a:rPr baseline="-5998" sz="2600">
                <a:latin typeface="+mn-lt"/>
                <a:ea typeface="+mn-ea"/>
                <a:cs typeface="+mn-cs"/>
                <a:sym typeface="Helvetica"/>
              </a:rPr>
              <a:t>Ca</a:t>
            </a:r>
            <a:r>
              <a:rPr baseline="31999" sz="2600">
                <a:latin typeface="+mn-lt"/>
                <a:ea typeface="+mn-ea"/>
                <a:cs typeface="+mn-cs"/>
                <a:sym typeface="Helvetica"/>
              </a:rPr>
              <a:t>2+</a:t>
            </a:r>
            <a:r>
              <a:rPr baseline="-5998" sz="2600">
                <a:latin typeface="+mn-lt"/>
                <a:ea typeface="+mn-ea"/>
                <a:cs typeface="+mn-cs"/>
                <a:sym typeface="Helvetica"/>
              </a:rPr>
              <a:t>-free</a:t>
            </a:r>
            <a:r>
              <a:rPr sz="2600">
                <a:latin typeface="+mn-lt"/>
                <a:ea typeface="+mn-ea"/>
                <a:cs typeface="+mn-cs"/>
                <a:sym typeface="Helvetica"/>
              </a:rPr>
              <a:t>%</a:t>
            </a:r>
          </a:p>
        </p:txBody>
      </p:sp>
      <p:sp>
        <p:nvSpPr>
          <p:cNvPr id="110" name="Shape 110"/>
          <p:cNvSpPr/>
          <p:nvPr/>
        </p:nvSpPr>
        <p:spPr>
          <a:xfrm>
            <a:off x="11423843" y="3534700"/>
            <a:ext cx="1066801" cy="289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1200">
                <a:latin typeface="American Typewriter Condensed Light"/>
                <a:ea typeface="American Typewriter Condensed Light"/>
                <a:cs typeface="American Typewriter Condensed Light"/>
                <a:sym typeface="American Typewriter Condensed Light"/>
              </a:defRPr>
            </a:lvl1pPr>
          </a:lstStyle>
          <a:p>
            <a:pPr lvl="0">
              <a:defRPr sz="1800"/>
            </a:pPr>
            <a:r>
              <a:rPr sz="21200"/>
              <a:t>}</a:t>
            </a:r>
          </a:p>
        </p:txBody>
      </p:sp>
      <p:sp>
        <p:nvSpPr>
          <p:cNvPr id="111" name="Shape 111"/>
          <p:cNvSpPr/>
          <p:nvPr/>
        </p:nvSpPr>
        <p:spPr>
          <a:xfrm>
            <a:off x="793750" y="8981639"/>
            <a:ext cx="11417300" cy="891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latin typeface="Times New Roman"/>
                <a:ea typeface="Times New Roman"/>
                <a:cs typeface="Times New Roman"/>
                <a:sym typeface="Times New Roman"/>
              </a:defRPr>
            </a:lvl1pPr>
          </a:lstStyle>
          <a:p>
            <a:pPr lvl="0"/>
            <a:r>
              <a:t>Values are expressed as the mean ± SEM. * DHT was significantly different from the control. † DHT+D3 was significantly different from the control. ‡ The DHT+D3 group was significantly different from the DHT group. (p&lt;0.001)</a:t>
            </a:r>
          </a:p>
        </p:txBody>
      </p:sp>
      <p:sp>
        <p:nvSpPr>
          <p:cNvPr id="112" name="Shape 112"/>
          <p:cNvSpPr/>
          <p:nvPr/>
        </p:nvSpPr>
        <p:spPr>
          <a:xfrm>
            <a:off x="6217887" y="2140899"/>
            <a:ext cx="5782185" cy="4445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b="1" sz="2900">
                <a:latin typeface="+mn-lt"/>
                <a:ea typeface="+mn-ea"/>
                <a:cs typeface="+mn-cs"/>
                <a:sym typeface="Helvetica"/>
              </a:defRPr>
            </a:lvl1pPr>
          </a:lstStyle>
          <a:p>
            <a:pPr lvl="0">
              <a:defRPr b="0" sz="1800"/>
            </a:pPr>
            <a:r>
              <a:rPr b="1" sz="2900"/>
              <a:t> Myogenic tone</a:t>
            </a:r>
          </a:p>
        </p:txBody>
      </p:sp>
      <p:sp>
        <p:nvSpPr>
          <p:cNvPr id="113" name="Shape 113"/>
          <p:cNvSpPr/>
          <p:nvPr/>
        </p:nvSpPr>
        <p:spPr>
          <a:xfrm>
            <a:off x="11823700" y="6608357"/>
            <a:ext cx="1231900"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p&lt;0,001</a:t>
            </a:r>
          </a:p>
        </p:txBody>
      </p:sp>
      <p:sp>
        <p:nvSpPr>
          <p:cNvPr id="114" name="Shape 114"/>
          <p:cNvSpPr/>
          <p:nvPr/>
        </p:nvSpPr>
        <p:spPr>
          <a:xfrm>
            <a:off x="5135033" y="6608357"/>
            <a:ext cx="1231902"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p&lt;0,001</a:t>
            </a:r>
          </a:p>
        </p:txBody>
      </p:sp>
    </p:spTree>
  </p:cSld>
  <p:clrMapOvr>
    <a:masterClrMapping/>
  </p:clrMapOvr>
  <p:transition spd="slow" advClick="1">
    <p:dissolve/>
  </p:transition>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6" name="Shape 116"/>
          <p:cNvSpPr/>
          <p:nvPr>
            <p:ph type="title"/>
          </p:nvPr>
        </p:nvSpPr>
        <p:spPr>
          <a:xfrm>
            <a:off x="152400" y="-342900"/>
            <a:ext cx="13017500" cy="2438400"/>
          </a:xfrm>
          <a:prstGeom prst="rect">
            <a:avLst/>
          </a:prstGeom>
        </p:spPr>
        <p:txBody>
          <a:bodyPr lIns="0" tIns="0" rIns="0" bIns="0">
            <a:normAutofit fontScale="100000" lnSpcReduction="0"/>
          </a:bodyPr>
          <a:lstStyle/>
          <a:p>
            <a:pPr lvl="0">
              <a:defRPr cap="none" sz="1800">
                <a:solidFill>
                  <a:srgbClr val="000000"/>
                </a:solidFill>
              </a:defRPr>
            </a:pPr>
            <a:r>
              <a:rPr sz="7200">
                <a:solidFill>
                  <a:srgbClr val="002E7A"/>
                </a:solidFill>
                <a:uFill>
                  <a:solidFill>
                    <a:srgbClr val="002E7A"/>
                  </a:solidFill>
                </a:uFill>
                <a:latin typeface="Arial"/>
                <a:ea typeface="Arial"/>
                <a:cs typeface="Arial"/>
                <a:sym typeface="Arial"/>
              </a:rPr>
              <a:t>Results</a:t>
            </a:r>
            <a:endParaRPr sz="7200">
              <a:solidFill>
                <a:srgbClr val="002E7A"/>
              </a:solidFill>
              <a:uFill>
                <a:solidFill>
                  <a:srgbClr val="002E7A"/>
                </a:solidFill>
              </a:uFill>
              <a:latin typeface="Arial"/>
              <a:ea typeface="Arial"/>
              <a:cs typeface="Arial"/>
              <a:sym typeface="Arial"/>
            </a:endParaRPr>
          </a:p>
          <a:p>
            <a:pPr lvl="0">
              <a:defRPr cap="none" sz="1800">
                <a:solidFill>
                  <a:srgbClr val="000000"/>
                </a:solidFill>
              </a:defRPr>
            </a:pPr>
            <a:r>
              <a:rPr cap="all" sz="3800">
                <a:solidFill>
                  <a:srgbClr val="002E7A"/>
                </a:solidFill>
                <a:latin typeface="Arial"/>
                <a:ea typeface="Arial"/>
                <a:cs typeface="Arial"/>
                <a:sym typeface="Arial"/>
              </a:rPr>
              <a:t>P</a:t>
            </a:r>
            <a:r>
              <a:rPr sz="3800">
                <a:solidFill>
                  <a:srgbClr val="002E7A"/>
                </a:solidFill>
                <a:latin typeface="Arial"/>
                <a:ea typeface="Arial"/>
                <a:cs typeface="Arial"/>
                <a:sym typeface="Arial"/>
              </a:rPr>
              <a:t>harmacology - endothel function</a:t>
            </a:r>
          </a:p>
        </p:txBody>
      </p:sp>
      <p:sp>
        <p:nvSpPr>
          <p:cNvPr id="117" name="Shape 117"/>
          <p:cNvSpPr/>
          <p:nvPr/>
        </p:nvSpPr>
        <p:spPr>
          <a:xfrm>
            <a:off x="6592527" y="8242300"/>
            <a:ext cx="469902" cy="177801"/>
          </a:xfrm>
          <a:prstGeom prst="rect">
            <a:avLst/>
          </a:prstGeom>
          <a:solidFill>
            <a:srgbClr val="F3F3F3"/>
          </a:solidFill>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a:solidFill>
                  <a:srgbClr val="535353"/>
                </a:solidFill>
              </a:defRPr>
            </a:lvl1pPr>
          </a:lstStyle>
          <a:p>
            <a:pPr lvl="0">
              <a:defRPr sz="1800">
                <a:solidFill>
                  <a:srgbClr val="000000"/>
                </a:solidFill>
              </a:defRPr>
            </a:pPr>
            <a:r>
              <a:rPr sz="1200">
                <a:solidFill>
                  <a:srgbClr val="535353"/>
                </a:solidFill>
              </a:rPr>
              <a:t>       </a:t>
            </a:r>
          </a:p>
        </p:txBody>
      </p:sp>
      <p:graphicFrame>
        <p:nvGraphicFramePr>
          <p:cNvPr id="118" name="Chart 118"/>
          <p:cNvGraphicFramePr/>
          <p:nvPr/>
        </p:nvGraphicFramePr>
        <p:xfrm>
          <a:off x="417901" y="1969306"/>
          <a:ext cx="11301751" cy="6695228"/>
        </p:xfrm>
        <a:graphic xmlns:a="http://schemas.openxmlformats.org/drawingml/2006/main">
          <a:graphicData uri="http://schemas.openxmlformats.org/drawingml/2006/chart">
            <c:chart xmlns:c="http://schemas.openxmlformats.org/drawingml/2006/chart" r:id="rId2"/>
          </a:graphicData>
        </a:graphic>
      </p:graphicFrame>
      <p:sp>
        <p:nvSpPr>
          <p:cNvPr id="119" name="Shape 119"/>
          <p:cNvSpPr/>
          <p:nvPr/>
        </p:nvSpPr>
        <p:spPr>
          <a:xfrm>
            <a:off x="2908300" y="5494866"/>
            <a:ext cx="1034059"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400">
                <a:latin typeface="Gill Sans"/>
                <a:ea typeface="Gill Sans"/>
                <a:cs typeface="Gill Sans"/>
                <a:sym typeface="Gill Sans"/>
              </a:defRPr>
            </a:lvl1pPr>
          </a:lstStyle>
          <a:p>
            <a:pPr lvl="0">
              <a:defRPr sz="1800"/>
            </a:pPr>
            <a:r>
              <a:rPr sz="2400"/>
              <a:t>*</a:t>
            </a:r>
          </a:p>
        </p:txBody>
      </p:sp>
      <p:sp>
        <p:nvSpPr>
          <p:cNvPr id="120" name="Shape 120"/>
          <p:cNvSpPr/>
          <p:nvPr/>
        </p:nvSpPr>
        <p:spPr>
          <a:xfrm>
            <a:off x="4497921" y="4866216"/>
            <a:ext cx="571502"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400">
                <a:latin typeface="Gill Sans"/>
                <a:ea typeface="Gill Sans"/>
                <a:cs typeface="Gill Sans"/>
                <a:sym typeface="Gill Sans"/>
              </a:defRPr>
            </a:lvl1pPr>
          </a:lstStyle>
          <a:p>
            <a:pPr lvl="0">
              <a:defRPr sz="1800"/>
            </a:pPr>
            <a:r>
              <a:rPr sz="2400"/>
              <a:t>†</a:t>
            </a:r>
          </a:p>
        </p:txBody>
      </p:sp>
      <p:graphicFrame>
        <p:nvGraphicFramePr>
          <p:cNvPr id="121" name="Chart 121"/>
          <p:cNvGraphicFramePr/>
          <p:nvPr/>
        </p:nvGraphicFramePr>
        <p:xfrm>
          <a:off x="7055292" y="1924393"/>
          <a:ext cx="5518244" cy="5968954"/>
        </p:xfrm>
        <a:graphic xmlns:a="http://schemas.openxmlformats.org/drawingml/2006/main">
          <a:graphicData uri="http://schemas.openxmlformats.org/drawingml/2006/chart">
            <c:chart xmlns:c="http://schemas.openxmlformats.org/drawingml/2006/chart" r:id="rId3"/>
          </a:graphicData>
        </a:graphic>
      </p:graphicFrame>
      <p:sp>
        <p:nvSpPr>
          <p:cNvPr id="122" name="Shape 122"/>
          <p:cNvSpPr/>
          <p:nvPr/>
        </p:nvSpPr>
        <p:spPr>
          <a:xfrm>
            <a:off x="9674497" y="6282266"/>
            <a:ext cx="889002"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2400">
                <a:latin typeface="Gill Sans"/>
                <a:ea typeface="Gill Sans"/>
                <a:cs typeface="Gill Sans"/>
                <a:sym typeface="Gill Sans"/>
              </a:defRPr>
            </a:lvl1pPr>
          </a:lstStyle>
          <a:p>
            <a:pPr lvl="0">
              <a:defRPr sz="1800"/>
            </a:pPr>
            <a:r>
              <a:rPr sz="2400"/>
              <a:t>*</a:t>
            </a:r>
          </a:p>
        </p:txBody>
      </p:sp>
      <p:sp>
        <p:nvSpPr>
          <p:cNvPr id="123" name="Shape 123"/>
          <p:cNvSpPr/>
          <p:nvPr/>
        </p:nvSpPr>
        <p:spPr>
          <a:xfrm rot="16200000">
            <a:off x="-1415300" y="5088320"/>
            <a:ext cx="3237000" cy="457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defTabSz="584200">
              <a:defRPr sz="1800"/>
            </a:pPr>
            <a:r>
              <a:rPr b="1" sz="3000">
                <a:latin typeface="+mn-lt"/>
                <a:ea typeface="+mn-ea"/>
                <a:cs typeface="+mn-cs"/>
                <a:sym typeface="Helvetica"/>
              </a:rPr>
              <a:t>(Ri</a:t>
            </a:r>
            <a:r>
              <a:rPr b="1" baseline="-5998" sz="3000">
                <a:latin typeface="+mn-lt"/>
                <a:ea typeface="+mn-ea"/>
                <a:cs typeface="+mn-cs"/>
                <a:sym typeface="Helvetica"/>
              </a:rPr>
              <a:t>ACh</a:t>
            </a:r>
            <a:r>
              <a:rPr b="1" sz="3000">
                <a:latin typeface="+mn-lt"/>
                <a:ea typeface="+mn-ea"/>
                <a:cs typeface="+mn-cs"/>
                <a:sym typeface="Helvetica"/>
              </a:rPr>
              <a:t> - Ri</a:t>
            </a:r>
            <a:r>
              <a:rPr b="1" baseline="-5998" sz="3000">
                <a:latin typeface="+mn-lt"/>
                <a:ea typeface="+mn-ea"/>
                <a:cs typeface="+mn-cs"/>
                <a:sym typeface="Helvetica"/>
              </a:rPr>
              <a:t>Ne</a:t>
            </a:r>
            <a:r>
              <a:rPr b="1" sz="3000">
                <a:latin typeface="+mn-lt"/>
                <a:ea typeface="+mn-ea"/>
                <a:cs typeface="+mn-cs"/>
                <a:sym typeface="Helvetica"/>
              </a:rPr>
              <a:t>) / Ri</a:t>
            </a:r>
            <a:r>
              <a:rPr b="1" baseline="-5998" sz="3000">
                <a:latin typeface="+mn-lt"/>
                <a:ea typeface="+mn-ea"/>
                <a:cs typeface="+mn-cs"/>
                <a:sym typeface="Helvetica"/>
              </a:rPr>
              <a:t>Ne</a:t>
            </a:r>
          </a:p>
        </p:txBody>
      </p:sp>
      <p:sp>
        <p:nvSpPr>
          <p:cNvPr id="124" name="Shape 124"/>
          <p:cNvSpPr/>
          <p:nvPr/>
        </p:nvSpPr>
        <p:spPr>
          <a:xfrm rot="16200000">
            <a:off x="4821156" y="5088320"/>
            <a:ext cx="4012643" cy="4572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p>
            <a:pPr lvl="0" algn="ctr" defTabSz="584200">
              <a:defRPr sz="1800"/>
            </a:pPr>
            <a:r>
              <a:rPr b="1" sz="3000">
                <a:latin typeface="+mn-lt"/>
                <a:ea typeface="+mn-ea"/>
                <a:cs typeface="+mn-cs"/>
                <a:sym typeface="Helvetica"/>
              </a:rPr>
              <a:t>(Ri</a:t>
            </a:r>
            <a:r>
              <a:rPr b="1" baseline="-5998" sz="3000">
                <a:latin typeface="+mn-lt"/>
                <a:ea typeface="+mn-ea"/>
                <a:cs typeface="+mn-cs"/>
                <a:sym typeface="Helvetica"/>
              </a:rPr>
              <a:t>ACh</a:t>
            </a:r>
            <a:r>
              <a:rPr b="1" sz="3000">
                <a:latin typeface="+mn-lt"/>
                <a:ea typeface="+mn-ea"/>
                <a:cs typeface="+mn-cs"/>
                <a:sym typeface="Helvetica"/>
              </a:rPr>
              <a:t> - Ri</a:t>
            </a:r>
            <a:r>
              <a:rPr b="1" baseline="-5998" sz="3000">
                <a:latin typeface="+mn-lt"/>
                <a:ea typeface="+mn-ea"/>
                <a:cs typeface="+mn-cs"/>
                <a:sym typeface="Helvetica"/>
              </a:rPr>
              <a:t>LNAME</a:t>
            </a:r>
            <a:r>
              <a:rPr b="1" sz="3000">
                <a:latin typeface="+mn-lt"/>
                <a:ea typeface="+mn-ea"/>
                <a:cs typeface="+mn-cs"/>
                <a:sym typeface="Helvetica"/>
              </a:rPr>
              <a:t>) / Ri</a:t>
            </a:r>
            <a:r>
              <a:rPr b="1" baseline="-5998" sz="3000">
                <a:latin typeface="+mn-lt"/>
                <a:ea typeface="+mn-ea"/>
                <a:cs typeface="+mn-cs"/>
                <a:sym typeface="Helvetica"/>
              </a:rPr>
              <a:t>ACh</a:t>
            </a:r>
          </a:p>
        </p:txBody>
      </p:sp>
      <p:sp>
        <p:nvSpPr>
          <p:cNvPr id="125" name="Shape 125"/>
          <p:cNvSpPr/>
          <p:nvPr/>
        </p:nvSpPr>
        <p:spPr>
          <a:xfrm>
            <a:off x="3266504" y="3094566"/>
            <a:ext cx="317650" cy="5461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ctr" defTabSz="584200">
              <a:defRPr sz="3600">
                <a:latin typeface="+mn-lt"/>
                <a:ea typeface="+mn-ea"/>
                <a:cs typeface="+mn-cs"/>
                <a:sym typeface="Helvetica"/>
              </a:defRPr>
            </a:lvl1pPr>
          </a:lstStyle>
          <a:p>
            <a:pPr lvl="0">
              <a:defRPr sz="1800"/>
            </a:pPr>
            <a:r>
              <a:rPr sz="3600"/>
              <a:t>A</a:t>
            </a:r>
          </a:p>
        </p:txBody>
      </p:sp>
      <p:sp>
        <p:nvSpPr>
          <p:cNvPr id="126" name="Shape 126"/>
          <p:cNvSpPr/>
          <p:nvPr/>
        </p:nvSpPr>
        <p:spPr>
          <a:xfrm>
            <a:off x="9670975" y="3094566"/>
            <a:ext cx="317650" cy="5461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ctr">
            <a:spAutoFit/>
          </a:bodyPr>
          <a:lstStyle>
            <a:lvl1pPr algn="ctr" defTabSz="584200">
              <a:defRPr sz="3600">
                <a:latin typeface="+mn-lt"/>
                <a:ea typeface="+mn-ea"/>
                <a:cs typeface="+mn-cs"/>
                <a:sym typeface="Helvetica"/>
              </a:defRPr>
            </a:lvl1pPr>
          </a:lstStyle>
          <a:p>
            <a:pPr lvl="0">
              <a:defRPr sz="1800"/>
            </a:pPr>
            <a:r>
              <a:rPr sz="3600"/>
              <a:t>B</a:t>
            </a:r>
          </a:p>
        </p:txBody>
      </p:sp>
      <p:sp>
        <p:nvSpPr>
          <p:cNvPr id="127" name="Shape 127"/>
          <p:cNvSpPr/>
          <p:nvPr/>
        </p:nvSpPr>
        <p:spPr>
          <a:xfrm>
            <a:off x="793750" y="9117106"/>
            <a:ext cx="11417300" cy="89199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tabLst>
                <a:tab pos="444500" algn="l"/>
                <a:tab pos="889000" algn="l"/>
                <a:tab pos="1346200" algn="l"/>
                <a:tab pos="1790700" algn="l"/>
                <a:tab pos="2247900" algn="l"/>
                <a:tab pos="2692400" algn="l"/>
                <a:tab pos="3136900" algn="l"/>
                <a:tab pos="3594100" algn="l"/>
                <a:tab pos="4038600" algn="l"/>
                <a:tab pos="4495800" algn="l"/>
                <a:tab pos="4940300" algn="l"/>
                <a:tab pos="5384800" algn="l"/>
                <a:tab pos="5626100" algn="l"/>
              </a:tabLst>
              <a:defRPr sz="1800">
                <a:latin typeface="Times New Roman"/>
                <a:ea typeface="Times New Roman"/>
                <a:cs typeface="Times New Roman"/>
                <a:sym typeface="Times New Roman"/>
              </a:defRPr>
            </a:lvl1pPr>
          </a:lstStyle>
          <a:p>
            <a:pPr lvl="0"/>
            <a:r>
              <a:t>Values are expressed as the mean ± SEM. * DHT was significantly different from the control. † DHT+D3 was significantly different from the control. ‡ The DHT+D3 group was significantly different from the DHT group. (p&lt;0.05)</a:t>
            </a:r>
          </a:p>
        </p:txBody>
      </p:sp>
      <p:sp>
        <p:nvSpPr>
          <p:cNvPr id="128" name="Shape 128"/>
          <p:cNvSpPr/>
          <p:nvPr/>
        </p:nvSpPr>
        <p:spPr>
          <a:xfrm>
            <a:off x="1062565" y="8305923"/>
            <a:ext cx="1231903"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p&lt;0,05</a:t>
            </a:r>
          </a:p>
        </p:txBody>
      </p:sp>
      <p:sp>
        <p:nvSpPr>
          <p:cNvPr id="129" name="Shape 129"/>
          <p:cNvSpPr/>
          <p:nvPr/>
        </p:nvSpPr>
        <p:spPr>
          <a:xfrm>
            <a:off x="10934700" y="8302574"/>
            <a:ext cx="1231900"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p&lt;0,05</a:t>
            </a:r>
          </a:p>
        </p:txBody>
      </p:sp>
    </p:spTree>
  </p:cSld>
  <p:clrMapOvr>
    <a:masterClrMapping/>
  </p:clrMapOvr>
  <p:transition spd="med" advClick="1">
    <p:dissolve/>
  </p:transition>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1" name="Shape 131"/>
          <p:cNvSpPr/>
          <p:nvPr>
            <p:ph type="title"/>
          </p:nvPr>
        </p:nvSpPr>
        <p:spPr>
          <a:xfrm>
            <a:off x="-6350" y="-529167"/>
            <a:ext cx="13017500" cy="2438401"/>
          </a:xfrm>
          <a:prstGeom prst="rect">
            <a:avLst/>
          </a:prstGeom>
        </p:spPr>
        <p:txBody>
          <a:bodyPr lIns="0" tIns="0" rIns="0" bIns="0">
            <a:normAutofit fontScale="100000" lnSpcReduction="0"/>
          </a:bodyPr>
          <a:lstStyle/>
          <a:p>
            <a:pPr lvl="0">
              <a:defRPr cap="none" sz="1800">
                <a:solidFill>
                  <a:srgbClr val="000000"/>
                </a:solidFill>
              </a:defRPr>
            </a:pPr>
            <a:r>
              <a:rPr sz="7200">
                <a:solidFill>
                  <a:srgbClr val="002E7A"/>
                </a:solidFill>
                <a:uFill>
                  <a:solidFill>
                    <a:srgbClr val="002E7A"/>
                  </a:solidFill>
                </a:uFill>
                <a:latin typeface="Arial"/>
                <a:ea typeface="Arial"/>
                <a:cs typeface="Arial"/>
                <a:sym typeface="Arial"/>
              </a:rPr>
              <a:t>Results</a:t>
            </a:r>
            <a:endParaRPr sz="7200">
              <a:solidFill>
                <a:srgbClr val="002E7A"/>
              </a:solidFill>
              <a:uFill>
                <a:solidFill>
                  <a:srgbClr val="002E7A"/>
                </a:solidFill>
              </a:uFill>
              <a:latin typeface="Arial"/>
              <a:ea typeface="Arial"/>
              <a:cs typeface="Arial"/>
              <a:sym typeface="Arial"/>
            </a:endParaRPr>
          </a:p>
          <a:p>
            <a:pPr lvl="0">
              <a:defRPr cap="none" sz="1800">
                <a:solidFill>
                  <a:srgbClr val="000000"/>
                </a:solidFill>
              </a:defRPr>
            </a:pPr>
            <a:r>
              <a:rPr cap="all" sz="3800">
                <a:solidFill>
                  <a:srgbClr val="002E7A"/>
                </a:solidFill>
                <a:latin typeface="Arial"/>
                <a:ea typeface="Arial"/>
                <a:cs typeface="Arial"/>
                <a:sym typeface="Arial"/>
              </a:rPr>
              <a:t>i</a:t>
            </a:r>
            <a:r>
              <a:rPr sz="3800">
                <a:solidFill>
                  <a:srgbClr val="002E7A"/>
                </a:solidFill>
                <a:latin typeface="Arial"/>
                <a:ea typeface="Arial"/>
                <a:cs typeface="Arial"/>
                <a:sym typeface="Arial"/>
              </a:rPr>
              <a:t>nsulin-induced relaxation</a:t>
            </a:r>
          </a:p>
        </p:txBody>
      </p:sp>
      <p:graphicFrame>
        <p:nvGraphicFramePr>
          <p:cNvPr id="132" name="Chart 132"/>
          <p:cNvGraphicFramePr/>
          <p:nvPr/>
        </p:nvGraphicFramePr>
        <p:xfrm>
          <a:off x="895164" y="2031087"/>
          <a:ext cx="10307997" cy="7362646"/>
        </p:xfrm>
        <a:graphic xmlns:a="http://schemas.openxmlformats.org/drawingml/2006/main">
          <a:graphicData uri="http://schemas.openxmlformats.org/drawingml/2006/chart">
            <c:chart xmlns:c="http://schemas.openxmlformats.org/drawingml/2006/chart" r:id="rId2"/>
          </a:graphicData>
        </a:graphic>
      </p:graphicFrame>
      <p:sp>
        <p:nvSpPr>
          <p:cNvPr id="133" name="Shape 133"/>
          <p:cNvSpPr/>
          <p:nvPr/>
        </p:nvSpPr>
        <p:spPr>
          <a:xfrm>
            <a:off x="5774402" y="1778925"/>
            <a:ext cx="736059"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34" name="Shape 134"/>
          <p:cNvSpPr/>
          <p:nvPr/>
        </p:nvSpPr>
        <p:spPr>
          <a:xfrm>
            <a:off x="1222767" y="4110691"/>
            <a:ext cx="412139"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35" name="Shape 135"/>
          <p:cNvSpPr/>
          <p:nvPr/>
        </p:nvSpPr>
        <p:spPr>
          <a:xfrm>
            <a:off x="2345541" y="3493832"/>
            <a:ext cx="494936"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36" name="Shape 136"/>
          <p:cNvSpPr/>
          <p:nvPr/>
        </p:nvSpPr>
        <p:spPr>
          <a:xfrm>
            <a:off x="3417021" y="2873381"/>
            <a:ext cx="685296"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37" name="Shape 137"/>
          <p:cNvSpPr/>
          <p:nvPr/>
        </p:nvSpPr>
        <p:spPr>
          <a:xfrm>
            <a:off x="4629668" y="2289672"/>
            <a:ext cx="494936"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38" name="Shape 138"/>
          <p:cNvSpPr/>
          <p:nvPr/>
        </p:nvSpPr>
        <p:spPr>
          <a:xfrm rot="16199989">
            <a:off x="-2830491" y="4348472"/>
            <a:ext cx="6501878" cy="44653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lgn="ctr" defTabSz="584200">
              <a:defRPr sz="1800"/>
            </a:pPr>
            <a:r>
              <a:rPr sz="3000">
                <a:latin typeface="Helvetica Neue"/>
                <a:ea typeface="Helvetica Neue"/>
                <a:cs typeface="Helvetica Neue"/>
                <a:sym typeface="Helvetica Neue"/>
              </a:rPr>
              <a:t>(Ri</a:t>
            </a:r>
            <a:r>
              <a:rPr baseline="-5998" i="1" sz="3000">
                <a:latin typeface="Helvetica Neue"/>
                <a:ea typeface="Helvetica Neue"/>
                <a:cs typeface="Helvetica Neue"/>
                <a:sym typeface="Helvetica Neue"/>
              </a:rPr>
              <a:t>Insulin </a:t>
            </a:r>
            <a:r>
              <a:rPr sz="3000">
                <a:latin typeface="Helvetica Neue"/>
                <a:ea typeface="Helvetica Neue"/>
                <a:cs typeface="Helvetica Neue"/>
                <a:sym typeface="Helvetica Neue"/>
              </a:rPr>
              <a:t>-Ri</a:t>
            </a:r>
            <a:r>
              <a:rPr baseline="-5998" i="1" sz="3000">
                <a:latin typeface="Helvetica Neue"/>
                <a:ea typeface="Helvetica Neue"/>
                <a:cs typeface="Helvetica Neue"/>
                <a:sym typeface="Helvetica Neue"/>
              </a:rPr>
              <a:t>NE</a:t>
            </a:r>
            <a:r>
              <a:rPr i="1" sz="3000">
                <a:latin typeface="Helvetica Neue"/>
                <a:ea typeface="Helvetica Neue"/>
                <a:cs typeface="Helvetica Neue"/>
                <a:sym typeface="Helvetica Neue"/>
              </a:rPr>
              <a:t>)</a:t>
            </a:r>
            <a:r>
              <a:rPr sz="3000">
                <a:latin typeface="Helvetica Neue"/>
                <a:ea typeface="Helvetica Neue"/>
                <a:cs typeface="Helvetica Neue"/>
                <a:sym typeface="Helvetica Neue"/>
              </a:rPr>
              <a:t> / Ri</a:t>
            </a:r>
            <a:r>
              <a:rPr baseline="-5998" i="1" sz="3000">
                <a:latin typeface="Helvetica Neue"/>
                <a:ea typeface="Helvetica Neue"/>
                <a:cs typeface="Helvetica Neue"/>
                <a:sym typeface="Helvetica Neue"/>
              </a:rPr>
              <a:t>NE </a:t>
            </a:r>
          </a:p>
        </p:txBody>
      </p:sp>
      <p:graphicFrame>
        <p:nvGraphicFramePr>
          <p:cNvPr id="139" name="Chart 139"/>
          <p:cNvGraphicFramePr/>
          <p:nvPr/>
        </p:nvGraphicFramePr>
        <p:xfrm>
          <a:off x="7494220" y="2008037"/>
          <a:ext cx="5410418" cy="6440052"/>
        </p:xfrm>
        <a:graphic xmlns:a="http://schemas.openxmlformats.org/drawingml/2006/main">
          <a:graphicData uri="http://schemas.openxmlformats.org/drawingml/2006/chart">
            <c:chart xmlns:c="http://schemas.openxmlformats.org/drawingml/2006/chart" r:id="rId3"/>
          </a:graphicData>
        </a:graphic>
      </p:graphicFrame>
      <p:sp>
        <p:nvSpPr>
          <p:cNvPr id="140" name="Shape 140"/>
          <p:cNvSpPr/>
          <p:nvPr/>
        </p:nvSpPr>
        <p:spPr>
          <a:xfrm rot="16199993">
            <a:off x="3849315" y="4324061"/>
            <a:ext cx="6499143" cy="44653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algn="ctr" defTabSz="584200">
              <a:defRPr sz="1800"/>
            </a:pPr>
            <a:r>
              <a:rPr sz="3000">
                <a:latin typeface="Helvetica Neue"/>
                <a:ea typeface="Helvetica Neue"/>
                <a:cs typeface="Helvetica Neue"/>
                <a:sym typeface="Helvetica Neue"/>
              </a:rPr>
              <a:t>(Ri</a:t>
            </a:r>
            <a:r>
              <a:rPr baseline="-5998" i="1" sz="3000">
                <a:latin typeface="Helvetica Neue"/>
                <a:ea typeface="Helvetica Neue"/>
                <a:cs typeface="Helvetica Neue"/>
                <a:sym typeface="Helvetica Neue"/>
              </a:rPr>
              <a:t>Insulin </a:t>
            </a:r>
            <a:r>
              <a:rPr sz="3000">
                <a:latin typeface="Helvetica Neue"/>
                <a:ea typeface="Helvetica Neue"/>
                <a:cs typeface="Helvetica Neue"/>
                <a:sym typeface="Helvetica Neue"/>
              </a:rPr>
              <a:t>-Ri</a:t>
            </a:r>
            <a:r>
              <a:rPr baseline="-5998" i="1" sz="3000">
                <a:latin typeface="Helvetica Neue"/>
                <a:ea typeface="Helvetica Neue"/>
                <a:cs typeface="Helvetica Neue"/>
                <a:sym typeface="Helvetica Neue"/>
              </a:rPr>
              <a:t>NE</a:t>
            </a:r>
            <a:r>
              <a:rPr sz="3000">
                <a:latin typeface="Helvetica Neue"/>
                <a:ea typeface="Helvetica Neue"/>
                <a:cs typeface="Helvetica Neue"/>
                <a:sym typeface="Helvetica Neue"/>
              </a:rPr>
              <a:t>) / Ri</a:t>
            </a:r>
            <a:r>
              <a:rPr baseline="-5998" i="1" sz="3000">
                <a:latin typeface="Helvetica Neue"/>
                <a:ea typeface="Helvetica Neue"/>
                <a:cs typeface="Helvetica Neue"/>
                <a:sym typeface="Helvetica Neue"/>
              </a:rPr>
              <a:t>Ca</a:t>
            </a:r>
            <a:r>
              <a:rPr baseline="31999" i="1" sz="3000">
                <a:latin typeface="Helvetica Neue"/>
                <a:ea typeface="Helvetica Neue"/>
                <a:cs typeface="Helvetica Neue"/>
                <a:sym typeface="Helvetica Neue"/>
              </a:rPr>
              <a:t>2+</a:t>
            </a:r>
            <a:r>
              <a:rPr baseline="-5998" i="1" sz="3000">
                <a:latin typeface="Helvetica Neue"/>
                <a:ea typeface="Helvetica Neue"/>
                <a:cs typeface="Helvetica Neue"/>
                <a:sym typeface="Helvetica Neue"/>
              </a:rPr>
              <a:t>-free </a:t>
            </a:r>
          </a:p>
        </p:txBody>
      </p:sp>
      <p:sp>
        <p:nvSpPr>
          <p:cNvPr id="141" name="Shape 141"/>
          <p:cNvSpPr/>
          <p:nvPr/>
        </p:nvSpPr>
        <p:spPr>
          <a:xfrm>
            <a:off x="7687312" y="4413977"/>
            <a:ext cx="533341"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42" name="Shape 142"/>
          <p:cNvSpPr/>
          <p:nvPr/>
        </p:nvSpPr>
        <p:spPr>
          <a:xfrm>
            <a:off x="8875737" y="3757240"/>
            <a:ext cx="584135"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43" name="Shape 143"/>
          <p:cNvSpPr/>
          <p:nvPr/>
        </p:nvSpPr>
        <p:spPr>
          <a:xfrm>
            <a:off x="10095456" y="3188530"/>
            <a:ext cx="412395"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44" name="Shape 144"/>
          <p:cNvSpPr/>
          <p:nvPr/>
        </p:nvSpPr>
        <p:spPr>
          <a:xfrm>
            <a:off x="11320495" y="2444444"/>
            <a:ext cx="412394"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45" name="Shape 145"/>
          <p:cNvSpPr/>
          <p:nvPr/>
        </p:nvSpPr>
        <p:spPr>
          <a:xfrm>
            <a:off x="12456703" y="1942017"/>
            <a:ext cx="457150" cy="2667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defTabSz="584200">
              <a:defRPr sz="1800">
                <a:latin typeface="Gill Sans"/>
                <a:ea typeface="Gill Sans"/>
                <a:cs typeface="Gill Sans"/>
                <a:sym typeface="Gill Sans"/>
              </a:defRPr>
            </a:lvl1pPr>
          </a:lstStyle>
          <a:p>
            <a:pPr lvl="0"/>
            <a:r>
              <a:t>*, ‡</a:t>
            </a:r>
          </a:p>
        </p:txBody>
      </p:sp>
      <p:sp>
        <p:nvSpPr>
          <p:cNvPr id="146" name="Shape 146"/>
          <p:cNvSpPr/>
          <p:nvPr/>
        </p:nvSpPr>
        <p:spPr>
          <a:xfrm>
            <a:off x="5312833" y="7205257"/>
            <a:ext cx="1231902"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p&lt;0,01</a:t>
            </a:r>
          </a:p>
        </p:txBody>
      </p:sp>
      <p:sp>
        <p:nvSpPr>
          <p:cNvPr id="147" name="Shape 147"/>
          <p:cNvSpPr/>
          <p:nvPr/>
        </p:nvSpPr>
        <p:spPr>
          <a:xfrm>
            <a:off x="11933766" y="7205257"/>
            <a:ext cx="1231902" cy="329953"/>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defTabSz="914400">
              <a:defRPr sz="2400">
                <a:solidFill>
                  <a:srgbClr val="414141"/>
                </a:solidFill>
                <a:latin typeface="Times New Roman"/>
                <a:ea typeface="Times New Roman"/>
                <a:cs typeface="Times New Roman"/>
                <a:sym typeface="Times New Roman"/>
              </a:defRPr>
            </a:lvl1pPr>
          </a:lstStyle>
          <a:p>
            <a:pPr lvl="0">
              <a:defRPr sz="1800">
                <a:solidFill>
                  <a:srgbClr val="000000"/>
                </a:solidFill>
              </a:defRPr>
            </a:pPr>
            <a:r>
              <a:rPr sz="2400">
                <a:solidFill>
                  <a:srgbClr val="414141"/>
                </a:solidFill>
              </a:rPr>
              <a:t>p&lt;0,01</a:t>
            </a:r>
          </a:p>
        </p:txBody>
      </p:sp>
    </p:spTree>
  </p:cSld>
  <p:clrMapOvr>
    <a:masterClrMapping/>
  </p:clrMapOvr>
  <p:transition spd="med" advClick="1">
    <p:fade thruBlk="1"/>
  </p:transition>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9" name="image5.png"/>
          <p:cNvPicPr/>
          <p:nvPr/>
        </p:nvPicPr>
        <p:blipFill>
          <a:blip r:embed="rId2">
            <a:extLst/>
          </a:blip>
          <a:stretch>
            <a:fillRect/>
          </a:stretch>
        </p:blipFill>
        <p:spPr>
          <a:xfrm>
            <a:off x="1594355" y="1195477"/>
            <a:ext cx="9816090" cy="7362646"/>
          </a:xfrm>
          <a:prstGeom prst="rect">
            <a:avLst/>
          </a:prstGeom>
          <a:ln w="12700">
            <a:miter lim="400000"/>
          </a:ln>
        </p:spPr>
      </p:pic>
    </p:spTree>
  </p:cSld>
  <p:clrMapOvr>
    <a:masterClrMapping/>
  </p:clrMapOvr>
  <p:transition spd="med" advClick="1">
    <p:dissolve/>
  </p:transition>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nodeType="clickEffect" presetClass="entr" presetSubtype="8" presetID="2" grpId="1" fill="hold">
                                  <p:stCondLst>
                                    <p:cond delay="0"/>
                                  </p:stCondLst>
                                  <p:iterate type="el" backwards="0">
                                    <p:tmAbs val="0"/>
                                  </p:iterate>
                                  <p:childTnLst>
                                    <p:set>
                                      <p:cBhvr>
                                        <p:cTn id="6" fill="hold"/>
                                        <p:tgtEl>
                                          <p:spTgt spid="149"/>
                                        </p:tgtEl>
                                        <p:attrNameLst>
                                          <p:attrName>style.visibility</p:attrName>
                                        </p:attrNameLst>
                                      </p:cBhvr>
                                      <p:to>
                                        <p:strVal val="visible"/>
                                      </p:to>
                                    </p:set>
                                    <p:anim calcmode="lin" valueType="num">
                                      <p:cBhvr>
                                        <p:cTn id="7" dur="1000" fill="hold"/>
                                        <p:tgtEl>
                                          <p:spTgt spid="149"/>
                                        </p:tgtEl>
                                        <p:attrNameLst>
                                          <p:attrName>ppt_x</p:attrName>
                                        </p:attrNameLst>
                                      </p:cBhvr>
                                      <p:tavLst>
                                        <p:tav tm="0">
                                          <p:val>
                                            <p:strVal val="0-#ppt_w/2"/>
                                          </p:val>
                                        </p:tav>
                                        <p:tav tm="100000">
                                          <p:val>
                                            <p:strVal val="#ppt_x"/>
                                          </p:val>
                                        </p:tav>
                                      </p:tavLst>
                                    </p:anim>
                                    <p:anim calcmode="lin" valueType="num">
                                      <p:cBhvr>
                                        <p:cTn id="8" dur="10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9" grpId="1"/>
    </p:bldLst>
  </p:timing>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1" name="Shape 151"/>
          <p:cNvSpPr/>
          <p:nvPr>
            <p:ph type="title"/>
          </p:nvPr>
        </p:nvSpPr>
        <p:spPr>
          <a:xfrm>
            <a:off x="0" y="0"/>
            <a:ext cx="13017500" cy="2438400"/>
          </a:xfrm>
          <a:prstGeom prst="rect">
            <a:avLst/>
          </a:prstGeom>
        </p:spPr>
        <p:txBody>
          <a:bodyPr lIns="50800" tIns="50800" rIns="50800" bIns="50800" anchor="ctr">
            <a:normAutofit fontScale="100000" lnSpcReduction="0"/>
          </a:bodyPr>
          <a:lstStyle/>
          <a:p>
            <a:pPr lvl="0">
              <a:defRPr sz="1800">
                <a:solidFill>
                  <a:srgbClr val="000000"/>
                </a:solidFill>
                <a:uFillTx/>
              </a:defRPr>
            </a:pPr>
            <a:r>
              <a:rPr sz="6000">
                <a:solidFill>
                  <a:srgbClr val="002E7A"/>
                </a:solidFill>
                <a:uFill>
                  <a:solidFill>
                    <a:srgbClr val="002E7A"/>
                  </a:solidFill>
                </a:uFill>
                <a:latin typeface="Arial"/>
                <a:ea typeface="Arial"/>
                <a:cs typeface="Arial"/>
                <a:sym typeface="Arial"/>
              </a:rPr>
              <a:t>Conclusions</a:t>
            </a:r>
            <a:endParaRPr sz="6000">
              <a:solidFill>
                <a:srgbClr val="002E7A"/>
              </a:solidFill>
              <a:uFill>
                <a:solidFill>
                  <a:srgbClr val="002E7A"/>
                </a:solidFill>
              </a:uFill>
              <a:latin typeface="Arial"/>
              <a:ea typeface="Arial"/>
              <a:cs typeface="Arial"/>
              <a:sym typeface="Arial"/>
            </a:endParaRPr>
          </a:p>
          <a:p>
            <a:pPr lvl="0">
              <a:defRPr sz="1800">
                <a:solidFill>
                  <a:srgbClr val="000000"/>
                </a:solidFill>
                <a:uFillTx/>
              </a:defRPr>
            </a:pPr>
            <a:r>
              <a:rPr sz="3800">
                <a:solidFill>
                  <a:srgbClr val="002E7A"/>
                </a:solidFill>
                <a:uFill>
                  <a:solidFill>
                    <a:srgbClr val="002E7A"/>
                  </a:solidFill>
                </a:uFill>
                <a:latin typeface="American Typewriter Light"/>
                <a:ea typeface="American Typewriter Light"/>
                <a:cs typeface="American Typewriter Light"/>
                <a:sym typeface="American Typewriter Light"/>
              </a:rPr>
              <a:t>­</a:t>
            </a:r>
            <a:r>
              <a:rPr sz="3800">
                <a:solidFill>
                  <a:srgbClr val="002E7A"/>
                </a:solidFill>
                <a:uFill>
                  <a:solidFill>
                    <a:srgbClr val="002E7A"/>
                  </a:solidFill>
                </a:uFill>
                <a:latin typeface="Arial"/>
                <a:ea typeface="Arial"/>
                <a:cs typeface="Arial"/>
                <a:sym typeface="Arial"/>
              </a:rPr>
              <a:t> vital parameters - vessel reactivity</a:t>
            </a:r>
          </a:p>
        </p:txBody>
      </p:sp>
      <p:sp>
        <p:nvSpPr>
          <p:cNvPr id="152" name="Shape 152"/>
          <p:cNvSpPr/>
          <p:nvPr/>
        </p:nvSpPr>
        <p:spPr>
          <a:xfrm>
            <a:off x="488949" y="2603500"/>
            <a:ext cx="12039601" cy="62738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p>
            <a:pPr lvl="0" defTabSz="914400">
              <a:defRPr sz="1800"/>
            </a:pPr>
            <a:endParaRPr sz="31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sz="3100">
                <a:solidFill>
                  <a:srgbClr val="525252"/>
                </a:solidFill>
                <a:uFill>
                  <a:solidFill>
                    <a:srgbClr val="525252"/>
                  </a:solidFill>
                </a:uFill>
                <a:latin typeface="Arial"/>
                <a:ea typeface="Arial"/>
                <a:cs typeface="Arial"/>
                <a:sym typeface="Arial"/>
              </a:rPr>
              <a:t> DHT-treatment was reported to contribute to hypertension after 90 days. After 70-day DHT-treatment the typical metabolic alterations of PCOS were developed without increased blood pressure </a:t>
            </a:r>
            <a:r>
              <a:rPr sz="2100">
                <a:solidFill>
                  <a:srgbClr val="525252"/>
                </a:solidFill>
                <a:uFill>
                  <a:solidFill>
                    <a:srgbClr val="525252"/>
                  </a:solidFill>
                </a:uFill>
                <a:latin typeface="Arial"/>
                <a:ea typeface="Arial"/>
                <a:cs typeface="Arial"/>
                <a:sym typeface="Arial"/>
              </a:rPr>
              <a:t>(Manneras et al. 2006.,  Yanes et al. 2011.)</a:t>
            </a:r>
            <a:endParaRPr sz="2100">
              <a:solidFill>
                <a:srgbClr val="525252"/>
              </a:solidFill>
              <a:uFill>
                <a:solidFill>
                  <a:srgbClr val="525252"/>
                </a:solidFill>
              </a:uFill>
              <a:latin typeface="Arial"/>
              <a:ea typeface="Arial"/>
              <a:cs typeface="Arial"/>
              <a:sym typeface="Arial"/>
            </a:endParaRPr>
          </a:p>
          <a:p>
            <a:pPr lvl="0" defTabSz="914400">
              <a:defRPr sz="1800"/>
            </a:pPr>
            <a:endParaRPr i="1" sz="3100">
              <a:solidFill>
                <a:srgbClr val="525252"/>
              </a:solidFill>
              <a:uFill>
                <a:solidFill>
                  <a:srgbClr val="525252"/>
                </a:solidFill>
              </a:uFill>
              <a:latin typeface="Arial"/>
              <a:ea typeface="Arial"/>
              <a:cs typeface="Arial"/>
              <a:sym typeface="Arial"/>
            </a:endParaRPr>
          </a:p>
          <a:p>
            <a:pPr lvl="0" defTabSz="914400">
              <a:buClr>
                <a:srgbClr val="525252"/>
              </a:buClr>
              <a:buSzPct val="125000"/>
              <a:buFont typeface="Arial"/>
              <a:buChar char="•"/>
              <a:defRPr sz="1800"/>
            </a:pPr>
            <a:r>
              <a:rPr i="1" sz="3100">
                <a:solidFill>
                  <a:srgbClr val="525252"/>
                </a:solidFill>
                <a:uFill>
                  <a:solidFill>
                    <a:srgbClr val="525252"/>
                  </a:solidFill>
                </a:uFill>
                <a:latin typeface="Arial"/>
                <a:ea typeface="Arial"/>
                <a:cs typeface="Arial"/>
                <a:sym typeface="Arial"/>
              </a:rPr>
              <a:t> </a:t>
            </a:r>
            <a:r>
              <a:rPr sz="3100">
                <a:solidFill>
                  <a:srgbClr val="525252"/>
                </a:solidFill>
                <a:uFill>
                  <a:solidFill>
                    <a:srgbClr val="525252"/>
                  </a:solidFill>
                </a:uFill>
                <a:latin typeface="Arial"/>
                <a:ea typeface="Arial"/>
                <a:cs typeface="Arial"/>
                <a:sym typeface="Arial"/>
              </a:rPr>
              <a:t>We observed an increase in arteriolar outer and inner diameter after DHT treatment. The relaxed lumen was dilated but was not accompanied by an elevation in wall mass (eutrophic remodelling). Chronic vitamin D</a:t>
            </a:r>
            <a:r>
              <a:rPr baseline="-5998" sz="3100">
                <a:solidFill>
                  <a:srgbClr val="525252"/>
                </a:solidFill>
                <a:uFill>
                  <a:solidFill>
                    <a:srgbClr val="525252"/>
                  </a:solidFill>
                </a:uFill>
                <a:latin typeface="Arial"/>
                <a:ea typeface="Arial"/>
                <a:cs typeface="Arial"/>
                <a:sym typeface="Arial"/>
              </a:rPr>
              <a:t>3</a:t>
            </a:r>
            <a:r>
              <a:rPr sz="3100">
                <a:solidFill>
                  <a:srgbClr val="525252"/>
                </a:solidFill>
                <a:uFill>
                  <a:solidFill>
                    <a:srgbClr val="525252"/>
                  </a:solidFill>
                </a:uFill>
                <a:latin typeface="Arial"/>
                <a:ea typeface="Arial"/>
                <a:cs typeface="Arial"/>
                <a:sym typeface="Arial"/>
              </a:rPr>
              <a:t> treatment restored vascular diameter.</a:t>
            </a:r>
            <a:r>
              <a:rPr sz="3100">
                <a:latin typeface="+mn-lt"/>
                <a:ea typeface="+mn-ea"/>
                <a:cs typeface="+mn-cs"/>
                <a:sym typeface="Helvetica"/>
              </a:rPr>
              <a:t> </a:t>
            </a:r>
            <a:endParaRPr sz="3100">
              <a:latin typeface="+mn-lt"/>
              <a:ea typeface="+mn-ea"/>
              <a:cs typeface="+mn-cs"/>
              <a:sym typeface="Helvetica"/>
            </a:endParaRPr>
          </a:p>
          <a:p>
            <a:pPr lvl="0" defTabSz="914400">
              <a:buClr>
                <a:srgbClr val="525252"/>
              </a:buClr>
              <a:buSzPct val="125000"/>
              <a:buFont typeface="Arial"/>
              <a:buChar char="•"/>
              <a:defRPr sz="1800"/>
            </a:pPr>
            <a:endParaRPr sz="3100">
              <a:latin typeface="+mn-lt"/>
              <a:ea typeface="+mn-ea"/>
              <a:cs typeface="+mn-cs"/>
              <a:sym typeface="Helvetica"/>
            </a:endParaRPr>
          </a:p>
          <a:p>
            <a:pPr lvl="0" defTabSz="914400">
              <a:buClr>
                <a:srgbClr val="525252"/>
              </a:buClr>
              <a:buSzPct val="125000"/>
              <a:buFont typeface="Arial"/>
              <a:buChar char="•"/>
              <a:defRPr sz="1800"/>
            </a:pPr>
            <a:r>
              <a:rPr sz="3100">
                <a:solidFill>
                  <a:srgbClr val="525252"/>
                </a:solidFill>
                <a:uFill>
                  <a:solidFill>
                    <a:srgbClr val="525252"/>
                  </a:solidFill>
                </a:uFill>
                <a:latin typeface="Arial"/>
                <a:ea typeface="Arial"/>
                <a:cs typeface="Arial"/>
                <a:sym typeface="Arial"/>
              </a:rPr>
              <a:t>R</a:t>
            </a:r>
            <a:r>
              <a:rPr sz="3100">
                <a:solidFill>
                  <a:srgbClr val="3D4553"/>
                </a:solidFill>
                <a:uFill>
                  <a:solidFill/>
                </a:uFill>
                <a:latin typeface="Arial"/>
                <a:ea typeface="Arial"/>
                <a:cs typeface="Arial"/>
                <a:sym typeface="Arial"/>
              </a:rPr>
              <a:t>educed endothelium- and smooth muscle-dependent vasorelaxation and constriction with a complete loss of nitric oxide(NO)-dependent relaxation </a:t>
            </a:r>
            <a:r>
              <a:rPr i="1" sz="2100">
                <a:solidFill>
                  <a:srgbClr val="3D4553"/>
                </a:solidFill>
                <a:uFill>
                  <a:solidFill/>
                </a:uFill>
                <a:latin typeface="Arial"/>
                <a:ea typeface="Arial"/>
                <a:cs typeface="Arial"/>
                <a:sym typeface="Arial"/>
              </a:rPr>
              <a:t>(Sara et al. Gynecol Endocrinol 2012;28(12):961-4.)</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ph type="title"/>
          </p:nvPr>
        </p:nvSpPr>
        <p:spPr>
          <a:xfrm>
            <a:off x="-12700" y="-342900"/>
            <a:ext cx="13017500" cy="2438400"/>
          </a:xfrm>
          <a:prstGeom prst="rect">
            <a:avLst/>
          </a:prstGeom>
        </p:spPr>
        <p:txBody>
          <a:bodyPr lIns="0" tIns="0" rIns="0" bIns="0">
            <a:normAutofit fontScale="100000" lnSpcReduction="0"/>
          </a:bodyPr>
          <a:lstStyle/>
          <a:p>
            <a:pPr lvl="0">
              <a:defRPr sz="1800">
                <a:solidFill>
                  <a:srgbClr val="000000"/>
                </a:solidFill>
                <a:uFillTx/>
              </a:defRPr>
            </a:pPr>
            <a:r>
              <a:rPr sz="6000">
                <a:solidFill>
                  <a:srgbClr val="002E7A"/>
                </a:solidFill>
                <a:uFill>
                  <a:solidFill>
                    <a:srgbClr val="002E7A"/>
                  </a:solidFill>
                </a:uFill>
                <a:latin typeface="Arial"/>
                <a:ea typeface="Arial"/>
                <a:cs typeface="Arial"/>
                <a:sym typeface="Arial"/>
              </a:rPr>
              <a:t>Conclusions</a:t>
            </a:r>
            <a:br>
              <a:rPr sz="6000">
                <a:solidFill>
                  <a:srgbClr val="002E7A"/>
                </a:solidFill>
                <a:uFill>
                  <a:solidFill>
                    <a:srgbClr val="002E7A"/>
                  </a:solidFill>
                </a:uFill>
                <a:latin typeface="Arial"/>
                <a:ea typeface="Arial"/>
                <a:cs typeface="Arial"/>
                <a:sym typeface="Arial"/>
              </a:rPr>
            </a:br>
            <a:r>
              <a:rPr sz="3600">
                <a:solidFill>
                  <a:srgbClr val="002E7A"/>
                </a:solidFill>
                <a:uFill>
                  <a:solidFill>
                    <a:srgbClr val="002E7A"/>
                  </a:solidFill>
                </a:uFill>
                <a:latin typeface="Arial"/>
                <a:ea typeface="Arial"/>
                <a:cs typeface="Arial"/>
                <a:sym typeface="Arial"/>
              </a:rPr>
              <a:t>Inzulin-induced relaxation in arteries</a:t>
            </a:r>
          </a:p>
        </p:txBody>
      </p:sp>
      <p:sp>
        <p:nvSpPr>
          <p:cNvPr id="155" name="Shape 155"/>
          <p:cNvSpPr/>
          <p:nvPr>
            <p:ph type="body" idx="1"/>
          </p:nvPr>
        </p:nvSpPr>
        <p:spPr>
          <a:xfrm>
            <a:off x="512232" y="1007532"/>
            <a:ext cx="11709403" cy="8890002"/>
          </a:xfrm>
          <a:prstGeom prst="rect">
            <a:avLst/>
          </a:prstGeom>
        </p:spPr>
        <p:txBody>
          <a:bodyPr lIns="0" tIns="0" rIns="0" bIns="0">
            <a:normAutofit fontScale="100000" lnSpcReduction="0"/>
          </a:bodyPr>
          <a:lstStyle/>
          <a:p>
            <a:pPr lvl="0" marL="0" indent="0" defTabSz="584200">
              <a:buSzPct val="125000"/>
              <a:buFont typeface="Arial"/>
              <a:defRPr sz="1800">
                <a:solidFill>
                  <a:srgbClr val="000000"/>
                </a:solidFill>
                <a:uFillTx/>
              </a:defRPr>
            </a:pPr>
            <a:r>
              <a:rPr sz="3200">
                <a:solidFill>
                  <a:srgbClr val="525252"/>
                </a:solidFill>
                <a:uFill>
                  <a:solidFill>
                    <a:srgbClr val="525252"/>
                  </a:solidFill>
                </a:uFill>
                <a:latin typeface="Arial"/>
                <a:ea typeface="Arial"/>
                <a:cs typeface="Arial"/>
                <a:sym typeface="Arial"/>
              </a:rPr>
              <a:t>Systemic IR  without altered glucose metabolism was developed after 70-day DHT treatment. Vitamin D3 therapy was demonstrated to reverse systemic IR. </a:t>
            </a:r>
            <a:r>
              <a:rPr i="1" sz="2100">
                <a:solidFill>
                  <a:srgbClr val="3D4553"/>
                </a:solidFill>
                <a:uFill>
                  <a:solidFill>
                    <a:srgbClr val="525252"/>
                  </a:solidFill>
                </a:uFill>
                <a:latin typeface="Arial"/>
                <a:ea typeface="Arial"/>
                <a:cs typeface="Arial"/>
                <a:sym typeface="Arial"/>
              </a:rPr>
              <a:t>(Sara et al. 2011; </a:t>
            </a:r>
            <a:r>
              <a:rPr i="1" sz="2100">
                <a:solidFill>
                  <a:srgbClr val="3D4553"/>
                </a:solidFill>
                <a:uFill>
                  <a:solidFill/>
                </a:uFill>
                <a:latin typeface="Arial"/>
                <a:ea typeface="Arial"/>
                <a:cs typeface="Arial"/>
                <a:sym typeface="Arial"/>
              </a:rPr>
              <a:t>Fertil Steril. 97(2): 462-468.)</a:t>
            </a:r>
            <a:endParaRPr sz="2100">
              <a:solidFill>
                <a:srgbClr val="525252"/>
              </a:solidFill>
              <a:uFill>
                <a:solidFill>
                  <a:srgbClr val="525252"/>
                </a:solidFill>
              </a:uFill>
              <a:latin typeface="Arial"/>
              <a:ea typeface="Arial"/>
              <a:cs typeface="Arial"/>
              <a:sym typeface="Arial"/>
            </a:endParaRPr>
          </a:p>
          <a:p>
            <a:pPr lvl="0" marL="541866" indent="-541866">
              <a:buSzPct val="125000"/>
              <a:defRPr sz="1800">
                <a:solidFill>
                  <a:srgbClr val="000000"/>
                </a:solidFill>
                <a:uFillTx/>
              </a:defRPr>
            </a:pPr>
            <a:r>
              <a:rPr sz="3200">
                <a:solidFill>
                  <a:srgbClr val="3D4553"/>
                </a:solidFill>
                <a:uFill>
                  <a:solidFill/>
                </a:uFill>
                <a:latin typeface="Arial"/>
                <a:ea typeface="Arial"/>
                <a:cs typeface="Arial"/>
                <a:sym typeface="Arial"/>
              </a:rPr>
              <a:t>Metabolically proven IR of DHT treated female rats associates with reduced ability of the resistance arterioles to relax in response to insulin ( Vascular IR )</a:t>
            </a:r>
            <a:r>
              <a:rPr sz="1200">
                <a:uFill>
                  <a:solidFill/>
                </a:uFill>
                <a:latin typeface="Times New Roman"/>
                <a:ea typeface="Times New Roman"/>
                <a:cs typeface="Times New Roman"/>
                <a:sym typeface="Times New Roman"/>
              </a:rPr>
              <a:t> </a:t>
            </a:r>
            <a:endParaRPr sz="3200">
              <a:uFill>
                <a:solidFill/>
              </a:uFill>
              <a:latin typeface="Times New Roman"/>
              <a:ea typeface="Times New Roman"/>
              <a:cs typeface="Times New Roman"/>
              <a:sym typeface="Times New Roman"/>
            </a:endParaRPr>
          </a:p>
          <a:p>
            <a:pPr lvl="0" marL="456307" indent="-456307">
              <a:buSzPct val="125000"/>
              <a:defRPr sz="1800">
                <a:solidFill>
                  <a:srgbClr val="000000"/>
                </a:solidFill>
                <a:uFillTx/>
              </a:defRPr>
            </a:pPr>
            <a:r>
              <a:rPr sz="3200">
                <a:solidFill>
                  <a:srgbClr val="424242"/>
                </a:solidFill>
                <a:uFill>
                  <a:solidFill/>
                </a:uFill>
                <a:latin typeface="Arial"/>
                <a:ea typeface="Arial"/>
                <a:cs typeface="Arial"/>
                <a:sym typeface="Arial"/>
              </a:rPr>
              <a:t>Vitamin D r</a:t>
            </a:r>
            <a:r>
              <a:rPr sz="3200">
                <a:solidFill>
                  <a:srgbClr val="525252"/>
                </a:solidFill>
                <a:uFill>
                  <a:solidFill>
                    <a:srgbClr val="525252"/>
                  </a:solidFill>
                </a:uFill>
                <a:latin typeface="Arial"/>
                <a:ea typeface="Arial"/>
                <a:cs typeface="Arial"/>
                <a:sym typeface="Arial"/>
              </a:rPr>
              <a:t>estored vascular IR in musculocutaneous arterioles but had no effects in the aorta.  </a:t>
            </a:r>
            <a:endParaRPr sz="3200">
              <a:solidFill>
                <a:srgbClr val="525252"/>
              </a:solidFill>
              <a:uFill>
                <a:solidFill>
                  <a:srgbClr val="525252"/>
                </a:solidFill>
              </a:uFill>
              <a:latin typeface="Arial"/>
              <a:ea typeface="Arial"/>
              <a:cs typeface="Arial"/>
              <a:sym typeface="Arial"/>
            </a:endParaRPr>
          </a:p>
          <a:p>
            <a:pPr lvl="0" marL="541866" indent="-541866">
              <a:buSzPct val="125000"/>
              <a:defRPr sz="1800">
                <a:solidFill>
                  <a:srgbClr val="000000"/>
                </a:solidFill>
                <a:uFillTx/>
              </a:defRPr>
            </a:pPr>
            <a:r>
              <a:rPr sz="3200">
                <a:solidFill>
                  <a:srgbClr val="424242"/>
                </a:solidFill>
                <a:uFill>
                  <a:solidFill/>
                </a:uFill>
                <a:latin typeface="Arial"/>
                <a:ea typeface="Arial"/>
                <a:cs typeface="Arial"/>
                <a:sym typeface="Arial"/>
              </a:rPr>
              <a:t>The observed alterations of resistance arteries form an important prehypertensive pathway of vascular damage in PCOS and</a:t>
            </a:r>
            <a:r>
              <a:rPr sz="3800">
                <a:solidFill>
                  <a:srgbClr val="525252"/>
                </a:solidFill>
                <a:uFill>
                  <a:solidFill>
                    <a:srgbClr val="525252"/>
                  </a:solidFill>
                </a:uFill>
                <a:latin typeface="Arial"/>
                <a:ea typeface="Arial"/>
                <a:cs typeface="Arial"/>
                <a:sym typeface="Arial"/>
              </a:rPr>
              <a:t> </a:t>
            </a:r>
            <a:r>
              <a:rPr sz="3200">
                <a:solidFill>
                  <a:srgbClr val="424242"/>
                </a:solidFill>
                <a:uFill>
                  <a:solidFill/>
                </a:uFill>
                <a:latin typeface="Arial"/>
                <a:ea typeface="Arial"/>
                <a:cs typeface="Arial"/>
                <a:sym typeface="Arial"/>
              </a:rPr>
              <a:t>might explain the observed clinical effectiveness of vitamin D treatment.</a:t>
            </a:r>
          </a:p>
        </p:txBody>
      </p:sp>
    </p:spTree>
  </p:cSld>
  <p:clrMapOvr>
    <a:masterClrMapping/>
  </p:clrMapOvr>
  <p:transition spd="med" advClick="1">
    <p:push dir="l"/>
  </p:transition>
</p:sld>
</file>

<file path=ppt/theme/theme1.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8AAB3"/>
          </a:solidFill>
          <a:prstDash val="solid"/>
          <a:bevel/>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8AAB3"/>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78AAB3"/>
          </a:solidFill>
          <a:prstDash val="solid"/>
          <a:bevel/>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78AAB3"/>
          </a:solidFill>
          <a:prstDash val="solid"/>
          <a:bevel/>
        </a:ln>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1"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Gill Sans Light"/>
            <a:ea typeface="Gill Sans Light"/>
            <a:cs typeface="Gill Sans Light"/>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