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7"/>
  </p:notesMasterIdLst>
  <p:sldIdLst>
    <p:sldId id="263" r:id="rId2"/>
    <p:sldId id="315" r:id="rId3"/>
    <p:sldId id="323" r:id="rId4"/>
    <p:sldId id="294" r:id="rId5"/>
    <p:sldId id="322" r:id="rId6"/>
    <p:sldId id="306" r:id="rId7"/>
    <p:sldId id="319" r:id="rId8"/>
    <p:sldId id="320" r:id="rId9"/>
    <p:sldId id="310" r:id="rId10"/>
    <p:sldId id="311" r:id="rId11"/>
    <p:sldId id="321" r:id="rId12"/>
    <p:sldId id="316" r:id="rId13"/>
    <p:sldId id="312" r:id="rId14"/>
    <p:sldId id="314" r:id="rId15"/>
    <p:sldId id="313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31" autoAdjust="0"/>
    <p:restoredTop sz="94671" autoAdjust="0"/>
  </p:normalViewPr>
  <p:slideViewPr>
    <p:cSldViewPr>
      <p:cViewPr varScale="1">
        <p:scale>
          <a:sx n="70" d="100"/>
          <a:sy n="70" d="100"/>
        </p:scale>
        <p:origin x="-1392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211A0A-C82B-4CB5-992A-825696BF0DFD}" type="datetimeFigureOut">
              <a:rPr lang="en-GB" smtClean="0"/>
              <a:t>14/08/2015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E02F2D-0EE0-4394-9BC8-4AE5A8286B5C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574944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tb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709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7" descr="New Create the difference black on white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700" y="6391275"/>
            <a:ext cx="2120900" cy="176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752304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AC35C3A-1D67-43F6-B7F1-8AC8E73E059E}" type="datetime1">
              <a:rPr lang="en-GB" smtClean="0"/>
              <a:t>14/08/2015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1724D85-7F8B-470A-90AF-68170415D5D8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367738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FAB0D45-5568-44BB-AA9F-9C6B475C0F02}" type="datetime1">
              <a:rPr lang="en-GB" smtClean="0"/>
              <a:t>14/08/2015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F90B827-CB19-4A46-AFAF-697A4831EFF7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190520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CA96CC6-6983-4D8E-8B66-78ED261D5E55}" type="datetime1">
              <a:rPr lang="en-GB" smtClean="0"/>
              <a:t>14/08/2015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6E8DF2A-5273-4D6D-9D8C-69EBB5F451BB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746263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177F867-E189-4D3D-BF34-B0AEC61D7A2C}" type="datetime1">
              <a:rPr lang="en-GB" smtClean="0"/>
              <a:t>14/08/2015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6627AF7-EB81-4A4D-94E1-960879AC0C71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554625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B185A8D-54BF-42B4-9924-02438AA1E86B}" type="datetime1">
              <a:rPr lang="en-GB" smtClean="0"/>
              <a:t>14/08/2015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90679D3-B803-4B86-9DEE-824D54872F9F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208520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ACFED23-EF20-4144-A95F-9FA8A8AF9D66}" type="datetime1">
              <a:rPr lang="en-GB" smtClean="0"/>
              <a:t>14/08/2015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0949DA1-8A25-4574-978C-656940BD517D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850287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A045FAC-6E97-4D87-B07B-2A16B7587DAF}" type="datetime1">
              <a:rPr lang="en-GB" smtClean="0"/>
              <a:t>14/08/2015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7D70115-DD7B-4503-9351-8ED8DE118E8F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805621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EADC7BC-754F-4104-83EE-3C9386E7F079}" type="datetime1">
              <a:rPr lang="en-GB" smtClean="0"/>
              <a:t>14/08/2015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9414B13-7A11-49DC-982F-0BC51CD04D7E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042732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5E78B70-07F3-428A-96A0-84B8583CBD84}" type="datetime1">
              <a:rPr lang="en-GB" smtClean="0"/>
              <a:t>14/08/2015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49805C0-573E-47A5-B5B4-1ED590AA6E43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306072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78D2599-4108-43C9-A97E-BB29FD13347C}" type="datetime1">
              <a:rPr lang="en-GB" smtClean="0"/>
              <a:t>14/08/2015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32B8252-4D8F-4052-9760-F8FF48439569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794852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748"/>
            <a:ext cx="2133600" cy="36433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424C4CC-B2AB-4CDF-B834-EAEF01435C38}" type="datetime1">
              <a:rPr lang="en-GB" smtClean="0">
                <a:solidFill>
                  <a:prstClr val="black"/>
                </a:solidFill>
                <a:cs typeface="Arial" charset="0"/>
              </a:rPr>
              <a:t>14/08/2015</a:t>
            </a:fld>
            <a:endParaRPr lang="en-US" dirty="0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748"/>
            <a:ext cx="2895600" cy="36433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748"/>
            <a:ext cx="2133600" cy="36433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E5CFB84-8389-49AA-81B1-738167C2DCE9}" type="slidenum">
              <a:rPr lang="en-US">
                <a:solidFill>
                  <a:prstClr val="black"/>
                </a:solidFill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dirty="0">
              <a:solidFill>
                <a:prstClr val="black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4899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tb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709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7" descr="New Create the difference black on white.jpg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700" y="6391275"/>
            <a:ext cx="2120900" cy="176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28817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.uk/url?sa=i&amp;rct=j&amp;q=&amp;esrc=s&amp;source=images&amp;cd=&amp;cad=rja&amp;uact=8&amp;ved=0CAcQjRxqFQoTCLeCueGy7MYCFS1r2wodusEBZQ&amp;url=http://girls.bnat.cc/235700/&amp;ei=GFKuVbeWHq3W7Qa6g4eoBg&amp;bvm=bv.98197061,d.ZGU&amp;psig=AFQjCNF5l5qyxV6sbYsWNIi_ahCSIpyvuA&amp;ust=1437573998366689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hyperlink" Target="https://www.google.co.uk/url?sa=i&amp;rct=j&amp;q=&amp;esrc=s&amp;source=images&amp;cd=&amp;cad=rja&amp;uact=8&amp;ved=0CAcQjRxqFQoTCOe3i7iz7MYCFeoX2wod2mgLHQ&amp;url=https://www.royalfree.nhs.uk/patients-visitors/our-pharmacies&amp;ei=zlKuVeeYDOqv7Aba0a3oAQ&amp;bvm=bv.98197061,d.ZGU&amp;psig=AFQjCNHGroEKSQc0OaM7fXowcBjSUm06gA&amp;ust=1437574193191633" TargetMode="External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http://www.google.co.uk/url?sa=i&amp;rct=j&amp;q=&amp;esrc=s&amp;source=images&amp;cd=&amp;cad=rja&amp;uact=8&amp;ved=0CAcQjRxqFQoTCMXL1K-77MYCFXIv2wodzH8OIA&amp;url=http://www.longtermcareleader.com/2012_08_01_archive.html&amp;ei=IFuuVcU78t7sBsz_uYAC&amp;bvm=bv.98197061,d.ZGU&amp;psig=AFQjCNHs1vgqqmnLcP5iuZJ_mR21XbGJlw&amp;ust=1437574364045000" TargetMode="Externa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hyperlink" Target="http://www.google.co.uk/url?sa=i&amp;rct=j&amp;q=&amp;esrc=s&amp;source=images&amp;cd=&amp;cad=rja&amp;uact=8&amp;ved=0CAcQjRw&amp;url=http://www.nottingham.ac.uk/conference/fac-mhs/healthsciences/cnobmeadvisory/&amp;ei=5tagVdzLAqOR7Aax1rSICg&amp;bvm=bv.97653015,d.ZGU&amp;psig=AFQjCNFNDnaU_THuI-EzWA9XuSOkVdWGtQ&amp;ust=1436690481805626" TargetMode="Externa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539552" y="1556792"/>
            <a:ext cx="8136904" cy="2952328"/>
          </a:xfrm>
        </p:spPr>
        <p:txBody>
          <a:bodyPr/>
          <a:lstStyle/>
          <a:p>
            <a:r>
              <a:rPr lang="en-GB" dirty="0" smtClean="0">
                <a:latin typeface="Cooper Black" panose="0208090404030B020404" pitchFamily="18" charset="0"/>
                <a:ea typeface="SimHei" panose="02010609060101010101" pitchFamily="49" charset="-122"/>
              </a:rPr>
              <a:t>Student Nurses Learn Spiritual care in hospice and palliative care settings</a:t>
            </a:r>
            <a:endParaRPr lang="en-GB" dirty="0">
              <a:latin typeface="Cooper Black" panose="0208090404030B020404" pitchFamily="18" charset="0"/>
              <a:ea typeface="SimHei" panose="02010609060101010101" pitchFamily="49" charset="-122"/>
            </a:endParaRP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755576" y="5517232"/>
            <a:ext cx="6696744" cy="576064"/>
          </a:xfrm>
        </p:spPr>
        <p:txBody>
          <a:bodyPr/>
          <a:lstStyle/>
          <a:p>
            <a:pPr algn="l"/>
            <a:r>
              <a:rPr lang="en-GB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Lesline Lewinson 2015</a:t>
            </a:r>
            <a:endParaRPr lang="en-GB" sz="2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E5CFB84-8389-49AA-81B1-738167C2DCE9}" type="slidenum">
              <a:rPr lang="en-US" smtClean="0">
                <a:solidFill>
                  <a:prstClr val="black"/>
                </a:solidFill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en-US" dirty="0">
              <a:solidFill>
                <a:prstClr val="black"/>
              </a:solidFill>
              <a:cs typeface="Arial" charset="0"/>
            </a:endParaRPr>
          </a:p>
        </p:txBody>
      </p:sp>
      <p:pic>
        <p:nvPicPr>
          <p:cNvPr id="21509" name="Picture 5" descr="Family caring hands Royalty Free Stock Photo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4077072"/>
            <a:ext cx="2232248" cy="2100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nursing care : Illustration depicting a book with a  concept title  Sky background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3763494"/>
            <a:ext cx="1600200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6806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5410944" cy="868958"/>
          </a:xfrm>
        </p:spPr>
        <p:txBody>
          <a:bodyPr/>
          <a:lstStyle/>
          <a:p>
            <a:r>
              <a:rPr lang="en-GB" sz="4000" dirty="0" smtClean="0">
                <a:latin typeface="AR ESSENCE" panose="02000000000000000000" pitchFamily="2" charset="0"/>
              </a:rPr>
              <a:t>Spirituality in nursing</a:t>
            </a:r>
            <a:endParaRPr lang="en-GB" sz="4000" dirty="0">
              <a:latin typeface="AR ESSENCE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>
                <a:latin typeface="AR ESSENCE" panose="02000000000000000000" pitchFamily="2" charset="0"/>
              </a:rPr>
              <a:t>There </a:t>
            </a:r>
            <a:r>
              <a:rPr lang="en-GB" dirty="0">
                <a:latin typeface="AR ESSENCE" panose="02000000000000000000" pitchFamily="2" charset="0"/>
              </a:rPr>
              <a:t>is no question that spirituality is a relevant part of health </a:t>
            </a:r>
            <a:r>
              <a:rPr lang="en-GB" dirty="0" smtClean="0">
                <a:latin typeface="AR ESSENCE" panose="02000000000000000000" pitchFamily="2" charset="0"/>
              </a:rPr>
              <a:t>care, </a:t>
            </a:r>
            <a:r>
              <a:rPr lang="en-GB" dirty="0">
                <a:latin typeface="AR ESSENCE" panose="02000000000000000000" pitchFamily="2" charset="0"/>
              </a:rPr>
              <a:t>but research has shown that this aspect of holistic care is given minimal attention </a:t>
            </a:r>
            <a:r>
              <a:rPr lang="en-GB" dirty="0" smtClean="0">
                <a:latin typeface="AR ESSENCE" panose="02000000000000000000" pitchFamily="2" charset="0"/>
              </a:rPr>
              <a:t>in nurse education </a:t>
            </a:r>
            <a:r>
              <a:rPr lang="en-GB" sz="2800" dirty="0" smtClean="0">
                <a:latin typeface="AR ESSENCE" panose="02000000000000000000" pitchFamily="2" charset="0"/>
              </a:rPr>
              <a:t>(Ross 2006)</a:t>
            </a:r>
          </a:p>
          <a:p>
            <a:r>
              <a:rPr lang="en-GB" dirty="0">
                <a:latin typeface="AR ESSENCE" panose="02000000000000000000" pitchFamily="2" charset="0"/>
              </a:rPr>
              <a:t>N</a:t>
            </a:r>
            <a:r>
              <a:rPr lang="en-GB" dirty="0" smtClean="0">
                <a:latin typeface="AR ESSENCE" panose="02000000000000000000" pitchFamily="2" charset="0"/>
              </a:rPr>
              <a:t>urses say </a:t>
            </a:r>
            <a:r>
              <a:rPr lang="en-GB" dirty="0">
                <a:latin typeface="AR ESSENCE" panose="02000000000000000000" pitchFamily="2" charset="0"/>
              </a:rPr>
              <a:t>that, spirituality is an important part of their caring activity for patients, </a:t>
            </a:r>
            <a:r>
              <a:rPr lang="en-GB" dirty="0" smtClean="0">
                <a:latin typeface="AR ESSENCE" panose="02000000000000000000" pitchFamily="2" charset="0"/>
              </a:rPr>
              <a:t>furthermore, they </a:t>
            </a:r>
            <a:r>
              <a:rPr lang="en-GB" dirty="0">
                <a:latin typeface="AR ESSENCE" panose="02000000000000000000" pitchFamily="2" charset="0"/>
              </a:rPr>
              <a:t>desire to be better </a:t>
            </a:r>
            <a:r>
              <a:rPr lang="en-GB" dirty="0" smtClean="0">
                <a:latin typeface="AR ESSENCE" panose="02000000000000000000" pitchFamily="2" charset="0"/>
              </a:rPr>
              <a:t>equipped </a:t>
            </a:r>
            <a:r>
              <a:rPr lang="en-GB" sz="2800" dirty="0" smtClean="0">
                <a:latin typeface="AR ESSENCE" panose="02000000000000000000" pitchFamily="2" charset="0"/>
              </a:rPr>
              <a:t>(</a:t>
            </a:r>
            <a:r>
              <a:rPr lang="en-GB" sz="2800" dirty="0" err="1" smtClean="0">
                <a:latin typeface="AR ESSENCE" panose="02000000000000000000" pitchFamily="2" charset="0"/>
              </a:rPr>
              <a:t>Baldacchino</a:t>
            </a:r>
            <a:r>
              <a:rPr lang="en-GB" sz="2800" dirty="0" smtClean="0">
                <a:latin typeface="AR ESSENCE" panose="02000000000000000000" pitchFamily="2" charset="0"/>
              </a:rPr>
              <a:t>  2008, McSherry and Jameson 2011)</a:t>
            </a:r>
            <a:endParaRPr lang="en-GB" sz="2800" dirty="0">
              <a:latin typeface="AR ESSENCE" panose="02000000000000000000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724D85-7F8B-470A-90AF-68170415D5D8}" type="slidenum">
              <a:rPr lang="en-GB" smtClean="0"/>
              <a:pPr>
                <a:defRPr/>
              </a:pPr>
              <a:t>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69628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620688"/>
            <a:ext cx="5760640" cy="796950"/>
          </a:xfrm>
        </p:spPr>
        <p:txBody>
          <a:bodyPr/>
          <a:lstStyle/>
          <a:p>
            <a:r>
              <a:rPr lang="en-GB" sz="4000" dirty="0" smtClean="0">
                <a:latin typeface="AR ESSENCE" panose="02000000000000000000" pitchFamily="2" charset="0"/>
              </a:rPr>
              <a:t>My Doctoral Studies </a:t>
            </a:r>
            <a:endParaRPr lang="en-GB" sz="4000" dirty="0">
              <a:latin typeface="AR ESSENCE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600200"/>
            <a:ext cx="8640960" cy="4525963"/>
          </a:xfrm>
        </p:spPr>
        <p:txBody>
          <a:bodyPr/>
          <a:lstStyle/>
          <a:p>
            <a:r>
              <a:rPr lang="en-GB" dirty="0">
                <a:latin typeface="AR ESSENCE" panose="02000000000000000000" pitchFamily="2" charset="0"/>
              </a:rPr>
              <a:t>I am engaged in a 2 part qualitative longitudinal study, using a constructivist grounded theory method </a:t>
            </a:r>
            <a:r>
              <a:rPr lang="en-GB" dirty="0" smtClean="0">
                <a:latin typeface="AR ESSENCE" panose="02000000000000000000" pitchFamily="2" charset="0"/>
              </a:rPr>
              <a:t>(concentrates </a:t>
            </a:r>
            <a:r>
              <a:rPr lang="en-GB" dirty="0">
                <a:latin typeface="AR ESSENCE" panose="02000000000000000000" pitchFamily="2" charset="0"/>
              </a:rPr>
              <a:t>on meaning) and in-depth </a:t>
            </a:r>
            <a:r>
              <a:rPr lang="en-GB" dirty="0" smtClean="0">
                <a:latin typeface="AR ESSENCE" panose="02000000000000000000" pitchFamily="2" charset="0"/>
              </a:rPr>
              <a:t>interviews. Data </a:t>
            </a:r>
            <a:r>
              <a:rPr lang="en-GB" dirty="0">
                <a:latin typeface="AR ESSENCE" panose="02000000000000000000" pitchFamily="2" charset="0"/>
              </a:rPr>
              <a:t>were collected over three years </a:t>
            </a:r>
            <a:r>
              <a:rPr lang="en-GB" dirty="0" smtClean="0">
                <a:latin typeface="AR ESSENCE" panose="02000000000000000000" pitchFamily="2" charset="0"/>
              </a:rPr>
              <a:t>- 2012-2015.</a:t>
            </a:r>
          </a:p>
          <a:p>
            <a:r>
              <a:rPr lang="en-GB" dirty="0">
                <a:latin typeface="AR ESSENCE" panose="02000000000000000000" pitchFamily="2" charset="0"/>
              </a:rPr>
              <a:t>My participants were a convenience sample of adult branch student nurses from 5 different cohorts over the three years, and from two different </a:t>
            </a:r>
            <a:r>
              <a:rPr lang="en-GB" dirty="0" smtClean="0">
                <a:latin typeface="AR ESSENCE" panose="02000000000000000000" pitchFamily="2" charset="0"/>
              </a:rPr>
              <a:t>locations.</a:t>
            </a:r>
            <a:endParaRPr lang="en-GB" dirty="0">
              <a:latin typeface="AR ESSENCE" panose="02000000000000000000" pitchFamily="2" charset="0"/>
            </a:endParaRPr>
          </a:p>
          <a:p>
            <a:r>
              <a:rPr lang="en-GB" dirty="0" smtClean="0">
                <a:latin typeface="AR ESSENCE" panose="02000000000000000000" pitchFamily="2" charset="0"/>
              </a:rPr>
              <a:t>I present a small part of the preliminary findings from my investigation.</a:t>
            </a:r>
            <a:endParaRPr lang="en-GB" dirty="0">
              <a:latin typeface="AR ESSENCE" panose="02000000000000000000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724D85-7F8B-470A-90AF-68170415D5D8}" type="slidenum">
              <a:rPr lang="en-GB" smtClean="0"/>
              <a:pPr>
                <a:defRPr/>
              </a:pPr>
              <a:t>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95398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617538"/>
            <a:ext cx="5410944" cy="800100"/>
          </a:xfrm>
        </p:spPr>
        <p:txBody>
          <a:bodyPr/>
          <a:lstStyle/>
          <a:p>
            <a:r>
              <a:rPr lang="en-GB" dirty="0" smtClean="0">
                <a:latin typeface="AR ESSENCE" panose="02000000000000000000" pitchFamily="2" charset="0"/>
              </a:rPr>
              <a:t>Learning spiritual care</a:t>
            </a:r>
            <a:endParaRPr lang="en-GB" dirty="0">
              <a:latin typeface="AR ESSENCE" panose="02000000000000000000" pitchFamily="2" charset="0"/>
            </a:endParaRPr>
          </a:p>
        </p:txBody>
      </p:sp>
      <p:sp>
        <p:nvSpPr>
          <p:cNvPr id="17" name="Content Placeholder 16"/>
          <p:cNvSpPr>
            <a:spLocks noGrp="1"/>
          </p:cNvSpPr>
          <p:nvPr>
            <p:ph sz="half" idx="1"/>
          </p:nvPr>
        </p:nvSpPr>
        <p:spPr>
          <a:xfrm>
            <a:off x="152400" y="1379538"/>
            <a:ext cx="4343400" cy="4855279"/>
          </a:xfrm>
        </p:spPr>
        <p:txBody>
          <a:bodyPr/>
          <a:lstStyle/>
          <a:p>
            <a:pPr marL="0" indent="0">
              <a:buNone/>
            </a:pPr>
            <a:r>
              <a:rPr lang="en-GB" sz="3200" dirty="0" smtClean="0">
                <a:latin typeface="AR ESSENCE" panose="02000000000000000000" pitchFamily="2" charset="0"/>
              </a:rPr>
              <a:t>         </a:t>
            </a:r>
            <a:r>
              <a:rPr lang="en-GB" sz="3200" dirty="0" smtClean="0">
                <a:latin typeface="Utsaah" panose="020B0604020202020204" pitchFamily="34" charset="0"/>
                <a:cs typeface="Utsaah" panose="020B0604020202020204" pitchFamily="34" charset="0"/>
              </a:rPr>
              <a:t>“Caught or Taught”</a:t>
            </a:r>
          </a:p>
          <a:p>
            <a:endParaRPr lang="en-GB" sz="3200" dirty="0" smtClean="0">
              <a:latin typeface="AR ESSENCE" panose="02000000000000000000" pitchFamily="2" charset="0"/>
            </a:endParaRPr>
          </a:p>
          <a:p>
            <a:r>
              <a:rPr lang="en-GB" sz="3200" dirty="0" smtClean="0">
                <a:latin typeface="AR ESSENCE" panose="02000000000000000000" pitchFamily="2" charset="0"/>
              </a:rPr>
              <a:t>In the classroom  - theoretical content is insufficient</a:t>
            </a:r>
          </a:p>
          <a:p>
            <a:r>
              <a:rPr lang="en-GB" sz="3200" dirty="0" smtClean="0">
                <a:latin typeface="AR ESSENCE" panose="02000000000000000000" pitchFamily="2" charset="0"/>
              </a:rPr>
              <a:t>May </a:t>
            </a:r>
            <a:r>
              <a:rPr lang="en-GB" sz="3200" dirty="0">
                <a:latin typeface="AR ESSENCE" panose="02000000000000000000" pitchFamily="2" charset="0"/>
              </a:rPr>
              <a:t>be hidden in other topics e.g. </a:t>
            </a:r>
            <a:r>
              <a:rPr lang="en-GB" sz="3200" dirty="0" smtClean="0">
                <a:latin typeface="AR ESSENCE" panose="02000000000000000000" pitchFamily="2" charset="0"/>
              </a:rPr>
              <a:t>ethics</a:t>
            </a:r>
          </a:p>
          <a:p>
            <a:r>
              <a:rPr lang="en-GB" sz="3200" dirty="0" smtClean="0">
                <a:latin typeface="AR ESSENCE" panose="02000000000000000000" pitchFamily="2" charset="0"/>
              </a:rPr>
              <a:t>Selective placements </a:t>
            </a:r>
            <a:r>
              <a:rPr lang="en-GB" sz="3200" dirty="0">
                <a:latin typeface="AR ESSENCE" panose="02000000000000000000" pitchFamily="2" charset="0"/>
              </a:rPr>
              <a:t> </a:t>
            </a:r>
            <a:r>
              <a:rPr lang="en-GB" sz="3200" dirty="0" smtClean="0">
                <a:latin typeface="AR ESSENCE" panose="02000000000000000000" pitchFamily="2" charset="0"/>
              </a:rPr>
              <a:t>- </a:t>
            </a:r>
          </a:p>
          <a:p>
            <a:pPr marL="0" indent="0">
              <a:buNone/>
            </a:pPr>
            <a:r>
              <a:rPr lang="en-GB" sz="3200" dirty="0">
                <a:latin typeface="AR ESSENCE" panose="02000000000000000000" pitchFamily="2" charset="0"/>
              </a:rPr>
              <a:t> </a:t>
            </a:r>
            <a:r>
              <a:rPr lang="en-GB" sz="3200" dirty="0" smtClean="0">
                <a:latin typeface="AR ESSENCE" panose="02000000000000000000" pitchFamily="2" charset="0"/>
              </a:rPr>
              <a:t> Hospice </a:t>
            </a:r>
            <a:r>
              <a:rPr lang="en-GB" sz="3200" dirty="0">
                <a:latin typeface="AR ESSENCE" panose="02000000000000000000" pitchFamily="2" charset="0"/>
              </a:rPr>
              <a:t>&amp;</a:t>
            </a:r>
            <a:r>
              <a:rPr lang="en-GB" sz="3200" dirty="0" smtClean="0">
                <a:latin typeface="AR ESSENCE" panose="02000000000000000000" pitchFamily="2" charset="0"/>
              </a:rPr>
              <a:t> Palliative Care</a:t>
            </a:r>
          </a:p>
        </p:txBody>
      </p:sp>
      <p:sp>
        <p:nvSpPr>
          <p:cNvPr id="18" name="Content Placeholder 17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6E8DF2A-5273-4D6D-9D8C-69EBB5F451BB}" type="slidenum">
              <a:rPr lang="en-GB" smtClean="0"/>
              <a:pPr>
                <a:defRPr/>
              </a:pPr>
              <a:t>4</a:t>
            </a:fld>
            <a:endParaRPr lang="en-GB" dirty="0"/>
          </a:p>
        </p:txBody>
      </p:sp>
      <p:pic>
        <p:nvPicPr>
          <p:cNvPr id="26626" name="Picture 2" descr="Image result for Free nurse education  pictur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1700808"/>
            <a:ext cx="4608512" cy="4392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AutoShape 4" descr="Image result for Free nurse education  pictures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AutoShape 6" descr="Image result for Free nurse education  pictures"/>
          <p:cNvSpPr>
            <a:spLocks noChangeAspect="1" noChangeArrowheads="1"/>
          </p:cNvSpPr>
          <p:nvPr/>
        </p:nvSpPr>
        <p:spPr bwMode="auto">
          <a:xfrm>
            <a:off x="152400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" name="AutoShape 8" descr="Image result for Free nurse education  pictures"/>
          <p:cNvSpPr>
            <a:spLocks noChangeAspect="1" noChangeArrowheads="1"/>
          </p:cNvSpPr>
          <p:nvPr/>
        </p:nvSpPr>
        <p:spPr bwMode="auto">
          <a:xfrm>
            <a:off x="304800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AutoShape 10" descr="Image result for Free nurse education  pictures"/>
          <p:cNvSpPr>
            <a:spLocks noChangeAspect="1" noChangeArrowheads="1"/>
          </p:cNvSpPr>
          <p:nvPr/>
        </p:nvSpPr>
        <p:spPr bwMode="auto">
          <a:xfrm>
            <a:off x="457200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AutoShape 12" descr="Image result for Free nurse education  pictures"/>
          <p:cNvSpPr>
            <a:spLocks noChangeAspect="1" noChangeArrowheads="1"/>
          </p:cNvSpPr>
          <p:nvPr/>
        </p:nvSpPr>
        <p:spPr bwMode="auto">
          <a:xfrm>
            <a:off x="609600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AutoShape 14" descr="Image result for Free nurse education  pictures"/>
          <p:cNvSpPr>
            <a:spLocks noChangeAspect="1" noChangeArrowheads="1"/>
          </p:cNvSpPr>
          <p:nvPr/>
        </p:nvSpPr>
        <p:spPr bwMode="auto">
          <a:xfrm>
            <a:off x="762000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16" descr="Image result for Free nurse education  pictures"/>
          <p:cNvSpPr>
            <a:spLocks noChangeAspect="1" noChangeArrowheads="1"/>
          </p:cNvSpPr>
          <p:nvPr/>
        </p:nvSpPr>
        <p:spPr bwMode="auto">
          <a:xfrm>
            <a:off x="914400" y="769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4" name="AutoShape 18" descr="Image result for Free nurse education  pictures"/>
          <p:cNvSpPr>
            <a:spLocks noChangeAspect="1" noChangeArrowheads="1"/>
          </p:cNvSpPr>
          <p:nvPr/>
        </p:nvSpPr>
        <p:spPr bwMode="auto">
          <a:xfrm>
            <a:off x="1066800" y="922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5" name="AutoShape 20" descr="Image result for Free nurse education  pictures"/>
          <p:cNvSpPr>
            <a:spLocks noChangeAspect="1" noChangeArrowheads="1"/>
          </p:cNvSpPr>
          <p:nvPr/>
        </p:nvSpPr>
        <p:spPr bwMode="auto">
          <a:xfrm>
            <a:off x="1219200" y="1074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20" name="Picture 2" descr="http://girls.bnat.cc/14/01/images_9nso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304" y="1227137"/>
            <a:ext cx="1432992" cy="1377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48904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620688"/>
            <a:ext cx="5616624" cy="796950"/>
          </a:xfrm>
        </p:spPr>
        <p:txBody>
          <a:bodyPr/>
          <a:lstStyle/>
          <a:p>
            <a:r>
              <a:rPr lang="en-GB" dirty="0" smtClean="0">
                <a:latin typeface="AR ESSENCE" panose="02000000000000000000" pitchFamily="2" charset="0"/>
              </a:rPr>
              <a:t>Students’ Verbatim Views</a:t>
            </a:r>
            <a:endParaRPr lang="en-GB" dirty="0">
              <a:latin typeface="AR ESSENCE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dirty="0">
                <a:solidFill>
                  <a:prstClr val="black"/>
                </a:solidFill>
                <a:latin typeface="AR ESSENCE" panose="02000000000000000000" pitchFamily="2" charset="0"/>
              </a:rPr>
              <a:t>I don’t think we do enough, I don’t think there is enough on the syllabus …(P7)</a:t>
            </a:r>
          </a:p>
          <a:p>
            <a:pPr lvl="0"/>
            <a:endParaRPr lang="en-GB" dirty="0">
              <a:solidFill>
                <a:prstClr val="black"/>
              </a:solidFill>
              <a:latin typeface="AR ESSENCE" panose="02000000000000000000" pitchFamily="2" charset="0"/>
            </a:endParaRPr>
          </a:p>
          <a:p>
            <a:pPr lvl="0"/>
            <a:r>
              <a:rPr lang="en-GB" dirty="0" smtClean="0">
                <a:solidFill>
                  <a:prstClr val="black"/>
                </a:solidFill>
                <a:latin typeface="AR ESSENCE" panose="02000000000000000000" pitchFamily="2" charset="0"/>
              </a:rPr>
              <a:t>… if </a:t>
            </a:r>
            <a:r>
              <a:rPr lang="en-GB" dirty="0">
                <a:solidFill>
                  <a:prstClr val="black"/>
                </a:solidFill>
                <a:latin typeface="AR ESSENCE" panose="02000000000000000000" pitchFamily="2" charset="0"/>
              </a:rPr>
              <a:t>it [spiritual care] had been addressed a lot sooner in my training, I would have recognised it a lot sooner  … and not wait until halfway through my training … to look retrospectively at things to recognise that’s what I was doing (P12)</a:t>
            </a:r>
          </a:p>
          <a:p>
            <a:pPr lvl="0"/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724D85-7F8B-470A-90AF-68170415D5D8}" type="slidenum">
              <a:rPr lang="en-GB" smtClean="0"/>
              <a:pPr>
                <a:defRPr/>
              </a:pPr>
              <a:t>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70304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07504" y="692696"/>
            <a:ext cx="6552728" cy="724942"/>
          </a:xfrm>
        </p:spPr>
        <p:txBody>
          <a:bodyPr/>
          <a:lstStyle/>
          <a:p>
            <a:pPr algn="l"/>
            <a:r>
              <a:rPr lang="en-GB" dirty="0" smtClean="0"/>
              <a:t> </a:t>
            </a:r>
            <a:r>
              <a:rPr lang="en-GB" dirty="0" smtClean="0">
                <a:latin typeface="AR ESSENCE" panose="02000000000000000000" pitchFamily="2" charset="0"/>
              </a:rPr>
              <a:t>Contd. </a:t>
            </a:r>
            <a:endParaRPr lang="en-GB" dirty="0">
              <a:latin typeface="AR ESSENCE" panose="02000000000000000000" pitchFamily="2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641379"/>
          </a:xfrm>
        </p:spPr>
        <p:txBody>
          <a:bodyPr/>
          <a:lstStyle/>
          <a:p>
            <a:r>
              <a:rPr lang="en-GB" dirty="0">
                <a:latin typeface="AR ESSENCE" panose="02000000000000000000" pitchFamily="2" charset="0"/>
              </a:rPr>
              <a:t>I think with some guidance and preparation within our training I would </a:t>
            </a:r>
            <a:r>
              <a:rPr lang="en-GB" dirty="0" smtClean="0">
                <a:latin typeface="AR ESSENCE" panose="02000000000000000000" pitchFamily="2" charset="0"/>
              </a:rPr>
              <a:t>have </a:t>
            </a:r>
            <a:r>
              <a:rPr lang="en-GB" dirty="0">
                <a:latin typeface="AR ESSENCE" panose="02000000000000000000" pitchFamily="2" charset="0"/>
              </a:rPr>
              <a:t>dealt with </a:t>
            </a:r>
            <a:r>
              <a:rPr lang="en-GB" dirty="0" smtClean="0">
                <a:latin typeface="AR ESSENCE" panose="02000000000000000000" pitchFamily="2" charset="0"/>
              </a:rPr>
              <a:t>that </a:t>
            </a:r>
            <a:r>
              <a:rPr lang="en-GB" dirty="0">
                <a:latin typeface="AR ESSENCE" panose="02000000000000000000" pitchFamily="2" charset="0"/>
              </a:rPr>
              <a:t>[spirituality] </a:t>
            </a:r>
            <a:r>
              <a:rPr lang="en-GB" dirty="0" smtClean="0">
                <a:latin typeface="AR ESSENCE" panose="02000000000000000000" pitchFamily="2" charset="0"/>
              </a:rPr>
              <a:t>better …</a:t>
            </a:r>
          </a:p>
          <a:p>
            <a:pPr algn="just"/>
            <a:r>
              <a:rPr lang="en-GB" dirty="0">
                <a:latin typeface="AR ESSENCE" panose="02000000000000000000" pitchFamily="2" charset="0"/>
              </a:rPr>
              <a:t>Having it as a lecture is all very well but you just sit there and listen </a:t>
            </a:r>
            <a:r>
              <a:rPr lang="en-GB" dirty="0" smtClean="0">
                <a:latin typeface="AR ESSENCE" panose="02000000000000000000" pitchFamily="2" charset="0"/>
              </a:rPr>
              <a:t>and </a:t>
            </a:r>
            <a:r>
              <a:rPr lang="en-GB" dirty="0">
                <a:latin typeface="AR ESSENCE" panose="02000000000000000000" pitchFamily="2" charset="0"/>
              </a:rPr>
              <a:t>maybe </a:t>
            </a:r>
            <a:r>
              <a:rPr lang="en-GB" dirty="0" smtClean="0">
                <a:latin typeface="AR ESSENCE" panose="02000000000000000000" pitchFamily="2" charset="0"/>
              </a:rPr>
              <a:t>you  </a:t>
            </a:r>
            <a:r>
              <a:rPr lang="en-GB" dirty="0">
                <a:latin typeface="AR ESSENCE" panose="02000000000000000000" pitchFamily="2" charset="0"/>
              </a:rPr>
              <a:t>participate a little bit </a:t>
            </a:r>
            <a:r>
              <a:rPr lang="en-GB" dirty="0" smtClean="0">
                <a:latin typeface="AR ESSENCE" panose="02000000000000000000" pitchFamily="2" charset="0"/>
              </a:rPr>
              <a:t>- but </a:t>
            </a:r>
            <a:r>
              <a:rPr lang="en-GB" dirty="0">
                <a:latin typeface="AR ESSENCE" panose="02000000000000000000" pitchFamily="2" charset="0"/>
              </a:rPr>
              <a:t>you come out of that lecture room and you forget </a:t>
            </a:r>
            <a:r>
              <a:rPr lang="en-GB" dirty="0" smtClean="0">
                <a:latin typeface="AR ESSENCE" panose="02000000000000000000" pitchFamily="2" charset="0"/>
              </a:rPr>
              <a:t>it …</a:t>
            </a:r>
          </a:p>
          <a:p>
            <a:pPr algn="just"/>
            <a:r>
              <a:rPr lang="en-GB" dirty="0" smtClean="0">
                <a:latin typeface="AR ESSENCE" panose="02000000000000000000" pitchFamily="2" charset="0"/>
              </a:rPr>
              <a:t>You might have handouts … but probably</a:t>
            </a:r>
          </a:p>
          <a:p>
            <a:pPr marL="0" indent="0">
              <a:buNone/>
            </a:pPr>
            <a:r>
              <a:rPr lang="en-GB" dirty="0" smtClean="0">
                <a:latin typeface="AR ESSENCE" panose="02000000000000000000" pitchFamily="2" charset="0"/>
              </a:rPr>
              <a:t>  </a:t>
            </a:r>
            <a:r>
              <a:rPr lang="en-GB" dirty="0">
                <a:latin typeface="AR ESSENCE" panose="02000000000000000000" pitchFamily="2" charset="0"/>
              </a:rPr>
              <a:t> </a:t>
            </a:r>
            <a:r>
              <a:rPr lang="en-GB" dirty="0" smtClean="0">
                <a:latin typeface="AR ESSENCE" panose="02000000000000000000" pitchFamily="2" charset="0"/>
              </a:rPr>
              <a:t> never refer to them again (P2)</a:t>
            </a:r>
            <a:endParaRPr lang="en-GB" dirty="0">
              <a:latin typeface="AR ESSENCE" panose="02000000000000000000" pitchFamily="2" charset="0"/>
            </a:endParaRPr>
          </a:p>
          <a:p>
            <a:endParaRPr lang="en-GB" dirty="0"/>
          </a:p>
          <a:p>
            <a:pPr algn="just"/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E5CFB84-8389-49AA-81B1-738167C2DCE9}" type="slidenum">
              <a:rPr lang="en-US" smtClean="0">
                <a:solidFill>
                  <a:prstClr val="black"/>
                </a:solidFill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en-US">
              <a:solidFill>
                <a:prstClr val="black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4817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4319" y="548680"/>
            <a:ext cx="6095873" cy="868958"/>
          </a:xfrm>
        </p:spPr>
        <p:txBody>
          <a:bodyPr/>
          <a:lstStyle/>
          <a:p>
            <a:pPr algn="l"/>
            <a:r>
              <a:rPr lang="en-GB" dirty="0" smtClean="0">
                <a:latin typeface="AR ESSENCE" panose="02000000000000000000" pitchFamily="2" charset="0"/>
              </a:rPr>
              <a:t>Contd. </a:t>
            </a:r>
            <a:endParaRPr lang="en-GB" dirty="0">
              <a:latin typeface="AR ESSENCE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637112"/>
          </a:xfrm>
        </p:spPr>
        <p:txBody>
          <a:bodyPr/>
          <a:lstStyle/>
          <a:p>
            <a:pPr lvl="0"/>
            <a:r>
              <a:rPr lang="en-GB" dirty="0">
                <a:solidFill>
                  <a:prstClr val="black"/>
                </a:solidFill>
                <a:latin typeface="AR ESSENCE" panose="02000000000000000000" pitchFamily="2" charset="0"/>
              </a:rPr>
              <a:t>I think everything to do with the course and all of the caring aspects that we’ve gained from … the classroom have helped me in practice (P3</a:t>
            </a:r>
            <a:r>
              <a:rPr lang="en-GB" dirty="0" smtClean="0">
                <a:solidFill>
                  <a:prstClr val="black"/>
                </a:solidFill>
                <a:latin typeface="AR ESSENCE" panose="02000000000000000000" pitchFamily="2" charset="0"/>
              </a:rPr>
              <a:t>)</a:t>
            </a:r>
          </a:p>
          <a:p>
            <a:pPr lvl="0"/>
            <a:r>
              <a:rPr lang="en-GB" dirty="0" smtClean="0">
                <a:solidFill>
                  <a:prstClr val="black"/>
                </a:solidFill>
                <a:latin typeface="AR ESSENCE" panose="02000000000000000000" pitchFamily="2" charset="0"/>
              </a:rPr>
              <a:t>? spiritual care more caught rather than taught </a:t>
            </a:r>
            <a:r>
              <a:rPr lang="en-GB" sz="2000" dirty="0" smtClean="0">
                <a:solidFill>
                  <a:prstClr val="black"/>
                </a:solidFill>
                <a:latin typeface="AR ESSENCE" panose="02000000000000000000" pitchFamily="2" charset="0"/>
              </a:rPr>
              <a:t>(Bradshaw 1997)</a:t>
            </a:r>
            <a:endParaRPr lang="en-GB" dirty="0" smtClean="0">
              <a:solidFill>
                <a:prstClr val="black"/>
              </a:solidFill>
              <a:latin typeface="AR ESSENCE" panose="02000000000000000000" pitchFamily="2" charset="0"/>
            </a:endParaRPr>
          </a:p>
          <a:p>
            <a:pPr lvl="0"/>
            <a:endParaRPr lang="en-GB" dirty="0">
              <a:solidFill>
                <a:prstClr val="black"/>
              </a:solidFill>
              <a:latin typeface="AR ESSENCE" panose="02000000000000000000" pitchFamily="2" charset="0"/>
            </a:endParaRPr>
          </a:p>
          <a:p>
            <a:pPr lvl="0"/>
            <a:endParaRPr lang="en-GB" dirty="0" smtClean="0">
              <a:solidFill>
                <a:prstClr val="black"/>
              </a:solidFill>
              <a:latin typeface="AR ESSENCE" panose="02000000000000000000" pitchFamily="2" charset="0"/>
            </a:endParaRPr>
          </a:p>
          <a:p>
            <a:pPr lvl="0"/>
            <a:endParaRPr lang="en-GB" dirty="0">
              <a:solidFill>
                <a:prstClr val="black"/>
              </a:solidFill>
              <a:latin typeface="AR ESSENCE" panose="02000000000000000000" pitchFamily="2" charset="0"/>
            </a:endParaRPr>
          </a:p>
          <a:p>
            <a:pPr lvl="0"/>
            <a:endParaRPr lang="en-GB" dirty="0">
              <a:solidFill>
                <a:prstClr val="black"/>
              </a:solidFill>
              <a:latin typeface="AR ESSENCE" panose="02000000000000000000" pitchFamily="2" charset="0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724D85-7F8B-470A-90AF-68170415D5D8}" type="slidenum">
              <a:rPr lang="en-GB" smtClean="0"/>
              <a:pPr>
                <a:defRPr/>
              </a:pPr>
              <a:t>7</a:t>
            </a:fld>
            <a:endParaRPr lang="en-GB" dirty="0"/>
          </a:p>
        </p:txBody>
      </p:sp>
      <p:pic>
        <p:nvPicPr>
          <p:cNvPr id="1030" name="Picture 6" descr="nursing care : senior woman 90 years old being fed by a nurs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5884" y="4152816"/>
            <a:ext cx="2304256" cy="2058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nursing care : Caring nurse holding kind elderly ladys hands in bed. Stock Phot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6821" y="4170475"/>
            <a:ext cx="1632533" cy="20152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4" name="Picture 30" descr="nursing care : Disabled in a wheelchair and a nurse smili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8610" y="4170475"/>
            <a:ext cx="1799413" cy="2058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" descr="https://www.royalfree.nhs.uk/images/made/images/remote/http_s3-eu-west-1.amazonaws.com/img.royalfree.nhs.uk/Website_photos/patient_nurse_690_327_80_c1.jpg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319" y="4149080"/>
            <a:ext cx="2927521" cy="2058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97697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5554960" cy="796950"/>
          </a:xfrm>
        </p:spPr>
        <p:txBody>
          <a:bodyPr/>
          <a:lstStyle/>
          <a:p>
            <a:r>
              <a:rPr lang="en-GB" dirty="0" smtClean="0">
                <a:latin typeface="AR ESSENCE" panose="02000000000000000000" pitchFamily="2" charset="0"/>
              </a:rPr>
              <a:t>Learning in practice</a:t>
            </a:r>
            <a:endParaRPr lang="en-GB" dirty="0">
              <a:latin typeface="AR ESSENCE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641379"/>
          </a:xfrm>
        </p:spPr>
        <p:txBody>
          <a:bodyPr/>
          <a:lstStyle/>
          <a:p>
            <a:r>
              <a:rPr lang="en-GB" dirty="0" smtClean="0">
                <a:latin typeface="AR ESSENCE" panose="02000000000000000000" pitchFamily="2" charset="0"/>
              </a:rPr>
              <a:t>my </a:t>
            </a:r>
            <a:r>
              <a:rPr lang="en-GB" dirty="0">
                <a:latin typeface="AR ESSENCE" panose="02000000000000000000" pitchFamily="2" charset="0"/>
              </a:rPr>
              <a:t>mentor </a:t>
            </a:r>
            <a:r>
              <a:rPr lang="en-GB" dirty="0" smtClean="0">
                <a:latin typeface="AR ESSENCE" panose="02000000000000000000" pitchFamily="2" charset="0"/>
              </a:rPr>
              <a:t>… was </a:t>
            </a:r>
            <a:r>
              <a:rPr lang="en-GB" dirty="0">
                <a:latin typeface="AR ESSENCE" panose="02000000000000000000" pitchFamily="2" charset="0"/>
              </a:rPr>
              <a:t>a link nurse for </a:t>
            </a:r>
            <a:r>
              <a:rPr lang="en-GB" dirty="0" smtClean="0">
                <a:latin typeface="AR ESSENCE" panose="02000000000000000000" pitchFamily="2" charset="0"/>
              </a:rPr>
              <a:t>spirituality … I </a:t>
            </a:r>
            <a:r>
              <a:rPr lang="en-GB" dirty="0">
                <a:latin typeface="AR ESSENCE" panose="02000000000000000000" pitchFamily="2" charset="0"/>
              </a:rPr>
              <a:t>think being able to work with her she kind of opened my eyes a little bit more to </a:t>
            </a:r>
            <a:r>
              <a:rPr lang="en-GB" dirty="0" smtClean="0">
                <a:latin typeface="AR ESSENCE" panose="02000000000000000000" pitchFamily="2" charset="0"/>
              </a:rPr>
              <a:t>spirituality … I </a:t>
            </a:r>
            <a:r>
              <a:rPr lang="en-GB" dirty="0">
                <a:latin typeface="AR ESSENCE" panose="02000000000000000000" pitchFamily="2" charset="0"/>
              </a:rPr>
              <a:t>had kind of done it before but it hadn’t been highlighted as spirituality and spiritual care for a patient</a:t>
            </a:r>
            <a:r>
              <a:rPr lang="en-GB" dirty="0" smtClean="0">
                <a:latin typeface="AR ESSENCE" panose="02000000000000000000" pitchFamily="2" charset="0"/>
              </a:rPr>
              <a:t>. … </a:t>
            </a:r>
            <a:r>
              <a:rPr lang="en-GB" dirty="0">
                <a:latin typeface="AR ESSENCE" panose="02000000000000000000" pitchFamily="2" charset="0"/>
              </a:rPr>
              <a:t>I think for me personally when I am </a:t>
            </a:r>
            <a:r>
              <a:rPr lang="en-GB" dirty="0" smtClean="0">
                <a:latin typeface="AR ESSENCE" panose="02000000000000000000" pitchFamily="2" charset="0"/>
              </a:rPr>
              <a:t>learning … </a:t>
            </a:r>
            <a:r>
              <a:rPr lang="en-GB" dirty="0">
                <a:latin typeface="AR ESSENCE" panose="02000000000000000000" pitchFamily="2" charset="0"/>
              </a:rPr>
              <a:t>the practical side of being able to see it with a specific patient </a:t>
            </a:r>
            <a:r>
              <a:rPr lang="en-GB" dirty="0" smtClean="0">
                <a:latin typeface="AR ESSENCE" panose="02000000000000000000" pitchFamily="2" charset="0"/>
              </a:rPr>
              <a:t>or </a:t>
            </a:r>
            <a:r>
              <a:rPr lang="en-GB" dirty="0">
                <a:latin typeface="AR ESSENCE" panose="02000000000000000000" pitchFamily="2" charset="0"/>
              </a:rPr>
              <a:t>in a specific area  -  that has helped </a:t>
            </a:r>
            <a:r>
              <a:rPr lang="en-GB" dirty="0" smtClean="0">
                <a:latin typeface="AR ESSENCE" panose="02000000000000000000" pitchFamily="2" charset="0"/>
              </a:rPr>
              <a:t>me … </a:t>
            </a:r>
            <a:r>
              <a:rPr lang="en-GB" dirty="0">
                <a:latin typeface="AR ESSENCE" panose="02000000000000000000" pitchFamily="2" charset="0"/>
              </a:rPr>
              <a:t>(P12) </a:t>
            </a:r>
          </a:p>
          <a:p>
            <a:endParaRPr lang="en-GB" dirty="0">
              <a:latin typeface="AR ESSENCE" panose="02000000000000000000" pitchFamily="2" charset="0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724D85-7F8B-470A-90AF-68170415D5D8}" type="slidenum">
              <a:rPr lang="en-GB" smtClean="0"/>
              <a:pPr>
                <a:defRPr/>
              </a:pPr>
              <a:t>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68747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79512" y="620688"/>
            <a:ext cx="6336704" cy="814412"/>
          </a:xfrm>
        </p:spPr>
        <p:txBody>
          <a:bodyPr/>
          <a:lstStyle/>
          <a:p>
            <a:r>
              <a:rPr lang="en-GB" sz="3600" b="0" dirty="0" smtClean="0">
                <a:latin typeface="AR ESSENCE" panose="02000000000000000000" pitchFamily="2" charset="0"/>
              </a:rPr>
              <a:t>Hospice &amp; palliative care settings </a:t>
            </a:r>
            <a:endParaRPr lang="en-GB" sz="3600" b="0" dirty="0">
              <a:latin typeface="AR ESSENCE" panose="02000000000000000000" pitchFamily="2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575050" y="1628800"/>
            <a:ext cx="5389438" cy="4497363"/>
          </a:xfrm>
        </p:spPr>
        <p:txBody>
          <a:bodyPr/>
          <a:lstStyle/>
          <a:p>
            <a:r>
              <a:rPr lang="en-GB" dirty="0">
                <a:latin typeface="AR ESSENCE" panose="02000000000000000000" pitchFamily="2" charset="0"/>
              </a:rPr>
              <a:t>I did my spirituality course in a local hospice </a:t>
            </a:r>
            <a:r>
              <a:rPr lang="en-GB" dirty="0" smtClean="0">
                <a:latin typeface="AR ESSENCE" panose="02000000000000000000" pitchFamily="2" charset="0"/>
              </a:rPr>
              <a:t>…  I </a:t>
            </a:r>
            <a:r>
              <a:rPr lang="en-GB" dirty="0">
                <a:latin typeface="AR ESSENCE" panose="02000000000000000000" pitchFamily="2" charset="0"/>
              </a:rPr>
              <a:t>had no understanding as </a:t>
            </a:r>
            <a:r>
              <a:rPr lang="en-GB" dirty="0" smtClean="0">
                <a:latin typeface="AR ESSENCE" panose="02000000000000000000" pitchFamily="2" charset="0"/>
              </a:rPr>
              <a:t>such, </a:t>
            </a:r>
            <a:r>
              <a:rPr lang="en-GB" dirty="0">
                <a:latin typeface="AR ESSENCE" panose="02000000000000000000" pitchFamily="2" charset="0"/>
              </a:rPr>
              <a:t>I had to sort of go and work on it and do the </a:t>
            </a:r>
            <a:r>
              <a:rPr lang="en-GB" dirty="0" smtClean="0">
                <a:latin typeface="AR ESSENCE" panose="02000000000000000000" pitchFamily="2" charset="0"/>
              </a:rPr>
              <a:t>course (P5)</a:t>
            </a:r>
          </a:p>
          <a:p>
            <a:r>
              <a:rPr lang="en-GB" dirty="0">
                <a:latin typeface="AR ESSENCE" panose="02000000000000000000" pitchFamily="2" charset="0"/>
              </a:rPr>
              <a:t>the only time I have ever seen it is around palliative </a:t>
            </a:r>
            <a:r>
              <a:rPr lang="en-GB" dirty="0" smtClean="0">
                <a:latin typeface="AR ESSENCE" panose="02000000000000000000" pitchFamily="2" charset="0"/>
              </a:rPr>
              <a:t>care - </a:t>
            </a:r>
            <a:r>
              <a:rPr lang="en-GB" dirty="0">
                <a:latin typeface="AR ESSENCE" panose="02000000000000000000" pitchFamily="2" charset="0"/>
              </a:rPr>
              <a:t>that’s when nurses make more of an effort (P6)</a:t>
            </a:r>
          </a:p>
          <a:p>
            <a:endParaRPr lang="en-GB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GB" sz="2800" dirty="0" smtClean="0">
                <a:latin typeface="AR ESSENCE" panose="02000000000000000000" pitchFamily="2" charset="0"/>
              </a:rPr>
              <a:t>(Verbatim)</a:t>
            </a:r>
            <a:endParaRPr lang="en-GB" sz="2800" dirty="0">
              <a:latin typeface="AR ESSENCE" panose="02000000000000000000" pitchFamily="2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0679D3-B803-4B86-9DEE-824D54872F9F}" type="slidenum">
              <a:rPr lang="en-GB" smtClean="0"/>
              <a:pPr>
                <a:defRPr/>
              </a:pPr>
              <a:t>9</a:t>
            </a:fld>
            <a:endParaRPr lang="en-GB" dirty="0"/>
          </a:p>
        </p:txBody>
      </p:sp>
      <p:pic>
        <p:nvPicPr>
          <p:cNvPr id="7" name="Picture 2" descr="http://static.guim.co.uk/sys-images/Guardian/Pix/pictures/2012/8/9/1344530665718/Elderly-person-in-Birming-008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20" y="2348880"/>
            <a:ext cx="3600400" cy="3399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5931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le 24"/>
          <p:cNvSpPr>
            <a:spLocks noGrp="1"/>
          </p:cNvSpPr>
          <p:nvPr>
            <p:ph type="title"/>
          </p:nvPr>
        </p:nvSpPr>
        <p:spPr>
          <a:xfrm>
            <a:off x="457200" y="548680"/>
            <a:ext cx="4474840" cy="868958"/>
          </a:xfrm>
        </p:spPr>
        <p:txBody>
          <a:bodyPr/>
          <a:lstStyle/>
          <a:p>
            <a:pPr algn="l"/>
            <a:r>
              <a:rPr lang="en-GB" sz="4000" dirty="0" smtClean="0">
                <a:latin typeface="AR ESSENCE" panose="02000000000000000000" pitchFamily="2" charset="0"/>
              </a:rPr>
              <a:t>Contd.</a:t>
            </a:r>
            <a:endParaRPr lang="en-GB" sz="4000" dirty="0">
              <a:latin typeface="AR ESSENCE" panose="02000000000000000000" pitchFamily="2" charset="0"/>
            </a:endParaRPr>
          </a:p>
        </p:txBody>
      </p:sp>
      <p:sp>
        <p:nvSpPr>
          <p:cNvPr id="21" name="Content Placeholder 20"/>
          <p:cNvSpPr>
            <a:spLocks noGrp="1"/>
          </p:cNvSpPr>
          <p:nvPr>
            <p:ph idx="1"/>
          </p:nvPr>
        </p:nvSpPr>
        <p:spPr>
          <a:xfrm>
            <a:off x="251520" y="1484784"/>
            <a:ext cx="8435280" cy="4641379"/>
          </a:xfrm>
        </p:spPr>
        <p:txBody>
          <a:bodyPr/>
          <a:lstStyle/>
          <a:p>
            <a:r>
              <a:rPr lang="en-GB" sz="2800" dirty="0">
                <a:latin typeface="AR ESSENCE" panose="02000000000000000000" pitchFamily="2" charset="0"/>
              </a:rPr>
              <a:t>I did  a placement in a </a:t>
            </a:r>
            <a:r>
              <a:rPr lang="en-GB" sz="2800" dirty="0" smtClean="0">
                <a:latin typeface="AR ESSENCE" panose="02000000000000000000" pitchFamily="2" charset="0"/>
              </a:rPr>
              <a:t>hospice … I </a:t>
            </a:r>
            <a:r>
              <a:rPr lang="en-GB" sz="2800" dirty="0">
                <a:latin typeface="AR ESSENCE" panose="02000000000000000000" pitchFamily="2" charset="0"/>
              </a:rPr>
              <a:t>found that they did </a:t>
            </a:r>
            <a:r>
              <a:rPr lang="en-GB" sz="2800" dirty="0" smtClean="0">
                <a:latin typeface="AR ESSENCE" panose="02000000000000000000" pitchFamily="2" charset="0"/>
              </a:rPr>
              <a:t>it [spiritual care] </a:t>
            </a:r>
            <a:r>
              <a:rPr lang="en-GB" sz="2800" dirty="0">
                <a:latin typeface="AR ESSENCE" panose="02000000000000000000" pitchFamily="2" charset="0"/>
              </a:rPr>
              <a:t>really </a:t>
            </a:r>
            <a:r>
              <a:rPr lang="en-GB" sz="2800" dirty="0" smtClean="0">
                <a:latin typeface="AR ESSENCE" panose="02000000000000000000" pitchFamily="2" charset="0"/>
              </a:rPr>
              <a:t>well</a:t>
            </a:r>
            <a:r>
              <a:rPr lang="en-GB" sz="2800" dirty="0">
                <a:latin typeface="AR ESSENCE" panose="02000000000000000000" pitchFamily="2" charset="0"/>
              </a:rPr>
              <a:t> </a:t>
            </a:r>
            <a:r>
              <a:rPr lang="en-GB" sz="2800" dirty="0" smtClean="0">
                <a:latin typeface="AR ESSENCE" panose="02000000000000000000" pitchFamily="2" charset="0"/>
              </a:rPr>
              <a:t>… (P7)</a:t>
            </a:r>
          </a:p>
          <a:p>
            <a:r>
              <a:rPr lang="en-GB" sz="2800" dirty="0">
                <a:latin typeface="AR ESSENCE" panose="02000000000000000000" pitchFamily="2" charset="0"/>
              </a:rPr>
              <a:t>U</a:t>
            </a:r>
            <a:r>
              <a:rPr lang="en-GB" sz="2800" dirty="0" smtClean="0">
                <a:latin typeface="AR ESSENCE" panose="02000000000000000000" pitchFamily="2" charset="0"/>
              </a:rPr>
              <a:t>ntil </a:t>
            </a:r>
            <a:r>
              <a:rPr lang="en-GB" sz="2800" dirty="0">
                <a:latin typeface="AR ESSENCE" panose="02000000000000000000" pitchFamily="2" charset="0"/>
              </a:rPr>
              <a:t>I had that placement I didn’t </a:t>
            </a:r>
            <a:r>
              <a:rPr lang="en-GB" sz="2800" dirty="0" smtClean="0">
                <a:latin typeface="AR ESSENCE" panose="02000000000000000000" pitchFamily="2" charset="0"/>
              </a:rPr>
              <a:t>really</a:t>
            </a:r>
          </a:p>
          <a:p>
            <a:pPr marL="0" indent="0">
              <a:buNone/>
            </a:pPr>
            <a:r>
              <a:rPr lang="en-GB" sz="2800" dirty="0" smtClean="0">
                <a:latin typeface="AR ESSENCE" panose="02000000000000000000" pitchFamily="2" charset="0"/>
              </a:rPr>
              <a:t> address </a:t>
            </a:r>
            <a:r>
              <a:rPr lang="en-GB" sz="2800" dirty="0">
                <a:latin typeface="AR ESSENCE" panose="02000000000000000000" pitchFamily="2" charset="0"/>
              </a:rPr>
              <a:t>spirituality and spiritual </a:t>
            </a:r>
            <a:endParaRPr lang="en-GB" sz="2800" dirty="0" smtClean="0">
              <a:latin typeface="AR ESSENCE" panose="02000000000000000000" pitchFamily="2" charset="0"/>
            </a:endParaRPr>
          </a:p>
          <a:p>
            <a:pPr marL="0" indent="0">
              <a:buNone/>
            </a:pPr>
            <a:r>
              <a:rPr lang="en-GB" sz="2800" dirty="0" smtClean="0">
                <a:latin typeface="AR ESSENCE" panose="02000000000000000000" pitchFamily="2" charset="0"/>
              </a:rPr>
              <a:t> needs, and </a:t>
            </a:r>
            <a:r>
              <a:rPr lang="en-GB" sz="2800" dirty="0">
                <a:latin typeface="AR ESSENCE" panose="02000000000000000000" pitchFamily="2" charset="0"/>
              </a:rPr>
              <a:t>it wasn’t brought to </a:t>
            </a:r>
            <a:endParaRPr lang="en-GB" sz="2800" dirty="0" smtClean="0">
              <a:latin typeface="AR ESSENCE" panose="02000000000000000000" pitchFamily="2" charset="0"/>
            </a:endParaRPr>
          </a:p>
          <a:p>
            <a:pPr marL="0" indent="0">
              <a:buNone/>
            </a:pPr>
            <a:r>
              <a:rPr lang="en-GB" sz="2800" dirty="0" smtClean="0">
                <a:latin typeface="AR ESSENCE" panose="02000000000000000000" pitchFamily="2" charset="0"/>
              </a:rPr>
              <a:t> my </a:t>
            </a:r>
            <a:r>
              <a:rPr lang="en-GB" sz="2800" dirty="0">
                <a:latin typeface="AR ESSENCE" panose="02000000000000000000" pitchFamily="2" charset="0"/>
              </a:rPr>
              <a:t>f</a:t>
            </a:r>
            <a:r>
              <a:rPr lang="en-GB" sz="2800" dirty="0" smtClean="0">
                <a:latin typeface="AR ESSENCE" panose="02000000000000000000" pitchFamily="2" charset="0"/>
              </a:rPr>
              <a:t>orefront until </a:t>
            </a:r>
            <a:r>
              <a:rPr lang="en-GB" sz="2800" dirty="0">
                <a:latin typeface="AR ESSENCE" panose="02000000000000000000" pitchFamily="2" charset="0"/>
              </a:rPr>
              <a:t>I went to a </a:t>
            </a:r>
            <a:endParaRPr lang="en-GB" sz="2800" dirty="0" smtClean="0">
              <a:latin typeface="AR ESSENCE" panose="02000000000000000000" pitchFamily="2" charset="0"/>
            </a:endParaRPr>
          </a:p>
          <a:p>
            <a:pPr marL="0" indent="0">
              <a:buNone/>
            </a:pPr>
            <a:r>
              <a:rPr lang="en-GB" sz="2800" dirty="0" smtClean="0">
                <a:latin typeface="AR ESSENCE" panose="02000000000000000000" pitchFamily="2" charset="0"/>
              </a:rPr>
              <a:t> Hospice Palliative care setting … </a:t>
            </a:r>
          </a:p>
          <a:p>
            <a:pPr marL="0" indent="0">
              <a:buNone/>
            </a:pPr>
            <a:r>
              <a:rPr lang="en-GB" sz="2800" dirty="0" smtClean="0">
                <a:latin typeface="AR ESSENCE" panose="02000000000000000000" pitchFamily="2" charset="0"/>
              </a:rPr>
              <a:t> I had a huge input in the </a:t>
            </a:r>
          </a:p>
          <a:p>
            <a:pPr marL="0" indent="0">
              <a:buNone/>
            </a:pPr>
            <a:r>
              <a:rPr lang="en-GB" sz="2800" dirty="0" smtClean="0">
                <a:latin typeface="AR ESSENCE" panose="02000000000000000000" pitchFamily="2" charset="0"/>
              </a:rPr>
              <a:t> palliative care (P12</a:t>
            </a:r>
            <a:r>
              <a:rPr lang="en-GB" dirty="0" smtClean="0">
                <a:latin typeface="AR ESSENCE" panose="02000000000000000000" pitchFamily="2" charset="0"/>
              </a:rPr>
              <a:t>)</a:t>
            </a:r>
            <a:endParaRPr lang="en-GB" dirty="0">
              <a:latin typeface="AR ESSENCE" panose="02000000000000000000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724D85-7F8B-470A-90AF-68170415D5D8}" type="slidenum">
              <a:rPr lang="en-GB" smtClean="0"/>
              <a:pPr>
                <a:defRPr/>
              </a:pPr>
              <a:t>10</a:t>
            </a:fld>
            <a:endParaRPr lang="en-GB" dirty="0"/>
          </a:p>
        </p:txBody>
      </p:sp>
      <p:pic>
        <p:nvPicPr>
          <p:cNvPr id="6" name="Picture 2" descr="Image result for Free Patient care pictur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3068960"/>
            <a:ext cx="3960440" cy="3240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0798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48680"/>
            <a:ext cx="5760640" cy="796950"/>
          </a:xfrm>
        </p:spPr>
        <p:txBody>
          <a:bodyPr/>
          <a:lstStyle/>
          <a:p>
            <a:r>
              <a:rPr lang="en-GB" sz="5400" dirty="0" smtClean="0">
                <a:latin typeface="AR ESSENCE" panose="02000000000000000000" pitchFamily="2" charset="0"/>
              </a:rPr>
              <a:t>Theory &amp; Practice</a:t>
            </a:r>
            <a:endParaRPr lang="en-GB" sz="5400" dirty="0">
              <a:latin typeface="AR ESSENCE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dirty="0" smtClean="0">
                <a:latin typeface="AR ESSENCE" panose="02000000000000000000" pitchFamily="2" charset="0"/>
              </a:rPr>
              <a:t>… learning </a:t>
            </a:r>
            <a:r>
              <a:rPr lang="en-GB" dirty="0">
                <a:latin typeface="AR ESSENCE" panose="02000000000000000000" pitchFamily="2" charset="0"/>
              </a:rPr>
              <a:t>from clinical practice is an important aspect of it because that is where you really learn a lot of your practice, and yes that’s </a:t>
            </a:r>
            <a:r>
              <a:rPr lang="en-GB" dirty="0" smtClean="0">
                <a:latin typeface="AR ESSENCE" panose="02000000000000000000" pitchFamily="2" charset="0"/>
              </a:rPr>
              <a:t>good. </a:t>
            </a:r>
            <a:r>
              <a:rPr lang="en-GB" dirty="0">
                <a:latin typeface="AR ESSENCE" panose="02000000000000000000" pitchFamily="2" charset="0"/>
              </a:rPr>
              <a:t>B</a:t>
            </a:r>
            <a:r>
              <a:rPr lang="en-GB" dirty="0" smtClean="0">
                <a:latin typeface="AR ESSENCE" panose="02000000000000000000" pitchFamily="2" charset="0"/>
              </a:rPr>
              <a:t>ut </a:t>
            </a:r>
            <a:r>
              <a:rPr lang="en-GB" dirty="0">
                <a:latin typeface="AR ESSENCE" panose="02000000000000000000" pitchFamily="2" charset="0"/>
              </a:rPr>
              <a:t>I think backup of knowledge from lectures, </a:t>
            </a:r>
            <a:r>
              <a:rPr lang="en-GB">
                <a:latin typeface="AR ESSENCE" panose="02000000000000000000" pitchFamily="2" charset="0"/>
              </a:rPr>
              <a:t>you </a:t>
            </a:r>
            <a:r>
              <a:rPr lang="en-GB" smtClean="0">
                <a:latin typeface="AR ESSENCE" panose="02000000000000000000" pitchFamily="2" charset="0"/>
              </a:rPr>
              <a:t>know, </a:t>
            </a:r>
            <a:r>
              <a:rPr lang="en-GB" dirty="0">
                <a:latin typeface="AR ESSENCE" panose="02000000000000000000" pitchFamily="2" charset="0"/>
              </a:rPr>
              <a:t>that academic side, there should be that bit more knowledge coming from that side, so that you can sort of incorporate your knowledge in the </a:t>
            </a:r>
            <a:r>
              <a:rPr lang="en-GB">
                <a:latin typeface="AR ESSENCE" panose="02000000000000000000" pitchFamily="2" charset="0"/>
              </a:rPr>
              <a:t>clinical </a:t>
            </a:r>
            <a:r>
              <a:rPr lang="en-GB" smtClean="0">
                <a:latin typeface="AR ESSENCE" panose="02000000000000000000" pitchFamily="2" charset="0"/>
              </a:rPr>
              <a:t>practice, </a:t>
            </a:r>
            <a:r>
              <a:rPr lang="en-GB" dirty="0">
                <a:latin typeface="AR ESSENCE" panose="02000000000000000000" pitchFamily="2" charset="0"/>
              </a:rPr>
              <a:t>you know –  sort of bridge that gap between the two (P6)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724D85-7F8B-470A-90AF-68170415D5D8}" type="slidenum">
              <a:rPr lang="en-GB" smtClean="0"/>
              <a:pPr>
                <a:defRPr/>
              </a:pPr>
              <a:t>11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82043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07504" y="548680"/>
            <a:ext cx="6192688" cy="864096"/>
          </a:xfrm>
        </p:spPr>
        <p:txBody>
          <a:bodyPr/>
          <a:lstStyle/>
          <a:p>
            <a:r>
              <a:rPr lang="en-GB" dirty="0" smtClean="0">
                <a:latin typeface="AR ESSENCE" panose="02000000000000000000" pitchFamily="2" charset="0"/>
              </a:rPr>
              <a:t>Student nurses learn that -</a:t>
            </a:r>
            <a:endParaRPr lang="en-GB" dirty="0">
              <a:latin typeface="AR ESSENCE" panose="02000000000000000000" pitchFamily="2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179511" y="1340768"/>
            <a:ext cx="4156831" cy="4896544"/>
          </a:xfrm>
        </p:spPr>
        <p:txBody>
          <a:bodyPr/>
          <a:lstStyle/>
          <a:p>
            <a:r>
              <a:rPr lang="en-GB" sz="3200" dirty="0" smtClean="0">
                <a:latin typeface="AR ESSENCE" panose="02000000000000000000" pitchFamily="2" charset="0"/>
                <a:cs typeface="Arial"/>
              </a:rPr>
              <a:t>Palliative care    improves physical, </a:t>
            </a:r>
            <a:r>
              <a:rPr lang="en-GB" sz="3200" dirty="0">
                <a:latin typeface="AR ESSENCE" panose="02000000000000000000" pitchFamily="2" charset="0"/>
                <a:cs typeface="Arial"/>
              </a:rPr>
              <a:t>psychological and </a:t>
            </a:r>
            <a:r>
              <a:rPr lang="en-GB" sz="3200" b="1" dirty="0">
                <a:solidFill>
                  <a:srgbClr val="00B050"/>
                </a:solidFill>
                <a:latin typeface="AR ESSENCE" panose="02000000000000000000" pitchFamily="2" charset="0"/>
                <a:cs typeface="Arial"/>
              </a:rPr>
              <a:t>spiritual </a:t>
            </a:r>
            <a:r>
              <a:rPr lang="en-GB" sz="3200" dirty="0" smtClean="0">
                <a:latin typeface="AR ESSENCE" panose="02000000000000000000" pitchFamily="2" charset="0"/>
                <a:cs typeface="Arial"/>
              </a:rPr>
              <a:t>wellbeing of patients and their families </a:t>
            </a:r>
            <a:endParaRPr lang="en-GB" sz="3200" dirty="0">
              <a:latin typeface="AR ESSENCE" panose="02000000000000000000" pitchFamily="2" charset="0"/>
              <a:cs typeface="Arial"/>
            </a:endParaRPr>
          </a:p>
          <a:p>
            <a:r>
              <a:rPr lang="en-GB" sz="3200" dirty="0" smtClean="0">
                <a:latin typeface="AR ESSENCE" panose="02000000000000000000" pitchFamily="2" charset="0"/>
                <a:cs typeface="Arial"/>
              </a:rPr>
              <a:t>Student nurses do appreciate hospice &amp; palliative experience for learning spiritual care</a:t>
            </a:r>
            <a:endParaRPr lang="en-GB" sz="3200" dirty="0">
              <a:latin typeface="AR ESSENCE" panose="02000000000000000000" pitchFamily="2" charset="0"/>
              <a:cs typeface="Arial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0679D3-B803-4B86-9DEE-824D54872F9F}" type="slidenum">
              <a:rPr lang="en-GB" smtClean="0"/>
              <a:pPr>
                <a:defRPr/>
              </a:pPr>
              <a:t>12</a:t>
            </a:fld>
            <a:endParaRPr lang="en-GB" dirty="0"/>
          </a:p>
        </p:txBody>
      </p:sp>
      <p:pic>
        <p:nvPicPr>
          <p:cNvPr id="5" name="Picture 2" descr="http://www.nottingham.ac.uk/conference/fac-mhs/healthsciences/cnobmeadvisory/images/home-rotate/cno-bme-1.jpg">
            <a:hlinkClick r:id="rId2"/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939" r="18675"/>
          <a:stretch/>
        </p:blipFill>
        <p:spPr bwMode="auto">
          <a:xfrm>
            <a:off x="4336343" y="1772816"/>
            <a:ext cx="4548475" cy="4126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3670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5626968" cy="868958"/>
          </a:xfrm>
        </p:spPr>
        <p:txBody>
          <a:bodyPr/>
          <a:lstStyle/>
          <a:p>
            <a:r>
              <a:rPr lang="en-GB" dirty="0" smtClean="0">
                <a:latin typeface="AR ESSENCE" panose="02000000000000000000" pitchFamily="2" charset="0"/>
              </a:rPr>
              <a:t>Conclusions</a:t>
            </a:r>
            <a:endParaRPr lang="en-GB" dirty="0">
              <a:latin typeface="AR ESSENCE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4680520"/>
          </a:xfrm>
        </p:spPr>
        <p:txBody>
          <a:bodyPr/>
          <a:lstStyle/>
          <a:p>
            <a:r>
              <a:rPr lang="en-GB" dirty="0" smtClean="0">
                <a:latin typeface="AR ESSENCE" panose="02000000000000000000" pitchFamily="2" charset="0"/>
              </a:rPr>
              <a:t>Spiritual care is part of the art of nursing and students need clinical experience to develop their reasoning and tacit knowledge </a:t>
            </a:r>
            <a:r>
              <a:rPr lang="en-GB" sz="2800" dirty="0" smtClean="0">
                <a:latin typeface="AR ESSENCE" panose="02000000000000000000" pitchFamily="2" charset="0"/>
              </a:rPr>
              <a:t>(</a:t>
            </a:r>
            <a:r>
              <a:rPr lang="en-GB" sz="2800" dirty="0" err="1" smtClean="0">
                <a:latin typeface="AR ESSENCE" panose="02000000000000000000" pitchFamily="2" charset="0"/>
              </a:rPr>
              <a:t>Greenstreet</a:t>
            </a:r>
            <a:r>
              <a:rPr lang="en-GB" sz="2800" dirty="0" smtClean="0">
                <a:latin typeface="AR ESSENCE" panose="02000000000000000000" pitchFamily="2" charset="0"/>
              </a:rPr>
              <a:t> 1999), </a:t>
            </a:r>
          </a:p>
          <a:p>
            <a:r>
              <a:rPr lang="en-GB" dirty="0">
                <a:latin typeface="AR ESSENCE" panose="02000000000000000000" pitchFamily="2" charset="0"/>
              </a:rPr>
              <a:t>A</a:t>
            </a:r>
            <a:r>
              <a:rPr lang="en-GB" dirty="0" smtClean="0">
                <a:latin typeface="AR ESSENCE" panose="02000000000000000000" pitchFamily="2" charset="0"/>
              </a:rPr>
              <a:t>nd real-life situations are important (</a:t>
            </a:r>
            <a:r>
              <a:rPr lang="en-GB" dirty="0" err="1" smtClean="0">
                <a:latin typeface="AR ESSENCE" panose="02000000000000000000" pitchFamily="2" charset="0"/>
              </a:rPr>
              <a:t>Giske</a:t>
            </a:r>
            <a:r>
              <a:rPr lang="en-GB" dirty="0" smtClean="0">
                <a:latin typeface="AR ESSENCE" panose="02000000000000000000" pitchFamily="2" charset="0"/>
              </a:rPr>
              <a:t> 2012)</a:t>
            </a:r>
            <a:endParaRPr lang="en-GB" sz="2800" dirty="0" smtClean="0">
              <a:latin typeface="AR ESSENCE" panose="02000000000000000000" pitchFamily="2" charset="0"/>
            </a:endParaRPr>
          </a:p>
          <a:p>
            <a:r>
              <a:rPr lang="en-GB" dirty="0" smtClean="0">
                <a:latin typeface="AR ESSENCE" panose="02000000000000000000" pitchFamily="2" charset="0"/>
              </a:rPr>
              <a:t>Spiritual care in nursing practice is reciprocal </a:t>
            </a:r>
          </a:p>
          <a:p>
            <a:pPr marL="0" indent="0">
              <a:buNone/>
            </a:pPr>
            <a:r>
              <a:rPr lang="en-GB" sz="2800" dirty="0">
                <a:latin typeface="AR ESSENCE" panose="02000000000000000000" pitchFamily="2" charset="0"/>
              </a:rPr>
              <a:t> </a:t>
            </a:r>
            <a:r>
              <a:rPr lang="en-GB" sz="2800" dirty="0" smtClean="0">
                <a:latin typeface="AR ESSENCE" panose="02000000000000000000" pitchFamily="2" charset="0"/>
              </a:rPr>
              <a:t>  (</a:t>
            </a:r>
            <a:r>
              <a:rPr lang="en-GB" sz="2800" dirty="0" err="1" smtClean="0">
                <a:latin typeface="AR ESSENCE" panose="02000000000000000000" pitchFamily="2" charset="0"/>
              </a:rPr>
              <a:t>Pesut</a:t>
            </a:r>
            <a:r>
              <a:rPr lang="en-GB" sz="2800" dirty="0" smtClean="0">
                <a:latin typeface="AR ESSENCE" panose="02000000000000000000" pitchFamily="2" charset="0"/>
              </a:rPr>
              <a:t> 2002, </a:t>
            </a:r>
            <a:r>
              <a:rPr lang="en-GB" sz="2800" dirty="0" err="1" smtClean="0">
                <a:latin typeface="AR ESSENCE" panose="02000000000000000000" pitchFamily="2" charset="0"/>
              </a:rPr>
              <a:t>Giske</a:t>
            </a:r>
            <a:r>
              <a:rPr lang="en-GB" sz="2800" dirty="0" smtClean="0">
                <a:latin typeface="AR ESSENCE" panose="02000000000000000000" pitchFamily="2" charset="0"/>
              </a:rPr>
              <a:t> &amp; Cone 2012</a:t>
            </a:r>
            <a:r>
              <a:rPr lang="en-GB" sz="2800" dirty="0" smtClean="0"/>
              <a:t>)</a:t>
            </a:r>
          </a:p>
          <a:p>
            <a:r>
              <a:rPr lang="en-GB" sz="3600" b="1" dirty="0" smtClean="0">
                <a:solidFill>
                  <a:srgbClr val="00B050"/>
                </a:solidFill>
                <a:latin typeface="AR ESSENCE" panose="02000000000000000000" pitchFamily="2" charset="0"/>
              </a:rPr>
              <a:t>I suggest that spiritual care </a:t>
            </a:r>
            <a:r>
              <a:rPr lang="en-GB" sz="3600" b="1" dirty="0" smtClean="0">
                <a:solidFill>
                  <a:srgbClr val="00B050"/>
                </a:solidFill>
                <a:latin typeface="AR ESSENCE" panose="02000000000000000000" pitchFamily="2" charset="0"/>
              </a:rPr>
              <a:t>can </a:t>
            </a:r>
          </a:p>
          <a:p>
            <a:pPr marL="0" indent="0">
              <a:buNone/>
            </a:pPr>
            <a:r>
              <a:rPr lang="en-GB" sz="3600" b="1" smtClean="0">
                <a:solidFill>
                  <a:srgbClr val="00B050"/>
                </a:solidFill>
                <a:latin typeface="AR ESSENCE" panose="02000000000000000000" pitchFamily="2" charset="0"/>
              </a:rPr>
              <a:t>  be </a:t>
            </a:r>
            <a:r>
              <a:rPr lang="en-GB" sz="3600" b="1" smtClean="0">
                <a:solidFill>
                  <a:srgbClr val="00B050"/>
                </a:solidFill>
                <a:latin typeface="AR ESSENCE" panose="02000000000000000000" pitchFamily="2" charset="0"/>
              </a:rPr>
              <a:t>both </a:t>
            </a:r>
            <a:r>
              <a:rPr lang="en-GB" sz="3600" b="1" dirty="0" smtClean="0">
                <a:solidFill>
                  <a:srgbClr val="00B050"/>
                </a:solidFill>
                <a:latin typeface="AR ESSENCE" panose="02000000000000000000" pitchFamily="2" charset="0"/>
              </a:rPr>
              <a:t>taught and caught.</a:t>
            </a:r>
          </a:p>
          <a:p>
            <a:pPr marL="0" indent="0">
              <a:buNone/>
            </a:pPr>
            <a:endParaRPr lang="en-GB" sz="2800" dirty="0" smtClean="0"/>
          </a:p>
          <a:p>
            <a:pPr marL="0" indent="0">
              <a:buNone/>
            </a:pPr>
            <a:endParaRPr lang="en-GB" sz="2800" dirty="0"/>
          </a:p>
          <a:p>
            <a:pPr marL="0" indent="0">
              <a:buNone/>
            </a:pPr>
            <a:endParaRPr lang="en-GB" sz="2800" dirty="0" smtClean="0"/>
          </a:p>
          <a:p>
            <a:pPr marL="0" indent="0">
              <a:buNone/>
            </a:pPr>
            <a:endParaRPr lang="en-GB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724D85-7F8B-470A-90AF-68170415D5D8}" type="slidenum">
              <a:rPr lang="en-GB" smtClean="0"/>
              <a:pPr>
                <a:defRPr/>
              </a:pPr>
              <a:t>13</a:t>
            </a:fld>
            <a:endParaRPr lang="en-GB" dirty="0"/>
          </a:p>
        </p:txBody>
      </p:sp>
      <p:pic>
        <p:nvPicPr>
          <p:cNvPr id="6" name="Picture 14" descr="nursing care : Give love and warmth to the elderl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0272" y="4365104"/>
            <a:ext cx="2000200" cy="16029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5170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1052736"/>
            <a:ext cx="8229600" cy="5073427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en-GB" sz="6600" dirty="0" smtClean="0">
                <a:latin typeface="AR ESSENCE" panose="02000000000000000000" pitchFamily="2" charset="0"/>
              </a:rPr>
              <a:t> Thank you for listening</a:t>
            </a:r>
            <a:endParaRPr lang="en-GB" sz="6600" dirty="0">
              <a:latin typeface="AR ESSENCE" panose="02000000000000000000" pitchFamily="2" charset="0"/>
            </a:endParaRPr>
          </a:p>
        </p:txBody>
      </p:sp>
      <p:pic>
        <p:nvPicPr>
          <p:cNvPr id="1028" name="Picture 4" descr="zebra ears  fu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7" y="2276873"/>
            <a:ext cx="7128793" cy="3709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963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5050904" cy="796950"/>
          </a:xfrm>
        </p:spPr>
        <p:txBody>
          <a:bodyPr/>
          <a:lstStyle/>
          <a:p>
            <a:r>
              <a:rPr lang="en-GB" sz="4000" dirty="0" smtClean="0"/>
              <a:t>Bibliography</a:t>
            </a:r>
            <a:endParaRPr lang="en-GB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628800"/>
            <a:ext cx="8229600" cy="4608512"/>
          </a:xfrm>
        </p:spPr>
        <p:txBody>
          <a:bodyPr/>
          <a:lstStyle/>
          <a:p>
            <a:pPr marL="0" indent="0">
              <a:buNone/>
            </a:pPr>
            <a:r>
              <a:rPr lang="en-GB" sz="1800" dirty="0" err="1" smtClean="0">
                <a:cs typeface="Arial" panose="020B0604020202020204" pitchFamily="34" charset="0"/>
              </a:rPr>
              <a:t>Baldacchino,D</a:t>
            </a:r>
            <a:r>
              <a:rPr lang="en-GB" sz="1800" dirty="0" smtClean="0">
                <a:cs typeface="Arial" panose="020B0604020202020204" pitchFamily="34" charset="0"/>
              </a:rPr>
              <a:t>. R., 2008. Teaching on the spiritual dimension in care: the perceived impact on undergraduate nursing students. Nurse  Education Today  28, 501-512</a:t>
            </a:r>
          </a:p>
          <a:p>
            <a:pPr marL="0" indent="0">
              <a:buNone/>
            </a:pPr>
            <a:r>
              <a:rPr lang="en-GB" sz="1800" dirty="0" smtClean="0">
                <a:cs typeface="Arial" panose="020B0604020202020204" pitchFamily="34" charset="0"/>
              </a:rPr>
              <a:t>Bradshaw, A.,  1997. Teaching spiritual care to nurses: an alternative approach. Int. Journal of Palliative Nursing 3, 51-57</a:t>
            </a:r>
          </a:p>
          <a:p>
            <a:pPr marL="0" indent="0">
              <a:buNone/>
            </a:pPr>
            <a:r>
              <a:rPr lang="en-GB" sz="1800" dirty="0" err="1" smtClean="0">
                <a:cs typeface="Arial" panose="020B0604020202020204" pitchFamily="34" charset="0"/>
              </a:rPr>
              <a:t>Giske</a:t>
            </a:r>
            <a:r>
              <a:rPr lang="en-GB" sz="1800" dirty="0" smtClean="0">
                <a:cs typeface="Arial" panose="020B0604020202020204" pitchFamily="34" charset="0"/>
              </a:rPr>
              <a:t>, T., 2012. How undergraduate nursing students learn to care for patients spiritually in clinical studies – a review of literature. Journal  of Nursing Management 20, 1049-1057</a:t>
            </a:r>
          </a:p>
          <a:p>
            <a:pPr marL="0" indent="0">
              <a:buNone/>
            </a:pPr>
            <a:r>
              <a:rPr lang="en-GB" sz="1800" dirty="0" err="1" smtClean="0"/>
              <a:t>Giske</a:t>
            </a:r>
            <a:r>
              <a:rPr lang="en-GB" sz="1800" dirty="0" smtClean="0"/>
              <a:t>, T., Cone, P. H., 2012. Opening up to learning spiritual care of patients: a grounded theory study of nursing students. Journal of Clinical Nursing  21, 2006-2015</a:t>
            </a:r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indent="0">
              <a:buNone/>
            </a:pPr>
            <a:r>
              <a:rPr lang="en-GB" sz="1800" dirty="0" err="1" smtClean="0"/>
              <a:t>Greenstreet</a:t>
            </a:r>
            <a:r>
              <a:rPr lang="en-GB" sz="1800" dirty="0" smtClean="0"/>
              <a:t>, W. </a:t>
            </a:r>
            <a:r>
              <a:rPr lang="en-GB" sz="1800" dirty="0"/>
              <a:t>M., 1999. Teaching spirituality in nursing: a literature </a:t>
            </a:r>
            <a:r>
              <a:rPr lang="en-GB" sz="1800" dirty="0" smtClean="0"/>
              <a:t>review. Nurse Education Today 19, 649-658</a:t>
            </a:r>
          </a:p>
          <a:p>
            <a:pPr marL="0" indent="0">
              <a:buNone/>
            </a:pPr>
            <a:r>
              <a:rPr lang="en-GB" sz="1800" dirty="0" smtClean="0">
                <a:cs typeface="Arial" panose="020B0604020202020204" pitchFamily="34" charset="0"/>
              </a:rPr>
              <a:t>McSherry, W.,  Jameson, S., 2011. An online survey of nurses’ perceptions of spirituality and spiritual care. Journal of Clinical Nursing 20, 1757-1767 </a:t>
            </a:r>
          </a:p>
          <a:p>
            <a:pPr marL="0" indent="0">
              <a:buNone/>
            </a:pPr>
            <a:r>
              <a:rPr lang="en-GB" sz="1800" dirty="0" err="1" smtClean="0"/>
              <a:t>Pesut</a:t>
            </a:r>
            <a:r>
              <a:rPr lang="en-GB" sz="1800" dirty="0" smtClean="0"/>
              <a:t>, B., 2002. The development of</a:t>
            </a:r>
            <a:r>
              <a:rPr lang="en-GB" sz="2000" dirty="0" smtClean="0"/>
              <a:t> nursing students’ spirituality and spiritual care-giving. Nurse Education Today 22, 128-135</a:t>
            </a:r>
            <a:endParaRPr lang="en-GB" sz="2000" dirty="0"/>
          </a:p>
          <a:p>
            <a:pPr marL="0" indent="0">
              <a:buNone/>
            </a:pP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2400" dirty="0"/>
          </a:p>
          <a:p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724D85-7F8B-470A-90AF-68170415D5D8}" type="slidenum">
              <a:rPr lang="en-GB" smtClean="0"/>
              <a:pPr>
                <a:defRPr/>
              </a:pPr>
              <a:t>15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95221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2096</TotalTime>
  <Words>1024</Words>
  <Application>Microsoft Office PowerPoint</Application>
  <PresentationFormat>On-screen Show (4:3)</PresentationFormat>
  <Paragraphs>87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2_Office Theme</vt:lpstr>
      <vt:lpstr>Student Nurses Learn Spiritual care in hospice and palliative care settings</vt:lpstr>
      <vt:lpstr>Spirituality in nursing</vt:lpstr>
      <vt:lpstr>My Doctoral Studies </vt:lpstr>
      <vt:lpstr>Learning spiritual care</vt:lpstr>
      <vt:lpstr>Students’ Verbatim Views</vt:lpstr>
      <vt:lpstr> Contd. </vt:lpstr>
      <vt:lpstr>Contd. </vt:lpstr>
      <vt:lpstr>Learning in practice</vt:lpstr>
      <vt:lpstr>Hospice &amp; palliative care settings </vt:lpstr>
      <vt:lpstr>Contd.</vt:lpstr>
      <vt:lpstr>Theory &amp; Practice</vt:lpstr>
      <vt:lpstr>Student nurses learn that -</vt:lpstr>
      <vt:lpstr>Conclusions</vt:lpstr>
      <vt:lpstr>PowerPoint Presentation</vt:lpstr>
      <vt:lpstr>Bibliography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lesline</dc:creator>
  <cp:lastModifiedBy>lesline</cp:lastModifiedBy>
  <cp:revision>112</cp:revision>
  <dcterms:created xsi:type="dcterms:W3CDTF">2015-07-20T19:11:35Z</dcterms:created>
  <dcterms:modified xsi:type="dcterms:W3CDTF">2015-08-14T14:00:17Z</dcterms:modified>
</cp:coreProperties>
</file>