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394" r:id="rId2"/>
    <p:sldId id="428" r:id="rId3"/>
    <p:sldId id="429" r:id="rId4"/>
    <p:sldId id="408" r:id="rId5"/>
    <p:sldId id="379" r:id="rId6"/>
    <p:sldId id="430" r:id="rId7"/>
    <p:sldId id="446" r:id="rId8"/>
    <p:sldId id="397" r:id="rId9"/>
    <p:sldId id="398" r:id="rId10"/>
    <p:sldId id="409" r:id="rId11"/>
    <p:sldId id="406" r:id="rId12"/>
    <p:sldId id="455" r:id="rId13"/>
    <p:sldId id="407" r:id="rId14"/>
    <p:sldId id="405" r:id="rId15"/>
    <p:sldId id="431" r:id="rId16"/>
    <p:sldId id="376" r:id="rId17"/>
    <p:sldId id="403" r:id="rId18"/>
    <p:sldId id="459" r:id="rId19"/>
    <p:sldId id="460" r:id="rId20"/>
    <p:sldId id="396" r:id="rId21"/>
    <p:sldId id="400" r:id="rId22"/>
    <p:sldId id="456" r:id="rId23"/>
    <p:sldId id="457" r:id="rId24"/>
    <p:sldId id="395" r:id="rId25"/>
    <p:sldId id="401" r:id="rId26"/>
    <p:sldId id="458" r:id="rId27"/>
    <p:sldId id="404" r:id="rId28"/>
    <p:sldId id="432" r:id="rId29"/>
    <p:sldId id="410" r:id="rId30"/>
    <p:sldId id="433" r:id="rId31"/>
    <p:sldId id="434" r:id="rId32"/>
    <p:sldId id="435" r:id="rId33"/>
    <p:sldId id="402" r:id="rId34"/>
    <p:sldId id="411" r:id="rId35"/>
    <p:sldId id="412" r:id="rId36"/>
    <p:sldId id="413" r:id="rId37"/>
    <p:sldId id="436" r:id="rId38"/>
    <p:sldId id="437" r:id="rId39"/>
    <p:sldId id="438" r:id="rId40"/>
    <p:sldId id="439" r:id="rId41"/>
    <p:sldId id="440" r:id="rId42"/>
    <p:sldId id="441" r:id="rId43"/>
    <p:sldId id="442" r:id="rId44"/>
    <p:sldId id="443" r:id="rId45"/>
    <p:sldId id="444" r:id="rId46"/>
    <p:sldId id="445" r:id="rId47"/>
    <p:sldId id="450" r:id="rId48"/>
    <p:sldId id="454" r:id="rId4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64">
          <p15:clr>
            <a:srgbClr val="A4A3A4"/>
          </p15:clr>
        </p15:guide>
        <p15:guide id="2" pos="85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EB"/>
    <a:srgbClr val="FCCC00"/>
    <a:srgbClr val="3E87EC"/>
    <a:srgbClr val="3C88ED"/>
    <a:srgbClr val="FFFFFF"/>
    <a:srgbClr val="2779D7"/>
    <a:srgbClr val="3EAAE9"/>
    <a:srgbClr val="FFC34D"/>
    <a:srgbClr val="D5FFDB"/>
    <a:srgbClr val="F9F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020"/>
    <p:restoredTop sz="95179" autoAdjust="0"/>
  </p:normalViewPr>
  <p:slideViewPr>
    <p:cSldViewPr snapToGrid="0" snapToObjects="1" showGuides="1">
      <p:cViewPr>
        <p:scale>
          <a:sx n="100" d="100"/>
          <a:sy n="100" d="100"/>
        </p:scale>
        <p:origin x="432" y="512"/>
      </p:cViewPr>
      <p:guideLst>
        <p:guide orient="horz" pos="1864"/>
        <p:guide pos="85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2FD18-66EE-CB44-B638-4A6F439739A7}" type="datetimeFigureOut">
              <a:rPr lang="en-US" smtClean="0"/>
              <a:t>6/8/16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F1E88-4E9E-B247-9244-B25CD3F9E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86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A5D05-6544-0449-855F-133741C34C83}" type="datetimeFigureOut">
              <a:rPr lang="en-US" smtClean="0"/>
              <a:t>6/8/16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C5CD2-BDC5-584A-90A4-8F376DF79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04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01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28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01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94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94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95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0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97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04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29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873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380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86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73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514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53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253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53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910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243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37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893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355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271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1856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191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40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409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356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270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013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062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337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303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490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065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498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910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322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6643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66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44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368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296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5697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753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AC5CD2-BDC5-584A-90A4-8F376DF797E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2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62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65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14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09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44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7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1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8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970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155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023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7A185-7305-5E49-94EB-10CF316C358B}" type="datetimeFigureOut">
              <a:rPr lang="en-US" smtClean="0"/>
              <a:t>6/8/16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7B1C5-0394-DE4F-8AF7-AD4B26A5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93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microsoft.com/office/2007/relationships/hdphoto" Target="../media/hdphoto3.wdp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microsoft.com/office/2007/relationships/hdphoto" Target="../media/hdphoto4.wdp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4" Type="http://schemas.openxmlformats.org/officeDocument/2006/relationships/image" Target="../media/image30.jpeg"/><Relationship Id="rId5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6.jpe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4295"/>
            <a:ext cx="9144000" cy="49718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0867" y="796170"/>
            <a:ext cx="6830716" cy="4154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JM" sz="44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Challenges and Advances </a:t>
            </a:r>
            <a:endParaRPr lang="en-JM" sz="4400" b="1" dirty="0" smtClean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JM" sz="4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in </a:t>
            </a:r>
            <a:r>
              <a:rPr lang="en-JM" sz="44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Environment-Based </a:t>
            </a:r>
            <a:endParaRPr lang="en-JM" sz="4400" b="1" dirty="0" smtClean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JM" sz="4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Voice </a:t>
            </a:r>
            <a:r>
              <a:rPr lang="en-JM" sz="44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Interaction</a:t>
            </a:r>
            <a:endParaRPr lang="en-JM" sz="1400" b="1" dirty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JM" sz="24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Automation and </a:t>
            </a:r>
            <a:r>
              <a:rPr lang="en-JM" sz="2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Robotics</a:t>
            </a:r>
          </a:p>
          <a:p>
            <a:r>
              <a:rPr lang="en-JM" sz="20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June 14, </a:t>
            </a:r>
            <a:r>
              <a:rPr lang="en-JM" sz="20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2016</a:t>
            </a:r>
          </a:p>
          <a:p>
            <a:endParaRPr lang="en-JM" sz="2000" b="1" dirty="0" smtClean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endParaRPr lang="en-JM" sz="2000" b="1" dirty="0" smtClean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  <a:p>
            <a:r>
              <a:rPr lang="en-JM" sz="16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Leor Grebler, CEO</a:t>
            </a:r>
          </a:p>
          <a:p>
            <a:r>
              <a:rPr lang="en-JM" sz="16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UCIC</a:t>
            </a:r>
          </a:p>
          <a:p>
            <a:r>
              <a:rPr lang="en-JM" sz="1600" b="1" dirty="0" err="1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leor@ucic.io</a:t>
            </a:r>
            <a:endParaRPr lang="en-JM" sz="1600" b="1" dirty="0" smtClean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8" y="-209672"/>
            <a:ext cx="974838" cy="9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6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9600" y="-1314451"/>
            <a:ext cx="10020300" cy="751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1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621" y="-386920"/>
            <a:ext cx="9850621" cy="553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9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0067"/>
            <a:ext cx="9245600" cy="616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7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3174" y="4693910"/>
            <a:ext cx="1089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Quicksand Bold"/>
                <a:cs typeface="Quicksand Bold"/>
              </a:rPr>
              <a:t>Ubi </a:t>
            </a:r>
            <a:endParaRPr lang="en-US" sz="1100" dirty="0">
              <a:solidFill>
                <a:schemeClr val="bg1"/>
              </a:solidFill>
              <a:latin typeface="Quicksand Bold"/>
              <a:cs typeface="Quicksand Bold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32600" y="4808210"/>
            <a:ext cx="2986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  <a:latin typeface="Gotham Rounded Light"/>
                <a:cs typeface="Gotham Rounded Light"/>
              </a:rPr>
              <a:t>UCIC</a:t>
            </a:r>
            <a:endParaRPr lang="en-US" sz="600" dirty="0">
              <a:solidFill>
                <a:schemeClr val="bg1"/>
              </a:solidFill>
              <a:latin typeface="Gotham Rounded Light"/>
              <a:cs typeface="Gotham Rounded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8068" y="-298308"/>
            <a:ext cx="11359442" cy="554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5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4295"/>
            <a:ext cx="9144000" cy="49718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0867" y="3577470"/>
            <a:ext cx="38779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JM" sz="4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Ambient Voice</a:t>
            </a:r>
            <a:endParaRPr lang="en-JM" sz="1050" b="1" dirty="0" smtClean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8" y="-209672"/>
            <a:ext cx="974838" cy="9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8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0400"/>
            <a:ext cx="9144000" cy="380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9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999" y="-127000"/>
            <a:ext cx="7027333" cy="527050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12456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83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3900" y="5080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1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7300" y="0"/>
            <a:ext cx="40855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7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300" y="-215900"/>
            <a:ext cx="6433127" cy="884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95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0"/>
            <a:ext cx="86155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22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457200"/>
            <a:ext cx="59436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4295"/>
            <a:ext cx="9144000" cy="49718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0867" y="3577470"/>
            <a:ext cx="44085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JM" sz="4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Imminent Future</a:t>
            </a:r>
            <a:endParaRPr lang="en-JM" sz="1050" b="1" dirty="0" smtClean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8" y="-209672"/>
            <a:ext cx="974838" cy="9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6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3174" y="4693910"/>
            <a:ext cx="1089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Quicksand Bold"/>
                <a:cs typeface="Quicksand Bold"/>
              </a:rPr>
              <a:t>Ubi </a:t>
            </a:r>
            <a:endParaRPr lang="en-US" sz="1100" dirty="0">
              <a:solidFill>
                <a:schemeClr val="bg1"/>
              </a:solidFill>
              <a:latin typeface="Quicksand Bold"/>
              <a:cs typeface="Quicksand Bold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32600" y="4808210"/>
            <a:ext cx="2986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bg1"/>
                </a:solidFill>
                <a:latin typeface="Gotham Rounded Light"/>
                <a:cs typeface="Gotham Rounded Light"/>
              </a:rPr>
              <a:t>UCIC</a:t>
            </a:r>
            <a:endParaRPr lang="en-US" sz="600" dirty="0">
              <a:solidFill>
                <a:schemeClr val="bg1"/>
              </a:solidFill>
              <a:latin typeface="Gotham Rounded Light"/>
              <a:cs typeface="Gotham Rounded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95727" y="0"/>
            <a:ext cx="12649199" cy="527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5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5220" y="-835314"/>
            <a:ext cx="9357591" cy="623839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200" y="0"/>
            <a:ext cx="7715250" cy="5143500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07766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700" y="0"/>
            <a:ext cx="75927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2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8900"/>
            <a:ext cx="9144000" cy="495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5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47801" y="-114300"/>
            <a:ext cx="12412981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6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0"/>
            <a:ext cx="85344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0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751651" y="-303847"/>
            <a:ext cx="5469255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4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199907" y="562640"/>
            <a:ext cx="5150585" cy="406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10400" y="3670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75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00" y="0"/>
            <a:ext cx="744206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09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2100" y="-711201"/>
            <a:ext cx="9436100" cy="629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5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25"/>
          <a:stretch/>
        </p:blipFill>
        <p:spPr>
          <a:xfrm rot="5400000">
            <a:off x="37856" y="-660157"/>
            <a:ext cx="7156937" cy="847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2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1800" y="-839183"/>
            <a:ext cx="9792359" cy="64271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2036" y="-419101"/>
            <a:ext cx="8854236" cy="5811449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41466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4295"/>
            <a:ext cx="9144000" cy="49718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0867" y="3361570"/>
            <a:ext cx="19319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JM" sz="4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Trends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8" y="-209672"/>
            <a:ext cx="974838" cy="9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9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52" y="438150"/>
            <a:ext cx="2692096" cy="1498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3500" y="438150"/>
            <a:ext cx="3124200" cy="312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5600" y="438150"/>
            <a:ext cx="641544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5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00" y="957658"/>
            <a:ext cx="1855732" cy="1181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0207" y="3050074"/>
            <a:ext cx="3648558" cy="7971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5672" y="177800"/>
            <a:ext cx="4337628" cy="23856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282" y="2745264"/>
            <a:ext cx="3802118" cy="140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29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4007" y="1488230"/>
            <a:ext cx="3648558" cy="79716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200" y="3381705"/>
            <a:ext cx="2463800" cy="12502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418" y="2768598"/>
            <a:ext cx="2476500" cy="2476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0968" y="541388"/>
            <a:ext cx="1985608" cy="19856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47692"/>
            <a:ext cx="2518972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9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4295"/>
            <a:ext cx="9144000" cy="49718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0867" y="3361570"/>
            <a:ext cx="42274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JM" sz="4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Advancing</a:t>
            </a:r>
            <a:r>
              <a:rPr lang="en-JM" sz="4400" b="1" dirty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 </a:t>
            </a:r>
            <a:r>
              <a:rPr lang="en-JM" sz="4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Tech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8" y="-209672"/>
            <a:ext cx="974838" cy="9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368300"/>
            <a:ext cx="8115300" cy="4406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734" y="368300"/>
            <a:ext cx="1469109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643" y="520699"/>
            <a:ext cx="5497922" cy="26664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4962" y="1245868"/>
            <a:ext cx="4919038" cy="350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7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0"/>
            <a:ext cx="8818875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40461" y="20622"/>
            <a:ext cx="13308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 smtClean="0"/>
              <a:t>Source: Mobile Syrup</a:t>
            </a:r>
            <a:endParaRPr lang="en-US" sz="105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274538"/>
            <a:ext cx="2714510" cy="152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52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1161" y="1824022"/>
            <a:ext cx="52734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i="1" dirty="0" smtClean="0"/>
              <a:t>Speech → Intent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176542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5261" y="1938322"/>
            <a:ext cx="32768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i="1" smtClean="0"/>
              <a:t>Classifiers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21466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4295"/>
            <a:ext cx="9144000" cy="49718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0867" y="3925712"/>
            <a:ext cx="34195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JM" sz="4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Next 5 Years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8" y="-209672"/>
            <a:ext cx="974838" cy="9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0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6161" y="1912922"/>
            <a:ext cx="42206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i="1" dirty="0" smtClean="0"/>
              <a:t>Far Field ASR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100524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1361" y="1925622"/>
            <a:ext cx="49926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i="1" smtClean="0"/>
              <a:t>Miniaturization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29331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7761" y="1951022"/>
            <a:ext cx="40584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i="1" dirty="0" smtClean="0"/>
              <a:t>New Models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86753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5674" y="1951022"/>
            <a:ext cx="48026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i="1" dirty="0" smtClean="0"/>
              <a:t>New App Store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95862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4295"/>
            <a:ext cx="9144000" cy="49718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0867" y="3925712"/>
            <a:ext cx="37433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JM" sz="4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Next 10 Years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8" y="-209672"/>
            <a:ext cx="974838" cy="9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4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4322" y="1951022"/>
            <a:ext cx="34653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i="1" dirty="0" smtClean="0"/>
              <a:t>Biometrics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96807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6491" y="1951022"/>
            <a:ext cx="38010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i="1" dirty="0" smtClean="0"/>
              <a:t>Device-Free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58586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6900" y="-977900"/>
            <a:ext cx="9740900" cy="64697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3577" y="2852722"/>
            <a:ext cx="751128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i="1" dirty="0" smtClean="0">
                <a:solidFill>
                  <a:schemeClr val="bg1"/>
                </a:solidFill>
              </a:rPr>
              <a:t>TTS:</a:t>
            </a:r>
          </a:p>
          <a:p>
            <a:pPr algn="ctr"/>
            <a:r>
              <a:rPr lang="en-US" sz="6000" i="1" dirty="0" smtClean="0">
                <a:solidFill>
                  <a:schemeClr val="bg1"/>
                </a:solidFill>
              </a:rPr>
              <a:t>Leaving Uncanny Valley</a:t>
            </a:r>
            <a:endParaRPr lang="en-US" sz="6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15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4295"/>
            <a:ext cx="9144000" cy="49718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0067" y="3319626"/>
            <a:ext cx="364715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JM" sz="4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Challenges &amp; </a:t>
            </a:r>
          </a:p>
          <a:p>
            <a:r>
              <a:rPr lang="en-JM" sz="4400" b="1" dirty="0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Opportunities</a:t>
            </a:r>
            <a:endParaRPr lang="en-JM" sz="4400" b="1" dirty="0" smtClean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8" y="-209672"/>
            <a:ext cx="974838" cy="9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4295"/>
            <a:ext cx="9144000" cy="49718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1967" y="4332112"/>
            <a:ext cx="2190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JM" sz="2800" b="1" dirty="0" err="1" smtClean="0">
                <a:solidFill>
                  <a:schemeClr val="bg1"/>
                </a:solidFill>
                <a:latin typeface="Roboto" charset="0"/>
                <a:ea typeface="Roboto" charset="0"/>
                <a:cs typeface="Roboto" charset="0"/>
              </a:rPr>
              <a:t>leor@ucic.io</a:t>
            </a:r>
            <a:endParaRPr lang="en-JM" sz="2800" b="1" dirty="0" smtClean="0">
              <a:solidFill>
                <a:schemeClr val="bg1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8" y="-209672"/>
            <a:ext cx="974838" cy="9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8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29124</TotalTime>
  <Words>113</Words>
  <Application>Microsoft Macintosh PowerPoint</Application>
  <PresentationFormat>On-screen Show (16:9)</PresentationFormat>
  <Paragraphs>82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Calibri</vt:lpstr>
      <vt:lpstr>Gotham Rounded Light</vt:lpstr>
      <vt:lpstr>Quicksand Bold</vt:lpstr>
      <vt:lpstr>Roboto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Keetsy Corporation</Company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Leor Grebler</dc:creator>
  <cp:lastModifiedBy>Leor Grebler</cp:lastModifiedBy>
  <cp:revision>347</cp:revision>
  <cp:lastPrinted>2016-05-24T11:53:32Z</cp:lastPrinted>
  <dcterms:created xsi:type="dcterms:W3CDTF">2014-11-01T11:53:50Z</dcterms:created>
  <dcterms:modified xsi:type="dcterms:W3CDTF">2016-06-08T15:48:18Z</dcterms:modified>
</cp:coreProperties>
</file>