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0"/>
  </p:handoutMasterIdLst>
  <p:sldIdLst>
    <p:sldId id="256" r:id="rId2"/>
    <p:sldId id="356" r:id="rId3"/>
    <p:sldId id="370" r:id="rId4"/>
    <p:sldId id="361" r:id="rId5"/>
    <p:sldId id="392" r:id="rId6"/>
    <p:sldId id="387" r:id="rId7"/>
    <p:sldId id="388" r:id="rId8"/>
    <p:sldId id="389" r:id="rId9"/>
    <p:sldId id="390" r:id="rId10"/>
    <p:sldId id="391" r:id="rId11"/>
    <p:sldId id="371" r:id="rId12"/>
    <p:sldId id="386" r:id="rId13"/>
    <p:sldId id="372" r:id="rId14"/>
    <p:sldId id="374" r:id="rId15"/>
    <p:sldId id="376" r:id="rId16"/>
    <p:sldId id="384" r:id="rId17"/>
    <p:sldId id="385" r:id="rId18"/>
    <p:sldId id="379" r:id="rId19"/>
    <p:sldId id="380" r:id="rId20"/>
    <p:sldId id="381" r:id="rId21"/>
    <p:sldId id="378" r:id="rId22"/>
    <p:sldId id="377" r:id="rId23"/>
    <p:sldId id="393" r:id="rId24"/>
    <p:sldId id="368" r:id="rId25"/>
    <p:sldId id="382" r:id="rId26"/>
    <p:sldId id="383" r:id="rId27"/>
    <p:sldId id="365" r:id="rId28"/>
    <p:sldId id="366" r:id="rId29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Your User Name" initials="LM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76" autoAdjust="0"/>
  </p:normalViewPr>
  <p:slideViewPr>
    <p:cSldViewPr>
      <p:cViewPr>
        <p:scale>
          <a:sx n="70" d="100"/>
          <a:sy n="70" d="100"/>
        </p:scale>
        <p:origin x="-43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09EB99-6990-45F1-9295-FB1F05301CB9}" type="datetimeFigureOut">
              <a:rPr lang="en-AU" smtClean="0"/>
              <a:pPr/>
              <a:t>26/07/2015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509904-AC00-44A7-9060-F58A96D3E6DB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mplate base 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5958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1928803"/>
            <a:ext cx="7772400" cy="857256"/>
          </a:xfrm>
        </p:spPr>
        <p:txBody>
          <a:bodyPr/>
          <a:lstStyle>
            <a:lvl1pPr algn="l">
              <a:defRPr sz="4400" baseline="0">
                <a:latin typeface="Arial" pitchFamily="34" charset="0"/>
                <a:cs typeface="Arial" pitchFamily="34" charset="0"/>
              </a:defRPr>
            </a:lvl1pPr>
          </a:lstStyle>
          <a:p>
            <a:endParaRPr lang="en-US" sz="4000" dirty="0">
              <a:solidFill>
                <a:srgbClr val="004960"/>
              </a:solidFill>
              <a:latin typeface="Arial Black" pitchFamily="34" charset="0"/>
              <a:cs typeface="Arial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42910" y="2786058"/>
            <a:ext cx="6400800" cy="1895476"/>
          </a:xfrm>
        </p:spPr>
        <p:txBody>
          <a:bodyPr/>
          <a:lstStyle>
            <a:lvl1pPr marL="0" indent="0" algn="l">
              <a:buNone/>
              <a:defRPr sz="3200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342900" indent="-342900"/>
            <a:r>
              <a:rPr lang="en-US" sz="2700" dirty="0" smtClean="0">
                <a:solidFill>
                  <a:schemeClr val="bg1"/>
                </a:solidFill>
                <a:cs typeface="Arial" charset="0"/>
              </a:rPr>
              <a:t>Click to add subtitle</a:t>
            </a:r>
            <a:endParaRPr lang="en-US" sz="2700" dirty="0">
              <a:solidFill>
                <a:schemeClr val="bg1"/>
              </a:solidFill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mplate base 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14290"/>
            <a:ext cx="8229600" cy="571504"/>
          </a:xfrm>
        </p:spPr>
        <p:txBody>
          <a:bodyPr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B8F56-93B5-4EC9-B1FD-5CDA296AA606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late base 3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B8F56-93B5-4EC9-B1FD-5CDA296AA606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14290"/>
            <a:ext cx="8229600" cy="582594"/>
          </a:xfrm>
        </p:spPr>
        <p:txBody>
          <a:bodyPr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E7A9C-CA0B-40C6-8685-918CB2B45DB5}" type="datetimeFigureOut">
              <a:rPr lang="en-AU" smtClean="0"/>
              <a:pPr/>
              <a:t>26/07/2015</a:t>
            </a:fld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C352C-8B03-44B7-91FD-14A3B726580C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AA5BC-D005-4265-8DC8-802BCF395E2A}" type="datetimeFigureOut">
              <a:rPr lang="en-US" smtClean="0"/>
              <a:pPr/>
              <a:t>7/26/2015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B8F56-93B5-4EC9-B1FD-5CDA296AA606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mailto:l.m.short@cqu.edu.a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700808"/>
            <a:ext cx="9144000" cy="2160240"/>
          </a:xfrm>
        </p:spPr>
        <p:txBody>
          <a:bodyPr>
            <a:normAutofit fontScale="90000"/>
          </a:bodyPr>
          <a:lstStyle/>
          <a:p>
            <a:pPr algn="ctr"/>
            <a:r>
              <a:rPr lang="en-AU" b="1" dirty="0" smtClean="0"/>
              <a:t>4</a:t>
            </a:r>
            <a:r>
              <a:rPr lang="en-AU" b="1" baseline="30000" dirty="0" smtClean="0"/>
              <a:t>th</a:t>
            </a:r>
            <a:r>
              <a:rPr lang="en-AU" b="1" dirty="0" smtClean="0"/>
              <a:t> Asia Pacific Congress &amp; Expo on Dental and Oral Health July 27-29, 2015 Brisbane, Australia  </a:t>
            </a:r>
            <a:r>
              <a:rPr lang="en-AU" dirty="0" smtClean="0"/>
              <a:t/>
            </a:r>
            <a:br>
              <a:rPr lang="en-AU" dirty="0" smtClean="0"/>
            </a:b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3429000"/>
            <a:ext cx="8640960" cy="2160240"/>
          </a:xfrm>
        </p:spPr>
        <p:txBody>
          <a:bodyPr>
            <a:normAutofit/>
          </a:bodyPr>
          <a:lstStyle/>
          <a:p>
            <a:pPr algn="ctr"/>
            <a:r>
              <a:rPr lang="en-AU" b="1" dirty="0" smtClean="0"/>
              <a:t>Associate Professor Leonie M. Short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Innovative Educational Approach for Oral Health Therapy Education in Australia </a:t>
            </a:r>
            <a:endParaRPr lang="en-A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Content </a:t>
            </a:r>
            <a:endParaRPr lang="en-A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AU" dirty="0" smtClean="0"/>
              <a:t>Oral health therapy</a:t>
            </a:r>
          </a:p>
          <a:p>
            <a:r>
              <a:rPr lang="en-AU" dirty="0" smtClean="0"/>
              <a:t>Introduction</a:t>
            </a:r>
          </a:p>
          <a:p>
            <a:r>
              <a:rPr lang="en-AU" dirty="0" smtClean="0"/>
              <a:t>Australia</a:t>
            </a:r>
          </a:p>
          <a:p>
            <a:r>
              <a:rPr lang="en-AU" dirty="0" smtClean="0"/>
              <a:t>Philosophy</a:t>
            </a:r>
          </a:p>
          <a:p>
            <a:r>
              <a:rPr lang="en-AU" dirty="0" smtClean="0"/>
              <a:t>Curriculum</a:t>
            </a:r>
          </a:p>
          <a:p>
            <a:r>
              <a:rPr lang="en-AU" dirty="0" smtClean="0"/>
              <a:t>Clinical placements</a:t>
            </a:r>
          </a:p>
          <a:p>
            <a:r>
              <a:rPr lang="en-AU" dirty="0" smtClean="0"/>
              <a:t>Lessons learnt</a:t>
            </a:r>
          </a:p>
          <a:p>
            <a:r>
              <a:rPr lang="en-AU" dirty="0" smtClean="0"/>
              <a:t>Plan for the future</a:t>
            </a:r>
          </a:p>
          <a:p>
            <a:r>
              <a:rPr lang="en-AU" dirty="0" smtClean="0"/>
              <a:t>Conclusion</a:t>
            </a:r>
          </a:p>
          <a:p>
            <a:r>
              <a:rPr lang="en-AU" dirty="0" smtClean="0"/>
              <a:t>Questions</a:t>
            </a:r>
          </a:p>
          <a:p>
            <a:r>
              <a:rPr lang="en-AU" dirty="0" smtClean="0"/>
              <a:t>Contact details</a:t>
            </a:r>
            <a:endParaRPr lang="en-A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Oral health therapist</a:t>
            </a:r>
            <a:endParaRPr lang="en-A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20000"/>
          </a:bodyPr>
          <a:lstStyle/>
          <a:p>
            <a:r>
              <a:rPr lang="en-AU" dirty="0" smtClean="0"/>
              <a:t>A dual-skilled oral health professional that combines the disciplines of dental therapy and dental hygiene in a contemporary and innovative manner. </a:t>
            </a:r>
          </a:p>
          <a:p>
            <a:r>
              <a:rPr lang="en-AU" dirty="0" smtClean="0"/>
              <a:t>Dental therapy – copied from Great Britain and New Zealand and spread across Commonwealth countries (Singapore, Malaysia and Hong Kong).</a:t>
            </a:r>
          </a:p>
          <a:p>
            <a:r>
              <a:rPr lang="en-AU" dirty="0" smtClean="0"/>
              <a:t>Dental hygiene – originated and strong in Europe and North America (Canada and USA).  </a:t>
            </a:r>
          </a:p>
          <a:p>
            <a:r>
              <a:rPr lang="en-AU" dirty="0" smtClean="0"/>
              <a:t>Oral health therapy – the Netherlands.</a:t>
            </a:r>
          </a:p>
          <a:p>
            <a:endParaRPr lang="en-A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Introduction</a:t>
            </a:r>
            <a:endParaRPr lang="en-A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This paper outlines the development of the Bachelor of Oral Health degree at the CQUniversity in Rockhampton from 2010 to the present. </a:t>
            </a:r>
          </a:p>
          <a:p>
            <a:r>
              <a:rPr lang="en-US" dirty="0" smtClean="0"/>
              <a:t>This three-year degree trains and </a:t>
            </a:r>
            <a:r>
              <a:rPr lang="en-US" dirty="0" smtClean="0"/>
              <a:t>educates </a:t>
            </a:r>
            <a:r>
              <a:rPr lang="en-US" dirty="0" smtClean="0"/>
              <a:t>graduates to perform preventive and operative dentistry on patients of all ages within a defined scope of practice. </a:t>
            </a:r>
          </a:p>
          <a:p>
            <a:r>
              <a:rPr lang="en-US" dirty="0" smtClean="0"/>
              <a:t>Maximum of 30 students each years (HSC and STEPS with a telephone interview).</a:t>
            </a:r>
          </a:p>
          <a:p>
            <a:endParaRPr lang="en-A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4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28184" y="692696"/>
            <a:ext cx="2483768" cy="1862826"/>
          </a:xfrm>
          <a:prstGeom prst="rect">
            <a:avLst/>
          </a:prstGeom>
        </p:spPr>
      </p:pic>
      <p:pic>
        <p:nvPicPr>
          <p:cNvPr id="4" name="Picture 3" descr="Cit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88640"/>
            <a:ext cx="2619375" cy="1743075"/>
          </a:xfrm>
          <a:prstGeom prst="rect">
            <a:avLst/>
          </a:prstGeom>
        </p:spPr>
      </p:pic>
      <p:pic>
        <p:nvPicPr>
          <p:cNvPr id="6" name="Picture 5" descr="Beache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00192" y="2852936"/>
            <a:ext cx="2505075" cy="1828800"/>
          </a:xfrm>
          <a:prstGeom prst="rect">
            <a:avLst/>
          </a:prstGeom>
        </p:spPr>
      </p:pic>
      <p:pic>
        <p:nvPicPr>
          <p:cNvPr id="9" name="Picture 8" descr="273507-rockhampton-flood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75648" y="4938776"/>
            <a:ext cx="2916832" cy="1642401"/>
          </a:xfrm>
          <a:prstGeom prst="rect">
            <a:avLst/>
          </a:prstGeom>
        </p:spPr>
      </p:pic>
      <p:pic>
        <p:nvPicPr>
          <p:cNvPr id="10" name="Picture 9" descr="Kangaroos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5536" y="3645024"/>
            <a:ext cx="1656184" cy="1098122"/>
          </a:xfrm>
          <a:prstGeom prst="rect">
            <a:avLst/>
          </a:prstGeom>
        </p:spPr>
      </p:pic>
      <p:pic>
        <p:nvPicPr>
          <p:cNvPr id="11" name="Picture 10" descr="Swimming Pool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635896" y="5445224"/>
            <a:ext cx="2088232" cy="1263381"/>
          </a:xfrm>
          <a:prstGeom prst="rect">
            <a:avLst/>
          </a:prstGeom>
        </p:spPr>
      </p:pic>
      <p:pic>
        <p:nvPicPr>
          <p:cNvPr id="12" name="Picture 11" descr="Criterion Hotel 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563888" y="1844824"/>
            <a:ext cx="2619375" cy="1743075"/>
          </a:xfrm>
          <a:prstGeom prst="rect">
            <a:avLst/>
          </a:prstGeom>
        </p:spPr>
      </p:pic>
      <p:pic>
        <p:nvPicPr>
          <p:cNvPr id="13" name="Picture 12" descr="Rosslyn Bay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23528" y="4869160"/>
            <a:ext cx="2619375" cy="1743075"/>
          </a:xfrm>
          <a:prstGeom prst="rect">
            <a:avLst/>
          </a:prstGeom>
        </p:spPr>
      </p:pic>
      <p:pic>
        <p:nvPicPr>
          <p:cNvPr id="14" name="Picture 13" descr="Welcome to Rockahmpton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059832" y="188640"/>
            <a:ext cx="3086100" cy="1485900"/>
          </a:xfrm>
          <a:prstGeom prst="rect">
            <a:avLst/>
          </a:prstGeom>
        </p:spPr>
      </p:pic>
      <p:pic>
        <p:nvPicPr>
          <p:cNvPr id="15" name="Picture 14" descr="Customs House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131840" y="3717032"/>
            <a:ext cx="2448273" cy="1608612"/>
          </a:xfrm>
          <a:prstGeom prst="rect">
            <a:avLst/>
          </a:prstGeom>
        </p:spPr>
      </p:pic>
      <p:pic>
        <p:nvPicPr>
          <p:cNvPr id="16" name="Picture 15" descr="Map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259632" y="1988840"/>
            <a:ext cx="2095500" cy="15525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Australia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It is only one of three oral health degrees in Australia and New Zealand to be accredited for adult scope of practice: </a:t>
            </a:r>
          </a:p>
          <a:p>
            <a:pPr lvl="1"/>
            <a:r>
              <a:rPr lang="en-US" dirty="0" smtClean="0"/>
              <a:t>La Trobe University, Victoria</a:t>
            </a:r>
          </a:p>
          <a:p>
            <a:pPr lvl="1"/>
            <a:r>
              <a:rPr lang="en-US" dirty="0" smtClean="0"/>
              <a:t>CQUniversity, Queensland</a:t>
            </a:r>
          </a:p>
          <a:p>
            <a:pPr lvl="1"/>
            <a:r>
              <a:rPr lang="en-US" dirty="0" smtClean="0"/>
              <a:t>University of Newcastle, NSW</a:t>
            </a:r>
          </a:p>
          <a:p>
            <a:r>
              <a:rPr lang="en-US" dirty="0" smtClean="0"/>
              <a:t>Post-graduate qualifications:</a:t>
            </a:r>
          </a:p>
          <a:p>
            <a:pPr lvl="1"/>
            <a:r>
              <a:rPr lang="en-US" dirty="0" smtClean="0"/>
              <a:t>University of Melbourne</a:t>
            </a:r>
          </a:p>
          <a:p>
            <a:pPr lvl="1"/>
            <a:r>
              <a:rPr lang="en-US" dirty="0" smtClean="0"/>
              <a:t>University of Adelaide</a:t>
            </a:r>
            <a:endParaRPr lang="en-A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Philosophy</a:t>
            </a:r>
            <a:endParaRPr lang="en-A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program does not sit alongside dental programs; it sits alongside programs in medical science, sonography, medical imaging, chiropractic and paramedic science as well as nursing, speech pathology, podiatry, physiotherapy and occupational therapy. </a:t>
            </a:r>
          </a:p>
          <a:p>
            <a:r>
              <a:rPr lang="en-US" dirty="0" smtClean="0"/>
              <a:t>What we don’t have in terms of being part of a dental school, we make up for with a focus on interprofessional education and practice with allied health and nursing.</a:t>
            </a:r>
          </a:p>
          <a:p>
            <a:endParaRPr lang="en-A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Curriculum</a:t>
            </a:r>
            <a:endParaRPr lang="en-A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 curriculum aims to foster a collaborative approach to clinical practice with oral health students studying and learning with, about and from students from other disciplines. </a:t>
            </a:r>
          </a:p>
          <a:p>
            <a:r>
              <a:rPr lang="en-US" dirty="0" smtClean="0"/>
              <a:t>Interprofessional education (IPE) and practice (IPP).</a:t>
            </a:r>
          </a:p>
          <a:p>
            <a:r>
              <a:rPr lang="en-US" dirty="0" smtClean="0"/>
              <a:t>In this way, links between oral health and general or systemic health are made in terms of patient-centred care. </a:t>
            </a:r>
            <a:endParaRPr lang="en-A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Clinical Placements</a:t>
            </a:r>
            <a:endParaRPr lang="en-A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/>
          </a:bodyPr>
          <a:lstStyle/>
          <a:p>
            <a:r>
              <a:rPr lang="en-US" dirty="0" smtClean="0"/>
              <a:t>We can organise placements in our small oral health program that would be difficult to implement in a larger program in the city.</a:t>
            </a:r>
          </a:p>
          <a:p>
            <a:r>
              <a:rPr lang="en-US" dirty="0" smtClean="0"/>
              <a:t>An innovative education approach for oral health therapy students at CQUniversity can be illustrated by clinical placements in residential care facilities and in the CQUniversity Health Clinics.</a:t>
            </a:r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endParaRPr lang="en-A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Lessons Learnt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040560"/>
          </a:xfrm>
        </p:spPr>
        <p:txBody>
          <a:bodyPr>
            <a:normAutofit fontScale="85000" lnSpcReduction="20000"/>
          </a:bodyPr>
          <a:lstStyle/>
          <a:p>
            <a:r>
              <a:rPr lang="en-AU" dirty="0" smtClean="0"/>
              <a:t>Telling me that I can’t do it was not helpful; </a:t>
            </a:r>
            <a:r>
              <a:rPr lang="en-AU" dirty="0" smtClean="0"/>
              <a:t>but having so </a:t>
            </a:r>
            <a:r>
              <a:rPr lang="en-AU" dirty="0" smtClean="0"/>
              <a:t>many people helping me was a huge benefit. I had the experience, networks and drive to make it happen.</a:t>
            </a:r>
          </a:p>
          <a:p>
            <a:r>
              <a:rPr lang="en-AU" dirty="0" smtClean="0"/>
              <a:t>Being patient and waiting for non-supporters to move on was crucial to our success. Only work with nice people....</a:t>
            </a:r>
          </a:p>
          <a:p>
            <a:r>
              <a:rPr lang="en-AU" dirty="0" smtClean="0"/>
              <a:t>Planning the curriculum for the future, not the present was a key factor.</a:t>
            </a:r>
          </a:p>
          <a:p>
            <a:r>
              <a:rPr lang="en-AU" dirty="0" smtClean="0"/>
              <a:t>The University allowed for, and provided, the best facilities, equipment and  instruments for the students.</a:t>
            </a:r>
          </a:p>
          <a:p>
            <a:r>
              <a:rPr lang="en-AU" dirty="0" smtClean="0"/>
              <a:t>Understanding that is takes a village to develop and deliver an oral health therapy program. </a:t>
            </a:r>
          </a:p>
          <a:p>
            <a:endParaRPr lang="en-A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Cohort of First Year Students</a:t>
            </a:r>
            <a:endParaRPr lang="en-AU" b="1" dirty="0"/>
          </a:p>
        </p:txBody>
      </p:sp>
      <p:pic>
        <p:nvPicPr>
          <p:cNvPr id="4" name="Content Placeholder 3" descr="First Year 2013 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Indigenous Graduates and Students</a:t>
            </a:r>
            <a:endParaRPr lang="en-AU" b="1" dirty="0"/>
          </a:p>
        </p:txBody>
      </p:sp>
      <p:pic>
        <p:nvPicPr>
          <p:cNvPr id="13314" name="Picture 2" descr="T:\School of Medical and Applied Science\School Photos\Oral Health\Pictures Indigenous\Ariane Anderso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1113" y="1600200"/>
            <a:ext cx="4541774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Oral Health Simulation Laboratory</a:t>
            </a:r>
            <a:endParaRPr lang="en-AU" b="1" dirty="0"/>
          </a:p>
        </p:txBody>
      </p:sp>
      <p:pic>
        <p:nvPicPr>
          <p:cNvPr id="1026" name="Picture 2" descr="T:\School of Medical and Applied Science\School Photos\Oral Health\Pictures Opening of the Oral Health Simulation Laboratory\DSC_026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4814" y="1600200"/>
            <a:ext cx="6814371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Oral Health Prosthetic Laboratory</a:t>
            </a:r>
            <a:endParaRPr lang="en-AU" b="1" dirty="0"/>
          </a:p>
        </p:txBody>
      </p:sp>
      <p:pic>
        <p:nvPicPr>
          <p:cNvPr id="3074" name="Picture 2" descr="T:\School of Medical and Applied Science\School Photos\Oral Health\Pictures - Pros Lab\IMG_084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2223" y="1600200"/>
            <a:ext cx="6059554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910454"/>
          </a:xfrm>
        </p:spPr>
        <p:txBody>
          <a:bodyPr/>
          <a:lstStyle/>
          <a:p>
            <a:r>
              <a:rPr lang="en-AU" b="1" dirty="0" smtClean="0"/>
              <a:t>CQH&amp;HS Chronic Disease Clinic at CQUniversity</a:t>
            </a:r>
            <a:endParaRPr lang="en-AU" b="1" dirty="0"/>
          </a:p>
        </p:txBody>
      </p:sp>
      <p:pic>
        <p:nvPicPr>
          <p:cNvPr id="10242" name="Picture 2" descr="T:\School of Medical and Applied Science\School Photos\Oral Health\Pictures August Res School 2012\IMG_060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Private Health Clinic at CQUniversit</a:t>
            </a:r>
            <a:r>
              <a:rPr lang="en-AU" dirty="0" smtClean="0"/>
              <a:t>y</a:t>
            </a:r>
            <a:endParaRPr lang="en-AU" dirty="0"/>
          </a:p>
        </p:txBody>
      </p:sp>
      <p:pic>
        <p:nvPicPr>
          <p:cNvPr id="4099" name="Picture 3" descr="T:\School of Medical and Applied Science\School Photos\Oral Health\Health Clinic Stage 2\CQU Health Clinic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b="1" dirty="0" smtClean="0"/>
              <a:t>Interprofessional Education with Speech Pathology </a:t>
            </a:r>
            <a:endParaRPr lang="en-AU" b="1" dirty="0"/>
          </a:p>
        </p:txBody>
      </p:sp>
      <p:pic>
        <p:nvPicPr>
          <p:cNvPr id="2050" name="Picture 2" descr="T:\School of Medical and Applied Science\School Photos\Oral Health\Speech Pathology 8 May 2015\Group Wor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571504"/>
          </a:xfrm>
        </p:spPr>
        <p:txBody>
          <a:bodyPr/>
          <a:lstStyle/>
          <a:p>
            <a:pPr algn="ctr"/>
            <a:r>
              <a:rPr lang="en-AU" b="1" dirty="0" smtClean="0"/>
              <a:t>Rural Clinical Placement to Emerald, Springsure and Clermont</a:t>
            </a:r>
            <a:endParaRPr lang="en-AU" b="1" dirty="0"/>
          </a:p>
        </p:txBody>
      </p:sp>
      <p:pic>
        <p:nvPicPr>
          <p:cNvPr id="7170" name="Picture 2" descr="T:\School of Medical and Applied Science\School Photos\Oral Health\Pictures - Emerald, Springsure and Clermont 2014\20140617_1352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Clinical Placement to Vanuatu</a:t>
            </a:r>
            <a:endParaRPr lang="en-AU" b="1" dirty="0"/>
          </a:p>
        </p:txBody>
      </p:sp>
      <p:pic>
        <p:nvPicPr>
          <p:cNvPr id="8194" name="Picture 2" descr="T:\School of Medical and Applied Science\School Photos\Oral Health\Pictures - Vanuatu 2014\IMG_749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47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Private Dental Practices</a:t>
            </a:r>
            <a:endParaRPr lang="en-AU" b="1" dirty="0"/>
          </a:p>
        </p:txBody>
      </p:sp>
      <p:pic>
        <p:nvPicPr>
          <p:cNvPr id="9218" name="Picture 2" descr="T:\School of Medical and Applied Science\School Photos\Oral Health\Pictures - Capricornia Dental\20140723_07555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80728"/>
          </a:xfrm>
        </p:spPr>
        <p:txBody>
          <a:bodyPr/>
          <a:lstStyle/>
          <a:p>
            <a:pPr algn="ctr"/>
            <a:r>
              <a:rPr lang="en-US" b="1" dirty="0" smtClean="0"/>
              <a:t>Residential Care Facilities (</a:t>
            </a:r>
            <a:r>
              <a:rPr lang="en-AU" b="1" dirty="0" smtClean="0"/>
              <a:t>Nursing Homes) with Icon Dental Group</a:t>
            </a:r>
            <a:endParaRPr lang="en-AU" b="1" dirty="0"/>
          </a:p>
        </p:txBody>
      </p:sp>
      <p:pic>
        <p:nvPicPr>
          <p:cNvPr id="5122" name="Picture 2" descr="T:\School of Medical and Applied Science\School Photos\Oral Health\Icon Dental Group\Dimiti Bredhaver, Andrew Molloy, Amanda Molloy, Sandra Thomson (Manager) and Melissa Plath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Child Care Centre</a:t>
            </a:r>
            <a:endParaRPr lang="en-AU" b="1" dirty="0"/>
          </a:p>
        </p:txBody>
      </p:sp>
      <p:pic>
        <p:nvPicPr>
          <p:cNvPr id="6146" name="Picture 2" descr="T:\School of Medical and Applied Science\School Photos\Oral Health\Pictures Child Care Centre\Child Car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1772816"/>
            <a:ext cx="2958058" cy="4428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Plans for the Future</a:t>
            </a:r>
            <a:endParaRPr lang="en-A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Refining and improving the BOralHlth program. </a:t>
            </a:r>
          </a:p>
          <a:p>
            <a:r>
              <a:rPr lang="en-AU" dirty="0" smtClean="0"/>
              <a:t>Continuing Professional Development (CPD) courses (online and face-to-face). </a:t>
            </a:r>
          </a:p>
          <a:p>
            <a:r>
              <a:rPr lang="en-AU" dirty="0" smtClean="0"/>
              <a:t>TAFE courses (RTO). </a:t>
            </a:r>
          </a:p>
          <a:p>
            <a:r>
              <a:rPr lang="en-AU" dirty="0" smtClean="0"/>
              <a:t>International students (max. of 2 each year).</a:t>
            </a:r>
          </a:p>
          <a:p>
            <a:r>
              <a:rPr lang="en-AU" dirty="0" smtClean="0"/>
              <a:t>International partnerships.</a:t>
            </a:r>
          </a:p>
          <a:p>
            <a:endParaRPr lang="en-A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Conclusion</a:t>
            </a:r>
            <a:endParaRPr lang="en-A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AU" dirty="0" smtClean="0"/>
              <a:t>New oral health programs can be established in regional areas of Australia with a lot of help from a lot of people.</a:t>
            </a:r>
          </a:p>
          <a:p>
            <a:r>
              <a:rPr lang="en-AU" dirty="0" smtClean="0"/>
              <a:t>There is a real opportunity to adopt an </a:t>
            </a:r>
            <a:r>
              <a:rPr lang="en-US" dirty="0" smtClean="0">
                <a:solidFill>
                  <a:srgbClr val="002060"/>
                </a:solidFill>
              </a:rPr>
              <a:t>innovative educational approach in a setting which could otherwise be viewed as ‘traditional’ and ‘conservative’.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I’d encourage others to provide teaching and learning experiences which better equip graduates for contemporary clinical practice.</a:t>
            </a:r>
            <a:endParaRPr lang="en-A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Graduation Ball August 2014</a:t>
            </a:r>
            <a:endParaRPr lang="en-AU" b="1" dirty="0"/>
          </a:p>
        </p:txBody>
      </p:sp>
      <p:pic>
        <p:nvPicPr>
          <p:cNvPr id="11267" name="Picture 3" descr="T:\School of Medical and Applied Science\School Photos\Oral Health\Graduation 2014\CQU-OralHealth-2014_0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7" y="1600200"/>
            <a:ext cx="6788945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571504"/>
          </a:xfrm>
        </p:spPr>
        <p:txBody>
          <a:bodyPr/>
          <a:lstStyle/>
          <a:p>
            <a:pPr algn="ctr"/>
            <a:r>
              <a:rPr lang="en-AU" b="1" dirty="0" smtClean="0"/>
              <a:t>Scholarships and Awards with Corporate Partners July 2015</a:t>
            </a:r>
            <a:endParaRPr lang="en-AU" b="1" dirty="0"/>
          </a:p>
        </p:txBody>
      </p:sp>
      <p:pic>
        <p:nvPicPr>
          <p:cNvPr id="12290" name="Picture 2" descr="T:\School of Medical and Applied Science\School Photos\Oral Health\Scholarships and Prizes July 2015\Jessica Younger - OneDental Prize - and Jill Tayle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35129" y="1600200"/>
            <a:ext cx="307374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Questions</a:t>
            </a:r>
            <a:endParaRPr lang="en-A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Contact Details</a:t>
            </a:r>
            <a:endParaRPr lang="en-A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2">
              <a:buNone/>
              <a:defRPr/>
            </a:pPr>
            <a:r>
              <a:rPr lang="en-AU" dirty="0" smtClean="0"/>
              <a:t>Associate Professor Leonie M. Short</a:t>
            </a:r>
          </a:p>
          <a:p>
            <a:pPr lvl="2">
              <a:buNone/>
              <a:defRPr/>
            </a:pPr>
            <a:r>
              <a:rPr lang="en-AU" dirty="0" smtClean="0"/>
              <a:t>Discipline Lead for Oral Health </a:t>
            </a:r>
          </a:p>
          <a:p>
            <a:pPr lvl="2">
              <a:buNone/>
              <a:defRPr/>
            </a:pPr>
            <a:r>
              <a:rPr lang="en-AU" dirty="0" smtClean="0"/>
              <a:t>School of Medical and Applied Sciences</a:t>
            </a:r>
          </a:p>
          <a:p>
            <a:pPr lvl="2">
              <a:buNone/>
              <a:defRPr/>
            </a:pPr>
            <a:r>
              <a:rPr lang="en-AU" dirty="0" smtClean="0"/>
              <a:t>Building 6, Room 1.21</a:t>
            </a:r>
          </a:p>
          <a:p>
            <a:pPr lvl="2">
              <a:buNone/>
              <a:defRPr/>
            </a:pPr>
            <a:r>
              <a:rPr lang="en-AU" dirty="0" smtClean="0"/>
              <a:t>CQUniversity</a:t>
            </a:r>
          </a:p>
          <a:p>
            <a:pPr lvl="2">
              <a:buNone/>
              <a:defRPr/>
            </a:pPr>
            <a:r>
              <a:rPr lang="en-AU" dirty="0" smtClean="0"/>
              <a:t>Bruce Highway</a:t>
            </a:r>
          </a:p>
          <a:p>
            <a:pPr lvl="2">
              <a:buNone/>
              <a:defRPr/>
            </a:pPr>
            <a:r>
              <a:rPr lang="en-AU" dirty="0" smtClean="0"/>
              <a:t>ROCKHAMPTON QLD 4702</a:t>
            </a:r>
          </a:p>
          <a:p>
            <a:pPr lvl="2">
              <a:buNone/>
              <a:defRPr/>
            </a:pPr>
            <a:r>
              <a:rPr lang="en-AU" dirty="0" smtClean="0">
                <a:hlinkClick r:id="rId2"/>
              </a:rPr>
              <a:t>l.m.short@cqu.edu.au</a:t>
            </a:r>
            <a:endParaRPr lang="en-AU" dirty="0" smtClean="0"/>
          </a:p>
          <a:p>
            <a:pPr lvl="2">
              <a:buNone/>
              <a:defRPr/>
            </a:pPr>
            <a:r>
              <a:rPr lang="en-AU" dirty="0" smtClean="0"/>
              <a:t>+61 (0)7 4923 2831 (tel)</a:t>
            </a:r>
          </a:p>
          <a:p>
            <a:pPr lvl="2">
              <a:buNone/>
              <a:defRPr/>
            </a:pPr>
            <a:r>
              <a:rPr lang="en-AU" dirty="0" smtClean="0"/>
              <a:t>+61 (0)7 4930 9209 (fax)</a:t>
            </a:r>
          </a:p>
          <a:p>
            <a:pPr lvl="2">
              <a:buNone/>
              <a:defRPr/>
            </a:pPr>
            <a:r>
              <a:rPr lang="en-AU" dirty="0" smtClean="0"/>
              <a:t> </a:t>
            </a:r>
          </a:p>
          <a:p>
            <a:endParaRPr lang="en-A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1901</TotalTime>
  <Words>767</Words>
  <Application>Microsoft Office PowerPoint</Application>
  <PresentationFormat>On-screen Show (4:3)</PresentationFormat>
  <Paragraphs>86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4th Asia Pacific Congress &amp; Expo on Dental and Oral Health July 27-29, 2015 Brisbane, Australia   </vt:lpstr>
      <vt:lpstr>Content </vt:lpstr>
      <vt:lpstr>Oral health therapist</vt:lpstr>
      <vt:lpstr>Introduction</vt:lpstr>
      <vt:lpstr>Slide 5</vt:lpstr>
      <vt:lpstr>Australia</vt:lpstr>
      <vt:lpstr>Philosophy</vt:lpstr>
      <vt:lpstr>Curriculum</vt:lpstr>
      <vt:lpstr>Clinical Placements</vt:lpstr>
      <vt:lpstr>Lessons Learnt</vt:lpstr>
      <vt:lpstr>Cohort of First Year Students</vt:lpstr>
      <vt:lpstr>Indigenous Graduates and Students</vt:lpstr>
      <vt:lpstr>Oral Health Simulation Laboratory</vt:lpstr>
      <vt:lpstr>Oral Health Prosthetic Laboratory</vt:lpstr>
      <vt:lpstr>CQH&amp;HS Chronic Disease Clinic at CQUniversity</vt:lpstr>
      <vt:lpstr>Private Health Clinic at CQUniversity</vt:lpstr>
      <vt:lpstr>Interprofessional Education with Speech Pathology </vt:lpstr>
      <vt:lpstr>Rural Clinical Placement to Emerald, Springsure and Clermont</vt:lpstr>
      <vt:lpstr>Clinical Placement to Vanuatu</vt:lpstr>
      <vt:lpstr>Private Dental Practices</vt:lpstr>
      <vt:lpstr>Residential Care Facilities (Nursing Homes) with Icon Dental Group</vt:lpstr>
      <vt:lpstr>Child Care Centre</vt:lpstr>
      <vt:lpstr>Plans for the Future</vt:lpstr>
      <vt:lpstr>Conclusion</vt:lpstr>
      <vt:lpstr>Graduation Ball August 2014</vt:lpstr>
      <vt:lpstr>Scholarships and Awards with Corporate Partners July 2015</vt:lpstr>
      <vt:lpstr>Questions</vt:lpstr>
      <vt:lpstr>Contact Details</vt:lpstr>
    </vt:vector>
  </TitlesOfParts>
  <Company>Central Queensland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Leonie Challacombe</dc:creator>
  <cp:lastModifiedBy>Your User Name</cp:lastModifiedBy>
  <cp:revision>669</cp:revision>
  <dcterms:created xsi:type="dcterms:W3CDTF">2008-06-25T03:26:39Z</dcterms:created>
  <dcterms:modified xsi:type="dcterms:W3CDTF">2015-07-26T08:44:06Z</dcterms:modified>
</cp:coreProperties>
</file>